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Default Extension="tiff" ContentType="image/tif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notesMasterIdLst>
    <p:notesMasterId r:id="rId65"/>
  </p:notesMasterIdLst>
  <p:sldIdLst>
    <p:sldId id="277" r:id="rId2"/>
    <p:sldId id="320" r:id="rId3"/>
    <p:sldId id="323" r:id="rId4"/>
    <p:sldId id="322" r:id="rId5"/>
    <p:sldId id="262" r:id="rId6"/>
    <p:sldId id="261" r:id="rId7"/>
    <p:sldId id="265" r:id="rId8"/>
    <p:sldId id="352" r:id="rId9"/>
    <p:sldId id="280" r:id="rId10"/>
    <p:sldId id="317" r:id="rId11"/>
    <p:sldId id="319" r:id="rId12"/>
    <p:sldId id="286" r:id="rId13"/>
    <p:sldId id="281" r:id="rId14"/>
    <p:sldId id="272" r:id="rId15"/>
    <p:sldId id="284" r:id="rId16"/>
    <p:sldId id="274" r:id="rId17"/>
    <p:sldId id="309" r:id="rId18"/>
    <p:sldId id="310" r:id="rId19"/>
    <p:sldId id="311" r:id="rId20"/>
    <p:sldId id="312" r:id="rId21"/>
    <p:sldId id="283" r:id="rId22"/>
    <p:sldId id="340" r:id="rId23"/>
    <p:sldId id="341" r:id="rId24"/>
    <p:sldId id="331" r:id="rId25"/>
    <p:sldId id="332" r:id="rId26"/>
    <p:sldId id="333" r:id="rId27"/>
    <p:sldId id="336" r:id="rId28"/>
    <p:sldId id="337" r:id="rId29"/>
    <p:sldId id="299" r:id="rId30"/>
    <p:sldId id="289" r:id="rId31"/>
    <p:sldId id="290" r:id="rId32"/>
    <p:sldId id="342" r:id="rId33"/>
    <p:sldId id="282" r:id="rId34"/>
    <p:sldId id="271" r:id="rId35"/>
    <p:sldId id="296" r:id="rId36"/>
    <p:sldId id="295" r:id="rId37"/>
    <p:sldId id="292" r:id="rId38"/>
    <p:sldId id="351" r:id="rId39"/>
    <p:sldId id="287" r:id="rId40"/>
    <p:sldId id="288" r:id="rId41"/>
    <p:sldId id="313" r:id="rId42"/>
    <p:sldId id="338" r:id="rId43"/>
    <p:sldId id="339" r:id="rId44"/>
    <p:sldId id="302" r:id="rId45"/>
    <p:sldId id="303" r:id="rId46"/>
    <p:sldId id="304" r:id="rId47"/>
    <p:sldId id="346" r:id="rId48"/>
    <p:sldId id="347" r:id="rId49"/>
    <p:sldId id="348" r:id="rId50"/>
    <p:sldId id="349" r:id="rId51"/>
    <p:sldId id="350" r:id="rId52"/>
    <p:sldId id="305" r:id="rId53"/>
    <p:sldId id="327" r:id="rId54"/>
    <p:sldId id="328" r:id="rId55"/>
    <p:sldId id="343" r:id="rId56"/>
    <p:sldId id="315" r:id="rId57"/>
    <p:sldId id="276" r:id="rId58"/>
    <p:sldId id="326" r:id="rId59"/>
    <p:sldId id="324" r:id="rId60"/>
    <p:sldId id="318" r:id="rId61"/>
    <p:sldId id="316" r:id="rId62"/>
    <p:sldId id="278" r:id="rId63"/>
    <p:sldId id="279" r:id="rId6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07" autoAdjust="0"/>
    <p:restoredTop sz="94686" autoAdjust="0"/>
  </p:normalViewPr>
  <p:slideViewPr>
    <p:cSldViewPr>
      <p:cViewPr varScale="1">
        <p:scale>
          <a:sx n="84" d="100"/>
          <a:sy n="84" d="100"/>
        </p:scale>
        <p:origin x="-1440"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410D86-6E78-462C-AAEE-8885BF95E2AA}" type="datetimeFigureOut">
              <a:rPr lang="ru-RU" smtClean="0"/>
              <a:pPr/>
              <a:t>08.10.2019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EBACC-3A18-4B65-8D04-9169D18A8DA1}"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D4EBACC-3A18-4B65-8D04-9169D18A8DA1}" type="slidenum">
              <a:rPr lang="ru-RU" smtClean="0"/>
              <a:pPr/>
              <a:t>40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5B106E36-FD25-4E2D-B0AA-010F637433A0}" type="datetimeFigureOut">
              <a:rPr lang="ru-RU" smtClean="0"/>
              <a:pPr/>
              <a:t>08.10.2019</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725C68B6-61C2-468F-89AB-4B9F7531AA68}" type="slidenum">
              <a:rPr lang="ru-RU" smtClean="0"/>
              <a:pPr/>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08.10.2019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08.10.2019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08.10.2019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08.10.2019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08.10.2019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08.10.2019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08.10.2019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08.10.2019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08.10.2019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08.10.2019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55000"/>
            <a:lum/>
          </a:blip>
          <a:srcRect/>
          <a:tile tx="0" ty="0" sx="100000" sy="100000" flip="none" algn="tl"/>
        </a:blip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B106E36-FD25-4E2D-B0AA-010F637433A0}" type="datetimeFigureOut">
              <a:rPr lang="ru-RU" smtClean="0"/>
              <a:pPr/>
              <a:t>08.10.2019</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25C68B6-61C2-468F-89AB-4B9F7531AA68}"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5.png"/><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 Id="rId9"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6.xml"/><Relationship Id="rId4" Type="http://schemas.openxmlformats.org/officeDocument/2006/relationships/image" Target="../media/image70.emf"/></Relationships>
</file>

<file path=ppt/slides/_rels/slide2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76.emf"/></Relationships>
</file>

<file path=ppt/slides/_rels/slide2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6.xml"/><Relationship Id="rId5" Type="http://schemas.openxmlformats.org/officeDocument/2006/relationships/image" Target="../media/image80.emf"/><Relationship Id="rId4" Type="http://schemas.openxmlformats.org/officeDocument/2006/relationships/image" Target="../media/image79.emf"/></Relationships>
</file>

<file path=ppt/slides/_rels/slide2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6.xml"/><Relationship Id="rId5" Type="http://schemas.openxmlformats.org/officeDocument/2006/relationships/image" Target="../media/image84.emf"/><Relationship Id="rId4" Type="http://schemas.openxmlformats.org/officeDocument/2006/relationships/image" Target="../media/image83.emf"/></Relationships>
</file>

<file path=ppt/slides/_rels/slide29.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tiff"/><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0.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1.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g2mu.jinr.ru/three" TargetMode="External"/><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MEG2.avi" TargetMode="External"/><Relationship Id="rId2" Type="http://schemas.openxmlformats.org/officeDocument/2006/relationships/hyperlink" Target="http://g2mu.jinr.ru/three"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8.gif"/></Relationships>
</file>

<file path=ppt/slides/_rels/slide59.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8.png"/></Relationships>
</file>

<file path=ppt/slides/_rels/slide63.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image" Target="../media/image129.gif"/><Relationship Id="rId1" Type="http://schemas.openxmlformats.org/officeDocument/2006/relationships/slideLayout" Target="../slideLayouts/slideLayout7.xml"/><Relationship Id="rId4" Type="http://schemas.openxmlformats.org/officeDocument/2006/relationships/image" Target="../media/image131.gif"/></Relationships>
</file>

<file path=ppt/slides/_rels/slide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6632"/>
            <a:ext cx="9144000" cy="984885"/>
          </a:xfrm>
          <a:prstGeom prst="rect">
            <a:avLst/>
          </a:prstGeom>
          <a:noFill/>
        </p:spPr>
        <p:txBody>
          <a:bodyPr wrap="square" rtlCol="0">
            <a:spAutoFit/>
          </a:bodyPr>
          <a:lstStyle/>
          <a:p>
            <a:pPr algn="ctr"/>
            <a:endParaRPr lang="ru-RU" sz="4000" b="1" dirty="0" smtClean="0">
              <a:solidFill>
                <a:schemeClr val="bg1"/>
              </a:solidFill>
              <a:effectLst>
                <a:outerShdw blurRad="38100" dist="38100" dir="2700000" algn="tl">
                  <a:srgbClr val="000000">
                    <a:alpha val="43137"/>
                  </a:srgbClr>
                </a:outerShdw>
              </a:effectLst>
              <a:latin typeface="+mj-lt"/>
              <a:cs typeface="Arial" pitchFamily="34" charset="0"/>
            </a:endParaRPr>
          </a:p>
          <a:p>
            <a:pPr algn="ctr"/>
            <a:endParaRPr lang="ru-RU" b="1" dirty="0" smtClean="0">
              <a:solidFill>
                <a:schemeClr val="bg1"/>
              </a:solidFill>
            </a:endParaRPr>
          </a:p>
        </p:txBody>
      </p:sp>
      <p:sp>
        <p:nvSpPr>
          <p:cNvPr id="3" name="TextBox 2"/>
          <p:cNvSpPr txBox="1"/>
          <p:nvPr/>
        </p:nvSpPr>
        <p:spPr>
          <a:xfrm>
            <a:off x="1979712" y="2780928"/>
            <a:ext cx="5184576" cy="400110"/>
          </a:xfrm>
          <a:prstGeom prst="rect">
            <a:avLst/>
          </a:prstGeom>
          <a:noFill/>
        </p:spPr>
        <p:txBody>
          <a:bodyPr wrap="square" rtlCol="0">
            <a:spAutoFit/>
          </a:bodyPr>
          <a:lstStyle/>
          <a:p>
            <a:pPr algn="ctr"/>
            <a:r>
              <a:rPr lang="en-US" sz="2000" dirty="0" smtClean="0">
                <a:solidFill>
                  <a:schemeClr val="bg1"/>
                </a:solidFill>
                <a:latin typeface="Arial" pitchFamily="34" charset="0"/>
                <a:cs typeface="Arial" pitchFamily="34" charset="0"/>
              </a:rPr>
              <a:t>Project  for 202</a:t>
            </a:r>
            <a:r>
              <a:rPr lang="ru-RU" sz="2000" dirty="0" smtClean="0">
                <a:solidFill>
                  <a:schemeClr val="bg1"/>
                </a:solidFill>
                <a:latin typeface="Arial" pitchFamily="34" charset="0"/>
                <a:cs typeface="Arial" pitchFamily="34" charset="0"/>
              </a:rPr>
              <a:t>1</a:t>
            </a:r>
            <a:r>
              <a:rPr lang="en-US" sz="2000" dirty="0" smtClean="0">
                <a:solidFill>
                  <a:schemeClr val="bg1"/>
                </a:solidFill>
                <a:latin typeface="Arial" pitchFamily="34" charset="0"/>
                <a:cs typeface="Arial" pitchFamily="34" charset="0"/>
              </a:rPr>
              <a:t>-202</a:t>
            </a:r>
            <a:r>
              <a:rPr lang="ru-RU" sz="2000" dirty="0" smtClean="0">
                <a:solidFill>
                  <a:schemeClr val="bg1"/>
                </a:solidFill>
                <a:latin typeface="Arial" pitchFamily="34" charset="0"/>
                <a:cs typeface="Arial" pitchFamily="34" charset="0"/>
              </a:rPr>
              <a:t>3</a:t>
            </a:r>
            <a:endParaRPr lang="ru-RU" sz="2000" dirty="0">
              <a:solidFill>
                <a:schemeClr val="bg1"/>
              </a:solidFill>
              <a:latin typeface="Arial" pitchFamily="34" charset="0"/>
              <a:cs typeface="Arial" pitchFamily="34" charset="0"/>
            </a:endParaRPr>
          </a:p>
        </p:txBody>
      </p:sp>
      <p:sp>
        <p:nvSpPr>
          <p:cNvPr id="4" name="TextBox 3"/>
          <p:cNvSpPr txBox="1"/>
          <p:nvPr/>
        </p:nvSpPr>
        <p:spPr>
          <a:xfrm>
            <a:off x="0" y="3284984"/>
            <a:ext cx="9144000" cy="2677656"/>
          </a:xfrm>
          <a:prstGeom prst="rect">
            <a:avLst/>
          </a:prstGeom>
          <a:noFill/>
        </p:spPr>
        <p:txBody>
          <a:bodyPr wrap="square" rtlCol="0">
            <a:spAutoFit/>
          </a:bodyPr>
          <a:lstStyle/>
          <a:p>
            <a:endParaRPr lang="en-US" sz="2400" dirty="0" smtClean="0">
              <a:solidFill>
                <a:schemeClr val="bg1"/>
              </a:solidFill>
              <a:latin typeface="Arial" pitchFamily="34" charset="0"/>
              <a:cs typeface="Arial" pitchFamily="34" charset="0"/>
            </a:endParaRPr>
          </a:p>
          <a:p>
            <a:pPr algn="ctr">
              <a:buFont typeface="Arial" pitchFamily="34" charset="0"/>
              <a:buChar char="•"/>
            </a:pPr>
            <a:r>
              <a:rPr lang="en-US" sz="2400" dirty="0" smtClean="0">
                <a:solidFill>
                  <a:schemeClr val="bg1"/>
                </a:solidFill>
                <a:latin typeface="Arial" pitchFamily="34" charset="0"/>
                <a:cs typeface="Arial" pitchFamily="34" charset="0"/>
              </a:rPr>
              <a:t>Mu2e experiment</a:t>
            </a:r>
          </a:p>
          <a:p>
            <a:pPr algn="ctr">
              <a:buFont typeface="Arial" pitchFamily="34" charset="0"/>
              <a:buChar char="•"/>
            </a:pPr>
            <a:endParaRPr lang="ru-RU" sz="2400" dirty="0" smtClean="0">
              <a:solidFill>
                <a:schemeClr val="bg1"/>
              </a:solidFill>
              <a:latin typeface="Arial" pitchFamily="34" charset="0"/>
              <a:cs typeface="Arial" pitchFamily="34" charset="0"/>
            </a:endParaRPr>
          </a:p>
          <a:p>
            <a:pPr algn="ctr">
              <a:buFont typeface="Arial" pitchFamily="34" charset="0"/>
              <a:buChar char="•"/>
            </a:pPr>
            <a:r>
              <a:rPr lang="en-US" sz="2400" dirty="0" smtClean="0">
                <a:solidFill>
                  <a:schemeClr val="bg1"/>
                </a:solidFill>
                <a:latin typeface="Arial" pitchFamily="34" charset="0"/>
                <a:cs typeface="Arial" pitchFamily="34" charset="0"/>
              </a:rPr>
              <a:t>COMET experiment</a:t>
            </a:r>
          </a:p>
          <a:p>
            <a:pPr algn="ctr">
              <a:buFont typeface="Arial" pitchFamily="34" charset="0"/>
              <a:buChar char="•"/>
            </a:pPr>
            <a:endParaRPr lang="en-US" sz="2400" dirty="0" smtClean="0">
              <a:solidFill>
                <a:schemeClr val="bg1"/>
              </a:solidFill>
              <a:latin typeface="Arial" pitchFamily="34" charset="0"/>
              <a:cs typeface="Arial" pitchFamily="34" charset="0"/>
            </a:endParaRPr>
          </a:p>
          <a:p>
            <a:pPr algn="ctr">
              <a:buFont typeface="Arial" pitchFamily="34" charset="0"/>
              <a:buChar char="•"/>
            </a:pPr>
            <a:r>
              <a:rPr lang="en-US" sz="2400" dirty="0" smtClean="0">
                <a:solidFill>
                  <a:schemeClr val="bg1"/>
                </a:solidFill>
                <a:latin typeface="Arial" pitchFamily="34" charset="0"/>
                <a:cs typeface="Arial" pitchFamily="34" charset="0"/>
              </a:rPr>
              <a:t>MEG-II experiment</a:t>
            </a:r>
          </a:p>
          <a:p>
            <a:pPr algn="ctr"/>
            <a:endParaRPr lang="en-US" sz="2400" dirty="0" smtClean="0">
              <a:solidFill>
                <a:schemeClr val="bg1"/>
              </a:solidFill>
              <a:latin typeface="Arial" pitchFamily="34" charset="0"/>
              <a:cs typeface="Arial" pitchFamily="34" charset="0"/>
            </a:endParaRPr>
          </a:p>
        </p:txBody>
      </p:sp>
      <p:sp>
        <p:nvSpPr>
          <p:cNvPr id="5" name="TextBox 4"/>
          <p:cNvSpPr txBox="1"/>
          <p:nvPr/>
        </p:nvSpPr>
        <p:spPr>
          <a:xfrm>
            <a:off x="0" y="1628800"/>
            <a:ext cx="9144000" cy="461665"/>
          </a:xfrm>
          <a:prstGeom prst="rect">
            <a:avLst/>
          </a:prstGeom>
          <a:noFill/>
        </p:spPr>
        <p:txBody>
          <a:bodyPr wrap="square" rtlCol="0">
            <a:spAutoFit/>
          </a:bodyPr>
          <a:lstStyle/>
          <a:p>
            <a:pPr algn="ctr"/>
            <a:r>
              <a:rPr lang="ru-RU" sz="2400" b="1" dirty="0" smtClean="0">
                <a:solidFill>
                  <a:schemeClr val="bg1"/>
                </a:solidFill>
                <a:effectLst>
                  <a:outerShdw blurRad="38100" dist="38100" dir="2700000" algn="tl">
                    <a:srgbClr val="000000">
                      <a:alpha val="43137"/>
                    </a:srgbClr>
                  </a:outerShdw>
                </a:effectLst>
                <a:latin typeface="Lucida Console" pitchFamily="49" charset="0"/>
              </a:rPr>
              <a:t>Поиск новой физики в лептонном секторе</a:t>
            </a:r>
            <a:endParaRPr lang="ru-RU" sz="2400" b="1" dirty="0">
              <a:solidFill>
                <a:schemeClr val="bg1"/>
              </a:solidFill>
              <a:effectLst>
                <a:outerShdw blurRad="38100" dist="38100" dir="2700000" algn="tl">
                  <a:srgbClr val="000000">
                    <a:alpha val="43137"/>
                  </a:srgbClr>
                </a:outerShdw>
              </a:effectLst>
              <a:latin typeface="Lucida Console" pitchFamily="49" charset="0"/>
            </a:endParaRPr>
          </a:p>
        </p:txBody>
      </p:sp>
      <p:sp>
        <p:nvSpPr>
          <p:cNvPr id="6" name="Прямоугольник 5"/>
          <p:cNvSpPr/>
          <p:nvPr/>
        </p:nvSpPr>
        <p:spPr>
          <a:xfrm>
            <a:off x="0" y="0"/>
            <a:ext cx="9144000" cy="1323439"/>
          </a:xfrm>
          <a:prstGeom prst="rect">
            <a:avLst/>
          </a:prstGeom>
        </p:spPr>
        <p:txBody>
          <a:bodyPr wrap="square">
            <a:spAutoFit/>
          </a:bodyPr>
          <a:lstStyle/>
          <a:p>
            <a:pPr algn="ctr"/>
            <a:r>
              <a:rPr lang="en-US" sz="4000" b="1" dirty="0" smtClean="0">
                <a:solidFill>
                  <a:schemeClr val="bg1"/>
                </a:solidFill>
                <a:effectLst>
                  <a:outerShdw blurRad="38100" dist="38100" dir="2700000" algn="tl">
                    <a:srgbClr val="000000">
                      <a:alpha val="43137"/>
                    </a:srgbClr>
                  </a:outerShdw>
                </a:effectLst>
                <a:latin typeface="+mj-lt"/>
              </a:rPr>
              <a:t>Search for new physics in the lepton sector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716016" y="4603537"/>
            <a:ext cx="4018494" cy="2254463"/>
          </a:xfrm>
          <a:prstGeom prst="rect">
            <a:avLst/>
          </a:prstGeom>
        </p:spPr>
        <p:txBody>
          <a:bodyPr wrap="square">
            <a:spAutoFit/>
          </a:bodyPr>
          <a:lstStyle/>
          <a:p>
            <a:r>
              <a:rPr lang="en-US" sz="2000" b="1" dirty="0">
                <a:solidFill>
                  <a:schemeClr val="bg1"/>
                </a:solidFill>
              </a:rPr>
              <a:t>Target, Detector and Solenoid (DS)</a:t>
            </a:r>
          </a:p>
          <a:p>
            <a:pPr marL="557213" lvl="1" indent="-214313">
              <a:buFont typeface="Arial" pitchFamily="34" charset="0"/>
              <a:buChar char="•"/>
            </a:pPr>
            <a:r>
              <a:rPr lang="en-US" sz="1600" dirty="0">
                <a:solidFill>
                  <a:schemeClr val="bg1"/>
                </a:solidFill>
              </a:rPr>
              <a:t>Capture muons on Al target</a:t>
            </a:r>
          </a:p>
          <a:p>
            <a:pPr marL="557213" lvl="1" indent="-214313">
              <a:buFont typeface="Arial" pitchFamily="34" charset="0"/>
              <a:buChar char="•"/>
            </a:pPr>
            <a:r>
              <a:rPr lang="en-US" sz="1600" dirty="0">
                <a:solidFill>
                  <a:schemeClr val="bg1"/>
                </a:solidFill>
              </a:rPr>
              <a:t>Measure momentum in tracker and energy in calorimeter</a:t>
            </a:r>
          </a:p>
          <a:p>
            <a:pPr marL="557213" lvl="1" indent="-214313">
              <a:buFont typeface="Arial" pitchFamily="34" charset="0"/>
              <a:buChar char="•"/>
            </a:pPr>
            <a:r>
              <a:rPr lang="en-US" sz="1600" dirty="0">
                <a:solidFill>
                  <a:schemeClr val="bg1"/>
                </a:solidFill>
              </a:rPr>
              <a:t>Graded field “reflects” downstream conversion electrons emitted upstream, improving efficiency</a:t>
            </a:r>
            <a:endParaRPr lang="en-US" sz="1600" baseline="30000" dirty="0">
              <a:solidFill>
                <a:schemeClr val="bg1"/>
              </a:solidFill>
            </a:endParaRPr>
          </a:p>
          <a:p>
            <a:endParaRPr lang="en-US" sz="450" dirty="0">
              <a:solidFill>
                <a:schemeClr val="bg1"/>
              </a:solidFill>
              <a:latin typeface="Comic Sans MS" pitchFamily="66" charset="0"/>
            </a:endParaRPr>
          </a:p>
        </p:txBody>
      </p:sp>
      <p:sp>
        <p:nvSpPr>
          <p:cNvPr id="47" name="Rectangle 46"/>
          <p:cNvSpPr/>
          <p:nvPr/>
        </p:nvSpPr>
        <p:spPr>
          <a:xfrm>
            <a:off x="539552" y="4941168"/>
            <a:ext cx="3709163" cy="1792798"/>
          </a:xfrm>
          <a:prstGeom prst="rect">
            <a:avLst/>
          </a:prstGeom>
        </p:spPr>
        <p:txBody>
          <a:bodyPr wrap="square">
            <a:spAutoFit/>
          </a:bodyPr>
          <a:lstStyle/>
          <a:p>
            <a:r>
              <a:rPr lang="en-US" sz="2000" b="1" dirty="0">
                <a:solidFill>
                  <a:schemeClr val="bg1"/>
                </a:solidFill>
              </a:rPr>
              <a:t>Transport Solenoid (TS)</a:t>
            </a:r>
          </a:p>
          <a:p>
            <a:pPr lvl="1"/>
            <a:endParaRPr lang="en-US" sz="1050" dirty="0">
              <a:solidFill>
                <a:schemeClr val="bg1"/>
              </a:solidFill>
              <a:latin typeface="Comic Sans MS" pitchFamily="66" charset="0"/>
            </a:endParaRPr>
          </a:p>
          <a:p>
            <a:pPr marL="557213" lvl="1" indent="-214313">
              <a:buFont typeface="Arial" panose="020B0604020202020204" pitchFamily="34" charset="0"/>
              <a:buChar char="•"/>
            </a:pPr>
            <a:r>
              <a:rPr lang="en-US" sz="1600" dirty="0">
                <a:solidFill>
                  <a:schemeClr val="bg1"/>
                </a:solidFill>
              </a:rPr>
              <a:t>Collimator selects low momentum, negative muons</a:t>
            </a:r>
          </a:p>
          <a:p>
            <a:pPr marL="557213" lvl="1" indent="-214313">
              <a:buFont typeface="Arial" panose="020B0604020202020204" pitchFamily="34" charset="0"/>
              <a:buChar char="•"/>
            </a:pPr>
            <a:r>
              <a:rPr lang="en-US" sz="1600" dirty="0">
                <a:solidFill>
                  <a:schemeClr val="bg1"/>
                </a:solidFill>
              </a:rPr>
              <a:t>Antiproton absorber</a:t>
            </a:r>
          </a:p>
          <a:p>
            <a:pPr marL="557213" lvl="1" indent="-214313">
              <a:buFont typeface="Arial" panose="020B0604020202020204" pitchFamily="34" charset="0"/>
              <a:buChar char="•"/>
            </a:pPr>
            <a:r>
              <a:rPr lang="en-US" sz="1600" dirty="0">
                <a:solidFill>
                  <a:schemeClr val="bg1"/>
                </a:solidFill>
              </a:rPr>
              <a:t>The S shape eliminates photons and neutrons</a:t>
            </a:r>
          </a:p>
        </p:txBody>
      </p:sp>
      <p:sp>
        <p:nvSpPr>
          <p:cNvPr id="41" name="Rectangle 40"/>
          <p:cNvSpPr/>
          <p:nvPr/>
        </p:nvSpPr>
        <p:spPr>
          <a:xfrm>
            <a:off x="0" y="1268760"/>
            <a:ext cx="4032448" cy="1892826"/>
          </a:xfrm>
          <a:prstGeom prst="rect">
            <a:avLst/>
          </a:prstGeom>
        </p:spPr>
        <p:txBody>
          <a:bodyPr wrap="square">
            <a:spAutoFit/>
          </a:bodyPr>
          <a:lstStyle/>
          <a:p>
            <a:pPr defTabSz="685800"/>
            <a:r>
              <a:rPr lang="en-US" b="1" dirty="0">
                <a:solidFill>
                  <a:prstClr val="black"/>
                </a:solidFill>
              </a:rPr>
              <a:t>Production Target / Solenoid (PS)</a:t>
            </a:r>
          </a:p>
          <a:p>
            <a:pPr defTabSz="685800"/>
            <a:endParaRPr lang="en-US" sz="300" dirty="0">
              <a:solidFill>
                <a:prstClr val="black"/>
              </a:solidFill>
              <a:latin typeface="Comic Sans MS" pitchFamily="66" charset="0"/>
            </a:endParaRPr>
          </a:p>
          <a:p>
            <a:pPr marL="557213" lvl="1" indent="-214313" defTabSz="685800">
              <a:buFont typeface="Arial" pitchFamily="34" charset="0"/>
              <a:buChar char="•"/>
            </a:pPr>
            <a:r>
              <a:rPr lang="en-US" sz="1600" dirty="0">
                <a:solidFill>
                  <a:prstClr val="black"/>
                </a:solidFill>
              </a:rPr>
              <a:t>Proton beam strikes target, producing mostly </a:t>
            </a:r>
            <a:r>
              <a:rPr lang="en-US" sz="1600" dirty="0" err="1">
                <a:solidFill>
                  <a:prstClr val="black"/>
                </a:solidFill>
              </a:rPr>
              <a:t>pions</a:t>
            </a:r>
            <a:endParaRPr lang="en-US" sz="1600" dirty="0">
              <a:solidFill>
                <a:prstClr val="black"/>
              </a:solidFill>
            </a:endParaRPr>
          </a:p>
          <a:p>
            <a:pPr marL="557213" lvl="1" indent="-214313" defTabSz="685800">
              <a:buFont typeface="Arial" pitchFamily="34" charset="0"/>
              <a:buChar char="•"/>
            </a:pPr>
            <a:r>
              <a:rPr lang="en-US" sz="1600" dirty="0">
                <a:solidFill>
                  <a:prstClr val="black"/>
                </a:solidFill>
              </a:rPr>
              <a:t>Graded magnetic field contains </a:t>
            </a:r>
            <a:r>
              <a:rPr lang="en-US" sz="1600" dirty="0" err="1">
                <a:solidFill>
                  <a:prstClr val="black"/>
                </a:solidFill>
              </a:rPr>
              <a:t>pions</a:t>
            </a:r>
            <a:r>
              <a:rPr lang="en-US" sz="1600" dirty="0">
                <a:solidFill>
                  <a:prstClr val="black"/>
                </a:solidFill>
              </a:rPr>
              <a:t>/muons and collimate them into transport solenoid </a:t>
            </a:r>
            <a:r>
              <a:rPr lang="en-US" sz="1600" dirty="0">
                <a:solidFill>
                  <a:prstClr val="black"/>
                </a:solidFill>
                <a:cs typeface="Arial"/>
              </a:rPr>
              <a:t>→ </a:t>
            </a:r>
            <a:r>
              <a:rPr lang="en-US" sz="1600" dirty="0">
                <a:solidFill>
                  <a:prstClr val="black"/>
                </a:solidFill>
              </a:rPr>
              <a:t>high muon intensity</a:t>
            </a:r>
          </a:p>
        </p:txBody>
      </p:sp>
      <p:sp>
        <p:nvSpPr>
          <p:cNvPr id="8" name="Slide Number Placeholder 7"/>
          <p:cNvSpPr>
            <a:spLocks noGrp="1"/>
          </p:cNvSpPr>
          <p:nvPr>
            <p:ph type="sldNum" sz="quarter" idx="12"/>
          </p:nvPr>
        </p:nvSpPr>
        <p:spPr/>
        <p:txBody>
          <a:bodyPr/>
          <a:lstStyle/>
          <a:p>
            <a:fld id="{70ED63BC-807A-7243-9E2D-A13D2C52E874}" type="slidenum">
              <a:rPr lang="en-US" smtClean="0"/>
              <a:pPr/>
              <a:t>10</a:t>
            </a:fld>
            <a:endParaRPr lang="en-US"/>
          </a:p>
        </p:txBody>
      </p:sp>
      <p:pic>
        <p:nvPicPr>
          <p:cNvPr id="36" name="Picture 35"/>
          <p:cNvPicPr>
            <a:picLocks noChangeAspect="1"/>
          </p:cNvPicPr>
          <p:nvPr/>
        </p:nvPicPr>
        <p:blipFill>
          <a:blip r:embed="rId3" cstate="print"/>
          <a:stretch>
            <a:fillRect/>
          </a:stretch>
        </p:blipFill>
        <p:spPr>
          <a:xfrm>
            <a:off x="6482283" y="1772816"/>
            <a:ext cx="2661717" cy="2158948"/>
          </a:xfrm>
          <a:prstGeom prst="rect">
            <a:avLst/>
          </a:prstGeom>
        </p:spPr>
      </p:pic>
      <p:sp>
        <p:nvSpPr>
          <p:cNvPr id="43" name="TextBox 42"/>
          <p:cNvSpPr txBox="1"/>
          <p:nvPr/>
        </p:nvSpPr>
        <p:spPr>
          <a:xfrm>
            <a:off x="3779912" y="1772816"/>
            <a:ext cx="2664296" cy="1323439"/>
          </a:xfrm>
          <a:prstGeom prst="rect">
            <a:avLst/>
          </a:prstGeom>
          <a:noFill/>
        </p:spPr>
        <p:txBody>
          <a:bodyPr wrap="square" rtlCol="0">
            <a:spAutoFit/>
          </a:bodyPr>
          <a:lstStyle/>
          <a:p>
            <a:r>
              <a:rPr lang="en-US" sz="1600" dirty="0" err="1">
                <a:solidFill>
                  <a:schemeClr val="bg1"/>
                </a:solidFill>
              </a:rPr>
              <a:t>Muon</a:t>
            </a:r>
            <a:r>
              <a:rPr lang="en-US" sz="1600" dirty="0">
                <a:solidFill>
                  <a:schemeClr val="bg1"/>
                </a:solidFill>
              </a:rPr>
              <a:t> converts in the field of a</a:t>
            </a:r>
          </a:p>
          <a:p>
            <a:r>
              <a:rPr lang="en-US" sz="1600" dirty="0">
                <a:solidFill>
                  <a:schemeClr val="bg1"/>
                </a:solidFill>
              </a:rPr>
              <a:t>nucleus that is left intact </a:t>
            </a:r>
          </a:p>
          <a:p>
            <a:r>
              <a:rPr lang="en-US" sz="1600" dirty="0">
                <a:solidFill>
                  <a:schemeClr val="bg1"/>
                </a:solidFill>
              </a:rPr>
              <a:t>Signal: Mono-energetic Electron </a:t>
            </a:r>
          </a:p>
        </p:txBody>
      </p:sp>
      <p:grpSp>
        <p:nvGrpSpPr>
          <p:cNvPr id="45" name="Группа 44"/>
          <p:cNvGrpSpPr/>
          <p:nvPr/>
        </p:nvGrpSpPr>
        <p:grpSpPr>
          <a:xfrm>
            <a:off x="107504" y="3140968"/>
            <a:ext cx="5020250" cy="1499311"/>
            <a:chOff x="2061874" y="2577503"/>
            <a:chExt cx="5020250" cy="1499311"/>
          </a:xfrm>
        </p:grpSpPr>
        <p:pic>
          <p:nvPicPr>
            <p:cNvPr id="40" name="Picture 39" descr="mu2edisk.pdf"/>
            <p:cNvPicPr>
              <a:picLocks noChangeAspect="1"/>
            </p:cNvPicPr>
            <p:nvPr/>
          </p:nvPicPr>
          <p:blipFill rotWithShape="1">
            <a:blip r:embed="rId4" cstate="print">
              <a:extLst>
                <a:ext uri="{28A0092B-C50C-407E-A947-70E740481C1C}">
                  <a14:useLocalDpi xmlns="" xmlns:a14="http://schemas.microsoft.com/office/drawing/2010/main" val="0"/>
                </a:ext>
              </a:extLst>
            </a:blip>
            <a:srcRect l="12027" t="37332" r="8605" b="49337"/>
            <a:stretch/>
          </p:blipFill>
          <p:spPr>
            <a:xfrm>
              <a:off x="2061874" y="2577503"/>
              <a:ext cx="5020250" cy="1455145"/>
            </a:xfrm>
            <a:prstGeom prst="rect">
              <a:avLst/>
            </a:prstGeom>
          </p:spPr>
        </p:pic>
        <p:grpSp>
          <p:nvGrpSpPr>
            <p:cNvPr id="2" name="Group 1"/>
            <p:cNvGrpSpPr/>
            <p:nvPr/>
          </p:nvGrpSpPr>
          <p:grpSpPr>
            <a:xfrm>
              <a:off x="2158712" y="3705908"/>
              <a:ext cx="502061" cy="294894"/>
              <a:chOff x="633793" y="3720134"/>
              <a:chExt cx="892554" cy="393192"/>
            </a:xfrm>
          </p:grpSpPr>
          <p:sp>
            <p:nvSpPr>
              <p:cNvPr id="73" name="Oval 72"/>
              <p:cNvSpPr>
                <a:spLocks noChangeAspect="1"/>
              </p:cNvSpPr>
              <p:nvPr/>
            </p:nvSpPr>
            <p:spPr>
              <a:xfrm>
                <a:off x="759672" y="3720134"/>
                <a:ext cx="393192" cy="393192"/>
              </a:xfrm>
              <a:prstGeom prst="ellipse">
                <a:avLst/>
              </a:prstGeom>
              <a:ln w="12700">
                <a:solidFill>
                  <a:schemeClr val="tx2">
                    <a:lumMod val="75000"/>
                  </a:schemeClr>
                </a:solidFill>
              </a:ln>
              <a:effectLst>
                <a:outerShdw blurRad="40000" dist="73787" dir="33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4" name="TextBox 73"/>
              <p:cNvSpPr txBox="1"/>
              <p:nvPr/>
            </p:nvSpPr>
            <p:spPr>
              <a:xfrm>
                <a:off x="633793" y="3755601"/>
                <a:ext cx="892554" cy="338555"/>
              </a:xfrm>
              <a:prstGeom prst="rect">
                <a:avLst/>
              </a:prstGeom>
              <a:noFill/>
            </p:spPr>
            <p:txBody>
              <a:bodyPr wrap="none" rtlCol="0">
                <a:spAutoFit/>
              </a:bodyPr>
              <a:lstStyle/>
              <a:p>
                <a:r>
                  <a:rPr lang="en-US" sz="1050" dirty="0">
                    <a:solidFill>
                      <a:prstClr val="black"/>
                    </a:solidFill>
                  </a:rPr>
                  <a:t> 4.5 T</a:t>
                </a:r>
              </a:p>
            </p:txBody>
          </p:sp>
        </p:grpSp>
        <p:grpSp>
          <p:nvGrpSpPr>
            <p:cNvPr id="3" name="Group 2"/>
            <p:cNvGrpSpPr/>
            <p:nvPr/>
          </p:nvGrpSpPr>
          <p:grpSpPr>
            <a:xfrm>
              <a:off x="2893265" y="3553031"/>
              <a:ext cx="468398" cy="294894"/>
              <a:chOff x="2378154" y="3439954"/>
              <a:chExt cx="832707" cy="393192"/>
            </a:xfrm>
          </p:grpSpPr>
          <p:sp>
            <p:nvSpPr>
              <p:cNvPr id="75" name="Oval 74"/>
              <p:cNvSpPr>
                <a:spLocks noChangeAspect="1"/>
              </p:cNvSpPr>
              <p:nvPr/>
            </p:nvSpPr>
            <p:spPr>
              <a:xfrm>
                <a:off x="2445890" y="3439954"/>
                <a:ext cx="393192" cy="393192"/>
              </a:xfrm>
              <a:prstGeom prst="ellipse">
                <a:avLst/>
              </a:prstGeom>
              <a:ln w="12700">
                <a:solidFill>
                  <a:schemeClr val="tx2">
                    <a:lumMod val="75000"/>
                  </a:schemeClr>
                </a:solidFill>
              </a:ln>
              <a:effectLst>
                <a:outerShdw blurRad="40000" dist="73787" dir="33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6" name="TextBox 75"/>
              <p:cNvSpPr txBox="1"/>
              <p:nvPr/>
            </p:nvSpPr>
            <p:spPr>
              <a:xfrm>
                <a:off x="2378154" y="3483889"/>
                <a:ext cx="832707" cy="338555"/>
              </a:xfrm>
              <a:prstGeom prst="rect">
                <a:avLst/>
              </a:prstGeom>
              <a:noFill/>
            </p:spPr>
            <p:txBody>
              <a:bodyPr wrap="none" rtlCol="0">
                <a:spAutoFit/>
              </a:bodyPr>
              <a:lstStyle/>
              <a:p>
                <a:r>
                  <a:rPr lang="en-US" sz="1050" dirty="0">
                    <a:solidFill>
                      <a:prstClr val="black"/>
                    </a:solidFill>
                  </a:rPr>
                  <a:t>2.5 T</a:t>
                </a:r>
              </a:p>
            </p:txBody>
          </p:sp>
        </p:grpSp>
        <p:grpSp>
          <p:nvGrpSpPr>
            <p:cNvPr id="4" name="Group 3"/>
            <p:cNvGrpSpPr/>
            <p:nvPr/>
          </p:nvGrpSpPr>
          <p:grpSpPr>
            <a:xfrm>
              <a:off x="4965124" y="3781920"/>
              <a:ext cx="367408" cy="294894"/>
              <a:chOff x="5202153" y="4068407"/>
              <a:chExt cx="653170" cy="393192"/>
            </a:xfrm>
          </p:grpSpPr>
          <p:sp>
            <p:nvSpPr>
              <p:cNvPr id="77" name="Oval 76"/>
              <p:cNvSpPr>
                <a:spLocks noChangeAspect="1"/>
              </p:cNvSpPr>
              <p:nvPr/>
            </p:nvSpPr>
            <p:spPr>
              <a:xfrm>
                <a:off x="5210620" y="4068407"/>
                <a:ext cx="393192" cy="393192"/>
              </a:xfrm>
              <a:prstGeom prst="ellipse">
                <a:avLst/>
              </a:prstGeom>
              <a:ln w="12700">
                <a:solidFill>
                  <a:schemeClr val="tx2">
                    <a:lumMod val="75000"/>
                  </a:schemeClr>
                </a:solidFill>
              </a:ln>
              <a:effectLst>
                <a:outerShdw blurRad="40000" dist="73787" dir="33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8" name="TextBox 77"/>
              <p:cNvSpPr txBox="1"/>
              <p:nvPr/>
            </p:nvSpPr>
            <p:spPr>
              <a:xfrm>
                <a:off x="5202153" y="4105991"/>
                <a:ext cx="653170" cy="338555"/>
              </a:xfrm>
              <a:prstGeom prst="rect">
                <a:avLst/>
              </a:prstGeom>
              <a:noFill/>
            </p:spPr>
            <p:txBody>
              <a:bodyPr wrap="none" rtlCol="0">
                <a:spAutoFit/>
              </a:bodyPr>
              <a:lstStyle/>
              <a:p>
                <a:r>
                  <a:rPr lang="en-US" sz="1050" dirty="0">
                    <a:solidFill>
                      <a:prstClr val="black"/>
                    </a:solidFill>
                  </a:rPr>
                  <a:t>2 T</a:t>
                </a:r>
              </a:p>
            </p:txBody>
          </p:sp>
        </p:grpSp>
        <p:grpSp>
          <p:nvGrpSpPr>
            <p:cNvPr id="6" name="Group 5"/>
            <p:cNvGrpSpPr/>
            <p:nvPr/>
          </p:nvGrpSpPr>
          <p:grpSpPr>
            <a:xfrm>
              <a:off x="5641531" y="3652574"/>
              <a:ext cx="367408" cy="294894"/>
              <a:chOff x="6680533" y="3720134"/>
              <a:chExt cx="653170" cy="393192"/>
            </a:xfrm>
          </p:grpSpPr>
          <p:sp>
            <p:nvSpPr>
              <p:cNvPr id="79" name="Oval 78"/>
              <p:cNvSpPr>
                <a:spLocks noChangeAspect="1"/>
              </p:cNvSpPr>
              <p:nvPr/>
            </p:nvSpPr>
            <p:spPr>
              <a:xfrm>
                <a:off x="6680533" y="3720134"/>
                <a:ext cx="393192" cy="393192"/>
              </a:xfrm>
              <a:prstGeom prst="ellipse">
                <a:avLst/>
              </a:prstGeom>
              <a:ln w="12700">
                <a:solidFill>
                  <a:schemeClr val="tx2">
                    <a:lumMod val="75000"/>
                  </a:schemeClr>
                </a:solidFill>
              </a:ln>
              <a:effectLst>
                <a:outerShdw blurRad="40000" dist="73787" dir="33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0" name="TextBox 79"/>
              <p:cNvSpPr txBox="1"/>
              <p:nvPr/>
            </p:nvSpPr>
            <p:spPr>
              <a:xfrm>
                <a:off x="6680533" y="3762034"/>
                <a:ext cx="653170" cy="338555"/>
              </a:xfrm>
              <a:prstGeom prst="rect">
                <a:avLst/>
              </a:prstGeom>
              <a:noFill/>
            </p:spPr>
            <p:txBody>
              <a:bodyPr wrap="none" rtlCol="0">
                <a:spAutoFit/>
              </a:bodyPr>
              <a:lstStyle/>
              <a:p>
                <a:r>
                  <a:rPr lang="en-US" sz="1050" dirty="0">
                    <a:solidFill>
                      <a:prstClr val="black"/>
                    </a:solidFill>
                  </a:rPr>
                  <a:t>1 T</a:t>
                </a:r>
              </a:p>
            </p:txBody>
          </p:sp>
        </p:grpSp>
        <p:sp>
          <p:nvSpPr>
            <p:cNvPr id="29" name="Arc 28"/>
            <p:cNvSpPr/>
            <p:nvPr/>
          </p:nvSpPr>
          <p:spPr>
            <a:xfrm rot="20856685">
              <a:off x="5458500" y="3119294"/>
              <a:ext cx="256771" cy="495178"/>
            </a:xfrm>
            <a:prstGeom prst="arc">
              <a:avLst>
                <a:gd name="adj1" fmla="val 11005528"/>
                <a:gd name="adj2" fmla="val 21548159"/>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30" name="Arc 29"/>
            <p:cNvSpPr/>
            <p:nvPr/>
          </p:nvSpPr>
          <p:spPr>
            <a:xfrm rot="9941458">
              <a:off x="5300762" y="3286500"/>
              <a:ext cx="48264" cy="165827"/>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31" name="Arc 30"/>
            <p:cNvSpPr/>
            <p:nvPr/>
          </p:nvSpPr>
          <p:spPr>
            <a:xfrm rot="20673755">
              <a:off x="5249891" y="3276160"/>
              <a:ext cx="101134" cy="229874"/>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32" name="Arc 31"/>
            <p:cNvSpPr/>
            <p:nvPr/>
          </p:nvSpPr>
          <p:spPr>
            <a:xfrm rot="20921661">
              <a:off x="5311310" y="3210780"/>
              <a:ext cx="192737" cy="370805"/>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33" name="Arc 32"/>
            <p:cNvSpPr/>
            <p:nvPr/>
          </p:nvSpPr>
          <p:spPr>
            <a:xfrm rot="9941458">
              <a:off x="5453471" y="3279931"/>
              <a:ext cx="48264" cy="165827"/>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34" name="Freeform 33"/>
            <p:cNvSpPr/>
            <p:nvPr/>
          </p:nvSpPr>
          <p:spPr>
            <a:xfrm>
              <a:off x="6287900" y="3117162"/>
              <a:ext cx="75010" cy="10230"/>
            </a:xfrm>
            <a:custGeom>
              <a:avLst/>
              <a:gdLst>
                <a:gd name="connsiteX0" fmla="*/ 0 w 133350"/>
                <a:gd name="connsiteY0" fmla="*/ 0 h 13640"/>
                <a:gd name="connsiteX1" fmla="*/ 88900 w 133350"/>
                <a:gd name="connsiteY1" fmla="*/ 12700 h 13640"/>
                <a:gd name="connsiteX2" fmla="*/ 133350 w 133350"/>
                <a:gd name="connsiteY2" fmla="*/ 12700 h 13640"/>
              </a:gdLst>
              <a:ahLst/>
              <a:cxnLst>
                <a:cxn ang="0">
                  <a:pos x="connsiteX0" y="connsiteY0"/>
                </a:cxn>
                <a:cxn ang="0">
                  <a:pos x="connsiteX1" y="connsiteY1"/>
                </a:cxn>
                <a:cxn ang="0">
                  <a:pos x="connsiteX2" y="connsiteY2"/>
                </a:cxn>
              </a:cxnLst>
              <a:rect l="l" t="t" r="r" b="b"/>
              <a:pathLst>
                <a:path w="133350" h="13640">
                  <a:moveTo>
                    <a:pt x="0" y="0"/>
                  </a:moveTo>
                  <a:cubicBezTo>
                    <a:pt x="33337" y="5291"/>
                    <a:pt x="66675" y="10583"/>
                    <a:pt x="88900" y="12700"/>
                  </a:cubicBezTo>
                  <a:cubicBezTo>
                    <a:pt x="111125" y="14817"/>
                    <a:pt x="133350" y="12700"/>
                    <a:pt x="133350" y="1270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35" name="Freeform 34"/>
            <p:cNvSpPr/>
            <p:nvPr/>
          </p:nvSpPr>
          <p:spPr>
            <a:xfrm>
              <a:off x="6418274" y="2924284"/>
              <a:ext cx="91083" cy="195967"/>
            </a:xfrm>
            <a:custGeom>
              <a:avLst/>
              <a:gdLst>
                <a:gd name="connsiteX0" fmla="*/ 0 w 174625"/>
                <a:gd name="connsiteY0" fmla="*/ 234950 h 234950"/>
                <a:gd name="connsiteX1" fmla="*/ 53975 w 174625"/>
                <a:gd name="connsiteY1" fmla="*/ 212725 h 234950"/>
                <a:gd name="connsiteX2" fmla="*/ 104775 w 174625"/>
                <a:gd name="connsiteY2" fmla="*/ 180975 h 234950"/>
                <a:gd name="connsiteX3" fmla="*/ 142875 w 174625"/>
                <a:gd name="connsiteY3" fmla="*/ 123825 h 234950"/>
                <a:gd name="connsiteX4" fmla="*/ 165100 w 174625"/>
                <a:gd name="connsiteY4" fmla="*/ 60325 h 234950"/>
                <a:gd name="connsiteX5" fmla="*/ 174625 w 174625"/>
                <a:gd name="connsiteY5"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25" h="234950">
                  <a:moveTo>
                    <a:pt x="0" y="234950"/>
                  </a:moveTo>
                  <a:cubicBezTo>
                    <a:pt x="18256" y="228335"/>
                    <a:pt x="36513" y="221721"/>
                    <a:pt x="53975" y="212725"/>
                  </a:cubicBezTo>
                  <a:cubicBezTo>
                    <a:pt x="71438" y="203729"/>
                    <a:pt x="89958" y="195792"/>
                    <a:pt x="104775" y="180975"/>
                  </a:cubicBezTo>
                  <a:cubicBezTo>
                    <a:pt x="119592" y="166158"/>
                    <a:pt x="132821" y="143933"/>
                    <a:pt x="142875" y="123825"/>
                  </a:cubicBezTo>
                  <a:cubicBezTo>
                    <a:pt x="152929" y="103717"/>
                    <a:pt x="159808" y="80962"/>
                    <a:pt x="165100" y="60325"/>
                  </a:cubicBezTo>
                  <a:cubicBezTo>
                    <a:pt x="170392" y="39688"/>
                    <a:pt x="174625" y="0"/>
                    <a:pt x="174625" y="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pic>
          <p:nvPicPr>
            <p:cNvPr id="44"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368404" y="2692067"/>
              <a:ext cx="203597" cy="6215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42" name="Title 1"/>
          <p:cNvSpPr txBox="1">
            <a:spLocks/>
          </p:cNvSpPr>
          <p:nvPr/>
        </p:nvSpPr>
        <p:spPr>
          <a:xfrm>
            <a:off x="0" y="0"/>
            <a:ext cx="7848872" cy="7149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rPr>
              <a:t>Muon Experimental Apparatus</a:t>
            </a:r>
            <a:endParaRPr lang="en-US" sz="4000" b="1" dirty="0">
              <a:solidFill>
                <a:schemeClr val="bg1"/>
              </a:solidFill>
              <a:effectLst>
                <a:outerShdw blurRad="38100" dist="38100" dir="2700000" algn="tl">
                  <a:srgbClr val="000000">
                    <a:alpha val="43137"/>
                  </a:srgbClr>
                </a:outerShdw>
              </a:effectLst>
            </a:endParaRPr>
          </a:p>
        </p:txBody>
      </p:sp>
      <p:graphicFrame>
        <p:nvGraphicFramePr>
          <p:cNvPr id="1026" name="Object 2"/>
          <p:cNvGraphicFramePr>
            <a:graphicFrameLocks noChangeAspect="1"/>
          </p:cNvGraphicFramePr>
          <p:nvPr/>
        </p:nvGraphicFramePr>
        <p:xfrm>
          <a:off x="4211960" y="692696"/>
          <a:ext cx="4038600" cy="850900"/>
        </p:xfrm>
        <a:graphic>
          <a:graphicData uri="http://schemas.openxmlformats.org/presentationml/2006/ole">
            <p:oleObj spid="_x0000_s1026" name="Equation" r:id="rId6" imgW="2145960" imgH="457200" progId="">
              <p:embed/>
            </p:oleObj>
          </a:graphicData>
        </a:graphic>
      </p:graphicFrame>
    </p:spTree>
    <p:extLst>
      <p:ext uri="{BB962C8B-B14F-4D97-AF65-F5344CB8AC3E}">
        <p14:creationId xmlns="" xmlns:p14="http://schemas.microsoft.com/office/powerpoint/2010/main" val="27804551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stretch>
            <a:fillRect/>
          </a:stretch>
        </p:blipFill>
        <p:spPr>
          <a:xfrm>
            <a:off x="994792" y="1086803"/>
            <a:ext cx="6689114" cy="3657600"/>
          </a:xfrm>
          <a:prstGeom prst="rect">
            <a:avLst/>
          </a:prstGeom>
        </p:spPr>
      </p:pic>
      <p:sp>
        <p:nvSpPr>
          <p:cNvPr id="2" name="Title 1"/>
          <p:cNvSpPr>
            <a:spLocks noGrp="1"/>
          </p:cNvSpPr>
          <p:nvPr>
            <p:ph type="title"/>
          </p:nvPr>
        </p:nvSpPr>
        <p:spPr>
          <a:xfrm>
            <a:off x="467544" y="0"/>
            <a:ext cx="8229600" cy="1143000"/>
          </a:xfrm>
        </p:spPr>
        <p:txBody>
          <a:bodyPr/>
          <a:lstStyle/>
          <a:p>
            <a:r>
              <a:rPr lang="en-US" dirty="0" smtClean="0">
                <a:solidFill>
                  <a:schemeClr val="bg1"/>
                </a:solidFill>
              </a:rPr>
              <a:t>Mu2e Beam Time Structure</a:t>
            </a:r>
            <a:endParaRPr lang="en-US" dirty="0">
              <a:solidFill>
                <a:schemeClr val="bg1"/>
              </a:solidFill>
            </a:endParaRPr>
          </a:p>
        </p:txBody>
      </p:sp>
      <p:sp>
        <p:nvSpPr>
          <p:cNvPr id="5" name="Slide Number Placeholder 4"/>
          <p:cNvSpPr>
            <a:spLocks noGrp="1"/>
          </p:cNvSpPr>
          <p:nvPr>
            <p:ph type="sldNum" sz="quarter" idx="12"/>
          </p:nvPr>
        </p:nvSpPr>
        <p:spPr/>
        <p:txBody>
          <a:bodyPr/>
          <a:lstStyle/>
          <a:p>
            <a:fld id="{70ED63BC-807A-7243-9E2D-A13D2C52E874}" type="slidenum">
              <a:rPr lang="en-US" smtClean="0"/>
              <a:pPr/>
              <a:t>11</a:t>
            </a:fld>
            <a:endParaRPr lang="en-US"/>
          </a:p>
        </p:txBody>
      </p:sp>
      <p:sp>
        <p:nvSpPr>
          <p:cNvPr id="8" name="Content Placeholder 2"/>
          <p:cNvSpPr txBox="1">
            <a:spLocks/>
          </p:cNvSpPr>
          <p:nvPr/>
        </p:nvSpPr>
        <p:spPr>
          <a:xfrm>
            <a:off x="3203848" y="4359232"/>
            <a:ext cx="5555559" cy="24987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Arial"/>
              <a:buChar char="•"/>
              <a:defRPr sz="2800" kern="1200">
                <a:solidFill>
                  <a:srgbClr val="0070C0"/>
                </a:solidFill>
                <a:latin typeface="+mn-lt"/>
                <a:ea typeface="+mn-ea"/>
                <a:cs typeface="+mn-cs"/>
              </a:defRPr>
            </a:lvl1pPr>
            <a:lvl2pPr marL="685800" indent="-228600" algn="l" defTabSz="914400" rtl="0" eaLnBrk="1" latinLnBrk="0" hangingPunct="1">
              <a:lnSpc>
                <a:spcPct val="90000"/>
              </a:lnSpc>
              <a:spcBef>
                <a:spcPts val="500"/>
              </a:spcBef>
              <a:buFont typeface="Helvetica"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Tx/>
            </a:pPr>
            <a:r>
              <a:rPr lang="en-US" dirty="0" smtClean="0">
                <a:solidFill>
                  <a:schemeClr val="bg1"/>
                </a:solidFill>
              </a:rPr>
              <a:t>Pulsed proton beam</a:t>
            </a:r>
          </a:p>
          <a:p>
            <a:pPr lvl="1"/>
            <a:r>
              <a:rPr lang="en-US" dirty="0" smtClean="0">
                <a:solidFill>
                  <a:schemeClr val="bg1"/>
                </a:solidFill>
              </a:rPr>
              <a:t>700 ns delay before 1 </a:t>
            </a:r>
            <a:r>
              <a:rPr lang="en-US" dirty="0" err="1" smtClean="0">
                <a:solidFill>
                  <a:schemeClr val="bg1"/>
                </a:solidFill>
              </a:rPr>
              <a:t>ms</a:t>
            </a:r>
            <a:r>
              <a:rPr lang="en-US" dirty="0" smtClean="0">
                <a:solidFill>
                  <a:schemeClr val="bg1"/>
                </a:solidFill>
              </a:rPr>
              <a:t> live gate</a:t>
            </a:r>
          </a:p>
          <a:p>
            <a:pPr lvl="1"/>
            <a:r>
              <a:rPr lang="en-US" dirty="0" smtClean="0">
                <a:solidFill>
                  <a:schemeClr val="bg1"/>
                </a:solidFill>
              </a:rPr>
              <a:t> prompt background  dies away</a:t>
            </a:r>
          </a:p>
          <a:p>
            <a:pPr>
              <a:buClrTx/>
            </a:pPr>
            <a:r>
              <a:rPr lang="en-US" dirty="0" smtClean="0">
                <a:solidFill>
                  <a:schemeClr val="bg1"/>
                </a:solidFill>
              </a:rPr>
              <a:t>Extinction factor (rate of out-of-time protons) of 10</a:t>
            </a:r>
            <a:r>
              <a:rPr lang="en-US" baseline="30000" dirty="0" smtClean="0">
                <a:solidFill>
                  <a:schemeClr val="bg1"/>
                </a:solidFill>
              </a:rPr>
              <a:t>-10</a:t>
            </a:r>
            <a:r>
              <a:rPr lang="en-US" dirty="0" smtClean="0">
                <a:solidFill>
                  <a:schemeClr val="bg1"/>
                </a:solidFill>
              </a:rPr>
              <a:t> is required</a:t>
            </a:r>
            <a:endParaRPr lang="en-US" dirty="0">
              <a:solidFill>
                <a:schemeClr val="bg1"/>
              </a:solidFill>
            </a:endParaRPr>
          </a:p>
        </p:txBody>
      </p:sp>
      <p:sp>
        <p:nvSpPr>
          <p:cNvPr id="9" name="Rectangle 8"/>
          <p:cNvSpPr/>
          <p:nvPr/>
        </p:nvSpPr>
        <p:spPr>
          <a:xfrm>
            <a:off x="2987824" y="2464188"/>
            <a:ext cx="936104" cy="9144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Muons arrive</a:t>
            </a:r>
            <a:endParaRPr lang="en-US" dirty="0">
              <a:solidFill>
                <a:schemeClr val="bg1"/>
              </a:solidFill>
            </a:endParaRPr>
          </a:p>
        </p:txBody>
      </p:sp>
      <p:cxnSp>
        <p:nvCxnSpPr>
          <p:cNvPr id="11" name="Straight Arrow Connector 10"/>
          <p:cNvCxnSpPr/>
          <p:nvPr/>
        </p:nvCxnSpPr>
        <p:spPr>
          <a:xfrm flipH="1">
            <a:off x="2792066" y="3055715"/>
            <a:ext cx="283266" cy="42095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35696" y="4357568"/>
            <a:ext cx="1080120" cy="10156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bg1"/>
                </a:solidFill>
              </a:rPr>
              <a:t>Muonic</a:t>
            </a:r>
            <a:r>
              <a:rPr lang="en-US" dirty="0" smtClean="0">
                <a:solidFill>
                  <a:schemeClr val="bg1"/>
                </a:solidFill>
              </a:rPr>
              <a:t> atoms</a:t>
            </a:r>
            <a:endParaRPr lang="en-US" dirty="0">
              <a:solidFill>
                <a:schemeClr val="bg1"/>
              </a:solidFill>
            </a:endParaRPr>
          </a:p>
        </p:txBody>
      </p:sp>
      <p:cxnSp>
        <p:nvCxnSpPr>
          <p:cNvPr id="16" name="Straight Arrow Connector 15"/>
          <p:cNvCxnSpPr/>
          <p:nvPr/>
        </p:nvCxnSpPr>
        <p:spPr>
          <a:xfrm flipV="1">
            <a:off x="2789584" y="3793760"/>
            <a:ext cx="571499" cy="85789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0304972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r>
              <a:rPr lang="en-US" dirty="0" smtClean="0">
                <a:solidFill>
                  <a:schemeClr val="bg1"/>
                </a:solidFill>
              </a:rPr>
              <a:t>Mu2e Sensitivity</a:t>
            </a:r>
            <a:endParaRPr lang="en-US" dirty="0">
              <a:solidFill>
                <a:schemeClr val="bg1"/>
              </a:solidFill>
            </a:endParaRPr>
          </a:p>
        </p:txBody>
      </p:sp>
      <p:sp>
        <p:nvSpPr>
          <p:cNvPr id="3" name="Content Placeholder 2"/>
          <p:cNvSpPr>
            <a:spLocks noGrp="1"/>
          </p:cNvSpPr>
          <p:nvPr>
            <p:ph idx="1"/>
          </p:nvPr>
        </p:nvSpPr>
        <p:spPr>
          <a:xfrm>
            <a:off x="0" y="1268760"/>
            <a:ext cx="3640489" cy="5295755"/>
          </a:xfrm>
        </p:spPr>
        <p:txBody>
          <a:bodyPr>
            <a:normAutofit/>
          </a:bodyPr>
          <a:lstStyle/>
          <a:p>
            <a:pPr>
              <a:buClrTx/>
            </a:pPr>
            <a:r>
              <a:rPr lang="en-US" sz="2000" dirty="0" smtClean="0">
                <a:solidFill>
                  <a:schemeClr val="bg1"/>
                </a:solidFill>
              </a:rPr>
              <a:t>Mu2e Expected Background Yield:  &lt;0.5 events over life of experiment</a:t>
            </a:r>
          </a:p>
          <a:p>
            <a:pPr>
              <a:buClrTx/>
            </a:pPr>
            <a:r>
              <a:rPr lang="en-US" sz="2000" dirty="0" smtClean="0">
                <a:solidFill>
                  <a:schemeClr val="bg1"/>
                </a:solidFill>
              </a:rPr>
              <a:t>3 years production</a:t>
            </a:r>
          </a:p>
          <a:p>
            <a:pPr lvl="1">
              <a:buClrTx/>
            </a:pPr>
            <a:r>
              <a:rPr lang="en-US" sz="2000" dirty="0" smtClean="0">
                <a:solidFill>
                  <a:schemeClr val="bg1"/>
                </a:solidFill>
              </a:rPr>
              <a:t>3.6x10</a:t>
            </a:r>
            <a:r>
              <a:rPr lang="en-US" sz="2000" baseline="30000" dirty="0" smtClean="0">
                <a:solidFill>
                  <a:schemeClr val="bg1"/>
                </a:solidFill>
              </a:rPr>
              <a:t>20</a:t>
            </a:r>
            <a:r>
              <a:rPr lang="en-US" sz="2000" dirty="0" smtClean="0">
                <a:solidFill>
                  <a:schemeClr val="bg1"/>
                </a:solidFill>
              </a:rPr>
              <a:t> protons on target</a:t>
            </a:r>
          </a:p>
          <a:p>
            <a:pPr lvl="1">
              <a:buClrTx/>
            </a:pPr>
            <a:r>
              <a:rPr lang="en-US" sz="2000" dirty="0" smtClean="0">
                <a:solidFill>
                  <a:schemeClr val="bg1"/>
                </a:solidFill>
              </a:rPr>
              <a:t>6x10</a:t>
            </a:r>
            <a:r>
              <a:rPr lang="en-US" sz="2000" baseline="30000" dirty="0" smtClean="0">
                <a:solidFill>
                  <a:schemeClr val="bg1"/>
                </a:solidFill>
              </a:rPr>
              <a:t>17</a:t>
            </a:r>
            <a:r>
              <a:rPr lang="en-US" sz="2000" dirty="0" smtClean="0">
                <a:solidFill>
                  <a:schemeClr val="bg1"/>
                </a:solidFill>
              </a:rPr>
              <a:t> stopped muons</a:t>
            </a:r>
          </a:p>
          <a:p>
            <a:pPr lvl="1">
              <a:buClrTx/>
            </a:pPr>
            <a:r>
              <a:rPr lang="en-US" sz="2000" dirty="0" smtClean="0">
                <a:solidFill>
                  <a:schemeClr val="bg1"/>
                </a:solidFill>
              </a:rPr>
              <a:t>Single event sensitivity                 3x10</a:t>
            </a:r>
            <a:r>
              <a:rPr lang="en-US" sz="2000" baseline="30000" dirty="0" smtClean="0">
                <a:solidFill>
                  <a:schemeClr val="bg1"/>
                </a:solidFill>
              </a:rPr>
              <a:t>-17                           </a:t>
            </a:r>
          </a:p>
          <a:p>
            <a:pPr lvl="1">
              <a:buClrTx/>
            </a:pPr>
            <a:r>
              <a:rPr lang="en-US" sz="2000" dirty="0" smtClean="0">
                <a:solidFill>
                  <a:schemeClr val="bg1"/>
                </a:solidFill>
              </a:rPr>
              <a:t>Null signal upper limit (90% CL)  8x10</a:t>
            </a:r>
            <a:r>
              <a:rPr lang="en-US" sz="2000" baseline="30000" dirty="0" smtClean="0">
                <a:solidFill>
                  <a:schemeClr val="bg1"/>
                </a:solidFill>
              </a:rPr>
              <a:t>-17</a:t>
            </a:r>
            <a:endParaRPr lang="en-US" sz="2000" baseline="30000" dirty="0">
              <a:solidFill>
                <a:schemeClr val="bg1"/>
              </a:solidFill>
            </a:endParaRPr>
          </a:p>
          <a:p>
            <a:pPr lvl="1">
              <a:buClrTx/>
            </a:pPr>
            <a:r>
              <a:rPr lang="en-US" sz="2000" dirty="0">
                <a:solidFill>
                  <a:schemeClr val="bg1"/>
                </a:solidFill>
              </a:rPr>
              <a:t>Discovery sensitivity (5 s) </a:t>
            </a:r>
            <a:r>
              <a:rPr lang="en-US" sz="2000" dirty="0" smtClean="0">
                <a:solidFill>
                  <a:schemeClr val="bg1"/>
                </a:solidFill>
              </a:rPr>
              <a:t>           2x10</a:t>
            </a:r>
            <a:r>
              <a:rPr lang="en-US" sz="2000" baseline="30000" dirty="0" smtClean="0">
                <a:solidFill>
                  <a:schemeClr val="bg1"/>
                </a:solidFill>
              </a:rPr>
              <a:t>-16</a:t>
            </a:r>
            <a:endParaRPr lang="en-US" sz="2000" baseline="30000" dirty="0">
              <a:solidFill>
                <a:schemeClr val="bg1"/>
              </a:solidFill>
            </a:endParaRPr>
          </a:p>
          <a:p>
            <a:pPr>
              <a:buClrTx/>
            </a:pPr>
            <a:endParaRPr lang="en-US" sz="2400" dirty="0" smtClean="0">
              <a:solidFill>
                <a:schemeClr val="bg1"/>
              </a:solidFill>
            </a:endParaRPr>
          </a:p>
          <a:p>
            <a:pPr marL="457200" lvl="1" indent="0">
              <a:buNone/>
            </a:pPr>
            <a:endParaRPr lang="en-US" dirty="0" smtClean="0">
              <a:solidFill>
                <a:schemeClr val="bg1"/>
              </a:solidFill>
            </a:endParaRPr>
          </a:p>
          <a:p>
            <a:pPr marL="457200" lvl="1" indent="0">
              <a:buNone/>
            </a:pPr>
            <a:endParaRPr lang="en-US" dirty="0">
              <a:solidFill>
                <a:schemeClr val="bg1"/>
              </a:solidFill>
            </a:endParaRPr>
          </a:p>
          <a:p>
            <a:pPr marL="457200" lvl="1" indent="0">
              <a:buNone/>
            </a:pPr>
            <a:endParaRPr lang="en-US" dirty="0" smtClean="0"/>
          </a:p>
          <a:p>
            <a:pPr marL="457200" lvl="1" indent="0">
              <a:buNone/>
            </a:pPr>
            <a:endParaRPr lang="en-US" dirty="0"/>
          </a:p>
          <a:p>
            <a:pPr marL="457200" lvl="1" indent="0">
              <a:buNone/>
            </a:pPr>
            <a:endParaRPr lang="en-US" dirty="0" smtClean="0"/>
          </a:p>
          <a:p>
            <a:pPr marL="457200" lvl="1" indent="0">
              <a:buNone/>
            </a:pPr>
            <a:endParaRPr lang="en-US" dirty="0"/>
          </a:p>
          <a:p>
            <a:pPr marL="457200" lvl="1" indent="0">
              <a:buNone/>
            </a:pPr>
            <a:endParaRPr lang="en-US" dirty="0" smtClean="0"/>
          </a:p>
          <a:p>
            <a:pPr marL="457200" lvl="1" indent="0">
              <a:buNone/>
            </a:pPr>
            <a:endParaRPr lang="en-US" dirty="0"/>
          </a:p>
          <a:p>
            <a:pPr marL="457200" lvl="1" indent="0">
              <a:buNone/>
            </a:pPr>
            <a:endParaRPr lang="en-US" dirty="0" smtClean="0"/>
          </a:p>
          <a:p>
            <a:pPr marL="457200" lvl="1" indent="0">
              <a:buNone/>
            </a:pPr>
            <a:endParaRPr lang="en-US" dirty="0"/>
          </a:p>
          <a:p>
            <a:pPr marL="457200" lvl="1" indent="0">
              <a:buNone/>
            </a:pPr>
            <a:endParaRPr lang="en-US" dirty="0"/>
          </a:p>
        </p:txBody>
      </p:sp>
      <p:sp>
        <p:nvSpPr>
          <p:cNvPr id="6" name="Slide Number Placeholder 5"/>
          <p:cNvSpPr>
            <a:spLocks noGrp="1"/>
          </p:cNvSpPr>
          <p:nvPr>
            <p:ph type="sldNum" sz="quarter" idx="12"/>
          </p:nvPr>
        </p:nvSpPr>
        <p:spPr/>
        <p:txBody>
          <a:bodyPr/>
          <a:lstStyle/>
          <a:p>
            <a:fld id="{70ED63BC-807A-7243-9E2D-A13D2C52E874}" type="slidenum">
              <a:rPr lang="en-US" smtClean="0"/>
              <a:pPr/>
              <a:t>12</a:t>
            </a:fld>
            <a:endParaRPr lang="en-US"/>
          </a:p>
        </p:txBody>
      </p:sp>
      <p:pic>
        <p:nvPicPr>
          <p:cNvPr id="4" name="Picture 3"/>
          <p:cNvPicPr>
            <a:picLocks noChangeAspect="1"/>
          </p:cNvPicPr>
          <p:nvPr/>
        </p:nvPicPr>
        <p:blipFill>
          <a:blip r:embed="rId2" cstate="print"/>
          <a:stretch>
            <a:fillRect/>
          </a:stretch>
        </p:blipFill>
        <p:spPr>
          <a:xfrm>
            <a:off x="4086473" y="1845336"/>
            <a:ext cx="4742955" cy="3434746"/>
          </a:xfrm>
          <a:prstGeom prst="rect">
            <a:avLst/>
          </a:prstGeom>
        </p:spPr>
      </p:pic>
    </p:spTree>
    <p:extLst>
      <p:ext uri="{BB962C8B-B14F-4D97-AF65-F5344CB8AC3E}">
        <p14:creationId xmlns:p14="http://schemas.microsoft.com/office/powerpoint/2010/main" xmlns="" val="10059766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lstStyle/>
          <a:p>
            <a:r>
              <a:rPr lang="en-US" dirty="0">
                <a:solidFill>
                  <a:schemeClr val="bg1"/>
                </a:solidFill>
              </a:rPr>
              <a:t>Mu2e Project</a:t>
            </a:r>
          </a:p>
        </p:txBody>
      </p:sp>
      <p:sp>
        <p:nvSpPr>
          <p:cNvPr id="3" name="Content Placeholder 2"/>
          <p:cNvSpPr>
            <a:spLocks noGrp="1"/>
          </p:cNvSpPr>
          <p:nvPr>
            <p:ph idx="1"/>
          </p:nvPr>
        </p:nvSpPr>
        <p:spPr>
          <a:xfrm>
            <a:off x="539552" y="1340768"/>
            <a:ext cx="8229600" cy="4709160"/>
          </a:xfrm>
        </p:spPr>
        <p:txBody>
          <a:bodyPr/>
          <a:lstStyle/>
          <a:p>
            <a:pPr>
              <a:buClr>
                <a:schemeClr val="bg1"/>
              </a:buClr>
            </a:pPr>
            <a:r>
              <a:rPr lang="en-US" dirty="0">
                <a:solidFill>
                  <a:schemeClr val="bg1"/>
                </a:solidFill>
              </a:rPr>
              <a:t>Mu2e Project scope is to design, construct, and install the Mu2e apparatus, to modify and upgrade the accelerator complex, build a </a:t>
            </a:r>
            <a:r>
              <a:rPr lang="en-US" dirty="0" smtClean="0">
                <a:solidFill>
                  <a:schemeClr val="bg1"/>
                </a:solidFill>
              </a:rPr>
              <a:t>new beam-line </a:t>
            </a:r>
            <a:r>
              <a:rPr lang="en-US" dirty="0">
                <a:solidFill>
                  <a:schemeClr val="bg1"/>
                </a:solidFill>
              </a:rPr>
              <a:t>and a new detector hall </a:t>
            </a:r>
          </a:p>
          <a:p>
            <a:pPr>
              <a:buClr>
                <a:schemeClr val="bg1"/>
              </a:buClr>
            </a:pPr>
            <a:r>
              <a:rPr lang="en-US" dirty="0">
                <a:solidFill>
                  <a:schemeClr val="bg1"/>
                </a:solidFill>
              </a:rPr>
              <a:t>TPC is $</a:t>
            </a:r>
            <a:r>
              <a:rPr lang="en-US" dirty="0" smtClean="0">
                <a:solidFill>
                  <a:schemeClr val="bg1"/>
                </a:solidFill>
              </a:rPr>
              <a:t>273.7M</a:t>
            </a:r>
            <a:endParaRPr lang="en-US" dirty="0">
              <a:solidFill>
                <a:schemeClr val="bg1"/>
              </a:solidFill>
            </a:endParaRPr>
          </a:p>
          <a:p>
            <a:pPr>
              <a:buClr>
                <a:schemeClr val="bg1"/>
              </a:buClr>
            </a:pPr>
            <a:r>
              <a:rPr lang="en-US" dirty="0">
                <a:solidFill>
                  <a:schemeClr val="bg1"/>
                </a:solidFill>
              </a:rPr>
              <a:t>Project is 65% </a:t>
            </a:r>
            <a:r>
              <a:rPr lang="en-US" dirty="0" smtClean="0">
                <a:solidFill>
                  <a:schemeClr val="bg1"/>
                </a:solidFill>
              </a:rPr>
              <a:t>complete (versus 30% in 2015)</a:t>
            </a:r>
            <a:endParaRPr lang="en-US" dirty="0">
              <a:solidFill>
                <a:schemeClr val="bg1"/>
              </a:solidFill>
            </a:endParaRPr>
          </a:p>
          <a:p>
            <a:pPr>
              <a:buClr>
                <a:schemeClr val="bg1"/>
              </a:buClr>
            </a:pPr>
            <a:r>
              <a:rPr lang="en-US" dirty="0">
                <a:solidFill>
                  <a:schemeClr val="bg1"/>
                </a:solidFill>
              </a:rPr>
              <a:t>Schedule float to CD-4: </a:t>
            </a:r>
            <a:r>
              <a:rPr lang="en-US" dirty="0" smtClean="0">
                <a:solidFill>
                  <a:schemeClr val="bg1"/>
                </a:solidFill>
              </a:rPr>
              <a:t>16 months (versus 21 months in 2015)</a:t>
            </a:r>
            <a:endParaRPr lang="en-US" dirty="0">
              <a:solidFill>
                <a:schemeClr val="bg1"/>
              </a:solidFill>
            </a:endParaRPr>
          </a:p>
          <a:p>
            <a:pPr>
              <a:buClr>
                <a:schemeClr val="bg1"/>
              </a:buClr>
            </a:pPr>
            <a:r>
              <a:rPr lang="en-US" dirty="0">
                <a:solidFill>
                  <a:schemeClr val="bg1"/>
                </a:solidFill>
              </a:rPr>
              <a:t>34% ($28M) contingency relative </a:t>
            </a:r>
            <a:r>
              <a:rPr lang="en-US" dirty="0" smtClean="0">
                <a:solidFill>
                  <a:schemeClr val="bg1"/>
                </a:solidFill>
              </a:rPr>
              <a:t>to work remaining (Project started with 33%)</a:t>
            </a:r>
            <a:endParaRPr lang="en-US" dirty="0">
              <a:solidFill>
                <a:schemeClr val="bg1"/>
              </a:solidFill>
            </a:endParaRPr>
          </a:p>
        </p:txBody>
      </p:sp>
      <p:sp>
        <p:nvSpPr>
          <p:cNvPr id="5" name="Footer Placeholder 4"/>
          <p:cNvSpPr>
            <a:spLocks noGrp="1"/>
          </p:cNvSpPr>
          <p:nvPr>
            <p:ph type="ftr" sz="quarter" idx="11"/>
          </p:nvPr>
        </p:nvSpPr>
        <p:spPr/>
        <p:txBody>
          <a:bodyPr/>
          <a:lstStyle/>
          <a:p>
            <a:r>
              <a:rPr lang="en-US" dirty="0" smtClean="0">
                <a:solidFill>
                  <a:schemeClr val="bg1"/>
                </a:solidFill>
              </a:rPr>
              <a:t>J. Miller - Mu2e Progress, Status, Plans / </a:t>
            </a:r>
            <a:r>
              <a:rPr lang="en-US" dirty="0" err="1" smtClean="0">
                <a:solidFill>
                  <a:schemeClr val="bg1"/>
                </a:solidFill>
              </a:rPr>
              <a:t>Fermilab</a:t>
            </a:r>
            <a:r>
              <a:rPr lang="en-US" dirty="0" smtClean="0">
                <a:solidFill>
                  <a:schemeClr val="bg1"/>
                </a:solidFill>
              </a:rPr>
              <a:t> PAC</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70ED63BC-807A-7243-9E2D-A13D2C52E874}" type="slidenum">
              <a:rPr lang="en-US" smtClean="0"/>
              <a:pPr/>
              <a:t>13</a:t>
            </a:fld>
            <a:endParaRPr lang="en-US"/>
          </a:p>
        </p:txBody>
      </p:sp>
    </p:spTree>
    <p:extLst>
      <p:ext uri="{BB962C8B-B14F-4D97-AF65-F5344CB8AC3E}">
        <p14:creationId xmlns="" xmlns:p14="http://schemas.microsoft.com/office/powerpoint/2010/main" val="7493092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669B5A-62D3-9D4B-92E5-88C7AF3F2ED6}"/>
              </a:ext>
            </a:extLst>
          </p:cNvPr>
          <p:cNvSpPr>
            <a:spLocks noGrp="1"/>
          </p:cNvSpPr>
          <p:nvPr>
            <p:ph type="title"/>
          </p:nvPr>
        </p:nvSpPr>
        <p:spPr>
          <a:xfrm>
            <a:off x="467544" y="0"/>
            <a:ext cx="8229600" cy="908720"/>
          </a:xfrm>
        </p:spPr>
        <p:txBody>
          <a:bodyPr/>
          <a:lstStyle/>
          <a:p>
            <a:r>
              <a:rPr lang="en-US" dirty="0">
                <a:solidFill>
                  <a:schemeClr val="bg1"/>
                </a:solidFill>
              </a:rPr>
              <a:t>The Cosmic Ray Veto</a:t>
            </a:r>
          </a:p>
        </p:txBody>
      </p:sp>
      <p:pic>
        <p:nvPicPr>
          <p:cNvPr id="9" name="Picture 8">
            <a:extLst>
              <a:ext uri="{FF2B5EF4-FFF2-40B4-BE49-F238E27FC236}">
                <a16:creationId xmlns="" xmlns:a16="http://schemas.microsoft.com/office/drawing/2014/main" id="{323B4D81-AA1C-E344-9054-F5052746A166}"/>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1488" y="1541875"/>
            <a:ext cx="5667141" cy="2586152"/>
          </a:xfrm>
          <a:prstGeom prst="rect">
            <a:avLst/>
          </a:prstGeom>
        </p:spPr>
      </p:pic>
      <p:sp>
        <p:nvSpPr>
          <p:cNvPr id="10" name="TextBox 9">
            <a:extLst>
              <a:ext uri="{FF2B5EF4-FFF2-40B4-BE49-F238E27FC236}">
                <a16:creationId xmlns="" xmlns:a16="http://schemas.microsoft.com/office/drawing/2014/main" id="{E2B27CBC-A027-7D4A-BFC5-3AE8713F1A33}"/>
              </a:ext>
            </a:extLst>
          </p:cNvPr>
          <p:cNvSpPr txBox="1"/>
          <p:nvPr/>
        </p:nvSpPr>
        <p:spPr>
          <a:xfrm>
            <a:off x="31858" y="4160512"/>
            <a:ext cx="9020653" cy="2477601"/>
          </a:xfrm>
          <a:prstGeom prst="rect">
            <a:avLst/>
          </a:prstGeom>
          <a:noFill/>
        </p:spPr>
        <p:txBody>
          <a:bodyPr wrap="square" rtlCol="0">
            <a:spAutoFit/>
          </a:bodyPr>
          <a:lstStyle/>
          <a:p>
            <a:pPr marL="230188" indent="-230188">
              <a:spcAft>
                <a:spcPts val="600"/>
              </a:spcAft>
              <a:buFont typeface="Arial" pitchFamily="34" charset="0"/>
              <a:buChar char="•"/>
            </a:pPr>
            <a:r>
              <a:rPr lang="en-US" sz="2000" dirty="0">
                <a:solidFill>
                  <a:schemeClr val="bg1"/>
                </a:solidFill>
                <a:latin typeface="Calibri" panose="020F0502020204030204" pitchFamily="34" charset="0"/>
                <a:cs typeface="Helvetica" panose="020B0604020202020204" pitchFamily="34" charset="0"/>
              </a:rPr>
              <a:t>CRV identifies cosmic ray </a:t>
            </a:r>
            <a:r>
              <a:rPr lang="en-US" sz="2000" dirty="0" err="1">
                <a:solidFill>
                  <a:schemeClr val="bg1"/>
                </a:solidFill>
                <a:latin typeface="Calibri" panose="020F0502020204030204" pitchFamily="34" charset="0"/>
                <a:cs typeface="Helvetica" panose="020B0604020202020204" pitchFamily="34" charset="0"/>
              </a:rPr>
              <a:t>muons</a:t>
            </a:r>
            <a:r>
              <a:rPr lang="en-US" sz="2000" dirty="0">
                <a:solidFill>
                  <a:schemeClr val="bg1"/>
                </a:solidFill>
                <a:latin typeface="Calibri" panose="020F0502020204030204" pitchFamily="34" charset="0"/>
                <a:cs typeface="Helvetica" panose="020B0604020202020204" pitchFamily="34" charset="0"/>
              </a:rPr>
              <a:t> that produce conversion-like backgrounds.</a:t>
            </a:r>
          </a:p>
          <a:p>
            <a:pPr marL="230188" indent="-230188">
              <a:spcAft>
                <a:spcPts val="600"/>
              </a:spcAft>
              <a:buFont typeface="Arial" pitchFamily="34" charset="0"/>
              <a:buChar char="•"/>
            </a:pPr>
            <a:r>
              <a:rPr lang="en-US" sz="2000" dirty="0">
                <a:solidFill>
                  <a:schemeClr val="bg1"/>
                </a:solidFill>
                <a:latin typeface="Calibri" panose="020F0502020204030204" pitchFamily="34" charset="0"/>
                <a:cs typeface="Helvetica" panose="020B0604020202020204" pitchFamily="34" charset="0"/>
              </a:rPr>
              <a:t>Design driven by need for excellent efficiency, large area, small gaps, high background rates, access to electronics, and constrained space.</a:t>
            </a:r>
          </a:p>
          <a:p>
            <a:pPr marL="230188" indent="-230188">
              <a:spcAft>
                <a:spcPts val="600"/>
              </a:spcAft>
              <a:buFont typeface="Arial" pitchFamily="34" charset="0"/>
              <a:buChar char="•"/>
            </a:pPr>
            <a:r>
              <a:rPr lang="en-US" sz="2000" dirty="0">
                <a:solidFill>
                  <a:schemeClr val="bg1"/>
                </a:solidFill>
                <a:latin typeface="Calibri" panose="020F0502020204030204" pitchFamily="34" charset="0"/>
                <a:cs typeface="Helvetica" panose="020B0604020202020204" pitchFamily="34" charset="0"/>
              </a:rPr>
              <a:t>Technology: Four layers of extruded polystyrene scintillator counters with embedded wavelength shifting fibers, read out with </a:t>
            </a:r>
            <a:r>
              <a:rPr lang="en-US" sz="2000" dirty="0" err="1">
                <a:solidFill>
                  <a:schemeClr val="bg1"/>
                </a:solidFill>
                <a:latin typeface="Calibri" panose="020F0502020204030204" pitchFamily="34" charset="0"/>
                <a:cs typeface="Helvetica" panose="020B0604020202020204" pitchFamily="34" charset="0"/>
              </a:rPr>
              <a:t>SiPM</a:t>
            </a:r>
            <a:r>
              <a:rPr lang="en-US" sz="2000" dirty="0">
                <a:solidFill>
                  <a:schemeClr val="bg1"/>
                </a:solidFill>
                <a:latin typeface="Calibri" panose="020F0502020204030204" pitchFamily="34" charset="0"/>
                <a:cs typeface="Helvetica" panose="020B0604020202020204" pitchFamily="34" charset="0"/>
              </a:rPr>
              <a:t> </a:t>
            </a:r>
            <a:r>
              <a:rPr lang="en-US" sz="2000" dirty="0" err="1">
                <a:solidFill>
                  <a:schemeClr val="bg1"/>
                </a:solidFill>
                <a:latin typeface="Calibri" panose="020F0502020204030204" pitchFamily="34" charset="0"/>
                <a:cs typeface="Helvetica" panose="020B0604020202020204" pitchFamily="34" charset="0"/>
              </a:rPr>
              <a:t>photodetectors</a:t>
            </a:r>
            <a:r>
              <a:rPr lang="en-US" sz="2000" dirty="0">
                <a:solidFill>
                  <a:schemeClr val="bg1"/>
                </a:solidFill>
                <a:latin typeface="Calibri" panose="020F0502020204030204" pitchFamily="34" charset="0"/>
                <a:cs typeface="Helvetica" panose="020B0604020202020204" pitchFamily="34" charset="0"/>
              </a:rPr>
              <a:t>. </a:t>
            </a:r>
          </a:p>
          <a:p>
            <a:pPr marL="230188" indent="-230188">
              <a:spcAft>
                <a:spcPts val="600"/>
              </a:spcAft>
              <a:buFont typeface="Arial" pitchFamily="34" charset="0"/>
              <a:buChar char="•"/>
            </a:pPr>
            <a:r>
              <a:rPr lang="en-US" sz="2000" dirty="0">
                <a:solidFill>
                  <a:schemeClr val="bg1"/>
                </a:solidFill>
                <a:latin typeface="Calibri" panose="020F0502020204030204" pitchFamily="34" charset="0"/>
                <a:cs typeface="Helvetica" panose="020B0604020202020204" pitchFamily="34" charset="0"/>
              </a:rPr>
              <a:t>A track stub in 3/4 layers, localized in </a:t>
            </a:r>
            <a:r>
              <a:rPr lang="en-US" sz="2000" dirty="0" err="1">
                <a:solidFill>
                  <a:schemeClr val="bg1"/>
                </a:solidFill>
                <a:latin typeface="Calibri" panose="020F0502020204030204" pitchFamily="34" charset="0"/>
                <a:cs typeface="Helvetica" panose="020B0604020202020204" pitchFamily="34" charset="0"/>
              </a:rPr>
              <a:t>time+space</a:t>
            </a:r>
            <a:r>
              <a:rPr lang="en-US" sz="2000" dirty="0">
                <a:solidFill>
                  <a:schemeClr val="bg1"/>
                </a:solidFill>
                <a:latin typeface="Calibri" panose="020F0502020204030204" pitchFamily="34" charset="0"/>
                <a:cs typeface="Helvetica" panose="020B0604020202020204" pitchFamily="34" charset="0"/>
              </a:rPr>
              <a:t> produces a veto in offline analysis.</a:t>
            </a:r>
          </a:p>
        </p:txBody>
      </p:sp>
      <p:sp>
        <p:nvSpPr>
          <p:cNvPr id="11" name="TextBox 10">
            <a:extLst>
              <a:ext uri="{FF2B5EF4-FFF2-40B4-BE49-F238E27FC236}">
                <a16:creationId xmlns="" xmlns:a16="http://schemas.microsoft.com/office/drawing/2014/main" id="{A1050B5C-87C3-504D-A843-425ECBF604DC}"/>
              </a:ext>
            </a:extLst>
          </p:cNvPr>
          <p:cNvSpPr txBox="1"/>
          <p:nvPr/>
        </p:nvSpPr>
        <p:spPr>
          <a:xfrm>
            <a:off x="5806438" y="1600220"/>
            <a:ext cx="3198265" cy="2585323"/>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800" b="1" dirty="0">
                <a:solidFill>
                  <a:schemeClr val="bg1"/>
                </a:solidFill>
                <a:latin typeface="Calibri" panose="020F0502020204030204" pitchFamily="34" charset="0"/>
                <a:cs typeface="Helvetica" panose="020B0604020202020204" pitchFamily="34" charset="0"/>
              </a:rPr>
              <a:t>Details:</a:t>
            </a:r>
          </a:p>
          <a:p>
            <a:pPr marL="230188" indent="-230188">
              <a:buFont typeface="Arial" pitchFamily="34" charset="0"/>
              <a:buChar char="•"/>
            </a:pPr>
            <a:r>
              <a:rPr lang="en-US" sz="1800" dirty="0">
                <a:solidFill>
                  <a:schemeClr val="bg1"/>
                </a:solidFill>
                <a:latin typeface="Calibri" panose="020F0502020204030204" pitchFamily="34" charset="0"/>
                <a:cs typeface="Helvetica" panose="020B0604020202020204" pitchFamily="34" charset="0"/>
              </a:rPr>
              <a:t>Area:  336 m</a:t>
            </a:r>
            <a:r>
              <a:rPr lang="en-US" sz="1800" baseline="30000" dirty="0">
                <a:solidFill>
                  <a:schemeClr val="bg1"/>
                </a:solidFill>
                <a:latin typeface="Calibri" panose="020F0502020204030204" pitchFamily="34" charset="0"/>
                <a:cs typeface="Helvetica" panose="020B0604020202020204" pitchFamily="34" charset="0"/>
              </a:rPr>
              <a:t>2 </a:t>
            </a:r>
          </a:p>
          <a:p>
            <a:pPr marL="230188" indent="-230188">
              <a:buFont typeface="Arial" pitchFamily="34" charset="0"/>
              <a:buChar char="•"/>
            </a:pPr>
            <a:r>
              <a:rPr lang="en-US" sz="1800" dirty="0">
                <a:solidFill>
                  <a:schemeClr val="bg1"/>
                </a:solidFill>
                <a:latin typeface="Calibri" panose="020F0502020204030204" pitchFamily="34" charset="0"/>
                <a:cs typeface="Helvetica" panose="020B0604020202020204" pitchFamily="34" charset="0"/>
              </a:rPr>
              <a:t>86 modules;15 types</a:t>
            </a:r>
          </a:p>
          <a:p>
            <a:pPr marL="230188" indent="-230188">
              <a:buFont typeface="Arial" pitchFamily="34" charset="0"/>
              <a:buChar char="•"/>
            </a:pPr>
            <a:r>
              <a:rPr lang="en-US" sz="1800" dirty="0">
                <a:solidFill>
                  <a:schemeClr val="bg1"/>
                </a:solidFill>
                <a:latin typeface="Calibri" panose="020F0502020204030204" pitchFamily="34" charset="0"/>
                <a:cs typeface="Helvetica" panose="020B0604020202020204" pitchFamily="34" charset="0"/>
              </a:rPr>
              <a:t>5,472 counters</a:t>
            </a:r>
          </a:p>
          <a:p>
            <a:pPr marL="230188" indent="-230188">
              <a:buFont typeface="Arial" pitchFamily="34" charset="0"/>
              <a:buChar char="•"/>
            </a:pPr>
            <a:r>
              <a:rPr lang="en-US" sz="1800" dirty="0">
                <a:solidFill>
                  <a:schemeClr val="bg1"/>
                </a:solidFill>
                <a:latin typeface="Calibri" panose="020F0502020204030204" pitchFamily="34" charset="0"/>
                <a:cs typeface="Helvetica" panose="020B0604020202020204" pitchFamily="34" charset="0"/>
              </a:rPr>
              <a:t>10,944 fibers</a:t>
            </a:r>
          </a:p>
          <a:p>
            <a:pPr marL="230188" indent="-230188">
              <a:buFont typeface="Arial" pitchFamily="34" charset="0"/>
              <a:buChar char="•"/>
            </a:pPr>
            <a:r>
              <a:rPr lang="en-US" sz="1800" dirty="0">
                <a:solidFill>
                  <a:schemeClr val="bg1"/>
                </a:solidFill>
                <a:latin typeface="Calibri" panose="020F0502020204030204" pitchFamily="34" charset="0"/>
                <a:cs typeface="Helvetica" panose="020B0604020202020204" pitchFamily="34" charset="0"/>
              </a:rPr>
              <a:t>19,744 </a:t>
            </a:r>
            <a:r>
              <a:rPr lang="en-US" sz="1800" dirty="0" err="1">
                <a:solidFill>
                  <a:schemeClr val="bg1"/>
                </a:solidFill>
                <a:latin typeface="Calibri" panose="020F0502020204030204" pitchFamily="34" charset="0"/>
                <a:cs typeface="Helvetica" panose="020B0604020202020204" pitchFamily="34" charset="0"/>
              </a:rPr>
              <a:t>SiPMs</a:t>
            </a:r>
            <a:endParaRPr lang="en-US" sz="1800" dirty="0">
              <a:solidFill>
                <a:schemeClr val="bg1"/>
              </a:solidFill>
              <a:latin typeface="Calibri" panose="020F0502020204030204" pitchFamily="34" charset="0"/>
              <a:cs typeface="Helvetica" panose="020B0604020202020204" pitchFamily="34" charset="0"/>
            </a:endParaRPr>
          </a:p>
          <a:p>
            <a:pPr marL="230188" indent="-230188">
              <a:buFont typeface="Arial" pitchFamily="34" charset="0"/>
              <a:buChar char="•"/>
            </a:pPr>
            <a:r>
              <a:rPr lang="en-US" sz="1800" dirty="0">
                <a:solidFill>
                  <a:schemeClr val="bg1"/>
                </a:solidFill>
                <a:latin typeface="Calibri" panose="020F0502020204030204" pitchFamily="34" charset="0"/>
                <a:cs typeface="Helvetica" panose="020B0604020202020204" pitchFamily="34" charset="0"/>
              </a:rPr>
              <a:t>4,912 Counter Motherboards</a:t>
            </a:r>
          </a:p>
          <a:p>
            <a:pPr marL="230188" indent="-230188">
              <a:buFont typeface="Arial" pitchFamily="34" charset="0"/>
              <a:buChar char="•"/>
            </a:pPr>
            <a:r>
              <a:rPr lang="en-US" sz="1800" dirty="0">
                <a:solidFill>
                  <a:schemeClr val="bg1"/>
                </a:solidFill>
                <a:latin typeface="Calibri" panose="020F0502020204030204" pitchFamily="34" charset="0"/>
                <a:cs typeface="Helvetica" panose="020B0604020202020204" pitchFamily="34" charset="0"/>
              </a:rPr>
              <a:t>320 Front-end Boards</a:t>
            </a:r>
          </a:p>
          <a:p>
            <a:pPr marL="230188" indent="-230188">
              <a:buFont typeface="Arial" pitchFamily="34" charset="0"/>
              <a:buChar char="•"/>
            </a:pPr>
            <a:r>
              <a:rPr lang="en-US" sz="1800" dirty="0">
                <a:solidFill>
                  <a:schemeClr val="bg1"/>
                </a:solidFill>
                <a:latin typeface="Calibri" panose="020F0502020204030204" pitchFamily="34" charset="0"/>
                <a:cs typeface="Helvetica" panose="020B0604020202020204" pitchFamily="34" charset="0"/>
              </a:rPr>
              <a:t>16 Readout Controllers</a:t>
            </a:r>
          </a:p>
        </p:txBody>
      </p:sp>
      <p:sp>
        <p:nvSpPr>
          <p:cNvPr id="12" name="Oval 11">
            <a:extLst>
              <a:ext uri="{FF2B5EF4-FFF2-40B4-BE49-F238E27FC236}">
                <a16:creationId xmlns="" xmlns:a16="http://schemas.microsoft.com/office/drawing/2014/main" id="{91A39348-F1FE-D340-A601-7F18D903C88A}"/>
              </a:ext>
            </a:extLst>
          </p:cNvPr>
          <p:cNvSpPr/>
          <p:nvPr/>
        </p:nvSpPr>
        <p:spPr>
          <a:xfrm>
            <a:off x="1979712" y="836712"/>
            <a:ext cx="4016509" cy="108155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a:solidFill>
                  <a:srgbClr val="FF0000"/>
                </a:solidFill>
                <a:latin typeface="Calibri" panose="020F0502020204030204" pitchFamily="34" charset="0"/>
              </a:rPr>
              <a:t>1 conversion-like electron per day is produced by cosmic-ray muons</a:t>
            </a:r>
          </a:p>
        </p:txBody>
      </p:sp>
    </p:spTree>
    <p:extLst>
      <p:ext uri="{BB962C8B-B14F-4D97-AF65-F5344CB8AC3E}">
        <p14:creationId xmlns="" xmlns:p14="http://schemas.microsoft.com/office/powerpoint/2010/main" val="12496996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08720"/>
          </a:xfrm>
        </p:spPr>
        <p:txBody>
          <a:bodyPr/>
          <a:lstStyle/>
          <a:p>
            <a:r>
              <a:rPr lang="en-US" dirty="0">
                <a:solidFill>
                  <a:schemeClr val="bg1"/>
                </a:solidFill>
              </a:rPr>
              <a:t>Mu2e Status </a:t>
            </a:r>
            <a:r>
              <a:rPr lang="mr-IN" dirty="0">
                <a:solidFill>
                  <a:schemeClr val="bg1"/>
                </a:solidFill>
              </a:rPr>
              <a:t>–</a:t>
            </a:r>
            <a:r>
              <a:rPr lang="en-US" dirty="0">
                <a:solidFill>
                  <a:schemeClr val="bg1"/>
                </a:solidFill>
              </a:rPr>
              <a:t> Cosmic Ray Veto</a:t>
            </a:r>
          </a:p>
        </p:txBody>
      </p:sp>
      <p:sp>
        <p:nvSpPr>
          <p:cNvPr id="3" name="Content Placeholder 2"/>
          <p:cNvSpPr>
            <a:spLocks noGrp="1"/>
          </p:cNvSpPr>
          <p:nvPr>
            <p:ph idx="1"/>
          </p:nvPr>
        </p:nvSpPr>
        <p:spPr>
          <a:xfrm>
            <a:off x="0" y="1124744"/>
            <a:ext cx="3528530" cy="4062954"/>
          </a:xfrm>
        </p:spPr>
        <p:txBody>
          <a:bodyPr>
            <a:normAutofit/>
          </a:bodyPr>
          <a:lstStyle/>
          <a:p>
            <a:pPr>
              <a:buClrTx/>
            </a:pPr>
            <a:r>
              <a:rPr lang="en-US" sz="1600" b="1" dirty="0">
                <a:solidFill>
                  <a:schemeClr val="bg1"/>
                </a:solidFill>
              </a:rPr>
              <a:t>CRV module and electronics designs are nearly complete.  </a:t>
            </a:r>
          </a:p>
          <a:p>
            <a:pPr>
              <a:buClrTx/>
            </a:pPr>
            <a:r>
              <a:rPr lang="en-US" sz="1600" b="1" dirty="0">
                <a:solidFill>
                  <a:schemeClr val="bg1"/>
                </a:solidFill>
              </a:rPr>
              <a:t>Modules</a:t>
            </a:r>
          </a:p>
          <a:p>
            <a:pPr lvl="1">
              <a:buClrTx/>
            </a:pPr>
            <a:r>
              <a:rPr lang="en-US" sz="1600" b="1" dirty="0">
                <a:solidFill>
                  <a:schemeClr val="bg1"/>
                </a:solidFill>
              </a:rPr>
              <a:t>Extrusion fabrication complete</a:t>
            </a:r>
          </a:p>
          <a:p>
            <a:pPr lvl="1">
              <a:buClrTx/>
            </a:pPr>
            <a:r>
              <a:rPr lang="en-US" sz="1600" b="1" dirty="0">
                <a:solidFill>
                  <a:schemeClr val="bg1"/>
                </a:solidFill>
              </a:rPr>
              <a:t>Di-counter fabrication started at UVA</a:t>
            </a:r>
          </a:p>
          <a:p>
            <a:pPr>
              <a:buClrTx/>
            </a:pPr>
            <a:r>
              <a:rPr lang="en-US" sz="1600" b="1" dirty="0">
                <a:solidFill>
                  <a:schemeClr val="bg1"/>
                </a:solidFill>
              </a:rPr>
              <a:t>Electronics</a:t>
            </a:r>
          </a:p>
          <a:p>
            <a:pPr lvl="1">
              <a:buClrTx/>
            </a:pPr>
            <a:r>
              <a:rPr lang="en-US" sz="1600" b="1" dirty="0">
                <a:solidFill>
                  <a:schemeClr val="bg1"/>
                </a:solidFill>
              </a:rPr>
              <a:t>Pre-production Front-End &amp; Back-End Boards complete </a:t>
            </a:r>
          </a:p>
          <a:p>
            <a:pPr>
              <a:buClrTx/>
            </a:pPr>
            <a:r>
              <a:rPr lang="en-US" sz="1600" b="1" dirty="0">
                <a:solidFill>
                  <a:schemeClr val="bg1"/>
                </a:solidFill>
              </a:rPr>
              <a:t>Installation</a:t>
            </a:r>
          </a:p>
          <a:p>
            <a:pPr lvl="1">
              <a:buClrTx/>
            </a:pPr>
            <a:r>
              <a:rPr lang="en-US" sz="1600" b="1" dirty="0">
                <a:solidFill>
                  <a:schemeClr val="bg1"/>
                </a:solidFill>
              </a:rPr>
              <a:t>Installation tests underway at ANL</a:t>
            </a:r>
          </a:p>
          <a:p>
            <a:endParaRPr lang="en-US" dirty="0"/>
          </a:p>
        </p:txBody>
      </p:sp>
      <p:sp>
        <p:nvSpPr>
          <p:cNvPr id="5" name="Footer Placeholder 4"/>
          <p:cNvSpPr>
            <a:spLocks noGrp="1"/>
          </p:cNvSpPr>
          <p:nvPr>
            <p:ph type="ftr" sz="quarter" idx="11"/>
          </p:nvPr>
        </p:nvSpPr>
        <p:spPr>
          <a:xfrm>
            <a:off x="3124200" y="6416675"/>
            <a:ext cx="4328120" cy="365125"/>
          </a:xfrm>
        </p:spPr>
        <p:txBody>
          <a:bodyPr/>
          <a:lstStyle/>
          <a:p>
            <a:r>
              <a:rPr lang="en-US" dirty="0" smtClean="0">
                <a:solidFill>
                  <a:schemeClr val="bg1"/>
                </a:solidFill>
              </a:rPr>
              <a:t>J. Miller - Mu2e Progress, Status, Plans / </a:t>
            </a:r>
            <a:r>
              <a:rPr lang="en-US" dirty="0" err="1" smtClean="0">
                <a:solidFill>
                  <a:schemeClr val="bg1"/>
                </a:solidFill>
              </a:rPr>
              <a:t>Fermilab</a:t>
            </a:r>
            <a:r>
              <a:rPr lang="en-US" dirty="0" smtClean="0">
                <a:solidFill>
                  <a:schemeClr val="bg1"/>
                </a:solidFill>
              </a:rPr>
              <a:t> PAC</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70ED63BC-807A-7243-9E2D-A13D2C52E874}" type="slidenum">
              <a:rPr lang="en-US" smtClean="0"/>
              <a:pPr/>
              <a:t>15</a:t>
            </a:fld>
            <a:endParaRPr lang="en-US"/>
          </a:p>
        </p:txBody>
      </p:sp>
      <p:grpSp>
        <p:nvGrpSpPr>
          <p:cNvPr id="4" name="Group 18"/>
          <p:cNvGrpSpPr/>
          <p:nvPr/>
        </p:nvGrpSpPr>
        <p:grpSpPr>
          <a:xfrm>
            <a:off x="6714572" y="1019426"/>
            <a:ext cx="2429429" cy="2706898"/>
            <a:chOff x="8952763" y="95706"/>
            <a:chExt cx="3239238" cy="2706898"/>
          </a:xfrm>
        </p:grpSpPr>
        <p:pic>
          <p:nvPicPr>
            <p:cNvPr id="7" name="Picture 6" descr="IMG_3099.JPG"/>
            <p:cNvPicPr>
              <a:picLocks noChangeAspect="1"/>
            </p:cNvPicPr>
            <p:nvPr/>
          </p:nvPicPr>
          <p:blipFill rotWithShape="1">
            <a:blip r:embed="rId2" cstate="print">
              <a:extLst>
                <a:ext uri="{28A0092B-C50C-407E-A947-70E740481C1C}">
                  <a14:useLocalDpi xmlns:a14="http://schemas.microsoft.com/office/drawing/2010/main" xmlns=""/>
                </a:ext>
              </a:extLst>
            </a:blip>
            <a:srcRect r="32994"/>
            <a:stretch/>
          </p:blipFill>
          <p:spPr>
            <a:xfrm rot="5400000">
              <a:off x="9654378" y="18043"/>
              <a:ext cx="2318017" cy="2594552"/>
            </a:xfrm>
            <a:prstGeom prst="rect">
              <a:avLst/>
            </a:prstGeom>
          </p:spPr>
        </p:pic>
        <p:sp>
          <p:nvSpPr>
            <p:cNvPr id="9" name="TextBox 8"/>
            <p:cNvSpPr txBox="1"/>
            <p:nvPr/>
          </p:nvSpPr>
          <p:spPr>
            <a:xfrm>
              <a:off x="9062512" y="2433272"/>
              <a:ext cx="3129489" cy="369332"/>
            </a:xfrm>
            <a:prstGeom prst="rect">
              <a:avLst/>
            </a:prstGeom>
            <a:noFill/>
          </p:spPr>
          <p:txBody>
            <a:bodyPr wrap="none" rtlCol="0">
              <a:spAutoFit/>
            </a:bodyPr>
            <a:lstStyle/>
            <a:p>
              <a:r>
                <a:rPr lang="en-US" dirty="0">
                  <a:solidFill>
                    <a:schemeClr val="bg1"/>
                  </a:solidFill>
                </a:rPr>
                <a:t>Scintillator Extrusion</a:t>
              </a:r>
            </a:p>
          </p:txBody>
        </p:sp>
        <p:pic>
          <p:nvPicPr>
            <p:cNvPr id="12" name="Picture 11" descr="CRV-AnnaExtrusion.jpg"/>
            <p:cNvPicPr>
              <a:picLocks noChangeAspect="1"/>
            </p:cNvPicPr>
            <p:nvPr/>
          </p:nvPicPr>
          <p:blipFill>
            <a:blip r:embed="rId3" cstate="print"/>
            <a:stretch>
              <a:fillRect/>
            </a:stretch>
          </p:blipFill>
          <p:spPr>
            <a:xfrm>
              <a:off x="8968982" y="156309"/>
              <a:ext cx="1679224" cy="923745"/>
            </a:xfrm>
            <a:prstGeom prst="rect">
              <a:avLst/>
            </a:prstGeom>
            <a:effectLst>
              <a:outerShdw blurRad="50800" dist="254000" dir="2700000" algn="tl" rotWithShape="0">
                <a:srgbClr val="000000">
                  <a:alpha val="43000"/>
                </a:srgbClr>
              </a:outerShdw>
            </a:effectLst>
          </p:spPr>
        </p:pic>
        <p:sp>
          <p:nvSpPr>
            <p:cNvPr id="13" name="TextBox 12"/>
            <p:cNvSpPr txBox="1"/>
            <p:nvPr/>
          </p:nvSpPr>
          <p:spPr>
            <a:xfrm>
              <a:off x="8952763" y="95706"/>
              <a:ext cx="1723220" cy="523220"/>
            </a:xfrm>
            <a:prstGeom prst="rect">
              <a:avLst/>
            </a:prstGeom>
            <a:noFill/>
          </p:spPr>
          <p:txBody>
            <a:bodyPr wrap="square" rtlCol="0">
              <a:spAutoFit/>
            </a:bodyPr>
            <a:lstStyle/>
            <a:p>
              <a:pPr algn="ctr"/>
              <a:r>
                <a:rPr lang="en-US" sz="1400" dirty="0">
                  <a:solidFill>
                    <a:srgbClr val="FFFFFF"/>
                  </a:solidFill>
                </a:rPr>
                <a:t>Prototype counter</a:t>
              </a:r>
            </a:p>
          </p:txBody>
        </p:sp>
      </p:grpSp>
      <p:grpSp>
        <p:nvGrpSpPr>
          <p:cNvPr id="8" name="Group 15"/>
          <p:cNvGrpSpPr/>
          <p:nvPr/>
        </p:nvGrpSpPr>
        <p:grpSpPr>
          <a:xfrm>
            <a:off x="6154078" y="3861048"/>
            <a:ext cx="2989922" cy="2601580"/>
            <a:chOff x="8452547" y="2751125"/>
            <a:chExt cx="3986562" cy="2601580"/>
          </a:xfrm>
        </p:grpSpPr>
        <p:sp>
          <p:nvSpPr>
            <p:cNvPr id="10" name="TextBox 9"/>
            <p:cNvSpPr txBox="1"/>
            <p:nvPr/>
          </p:nvSpPr>
          <p:spPr>
            <a:xfrm>
              <a:off x="8452547" y="4983373"/>
              <a:ext cx="3986562" cy="369332"/>
            </a:xfrm>
            <a:prstGeom prst="rect">
              <a:avLst/>
            </a:prstGeom>
            <a:noFill/>
          </p:spPr>
          <p:txBody>
            <a:bodyPr wrap="none" rtlCol="0">
              <a:spAutoFit/>
            </a:bodyPr>
            <a:lstStyle/>
            <a:p>
              <a:pPr algn="ctr"/>
              <a:r>
                <a:rPr lang="en-US" dirty="0">
                  <a:solidFill>
                    <a:schemeClr val="bg1"/>
                  </a:solidFill>
                </a:rPr>
                <a:t>Di-Counter Facility at UVA</a:t>
              </a:r>
            </a:p>
          </p:txBody>
        </p:sp>
        <p:pic>
          <p:nvPicPr>
            <p:cNvPr id="14" name="Picture 13"/>
            <p:cNvPicPr>
              <a:picLocks noChangeAspect="1"/>
            </p:cNvPicPr>
            <p:nvPr/>
          </p:nvPicPr>
          <p:blipFill>
            <a:blip r:embed="rId4" cstate="print"/>
            <a:stretch>
              <a:fillRect/>
            </a:stretch>
          </p:blipFill>
          <p:spPr>
            <a:xfrm>
              <a:off x="8681710" y="2751125"/>
              <a:ext cx="3329998" cy="2263504"/>
            </a:xfrm>
            <a:prstGeom prst="rect">
              <a:avLst/>
            </a:prstGeom>
          </p:spPr>
        </p:pic>
      </p:grpSp>
      <p:grpSp>
        <p:nvGrpSpPr>
          <p:cNvPr id="11" name="Group 22"/>
          <p:cNvGrpSpPr/>
          <p:nvPr/>
        </p:nvGrpSpPr>
        <p:grpSpPr>
          <a:xfrm>
            <a:off x="3635896" y="1268760"/>
            <a:ext cx="3090911" cy="2313548"/>
            <a:chOff x="5032076" y="1350677"/>
            <a:chExt cx="4121214" cy="2313548"/>
          </a:xfrm>
        </p:grpSpPr>
        <p:pic>
          <p:nvPicPr>
            <p:cNvPr id="15" name="Picture 1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360027" y="1350677"/>
              <a:ext cx="3511002" cy="1974938"/>
            </a:xfrm>
            <a:prstGeom prst="rect">
              <a:avLst/>
            </a:prstGeom>
          </p:spPr>
        </p:pic>
        <p:sp>
          <p:nvSpPr>
            <p:cNvPr id="17" name="TextBox 16"/>
            <p:cNvSpPr txBox="1"/>
            <p:nvPr/>
          </p:nvSpPr>
          <p:spPr>
            <a:xfrm>
              <a:off x="5032076" y="3294893"/>
              <a:ext cx="4121214" cy="369332"/>
            </a:xfrm>
            <a:prstGeom prst="rect">
              <a:avLst/>
            </a:prstGeom>
            <a:noFill/>
          </p:spPr>
          <p:txBody>
            <a:bodyPr wrap="none" rtlCol="0">
              <a:spAutoFit/>
            </a:bodyPr>
            <a:lstStyle/>
            <a:p>
              <a:pPr algn="ctr"/>
              <a:r>
                <a:rPr lang="en-US" dirty="0">
                  <a:solidFill>
                    <a:schemeClr val="bg1"/>
                  </a:solidFill>
                </a:rPr>
                <a:t>Side module installation test</a:t>
              </a:r>
            </a:p>
          </p:txBody>
        </p:sp>
      </p:grpSp>
      <p:grpSp>
        <p:nvGrpSpPr>
          <p:cNvPr id="16" name="Group 21"/>
          <p:cNvGrpSpPr/>
          <p:nvPr/>
        </p:nvGrpSpPr>
        <p:grpSpPr>
          <a:xfrm>
            <a:off x="3563888" y="3861048"/>
            <a:ext cx="2443298" cy="2601580"/>
            <a:chOff x="5517264" y="3942540"/>
            <a:chExt cx="3257731" cy="2601580"/>
          </a:xfrm>
        </p:grpSpPr>
        <p:pic>
          <p:nvPicPr>
            <p:cNvPr id="20" name="Picture 1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666075" y="3942540"/>
              <a:ext cx="2746864" cy="2264669"/>
            </a:xfrm>
            <a:prstGeom prst="rect">
              <a:avLst/>
            </a:prstGeom>
          </p:spPr>
        </p:pic>
        <p:sp>
          <p:nvSpPr>
            <p:cNvPr id="21" name="TextBox 20"/>
            <p:cNvSpPr txBox="1"/>
            <p:nvPr/>
          </p:nvSpPr>
          <p:spPr>
            <a:xfrm>
              <a:off x="5517264" y="6174788"/>
              <a:ext cx="3257731" cy="369332"/>
            </a:xfrm>
            <a:prstGeom prst="rect">
              <a:avLst/>
            </a:prstGeom>
            <a:noFill/>
          </p:spPr>
          <p:txBody>
            <a:bodyPr wrap="none" rtlCol="0">
              <a:spAutoFit/>
            </a:bodyPr>
            <a:lstStyle/>
            <a:p>
              <a:pPr algn="ctr"/>
              <a:r>
                <a:rPr lang="en-US" dirty="0">
                  <a:solidFill>
                    <a:schemeClr val="bg1"/>
                  </a:solidFill>
                </a:rPr>
                <a:t>Counter Motherboard</a:t>
              </a:r>
            </a:p>
          </p:txBody>
        </p:sp>
      </p:grpSp>
      <p:pic>
        <p:nvPicPr>
          <p:cNvPr id="24" name="Picture 2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827584" y="5085184"/>
            <a:ext cx="2129084" cy="1629523"/>
          </a:xfrm>
          <a:prstGeom prst="rect">
            <a:avLst/>
          </a:prstGeom>
        </p:spPr>
      </p:pic>
    </p:spTree>
    <p:extLst>
      <p:ext uri="{BB962C8B-B14F-4D97-AF65-F5344CB8AC3E}">
        <p14:creationId xmlns:p14="http://schemas.microsoft.com/office/powerpoint/2010/main" xmlns="" val="12509629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ig15.jpg"/>
          <p:cNvPicPr>
            <a:picLocks noChangeAspect="1"/>
          </p:cNvPicPr>
          <p:nvPr/>
        </p:nvPicPr>
        <p:blipFill>
          <a:blip r:embed="rId2" cstate="print"/>
          <a:stretch>
            <a:fillRect/>
          </a:stretch>
        </p:blipFill>
        <p:spPr>
          <a:xfrm>
            <a:off x="0" y="0"/>
            <a:ext cx="9144000" cy="5544615"/>
          </a:xfrm>
          <a:prstGeom prst="rect">
            <a:avLst/>
          </a:prstGeom>
        </p:spPr>
      </p:pic>
      <p:pic>
        <p:nvPicPr>
          <p:cNvPr id="3" name="Рисунок 2" descr="fig16.gif"/>
          <p:cNvPicPr>
            <a:picLocks noChangeAspect="1"/>
          </p:cNvPicPr>
          <p:nvPr/>
        </p:nvPicPr>
        <p:blipFill>
          <a:blip r:embed="rId3" cstate="print"/>
          <a:stretch>
            <a:fillRect/>
          </a:stretch>
        </p:blipFill>
        <p:spPr>
          <a:xfrm>
            <a:off x="0" y="3789040"/>
            <a:ext cx="3779912" cy="3068961"/>
          </a:xfrm>
          <a:prstGeom prst="rect">
            <a:avLst/>
          </a:prstGeom>
        </p:spPr>
      </p:pic>
      <p:sp>
        <p:nvSpPr>
          <p:cNvPr id="4" name="Title 1"/>
          <p:cNvSpPr txBox="1">
            <a:spLocks/>
          </p:cNvSpPr>
          <p:nvPr/>
        </p:nvSpPr>
        <p:spPr>
          <a:xfrm>
            <a:off x="4499992" y="5589240"/>
            <a:ext cx="3960440" cy="105273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rPr>
              <a:t>CRV JINR contribution</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4100" b="1" dirty="0" smtClean="0">
              <a:ln w="6350">
                <a:noFill/>
              </a:ln>
              <a:solidFill>
                <a:schemeClr val="bg1"/>
              </a:solidFill>
              <a:effectLst>
                <a:outerShdw blurRad="114300" dist="101600" dir="2700000" algn="tl" rotWithShape="0">
                  <a:srgbClr val="000000">
                    <a:alpha val="40000"/>
                  </a:srgbClr>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4486D85-BBF0-4831-AA21-855B7EFCDA6E}"/>
              </a:ext>
            </a:extLst>
          </p:cNvPr>
          <p:cNvSpPr>
            <a:spLocks noGrp="1"/>
          </p:cNvSpPr>
          <p:nvPr>
            <p:ph type="title"/>
          </p:nvPr>
        </p:nvSpPr>
        <p:spPr>
          <a:xfrm>
            <a:off x="0" y="692697"/>
            <a:ext cx="9144000" cy="432048"/>
          </a:xfrm>
        </p:spPr>
        <p:txBody>
          <a:bodyPr>
            <a:normAutofit/>
          </a:bodyPr>
          <a:lstStyle/>
          <a:p>
            <a:pPr algn="ctr"/>
            <a:r>
              <a:rPr lang="ru-RU" sz="2000" dirty="0">
                <a:solidFill>
                  <a:schemeClr val="bg1"/>
                </a:solidFill>
                <a:effectLst>
                  <a:outerShdw blurRad="38100" dist="38100" dir="2700000" algn="tl">
                    <a:srgbClr val="000000">
                      <a:alpha val="43137"/>
                    </a:srgbClr>
                  </a:outerShdw>
                </a:effectLst>
              </a:rPr>
              <a:t>Проектирование и создание </a:t>
            </a:r>
            <a:r>
              <a:rPr lang="ru-RU" sz="2000" dirty="0" smtClean="0">
                <a:solidFill>
                  <a:schemeClr val="bg1"/>
                </a:solidFill>
                <a:effectLst>
                  <a:outerShdw blurRad="38100" dist="38100" dir="2700000" algn="tl">
                    <a:srgbClr val="000000">
                      <a:alpha val="43137"/>
                    </a:srgbClr>
                  </a:outerShdw>
                </a:effectLst>
              </a:rPr>
              <a:t>вспомогательных </a:t>
            </a:r>
            <a:r>
              <a:rPr lang="ru-RU" sz="2000" dirty="0">
                <a:solidFill>
                  <a:schemeClr val="bg1"/>
                </a:solidFill>
                <a:effectLst>
                  <a:outerShdw blurRad="38100" dist="38100" dir="2700000" algn="tl">
                    <a:srgbClr val="000000">
                      <a:alpha val="43137"/>
                    </a:srgbClr>
                  </a:outerShdw>
                </a:effectLst>
              </a:rPr>
              <a:t>модулей и устройств</a:t>
            </a:r>
            <a:r>
              <a:rPr lang="ru-RU" sz="2000" b="0" dirty="0">
                <a:effectLst/>
              </a:rPr>
              <a:t>.</a:t>
            </a:r>
          </a:p>
        </p:txBody>
      </p:sp>
      <p:pic>
        <p:nvPicPr>
          <p:cNvPr id="5" name="Объект 4" descr="Изображение выглядит как внутренний, пол&#10;&#10;Описание создано автоматически">
            <a:extLst>
              <a:ext uri="{FF2B5EF4-FFF2-40B4-BE49-F238E27FC236}">
                <a16:creationId xmlns="" xmlns:a16="http://schemas.microsoft.com/office/drawing/2014/main" id="{4C8FD499-31DF-4859-A77E-910ED606CE24}"/>
              </a:ext>
            </a:extLst>
          </p:cNvPr>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467892" y="1403309"/>
            <a:ext cx="689263" cy="1633809"/>
          </a:xfrm>
        </p:spPr>
      </p:pic>
      <p:pic>
        <p:nvPicPr>
          <p:cNvPr id="7" name="Рисунок 6">
            <a:extLst>
              <a:ext uri="{FF2B5EF4-FFF2-40B4-BE49-F238E27FC236}">
                <a16:creationId xmlns="" xmlns:a16="http://schemas.microsoft.com/office/drawing/2014/main" id="{4A7574CF-2364-4945-8D15-1FCD7A53C0F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39794" y="1382696"/>
            <a:ext cx="2178412" cy="1633809"/>
          </a:xfrm>
          <a:prstGeom prst="rect">
            <a:avLst/>
          </a:prstGeom>
        </p:spPr>
      </p:pic>
      <p:sp>
        <p:nvSpPr>
          <p:cNvPr id="8" name="Прямоугольник 7">
            <a:extLst>
              <a:ext uri="{FF2B5EF4-FFF2-40B4-BE49-F238E27FC236}">
                <a16:creationId xmlns="" xmlns:a16="http://schemas.microsoft.com/office/drawing/2014/main" id="{5E39EF02-9352-491B-9B57-BA936A76E3DF}"/>
              </a:ext>
            </a:extLst>
          </p:cNvPr>
          <p:cNvSpPr/>
          <p:nvPr/>
        </p:nvSpPr>
        <p:spPr>
          <a:xfrm>
            <a:off x="0" y="3284984"/>
            <a:ext cx="4394665" cy="338554"/>
          </a:xfrm>
          <a:prstGeom prst="rect">
            <a:avLst/>
          </a:prstGeom>
        </p:spPr>
        <p:txBody>
          <a:bodyPr wrap="none">
            <a:spAutoFit/>
          </a:bodyPr>
          <a:lstStyle/>
          <a:p>
            <a:r>
              <a:rPr lang="ru-RU" sz="1600" dirty="0"/>
              <a:t> </a:t>
            </a:r>
            <a:r>
              <a:rPr lang="ru-RU" sz="1600" dirty="0">
                <a:solidFill>
                  <a:schemeClr val="bg1"/>
                </a:solidFill>
              </a:rPr>
              <a:t>Устройство для переворачивания </a:t>
            </a:r>
            <a:r>
              <a:rPr lang="en-US" sz="1600" dirty="0">
                <a:solidFill>
                  <a:schemeClr val="bg1"/>
                </a:solidFill>
              </a:rPr>
              <a:t>CRV </a:t>
            </a:r>
            <a:r>
              <a:rPr lang="ru-RU" sz="1600" dirty="0">
                <a:solidFill>
                  <a:schemeClr val="bg1"/>
                </a:solidFill>
              </a:rPr>
              <a:t>модулей</a:t>
            </a:r>
          </a:p>
        </p:txBody>
      </p:sp>
      <p:pic>
        <p:nvPicPr>
          <p:cNvPr id="9" name="Объект 4" descr="Изображение выглядит как небо&#10;&#10;Описание создано автоматически">
            <a:extLst>
              <a:ext uri="{FF2B5EF4-FFF2-40B4-BE49-F238E27FC236}">
                <a16:creationId xmlns="" xmlns:a16="http://schemas.microsoft.com/office/drawing/2014/main" id="{136AF901-BFC2-4F18-A09B-989807B3A30E}"/>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957728" y="1253960"/>
            <a:ext cx="2148175" cy="1324708"/>
          </a:xfrm>
          <a:prstGeom prst="rect">
            <a:avLst/>
          </a:prstGeom>
        </p:spPr>
      </p:pic>
      <p:pic>
        <p:nvPicPr>
          <p:cNvPr id="10" name="Рисунок 9" descr="Изображение выглядит как небо&#10;&#10;Описание создано автоматически">
            <a:extLst>
              <a:ext uri="{FF2B5EF4-FFF2-40B4-BE49-F238E27FC236}">
                <a16:creationId xmlns="" xmlns:a16="http://schemas.microsoft.com/office/drawing/2014/main" id="{F1DBB3AA-2196-418F-90A8-EAF882551BC1}"/>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277060" y="1253960"/>
            <a:ext cx="2178412" cy="1343354"/>
          </a:xfrm>
          <a:prstGeom prst="rect">
            <a:avLst/>
          </a:prstGeom>
        </p:spPr>
      </p:pic>
      <p:sp>
        <p:nvSpPr>
          <p:cNvPr id="11" name="Прямоугольник 10">
            <a:extLst>
              <a:ext uri="{FF2B5EF4-FFF2-40B4-BE49-F238E27FC236}">
                <a16:creationId xmlns="" xmlns:a16="http://schemas.microsoft.com/office/drawing/2014/main" id="{216A2C6D-CF10-4C0B-83D2-BB8A848C9490}"/>
              </a:ext>
            </a:extLst>
          </p:cNvPr>
          <p:cNvSpPr/>
          <p:nvPr/>
        </p:nvSpPr>
        <p:spPr>
          <a:xfrm>
            <a:off x="3894468" y="2739291"/>
            <a:ext cx="5163807" cy="830997"/>
          </a:xfrm>
          <a:prstGeom prst="rect">
            <a:avLst/>
          </a:prstGeom>
        </p:spPr>
        <p:txBody>
          <a:bodyPr wrap="square">
            <a:spAutoFit/>
          </a:bodyPr>
          <a:lstStyle/>
          <a:p>
            <a:pPr algn="ctr"/>
            <a:r>
              <a:rPr lang="ru-RU" sz="1600" dirty="0">
                <a:solidFill>
                  <a:schemeClr val="bg1"/>
                </a:solidFill>
              </a:rPr>
              <a:t>Проектирование сборочного 7-метрового </a:t>
            </a:r>
            <a:r>
              <a:rPr lang="ru-RU" sz="1600" dirty="0" smtClean="0">
                <a:solidFill>
                  <a:schemeClr val="bg1"/>
                </a:solidFill>
              </a:rPr>
              <a:t>стола </a:t>
            </a:r>
          </a:p>
          <a:p>
            <a:pPr algn="ctr"/>
            <a:r>
              <a:rPr lang="ru-RU" sz="1600" dirty="0" smtClean="0">
                <a:solidFill>
                  <a:schemeClr val="bg1"/>
                </a:solidFill>
              </a:rPr>
              <a:t>(на </a:t>
            </a:r>
            <a:r>
              <a:rPr lang="ru-RU" sz="1600" dirty="0">
                <a:solidFill>
                  <a:schemeClr val="bg1"/>
                </a:solidFill>
              </a:rPr>
              <a:t>нижнем левом рисунке можно </a:t>
            </a:r>
            <a:r>
              <a:rPr lang="ru-RU" sz="1600" dirty="0" smtClean="0">
                <a:solidFill>
                  <a:schemeClr val="bg1"/>
                </a:solidFill>
              </a:rPr>
              <a:t>видеть </a:t>
            </a:r>
            <a:r>
              <a:rPr lang="ru-RU" sz="1600" dirty="0">
                <a:solidFill>
                  <a:schemeClr val="bg1"/>
                </a:solidFill>
              </a:rPr>
              <a:t>этот </a:t>
            </a:r>
            <a:r>
              <a:rPr lang="ru-RU" sz="1600" dirty="0" smtClean="0">
                <a:solidFill>
                  <a:schemeClr val="bg1"/>
                </a:solidFill>
              </a:rPr>
              <a:t>стол </a:t>
            </a:r>
            <a:r>
              <a:rPr lang="ru-RU" sz="1600" dirty="0">
                <a:solidFill>
                  <a:schemeClr val="bg1"/>
                </a:solidFill>
              </a:rPr>
              <a:t>в собранном виде)</a:t>
            </a:r>
          </a:p>
        </p:txBody>
      </p:sp>
      <p:pic>
        <p:nvPicPr>
          <p:cNvPr id="15" name="Рисунок 14" descr="Изображение выглядит как внутренний, пол, кухня, стена&#10;&#10;Описание создано автоматически">
            <a:extLst>
              <a:ext uri="{FF2B5EF4-FFF2-40B4-BE49-F238E27FC236}">
                <a16:creationId xmlns="" xmlns:a16="http://schemas.microsoft.com/office/drawing/2014/main" id="{BA65E879-416D-49DB-B4B0-9F3126D6317E}"/>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978051" y="3748220"/>
            <a:ext cx="1422957" cy="1422957"/>
          </a:xfrm>
          <a:prstGeom prst="rect">
            <a:avLst/>
          </a:prstGeom>
        </p:spPr>
      </p:pic>
      <p:sp>
        <p:nvSpPr>
          <p:cNvPr id="16" name="Прямоугольник 15">
            <a:extLst>
              <a:ext uri="{FF2B5EF4-FFF2-40B4-BE49-F238E27FC236}">
                <a16:creationId xmlns="" xmlns:a16="http://schemas.microsoft.com/office/drawing/2014/main" id="{93F154E1-8A11-4348-A4C8-D6FE6D3B24AB}"/>
              </a:ext>
            </a:extLst>
          </p:cNvPr>
          <p:cNvSpPr/>
          <p:nvPr/>
        </p:nvSpPr>
        <p:spPr>
          <a:xfrm>
            <a:off x="423892" y="5622687"/>
            <a:ext cx="8452320" cy="830997"/>
          </a:xfrm>
          <a:prstGeom prst="rect">
            <a:avLst/>
          </a:prstGeom>
        </p:spPr>
        <p:txBody>
          <a:bodyPr wrap="square">
            <a:spAutoFit/>
          </a:bodyPr>
          <a:lstStyle/>
          <a:p>
            <a:r>
              <a:rPr lang="ru-RU" sz="1600" dirty="0">
                <a:solidFill>
                  <a:schemeClr val="bg1"/>
                </a:solidFill>
              </a:rPr>
              <a:t> Проектирование и создание 7-метрового «черного» ящика для тестирования длинномерных счетчиков на космике и с помощью радиоактивного источника, а также каретки для транспортировки источника</a:t>
            </a:r>
          </a:p>
        </p:txBody>
      </p:sp>
      <p:pic>
        <p:nvPicPr>
          <p:cNvPr id="18" name="Рисунок 17" descr="Изображение выглядит как внутренний, человек, кухня, еда&#10;&#10;Описание создано автоматически">
            <a:extLst>
              <a:ext uri="{FF2B5EF4-FFF2-40B4-BE49-F238E27FC236}">
                <a16:creationId xmlns="" xmlns:a16="http://schemas.microsoft.com/office/drawing/2014/main" id="{03195C6F-FF8D-47A5-8BEF-75A317484009}"/>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055396" y="3750216"/>
            <a:ext cx="1487276" cy="1487277"/>
          </a:xfrm>
          <a:prstGeom prst="rect">
            <a:avLst/>
          </a:prstGeom>
        </p:spPr>
      </p:pic>
      <p:pic>
        <p:nvPicPr>
          <p:cNvPr id="19" name="Рисунок 18">
            <a:extLst>
              <a:ext uri="{FF2B5EF4-FFF2-40B4-BE49-F238E27FC236}">
                <a16:creationId xmlns="" xmlns:a16="http://schemas.microsoft.com/office/drawing/2014/main" id="{B67D83D5-13B7-4A16-8D4E-5E79A58D239E}"/>
              </a:ext>
            </a:extLst>
          </p:cNvPr>
          <p:cNvPicPr>
            <a:picLocks noChangeAspect="1"/>
          </p:cNvPicPr>
          <p:nvPr/>
        </p:nvPicPr>
        <p:blipFill>
          <a:blip r:embed="rId8" cstate="print"/>
          <a:stretch>
            <a:fillRect/>
          </a:stretch>
        </p:blipFill>
        <p:spPr>
          <a:xfrm>
            <a:off x="3799490" y="3762276"/>
            <a:ext cx="1921742" cy="1440603"/>
          </a:xfrm>
          <a:prstGeom prst="rect">
            <a:avLst/>
          </a:prstGeom>
        </p:spPr>
      </p:pic>
      <p:pic>
        <p:nvPicPr>
          <p:cNvPr id="20" name="Рисунок 19">
            <a:extLst>
              <a:ext uri="{FF2B5EF4-FFF2-40B4-BE49-F238E27FC236}">
                <a16:creationId xmlns="" xmlns:a16="http://schemas.microsoft.com/office/drawing/2014/main" id="{A3ABCBCE-59F6-4862-B617-67EF748CB4C4}"/>
              </a:ext>
            </a:extLst>
          </p:cNvPr>
          <p:cNvPicPr>
            <a:picLocks noChangeAspect="1"/>
          </p:cNvPicPr>
          <p:nvPr/>
        </p:nvPicPr>
        <p:blipFill rotWithShape="1">
          <a:blip r:embed="rId9" cstate="print">
            <a:extLst>
              <a:ext uri="{28A0092B-C50C-407E-A947-70E740481C1C}">
                <a14:useLocalDpi xmlns="" xmlns:a14="http://schemas.microsoft.com/office/drawing/2010/main" val="0"/>
              </a:ext>
            </a:extLst>
          </a:blip>
          <a:srcRect l="22923" t="47464" r="30462" b="7314"/>
          <a:stretch/>
        </p:blipFill>
        <p:spPr>
          <a:xfrm>
            <a:off x="7511049" y="3748220"/>
            <a:ext cx="1466822" cy="1422957"/>
          </a:xfrm>
          <a:prstGeom prst="rect">
            <a:avLst/>
          </a:prstGeom>
        </p:spPr>
      </p:pic>
      <p:pic>
        <p:nvPicPr>
          <p:cNvPr id="21" name="Рисунок 20">
            <a:extLst>
              <a:ext uri="{FF2B5EF4-FFF2-40B4-BE49-F238E27FC236}">
                <a16:creationId xmlns="" xmlns:a16="http://schemas.microsoft.com/office/drawing/2014/main" id="{50592086-7F81-45B1-9B4B-78737C78FEF5}"/>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296298" y="3761872"/>
            <a:ext cx="1483229" cy="1483229"/>
          </a:xfrm>
          <a:prstGeom prst="rect">
            <a:avLst/>
          </a:prstGeom>
        </p:spPr>
      </p:pic>
      <p:sp>
        <p:nvSpPr>
          <p:cNvPr id="17" name="Title 1"/>
          <p:cNvSpPr txBox="1">
            <a:spLocks/>
          </p:cNvSpPr>
          <p:nvPr/>
        </p:nvSpPr>
        <p:spPr>
          <a:xfrm>
            <a:off x="0" y="0"/>
            <a:ext cx="9144000" cy="76470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rPr>
              <a:t>CRV JINR contribution</a:t>
            </a:r>
          </a:p>
        </p:txBody>
      </p:sp>
    </p:spTree>
    <p:extLst>
      <p:ext uri="{BB962C8B-B14F-4D97-AF65-F5344CB8AC3E}">
        <p14:creationId xmlns="" xmlns:p14="http://schemas.microsoft.com/office/powerpoint/2010/main" val="29223249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55976" y="980728"/>
            <a:ext cx="4157255" cy="1243930"/>
          </a:xfrm>
          <a:prstGeom prst="rect">
            <a:avLst/>
          </a:prstGeom>
        </p:spPr>
        <p:txBody>
          <a:bodyPr vert="horz" wrap="square" lIns="0" tIns="12700" rIns="0" bIns="0" rtlCol="0" anchor="ctr">
            <a:spAutoFit/>
          </a:bodyPr>
          <a:lstStyle/>
          <a:p>
            <a:pPr marL="153035" algn="ctr">
              <a:lnSpc>
                <a:spcPct val="100000"/>
              </a:lnSpc>
              <a:spcBef>
                <a:spcPts val="100"/>
              </a:spcBef>
              <a:tabLst>
                <a:tab pos="7608570" algn="l"/>
              </a:tabLst>
            </a:pPr>
            <a:r>
              <a:rPr lang="ru-RU" sz="2000" dirty="0">
                <a:solidFill>
                  <a:schemeClr val="bg1"/>
                </a:solidFill>
              </a:rPr>
              <a:t>Создание </a:t>
            </a:r>
            <a:r>
              <a:rPr lang="ru-RU" sz="2000" dirty="0" smtClean="0">
                <a:solidFill>
                  <a:schemeClr val="bg1"/>
                </a:solidFill>
              </a:rPr>
              <a:t>катодно-</a:t>
            </a:r>
            <a:r>
              <a:rPr lang="ru-RU" sz="2000" dirty="0" err="1" smtClean="0">
                <a:solidFill>
                  <a:schemeClr val="bg1"/>
                </a:solidFill>
              </a:rPr>
              <a:t>стриповых</a:t>
            </a:r>
            <a:r>
              <a:rPr lang="ru-RU" sz="2000" dirty="0" smtClean="0">
                <a:solidFill>
                  <a:schemeClr val="bg1"/>
                </a:solidFill>
              </a:rPr>
              <a:t> </a:t>
            </a:r>
            <a:r>
              <a:rPr lang="ru-RU" sz="2000" dirty="0">
                <a:solidFill>
                  <a:schemeClr val="bg1"/>
                </a:solidFill>
              </a:rPr>
              <a:t>камер (</a:t>
            </a:r>
            <a:r>
              <a:rPr lang="en-US" sz="2000" dirty="0">
                <a:solidFill>
                  <a:schemeClr val="bg1"/>
                </a:solidFill>
              </a:rPr>
              <a:t>CSC</a:t>
            </a:r>
            <a:r>
              <a:rPr lang="ru-RU" sz="2000" dirty="0">
                <a:solidFill>
                  <a:schemeClr val="bg1"/>
                </a:solidFill>
              </a:rPr>
              <a:t>) для восстановления треков </a:t>
            </a:r>
            <a:r>
              <a:rPr lang="ru-RU" sz="2000" dirty="0" smtClean="0">
                <a:solidFill>
                  <a:schemeClr val="bg1"/>
                </a:solidFill>
              </a:rPr>
              <a:t>от космических </a:t>
            </a:r>
            <a:r>
              <a:rPr lang="ru-RU" sz="2000" dirty="0">
                <a:solidFill>
                  <a:schemeClr val="bg1"/>
                </a:solidFill>
              </a:rPr>
              <a:t>лучей</a:t>
            </a:r>
            <a:endParaRPr lang="en-US" sz="2000" spc="-55" dirty="0">
              <a:solidFill>
                <a:schemeClr val="bg1"/>
              </a:solidFill>
            </a:endParaRPr>
          </a:p>
        </p:txBody>
      </p:sp>
      <p:pic>
        <p:nvPicPr>
          <p:cNvPr id="7" name="Picture 2" descr="C:\Users\chokheli\Documents\Mu2e\photo\20140614_000830_mod.jpg">
            <a:extLst>
              <a:ext uri="{FF2B5EF4-FFF2-40B4-BE49-F238E27FC236}">
                <a16:creationId xmlns="" xmlns:a16="http://schemas.microsoft.com/office/drawing/2014/main" id="{0547D80C-1125-41CD-AA66-48ACA7AF42EA}"/>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24011" y="1165985"/>
            <a:ext cx="1439933" cy="1535928"/>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66B3322A-CFDC-4E8A-86CF-F1E84D208344}"/>
              </a:ext>
            </a:extLst>
          </p:cNvPr>
          <p:cNvSpPr txBox="1"/>
          <p:nvPr/>
        </p:nvSpPr>
        <p:spPr>
          <a:xfrm>
            <a:off x="323528" y="3933056"/>
            <a:ext cx="8424936" cy="2200602"/>
          </a:xfrm>
          <a:prstGeom prst="rect">
            <a:avLst/>
          </a:prstGeom>
          <a:noFill/>
        </p:spPr>
        <p:txBody>
          <a:bodyPr wrap="square" rtlCol="0">
            <a:spAutoFit/>
          </a:bodyPr>
          <a:lstStyle/>
          <a:p>
            <a:pPr marL="285750" indent="-285750">
              <a:spcAft>
                <a:spcPts val="600"/>
              </a:spcAft>
              <a:buFont typeface="Arial" pitchFamily="34" charset="0"/>
              <a:buChar char="•"/>
            </a:pPr>
            <a:r>
              <a:rPr lang="ru-RU" sz="1400" b="1" dirty="0">
                <a:solidFill>
                  <a:schemeClr val="bg1"/>
                </a:solidFill>
                <a:latin typeface="Helvetica" charset="0"/>
              </a:rPr>
              <a:t>Мы создали и испытали 4 </a:t>
            </a:r>
            <a:r>
              <a:rPr lang="en-US" sz="1400" b="1" dirty="0">
                <a:solidFill>
                  <a:schemeClr val="bg1"/>
                </a:solidFill>
                <a:latin typeface="Helvetica" charset="0"/>
              </a:rPr>
              <a:t>CSC</a:t>
            </a:r>
            <a:r>
              <a:rPr lang="ru-RU" sz="1400" b="1" dirty="0">
                <a:solidFill>
                  <a:schemeClr val="bg1"/>
                </a:solidFill>
                <a:latin typeface="Helvetica" charset="0"/>
              </a:rPr>
              <a:t> </a:t>
            </a:r>
            <a:r>
              <a:rPr lang="ru-RU" sz="1400" b="1" dirty="0" smtClean="0">
                <a:solidFill>
                  <a:schemeClr val="bg1"/>
                </a:solidFill>
                <a:latin typeface="Helvetica" charset="0"/>
              </a:rPr>
              <a:t>камеры</a:t>
            </a:r>
            <a:endParaRPr lang="ru-RU" sz="1400" b="1" dirty="0">
              <a:solidFill>
                <a:schemeClr val="bg1"/>
              </a:solidFill>
              <a:latin typeface="Helvetica" charset="0"/>
            </a:endParaRPr>
          </a:p>
          <a:p>
            <a:pPr marL="285750" indent="-285750">
              <a:spcAft>
                <a:spcPts val="600"/>
              </a:spcAft>
              <a:buFont typeface="Arial" pitchFamily="34" charset="0"/>
              <a:buChar char="•"/>
            </a:pPr>
            <a:r>
              <a:rPr lang="ru-RU" sz="1400" dirty="0">
                <a:solidFill>
                  <a:schemeClr val="bg1"/>
                </a:solidFill>
                <a:latin typeface="Helvetica" charset="0"/>
              </a:rPr>
              <a:t>Каждая </a:t>
            </a:r>
            <a:r>
              <a:rPr lang="ru-RU" sz="1400" dirty="0" smtClean="0">
                <a:solidFill>
                  <a:schemeClr val="bg1"/>
                </a:solidFill>
                <a:latin typeface="Helvetica" charset="0"/>
              </a:rPr>
              <a:t>камера </a:t>
            </a:r>
            <a:r>
              <a:rPr lang="ru-RU" sz="1400" dirty="0">
                <a:solidFill>
                  <a:schemeClr val="bg1"/>
                </a:solidFill>
                <a:latin typeface="Helvetica" charset="0"/>
              </a:rPr>
              <a:t>состоит из 4 слоев</a:t>
            </a:r>
            <a:r>
              <a:rPr lang="en-US" sz="1400" dirty="0">
                <a:solidFill>
                  <a:schemeClr val="bg1"/>
                </a:solidFill>
                <a:latin typeface="Helvetica" charset="0"/>
              </a:rPr>
              <a:t>.</a:t>
            </a:r>
          </a:p>
          <a:p>
            <a:pPr marL="285750" indent="-285750">
              <a:spcAft>
                <a:spcPts val="600"/>
              </a:spcAft>
              <a:buFont typeface="Arial" pitchFamily="34" charset="0"/>
              <a:buChar char="•"/>
            </a:pPr>
            <a:r>
              <a:rPr lang="ru-RU" sz="1400" dirty="0">
                <a:solidFill>
                  <a:schemeClr val="bg1"/>
                </a:solidFill>
                <a:latin typeface="Helvetica" charset="0"/>
              </a:rPr>
              <a:t>Каждый слой содержит </a:t>
            </a:r>
            <a:r>
              <a:rPr lang="en-US" sz="1400" dirty="0">
                <a:solidFill>
                  <a:schemeClr val="bg1"/>
                </a:solidFill>
                <a:latin typeface="Helvetica" charset="0"/>
              </a:rPr>
              <a:t>299 </a:t>
            </a:r>
            <a:r>
              <a:rPr lang="ru-RU" sz="1400" dirty="0">
                <a:solidFill>
                  <a:schemeClr val="bg1"/>
                </a:solidFill>
                <a:latin typeface="Helvetica" charset="0"/>
              </a:rPr>
              <a:t>штук 50-и микронных </a:t>
            </a:r>
            <a:r>
              <a:rPr lang="ru-RU" sz="1400" dirty="0" smtClean="0">
                <a:solidFill>
                  <a:schemeClr val="bg1"/>
                </a:solidFill>
                <a:latin typeface="Helvetica" charset="0"/>
              </a:rPr>
              <a:t>позолоченных вольфрамовых проволок </a:t>
            </a:r>
            <a:r>
              <a:rPr lang="ru-RU" sz="1400" dirty="0">
                <a:solidFill>
                  <a:schemeClr val="bg1"/>
                </a:solidFill>
                <a:latin typeface="Helvetica" charset="0"/>
              </a:rPr>
              <a:t>с шагом </a:t>
            </a:r>
            <a:r>
              <a:rPr lang="en-US" sz="1400" dirty="0">
                <a:solidFill>
                  <a:schemeClr val="bg1"/>
                </a:solidFill>
                <a:latin typeface="Helvetica" charset="0"/>
              </a:rPr>
              <a:t>3.175 +/- 0.16</a:t>
            </a:r>
            <a:r>
              <a:rPr lang="ru-RU" sz="1400" dirty="0">
                <a:solidFill>
                  <a:schemeClr val="bg1"/>
                </a:solidFill>
                <a:latin typeface="Helvetica" charset="0"/>
              </a:rPr>
              <a:t> мм </a:t>
            </a:r>
            <a:r>
              <a:rPr lang="ru-RU" sz="1400" dirty="0" smtClean="0">
                <a:solidFill>
                  <a:schemeClr val="bg1"/>
                </a:solidFill>
                <a:latin typeface="Helvetica" charset="0"/>
              </a:rPr>
              <a:t>и установленные </a:t>
            </a:r>
            <a:r>
              <a:rPr lang="ru-RU" sz="1400" dirty="0">
                <a:solidFill>
                  <a:schemeClr val="bg1"/>
                </a:solidFill>
                <a:latin typeface="Helvetica" charset="0"/>
              </a:rPr>
              <a:t>по краям для выравнивания поля 200 </a:t>
            </a:r>
            <a:r>
              <a:rPr lang="ru-RU" sz="1400" dirty="0" smtClean="0">
                <a:solidFill>
                  <a:schemeClr val="bg1"/>
                </a:solidFill>
                <a:latin typeface="Helvetica" charset="0"/>
              </a:rPr>
              <a:t>микронные </a:t>
            </a:r>
            <a:r>
              <a:rPr lang="en-US" sz="1400" dirty="0">
                <a:solidFill>
                  <a:schemeClr val="bg1"/>
                </a:solidFill>
                <a:latin typeface="Helvetica" charset="0"/>
              </a:rPr>
              <a:t>Be/Cu </a:t>
            </a:r>
            <a:r>
              <a:rPr lang="ru-RU" sz="1400" dirty="0" smtClean="0">
                <a:solidFill>
                  <a:schemeClr val="bg1"/>
                </a:solidFill>
                <a:latin typeface="Helvetica" charset="0"/>
              </a:rPr>
              <a:t>проволоки</a:t>
            </a:r>
            <a:r>
              <a:rPr lang="en-US" sz="1400" dirty="0" smtClean="0">
                <a:solidFill>
                  <a:schemeClr val="bg1"/>
                </a:solidFill>
                <a:latin typeface="Helvetica" charset="0"/>
              </a:rPr>
              <a:t>.</a:t>
            </a:r>
            <a:endParaRPr lang="en-US" sz="1400" dirty="0">
              <a:solidFill>
                <a:schemeClr val="bg1"/>
              </a:solidFill>
              <a:latin typeface="Helvetica" charset="0"/>
            </a:endParaRPr>
          </a:p>
          <a:p>
            <a:pPr marL="285750" indent="-285750">
              <a:spcAft>
                <a:spcPts val="600"/>
              </a:spcAft>
              <a:buFont typeface="Arial" pitchFamily="34" charset="0"/>
              <a:buChar char="•"/>
            </a:pPr>
            <a:r>
              <a:rPr lang="ru-RU" sz="1400" dirty="0">
                <a:solidFill>
                  <a:schemeClr val="bg1"/>
                </a:solidFill>
                <a:latin typeface="Helvetica" charset="0"/>
              </a:rPr>
              <a:t>Расстояние между анодом и катодом </a:t>
            </a:r>
            <a:r>
              <a:rPr lang="en-US" sz="1400" dirty="0">
                <a:solidFill>
                  <a:schemeClr val="bg1"/>
                </a:solidFill>
                <a:latin typeface="Helvetica" charset="0"/>
              </a:rPr>
              <a:t>5 </a:t>
            </a:r>
            <a:r>
              <a:rPr lang="ru-RU" sz="1400" dirty="0">
                <a:solidFill>
                  <a:schemeClr val="bg1"/>
                </a:solidFill>
                <a:latin typeface="Helvetica" charset="0"/>
              </a:rPr>
              <a:t>мм, а между катодами </a:t>
            </a:r>
            <a:r>
              <a:rPr lang="en-US" sz="1400" dirty="0">
                <a:solidFill>
                  <a:schemeClr val="bg1"/>
                </a:solidFill>
                <a:latin typeface="Helvetica" charset="0"/>
              </a:rPr>
              <a:t>– 10 </a:t>
            </a:r>
            <a:r>
              <a:rPr lang="ru-RU" sz="1400" dirty="0">
                <a:solidFill>
                  <a:schemeClr val="bg1"/>
                </a:solidFill>
                <a:latin typeface="Helvetica" charset="0"/>
              </a:rPr>
              <a:t>мм.</a:t>
            </a:r>
            <a:endParaRPr lang="en-US" sz="1400" dirty="0">
              <a:solidFill>
                <a:schemeClr val="bg1"/>
              </a:solidFill>
              <a:latin typeface="Helvetica" charset="0"/>
            </a:endParaRPr>
          </a:p>
          <a:p>
            <a:pPr marL="285750" indent="-285750">
              <a:spcAft>
                <a:spcPts val="600"/>
              </a:spcAft>
              <a:buFont typeface="Arial" pitchFamily="34" charset="0"/>
              <a:buChar char="•"/>
            </a:pPr>
            <a:r>
              <a:rPr lang="ru-RU" sz="1400" dirty="0">
                <a:solidFill>
                  <a:schemeClr val="bg1"/>
                </a:solidFill>
                <a:latin typeface="Helvetica" charset="0"/>
              </a:rPr>
              <a:t>Рабочий газ - </a:t>
            </a:r>
            <a:r>
              <a:rPr lang="en-US" sz="1400" dirty="0">
                <a:solidFill>
                  <a:schemeClr val="bg1"/>
                </a:solidFill>
                <a:latin typeface="Helvetica" charset="0"/>
              </a:rPr>
              <a:t>ArCO2 (80/20</a:t>
            </a:r>
            <a:r>
              <a:rPr lang="en-US" sz="1400" dirty="0" smtClean="0">
                <a:solidFill>
                  <a:schemeClr val="bg1"/>
                </a:solidFill>
                <a:latin typeface="Helvetica" charset="0"/>
              </a:rPr>
              <a:t>)</a:t>
            </a:r>
            <a:r>
              <a:rPr lang="ru-RU" sz="1400" dirty="0" smtClean="0">
                <a:solidFill>
                  <a:schemeClr val="bg1"/>
                </a:solidFill>
                <a:latin typeface="Helvetica" charset="0"/>
              </a:rPr>
              <a:t>, рабочее напряжение</a:t>
            </a:r>
            <a:r>
              <a:rPr lang="en-US" sz="1400" dirty="0" smtClean="0">
                <a:solidFill>
                  <a:schemeClr val="bg1"/>
                </a:solidFill>
                <a:latin typeface="Helvetica" charset="0"/>
              </a:rPr>
              <a:t> 3000 </a:t>
            </a:r>
            <a:r>
              <a:rPr lang="ru-RU" sz="1400" dirty="0">
                <a:solidFill>
                  <a:schemeClr val="bg1"/>
                </a:solidFill>
                <a:latin typeface="Helvetica" charset="0"/>
              </a:rPr>
              <a:t>Вольт.</a:t>
            </a:r>
            <a:endParaRPr lang="en-US" sz="1400" dirty="0">
              <a:solidFill>
                <a:schemeClr val="bg1"/>
              </a:solidFill>
              <a:latin typeface="Helvetica" charset="0"/>
            </a:endParaRPr>
          </a:p>
          <a:p>
            <a:pPr marL="285750" indent="-285750">
              <a:spcAft>
                <a:spcPts val="600"/>
              </a:spcAft>
              <a:buFont typeface="Arial" pitchFamily="34" charset="0"/>
              <a:buChar char="•"/>
            </a:pPr>
            <a:r>
              <a:rPr lang="ru-RU" sz="1400" dirty="0">
                <a:solidFill>
                  <a:schemeClr val="bg1"/>
                </a:solidFill>
                <a:latin typeface="Helvetica" charset="0"/>
              </a:rPr>
              <a:t>В</a:t>
            </a:r>
            <a:r>
              <a:rPr lang="ru-RU" sz="1400" dirty="0" smtClean="0">
                <a:solidFill>
                  <a:schemeClr val="bg1"/>
                </a:solidFill>
                <a:latin typeface="Helvetica" charset="0"/>
              </a:rPr>
              <a:t>ремя дрейфа </a:t>
            </a:r>
            <a:r>
              <a:rPr lang="ru-RU" sz="1400" dirty="0">
                <a:solidFill>
                  <a:schemeClr val="bg1"/>
                </a:solidFill>
                <a:latin typeface="Helvetica" charset="0"/>
              </a:rPr>
              <a:t>около 1 мм на 20 </a:t>
            </a:r>
            <a:r>
              <a:rPr lang="ru-RU" sz="1400" dirty="0" err="1">
                <a:solidFill>
                  <a:schemeClr val="bg1"/>
                </a:solidFill>
                <a:latin typeface="Helvetica" charset="0"/>
              </a:rPr>
              <a:t>нс</a:t>
            </a:r>
            <a:endParaRPr lang="en-US" sz="1400" dirty="0">
              <a:solidFill>
                <a:schemeClr val="bg1"/>
              </a:solidFill>
              <a:latin typeface="Helvetica" charset="0"/>
            </a:endParaRPr>
          </a:p>
        </p:txBody>
      </p:sp>
      <p:pic>
        <p:nvPicPr>
          <p:cNvPr id="13" name="Picture 2" descr="C:\Users\chokheli\Documents\Mu2e\photo\IMG_20140526_152207.jpg">
            <a:extLst>
              <a:ext uri="{FF2B5EF4-FFF2-40B4-BE49-F238E27FC236}">
                <a16:creationId xmlns="" xmlns:a16="http://schemas.microsoft.com/office/drawing/2014/main" id="{0434B23C-9384-48E2-B9D4-788E2A28AC67}"/>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02677" y="1165985"/>
            <a:ext cx="1535928" cy="1535928"/>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a:extLst>
              <a:ext uri="{FF2B5EF4-FFF2-40B4-BE49-F238E27FC236}">
                <a16:creationId xmlns="" xmlns:a16="http://schemas.microsoft.com/office/drawing/2014/main" id="{DEDB8FEE-52DC-4BDE-ACBB-B7D938CA47BA}"/>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2000" y="2420888"/>
            <a:ext cx="4051386" cy="1512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8" name="Прямоугольник 17">
            <a:extLst>
              <a:ext uri="{FF2B5EF4-FFF2-40B4-BE49-F238E27FC236}">
                <a16:creationId xmlns="" xmlns:a16="http://schemas.microsoft.com/office/drawing/2014/main" id="{1F7ED6D4-14E6-4CA6-8F23-98A46A526436}"/>
              </a:ext>
            </a:extLst>
          </p:cNvPr>
          <p:cNvSpPr/>
          <p:nvPr/>
        </p:nvSpPr>
        <p:spPr>
          <a:xfrm>
            <a:off x="7585861" y="1532315"/>
            <a:ext cx="1164108" cy="523220"/>
          </a:xfrm>
          <a:prstGeom prst="rect">
            <a:avLst/>
          </a:prstGeom>
        </p:spPr>
        <p:txBody>
          <a:bodyPr wrap="square">
            <a:spAutoFit/>
          </a:bodyPr>
          <a:lstStyle/>
          <a:p>
            <a:pPr algn="ctr"/>
            <a:r>
              <a:rPr lang="ru-RU" sz="1400" dirty="0"/>
              <a:t>Эскиз камеры</a:t>
            </a:r>
          </a:p>
        </p:txBody>
      </p:sp>
      <p:sp>
        <p:nvSpPr>
          <p:cNvPr id="19" name="Прямоугольник 18">
            <a:extLst>
              <a:ext uri="{FF2B5EF4-FFF2-40B4-BE49-F238E27FC236}">
                <a16:creationId xmlns="" xmlns:a16="http://schemas.microsoft.com/office/drawing/2014/main" id="{C7D0F4E6-C321-488C-A810-91EC1A791F6A}"/>
              </a:ext>
            </a:extLst>
          </p:cNvPr>
          <p:cNvSpPr/>
          <p:nvPr/>
        </p:nvSpPr>
        <p:spPr>
          <a:xfrm>
            <a:off x="1259632" y="2852936"/>
            <a:ext cx="2520280" cy="738664"/>
          </a:xfrm>
          <a:prstGeom prst="rect">
            <a:avLst/>
          </a:prstGeom>
        </p:spPr>
        <p:txBody>
          <a:bodyPr wrap="square">
            <a:spAutoFit/>
          </a:bodyPr>
          <a:lstStyle/>
          <a:p>
            <a:pPr algn="ctr"/>
            <a:r>
              <a:rPr lang="ru-RU" sz="1400" dirty="0">
                <a:solidFill>
                  <a:schemeClr val="bg1"/>
                </a:solidFill>
              </a:rPr>
              <a:t>Измерение </a:t>
            </a:r>
            <a:r>
              <a:rPr lang="ru-RU" sz="1400" dirty="0" err="1" smtClean="0">
                <a:solidFill>
                  <a:schemeClr val="bg1"/>
                </a:solidFill>
              </a:rPr>
              <a:t>вариаци</a:t>
            </a:r>
            <a:r>
              <a:rPr lang="ru-RU" sz="1400" dirty="0" smtClean="0">
                <a:solidFill>
                  <a:schemeClr val="bg1"/>
                </a:solidFill>
              </a:rPr>
              <a:t> </a:t>
            </a:r>
            <a:r>
              <a:rPr lang="ru-RU" sz="1400" dirty="0">
                <a:solidFill>
                  <a:schemeClr val="bg1"/>
                </a:solidFill>
              </a:rPr>
              <a:t>шага </a:t>
            </a:r>
            <a:r>
              <a:rPr lang="ru-RU" sz="1400" dirty="0" smtClean="0">
                <a:solidFill>
                  <a:schemeClr val="bg1"/>
                </a:solidFill>
              </a:rPr>
              <a:t>проволок для </a:t>
            </a:r>
            <a:r>
              <a:rPr lang="ru-RU" sz="1400" dirty="0">
                <a:solidFill>
                  <a:schemeClr val="bg1"/>
                </a:solidFill>
              </a:rPr>
              <a:t>одной из плоскостей </a:t>
            </a:r>
          </a:p>
        </p:txBody>
      </p:sp>
      <p:sp>
        <p:nvSpPr>
          <p:cNvPr id="20" name="Title 1"/>
          <p:cNvSpPr txBox="1">
            <a:spLocks/>
          </p:cNvSpPr>
          <p:nvPr/>
        </p:nvSpPr>
        <p:spPr>
          <a:xfrm>
            <a:off x="0" y="0"/>
            <a:ext cx="9144000" cy="105273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rPr>
              <a:t>CRV JINR contribution</a:t>
            </a:r>
          </a:p>
        </p:txBody>
      </p:sp>
    </p:spTree>
    <p:extLst>
      <p:ext uri="{BB962C8B-B14F-4D97-AF65-F5344CB8AC3E}">
        <p14:creationId xmlns="" xmlns:p14="http://schemas.microsoft.com/office/powerpoint/2010/main" val="19028615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CCCAD29-FBA9-453E-9206-9D450CD85AEF}"/>
              </a:ext>
            </a:extLst>
          </p:cNvPr>
          <p:cNvSpPr>
            <a:spLocks noGrp="1"/>
          </p:cNvSpPr>
          <p:nvPr>
            <p:ph type="title"/>
          </p:nvPr>
        </p:nvSpPr>
        <p:spPr>
          <a:xfrm>
            <a:off x="107504" y="620688"/>
            <a:ext cx="8767886" cy="875159"/>
          </a:xfrm>
        </p:spPr>
        <p:txBody>
          <a:bodyPr>
            <a:noAutofit/>
          </a:bodyPr>
          <a:lstStyle/>
          <a:p>
            <a:pPr algn="ctr"/>
            <a:r>
              <a:rPr lang="ru-RU" sz="2000" dirty="0">
                <a:solidFill>
                  <a:schemeClr val="bg1"/>
                </a:solidFill>
              </a:rPr>
              <a:t>Создание стенда для проверки модулей </a:t>
            </a:r>
            <a:r>
              <a:rPr lang="en-US" sz="2000" dirty="0">
                <a:solidFill>
                  <a:schemeClr val="bg1"/>
                </a:solidFill>
              </a:rPr>
              <a:t>CRV </a:t>
            </a:r>
            <a:r>
              <a:rPr lang="ru-RU" sz="2000" dirty="0" smtClean="0">
                <a:solidFill>
                  <a:schemeClr val="bg1"/>
                </a:solidFill>
              </a:rPr>
              <a:t>на космических лучах </a:t>
            </a:r>
            <a:r>
              <a:rPr lang="ru-RU" sz="2000" dirty="0">
                <a:solidFill>
                  <a:schemeClr val="bg1"/>
                </a:solidFill>
              </a:rPr>
              <a:t>с использованием </a:t>
            </a:r>
            <a:r>
              <a:rPr lang="ru-RU" sz="2000" dirty="0" smtClean="0">
                <a:solidFill>
                  <a:schemeClr val="bg1"/>
                </a:solidFill>
              </a:rPr>
              <a:t>катодно-</a:t>
            </a:r>
            <a:r>
              <a:rPr lang="ru-RU" sz="2000" dirty="0" err="1" smtClean="0">
                <a:solidFill>
                  <a:schemeClr val="bg1"/>
                </a:solidFill>
              </a:rPr>
              <a:t>стриповых</a:t>
            </a:r>
            <a:r>
              <a:rPr lang="ru-RU" sz="2000" dirty="0" smtClean="0">
                <a:solidFill>
                  <a:schemeClr val="bg1"/>
                </a:solidFill>
              </a:rPr>
              <a:t> </a:t>
            </a:r>
            <a:r>
              <a:rPr lang="ru-RU" sz="2000" dirty="0">
                <a:solidFill>
                  <a:schemeClr val="bg1"/>
                </a:solidFill>
              </a:rPr>
              <a:t>камер (</a:t>
            </a:r>
            <a:r>
              <a:rPr lang="en-US" sz="2000" dirty="0">
                <a:solidFill>
                  <a:schemeClr val="bg1"/>
                </a:solidFill>
              </a:rPr>
              <a:t>CSC</a:t>
            </a:r>
            <a:r>
              <a:rPr lang="ru-RU" sz="2000" dirty="0">
                <a:solidFill>
                  <a:schemeClr val="bg1"/>
                </a:solidFill>
              </a:rPr>
              <a:t>)</a:t>
            </a:r>
          </a:p>
        </p:txBody>
      </p:sp>
      <p:pic>
        <p:nvPicPr>
          <p:cNvPr id="72" name="Объект 71" descr="Изображение выглядит как снимок экрана&#10;&#10;Описание создано автоматически">
            <a:extLst>
              <a:ext uri="{FF2B5EF4-FFF2-40B4-BE49-F238E27FC236}">
                <a16:creationId xmlns="" xmlns:a16="http://schemas.microsoft.com/office/drawing/2014/main" id="{D2FA310E-4343-4229-8108-0E67B16D5F5B}"/>
              </a:ext>
            </a:extLst>
          </p:cNvPr>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303711" y="1550693"/>
            <a:ext cx="3091125" cy="2199454"/>
          </a:xfrm>
        </p:spPr>
      </p:pic>
      <p:sp>
        <p:nvSpPr>
          <p:cNvPr id="73" name="Прямоугольник 72">
            <a:extLst>
              <a:ext uri="{FF2B5EF4-FFF2-40B4-BE49-F238E27FC236}">
                <a16:creationId xmlns="" xmlns:a16="http://schemas.microsoft.com/office/drawing/2014/main" id="{9F73405B-904A-4883-BA1C-AC9C19FDF896}"/>
              </a:ext>
            </a:extLst>
          </p:cNvPr>
          <p:cNvSpPr/>
          <p:nvPr/>
        </p:nvSpPr>
        <p:spPr>
          <a:xfrm>
            <a:off x="1131077" y="3789040"/>
            <a:ext cx="2155398" cy="369332"/>
          </a:xfrm>
          <a:prstGeom prst="rect">
            <a:avLst/>
          </a:prstGeom>
        </p:spPr>
        <p:txBody>
          <a:bodyPr wrap="square">
            <a:spAutoFit/>
          </a:bodyPr>
          <a:lstStyle/>
          <a:p>
            <a:r>
              <a:rPr lang="ru-RU" dirty="0">
                <a:solidFill>
                  <a:schemeClr val="bg1"/>
                </a:solidFill>
              </a:rPr>
              <a:t>Схема </a:t>
            </a:r>
            <a:r>
              <a:rPr lang="ru-RU" dirty="0" smtClean="0">
                <a:solidFill>
                  <a:schemeClr val="bg1"/>
                </a:solidFill>
              </a:rPr>
              <a:t>стенда</a:t>
            </a:r>
            <a:endParaRPr lang="ru-RU" dirty="0">
              <a:solidFill>
                <a:schemeClr val="bg1"/>
              </a:solidFill>
            </a:endParaRPr>
          </a:p>
        </p:txBody>
      </p:sp>
      <p:pic>
        <p:nvPicPr>
          <p:cNvPr id="1026" name="Picture 2" descr="https://lh5.googleusercontent.com/tePmnHk6ncbQDdZlj1S-bPIyW7soqJWisOJjWfg1_NlP5K81njnVEdURnxPhPLgsZJ9kp4BmOycjDpi_tRv_AfrhSKAZrIEz1RNSt1hP--7hz-nISxBqNxIVZjxp2B_Id2xS3pDNuSbEQnVJeQ">
            <a:extLst>
              <a:ext uri="{FF2B5EF4-FFF2-40B4-BE49-F238E27FC236}">
                <a16:creationId xmlns="" xmlns:a16="http://schemas.microsoft.com/office/drawing/2014/main" id="{70958E16-9DC3-4857-8C2D-897256C4894E}"/>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557777" y="1550694"/>
            <a:ext cx="2394183" cy="2195939"/>
          </a:xfrm>
          <a:prstGeom prst="rect">
            <a:avLst/>
          </a:prstGeom>
          <a:noFill/>
          <a:extLst>
            <a:ext uri="{909E8E84-426E-40DD-AFC4-6F175D3DCCD1}">
              <a14:hiddenFill xmlns="" xmlns:a14="http://schemas.microsoft.com/office/drawing/2010/main">
                <a:solidFill>
                  <a:srgbClr val="FFFFFF"/>
                </a:solidFill>
              </a14:hiddenFill>
            </a:ext>
          </a:extLst>
        </p:spPr>
      </p:pic>
      <p:pic>
        <p:nvPicPr>
          <p:cNvPr id="74" name="Рисунок 73">
            <a:extLst>
              <a:ext uri="{FF2B5EF4-FFF2-40B4-BE49-F238E27FC236}">
                <a16:creationId xmlns="" xmlns:a16="http://schemas.microsoft.com/office/drawing/2014/main" id="{A934D066-C621-4AB5-8E06-B37687CD3D38}"/>
              </a:ext>
            </a:extLst>
          </p:cNvPr>
          <p:cNvPicPr>
            <a:picLocks noChangeAspect="1"/>
          </p:cNvPicPr>
          <p:nvPr/>
        </p:nvPicPr>
        <p:blipFill>
          <a:blip r:embed="rId4" cstate="print"/>
          <a:stretch>
            <a:fillRect/>
          </a:stretch>
        </p:blipFill>
        <p:spPr>
          <a:xfrm>
            <a:off x="3485908" y="1550694"/>
            <a:ext cx="2889725" cy="2195939"/>
          </a:xfrm>
          <a:prstGeom prst="rect">
            <a:avLst/>
          </a:prstGeom>
        </p:spPr>
      </p:pic>
      <p:sp>
        <p:nvSpPr>
          <p:cNvPr id="77" name="Прямоугольник 76">
            <a:extLst>
              <a:ext uri="{FF2B5EF4-FFF2-40B4-BE49-F238E27FC236}">
                <a16:creationId xmlns="" xmlns:a16="http://schemas.microsoft.com/office/drawing/2014/main" id="{0AB48D60-5289-4F92-99D0-CC801156ABE1}"/>
              </a:ext>
            </a:extLst>
          </p:cNvPr>
          <p:cNvSpPr/>
          <p:nvPr/>
        </p:nvSpPr>
        <p:spPr>
          <a:xfrm>
            <a:off x="4211960" y="3717032"/>
            <a:ext cx="1277144" cy="369332"/>
          </a:xfrm>
          <a:prstGeom prst="rect">
            <a:avLst/>
          </a:prstGeom>
        </p:spPr>
        <p:txBody>
          <a:bodyPr wrap="none">
            <a:spAutoFit/>
          </a:bodyPr>
          <a:lstStyle/>
          <a:p>
            <a:r>
              <a:rPr lang="ru-RU" dirty="0" smtClean="0">
                <a:solidFill>
                  <a:schemeClr val="bg1"/>
                </a:solidFill>
              </a:rPr>
              <a:t>аппаратура</a:t>
            </a:r>
            <a:endParaRPr lang="ru-RU" dirty="0">
              <a:solidFill>
                <a:schemeClr val="bg1"/>
              </a:solidFill>
            </a:endParaRPr>
          </a:p>
        </p:txBody>
      </p:sp>
      <p:sp>
        <p:nvSpPr>
          <p:cNvPr id="78" name="Прямоугольник 77">
            <a:extLst>
              <a:ext uri="{FF2B5EF4-FFF2-40B4-BE49-F238E27FC236}">
                <a16:creationId xmlns="" xmlns:a16="http://schemas.microsoft.com/office/drawing/2014/main" id="{8B75B692-281C-4FED-99EB-CF05D28C10F2}"/>
              </a:ext>
            </a:extLst>
          </p:cNvPr>
          <p:cNvSpPr/>
          <p:nvPr/>
        </p:nvSpPr>
        <p:spPr>
          <a:xfrm>
            <a:off x="5727552" y="3789040"/>
            <a:ext cx="3416448" cy="369332"/>
          </a:xfrm>
          <a:prstGeom prst="rect">
            <a:avLst/>
          </a:prstGeom>
        </p:spPr>
        <p:txBody>
          <a:bodyPr wrap="none">
            <a:spAutoFit/>
          </a:bodyPr>
          <a:lstStyle/>
          <a:p>
            <a:r>
              <a:rPr lang="ru-RU" dirty="0">
                <a:solidFill>
                  <a:schemeClr val="bg1"/>
                </a:solidFill>
              </a:rPr>
              <a:t>Ввод стенда в рабочее состояние</a:t>
            </a:r>
          </a:p>
        </p:txBody>
      </p:sp>
      <p:pic>
        <p:nvPicPr>
          <p:cNvPr id="79" name="Рисунок 78" descr="Изображение выглядит как внутренний, пол, стол&#10;&#10;Описание создано с очень высокой степенью достоверности">
            <a:extLst>
              <a:ext uri="{FF2B5EF4-FFF2-40B4-BE49-F238E27FC236}">
                <a16:creationId xmlns="" xmlns:a16="http://schemas.microsoft.com/office/drawing/2014/main" id="{098638BF-8459-4382-B82C-87425117C548}"/>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28650" y="4214717"/>
            <a:ext cx="2185180" cy="2185180"/>
          </a:xfrm>
          <a:prstGeom prst="rect">
            <a:avLst/>
          </a:prstGeom>
        </p:spPr>
      </p:pic>
      <p:sp>
        <p:nvSpPr>
          <p:cNvPr id="80" name="Прямоугольник 79">
            <a:extLst>
              <a:ext uri="{FF2B5EF4-FFF2-40B4-BE49-F238E27FC236}">
                <a16:creationId xmlns="" xmlns:a16="http://schemas.microsoft.com/office/drawing/2014/main" id="{F7B614A7-7A9F-4CBC-98FE-E2FD43BCE8DE}"/>
              </a:ext>
            </a:extLst>
          </p:cNvPr>
          <p:cNvSpPr/>
          <p:nvPr/>
        </p:nvSpPr>
        <p:spPr>
          <a:xfrm>
            <a:off x="179512" y="6453336"/>
            <a:ext cx="3684791" cy="307777"/>
          </a:xfrm>
          <a:prstGeom prst="rect">
            <a:avLst/>
          </a:prstGeom>
        </p:spPr>
        <p:txBody>
          <a:bodyPr wrap="none">
            <a:spAutoFit/>
          </a:bodyPr>
          <a:lstStyle/>
          <a:p>
            <a:r>
              <a:rPr lang="ru-RU" sz="1400" dirty="0">
                <a:solidFill>
                  <a:schemeClr val="bg1"/>
                </a:solidFill>
              </a:rPr>
              <a:t>Подключение электроники на основе </a:t>
            </a:r>
            <a:r>
              <a:rPr lang="en-US" sz="1400" dirty="0">
                <a:solidFill>
                  <a:schemeClr val="bg1"/>
                </a:solidFill>
              </a:rPr>
              <a:t>VMM3 </a:t>
            </a:r>
            <a:endParaRPr lang="ru-RU" sz="1400" dirty="0">
              <a:solidFill>
                <a:schemeClr val="bg1"/>
              </a:solidFill>
            </a:endParaRPr>
          </a:p>
        </p:txBody>
      </p:sp>
      <p:pic>
        <p:nvPicPr>
          <p:cNvPr id="76" name="Рисунок 75">
            <a:extLst>
              <a:ext uri="{FF2B5EF4-FFF2-40B4-BE49-F238E27FC236}">
                <a16:creationId xmlns="" xmlns:a16="http://schemas.microsoft.com/office/drawing/2014/main" id="{D8036952-B17B-43F6-A89E-A80B9A2A2403}"/>
              </a:ext>
            </a:extLst>
          </p:cNvPr>
          <p:cNvPicPr>
            <a:picLocks noChangeAspect="1"/>
          </p:cNvPicPr>
          <p:nvPr/>
        </p:nvPicPr>
        <p:blipFill>
          <a:blip r:embed="rId6" cstate="print"/>
          <a:stretch>
            <a:fillRect/>
          </a:stretch>
        </p:blipFill>
        <p:spPr>
          <a:xfrm>
            <a:off x="3779912" y="4221088"/>
            <a:ext cx="2334802" cy="1730239"/>
          </a:xfrm>
          <a:prstGeom prst="rect">
            <a:avLst/>
          </a:prstGeom>
        </p:spPr>
      </p:pic>
      <p:sp>
        <p:nvSpPr>
          <p:cNvPr id="85" name="Прямоугольник 84">
            <a:extLst>
              <a:ext uri="{FF2B5EF4-FFF2-40B4-BE49-F238E27FC236}">
                <a16:creationId xmlns="" xmlns:a16="http://schemas.microsoft.com/office/drawing/2014/main" id="{1E16A73E-4094-414D-86E5-3CCFD4172D08}"/>
              </a:ext>
            </a:extLst>
          </p:cNvPr>
          <p:cNvSpPr/>
          <p:nvPr/>
        </p:nvSpPr>
        <p:spPr>
          <a:xfrm>
            <a:off x="3707904" y="5903893"/>
            <a:ext cx="2690725" cy="954107"/>
          </a:xfrm>
          <a:prstGeom prst="rect">
            <a:avLst/>
          </a:prstGeom>
        </p:spPr>
        <p:txBody>
          <a:bodyPr wrap="square">
            <a:spAutoFit/>
          </a:bodyPr>
          <a:lstStyle/>
          <a:p>
            <a:pPr algn="ctr"/>
            <a:r>
              <a:rPr lang="ru-RU" sz="1400" dirty="0">
                <a:solidFill>
                  <a:schemeClr val="bg1"/>
                </a:solidFill>
              </a:rPr>
              <a:t>Сигналы с катода и с </a:t>
            </a:r>
            <a:r>
              <a:rPr lang="ru-RU" sz="1400" dirty="0" smtClean="0">
                <a:solidFill>
                  <a:schemeClr val="bg1"/>
                </a:solidFill>
              </a:rPr>
              <a:t>анода камеры</a:t>
            </a:r>
            <a:r>
              <a:rPr lang="en-US" sz="1400" dirty="0">
                <a:solidFill>
                  <a:schemeClr val="bg1"/>
                </a:solidFill>
              </a:rPr>
              <a:t> </a:t>
            </a:r>
            <a:r>
              <a:rPr lang="ru-RU" sz="1400" dirty="0" smtClean="0">
                <a:solidFill>
                  <a:schemeClr val="bg1"/>
                </a:solidFill>
              </a:rPr>
              <a:t>от сигнала триггера на космике (2 </a:t>
            </a:r>
            <a:r>
              <a:rPr lang="ru-RU" sz="1400" dirty="0" err="1" smtClean="0">
                <a:solidFill>
                  <a:schemeClr val="bg1"/>
                </a:solidFill>
              </a:rPr>
              <a:t>сц</a:t>
            </a:r>
            <a:r>
              <a:rPr lang="ru-RU" sz="1400" dirty="0" smtClean="0">
                <a:solidFill>
                  <a:schemeClr val="bg1"/>
                </a:solidFill>
              </a:rPr>
              <a:t>. пластины 1х1кв.м.)</a:t>
            </a:r>
            <a:endParaRPr lang="ru-RU" sz="1400" dirty="0">
              <a:solidFill>
                <a:schemeClr val="bg1"/>
              </a:solidFill>
            </a:endParaRPr>
          </a:p>
        </p:txBody>
      </p:sp>
      <p:sp>
        <p:nvSpPr>
          <p:cNvPr id="15" name="Title 1"/>
          <p:cNvSpPr txBox="1">
            <a:spLocks/>
          </p:cNvSpPr>
          <p:nvPr/>
        </p:nvSpPr>
        <p:spPr>
          <a:xfrm>
            <a:off x="0" y="0"/>
            <a:ext cx="9144000" cy="105273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rPr>
              <a:t>CRV JINR contribution</a:t>
            </a:r>
          </a:p>
        </p:txBody>
      </p:sp>
      <p:pic>
        <p:nvPicPr>
          <p:cNvPr id="17" name="Рисунок 16" descr="run1010_event00079.JPG"/>
          <p:cNvPicPr>
            <a:picLocks noChangeAspect="1"/>
          </p:cNvPicPr>
          <p:nvPr/>
        </p:nvPicPr>
        <p:blipFill>
          <a:blip r:embed="rId7" cstate="print"/>
          <a:stretch>
            <a:fillRect/>
          </a:stretch>
        </p:blipFill>
        <p:spPr>
          <a:xfrm>
            <a:off x="6444208" y="4221088"/>
            <a:ext cx="2445234" cy="2239692"/>
          </a:xfrm>
          <a:prstGeom prst="rect">
            <a:avLst/>
          </a:prstGeom>
        </p:spPr>
      </p:pic>
    </p:spTree>
    <p:extLst>
      <p:ext uri="{BB962C8B-B14F-4D97-AF65-F5344CB8AC3E}">
        <p14:creationId xmlns="" xmlns:p14="http://schemas.microsoft.com/office/powerpoint/2010/main" val="27070817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ig33.gif"/>
          <p:cNvPicPr>
            <a:picLocks noChangeAspect="1"/>
          </p:cNvPicPr>
          <p:nvPr/>
        </p:nvPicPr>
        <p:blipFill>
          <a:blip r:embed="rId2" cstate="print"/>
          <a:stretch>
            <a:fillRect/>
          </a:stretch>
        </p:blipFill>
        <p:spPr>
          <a:xfrm>
            <a:off x="1" y="0"/>
            <a:ext cx="9143999" cy="6858000"/>
          </a:xfrm>
          <a:prstGeom prst="rect">
            <a:avLst/>
          </a:prstGeom>
        </p:spPr>
      </p:pic>
      <p:sp>
        <p:nvSpPr>
          <p:cNvPr id="3" name="Title 1"/>
          <p:cNvSpPr>
            <a:spLocks noGrp="1"/>
          </p:cNvSpPr>
          <p:nvPr>
            <p:ph type="title"/>
          </p:nvPr>
        </p:nvSpPr>
        <p:spPr>
          <a:xfrm>
            <a:off x="0" y="0"/>
            <a:ext cx="9144000" cy="864096"/>
          </a:xfrm>
          <a:solidFill>
            <a:schemeClr val="tx1"/>
          </a:solidFill>
        </p:spPr>
        <p:txBody>
          <a:bodyPr>
            <a:normAutofit/>
          </a:bodyPr>
          <a:lstStyle/>
          <a:p>
            <a:r>
              <a:rPr lang="en-US" sz="4000" dirty="0" smtClean="0">
                <a:solidFill>
                  <a:schemeClr val="bg1"/>
                </a:solidFill>
                <a:effectLst>
                  <a:outerShdw blurRad="38100" dist="38100" dir="2700000" algn="tl">
                    <a:srgbClr val="000000">
                      <a:alpha val="43137"/>
                    </a:srgbClr>
                  </a:outerShdw>
                </a:effectLst>
              </a:rPr>
              <a:t>Lepton Flavor Violation</a:t>
            </a:r>
            <a:endParaRPr lang="en-US" sz="4000"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4139952" y="1412776"/>
            <a:ext cx="3672408" cy="400110"/>
          </a:xfrm>
          <a:prstGeom prst="rect">
            <a:avLst/>
          </a:prstGeom>
          <a:solidFill>
            <a:schemeClr val="tx1"/>
          </a:solidFill>
        </p:spPr>
        <p:txBody>
          <a:bodyPr wrap="square" rtlCol="0">
            <a:spAutoFit/>
          </a:bodyPr>
          <a:lstStyle/>
          <a:p>
            <a:pPr algn="ctr"/>
            <a:r>
              <a:rPr lang="en-US" sz="2000" b="1" dirty="0" smtClean="0">
                <a:solidFill>
                  <a:schemeClr val="bg1"/>
                </a:solidFill>
              </a:rPr>
              <a:t>CKM matrix</a:t>
            </a:r>
            <a:endParaRPr lang="ru-RU" sz="2000" b="1" dirty="0">
              <a:solidFill>
                <a:schemeClr val="bg1"/>
              </a:solidFill>
            </a:endParaRPr>
          </a:p>
        </p:txBody>
      </p:sp>
      <p:sp>
        <p:nvSpPr>
          <p:cNvPr id="5" name="TextBox 4"/>
          <p:cNvSpPr txBox="1"/>
          <p:nvPr/>
        </p:nvSpPr>
        <p:spPr>
          <a:xfrm>
            <a:off x="971600" y="4653136"/>
            <a:ext cx="1944216" cy="677108"/>
          </a:xfrm>
          <a:prstGeom prst="rect">
            <a:avLst/>
          </a:prstGeom>
          <a:noFill/>
        </p:spPr>
        <p:txBody>
          <a:bodyPr wrap="square" rtlCol="0">
            <a:spAutoFit/>
          </a:bodyPr>
          <a:lstStyle/>
          <a:p>
            <a:r>
              <a:rPr lang="ru-RU" sz="2000" b="1" dirty="0" smtClean="0">
                <a:solidFill>
                  <a:schemeClr val="bg1"/>
                </a:solidFill>
              </a:rPr>
              <a:t>PMNS</a:t>
            </a:r>
            <a:r>
              <a:rPr lang="en-US" sz="2000" b="1" dirty="0" smtClean="0">
                <a:solidFill>
                  <a:schemeClr val="bg1"/>
                </a:solidFill>
              </a:rPr>
              <a:t> matrix</a:t>
            </a:r>
            <a:endParaRPr lang="ru-RU" sz="2000" b="1" dirty="0" smtClean="0">
              <a:solidFill>
                <a:schemeClr val="bg1"/>
              </a:solidFill>
            </a:endParaRPr>
          </a:p>
          <a:p>
            <a:endParaRPr lang="ru-RU" dirty="0">
              <a:solidFill>
                <a:schemeClr val="bg1"/>
              </a:solidFill>
            </a:endParaRPr>
          </a:p>
        </p:txBody>
      </p:sp>
      <p:pic>
        <p:nvPicPr>
          <p:cNvPr id="8194" name="Picture 2" descr="https://upload.wikimedia.org/wikipedia/commons/thumb/6/66/Quark_weak_interactions.svg/1280px-Quark_weak_interactions.svg.png"/>
          <p:cNvPicPr>
            <a:picLocks noChangeAspect="1" noChangeArrowheads="1"/>
          </p:cNvPicPr>
          <p:nvPr/>
        </p:nvPicPr>
        <p:blipFill>
          <a:blip r:embed="rId3" cstate="print"/>
          <a:srcRect/>
          <a:stretch>
            <a:fillRect/>
          </a:stretch>
        </p:blipFill>
        <p:spPr bwMode="auto">
          <a:xfrm>
            <a:off x="1115616" y="1340768"/>
            <a:ext cx="3024336" cy="2008348"/>
          </a:xfrm>
          <a:prstGeom prst="rect">
            <a:avLst/>
          </a:prstGeom>
          <a:solidFill>
            <a:schemeClr val="tx1"/>
          </a:solidFill>
        </p:spPr>
      </p:pic>
      <p:pic>
        <p:nvPicPr>
          <p:cNvPr id="7" name="Рисунок 6" descr="fig40.gif"/>
          <p:cNvPicPr>
            <a:picLocks noChangeAspect="1"/>
          </p:cNvPicPr>
          <p:nvPr/>
        </p:nvPicPr>
        <p:blipFill>
          <a:blip r:embed="rId4" cstate="print"/>
          <a:stretch>
            <a:fillRect/>
          </a:stretch>
        </p:blipFill>
        <p:spPr>
          <a:xfrm>
            <a:off x="4139952" y="1772816"/>
            <a:ext cx="4176464" cy="1512168"/>
          </a:xfrm>
          <a:prstGeom prst="rect">
            <a:avLst/>
          </a:prstGeom>
        </p:spPr>
      </p:pic>
      <p:pic>
        <p:nvPicPr>
          <p:cNvPr id="8" name="Рисунок 7" descr="fig41.gif"/>
          <p:cNvPicPr>
            <a:picLocks noChangeAspect="1"/>
          </p:cNvPicPr>
          <p:nvPr/>
        </p:nvPicPr>
        <p:blipFill>
          <a:blip r:embed="rId5" cstate="print"/>
          <a:stretch>
            <a:fillRect/>
          </a:stretch>
        </p:blipFill>
        <p:spPr>
          <a:xfrm>
            <a:off x="6191672" y="4293096"/>
            <a:ext cx="2952328" cy="981667"/>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6848CB6-AB8D-430E-ADD4-78D1B5F0AF23}"/>
              </a:ext>
            </a:extLst>
          </p:cNvPr>
          <p:cNvSpPr>
            <a:spLocks noGrp="1"/>
          </p:cNvSpPr>
          <p:nvPr>
            <p:ph type="title"/>
          </p:nvPr>
        </p:nvSpPr>
        <p:spPr>
          <a:xfrm>
            <a:off x="251520" y="404664"/>
            <a:ext cx="8579296" cy="1143000"/>
          </a:xfrm>
        </p:spPr>
        <p:txBody>
          <a:bodyPr>
            <a:normAutofit/>
          </a:bodyPr>
          <a:lstStyle/>
          <a:p>
            <a:r>
              <a:rPr lang="ru-RU" sz="3200" dirty="0">
                <a:solidFill>
                  <a:schemeClr val="bg1"/>
                </a:solidFill>
              </a:rPr>
              <a:t>Массовое производство счетчиков </a:t>
            </a:r>
            <a:r>
              <a:rPr lang="en-US" sz="3200" dirty="0">
                <a:solidFill>
                  <a:schemeClr val="bg1"/>
                </a:solidFill>
              </a:rPr>
              <a:t>CRV</a:t>
            </a:r>
            <a:endParaRPr lang="ru-RU" sz="3200" dirty="0">
              <a:solidFill>
                <a:schemeClr val="bg1"/>
              </a:solidFill>
            </a:endParaRPr>
          </a:p>
        </p:txBody>
      </p:sp>
      <p:sp>
        <p:nvSpPr>
          <p:cNvPr id="3" name="Объект 2">
            <a:extLst>
              <a:ext uri="{FF2B5EF4-FFF2-40B4-BE49-F238E27FC236}">
                <a16:creationId xmlns:a16="http://schemas.microsoft.com/office/drawing/2014/main" xmlns="" id="{823DE8FD-BEB4-4777-8240-67B6B420887D}"/>
              </a:ext>
            </a:extLst>
          </p:cNvPr>
          <p:cNvSpPr>
            <a:spLocks noGrp="1"/>
          </p:cNvSpPr>
          <p:nvPr>
            <p:ph idx="1"/>
          </p:nvPr>
        </p:nvSpPr>
        <p:spPr>
          <a:xfrm>
            <a:off x="3923928" y="1340768"/>
            <a:ext cx="5040560" cy="4641417"/>
          </a:xfrm>
        </p:spPr>
        <p:txBody>
          <a:bodyPr>
            <a:normAutofit/>
          </a:bodyPr>
          <a:lstStyle/>
          <a:p>
            <a:pPr>
              <a:buClrTx/>
            </a:pPr>
            <a:r>
              <a:rPr lang="ru-RU" sz="1600" dirty="0">
                <a:solidFill>
                  <a:schemeClr val="bg1"/>
                </a:solidFill>
              </a:rPr>
              <a:t>Нами создано более 100 штук </a:t>
            </a:r>
            <a:r>
              <a:rPr lang="ru-RU" sz="1600" dirty="0" smtClean="0">
                <a:solidFill>
                  <a:schemeClr val="bg1"/>
                </a:solidFill>
              </a:rPr>
              <a:t>6- </a:t>
            </a:r>
            <a:r>
              <a:rPr lang="ru-RU" sz="1600" dirty="0">
                <a:solidFill>
                  <a:schemeClr val="bg1"/>
                </a:solidFill>
              </a:rPr>
              <a:t>метровых счётчиков </a:t>
            </a:r>
            <a:r>
              <a:rPr lang="en-US" sz="1600" dirty="0">
                <a:solidFill>
                  <a:schemeClr val="bg1"/>
                </a:solidFill>
              </a:rPr>
              <a:t>CRV (</a:t>
            </a:r>
            <a:r>
              <a:rPr lang="ru-RU" sz="1600" dirty="0">
                <a:solidFill>
                  <a:schemeClr val="bg1"/>
                </a:solidFill>
              </a:rPr>
              <a:t>или более 5 % от </a:t>
            </a:r>
            <a:r>
              <a:rPr lang="ru-RU" sz="1600" dirty="0" smtClean="0">
                <a:solidFill>
                  <a:schemeClr val="bg1"/>
                </a:solidFill>
              </a:rPr>
              <a:t>общего количества</a:t>
            </a:r>
            <a:r>
              <a:rPr lang="en-US" sz="1600" dirty="0" smtClean="0">
                <a:solidFill>
                  <a:schemeClr val="bg1"/>
                </a:solidFill>
              </a:rPr>
              <a:t>)</a:t>
            </a:r>
            <a:r>
              <a:rPr lang="ru-RU" sz="1600" dirty="0" smtClean="0">
                <a:solidFill>
                  <a:schemeClr val="bg1"/>
                </a:solidFill>
              </a:rPr>
              <a:t> </a:t>
            </a:r>
            <a:r>
              <a:rPr lang="ru-RU" sz="1600" dirty="0">
                <a:solidFill>
                  <a:schemeClr val="bg1"/>
                </a:solidFill>
              </a:rPr>
              <a:t>за 6 недель осеннего визита 2018 года.</a:t>
            </a:r>
          </a:p>
          <a:p>
            <a:pPr>
              <a:buClrTx/>
            </a:pPr>
            <a:r>
              <a:rPr lang="ru-RU" sz="1600" dirty="0">
                <a:solidFill>
                  <a:schemeClr val="bg1"/>
                </a:solidFill>
              </a:rPr>
              <a:t>Все они были испытаны на качество полировки торцов с волокнами, на свето-проводимость волокон после создания </a:t>
            </a:r>
            <a:r>
              <a:rPr lang="ru-RU" sz="1600" dirty="0" smtClean="0">
                <a:solidFill>
                  <a:schemeClr val="bg1"/>
                </a:solidFill>
              </a:rPr>
              <a:t>счетчика.</a:t>
            </a:r>
            <a:endParaRPr lang="ru-RU" sz="1600" dirty="0">
              <a:solidFill>
                <a:schemeClr val="bg1"/>
              </a:solidFill>
            </a:endParaRPr>
          </a:p>
          <a:p>
            <a:pPr>
              <a:buClrTx/>
            </a:pPr>
            <a:r>
              <a:rPr lang="ru-RU" sz="1600" dirty="0">
                <a:solidFill>
                  <a:schemeClr val="bg1"/>
                </a:solidFill>
              </a:rPr>
              <a:t>Все были испытаны на светосбор с помощью радиоактивного источника.</a:t>
            </a:r>
          </a:p>
          <a:p>
            <a:pPr>
              <a:buClrTx/>
            </a:pPr>
            <a:r>
              <a:rPr lang="ru-RU" sz="1600" dirty="0">
                <a:solidFill>
                  <a:schemeClr val="bg1"/>
                </a:solidFill>
              </a:rPr>
              <a:t>Были созданы экспериментальные </a:t>
            </a:r>
            <a:r>
              <a:rPr lang="ru-RU" sz="1600" dirty="0" smtClean="0">
                <a:solidFill>
                  <a:schemeClr val="bg1"/>
                </a:solidFill>
              </a:rPr>
              <a:t>1- </a:t>
            </a:r>
            <a:r>
              <a:rPr lang="ru-RU" sz="1600" dirty="0">
                <a:solidFill>
                  <a:schemeClr val="bg1"/>
                </a:solidFill>
              </a:rPr>
              <a:t>и </a:t>
            </a:r>
            <a:r>
              <a:rPr lang="ru-RU" sz="1600" dirty="0" smtClean="0">
                <a:solidFill>
                  <a:schemeClr val="bg1"/>
                </a:solidFill>
              </a:rPr>
              <a:t>4.5- </a:t>
            </a:r>
            <a:r>
              <a:rPr lang="ru-RU" sz="1600" dirty="0">
                <a:solidFill>
                  <a:schemeClr val="bg1"/>
                </a:solidFill>
              </a:rPr>
              <a:t>метровые модули для механических тестов</a:t>
            </a:r>
          </a:p>
          <a:p>
            <a:pPr>
              <a:buClrTx/>
            </a:pPr>
            <a:r>
              <a:rPr lang="ru-RU" sz="1600" dirty="0">
                <a:solidFill>
                  <a:schemeClr val="bg1"/>
                </a:solidFill>
              </a:rPr>
              <a:t>Весной 2019-го </a:t>
            </a:r>
            <a:r>
              <a:rPr lang="ru-RU" sz="1600" dirty="0" smtClean="0">
                <a:solidFill>
                  <a:schemeClr val="bg1"/>
                </a:solidFill>
              </a:rPr>
              <a:t>началась </a:t>
            </a:r>
            <a:r>
              <a:rPr lang="ru-RU" sz="1600" dirty="0">
                <a:solidFill>
                  <a:schemeClr val="bg1"/>
                </a:solidFill>
              </a:rPr>
              <a:t>сборка </a:t>
            </a:r>
            <a:r>
              <a:rPr lang="ru-RU" sz="1600" dirty="0" smtClean="0">
                <a:solidFill>
                  <a:schemeClr val="bg1"/>
                </a:solidFill>
              </a:rPr>
              <a:t>модулей</a:t>
            </a:r>
            <a:r>
              <a:rPr lang="en-US" sz="1600" dirty="0" smtClean="0">
                <a:solidFill>
                  <a:schemeClr val="bg1"/>
                </a:solidFill>
              </a:rPr>
              <a:t>. </a:t>
            </a:r>
            <a:r>
              <a:rPr lang="ru-RU" sz="1600" dirty="0" smtClean="0">
                <a:solidFill>
                  <a:schemeClr val="bg1"/>
                </a:solidFill>
              </a:rPr>
              <a:t>Собрано 3 </a:t>
            </a:r>
            <a:r>
              <a:rPr lang="ru-RU" sz="1600" dirty="0" err="1" smtClean="0">
                <a:solidFill>
                  <a:schemeClr val="bg1"/>
                </a:solidFill>
              </a:rPr>
              <a:t>шт</a:t>
            </a:r>
            <a:r>
              <a:rPr lang="ru-RU" sz="1600" dirty="0" smtClean="0">
                <a:solidFill>
                  <a:schemeClr val="bg1"/>
                </a:solidFill>
              </a:rPr>
              <a:t> 6-метровых модулей весом 2 т каждый.</a:t>
            </a:r>
          </a:p>
          <a:p>
            <a:pPr>
              <a:buClrTx/>
            </a:pPr>
            <a:r>
              <a:rPr lang="ru-RU" sz="1600" dirty="0" smtClean="0">
                <a:solidFill>
                  <a:schemeClr val="bg1"/>
                </a:solidFill>
              </a:rPr>
              <a:t>Осенью 2019 собрано 3 модуля  по 3.2 м длиной. Проведена проверка более 5000 </a:t>
            </a:r>
            <a:r>
              <a:rPr lang="en-US" sz="1600" dirty="0" smtClean="0">
                <a:solidFill>
                  <a:schemeClr val="bg1"/>
                </a:solidFill>
              </a:rPr>
              <a:t>CMB </a:t>
            </a:r>
            <a:r>
              <a:rPr lang="ru-RU" sz="1600" dirty="0" smtClean="0">
                <a:solidFill>
                  <a:schemeClr val="bg1"/>
                </a:solidFill>
              </a:rPr>
              <a:t>плат для </a:t>
            </a:r>
            <a:r>
              <a:rPr lang="ru-RU" sz="1600" dirty="0" err="1" smtClean="0">
                <a:solidFill>
                  <a:schemeClr val="bg1"/>
                </a:solidFill>
              </a:rPr>
              <a:t>дикаунтеров</a:t>
            </a:r>
            <a:r>
              <a:rPr lang="ru-RU" sz="1600" dirty="0" smtClean="0">
                <a:solidFill>
                  <a:schemeClr val="bg1"/>
                </a:solidFill>
              </a:rPr>
              <a:t> ( 20 </a:t>
            </a:r>
            <a:r>
              <a:rPr lang="ru-RU" sz="1600" smtClean="0">
                <a:solidFill>
                  <a:schemeClr val="bg1"/>
                </a:solidFill>
              </a:rPr>
              <a:t>% брака).</a:t>
            </a:r>
            <a:endParaRPr lang="ru-RU" sz="1600" dirty="0" smtClean="0">
              <a:solidFill>
                <a:schemeClr val="bg1"/>
              </a:solidFill>
            </a:endParaRPr>
          </a:p>
          <a:p>
            <a:pPr>
              <a:buClrTx/>
              <a:buNone/>
            </a:pPr>
            <a:endParaRPr lang="ru-RU" sz="1600" dirty="0">
              <a:solidFill>
                <a:schemeClr val="bg1"/>
              </a:solidFill>
            </a:endParaRPr>
          </a:p>
          <a:p>
            <a:endParaRPr lang="ru-RU" dirty="0"/>
          </a:p>
        </p:txBody>
      </p:sp>
      <p:pic>
        <p:nvPicPr>
          <p:cNvPr id="4098" name="Picture 2" descr="https://lh3.googleusercontent.com/SzhaRkLb5KkC8Q4cM9TuIcme886MqA9ZCssk8-W8oHoTC8JGxnzTRIcH8JxFo7elr8ArN94c96abm8ZLG5i9A89t3aZWK6DgIY9Z8iqjkAIxv0lnrzzkB2cIJHOtDE3oZmbvk6Do5IgqZwQgRw">
            <a:extLst>
              <a:ext uri="{FF2B5EF4-FFF2-40B4-BE49-F238E27FC236}">
                <a16:creationId xmlns:a16="http://schemas.microsoft.com/office/drawing/2014/main" xmlns="" id="{4A972EBE-AEE0-44F2-A01D-DB691096FE7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5425" y="1535547"/>
            <a:ext cx="1282251" cy="108758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Прямоугольник 4">
            <a:extLst>
              <a:ext uri="{FF2B5EF4-FFF2-40B4-BE49-F238E27FC236}">
                <a16:creationId xmlns:a16="http://schemas.microsoft.com/office/drawing/2014/main" xmlns="" id="{8A7A0139-2021-4562-AC55-E60EA2CDB6D7}"/>
              </a:ext>
            </a:extLst>
          </p:cNvPr>
          <p:cNvSpPr/>
          <p:nvPr/>
        </p:nvSpPr>
        <p:spPr>
          <a:xfrm>
            <a:off x="4482913" y="3244334"/>
            <a:ext cx="242374" cy="369332"/>
          </a:xfrm>
          <a:prstGeom prst="rect">
            <a:avLst/>
          </a:prstGeom>
        </p:spPr>
        <p:txBody>
          <a:bodyPr wrap="none">
            <a:spAutoFit/>
          </a:bodyPr>
          <a:lstStyle/>
          <a:p>
            <a:r>
              <a:rPr lang="ru-RU" b="0" dirty="0">
                <a:effectLst/>
              </a:rPr>
              <a:t> </a:t>
            </a:r>
            <a:endParaRPr lang="ru-RU" dirty="0"/>
          </a:p>
        </p:txBody>
      </p:sp>
      <p:pic>
        <p:nvPicPr>
          <p:cNvPr id="8" name="Рисунок 7">
            <a:extLst>
              <a:ext uri="{FF2B5EF4-FFF2-40B4-BE49-F238E27FC236}">
                <a16:creationId xmlns:a16="http://schemas.microsoft.com/office/drawing/2014/main" xmlns="" id="{E2706C05-1C14-48D9-BEC2-370747FB90F3}"/>
              </a:ext>
            </a:extLst>
          </p:cNvPr>
          <p:cNvPicPr>
            <a:picLocks noChangeAspect="1"/>
          </p:cNvPicPr>
          <p:nvPr/>
        </p:nvPicPr>
        <p:blipFill>
          <a:blip r:embed="rId3" cstate="print"/>
          <a:stretch>
            <a:fillRect/>
          </a:stretch>
        </p:blipFill>
        <p:spPr>
          <a:xfrm>
            <a:off x="765425" y="2861110"/>
            <a:ext cx="1298903" cy="1292265"/>
          </a:xfrm>
          <a:prstGeom prst="rect">
            <a:avLst/>
          </a:prstGeom>
        </p:spPr>
      </p:pic>
      <p:pic>
        <p:nvPicPr>
          <p:cNvPr id="12" name="Рисунок 11" descr="Изображение выглядит как стол, внутренний&#10;&#10;Описание создано автоматически">
            <a:extLst>
              <a:ext uri="{FF2B5EF4-FFF2-40B4-BE49-F238E27FC236}">
                <a16:creationId xmlns:a16="http://schemas.microsoft.com/office/drawing/2014/main" xmlns="" id="{60183A12-6E28-4087-A5B2-0194EBAB9CF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5424" y="4348278"/>
            <a:ext cx="1298903" cy="974177"/>
          </a:xfrm>
          <a:prstGeom prst="rect">
            <a:avLst/>
          </a:prstGeom>
        </p:spPr>
      </p:pic>
      <p:pic>
        <p:nvPicPr>
          <p:cNvPr id="4100" name="Picture 4" descr="https://lh3.googleusercontent.com/lugEbHQpPhg6caxhFUUhBlDhygRd_gHFAeZXlglFr9eoeKB2ABccbBpGYsTYcn6SQ9fyLapOp3XxGPLGAwZCKhVJj36oc4w5cF1TWI12ePbnMU6BZpjunUVz5hkzZrjKFnLixQWQLbRG1qMeMA">
            <a:extLst>
              <a:ext uri="{FF2B5EF4-FFF2-40B4-BE49-F238E27FC236}">
                <a16:creationId xmlns:a16="http://schemas.microsoft.com/office/drawing/2014/main" xmlns="" id="{6FF16A73-1402-4993-9711-A12060341DB0}"/>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7099" y="5710314"/>
            <a:ext cx="1298903" cy="632088"/>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Рисунок 13" descr="Изображение выглядит как внутренний, пол, стол, человек&#10;&#10;Описание создано автоматически">
            <a:extLst>
              <a:ext uri="{FF2B5EF4-FFF2-40B4-BE49-F238E27FC236}">
                <a16:creationId xmlns:a16="http://schemas.microsoft.com/office/drawing/2014/main" xmlns="" id="{A94C0C43-2C02-4B26-9D4C-4386A2FD8909}"/>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374767" y="1535546"/>
            <a:ext cx="1282251" cy="1282252"/>
          </a:xfrm>
          <a:prstGeom prst="rect">
            <a:avLst/>
          </a:prstGeom>
        </p:spPr>
      </p:pic>
      <p:pic>
        <p:nvPicPr>
          <p:cNvPr id="16" name="Рисунок 15" descr="Изображение выглядит как внутренний, стол&#10;&#10;Описание создано автоматически">
            <a:extLst>
              <a:ext uri="{FF2B5EF4-FFF2-40B4-BE49-F238E27FC236}">
                <a16:creationId xmlns:a16="http://schemas.microsoft.com/office/drawing/2014/main" xmlns="" id="{90432E64-EC22-4792-8420-9C1C76A6E4E9}"/>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371668" y="2885515"/>
            <a:ext cx="1288449" cy="1288449"/>
          </a:xfrm>
          <a:prstGeom prst="rect">
            <a:avLst/>
          </a:prstGeom>
        </p:spPr>
      </p:pic>
      <p:pic>
        <p:nvPicPr>
          <p:cNvPr id="18" name="Рисунок 17" descr="Изображение выглядит как внутренний, зеленый, занавеска&#10;&#10;Описание создано автоматически">
            <a:extLst>
              <a:ext uri="{FF2B5EF4-FFF2-40B4-BE49-F238E27FC236}">
                <a16:creationId xmlns:a16="http://schemas.microsoft.com/office/drawing/2014/main" xmlns="" id="{85054611-0C34-470B-A42D-11E2A6D95C06}"/>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371666" y="4348278"/>
            <a:ext cx="1296079" cy="974177"/>
          </a:xfrm>
          <a:prstGeom prst="rect">
            <a:avLst/>
          </a:prstGeom>
        </p:spPr>
      </p:pic>
      <p:pic>
        <p:nvPicPr>
          <p:cNvPr id="20" name="Рисунок 19" descr="Изображение выглядит как внутренний, занавеска&#10;&#10;Описание создано автоматически">
            <a:extLst>
              <a:ext uri="{FF2B5EF4-FFF2-40B4-BE49-F238E27FC236}">
                <a16:creationId xmlns:a16="http://schemas.microsoft.com/office/drawing/2014/main" xmlns="" id="{0A13BBFD-E35A-4276-B73E-4A8CDC03786C}"/>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371668" y="5322454"/>
            <a:ext cx="1296077" cy="974176"/>
          </a:xfrm>
          <a:prstGeom prst="rect">
            <a:avLst/>
          </a:prstGeom>
        </p:spPr>
      </p:pic>
      <p:sp>
        <p:nvSpPr>
          <p:cNvPr id="21" name="TextBox 20">
            <a:extLst>
              <a:ext uri="{FF2B5EF4-FFF2-40B4-BE49-F238E27FC236}">
                <a16:creationId xmlns:a16="http://schemas.microsoft.com/office/drawing/2014/main" xmlns="" id="{BC6225AD-CE61-43D4-BD58-B5C931814EFF}"/>
              </a:ext>
            </a:extLst>
          </p:cNvPr>
          <p:cNvSpPr txBox="1"/>
          <p:nvPr/>
        </p:nvSpPr>
        <p:spPr>
          <a:xfrm>
            <a:off x="2123728" y="6334780"/>
            <a:ext cx="2110962" cy="523220"/>
          </a:xfrm>
          <a:prstGeom prst="rect">
            <a:avLst/>
          </a:prstGeom>
          <a:noFill/>
        </p:spPr>
        <p:txBody>
          <a:bodyPr wrap="none" rtlCol="0">
            <a:spAutoFit/>
          </a:bodyPr>
          <a:lstStyle/>
          <a:p>
            <a:r>
              <a:rPr lang="ru-RU" sz="1400" dirty="0">
                <a:solidFill>
                  <a:schemeClr val="bg1"/>
                </a:solidFill>
              </a:rPr>
              <a:t>Хороший срез (верхний</a:t>
            </a:r>
            <a:r>
              <a:rPr lang="ru-RU" sz="1400" dirty="0" smtClean="0">
                <a:solidFill>
                  <a:schemeClr val="bg1"/>
                </a:solidFill>
              </a:rPr>
              <a:t>),</a:t>
            </a:r>
            <a:endParaRPr lang="ru-RU" sz="1400" dirty="0">
              <a:solidFill>
                <a:schemeClr val="bg1"/>
              </a:solidFill>
            </a:endParaRPr>
          </a:p>
          <a:p>
            <a:r>
              <a:rPr lang="ru-RU" sz="1400" dirty="0" smtClean="0">
                <a:solidFill>
                  <a:schemeClr val="bg1"/>
                </a:solidFill>
              </a:rPr>
              <a:t>плохой </a:t>
            </a:r>
            <a:r>
              <a:rPr lang="ru-RU" sz="1400" dirty="0">
                <a:solidFill>
                  <a:schemeClr val="bg1"/>
                </a:solidFill>
              </a:rPr>
              <a:t>(нижний</a:t>
            </a:r>
            <a:r>
              <a:rPr lang="ru-RU" sz="1400" dirty="0" smtClean="0">
                <a:solidFill>
                  <a:schemeClr val="bg1"/>
                </a:solidFill>
              </a:rPr>
              <a:t>).</a:t>
            </a:r>
            <a:endParaRPr lang="ru-RU" sz="1400" dirty="0">
              <a:solidFill>
                <a:schemeClr val="bg1"/>
              </a:solidFill>
            </a:endParaRPr>
          </a:p>
        </p:txBody>
      </p:sp>
      <p:sp>
        <p:nvSpPr>
          <p:cNvPr id="15" name="Title 1"/>
          <p:cNvSpPr txBox="1">
            <a:spLocks/>
          </p:cNvSpPr>
          <p:nvPr/>
        </p:nvSpPr>
        <p:spPr>
          <a:xfrm>
            <a:off x="0" y="0"/>
            <a:ext cx="9144000" cy="105273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rPr>
              <a:t>CRV JINR contribution</a:t>
            </a:r>
          </a:p>
        </p:txBody>
      </p:sp>
    </p:spTree>
    <p:extLst>
      <p:ext uri="{BB962C8B-B14F-4D97-AF65-F5344CB8AC3E}">
        <p14:creationId xmlns:p14="http://schemas.microsoft.com/office/powerpoint/2010/main" xmlns="" val="34228091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20272" cy="1143000"/>
          </a:xfrm>
        </p:spPr>
        <p:txBody>
          <a:bodyPr/>
          <a:lstStyle/>
          <a:p>
            <a:r>
              <a:rPr lang="en-US" dirty="0">
                <a:solidFill>
                  <a:schemeClr val="bg1"/>
                </a:solidFill>
              </a:rPr>
              <a:t>Mu2e Status - Calorimeter</a:t>
            </a:r>
          </a:p>
        </p:txBody>
      </p:sp>
      <p:sp>
        <p:nvSpPr>
          <p:cNvPr id="3" name="Content Placeholder 2"/>
          <p:cNvSpPr>
            <a:spLocks noGrp="1"/>
          </p:cNvSpPr>
          <p:nvPr>
            <p:ph idx="1"/>
          </p:nvPr>
        </p:nvSpPr>
        <p:spPr>
          <a:xfrm>
            <a:off x="0" y="1268760"/>
            <a:ext cx="6175559" cy="3888432"/>
          </a:xfrm>
        </p:spPr>
        <p:txBody>
          <a:bodyPr>
            <a:normAutofit/>
          </a:bodyPr>
          <a:lstStyle/>
          <a:p>
            <a:pPr>
              <a:buClrTx/>
            </a:pPr>
            <a:r>
              <a:rPr lang="en-US" sz="2000" dirty="0" err="1" smtClean="0">
                <a:solidFill>
                  <a:schemeClr val="bg1"/>
                </a:solidFill>
              </a:rPr>
              <a:t>CsI</a:t>
            </a:r>
            <a:r>
              <a:rPr lang="en-US" sz="2000" dirty="0" smtClean="0">
                <a:solidFill>
                  <a:schemeClr val="bg1"/>
                </a:solidFill>
              </a:rPr>
              <a:t> Crystal </a:t>
            </a:r>
            <a:r>
              <a:rPr lang="en-US" sz="2000" dirty="0">
                <a:solidFill>
                  <a:schemeClr val="bg1"/>
                </a:solidFill>
              </a:rPr>
              <a:t>POs placed (2 </a:t>
            </a:r>
            <a:r>
              <a:rPr lang="en-US" sz="2000" dirty="0" smtClean="0">
                <a:solidFill>
                  <a:schemeClr val="bg1"/>
                </a:solidFill>
              </a:rPr>
              <a:t>vendors)</a:t>
            </a:r>
            <a:endParaRPr lang="en-US" sz="2000" dirty="0">
              <a:solidFill>
                <a:schemeClr val="bg1"/>
              </a:solidFill>
            </a:endParaRPr>
          </a:p>
          <a:p>
            <a:pPr lvl="1">
              <a:buClrTx/>
            </a:pPr>
            <a:r>
              <a:rPr lang="en-US" sz="2000" dirty="0">
                <a:solidFill>
                  <a:schemeClr val="bg1"/>
                </a:solidFill>
              </a:rPr>
              <a:t>1</a:t>
            </a:r>
            <a:r>
              <a:rPr lang="en-US" sz="2000" baseline="30000" dirty="0">
                <a:solidFill>
                  <a:schemeClr val="bg1"/>
                </a:solidFill>
              </a:rPr>
              <a:t>st</a:t>
            </a:r>
            <a:r>
              <a:rPr lang="en-US" sz="2000" dirty="0">
                <a:solidFill>
                  <a:schemeClr val="bg1"/>
                </a:solidFill>
              </a:rPr>
              <a:t> vendor: </a:t>
            </a:r>
            <a:r>
              <a:rPr lang="en-US" sz="2000" dirty="0" smtClean="0">
                <a:solidFill>
                  <a:schemeClr val="bg1"/>
                </a:solidFill>
                <a:latin typeface="Times New Roman" panose="02020603050405020304" pitchFamily="18" charset="0"/>
                <a:cs typeface="Times New Roman" panose="02020603050405020304" pitchFamily="18" charset="0"/>
              </a:rPr>
              <a:t>SICCAS</a:t>
            </a:r>
            <a:r>
              <a:rPr lang="en-US" sz="2000" dirty="0" smtClean="0">
                <a:solidFill>
                  <a:schemeClr val="bg1"/>
                </a:solidFill>
              </a:rPr>
              <a:t>.</a:t>
            </a:r>
            <a:endParaRPr lang="en-US" sz="2000" dirty="0">
              <a:solidFill>
                <a:schemeClr val="bg1"/>
              </a:solidFill>
            </a:endParaRPr>
          </a:p>
          <a:p>
            <a:pPr lvl="1" algn="just">
              <a:buClrTx/>
            </a:pPr>
            <a:r>
              <a:rPr lang="en-US" sz="2000" dirty="0">
                <a:solidFill>
                  <a:schemeClr val="bg1"/>
                </a:solidFill>
              </a:rPr>
              <a:t>2</a:t>
            </a:r>
            <a:r>
              <a:rPr lang="en-US" sz="2000" baseline="30000" dirty="0">
                <a:solidFill>
                  <a:schemeClr val="bg1"/>
                </a:solidFill>
              </a:rPr>
              <a:t>nd</a:t>
            </a:r>
            <a:r>
              <a:rPr lang="en-US" sz="2000" dirty="0">
                <a:solidFill>
                  <a:schemeClr val="bg1"/>
                </a:solidFill>
              </a:rPr>
              <a:t> vendor: </a:t>
            </a:r>
            <a:r>
              <a:rPr lang="en-US" sz="2000" dirty="0" smtClean="0">
                <a:solidFill>
                  <a:schemeClr val="bg1"/>
                </a:solidFill>
                <a:latin typeface="Times New Roman" panose="02020603050405020304" pitchFamily="18" charset="0"/>
                <a:cs typeface="Times New Roman" panose="02020603050405020304" pitchFamily="18" charset="0"/>
              </a:rPr>
              <a:t>Saint-Gobain. </a:t>
            </a:r>
            <a:r>
              <a:rPr lang="en-US" sz="2000" dirty="0" smtClean="0">
                <a:solidFill>
                  <a:schemeClr val="bg1"/>
                </a:solidFill>
              </a:rPr>
              <a:t>Issues </a:t>
            </a:r>
            <a:r>
              <a:rPr lang="en-US" sz="2000" dirty="0">
                <a:solidFill>
                  <a:schemeClr val="bg1"/>
                </a:solidFill>
              </a:rPr>
              <a:t>meeting mech specs </a:t>
            </a:r>
            <a:r>
              <a:rPr lang="en-US" sz="2000" dirty="0" smtClean="0">
                <a:solidFill>
                  <a:schemeClr val="bg1"/>
                </a:solidFill>
              </a:rPr>
              <a:t>(~</a:t>
            </a:r>
            <a:r>
              <a:rPr lang="ru-RU" sz="2000" dirty="0" smtClean="0">
                <a:solidFill>
                  <a:schemeClr val="bg1"/>
                </a:solidFill>
              </a:rPr>
              <a:t>4</a:t>
            </a:r>
            <a:r>
              <a:rPr lang="en-US" sz="2000" dirty="0" smtClean="0">
                <a:solidFill>
                  <a:schemeClr val="bg1"/>
                </a:solidFill>
              </a:rPr>
              <a:t>0</a:t>
            </a:r>
            <a:r>
              <a:rPr lang="en-US" sz="2000" dirty="0">
                <a:solidFill>
                  <a:schemeClr val="bg1"/>
                </a:solidFill>
              </a:rPr>
              <a:t>% </a:t>
            </a:r>
            <a:r>
              <a:rPr lang="en-US" sz="2000" dirty="0" smtClean="0">
                <a:solidFill>
                  <a:schemeClr val="bg1"/>
                </a:solidFill>
              </a:rPr>
              <a:t>rejected</a:t>
            </a:r>
            <a:r>
              <a:rPr lang="ru-RU" sz="2000" dirty="0" smtClean="0">
                <a:solidFill>
                  <a:schemeClr val="bg1"/>
                </a:solidFill>
              </a:rPr>
              <a:t> </a:t>
            </a:r>
            <a:r>
              <a:rPr lang="en-US" sz="2000" dirty="0" smtClean="0">
                <a:solidFill>
                  <a:schemeClr val="bg1"/>
                </a:solidFill>
              </a:rPr>
              <a:t>at </a:t>
            </a:r>
            <a:r>
              <a:rPr lang="en-US" sz="2000" smtClean="0">
                <a:solidFill>
                  <a:schemeClr val="bg1"/>
                </a:solidFill>
              </a:rPr>
              <a:t>initial portion) </a:t>
            </a:r>
            <a:r>
              <a:rPr lang="en-US" sz="2000" dirty="0">
                <a:solidFill>
                  <a:schemeClr val="bg1"/>
                </a:solidFill>
              </a:rPr>
              <a:t>Working to improve procedures </a:t>
            </a:r>
          </a:p>
          <a:p>
            <a:pPr>
              <a:buClrTx/>
            </a:pPr>
            <a:r>
              <a:rPr lang="en-US" sz="2000" dirty="0" err="1">
                <a:solidFill>
                  <a:schemeClr val="bg1"/>
                </a:solidFill>
              </a:rPr>
              <a:t>SiPMs</a:t>
            </a:r>
            <a:endParaRPr lang="en-US" sz="2000" dirty="0">
              <a:solidFill>
                <a:schemeClr val="bg1"/>
              </a:solidFill>
            </a:endParaRPr>
          </a:p>
          <a:p>
            <a:pPr lvl="1">
              <a:buClrTx/>
            </a:pPr>
            <a:r>
              <a:rPr lang="en-US" sz="2000" dirty="0">
                <a:solidFill>
                  <a:schemeClr val="bg1"/>
                </a:solidFill>
              </a:rPr>
              <a:t>~1/3 produced (~3% percent rejected)</a:t>
            </a:r>
          </a:p>
          <a:p>
            <a:pPr>
              <a:buClrTx/>
            </a:pPr>
            <a:r>
              <a:rPr lang="en-US" sz="2000" dirty="0">
                <a:solidFill>
                  <a:schemeClr val="bg1"/>
                </a:solidFill>
              </a:rPr>
              <a:t>Working on mechanical design issues (cooling, disk frame, stacking, etc.)</a:t>
            </a:r>
          </a:p>
          <a:p>
            <a:pPr>
              <a:buClrTx/>
            </a:pPr>
            <a:r>
              <a:rPr lang="en-US" sz="2000" dirty="0">
                <a:solidFill>
                  <a:schemeClr val="bg1"/>
                </a:solidFill>
              </a:rPr>
              <a:t>Finalizing Front-end &amp; Back-end Electronics designs</a:t>
            </a:r>
          </a:p>
          <a:p>
            <a:endParaRPr lang="en-US" dirty="0"/>
          </a:p>
        </p:txBody>
      </p:sp>
      <p:sp>
        <p:nvSpPr>
          <p:cNvPr id="5" name="Footer Placeholder 4"/>
          <p:cNvSpPr>
            <a:spLocks noGrp="1"/>
          </p:cNvSpPr>
          <p:nvPr>
            <p:ph type="ftr" sz="quarter" idx="11"/>
          </p:nvPr>
        </p:nvSpPr>
        <p:spPr/>
        <p:txBody>
          <a:bodyPr/>
          <a:lstStyle/>
          <a:p>
            <a:r>
              <a:rPr lang="en-US" dirty="0" smtClean="0">
                <a:solidFill>
                  <a:schemeClr val="bg1"/>
                </a:solidFill>
              </a:rPr>
              <a:t>J. Miller - Mu2e Progress, Status, Plans / </a:t>
            </a:r>
            <a:r>
              <a:rPr lang="en-US" dirty="0" err="1" smtClean="0">
                <a:solidFill>
                  <a:schemeClr val="bg1"/>
                </a:solidFill>
              </a:rPr>
              <a:t>Fermilab</a:t>
            </a:r>
            <a:r>
              <a:rPr lang="en-US" dirty="0" smtClean="0">
                <a:solidFill>
                  <a:schemeClr val="bg1"/>
                </a:solidFill>
              </a:rPr>
              <a:t> PAC</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70ED63BC-807A-7243-9E2D-A13D2C52E874}" type="slidenum">
              <a:rPr lang="en-US" smtClean="0"/>
              <a:pPr/>
              <a:t>21</a:t>
            </a:fld>
            <a:endParaRPr lang="en-US"/>
          </a:p>
        </p:txBody>
      </p:sp>
      <p:grpSp>
        <p:nvGrpSpPr>
          <p:cNvPr id="4" name="Group 11"/>
          <p:cNvGrpSpPr/>
          <p:nvPr/>
        </p:nvGrpSpPr>
        <p:grpSpPr>
          <a:xfrm>
            <a:off x="6588224" y="4515065"/>
            <a:ext cx="2555776" cy="2342935"/>
            <a:chOff x="8640932" y="3056504"/>
            <a:chExt cx="3343239" cy="3477695"/>
          </a:xfrm>
        </p:grpSpPr>
        <p:pic>
          <p:nvPicPr>
            <p:cNvPr id="7" name="Picture 6" descr="MOCKUP_may2018.jpg"/>
            <p:cNvPicPr>
              <a:picLocks noChangeAspect="1"/>
            </p:cNvPicPr>
            <p:nvPr/>
          </p:nvPicPr>
          <p:blipFill rotWithShape="1">
            <a:blip r:embed="rId2" cstate="print">
              <a:extLst>
                <a:ext uri="{28A0092B-C50C-407E-A947-70E740481C1C}">
                  <a14:useLocalDpi xmlns:a14="http://schemas.microsoft.com/office/drawing/2010/main" xmlns=""/>
                </a:ext>
              </a:extLst>
            </a:blip>
            <a:srcRect r="-1759"/>
            <a:stretch/>
          </p:blipFill>
          <p:spPr>
            <a:xfrm>
              <a:off x="8856497" y="3056504"/>
              <a:ext cx="3002429" cy="3039496"/>
            </a:xfrm>
            <a:prstGeom prst="rect">
              <a:avLst/>
            </a:prstGeom>
            <a:solidFill>
              <a:schemeClr val="bg1"/>
            </a:solidFill>
            <a:ln>
              <a:solidFill>
                <a:schemeClr val="bg2">
                  <a:lumMod val="50000"/>
                </a:schemeClr>
              </a:solidFill>
            </a:ln>
            <a:effectLst/>
          </p:spPr>
        </p:pic>
        <p:sp>
          <p:nvSpPr>
            <p:cNvPr id="9" name="TextBox 8"/>
            <p:cNvSpPr txBox="1"/>
            <p:nvPr/>
          </p:nvSpPr>
          <p:spPr>
            <a:xfrm>
              <a:off x="8640932" y="6031672"/>
              <a:ext cx="3343239" cy="502527"/>
            </a:xfrm>
            <a:prstGeom prst="rect">
              <a:avLst/>
            </a:prstGeom>
            <a:noFill/>
          </p:spPr>
          <p:txBody>
            <a:bodyPr wrap="square" rtlCol="0">
              <a:spAutoFit/>
            </a:bodyPr>
            <a:lstStyle/>
            <a:p>
              <a:pPr algn="ctr"/>
              <a:r>
                <a:rPr lang="en-US" sz="1600" dirty="0">
                  <a:solidFill>
                    <a:schemeClr val="bg1"/>
                  </a:solidFill>
                </a:rPr>
                <a:t>Mechanical Mock-up</a:t>
              </a:r>
            </a:p>
          </p:txBody>
        </p:sp>
      </p:grpSp>
      <p:grpSp>
        <p:nvGrpSpPr>
          <p:cNvPr id="11" name="Group 10"/>
          <p:cNvGrpSpPr/>
          <p:nvPr/>
        </p:nvGrpSpPr>
        <p:grpSpPr>
          <a:xfrm>
            <a:off x="6588225" y="2370530"/>
            <a:ext cx="2376263" cy="2117104"/>
            <a:chOff x="8971047" y="158564"/>
            <a:chExt cx="3071193" cy="2643906"/>
          </a:xfrm>
        </p:grpSpPr>
        <p:pic>
          <p:nvPicPr>
            <p:cNvPr id="8" name="Picture 7" descr="IMG_20180622_150639.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971047" y="158564"/>
              <a:ext cx="3071193" cy="2303395"/>
            </a:xfrm>
            <a:prstGeom prst="rect">
              <a:avLst/>
            </a:prstGeom>
          </p:spPr>
        </p:pic>
        <p:sp>
          <p:nvSpPr>
            <p:cNvPr id="10" name="TextBox 9"/>
            <p:cNvSpPr txBox="1"/>
            <p:nvPr/>
          </p:nvSpPr>
          <p:spPr>
            <a:xfrm>
              <a:off x="9064112" y="2379673"/>
              <a:ext cx="2874392" cy="422797"/>
            </a:xfrm>
            <a:prstGeom prst="rect">
              <a:avLst/>
            </a:prstGeom>
            <a:noFill/>
          </p:spPr>
          <p:txBody>
            <a:bodyPr wrap="square" rtlCol="0">
              <a:spAutoFit/>
            </a:bodyPr>
            <a:lstStyle/>
            <a:p>
              <a:r>
                <a:rPr lang="en-US" sz="1600" dirty="0">
                  <a:solidFill>
                    <a:schemeClr val="bg1"/>
                  </a:solidFill>
                </a:rPr>
                <a:t>Crystal QC Station</a:t>
              </a:r>
            </a:p>
          </p:txBody>
        </p:sp>
      </p:grpSp>
      <p:grpSp>
        <p:nvGrpSpPr>
          <p:cNvPr id="12" name="Group 16"/>
          <p:cNvGrpSpPr/>
          <p:nvPr/>
        </p:nvGrpSpPr>
        <p:grpSpPr>
          <a:xfrm>
            <a:off x="6153252" y="58683"/>
            <a:ext cx="2990748" cy="2236599"/>
            <a:chOff x="8791414" y="2237125"/>
            <a:chExt cx="3566653" cy="2236599"/>
          </a:xfrm>
        </p:grpSpPr>
        <p:pic>
          <p:nvPicPr>
            <p:cNvPr id="14" name="Picture 13" descr="SiPM-QC-Station.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9826823" y="2237125"/>
              <a:ext cx="2317164" cy="1963034"/>
            </a:xfrm>
            <a:prstGeom prst="rect">
              <a:avLst/>
            </a:prstGeom>
          </p:spPr>
        </p:pic>
        <p:sp>
          <p:nvSpPr>
            <p:cNvPr id="16" name="TextBox 15"/>
            <p:cNvSpPr txBox="1"/>
            <p:nvPr/>
          </p:nvSpPr>
          <p:spPr>
            <a:xfrm>
              <a:off x="8791414" y="4167282"/>
              <a:ext cx="3566653" cy="306442"/>
            </a:xfrm>
            <a:prstGeom prst="rect">
              <a:avLst/>
            </a:prstGeom>
            <a:solidFill>
              <a:schemeClr val="bg2">
                <a:lumMod val="50000"/>
                <a:alpha val="3000"/>
              </a:schemeClr>
            </a:solidFill>
          </p:spPr>
          <p:txBody>
            <a:bodyPr wrap="square" rtlCol="0">
              <a:noAutofit/>
            </a:bodyPr>
            <a:lstStyle/>
            <a:p>
              <a:pPr algn="ctr"/>
              <a:r>
                <a:rPr lang="en-US" sz="1600" dirty="0" err="1">
                  <a:solidFill>
                    <a:schemeClr val="bg1"/>
                  </a:solidFill>
                </a:rPr>
                <a:t>SiPM</a:t>
              </a:r>
              <a:r>
                <a:rPr lang="en-US" sz="1600" dirty="0">
                  <a:solidFill>
                    <a:schemeClr val="bg1"/>
                  </a:solidFill>
                </a:rPr>
                <a:t> QC Test Station </a:t>
              </a:r>
            </a:p>
          </p:txBody>
        </p:sp>
      </p:grpSp>
      <p:sp>
        <p:nvSpPr>
          <p:cNvPr id="15" name="TextBox 14"/>
          <p:cNvSpPr txBox="1"/>
          <p:nvPr/>
        </p:nvSpPr>
        <p:spPr>
          <a:xfrm>
            <a:off x="827584" y="5301208"/>
            <a:ext cx="5040560" cy="646331"/>
          </a:xfrm>
          <a:prstGeom prst="rect">
            <a:avLst/>
          </a:prstGeom>
          <a:noFill/>
        </p:spPr>
        <p:txBody>
          <a:bodyPr wrap="square" rtlCol="0">
            <a:spAutoFit/>
          </a:bodyPr>
          <a:lstStyle/>
          <a:p>
            <a:r>
              <a:rPr lang="en-US" b="1" dirty="0" err="1" smtClean="0">
                <a:solidFill>
                  <a:schemeClr val="bg1"/>
                </a:solidFill>
              </a:rPr>
              <a:t>I.Vasiliev</a:t>
            </a:r>
            <a:r>
              <a:rPr lang="en-US" b="1" dirty="0" smtClean="0">
                <a:solidFill>
                  <a:schemeClr val="bg1"/>
                </a:solidFill>
              </a:rPr>
              <a:t> and </a:t>
            </a:r>
            <a:r>
              <a:rPr lang="en-US" b="1" dirty="0" err="1" smtClean="0">
                <a:solidFill>
                  <a:schemeClr val="bg1"/>
                </a:solidFill>
              </a:rPr>
              <a:t>Yu.Davydov</a:t>
            </a:r>
            <a:r>
              <a:rPr lang="en-US" b="1" dirty="0" smtClean="0">
                <a:solidFill>
                  <a:schemeClr val="bg1"/>
                </a:solidFill>
              </a:rPr>
              <a:t> participated in the QA test of </a:t>
            </a:r>
            <a:r>
              <a:rPr lang="en-US" b="1" dirty="0" err="1" smtClean="0">
                <a:solidFill>
                  <a:schemeClr val="bg1"/>
                </a:solidFill>
              </a:rPr>
              <a:t>CsI</a:t>
            </a:r>
            <a:r>
              <a:rPr lang="en-US" b="1" dirty="0" smtClean="0">
                <a:solidFill>
                  <a:schemeClr val="bg1"/>
                </a:solidFill>
              </a:rPr>
              <a:t> crystals in </a:t>
            </a:r>
            <a:r>
              <a:rPr lang="en-US" b="1" dirty="0" err="1" smtClean="0">
                <a:solidFill>
                  <a:schemeClr val="bg1"/>
                </a:solidFill>
              </a:rPr>
              <a:t>CalTech</a:t>
            </a:r>
            <a:endParaRPr lang="ru-RU" b="1" dirty="0">
              <a:solidFill>
                <a:schemeClr val="bg1"/>
              </a:solidFill>
            </a:endParaRPr>
          </a:p>
        </p:txBody>
      </p:sp>
    </p:spTree>
    <p:extLst>
      <p:ext uri="{BB962C8B-B14F-4D97-AF65-F5344CB8AC3E}">
        <p14:creationId xmlns:p14="http://schemas.microsoft.com/office/powerpoint/2010/main" xmlns="" val="28549945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0728"/>
            <a:ext cx="9144000" cy="621483"/>
          </a:xfrm>
        </p:spPr>
        <p:txBody>
          <a:bodyPr>
            <a:normAutofit/>
          </a:bodyPr>
          <a:lstStyle/>
          <a:p>
            <a:pPr algn="ctr"/>
            <a:r>
              <a:rPr lang="ru-RU" sz="2800" dirty="0" smtClean="0">
                <a:solidFill>
                  <a:schemeClr val="bg1"/>
                </a:solidFill>
                <a:latin typeface="Times New Roman" panose="02020603050405020304" pitchFamily="18" charset="0"/>
                <a:cs typeface="Times New Roman" panose="02020603050405020304" pitchFamily="18" charset="0"/>
              </a:rPr>
              <a:t>Участие в </a:t>
            </a:r>
            <a:r>
              <a:rPr lang="en-US" sz="2800" dirty="0" smtClean="0">
                <a:solidFill>
                  <a:schemeClr val="bg1"/>
                </a:solidFill>
                <a:latin typeface="Times New Roman" panose="02020603050405020304" pitchFamily="18" charset="0"/>
                <a:cs typeface="Times New Roman" panose="02020603050405020304" pitchFamily="18" charset="0"/>
              </a:rPr>
              <a:t>QA</a:t>
            </a:r>
            <a:r>
              <a:rPr lang="ru-RU" sz="2800" dirty="0" smtClean="0">
                <a:solidFill>
                  <a:schemeClr val="bg1"/>
                </a:solidFill>
                <a:latin typeface="Times New Roman" panose="02020603050405020304" pitchFamily="18" charset="0"/>
                <a:cs typeface="Times New Roman" panose="02020603050405020304" pitchFamily="18" charset="0"/>
              </a:rPr>
              <a:t> кристаллов в </a:t>
            </a:r>
            <a:r>
              <a:rPr lang="en-US" sz="2800" dirty="0" smtClean="0">
                <a:solidFill>
                  <a:schemeClr val="bg1"/>
                </a:solidFill>
                <a:latin typeface="Times New Roman" panose="02020603050405020304" pitchFamily="18" charset="0"/>
                <a:cs typeface="Times New Roman" panose="02020603050405020304" pitchFamily="18" charset="0"/>
              </a:rPr>
              <a:t>Caltech</a:t>
            </a:r>
            <a:r>
              <a:rPr lang="ru-RU" sz="2800" dirty="0" smtClean="0">
                <a:solidFill>
                  <a:schemeClr val="bg1"/>
                </a:solidFill>
                <a:latin typeface="Times New Roman" panose="02020603050405020304" pitchFamily="18" charset="0"/>
                <a:cs typeface="Times New Roman" panose="02020603050405020304" pitchFamily="18" charset="0"/>
              </a:rPr>
              <a:t> (1)</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827584" y="1772816"/>
            <a:ext cx="7760368" cy="923330"/>
          </a:xfrm>
          <a:prstGeom prst="rect">
            <a:avLst/>
          </a:prstGeom>
          <a:noFill/>
        </p:spPr>
        <p:txBody>
          <a:bodyPr wrap="square" rtlCol="0">
            <a:spAutoFit/>
          </a:bodyPr>
          <a:lstStyle/>
          <a:p>
            <a:r>
              <a:rPr lang="ru-RU" dirty="0" smtClean="0">
                <a:solidFill>
                  <a:schemeClr val="bg1"/>
                </a:solidFill>
                <a:latin typeface="Times New Roman" panose="02020603050405020304" pitchFamily="18" charset="0"/>
                <a:cs typeface="Times New Roman" panose="02020603050405020304" pitchFamily="18" charset="0"/>
              </a:rPr>
              <a:t>Кристаллы </a:t>
            </a:r>
            <a:r>
              <a:rPr lang="en-US" dirty="0" err="1" smtClean="0">
                <a:solidFill>
                  <a:schemeClr val="bg1"/>
                </a:solidFill>
                <a:latin typeface="Times New Roman" panose="02020603050405020304" pitchFamily="18" charset="0"/>
                <a:cs typeface="Times New Roman" panose="02020603050405020304" pitchFamily="18" charset="0"/>
              </a:rPr>
              <a:t>CsI</a:t>
            </a:r>
            <a:r>
              <a:rPr lang="ru-RU" dirty="0" smtClean="0">
                <a:solidFill>
                  <a:schemeClr val="bg1"/>
                </a:solidFill>
                <a:latin typeface="Times New Roman" panose="02020603050405020304" pitchFamily="18" charset="0"/>
                <a:cs typeface="Times New Roman" panose="02020603050405020304" pitchFamily="18" charset="0"/>
              </a:rPr>
              <a:t> для </a:t>
            </a:r>
            <a:r>
              <a:rPr lang="en-US" dirty="0" smtClean="0">
                <a:solidFill>
                  <a:schemeClr val="bg1"/>
                </a:solidFill>
                <a:latin typeface="Times New Roman" panose="02020603050405020304" pitchFamily="18" charset="0"/>
                <a:cs typeface="Times New Roman" panose="02020603050405020304" pitchFamily="18" charset="0"/>
              </a:rPr>
              <a:t>Mu2e</a:t>
            </a:r>
            <a:r>
              <a:rPr lang="ru-RU" dirty="0" smtClean="0">
                <a:solidFill>
                  <a:schemeClr val="bg1"/>
                </a:solidFill>
                <a:latin typeface="Times New Roman" panose="02020603050405020304" pitchFamily="18" charset="0"/>
                <a:cs typeface="Times New Roman" panose="02020603050405020304" pitchFamily="18" charset="0"/>
              </a:rPr>
              <a:t> эксперимента поставляют </a:t>
            </a:r>
            <a:r>
              <a:rPr lang="en-US" dirty="0" smtClean="0">
                <a:solidFill>
                  <a:schemeClr val="bg1"/>
                </a:solidFill>
                <a:latin typeface="Times New Roman" panose="02020603050405020304" pitchFamily="18" charset="0"/>
                <a:cs typeface="Times New Roman" panose="02020603050405020304" pitchFamily="18" charset="0"/>
              </a:rPr>
              <a:t>SICCAS </a:t>
            </a:r>
            <a:r>
              <a:rPr lang="ru-RU" dirty="0" smtClean="0">
                <a:solidFill>
                  <a:schemeClr val="bg1"/>
                </a:solidFill>
                <a:latin typeface="Times New Roman" panose="02020603050405020304" pitchFamily="18" charset="0"/>
                <a:cs typeface="Times New Roman" panose="02020603050405020304" pitchFamily="18" charset="0"/>
              </a:rPr>
              <a:t>и </a:t>
            </a:r>
            <a:r>
              <a:rPr lang="en-US" dirty="0" smtClean="0">
                <a:solidFill>
                  <a:schemeClr val="bg1"/>
                </a:solidFill>
                <a:latin typeface="Times New Roman" panose="02020603050405020304" pitchFamily="18" charset="0"/>
                <a:cs typeface="Times New Roman" panose="02020603050405020304" pitchFamily="18" charset="0"/>
              </a:rPr>
              <a:t>Saint-Gobain</a:t>
            </a:r>
            <a:r>
              <a:rPr lang="ru-RU" dirty="0" smtClean="0">
                <a:solidFill>
                  <a:schemeClr val="bg1"/>
                </a:solidFill>
                <a:latin typeface="Times New Roman" panose="02020603050405020304" pitchFamily="18" charset="0"/>
                <a:cs typeface="Times New Roman" panose="02020603050405020304" pitchFamily="18" charset="0"/>
              </a:rPr>
              <a:t>. </a:t>
            </a:r>
          </a:p>
          <a:p>
            <a:r>
              <a:rPr lang="ru-RU" dirty="0" smtClean="0">
                <a:solidFill>
                  <a:schemeClr val="bg1"/>
                </a:solidFill>
                <a:latin typeface="Times New Roman" panose="02020603050405020304" pitchFamily="18" charset="0"/>
                <a:cs typeface="Times New Roman" panose="02020603050405020304" pitchFamily="18" charset="0"/>
              </a:rPr>
              <a:t>Каждый кристалл проходит контроль по нескольким параметрам. </a:t>
            </a:r>
          </a:p>
          <a:p>
            <a:r>
              <a:rPr lang="en-US" dirty="0" smtClean="0">
                <a:solidFill>
                  <a:schemeClr val="bg1"/>
                </a:solidFill>
                <a:latin typeface="Times New Roman" panose="02020603050405020304" pitchFamily="18" charset="0"/>
                <a:cs typeface="Times New Roman" panose="02020603050405020304" pitchFamily="18" charset="0"/>
              </a:rPr>
              <a:t>QA </a:t>
            </a:r>
            <a:r>
              <a:rPr lang="ru-RU" dirty="0" smtClean="0">
                <a:solidFill>
                  <a:schemeClr val="bg1"/>
                </a:solidFill>
                <a:latin typeface="Times New Roman" panose="02020603050405020304" pitchFamily="18" charset="0"/>
                <a:cs typeface="Times New Roman" panose="02020603050405020304" pitchFamily="18" charset="0"/>
              </a:rPr>
              <a:t>стенды сделаны в </a:t>
            </a:r>
            <a:r>
              <a:rPr lang="en-US" dirty="0" err="1" smtClean="0">
                <a:solidFill>
                  <a:schemeClr val="bg1"/>
                </a:solidFill>
                <a:latin typeface="Times New Roman" panose="02020603050405020304" pitchFamily="18" charset="0"/>
                <a:cs typeface="Times New Roman" panose="02020603050405020304" pitchFamily="18" charset="0"/>
              </a:rPr>
              <a:t>Fermilab</a:t>
            </a:r>
            <a:r>
              <a:rPr lang="en-US" dirty="0" smtClean="0">
                <a:solidFill>
                  <a:schemeClr val="bg1"/>
                </a:solidFill>
                <a:latin typeface="Times New Roman" panose="02020603050405020304" pitchFamily="18" charset="0"/>
                <a:cs typeface="Times New Roman" panose="02020603050405020304" pitchFamily="18" charset="0"/>
              </a:rPr>
              <a:t> </a:t>
            </a:r>
            <a:r>
              <a:rPr lang="ru-RU" dirty="0" smtClean="0">
                <a:solidFill>
                  <a:schemeClr val="bg1"/>
                </a:solidFill>
                <a:latin typeface="Times New Roman" panose="02020603050405020304" pitchFamily="18" charset="0"/>
                <a:cs typeface="Times New Roman" panose="02020603050405020304" pitchFamily="18" charset="0"/>
              </a:rPr>
              <a:t>и </a:t>
            </a:r>
            <a:r>
              <a:rPr lang="en-US" dirty="0" smtClean="0">
                <a:solidFill>
                  <a:schemeClr val="bg1"/>
                </a:solidFill>
                <a:latin typeface="Times New Roman" panose="02020603050405020304" pitchFamily="18" charset="0"/>
                <a:cs typeface="Times New Roman" panose="02020603050405020304" pitchFamily="18" charset="0"/>
              </a:rPr>
              <a:t>Caltech </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39552" y="2780928"/>
            <a:ext cx="8109284" cy="2031325"/>
          </a:xfrm>
          <a:prstGeom prst="rect">
            <a:avLst/>
          </a:prstGeom>
          <a:noFill/>
        </p:spPr>
        <p:txBody>
          <a:bodyPr wrap="square" rtlCol="0">
            <a:spAutoFit/>
          </a:bodyPr>
          <a:lstStyle/>
          <a:p>
            <a:r>
              <a:rPr lang="ru-RU" dirty="0" smtClean="0">
                <a:solidFill>
                  <a:schemeClr val="bg1"/>
                </a:solidFill>
                <a:latin typeface="Times New Roman" panose="02020603050405020304" pitchFamily="18" charset="0"/>
                <a:cs typeface="Times New Roman" panose="02020603050405020304" pitchFamily="18" charset="0"/>
              </a:rPr>
              <a:t>Критерии для отбора кристаллов: </a:t>
            </a:r>
          </a:p>
          <a:p>
            <a:pPr marL="285750" indent="-285750">
              <a:buFont typeface="Wingdings" panose="05000000000000000000" pitchFamily="2" charset="2"/>
              <a:buChar char="§"/>
            </a:pPr>
            <a:r>
              <a:rPr lang="ru-RU" dirty="0" smtClean="0">
                <a:solidFill>
                  <a:schemeClr val="bg1"/>
                </a:solidFill>
                <a:latin typeface="Times New Roman" panose="02020603050405020304" pitchFamily="18" charset="0"/>
                <a:cs typeface="Times New Roman" panose="02020603050405020304" pitchFamily="18" charset="0"/>
              </a:rPr>
              <a:t>Отклонение геометрических размеров не более 100 микрон от номинала</a:t>
            </a:r>
            <a:r>
              <a:rPr lang="en-US" dirty="0" smtClean="0">
                <a:solidFill>
                  <a:schemeClr val="bg1"/>
                </a:solidFill>
                <a:latin typeface="Times New Roman" panose="02020603050405020304" pitchFamily="18" charset="0"/>
                <a:cs typeface="Times New Roman" panose="02020603050405020304" pitchFamily="18" charset="0"/>
              </a:rPr>
              <a:t> </a:t>
            </a:r>
            <a:r>
              <a:rPr lang="ru-RU" dirty="0" smtClean="0">
                <a:solidFill>
                  <a:schemeClr val="bg1"/>
                </a:solidFill>
                <a:latin typeface="Times New Roman" panose="02020603050405020304" pitchFamily="18" charset="0"/>
                <a:cs typeface="Times New Roman" panose="02020603050405020304" pitchFamily="18" charset="0"/>
              </a:rPr>
              <a:t>(200 микрон по длине)</a:t>
            </a:r>
          </a:p>
          <a:p>
            <a:pPr marL="285750" indent="-285750">
              <a:buFont typeface="Wingdings" panose="05000000000000000000" pitchFamily="2" charset="2"/>
              <a:buChar char="§"/>
            </a:pPr>
            <a:r>
              <a:rPr lang="ru-RU" dirty="0" smtClean="0">
                <a:solidFill>
                  <a:schemeClr val="bg1"/>
                </a:solidFill>
                <a:latin typeface="Times New Roman" panose="02020603050405020304" pitchFamily="18" charset="0"/>
                <a:cs typeface="Times New Roman" panose="02020603050405020304" pitchFamily="18" charset="0"/>
              </a:rPr>
              <a:t>Световыход,</a:t>
            </a:r>
            <a:r>
              <a:rPr lang="en-US" dirty="0" smtClean="0">
                <a:solidFill>
                  <a:schemeClr val="bg1"/>
                </a:solidFill>
                <a:latin typeface="Times New Roman" panose="02020603050405020304" pitchFamily="18" charset="0"/>
                <a:cs typeface="Times New Roman" panose="02020603050405020304" pitchFamily="18" charset="0"/>
              </a:rPr>
              <a:t> LO</a:t>
            </a:r>
            <a:r>
              <a:rPr lang="ru-RU" dirty="0" smtClean="0">
                <a:solidFill>
                  <a:schemeClr val="bg1"/>
                </a:solidFill>
                <a:latin typeface="Times New Roman" panose="02020603050405020304" pitchFamily="18" charset="0"/>
                <a:cs typeface="Times New Roman" panose="02020603050405020304" pitchFamily="18" charset="0"/>
              </a:rPr>
              <a:t>, (</a:t>
            </a:r>
            <a:r>
              <a:rPr lang="en-US" dirty="0" smtClean="0">
                <a:solidFill>
                  <a:schemeClr val="bg1"/>
                </a:solidFill>
                <a:latin typeface="Times New Roman" panose="02020603050405020304" pitchFamily="18" charset="0"/>
                <a:cs typeface="Times New Roman" panose="02020603050405020304" pitchFamily="18" charset="0"/>
              </a:rPr>
              <a:t>UV extended PMT) </a:t>
            </a:r>
            <a:r>
              <a:rPr lang="ru-RU" dirty="0" smtClean="0">
                <a:solidFill>
                  <a:schemeClr val="bg1"/>
                </a:solidFill>
                <a:latin typeface="Times New Roman" panose="02020603050405020304" pitchFamily="18" charset="0"/>
                <a:cs typeface="Times New Roman" panose="02020603050405020304" pitchFamily="18" charset="0"/>
              </a:rPr>
              <a:t>не менее 100 ф.э./Мэв</a:t>
            </a:r>
          </a:p>
          <a:p>
            <a:pPr marL="285750" indent="-285750">
              <a:buFont typeface="Wingdings" panose="05000000000000000000" pitchFamily="2" charset="2"/>
              <a:buChar char="§"/>
            </a:pPr>
            <a:r>
              <a:rPr lang="ru-RU" dirty="0" smtClean="0">
                <a:solidFill>
                  <a:schemeClr val="bg1"/>
                </a:solidFill>
                <a:latin typeface="Times New Roman" panose="02020603050405020304" pitchFamily="18" charset="0"/>
                <a:cs typeface="Times New Roman" panose="02020603050405020304" pitchFamily="18" charset="0"/>
              </a:rPr>
              <a:t>Однородность отклика по длине кристалла, </a:t>
            </a:r>
            <a:r>
              <a:rPr lang="en-US" dirty="0" smtClean="0">
                <a:solidFill>
                  <a:schemeClr val="bg1"/>
                </a:solidFill>
                <a:latin typeface="Times New Roman" panose="02020603050405020304" pitchFamily="18" charset="0"/>
                <a:cs typeface="Times New Roman" panose="02020603050405020304" pitchFamily="18" charset="0"/>
              </a:rPr>
              <a:t>LRU</a:t>
            </a:r>
            <a:r>
              <a:rPr lang="ru-RU" dirty="0" smtClean="0">
                <a:solidFill>
                  <a:schemeClr val="bg1"/>
                </a:solidFill>
                <a:latin typeface="Times New Roman" panose="02020603050405020304" pitchFamily="18" charset="0"/>
                <a:cs typeface="Times New Roman" panose="02020603050405020304" pitchFamily="18" charset="0"/>
              </a:rPr>
              <a:t>,</a:t>
            </a:r>
            <a:r>
              <a:rPr lang="en-US" dirty="0" smtClean="0">
                <a:solidFill>
                  <a:schemeClr val="bg1"/>
                </a:solidFill>
                <a:latin typeface="Times New Roman" panose="02020603050405020304" pitchFamily="18" charset="0"/>
                <a:cs typeface="Times New Roman" panose="02020603050405020304" pitchFamily="18" charset="0"/>
              </a:rPr>
              <a:t> </a:t>
            </a:r>
            <a:r>
              <a:rPr lang="ru-RU" dirty="0" smtClean="0">
                <a:solidFill>
                  <a:schemeClr val="bg1"/>
                </a:solidFill>
                <a:latin typeface="Times New Roman" panose="02020603050405020304" pitchFamily="18" charset="0"/>
                <a:cs typeface="Times New Roman" panose="02020603050405020304" pitchFamily="18" charset="0"/>
              </a:rPr>
              <a:t>лучше 5%</a:t>
            </a:r>
          </a:p>
          <a:p>
            <a:pPr marL="285750" indent="-285750">
              <a:buFont typeface="Wingdings" panose="05000000000000000000" pitchFamily="2" charset="2"/>
              <a:buChar char="§"/>
            </a:pPr>
            <a:r>
              <a:rPr lang="ru-RU" dirty="0" smtClean="0">
                <a:solidFill>
                  <a:schemeClr val="bg1"/>
                </a:solidFill>
                <a:latin typeface="Times New Roman" panose="02020603050405020304" pitchFamily="18" charset="0"/>
                <a:cs typeface="Times New Roman" panose="02020603050405020304" pitchFamily="18" charset="0"/>
              </a:rPr>
              <a:t>Доля быстрой компоненты в световыходе </a:t>
            </a:r>
            <a:r>
              <a:rPr lang="en-US" dirty="0" smtClean="0">
                <a:solidFill>
                  <a:schemeClr val="bg1"/>
                </a:solidFill>
                <a:latin typeface="Times New Roman" panose="02020603050405020304" pitchFamily="18" charset="0"/>
                <a:cs typeface="Times New Roman" panose="02020603050405020304" pitchFamily="18" charset="0"/>
              </a:rPr>
              <a:t>(Fast/Total) </a:t>
            </a:r>
            <a:r>
              <a:rPr lang="ru-RU" dirty="0" smtClean="0">
                <a:solidFill>
                  <a:schemeClr val="bg1"/>
                </a:solidFill>
                <a:latin typeface="Times New Roman" panose="02020603050405020304" pitchFamily="18" charset="0"/>
                <a:cs typeface="Times New Roman" panose="02020603050405020304" pitchFamily="18" charset="0"/>
              </a:rPr>
              <a:t>не менее 75%</a:t>
            </a:r>
            <a:endParaRPr lang="en-US" dirty="0" smtClean="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u-RU" dirty="0" smtClean="0">
                <a:solidFill>
                  <a:schemeClr val="bg1"/>
                </a:solidFill>
                <a:latin typeface="Times New Roman" panose="02020603050405020304" pitchFamily="18" charset="0"/>
                <a:cs typeface="Times New Roman" panose="02020603050405020304" pitchFamily="18" charset="0"/>
              </a:rPr>
              <a:t>Энергетическое разрешение </a:t>
            </a:r>
            <a:r>
              <a:rPr lang="el-GR" dirty="0" smtClean="0">
                <a:solidFill>
                  <a:schemeClr val="bg1"/>
                </a:solidFill>
                <a:latin typeface="Times New Roman" panose="02020603050405020304" pitchFamily="18" charset="0"/>
                <a:cs typeface="Times New Roman" panose="02020603050405020304" pitchFamily="18" charset="0"/>
              </a:rPr>
              <a:t>σ</a:t>
            </a:r>
            <a:r>
              <a:rPr lang="ru-RU" dirty="0" smtClean="0">
                <a:solidFill>
                  <a:schemeClr val="bg1"/>
                </a:solidFill>
                <a:latin typeface="Times New Roman" panose="02020603050405020304" pitchFamily="18" charset="0"/>
                <a:cs typeface="Times New Roman" panose="02020603050405020304" pitchFamily="18" charset="0"/>
              </a:rPr>
              <a:t>/Е (511 кэВ, </a:t>
            </a:r>
            <a:r>
              <a:rPr lang="en-US" baseline="30000" dirty="0" smtClean="0">
                <a:solidFill>
                  <a:schemeClr val="bg1"/>
                </a:solidFill>
                <a:latin typeface="Times New Roman" panose="02020603050405020304" pitchFamily="18" charset="0"/>
                <a:cs typeface="Times New Roman" panose="02020603050405020304" pitchFamily="18" charset="0"/>
              </a:rPr>
              <a:t>22</a:t>
            </a:r>
            <a:r>
              <a:rPr lang="en-US" dirty="0" smtClean="0">
                <a:solidFill>
                  <a:schemeClr val="bg1"/>
                </a:solidFill>
                <a:latin typeface="Times New Roman" panose="02020603050405020304" pitchFamily="18" charset="0"/>
                <a:cs typeface="Times New Roman" panose="02020603050405020304" pitchFamily="18" charset="0"/>
              </a:rPr>
              <a:t>Na</a:t>
            </a:r>
            <a:r>
              <a:rPr lang="ru-RU" dirty="0" smtClean="0">
                <a:solidFill>
                  <a:schemeClr val="bg1"/>
                </a:solidFill>
                <a:latin typeface="Times New Roman" panose="02020603050405020304" pitchFamily="18" charset="0"/>
                <a:cs typeface="Times New Roman" panose="02020603050405020304" pitchFamily="18" charset="0"/>
              </a:rPr>
              <a:t>) не хуже 20%</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55576" y="4941168"/>
            <a:ext cx="7736305" cy="1477328"/>
          </a:xfrm>
          <a:prstGeom prst="rect">
            <a:avLst/>
          </a:prstGeom>
          <a:noFill/>
        </p:spPr>
        <p:txBody>
          <a:bodyPr wrap="square" rtlCol="0">
            <a:spAutoFit/>
          </a:bodyPr>
          <a:lstStyle/>
          <a:p>
            <a:r>
              <a:rPr lang="ru-RU" dirty="0" smtClean="0">
                <a:solidFill>
                  <a:schemeClr val="bg1"/>
                </a:solidFill>
                <a:latin typeface="Times New Roman" panose="02020603050405020304" pitchFamily="18" charset="0"/>
                <a:cs typeface="Times New Roman" panose="02020603050405020304" pitchFamily="18" charset="0"/>
              </a:rPr>
              <a:t>Кроме того,часть кристаллов из каждой партии проходили проверку: </a:t>
            </a:r>
          </a:p>
          <a:p>
            <a:pPr marL="285750" indent="-285750">
              <a:buFont typeface="Wingdings" panose="05000000000000000000" pitchFamily="2" charset="2"/>
              <a:buChar char="§"/>
            </a:pPr>
            <a:r>
              <a:rPr lang="ru-RU" dirty="0" smtClean="0">
                <a:solidFill>
                  <a:schemeClr val="bg1"/>
                </a:solidFill>
                <a:latin typeface="Times New Roman" panose="02020603050405020304" pitchFamily="18" charset="0"/>
                <a:cs typeface="Times New Roman" panose="02020603050405020304" pitchFamily="18" charset="0"/>
              </a:rPr>
              <a:t>Снижение световыхода, </a:t>
            </a:r>
            <a:r>
              <a:rPr lang="en-US" dirty="0" smtClean="0">
                <a:solidFill>
                  <a:schemeClr val="bg1"/>
                </a:solidFill>
                <a:latin typeface="Times New Roman" panose="02020603050405020304" pitchFamily="18" charset="0"/>
                <a:cs typeface="Times New Roman" panose="02020603050405020304" pitchFamily="18" charset="0"/>
              </a:rPr>
              <a:t>LO</a:t>
            </a:r>
            <a:r>
              <a:rPr lang="ru-RU" dirty="0" smtClean="0">
                <a:solidFill>
                  <a:schemeClr val="bg1"/>
                </a:solidFill>
                <a:latin typeface="Times New Roman" panose="02020603050405020304" pitchFamily="18" charset="0"/>
                <a:cs typeface="Times New Roman" panose="02020603050405020304" pitchFamily="18" charset="0"/>
              </a:rPr>
              <a:t>, не более 40% при дозе облучения 0.1 кГр </a:t>
            </a:r>
          </a:p>
          <a:p>
            <a:pPr marL="285750" indent="-285750">
              <a:buFont typeface="Wingdings" panose="05000000000000000000" pitchFamily="2" charset="2"/>
              <a:buChar char="§"/>
            </a:pPr>
            <a:r>
              <a:rPr lang="ru-RU" dirty="0" smtClean="0">
                <a:solidFill>
                  <a:schemeClr val="bg1"/>
                </a:solidFill>
                <a:latin typeface="Times New Roman" panose="02020603050405020304" pitchFamily="18" charset="0"/>
                <a:cs typeface="Times New Roman" panose="02020603050405020304" pitchFamily="18" charset="0"/>
              </a:rPr>
              <a:t>Несущественное ухудшение </a:t>
            </a:r>
            <a:r>
              <a:rPr lang="en-US" dirty="0" smtClean="0">
                <a:solidFill>
                  <a:schemeClr val="bg1"/>
                </a:solidFill>
                <a:latin typeface="Times New Roman" panose="02020603050405020304" pitchFamily="18" charset="0"/>
                <a:cs typeface="Times New Roman" panose="02020603050405020304" pitchFamily="18" charset="0"/>
              </a:rPr>
              <a:t>LO</a:t>
            </a:r>
            <a:r>
              <a:rPr lang="ru-RU" dirty="0" smtClean="0">
                <a:solidFill>
                  <a:schemeClr val="bg1"/>
                </a:solidFill>
                <a:latin typeface="Times New Roman" panose="02020603050405020304" pitchFamily="18" charset="0"/>
                <a:cs typeface="Times New Roman" panose="02020603050405020304" pitchFamily="18" charset="0"/>
              </a:rPr>
              <a:t> и </a:t>
            </a:r>
            <a:r>
              <a:rPr lang="en-US" dirty="0" smtClean="0">
                <a:solidFill>
                  <a:schemeClr val="bg1"/>
                </a:solidFill>
                <a:latin typeface="Times New Roman" panose="02020603050405020304" pitchFamily="18" charset="0"/>
                <a:cs typeface="Times New Roman" panose="02020603050405020304" pitchFamily="18" charset="0"/>
              </a:rPr>
              <a:t>LRU </a:t>
            </a:r>
            <a:r>
              <a:rPr lang="ru-RU" dirty="0" smtClean="0">
                <a:solidFill>
                  <a:schemeClr val="bg1"/>
                </a:solidFill>
                <a:latin typeface="Times New Roman" panose="02020603050405020304" pitchFamily="18" charset="0"/>
                <a:cs typeface="Times New Roman" panose="02020603050405020304" pitchFamily="18" charset="0"/>
              </a:rPr>
              <a:t>при облучении 10</a:t>
            </a:r>
            <a:r>
              <a:rPr lang="ru-RU" baseline="30000" dirty="0" smtClean="0">
                <a:solidFill>
                  <a:schemeClr val="bg1"/>
                </a:solidFill>
                <a:latin typeface="Times New Roman" panose="02020603050405020304" pitchFamily="18" charset="0"/>
                <a:cs typeface="Times New Roman" panose="02020603050405020304" pitchFamily="18" charset="0"/>
              </a:rPr>
              <a:t>12</a:t>
            </a:r>
            <a:r>
              <a:rPr lang="ru-RU" dirty="0" smtClean="0">
                <a:solidFill>
                  <a:schemeClr val="bg1"/>
                </a:solidFill>
                <a:latin typeface="Times New Roman" panose="02020603050405020304" pitchFamily="18" charset="0"/>
                <a:cs typeface="Times New Roman" panose="02020603050405020304" pitchFamily="18" charset="0"/>
              </a:rPr>
              <a:t> нейтронов/см</a:t>
            </a:r>
            <a:r>
              <a:rPr lang="ru-RU" baseline="30000" dirty="0" smtClean="0">
                <a:solidFill>
                  <a:schemeClr val="bg1"/>
                </a:solidFill>
                <a:latin typeface="Times New Roman" panose="02020603050405020304" pitchFamily="18" charset="0"/>
                <a:cs typeface="Times New Roman" panose="02020603050405020304" pitchFamily="18" charset="0"/>
              </a:rPr>
              <a:t>2 </a:t>
            </a:r>
            <a:endParaRPr lang="ru-RU" dirty="0" smtClean="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u-RU" dirty="0" smtClean="0">
                <a:solidFill>
                  <a:schemeClr val="bg1"/>
                </a:solidFill>
                <a:latin typeface="Times New Roman" panose="02020603050405020304" pitchFamily="18" charset="0"/>
                <a:cs typeface="Times New Roman" panose="02020603050405020304" pitchFamily="18" charset="0"/>
              </a:rPr>
              <a:t>Шум за счет наведенной радиации (</a:t>
            </a:r>
            <a:r>
              <a:rPr lang="en-US" dirty="0" smtClean="0">
                <a:solidFill>
                  <a:schemeClr val="bg1"/>
                </a:solidFill>
                <a:latin typeface="Times New Roman" panose="02020603050405020304" pitchFamily="18" charset="0"/>
                <a:cs typeface="Times New Roman" panose="02020603050405020304" pitchFamily="18" charset="0"/>
              </a:rPr>
              <a:t>radiation </a:t>
            </a:r>
            <a:r>
              <a:rPr lang="en-US" dirty="0">
                <a:solidFill>
                  <a:schemeClr val="bg1"/>
                </a:solidFill>
                <a:latin typeface="Times New Roman" panose="02020603050405020304" pitchFamily="18" charset="0"/>
                <a:cs typeface="Times New Roman" panose="02020603050405020304" pitchFamily="18" charset="0"/>
              </a:rPr>
              <a:t>induced </a:t>
            </a:r>
            <a:r>
              <a:rPr lang="en-US" dirty="0" smtClean="0">
                <a:solidFill>
                  <a:schemeClr val="bg1"/>
                </a:solidFill>
                <a:latin typeface="Times New Roman" panose="02020603050405020304" pitchFamily="18" charset="0"/>
                <a:cs typeface="Times New Roman" panose="02020603050405020304" pitchFamily="18" charset="0"/>
              </a:rPr>
              <a:t>noise</a:t>
            </a:r>
            <a:r>
              <a:rPr lang="ru-RU" dirty="0" smtClean="0">
                <a:solidFill>
                  <a:schemeClr val="bg1"/>
                </a:solidFill>
                <a:latin typeface="Times New Roman" panose="02020603050405020304" pitchFamily="18" charset="0"/>
                <a:cs typeface="Times New Roman" panose="02020603050405020304" pitchFamily="18" charset="0"/>
              </a:rPr>
              <a:t>, </a:t>
            </a:r>
            <a:r>
              <a:rPr lang="en-US" dirty="0" smtClean="0">
                <a:solidFill>
                  <a:schemeClr val="bg1"/>
                </a:solidFill>
                <a:latin typeface="Times New Roman" panose="02020603050405020304" pitchFamily="18" charset="0"/>
                <a:cs typeface="Times New Roman" panose="02020603050405020304" pitchFamily="18" charset="0"/>
              </a:rPr>
              <a:t>RIN)</a:t>
            </a:r>
            <a:r>
              <a:rPr lang="ru-RU" dirty="0" smtClean="0">
                <a:solidFill>
                  <a:schemeClr val="bg1"/>
                </a:solidFill>
                <a:latin typeface="Times New Roman" panose="02020603050405020304" pitchFamily="18" charset="0"/>
                <a:cs typeface="Times New Roman" panose="02020603050405020304" pitchFamily="18" charset="0"/>
              </a:rPr>
              <a:t> при 18 мГр/час эквивалентно не более 600 кэВ </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0" y="0"/>
            <a:ext cx="9144000" cy="83671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rPr>
              <a:t>Calorimeter JINR contribution </a:t>
            </a:r>
            <a:endParaRPr kumimoji="0" lang="en-US" sz="4100" b="1" i="0" u="none" strike="noStrike" kern="1200" cap="none" spc="0" normalizeH="0" baseline="0" noProof="0" dirty="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endParaRPr>
          </a:p>
        </p:txBody>
      </p:sp>
    </p:spTree>
    <p:extLst>
      <p:ext uri="{BB962C8B-B14F-4D97-AF65-F5344CB8AC3E}">
        <p14:creationId xmlns:p14="http://schemas.microsoft.com/office/powerpoint/2010/main" xmlns="" val="7258379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48680"/>
            <a:ext cx="9144000" cy="621483"/>
          </a:xfrm>
        </p:spPr>
        <p:txBody>
          <a:bodyPr>
            <a:normAutofit/>
          </a:bodyPr>
          <a:lstStyle/>
          <a:p>
            <a:pPr algn="ctr"/>
            <a:r>
              <a:rPr lang="ru-RU" sz="2800" dirty="0" smtClean="0">
                <a:solidFill>
                  <a:schemeClr val="bg1"/>
                </a:solidFill>
                <a:latin typeface="Times New Roman" panose="02020603050405020304" pitchFamily="18" charset="0"/>
                <a:cs typeface="Times New Roman" panose="02020603050405020304" pitchFamily="18" charset="0"/>
              </a:rPr>
              <a:t>Участие в </a:t>
            </a:r>
            <a:r>
              <a:rPr lang="en-US" sz="2800" dirty="0" smtClean="0">
                <a:solidFill>
                  <a:schemeClr val="bg1"/>
                </a:solidFill>
                <a:latin typeface="Times New Roman" panose="02020603050405020304" pitchFamily="18" charset="0"/>
                <a:cs typeface="Times New Roman" panose="02020603050405020304" pitchFamily="18" charset="0"/>
              </a:rPr>
              <a:t>QA</a:t>
            </a:r>
            <a:r>
              <a:rPr lang="ru-RU" sz="2800" dirty="0" smtClean="0">
                <a:solidFill>
                  <a:schemeClr val="bg1"/>
                </a:solidFill>
                <a:latin typeface="Times New Roman" panose="02020603050405020304" pitchFamily="18" charset="0"/>
                <a:cs typeface="Times New Roman" panose="02020603050405020304" pitchFamily="18" charset="0"/>
              </a:rPr>
              <a:t> кристаллов в </a:t>
            </a:r>
            <a:r>
              <a:rPr lang="en-US" sz="2800" dirty="0" smtClean="0">
                <a:solidFill>
                  <a:schemeClr val="bg1"/>
                </a:solidFill>
                <a:latin typeface="Times New Roman" panose="02020603050405020304" pitchFamily="18" charset="0"/>
                <a:cs typeface="Times New Roman" panose="02020603050405020304" pitchFamily="18" charset="0"/>
              </a:rPr>
              <a:t>Caltech</a:t>
            </a:r>
            <a:r>
              <a:rPr lang="ru-RU" sz="2800" dirty="0" smtClean="0">
                <a:solidFill>
                  <a:schemeClr val="bg1"/>
                </a:solidFill>
                <a:latin typeface="Times New Roman" panose="02020603050405020304" pitchFamily="18" charset="0"/>
                <a:cs typeface="Times New Roman" panose="02020603050405020304" pitchFamily="18" charset="0"/>
              </a:rPr>
              <a:t> (2)</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cstate="print"/>
          <a:stretch>
            <a:fillRect/>
          </a:stretch>
        </p:blipFill>
        <p:spPr>
          <a:xfrm>
            <a:off x="96254" y="3902424"/>
            <a:ext cx="4836694" cy="2743200"/>
          </a:xfrm>
          <a:prstGeom prst="rect">
            <a:avLst/>
          </a:prstGeom>
        </p:spPr>
      </p:pic>
      <p:pic>
        <p:nvPicPr>
          <p:cNvPr id="3" name="Picture 2"/>
          <p:cNvPicPr>
            <a:picLocks noChangeAspect="1"/>
          </p:cNvPicPr>
          <p:nvPr/>
        </p:nvPicPr>
        <p:blipFill>
          <a:blip r:embed="rId3" cstate="print"/>
          <a:stretch>
            <a:fillRect/>
          </a:stretch>
        </p:blipFill>
        <p:spPr>
          <a:xfrm>
            <a:off x="179512" y="1124744"/>
            <a:ext cx="4721531" cy="2743200"/>
          </a:xfrm>
          <a:prstGeom prst="rect">
            <a:avLst/>
          </a:prstGeom>
        </p:spPr>
      </p:pic>
      <p:sp>
        <p:nvSpPr>
          <p:cNvPr id="7" name="TextBox 6"/>
          <p:cNvSpPr txBox="1"/>
          <p:nvPr/>
        </p:nvSpPr>
        <p:spPr>
          <a:xfrm>
            <a:off x="5148064" y="2780928"/>
            <a:ext cx="3814011" cy="1200329"/>
          </a:xfrm>
          <a:prstGeom prst="rect">
            <a:avLst/>
          </a:prstGeom>
          <a:noFill/>
        </p:spPr>
        <p:txBody>
          <a:bodyPr wrap="square" rtlCol="0">
            <a:spAutoFit/>
          </a:bodyPr>
          <a:lstStyle/>
          <a:p>
            <a:r>
              <a:rPr lang="ru-RU" dirty="0" smtClean="0">
                <a:latin typeface="Times New Roman" panose="02020603050405020304" pitchFamily="18" charset="0"/>
                <a:cs typeface="Times New Roman" panose="02020603050405020304" pitchFamily="18" charset="0"/>
              </a:rPr>
              <a:t> </a:t>
            </a:r>
            <a:r>
              <a:rPr lang="ru-RU" dirty="0" smtClean="0">
                <a:solidFill>
                  <a:schemeClr val="bg1"/>
                </a:solidFill>
                <a:latin typeface="Times New Roman" panose="02020603050405020304" pitchFamily="18" charset="0"/>
                <a:cs typeface="Times New Roman" panose="02020603050405020304" pitchFamily="18" charset="0"/>
              </a:rPr>
              <a:t>К сегодняшнему дню доставлено и проверено около 70% кристаллов. </a:t>
            </a:r>
            <a:r>
              <a:rPr lang="en-US" dirty="0" smtClean="0">
                <a:solidFill>
                  <a:schemeClr val="bg1"/>
                </a:solidFill>
                <a:latin typeface="Times New Roman" panose="02020603050405020304" pitchFamily="18" charset="0"/>
                <a:cs typeface="Times New Roman" panose="02020603050405020304" pitchFamily="18" charset="0"/>
              </a:rPr>
              <a:t>SICCAS </a:t>
            </a:r>
            <a:r>
              <a:rPr lang="ru-RU" dirty="0" smtClean="0">
                <a:solidFill>
                  <a:schemeClr val="bg1"/>
                </a:solidFill>
                <a:latin typeface="Times New Roman" panose="02020603050405020304" pitchFamily="18" charset="0"/>
                <a:cs typeface="Times New Roman" panose="02020603050405020304" pitchFamily="18" charset="0"/>
              </a:rPr>
              <a:t>закончил поставку своей доли в апреле 2019. </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292080" y="4077072"/>
            <a:ext cx="3549316" cy="923330"/>
          </a:xfrm>
          <a:prstGeom prst="rect">
            <a:avLst/>
          </a:prstGeom>
          <a:noFill/>
        </p:spPr>
        <p:txBody>
          <a:bodyPr wrap="square" rtlCol="0">
            <a:spAutoFit/>
          </a:bodyPr>
          <a:lstStyle/>
          <a:p>
            <a:r>
              <a:rPr lang="ru-RU" dirty="0" smtClean="0">
                <a:solidFill>
                  <a:schemeClr val="bg1"/>
                </a:solidFill>
                <a:latin typeface="Times New Roman" panose="02020603050405020304" pitchFamily="18" charset="0"/>
                <a:cs typeface="Times New Roman" panose="02020603050405020304" pitchFamily="18" charset="0"/>
              </a:rPr>
              <a:t>Около 4% кристаллов </a:t>
            </a:r>
            <a:r>
              <a:rPr lang="en-US" dirty="0" smtClean="0">
                <a:solidFill>
                  <a:schemeClr val="bg1"/>
                </a:solidFill>
                <a:latin typeface="Times New Roman" panose="02020603050405020304" pitchFamily="18" charset="0"/>
                <a:cs typeface="Times New Roman" panose="02020603050405020304" pitchFamily="18" charset="0"/>
              </a:rPr>
              <a:t>SICCAS </a:t>
            </a:r>
            <a:r>
              <a:rPr lang="ru-RU" dirty="0" smtClean="0">
                <a:solidFill>
                  <a:schemeClr val="bg1"/>
                </a:solidFill>
                <a:latin typeface="Times New Roman" panose="02020603050405020304" pitchFamily="18" charset="0"/>
                <a:cs typeface="Times New Roman" panose="02020603050405020304" pitchFamily="18" charset="0"/>
              </a:rPr>
              <a:t>не удовлетворяли спецификации и были заменены компанией</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220072" y="5085184"/>
            <a:ext cx="3549316" cy="1477328"/>
          </a:xfrm>
          <a:prstGeom prst="rect">
            <a:avLst/>
          </a:prstGeom>
          <a:noFill/>
        </p:spPr>
        <p:txBody>
          <a:bodyPr wrap="square" rtlCol="0">
            <a:spAutoFit/>
          </a:bodyPr>
          <a:lstStyle/>
          <a:p>
            <a:r>
              <a:rPr lang="ru-RU" dirty="0" smtClean="0">
                <a:solidFill>
                  <a:schemeClr val="bg1"/>
                </a:solidFill>
                <a:latin typeface="Times New Roman" panose="02020603050405020304" pitchFamily="18" charset="0"/>
                <a:cs typeface="Times New Roman" panose="02020603050405020304" pitchFamily="18" charset="0"/>
              </a:rPr>
              <a:t>Доля брака у </a:t>
            </a:r>
            <a:r>
              <a:rPr lang="en-US" dirty="0" smtClean="0">
                <a:solidFill>
                  <a:schemeClr val="bg1"/>
                </a:solidFill>
                <a:latin typeface="Times New Roman" panose="02020603050405020304" pitchFamily="18" charset="0"/>
                <a:cs typeface="Times New Roman" panose="02020603050405020304" pitchFamily="18" charset="0"/>
              </a:rPr>
              <a:t>Saint-Gobain</a:t>
            </a:r>
            <a:r>
              <a:rPr lang="ru-RU" dirty="0" smtClean="0">
                <a:solidFill>
                  <a:schemeClr val="bg1"/>
                </a:solidFill>
                <a:latin typeface="Times New Roman" panose="02020603050405020304" pitchFamily="18" charset="0"/>
                <a:cs typeface="Times New Roman" panose="02020603050405020304" pitchFamily="18" charset="0"/>
              </a:rPr>
              <a:t> на начальном этапе превышала 40% из-за геометрических размеров, впоследствии компания улучшила результат</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220072" y="1196752"/>
            <a:ext cx="3741821" cy="1477328"/>
          </a:xfrm>
          <a:prstGeom prst="rect">
            <a:avLst/>
          </a:prstGeom>
          <a:noFill/>
        </p:spPr>
        <p:txBody>
          <a:bodyPr wrap="square" rtlCol="0">
            <a:spAutoFit/>
          </a:bodyPr>
          <a:lstStyle/>
          <a:p>
            <a:r>
              <a:rPr lang="ru-RU" dirty="0" smtClean="0">
                <a:solidFill>
                  <a:schemeClr val="bg1"/>
                </a:solidFill>
                <a:latin typeface="Times New Roman" panose="02020603050405020304" pitchFamily="18" charset="0"/>
                <a:cs typeface="Times New Roman" panose="02020603050405020304" pitchFamily="18" charset="0"/>
              </a:rPr>
              <a:t>Приведенные графики показывают суммарные результаты измерений кристаллов на конец июня 2019г., выполненные в </a:t>
            </a:r>
            <a:r>
              <a:rPr lang="en-US" dirty="0" err="1" smtClean="0">
                <a:solidFill>
                  <a:schemeClr val="bg1"/>
                </a:solidFill>
                <a:latin typeface="Times New Roman" panose="02020603050405020304" pitchFamily="18" charset="0"/>
                <a:cs typeface="Times New Roman" panose="02020603050405020304" pitchFamily="18" charset="0"/>
              </a:rPr>
              <a:t>Fermilab</a:t>
            </a:r>
            <a:r>
              <a:rPr lang="en-US" dirty="0" smtClean="0">
                <a:solidFill>
                  <a:schemeClr val="bg1"/>
                </a:solidFill>
                <a:latin typeface="Times New Roman" panose="02020603050405020304" pitchFamily="18" charset="0"/>
                <a:cs typeface="Times New Roman" panose="02020603050405020304" pitchFamily="18" charset="0"/>
              </a:rPr>
              <a:t> </a:t>
            </a:r>
            <a:r>
              <a:rPr lang="ru-RU" dirty="0" smtClean="0">
                <a:solidFill>
                  <a:schemeClr val="bg1"/>
                </a:solidFill>
                <a:latin typeface="Times New Roman" panose="02020603050405020304" pitchFamily="18" charset="0"/>
                <a:cs typeface="Times New Roman" panose="02020603050405020304" pitchFamily="18" charset="0"/>
              </a:rPr>
              <a:t>и </a:t>
            </a:r>
            <a:r>
              <a:rPr lang="en-US" dirty="0" smtClean="0">
                <a:solidFill>
                  <a:schemeClr val="bg1"/>
                </a:solidFill>
                <a:latin typeface="Times New Roman" panose="02020603050405020304" pitchFamily="18" charset="0"/>
                <a:cs typeface="Times New Roman" panose="02020603050405020304" pitchFamily="18" charset="0"/>
              </a:rPr>
              <a:t>Caltech</a:t>
            </a:r>
            <a:r>
              <a:rPr lang="ru-RU" dirty="0" smtClean="0">
                <a:solidFill>
                  <a:schemeClr val="bg1"/>
                </a:solidFill>
                <a:latin typeface="Times New Roman" panose="02020603050405020304" pitchFamily="18" charset="0"/>
                <a:cs typeface="Times New Roman" panose="02020603050405020304" pitchFamily="18" charset="0"/>
              </a:rPr>
              <a:t> (всего около 1050 кристаллов)</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1" name="Title 1"/>
          <p:cNvSpPr txBox="1">
            <a:spLocks/>
          </p:cNvSpPr>
          <p:nvPr/>
        </p:nvSpPr>
        <p:spPr>
          <a:xfrm>
            <a:off x="0" y="0"/>
            <a:ext cx="9144000" cy="62068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rPr>
              <a:t>Calorimeter JINR contribution </a:t>
            </a:r>
            <a:endParaRPr kumimoji="0" lang="en-US" sz="4100" b="1" i="0" u="none" strike="noStrike" kern="1200" cap="none" spc="0" normalizeH="0" baseline="0" noProof="0" dirty="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endParaRPr>
          </a:p>
        </p:txBody>
      </p:sp>
    </p:spTree>
    <p:extLst>
      <p:ext uri="{BB962C8B-B14F-4D97-AF65-F5344CB8AC3E}">
        <p14:creationId xmlns:p14="http://schemas.microsoft.com/office/powerpoint/2010/main" xmlns="" val="25470936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8680"/>
            <a:ext cx="9144000" cy="621483"/>
          </a:xfrm>
        </p:spPr>
        <p:txBody>
          <a:bodyPr>
            <a:normAutofit/>
          </a:bodyPr>
          <a:lstStyle/>
          <a:p>
            <a:pPr algn="ctr"/>
            <a:r>
              <a:rPr lang="ru-RU" sz="2800" dirty="0" smtClean="0">
                <a:solidFill>
                  <a:schemeClr val="bg1"/>
                </a:solidFill>
                <a:latin typeface="Times New Roman" panose="02020603050405020304" pitchFamily="18" charset="0"/>
                <a:cs typeface="Times New Roman" panose="02020603050405020304" pitchFamily="18" charset="0"/>
              </a:rPr>
              <a:t>Исследование матрицы 3х3 в </a:t>
            </a:r>
            <a:r>
              <a:rPr lang="en-US" sz="2800" dirty="0" smtClean="0">
                <a:solidFill>
                  <a:schemeClr val="bg1"/>
                </a:solidFill>
                <a:latin typeface="Times New Roman" panose="02020603050405020304" pitchFamily="18" charset="0"/>
                <a:cs typeface="Times New Roman" panose="02020603050405020304" pitchFamily="18" charset="0"/>
              </a:rPr>
              <a:t>LNF, </a:t>
            </a:r>
            <a:r>
              <a:rPr lang="en-US" sz="2800" dirty="0" err="1" smtClean="0">
                <a:solidFill>
                  <a:schemeClr val="bg1"/>
                </a:solidFill>
                <a:latin typeface="Times New Roman" panose="02020603050405020304" pitchFamily="18" charset="0"/>
                <a:cs typeface="Times New Roman" panose="02020603050405020304" pitchFamily="18" charset="0"/>
              </a:rPr>
              <a:t>Frascati</a:t>
            </a:r>
            <a:r>
              <a:rPr lang="ru-RU" sz="2800" dirty="0" smtClean="0">
                <a:solidFill>
                  <a:schemeClr val="bg1"/>
                </a:solidFill>
                <a:latin typeface="Times New Roman" panose="02020603050405020304" pitchFamily="18" charset="0"/>
                <a:cs typeface="Times New Roman" panose="02020603050405020304" pitchFamily="18" charset="0"/>
              </a:rPr>
              <a:t> (1)</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stretch>
            <a:fillRect/>
          </a:stretch>
        </p:blipFill>
        <p:spPr>
          <a:xfrm>
            <a:off x="5004048" y="3573016"/>
            <a:ext cx="3195000" cy="2389914"/>
          </a:xfrm>
          <a:prstGeom prst="rect">
            <a:avLst/>
          </a:prstGeom>
        </p:spPr>
      </p:pic>
      <p:pic>
        <p:nvPicPr>
          <p:cNvPr id="6" name="Picture 5"/>
          <p:cNvPicPr>
            <a:picLocks noChangeAspect="1"/>
          </p:cNvPicPr>
          <p:nvPr/>
        </p:nvPicPr>
        <p:blipFill>
          <a:blip r:embed="rId3" cstate="print"/>
          <a:stretch>
            <a:fillRect/>
          </a:stretch>
        </p:blipFill>
        <p:spPr>
          <a:xfrm>
            <a:off x="323528" y="1772816"/>
            <a:ext cx="2743200" cy="2101427"/>
          </a:xfrm>
          <a:prstGeom prst="rect">
            <a:avLst/>
          </a:prstGeom>
        </p:spPr>
      </p:pic>
      <p:sp>
        <p:nvSpPr>
          <p:cNvPr id="10" name="TextBox 9"/>
          <p:cNvSpPr txBox="1"/>
          <p:nvPr/>
        </p:nvSpPr>
        <p:spPr>
          <a:xfrm>
            <a:off x="3131841" y="1340768"/>
            <a:ext cx="6012159" cy="2585323"/>
          </a:xfrm>
          <a:prstGeom prst="rect">
            <a:avLst/>
          </a:prstGeom>
          <a:noFill/>
        </p:spPr>
        <p:txBody>
          <a:bodyPr wrap="square" rtlCol="0">
            <a:spAutoFit/>
          </a:bodyPr>
          <a:lstStyle/>
          <a:p>
            <a:pPr marL="285750" indent="-285750">
              <a:buFont typeface="Wingdings" panose="05000000000000000000" pitchFamily="2" charset="2"/>
              <a:buChar char="§"/>
            </a:pPr>
            <a:r>
              <a:rPr lang="ru-RU" dirty="0" smtClean="0">
                <a:solidFill>
                  <a:schemeClr val="bg1"/>
                </a:solidFill>
                <a:latin typeface="Times New Roman" panose="02020603050405020304" pitchFamily="18" charset="0"/>
                <a:cs typeface="Times New Roman" panose="02020603050405020304" pitchFamily="18" charset="0"/>
              </a:rPr>
              <a:t>Матрица составлена из 9 кристаллов </a:t>
            </a:r>
            <a:r>
              <a:rPr lang="en-US" dirty="0" err="1" smtClean="0">
                <a:solidFill>
                  <a:schemeClr val="bg1"/>
                </a:solidFill>
                <a:latin typeface="Times New Roman" panose="02020603050405020304" pitchFamily="18" charset="0"/>
                <a:cs typeface="Times New Roman" panose="02020603050405020304" pitchFamily="18" charset="0"/>
              </a:rPr>
              <a:t>CsI</a:t>
            </a:r>
            <a:r>
              <a:rPr lang="ru-RU" dirty="0" smtClean="0">
                <a:solidFill>
                  <a:schemeClr val="bg1"/>
                </a:solidFill>
                <a:latin typeface="Times New Roman" panose="02020603050405020304" pitchFamily="18" charset="0"/>
                <a:cs typeface="Times New Roman" panose="02020603050405020304" pitchFamily="18" charset="0"/>
              </a:rPr>
              <a:t> (ИСМА) размерами 30х30х200 мм </a:t>
            </a:r>
          </a:p>
          <a:p>
            <a:pPr marL="285750" indent="-285750">
              <a:buFont typeface="Wingdings" panose="05000000000000000000" pitchFamily="2" charset="2"/>
              <a:buChar char="§"/>
            </a:pPr>
            <a:r>
              <a:rPr lang="ru-RU" dirty="0" smtClean="0">
                <a:solidFill>
                  <a:schemeClr val="bg1"/>
                </a:solidFill>
                <a:latin typeface="Times New Roman" panose="02020603050405020304" pitchFamily="18" charset="0"/>
                <a:cs typeface="Times New Roman" panose="02020603050405020304" pitchFamily="18" charset="0"/>
              </a:rPr>
              <a:t>Съем сигналов – с помощью</a:t>
            </a:r>
            <a:r>
              <a:rPr lang="en-US" dirty="0" smtClean="0">
                <a:solidFill>
                  <a:schemeClr val="bg1"/>
                </a:solidFill>
                <a:latin typeface="Times New Roman" panose="02020603050405020304" pitchFamily="18" charset="0"/>
                <a:cs typeface="Times New Roman" panose="02020603050405020304" pitchFamily="18" charset="0"/>
              </a:rPr>
              <a:t> </a:t>
            </a:r>
            <a:r>
              <a:rPr lang="ru-RU" dirty="0" smtClean="0">
                <a:solidFill>
                  <a:schemeClr val="bg1"/>
                </a:solidFill>
                <a:latin typeface="Times New Roman" panose="02020603050405020304" pitchFamily="18" charset="0"/>
                <a:cs typeface="Times New Roman" panose="02020603050405020304" pitchFamily="18" charset="0"/>
              </a:rPr>
              <a:t>12х12 мм </a:t>
            </a:r>
            <a:r>
              <a:rPr lang="en-US" dirty="0" smtClean="0">
                <a:solidFill>
                  <a:schemeClr val="bg1"/>
                </a:solidFill>
                <a:latin typeface="Times New Roman" panose="02020603050405020304" pitchFamily="18" charset="0"/>
                <a:cs typeface="Times New Roman" panose="02020603050405020304" pitchFamily="18" charset="0"/>
              </a:rPr>
              <a:t>MPPC Hamamatsu  </a:t>
            </a:r>
            <a:endParaRPr lang="ru-RU" dirty="0" smtClean="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u-RU" dirty="0" smtClean="0">
                <a:solidFill>
                  <a:schemeClr val="bg1"/>
                </a:solidFill>
                <a:latin typeface="Times New Roman" panose="02020603050405020304" pitchFamily="18" charset="0"/>
                <a:cs typeface="Times New Roman" panose="02020603050405020304" pitchFamily="18" charset="0"/>
              </a:rPr>
              <a:t>Сигналы оцифровывались блоком </a:t>
            </a:r>
            <a:r>
              <a:rPr lang="en-US" dirty="0" smtClean="0">
                <a:solidFill>
                  <a:schemeClr val="bg1"/>
                </a:solidFill>
                <a:latin typeface="Times New Roman" panose="02020603050405020304" pitchFamily="18" charset="0"/>
                <a:cs typeface="Times New Roman" panose="02020603050405020304" pitchFamily="18" charset="0"/>
              </a:rPr>
              <a:t>V1720 (CAEN)</a:t>
            </a:r>
          </a:p>
          <a:p>
            <a:pPr marL="285750" indent="-285750">
              <a:buFont typeface="Wingdings" panose="05000000000000000000" pitchFamily="2" charset="2"/>
              <a:buChar char="§"/>
            </a:pPr>
            <a:r>
              <a:rPr lang="ru-RU" dirty="0" smtClean="0">
                <a:solidFill>
                  <a:schemeClr val="bg1"/>
                </a:solidFill>
                <a:latin typeface="Times New Roman" panose="02020603050405020304" pitchFamily="18" charset="0"/>
                <a:cs typeface="Times New Roman" panose="02020603050405020304" pitchFamily="18" charset="0"/>
              </a:rPr>
              <a:t>Матрица облучалась электронами в диапазоне 80-120 МэВ </a:t>
            </a:r>
          </a:p>
          <a:p>
            <a:pPr marL="285750" indent="-285750">
              <a:buFont typeface="Wingdings" panose="05000000000000000000" pitchFamily="2" charset="2"/>
              <a:buChar char="§"/>
            </a:pPr>
            <a:r>
              <a:rPr lang="ru-RU" dirty="0" smtClean="0">
                <a:solidFill>
                  <a:schemeClr val="bg1"/>
                </a:solidFill>
                <a:latin typeface="Times New Roman" panose="02020603050405020304" pitchFamily="18" charset="0"/>
                <a:cs typeface="Times New Roman" panose="02020603050405020304" pitchFamily="18" charset="0"/>
              </a:rPr>
              <a:t>Пучок падал на матрицу нормально или под углом 50 градусов</a:t>
            </a:r>
            <a:endParaRPr lang="en-US" dirty="0" smtClean="0">
              <a:solidFill>
                <a:schemeClr val="bg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491880" y="6021288"/>
            <a:ext cx="4974512" cy="646331"/>
          </a:xfrm>
          <a:prstGeom prst="rect">
            <a:avLst/>
          </a:prstGeom>
          <a:noFill/>
        </p:spPr>
        <p:txBody>
          <a:bodyPr wrap="square" rtlCol="0">
            <a:spAutoFit/>
          </a:bodyPr>
          <a:lstStyle/>
          <a:p>
            <a:r>
              <a:rPr lang="ru-RU" dirty="0" smtClean="0">
                <a:solidFill>
                  <a:schemeClr val="bg1"/>
                </a:solidFill>
                <a:latin typeface="Times New Roman" panose="02020603050405020304" pitchFamily="18" charset="0"/>
                <a:cs typeface="Times New Roman" panose="02020603050405020304" pitchFamily="18" charset="0"/>
              </a:rPr>
              <a:t>Спектры измеренной и моделированной </a:t>
            </a:r>
            <a:r>
              <a:rPr lang="ru-RU" dirty="0">
                <a:solidFill>
                  <a:schemeClr val="bg1"/>
                </a:solidFill>
                <a:latin typeface="Times New Roman" panose="02020603050405020304" pitchFamily="18" charset="0"/>
                <a:cs typeface="Times New Roman" panose="02020603050405020304" pitchFamily="18" charset="0"/>
              </a:rPr>
              <a:t>потери энергии в </a:t>
            </a:r>
            <a:r>
              <a:rPr lang="ru-RU" dirty="0" smtClean="0">
                <a:solidFill>
                  <a:schemeClr val="bg1"/>
                </a:solidFill>
                <a:latin typeface="Times New Roman" panose="02020603050405020304" pitchFamily="18" charset="0"/>
                <a:cs typeface="Times New Roman" panose="02020603050405020304" pitchFamily="18" charset="0"/>
              </a:rPr>
              <a:t>матрице при энергии пучка Е=90 МэВ</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cstate="print"/>
          <a:stretch>
            <a:fillRect/>
          </a:stretch>
        </p:blipFill>
        <p:spPr>
          <a:xfrm>
            <a:off x="179512" y="4653136"/>
            <a:ext cx="3200400" cy="931034"/>
          </a:xfrm>
          <a:prstGeom prst="rect">
            <a:avLst/>
          </a:prstGeom>
        </p:spPr>
      </p:pic>
      <p:sp>
        <p:nvSpPr>
          <p:cNvPr id="8" name="Title 1"/>
          <p:cNvSpPr txBox="1">
            <a:spLocks/>
          </p:cNvSpPr>
          <p:nvPr/>
        </p:nvSpPr>
        <p:spPr>
          <a:xfrm>
            <a:off x="0" y="0"/>
            <a:ext cx="9144000" cy="62068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rPr>
              <a:t>Calorimeter JINR contribution </a:t>
            </a:r>
            <a:endParaRPr kumimoji="0" lang="en-US" sz="4100" b="1" i="0" u="none" strike="noStrike" kern="1200" cap="none" spc="0" normalizeH="0" baseline="0" noProof="0" dirty="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endParaRPr>
          </a:p>
        </p:txBody>
      </p:sp>
    </p:spTree>
    <p:extLst>
      <p:ext uri="{BB962C8B-B14F-4D97-AF65-F5344CB8AC3E}">
        <p14:creationId xmlns:p14="http://schemas.microsoft.com/office/powerpoint/2010/main" xmlns="" val="40213727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6712"/>
            <a:ext cx="9144000" cy="621483"/>
          </a:xfrm>
        </p:spPr>
        <p:txBody>
          <a:bodyPr>
            <a:normAutofit/>
          </a:bodyPr>
          <a:lstStyle/>
          <a:p>
            <a:pPr algn="ctr"/>
            <a:r>
              <a:rPr lang="ru-RU" sz="2800" dirty="0" smtClean="0">
                <a:solidFill>
                  <a:schemeClr val="bg1"/>
                </a:solidFill>
                <a:latin typeface="Times New Roman" panose="02020603050405020304" pitchFamily="18" charset="0"/>
                <a:cs typeface="Times New Roman" panose="02020603050405020304" pitchFamily="18" charset="0"/>
              </a:rPr>
              <a:t>Исследование матрицы 3х3 в </a:t>
            </a:r>
            <a:r>
              <a:rPr lang="en-US" sz="2800" dirty="0" smtClean="0">
                <a:solidFill>
                  <a:schemeClr val="bg1"/>
                </a:solidFill>
                <a:latin typeface="Times New Roman" panose="02020603050405020304" pitchFamily="18" charset="0"/>
                <a:cs typeface="Times New Roman" panose="02020603050405020304" pitchFamily="18" charset="0"/>
              </a:rPr>
              <a:t>LNF, </a:t>
            </a:r>
            <a:r>
              <a:rPr lang="en-US" sz="2800" dirty="0" err="1" smtClean="0">
                <a:solidFill>
                  <a:schemeClr val="bg1"/>
                </a:solidFill>
                <a:latin typeface="Times New Roman" panose="02020603050405020304" pitchFamily="18" charset="0"/>
                <a:cs typeface="Times New Roman" panose="02020603050405020304" pitchFamily="18" charset="0"/>
              </a:rPr>
              <a:t>Frascati</a:t>
            </a:r>
            <a:r>
              <a:rPr lang="ru-RU" sz="2800" dirty="0" smtClean="0">
                <a:solidFill>
                  <a:schemeClr val="bg1"/>
                </a:solidFill>
                <a:latin typeface="Times New Roman" panose="02020603050405020304" pitchFamily="18" charset="0"/>
                <a:cs typeface="Times New Roman" panose="02020603050405020304" pitchFamily="18" charset="0"/>
              </a:rPr>
              <a:t> (2)</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stretch>
            <a:fillRect/>
          </a:stretch>
        </p:blipFill>
        <p:spPr>
          <a:xfrm>
            <a:off x="179512" y="3789040"/>
            <a:ext cx="3200400" cy="2178191"/>
          </a:xfrm>
          <a:prstGeom prst="rect">
            <a:avLst/>
          </a:prstGeom>
        </p:spPr>
      </p:pic>
      <p:pic>
        <p:nvPicPr>
          <p:cNvPr id="8" name="Picture 7"/>
          <p:cNvPicPr>
            <a:picLocks noChangeAspect="1"/>
          </p:cNvPicPr>
          <p:nvPr/>
        </p:nvPicPr>
        <p:blipFill>
          <a:blip r:embed="rId3" cstate="print"/>
          <a:stretch>
            <a:fillRect/>
          </a:stretch>
        </p:blipFill>
        <p:spPr>
          <a:xfrm>
            <a:off x="5292080" y="4693333"/>
            <a:ext cx="3060000" cy="2164667"/>
          </a:xfrm>
          <a:prstGeom prst="rect">
            <a:avLst/>
          </a:prstGeom>
        </p:spPr>
      </p:pic>
      <p:pic>
        <p:nvPicPr>
          <p:cNvPr id="11" name="Picture 10"/>
          <p:cNvPicPr>
            <a:picLocks noChangeAspect="1"/>
          </p:cNvPicPr>
          <p:nvPr/>
        </p:nvPicPr>
        <p:blipFill>
          <a:blip r:embed="rId4" cstate="print"/>
          <a:stretch>
            <a:fillRect/>
          </a:stretch>
        </p:blipFill>
        <p:spPr>
          <a:xfrm>
            <a:off x="323528" y="1700808"/>
            <a:ext cx="3060457" cy="1938696"/>
          </a:xfrm>
          <a:prstGeom prst="rect">
            <a:avLst/>
          </a:prstGeom>
        </p:spPr>
      </p:pic>
      <p:sp>
        <p:nvSpPr>
          <p:cNvPr id="12" name="TextBox 11"/>
          <p:cNvSpPr txBox="1"/>
          <p:nvPr/>
        </p:nvSpPr>
        <p:spPr>
          <a:xfrm>
            <a:off x="3566196" y="1412776"/>
            <a:ext cx="5577804" cy="3416320"/>
          </a:xfrm>
          <a:prstGeom prst="rect">
            <a:avLst/>
          </a:prstGeom>
          <a:noFill/>
        </p:spPr>
        <p:txBody>
          <a:bodyPr wrap="square" rtlCol="0">
            <a:spAutoFit/>
          </a:bodyPr>
          <a:lstStyle/>
          <a:p>
            <a:pPr marL="285750" indent="-285750">
              <a:buFont typeface="Wingdings" panose="05000000000000000000" pitchFamily="2" charset="2"/>
              <a:buChar char="§"/>
            </a:pPr>
            <a:r>
              <a:rPr lang="ru-RU" dirty="0" smtClean="0">
                <a:solidFill>
                  <a:schemeClr val="bg1"/>
                </a:solidFill>
                <a:latin typeface="Times New Roman" panose="02020603050405020304" pitchFamily="18" charset="0"/>
                <a:cs typeface="Times New Roman" panose="02020603050405020304" pitchFamily="18" charset="0"/>
              </a:rPr>
              <a:t>Матрица имеет хорошую линейность отклика. </a:t>
            </a:r>
            <a:r>
              <a:rPr lang="ru-RU" dirty="0">
                <a:solidFill>
                  <a:schemeClr val="bg1"/>
                </a:solidFill>
                <a:latin typeface="Times New Roman" panose="02020603050405020304" pitchFamily="18" charset="0"/>
                <a:cs typeface="Times New Roman" panose="02020603050405020304" pitchFamily="18" charset="0"/>
              </a:rPr>
              <a:t>Точка при Е=20 МэВ соответствует энерговыделению от </a:t>
            </a:r>
            <a:r>
              <a:rPr lang="ru-RU" dirty="0" smtClean="0">
                <a:solidFill>
                  <a:schemeClr val="bg1"/>
                </a:solidFill>
                <a:latin typeface="Times New Roman" panose="02020603050405020304" pitchFamily="18" charset="0"/>
                <a:cs typeface="Times New Roman" panose="02020603050405020304" pitchFamily="18" charset="0"/>
              </a:rPr>
              <a:t>космики </a:t>
            </a:r>
          </a:p>
          <a:p>
            <a:pPr marL="285750" indent="-285750">
              <a:buFont typeface="Wingdings" panose="05000000000000000000" pitchFamily="2" charset="2"/>
              <a:buChar char="§"/>
            </a:pPr>
            <a:r>
              <a:rPr lang="ru-RU" b="1" dirty="0" smtClean="0">
                <a:solidFill>
                  <a:schemeClr val="bg1"/>
                </a:solidFill>
                <a:latin typeface="Times New Roman" panose="02020603050405020304" pitchFamily="18" charset="0"/>
                <a:cs typeface="Times New Roman" panose="02020603050405020304" pitchFamily="18" charset="0"/>
              </a:rPr>
              <a:t>Энергетическое разрешение при Е=100 МэВ при нормальном </a:t>
            </a:r>
            <a:r>
              <a:rPr lang="ru-RU" dirty="0" smtClean="0">
                <a:solidFill>
                  <a:schemeClr val="bg1"/>
                </a:solidFill>
                <a:latin typeface="Times New Roman" panose="02020603050405020304" pitchFamily="18" charset="0"/>
                <a:cs typeface="Times New Roman" panose="02020603050405020304" pitchFamily="18" charset="0"/>
              </a:rPr>
              <a:t>падении пучка составляет около </a:t>
            </a:r>
            <a:r>
              <a:rPr lang="el-GR" dirty="0" smtClean="0">
                <a:solidFill>
                  <a:schemeClr val="bg1"/>
                </a:solidFill>
                <a:latin typeface="Times New Roman" panose="02020603050405020304" pitchFamily="18" charset="0"/>
                <a:cs typeface="Times New Roman" panose="02020603050405020304" pitchFamily="18" charset="0"/>
              </a:rPr>
              <a:t>σ</a:t>
            </a:r>
            <a:r>
              <a:rPr lang="en-US" dirty="0" smtClean="0">
                <a:solidFill>
                  <a:schemeClr val="bg1"/>
                </a:solidFill>
                <a:latin typeface="Times New Roman" panose="02020603050405020304" pitchFamily="18" charset="0"/>
                <a:cs typeface="Times New Roman" panose="02020603050405020304" pitchFamily="18" charset="0"/>
              </a:rPr>
              <a:t>/E≈</a:t>
            </a:r>
            <a:r>
              <a:rPr lang="ru-RU" dirty="0" smtClean="0">
                <a:solidFill>
                  <a:schemeClr val="bg1"/>
                </a:solidFill>
                <a:latin typeface="Times New Roman" panose="02020603050405020304" pitchFamily="18" charset="0"/>
                <a:cs typeface="Times New Roman" panose="02020603050405020304" pitchFamily="18" charset="0"/>
              </a:rPr>
              <a:t>6.5% и обусловлено утечками энергии из-за малого размера матрицы </a:t>
            </a:r>
          </a:p>
          <a:p>
            <a:pPr marL="285750" indent="-285750">
              <a:buFont typeface="Wingdings" panose="05000000000000000000" pitchFamily="2" charset="2"/>
              <a:buChar char="§"/>
            </a:pPr>
            <a:r>
              <a:rPr lang="ru-RU" dirty="0" smtClean="0">
                <a:solidFill>
                  <a:schemeClr val="bg1"/>
                </a:solidFill>
                <a:latin typeface="Times New Roman" panose="02020603050405020304" pitchFamily="18" charset="0"/>
                <a:cs typeface="Times New Roman" panose="02020603050405020304" pitchFamily="18" charset="0"/>
              </a:rPr>
              <a:t>Энергетическое разрешение при </a:t>
            </a:r>
            <a:r>
              <a:rPr lang="ru-RU" dirty="0">
                <a:solidFill>
                  <a:schemeClr val="bg1"/>
                </a:solidFill>
                <a:latin typeface="Times New Roman" panose="02020603050405020304" pitchFamily="18" charset="0"/>
                <a:cs typeface="Times New Roman" panose="02020603050405020304" pitchFamily="18" charset="0"/>
              </a:rPr>
              <a:t>Е=100 МэВ при </a:t>
            </a:r>
            <a:r>
              <a:rPr lang="ru-RU" dirty="0" smtClean="0">
                <a:solidFill>
                  <a:schemeClr val="bg1"/>
                </a:solidFill>
                <a:latin typeface="Times New Roman" panose="02020603050405020304" pitchFamily="18" charset="0"/>
                <a:cs typeface="Times New Roman" panose="02020603050405020304" pitchFamily="18" charset="0"/>
              </a:rPr>
              <a:t>падении </a:t>
            </a:r>
            <a:r>
              <a:rPr lang="ru-RU" dirty="0">
                <a:solidFill>
                  <a:schemeClr val="bg1"/>
                </a:solidFill>
                <a:latin typeface="Times New Roman" panose="02020603050405020304" pitchFamily="18" charset="0"/>
                <a:cs typeface="Times New Roman" panose="02020603050405020304" pitchFamily="18" charset="0"/>
              </a:rPr>
              <a:t>пучка </a:t>
            </a:r>
            <a:r>
              <a:rPr lang="ru-RU" dirty="0" smtClean="0">
                <a:solidFill>
                  <a:schemeClr val="bg1"/>
                </a:solidFill>
                <a:latin typeface="Times New Roman" panose="02020603050405020304" pitchFamily="18" charset="0"/>
                <a:cs typeface="Times New Roman" panose="02020603050405020304" pitchFamily="18" charset="0"/>
              </a:rPr>
              <a:t>под 50</a:t>
            </a:r>
            <a:r>
              <a:rPr lang="en-US" dirty="0" smtClean="0">
                <a:solidFill>
                  <a:schemeClr val="bg1"/>
                </a:solidFill>
                <a:latin typeface="Times New Roman" panose="02020603050405020304" pitchFamily="18" charset="0"/>
                <a:cs typeface="Times New Roman" panose="02020603050405020304" pitchFamily="18" charset="0"/>
              </a:rPr>
              <a:t>º</a:t>
            </a:r>
            <a:r>
              <a:rPr lang="ru-RU" dirty="0" smtClean="0">
                <a:solidFill>
                  <a:schemeClr val="bg1"/>
                </a:solidFill>
                <a:latin typeface="Times New Roman" panose="02020603050405020304" pitchFamily="18" charset="0"/>
                <a:cs typeface="Times New Roman" panose="02020603050405020304" pitchFamily="18" charset="0"/>
              </a:rPr>
              <a:t> составляет </a:t>
            </a:r>
            <a:r>
              <a:rPr lang="ru-RU" dirty="0">
                <a:solidFill>
                  <a:schemeClr val="bg1"/>
                </a:solidFill>
                <a:latin typeface="Times New Roman" panose="02020603050405020304" pitchFamily="18" charset="0"/>
                <a:cs typeface="Times New Roman" panose="02020603050405020304" pitchFamily="18" charset="0"/>
              </a:rPr>
              <a:t>около σ/E</a:t>
            </a:r>
            <a:r>
              <a:rPr lang="ru-RU" dirty="0" smtClean="0">
                <a:solidFill>
                  <a:schemeClr val="bg1"/>
                </a:solidFill>
                <a:latin typeface="Times New Roman" panose="02020603050405020304" pitchFamily="18" charset="0"/>
                <a:cs typeface="Times New Roman" panose="02020603050405020304" pitchFamily="18" charset="0"/>
              </a:rPr>
              <a:t>≈11.8% </a:t>
            </a:r>
            <a:endParaRPr lang="en-US" dirty="0" smtClean="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u-RU" dirty="0" smtClean="0">
                <a:solidFill>
                  <a:schemeClr val="bg1"/>
                </a:solidFill>
                <a:latin typeface="Times New Roman" panose="02020603050405020304" pitchFamily="18" charset="0"/>
                <a:cs typeface="Times New Roman" panose="02020603050405020304" pitchFamily="18" charset="0"/>
              </a:rPr>
              <a:t>Временное разрешение матрицы при Е=100 МэВ составляет около 1</a:t>
            </a:r>
            <a:r>
              <a:rPr lang="en-US" dirty="0" smtClean="0">
                <a:solidFill>
                  <a:schemeClr val="bg1"/>
                </a:solidFill>
                <a:latin typeface="Times New Roman" panose="02020603050405020304" pitchFamily="18" charset="0"/>
                <a:cs typeface="Times New Roman" panose="02020603050405020304" pitchFamily="18" charset="0"/>
              </a:rPr>
              <a:t>1</a:t>
            </a:r>
            <a:r>
              <a:rPr lang="ru-RU" dirty="0" smtClean="0">
                <a:solidFill>
                  <a:schemeClr val="bg1"/>
                </a:solidFill>
                <a:latin typeface="Times New Roman" panose="02020603050405020304" pitchFamily="18" charset="0"/>
                <a:cs typeface="Times New Roman" panose="02020603050405020304" pitchFamily="18" charset="0"/>
              </a:rPr>
              <a:t>0 пс</a:t>
            </a:r>
            <a:endParaRPr lang="ru-RU" dirty="0">
              <a:solidFill>
                <a:schemeClr val="bg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0" y="0"/>
            <a:ext cx="9144000" cy="83671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rPr>
              <a:t>Calorimeter JINR contribution </a:t>
            </a:r>
            <a:endParaRPr kumimoji="0" lang="en-US" sz="4100" b="1" i="0" u="none" strike="noStrike" kern="1200" cap="none" spc="0" normalizeH="0" baseline="0" noProof="0" dirty="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endParaRPr>
          </a:p>
        </p:txBody>
      </p:sp>
    </p:spTree>
    <p:extLst>
      <p:ext uri="{BB962C8B-B14F-4D97-AF65-F5344CB8AC3E}">
        <p14:creationId xmlns:p14="http://schemas.microsoft.com/office/powerpoint/2010/main" xmlns="" val="37241426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0688"/>
            <a:ext cx="9144000" cy="621483"/>
          </a:xfrm>
        </p:spPr>
        <p:txBody>
          <a:bodyPr>
            <a:normAutofit/>
          </a:bodyPr>
          <a:lstStyle/>
          <a:p>
            <a:pPr algn="ctr"/>
            <a:r>
              <a:rPr lang="ru-RU" sz="2800" dirty="0" smtClean="0">
                <a:solidFill>
                  <a:schemeClr val="bg1"/>
                </a:solidFill>
                <a:latin typeface="Times New Roman" panose="02020603050405020304" pitchFamily="18" charset="0"/>
                <a:cs typeface="Times New Roman" panose="02020603050405020304" pitchFamily="18" charset="0"/>
              </a:rPr>
              <a:t>Исследование матрицы 3х3 в ЕрФИ</a:t>
            </a:r>
            <a:r>
              <a:rPr lang="en-US" sz="2800" dirty="0" smtClean="0">
                <a:solidFill>
                  <a:schemeClr val="bg1"/>
                </a:solidFill>
                <a:latin typeface="Times New Roman" panose="02020603050405020304" pitchFamily="18" charset="0"/>
                <a:cs typeface="Times New Roman" panose="02020603050405020304" pitchFamily="18" charset="0"/>
              </a:rPr>
              <a:t>, </a:t>
            </a:r>
            <a:r>
              <a:rPr lang="ru-RU" sz="2800" dirty="0" smtClean="0">
                <a:solidFill>
                  <a:schemeClr val="bg1"/>
                </a:solidFill>
                <a:latin typeface="Times New Roman" panose="02020603050405020304" pitchFamily="18" charset="0"/>
                <a:cs typeface="Times New Roman" panose="02020603050405020304" pitchFamily="18" charset="0"/>
              </a:rPr>
              <a:t>Ереван</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0" y="1196752"/>
            <a:ext cx="9144000" cy="2308324"/>
          </a:xfrm>
          <a:prstGeom prst="rect">
            <a:avLst/>
          </a:prstGeom>
          <a:noFill/>
        </p:spPr>
        <p:txBody>
          <a:bodyPr wrap="square" rtlCol="0">
            <a:spAutoFit/>
          </a:bodyPr>
          <a:lstStyle/>
          <a:p>
            <a:pPr marL="285750" indent="-285750">
              <a:buFont typeface="Wingdings" panose="05000000000000000000" pitchFamily="2" charset="2"/>
              <a:buChar char="§"/>
            </a:pPr>
            <a:r>
              <a:rPr lang="ru-RU" dirty="0" smtClean="0">
                <a:solidFill>
                  <a:schemeClr val="bg1"/>
                </a:solidFill>
                <a:latin typeface="Times New Roman" panose="02020603050405020304" pitchFamily="18" charset="0"/>
                <a:cs typeface="Times New Roman" panose="02020603050405020304" pitchFamily="18" charset="0"/>
              </a:rPr>
              <a:t>Исследовались 2 матрицы, составленые </a:t>
            </a:r>
            <a:r>
              <a:rPr lang="ru-RU" dirty="0">
                <a:solidFill>
                  <a:schemeClr val="bg1"/>
                </a:solidFill>
                <a:latin typeface="Times New Roman" panose="02020603050405020304" pitchFamily="18" charset="0"/>
                <a:cs typeface="Times New Roman" panose="02020603050405020304" pitchFamily="18" charset="0"/>
              </a:rPr>
              <a:t>из 9 кристаллов CsI (ИСМА</a:t>
            </a:r>
            <a:r>
              <a:rPr lang="ru-RU" dirty="0" smtClean="0">
                <a:solidFill>
                  <a:schemeClr val="bg1"/>
                </a:solidFill>
                <a:latin typeface="Times New Roman" panose="02020603050405020304" pitchFamily="18" charset="0"/>
                <a:cs typeface="Times New Roman" panose="02020603050405020304" pitchFamily="18" charset="0"/>
              </a:rPr>
              <a:t>) размерами 30х30х200мм или 34х34х200 мм</a:t>
            </a:r>
            <a:endParaRPr lang="ru-RU"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u-RU" dirty="0">
                <a:solidFill>
                  <a:schemeClr val="bg1"/>
                </a:solidFill>
                <a:latin typeface="Times New Roman" panose="02020603050405020304" pitchFamily="18" charset="0"/>
                <a:cs typeface="Times New Roman" panose="02020603050405020304" pitchFamily="18" charset="0"/>
              </a:rPr>
              <a:t>Съем сигналов – с помощью </a:t>
            </a:r>
            <a:r>
              <a:rPr lang="ru-RU" dirty="0" smtClean="0">
                <a:solidFill>
                  <a:schemeClr val="bg1"/>
                </a:solidFill>
                <a:latin typeface="Times New Roman" panose="02020603050405020304" pitchFamily="18" charset="0"/>
                <a:cs typeface="Times New Roman" panose="02020603050405020304" pitchFamily="18" charset="0"/>
              </a:rPr>
              <a:t>ФЭУ-85  </a:t>
            </a:r>
            <a:endParaRPr lang="ru-RU"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u-RU" dirty="0">
                <a:solidFill>
                  <a:schemeClr val="bg1"/>
                </a:solidFill>
                <a:latin typeface="Times New Roman" panose="02020603050405020304" pitchFamily="18" charset="0"/>
                <a:cs typeface="Times New Roman" panose="02020603050405020304" pitchFamily="18" charset="0"/>
              </a:rPr>
              <a:t>Сигналы </a:t>
            </a:r>
            <a:r>
              <a:rPr lang="ru-RU" dirty="0" smtClean="0">
                <a:solidFill>
                  <a:schemeClr val="bg1"/>
                </a:solidFill>
                <a:latin typeface="Times New Roman" panose="02020603050405020304" pitchFamily="18" charset="0"/>
                <a:cs typeface="Times New Roman" panose="02020603050405020304" pitchFamily="18" charset="0"/>
              </a:rPr>
              <a:t>записывались с использованием </a:t>
            </a:r>
            <a:r>
              <a:rPr lang="en-US" dirty="0" smtClean="0">
                <a:solidFill>
                  <a:schemeClr val="bg1"/>
                </a:solidFill>
                <a:latin typeface="Times New Roman" panose="02020603050405020304" pitchFamily="18" charset="0"/>
                <a:cs typeface="Times New Roman" panose="02020603050405020304" pitchFamily="18" charset="0"/>
              </a:rPr>
              <a:t>ADC 2249W </a:t>
            </a:r>
            <a:r>
              <a:rPr lang="en-US" dirty="0" err="1" smtClean="0">
                <a:solidFill>
                  <a:schemeClr val="bg1"/>
                </a:solidFill>
                <a:latin typeface="Times New Roman" panose="02020603050405020304" pitchFamily="18" charset="0"/>
                <a:cs typeface="Times New Roman" panose="02020603050405020304" pitchFamily="18" charset="0"/>
              </a:rPr>
              <a:t>LeCroy</a:t>
            </a:r>
            <a:r>
              <a:rPr lang="en-US" dirty="0" smtClean="0">
                <a:solidFill>
                  <a:schemeClr val="bg1"/>
                </a:solidFill>
                <a:latin typeface="Times New Roman" panose="02020603050405020304" pitchFamily="18" charset="0"/>
                <a:cs typeface="Times New Roman" panose="02020603050405020304" pitchFamily="18" charset="0"/>
              </a:rPr>
              <a:t> (2016-18) </a:t>
            </a:r>
            <a:r>
              <a:rPr lang="ru-RU" dirty="0" smtClean="0">
                <a:solidFill>
                  <a:schemeClr val="bg1"/>
                </a:solidFill>
                <a:latin typeface="Times New Roman" panose="02020603050405020304" pitchFamily="18" charset="0"/>
                <a:cs typeface="Times New Roman" panose="02020603050405020304" pitchFamily="18" charset="0"/>
              </a:rPr>
              <a:t>или оцифровывались с использованием модулей </a:t>
            </a:r>
            <a:r>
              <a:rPr lang="en-US" dirty="0" smtClean="0">
                <a:solidFill>
                  <a:schemeClr val="bg1"/>
                </a:solidFill>
                <a:latin typeface="Times New Roman" panose="02020603050405020304" pitchFamily="18" charset="0"/>
                <a:cs typeface="Times New Roman" panose="02020603050405020304" pitchFamily="18" charset="0"/>
              </a:rPr>
              <a:t>V1720 CAEN (2018-19)</a:t>
            </a:r>
            <a:endParaRPr lang="ru-RU"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u-RU" dirty="0">
                <a:solidFill>
                  <a:schemeClr val="bg1"/>
                </a:solidFill>
                <a:latin typeface="Times New Roman" panose="02020603050405020304" pitchFamily="18" charset="0"/>
                <a:cs typeface="Times New Roman" panose="02020603050405020304" pitchFamily="18" charset="0"/>
              </a:rPr>
              <a:t>Исследование проводилось </a:t>
            </a:r>
            <a:r>
              <a:rPr lang="ru-RU" dirty="0" smtClean="0">
                <a:solidFill>
                  <a:schemeClr val="bg1"/>
                </a:solidFill>
                <a:latin typeface="Times New Roman" panose="02020603050405020304" pitchFamily="18" charset="0"/>
                <a:cs typeface="Times New Roman" panose="02020603050405020304" pitchFamily="18" charset="0"/>
              </a:rPr>
              <a:t>на линейном ускорителе электронов ЕрФИ в </a:t>
            </a:r>
            <a:r>
              <a:rPr lang="ru-RU" dirty="0">
                <a:solidFill>
                  <a:schemeClr val="bg1"/>
                </a:solidFill>
                <a:latin typeface="Times New Roman" panose="02020603050405020304" pitchFamily="18" charset="0"/>
                <a:cs typeface="Times New Roman" panose="02020603050405020304" pitchFamily="18" charset="0"/>
              </a:rPr>
              <a:t>диапазоне </a:t>
            </a:r>
            <a:r>
              <a:rPr lang="ru-RU" dirty="0" smtClean="0">
                <a:solidFill>
                  <a:schemeClr val="bg1"/>
                </a:solidFill>
                <a:latin typeface="Times New Roman" panose="02020603050405020304" pitchFamily="18" charset="0"/>
                <a:cs typeface="Times New Roman" panose="02020603050405020304" pitchFamily="18" charset="0"/>
              </a:rPr>
              <a:t>энергий 15-40 МэВ (2016-18)</a:t>
            </a:r>
            <a:r>
              <a:rPr lang="en-US" dirty="0" smtClean="0">
                <a:solidFill>
                  <a:schemeClr val="bg1"/>
                </a:solidFill>
                <a:latin typeface="Times New Roman" panose="02020603050405020304" pitchFamily="18" charset="0"/>
                <a:cs typeface="Times New Roman" panose="02020603050405020304" pitchFamily="18" charset="0"/>
              </a:rPr>
              <a:t> </a:t>
            </a:r>
            <a:r>
              <a:rPr lang="ru-RU" dirty="0" smtClean="0">
                <a:solidFill>
                  <a:schemeClr val="bg1"/>
                </a:solidFill>
                <a:latin typeface="Times New Roman" panose="02020603050405020304" pitchFamily="18" charset="0"/>
                <a:cs typeface="Times New Roman" panose="02020603050405020304" pitchFamily="18" charset="0"/>
              </a:rPr>
              <a:t>и 15-75 МэВ (2019)  </a:t>
            </a:r>
            <a:endParaRPr lang="ru-RU"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u-RU" dirty="0">
                <a:solidFill>
                  <a:schemeClr val="bg1"/>
                </a:solidFill>
                <a:latin typeface="Times New Roman" panose="02020603050405020304" pitchFamily="18" charset="0"/>
                <a:cs typeface="Times New Roman" panose="02020603050405020304" pitchFamily="18" charset="0"/>
              </a:rPr>
              <a:t>Пучок падал на матрицу нормально или под углом 50 градусов</a:t>
            </a:r>
          </a:p>
        </p:txBody>
      </p:sp>
      <p:pic>
        <p:nvPicPr>
          <p:cNvPr id="4" name="Picture 3"/>
          <p:cNvPicPr>
            <a:picLocks noChangeAspect="1"/>
          </p:cNvPicPr>
          <p:nvPr/>
        </p:nvPicPr>
        <p:blipFill>
          <a:blip r:embed="rId2" cstate="print"/>
          <a:stretch>
            <a:fillRect/>
          </a:stretch>
        </p:blipFill>
        <p:spPr>
          <a:xfrm>
            <a:off x="971600" y="3717032"/>
            <a:ext cx="3184585" cy="2286000"/>
          </a:xfrm>
          <a:prstGeom prst="rect">
            <a:avLst/>
          </a:prstGeom>
        </p:spPr>
      </p:pic>
      <p:pic>
        <p:nvPicPr>
          <p:cNvPr id="3" name="Picture 2"/>
          <p:cNvPicPr>
            <a:picLocks noChangeAspect="1"/>
          </p:cNvPicPr>
          <p:nvPr/>
        </p:nvPicPr>
        <p:blipFill>
          <a:blip r:embed="rId3" cstate="print"/>
          <a:stretch>
            <a:fillRect/>
          </a:stretch>
        </p:blipFill>
        <p:spPr>
          <a:xfrm>
            <a:off x="6012160" y="3429000"/>
            <a:ext cx="2340675" cy="1641400"/>
          </a:xfrm>
          <a:prstGeom prst="rect">
            <a:avLst/>
          </a:prstGeom>
        </p:spPr>
      </p:pic>
      <p:pic>
        <p:nvPicPr>
          <p:cNvPr id="6" name="Picture 5"/>
          <p:cNvPicPr>
            <a:picLocks noChangeAspect="1"/>
          </p:cNvPicPr>
          <p:nvPr/>
        </p:nvPicPr>
        <p:blipFill>
          <a:blip r:embed="rId4" cstate="print"/>
          <a:stretch>
            <a:fillRect/>
          </a:stretch>
        </p:blipFill>
        <p:spPr>
          <a:xfrm>
            <a:off x="6012160" y="5157192"/>
            <a:ext cx="2363850" cy="1571800"/>
          </a:xfrm>
          <a:prstGeom prst="rect">
            <a:avLst/>
          </a:prstGeom>
        </p:spPr>
      </p:pic>
      <p:sp>
        <p:nvSpPr>
          <p:cNvPr id="7" name="TextBox 6"/>
          <p:cNvSpPr txBox="1"/>
          <p:nvPr/>
        </p:nvSpPr>
        <p:spPr>
          <a:xfrm>
            <a:off x="1619672" y="5949280"/>
            <a:ext cx="4104456" cy="646331"/>
          </a:xfrm>
          <a:prstGeom prst="rect">
            <a:avLst/>
          </a:prstGeom>
          <a:noFill/>
        </p:spPr>
        <p:txBody>
          <a:bodyPr wrap="square" rtlCol="0">
            <a:spAutoFit/>
          </a:bodyPr>
          <a:lstStyle/>
          <a:p>
            <a:r>
              <a:rPr lang="ru-RU" dirty="0" smtClean="0">
                <a:solidFill>
                  <a:schemeClr val="bg1"/>
                </a:solidFill>
                <a:latin typeface="Times New Roman" panose="02020603050405020304" pitchFamily="18" charset="0"/>
                <a:cs typeface="Times New Roman" panose="02020603050405020304" pitchFamily="18" charset="0"/>
              </a:rPr>
              <a:t>Матрицы имеют хорошую линейность отклика и энергетическое разрешение  </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0" y="0"/>
            <a:ext cx="9144000" cy="83671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rPr>
              <a:t>Calorimeter JINR contribution </a:t>
            </a:r>
            <a:endParaRPr kumimoji="0" lang="en-US" sz="4100" b="1" i="0" u="none" strike="noStrike" kern="1200" cap="none" spc="0" normalizeH="0" baseline="0" noProof="0" dirty="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endParaRPr>
          </a:p>
        </p:txBody>
      </p:sp>
    </p:spTree>
    <p:extLst>
      <p:ext uri="{BB962C8B-B14F-4D97-AF65-F5344CB8AC3E}">
        <p14:creationId xmlns:p14="http://schemas.microsoft.com/office/powerpoint/2010/main" xmlns="" val="2757374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4704"/>
            <a:ext cx="9144001" cy="517358"/>
          </a:xfrm>
        </p:spPr>
        <p:txBody>
          <a:bodyPr>
            <a:normAutofit fontScale="90000"/>
          </a:bodyPr>
          <a:lstStyle/>
          <a:p>
            <a:pPr algn="ctr"/>
            <a:r>
              <a:rPr lang="ru-RU" sz="2800" dirty="0" smtClean="0">
                <a:solidFill>
                  <a:schemeClr val="bg1"/>
                </a:solidFill>
                <a:latin typeface="Times New Roman" panose="02020603050405020304" pitchFamily="18" charset="0"/>
                <a:cs typeface="Times New Roman" panose="02020603050405020304" pitchFamily="18" charset="0"/>
              </a:rPr>
              <a:t>Исследование Модуля-0 в </a:t>
            </a:r>
            <a:r>
              <a:rPr lang="en-US" sz="2800" dirty="0" smtClean="0">
                <a:solidFill>
                  <a:schemeClr val="bg1"/>
                </a:solidFill>
                <a:latin typeface="Times New Roman" panose="02020603050405020304" pitchFamily="18" charset="0"/>
                <a:cs typeface="Times New Roman" panose="02020603050405020304" pitchFamily="18" charset="0"/>
              </a:rPr>
              <a:t>LNF, </a:t>
            </a:r>
            <a:r>
              <a:rPr lang="en-US" sz="2800" dirty="0" err="1" smtClean="0">
                <a:solidFill>
                  <a:schemeClr val="bg1"/>
                </a:solidFill>
                <a:latin typeface="Times New Roman" panose="02020603050405020304" pitchFamily="18" charset="0"/>
                <a:cs typeface="Times New Roman" panose="02020603050405020304" pitchFamily="18" charset="0"/>
              </a:rPr>
              <a:t>Frascati</a:t>
            </a:r>
            <a:r>
              <a:rPr lang="ru-RU" sz="2800" dirty="0" smtClean="0">
                <a:solidFill>
                  <a:schemeClr val="bg1"/>
                </a:solidFill>
                <a:latin typeface="Times New Roman" panose="02020603050405020304" pitchFamily="18" charset="0"/>
                <a:cs typeface="Times New Roman" panose="02020603050405020304" pitchFamily="18" charset="0"/>
              </a:rPr>
              <a:t> (1)</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stretch>
            <a:fillRect/>
          </a:stretch>
        </p:blipFill>
        <p:spPr>
          <a:xfrm>
            <a:off x="323528" y="2060848"/>
            <a:ext cx="3690000" cy="1824667"/>
          </a:xfrm>
          <a:prstGeom prst="rect">
            <a:avLst/>
          </a:prstGeom>
        </p:spPr>
      </p:pic>
      <p:pic>
        <p:nvPicPr>
          <p:cNvPr id="8" name="Picture 7"/>
          <p:cNvPicPr>
            <a:picLocks noChangeAspect="1"/>
          </p:cNvPicPr>
          <p:nvPr/>
        </p:nvPicPr>
        <p:blipFill>
          <a:blip r:embed="rId3" cstate="print"/>
          <a:stretch>
            <a:fillRect/>
          </a:stretch>
        </p:blipFill>
        <p:spPr>
          <a:xfrm>
            <a:off x="3707904" y="4797152"/>
            <a:ext cx="2012198" cy="1828800"/>
          </a:xfrm>
          <a:prstGeom prst="rect">
            <a:avLst/>
          </a:prstGeom>
        </p:spPr>
      </p:pic>
      <p:pic>
        <p:nvPicPr>
          <p:cNvPr id="9" name="Picture 8"/>
          <p:cNvPicPr>
            <a:picLocks noChangeAspect="1"/>
          </p:cNvPicPr>
          <p:nvPr/>
        </p:nvPicPr>
        <p:blipFill>
          <a:blip r:embed="rId4" cstate="print"/>
          <a:stretch>
            <a:fillRect/>
          </a:stretch>
        </p:blipFill>
        <p:spPr>
          <a:xfrm>
            <a:off x="6588224" y="5013176"/>
            <a:ext cx="2250000" cy="1507334"/>
          </a:xfrm>
          <a:prstGeom prst="rect">
            <a:avLst/>
          </a:prstGeom>
        </p:spPr>
      </p:pic>
      <p:pic>
        <p:nvPicPr>
          <p:cNvPr id="10" name="Picture 9"/>
          <p:cNvPicPr>
            <a:picLocks noChangeAspect="1"/>
          </p:cNvPicPr>
          <p:nvPr/>
        </p:nvPicPr>
        <p:blipFill>
          <a:blip r:embed="rId5" cstate="print"/>
          <a:stretch>
            <a:fillRect/>
          </a:stretch>
        </p:blipFill>
        <p:spPr>
          <a:xfrm>
            <a:off x="971600" y="4797152"/>
            <a:ext cx="1828800" cy="1893524"/>
          </a:xfrm>
          <a:prstGeom prst="rect">
            <a:avLst/>
          </a:prstGeom>
        </p:spPr>
      </p:pic>
      <p:sp>
        <p:nvSpPr>
          <p:cNvPr id="3" name="TextBox 2"/>
          <p:cNvSpPr txBox="1"/>
          <p:nvPr/>
        </p:nvSpPr>
        <p:spPr>
          <a:xfrm>
            <a:off x="4102768" y="1268760"/>
            <a:ext cx="5041232" cy="3139321"/>
          </a:xfrm>
          <a:prstGeom prst="rect">
            <a:avLst/>
          </a:prstGeom>
          <a:noFill/>
        </p:spPr>
        <p:txBody>
          <a:bodyPr wrap="square" rtlCol="0">
            <a:spAutoFit/>
          </a:bodyPr>
          <a:lstStyle/>
          <a:p>
            <a:pPr marL="285750" lvl="0" indent="-285750">
              <a:buFont typeface="Wingdings" panose="05000000000000000000" pitchFamily="2" charset="2"/>
              <a:buChar char="§"/>
            </a:pPr>
            <a:r>
              <a:rPr lang="ru-RU" dirty="0" smtClean="0">
                <a:solidFill>
                  <a:prstClr val="black"/>
                </a:solidFill>
                <a:latin typeface="Times New Roman" panose="02020603050405020304" pitchFamily="18" charset="0"/>
                <a:cs typeface="Times New Roman" panose="02020603050405020304" pitchFamily="18" charset="0"/>
              </a:rPr>
              <a:t>Модуль состоит </a:t>
            </a:r>
            <a:r>
              <a:rPr lang="ru-RU" dirty="0">
                <a:solidFill>
                  <a:prstClr val="black"/>
                </a:solidFill>
                <a:latin typeface="Times New Roman" panose="02020603050405020304" pitchFamily="18" charset="0"/>
                <a:cs typeface="Times New Roman" panose="02020603050405020304" pitchFamily="18" charset="0"/>
              </a:rPr>
              <a:t>из </a:t>
            </a:r>
            <a:r>
              <a:rPr lang="ru-RU" dirty="0" smtClean="0">
                <a:solidFill>
                  <a:prstClr val="black"/>
                </a:solidFill>
                <a:latin typeface="Times New Roman" panose="02020603050405020304" pitchFamily="18" charset="0"/>
                <a:cs typeface="Times New Roman" panose="02020603050405020304" pitchFamily="18" charset="0"/>
              </a:rPr>
              <a:t>51 кристалла </a:t>
            </a:r>
            <a:r>
              <a:rPr lang="en-US" dirty="0" err="1" smtClean="0">
                <a:solidFill>
                  <a:prstClr val="black"/>
                </a:solidFill>
                <a:latin typeface="Times New Roman" panose="02020603050405020304" pitchFamily="18" charset="0"/>
                <a:cs typeface="Times New Roman" panose="02020603050405020304" pitchFamily="18" charset="0"/>
              </a:rPr>
              <a:t>CsI</a:t>
            </a:r>
            <a:r>
              <a:rPr lang="ru-RU" dirty="0" smtClean="0">
                <a:solidFill>
                  <a:prstClr val="black"/>
                </a:solidFill>
                <a:latin typeface="Times New Roman" panose="02020603050405020304" pitchFamily="18" charset="0"/>
                <a:cs typeface="Times New Roman" panose="02020603050405020304" pitchFamily="18" charset="0"/>
              </a:rPr>
              <a:t> размерами 34х34х200 мм </a:t>
            </a:r>
          </a:p>
          <a:p>
            <a:pPr marL="285750" lvl="0" indent="-285750">
              <a:buFont typeface="Wingdings" panose="05000000000000000000" pitchFamily="2" charset="2"/>
              <a:buChar char="§"/>
            </a:pPr>
            <a:r>
              <a:rPr lang="ru-RU" dirty="0" smtClean="0">
                <a:solidFill>
                  <a:prstClr val="black"/>
                </a:solidFill>
                <a:latin typeface="Times New Roman" panose="02020603050405020304" pitchFamily="18" charset="0"/>
                <a:cs typeface="Times New Roman" panose="02020603050405020304" pitchFamily="18" charset="0"/>
              </a:rPr>
              <a:t>Съем </a:t>
            </a:r>
            <a:r>
              <a:rPr lang="ru-RU" dirty="0">
                <a:solidFill>
                  <a:prstClr val="black"/>
                </a:solidFill>
                <a:latin typeface="Times New Roman" panose="02020603050405020304" pitchFamily="18" charset="0"/>
                <a:cs typeface="Times New Roman" panose="02020603050405020304" pitchFamily="18" charset="0"/>
              </a:rPr>
              <a:t>сигналов – с помощью</a:t>
            </a:r>
            <a:r>
              <a:rPr lang="en-US" dirty="0">
                <a:solidFill>
                  <a:prstClr val="black"/>
                </a:solidFill>
                <a:latin typeface="Times New Roman" panose="02020603050405020304" pitchFamily="18" charset="0"/>
                <a:cs typeface="Times New Roman" panose="02020603050405020304" pitchFamily="18" charset="0"/>
              </a:rPr>
              <a:t> </a:t>
            </a:r>
            <a:r>
              <a:rPr lang="ru-RU" dirty="0" smtClean="0">
                <a:solidFill>
                  <a:prstClr val="black"/>
                </a:solidFill>
                <a:latin typeface="Times New Roman" panose="02020603050405020304" pitchFamily="18" charset="0"/>
                <a:cs typeface="Times New Roman" panose="02020603050405020304" pitchFamily="18" charset="0"/>
              </a:rPr>
              <a:t>12х18 </a:t>
            </a:r>
            <a:r>
              <a:rPr lang="ru-RU" dirty="0">
                <a:solidFill>
                  <a:prstClr val="black"/>
                </a:solidFill>
                <a:latin typeface="Times New Roman" panose="02020603050405020304" pitchFamily="18" charset="0"/>
                <a:cs typeface="Times New Roman" panose="02020603050405020304" pitchFamily="18" charset="0"/>
              </a:rPr>
              <a:t>мм </a:t>
            </a:r>
            <a:r>
              <a:rPr lang="en-US" dirty="0">
                <a:solidFill>
                  <a:prstClr val="black"/>
                </a:solidFill>
                <a:latin typeface="Times New Roman" panose="02020603050405020304" pitchFamily="18" charset="0"/>
                <a:cs typeface="Times New Roman" panose="02020603050405020304" pitchFamily="18" charset="0"/>
              </a:rPr>
              <a:t>MPPC Hamamatsu  </a:t>
            </a:r>
            <a:r>
              <a:rPr lang="ru-RU" dirty="0" smtClean="0">
                <a:solidFill>
                  <a:prstClr val="black"/>
                </a:solidFill>
                <a:latin typeface="Times New Roman" panose="02020603050405020304" pitchFamily="18" charset="0"/>
                <a:cs typeface="Times New Roman" panose="02020603050405020304" pitchFamily="18" charset="0"/>
              </a:rPr>
              <a:t>(2 пары из трех последовательно включенных 6х6 мм </a:t>
            </a:r>
            <a:r>
              <a:rPr lang="en-US" dirty="0" smtClean="0">
                <a:solidFill>
                  <a:prstClr val="black"/>
                </a:solidFill>
                <a:latin typeface="Times New Roman" panose="02020603050405020304" pitchFamily="18" charset="0"/>
                <a:cs typeface="Times New Roman" panose="02020603050405020304" pitchFamily="18" charset="0"/>
              </a:rPr>
              <a:t>MPPC)</a:t>
            </a:r>
            <a:endParaRPr lang="ru-RU" dirty="0">
              <a:solidFill>
                <a:prstClr val="black"/>
              </a:solidFill>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
            </a:pPr>
            <a:r>
              <a:rPr lang="ru-RU" dirty="0">
                <a:solidFill>
                  <a:prstClr val="black"/>
                </a:solidFill>
                <a:latin typeface="Times New Roman" panose="02020603050405020304" pitchFamily="18" charset="0"/>
                <a:cs typeface="Times New Roman" panose="02020603050405020304" pitchFamily="18" charset="0"/>
              </a:rPr>
              <a:t>Сигналы оцифровывались </a:t>
            </a:r>
            <a:r>
              <a:rPr lang="ru-RU" dirty="0" smtClean="0">
                <a:solidFill>
                  <a:prstClr val="black"/>
                </a:solidFill>
                <a:latin typeface="Times New Roman" panose="02020603050405020304" pitchFamily="18" charset="0"/>
                <a:cs typeface="Times New Roman" panose="02020603050405020304" pitchFamily="18" charset="0"/>
              </a:rPr>
              <a:t>блоками </a:t>
            </a:r>
            <a:r>
              <a:rPr lang="en-US" dirty="0" smtClean="0">
                <a:solidFill>
                  <a:prstClr val="black"/>
                </a:solidFill>
                <a:latin typeface="Times New Roman" panose="02020603050405020304" pitchFamily="18" charset="0"/>
                <a:cs typeface="Times New Roman" panose="02020603050405020304" pitchFamily="18" charset="0"/>
              </a:rPr>
              <a:t>V1742 </a:t>
            </a:r>
            <a:r>
              <a:rPr lang="en-US" dirty="0">
                <a:solidFill>
                  <a:prstClr val="black"/>
                </a:solidFill>
                <a:latin typeface="Times New Roman" panose="02020603050405020304" pitchFamily="18" charset="0"/>
                <a:cs typeface="Times New Roman" panose="02020603050405020304" pitchFamily="18" charset="0"/>
              </a:rPr>
              <a:t>(CAEN)</a:t>
            </a:r>
          </a:p>
          <a:p>
            <a:pPr marL="285750" lvl="0" indent="-285750">
              <a:buFont typeface="Wingdings" panose="05000000000000000000" pitchFamily="2" charset="2"/>
              <a:buChar char="§"/>
            </a:pPr>
            <a:r>
              <a:rPr lang="ru-RU" dirty="0">
                <a:solidFill>
                  <a:prstClr val="black"/>
                </a:solidFill>
                <a:latin typeface="Times New Roman" panose="02020603050405020304" pitchFamily="18" charset="0"/>
                <a:cs typeface="Times New Roman" panose="02020603050405020304" pitchFamily="18" charset="0"/>
              </a:rPr>
              <a:t>Матрица облучалась электронами в диапазоне </a:t>
            </a:r>
            <a:r>
              <a:rPr lang="ru-RU" dirty="0" smtClean="0">
                <a:solidFill>
                  <a:prstClr val="black"/>
                </a:solidFill>
                <a:latin typeface="Times New Roman" panose="02020603050405020304" pitchFamily="18" charset="0"/>
                <a:cs typeface="Times New Roman" panose="02020603050405020304" pitchFamily="18" charset="0"/>
              </a:rPr>
              <a:t>60-120 </a:t>
            </a:r>
            <a:r>
              <a:rPr lang="ru-RU" dirty="0">
                <a:solidFill>
                  <a:prstClr val="black"/>
                </a:solidFill>
                <a:latin typeface="Times New Roman" panose="02020603050405020304" pitchFamily="18" charset="0"/>
                <a:cs typeface="Times New Roman" panose="02020603050405020304" pitchFamily="18" charset="0"/>
              </a:rPr>
              <a:t>МэВ </a:t>
            </a:r>
          </a:p>
          <a:p>
            <a:pPr marL="285750" lvl="0" indent="-285750">
              <a:buFont typeface="Wingdings" panose="05000000000000000000" pitchFamily="2" charset="2"/>
              <a:buChar char="§"/>
            </a:pPr>
            <a:r>
              <a:rPr lang="ru-RU" dirty="0">
                <a:solidFill>
                  <a:prstClr val="black"/>
                </a:solidFill>
                <a:latin typeface="Times New Roman" panose="02020603050405020304" pitchFamily="18" charset="0"/>
                <a:cs typeface="Times New Roman" panose="02020603050405020304" pitchFamily="18" charset="0"/>
              </a:rPr>
              <a:t>Пучок падал на матрицу нормально или под углом 50 градусов</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11" name="Title 1"/>
          <p:cNvSpPr txBox="1">
            <a:spLocks/>
          </p:cNvSpPr>
          <p:nvPr/>
        </p:nvSpPr>
        <p:spPr>
          <a:xfrm>
            <a:off x="0" y="0"/>
            <a:ext cx="9144000" cy="83671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rPr>
              <a:t>Calorimeter JINR contribution </a:t>
            </a:r>
            <a:endParaRPr kumimoji="0" lang="en-US" sz="4100" b="1" i="0" u="none" strike="noStrike" kern="1200" cap="none" spc="0" normalizeH="0" baseline="0" noProof="0" dirty="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endParaRPr>
          </a:p>
        </p:txBody>
      </p:sp>
    </p:spTree>
    <p:extLst>
      <p:ext uri="{BB962C8B-B14F-4D97-AF65-F5344CB8AC3E}">
        <p14:creationId xmlns:p14="http://schemas.microsoft.com/office/powerpoint/2010/main" xmlns="" val="10436799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0688"/>
            <a:ext cx="9144000" cy="517358"/>
          </a:xfrm>
        </p:spPr>
        <p:txBody>
          <a:bodyPr>
            <a:normAutofit fontScale="90000"/>
          </a:bodyPr>
          <a:lstStyle/>
          <a:p>
            <a:pPr algn="ctr"/>
            <a:r>
              <a:rPr lang="ru-RU" sz="2800" dirty="0">
                <a:solidFill>
                  <a:prstClr val="black"/>
                </a:solidFill>
                <a:latin typeface="Times New Roman" panose="02020603050405020304" pitchFamily="18" charset="0"/>
                <a:cs typeface="Times New Roman" panose="02020603050405020304" pitchFamily="18" charset="0"/>
              </a:rPr>
              <a:t>Исследование Модуля-0 в </a:t>
            </a:r>
            <a:r>
              <a:rPr lang="en-US" sz="2800" dirty="0">
                <a:solidFill>
                  <a:prstClr val="black"/>
                </a:solidFill>
                <a:latin typeface="Times New Roman" panose="02020603050405020304" pitchFamily="18" charset="0"/>
                <a:cs typeface="Times New Roman" panose="02020603050405020304" pitchFamily="18" charset="0"/>
              </a:rPr>
              <a:t>LNF, </a:t>
            </a:r>
            <a:r>
              <a:rPr lang="en-US" sz="2800" dirty="0" err="1">
                <a:solidFill>
                  <a:prstClr val="black"/>
                </a:solidFill>
                <a:latin typeface="Times New Roman" panose="02020603050405020304" pitchFamily="18" charset="0"/>
                <a:cs typeface="Times New Roman" panose="02020603050405020304" pitchFamily="18" charset="0"/>
              </a:rPr>
              <a:t>Frascati</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smtClean="0">
                <a:solidFill>
                  <a:prstClr val="black"/>
                </a:solidFill>
                <a:latin typeface="Times New Roman" panose="02020603050405020304" pitchFamily="18" charset="0"/>
                <a:cs typeface="Times New Roman" panose="02020603050405020304" pitchFamily="18" charset="0"/>
              </a:rPr>
              <a:t>(2)</a:t>
            </a:r>
            <a:endParaRPr lang="en-US" sz="28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cstate="print"/>
          <a:stretch>
            <a:fillRect/>
          </a:stretch>
        </p:blipFill>
        <p:spPr>
          <a:xfrm>
            <a:off x="899592" y="1196752"/>
            <a:ext cx="2765968" cy="2377440"/>
          </a:xfrm>
          <a:prstGeom prst="rect">
            <a:avLst/>
          </a:prstGeom>
        </p:spPr>
      </p:pic>
      <p:pic>
        <p:nvPicPr>
          <p:cNvPr id="10" name="Picture 9"/>
          <p:cNvPicPr>
            <a:picLocks noChangeAspect="1"/>
          </p:cNvPicPr>
          <p:nvPr/>
        </p:nvPicPr>
        <p:blipFill>
          <a:blip r:embed="rId3" cstate="print"/>
          <a:stretch>
            <a:fillRect/>
          </a:stretch>
        </p:blipFill>
        <p:spPr>
          <a:xfrm>
            <a:off x="4572000" y="1196752"/>
            <a:ext cx="3509374" cy="2377440"/>
          </a:xfrm>
          <a:prstGeom prst="rect">
            <a:avLst/>
          </a:prstGeom>
        </p:spPr>
      </p:pic>
      <p:pic>
        <p:nvPicPr>
          <p:cNvPr id="11" name="Picture 10"/>
          <p:cNvPicPr>
            <a:picLocks noChangeAspect="1"/>
          </p:cNvPicPr>
          <p:nvPr/>
        </p:nvPicPr>
        <p:blipFill>
          <a:blip r:embed="rId4" cstate="print"/>
          <a:stretch>
            <a:fillRect/>
          </a:stretch>
        </p:blipFill>
        <p:spPr>
          <a:xfrm>
            <a:off x="683568" y="4365104"/>
            <a:ext cx="3504253" cy="1828800"/>
          </a:xfrm>
          <a:prstGeom prst="rect">
            <a:avLst/>
          </a:prstGeom>
        </p:spPr>
      </p:pic>
      <p:pic>
        <p:nvPicPr>
          <p:cNvPr id="12" name="Picture 11"/>
          <p:cNvPicPr>
            <a:picLocks noChangeAspect="1"/>
          </p:cNvPicPr>
          <p:nvPr/>
        </p:nvPicPr>
        <p:blipFill>
          <a:blip r:embed="rId5" cstate="print"/>
          <a:stretch>
            <a:fillRect/>
          </a:stretch>
        </p:blipFill>
        <p:spPr>
          <a:xfrm>
            <a:off x="5364088" y="4293096"/>
            <a:ext cx="2661172" cy="1828800"/>
          </a:xfrm>
          <a:prstGeom prst="rect">
            <a:avLst/>
          </a:prstGeom>
        </p:spPr>
      </p:pic>
      <p:sp>
        <p:nvSpPr>
          <p:cNvPr id="13" name="TextBox 12"/>
          <p:cNvSpPr txBox="1"/>
          <p:nvPr/>
        </p:nvSpPr>
        <p:spPr>
          <a:xfrm>
            <a:off x="755576" y="3573016"/>
            <a:ext cx="8134349" cy="646331"/>
          </a:xfrm>
          <a:prstGeom prst="rect">
            <a:avLst/>
          </a:prstGeom>
          <a:noFill/>
        </p:spPr>
        <p:txBody>
          <a:bodyPr wrap="square" rtlCol="0">
            <a:spAutoFit/>
          </a:bodyPr>
          <a:lstStyle/>
          <a:p>
            <a:r>
              <a:rPr lang="ru-RU" dirty="0" smtClean="0">
                <a:solidFill>
                  <a:schemeClr val="bg1"/>
                </a:solidFill>
                <a:latin typeface="Times New Roman" panose="02020603050405020304" pitchFamily="18" charset="0"/>
                <a:cs typeface="Times New Roman" panose="02020603050405020304" pitchFamily="18" charset="0"/>
              </a:rPr>
              <a:t>Энергия, выделенная в Модуле-0, при падении пучка электронов с Е=100 МэВ нормально (слева) и под углом 50</a:t>
            </a:r>
            <a:r>
              <a:rPr lang="en-US" dirty="0" smtClean="0">
                <a:solidFill>
                  <a:schemeClr val="bg1"/>
                </a:solidFill>
                <a:latin typeface="Times New Roman" panose="02020603050405020304" pitchFamily="18" charset="0"/>
                <a:cs typeface="Times New Roman" panose="02020603050405020304" pitchFamily="18" charset="0"/>
              </a:rPr>
              <a:t>º</a:t>
            </a:r>
            <a:r>
              <a:rPr lang="ru-RU" dirty="0" smtClean="0">
                <a:solidFill>
                  <a:schemeClr val="bg1"/>
                </a:solidFill>
                <a:latin typeface="Times New Roman" panose="02020603050405020304" pitchFamily="18" charset="0"/>
                <a:cs typeface="Times New Roman" panose="02020603050405020304" pitchFamily="18" charset="0"/>
              </a:rPr>
              <a:t> (справа) и моделированное энерговыделение</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323528" y="6211669"/>
            <a:ext cx="4419601" cy="646331"/>
          </a:xfrm>
          <a:prstGeom prst="rect">
            <a:avLst/>
          </a:prstGeom>
          <a:noFill/>
        </p:spPr>
        <p:txBody>
          <a:bodyPr wrap="square" rtlCol="0">
            <a:spAutoFit/>
          </a:bodyPr>
          <a:lstStyle/>
          <a:p>
            <a:r>
              <a:rPr lang="ru-RU" dirty="0" smtClean="0">
                <a:solidFill>
                  <a:schemeClr val="bg1"/>
                </a:solidFill>
                <a:latin typeface="Times New Roman" panose="02020603050405020304" pitchFamily="18" charset="0"/>
                <a:cs typeface="Times New Roman" panose="02020603050405020304" pitchFamily="18" charset="0"/>
              </a:rPr>
              <a:t>Энергетическое разрешение Модуля-0 как функция выделенной в модуле энергии</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788024" y="6093296"/>
            <a:ext cx="4067175" cy="646331"/>
          </a:xfrm>
          <a:prstGeom prst="rect">
            <a:avLst/>
          </a:prstGeom>
          <a:noFill/>
        </p:spPr>
        <p:txBody>
          <a:bodyPr wrap="square" rtlCol="0">
            <a:spAutoFit/>
          </a:bodyPr>
          <a:lstStyle/>
          <a:p>
            <a:r>
              <a:rPr lang="ru-RU" dirty="0" smtClean="0">
                <a:solidFill>
                  <a:schemeClr val="bg1"/>
                </a:solidFill>
                <a:latin typeface="Times New Roman" panose="02020603050405020304" pitchFamily="18" charset="0"/>
                <a:cs typeface="Times New Roman" panose="02020603050405020304" pitchFamily="18" charset="0"/>
              </a:rPr>
              <a:t>Временное разрешение </a:t>
            </a:r>
            <a:r>
              <a:rPr lang="ru-RU" dirty="0">
                <a:solidFill>
                  <a:schemeClr val="bg1"/>
                </a:solidFill>
                <a:latin typeface="Times New Roman" panose="02020603050405020304" pitchFamily="18" charset="0"/>
                <a:cs typeface="Times New Roman" panose="02020603050405020304" pitchFamily="18" charset="0"/>
              </a:rPr>
              <a:t>Модуля-0 как функция выделенной в модуле энергии</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6" name="Title 1"/>
          <p:cNvSpPr txBox="1">
            <a:spLocks/>
          </p:cNvSpPr>
          <p:nvPr/>
        </p:nvSpPr>
        <p:spPr>
          <a:xfrm>
            <a:off x="0" y="0"/>
            <a:ext cx="9144000" cy="83671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rPr>
              <a:t>Calorimeter JINR contribution </a:t>
            </a:r>
            <a:endParaRPr kumimoji="0" lang="en-US" sz="4100" b="1" i="0" u="none" strike="noStrike" kern="1200" cap="none" spc="0" normalizeH="0" baseline="0" noProof="0" dirty="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endParaRPr>
          </a:p>
        </p:txBody>
      </p:sp>
    </p:spTree>
    <p:extLst>
      <p:ext uri="{BB962C8B-B14F-4D97-AF65-F5344CB8AC3E}">
        <p14:creationId xmlns:p14="http://schemas.microsoft.com/office/powerpoint/2010/main" xmlns="" val="34281852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ig30.gif"/>
          <p:cNvPicPr>
            <a:picLocks noChangeAspect="1"/>
          </p:cNvPicPr>
          <p:nvPr/>
        </p:nvPicPr>
        <p:blipFill>
          <a:blip r:embed="rId2" cstate="print"/>
          <a:stretch>
            <a:fillRect/>
          </a:stretch>
        </p:blipFill>
        <p:spPr>
          <a:xfrm>
            <a:off x="0" y="1340768"/>
            <a:ext cx="9144000" cy="5249850"/>
          </a:xfrm>
          <a:prstGeom prst="rect">
            <a:avLst/>
          </a:prstGeom>
        </p:spPr>
      </p:pic>
      <p:sp>
        <p:nvSpPr>
          <p:cNvPr id="3" name="Title 1"/>
          <p:cNvSpPr>
            <a:spLocks noGrp="1"/>
          </p:cNvSpPr>
          <p:nvPr>
            <p:ph type="title"/>
          </p:nvPr>
        </p:nvSpPr>
        <p:spPr>
          <a:xfrm>
            <a:off x="0" y="0"/>
            <a:ext cx="9144000" cy="1143000"/>
          </a:xfrm>
        </p:spPr>
        <p:txBody>
          <a:bodyPr/>
          <a:lstStyle/>
          <a:p>
            <a:r>
              <a:rPr lang="en-US" dirty="0" smtClean="0">
                <a:solidFill>
                  <a:schemeClr val="bg1"/>
                </a:solidFill>
              </a:rPr>
              <a:t>Calorimeter JINR contribution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ig6.gif"/>
          <p:cNvPicPr>
            <a:picLocks noChangeAspect="1"/>
          </p:cNvPicPr>
          <p:nvPr/>
        </p:nvPicPr>
        <p:blipFill>
          <a:blip r:embed="rId2" cstate="print"/>
          <a:stretch>
            <a:fillRect/>
          </a:stretch>
        </p:blipFill>
        <p:spPr>
          <a:xfrm>
            <a:off x="0" y="980728"/>
            <a:ext cx="9144000" cy="5322144"/>
          </a:xfrm>
          <a:prstGeom prst="rect">
            <a:avLst/>
          </a:prstGeom>
        </p:spPr>
      </p:pic>
      <p:sp>
        <p:nvSpPr>
          <p:cNvPr id="3" name="TextBox 2"/>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effectLst>
                  <a:outerShdw blurRad="38100" dist="38100" dir="2700000" algn="tl">
                    <a:srgbClr val="000000">
                      <a:alpha val="43137"/>
                    </a:srgbClr>
                  </a:outerShdw>
                </a:effectLst>
                <a:latin typeface="+mj-lt"/>
                <a:cs typeface="Arial" pitchFamily="34" charset="0"/>
              </a:rPr>
              <a:t>Most stringent LFV upper limits</a:t>
            </a:r>
            <a:endParaRPr lang="ru-RU" sz="4000" b="1" dirty="0">
              <a:solidFill>
                <a:schemeClr val="bg1"/>
              </a:solidFill>
              <a:effectLst>
                <a:outerShdw blurRad="38100" dist="38100" dir="2700000" algn="tl">
                  <a:srgbClr val="000000">
                    <a:alpha val="43137"/>
                  </a:srgbClr>
                </a:outerShdw>
              </a:effectLst>
              <a:latin typeface="+mj-lt"/>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lstStyle/>
          <a:p>
            <a:r>
              <a:rPr lang="en-US" dirty="0" smtClean="0">
                <a:solidFill>
                  <a:schemeClr val="bg1"/>
                </a:solidFill>
              </a:rPr>
              <a:t>Calorimeter JINR contribution </a:t>
            </a:r>
            <a:endParaRPr lang="en-US" dirty="0">
              <a:solidFill>
                <a:schemeClr val="bg1"/>
              </a:solidFill>
            </a:endParaRPr>
          </a:p>
        </p:txBody>
      </p:sp>
      <p:sp>
        <p:nvSpPr>
          <p:cNvPr id="5" name="TextBox 4"/>
          <p:cNvSpPr txBox="1"/>
          <p:nvPr/>
        </p:nvSpPr>
        <p:spPr>
          <a:xfrm>
            <a:off x="683568" y="1052736"/>
            <a:ext cx="8028384" cy="461665"/>
          </a:xfrm>
          <a:prstGeom prst="rect">
            <a:avLst/>
          </a:prstGeom>
          <a:noFill/>
        </p:spPr>
        <p:txBody>
          <a:bodyPr wrap="square" rtlCol="0">
            <a:spAutoFit/>
          </a:bodyPr>
          <a:lstStyle/>
          <a:p>
            <a:r>
              <a:rPr lang="en-US" sz="2400" b="1" dirty="0" smtClean="0">
                <a:solidFill>
                  <a:schemeClr val="bg1"/>
                </a:solidFill>
              </a:rPr>
              <a:t>Front-end preamplifier and electronics development</a:t>
            </a:r>
          </a:p>
        </p:txBody>
      </p:sp>
      <p:sp>
        <p:nvSpPr>
          <p:cNvPr id="6" name="TextBox 5"/>
          <p:cNvSpPr txBox="1"/>
          <p:nvPr/>
        </p:nvSpPr>
        <p:spPr>
          <a:xfrm>
            <a:off x="539552" y="1700808"/>
            <a:ext cx="4896544" cy="2031325"/>
          </a:xfrm>
          <a:prstGeom prst="rect">
            <a:avLst/>
          </a:prstGeom>
          <a:noFill/>
        </p:spPr>
        <p:txBody>
          <a:bodyPr wrap="square" rtlCol="0">
            <a:spAutoFit/>
          </a:bodyPr>
          <a:lstStyle/>
          <a:p>
            <a:r>
              <a:rPr lang="en-US" b="1" dirty="0" smtClean="0">
                <a:solidFill>
                  <a:schemeClr val="bg1"/>
                </a:solidFill>
              </a:rPr>
              <a:t>Simulations of pre-amp linear regulator</a:t>
            </a:r>
          </a:p>
          <a:p>
            <a:pPr lvl="1" algn="just"/>
            <a:r>
              <a:rPr lang="en-US" dirty="0" smtClean="0">
                <a:solidFill>
                  <a:schemeClr val="bg1"/>
                </a:solidFill>
              </a:rPr>
              <a:t>Simulations were preformed during FEE board development process  in Cadence </a:t>
            </a:r>
            <a:r>
              <a:rPr lang="en-US" dirty="0" err="1" smtClean="0">
                <a:solidFill>
                  <a:schemeClr val="bg1"/>
                </a:solidFill>
              </a:rPr>
              <a:t>OrCad</a:t>
            </a:r>
            <a:r>
              <a:rPr lang="en-US" dirty="0" smtClean="0">
                <a:solidFill>
                  <a:schemeClr val="bg1"/>
                </a:solidFill>
              </a:rPr>
              <a:t> software framework to estimate basic characteristics of designed linear regulator (LDO) for </a:t>
            </a:r>
            <a:r>
              <a:rPr lang="en-US" dirty="0" err="1" smtClean="0">
                <a:solidFill>
                  <a:schemeClr val="bg1"/>
                </a:solidFill>
              </a:rPr>
              <a:t>SiPM</a:t>
            </a:r>
            <a:r>
              <a:rPr lang="en-US" dirty="0" smtClean="0">
                <a:solidFill>
                  <a:schemeClr val="bg1"/>
                </a:solidFill>
              </a:rPr>
              <a:t> array and preamplifier, placed on FEE board. </a:t>
            </a:r>
            <a:endParaRPr lang="ru-RU" dirty="0" smtClean="0">
              <a:solidFill>
                <a:schemeClr val="bg1"/>
              </a:solidFill>
            </a:endParaRPr>
          </a:p>
        </p:txBody>
      </p:sp>
      <p:pic>
        <p:nvPicPr>
          <p:cNvPr id="7" name="Picture 24"/>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tretch>
            <a:fillRect/>
          </a:stretch>
        </p:blipFill>
        <p:spPr>
          <a:xfrm>
            <a:off x="5580112" y="1484784"/>
            <a:ext cx="3419872" cy="2160240"/>
          </a:xfrm>
          <a:prstGeom prst="rect">
            <a:avLst/>
          </a:prstGeom>
        </p:spPr>
      </p:pic>
      <p:sp>
        <p:nvSpPr>
          <p:cNvPr id="8" name="TextBox 7"/>
          <p:cNvSpPr txBox="1"/>
          <p:nvPr/>
        </p:nvSpPr>
        <p:spPr>
          <a:xfrm>
            <a:off x="395536" y="3933056"/>
            <a:ext cx="4752528" cy="2585323"/>
          </a:xfrm>
          <a:prstGeom prst="rect">
            <a:avLst/>
          </a:prstGeom>
          <a:noFill/>
        </p:spPr>
        <p:txBody>
          <a:bodyPr wrap="square" rtlCol="0">
            <a:spAutoFit/>
          </a:bodyPr>
          <a:lstStyle/>
          <a:p>
            <a:r>
              <a:rPr lang="en-US" b="1" dirty="0" smtClean="0">
                <a:solidFill>
                  <a:schemeClr val="bg1"/>
                </a:solidFill>
              </a:rPr>
              <a:t>FEE performance measurements</a:t>
            </a:r>
          </a:p>
          <a:p>
            <a:pPr lvl="1">
              <a:buFont typeface="Arial" pitchFamily="34" charset="0"/>
              <a:buChar char="•"/>
            </a:pPr>
            <a:r>
              <a:rPr lang="en-US" dirty="0" smtClean="0">
                <a:solidFill>
                  <a:schemeClr val="bg1"/>
                </a:solidFill>
              </a:rPr>
              <a:t>LDO noise and temperature stability;</a:t>
            </a:r>
            <a:endParaRPr lang="ru-RU" dirty="0" smtClean="0">
              <a:solidFill>
                <a:schemeClr val="bg1"/>
              </a:solidFill>
            </a:endParaRPr>
          </a:p>
          <a:p>
            <a:pPr lvl="1">
              <a:buFont typeface="Arial" pitchFamily="34" charset="0"/>
              <a:buChar char="•"/>
            </a:pPr>
            <a:r>
              <a:rPr lang="en-US" dirty="0" smtClean="0">
                <a:solidFill>
                  <a:schemeClr val="bg1"/>
                </a:solidFill>
              </a:rPr>
              <a:t>preamplifier bandwidth;</a:t>
            </a:r>
            <a:endParaRPr lang="ru-RU" dirty="0" smtClean="0">
              <a:solidFill>
                <a:schemeClr val="bg1"/>
              </a:solidFill>
            </a:endParaRPr>
          </a:p>
          <a:p>
            <a:pPr lvl="1">
              <a:buFont typeface="Arial" pitchFamily="34" charset="0"/>
              <a:buChar char="•"/>
            </a:pPr>
            <a:r>
              <a:rPr lang="en-US" dirty="0" smtClean="0">
                <a:solidFill>
                  <a:schemeClr val="bg1"/>
                </a:solidFill>
              </a:rPr>
              <a:t>triangle pulse rise and fall time;</a:t>
            </a:r>
            <a:endParaRPr lang="ru-RU" dirty="0" smtClean="0">
              <a:solidFill>
                <a:schemeClr val="bg1"/>
              </a:solidFill>
            </a:endParaRPr>
          </a:p>
          <a:p>
            <a:pPr lvl="1">
              <a:buFont typeface="Arial" pitchFamily="34" charset="0"/>
              <a:buChar char="•"/>
            </a:pPr>
            <a:r>
              <a:rPr lang="en-US" dirty="0" smtClean="0">
                <a:solidFill>
                  <a:schemeClr val="bg1"/>
                </a:solidFill>
              </a:rPr>
              <a:t>pulse maximum rate;</a:t>
            </a:r>
            <a:endParaRPr lang="ru-RU" dirty="0" smtClean="0">
              <a:solidFill>
                <a:schemeClr val="bg1"/>
              </a:solidFill>
            </a:endParaRPr>
          </a:p>
          <a:p>
            <a:pPr lvl="1">
              <a:buFont typeface="Arial" pitchFamily="34" charset="0"/>
              <a:buChar char="•"/>
            </a:pPr>
            <a:r>
              <a:rPr lang="en-US" dirty="0" smtClean="0">
                <a:solidFill>
                  <a:schemeClr val="bg1"/>
                </a:solidFill>
              </a:rPr>
              <a:t>power consumption;</a:t>
            </a:r>
            <a:endParaRPr lang="ru-RU" dirty="0" smtClean="0">
              <a:solidFill>
                <a:schemeClr val="bg1"/>
              </a:solidFill>
            </a:endParaRPr>
          </a:p>
          <a:p>
            <a:pPr lvl="1">
              <a:buFont typeface="Arial" pitchFamily="34" charset="0"/>
              <a:buChar char="•"/>
            </a:pPr>
            <a:r>
              <a:rPr lang="en-US" dirty="0" smtClean="0">
                <a:solidFill>
                  <a:schemeClr val="bg1"/>
                </a:solidFill>
              </a:rPr>
              <a:t>gain and linearity plot;</a:t>
            </a:r>
            <a:endParaRPr lang="ru-RU" dirty="0" smtClean="0">
              <a:solidFill>
                <a:schemeClr val="bg1"/>
              </a:solidFill>
            </a:endParaRPr>
          </a:p>
          <a:p>
            <a:endParaRPr lang="ru-RU" dirty="0" smtClean="0">
              <a:solidFill>
                <a:schemeClr val="bg1"/>
              </a:solidFill>
            </a:endParaRPr>
          </a:p>
          <a:p>
            <a:endParaRPr lang="ru-RU" dirty="0"/>
          </a:p>
        </p:txBody>
      </p:sp>
      <p:sp>
        <p:nvSpPr>
          <p:cNvPr id="15" name="TextBox 14"/>
          <p:cNvSpPr txBox="1"/>
          <p:nvPr/>
        </p:nvSpPr>
        <p:spPr>
          <a:xfrm>
            <a:off x="5004048" y="3789040"/>
            <a:ext cx="3995936" cy="923330"/>
          </a:xfrm>
          <a:prstGeom prst="rect">
            <a:avLst/>
          </a:prstGeom>
          <a:noFill/>
        </p:spPr>
        <p:txBody>
          <a:bodyPr wrap="square" rtlCol="0">
            <a:spAutoFit/>
          </a:bodyPr>
          <a:lstStyle/>
          <a:p>
            <a:r>
              <a:rPr lang="en-US" b="1" dirty="0" smtClean="0">
                <a:solidFill>
                  <a:schemeClr val="bg1"/>
                </a:solidFill>
              </a:rPr>
              <a:t>Preamplifier gamma-radiation test</a:t>
            </a:r>
          </a:p>
          <a:p>
            <a:endParaRPr lang="en-US" b="1" dirty="0" smtClean="0">
              <a:solidFill>
                <a:schemeClr val="bg1"/>
              </a:solidFill>
            </a:endParaRPr>
          </a:p>
          <a:p>
            <a:r>
              <a:rPr lang="en-US" b="1" dirty="0" smtClean="0">
                <a:solidFill>
                  <a:schemeClr val="bg1"/>
                </a:solidFill>
              </a:rPr>
              <a:t>Vacuum test</a:t>
            </a:r>
          </a:p>
        </p:txBody>
      </p:sp>
      <p:pic>
        <p:nvPicPr>
          <p:cNvPr id="16" name="Рисунок 15"/>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tretch>
            <a:fillRect/>
          </a:stretch>
        </p:blipFill>
        <p:spPr>
          <a:xfrm>
            <a:off x="4860032" y="4725144"/>
            <a:ext cx="4108170" cy="164318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solidFill>
                  <a:schemeClr val="bg1"/>
                </a:solidFill>
              </a:rPr>
              <a:t>Calorimeter JINR contribution </a:t>
            </a:r>
            <a:endParaRPr lang="en-US" dirty="0">
              <a:solidFill>
                <a:schemeClr val="bg1"/>
              </a:solidFill>
            </a:endParaRPr>
          </a:p>
        </p:txBody>
      </p:sp>
      <p:sp>
        <p:nvSpPr>
          <p:cNvPr id="3" name="TextBox 2"/>
          <p:cNvSpPr txBox="1"/>
          <p:nvPr/>
        </p:nvSpPr>
        <p:spPr>
          <a:xfrm>
            <a:off x="2195736" y="1124744"/>
            <a:ext cx="5544616" cy="738664"/>
          </a:xfrm>
          <a:prstGeom prst="rect">
            <a:avLst/>
          </a:prstGeom>
          <a:noFill/>
        </p:spPr>
        <p:txBody>
          <a:bodyPr wrap="square" rtlCol="0">
            <a:spAutoFit/>
          </a:bodyPr>
          <a:lstStyle/>
          <a:p>
            <a:r>
              <a:rPr lang="en-US" sz="2400" b="1" dirty="0" smtClean="0">
                <a:solidFill>
                  <a:schemeClr val="bg1"/>
                </a:solidFill>
              </a:rPr>
              <a:t>Stand for FEE testing in </a:t>
            </a:r>
            <a:r>
              <a:rPr lang="en-US" sz="2400" b="1" dirty="0" err="1" smtClean="0">
                <a:solidFill>
                  <a:schemeClr val="bg1"/>
                </a:solidFill>
              </a:rPr>
              <a:t>Dubna</a:t>
            </a:r>
            <a:endParaRPr lang="ru-RU" sz="2400" dirty="0" smtClean="0">
              <a:solidFill>
                <a:schemeClr val="bg1"/>
              </a:solidFill>
            </a:endParaRPr>
          </a:p>
          <a:p>
            <a:endParaRPr lang="ru-RU" dirty="0"/>
          </a:p>
        </p:txBody>
      </p:sp>
      <p:sp>
        <p:nvSpPr>
          <p:cNvPr id="4" name="TextBox 3"/>
          <p:cNvSpPr txBox="1"/>
          <p:nvPr/>
        </p:nvSpPr>
        <p:spPr>
          <a:xfrm>
            <a:off x="251520" y="1628800"/>
            <a:ext cx="8424936" cy="2585323"/>
          </a:xfrm>
          <a:prstGeom prst="rect">
            <a:avLst/>
          </a:prstGeom>
          <a:noFill/>
        </p:spPr>
        <p:txBody>
          <a:bodyPr wrap="square" rtlCol="0">
            <a:spAutoFit/>
          </a:bodyPr>
          <a:lstStyle/>
          <a:p>
            <a:pPr algn="just"/>
            <a:r>
              <a:rPr lang="en-US" dirty="0" smtClean="0">
                <a:solidFill>
                  <a:schemeClr val="bg1"/>
                </a:solidFill>
              </a:rPr>
              <a:t>To perform QA for all set of 3500 preamplifier for Mu2e electromagnetic calorimeter preamplifier QA stand was developed in DLNP, JINR, </a:t>
            </a:r>
            <a:r>
              <a:rPr lang="en-US" dirty="0" err="1" smtClean="0">
                <a:solidFill>
                  <a:schemeClr val="bg1"/>
                </a:solidFill>
              </a:rPr>
              <a:t>Dubna</a:t>
            </a:r>
            <a:r>
              <a:rPr lang="en-US" dirty="0" smtClean="0">
                <a:solidFill>
                  <a:schemeClr val="bg1"/>
                </a:solidFill>
              </a:rPr>
              <a:t>. This is hardware and software complex for quality analysis, that allow to quickly estimate main preamplifier characteristics:</a:t>
            </a:r>
            <a:endParaRPr lang="ru-RU" dirty="0" smtClean="0">
              <a:solidFill>
                <a:schemeClr val="bg1"/>
              </a:solidFill>
            </a:endParaRPr>
          </a:p>
          <a:p>
            <a:pPr lvl="1" algn="just">
              <a:buFont typeface="Arial" pitchFamily="34" charset="0"/>
              <a:buChar char="•"/>
            </a:pPr>
            <a:r>
              <a:rPr lang="en-US" dirty="0" smtClean="0">
                <a:solidFill>
                  <a:schemeClr val="bg1"/>
                </a:solidFill>
              </a:rPr>
              <a:t>preamplifier bandwidth;</a:t>
            </a:r>
            <a:endParaRPr lang="ru-RU" dirty="0" smtClean="0">
              <a:solidFill>
                <a:schemeClr val="bg1"/>
              </a:solidFill>
            </a:endParaRPr>
          </a:p>
          <a:p>
            <a:pPr lvl="1">
              <a:buFont typeface="Arial" pitchFamily="34" charset="0"/>
              <a:buChar char="•"/>
            </a:pPr>
            <a:r>
              <a:rPr lang="en-US" dirty="0" smtClean="0">
                <a:solidFill>
                  <a:schemeClr val="bg1"/>
                </a:solidFill>
              </a:rPr>
              <a:t>triangle pulse rise and fall time;</a:t>
            </a:r>
            <a:endParaRPr lang="ru-RU" dirty="0" smtClean="0">
              <a:solidFill>
                <a:schemeClr val="bg1"/>
              </a:solidFill>
            </a:endParaRPr>
          </a:p>
          <a:p>
            <a:pPr lvl="1">
              <a:buFont typeface="Arial" pitchFamily="34" charset="0"/>
              <a:buChar char="•"/>
            </a:pPr>
            <a:r>
              <a:rPr lang="en-US" dirty="0" smtClean="0">
                <a:solidFill>
                  <a:schemeClr val="bg1"/>
                </a:solidFill>
              </a:rPr>
              <a:t>pulse maximum rate;</a:t>
            </a:r>
            <a:endParaRPr lang="ru-RU" dirty="0" smtClean="0">
              <a:solidFill>
                <a:schemeClr val="bg1"/>
              </a:solidFill>
            </a:endParaRPr>
          </a:p>
          <a:p>
            <a:pPr lvl="1">
              <a:buFont typeface="Arial" pitchFamily="34" charset="0"/>
              <a:buChar char="•"/>
            </a:pPr>
            <a:r>
              <a:rPr lang="en-US" dirty="0" smtClean="0">
                <a:solidFill>
                  <a:schemeClr val="bg1"/>
                </a:solidFill>
              </a:rPr>
              <a:t>power consumption;</a:t>
            </a:r>
            <a:endParaRPr lang="ru-RU" dirty="0" smtClean="0">
              <a:solidFill>
                <a:schemeClr val="bg1"/>
              </a:solidFill>
            </a:endParaRPr>
          </a:p>
          <a:p>
            <a:pPr lvl="1">
              <a:buFont typeface="Arial" pitchFamily="34" charset="0"/>
              <a:buChar char="•"/>
            </a:pPr>
            <a:r>
              <a:rPr lang="en-US" dirty="0" smtClean="0">
                <a:solidFill>
                  <a:schemeClr val="bg1"/>
                </a:solidFill>
              </a:rPr>
              <a:t>gain and linearity plot.</a:t>
            </a:r>
            <a:endParaRPr lang="ru-RU" dirty="0" smtClean="0">
              <a:solidFill>
                <a:schemeClr val="bg1"/>
              </a:solidFill>
            </a:endParaRPr>
          </a:p>
        </p:txBody>
      </p:sp>
      <p:pic>
        <p:nvPicPr>
          <p:cNvPr id="5" name="Picture 18"/>
          <p:cNvPicPr/>
          <p:nvPr/>
        </p:nvPicPr>
        <p:blipFill>
          <a:blip r:embed="rId2" cstate="print"/>
          <a:stretch>
            <a:fillRect/>
          </a:stretch>
        </p:blipFill>
        <p:spPr>
          <a:xfrm>
            <a:off x="5292080" y="2564904"/>
            <a:ext cx="3546277" cy="2304256"/>
          </a:xfrm>
          <a:prstGeom prst="rect">
            <a:avLst/>
          </a:prstGeom>
        </p:spPr>
      </p:pic>
      <p:pic>
        <p:nvPicPr>
          <p:cNvPr id="6" name="Picture 27"/>
          <p:cNvPicPr/>
          <p:nvPr/>
        </p:nvPicPr>
        <p:blipFill>
          <a:blip r:embed="rId3" cstate="print"/>
          <a:stretch>
            <a:fillRect/>
          </a:stretch>
        </p:blipFill>
        <p:spPr>
          <a:xfrm>
            <a:off x="251521" y="4221088"/>
            <a:ext cx="3960440" cy="2499920"/>
          </a:xfrm>
          <a:prstGeom prst="rect">
            <a:avLst/>
          </a:prstGeom>
        </p:spPr>
      </p:pic>
      <p:pic>
        <p:nvPicPr>
          <p:cNvPr id="7" name="Рисунок 6"/>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tretch>
            <a:fillRect/>
          </a:stretch>
        </p:blipFill>
        <p:spPr>
          <a:xfrm>
            <a:off x="4932040" y="4869160"/>
            <a:ext cx="3281104" cy="1440160"/>
          </a:xfrm>
          <a:prstGeom prst="rect">
            <a:avLst/>
          </a:prstGeom>
        </p:spPr>
      </p:pic>
      <p:sp>
        <p:nvSpPr>
          <p:cNvPr id="8" name="TextBox 7"/>
          <p:cNvSpPr txBox="1"/>
          <p:nvPr/>
        </p:nvSpPr>
        <p:spPr>
          <a:xfrm>
            <a:off x="4932040" y="6381328"/>
            <a:ext cx="3960440" cy="307777"/>
          </a:xfrm>
          <a:prstGeom prst="rect">
            <a:avLst/>
          </a:prstGeom>
          <a:noFill/>
        </p:spPr>
        <p:txBody>
          <a:bodyPr wrap="square" rtlCol="0">
            <a:spAutoFit/>
          </a:bodyPr>
          <a:lstStyle/>
          <a:p>
            <a:r>
              <a:rPr lang="en-US" sz="1400" dirty="0" smtClean="0">
                <a:solidFill>
                  <a:schemeClr val="bg1"/>
                </a:solidFill>
              </a:rPr>
              <a:t>Output pulse real and simulated examples</a:t>
            </a:r>
            <a:endParaRPr lang="ru-RU" sz="1400"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Shape 1"/>
          <p:cNvSpPr txBox="1"/>
          <p:nvPr/>
        </p:nvSpPr>
        <p:spPr>
          <a:xfrm>
            <a:off x="467544" y="476672"/>
            <a:ext cx="8228763" cy="654453"/>
          </a:xfrm>
          <a:prstGeom prst="rect">
            <a:avLst/>
          </a:prstGeom>
          <a:noFill/>
          <a:ln>
            <a:noFill/>
          </a:ln>
        </p:spPr>
        <p:txBody>
          <a:bodyPr lIns="0" tIns="0" rIns="0" bIns="0" anchor="ctr"/>
          <a:lstStyle/>
          <a:p>
            <a:pPr algn="ctr"/>
            <a:r>
              <a:rPr lang="en-US" sz="2400" dirty="0">
                <a:solidFill>
                  <a:schemeClr val="bg1"/>
                </a:solidFill>
                <a:latin typeface="Arial"/>
              </a:rPr>
              <a:t>Calorimeter energy calibration with DIO electrons at B=0.5T</a:t>
            </a:r>
            <a:endParaRPr sz="2400" dirty="0">
              <a:solidFill>
                <a:schemeClr val="bg1"/>
              </a:solidFill>
            </a:endParaRPr>
          </a:p>
        </p:txBody>
      </p:sp>
      <p:pic>
        <p:nvPicPr>
          <p:cNvPr id="40" name="Рисунок 39"/>
          <p:cNvPicPr/>
          <p:nvPr/>
        </p:nvPicPr>
        <p:blipFill>
          <a:blip r:embed="rId2" cstate="print"/>
          <a:stretch/>
        </p:blipFill>
        <p:spPr>
          <a:xfrm>
            <a:off x="323528" y="996412"/>
            <a:ext cx="5279437" cy="3008652"/>
          </a:xfrm>
          <a:prstGeom prst="rect">
            <a:avLst/>
          </a:prstGeom>
          <a:ln>
            <a:noFill/>
          </a:ln>
        </p:spPr>
      </p:pic>
      <p:pic>
        <p:nvPicPr>
          <p:cNvPr id="41" name="Рисунок 40"/>
          <p:cNvPicPr/>
          <p:nvPr/>
        </p:nvPicPr>
        <p:blipFill>
          <a:blip r:embed="rId3" cstate="print"/>
          <a:stretch/>
        </p:blipFill>
        <p:spPr>
          <a:xfrm>
            <a:off x="5580112" y="1052736"/>
            <a:ext cx="3377192" cy="1715880"/>
          </a:xfrm>
          <a:prstGeom prst="rect">
            <a:avLst/>
          </a:prstGeom>
          <a:ln>
            <a:noFill/>
          </a:ln>
        </p:spPr>
      </p:pic>
      <p:pic>
        <p:nvPicPr>
          <p:cNvPr id="42" name="Рисунок 41"/>
          <p:cNvPicPr/>
          <p:nvPr/>
        </p:nvPicPr>
        <p:blipFill>
          <a:blip r:embed="rId4" cstate="print"/>
          <a:stretch/>
        </p:blipFill>
        <p:spPr>
          <a:xfrm>
            <a:off x="5580112" y="2708920"/>
            <a:ext cx="3409521" cy="1701510"/>
          </a:xfrm>
          <a:prstGeom prst="rect">
            <a:avLst/>
          </a:prstGeom>
          <a:ln>
            <a:noFill/>
          </a:ln>
        </p:spPr>
      </p:pic>
      <p:sp>
        <p:nvSpPr>
          <p:cNvPr id="43" name="TextShape 2"/>
          <p:cNvSpPr txBox="1"/>
          <p:nvPr/>
        </p:nvSpPr>
        <p:spPr>
          <a:xfrm>
            <a:off x="101884" y="4105833"/>
            <a:ext cx="8965136" cy="2698902"/>
          </a:xfrm>
          <a:prstGeom prst="rect">
            <a:avLst/>
          </a:prstGeom>
          <a:noFill/>
          <a:ln>
            <a:noFill/>
          </a:ln>
        </p:spPr>
        <p:txBody>
          <a:bodyPr lIns="81639" tIns="40820" rIns="81639" bIns="40820"/>
          <a:lstStyle/>
          <a:p>
            <a:r>
              <a:rPr lang="en-US" dirty="0">
                <a:solidFill>
                  <a:schemeClr val="bg1"/>
                </a:solidFill>
                <a:latin typeface="Arial"/>
              </a:rPr>
              <a:t>Main results:</a:t>
            </a:r>
            <a:endParaRPr dirty="0">
              <a:solidFill>
                <a:schemeClr val="bg1"/>
              </a:solidFill>
            </a:endParaRPr>
          </a:p>
          <a:p>
            <a:r>
              <a:rPr lang="en-US" dirty="0">
                <a:solidFill>
                  <a:schemeClr val="bg1"/>
                </a:solidFill>
                <a:latin typeface="Arial"/>
              </a:rPr>
              <a:t>-</a:t>
            </a:r>
            <a:r>
              <a:rPr lang="en-US" sz="1400" dirty="0">
                <a:solidFill>
                  <a:schemeClr val="bg1"/>
                </a:solidFill>
                <a:latin typeface="Arial"/>
              </a:rPr>
              <a:t> Performed modeling the calorimeter energy calibration with DIO electrons at B=0.5T</a:t>
            </a:r>
            <a:endParaRPr dirty="0">
              <a:solidFill>
                <a:schemeClr val="bg1"/>
              </a:solidFill>
            </a:endParaRPr>
          </a:p>
          <a:p>
            <a:pPr>
              <a:lnSpc>
                <a:spcPct val="150000"/>
              </a:lnSpc>
            </a:pPr>
            <a:r>
              <a:rPr lang="en-US" sz="1400" dirty="0">
                <a:solidFill>
                  <a:schemeClr val="bg1"/>
                </a:solidFill>
                <a:latin typeface="Arial"/>
              </a:rPr>
              <a:t>- Statistical accuracy better then 0.6% with sample of DIO electrons obtained during 10-20 minute long </a:t>
            </a:r>
            <a:r>
              <a:rPr lang="en-US" sz="1400" dirty="0" err="1">
                <a:solidFill>
                  <a:schemeClr val="bg1"/>
                </a:solidFill>
                <a:latin typeface="Arial"/>
              </a:rPr>
              <a:t>calib</a:t>
            </a:r>
            <a:r>
              <a:rPr lang="en-US" sz="1400" dirty="0">
                <a:solidFill>
                  <a:schemeClr val="bg1"/>
                </a:solidFill>
                <a:latin typeface="Arial"/>
              </a:rPr>
              <a:t>. run</a:t>
            </a:r>
            <a:endParaRPr dirty="0">
              <a:solidFill>
                <a:schemeClr val="bg1"/>
              </a:solidFill>
            </a:endParaRPr>
          </a:p>
          <a:p>
            <a:pPr>
              <a:lnSpc>
                <a:spcPct val="150000"/>
              </a:lnSpc>
            </a:pPr>
            <a:r>
              <a:rPr lang="en-US" sz="1400" dirty="0">
                <a:solidFill>
                  <a:schemeClr val="bg1"/>
                </a:solidFill>
                <a:latin typeface="Arial"/>
              </a:rPr>
              <a:t>- Systematic accuracy is determined by the accuracy of the MC detector modeling</a:t>
            </a:r>
            <a:endParaRPr dirty="0">
              <a:solidFill>
                <a:schemeClr val="bg1"/>
              </a:solidFill>
            </a:endParaRPr>
          </a:p>
          <a:p>
            <a:pPr>
              <a:lnSpc>
                <a:spcPct val="150000"/>
              </a:lnSpc>
            </a:pPr>
            <a:r>
              <a:rPr lang="en-US" sz="1400" dirty="0">
                <a:solidFill>
                  <a:schemeClr val="bg1"/>
                </a:solidFill>
                <a:latin typeface="Arial"/>
              </a:rPr>
              <a:t>- Iterative procedure to remove the bias due to the selection requirements on the energy deposition in crystals</a:t>
            </a:r>
            <a:endParaRPr dirty="0">
              <a:solidFill>
                <a:schemeClr val="bg1"/>
              </a:solidFill>
            </a:endParaRPr>
          </a:p>
          <a:p>
            <a:pPr>
              <a:lnSpc>
                <a:spcPct val="150000"/>
              </a:lnSpc>
            </a:pPr>
            <a:r>
              <a:rPr lang="en-US" sz="1400" dirty="0">
                <a:solidFill>
                  <a:schemeClr val="bg1"/>
                </a:solidFill>
                <a:latin typeface="Arial"/>
              </a:rPr>
              <a:t>- Compared to the central region, the calibration accuracy near the internal and external edges of disks is </a:t>
            </a:r>
            <a:r>
              <a:rPr lang="en-US" sz="1400" dirty="0" smtClean="0">
                <a:solidFill>
                  <a:schemeClr val="bg1"/>
                </a:solidFill>
                <a:latin typeface="Arial"/>
              </a:rPr>
              <a:t>lower</a:t>
            </a:r>
            <a:endParaRPr dirty="0">
              <a:solidFill>
                <a:schemeClr val="bg1"/>
              </a:solidFill>
            </a:endParaRPr>
          </a:p>
          <a:p>
            <a:r>
              <a:rPr lang="en-US" dirty="0">
                <a:solidFill>
                  <a:schemeClr val="bg1"/>
                </a:solidFill>
                <a:latin typeface="Arial"/>
              </a:rPr>
              <a:t>Plans:</a:t>
            </a:r>
            <a:endParaRPr dirty="0">
              <a:solidFill>
                <a:schemeClr val="bg1"/>
              </a:solidFill>
            </a:endParaRPr>
          </a:p>
          <a:p>
            <a:pPr>
              <a:lnSpc>
                <a:spcPct val="150000"/>
              </a:lnSpc>
            </a:pPr>
            <a:r>
              <a:rPr lang="en-US" sz="1400" dirty="0">
                <a:solidFill>
                  <a:schemeClr val="bg1"/>
                </a:solidFill>
                <a:latin typeface="Arial"/>
              </a:rPr>
              <a:t>- Investigate systematic effects</a:t>
            </a:r>
            <a:endParaRPr dirty="0">
              <a:solidFill>
                <a:schemeClr val="bg1"/>
              </a:solidFill>
            </a:endParaRPr>
          </a:p>
          <a:p>
            <a:pPr>
              <a:lnSpc>
                <a:spcPct val="150000"/>
              </a:lnSpc>
            </a:pPr>
            <a:r>
              <a:rPr lang="en-US" sz="1400" dirty="0">
                <a:solidFill>
                  <a:schemeClr val="bg1"/>
                </a:solidFill>
                <a:latin typeface="Arial"/>
              </a:rPr>
              <a:t>- Investigate perspectives to translate the calibration from 0.5T to the nominal field</a:t>
            </a:r>
            <a:endParaRPr dirty="0">
              <a:solidFill>
                <a:schemeClr val="bg1"/>
              </a:solidFill>
            </a:endParaRPr>
          </a:p>
        </p:txBody>
      </p:sp>
      <p:sp>
        <p:nvSpPr>
          <p:cNvPr id="7" name="Title 1"/>
          <p:cNvSpPr txBox="1">
            <a:spLocks/>
          </p:cNvSpPr>
          <p:nvPr/>
        </p:nvSpPr>
        <p:spPr>
          <a:xfrm>
            <a:off x="0" y="0"/>
            <a:ext cx="9144000" cy="83671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rPr>
              <a:t>Calorimeter JINR contribution </a:t>
            </a:r>
            <a:endParaRPr kumimoji="0" lang="en-US" sz="4100" b="1" i="0" u="none" strike="noStrike" kern="1200" cap="none" spc="0" normalizeH="0" baseline="0" noProof="0" dirty="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20272" cy="1259632"/>
          </a:xfrm>
        </p:spPr>
        <p:txBody>
          <a:bodyPr/>
          <a:lstStyle/>
          <a:p>
            <a:r>
              <a:rPr lang="en-US" dirty="0">
                <a:solidFill>
                  <a:schemeClr val="bg1"/>
                </a:solidFill>
              </a:rPr>
              <a:t>Mu2e Status - Tracker</a:t>
            </a:r>
          </a:p>
        </p:txBody>
      </p:sp>
      <p:sp>
        <p:nvSpPr>
          <p:cNvPr id="3" name="Content Placeholder 2"/>
          <p:cNvSpPr>
            <a:spLocks noGrp="1"/>
          </p:cNvSpPr>
          <p:nvPr>
            <p:ph idx="1"/>
          </p:nvPr>
        </p:nvSpPr>
        <p:spPr>
          <a:xfrm>
            <a:off x="0" y="980728"/>
            <a:ext cx="3476078" cy="4785738"/>
          </a:xfrm>
        </p:spPr>
        <p:txBody>
          <a:bodyPr>
            <a:normAutofit fontScale="70000" lnSpcReduction="20000"/>
          </a:bodyPr>
          <a:lstStyle/>
          <a:p>
            <a:pPr>
              <a:buClrTx/>
            </a:pPr>
            <a:r>
              <a:rPr lang="en-US" dirty="0">
                <a:solidFill>
                  <a:schemeClr val="bg1"/>
                </a:solidFill>
              </a:rPr>
              <a:t>Straw Procurement Complete (30k straws)</a:t>
            </a:r>
          </a:p>
          <a:p>
            <a:pPr>
              <a:buClrTx/>
            </a:pPr>
            <a:r>
              <a:rPr lang="en-US" dirty="0">
                <a:solidFill>
                  <a:schemeClr val="bg1"/>
                </a:solidFill>
              </a:rPr>
              <a:t>Panels </a:t>
            </a:r>
          </a:p>
          <a:p>
            <a:pPr lvl="1">
              <a:buClrTx/>
            </a:pPr>
            <a:r>
              <a:rPr lang="en-US" dirty="0">
                <a:solidFill>
                  <a:schemeClr val="bg1"/>
                </a:solidFill>
              </a:rPr>
              <a:t>Design Complete</a:t>
            </a:r>
          </a:p>
          <a:p>
            <a:pPr lvl="1">
              <a:buClrTx/>
            </a:pPr>
            <a:r>
              <a:rPr lang="en-US" dirty="0">
                <a:solidFill>
                  <a:schemeClr val="bg1"/>
                </a:solidFill>
              </a:rPr>
              <a:t>Production assembly fixtures being fabricated</a:t>
            </a:r>
          </a:p>
          <a:p>
            <a:pPr lvl="1">
              <a:buClrTx/>
            </a:pPr>
            <a:r>
              <a:rPr lang="en-US" dirty="0">
                <a:solidFill>
                  <a:schemeClr val="bg1"/>
                </a:solidFill>
              </a:rPr>
              <a:t>UMN Panel Factory &amp; QC Station set up is in progress</a:t>
            </a:r>
          </a:p>
          <a:p>
            <a:pPr>
              <a:buClrTx/>
            </a:pPr>
            <a:r>
              <a:rPr lang="en-US" dirty="0">
                <a:solidFill>
                  <a:schemeClr val="bg1"/>
                </a:solidFill>
              </a:rPr>
              <a:t>Plane</a:t>
            </a:r>
          </a:p>
          <a:p>
            <a:pPr lvl="1">
              <a:buClrTx/>
            </a:pPr>
            <a:r>
              <a:rPr lang="en-US" dirty="0">
                <a:solidFill>
                  <a:schemeClr val="bg1"/>
                </a:solidFill>
              </a:rPr>
              <a:t>Plane assembly tooling fixture </a:t>
            </a:r>
          </a:p>
          <a:p>
            <a:pPr marL="457200" lvl="1" indent="0">
              <a:buClrTx/>
              <a:buNone/>
            </a:pPr>
            <a:r>
              <a:rPr lang="en-US" dirty="0">
                <a:solidFill>
                  <a:schemeClr val="bg1"/>
                </a:solidFill>
              </a:rPr>
              <a:t> design is nearly </a:t>
            </a:r>
            <a:r>
              <a:rPr lang="en-US" dirty="0" smtClean="0">
                <a:solidFill>
                  <a:schemeClr val="bg1"/>
                </a:solidFill>
              </a:rPr>
              <a:t>complete</a:t>
            </a:r>
            <a:endParaRPr lang="en-US" dirty="0">
              <a:solidFill>
                <a:schemeClr val="bg1"/>
              </a:solidFill>
            </a:endParaRPr>
          </a:p>
          <a:p>
            <a:pPr>
              <a:buClrTx/>
            </a:pPr>
            <a:r>
              <a:rPr lang="en-US" dirty="0">
                <a:solidFill>
                  <a:schemeClr val="bg1"/>
                </a:solidFill>
              </a:rPr>
              <a:t>Electronics</a:t>
            </a:r>
          </a:p>
          <a:p>
            <a:pPr lvl="1">
              <a:buClrTx/>
            </a:pPr>
            <a:r>
              <a:rPr lang="en-US" dirty="0">
                <a:solidFill>
                  <a:schemeClr val="bg1"/>
                </a:solidFill>
              </a:rPr>
              <a:t>Final Design </a:t>
            </a:r>
            <a:r>
              <a:rPr lang="en-US" dirty="0" smtClean="0">
                <a:solidFill>
                  <a:schemeClr val="bg1"/>
                </a:solidFill>
              </a:rPr>
              <a:t>to incorporate</a:t>
            </a:r>
          </a:p>
          <a:p>
            <a:pPr marL="457200" lvl="1" indent="0">
              <a:buClrTx/>
              <a:buNone/>
            </a:pPr>
            <a:r>
              <a:rPr lang="en-US" dirty="0">
                <a:solidFill>
                  <a:schemeClr val="bg1"/>
                </a:solidFill>
              </a:rPr>
              <a:t>r</a:t>
            </a:r>
            <a:r>
              <a:rPr lang="en-US" dirty="0" smtClean="0">
                <a:solidFill>
                  <a:schemeClr val="bg1"/>
                </a:solidFill>
              </a:rPr>
              <a:t>ad hard FPGA nearly </a:t>
            </a:r>
            <a:r>
              <a:rPr lang="en-US" dirty="0">
                <a:solidFill>
                  <a:schemeClr val="bg1"/>
                </a:solidFill>
              </a:rPr>
              <a:t>complete </a:t>
            </a:r>
          </a:p>
          <a:p>
            <a:pPr lvl="1"/>
            <a:endParaRPr lang="en-US" dirty="0">
              <a:solidFill>
                <a:schemeClr val="bg1"/>
              </a:solidFill>
            </a:endParaRPr>
          </a:p>
          <a:p>
            <a:pPr marL="457200" lvl="1" indent="0">
              <a:buNone/>
            </a:pPr>
            <a:endParaRPr lang="en-US" dirty="0">
              <a:solidFill>
                <a:schemeClr val="bg1"/>
              </a:solidFill>
            </a:endParaRPr>
          </a:p>
        </p:txBody>
      </p:sp>
      <p:sp>
        <p:nvSpPr>
          <p:cNvPr id="6" name="Slide Number Placeholder 5"/>
          <p:cNvSpPr>
            <a:spLocks noGrp="1"/>
          </p:cNvSpPr>
          <p:nvPr>
            <p:ph type="sldNum" sz="quarter" idx="12"/>
          </p:nvPr>
        </p:nvSpPr>
        <p:spPr/>
        <p:txBody>
          <a:bodyPr/>
          <a:lstStyle/>
          <a:p>
            <a:fld id="{70ED63BC-807A-7243-9E2D-A13D2C52E874}" type="slidenum">
              <a:rPr lang="en-US" smtClean="0"/>
              <a:pPr/>
              <a:t>33</a:t>
            </a:fld>
            <a:endParaRPr lang="en-US"/>
          </a:p>
        </p:txBody>
      </p:sp>
      <p:grpSp>
        <p:nvGrpSpPr>
          <p:cNvPr id="7" name="Group 18"/>
          <p:cNvGrpSpPr/>
          <p:nvPr/>
        </p:nvGrpSpPr>
        <p:grpSpPr>
          <a:xfrm>
            <a:off x="6745588" y="116632"/>
            <a:ext cx="2398412" cy="3506906"/>
            <a:chOff x="9270305" y="89778"/>
            <a:chExt cx="3197882" cy="3506906"/>
          </a:xfrm>
        </p:grpSpPr>
        <p:pic>
          <p:nvPicPr>
            <p:cNvPr id="8" name="Picture 7">
              <a:extLst>
                <a:ext uri="{FF2B5EF4-FFF2-40B4-BE49-F238E27FC236}">
                  <a16:creationId xmlns:a16="http://schemas.microsoft.com/office/drawing/2014/main" xmlns="" id="{6ADCE7C3-458E-144E-90A0-A8A8B6B20267}"/>
                </a:ext>
              </a:extLst>
            </p:cNvPr>
            <p:cNvPicPr>
              <a:picLocks noChangeAspect="1"/>
            </p:cNvPicPr>
            <p:nvPr/>
          </p:nvPicPr>
          <p:blipFill>
            <a:blip r:embed="rId2" cstate="print"/>
            <a:stretch>
              <a:fillRect/>
            </a:stretch>
          </p:blipFill>
          <p:spPr>
            <a:xfrm>
              <a:off x="9465279" y="89778"/>
              <a:ext cx="2675924" cy="3165422"/>
            </a:xfrm>
            <a:prstGeom prst="rect">
              <a:avLst/>
            </a:prstGeom>
          </p:spPr>
        </p:pic>
        <p:sp>
          <p:nvSpPr>
            <p:cNvPr id="10" name="TextBox 9"/>
            <p:cNvSpPr txBox="1"/>
            <p:nvPr/>
          </p:nvSpPr>
          <p:spPr>
            <a:xfrm>
              <a:off x="9270305" y="3258130"/>
              <a:ext cx="3197882" cy="338554"/>
            </a:xfrm>
            <a:prstGeom prst="rect">
              <a:avLst/>
            </a:prstGeom>
            <a:noFill/>
          </p:spPr>
          <p:txBody>
            <a:bodyPr wrap="none" rtlCol="0">
              <a:spAutoFit/>
            </a:bodyPr>
            <a:lstStyle/>
            <a:p>
              <a:pPr algn="ctr"/>
              <a:r>
                <a:rPr lang="en-US" sz="1600" dirty="0" smtClean="0">
                  <a:solidFill>
                    <a:schemeClr val="bg1"/>
                  </a:solidFill>
                </a:rPr>
                <a:t>Panel: </a:t>
              </a:r>
              <a:r>
                <a:rPr lang="en-US" sz="1600" dirty="0">
                  <a:solidFill>
                    <a:schemeClr val="bg1"/>
                  </a:solidFill>
                </a:rPr>
                <a:t>Straw Installation</a:t>
              </a:r>
            </a:p>
          </p:txBody>
        </p:sp>
      </p:grpSp>
      <p:grpSp>
        <p:nvGrpSpPr>
          <p:cNvPr id="11" name="Group 12"/>
          <p:cNvGrpSpPr/>
          <p:nvPr/>
        </p:nvGrpSpPr>
        <p:grpSpPr>
          <a:xfrm>
            <a:off x="6606379" y="3668434"/>
            <a:ext cx="2479592" cy="2907430"/>
            <a:chOff x="6064740" y="3950731"/>
            <a:chExt cx="2970325" cy="2507896"/>
          </a:xfrm>
        </p:grpSpPr>
        <p:pic>
          <p:nvPicPr>
            <p:cNvPr id="9" name="Picture 8">
              <a:extLst>
                <a:ext uri="{FF2B5EF4-FFF2-40B4-BE49-F238E27FC236}">
                  <a16:creationId xmlns:a16="http://schemas.microsoft.com/office/drawing/2014/main" xmlns="" id="{098F3CD5-DD11-4A84-9684-0D04CE83E6A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64740" y="3950731"/>
              <a:ext cx="2970325" cy="2227744"/>
            </a:xfrm>
            <a:prstGeom prst="rect">
              <a:avLst/>
            </a:prstGeom>
          </p:spPr>
        </p:pic>
        <p:sp>
          <p:nvSpPr>
            <p:cNvPr id="12" name="TextBox 11"/>
            <p:cNvSpPr txBox="1"/>
            <p:nvPr/>
          </p:nvSpPr>
          <p:spPr>
            <a:xfrm>
              <a:off x="6071158" y="6166597"/>
              <a:ext cx="2865398" cy="292030"/>
            </a:xfrm>
            <a:prstGeom prst="rect">
              <a:avLst/>
            </a:prstGeom>
            <a:noFill/>
          </p:spPr>
          <p:txBody>
            <a:bodyPr wrap="none" rtlCol="0">
              <a:spAutoFit/>
            </a:bodyPr>
            <a:lstStyle/>
            <a:p>
              <a:pPr algn="ctr"/>
              <a:r>
                <a:rPr lang="en-US" sz="1600" dirty="0" smtClean="0">
                  <a:solidFill>
                    <a:schemeClr val="bg1"/>
                  </a:solidFill>
                </a:rPr>
                <a:t>Plane </a:t>
              </a:r>
              <a:r>
                <a:rPr lang="en-US" sz="1600" dirty="0">
                  <a:solidFill>
                    <a:schemeClr val="bg1"/>
                  </a:solidFill>
                </a:rPr>
                <a:t>Assembly Tooling</a:t>
              </a:r>
            </a:p>
          </p:txBody>
        </p:sp>
      </p:grpSp>
      <p:pic>
        <p:nvPicPr>
          <p:cNvPr id="21" name="Picture 2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635896" y="1268760"/>
            <a:ext cx="2809401" cy="1828800"/>
          </a:xfrm>
          <a:prstGeom prst="rect">
            <a:avLst/>
          </a:prstGeom>
        </p:spPr>
      </p:pic>
      <p:sp>
        <p:nvSpPr>
          <p:cNvPr id="22" name="TextBox 21"/>
          <p:cNvSpPr txBox="1"/>
          <p:nvPr/>
        </p:nvSpPr>
        <p:spPr>
          <a:xfrm>
            <a:off x="3524194" y="3284984"/>
            <a:ext cx="3013967" cy="338554"/>
          </a:xfrm>
          <a:prstGeom prst="rect">
            <a:avLst/>
          </a:prstGeom>
          <a:noFill/>
        </p:spPr>
        <p:txBody>
          <a:bodyPr wrap="none" rtlCol="0">
            <a:spAutoFit/>
          </a:bodyPr>
          <a:lstStyle/>
          <a:p>
            <a:pPr algn="ctr"/>
            <a:r>
              <a:rPr lang="en-US" sz="1600" dirty="0" smtClean="0">
                <a:solidFill>
                  <a:schemeClr val="bg1"/>
                </a:solidFill>
              </a:rPr>
              <a:t>Panel w/Front-End </a:t>
            </a:r>
            <a:r>
              <a:rPr lang="en-US" sz="1600" dirty="0">
                <a:solidFill>
                  <a:schemeClr val="bg1"/>
                </a:solidFill>
              </a:rPr>
              <a:t>Electronics</a:t>
            </a:r>
          </a:p>
        </p:txBody>
      </p:sp>
      <p:pic>
        <p:nvPicPr>
          <p:cNvPr id="4"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75856" y="3861048"/>
            <a:ext cx="2934257" cy="2200274"/>
          </a:xfrm>
          <a:prstGeom prst="rect">
            <a:avLst/>
          </a:prstGeom>
        </p:spPr>
      </p:pic>
      <p:sp>
        <p:nvSpPr>
          <p:cNvPr id="20" name="TextBox 19"/>
          <p:cNvSpPr txBox="1"/>
          <p:nvPr/>
        </p:nvSpPr>
        <p:spPr>
          <a:xfrm>
            <a:off x="3376171" y="6165304"/>
            <a:ext cx="2900153" cy="338554"/>
          </a:xfrm>
          <a:prstGeom prst="rect">
            <a:avLst/>
          </a:prstGeom>
          <a:noFill/>
        </p:spPr>
        <p:txBody>
          <a:bodyPr wrap="none" rtlCol="0">
            <a:spAutoFit/>
          </a:bodyPr>
          <a:lstStyle/>
          <a:p>
            <a:pPr algn="ctr"/>
            <a:r>
              <a:rPr lang="en-US" sz="1600" dirty="0" smtClean="0">
                <a:solidFill>
                  <a:schemeClr val="bg1"/>
                </a:solidFill>
              </a:rPr>
              <a:t>Two  panels installed in plane</a:t>
            </a:r>
            <a:endParaRPr lang="en-US" sz="1600" dirty="0">
              <a:solidFill>
                <a:schemeClr val="bg1"/>
              </a:solidFill>
            </a:endParaRPr>
          </a:p>
        </p:txBody>
      </p:sp>
      <p:sp>
        <p:nvSpPr>
          <p:cNvPr id="16" name="TextBox 15"/>
          <p:cNvSpPr txBox="1"/>
          <p:nvPr/>
        </p:nvSpPr>
        <p:spPr>
          <a:xfrm>
            <a:off x="107504" y="5661248"/>
            <a:ext cx="3168352" cy="1200329"/>
          </a:xfrm>
          <a:prstGeom prst="rect">
            <a:avLst/>
          </a:prstGeom>
          <a:noFill/>
        </p:spPr>
        <p:txBody>
          <a:bodyPr wrap="square" rtlCol="0">
            <a:spAutoFit/>
          </a:bodyPr>
          <a:lstStyle/>
          <a:p>
            <a:r>
              <a:rPr lang="en-US" b="1" dirty="0" err="1" smtClean="0">
                <a:solidFill>
                  <a:schemeClr val="bg1"/>
                </a:solidFill>
              </a:rPr>
              <a:t>V.Malyshev</a:t>
            </a:r>
            <a:r>
              <a:rPr lang="en-US" b="1" dirty="0" smtClean="0">
                <a:solidFill>
                  <a:schemeClr val="bg1"/>
                </a:solidFill>
              </a:rPr>
              <a:t> and </a:t>
            </a:r>
            <a:r>
              <a:rPr lang="en-US" b="1" dirty="0" err="1" smtClean="0">
                <a:solidFill>
                  <a:schemeClr val="bg1"/>
                </a:solidFill>
              </a:rPr>
              <a:t>A.Kolesnikov</a:t>
            </a:r>
            <a:r>
              <a:rPr lang="en-US" b="1" dirty="0" smtClean="0">
                <a:solidFill>
                  <a:schemeClr val="bg1"/>
                </a:solidFill>
              </a:rPr>
              <a:t> are invited to Minnesota Univ. to provide control of straw panels</a:t>
            </a:r>
            <a:endParaRPr lang="ru-RU" b="1" dirty="0">
              <a:solidFill>
                <a:schemeClr val="bg1"/>
              </a:solidFill>
            </a:endParaRPr>
          </a:p>
        </p:txBody>
      </p:sp>
    </p:spTree>
    <p:extLst>
      <p:ext uri="{BB962C8B-B14F-4D97-AF65-F5344CB8AC3E}">
        <p14:creationId xmlns:p14="http://schemas.microsoft.com/office/powerpoint/2010/main" xmlns="" val="7353408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008" y="0"/>
            <a:ext cx="8928992" cy="723275"/>
          </a:xfrm>
          <a:prstGeom prst="rect">
            <a:avLst/>
          </a:prstGeom>
          <a:noFill/>
        </p:spPr>
        <p:txBody>
          <a:bodyPr wrap="square" rtlCol="0">
            <a:spAutoFit/>
          </a:bodyPr>
          <a:lstStyle/>
          <a:p>
            <a:pPr algn="ctr"/>
            <a:r>
              <a:rPr lang="en-US" sz="4100" b="1" dirty="0" smtClean="0">
                <a:solidFill>
                  <a:schemeClr val="bg1"/>
                </a:solidFill>
                <a:effectLst>
                  <a:outerShdw blurRad="38100" dist="38100" dir="2700000" algn="tl">
                    <a:srgbClr val="000000">
                      <a:alpha val="43137"/>
                    </a:srgbClr>
                  </a:outerShdw>
                </a:effectLst>
                <a:latin typeface="+mj-lt"/>
                <a:cs typeface="Lucida Sans Unicode" pitchFamily="34" charset="0"/>
              </a:rPr>
              <a:t>Mu2e-II </a:t>
            </a:r>
            <a:r>
              <a:rPr lang="en-US" sz="4100" b="1" dirty="0" err="1" smtClean="0">
                <a:solidFill>
                  <a:schemeClr val="bg1"/>
                </a:solidFill>
                <a:effectLst>
                  <a:outerShdw blurRad="38100" dist="38100" dir="2700000" algn="tl">
                    <a:srgbClr val="000000">
                      <a:alpha val="43137"/>
                    </a:srgbClr>
                  </a:outerShdw>
                </a:effectLst>
                <a:latin typeface="+mj-lt"/>
                <a:cs typeface="Lucida Sans Unicode" pitchFamily="34" charset="0"/>
              </a:rPr>
              <a:t>RnD</a:t>
            </a:r>
            <a:endParaRPr lang="ru-RU" sz="4100" b="1" dirty="0">
              <a:solidFill>
                <a:schemeClr val="bg1"/>
              </a:solidFill>
              <a:effectLst>
                <a:outerShdw blurRad="38100" dist="38100" dir="2700000" algn="tl">
                  <a:srgbClr val="000000">
                    <a:alpha val="43137"/>
                  </a:srgbClr>
                </a:outerShdw>
              </a:effectLst>
              <a:latin typeface="+mj-lt"/>
              <a:cs typeface="Lucida Sans Unicode" pitchFamily="34" charset="0"/>
            </a:endParaRPr>
          </a:p>
        </p:txBody>
      </p:sp>
      <p:sp>
        <p:nvSpPr>
          <p:cNvPr id="3" name="TextBox 2"/>
          <p:cNvSpPr txBox="1"/>
          <p:nvPr/>
        </p:nvSpPr>
        <p:spPr>
          <a:xfrm>
            <a:off x="971600" y="908720"/>
            <a:ext cx="7056784" cy="646331"/>
          </a:xfrm>
          <a:prstGeom prst="rect">
            <a:avLst/>
          </a:prstGeom>
          <a:noFill/>
        </p:spPr>
        <p:txBody>
          <a:bodyPr wrap="square" rtlCol="0">
            <a:spAutoFit/>
          </a:bodyPr>
          <a:lstStyle/>
          <a:p>
            <a:pPr lvl="0"/>
            <a:r>
              <a:rPr lang="en-US" b="1" dirty="0" smtClean="0">
                <a:solidFill>
                  <a:schemeClr val="bg1"/>
                </a:solidFill>
              </a:rPr>
              <a:t>Solar-blind </a:t>
            </a:r>
            <a:r>
              <a:rPr lang="en-US" b="1" dirty="0" err="1" smtClean="0">
                <a:solidFill>
                  <a:schemeClr val="bg1"/>
                </a:solidFill>
              </a:rPr>
              <a:t>photodetector</a:t>
            </a:r>
            <a:r>
              <a:rPr lang="en-US" b="1" dirty="0" smtClean="0">
                <a:solidFill>
                  <a:schemeClr val="bg1"/>
                </a:solidFill>
              </a:rPr>
              <a:t> for BaF2  fast component selection</a:t>
            </a:r>
            <a:endParaRPr lang="ru-RU" dirty="0" smtClean="0">
              <a:solidFill>
                <a:schemeClr val="bg1"/>
              </a:solidFill>
            </a:endParaRPr>
          </a:p>
          <a:p>
            <a:endParaRPr lang="ru-RU" dirty="0"/>
          </a:p>
        </p:txBody>
      </p:sp>
      <p:sp>
        <p:nvSpPr>
          <p:cNvPr id="4" name="TextBox 3"/>
          <p:cNvSpPr txBox="1"/>
          <p:nvPr/>
        </p:nvSpPr>
        <p:spPr>
          <a:xfrm>
            <a:off x="0" y="1412776"/>
            <a:ext cx="8856984" cy="1661993"/>
          </a:xfrm>
          <a:prstGeom prst="rect">
            <a:avLst/>
          </a:prstGeom>
          <a:noFill/>
        </p:spPr>
        <p:txBody>
          <a:bodyPr wrap="square" rtlCol="0">
            <a:spAutoFit/>
          </a:bodyPr>
          <a:lstStyle/>
          <a:p>
            <a:pPr algn="just"/>
            <a:r>
              <a:rPr lang="en-US" sz="1400" dirty="0" smtClean="0">
                <a:solidFill>
                  <a:schemeClr val="bg1"/>
                </a:solidFill>
              </a:rPr>
              <a:t>We managed to create a PMT for effective registration of a fast component and suppression of a slow component of the BaF</a:t>
            </a:r>
            <a:r>
              <a:rPr lang="en-US" sz="1400" baseline="-25000" dirty="0" smtClean="0">
                <a:solidFill>
                  <a:schemeClr val="bg1"/>
                </a:solidFill>
              </a:rPr>
              <a:t>2</a:t>
            </a:r>
            <a:r>
              <a:rPr lang="en-US" sz="1400" dirty="0" smtClean="0">
                <a:solidFill>
                  <a:schemeClr val="bg1"/>
                </a:solidFill>
              </a:rPr>
              <a:t> emission spectrum using the </a:t>
            </a:r>
            <a:r>
              <a:rPr lang="en-US" sz="1400" dirty="0" err="1" smtClean="0">
                <a:solidFill>
                  <a:schemeClr val="bg1"/>
                </a:solidFill>
              </a:rPr>
              <a:t>AlGaN</a:t>
            </a:r>
            <a:r>
              <a:rPr lang="en-US" sz="1400" dirty="0" smtClean="0">
                <a:solidFill>
                  <a:schemeClr val="bg1"/>
                </a:solidFill>
              </a:rPr>
              <a:t>-based photocathode with Al-content up to 0.8 in upper p-type conductive layers. </a:t>
            </a:r>
            <a:endParaRPr lang="ru-RU" sz="1400" dirty="0" smtClean="0">
              <a:solidFill>
                <a:schemeClr val="bg1"/>
              </a:solidFill>
            </a:endParaRPr>
          </a:p>
          <a:p>
            <a:pPr algn="just"/>
            <a:r>
              <a:rPr lang="en-US" sz="1400" dirty="0" smtClean="0">
                <a:solidFill>
                  <a:schemeClr val="bg1"/>
                </a:solidFill>
              </a:rPr>
              <a:t>	Such </a:t>
            </a:r>
            <a:r>
              <a:rPr lang="en-US" sz="1400" dirty="0" err="1" smtClean="0">
                <a:solidFill>
                  <a:schemeClr val="bg1"/>
                </a:solidFill>
              </a:rPr>
              <a:t>photodetectors</a:t>
            </a:r>
            <a:r>
              <a:rPr lang="en-US" sz="1400" dirty="0" smtClean="0">
                <a:solidFill>
                  <a:schemeClr val="bg1"/>
                </a:solidFill>
              </a:rPr>
              <a:t> in coupling with BaF</a:t>
            </a:r>
            <a:r>
              <a:rPr lang="en-US" sz="1400" baseline="-25000" dirty="0" smtClean="0">
                <a:solidFill>
                  <a:schemeClr val="bg1"/>
                </a:solidFill>
              </a:rPr>
              <a:t>2</a:t>
            </a:r>
            <a:r>
              <a:rPr lang="en-US" sz="1400" dirty="0" smtClean="0">
                <a:solidFill>
                  <a:schemeClr val="bg1"/>
                </a:solidFill>
              </a:rPr>
              <a:t> scintillation crystals can be useful in Mu2e experiment phase II, providing high timing resolution with dead time of detector less than 30 ns in high radioactive background up to 10 </a:t>
            </a:r>
            <a:r>
              <a:rPr lang="en-US" sz="1400" dirty="0" err="1" smtClean="0">
                <a:solidFill>
                  <a:schemeClr val="bg1"/>
                </a:solidFill>
              </a:rPr>
              <a:t>Mrad</a:t>
            </a:r>
            <a:r>
              <a:rPr lang="en-US" sz="1400" dirty="0" smtClean="0">
                <a:solidFill>
                  <a:schemeClr val="bg1"/>
                </a:solidFill>
              </a:rPr>
              <a:t>. </a:t>
            </a:r>
            <a:endParaRPr lang="ru-RU" sz="1400" dirty="0" smtClean="0">
              <a:solidFill>
                <a:schemeClr val="bg1"/>
              </a:solidFill>
            </a:endParaRPr>
          </a:p>
          <a:p>
            <a:endParaRPr lang="ru-RU" dirty="0"/>
          </a:p>
        </p:txBody>
      </p:sp>
      <p:pic>
        <p:nvPicPr>
          <p:cNvPr id="5" name="Рисунок 4" descr="fig24.gif"/>
          <p:cNvPicPr>
            <a:picLocks noChangeAspect="1"/>
          </p:cNvPicPr>
          <p:nvPr/>
        </p:nvPicPr>
        <p:blipFill>
          <a:blip r:embed="rId2" cstate="print"/>
          <a:stretch>
            <a:fillRect/>
          </a:stretch>
        </p:blipFill>
        <p:spPr>
          <a:xfrm>
            <a:off x="4499992" y="2636912"/>
            <a:ext cx="4424154" cy="3373350"/>
          </a:xfrm>
          <a:prstGeom prst="rect">
            <a:avLst/>
          </a:prstGeom>
        </p:spPr>
      </p:pic>
      <p:sp>
        <p:nvSpPr>
          <p:cNvPr id="6" name="TextBox 5"/>
          <p:cNvSpPr txBox="1"/>
          <p:nvPr/>
        </p:nvSpPr>
        <p:spPr>
          <a:xfrm>
            <a:off x="179512" y="2996952"/>
            <a:ext cx="3888432" cy="2954655"/>
          </a:xfrm>
          <a:prstGeom prst="rect">
            <a:avLst/>
          </a:prstGeom>
          <a:noFill/>
        </p:spPr>
        <p:txBody>
          <a:bodyPr wrap="square" rtlCol="0">
            <a:spAutoFit/>
          </a:bodyPr>
          <a:lstStyle/>
          <a:p>
            <a:pPr algn="just"/>
            <a:r>
              <a:rPr lang="en-US" sz="1400" dirty="0" smtClean="0">
                <a:solidFill>
                  <a:schemeClr val="bg1"/>
                </a:solidFill>
              </a:rPr>
              <a:t>Developed UV-</a:t>
            </a:r>
            <a:r>
              <a:rPr lang="en-US" sz="1400" dirty="0" err="1" smtClean="0">
                <a:solidFill>
                  <a:schemeClr val="bg1"/>
                </a:solidFill>
              </a:rPr>
              <a:t>photodetectors</a:t>
            </a:r>
            <a:r>
              <a:rPr lang="en-US" sz="1400" dirty="0" smtClean="0">
                <a:solidFill>
                  <a:schemeClr val="bg1"/>
                </a:solidFill>
              </a:rPr>
              <a:t> are a photomultipliers with </a:t>
            </a:r>
            <a:r>
              <a:rPr lang="en-US" sz="1400" dirty="0" err="1" smtClean="0">
                <a:solidFill>
                  <a:schemeClr val="bg1"/>
                </a:solidFill>
              </a:rPr>
              <a:t>microchannel</a:t>
            </a:r>
            <a:r>
              <a:rPr lang="en-US" sz="1400" dirty="0" smtClean="0">
                <a:solidFill>
                  <a:schemeClr val="bg1"/>
                </a:solidFill>
              </a:rPr>
              <a:t> plates, that uses photocathode based on </a:t>
            </a:r>
            <a:r>
              <a:rPr lang="en-US" sz="1400" dirty="0" err="1" smtClean="0">
                <a:solidFill>
                  <a:schemeClr val="bg1"/>
                </a:solidFill>
              </a:rPr>
              <a:t>heterostructure</a:t>
            </a:r>
            <a:r>
              <a:rPr lang="en-US" sz="1400" dirty="0" smtClean="0">
                <a:solidFill>
                  <a:schemeClr val="bg1"/>
                </a:solidFill>
              </a:rPr>
              <a:t> with p-type conductive </a:t>
            </a:r>
            <a:r>
              <a:rPr lang="en-US" sz="1400" dirty="0" err="1" smtClean="0">
                <a:solidFill>
                  <a:schemeClr val="bg1"/>
                </a:solidFill>
              </a:rPr>
              <a:t>Al</a:t>
            </a:r>
            <a:r>
              <a:rPr lang="en-US" sz="1400" baseline="-25000" dirty="0" err="1" smtClean="0">
                <a:solidFill>
                  <a:schemeClr val="bg1"/>
                </a:solidFill>
              </a:rPr>
              <a:t>x</a:t>
            </a:r>
            <a:r>
              <a:rPr lang="en-US" sz="1400" dirty="0" err="1" smtClean="0">
                <a:solidFill>
                  <a:schemeClr val="bg1"/>
                </a:solidFill>
              </a:rPr>
              <a:t>Ga</a:t>
            </a:r>
            <a:r>
              <a:rPr lang="en-US" sz="1400" baseline="-25000" dirty="0" smtClean="0">
                <a:solidFill>
                  <a:schemeClr val="bg1"/>
                </a:solidFill>
              </a:rPr>
              <a:t>(1-x)</a:t>
            </a:r>
            <a:r>
              <a:rPr lang="en-US" sz="1400" dirty="0" smtClean="0">
                <a:solidFill>
                  <a:schemeClr val="bg1"/>
                </a:solidFill>
              </a:rPr>
              <a:t>N:Mg layers.  For such structures it is possible to vary their </a:t>
            </a:r>
            <a:r>
              <a:rPr lang="en-US" sz="1400" dirty="0" err="1" smtClean="0">
                <a:solidFill>
                  <a:schemeClr val="bg1"/>
                </a:solidFill>
              </a:rPr>
              <a:t>bandgap</a:t>
            </a:r>
            <a:r>
              <a:rPr lang="en-US" sz="1400" dirty="0" smtClean="0">
                <a:solidFill>
                  <a:schemeClr val="bg1"/>
                </a:solidFill>
              </a:rPr>
              <a:t> in the entire range from 3.5eV up to 6.1eV by increasing the Al-content. This make this material suitable for developing UV-</a:t>
            </a:r>
            <a:r>
              <a:rPr lang="en-US" sz="1400" dirty="0" err="1" smtClean="0">
                <a:solidFill>
                  <a:schemeClr val="bg1"/>
                </a:solidFill>
              </a:rPr>
              <a:t>photocathodes</a:t>
            </a:r>
            <a:r>
              <a:rPr lang="en-US" sz="1400" dirty="0" smtClean="0">
                <a:solidFill>
                  <a:schemeClr val="bg1"/>
                </a:solidFill>
              </a:rPr>
              <a:t> of a large-area with an adjustable threshold in the spectral range λ=210-360 nm, wherein threshold λ&lt;280 nm accords to Al-content x&gt;0.4.</a:t>
            </a:r>
            <a:endParaRPr lang="ru-RU" sz="1400" dirty="0" smtClean="0">
              <a:solidFill>
                <a:schemeClr val="bg1"/>
              </a:solidFill>
            </a:endParaRPr>
          </a:p>
          <a:p>
            <a:endParaRPr lang="ru-RU"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ig27.gif"/>
          <p:cNvPicPr>
            <a:picLocks noChangeAspect="1"/>
          </p:cNvPicPr>
          <p:nvPr/>
        </p:nvPicPr>
        <p:blipFill>
          <a:blip r:embed="rId2" cstate="print"/>
          <a:stretch>
            <a:fillRect/>
          </a:stretch>
        </p:blipFill>
        <p:spPr>
          <a:xfrm>
            <a:off x="0" y="705028"/>
            <a:ext cx="9144000" cy="6152972"/>
          </a:xfrm>
          <a:prstGeom prst="rect">
            <a:avLst/>
          </a:prstGeom>
        </p:spPr>
      </p:pic>
      <p:sp>
        <p:nvSpPr>
          <p:cNvPr id="3" name="TextBox 2"/>
          <p:cNvSpPr txBox="1"/>
          <p:nvPr/>
        </p:nvSpPr>
        <p:spPr>
          <a:xfrm>
            <a:off x="215008" y="0"/>
            <a:ext cx="8928992" cy="723275"/>
          </a:xfrm>
          <a:prstGeom prst="rect">
            <a:avLst/>
          </a:prstGeom>
          <a:noFill/>
        </p:spPr>
        <p:txBody>
          <a:bodyPr wrap="square" rtlCol="0">
            <a:spAutoFit/>
          </a:bodyPr>
          <a:lstStyle/>
          <a:p>
            <a:pPr algn="ctr"/>
            <a:r>
              <a:rPr lang="en-US" sz="4100" b="1" dirty="0" smtClean="0">
                <a:solidFill>
                  <a:schemeClr val="bg1"/>
                </a:solidFill>
                <a:effectLst>
                  <a:outerShdw blurRad="38100" dist="38100" dir="2700000" algn="tl">
                    <a:srgbClr val="000000">
                      <a:alpha val="43137"/>
                    </a:srgbClr>
                  </a:outerShdw>
                </a:effectLst>
                <a:latin typeface="+mj-lt"/>
                <a:cs typeface="Lucida Sans Unicode" pitchFamily="34" charset="0"/>
              </a:rPr>
              <a:t>Mu2e-II </a:t>
            </a:r>
            <a:r>
              <a:rPr lang="en-US" sz="4100" b="1" dirty="0" err="1" smtClean="0">
                <a:solidFill>
                  <a:schemeClr val="bg1"/>
                </a:solidFill>
                <a:effectLst>
                  <a:outerShdw blurRad="38100" dist="38100" dir="2700000" algn="tl">
                    <a:srgbClr val="000000">
                      <a:alpha val="43137"/>
                    </a:srgbClr>
                  </a:outerShdw>
                </a:effectLst>
                <a:latin typeface="+mj-lt"/>
                <a:cs typeface="Lucida Sans Unicode" pitchFamily="34" charset="0"/>
              </a:rPr>
              <a:t>RnD</a:t>
            </a:r>
            <a:endParaRPr lang="ru-RU" sz="4100" b="1" dirty="0">
              <a:solidFill>
                <a:schemeClr val="bg1"/>
              </a:solidFill>
              <a:effectLst>
                <a:outerShdw blurRad="38100" dist="38100" dir="2700000" algn="tl">
                  <a:srgbClr val="000000">
                    <a:alpha val="43137"/>
                  </a:srgbClr>
                </a:outerShdw>
              </a:effectLst>
              <a:latin typeface="+mj-lt"/>
              <a:cs typeface="Lucida Sans Unicode"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ig28.gif"/>
          <p:cNvPicPr>
            <a:picLocks noChangeAspect="1"/>
          </p:cNvPicPr>
          <p:nvPr/>
        </p:nvPicPr>
        <p:blipFill>
          <a:blip r:embed="rId2" cstate="print"/>
          <a:stretch>
            <a:fillRect/>
          </a:stretch>
        </p:blipFill>
        <p:spPr>
          <a:xfrm>
            <a:off x="0" y="1196752"/>
            <a:ext cx="9144000" cy="4680520"/>
          </a:xfrm>
          <a:prstGeom prst="rect">
            <a:avLst/>
          </a:prstGeom>
        </p:spPr>
      </p:pic>
      <p:sp>
        <p:nvSpPr>
          <p:cNvPr id="3" name="TextBox 2"/>
          <p:cNvSpPr txBox="1"/>
          <p:nvPr/>
        </p:nvSpPr>
        <p:spPr>
          <a:xfrm>
            <a:off x="215008" y="0"/>
            <a:ext cx="8928992" cy="723275"/>
          </a:xfrm>
          <a:prstGeom prst="rect">
            <a:avLst/>
          </a:prstGeom>
          <a:noFill/>
        </p:spPr>
        <p:txBody>
          <a:bodyPr wrap="square" rtlCol="0">
            <a:spAutoFit/>
          </a:bodyPr>
          <a:lstStyle/>
          <a:p>
            <a:pPr algn="ctr"/>
            <a:r>
              <a:rPr lang="en-US" sz="4100" b="1" dirty="0" smtClean="0">
                <a:solidFill>
                  <a:schemeClr val="bg1"/>
                </a:solidFill>
                <a:effectLst>
                  <a:outerShdw blurRad="38100" dist="38100" dir="2700000" algn="tl">
                    <a:srgbClr val="000000">
                      <a:alpha val="43137"/>
                    </a:srgbClr>
                  </a:outerShdw>
                </a:effectLst>
                <a:latin typeface="+mj-lt"/>
                <a:cs typeface="Lucida Sans Unicode" pitchFamily="34" charset="0"/>
              </a:rPr>
              <a:t>Mu2e-II </a:t>
            </a:r>
            <a:r>
              <a:rPr lang="en-US" sz="4100" b="1" dirty="0" err="1" smtClean="0">
                <a:solidFill>
                  <a:schemeClr val="bg1"/>
                </a:solidFill>
                <a:effectLst>
                  <a:outerShdw blurRad="38100" dist="38100" dir="2700000" algn="tl">
                    <a:srgbClr val="000000">
                      <a:alpha val="43137"/>
                    </a:srgbClr>
                  </a:outerShdw>
                </a:effectLst>
                <a:latin typeface="+mj-lt"/>
                <a:cs typeface="Lucida Sans Unicode" pitchFamily="34" charset="0"/>
              </a:rPr>
              <a:t>RnD</a:t>
            </a:r>
            <a:endParaRPr lang="ru-RU" sz="4100" b="1" dirty="0">
              <a:solidFill>
                <a:schemeClr val="bg1"/>
              </a:solidFill>
              <a:effectLst>
                <a:outerShdw blurRad="38100" dist="38100" dir="2700000" algn="tl">
                  <a:srgbClr val="000000">
                    <a:alpha val="43137"/>
                  </a:srgbClr>
                </a:outerShdw>
              </a:effectLst>
              <a:latin typeface="+mj-lt"/>
              <a:cs typeface="Lucida Sans Unicode" pitchFamily="34" charset="0"/>
            </a:endParaRPr>
          </a:p>
        </p:txBody>
      </p:sp>
      <p:sp>
        <p:nvSpPr>
          <p:cNvPr id="4" name="Прямоугольник 3"/>
          <p:cNvSpPr/>
          <p:nvPr/>
        </p:nvSpPr>
        <p:spPr>
          <a:xfrm>
            <a:off x="6804248" y="5445224"/>
            <a:ext cx="1296144"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ig25.gif"/>
          <p:cNvPicPr>
            <a:picLocks noChangeAspect="1"/>
          </p:cNvPicPr>
          <p:nvPr/>
        </p:nvPicPr>
        <p:blipFill>
          <a:blip r:embed="rId2" cstate="print"/>
          <a:stretch>
            <a:fillRect/>
          </a:stretch>
        </p:blipFill>
        <p:spPr>
          <a:xfrm>
            <a:off x="0" y="764704"/>
            <a:ext cx="9144000" cy="3384376"/>
          </a:xfrm>
          <a:prstGeom prst="rect">
            <a:avLst/>
          </a:prstGeom>
        </p:spPr>
      </p:pic>
      <p:sp>
        <p:nvSpPr>
          <p:cNvPr id="3" name="TextBox 2"/>
          <p:cNvSpPr txBox="1"/>
          <p:nvPr/>
        </p:nvSpPr>
        <p:spPr>
          <a:xfrm>
            <a:off x="215008" y="0"/>
            <a:ext cx="8928992" cy="723275"/>
          </a:xfrm>
          <a:prstGeom prst="rect">
            <a:avLst/>
          </a:prstGeom>
          <a:noFill/>
        </p:spPr>
        <p:txBody>
          <a:bodyPr wrap="square" rtlCol="0">
            <a:spAutoFit/>
          </a:bodyPr>
          <a:lstStyle/>
          <a:p>
            <a:pPr algn="ctr"/>
            <a:r>
              <a:rPr lang="en-US" sz="4100" b="1" dirty="0" smtClean="0">
                <a:solidFill>
                  <a:schemeClr val="bg1"/>
                </a:solidFill>
                <a:effectLst>
                  <a:outerShdw blurRad="38100" dist="38100" dir="2700000" algn="tl">
                    <a:srgbClr val="000000">
                      <a:alpha val="43137"/>
                    </a:srgbClr>
                  </a:outerShdw>
                </a:effectLst>
                <a:latin typeface="+mj-lt"/>
                <a:cs typeface="Lucida Sans Unicode" pitchFamily="34" charset="0"/>
              </a:rPr>
              <a:t>Mu2e-II </a:t>
            </a:r>
            <a:r>
              <a:rPr lang="en-US" sz="4100" b="1" dirty="0" err="1" smtClean="0">
                <a:solidFill>
                  <a:schemeClr val="bg1"/>
                </a:solidFill>
                <a:effectLst>
                  <a:outerShdw blurRad="38100" dist="38100" dir="2700000" algn="tl">
                    <a:srgbClr val="000000">
                      <a:alpha val="43137"/>
                    </a:srgbClr>
                  </a:outerShdw>
                </a:effectLst>
                <a:latin typeface="+mj-lt"/>
                <a:cs typeface="Lucida Sans Unicode" pitchFamily="34" charset="0"/>
              </a:rPr>
              <a:t>RnD</a:t>
            </a:r>
            <a:endParaRPr lang="ru-RU" sz="4100" b="1" dirty="0">
              <a:solidFill>
                <a:schemeClr val="bg1"/>
              </a:solidFill>
              <a:effectLst>
                <a:outerShdw blurRad="38100" dist="38100" dir="2700000" algn="tl">
                  <a:srgbClr val="000000">
                    <a:alpha val="43137"/>
                  </a:srgbClr>
                </a:outerShdw>
              </a:effectLst>
              <a:latin typeface="+mj-lt"/>
              <a:cs typeface="Lucida Sans Unicode" pitchFamily="34" charset="0"/>
            </a:endParaRPr>
          </a:p>
        </p:txBody>
      </p:sp>
      <p:pic>
        <p:nvPicPr>
          <p:cNvPr id="4" name="Picture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7504" y="4149080"/>
            <a:ext cx="3635896" cy="2321130"/>
          </a:xfrm>
          <a:prstGeom prst="rect">
            <a:avLst/>
          </a:prstGeom>
        </p:spPr>
      </p:pic>
      <p:sp>
        <p:nvSpPr>
          <p:cNvPr id="5" name="TextBox 4"/>
          <p:cNvSpPr txBox="1"/>
          <p:nvPr/>
        </p:nvSpPr>
        <p:spPr>
          <a:xfrm>
            <a:off x="3995936" y="4221089"/>
            <a:ext cx="4680520" cy="2554545"/>
          </a:xfrm>
          <a:prstGeom prst="rect">
            <a:avLst/>
          </a:prstGeom>
          <a:noFill/>
        </p:spPr>
        <p:txBody>
          <a:bodyPr wrap="square" rtlCol="0">
            <a:spAutoFit/>
          </a:bodyPr>
          <a:lstStyle/>
          <a:p>
            <a:pPr algn="just">
              <a:buFont typeface="Arial" pitchFamily="34" charset="0"/>
              <a:buChar char="•"/>
            </a:pPr>
            <a:r>
              <a:rPr lang="ru-RU" sz="1600" dirty="0" smtClean="0">
                <a:solidFill>
                  <a:schemeClr val="bg1"/>
                </a:solidFill>
                <a:latin typeface="Times New Roman" panose="02020603050405020304" pitchFamily="18" charset="0"/>
                <a:cs typeface="Times New Roman" panose="02020603050405020304" pitchFamily="18" charset="0"/>
              </a:rPr>
              <a:t>Созданы фильтры типа </a:t>
            </a:r>
            <a:r>
              <a:rPr lang="en-US" sz="1600" dirty="0" smtClean="0">
                <a:solidFill>
                  <a:schemeClr val="bg1"/>
                </a:solidFill>
                <a:latin typeface="Times New Roman" panose="02020603050405020304" pitchFamily="18" charset="0"/>
                <a:cs typeface="Times New Roman" panose="02020603050405020304" pitchFamily="18" charset="0"/>
              </a:rPr>
              <a:t>I</a:t>
            </a:r>
            <a:r>
              <a:rPr lang="ru-RU" sz="1600" dirty="0" smtClean="0">
                <a:solidFill>
                  <a:schemeClr val="bg1"/>
                </a:solidFill>
                <a:latin typeface="Times New Roman" panose="02020603050405020304" pitchFamily="18" charset="0"/>
                <a:cs typeface="Times New Roman" panose="02020603050405020304" pitchFamily="18" charset="0"/>
              </a:rPr>
              <a:t> с областью подавления 250-350 нм (зеленый цвет) и</a:t>
            </a:r>
            <a:r>
              <a:rPr lang="en-US" sz="1600" dirty="0" smtClean="0">
                <a:solidFill>
                  <a:schemeClr val="bg1"/>
                </a:solidFill>
                <a:latin typeface="Times New Roman" panose="02020603050405020304" pitchFamily="18" charset="0"/>
                <a:cs typeface="Times New Roman" panose="02020603050405020304" pitchFamily="18" charset="0"/>
              </a:rPr>
              <a:t> </a:t>
            </a:r>
            <a:r>
              <a:rPr lang="ru-RU" sz="1600" dirty="0" smtClean="0">
                <a:solidFill>
                  <a:schemeClr val="bg1"/>
                </a:solidFill>
                <a:latin typeface="Times New Roman" panose="02020603050405020304" pitchFamily="18" charset="0"/>
                <a:cs typeface="Times New Roman" panose="02020603050405020304" pitchFamily="18" charset="0"/>
              </a:rPr>
              <a:t>типа </a:t>
            </a:r>
            <a:r>
              <a:rPr lang="en-US" sz="1600" dirty="0" smtClean="0">
                <a:solidFill>
                  <a:schemeClr val="bg1"/>
                </a:solidFill>
                <a:latin typeface="Times New Roman" panose="02020603050405020304" pitchFamily="18" charset="0"/>
                <a:cs typeface="Times New Roman" panose="02020603050405020304" pitchFamily="18" charset="0"/>
              </a:rPr>
              <a:t>II</a:t>
            </a:r>
            <a:r>
              <a:rPr lang="ru-RU" sz="1600" dirty="0" smtClean="0">
                <a:solidFill>
                  <a:schemeClr val="bg1"/>
                </a:solidFill>
                <a:latin typeface="Times New Roman" panose="02020603050405020304" pitchFamily="18" charset="0"/>
                <a:cs typeface="Times New Roman" panose="02020603050405020304" pitchFamily="18" charset="0"/>
              </a:rPr>
              <a:t> (синий) с подавлением при 280-400 нм.  Пока только комбинация двух фильтров (тип </a:t>
            </a:r>
            <a:r>
              <a:rPr lang="en-US" sz="1600" dirty="0" smtClean="0">
                <a:solidFill>
                  <a:schemeClr val="bg1"/>
                </a:solidFill>
                <a:latin typeface="Times New Roman" panose="02020603050405020304" pitchFamily="18" charset="0"/>
                <a:cs typeface="Times New Roman" panose="02020603050405020304" pitchFamily="18" charset="0"/>
              </a:rPr>
              <a:t>I + </a:t>
            </a:r>
            <a:r>
              <a:rPr lang="ru-RU" sz="1600" dirty="0" smtClean="0">
                <a:solidFill>
                  <a:schemeClr val="bg1"/>
                </a:solidFill>
                <a:latin typeface="Times New Roman" panose="02020603050405020304" pitchFamily="18" charset="0"/>
                <a:cs typeface="Times New Roman" panose="02020603050405020304" pitchFamily="18" charset="0"/>
              </a:rPr>
              <a:t>тип </a:t>
            </a:r>
            <a:r>
              <a:rPr lang="en-US" sz="1600" dirty="0" smtClean="0">
                <a:solidFill>
                  <a:schemeClr val="bg1"/>
                </a:solidFill>
                <a:latin typeface="Times New Roman" panose="02020603050405020304" pitchFamily="18" charset="0"/>
                <a:cs typeface="Times New Roman" panose="02020603050405020304" pitchFamily="18" charset="0"/>
              </a:rPr>
              <a:t>II</a:t>
            </a:r>
            <a:r>
              <a:rPr lang="ru-RU" sz="1600" dirty="0" smtClean="0">
                <a:solidFill>
                  <a:schemeClr val="bg1"/>
                </a:solidFill>
                <a:latin typeface="Times New Roman" panose="02020603050405020304" pitchFamily="18" charset="0"/>
                <a:cs typeface="Times New Roman" panose="02020603050405020304" pitchFamily="18" charset="0"/>
              </a:rPr>
              <a:t>, бордовый цвет) позволяет существенно подавить медленную компоненту</a:t>
            </a:r>
          </a:p>
          <a:p>
            <a:pPr algn="just">
              <a:buFont typeface="Arial" pitchFamily="34" charset="0"/>
              <a:buChar char="•"/>
            </a:pPr>
            <a:endParaRPr lang="ru-RU" sz="1600" dirty="0" smtClean="0">
              <a:solidFill>
                <a:schemeClr val="bg1"/>
              </a:solidFill>
              <a:latin typeface="Times New Roman" panose="02020603050405020304" pitchFamily="18" charset="0"/>
              <a:cs typeface="Times New Roman" panose="02020603050405020304" pitchFamily="18" charset="0"/>
            </a:endParaRPr>
          </a:p>
          <a:p>
            <a:pPr algn="just">
              <a:buFont typeface="Arial" pitchFamily="34" charset="0"/>
              <a:buChar char="•"/>
            </a:pPr>
            <a:r>
              <a:rPr lang="ru-RU" sz="1600" dirty="0" smtClean="0">
                <a:solidFill>
                  <a:schemeClr val="bg1"/>
                </a:solidFill>
                <a:latin typeface="Times New Roman" panose="02020603050405020304" pitchFamily="18" charset="0"/>
                <a:cs typeface="Times New Roman" panose="02020603050405020304" pitchFamily="18" charset="0"/>
              </a:rPr>
              <a:t>Фильтр состоит из 200-220 слоев оксидов редкоземельных элементов, </a:t>
            </a:r>
            <a:r>
              <a:rPr lang="ru-RU" sz="1600" dirty="0" err="1" smtClean="0">
                <a:solidFill>
                  <a:schemeClr val="bg1"/>
                </a:solidFill>
                <a:latin typeface="Times New Roman" panose="02020603050405020304" pitchFamily="18" charset="0"/>
                <a:cs typeface="Times New Roman" panose="02020603050405020304" pitchFamily="18" charset="0"/>
              </a:rPr>
              <a:t>напыленных</a:t>
            </a:r>
            <a:r>
              <a:rPr lang="ru-RU" sz="1600" dirty="0" smtClean="0">
                <a:solidFill>
                  <a:schemeClr val="bg1"/>
                </a:solidFill>
                <a:latin typeface="Times New Roman" panose="02020603050405020304" pitchFamily="18" charset="0"/>
                <a:cs typeface="Times New Roman" panose="02020603050405020304" pitchFamily="18" charset="0"/>
              </a:rPr>
              <a:t> на кварцевой подложке </a:t>
            </a:r>
            <a:endParaRPr lang="en-US" sz="16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9912" y="1484784"/>
            <a:ext cx="2160240" cy="589546"/>
          </a:xfrm>
        </p:spPr>
        <p:txBody>
          <a:bodyPr>
            <a:normAutofit/>
          </a:bodyPr>
          <a:lstStyle/>
          <a:p>
            <a:pPr algn="ctr"/>
            <a:r>
              <a:rPr lang="en-US" sz="3200" dirty="0" smtClean="0">
                <a:solidFill>
                  <a:schemeClr val="bg1"/>
                </a:solidFill>
                <a:latin typeface="Times New Roman" panose="02020603050405020304" pitchFamily="18" charset="0"/>
                <a:cs typeface="Times New Roman" panose="02020603050405020304" pitchFamily="18" charset="0"/>
              </a:rPr>
              <a:t>BaF2 </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940152" y="764704"/>
            <a:ext cx="2743200" cy="2072869"/>
          </a:xfrm>
          <a:prstGeom prst="rect">
            <a:avLst/>
          </a:prstGeo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83568" y="3356992"/>
            <a:ext cx="2743200" cy="1973179"/>
          </a:xfrm>
          <a:prstGeom prst="rect">
            <a:avLst/>
          </a:prstGeom>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148064" y="3429000"/>
            <a:ext cx="2743200" cy="1973179"/>
          </a:xfrm>
          <a:prstGeom prst="rect">
            <a:avLst/>
          </a:prstGeom>
        </p:spPr>
      </p:pic>
      <p:pic>
        <p:nvPicPr>
          <p:cNvPr id="8" name="Picture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79512" y="764704"/>
            <a:ext cx="3657600" cy="1537063"/>
          </a:xfrm>
          <a:prstGeom prst="rect">
            <a:avLst/>
          </a:prstGeom>
        </p:spPr>
      </p:pic>
      <p:sp>
        <p:nvSpPr>
          <p:cNvPr id="7" name="TextBox 6"/>
          <p:cNvSpPr txBox="1"/>
          <p:nvPr/>
        </p:nvSpPr>
        <p:spPr>
          <a:xfrm>
            <a:off x="107504" y="2276872"/>
            <a:ext cx="4110361" cy="1077218"/>
          </a:xfrm>
          <a:prstGeom prst="rect">
            <a:avLst/>
          </a:prstGeom>
          <a:noFill/>
        </p:spPr>
        <p:txBody>
          <a:bodyPr wrap="square" rtlCol="0">
            <a:spAutoFit/>
          </a:bodyPr>
          <a:lstStyle/>
          <a:p>
            <a:r>
              <a:rPr lang="ru-RU" sz="1600" dirty="0" smtClean="0">
                <a:solidFill>
                  <a:schemeClr val="bg1"/>
                </a:solidFill>
                <a:latin typeface="Times New Roman" panose="02020603050405020304" pitchFamily="18" charset="0"/>
                <a:cs typeface="Times New Roman" panose="02020603050405020304" pitchFamily="18" charset="0"/>
              </a:rPr>
              <a:t>Блок-схема измерений. Использовались два фильтра (тип </a:t>
            </a:r>
            <a:r>
              <a:rPr lang="en-US" sz="1600" dirty="0" smtClean="0">
                <a:solidFill>
                  <a:schemeClr val="bg1"/>
                </a:solidFill>
                <a:latin typeface="Times New Roman" panose="02020603050405020304" pitchFamily="18" charset="0"/>
                <a:cs typeface="Times New Roman" panose="02020603050405020304" pitchFamily="18" charset="0"/>
              </a:rPr>
              <a:t>I </a:t>
            </a:r>
            <a:r>
              <a:rPr lang="ru-RU" sz="1600" dirty="0" smtClean="0">
                <a:solidFill>
                  <a:schemeClr val="bg1"/>
                </a:solidFill>
                <a:latin typeface="Times New Roman" panose="02020603050405020304" pitchFamily="18" charset="0"/>
                <a:cs typeface="Times New Roman" panose="02020603050405020304" pitchFamily="18" charset="0"/>
              </a:rPr>
              <a:t>+ тип</a:t>
            </a:r>
            <a:r>
              <a:rPr lang="en-US" sz="1600" dirty="0" smtClean="0">
                <a:solidFill>
                  <a:schemeClr val="bg1"/>
                </a:solidFill>
                <a:latin typeface="Times New Roman" panose="02020603050405020304" pitchFamily="18" charset="0"/>
                <a:cs typeface="Times New Roman" panose="02020603050405020304" pitchFamily="18" charset="0"/>
              </a:rPr>
              <a:t> II</a:t>
            </a:r>
            <a:r>
              <a:rPr lang="ru-RU" sz="1600" dirty="0" smtClean="0">
                <a:solidFill>
                  <a:schemeClr val="bg1"/>
                </a:solidFill>
                <a:latin typeface="Times New Roman" panose="02020603050405020304" pitchFamily="18" charset="0"/>
                <a:cs typeface="Times New Roman" panose="02020603050405020304" pitchFamily="18" charset="0"/>
              </a:rPr>
              <a:t>) </a:t>
            </a:r>
          </a:p>
          <a:p>
            <a:r>
              <a:rPr lang="ru-RU" sz="1600" dirty="0" smtClean="0">
                <a:solidFill>
                  <a:schemeClr val="bg1"/>
                </a:solidFill>
                <a:latin typeface="Times New Roman" panose="02020603050405020304" pitchFamily="18" charset="0"/>
                <a:cs typeface="Times New Roman" panose="02020603050405020304" pitchFamily="18" charset="0"/>
              </a:rPr>
              <a:t>Сигналы снимались </a:t>
            </a:r>
            <a:r>
              <a:rPr lang="en-US" sz="1600" dirty="0" smtClean="0">
                <a:solidFill>
                  <a:schemeClr val="bg1"/>
                </a:solidFill>
                <a:latin typeface="Times New Roman" panose="02020603050405020304" pitchFamily="18" charset="0"/>
                <a:cs typeface="Times New Roman" panose="02020603050405020304" pitchFamily="18" charset="0"/>
              </a:rPr>
              <a:t>c </a:t>
            </a:r>
            <a:r>
              <a:rPr lang="ru-RU" sz="1600" dirty="0" smtClean="0">
                <a:solidFill>
                  <a:schemeClr val="bg1"/>
                </a:solidFill>
                <a:latin typeface="Times New Roman" panose="02020603050405020304" pitchFamily="18" charset="0"/>
                <a:cs typeface="Times New Roman" panose="02020603050405020304" pitchFamily="18" charset="0"/>
              </a:rPr>
              <a:t>помощью</a:t>
            </a:r>
            <a:r>
              <a:rPr lang="en-US" sz="1600" dirty="0" smtClean="0">
                <a:solidFill>
                  <a:schemeClr val="bg1"/>
                </a:solidFill>
                <a:latin typeface="Times New Roman" panose="02020603050405020304" pitchFamily="18" charset="0"/>
                <a:cs typeface="Times New Roman" panose="02020603050405020304" pitchFamily="18" charset="0"/>
              </a:rPr>
              <a:t> </a:t>
            </a:r>
            <a:r>
              <a:rPr lang="ru-RU" sz="1600" dirty="0" smtClean="0">
                <a:solidFill>
                  <a:schemeClr val="bg1"/>
                </a:solidFill>
                <a:latin typeface="Times New Roman" panose="02020603050405020304" pitchFamily="18" charset="0"/>
                <a:cs typeface="Times New Roman" panose="02020603050405020304" pitchFamily="18" charset="0"/>
              </a:rPr>
              <a:t> </a:t>
            </a:r>
            <a:r>
              <a:rPr lang="en-US" sz="1600" dirty="0" smtClean="0">
                <a:solidFill>
                  <a:schemeClr val="bg1"/>
                </a:solidFill>
                <a:latin typeface="Times New Roman" panose="02020603050405020304" pitchFamily="18" charset="0"/>
                <a:cs typeface="Times New Roman" panose="02020603050405020304" pitchFamily="18" charset="0"/>
              </a:rPr>
              <a:t>ADC 2249</a:t>
            </a:r>
            <a:r>
              <a:rPr lang="ru-RU" sz="1600" dirty="0" smtClean="0">
                <a:solidFill>
                  <a:schemeClr val="bg1"/>
                </a:solidFill>
                <a:latin typeface="Times New Roman" panose="02020603050405020304" pitchFamily="18" charset="0"/>
                <a:cs typeface="Times New Roman" panose="02020603050405020304" pitchFamily="18" charset="0"/>
              </a:rPr>
              <a:t> и осциллографа </a:t>
            </a:r>
            <a:r>
              <a:rPr lang="en-US" sz="1600" dirty="0" smtClean="0">
                <a:solidFill>
                  <a:schemeClr val="bg1"/>
                </a:solidFill>
                <a:latin typeface="Times New Roman" panose="02020603050405020304" pitchFamily="18" charset="0"/>
                <a:cs typeface="Times New Roman" panose="02020603050405020304" pitchFamily="18" charset="0"/>
              </a:rPr>
              <a:t>HDO4104</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644008" y="2852936"/>
            <a:ext cx="4301231" cy="584775"/>
          </a:xfrm>
          <a:prstGeom prst="rect">
            <a:avLst/>
          </a:prstGeom>
          <a:noFill/>
        </p:spPr>
        <p:txBody>
          <a:bodyPr wrap="square" rtlCol="0">
            <a:spAutoFit/>
          </a:bodyPr>
          <a:lstStyle/>
          <a:p>
            <a:r>
              <a:rPr lang="ru-RU" sz="1600" dirty="0" smtClean="0">
                <a:solidFill>
                  <a:schemeClr val="bg1"/>
                </a:solidFill>
                <a:latin typeface="Times New Roman" panose="02020603050405020304" pitchFamily="18" charset="0"/>
                <a:cs typeface="Times New Roman" panose="02020603050405020304" pitchFamily="18" charset="0"/>
              </a:rPr>
              <a:t>Спектры от источника </a:t>
            </a:r>
            <a:r>
              <a:rPr lang="ru-RU" sz="1600" baseline="30000" dirty="0" smtClean="0">
                <a:solidFill>
                  <a:schemeClr val="bg1"/>
                </a:solidFill>
                <a:latin typeface="Times New Roman" panose="02020603050405020304" pitchFamily="18" charset="0"/>
                <a:cs typeface="Times New Roman" panose="02020603050405020304" pitchFamily="18" charset="0"/>
              </a:rPr>
              <a:t>22</a:t>
            </a:r>
            <a:r>
              <a:rPr lang="en-US" sz="1600" dirty="0" smtClean="0">
                <a:solidFill>
                  <a:schemeClr val="bg1"/>
                </a:solidFill>
                <a:latin typeface="Times New Roman" panose="02020603050405020304" pitchFamily="18" charset="0"/>
                <a:cs typeface="Times New Roman" panose="02020603050405020304" pitchFamily="18" charset="0"/>
              </a:rPr>
              <a:t>Na </a:t>
            </a:r>
            <a:r>
              <a:rPr lang="ru-RU" sz="1600" dirty="0" smtClean="0">
                <a:solidFill>
                  <a:schemeClr val="bg1"/>
                </a:solidFill>
                <a:latin typeface="Times New Roman" panose="02020603050405020304" pitchFamily="18" charset="0"/>
                <a:cs typeface="Times New Roman" panose="02020603050405020304" pitchFamily="18" charset="0"/>
              </a:rPr>
              <a:t>(511 кэВ), снятые с фильтром и без фильтра</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smtClean="0">
                <a:solidFill>
                  <a:schemeClr val="bg1"/>
                </a:solidFill>
                <a:latin typeface="Times New Roman" panose="02020603050405020304" pitchFamily="18" charset="0"/>
                <a:cs typeface="Times New Roman" panose="02020603050405020304" pitchFamily="18" charset="0"/>
              </a:rPr>
              <a:t>(ADC 2249W)</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23528" y="5589240"/>
            <a:ext cx="3591018" cy="584775"/>
          </a:xfrm>
          <a:prstGeom prst="rect">
            <a:avLst/>
          </a:prstGeom>
          <a:noFill/>
        </p:spPr>
        <p:txBody>
          <a:bodyPr wrap="square" rtlCol="0">
            <a:spAutoFit/>
          </a:bodyPr>
          <a:lstStyle/>
          <a:p>
            <a:r>
              <a:rPr lang="ru-RU" sz="1600" dirty="0" smtClean="0">
                <a:solidFill>
                  <a:schemeClr val="bg1"/>
                </a:solidFill>
                <a:latin typeface="Times New Roman" panose="02020603050405020304" pitchFamily="18" charset="0"/>
                <a:cs typeface="Times New Roman" panose="02020603050405020304" pitchFamily="18" charset="0"/>
              </a:rPr>
              <a:t>Сигналы с </a:t>
            </a:r>
            <a:r>
              <a:rPr lang="en-US" sz="1600" dirty="0" smtClean="0">
                <a:solidFill>
                  <a:schemeClr val="bg1"/>
                </a:solidFill>
                <a:latin typeface="Times New Roman" panose="02020603050405020304" pitchFamily="18" charset="0"/>
                <a:cs typeface="Times New Roman" panose="02020603050405020304" pitchFamily="18" charset="0"/>
              </a:rPr>
              <a:t>BaF</a:t>
            </a:r>
            <a:r>
              <a:rPr lang="en-US" sz="1600" baseline="-25000" dirty="0" smtClean="0">
                <a:solidFill>
                  <a:schemeClr val="bg1"/>
                </a:solidFill>
                <a:latin typeface="Times New Roman" panose="02020603050405020304" pitchFamily="18" charset="0"/>
                <a:cs typeface="Times New Roman" panose="02020603050405020304" pitchFamily="18" charset="0"/>
              </a:rPr>
              <a:t>2</a:t>
            </a:r>
            <a:r>
              <a:rPr lang="en-US" sz="1600" dirty="0" smtClean="0">
                <a:solidFill>
                  <a:schemeClr val="bg1"/>
                </a:solidFill>
                <a:latin typeface="Times New Roman" panose="02020603050405020304" pitchFamily="18" charset="0"/>
                <a:cs typeface="Times New Roman" panose="02020603050405020304" pitchFamily="18" charset="0"/>
              </a:rPr>
              <a:t> </a:t>
            </a:r>
            <a:r>
              <a:rPr lang="ru-RU" sz="1600" dirty="0" smtClean="0">
                <a:solidFill>
                  <a:schemeClr val="bg1"/>
                </a:solidFill>
                <a:latin typeface="Times New Roman" panose="02020603050405020304" pitchFamily="18" charset="0"/>
                <a:cs typeface="Times New Roman" panose="02020603050405020304" pitchFamily="18" charset="0"/>
              </a:rPr>
              <a:t>как функция </a:t>
            </a:r>
            <a:r>
              <a:rPr lang="ru-RU" sz="1600" dirty="0">
                <a:solidFill>
                  <a:schemeClr val="bg1"/>
                </a:solidFill>
                <a:latin typeface="Times New Roman" panose="02020603050405020304" pitchFamily="18" charset="0"/>
                <a:cs typeface="Times New Roman" panose="02020603050405020304" pitchFamily="18" charset="0"/>
              </a:rPr>
              <a:t>времени интегрирования (</a:t>
            </a:r>
            <a:r>
              <a:rPr lang="en-US" sz="1600" dirty="0" smtClean="0">
                <a:solidFill>
                  <a:schemeClr val="bg1"/>
                </a:solidFill>
                <a:latin typeface="Times New Roman" panose="02020603050405020304" pitchFamily="18" charset="0"/>
                <a:cs typeface="Times New Roman" panose="02020603050405020304" pitchFamily="18" charset="0"/>
              </a:rPr>
              <a:t>HDO4104</a:t>
            </a:r>
            <a:r>
              <a:rPr lang="ru-RU" sz="1600" dirty="0" smtClean="0">
                <a:solidFill>
                  <a:schemeClr val="bg1"/>
                </a:solidFill>
                <a:latin typeface="Times New Roman" panose="02020603050405020304" pitchFamily="18" charset="0"/>
                <a:cs typeface="Times New Roman" panose="02020603050405020304" pitchFamily="18" charset="0"/>
              </a:rPr>
              <a:t>)</a:t>
            </a:r>
            <a:r>
              <a:rPr lang="ru-RU" sz="1600" baseline="-25000" dirty="0" smtClean="0">
                <a:solidFill>
                  <a:schemeClr val="bg1"/>
                </a:solidFill>
                <a:latin typeface="Times New Roman" panose="02020603050405020304" pitchFamily="18" charset="0"/>
                <a:cs typeface="Times New Roman" panose="02020603050405020304" pitchFamily="18" charset="0"/>
              </a:rPr>
              <a:t>  </a:t>
            </a:r>
            <a:endParaRPr lang="en-US" sz="1600" baseline="-25000" dirty="0">
              <a:solidFill>
                <a:schemeClr val="bg1"/>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4234000" y="5373216"/>
            <a:ext cx="4910000" cy="830997"/>
          </a:xfrm>
          <a:prstGeom prst="rect">
            <a:avLst/>
          </a:prstGeom>
          <a:noFill/>
        </p:spPr>
        <p:txBody>
          <a:bodyPr wrap="square" rtlCol="0">
            <a:spAutoFit/>
          </a:bodyPr>
          <a:lstStyle/>
          <a:p>
            <a:r>
              <a:rPr lang="ru-RU" sz="1600" dirty="0" smtClean="0">
                <a:solidFill>
                  <a:schemeClr val="bg1"/>
                </a:solidFill>
                <a:latin typeface="Times New Roman" panose="02020603050405020304" pitchFamily="18" charset="0"/>
                <a:cs typeface="Times New Roman" panose="02020603050405020304" pitchFamily="18" charset="0"/>
              </a:rPr>
              <a:t>Отношение быстрой компонеты (20 нс) к полному сигналу (2 мкс) </a:t>
            </a:r>
            <a:r>
              <a:rPr lang="en-US" sz="1600" dirty="0" smtClean="0">
                <a:solidFill>
                  <a:schemeClr val="bg1"/>
                </a:solidFill>
                <a:latin typeface="Times New Roman" panose="02020603050405020304" pitchFamily="18" charset="0"/>
                <a:cs typeface="Times New Roman" panose="02020603050405020304" pitchFamily="18" charset="0"/>
              </a:rPr>
              <a:t>F/T</a:t>
            </a:r>
            <a:r>
              <a:rPr lang="ru-RU" sz="1600" dirty="0" smtClean="0">
                <a:solidFill>
                  <a:schemeClr val="bg1"/>
                </a:solidFill>
                <a:latin typeface="Times New Roman" panose="02020603050405020304" pitchFamily="18" charset="0"/>
                <a:cs typeface="Times New Roman" panose="02020603050405020304" pitchFamily="18" charset="0"/>
              </a:rPr>
              <a:t> для случаев с фильтром и без фильтра </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115616" y="6273225"/>
            <a:ext cx="6844684" cy="584775"/>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ru-RU" sz="1600" i="1" dirty="0">
                <a:latin typeface="Times New Roman" panose="02020603050405020304" pitchFamily="18" charset="0"/>
                <a:cs typeface="Times New Roman" panose="02020603050405020304" pitchFamily="18" charset="0"/>
              </a:rPr>
              <a:t>Р</a:t>
            </a:r>
            <a:r>
              <a:rPr lang="ru-RU" sz="1600" i="1" dirty="0" smtClean="0">
                <a:latin typeface="Times New Roman" panose="02020603050405020304" pitchFamily="18" charset="0"/>
                <a:cs typeface="Times New Roman" panose="02020603050405020304" pitchFamily="18" charset="0"/>
              </a:rPr>
              <a:t>азработанный фильтр пока наравне с медленной компонентой подавляет и быструю. Необходимы дальнейшие исследования.</a:t>
            </a:r>
            <a:endParaRPr lang="en-US" sz="1600" i="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215008" y="0"/>
            <a:ext cx="8928992" cy="723275"/>
          </a:xfrm>
          <a:prstGeom prst="rect">
            <a:avLst/>
          </a:prstGeom>
          <a:noFill/>
        </p:spPr>
        <p:txBody>
          <a:bodyPr wrap="square" rtlCol="0">
            <a:spAutoFit/>
          </a:bodyPr>
          <a:lstStyle/>
          <a:p>
            <a:pPr algn="ctr"/>
            <a:r>
              <a:rPr lang="en-US" sz="4100" b="1" dirty="0" smtClean="0">
                <a:solidFill>
                  <a:schemeClr val="bg1"/>
                </a:solidFill>
                <a:effectLst>
                  <a:outerShdw blurRad="38100" dist="38100" dir="2700000" algn="tl">
                    <a:srgbClr val="000000">
                      <a:alpha val="43137"/>
                    </a:srgbClr>
                  </a:outerShdw>
                </a:effectLst>
                <a:latin typeface="+mj-lt"/>
                <a:cs typeface="Lucida Sans Unicode" pitchFamily="34" charset="0"/>
              </a:rPr>
              <a:t>Mu2e-II </a:t>
            </a:r>
            <a:r>
              <a:rPr lang="en-US" sz="4100" b="1" dirty="0" err="1" smtClean="0">
                <a:solidFill>
                  <a:schemeClr val="bg1"/>
                </a:solidFill>
                <a:effectLst>
                  <a:outerShdw blurRad="38100" dist="38100" dir="2700000" algn="tl">
                    <a:srgbClr val="000000">
                      <a:alpha val="43137"/>
                    </a:srgbClr>
                  </a:outerShdw>
                </a:effectLst>
                <a:latin typeface="+mj-lt"/>
                <a:cs typeface="Lucida Sans Unicode" pitchFamily="34" charset="0"/>
              </a:rPr>
              <a:t>RnD</a:t>
            </a:r>
            <a:r>
              <a:rPr lang="ru-RU" sz="4100" b="1" dirty="0" smtClean="0">
                <a:solidFill>
                  <a:schemeClr val="bg1"/>
                </a:solidFill>
                <a:effectLst>
                  <a:outerShdw blurRad="38100" dist="38100" dir="2700000" algn="tl">
                    <a:srgbClr val="000000">
                      <a:alpha val="43137"/>
                    </a:srgbClr>
                  </a:outerShdw>
                </a:effectLst>
                <a:latin typeface="+mj-lt"/>
                <a:cs typeface="Lucida Sans Unicode" pitchFamily="34" charset="0"/>
              </a:rPr>
              <a:t> (</a:t>
            </a:r>
            <a:r>
              <a:rPr lang="en-US" sz="4100" b="1" dirty="0" smtClean="0">
                <a:solidFill>
                  <a:schemeClr val="bg1"/>
                </a:solidFill>
                <a:effectLst>
                  <a:outerShdw blurRad="38100" dist="38100" dir="2700000" algn="tl">
                    <a:srgbClr val="000000">
                      <a:alpha val="43137"/>
                    </a:srgbClr>
                  </a:outerShdw>
                </a:effectLst>
                <a:latin typeface="+mj-lt"/>
                <a:cs typeface="Lucida Sans Unicode" pitchFamily="34" charset="0"/>
              </a:rPr>
              <a:t>filters, continuation)</a:t>
            </a:r>
            <a:endParaRPr lang="ru-RU" sz="4100" b="1" dirty="0">
              <a:solidFill>
                <a:schemeClr val="bg1"/>
              </a:solidFill>
              <a:effectLst>
                <a:outerShdw blurRad="38100" dist="38100" dir="2700000" algn="tl">
                  <a:srgbClr val="000000">
                    <a:alpha val="43137"/>
                  </a:srgbClr>
                </a:outerShdw>
              </a:effectLst>
              <a:latin typeface="+mj-lt"/>
              <a:cs typeface="Lucida Sans Unicode" pitchFamily="34" charset="0"/>
            </a:endParaRPr>
          </a:p>
        </p:txBody>
      </p:sp>
    </p:spTree>
    <p:extLst>
      <p:ext uri="{BB962C8B-B14F-4D97-AF65-F5344CB8AC3E}">
        <p14:creationId xmlns="" xmlns:p14="http://schemas.microsoft.com/office/powerpoint/2010/main" val="32928812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US" dirty="0">
                <a:solidFill>
                  <a:schemeClr val="bg1"/>
                </a:solidFill>
              </a:rPr>
              <a:t>Mu2e Project Schedule</a:t>
            </a:r>
          </a:p>
        </p:txBody>
      </p:sp>
      <p:sp>
        <p:nvSpPr>
          <p:cNvPr id="5" name="Footer Placeholder 4"/>
          <p:cNvSpPr>
            <a:spLocks noGrp="1"/>
          </p:cNvSpPr>
          <p:nvPr>
            <p:ph type="ftr" sz="quarter" idx="11"/>
          </p:nvPr>
        </p:nvSpPr>
        <p:spPr/>
        <p:txBody>
          <a:bodyPr/>
          <a:lstStyle/>
          <a:p>
            <a:r>
              <a:rPr lang="en-US" dirty="0" smtClean="0">
                <a:solidFill>
                  <a:schemeClr val="bg1"/>
                </a:solidFill>
              </a:rPr>
              <a:t>J. Miller - Mu2e Progress, Status, Plans / </a:t>
            </a:r>
            <a:r>
              <a:rPr lang="en-US" dirty="0" err="1" smtClean="0">
                <a:solidFill>
                  <a:schemeClr val="bg1"/>
                </a:solidFill>
              </a:rPr>
              <a:t>Fermilab</a:t>
            </a:r>
            <a:r>
              <a:rPr lang="en-US" dirty="0" smtClean="0">
                <a:solidFill>
                  <a:schemeClr val="bg1"/>
                </a:solidFill>
              </a:rPr>
              <a:t> PAC</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70ED63BC-807A-7243-9E2D-A13D2C52E874}" type="slidenum">
              <a:rPr lang="en-US" smtClean="0"/>
              <a:pPr/>
              <a:t>39</a:t>
            </a:fld>
            <a:endParaRPr lang="en-US"/>
          </a:p>
        </p:txBody>
      </p:sp>
      <p:pic>
        <p:nvPicPr>
          <p:cNvPr id="8" name="Content Placeholder 6">
            <a:extLst>
              <a:ext uri="{FF2B5EF4-FFF2-40B4-BE49-F238E27FC236}">
                <a16:creationId xmlns:a16="http://schemas.microsoft.com/office/drawing/2014/main" xmlns="" id="{3E6960DB-EE99-F444-9CE4-EE5A2DFB2F3A}"/>
              </a:ext>
            </a:extLst>
          </p:cNvPr>
          <p:cNvPicPr>
            <a:picLocks noGrp="1" noChangeAspect="1"/>
          </p:cNvPicPr>
          <p:nvPr>
            <p:ph idx="1"/>
          </p:nvPr>
        </p:nvPicPr>
        <p:blipFill>
          <a:blip r:embed="rId2" cstate="print">
            <a:extLst>
              <a:ext uri="{28A0092B-C50C-407E-A947-70E740481C1C}">
                <a14:useLocalDpi xmlns:a14="http://schemas.microsoft.com/office/drawing/2010/main" xmlns=""/>
              </a:ext>
            </a:extLst>
          </a:blip>
          <a:srcRect l="-13506" r="-13506"/>
          <a:stretch>
            <a:fillRect/>
          </a:stretch>
        </p:blipFill>
        <p:spPr>
          <a:xfrm>
            <a:off x="539552" y="980728"/>
            <a:ext cx="8352928" cy="5220580"/>
          </a:xfrm>
          <a:prstGeom prst="rect">
            <a:avLst/>
          </a:prstGeom>
        </p:spPr>
      </p:pic>
    </p:spTree>
    <p:extLst>
      <p:ext uri="{BB962C8B-B14F-4D97-AF65-F5344CB8AC3E}">
        <p14:creationId xmlns:p14="http://schemas.microsoft.com/office/powerpoint/2010/main" xmlns="" val="9982613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ig35.gif"/>
          <p:cNvPicPr>
            <a:picLocks noChangeAspect="1"/>
          </p:cNvPicPr>
          <p:nvPr/>
        </p:nvPicPr>
        <p:blipFill>
          <a:blip r:embed="rId2" cstate="print"/>
          <a:stretch>
            <a:fillRect/>
          </a:stretch>
        </p:blipFill>
        <p:spPr>
          <a:xfrm>
            <a:off x="0" y="764704"/>
            <a:ext cx="9144000" cy="5040560"/>
          </a:xfrm>
          <a:prstGeom prst="rect">
            <a:avLst/>
          </a:prstGeom>
        </p:spPr>
      </p:pic>
      <p:grpSp>
        <p:nvGrpSpPr>
          <p:cNvPr id="3" name="Группа 2"/>
          <p:cNvGrpSpPr/>
          <p:nvPr/>
        </p:nvGrpSpPr>
        <p:grpSpPr>
          <a:xfrm>
            <a:off x="971600" y="5868442"/>
            <a:ext cx="5976664" cy="989558"/>
            <a:chOff x="3059832" y="4437112"/>
            <a:chExt cx="5976664" cy="989558"/>
          </a:xfrm>
        </p:grpSpPr>
        <p:pic>
          <p:nvPicPr>
            <p:cNvPr id="4" name="Picture 9"/>
            <p:cNvPicPr>
              <a:picLocks noChangeAspect="1"/>
            </p:cNvPicPr>
            <p:nvPr/>
          </p:nvPicPr>
          <p:blipFill>
            <a:blip r:embed="rId3" cstate="print"/>
            <a:stretch>
              <a:fillRect/>
            </a:stretch>
          </p:blipFill>
          <p:spPr>
            <a:xfrm>
              <a:off x="3059832" y="4437112"/>
              <a:ext cx="5760640" cy="989558"/>
            </a:xfrm>
            <a:prstGeom prst="rect">
              <a:avLst/>
            </a:prstGeom>
            <a:noFill/>
          </p:spPr>
        </p:pic>
        <p:sp>
          <p:nvSpPr>
            <p:cNvPr id="5" name="Oval 11"/>
            <p:cNvSpPr/>
            <p:nvPr/>
          </p:nvSpPr>
          <p:spPr bwMode="auto">
            <a:xfrm>
              <a:off x="7812360" y="4653136"/>
              <a:ext cx="1224136" cy="519351"/>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grpSp>
      <p:sp>
        <p:nvSpPr>
          <p:cNvPr id="6" name="TextBox 5"/>
          <p:cNvSpPr txBox="1"/>
          <p:nvPr/>
        </p:nvSpPr>
        <p:spPr>
          <a:xfrm>
            <a:off x="0" y="0"/>
            <a:ext cx="9144000" cy="707886"/>
          </a:xfrm>
          <a:prstGeom prst="rect">
            <a:avLst/>
          </a:prstGeom>
          <a:noFill/>
        </p:spPr>
        <p:txBody>
          <a:bodyPr wrap="square" rtlCol="0">
            <a:spAutoFit/>
          </a:bodyPr>
          <a:lstStyle/>
          <a:p>
            <a:pPr algn="ctr"/>
            <a:r>
              <a:rPr lang="en-US" sz="4000" b="1" dirty="0" err="1" smtClean="0">
                <a:solidFill>
                  <a:schemeClr val="bg1"/>
                </a:solidFill>
                <a:effectLst>
                  <a:outerShdw blurRad="38100" dist="38100" dir="2700000" algn="tl">
                    <a:srgbClr val="000000">
                      <a:alpha val="43137"/>
                    </a:srgbClr>
                  </a:outerShdw>
                </a:effectLst>
                <a:latin typeface="+mj-lt"/>
                <a:cs typeface="Arial" pitchFamily="34" charset="0"/>
              </a:rPr>
              <a:t>Muon</a:t>
            </a:r>
            <a:r>
              <a:rPr lang="en-US" sz="4000" b="1" dirty="0" smtClean="0">
                <a:solidFill>
                  <a:schemeClr val="bg1"/>
                </a:solidFill>
                <a:effectLst>
                  <a:outerShdw blurRad="38100" dist="38100" dir="2700000" algn="tl">
                    <a:srgbClr val="000000">
                      <a:alpha val="43137"/>
                    </a:srgbClr>
                  </a:outerShdw>
                </a:effectLst>
                <a:latin typeface="+mj-lt"/>
                <a:cs typeface="Arial" pitchFamily="34" charset="0"/>
              </a:rPr>
              <a:t> CLFV processes </a:t>
            </a:r>
            <a:endParaRPr lang="ru-RU" sz="4000" b="1" dirty="0">
              <a:solidFill>
                <a:schemeClr val="bg1"/>
              </a:solidFill>
              <a:effectLst>
                <a:outerShdw blurRad="38100" dist="38100" dir="2700000" algn="tl">
                  <a:srgbClr val="000000">
                    <a:alpha val="43137"/>
                  </a:srgbClr>
                </a:outerShdw>
              </a:effectLst>
              <a:latin typeface="+mj-lt"/>
              <a:cs typeface="Arial" pitchFamily="34" charset="0"/>
            </a:endParaRPr>
          </a:p>
        </p:txBody>
      </p:sp>
      <p:grpSp>
        <p:nvGrpSpPr>
          <p:cNvPr id="7" name="Group 15"/>
          <p:cNvGrpSpPr/>
          <p:nvPr/>
        </p:nvGrpSpPr>
        <p:grpSpPr>
          <a:xfrm>
            <a:off x="467544" y="5157192"/>
            <a:ext cx="2160240" cy="936104"/>
            <a:chOff x="2209800" y="2743200"/>
            <a:chExt cx="4648200" cy="1524000"/>
          </a:xfrm>
        </p:grpSpPr>
        <p:pic>
          <p:nvPicPr>
            <p:cNvPr id="8" name="Picture 7"/>
            <p:cNvPicPr>
              <a:picLocks noChangeAspect="1"/>
            </p:cNvPicPr>
            <p:nvPr/>
          </p:nvPicPr>
          <p:blipFill>
            <a:blip r:embed="rId4" cstate="print"/>
            <a:srcRect l="2703" t="21999" r="14857" b="20033"/>
            <a:stretch>
              <a:fillRect/>
            </a:stretch>
          </p:blipFill>
          <p:spPr>
            <a:xfrm>
              <a:off x="2209800" y="2743200"/>
              <a:ext cx="4648200" cy="1524000"/>
            </a:xfrm>
            <a:prstGeom prst="rect">
              <a:avLst/>
            </a:prstGeom>
            <a:ln>
              <a:solidFill>
                <a:schemeClr val="bg1"/>
              </a:solidFill>
            </a:ln>
          </p:spPr>
        </p:pic>
        <p:sp>
          <p:nvSpPr>
            <p:cNvPr id="9" name="Rectangle 12"/>
            <p:cNvSpPr/>
            <p:nvPr/>
          </p:nvSpPr>
          <p:spPr bwMode="auto">
            <a:xfrm>
              <a:off x="4114800" y="2785380"/>
              <a:ext cx="190500" cy="92333"/>
            </a:xfrm>
            <a:prstGeom prst="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sp>
          <p:nvSpPr>
            <p:cNvPr id="10" name="Rectangle 13"/>
            <p:cNvSpPr/>
            <p:nvPr/>
          </p:nvSpPr>
          <p:spPr bwMode="auto">
            <a:xfrm>
              <a:off x="3962400" y="3900907"/>
              <a:ext cx="190500" cy="92333"/>
            </a:xfrm>
            <a:prstGeom prst="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sp>
          <p:nvSpPr>
            <p:cNvPr id="11" name="Rectangle 14"/>
            <p:cNvSpPr/>
            <p:nvPr/>
          </p:nvSpPr>
          <p:spPr bwMode="auto">
            <a:xfrm>
              <a:off x="4762500" y="3926767"/>
              <a:ext cx="190500" cy="92333"/>
            </a:xfrm>
            <a:prstGeom prst="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36104"/>
          </a:xfrm>
        </p:spPr>
        <p:txBody>
          <a:bodyPr/>
          <a:lstStyle/>
          <a:p>
            <a:r>
              <a:rPr lang="en-US" dirty="0">
                <a:solidFill>
                  <a:schemeClr val="bg1"/>
                </a:solidFill>
              </a:rPr>
              <a:t>Mu2e Physics Schedule</a:t>
            </a:r>
          </a:p>
        </p:txBody>
      </p:sp>
      <p:sp>
        <p:nvSpPr>
          <p:cNvPr id="3" name="Content Placeholder 2"/>
          <p:cNvSpPr>
            <a:spLocks noGrp="1"/>
          </p:cNvSpPr>
          <p:nvPr>
            <p:ph idx="1"/>
          </p:nvPr>
        </p:nvSpPr>
        <p:spPr>
          <a:xfrm>
            <a:off x="611560" y="4653136"/>
            <a:ext cx="8174156" cy="1752978"/>
          </a:xfrm>
        </p:spPr>
        <p:txBody>
          <a:bodyPr>
            <a:normAutofit/>
          </a:bodyPr>
          <a:lstStyle/>
          <a:p>
            <a:pPr>
              <a:buClrTx/>
            </a:pPr>
            <a:r>
              <a:rPr lang="en-US" sz="1600" dirty="0" smtClean="0">
                <a:solidFill>
                  <a:schemeClr val="bg1"/>
                </a:solidFill>
              </a:rPr>
              <a:t>Physics data taking through 2026 </a:t>
            </a:r>
            <a:r>
              <a:rPr lang="mr-IN" sz="1600" dirty="0" smtClean="0">
                <a:solidFill>
                  <a:schemeClr val="bg1"/>
                </a:solidFill>
              </a:rPr>
              <a:t>–</a:t>
            </a:r>
            <a:r>
              <a:rPr lang="en-US" sz="1600" dirty="0" smtClean="0">
                <a:solidFill>
                  <a:schemeClr val="bg1"/>
                </a:solidFill>
              </a:rPr>
              <a:t> assuming no significant performance issues arise</a:t>
            </a:r>
          </a:p>
          <a:p>
            <a:pPr>
              <a:buClrTx/>
            </a:pPr>
            <a:r>
              <a:rPr lang="en-US" sz="1600" dirty="0" smtClean="0">
                <a:solidFill>
                  <a:schemeClr val="bg1"/>
                </a:solidFill>
              </a:rPr>
              <a:t>Note: LBNF shutdown currently scheduled for 2y starting mid-2024</a:t>
            </a:r>
          </a:p>
          <a:p>
            <a:pPr lvl="1">
              <a:buClrTx/>
            </a:pPr>
            <a:r>
              <a:rPr lang="en-US" sz="1600" dirty="0" smtClean="0">
                <a:solidFill>
                  <a:schemeClr val="bg1"/>
                </a:solidFill>
              </a:rPr>
              <a:t>Strong motivation to collect full data set as soon as possible</a:t>
            </a:r>
          </a:p>
          <a:p>
            <a:pPr lvl="1">
              <a:buClrTx/>
            </a:pPr>
            <a:r>
              <a:rPr lang="en-US" sz="1600" dirty="0" smtClean="0">
                <a:solidFill>
                  <a:schemeClr val="bg1"/>
                </a:solidFill>
              </a:rPr>
              <a:t>This schedule maintains our competitive advantage over COMET Phase-II.</a:t>
            </a:r>
          </a:p>
          <a:p>
            <a:pPr lvl="1">
              <a:buClrTx/>
            </a:pPr>
            <a:r>
              <a:rPr lang="en-US" sz="1600" dirty="0">
                <a:solidFill>
                  <a:schemeClr val="bg1"/>
                </a:solidFill>
              </a:rPr>
              <a:t>S</a:t>
            </a:r>
            <a:r>
              <a:rPr lang="en-US" sz="1600" dirty="0" smtClean="0">
                <a:solidFill>
                  <a:schemeClr val="bg1"/>
                </a:solidFill>
              </a:rPr>
              <a:t>trong Lab and DOE support needed to maintain current schedule</a:t>
            </a:r>
          </a:p>
        </p:txBody>
      </p:sp>
      <p:sp>
        <p:nvSpPr>
          <p:cNvPr id="5" name="Footer Placeholder 4"/>
          <p:cNvSpPr>
            <a:spLocks noGrp="1"/>
          </p:cNvSpPr>
          <p:nvPr>
            <p:ph type="ftr" sz="quarter" idx="11"/>
          </p:nvPr>
        </p:nvSpPr>
        <p:spPr>
          <a:xfrm>
            <a:off x="2699792" y="6492875"/>
            <a:ext cx="4616152" cy="365125"/>
          </a:xfrm>
        </p:spPr>
        <p:txBody>
          <a:bodyPr/>
          <a:lstStyle/>
          <a:p>
            <a:r>
              <a:rPr lang="en-US" dirty="0" smtClean="0">
                <a:solidFill>
                  <a:schemeClr val="bg1"/>
                </a:solidFill>
              </a:rPr>
              <a:t>J. Miller - Mu2e Progress, Status, Plans / </a:t>
            </a:r>
            <a:r>
              <a:rPr lang="en-US" dirty="0" err="1" smtClean="0">
                <a:solidFill>
                  <a:schemeClr val="bg1"/>
                </a:solidFill>
              </a:rPr>
              <a:t>Fermilab</a:t>
            </a:r>
            <a:r>
              <a:rPr lang="en-US" dirty="0" smtClean="0">
                <a:solidFill>
                  <a:schemeClr val="bg1"/>
                </a:solidFill>
              </a:rPr>
              <a:t> PAC</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70ED63BC-807A-7243-9E2D-A13D2C52E874}" type="slidenum">
              <a:rPr lang="en-US" smtClean="0"/>
              <a:pPr/>
              <a:t>40</a:t>
            </a:fld>
            <a:endParaRPr lang="en-US"/>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xmlns="" val="0"/>
              </a:ext>
            </a:extLst>
          </a:blip>
          <a:srcRect l="5781" t="10666" r="7674" b="55556"/>
          <a:stretch/>
        </p:blipFill>
        <p:spPr>
          <a:xfrm>
            <a:off x="8229" y="1052736"/>
            <a:ext cx="9135771" cy="3673643"/>
          </a:xfrm>
          <a:prstGeom prst="rect">
            <a:avLst/>
          </a:prstGeom>
        </p:spPr>
      </p:pic>
      <p:sp>
        <p:nvSpPr>
          <p:cNvPr id="4" name="TextBox 3"/>
          <p:cNvSpPr txBox="1"/>
          <p:nvPr/>
        </p:nvSpPr>
        <p:spPr>
          <a:xfrm>
            <a:off x="6372200" y="3212976"/>
            <a:ext cx="2383986" cy="307777"/>
          </a:xfrm>
          <a:prstGeom prst="rect">
            <a:avLst/>
          </a:prstGeom>
          <a:noFill/>
        </p:spPr>
        <p:txBody>
          <a:bodyPr wrap="none" rtlCol="0">
            <a:spAutoFit/>
          </a:bodyPr>
          <a:lstStyle/>
          <a:p>
            <a:r>
              <a:rPr lang="en-US" sz="1400" dirty="0">
                <a:solidFill>
                  <a:schemeClr val="bg1"/>
                </a:solidFill>
              </a:rPr>
              <a:t>First </a:t>
            </a:r>
            <a:r>
              <a:rPr lang="en-US" sz="1400" dirty="0" smtClean="0">
                <a:solidFill>
                  <a:schemeClr val="bg1"/>
                </a:solidFill>
              </a:rPr>
              <a:t>beam </a:t>
            </a:r>
            <a:r>
              <a:rPr lang="en-US" sz="1400" dirty="0">
                <a:solidFill>
                  <a:schemeClr val="bg1"/>
                </a:solidFill>
              </a:rPr>
              <a:t>on target in 2022</a:t>
            </a:r>
          </a:p>
        </p:txBody>
      </p:sp>
    </p:spTree>
    <p:extLst>
      <p:ext uri="{BB962C8B-B14F-4D97-AF65-F5344CB8AC3E}">
        <p14:creationId xmlns:p14="http://schemas.microsoft.com/office/powerpoint/2010/main" xmlns="" val="23348234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83671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100" b="1" dirty="0" smtClean="0">
                <a:ln w="6350">
                  <a:noFill/>
                </a:ln>
                <a:solidFill>
                  <a:schemeClr val="bg1"/>
                </a:solidFill>
                <a:effectLst>
                  <a:outerShdw blurRad="38100" dist="38100" dir="2700000" algn="tl">
                    <a:srgbClr val="000000">
                      <a:alpha val="43137"/>
                    </a:srgbClr>
                  </a:outerShdw>
                </a:effectLst>
                <a:latin typeface="+mj-lt"/>
                <a:ea typeface="+mj-ea"/>
                <a:cs typeface="+mj-cs"/>
              </a:rPr>
              <a:t>plans of </a:t>
            </a:r>
            <a:r>
              <a:rPr kumimoji="0" lang="en-US" sz="4100" b="1" i="0" u="none" strike="noStrike" kern="1200" cap="none" spc="0" normalizeH="0" baseline="0" noProof="0" dirty="0" smtClean="0">
                <a:ln w="6350">
                  <a:noFill/>
                </a:ln>
                <a:solidFill>
                  <a:schemeClr val="bg1"/>
                </a:solidFill>
                <a:effectLst>
                  <a:outerShdw blurRad="38100" dist="38100" dir="2700000" algn="tl">
                    <a:srgbClr val="000000">
                      <a:alpha val="43137"/>
                    </a:srgbClr>
                  </a:outerShdw>
                </a:effectLst>
                <a:uLnTx/>
                <a:uFillTx/>
                <a:latin typeface="+mj-lt"/>
                <a:ea typeface="+mj-ea"/>
                <a:cs typeface="+mj-cs"/>
              </a:rPr>
              <a:t>JINR contribution in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100" b="1" dirty="0" smtClean="0">
                <a:ln w="6350">
                  <a:noFill/>
                </a:ln>
                <a:solidFill>
                  <a:schemeClr val="bg1"/>
                </a:solidFill>
                <a:effectLst>
                  <a:outerShdw blurRad="38100" dist="38100" dir="2700000" algn="tl">
                    <a:srgbClr val="000000">
                      <a:alpha val="43137"/>
                    </a:srgbClr>
                  </a:outerShdw>
                </a:effectLst>
                <a:latin typeface="+mj-lt"/>
                <a:ea typeface="+mj-ea"/>
                <a:cs typeface="+mj-cs"/>
              </a:rPr>
              <a:t> </a:t>
            </a:r>
            <a:r>
              <a:rPr kumimoji="0" lang="en-US" sz="4100" b="1" i="0" u="none" strike="noStrike" kern="1200" cap="none" spc="0" normalizeH="0" baseline="0" noProof="0" dirty="0" smtClean="0">
                <a:ln w="6350">
                  <a:noFill/>
                </a:ln>
                <a:solidFill>
                  <a:schemeClr val="bg1"/>
                </a:solidFill>
                <a:effectLst>
                  <a:outerShdw blurRad="38100" dist="38100" dir="2700000" algn="tl">
                    <a:srgbClr val="000000">
                      <a:alpha val="43137"/>
                    </a:srgbClr>
                  </a:outerShdw>
                </a:effectLst>
                <a:uLnTx/>
                <a:uFillTx/>
                <a:latin typeface="+mj-lt"/>
                <a:ea typeface="+mj-ea"/>
                <a:cs typeface="+mj-cs"/>
              </a:rPr>
              <a:t>Mu2e for 2021-2023 </a:t>
            </a:r>
            <a:endParaRPr kumimoji="0" lang="en-US" sz="4100" b="1" i="0" u="none" strike="noStrike" kern="1200" cap="none" spc="0" normalizeH="0" baseline="0" noProof="0" dirty="0">
              <a:ln w="6350">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sp>
        <p:nvSpPr>
          <p:cNvPr id="5" name="TextBox 4"/>
          <p:cNvSpPr txBox="1"/>
          <p:nvPr/>
        </p:nvSpPr>
        <p:spPr>
          <a:xfrm>
            <a:off x="539552" y="1556792"/>
            <a:ext cx="8280920" cy="4401205"/>
          </a:xfrm>
          <a:prstGeom prst="rect">
            <a:avLst/>
          </a:prstGeom>
          <a:noFill/>
        </p:spPr>
        <p:txBody>
          <a:bodyPr wrap="square" rtlCol="0">
            <a:spAutoFit/>
          </a:bodyPr>
          <a:lstStyle/>
          <a:p>
            <a:pPr>
              <a:buFont typeface="Arial" pitchFamily="34" charset="0"/>
              <a:buChar char="•"/>
            </a:pPr>
            <a:r>
              <a:rPr lang="en-US" dirty="0" smtClean="0">
                <a:solidFill>
                  <a:schemeClr val="bg1"/>
                </a:solidFill>
              </a:rPr>
              <a:t>  </a:t>
            </a:r>
            <a:r>
              <a:rPr lang="en-US" sz="2000" dirty="0" smtClean="0">
                <a:solidFill>
                  <a:schemeClr val="bg1"/>
                </a:solidFill>
              </a:rPr>
              <a:t>CRV modules production  and tests at </a:t>
            </a:r>
            <a:r>
              <a:rPr lang="en-US" sz="2000" dirty="0" err="1" smtClean="0">
                <a:solidFill>
                  <a:schemeClr val="bg1"/>
                </a:solidFill>
              </a:rPr>
              <a:t>UVa</a:t>
            </a:r>
            <a:r>
              <a:rPr lang="en-US" sz="2000" dirty="0" smtClean="0">
                <a:solidFill>
                  <a:schemeClr val="bg1"/>
                </a:solidFill>
              </a:rPr>
              <a:t> if it will not be finished in 	2020  (2021)</a:t>
            </a:r>
          </a:p>
          <a:p>
            <a:pPr>
              <a:buFont typeface="Arial" pitchFamily="34" charset="0"/>
              <a:buChar char="•"/>
            </a:pPr>
            <a:endParaRPr lang="en-US" sz="2000" dirty="0" smtClean="0">
              <a:solidFill>
                <a:schemeClr val="bg1"/>
              </a:solidFill>
            </a:endParaRPr>
          </a:p>
          <a:p>
            <a:pPr>
              <a:buFont typeface="Arial" pitchFamily="34" charset="0"/>
              <a:buChar char="•"/>
            </a:pPr>
            <a:r>
              <a:rPr lang="en-US" sz="2000" dirty="0" smtClean="0">
                <a:solidFill>
                  <a:schemeClr val="bg1"/>
                </a:solidFill>
              </a:rPr>
              <a:t>  simulation and application of the calorimeter in-</a:t>
            </a:r>
            <a:r>
              <a:rPr lang="en-US" sz="2000" dirty="0" err="1" smtClean="0">
                <a:solidFill>
                  <a:schemeClr val="bg1"/>
                </a:solidFill>
              </a:rPr>
              <a:t>sity</a:t>
            </a:r>
            <a:r>
              <a:rPr lang="en-US" sz="2000" dirty="0" smtClean="0">
                <a:solidFill>
                  <a:schemeClr val="bg1"/>
                </a:solidFill>
              </a:rPr>
              <a:t> calibration </a:t>
            </a:r>
          </a:p>
          <a:p>
            <a:r>
              <a:rPr lang="en-US" sz="2000" dirty="0" smtClean="0">
                <a:solidFill>
                  <a:schemeClr val="bg1"/>
                </a:solidFill>
              </a:rPr>
              <a:t>	(2021-2023)</a:t>
            </a:r>
          </a:p>
          <a:p>
            <a:pPr>
              <a:buFont typeface="Arial" pitchFamily="34" charset="0"/>
              <a:buChar char="•"/>
            </a:pPr>
            <a:endParaRPr lang="en-US" sz="2000" dirty="0" smtClean="0">
              <a:solidFill>
                <a:schemeClr val="bg1"/>
              </a:solidFill>
            </a:endParaRPr>
          </a:p>
          <a:p>
            <a:pPr>
              <a:buFont typeface="Arial" pitchFamily="34" charset="0"/>
              <a:buChar char="•"/>
            </a:pPr>
            <a:r>
              <a:rPr lang="en-US" sz="2000" dirty="0" smtClean="0">
                <a:solidFill>
                  <a:schemeClr val="bg1"/>
                </a:solidFill>
              </a:rPr>
              <a:t>  data analysis (2021-2023)</a:t>
            </a:r>
            <a:endParaRPr lang="en-US" sz="2000" strike="sngStrike" dirty="0" smtClean="0">
              <a:solidFill>
                <a:srgbClr val="FF0000"/>
              </a:solidFill>
            </a:endParaRPr>
          </a:p>
          <a:p>
            <a:pPr>
              <a:buFont typeface="Arial" pitchFamily="34" charset="0"/>
              <a:buChar char="•"/>
            </a:pPr>
            <a:endParaRPr lang="en-US" sz="2000" dirty="0" smtClean="0">
              <a:solidFill>
                <a:schemeClr val="bg1"/>
              </a:solidFill>
            </a:endParaRPr>
          </a:p>
          <a:p>
            <a:pPr>
              <a:buFont typeface="Arial" pitchFamily="34" charset="0"/>
              <a:buChar char="•"/>
            </a:pPr>
            <a:r>
              <a:rPr lang="en-US" sz="2000" dirty="0" smtClean="0">
                <a:solidFill>
                  <a:schemeClr val="bg1"/>
                </a:solidFill>
              </a:rPr>
              <a:t> </a:t>
            </a:r>
            <a:r>
              <a:rPr lang="en-US" sz="2000" dirty="0" err="1" smtClean="0">
                <a:solidFill>
                  <a:schemeClr val="bg1"/>
                </a:solidFill>
              </a:rPr>
              <a:t>RnD</a:t>
            </a:r>
            <a:r>
              <a:rPr lang="en-US" sz="2000" dirty="0" smtClean="0">
                <a:solidFill>
                  <a:schemeClr val="bg1"/>
                </a:solidFill>
              </a:rPr>
              <a:t> with solar blind photodiodes (filters)  for BaF</a:t>
            </a:r>
            <a:r>
              <a:rPr lang="en-US" sz="2000" baseline="-25000" dirty="0" smtClean="0">
                <a:solidFill>
                  <a:schemeClr val="bg1"/>
                </a:solidFill>
              </a:rPr>
              <a:t>2  </a:t>
            </a:r>
            <a:r>
              <a:rPr lang="en-US" sz="2000" dirty="0" smtClean="0">
                <a:solidFill>
                  <a:schemeClr val="bg1"/>
                </a:solidFill>
              </a:rPr>
              <a:t>calorimeter</a:t>
            </a:r>
          </a:p>
          <a:p>
            <a:r>
              <a:rPr lang="en-US" sz="2000" dirty="0" smtClean="0">
                <a:solidFill>
                  <a:schemeClr val="bg1"/>
                </a:solidFill>
              </a:rPr>
              <a:t>	 (2021-2023)</a:t>
            </a:r>
          </a:p>
          <a:p>
            <a:endParaRPr lang="en-US" sz="2000" dirty="0" smtClean="0">
              <a:solidFill>
                <a:schemeClr val="bg1"/>
              </a:solidFill>
            </a:endParaRPr>
          </a:p>
          <a:p>
            <a:pPr>
              <a:buFont typeface="Arial" pitchFamily="34" charset="0"/>
              <a:buChar char="•"/>
            </a:pPr>
            <a:r>
              <a:rPr lang="en-US" sz="2000" dirty="0" smtClean="0">
                <a:solidFill>
                  <a:schemeClr val="bg1"/>
                </a:solidFill>
              </a:rPr>
              <a:t> neutron radiation tests of detector components  (2021-2023)</a:t>
            </a:r>
          </a:p>
          <a:p>
            <a:endParaRPr lang="en-US" sz="2000" dirty="0" smtClean="0">
              <a:solidFill>
                <a:schemeClr val="bg1"/>
              </a:solidFill>
            </a:endParaRPr>
          </a:p>
          <a:p>
            <a:pPr>
              <a:buFont typeface="Arial" pitchFamily="34" charset="0"/>
              <a:buChar char="•"/>
            </a:pPr>
            <a:r>
              <a:rPr lang="en-US" sz="2000" dirty="0" smtClean="0">
                <a:solidFill>
                  <a:schemeClr val="bg1"/>
                </a:solidFill>
              </a:rPr>
              <a:t> calorimeter and CRV assemble and </a:t>
            </a:r>
            <a:r>
              <a:rPr lang="en-US" sz="2000" dirty="0" err="1" smtClean="0">
                <a:solidFill>
                  <a:schemeClr val="bg1"/>
                </a:solidFill>
              </a:rPr>
              <a:t>maintanance</a:t>
            </a:r>
            <a:r>
              <a:rPr lang="en-US" sz="2000" dirty="0" smtClean="0">
                <a:solidFill>
                  <a:schemeClr val="bg1"/>
                </a:solidFill>
              </a:rPr>
              <a:t> ( </a:t>
            </a:r>
            <a:r>
              <a:rPr lang="en-US" sz="2000" dirty="0" err="1" smtClean="0">
                <a:solidFill>
                  <a:schemeClr val="bg1"/>
                </a:solidFill>
              </a:rPr>
              <a:t>Fermilab</a:t>
            </a:r>
            <a:r>
              <a:rPr lang="en-US" sz="2000" dirty="0" smtClean="0">
                <a:solidFill>
                  <a:schemeClr val="bg1"/>
                </a:solidFill>
              </a:rPr>
              <a:t>)</a:t>
            </a: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0315"/>
            <a:ext cx="9144000" cy="517358"/>
          </a:xfrm>
        </p:spPr>
        <p:txBody>
          <a:bodyPr>
            <a:normAutofit fontScale="90000"/>
          </a:bodyPr>
          <a:lstStyle/>
          <a:p>
            <a:pPr algn="ctr"/>
            <a:r>
              <a:rPr lang="ru-RU" sz="2800" dirty="0">
                <a:solidFill>
                  <a:schemeClr val="bg1"/>
                </a:solidFill>
                <a:latin typeface="Times New Roman" panose="02020603050405020304" pitchFamily="18" charset="0"/>
                <a:cs typeface="Times New Roman" panose="02020603050405020304" pitchFamily="18" charset="0"/>
              </a:rPr>
              <a:t>Список публикаций по тематике </a:t>
            </a:r>
            <a:r>
              <a:rPr lang="en-US" sz="2800" dirty="0" smtClean="0">
                <a:solidFill>
                  <a:schemeClr val="bg1"/>
                </a:solidFill>
                <a:latin typeface="Times New Roman" panose="02020603050405020304" pitchFamily="18" charset="0"/>
                <a:cs typeface="Times New Roman" panose="02020603050405020304" pitchFamily="18" charset="0"/>
              </a:rPr>
              <a:t>Mu2e</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79512" y="764704"/>
            <a:ext cx="8843210" cy="6186309"/>
          </a:xfrm>
          <a:prstGeom prst="rect">
            <a:avLst/>
          </a:prstGeom>
          <a:noFill/>
        </p:spPr>
        <p:txBody>
          <a:bodyPr wrap="square" rtlCol="0">
            <a:spAutoFit/>
          </a:bodyPr>
          <a:lstStyle/>
          <a:p>
            <a:pPr marL="342900" indent="-342900">
              <a:buFont typeface="+mj-lt"/>
              <a:buAutoNum type="arabicPeriod"/>
            </a:pPr>
            <a:r>
              <a:rPr lang="en-US" sz="1200" dirty="0" err="1" smtClean="0">
                <a:solidFill>
                  <a:schemeClr val="bg1"/>
                </a:solidFill>
                <a:latin typeface="Times New Roman" panose="02020603050405020304" pitchFamily="18" charset="0"/>
                <a:cs typeface="Times New Roman" panose="02020603050405020304" pitchFamily="18" charset="0"/>
              </a:rPr>
              <a:t>N.Atanov</a:t>
            </a:r>
            <a:r>
              <a:rPr lang="en-US" sz="1200" dirty="0" smtClean="0">
                <a:solidFill>
                  <a:schemeClr val="bg1"/>
                </a:solidFill>
                <a:latin typeface="Times New Roman" panose="02020603050405020304" pitchFamily="18" charset="0"/>
                <a:cs typeface="Times New Roman" panose="02020603050405020304" pitchFamily="18" charset="0"/>
              </a:rPr>
              <a:t> </a:t>
            </a:r>
            <a:r>
              <a:rPr lang="en-US" sz="1200" dirty="0">
                <a:solidFill>
                  <a:schemeClr val="bg1"/>
                </a:solidFill>
                <a:latin typeface="Times New Roman" panose="02020603050405020304" pitchFamily="18" charset="0"/>
                <a:cs typeface="Times New Roman" panose="02020603050405020304" pitchFamily="18" charset="0"/>
              </a:rPr>
              <a:t>et al.  “</a:t>
            </a:r>
            <a:r>
              <a:rPr lang="en-US" sz="1200" b="1" dirty="0">
                <a:solidFill>
                  <a:schemeClr val="bg1"/>
                </a:solidFill>
                <a:latin typeface="Times New Roman" panose="02020603050405020304" pitchFamily="18" charset="0"/>
                <a:cs typeface="Times New Roman" panose="02020603050405020304" pitchFamily="18" charset="0"/>
              </a:rPr>
              <a:t>Design and test of the Mu2e </a:t>
            </a:r>
            <a:r>
              <a:rPr lang="en-US" sz="1200" b="1" dirty="0" err="1">
                <a:solidFill>
                  <a:schemeClr val="bg1"/>
                </a:solidFill>
                <a:latin typeface="Times New Roman" panose="02020603050405020304" pitchFamily="18" charset="0"/>
                <a:cs typeface="Times New Roman" panose="02020603050405020304" pitchFamily="18" charset="0"/>
              </a:rPr>
              <a:t>undoped</a:t>
            </a:r>
            <a:r>
              <a:rPr lang="en-US" sz="1200" b="1" dirty="0">
                <a:solidFill>
                  <a:schemeClr val="bg1"/>
                </a:solidFill>
                <a:latin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cs typeface="Times New Roman" panose="02020603050405020304" pitchFamily="18" charset="0"/>
              </a:rPr>
              <a:t>CsI</a:t>
            </a:r>
            <a:r>
              <a:rPr lang="en-US" sz="1200" b="1" dirty="0">
                <a:solidFill>
                  <a:schemeClr val="bg1"/>
                </a:solidFill>
                <a:latin typeface="Times New Roman" panose="02020603050405020304" pitchFamily="18" charset="0"/>
                <a:cs typeface="Times New Roman" panose="02020603050405020304" pitchFamily="18" charset="0"/>
              </a:rPr>
              <a:t> + </a:t>
            </a:r>
            <a:r>
              <a:rPr lang="en-US" sz="1200" b="1" dirty="0" err="1">
                <a:solidFill>
                  <a:schemeClr val="bg1"/>
                </a:solidFill>
                <a:latin typeface="Times New Roman" panose="02020603050405020304" pitchFamily="18" charset="0"/>
                <a:cs typeface="Times New Roman" panose="02020603050405020304" pitchFamily="18" charset="0"/>
              </a:rPr>
              <a:t>SiPM</a:t>
            </a:r>
            <a:r>
              <a:rPr lang="en-US" sz="1200" b="1" dirty="0">
                <a:solidFill>
                  <a:schemeClr val="bg1"/>
                </a:solidFill>
                <a:latin typeface="Times New Roman" panose="02020603050405020304" pitchFamily="18" charset="0"/>
                <a:cs typeface="Times New Roman" panose="02020603050405020304" pitchFamily="18" charset="0"/>
              </a:rPr>
              <a:t> crystal calorimeter“ NIM A936 (2019) 94-97. </a:t>
            </a:r>
            <a:endParaRPr lang="ru-RU" sz="1200" b="1" dirty="0" smtClean="0">
              <a:solidFill>
                <a:schemeClr val="bg1"/>
              </a:solidFill>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sz="1200" dirty="0" smtClean="0">
                <a:solidFill>
                  <a:schemeClr val="bg1"/>
                </a:solidFill>
              </a:rPr>
              <a:t>A. </a:t>
            </a:r>
            <a:r>
              <a:rPr lang="en-US" sz="1200" dirty="0" err="1" smtClean="0">
                <a:solidFill>
                  <a:schemeClr val="bg1"/>
                </a:solidFill>
              </a:rPr>
              <a:t>Artikov</a:t>
            </a:r>
            <a:r>
              <a:rPr lang="en-US" sz="1200" dirty="0" smtClean="0">
                <a:solidFill>
                  <a:schemeClr val="bg1"/>
                </a:solidFill>
              </a:rPr>
              <a:t>, V. Baranov, Yu. </a:t>
            </a:r>
            <a:r>
              <a:rPr lang="en-US" sz="1200" dirty="0" err="1" smtClean="0">
                <a:solidFill>
                  <a:schemeClr val="bg1"/>
                </a:solidFill>
              </a:rPr>
              <a:t>Budagov</a:t>
            </a:r>
            <a:r>
              <a:rPr lang="en-US" sz="1200" dirty="0" smtClean="0">
                <a:solidFill>
                  <a:schemeClr val="bg1"/>
                </a:solidFill>
              </a:rPr>
              <a:t>, M. </a:t>
            </a:r>
            <a:r>
              <a:rPr lang="en-US" sz="1200" dirty="0" err="1" smtClean="0">
                <a:solidFill>
                  <a:schemeClr val="bg1"/>
                </a:solidFill>
              </a:rPr>
              <a:t>Bulavin</a:t>
            </a:r>
            <a:r>
              <a:rPr lang="en-US" sz="1200" dirty="0" smtClean="0">
                <a:solidFill>
                  <a:schemeClr val="bg1"/>
                </a:solidFill>
              </a:rPr>
              <a:t>, D. </a:t>
            </a:r>
            <a:r>
              <a:rPr lang="en-US" sz="1200" dirty="0" err="1" smtClean="0">
                <a:solidFill>
                  <a:schemeClr val="bg1"/>
                </a:solidFill>
              </a:rPr>
              <a:t>Chokheli</a:t>
            </a:r>
            <a:r>
              <a:rPr lang="en-US" sz="1200" dirty="0" smtClean="0">
                <a:solidFill>
                  <a:schemeClr val="bg1"/>
                </a:solidFill>
              </a:rPr>
              <a:t>, </a:t>
            </a:r>
            <a:r>
              <a:rPr lang="en-US" sz="1200" dirty="0" err="1" smtClean="0">
                <a:solidFill>
                  <a:schemeClr val="bg1"/>
                </a:solidFill>
              </a:rPr>
              <a:t>Yu.I</a:t>
            </a:r>
            <a:r>
              <a:rPr lang="en-US" sz="1200" dirty="0" smtClean="0">
                <a:solidFill>
                  <a:schemeClr val="bg1"/>
                </a:solidFill>
              </a:rPr>
              <a:t>. </a:t>
            </a:r>
            <a:r>
              <a:rPr lang="en-US" sz="1200" dirty="0" err="1" smtClean="0">
                <a:solidFill>
                  <a:schemeClr val="bg1"/>
                </a:solidFill>
              </a:rPr>
              <a:t>Davydov</a:t>
            </a:r>
            <a:r>
              <a:rPr lang="en-US" sz="1200" dirty="0" smtClean="0">
                <a:solidFill>
                  <a:schemeClr val="bg1"/>
                </a:solidFill>
              </a:rPr>
              <a:t>,  V. </a:t>
            </a:r>
            <a:r>
              <a:rPr lang="en-US" sz="1200" dirty="0" err="1" smtClean="0">
                <a:solidFill>
                  <a:schemeClr val="bg1"/>
                </a:solidFill>
              </a:rPr>
              <a:t>Glagolev</a:t>
            </a:r>
            <a:r>
              <a:rPr lang="en-US" sz="1200" dirty="0" smtClean="0">
                <a:solidFill>
                  <a:schemeClr val="bg1"/>
                </a:solidFill>
              </a:rPr>
              <a:t>, Yu. </a:t>
            </a:r>
            <a:r>
              <a:rPr lang="en-US" sz="1200" dirty="0" err="1" smtClean="0">
                <a:solidFill>
                  <a:schemeClr val="bg1"/>
                </a:solidFill>
              </a:rPr>
              <a:t>Kharzheev</a:t>
            </a:r>
            <a:r>
              <a:rPr lang="en-US" sz="1200" dirty="0" smtClean="0">
                <a:solidFill>
                  <a:schemeClr val="bg1"/>
                </a:solidFill>
              </a:rPr>
              <a:t>, V. </a:t>
            </a:r>
            <a:r>
              <a:rPr lang="en-US" sz="1200" dirty="0" err="1" smtClean="0">
                <a:solidFill>
                  <a:schemeClr val="bg1"/>
                </a:solidFill>
              </a:rPr>
              <a:t>Kolomoets</a:t>
            </a:r>
            <a:r>
              <a:rPr lang="en-US" sz="1200" dirty="0" smtClean="0">
                <a:solidFill>
                  <a:schemeClr val="bg1"/>
                </a:solidFill>
              </a:rPr>
              <a:t>, A. </a:t>
            </a:r>
            <a:r>
              <a:rPr lang="en-US" sz="1200" dirty="0" err="1" smtClean="0">
                <a:solidFill>
                  <a:schemeClr val="bg1"/>
                </a:solidFill>
              </a:rPr>
              <a:t>Simonenko</a:t>
            </a:r>
            <a:r>
              <a:rPr lang="en-US" sz="1200" dirty="0" smtClean="0">
                <a:solidFill>
                  <a:schemeClr val="bg1"/>
                </a:solidFill>
              </a:rPr>
              <a:t>, Z. </a:t>
            </a:r>
            <a:r>
              <a:rPr lang="en-US" sz="1200" dirty="0" err="1" smtClean="0">
                <a:solidFill>
                  <a:schemeClr val="bg1"/>
                </a:solidFill>
              </a:rPr>
              <a:t>Usubov</a:t>
            </a:r>
            <a:r>
              <a:rPr lang="en-US" sz="1200" dirty="0" smtClean="0">
                <a:solidFill>
                  <a:schemeClr val="bg1"/>
                </a:solidFill>
              </a:rPr>
              <a:t>, I. </a:t>
            </a:r>
            <a:r>
              <a:rPr lang="en-US" sz="1200" dirty="0" err="1" smtClean="0">
                <a:solidFill>
                  <a:schemeClr val="bg1"/>
                </a:solidFill>
              </a:rPr>
              <a:t>Vasiljev</a:t>
            </a:r>
            <a:r>
              <a:rPr lang="en-US" sz="1200" dirty="0" smtClean="0">
                <a:solidFill>
                  <a:schemeClr val="bg1"/>
                </a:solidFill>
              </a:rPr>
              <a:t>,  “</a:t>
            </a:r>
            <a:r>
              <a:rPr lang="en-US" sz="1200" b="1" dirty="0" smtClean="0">
                <a:solidFill>
                  <a:schemeClr val="bg1"/>
                </a:solidFill>
              </a:rPr>
              <a:t>Light yield and radiation hardness studies of </a:t>
            </a:r>
            <a:r>
              <a:rPr lang="en-US" sz="1200" b="1" dirty="0" err="1" smtClean="0">
                <a:solidFill>
                  <a:schemeClr val="bg1"/>
                </a:solidFill>
              </a:rPr>
              <a:t>scintillator</a:t>
            </a:r>
            <a:r>
              <a:rPr lang="en-US" sz="1200" b="1" dirty="0" smtClean="0">
                <a:solidFill>
                  <a:schemeClr val="bg1"/>
                </a:solidFill>
              </a:rPr>
              <a:t> strips with a filler</a:t>
            </a:r>
            <a:r>
              <a:rPr lang="en-US" sz="1200" dirty="0" smtClean="0">
                <a:solidFill>
                  <a:schemeClr val="bg1"/>
                </a:solidFill>
              </a:rPr>
              <a:t>”, arXiv:1711.11393v1 [</a:t>
            </a:r>
            <a:r>
              <a:rPr lang="en-US" sz="1200" dirty="0" err="1" smtClean="0">
                <a:solidFill>
                  <a:schemeClr val="bg1"/>
                </a:solidFill>
              </a:rPr>
              <a:t>physics.ins-det</a:t>
            </a:r>
            <a:r>
              <a:rPr lang="en-US" sz="1200" dirty="0" smtClean="0">
                <a:solidFill>
                  <a:schemeClr val="bg1"/>
                </a:solidFill>
              </a:rPr>
              <a:t>] .  To be published in NIMA-D</a:t>
            </a:r>
            <a:endParaRPr lang="en-US" sz="1200" dirty="0">
              <a:solidFill>
                <a:schemeClr val="bg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200" dirty="0">
                <a:solidFill>
                  <a:schemeClr val="bg1"/>
                </a:solidFill>
                <a:latin typeface="Times New Roman" panose="02020603050405020304" pitchFamily="18" charset="0"/>
                <a:cs typeface="Times New Roman" panose="02020603050405020304" pitchFamily="18" charset="0"/>
              </a:rPr>
              <a:t>N.Atanov et al.  “</a:t>
            </a:r>
            <a:r>
              <a:rPr lang="en-US" sz="1200" b="1" dirty="0">
                <a:solidFill>
                  <a:schemeClr val="bg1"/>
                </a:solidFill>
                <a:latin typeface="Times New Roman" panose="02020603050405020304" pitchFamily="18" charset="0"/>
                <a:cs typeface="Times New Roman" panose="02020603050405020304" pitchFamily="18" charset="0"/>
              </a:rPr>
              <a:t>Mu2e Calorimeter Readout System”,  NIM A936 (2019) 333-334. </a:t>
            </a:r>
            <a:endParaRPr lang="en-US" sz="1200" dirty="0">
              <a:solidFill>
                <a:schemeClr val="bg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200" dirty="0">
                <a:solidFill>
                  <a:schemeClr val="bg1"/>
                </a:solidFill>
                <a:latin typeface="Times New Roman" panose="02020603050405020304" pitchFamily="18" charset="0"/>
                <a:cs typeface="Times New Roman" panose="02020603050405020304" pitchFamily="18" charset="0"/>
              </a:rPr>
              <a:t>N.Atanov et al. “</a:t>
            </a:r>
            <a:r>
              <a:rPr lang="en-US" sz="1200" b="1" dirty="0">
                <a:solidFill>
                  <a:schemeClr val="bg1"/>
                </a:solidFill>
                <a:latin typeface="Times New Roman" panose="02020603050405020304" pitchFamily="18" charset="0"/>
                <a:cs typeface="Times New Roman" panose="02020603050405020304" pitchFamily="18" charset="0"/>
              </a:rPr>
              <a:t>Electron beam test of the large area Mu2e calorimeter prototype”, J.Phys.Conf.Ser. 1162 (2019) no.1, 012027. </a:t>
            </a:r>
            <a:endParaRPr lang="en-US" sz="1200" dirty="0">
              <a:solidFill>
                <a:schemeClr val="bg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200" dirty="0">
                <a:solidFill>
                  <a:schemeClr val="bg1"/>
                </a:solidFill>
                <a:latin typeface="Times New Roman" panose="02020603050405020304" pitchFamily="18" charset="0"/>
                <a:cs typeface="Times New Roman" panose="02020603050405020304" pitchFamily="18" charset="0"/>
              </a:rPr>
              <a:t>N.Atanov et al.  “</a:t>
            </a:r>
            <a:r>
              <a:rPr lang="en-US" sz="1200" b="1" dirty="0">
                <a:solidFill>
                  <a:schemeClr val="bg1"/>
                </a:solidFill>
                <a:latin typeface="Times New Roman" panose="02020603050405020304" pitchFamily="18" charset="0"/>
                <a:cs typeface="Times New Roman" panose="02020603050405020304" pitchFamily="18" charset="0"/>
              </a:rPr>
              <a:t>The Mu2e Calorimeter: Quality Assurance of Production Crystals and </a:t>
            </a:r>
            <a:r>
              <a:rPr lang="en-US" sz="1200" b="1" dirty="0" err="1">
                <a:solidFill>
                  <a:schemeClr val="bg1"/>
                </a:solidFill>
                <a:latin typeface="Times New Roman" panose="02020603050405020304" pitchFamily="18" charset="0"/>
                <a:cs typeface="Times New Roman" panose="02020603050405020304" pitchFamily="18" charset="0"/>
              </a:rPr>
              <a:t>SiPMs</a:t>
            </a:r>
            <a:r>
              <a:rPr lang="en-US" sz="1200" b="1" dirty="0">
                <a:solidFill>
                  <a:schemeClr val="bg1"/>
                </a:solidFill>
                <a:latin typeface="Times New Roman" panose="02020603050405020304" pitchFamily="18" charset="0"/>
                <a:cs typeface="Times New Roman" panose="02020603050405020304" pitchFamily="18" charset="0"/>
              </a:rPr>
              <a:t>”,  NIM A936 (2019) 154-155.</a:t>
            </a:r>
            <a:endParaRPr lang="en-US" sz="1200" dirty="0">
              <a:solidFill>
                <a:schemeClr val="bg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200" dirty="0">
                <a:solidFill>
                  <a:schemeClr val="bg1"/>
                </a:solidFill>
                <a:latin typeface="Times New Roman" panose="02020603050405020304" pitchFamily="18" charset="0"/>
                <a:cs typeface="Times New Roman" panose="02020603050405020304" pitchFamily="18" charset="0"/>
              </a:rPr>
              <a:t>A.M.Artikov et al.  “</a:t>
            </a:r>
            <a:r>
              <a:rPr lang="en-US" sz="1200" b="1" dirty="0">
                <a:solidFill>
                  <a:schemeClr val="bg1"/>
                </a:solidFill>
                <a:latin typeface="Times New Roman" panose="02020603050405020304" pitchFamily="18" charset="0"/>
                <a:cs typeface="Times New Roman" panose="02020603050405020304" pitchFamily="18" charset="0"/>
              </a:rPr>
              <a:t>Suppression of the slow component of BaF2 crystal luminescence with a thin multilayer filter”, J.Phys.Conf.Ser. 1162 (2019) no.1, 012028. </a:t>
            </a:r>
            <a:endParaRPr lang="en-US" sz="1200" dirty="0">
              <a:solidFill>
                <a:schemeClr val="bg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200" dirty="0">
                <a:solidFill>
                  <a:schemeClr val="bg1"/>
                </a:solidFill>
                <a:latin typeface="Times New Roman" panose="02020603050405020304" pitchFamily="18" charset="0"/>
                <a:cs typeface="Times New Roman" panose="02020603050405020304" pitchFamily="18" charset="0"/>
              </a:rPr>
              <a:t> N.Atanov et al.  “</a:t>
            </a:r>
            <a:r>
              <a:rPr lang="en-US" sz="1200" b="1" dirty="0">
                <a:solidFill>
                  <a:schemeClr val="bg1"/>
                </a:solidFill>
                <a:latin typeface="Times New Roman" panose="02020603050405020304" pitchFamily="18" charset="0"/>
                <a:cs typeface="Times New Roman" panose="02020603050405020304" pitchFamily="18" charset="0"/>
              </a:rPr>
              <a:t>The Mu2e Calorimeter Final Technical Design Report”, </a:t>
            </a:r>
            <a:r>
              <a:rPr lang="ru-RU" sz="1200" b="1" dirty="0">
                <a:solidFill>
                  <a:schemeClr val="bg1"/>
                </a:solidFill>
                <a:latin typeface="Times New Roman" panose="02020603050405020304" pitchFamily="18" charset="0"/>
                <a:cs typeface="Times New Roman" panose="02020603050405020304" pitchFamily="18" charset="0"/>
              </a:rPr>
              <a:t>arXiv:1802.06341</a:t>
            </a:r>
            <a:r>
              <a:rPr lang="en-US" sz="1200" b="1" dirty="0">
                <a:solidFill>
                  <a:schemeClr val="bg1"/>
                </a:solidFill>
                <a:latin typeface="Times New Roman" panose="02020603050405020304" pitchFamily="18" charset="0"/>
                <a:cs typeface="Times New Roman" panose="02020603050405020304" pitchFamily="18" charset="0"/>
              </a:rPr>
              <a:t>, 2018</a:t>
            </a:r>
            <a:r>
              <a:rPr lang="en-US" sz="1200" dirty="0">
                <a:solidFill>
                  <a:schemeClr val="bg1"/>
                </a:solidFill>
                <a:latin typeface="Times New Roman" panose="02020603050405020304" pitchFamily="18" charset="0"/>
                <a:cs typeface="Times New Roman" panose="02020603050405020304" pitchFamily="18" charset="0"/>
              </a:rPr>
              <a:t>. </a:t>
            </a:r>
          </a:p>
          <a:p>
            <a:pPr marL="342900" indent="-342900">
              <a:buFont typeface="+mj-lt"/>
              <a:buAutoNum type="arabicPeriod"/>
            </a:pPr>
            <a:r>
              <a:rPr lang="en-US" sz="1200" dirty="0">
                <a:solidFill>
                  <a:schemeClr val="bg1"/>
                </a:solidFill>
                <a:latin typeface="Times New Roman" panose="02020603050405020304" pitchFamily="18" charset="0"/>
                <a:cs typeface="Times New Roman" panose="02020603050405020304" pitchFamily="18" charset="0"/>
              </a:rPr>
              <a:t>F.Abusalma et al.  “</a:t>
            </a:r>
            <a:r>
              <a:rPr lang="en-US" sz="1200" b="1" dirty="0">
                <a:solidFill>
                  <a:schemeClr val="bg1"/>
                </a:solidFill>
                <a:latin typeface="Times New Roman" panose="02020603050405020304" pitchFamily="18" charset="0"/>
                <a:cs typeface="Times New Roman" panose="02020603050405020304" pitchFamily="18" charset="0"/>
              </a:rPr>
              <a:t>Expression of Interest for Evolution of the Mu2e Experiment”,  arXiv:1802.02599, 2018.</a:t>
            </a:r>
            <a:r>
              <a:rPr lang="en-US" sz="1200" dirty="0">
                <a:solidFill>
                  <a:schemeClr val="bg1"/>
                </a:solidFill>
                <a:latin typeface="Times New Roman" panose="02020603050405020304" pitchFamily="18" charset="0"/>
                <a:cs typeface="Times New Roman" panose="02020603050405020304" pitchFamily="18" charset="0"/>
              </a:rPr>
              <a:t> </a:t>
            </a:r>
          </a:p>
          <a:p>
            <a:pPr marL="342900" indent="-342900">
              <a:buFont typeface="+mj-lt"/>
              <a:buAutoNum type="arabicPeriod"/>
            </a:pPr>
            <a:r>
              <a:rPr lang="en-US" sz="1200" dirty="0">
                <a:solidFill>
                  <a:schemeClr val="bg1"/>
                </a:solidFill>
                <a:latin typeface="Times New Roman" panose="02020603050405020304" pitchFamily="18" charset="0"/>
                <a:cs typeface="Times New Roman" panose="02020603050405020304" pitchFamily="18" charset="0"/>
              </a:rPr>
              <a:t>N.Atanov et al. “</a:t>
            </a:r>
            <a:r>
              <a:rPr lang="en-US" sz="1200" b="1" dirty="0">
                <a:solidFill>
                  <a:schemeClr val="bg1"/>
                </a:solidFill>
                <a:latin typeface="Times New Roman" panose="02020603050405020304" pitchFamily="18" charset="0"/>
                <a:cs typeface="Times New Roman" panose="02020603050405020304" pitchFamily="18" charset="0"/>
              </a:rPr>
              <a:t>The Mu2e crystal calorimeter”, </a:t>
            </a:r>
            <a:r>
              <a:rPr lang="en-US" sz="1200" dirty="0">
                <a:solidFill>
                  <a:schemeClr val="bg1"/>
                </a:solidFill>
                <a:latin typeface="Times New Roman" panose="02020603050405020304" pitchFamily="18" charset="0"/>
                <a:cs typeface="Times New Roman" panose="02020603050405020304" pitchFamily="18" charset="0"/>
              </a:rPr>
              <a:t> </a:t>
            </a:r>
            <a:r>
              <a:rPr lang="en-US" sz="1200" b="1" dirty="0">
                <a:solidFill>
                  <a:schemeClr val="bg1"/>
                </a:solidFill>
                <a:latin typeface="Times New Roman" panose="02020603050405020304" pitchFamily="18" charset="0"/>
                <a:cs typeface="Times New Roman" panose="02020603050405020304" pitchFamily="18" charset="0"/>
              </a:rPr>
              <a:t>arXiv:1801.10002, 2018.</a:t>
            </a:r>
            <a:endParaRPr lang="en-US" sz="1200" dirty="0">
              <a:solidFill>
                <a:schemeClr val="bg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200" dirty="0">
                <a:solidFill>
                  <a:schemeClr val="bg1"/>
                </a:solidFill>
                <a:latin typeface="Times New Roman" panose="02020603050405020304" pitchFamily="18" charset="0"/>
                <a:cs typeface="Times New Roman" panose="02020603050405020304" pitchFamily="18" charset="0"/>
              </a:rPr>
              <a:t>G.Pezzulo et al.  “</a:t>
            </a:r>
            <a:r>
              <a:rPr lang="en-US" sz="1200" b="1" dirty="0">
                <a:solidFill>
                  <a:schemeClr val="bg1"/>
                </a:solidFill>
                <a:latin typeface="Times New Roman" panose="02020603050405020304" pitchFamily="18" charset="0"/>
                <a:cs typeface="Times New Roman" panose="02020603050405020304" pitchFamily="18" charset="0"/>
              </a:rPr>
              <a:t>Design, status and perspective of the Mu2e crystal calorimeter”, </a:t>
            </a:r>
            <a:r>
              <a:rPr lang="en-US" sz="1200" dirty="0">
                <a:solidFill>
                  <a:schemeClr val="bg1"/>
                </a:solidFill>
                <a:latin typeface="Times New Roman" panose="02020603050405020304" pitchFamily="18" charset="0"/>
                <a:cs typeface="Times New Roman" panose="02020603050405020304" pitchFamily="18" charset="0"/>
              </a:rPr>
              <a:t> </a:t>
            </a:r>
            <a:r>
              <a:rPr lang="en-US" sz="1200" b="1" dirty="0">
                <a:solidFill>
                  <a:schemeClr val="bg1"/>
                </a:solidFill>
                <a:latin typeface="Times New Roman" panose="02020603050405020304" pitchFamily="18" charset="0"/>
                <a:cs typeface="Times New Roman" panose="02020603050405020304" pitchFamily="18" charset="0"/>
              </a:rPr>
              <a:t>Springer </a:t>
            </a:r>
            <a:r>
              <a:rPr lang="en-US" sz="1200" b="1" dirty="0" err="1">
                <a:solidFill>
                  <a:schemeClr val="bg1"/>
                </a:solidFill>
                <a:latin typeface="Times New Roman" panose="02020603050405020304" pitchFamily="18" charset="0"/>
                <a:cs typeface="Times New Roman" panose="02020603050405020304" pitchFamily="18" charset="0"/>
              </a:rPr>
              <a:t>Proc.Phys</a:t>
            </a:r>
            <a:r>
              <a:rPr lang="en-US" sz="1200" b="1" dirty="0">
                <a:solidFill>
                  <a:schemeClr val="bg1"/>
                </a:solidFill>
                <a:latin typeface="Times New Roman" panose="02020603050405020304" pitchFamily="18" charset="0"/>
                <a:cs typeface="Times New Roman" panose="02020603050405020304" pitchFamily="18" charset="0"/>
              </a:rPr>
              <a:t>. 213 (2018) 66-69.</a:t>
            </a:r>
            <a:endParaRPr lang="en-US" sz="1200" dirty="0">
              <a:solidFill>
                <a:schemeClr val="bg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200" dirty="0">
                <a:solidFill>
                  <a:schemeClr val="bg1"/>
                </a:solidFill>
                <a:latin typeface="Times New Roman" panose="02020603050405020304" pitchFamily="18" charset="0"/>
                <a:cs typeface="Times New Roman" panose="02020603050405020304" pitchFamily="18" charset="0"/>
              </a:rPr>
              <a:t>N.Atanov et al. “</a:t>
            </a:r>
            <a:r>
              <a:rPr lang="en-US" sz="1200" b="1" dirty="0">
                <a:solidFill>
                  <a:schemeClr val="bg1"/>
                </a:solidFill>
                <a:latin typeface="Times New Roman" panose="02020603050405020304" pitchFamily="18" charset="0"/>
                <a:cs typeface="Times New Roman" panose="02020603050405020304" pitchFamily="18" charset="0"/>
              </a:rPr>
              <a:t>Design and Status of the Mu2e Crystal Calorimeter”, IEEE </a:t>
            </a:r>
            <a:r>
              <a:rPr lang="en-US" sz="1200" b="1" dirty="0" err="1">
                <a:solidFill>
                  <a:schemeClr val="bg1"/>
                </a:solidFill>
                <a:latin typeface="Times New Roman" panose="02020603050405020304" pitchFamily="18" charset="0"/>
                <a:cs typeface="Times New Roman" panose="02020603050405020304" pitchFamily="18" charset="0"/>
              </a:rPr>
              <a:t>Trans.Nucl.Sci</a:t>
            </a:r>
            <a:r>
              <a:rPr lang="en-US" sz="1200" b="1" dirty="0">
                <a:solidFill>
                  <a:schemeClr val="bg1"/>
                </a:solidFill>
                <a:latin typeface="Times New Roman" panose="02020603050405020304" pitchFamily="18" charset="0"/>
                <a:cs typeface="Times New Roman" panose="02020603050405020304" pitchFamily="18" charset="0"/>
              </a:rPr>
              <a:t>. 65 (2018) no.8, 2073-2080.</a:t>
            </a:r>
            <a:endParaRPr lang="en-US" sz="1200" dirty="0">
              <a:solidFill>
                <a:schemeClr val="bg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200" dirty="0">
                <a:solidFill>
                  <a:schemeClr val="bg1"/>
                </a:solidFill>
                <a:latin typeface="Times New Roman" panose="02020603050405020304" pitchFamily="18" charset="0"/>
                <a:cs typeface="Times New Roman" panose="02020603050405020304" pitchFamily="18" charset="0"/>
              </a:rPr>
              <a:t>N.Atanov et al. “</a:t>
            </a:r>
            <a:r>
              <a:rPr lang="en-US" sz="1200" b="1" dirty="0">
                <a:solidFill>
                  <a:schemeClr val="bg1"/>
                </a:solidFill>
                <a:latin typeface="Times New Roman" panose="02020603050405020304" pitchFamily="18" charset="0"/>
                <a:cs typeface="Times New Roman" panose="02020603050405020304" pitchFamily="18" charset="0"/>
              </a:rPr>
              <a:t>The Mu2e </a:t>
            </a:r>
            <a:r>
              <a:rPr lang="en-US" sz="1200" b="1" dirty="0" err="1">
                <a:solidFill>
                  <a:schemeClr val="bg1"/>
                </a:solidFill>
                <a:latin typeface="Times New Roman" panose="02020603050405020304" pitchFamily="18" charset="0"/>
                <a:cs typeface="Times New Roman" panose="02020603050405020304" pitchFamily="18" charset="0"/>
              </a:rPr>
              <a:t>undoped</a:t>
            </a:r>
            <a:r>
              <a:rPr lang="en-US" sz="1200" b="1" dirty="0">
                <a:solidFill>
                  <a:schemeClr val="bg1"/>
                </a:solidFill>
                <a:latin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cs typeface="Times New Roman" panose="02020603050405020304" pitchFamily="18" charset="0"/>
              </a:rPr>
              <a:t>CsI</a:t>
            </a:r>
            <a:r>
              <a:rPr lang="en-US" sz="1200" b="1" dirty="0">
                <a:solidFill>
                  <a:schemeClr val="bg1"/>
                </a:solidFill>
                <a:latin typeface="Times New Roman" panose="02020603050405020304" pitchFamily="18" charset="0"/>
                <a:cs typeface="Times New Roman" panose="02020603050405020304" pitchFamily="18" charset="0"/>
              </a:rPr>
              <a:t> crystal calorimeter”, </a:t>
            </a:r>
            <a:r>
              <a:rPr lang="en-US" sz="1200" dirty="0">
                <a:solidFill>
                  <a:schemeClr val="bg1"/>
                </a:solidFill>
                <a:latin typeface="Times New Roman" panose="02020603050405020304" pitchFamily="18" charset="0"/>
                <a:cs typeface="Times New Roman" panose="02020603050405020304" pitchFamily="18" charset="0"/>
              </a:rPr>
              <a:t> </a:t>
            </a:r>
            <a:r>
              <a:rPr lang="en-US" sz="1200" b="1" dirty="0">
                <a:solidFill>
                  <a:schemeClr val="bg1"/>
                </a:solidFill>
                <a:latin typeface="Times New Roman" panose="02020603050405020304" pitchFamily="18" charset="0"/>
                <a:cs typeface="Times New Roman" panose="02020603050405020304" pitchFamily="18" charset="0"/>
              </a:rPr>
              <a:t>JINST 13 (2018) no.02, C02037.</a:t>
            </a:r>
            <a:endParaRPr lang="en-US" sz="1200" dirty="0">
              <a:solidFill>
                <a:schemeClr val="bg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200" dirty="0">
                <a:solidFill>
                  <a:schemeClr val="bg1"/>
                </a:solidFill>
                <a:latin typeface="Times New Roman" panose="02020603050405020304" pitchFamily="18" charset="0"/>
                <a:cs typeface="Times New Roman" panose="02020603050405020304" pitchFamily="18" charset="0"/>
              </a:rPr>
              <a:t>N.Atanov et al. “</a:t>
            </a:r>
            <a:r>
              <a:rPr lang="en-US" sz="1200" b="1" dirty="0">
                <a:solidFill>
                  <a:schemeClr val="bg1"/>
                </a:solidFill>
                <a:latin typeface="Times New Roman" panose="02020603050405020304" pitchFamily="18" charset="0"/>
                <a:cs typeface="Times New Roman" panose="02020603050405020304" pitchFamily="18" charset="0"/>
              </a:rPr>
              <a:t>Quality Assurance on </a:t>
            </a:r>
            <a:r>
              <a:rPr lang="en-US" sz="1200" b="1" dirty="0" err="1">
                <a:solidFill>
                  <a:schemeClr val="bg1"/>
                </a:solidFill>
                <a:latin typeface="Times New Roman" panose="02020603050405020304" pitchFamily="18" charset="0"/>
                <a:cs typeface="Times New Roman" panose="02020603050405020304" pitchFamily="18" charset="0"/>
              </a:rPr>
              <a:t>Undoped</a:t>
            </a:r>
            <a:r>
              <a:rPr lang="en-US" sz="1200" b="1" dirty="0">
                <a:solidFill>
                  <a:schemeClr val="bg1"/>
                </a:solidFill>
                <a:latin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cs typeface="Times New Roman" panose="02020603050405020304" pitchFamily="18" charset="0"/>
              </a:rPr>
              <a:t>CsI</a:t>
            </a:r>
            <a:r>
              <a:rPr lang="en-US" sz="1200" b="1" dirty="0">
                <a:solidFill>
                  <a:schemeClr val="bg1"/>
                </a:solidFill>
                <a:latin typeface="Times New Roman" panose="02020603050405020304" pitchFamily="18" charset="0"/>
                <a:cs typeface="Times New Roman" panose="02020603050405020304" pitchFamily="18" charset="0"/>
              </a:rPr>
              <a:t> Crystals for the Mu2e Experiment</a:t>
            </a:r>
            <a:r>
              <a:rPr lang="en-US" sz="1200" dirty="0">
                <a:solidFill>
                  <a:schemeClr val="bg1"/>
                </a:solidFill>
                <a:latin typeface="Times New Roman" panose="02020603050405020304" pitchFamily="18" charset="0"/>
                <a:cs typeface="Times New Roman" panose="02020603050405020304" pitchFamily="18" charset="0"/>
              </a:rPr>
              <a:t>”, </a:t>
            </a:r>
            <a:r>
              <a:rPr lang="en-US" sz="1200" b="1" dirty="0">
                <a:solidFill>
                  <a:schemeClr val="bg1"/>
                </a:solidFill>
                <a:latin typeface="Times New Roman" panose="02020603050405020304" pitchFamily="18" charset="0"/>
                <a:cs typeface="Times New Roman" panose="02020603050405020304" pitchFamily="18" charset="0"/>
              </a:rPr>
              <a:t>IEEE TNS 65 (2017) no.2, 752-757.</a:t>
            </a:r>
            <a:endParaRPr lang="en-US" sz="1200" dirty="0">
              <a:solidFill>
                <a:schemeClr val="bg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200" dirty="0">
                <a:solidFill>
                  <a:schemeClr val="bg1"/>
                </a:solidFill>
                <a:latin typeface="Times New Roman" panose="02020603050405020304" pitchFamily="18" charset="0"/>
                <a:cs typeface="Times New Roman" panose="02020603050405020304" pitchFamily="18" charset="0"/>
              </a:rPr>
              <a:t>A.Artikov et al.  “</a:t>
            </a:r>
            <a:r>
              <a:rPr lang="en-US" sz="1200" b="1" dirty="0">
                <a:solidFill>
                  <a:schemeClr val="bg1"/>
                </a:solidFill>
                <a:latin typeface="Times New Roman" panose="02020603050405020304" pitchFamily="18" charset="0"/>
                <a:cs typeface="Times New Roman" panose="02020603050405020304" pitchFamily="18" charset="0"/>
              </a:rPr>
              <a:t>Photoelectron Yields of Scintillation Counters with Embedded Wavelength-Shifting Fibers Read Out With Silicon Photomultipliers”, </a:t>
            </a:r>
            <a:r>
              <a:rPr lang="en-US" sz="1200" dirty="0">
                <a:solidFill>
                  <a:schemeClr val="bg1"/>
                </a:solidFill>
                <a:latin typeface="Times New Roman" panose="02020603050405020304" pitchFamily="18" charset="0"/>
                <a:cs typeface="Times New Roman" panose="02020603050405020304" pitchFamily="18" charset="0"/>
              </a:rPr>
              <a:t> </a:t>
            </a:r>
            <a:r>
              <a:rPr lang="en-US" sz="1200" b="1" dirty="0">
                <a:solidFill>
                  <a:schemeClr val="bg1"/>
                </a:solidFill>
                <a:latin typeface="Times New Roman" panose="02020603050405020304" pitchFamily="18" charset="0"/>
                <a:cs typeface="Times New Roman" panose="02020603050405020304" pitchFamily="18" charset="0"/>
              </a:rPr>
              <a:t>NIM A890 (2018) 84-95. </a:t>
            </a:r>
            <a:endParaRPr lang="en-US" sz="1200" dirty="0">
              <a:solidFill>
                <a:schemeClr val="bg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200" dirty="0">
                <a:solidFill>
                  <a:schemeClr val="bg1"/>
                </a:solidFill>
                <a:latin typeface="Times New Roman" panose="02020603050405020304" pitchFamily="18" charset="0"/>
                <a:cs typeface="Times New Roman" panose="02020603050405020304" pitchFamily="18" charset="0"/>
              </a:rPr>
              <a:t>F.Happacher et al.  “</a:t>
            </a:r>
            <a:r>
              <a:rPr lang="en-US" sz="1200" b="1" dirty="0">
                <a:solidFill>
                  <a:schemeClr val="bg1"/>
                </a:solidFill>
                <a:latin typeface="Times New Roman" panose="02020603050405020304" pitchFamily="18" charset="0"/>
                <a:cs typeface="Times New Roman" panose="02020603050405020304" pitchFamily="18" charset="0"/>
              </a:rPr>
              <a:t>The Mu2e crystal calorimeter”, </a:t>
            </a:r>
            <a:r>
              <a:rPr lang="en-US" sz="1200" dirty="0">
                <a:solidFill>
                  <a:schemeClr val="bg1"/>
                </a:solidFill>
                <a:latin typeface="Times New Roman" panose="02020603050405020304" pitchFamily="18" charset="0"/>
                <a:cs typeface="Times New Roman" panose="02020603050405020304" pitchFamily="18" charset="0"/>
              </a:rPr>
              <a:t> </a:t>
            </a:r>
            <a:r>
              <a:rPr lang="en-US" sz="1200" b="1" dirty="0">
                <a:solidFill>
                  <a:schemeClr val="bg1"/>
                </a:solidFill>
                <a:latin typeface="Times New Roman" panose="02020603050405020304" pitchFamily="18" charset="0"/>
                <a:cs typeface="Times New Roman" panose="02020603050405020304" pitchFamily="18" charset="0"/>
              </a:rPr>
              <a:t>JINST 12 (2017) no.09, P09017.</a:t>
            </a:r>
            <a:endParaRPr lang="en-US" sz="1200" dirty="0">
              <a:solidFill>
                <a:schemeClr val="bg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200" dirty="0">
                <a:solidFill>
                  <a:schemeClr val="bg1"/>
                </a:solidFill>
                <a:latin typeface="Times New Roman" panose="02020603050405020304" pitchFamily="18" charset="0"/>
                <a:cs typeface="Times New Roman" panose="02020603050405020304" pitchFamily="18" charset="0"/>
              </a:rPr>
              <a:t>O.Atanova et al.  “</a:t>
            </a:r>
            <a:r>
              <a:rPr lang="en-US" sz="1200" b="1" dirty="0">
                <a:solidFill>
                  <a:schemeClr val="bg1"/>
                </a:solidFill>
                <a:latin typeface="Times New Roman" panose="02020603050405020304" pitchFamily="18" charset="0"/>
                <a:cs typeface="Times New Roman" panose="02020603050405020304" pitchFamily="18" charset="0"/>
              </a:rPr>
              <a:t>Measurement of the energy and time resolution of a </a:t>
            </a:r>
            <a:r>
              <a:rPr lang="en-US" sz="1200" b="1" dirty="0" err="1">
                <a:solidFill>
                  <a:schemeClr val="bg1"/>
                </a:solidFill>
                <a:latin typeface="Times New Roman" panose="02020603050405020304" pitchFamily="18" charset="0"/>
                <a:cs typeface="Times New Roman" panose="02020603050405020304" pitchFamily="18" charset="0"/>
              </a:rPr>
              <a:t>undoped</a:t>
            </a:r>
            <a:r>
              <a:rPr lang="en-US" sz="1200" b="1" dirty="0">
                <a:solidFill>
                  <a:schemeClr val="bg1"/>
                </a:solidFill>
                <a:latin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cs typeface="Times New Roman" panose="02020603050405020304" pitchFamily="18" charset="0"/>
              </a:rPr>
              <a:t>CsI</a:t>
            </a:r>
            <a:r>
              <a:rPr lang="en-US" sz="1200" b="1" dirty="0">
                <a:solidFill>
                  <a:schemeClr val="bg1"/>
                </a:solidFill>
                <a:latin typeface="Times New Roman" panose="02020603050405020304" pitchFamily="18" charset="0"/>
                <a:cs typeface="Times New Roman" panose="02020603050405020304" pitchFamily="18" charset="0"/>
              </a:rPr>
              <a:t> + MPPC array for the Mu2e experiment”, JINST 12 (2017) no.05, P05007.</a:t>
            </a:r>
            <a:endParaRPr lang="en-US" sz="1200" dirty="0">
              <a:solidFill>
                <a:schemeClr val="bg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200" dirty="0">
                <a:solidFill>
                  <a:schemeClr val="bg1"/>
                </a:solidFill>
                <a:latin typeface="Times New Roman" panose="02020603050405020304" pitchFamily="18" charset="0"/>
                <a:cs typeface="Times New Roman" panose="02020603050405020304" pitchFamily="18" charset="0"/>
              </a:rPr>
              <a:t>N.Atanov et al.</a:t>
            </a:r>
            <a:r>
              <a:rPr lang="en-US" sz="1200" b="1" dirty="0">
                <a:solidFill>
                  <a:schemeClr val="bg1"/>
                </a:solidFill>
                <a:latin typeface="Times New Roman" panose="02020603050405020304" pitchFamily="18" charset="0"/>
                <a:cs typeface="Times New Roman" panose="02020603050405020304" pitchFamily="18" charset="0"/>
              </a:rPr>
              <a:t> </a:t>
            </a:r>
            <a:r>
              <a:rPr lang="en-US" sz="1200" dirty="0">
                <a:solidFill>
                  <a:schemeClr val="bg1"/>
                </a:solidFill>
                <a:latin typeface="Times New Roman" panose="02020603050405020304" pitchFamily="18" charset="0"/>
                <a:cs typeface="Times New Roman" panose="02020603050405020304" pitchFamily="18" charset="0"/>
              </a:rPr>
              <a:t> “</a:t>
            </a:r>
            <a:r>
              <a:rPr lang="en-US" sz="1200" b="1" dirty="0">
                <a:solidFill>
                  <a:schemeClr val="bg1"/>
                </a:solidFill>
                <a:latin typeface="Times New Roman" panose="02020603050405020304" pitchFamily="18" charset="0"/>
                <a:cs typeface="Times New Roman" panose="02020603050405020304" pitchFamily="18" charset="0"/>
              </a:rPr>
              <a:t>The calorimeter of the Mu2e experiment at </a:t>
            </a:r>
            <a:r>
              <a:rPr lang="en-US" sz="1200" b="1" dirty="0" err="1">
                <a:solidFill>
                  <a:schemeClr val="bg1"/>
                </a:solidFill>
                <a:latin typeface="Times New Roman" panose="02020603050405020304" pitchFamily="18" charset="0"/>
                <a:cs typeface="Times New Roman" panose="02020603050405020304" pitchFamily="18" charset="0"/>
              </a:rPr>
              <a:t>Fermilab</a:t>
            </a:r>
            <a:r>
              <a:rPr lang="en-US" sz="1200" b="1" dirty="0">
                <a:solidFill>
                  <a:schemeClr val="bg1"/>
                </a:solidFill>
                <a:latin typeface="Times New Roman" panose="02020603050405020304" pitchFamily="18" charset="0"/>
                <a:cs typeface="Times New Roman" panose="02020603050405020304" pitchFamily="18" charset="0"/>
              </a:rPr>
              <a:t>”,  JINST 12(2017) no. 01, C01061.</a:t>
            </a:r>
            <a:endParaRPr lang="en-US" sz="1200" dirty="0">
              <a:solidFill>
                <a:schemeClr val="bg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200" dirty="0">
                <a:solidFill>
                  <a:schemeClr val="bg1"/>
                </a:solidFill>
                <a:latin typeface="Times New Roman" panose="02020603050405020304" pitchFamily="18" charset="0"/>
                <a:cs typeface="Times New Roman" panose="02020603050405020304" pitchFamily="18" charset="0"/>
              </a:rPr>
              <a:t>N.Atanov et al.  “</a:t>
            </a:r>
            <a:r>
              <a:rPr lang="en-US" sz="1200" b="1" dirty="0">
                <a:solidFill>
                  <a:schemeClr val="bg1"/>
                </a:solidFill>
                <a:latin typeface="Times New Roman" panose="02020603050405020304" pitchFamily="18" charset="0"/>
                <a:cs typeface="Times New Roman" panose="02020603050405020304" pitchFamily="18" charset="0"/>
              </a:rPr>
              <a:t>Quality Assurance on a Custom </a:t>
            </a:r>
            <a:r>
              <a:rPr lang="en-US" sz="1200" b="1" dirty="0" err="1">
                <a:solidFill>
                  <a:schemeClr val="bg1"/>
                </a:solidFill>
                <a:latin typeface="Times New Roman" panose="02020603050405020304" pitchFamily="18" charset="0"/>
                <a:cs typeface="Times New Roman" panose="02020603050405020304" pitchFamily="18" charset="0"/>
              </a:rPr>
              <a:t>SiPMs</a:t>
            </a:r>
            <a:r>
              <a:rPr lang="en-US" sz="1200" b="1" dirty="0">
                <a:solidFill>
                  <a:schemeClr val="bg1"/>
                </a:solidFill>
                <a:latin typeface="Times New Roman" panose="02020603050405020304" pitchFamily="18" charset="0"/>
                <a:cs typeface="Times New Roman" panose="02020603050405020304" pitchFamily="18" charset="0"/>
              </a:rPr>
              <a:t> Array for the Mu2e Experiment”, </a:t>
            </a:r>
            <a:r>
              <a:rPr lang="en-US" sz="1200" dirty="0">
                <a:solidFill>
                  <a:schemeClr val="bg1"/>
                </a:solidFill>
                <a:latin typeface="Times New Roman" panose="02020603050405020304" pitchFamily="18" charset="0"/>
                <a:cs typeface="Times New Roman" panose="02020603050405020304" pitchFamily="18" charset="0"/>
              </a:rPr>
              <a:t> </a:t>
            </a:r>
            <a:r>
              <a:rPr lang="ru-RU" sz="1200" b="1" dirty="0">
                <a:solidFill>
                  <a:schemeClr val="bg1"/>
                </a:solidFill>
                <a:latin typeface="Times New Roman" panose="02020603050405020304" pitchFamily="18" charset="0"/>
                <a:cs typeface="Times New Roman" panose="02020603050405020304" pitchFamily="18" charset="0"/>
              </a:rPr>
              <a:t>arXiv:1711.07261</a:t>
            </a:r>
            <a:r>
              <a:rPr lang="en-US" sz="1200" b="1" dirty="0">
                <a:solidFill>
                  <a:schemeClr val="bg1"/>
                </a:solidFill>
                <a:latin typeface="Times New Roman" panose="02020603050405020304" pitchFamily="18" charset="0"/>
                <a:cs typeface="Times New Roman" panose="02020603050405020304" pitchFamily="18" charset="0"/>
              </a:rPr>
              <a:t>.</a:t>
            </a:r>
            <a:endParaRPr lang="en-US" sz="1200" dirty="0">
              <a:solidFill>
                <a:schemeClr val="bg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200" dirty="0">
                <a:solidFill>
                  <a:schemeClr val="bg1"/>
                </a:solidFill>
                <a:latin typeface="Times New Roman" panose="02020603050405020304" pitchFamily="18" charset="0"/>
                <a:cs typeface="Times New Roman" panose="02020603050405020304" pitchFamily="18" charset="0"/>
              </a:rPr>
              <a:t>M.Martini et al.  “</a:t>
            </a:r>
            <a:r>
              <a:rPr lang="en-US" sz="1200" b="1" dirty="0">
                <a:solidFill>
                  <a:schemeClr val="bg1"/>
                </a:solidFill>
                <a:latin typeface="Times New Roman" panose="02020603050405020304" pitchFamily="18" charset="0"/>
                <a:cs typeface="Times New Roman" panose="02020603050405020304" pitchFamily="18" charset="0"/>
              </a:rPr>
              <a:t>Design, status and test of the Mu2e crystal calorimeter”,  J.Phys.Conf.Ser. 928 (2017) no.1, 012017.</a:t>
            </a:r>
            <a:endParaRPr lang="en-US" sz="1200" dirty="0">
              <a:solidFill>
                <a:schemeClr val="bg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200" dirty="0">
                <a:solidFill>
                  <a:schemeClr val="bg1"/>
                </a:solidFill>
                <a:latin typeface="Times New Roman" panose="02020603050405020304" pitchFamily="18" charset="0"/>
                <a:cs typeface="Times New Roman" panose="02020603050405020304" pitchFamily="18" charset="0"/>
              </a:rPr>
              <a:t>A.Artikov et al.  “</a:t>
            </a:r>
            <a:r>
              <a:rPr lang="en-US" sz="1200" b="1" dirty="0">
                <a:solidFill>
                  <a:schemeClr val="bg1"/>
                </a:solidFill>
                <a:latin typeface="Times New Roman" panose="02020603050405020304" pitchFamily="18" charset="0"/>
                <a:cs typeface="Times New Roman" panose="02020603050405020304" pitchFamily="18" charset="0"/>
              </a:rPr>
              <a:t>Optimization of light yield by injecting an optical filler into the co-extruded hole of the plastic scintillation bar”, </a:t>
            </a:r>
            <a:r>
              <a:rPr lang="en-US" sz="1200" dirty="0">
                <a:solidFill>
                  <a:schemeClr val="bg1"/>
                </a:solidFill>
                <a:latin typeface="Times New Roman" panose="02020603050405020304" pitchFamily="18" charset="0"/>
                <a:cs typeface="Times New Roman" panose="02020603050405020304" pitchFamily="18" charset="0"/>
              </a:rPr>
              <a:t> </a:t>
            </a:r>
            <a:r>
              <a:rPr lang="en-US" sz="1200" b="1" dirty="0">
                <a:solidFill>
                  <a:schemeClr val="bg1"/>
                </a:solidFill>
                <a:latin typeface="Times New Roman" panose="02020603050405020304" pitchFamily="18" charset="0"/>
                <a:cs typeface="Times New Roman" panose="02020603050405020304" pitchFamily="18" charset="0"/>
              </a:rPr>
              <a:t>JINST 11 (2016) no.05, T05003.</a:t>
            </a:r>
            <a:endParaRPr lang="en-US" sz="1200" dirty="0">
              <a:solidFill>
                <a:schemeClr val="bg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200" dirty="0">
                <a:solidFill>
                  <a:schemeClr val="bg1"/>
                </a:solidFill>
                <a:latin typeface="Times New Roman" panose="02020603050405020304" pitchFamily="18" charset="0"/>
                <a:cs typeface="Times New Roman" panose="02020603050405020304" pitchFamily="18" charset="0"/>
              </a:rPr>
              <a:t>N.Atanov et al. “</a:t>
            </a:r>
            <a:r>
              <a:rPr lang="en-US" sz="1200" b="1" dirty="0">
                <a:solidFill>
                  <a:schemeClr val="bg1"/>
                </a:solidFill>
                <a:latin typeface="Times New Roman" panose="02020603050405020304" pitchFamily="18" charset="0"/>
                <a:cs typeface="Times New Roman" panose="02020603050405020304" pitchFamily="18" charset="0"/>
              </a:rPr>
              <a:t>Characterization of a prototype for the electromagnetic calorimeter of the Mu2e experiment”, </a:t>
            </a:r>
            <a:r>
              <a:rPr lang="en-US" sz="1200" b="1" dirty="0" err="1">
                <a:solidFill>
                  <a:schemeClr val="bg1"/>
                </a:solidFill>
                <a:latin typeface="Times New Roman" panose="02020603050405020304" pitchFamily="18" charset="0"/>
                <a:cs typeface="Times New Roman" panose="02020603050405020304" pitchFamily="18" charset="0"/>
              </a:rPr>
              <a:t>Nuovo</a:t>
            </a:r>
            <a:r>
              <a:rPr lang="en-US" sz="1200" b="1" dirty="0">
                <a:solidFill>
                  <a:schemeClr val="bg1"/>
                </a:solidFill>
                <a:latin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cs typeface="Times New Roman" panose="02020603050405020304" pitchFamily="18" charset="0"/>
              </a:rPr>
              <a:t>Cimento</a:t>
            </a:r>
            <a:r>
              <a:rPr lang="en-US" sz="1200" b="1" dirty="0">
                <a:solidFill>
                  <a:schemeClr val="bg1"/>
                </a:solidFill>
                <a:latin typeface="Times New Roman" panose="02020603050405020304" pitchFamily="18" charset="0"/>
                <a:cs typeface="Times New Roman" panose="02020603050405020304" pitchFamily="18" charset="0"/>
              </a:rPr>
              <a:t> C39(2016) no.1, 267.</a:t>
            </a:r>
            <a:endParaRPr lang="en-US" sz="1200" dirty="0">
              <a:solidFill>
                <a:schemeClr val="bg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200" dirty="0">
                <a:solidFill>
                  <a:schemeClr val="bg1"/>
                </a:solidFill>
                <a:latin typeface="Times New Roman" panose="02020603050405020304" pitchFamily="18" charset="0"/>
                <a:cs typeface="Times New Roman" panose="02020603050405020304" pitchFamily="18" charset="0"/>
              </a:rPr>
              <a:t>N.Atanov et al.  “</a:t>
            </a:r>
            <a:r>
              <a:rPr lang="en-US" sz="1200" b="1" dirty="0">
                <a:solidFill>
                  <a:schemeClr val="bg1"/>
                </a:solidFill>
                <a:latin typeface="Times New Roman" panose="02020603050405020304" pitchFamily="18" charset="0"/>
                <a:cs typeface="Times New Roman" panose="02020603050405020304" pitchFamily="18" charset="0"/>
              </a:rPr>
              <a:t>Energy and time resolution of a LYSO matrix prototype for the Mu2e experiment”, </a:t>
            </a:r>
            <a:r>
              <a:rPr lang="en-US" sz="1200" dirty="0">
                <a:solidFill>
                  <a:schemeClr val="bg1"/>
                </a:solidFill>
                <a:latin typeface="Times New Roman" panose="02020603050405020304" pitchFamily="18" charset="0"/>
                <a:cs typeface="Times New Roman" panose="02020603050405020304" pitchFamily="18" charset="0"/>
              </a:rPr>
              <a:t> </a:t>
            </a:r>
            <a:r>
              <a:rPr lang="en-US" sz="1200" b="1" dirty="0">
                <a:solidFill>
                  <a:schemeClr val="bg1"/>
                </a:solidFill>
                <a:latin typeface="Times New Roman" panose="02020603050405020304" pitchFamily="18" charset="0"/>
                <a:cs typeface="Times New Roman" panose="02020603050405020304" pitchFamily="18" charset="0"/>
              </a:rPr>
              <a:t>NIM A824(2016)684.</a:t>
            </a:r>
            <a:endParaRPr lang="en-US" sz="1200" dirty="0">
              <a:solidFill>
                <a:schemeClr val="bg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200" dirty="0">
                <a:solidFill>
                  <a:schemeClr val="bg1"/>
                </a:solidFill>
                <a:latin typeface="Times New Roman" panose="02020603050405020304" pitchFamily="18" charset="0"/>
                <a:cs typeface="Times New Roman" panose="02020603050405020304" pitchFamily="18" charset="0"/>
              </a:rPr>
              <a:t>N.Atanov et al.  “</a:t>
            </a:r>
            <a:r>
              <a:rPr lang="en-US" sz="1200" b="1" dirty="0">
                <a:solidFill>
                  <a:schemeClr val="bg1"/>
                </a:solidFill>
                <a:latin typeface="Times New Roman" panose="02020603050405020304" pitchFamily="18" charset="0"/>
                <a:cs typeface="Times New Roman" panose="02020603050405020304" pitchFamily="18" charset="0"/>
              </a:rPr>
              <a:t>Design and status of the Mu2e electromagnetic calorimeter”, </a:t>
            </a:r>
            <a:r>
              <a:rPr lang="en-US" sz="1200" dirty="0">
                <a:solidFill>
                  <a:schemeClr val="bg1"/>
                </a:solidFill>
                <a:latin typeface="Times New Roman" panose="02020603050405020304" pitchFamily="18" charset="0"/>
                <a:cs typeface="Times New Roman" panose="02020603050405020304" pitchFamily="18" charset="0"/>
              </a:rPr>
              <a:t> </a:t>
            </a:r>
            <a:r>
              <a:rPr lang="en-US" sz="1200" b="1" dirty="0">
                <a:solidFill>
                  <a:schemeClr val="bg1"/>
                </a:solidFill>
                <a:latin typeface="Times New Roman" panose="02020603050405020304" pitchFamily="18" charset="0"/>
                <a:cs typeface="Times New Roman" panose="02020603050405020304" pitchFamily="18" charset="0"/>
              </a:rPr>
              <a:t>NIM A824(2016)695.</a:t>
            </a:r>
            <a:endParaRPr lang="en-US" sz="1200" dirty="0">
              <a:solidFill>
                <a:schemeClr val="bg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200" dirty="0">
                <a:solidFill>
                  <a:schemeClr val="bg1"/>
                </a:solidFill>
                <a:latin typeface="Times New Roman" panose="02020603050405020304" pitchFamily="18" charset="0"/>
                <a:cs typeface="Times New Roman" panose="02020603050405020304" pitchFamily="18" charset="0"/>
              </a:rPr>
              <a:t>N.Atanov et al.  “</a:t>
            </a:r>
            <a:r>
              <a:rPr lang="en-US" sz="1200" b="1" dirty="0">
                <a:solidFill>
                  <a:schemeClr val="bg1"/>
                </a:solidFill>
                <a:latin typeface="Times New Roman" panose="02020603050405020304" pitchFamily="18" charset="0"/>
                <a:cs typeface="Times New Roman" panose="02020603050405020304" pitchFamily="18" charset="0"/>
              </a:rPr>
              <a:t>Characterization of a 5x5 LYSO Matrix Calorimeter Prototype”, IEEE TNS (2016), vol.63, No.2, p.596</a:t>
            </a:r>
            <a:r>
              <a:rPr lang="en-US" sz="1200" dirty="0">
                <a:solidFill>
                  <a:schemeClr val="bg1"/>
                </a:solidFill>
                <a:latin typeface="Times New Roman" panose="02020603050405020304" pitchFamily="18" charset="0"/>
                <a:cs typeface="Times New Roman" panose="02020603050405020304" pitchFamily="18" charset="0"/>
              </a:rPr>
              <a:t>.</a:t>
            </a:r>
          </a:p>
          <a:p>
            <a:pPr marL="342900" indent="-342900">
              <a:buFont typeface="+mj-lt"/>
              <a:buAutoNum type="arabicPeriod"/>
            </a:pPr>
            <a:r>
              <a:rPr lang="en-US" sz="1200" dirty="0">
                <a:solidFill>
                  <a:schemeClr val="bg1"/>
                </a:solidFill>
                <a:latin typeface="Times New Roman" panose="02020603050405020304" pitchFamily="18" charset="0"/>
                <a:cs typeface="Times New Roman" panose="02020603050405020304" pitchFamily="18" charset="0"/>
              </a:rPr>
              <a:t>N.Atanov et al. “</a:t>
            </a:r>
            <a:r>
              <a:rPr lang="en-US" sz="1200" b="1" dirty="0">
                <a:solidFill>
                  <a:schemeClr val="bg1"/>
                </a:solidFill>
                <a:latin typeface="Times New Roman" panose="02020603050405020304" pitchFamily="18" charset="0"/>
                <a:cs typeface="Times New Roman" panose="02020603050405020304" pitchFamily="18" charset="0"/>
              </a:rPr>
              <a:t>Measurement of time resolution of the Mu2e LYSO calorimeter prototype”,  NIM A812(2016)104.</a:t>
            </a:r>
            <a:endParaRPr lang="en-US" sz="1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569956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517358"/>
          </a:xfrm>
          <a:prstGeom prst="rect">
            <a:avLst/>
          </a:prstGeom>
        </p:spPr>
        <p:txBody>
          <a:bodyPr vert="horz" anchor="ctr">
            <a:normAutofit fontScale="97500"/>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smtClean="0">
                <a:ln w="6350">
                  <a:noFill/>
                </a:ln>
                <a:solidFill>
                  <a:schemeClr val="bg1"/>
                </a:solidFill>
                <a:effectLst>
                  <a:outerShdw blurRad="114300" dist="101600" dir="2700000" algn="tl" rotWithShape="0">
                    <a:srgbClr val="000000">
                      <a:alpha val="40000"/>
                    </a:srgbClr>
                  </a:outerShdw>
                </a:effectLst>
                <a:latin typeface="Times New Roman" panose="02020603050405020304" pitchFamily="18" charset="0"/>
                <a:ea typeface="+mj-ea"/>
                <a:cs typeface="Times New Roman" panose="02020603050405020304" pitchFamily="18" charset="0"/>
              </a:rPr>
              <a:t>Conference talks </a:t>
            </a:r>
            <a:endParaRPr kumimoji="0" lang="en-US" sz="2800" b="1" i="0" u="none" strike="noStrike" kern="1200" cap="none" spc="0" normalizeH="0" baseline="0" noProof="0" dirty="0">
              <a:ln w="6350">
                <a:noFill/>
              </a:ln>
              <a:solidFill>
                <a:schemeClr val="bg1"/>
              </a:solidFill>
              <a:effectLst>
                <a:outerShdw blurRad="114300" dist="101600" dir="2700000" algn="tl" rotWithShape="0">
                  <a:srgbClr val="000000">
                    <a:alpha val="40000"/>
                  </a:srgbClr>
                </a:outerShdw>
              </a:effectLst>
              <a:uLnTx/>
              <a:uFillTx/>
              <a:latin typeface="Times New Roman" panose="02020603050405020304" pitchFamily="18" charset="0"/>
              <a:ea typeface="+mj-ea"/>
              <a:cs typeface="Times New Roman" panose="02020603050405020304" pitchFamily="18" charset="0"/>
            </a:endParaRPr>
          </a:p>
        </p:txBody>
      </p:sp>
      <p:sp>
        <p:nvSpPr>
          <p:cNvPr id="4" name="TextBox 3"/>
          <p:cNvSpPr txBox="1"/>
          <p:nvPr/>
        </p:nvSpPr>
        <p:spPr>
          <a:xfrm>
            <a:off x="539552" y="548680"/>
            <a:ext cx="8064896" cy="6524863"/>
          </a:xfrm>
          <a:prstGeom prst="rect">
            <a:avLst/>
          </a:prstGeom>
          <a:noFill/>
        </p:spPr>
        <p:txBody>
          <a:bodyPr wrap="square" rtlCol="0">
            <a:spAutoFit/>
          </a:bodyPr>
          <a:lstStyle/>
          <a:p>
            <a:pPr lvl="0" algn="just">
              <a:buFont typeface="Arial" pitchFamily="34" charset="0"/>
              <a:buChar char="•"/>
            </a:pPr>
            <a:r>
              <a:rPr lang="en-US" sz="1600" dirty="0" smtClean="0">
                <a:solidFill>
                  <a:schemeClr val="bg1"/>
                </a:solidFill>
              </a:rPr>
              <a:t>Yu. </a:t>
            </a:r>
            <a:r>
              <a:rPr lang="en-US" sz="1600" dirty="0" err="1" smtClean="0">
                <a:solidFill>
                  <a:schemeClr val="bg1"/>
                </a:solidFill>
              </a:rPr>
              <a:t>Kharzheev</a:t>
            </a:r>
            <a:r>
              <a:rPr lang="en-US" sz="1600" dirty="0" smtClean="0">
                <a:solidFill>
                  <a:schemeClr val="bg1"/>
                </a:solidFill>
              </a:rPr>
              <a:t>, “Radiation Hardness of scintillation detectors based on organic plastic </a:t>
            </a:r>
            <a:r>
              <a:rPr lang="en-US" sz="1600" dirty="0" err="1" smtClean="0">
                <a:solidFill>
                  <a:schemeClr val="bg1"/>
                </a:solidFill>
              </a:rPr>
              <a:t>scintillators</a:t>
            </a:r>
            <a:r>
              <a:rPr lang="en-US" sz="1600" dirty="0" smtClean="0">
                <a:solidFill>
                  <a:schemeClr val="bg1"/>
                </a:solidFill>
              </a:rPr>
              <a:t> and optical fibers”, International Conference  “New trends in High-Energy Physics” </a:t>
            </a:r>
            <a:r>
              <a:rPr lang="en-US" sz="1600" dirty="0" err="1" smtClean="0">
                <a:solidFill>
                  <a:schemeClr val="bg1"/>
                </a:solidFill>
              </a:rPr>
              <a:t>Monternegro</a:t>
            </a:r>
            <a:r>
              <a:rPr lang="en-US" sz="1600" dirty="0" smtClean="0">
                <a:solidFill>
                  <a:schemeClr val="bg1"/>
                </a:solidFill>
              </a:rPr>
              <a:t>, </a:t>
            </a:r>
            <a:r>
              <a:rPr lang="en-US" sz="1600" dirty="0" err="1" smtClean="0">
                <a:solidFill>
                  <a:schemeClr val="bg1"/>
                </a:solidFill>
              </a:rPr>
              <a:t>Budva</a:t>
            </a:r>
            <a:r>
              <a:rPr lang="en-US" sz="1600" dirty="0" smtClean="0">
                <a:solidFill>
                  <a:schemeClr val="bg1"/>
                </a:solidFill>
              </a:rPr>
              <a:t> 24-30 September 2018  </a:t>
            </a:r>
            <a:endParaRPr lang="ru-RU" sz="1600" dirty="0" smtClean="0">
              <a:solidFill>
                <a:schemeClr val="bg1"/>
              </a:solidFill>
            </a:endParaRPr>
          </a:p>
          <a:p>
            <a:pPr lvl="0" algn="just">
              <a:buFont typeface="Arial" pitchFamily="34" charset="0"/>
              <a:buChar char="•"/>
            </a:pPr>
            <a:r>
              <a:rPr lang="en-US" sz="1600" dirty="0" err="1" smtClean="0">
                <a:solidFill>
                  <a:schemeClr val="bg1"/>
                </a:solidFill>
              </a:rPr>
              <a:t>Yu.I.Davydov</a:t>
            </a:r>
            <a:r>
              <a:rPr lang="en-US" sz="1600" dirty="0" smtClean="0">
                <a:solidFill>
                  <a:schemeClr val="bg1"/>
                </a:solidFill>
              </a:rPr>
              <a:t> et al., “Tests of 3x3 </a:t>
            </a:r>
            <a:r>
              <a:rPr lang="en-US" sz="1600" dirty="0" err="1" smtClean="0">
                <a:solidFill>
                  <a:schemeClr val="bg1"/>
                </a:solidFill>
              </a:rPr>
              <a:t>undoped</a:t>
            </a:r>
            <a:r>
              <a:rPr lang="en-US" sz="1600" dirty="0" smtClean="0">
                <a:solidFill>
                  <a:schemeClr val="bg1"/>
                </a:solidFill>
              </a:rPr>
              <a:t> </a:t>
            </a:r>
            <a:r>
              <a:rPr lang="en-US" sz="1600" dirty="0" err="1" smtClean="0">
                <a:solidFill>
                  <a:schemeClr val="bg1"/>
                </a:solidFill>
              </a:rPr>
              <a:t>CsI</a:t>
            </a:r>
            <a:r>
              <a:rPr lang="en-US" sz="1600" dirty="0" smtClean="0">
                <a:solidFill>
                  <a:schemeClr val="bg1"/>
                </a:solidFill>
              </a:rPr>
              <a:t> matrix with an extremely low intensity electron beam”, International Conference  “New trends in High-Energy Physics” </a:t>
            </a:r>
            <a:r>
              <a:rPr lang="en-US" sz="1600" dirty="0" err="1" smtClean="0">
                <a:solidFill>
                  <a:schemeClr val="bg1"/>
                </a:solidFill>
              </a:rPr>
              <a:t>Monternegro</a:t>
            </a:r>
            <a:r>
              <a:rPr lang="en-US" sz="1600" dirty="0" smtClean="0">
                <a:solidFill>
                  <a:schemeClr val="bg1"/>
                </a:solidFill>
              </a:rPr>
              <a:t>, </a:t>
            </a:r>
            <a:r>
              <a:rPr lang="en-US" sz="1600" dirty="0" err="1" smtClean="0">
                <a:solidFill>
                  <a:schemeClr val="bg1"/>
                </a:solidFill>
              </a:rPr>
              <a:t>Budva</a:t>
            </a:r>
            <a:r>
              <a:rPr lang="en-US" sz="1600" dirty="0" smtClean="0">
                <a:solidFill>
                  <a:schemeClr val="bg1"/>
                </a:solidFill>
              </a:rPr>
              <a:t> 24-30 September 2018</a:t>
            </a:r>
            <a:endParaRPr lang="ru-RU" sz="1600" dirty="0" smtClean="0">
              <a:solidFill>
                <a:schemeClr val="bg1"/>
              </a:solidFill>
            </a:endParaRPr>
          </a:p>
          <a:p>
            <a:pPr lvl="0" algn="just">
              <a:buFont typeface="Arial" pitchFamily="34" charset="0"/>
              <a:buChar char="•"/>
            </a:pPr>
            <a:r>
              <a:rPr lang="en-US" sz="1600" dirty="0" smtClean="0">
                <a:solidFill>
                  <a:schemeClr val="bg1"/>
                </a:solidFill>
              </a:rPr>
              <a:t>A.M. </a:t>
            </a:r>
            <a:r>
              <a:rPr lang="en-US" sz="1600" dirty="0" err="1" smtClean="0">
                <a:solidFill>
                  <a:schemeClr val="bg1"/>
                </a:solidFill>
              </a:rPr>
              <a:t>Artikov</a:t>
            </a:r>
            <a:r>
              <a:rPr lang="en-US" sz="1600" dirty="0" smtClean="0">
                <a:solidFill>
                  <a:schemeClr val="bg1"/>
                </a:solidFill>
              </a:rPr>
              <a:t>, V. Baranov, J.A. </a:t>
            </a:r>
            <a:r>
              <a:rPr lang="en-US" sz="1600" dirty="0" err="1" smtClean="0">
                <a:solidFill>
                  <a:schemeClr val="bg1"/>
                </a:solidFill>
              </a:rPr>
              <a:t>Budagov</a:t>
            </a:r>
            <a:r>
              <a:rPr lang="en-US" sz="1600" dirty="0" smtClean="0">
                <a:solidFill>
                  <a:schemeClr val="bg1"/>
                </a:solidFill>
              </a:rPr>
              <a:t>, A.N. </a:t>
            </a:r>
            <a:r>
              <a:rPr lang="en-US" sz="1600" dirty="0" err="1" smtClean="0">
                <a:solidFill>
                  <a:schemeClr val="bg1"/>
                </a:solidFill>
              </a:rPr>
              <a:t>Chivanov</a:t>
            </a:r>
            <a:r>
              <a:rPr lang="en-US" sz="1600" dirty="0" smtClean="0">
                <a:solidFill>
                  <a:schemeClr val="bg1"/>
                </a:solidFill>
              </a:rPr>
              <a:t>,  </a:t>
            </a:r>
            <a:r>
              <a:rPr lang="en-US" sz="1600" u="sng" dirty="0" err="1" smtClean="0">
                <a:solidFill>
                  <a:schemeClr val="bg1"/>
                </a:solidFill>
              </a:rPr>
              <a:t>Yu.I</a:t>
            </a:r>
            <a:r>
              <a:rPr lang="en-US" sz="1600" u="sng" dirty="0" smtClean="0">
                <a:solidFill>
                  <a:schemeClr val="bg1"/>
                </a:solidFill>
              </a:rPr>
              <a:t>. </a:t>
            </a:r>
            <a:r>
              <a:rPr lang="en-US" sz="1600" u="sng" dirty="0" err="1" smtClean="0">
                <a:solidFill>
                  <a:schemeClr val="bg1"/>
                </a:solidFill>
              </a:rPr>
              <a:t>Davydov</a:t>
            </a:r>
            <a:r>
              <a:rPr lang="en-US" sz="1600" dirty="0" smtClean="0">
                <a:solidFill>
                  <a:schemeClr val="bg1"/>
                </a:solidFill>
              </a:rPr>
              <a:t>, E.N. </a:t>
            </a:r>
            <a:r>
              <a:rPr lang="en-US" sz="1600" dirty="0" err="1" smtClean="0">
                <a:solidFill>
                  <a:schemeClr val="bg1"/>
                </a:solidFill>
              </a:rPr>
              <a:t>Eliseev</a:t>
            </a:r>
            <a:r>
              <a:rPr lang="en-US" sz="1600" dirty="0" smtClean="0">
                <a:solidFill>
                  <a:schemeClr val="bg1"/>
                </a:solidFill>
              </a:rPr>
              <a:t>, E.A. </a:t>
            </a:r>
            <a:r>
              <a:rPr lang="en-US" sz="1600" dirty="0" err="1" smtClean="0">
                <a:solidFill>
                  <a:schemeClr val="bg1"/>
                </a:solidFill>
              </a:rPr>
              <a:t>Garibin</a:t>
            </a:r>
            <a:r>
              <a:rPr lang="en-US" sz="1600" dirty="0" smtClean="0">
                <a:solidFill>
                  <a:schemeClr val="bg1"/>
                </a:solidFill>
              </a:rPr>
              <a:t>, V.V. </a:t>
            </a:r>
            <a:r>
              <a:rPr lang="en-US" sz="1600" dirty="0" err="1" smtClean="0">
                <a:solidFill>
                  <a:schemeClr val="bg1"/>
                </a:solidFill>
              </a:rPr>
              <a:t>Glagolev</a:t>
            </a:r>
            <a:r>
              <a:rPr lang="en-US" sz="1600" dirty="0" smtClean="0">
                <a:solidFill>
                  <a:schemeClr val="bg1"/>
                </a:solidFill>
              </a:rPr>
              <a:t>, A.V. </a:t>
            </a:r>
            <a:r>
              <a:rPr lang="en-US" sz="1600" dirty="0" err="1" smtClean="0">
                <a:solidFill>
                  <a:schemeClr val="bg1"/>
                </a:solidFill>
              </a:rPr>
              <a:t>Mihailov</a:t>
            </a:r>
            <a:r>
              <a:rPr lang="en-US" sz="1600" dirty="0" smtClean="0">
                <a:solidFill>
                  <a:schemeClr val="bg1"/>
                </a:solidFill>
              </a:rPr>
              <a:t>, V.V. </a:t>
            </a:r>
            <a:r>
              <a:rPr lang="en-US" sz="1600" dirty="0" err="1" smtClean="0">
                <a:solidFill>
                  <a:schemeClr val="bg1"/>
                </a:solidFill>
              </a:rPr>
              <a:t>Terechschenko</a:t>
            </a:r>
            <a:r>
              <a:rPr lang="en-US" sz="1600" dirty="0" smtClean="0">
                <a:solidFill>
                  <a:schemeClr val="bg1"/>
                </a:solidFill>
              </a:rPr>
              <a:t>, </a:t>
            </a:r>
            <a:r>
              <a:rPr lang="en-US" sz="1600" dirty="0" err="1" smtClean="0">
                <a:solidFill>
                  <a:schemeClr val="bg1"/>
                </a:solidFill>
              </a:rPr>
              <a:t>I.I.Vasilyev</a:t>
            </a:r>
            <a:r>
              <a:rPr lang="en-US" sz="1600" dirty="0" smtClean="0">
                <a:solidFill>
                  <a:schemeClr val="bg1"/>
                </a:solidFill>
              </a:rPr>
              <a:t> “Suppression of a slow component of a BaF2 crystal luminescence with a thin multilayer filter”</a:t>
            </a:r>
            <a:r>
              <a:rPr lang="en-US" sz="1600" b="1" dirty="0" smtClean="0">
                <a:solidFill>
                  <a:schemeClr val="bg1"/>
                </a:solidFill>
              </a:rPr>
              <a:t> </a:t>
            </a:r>
            <a:r>
              <a:rPr lang="en-US" sz="1600" dirty="0" smtClean="0">
                <a:solidFill>
                  <a:schemeClr val="bg1"/>
                </a:solidFill>
              </a:rPr>
              <a:t>CALOR 2018 - 18th International Conference on </a:t>
            </a:r>
            <a:r>
              <a:rPr lang="en-US" sz="1600" dirty="0" err="1" smtClean="0">
                <a:solidFill>
                  <a:schemeClr val="bg1"/>
                </a:solidFill>
              </a:rPr>
              <a:t>Calorimetry</a:t>
            </a:r>
            <a:r>
              <a:rPr lang="en-US" sz="1600" dirty="0" smtClean="0">
                <a:solidFill>
                  <a:schemeClr val="bg1"/>
                </a:solidFill>
              </a:rPr>
              <a:t> in Particle Physics,  Eugene, Oregon, USA, May 21-25, 2018</a:t>
            </a:r>
            <a:endParaRPr lang="ru-RU" sz="1600" dirty="0" smtClean="0">
              <a:solidFill>
                <a:schemeClr val="bg1"/>
              </a:solidFill>
            </a:endParaRPr>
          </a:p>
          <a:p>
            <a:pPr algn="just">
              <a:buFont typeface="Arial" pitchFamily="34" charset="0"/>
              <a:buChar char="•"/>
            </a:pPr>
            <a:r>
              <a:rPr lang="en-US" sz="1600" dirty="0" smtClean="0">
                <a:solidFill>
                  <a:schemeClr val="bg1"/>
                </a:solidFill>
              </a:rPr>
              <a:t>17-th Baikal Summer School on Physics of Elementary Particles and Astrophysics Report  «Radiation hardness study of the synthetic rubber filler SKTN-MED – promising material for HEP experiments».</a:t>
            </a:r>
            <a:endParaRPr lang="ru-RU" sz="1600" dirty="0" smtClean="0">
              <a:solidFill>
                <a:schemeClr val="bg1"/>
              </a:solidFill>
            </a:endParaRPr>
          </a:p>
          <a:p>
            <a:pPr algn="just">
              <a:buFont typeface="Arial" pitchFamily="34" charset="0"/>
              <a:buChar char="•"/>
            </a:pPr>
            <a:r>
              <a:rPr lang="en-US" sz="1600" dirty="0" err="1" smtClean="0">
                <a:solidFill>
                  <a:schemeClr val="bg1"/>
                </a:solidFill>
              </a:rPr>
              <a:t>A.Artikov</a:t>
            </a:r>
            <a:r>
              <a:rPr lang="en-US" sz="1600" dirty="0" smtClean="0">
                <a:solidFill>
                  <a:schemeClr val="bg1"/>
                </a:solidFill>
              </a:rPr>
              <a:t> et al, “The light yield of a long scintillation strip with WLS fiber embedded into the co-extruded hole ” Engineering of Scintillation Materials and Radiation Technologies" - ISMART 2016, Minsk 2016</a:t>
            </a:r>
          </a:p>
          <a:p>
            <a:pPr algn="just">
              <a:buFont typeface="Arial" pitchFamily="34" charset="0"/>
              <a:buChar char="•"/>
            </a:pPr>
            <a:r>
              <a:rPr lang="en-US" sz="1600" dirty="0" err="1" smtClean="0">
                <a:solidFill>
                  <a:schemeClr val="bg1"/>
                </a:solidFill>
              </a:rPr>
              <a:t>Yu.Kharzheev</a:t>
            </a:r>
            <a:r>
              <a:rPr lang="en-US" sz="1600" dirty="0" smtClean="0">
                <a:solidFill>
                  <a:schemeClr val="bg1"/>
                </a:solidFill>
              </a:rPr>
              <a:t>, “Scintillation Detectors in modern High Energy Physics Experiments and Prospect of their use in Future Experiments</a:t>
            </a:r>
            <a:r>
              <a:rPr lang="en-US" sz="1600" dirty="0" smtClean="0"/>
              <a:t> </a:t>
            </a:r>
            <a:r>
              <a:rPr lang="en-US" sz="1600" dirty="0" smtClean="0">
                <a:solidFill>
                  <a:schemeClr val="bg1"/>
                </a:solidFill>
              </a:rPr>
              <a:t>”, International Conference on Astrophysics and Particle Physics, Conference Series LLC, Dallas, USA , 2016</a:t>
            </a:r>
          </a:p>
          <a:p>
            <a:pPr algn="just">
              <a:buFont typeface="Arial" pitchFamily="34" charset="0"/>
              <a:buChar char="•"/>
            </a:pPr>
            <a:r>
              <a:rPr lang="en-US" sz="1600" dirty="0" smtClean="0">
                <a:solidFill>
                  <a:schemeClr val="bg1"/>
                </a:solidFill>
              </a:rPr>
              <a:t>Yu. </a:t>
            </a:r>
            <a:r>
              <a:rPr lang="en-US" sz="1600" dirty="0" err="1" smtClean="0">
                <a:solidFill>
                  <a:schemeClr val="bg1"/>
                </a:solidFill>
              </a:rPr>
              <a:t>Kharzheev</a:t>
            </a:r>
            <a:r>
              <a:rPr lang="en-US" sz="1600" dirty="0" smtClean="0">
                <a:solidFill>
                  <a:schemeClr val="bg1"/>
                </a:solidFill>
              </a:rPr>
              <a:t>, “New trends in using Scintillation Counters in modern High Energy</a:t>
            </a:r>
            <a:br>
              <a:rPr lang="en-US" sz="1600" dirty="0" smtClean="0">
                <a:solidFill>
                  <a:schemeClr val="bg1"/>
                </a:solidFill>
              </a:rPr>
            </a:br>
            <a:r>
              <a:rPr lang="en-US" sz="1600" dirty="0" smtClean="0">
                <a:solidFill>
                  <a:schemeClr val="bg1"/>
                </a:solidFill>
              </a:rPr>
              <a:t>Physics Experiments ”,  6th International Conference on Contemporary Physics (ICCP-VI), The Nuclear Energy Commission of the Government of Mongolia, MAS, NUM, JINR, Ulaanbaatar, Mongolia, 2016 </a:t>
            </a:r>
            <a:endParaRPr lang="ru-RU" sz="1600" dirty="0" smtClean="0">
              <a:solidFill>
                <a:schemeClr val="bg1"/>
              </a:solidFill>
            </a:endParaRPr>
          </a:p>
          <a:p>
            <a:pPr lvl="0" algn="just">
              <a:buFont typeface="Arial" pitchFamily="34" charset="0"/>
              <a:buChar char="•"/>
            </a:pPr>
            <a:endParaRPr lang="ru-RU" sz="1600" dirty="0" smtClean="0">
              <a:solidFill>
                <a:schemeClr val="bg1"/>
              </a:solidFill>
            </a:endParaRPr>
          </a:p>
          <a:p>
            <a:pPr algn="just"/>
            <a:endParaRPr lang="ru-RU"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ig31.gif"/>
          <p:cNvPicPr>
            <a:picLocks noChangeAspect="1"/>
          </p:cNvPicPr>
          <p:nvPr/>
        </p:nvPicPr>
        <p:blipFill>
          <a:blip r:embed="rId2" cstate="print"/>
          <a:stretch>
            <a:fillRect/>
          </a:stretch>
        </p:blipFill>
        <p:spPr>
          <a:xfrm>
            <a:off x="0" y="764704"/>
            <a:ext cx="9144000" cy="6093296"/>
          </a:xfrm>
          <a:prstGeom prst="rect">
            <a:avLst/>
          </a:prstGeom>
        </p:spPr>
      </p:pic>
      <p:sp>
        <p:nvSpPr>
          <p:cNvPr id="3" name="TextBox 2"/>
          <p:cNvSpPr txBox="1"/>
          <p:nvPr/>
        </p:nvSpPr>
        <p:spPr>
          <a:xfrm>
            <a:off x="0" y="0"/>
            <a:ext cx="9144000" cy="723275"/>
          </a:xfrm>
          <a:prstGeom prst="rect">
            <a:avLst/>
          </a:prstGeom>
          <a:noFill/>
        </p:spPr>
        <p:txBody>
          <a:bodyPr wrap="square" rtlCol="0">
            <a:spAutoFit/>
          </a:bodyPr>
          <a:lstStyle/>
          <a:p>
            <a:pPr algn="ctr"/>
            <a:r>
              <a:rPr lang="en-US" sz="4100" b="1" dirty="0" smtClean="0">
                <a:solidFill>
                  <a:schemeClr val="bg1"/>
                </a:solidFill>
                <a:effectLst>
                  <a:outerShdw blurRad="38100" dist="38100" dir="2700000" algn="tl">
                    <a:srgbClr val="000000">
                      <a:alpha val="43137"/>
                    </a:srgbClr>
                  </a:outerShdw>
                </a:effectLst>
                <a:latin typeface="+mj-lt"/>
                <a:cs typeface="Lucida Sans Unicode" pitchFamily="34" charset="0"/>
              </a:rPr>
              <a:t>See seminar from 12.03.2019</a:t>
            </a:r>
            <a:endParaRPr lang="ru-RU" sz="4100" b="1" dirty="0">
              <a:solidFill>
                <a:schemeClr val="bg1"/>
              </a:solidFill>
              <a:effectLst>
                <a:outerShdw blurRad="38100" dist="38100" dir="2700000" algn="tl">
                  <a:srgbClr val="000000">
                    <a:alpha val="43137"/>
                  </a:srgbClr>
                </a:outerShdw>
              </a:effectLst>
              <a:latin typeface="+mj-lt"/>
              <a:cs typeface="Lucida Sans Unicode"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fig32.gif"/>
          <p:cNvPicPr>
            <a:picLocks noChangeAspect="1"/>
          </p:cNvPicPr>
          <p:nvPr/>
        </p:nvPicPr>
        <p:blipFill>
          <a:blip r:embed="rId2" cstate="print"/>
          <a:stretch>
            <a:fillRect/>
          </a:stretch>
        </p:blipFill>
        <p:spPr>
          <a:xfrm>
            <a:off x="1066" y="692696"/>
            <a:ext cx="9141868" cy="6165304"/>
          </a:xfrm>
          <a:prstGeom prst="rect">
            <a:avLst/>
          </a:prstGeom>
        </p:spPr>
      </p:pic>
      <p:sp>
        <p:nvSpPr>
          <p:cNvPr id="4" name="TextBox 3"/>
          <p:cNvSpPr txBox="1"/>
          <p:nvPr/>
        </p:nvSpPr>
        <p:spPr>
          <a:xfrm>
            <a:off x="0" y="0"/>
            <a:ext cx="9144000" cy="723275"/>
          </a:xfrm>
          <a:prstGeom prst="rect">
            <a:avLst/>
          </a:prstGeom>
          <a:noFill/>
        </p:spPr>
        <p:txBody>
          <a:bodyPr wrap="square" rtlCol="0">
            <a:spAutoFit/>
          </a:bodyPr>
          <a:lstStyle/>
          <a:p>
            <a:pPr algn="ctr"/>
            <a:r>
              <a:rPr lang="en-US" sz="4100" b="1" dirty="0" smtClean="0">
                <a:solidFill>
                  <a:schemeClr val="bg1"/>
                </a:solidFill>
                <a:effectLst>
                  <a:outerShdw blurRad="38100" dist="38100" dir="2700000" algn="tl">
                    <a:srgbClr val="000000">
                      <a:alpha val="43137"/>
                    </a:srgbClr>
                  </a:outerShdw>
                </a:effectLst>
                <a:latin typeface="+mj-lt"/>
                <a:cs typeface="Lucida Sans Unicode" pitchFamily="34" charset="0"/>
              </a:rPr>
              <a:t>See seminar from 12.03.2019</a:t>
            </a:r>
            <a:endParaRPr lang="ru-RU" sz="4100" b="1" dirty="0">
              <a:solidFill>
                <a:schemeClr val="bg1"/>
              </a:solidFill>
              <a:effectLst>
                <a:outerShdw blurRad="38100" dist="38100" dir="2700000" algn="tl">
                  <a:srgbClr val="000000">
                    <a:alpha val="43137"/>
                  </a:srgbClr>
                </a:outerShdw>
              </a:effectLst>
              <a:latin typeface="+mj-lt"/>
              <a:cs typeface="Lucida Sans Unicode"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23275"/>
          </a:xfrm>
          <a:prstGeom prst="rect">
            <a:avLst/>
          </a:prstGeom>
          <a:noFill/>
        </p:spPr>
        <p:txBody>
          <a:bodyPr wrap="square" rtlCol="0">
            <a:spAutoFit/>
          </a:bodyPr>
          <a:lstStyle/>
          <a:p>
            <a:pPr algn="ctr"/>
            <a:r>
              <a:rPr lang="en-US" sz="4100" b="1" dirty="0" smtClean="0">
                <a:solidFill>
                  <a:schemeClr val="bg1"/>
                </a:solidFill>
                <a:effectLst>
                  <a:outerShdw blurRad="38100" dist="38100" dir="2700000" algn="tl">
                    <a:srgbClr val="000000">
                      <a:alpha val="43137"/>
                    </a:srgbClr>
                  </a:outerShdw>
                </a:effectLst>
                <a:latin typeface="+mj-lt"/>
                <a:cs typeface="Lucida Sans Unicode" pitchFamily="34" charset="0"/>
              </a:rPr>
              <a:t>MEG-II experiment</a:t>
            </a:r>
            <a:endParaRPr lang="ru-RU" sz="4100" b="1" dirty="0">
              <a:solidFill>
                <a:schemeClr val="bg1"/>
              </a:solidFill>
              <a:effectLst>
                <a:outerShdw blurRad="38100" dist="38100" dir="2700000" algn="tl">
                  <a:srgbClr val="000000">
                    <a:alpha val="43137"/>
                  </a:srgbClr>
                </a:outerShdw>
              </a:effectLst>
              <a:latin typeface="+mj-lt"/>
              <a:cs typeface="Lucida Sans Unicode" pitchFamily="34" charset="0"/>
            </a:endParaRPr>
          </a:p>
        </p:txBody>
      </p:sp>
      <p:pic>
        <p:nvPicPr>
          <p:cNvPr id="3" name="Рисунок 2" descr="fig37.gif"/>
          <p:cNvPicPr>
            <a:picLocks noChangeAspect="1"/>
          </p:cNvPicPr>
          <p:nvPr/>
        </p:nvPicPr>
        <p:blipFill>
          <a:blip r:embed="rId2" cstate="print"/>
          <a:stretch>
            <a:fillRect/>
          </a:stretch>
        </p:blipFill>
        <p:spPr>
          <a:xfrm>
            <a:off x="0" y="764704"/>
            <a:ext cx="9144000" cy="6093296"/>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23275"/>
          </a:xfrm>
          <a:prstGeom prst="rect">
            <a:avLst/>
          </a:prstGeom>
          <a:noFill/>
        </p:spPr>
        <p:txBody>
          <a:bodyPr wrap="square" rtlCol="0">
            <a:spAutoFit/>
          </a:bodyPr>
          <a:lstStyle/>
          <a:p>
            <a:pPr algn="ctr"/>
            <a:r>
              <a:rPr lang="en-US" sz="4100" b="1" dirty="0" smtClean="0">
                <a:solidFill>
                  <a:schemeClr val="bg1"/>
                </a:solidFill>
                <a:effectLst>
                  <a:outerShdw blurRad="38100" dist="38100" dir="2700000" algn="tl">
                    <a:srgbClr val="000000">
                      <a:alpha val="43137"/>
                    </a:srgbClr>
                  </a:outerShdw>
                </a:effectLst>
                <a:latin typeface="+mj-lt"/>
                <a:cs typeface="Lucida Sans Unicode" pitchFamily="34" charset="0"/>
              </a:rPr>
              <a:t>MEG-II experiment</a:t>
            </a:r>
            <a:endParaRPr lang="ru-RU" sz="4100" b="1" dirty="0">
              <a:solidFill>
                <a:schemeClr val="bg1"/>
              </a:solidFill>
              <a:effectLst>
                <a:outerShdw blurRad="38100" dist="38100" dir="2700000" algn="tl">
                  <a:srgbClr val="000000">
                    <a:alpha val="43137"/>
                  </a:srgbClr>
                </a:outerShdw>
              </a:effectLst>
              <a:latin typeface="+mj-lt"/>
              <a:cs typeface="Lucida Sans Unicode" pitchFamily="34" charset="0"/>
            </a:endParaRPr>
          </a:p>
        </p:txBody>
      </p:sp>
      <p:pic>
        <p:nvPicPr>
          <p:cNvPr id="5" name="Рисунок 4" descr="fig36.gif"/>
          <p:cNvPicPr>
            <a:picLocks noChangeAspect="1"/>
          </p:cNvPicPr>
          <p:nvPr/>
        </p:nvPicPr>
        <p:blipFill>
          <a:blip r:embed="rId2" cstate="print"/>
          <a:stretch>
            <a:fillRect/>
          </a:stretch>
        </p:blipFill>
        <p:spPr>
          <a:xfrm>
            <a:off x="0" y="692696"/>
            <a:ext cx="9144000" cy="6165304"/>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23275"/>
          </a:xfrm>
          <a:prstGeom prst="rect">
            <a:avLst/>
          </a:prstGeom>
          <a:noFill/>
        </p:spPr>
        <p:txBody>
          <a:bodyPr wrap="square" rtlCol="0">
            <a:spAutoFit/>
          </a:bodyPr>
          <a:lstStyle/>
          <a:p>
            <a:pPr algn="ctr"/>
            <a:r>
              <a:rPr lang="en-US" sz="4100" b="1" dirty="0" smtClean="0">
                <a:solidFill>
                  <a:schemeClr val="bg1"/>
                </a:solidFill>
                <a:effectLst>
                  <a:outerShdw blurRad="38100" dist="38100" dir="2700000" algn="tl">
                    <a:srgbClr val="000000">
                      <a:alpha val="43137"/>
                    </a:srgbClr>
                  </a:outerShdw>
                </a:effectLst>
                <a:latin typeface="+mj-lt"/>
                <a:cs typeface="Lucida Sans Unicode" pitchFamily="34" charset="0"/>
              </a:rPr>
              <a:t>MEG-II experiment</a:t>
            </a:r>
            <a:endParaRPr lang="ru-RU" sz="4100" b="1" dirty="0">
              <a:solidFill>
                <a:schemeClr val="bg1"/>
              </a:solidFill>
              <a:effectLst>
                <a:outerShdw blurRad="38100" dist="38100" dir="2700000" algn="tl">
                  <a:srgbClr val="000000">
                    <a:alpha val="43137"/>
                  </a:srgbClr>
                </a:outerShdw>
              </a:effectLst>
              <a:latin typeface="+mj-lt"/>
              <a:cs typeface="Lucida Sans Unicode" pitchFamily="34" charset="0"/>
            </a:endParaRPr>
          </a:p>
        </p:txBody>
      </p:sp>
      <p:pic>
        <p:nvPicPr>
          <p:cNvPr id="3" name="Рисунок 2" descr="fig38.gif"/>
          <p:cNvPicPr>
            <a:picLocks noChangeAspect="1"/>
          </p:cNvPicPr>
          <p:nvPr/>
        </p:nvPicPr>
        <p:blipFill>
          <a:blip r:embed="rId2" cstate="print"/>
          <a:stretch>
            <a:fillRect/>
          </a:stretch>
        </p:blipFill>
        <p:spPr>
          <a:xfrm>
            <a:off x="0" y="1556792"/>
            <a:ext cx="9144000" cy="4900794"/>
          </a:xfrm>
          <a:prstGeom prst="rect">
            <a:avLst/>
          </a:prstGeom>
        </p:spPr>
      </p:pic>
      <p:sp>
        <p:nvSpPr>
          <p:cNvPr id="4" name="TextBox 3"/>
          <p:cNvSpPr txBox="1"/>
          <p:nvPr/>
        </p:nvSpPr>
        <p:spPr>
          <a:xfrm>
            <a:off x="179512" y="908720"/>
            <a:ext cx="8964488" cy="523220"/>
          </a:xfrm>
          <a:prstGeom prst="rect">
            <a:avLst/>
          </a:prstGeom>
          <a:noFill/>
        </p:spPr>
        <p:txBody>
          <a:bodyPr wrap="square" rtlCol="0">
            <a:spAutoFit/>
          </a:bodyPr>
          <a:lstStyle/>
          <a:p>
            <a:pPr algn="ctr"/>
            <a:r>
              <a:rPr lang="en-US" sz="2800" b="1" dirty="0" smtClean="0">
                <a:solidFill>
                  <a:schemeClr val="bg1"/>
                </a:solidFill>
              </a:rPr>
              <a:t>Detector layout</a:t>
            </a:r>
            <a:endParaRPr lang="ru-RU" sz="2800" b="1" dirty="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23275"/>
          </a:xfrm>
          <a:prstGeom prst="rect">
            <a:avLst/>
          </a:prstGeom>
          <a:noFill/>
        </p:spPr>
        <p:txBody>
          <a:bodyPr wrap="square" rtlCol="0">
            <a:spAutoFit/>
          </a:bodyPr>
          <a:lstStyle/>
          <a:p>
            <a:pPr algn="ctr"/>
            <a:r>
              <a:rPr lang="en-US" sz="4100" b="1" dirty="0" smtClean="0">
                <a:solidFill>
                  <a:schemeClr val="bg1"/>
                </a:solidFill>
                <a:effectLst>
                  <a:outerShdw blurRad="38100" dist="38100" dir="2700000" algn="tl">
                    <a:srgbClr val="000000">
                      <a:alpha val="43137"/>
                    </a:srgbClr>
                  </a:outerShdw>
                </a:effectLst>
                <a:latin typeface="+mj-lt"/>
                <a:cs typeface="Lucida Sans Unicode" pitchFamily="34" charset="0"/>
              </a:rPr>
              <a:t>MEG-II experiment</a:t>
            </a:r>
            <a:endParaRPr lang="ru-RU" sz="4100" b="1" dirty="0">
              <a:solidFill>
                <a:schemeClr val="bg1"/>
              </a:solidFill>
              <a:effectLst>
                <a:outerShdw blurRad="38100" dist="38100" dir="2700000" algn="tl">
                  <a:srgbClr val="000000">
                    <a:alpha val="43137"/>
                  </a:srgbClr>
                </a:outerShdw>
              </a:effectLst>
              <a:latin typeface="+mj-lt"/>
              <a:cs typeface="Lucida Sans Unicode" pitchFamily="34" charset="0"/>
            </a:endParaRPr>
          </a:p>
        </p:txBody>
      </p:sp>
      <p:pic>
        <p:nvPicPr>
          <p:cNvPr id="3" name="Рисунок 2" descr="fig39.gif"/>
          <p:cNvPicPr>
            <a:picLocks noChangeAspect="1"/>
          </p:cNvPicPr>
          <p:nvPr/>
        </p:nvPicPr>
        <p:blipFill>
          <a:blip r:embed="rId2" cstate="print"/>
          <a:stretch>
            <a:fillRect/>
          </a:stretch>
        </p:blipFill>
        <p:spPr>
          <a:xfrm>
            <a:off x="0" y="1569517"/>
            <a:ext cx="9144000" cy="5288483"/>
          </a:xfrm>
          <a:prstGeom prst="rect">
            <a:avLst/>
          </a:prstGeom>
        </p:spPr>
      </p:pic>
      <p:sp>
        <p:nvSpPr>
          <p:cNvPr id="4" name="TextBox 3"/>
          <p:cNvSpPr txBox="1"/>
          <p:nvPr/>
        </p:nvSpPr>
        <p:spPr>
          <a:xfrm>
            <a:off x="323528" y="908720"/>
            <a:ext cx="3240360" cy="523220"/>
          </a:xfrm>
          <a:prstGeom prst="rect">
            <a:avLst/>
          </a:prstGeom>
          <a:noFill/>
        </p:spPr>
        <p:txBody>
          <a:bodyPr wrap="square" rtlCol="0">
            <a:spAutoFit/>
          </a:bodyPr>
          <a:lstStyle/>
          <a:p>
            <a:r>
              <a:rPr lang="en-US" sz="2800" b="1" dirty="0" smtClean="0">
                <a:solidFill>
                  <a:schemeClr val="bg1"/>
                </a:solidFill>
              </a:rPr>
              <a:t>MEG Upgrade</a:t>
            </a:r>
            <a:endParaRPr lang="ru-RU" sz="2800" b="1" dirty="0">
              <a:solidFill>
                <a:schemeClr val="bg1"/>
              </a:solidFill>
            </a:endParaRPr>
          </a:p>
        </p:txBody>
      </p:sp>
      <p:pic>
        <p:nvPicPr>
          <p:cNvPr id="5" name="Рисунок 4">
            <a:extLst>
              <a:ext uri="{FF2B5EF4-FFF2-40B4-BE49-F238E27FC236}">
                <a16:creationId xmlns="" xmlns:a16="http://schemas.microsoft.com/office/drawing/2014/main" id="{00ABBB50-9265-FF47-9C44-01CED5AC9010}"/>
              </a:ext>
            </a:extLst>
          </p:cNvPr>
          <p:cNvPicPr>
            <a:picLocks noChangeAspect="1"/>
          </p:cNvPicPr>
          <p:nvPr/>
        </p:nvPicPr>
        <p:blipFill>
          <a:blip r:embed="rId3" cstate="print"/>
          <a:stretch>
            <a:fillRect/>
          </a:stretch>
        </p:blipFill>
        <p:spPr>
          <a:xfrm>
            <a:off x="5580112" y="836712"/>
            <a:ext cx="3563888" cy="1353194"/>
          </a:xfrm>
          <a:prstGeom prst="rect">
            <a:avLst/>
          </a:prstGeom>
          <a:effectLst>
            <a:outerShdw blurRad="50800" dist="38100" dir="5400000" algn="t" rotWithShape="0">
              <a:prstClr val="black">
                <a:alpha val="40000"/>
              </a:prstClr>
            </a:outerShdw>
          </a:effectLst>
        </p:spPr>
      </p:pic>
      <p:sp>
        <p:nvSpPr>
          <p:cNvPr id="6" name="Прямоугольник 9"/>
          <p:cNvSpPr>
            <a:spLocks noChangeArrowheads="1"/>
          </p:cNvSpPr>
          <p:nvPr/>
        </p:nvSpPr>
        <p:spPr bwMode="auto">
          <a:xfrm>
            <a:off x="2915816" y="1556792"/>
            <a:ext cx="2966864" cy="646331"/>
          </a:xfrm>
          <a:prstGeom prst="rect">
            <a:avLst/>
          </a:prstGeom>
          <a:solidFill>
            <a:schemeClr val="tx1"/>
          </a:solidFill>
          <a:ln w="9525">
            <a:noFill/>
            <a:miter lim="800000"/>
            <a:headEnd/>
            <a:tailEnd/>
          </a:ln>
        </p:spPr>
        <p:txBody>
          <a:bodyPr wrap="square">
            <a:spAutoFit/>
          </a:bodyPr>
          <a:lstStyle/>
          <a:p>
            <a:pPr algn="ctr"/>
            <a:r>
              <a:rPr lang="ru-RU" altLang="ru-RU" sz="1200" dirty="0" err="1">
                <a:solidFill>
                  <a:schemeClr val="bg1"/>
                </a:solidFill>
                <a:ea typeface="Garamond" pitchFamily="18" charset="0"/>
                <a:cs typeface="Garamond" pitchFamily="18" charset="0"/>
              </a:rPr>
              <a:t>The</a:t>
            </a:r>
            <a:r>
              <a:rPr lang="ru-RU" altLang="ru-RU" sz="1200" dirty="0">
                <a:solidFill>
                  <a:schemeClr val="bg1"/>
                </a:solidFill>
                <a:ea typeface="Garamond" pitchFamily="18" charset="0"/>
                <a:cs typeface="Garamond" pitchFamily="18" charset="0"/>
              </a:rPr>
              <a:t> </a:t>
            </a:r>
            <a:r>
              <a:rPr lang="ru-RU" altLang="ru-RU" sz="1200" dirty="0" err="1">
                <a:solidFill>
                  <a:schemeClr val="bg1"/>
                </a:solidFill>
                <a:ea typeface="Garamond" pitchFamily="18" charset="0"/>
                <a:cs typeface="Garamond" pitchFamily="18" charset="0"/>
              </a:rPr>
              <a:t>total</a:t>
            </a:r>
            <a:r>
              <a:rPr lang="ru-RU" altLang="ru-RU" sz="1200" dirty="0">
                <a:solidFill>
                  <a:schemeClr val="bg1"/>
                </a:solidFill>
                <a:ea typeface="Garamond" pitchFamily="18" charset="0"/>
                <a:cs typeface="Garamond" pitchFamily="18" charset="0"/>
              </a:rPr>
              <a:t> </a:t>
            </a:r>
            <a:r>
              <a:rPr lang="ru-RU" altLang="ru-RU" sz="1200" dirty="0" err="1">
                <a:solidFill>
                  <a:schemeClr val="bg1"/>
                </a:solidFill>
                <a:ea typeface="Garamond" pitchFamily="18" charset="0"/>
                <a:cs typeface="Garamond" pitchFamily="18" charset="0"/>
              </a:rPr>
              <a:t>number</a:t>
            </a:r>
            <a:r>
              <a:rPr lang="ru-RU" altLang="ru-RU" sz="1200" dirty="0">
                <a:solidFill>
                  <a:schemeClr val="bg1"/>
                </a:solidFill>
                <a:ea typeface="Garamond" pitchFamily="18" charset="0"/>
                <a:cs typeface="Garamond" pitchFamily="18" charset="0"/>
              </a:rPr>
              <a:t> </a:t>
            </a:r>
            <a:r>
              <a:rPr lang="ru-RU" altLang="ru-RU" sz="1200" dirty="0" err="1">
                <a:solidFill>
                  <a:schemeClr val="bg1"/>
                </a:solidFill>
                <a:ea typeface="Garamond" pitchFamily="18" charset="0"/>
                <a:cs typeface="Garamond" pitchFamily="18" charset="0"/>
              </a:rPr>
              <a:t>of</a:t>
            </a:r>
            <a:r>
              <a:rPr lang="ru-RU" altLang="ru-RU" sz="1200" dirty="0">
                <a:solidFill>
                  <a:schemeClr val="bg1"/>
                </a:solidFill>
                <a:ea typeface="Garamond" pitchFamily="18" charset="0"/>
                <a:cs typeface="Garamond" pitchFamily="18" charset="0"/>
              </a:rPr>
              <a:t> </a:t>
            </a:r>
            <a:r>
              <a:rPr lang="ru-RU" altLang="ru-RU" sz="1200" b="1" dirty="0" err="1">
                <a:solidFill>
                  <a:schemeClr val="bg1"/>
                </a:solidFill>
                <a:ea typeface="Garamond" pitchFamily="18" charset="0"/>
                <a:cs typeface="Garamond" pitchFamily="18" charset="0"/>
              </a:rPr>
              <a:t>sense</a:t>
            </a:r>
            <a:r>
              <a:rPr lang="en-US" altLang="ru-RU" sz="1200" b="1" dirty="0">
                <a:solidFill>
                  <a:schemeClr val="bg1"/>
                </a:solidFill>
                <a:ea typeface="Garamond" pitchFamily="18" charset="0"/>
                <a:cs typeface="Garamond" pitchFamily="18" charset="0"/>
              </a:rPr>
              <a:t> wire - 1920 (</a:t>
            </a:r>
            <a:r>
              <a:rPr lang="en-US" altLang="ru-RU" sz="1200" b="1" dirty="0" err="1">
                <a:solidFill>
                  <a:schemeClr val="bg1"/>
                </a:solidFill>
                <a:ea typeface="Garamond" pitchFamily="18" charset="0"/>
                <a:cs typeface="Garamond" pitchFamily="18" charset="0"/>
              </a:rPr>
              <a:t>ch</a:t>
            </a:r>
            <a:r>
              <a:rPr lang="en-US" altLang="ru-RU" sz="1200" b="1" dirty="0">
                <a:solidFill>
                  <a:schemeClr val="bg1"/>
                </a:solidFill>
                <a:ea typeface="Garamond" pitchFamily="18" charset="0"/>
                <a:cs typeface="Garamond" pitchFamily="18" charset="0"/>
              </a:rPr>
              <a:t>)</a:t>
            </a:r>
          </a:p>
          <a:p>
            <a:pPr algn="ctr"/>
            <a:r>
              <a:rPr lang="en-US" altLang="ru-RU" sz="1200" dirty="0">
                <a:solidFill>
                  <a:schemeClr val="bg1"/>
                </a:solidFill>
                <a:ea typeface="Garamond" pitchFamily="18" charset="0"/>
                <a:cs typeface="Garamond" pitchFamily="18" charset="0"/>
              </a:rPr>
              <a:t>	          </a:t>
            </a:r>
            <a:r>
              <a:rPr lang="en-US" altLang="ru-RU" sz="1200" b="1" dirty="0">
                <a:solidFill>
                  <a:schemeClr val="bg1"/>
                </a:solidFill>
                <a:ea typeface="Garamond" pitchFamily="18" charset="0"/>
                <a:cs typeface="Garamond" pitchFamily="18" charset="0"/>
              </a:rPr>
              <a:t>F</a:t>
            </a:r>
            <a:r>
              <a:rPr lang="ru-RU" altLang="ru-RU" sz="1200" b="1" dirty="0" err="1">
                <a:solidFill>
                  <a:schemeClr val="bg1"/>
                </a:solidFill>
                <a:ea typeface="Garamond" pitchFamily="18" charset="0"/>
                <a:cs typeface="Garamond" pitchFamily="18" charset="0"/>
              </a:rPr>
              <a:t>ield</a:t>
            </a:r>
            <a:r>
              <a:rPr lang="en-US" altLang="ru-RU" sz="1200" b="1" dirty="0">
                <a:solidFill>
                  <a:schemeClr val="bg1"/>
                </a:solidFill>
                <a:ea typeface="Garamond" pitchFamily="18" charset="0"/>
                <a:cs typeface="Garamond" pitchFamily="18" charset="0"/>
              </a:rPr>
              <a:t> wire - 8448</a:t>
            </a:r>
          </a:p>
          <a:p>
            <a:pPr algn="ctr"/>
            <a:r>
              <a:rPr lang="en-US" altLang="ru-RU" sz="1200" dirty="0">
                <a:solidFill>
                  <a:schemeClr val="bg1"/>
                </a:solidFill>
                <a:ea typeface="Garamond" pitchFamily="18" charset="0"/>
                <a:cs typeface="Garamond" pitchFamily="18" charset="0"/>
              </a:rPr>
              <a:t>                      </a:t>
            </a:r>
            <a:r>
              <a:rPr lang="en-US" altLang="ru-RU" sz="1200" b="1" dirty="0">
                <a:solidFill>
                  <a:schemeClr val="bg1"/>
                </a:solidFill>
                <a:ea typeface="Garamond" pitchFamily="18" charset="0"/>
                <a:cs typeface="Garamond" pitchFamily="18" charset="0"/>
              </a:rPr>
              <a:t>G</a:t>
            </a:r>
            <a:r>
              <a:rPr lang="ru-RU" altLang="ru-RU" sz="1200" b="1" dirty="0" err="1">
                <a:solidFill>
                  <a:schemeClr val="bg1"/>
                </a:solidFill>
                <a:ea typeface="Garamond" pitchFamily="18" charset="0"/>
                <a:cs typeface="Garamond" pitchFamily="18" charset="0"/>
              </a:rPr>
              <a:t>uard</a:t>
            </a:r>
            <a:r>
              <a:rPr lang="ru-RU" altLang="ru-RU" sz="1200" b="1" dirty="0">
                <a:solidFill>
                  <a:schemeClr val="bg1"/>
                </a:solidFill>
                <a:ea typeface="Garamond" pitchFamily="18" charset="0"/>
                <a:cs typeface="Garamond" pitchFamily="18" charset="0"/>
              </a:rPr>
              <a:t> </a:t>
            </a:r>
            <a:r>
              <a:rPr lang="ru-RU" altLang="ru-RU" sz="1200" b="1" dirty="0" err="1">
                <a:solidFill>
                  <a:schemeClr val="bg1"/>
                </a:solidFill>
                <a:ea typeface="Garamond" pitchFamily="18" charset="0"/>
                <a:cs typeface="Garamond" pitchFamily="18" charset="0"/>
              </a:rPr>
              <a:t>wire</a:t>
            </a:r>
            <a:r>
              <a:rPr lang="ru-RU" altLang="ru-RU" sz="1200" b="1" dirty="0">
                <a:solidFill>
                  <a:schemeClr val="bg1"/>
                </a:solidFill>
                <a:ea typeface="Garamond" pitchFamily="18" charset="0"/>
                <a:cs typeface="Garamond" pitchFamily="18" charset="0"/>
              </a:rPr>
              <a:t> </a:t>
            </a:r>
            <a:r>
              <a:rPr lang="en-US" altLang="ru-RU" sz="1200" b="1" dirty="0">
                <a:solidFill>
                  <a:schemeClr val="bg1"/>
                </a:solidFill>
                <a:ea typeface="Garamond" pitchFamily="18" charset="0"/>
                <a:cs typeface="Garamond" pitchFamily="18" charset="0"/>
              </a:rPr>
              <a:t>- </a:t>
            </a:r>
            <a:r>
              <a:rPr lang="ru-RU" altLang="ru-RU" sz="1200" b="1" dirty="0">
                <a:solidFill>
                  <a:schemeClr val="bg1"/>
                </a:solidFill>
                <a:ea typeface="Garamond" pitchFamily="18" charset="0"/>
                <a:cs typeface="Garamond" pitchFamily="18" charset="0"/>
              </a:rPr>
              <a:t>768</a:t>
            </a:r>
          </a:p>
        </p:txBody>
      </p:sp>
      <p:sp>
        <p:nvSpPr>
          <p:cNvPr id="7" name="TextBox 6"/>
          <p:cNvSpPr txBox="1"/>
          <p:nvPr/>
        </p:nvSpPr>
        <p:spPr>
          <a:xfrm>
            <a:off x="3275856" y="1124744"/>
            <a:ext cx="2304256" cy="461665"/>
          </a:xfrm>
          <a:prstGeom prst="rect">
            <a:avLst/>
          </a:prstGeom>
          <a:solidFill>
            <a:schemeClr val="tx1"/>
          </a:solidFill>
        </p:spPr>
        <p:txBody>
          <a:bodyPr wrap="square" rtlCol="0">
            <a:spAutoFit/>
          </a:bodyPr>
          <a:lstStyle/>
          <a:p>
            <a:r>
              <a:rPr lang="ru-RU" altLang="ru-RU" sz="1200" dirty="0" err="1" smtClean="0">
                <a:solidFill>
                  <a:schemeClr val="bg1"/>
                </a:solidFill>
                <a:ea typeface="Garamond" pitchFamily="18" charset="0"/>
                <a:cs typeface="Garamond" pitchFamily="18" charset="0"/>
              </a:rPr>
              <a:t>length</a:t>
            </a:r>
            <a:r>
              <a:rPr lang="ru-RU" altLang="ru-RU" sz="1200" dirty="0" smtClean="0">
                <a:solidFill>
                  <a:schemeClr val="bg1"/>
                </a:solidFill>
                <a:ea typeface="Garamond" pitchFamily="18" charset="0"/>
                <a:cs typeface="Garamond" pitchFamily="18" charset="0"/>
              </a:rPr>
              <a:t> </a:t>
            </a:r>
            <a:r>
              <a:rPr lang="ru-RU" altLang="ru-RU" sz="1200" dirty="0" err="1" smtClean="0">
                <a:solidFill>
                  <a:schemeClr val="bg1"/>
                </a:solidFill>
                <a:ea typeface="Garamond" pitchFamily="18" charset="0"/>
                <a:cs typeface="Garamond" pitchFamily="18" charset="0"/>
              </a:rPr>
              <a:t>of</a:t>
            </a:r>
            <a:r>
              <a:rPr lang="ru-RU" altLang="ru-RU" sz="1200" dirty="0" smtClean="0">
                <a:solidFill>
                  <a:schemeClr val="bg1"/>
                </a:solidFill>
                <a:ea typeface="Garamond" pitchFamily="18" charset="0"/>
                <a:cs typeface="Garamond" pitchFamily="18" charset="0"/>
              </a:rPr>
              <a:t> </a:t>
            </a:r>
            <a:r>
              <a:rPr lang="ru-RU" altLang="ru-RU" sz="1200" dirty="0" err="1" smtClean="0">
                <a:solidFill>
                  <a:schemeClr val="bg1"/>
                </a:solidFill>
                <a:ea typeface="Garamond" pitchFamily="18" charset="0"/>
                <a:cs typeface="Garamond" pitchFamily="18" charset="0"/>
              </a:rPr>
              <a:t>the</a:t>
            </a:r>
            <a:r>
              <a:rPr lang="ru-RU" altLang="ru-RU" sz="1200" dirty="0" smtClean="0">
                <a:solidFill>
                  <a:schemeClr val="bg1"/>
                </a:solidFill>
                <a:ea typeface="Garamond" pitchFamily="18" charset="0"/>
                <a:cs typeface="Garamond" pitchFamily="18" charset="0"/>
              </a:rPr>
              <a:t> CDCH </a:t>
            </a:r>
            <a:r>
              <a:rPr lang="ru-RU" altLang="ru-RU" sz="1200" dirty="0" err="1" smtClean="0">
                <a:solidFill>
                  <a:schemeClr val="bg1"/>
                </a:solidFill>
                <a:ea typeface="Garamond" pitchFamily="18" charset="0"/>
                <a:cs typeface="Garamond" pitchFamily="18" charset="0"/>
              </a:rPr>
              <a:t>is</a:t>
            </a:r>
            <a:r>
              <a:rPr lang="ru-RU" altLang="ru-RU" sz="1200" dirty="0" smtClean="0">
                <a:solidFill>
                  <a:schemeClr val="bg1"/>
                </a:solidFill>
                <a:ea typeface="Garamond" pitchFamily="18" charset="0"/>
                <a:cs typeface="Garamond" pitchFamily="18" charset="0"/>
              </a:rPr>
              <a:t> ≥1930 </a:t>
            </a:r>
            <a:r>
              <a:rPr lang="en-US" altLang="ru-RU" sz="1200" dirty="0" smtClean="0">
                <a:solidFill>
                  <a:schemeClr val="bg1"/>
                </a:solidFill>
                <a:ea typeface="Garamond" pitchFamily="18" charset="0"/>
                <a:cs typeface="Garamond" pitchFamily="18" charset="0"/>
              </a:rPr>
              <a:t>m</a:t>
            </a:r>
            <a:r>
              <a:rPr lang="ru-RU" altLang="ru-RU" sz="1200" dirty="0" err="1" smtClean="0">
                <a:solidFill>
                  <a:schemeClr val="bg1"/>
                </a:solidFill>
                <a:ea typeface="Garamond" pitchFamily="18" charset="0"/>
                <a:cs typeface="Garamond" pitchFamily="18" charset="0"/>
              </a:rPr>
              <a:t>m</a:t>
            </a:r>
            <a:endParaRPr lang="en-US" altLang="ru-RU" sz="1200" dirty="0" smtClean="0">
              <a:solidFill>
                <a:schemeClr val="bg1"/>
              </a:solidFill>
              <a:ea typeface="Garamond" pitchFamily="18" charset="0"/>
              <a:cs typeface="Garamond" pitchFamily="18" charset="0"/>
            </a:endParaRPr>
          </a:p>
          <a:p>
            <a:r>
              <a:rPr lang="ru-RU" altLang="ru-RU" sz="1200" dirty="0" smtClean="0">
                <a:solidFill>
                  <a:schemeClr val="bg1"/>
                </a:solidFill>
                <a:cs typeface="Arial" charset="0"/>
              </a:rPr>
              <a:t>Rext=284 </a:t>
            </a:r>
            <a:r>
              <a:rPr lang="ru-RU" altLang="ru-RU" sz="1200" dirty="0" err="1" smtClean="0">
                <a:solidFill>
                  <a:schemeClr val="bg1"/>
                </a:solidFill>
                <a:cs typeface="Arial" charset="0"/>
              </a:rPr>
              <a:t>mm</a:t>
            </a:r>
            <a:endParaRPr lang="ru-RU" sz="12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ig7.gif"/>
          <p:cNvPicPr>
            <a:picLocks noChangeAspect="1"/>
          </p:cNvPicPr>
          <p:nvPr/>
        </p:nvPicPr>
        <p:blipFill>
          <a:blip r:embed="rId2" cstate="print"/>
          <a:stretch>
            <a:fillRect/>
          </a:stretch>
        </p:blipFill>
        <p:spPr>
          <a:xfrm>
            <a:off x="0" y="692696"/>
            <a:ext cx="9144000" cy="5493099"/>
          </a:xfrm>
          <a:prstGeom prst="rect">
            <a:avLst/>
          </a:prstGeom>
        </p:spPr>
      </p:pic>
      <p:sp>
        <p:nvSpPr>
          <p:cNvPr id="3" name="TextBox 2"/>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effectLst>
                  <a:outerShdw blurRad="38100" dist="38100" dir="2700000" algn="tl">
                    <a:srgbClr val="000000">
                      <a:alpha val="43137"/>
                    </a:srgbClr>
                  </a:outerShdw>
                </a:effectLst>
                <a:latin typeface="+mj-lt"/>
                <a:cs typeface="Arial" pitchFamily="34" charset="0"/>
              </a:rPr>
              <a:t>New  physics search</a:t>
            </a:r>
            <a:endParaRPr lang="ru-RU" sz="4000" b="1" dirty="0">
              <a:solidFill>
                <a:schemeClr val="bg1"/>
              </a:solidFill>
              <a:effectLst>
                <a:outerShdw blurRad="38100" dist="38100" dir="2700000" algn="tl">
                  <a:srgbClr val="000000">
                    <a:alpha val="43137"/>
                  </a:srgbClr>
                </a:outerShdw>
              </a:effectLst>
              <a:latin typeface="+mj-lt"/>
              <a:cs typeface="Arial" pitchFamily="34" charset="0"/>
            </a:endParaRPr>
          </a:p>
        </p:txBody>
      </p:sp>
      <p:sp>
        <p:nvSpPr>
          <p:cNvPr id="4" name="Rectangle 14"/>
          <p:cNvSpPr/>
          <p:nvPr/>
        </p:nvSpPr>
        <p:spPr>
          <a:xfrm>
            <a:off x="2195736" y="5873115"/>
            <a:ext cx="4752528" cy="984885"/>
          </a:xfrm>
          <a:prstGeom prst="rect">
            <a:avLst/>
          </a:prstGeom>
          <a:ln>
            <a:noFill/>
          </a:ln>
        </p:spPr>
        <p:txBody>
          <a:bodyPr wrap="square">
            <a:spAutoFit/>
          </a:bodyPr>
          <a:lstStyle/>
          <a:p>
            <a:r>
              <a:rPr lang="en-US" sz="1600" dirty="0" smtClean="0">
                <a:solidFill>
                  <a:srgbClr val="000090"/>
                </a:solidFill>
                <a:latin typeface="Arial" panose="020B0604020202020204" pitchFamily="34" charset="0"/>
                <a:cs typeface="Arial" pitchFamily="34" charset="0"/>
                <a:sym typeface="Arial" charset="0"/>
              </a:rPr>
              <a:t>		     </a:t>
            </a:r>
            <a:endParaRPr lang="en-US" sz="1400" b="1" dirty="0" smtClean="0">
              <a:solidFill>
                <a:srgbClr val="000090"/>
              </a:solidFill>
              <a:latin typeface="Arial" panose="020B0604020202020204" pitchFamily="34" charset="0"/>
              <a:cs typeface="Arial" pitchFamily="34" charset="0"/>
              <a:sym typeface="Arial" charset="0"/>
            </a:endParaRPr>
          </a:p>
          <a:p>
            <a:r>
              <a:rPr lang="en-US" sz="1400" dirty="0" smtClean="0">
                <a:solidFill>
                  <a:srgbClr val="000090"/>
                </a:solidFill>
                <a:latin typeface="Arial" panose="020B0604020202020204" pitchFamily="34" charset="0"/>
                <a:cs typeface="Arial" pitchFamily="34" charset="0"/>
                <a:sym typeface="Arial" charset="0"/>
              </a:rPr>
              <a:t>   Marciano</a:t>
            </a:r>
            <a:r>
              <a:rPr lang="en-US" sz="1400" dirty="0">
                <a:solidFill>
                  <a:srgbClr val="000090"/>
                </a:solidFill>
                <a:latin typeface="Arial" panose="020B0604020202020204" pitchFamily="34" charset="0"/>
                <a:cs typeface="Arial" pitchFamily="34" charset="0"/>
                <a:sym typeface="Arial" charset="0"/>
              </a:rPr>
              <a:t>, Mori, and </a:t>
            </a:r>
            <a:r>
              <a:rPr lang="en-US" sz="1400" dirty="0" err="1">
                <a:solidFill>
                  <a:srgbClr val="000090"/>
                </a:solidFill>
                <a:latin typeface="Arial" pitchFamily="34" charset="0"/>
                <a:cs typeface="Arial" pitchFamily="34" charset="0"/>
                <a:sym typeface="Arial" charset="0"/>
              </a:rPr>
              <a:t>Roney</a:t>
            </a:r>
            <a:r>
              <a:rPr lang="en-US" sz="1400" dirty="0">
                <a:solidFill>
                  <a:srgbClr val="000090"/>
                </a:solidFill>
                <a:latin typeface="Arial" pitchFamily="34" charset="0"/>
                <a:cs typeface="Arial" pitchFamily="34" charset="0"/>
                <a:sym typeface="Arial" charset="0"/>
              </a:rPr>
              <a:t>, Ann. Rev. </a:t>
            </a:r>
            <a:r>
              <a:rPr lang="en-US" sz="1400" dirty="0" err="1">
                <a:solidFill>
                  <a:srgbClr val="000090"/>
                </a:solidFill>
                <a:latin typeface="Arial" pitchFamily="34" charset="0"/>
                <a:cs typeface="Arial" pitchFamily="34" charset="0"/>
                <a:sym typeface="Arial" charset="0"/>
              </a:rPr>
              <a:t>Nucl</a:t>
            </a:r>
            <a:r>
              <a:rPr lang="en-US" sz="1400" dirty="0">
                <a:solidFill>
                  <a:srgbClr val="000090"/>
                </a:solidFill>
                <a:latin typeface="Arial" pitchFamily="34" charset="0"/>
                <a:cs typeface="Arial" pitchFamily="34" charset="0"/>
                <a:sym typeface="Arial" charset="0"/>
              </a:rPr>
              <a:t>. Sci. </a:t>
            </a:r>
            <a:r>
              <a:rPr lang="en-US" sz="1400" dirty="0" smtClean="0">
                <a:solidFill>
                  <a:srgbClr val="000090"/>
                </a:solidFill>
                <a:latin typeface="Arial" pitchFamily="34" charset="0"/>
                <a:cs typeface="Arial" pitchFamily="34" charset="0"/>
                <a:sym typeface="Arial" charset="0"/>
              </a:rPr>
              <a:t>58</a:t>
            </a:r>
          </a:p>
          <a:p>
            <a:r>
              <a:rPr lang="en-US" sz="1400" dirty="0" smtClean="0">
                <a:solidFill>
                  <a:srgbClr val="000090"/>
                </a:solidFill>
                <a:latin typeface="Arial" pitchFamily="34" charset="0"/>
                <a:cs typeface="Arial" pitchFamily="34" charset="0"/>
                <a:sym typeface="Arial" charset="0"/>
              </a:rPr>
              <a:t>   M. </a:t>
            </a:r>
            <a:r>
              <a:rPr lang="en-US" sz="1400" dirty="0" err="1" smtClean="0">
                <a:solidFill>
                  <a:srgbClr val="000090"/>
                </a:solidFill>
                <a:latin typeface="Arial" pitchFamily="34" charset="0"/>
                <a:cs typeface="Arial" pitchFamily="34" charset="0"/>
                <a:sym typeface="Arial" charset="0"/>
              </a:rPr>
              <a:t>Raidal</a:t>
            </a:r>
            <a:r>
              <a:rPr lang="en-US" sz="1400" dirty="0" smtClean="0">
                <a:solidFill>
                  <a:srgbClr val="000090"/>
                </a:solidFill>
                <a:latin typeface="Arial" pitchFamily="34" charset="0"/>
                <a:cs typeface="Arial" pitchFamily="34" charset="0"/>
                <a:sym typeface="Arial" charset="0"/>
              </a:rPr>
              <a:t> </a:t>
            </a:r>
            <a:r>
              <a:rPr lang="en-US" sz="1400" i="1" dirty="0" smtClean="0">
                <a:solidFill>
                  <a:srgbClr val="000090"/>
                </a:solidFill>
                <a:latin typeface="Arial" pitchFamily="34" charset="0"/>
                <a:cs typeface="Arial" pitchFamily="34" charset="0"/>
                <a:sym typeface="Arial" charset="0"/>
              </a:rPr>
              <a:t>et al</a:t>
            </a:r>
            <a:r>
              <a:rPr lang="en-US" sz="1400" dirty="0" smtClean="0">
                <a:solidFill>
                  <a:srgbClr val="000090"/>
                </a:solidFill>
                <a:latin typeface="Arial" pitchFamily="34" charset="0"/>
                <a:cs typeface="Arial" pitchFamily="34" charset="0"/>
                <a:sym typeface="Arial" charset="0"/>
              </a:rPr>
              <a:t>, </a:t>
            </a:r>
            <a:r>
              <a:rPr lang="en-US" sz="1400" dirty="0" smtClean="0">
                <a:solidFill>
                  <a:srgbClr val="000090"/>
                </a:solidFill>
                <a:latin typeface="Arial" panose="020B0604020202020204" pitchFamily="34" charset="0"/>
                <a:cs typeface="Arial" panose="020B0604020202020204" pitchFamily="34" charset="0"/>
              </a:rPr>
              <a:t>Eur.Phys.J.C57:13-182,2008</a:t>
            </a:r>
            <a:r>
              <a:rPr lang="en-US" sz="1400" u="sng" dirty="0" smtClean="0">
                <a:solidFill>
                  <a:srgbClr val="000090"/>
                </a:solidFill>
                <a:latin typeface="Arial" pitchFamily="34" charset="0"/>
                <a:ea typeface="Lucida Grande" charset="0"/>
                <a:cs typeface="Arial" pitchFamily="34" charset="0"/>
                <a:sym typeface="Lucida Grande" charset="0"/>
              </a:rPr>
              <a:t> </a:t>
            </a:r>
          </a:p>
          <a:p>
            <a:r>
              <a:rPr lang="en-US" sz="1400" dirty="0" smtClean="0">
                <a:solidFill>
                  <a:srgbClr val="000090"/>
                </a:solidFill>
                <a:latin typeface="Arial" panose="020B0604020202020204" pitchFamily="34" charset="0"/>
                <a:cs typeface="Arial" panose="020B0604020202020204" pitchFamily="34" charset="0"/>
              </a:rPr>
              <a:t>   A</a:t>
            </a:r>
            <a:r>
              <a:rPr lang="en-US" sz="1400" dirty="0">
                <a:solidFill>
                  <a:srgbClr val="000090"/>
                </a:solidFill>
                <a:latin typeface="Arial" panose="020B0604020202020204" pitchFamily="34" charset="0"/>
                <a:cs typeface="Arial" panose="020B0604020202020204" pitchFamily="34" charset="0"/>
              </a:rPr>
              <a:t>. de </a:t>
            </a:r>
            <a:r>
              <a:rPr lang="en-US" sz="1400" dirty="0" err="1">
                <a:solidFill>
                  <a:srgbClr val="000090"/>
                </a:solidFill>
                <a:latin typeface="Arial" panose="020B0604020202020204" pitchFamily="34" charset="0"/>
                <a:cs typeface="Arial" panose="020B0604020202020204" pitchFamily="34" charset="0"/>
              </a:rPr>
              <a:t>Gouvêa</a:t>
            </a:r>
            <a:r>
              <a:rPr lang="en-US" sz="1400" dirty="0">
                <a:solidFill>
                  <a:srgbClr val="000090"/>
                </a:solidFill>
                <a:latin typeface="Arial" panose="020B0604020202020204" pitchFamily="34" charset="0"/>
                <a:cs typeface="Arial" panose="020B0604020202020204" pitchFamily="34" charset="0"/>
              </a:rPr>
              <a:t>, P. Vogel, </a:t>
            </a:r>
            <a:r>
              <a:rPr lang="en-US" sz="1400" dirty="0" smtClean="0">
                <a:solidFill>
                  <a:srgbClr val="000090"/>
                </a:solidFill>
                <a:latin typeface="Arial" panose="020B0604020202020204" pitchFamily="34" charset="0"/>
                <a:cs typeface="Arial" panose="020B0604020202020204" pitchFamily="34" charset="0"/>
              </a:rPr>
              <a:t>arXiv:1303.4097</a:t>
            </a:r>
            <a:endParaRPr lang="en-US" sz="1400" dirty="0">
              <a:solidFill>
                <a:srgbClr val="000090"/>
              </a:solidFill>
              <a:latin typeface="Arial" pitchFamily="34" charset="0"/>
              <a:cs typeface="Arial" pitchFamily="34" charset="0"/>
              <a:sym typeface="Arial"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6372200" cy="69269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100" b="1" dirty="0" smtClean="0">
                <a:ln w="6350">
                  <a:noFill/>
                </a:ln>
                <a:solidFill>
                  <a:schemeClr val="bg1"/>
                </a:solidFill>
                <a:effectLst>
                  <a:outerShdw blurRad="114300" dist="101600" dir="2700000" algn="tl" rotWithShape="0">
                    <a:srgbClr val="000000">
                      <a:alpha val="40000"/>
                    </a:srgbClr>
                  </a:outerShdw>
                </a:effectLst>
                <a:latin typeface="+mj-lt"/>
                <a:ea typeface="+mj-ea"/>
                <a:cs typeface="+mj-cs"/>
              </a:rPr>
              <a:t>MEG-II</a:t>
            </a:r>
            <a:r>
              <a:rPr kumimoji="0" lang="en-US" sz="4100" b="1" i="0" u="none" strike="noStrike" kern="1200" cap="none" spc="0" normalizeH="0" baseline="0" noProof="0" dirty="0" smtClean="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rPr>
              <a:t> JINR contribution </a:t>
            </a:r>
            <a:endParaRPr kumimoji="0" lang="en-US" sz="4100" b="1" i="0" u="none" strike="noStrike" kern="1200" cap="none" spc="0" normalizeH="0" baseline="0" noProof="0" dirty="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endParaRPr>
          </a:p>
        </p:txBody>
      </p:sp>
      <p:sp>
        <p:nvSpPr>
          <p:cNvPr id="3" name="TextBox 2"/>
          <p:cNvSpPr txBox="1"/>
          <p:nvPr/>
        </p:nvSpPr>
        <p:spPr>
          <a:xfrm>
            <a:off x="179512" y="836712"/>
            <a:ext cx="8964488" cy="461665"/>
          </a:xfrm>
          <a:prstGeom prst="rect">
            <a:avLst/>
          </a:prstGeom>
          <a:noFill/>
        </p:spPr>
        <p:txBody>
          <a:bodyPr wrap="square" rtlCol="0">
            <a:spAutoFit/>
          </a:bodyPr>
          <a:lstStyle/>
          <a:p>
            <a:r>
              <a:rPr lang="en-US" sz="2400" b="1" dirty="0" smtClean="0">
                <a:solidFill>
                  <a:schemeClr val="bg1"/>
                </a:solidFill>
              </a:rPr>
              <a:t>Development and support of event 3D visualization software </a:t>
            </a:r>
            <a:endParaRPr lang="ru-RU" sz="2400" b="1" dirty="0" smtClean="0">
              <a:solidFill>
                <a:schemeClr val="bg1"/>
              </a:solidFill>
            </a:endParaRPr>
          </a:p>
        </p:txBody>
      </p:sp>
      <p:pic>
        <p:nvPicPr>
          <p:cNvPr id="4" name="Рисунок 3" descr="MEG2.png"/>
          <p:cNvPicPr>
            <a:picLocks noChangeAspect="1"/>
          </p:cNvPicPr>
          <p:nvPr/>
        </p:nvPicPr>
        <p:blipFill>
          <a:blip r:embed="rId2" cstate="print"/>
          <a:stretch>
            <a:fillRect/>
          </a:stretch>
        </p:blipFill>
        <p:spPr>
          <a:xfrm>
            <a:off x="0" y="3338571"/>
            <a:ext cx="7596336" cy="3519429"/>
          </a:xfrm>
          <a:prstGeom prst="rect">
            <a:avLst/>
          </a:prstGeom>
        </p:spPr>
      </p:pic>
      <p:sp>
        <p:nvSpPr>
          <p:cNvPr id="5" name="TextBox 4"/>
          <p:cNvSpPr txBox="1"/>
          <p:nvPr/>
        </p:nvSpPr>
        <p:spPr>
          <a:xfrm>
            <a:off x="7596336" y="3717032"/>
            <a:ext cx="1440160" cy="2800767"/>
          </a:xfrm>
          <a:prstGeom prst="rect">
            <a:avLst/>
          </a:prstGeom>
          <a:noFill/>
        </p:spPr>
        <p:txBody>
          <a:bodyPr wrap="square" rtlCol="0">
            <a:spAutoFit/>
          </a:bodyPr>
          <a:lstStyle/>
          <a:p>
            <a:pPr algn="just"/>
            <a:r>
              <a:rPr lang="en-US" sz="1600" b="1" dirty="0" smtClean="0">
                <a:solidFill>
                  <a:schemeClr val="bg1"/>
                </a:solidFill>
              </a:rPr>
              <a:t>Working demo version of the Event Display</a:t>
            </a:r>
            <a:r>
              <a:rPr lang="en-US" sz="1600" b="1" dirty="0" smtClean="0"/>
              <a:t> </a:t>
            </a:r>
          </a:p>
          <a:p>
            <a:pPr algn="just"/>
            <a:endParaRPr lang="en-US" sz="1600" b="1" dirty="0" smtClean="0">
              <a:solidFill>
                <a:schemeClr val="bg1"/>
              </a:solidFill>
            </a:endParaRPr>
          </a:p>
          <a:p>
            <a:pPr algn="just"/>
            <a:r>
              <a:rPr lang="en-US" sz="1600" b="1" dirty="0" smtClean="0">
                <a:solidFill>
                  <a:schemeClr val="bg1"/>
                </a:solidFill>
              </a:rPr>
              <a:t>Presented at the  MEG2 collaboration meeting  July 2019</a:t>
            </a:r>
            <a:endParaRPr lang="ru-RU" sz="1600" b="1" dirty="0">
              <a:solidFill>
                <a:schemeClr val="bg1"/>
              </a:solidFill>
            </a:endParaRPr>
          </a:p>
        </p:txBody>
      </p:sp>
      <p:sp>
        <p:nvSpPr>
          <p:cNvPr id="6" name="TextBox 5"/>
          <p:cNvSpPr txBox="1"/>
          <p:nvPr/>
        </p:nvSpPr>
        <p:spPr>
          <a:xfrm>
            <a:off x="0" y="1268760"/>
            <a:ext cx="9144000" cy="2062103"/>
          </a:xfrm>
          <a:prstGeom prst="rect">
            <a:avLst/>
          </a:prstGeom>
          <a:noFill/>
        </p:spPr>
        <p:txBody>
          <a:bodyPr wrap="square" rtlCol="0">
            <a:spAutoFit/>
          </a:bodyPr>
          <a:lstStyle/>
          <a:p>
            <a:pPr algn="just"/>
            <a:r>
              <a:rPr lang="en-US" sz="1600" b="1" dirty="0" smtClean="0">
                <a:solidFill>
                  <a:schemeClr val="bg1"/>
                </a:solidFill>
              </a:rPr>
              <a:t>We suggested MEGII collaboration to develop Event Display web application based on new technology using of </a:t>
            </a:r>
            <a:r>
              <a:rPr lang="en-US" sz="1600" b="1" dirty="0" err="1" smtClean="0">
                <a:solidFill>
                  <a:schemeClr val="bg1"/>
                </a:solidFill>
              </a:rPr>
              <a:t>WebGL</a:t>
            </a:r>
            <a:r>
              <a:rPr lang="en-US" sz="1600" b="1" dirty="0" smtClean="0">
                <a:solidFill>
                  <a:schemeClr val="bg1"/>
                </a:solidFill>
              </a:rPr>
              <a:t> library. The main goal of the project is development Web based server and client application to visualize 3D interactive models of all sensors of MEGII detector connected to event data stream in online and offline modes for presentation and supervisory tasks without additional software on client side. Client part of the Event Display should use only standard methods which are available in modern Web browsers from different vendors supporting JavaScript dialects starting from </a:t>
            </a:r>
            <a:r>
              <a:rPr lang="en-US" sz="1600" b="1" dirty="0" err="1" smtClean="0">
                <a:solidFill>
                  <a:schemeClr val="bg1"/>
                </a:solidFill>
              </a:rPr>
              <a:t>ECMAScript</a:t>
            </a:r>
            <a:r>
              <a:rPr lang="en-US" sz="1600" b="1" dirty="0" smtClean="0">
                <a:solidFill>
                  <a:schemeClr val="bg1"/>
                </a:solidFill>
              </a:rPr>
              <a:t> 2015 and newest. Clients should have possibilities to use mobile devices as well. </a:t>
            </a:r>
            <a:endParaRPr lang="ru-RU" sz="1600" dirty="0">
              <a:solidFill>
                <a:schemeClr val="bg1"/>
              </a:solidFill>
            </a:endParaRPr>
          </a:p>
        </p:txBody>
      </p:sp>
      <p:sp>
        <p:nvSpPr>
          <p:cNvPr id="7" name="TextBox 6"/>
          <p:cNvSpPr txBox="1"/>
          <p:nvPr/>
        </p:nvSpPr>
        <p:spPr>
          <a:xfrm>
            <a:off x="6299176" y="476672"/>
            <a:ext cx="2844824" cy="461665"/>
          </a:xfrm>
          <a:prstGeom prst="rect">
            <a:avLst/>
          </a:prstGeom>
          <a:noFill/>
        </p:spPr>
        <p:txBody>
          <a:bodyPr wrap="square" rtlCol="0">
            <a:spAutoFit/>
          </a:bodyPr>
          <a:lstStyle/>
          <a:p>
            <a:r>
              <a:rPr lang="en-US" sz="2400" b="1" u="sng" dirty="0" smtClean="0">
                <a:solidFill>
                  <a:schemeClr val="bg1"/>
                </a:solidFill>
                <a:effectLst>
                  <a:outerShdw blurRad="38100" dist="38100" dir="2700000" algn="tl">
                    <a:srgbClr val="000000">
                      <a:alpha val="43137"/>
                    </a:srgbClr>
                  </a:outerShdw>
                </a:effectLst>
                <a:hlinkClick r:id="rId3"/>
              </a:rPr>
              <a:t>g2mu.jinr.ru/three</a:t>
            </a:r>
            <a:endParaRPr lang="ru-RU" sz="2400" b="1" u="sng"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6660232" y="116632"/>
            <a:ext cx="2304256" cy="461665"/>
          </a:xfrm>
          <a:prstGeom prst="rect">
            <a:avLst/>
          </a:prstGeom>
          <a:noFill/>
        </p:spPr>
        <p:txBody>
          <a:bodyPr wrap="square" rtlCol="0">
            <a:spAutoFit/>
          </a:bodyPr>
          <a:lstStyle/>
          <a:p>
            <a:r>
              <a:rPr lang="en-US" sz="2400" b="1" dirty="0" smtClean="0">
                <a:solidFill>
                  <a:schemeClr val="bg1"/>
                </a:solidFill>
              </a:rPr>
              <a:t>Viktor </a:t>
            </a:r>
            <a:r>
              <a:rPr lang="en-US" sz="2400" b="1" dirty="0" err="1" smtClean="0">
                <a:solidFill>
                  <a:schemeClr val="bg1"/>
                </a:solidFill>
              </a:rPr>
              <a:t>Krylov</a:t>
            </a:r>
            <a:endParaRPr lang="ru-RU" sz="2400" b="1" dirty="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6372200" cy="69269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100" b="1" dirty="0" smtClean="0">
                <a:ln w="6350">
                  <a:noFill/>
                </a:ln>
                <a:solidFill>
                  <a:schemeClr val="bg1"/>
                </a:solidFill>
                <a:effectLst>
                  <a:outerShdw blurRad="114300" dist="101600" dir="2700000" algn="tl" rotWithShape="0">
                    <a:srgbClr val="000000">
                      <a:alpha val="40000"/>
                    </a:srgbClr>
                  </a:outerShdw>
                </a:effectLst>
                <a:latin typeface="+mj-lt"/>
                <a:ea typeface="+mj-ea"/>
                <a:cs typeface="+mj-cs"/>
              </a:rPr>
              <a:t>MEG-II</a:t>
            </a:r>
            <a:r>
              <a:rPr kumimoji="0" lang="en-US" sz="4100" b="1" i="0" u="none" strike="noStrike" kern="1200" cap="none" spc="0" normalizeH="0" baseline="0" noProof="0" dirty="0" smtClean="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rPr>
              <a:t> JINR contribution </a:t>
            </a:r>
            <a:endParaRPr kumimoji="0" lang="en-US" sz="4100" b="1" i="0" u="none" strike="noStrike" kern="1200" cap="none" spc="0" normalizeH="0" baseline="0" noProof="0" dirty="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endParaRPr>
          </a:p>
        </p:txBody>
      </p:sp>
      <p:sp>
        <p:nvSpPr>
          <p:cNvPr id="3" name="TextBox 2"/>
          <p:cNvSpPr txBox="1"/>
          <p:nvPr/>
        </p:nvSpPr>
        <p:spPr>
          <a:xfrm>
            <a:off x="179512" y="1412776"/>
            <a:ext cx="8964488" cy="461665"/>
          </a:xfrm>
          <a:prstGeom prst="rect">
            <a:avLst/>
          </a:prstGeom>
          <a:noFill/>
        </p:spPr>
        <p:txBody>
          <a:bodyPr wrap="square" rtlCol="0">
            <a:spAutoFit/>
          </a:bodyPr>
          <a:lstStyle/>
          <a:p>
            <a:r>
              <a:rPr lang="en-US" sz="2400" b="1" dirty="0" smtClean="0">
                <a:solidFill>
                  <a:schemeClr val="bg1"/>
                </a:solidFill>
              </a:rPr>
              <a:t>Development and support of event 3D visualization software </a:t>
            </a:r>
            <a:endParaRPr lang="ru-RU" sz="2400" b="1" dirty="0" smtClean="0">
              <a:solidFill>
                <a:schemeClr val="bg1"/>
              </a:solidFill>
            </a:endParaRPr>
          </a:p>
        </p:txBody>
      </p:sp>
      <p:sp>
        <p:nvSpPr>
          <p:cNvPr id="7" name="TextBox 6"/>
          <p:cNvSpPr txBox="1"/>
          <p:nvPr/>
        </p:nvSpPr>
        <p:spPr>
          <a:xfrm>
            <a:off x="6156176" y="692696"/>
            <a:ext cx="2844824" cy="461665"/>
          </a:xfrm>
          <a:prstGeom prst="rect">
            <a:avLst/>
          </a:prstGeom>
          <a:noFill/>
        </p:spPr>
        <p:txBody>
          <a:bodyPr wrap="square" rtlCol="0">
            <a:spAutoFit/>
          </a:bodyPr>
          <a:lstStyle/>
          <a:p>
            <a:r>
              <a:rPr lang="en-US" sz="2400" b="1" u="sng" dirty="0" smtClean="0">
                <a:solidFill>
                  <a:schemeClr val="bg1"/>
                </a:solidFill>
                <a:effectLst>
                  <a:outerShdw blurRad="38100" dist="38100" dir="2700000" algn="tl">
                    <a:srgbClr val="000000">
                      <a:alpha val="43137"/>
                    </a:srgbClr>
                  </a:outerShdw>
                </a:effectLst>
                <a:hlinkClick r:id="rId2"/>
              </a:rPr>
              <a:t>g2mu.jinr.ru/three</a:t>
            </a:r>
            <a:endParaRPr lang="ru-RU" sz="2400" b="1" u="sng"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683568" y="2492896"/>
            <a:ext cx="7200800" cy="2831544"/>
          </a:xfrm>
          <a:prstGeom prst="rect">
            <a:avLst/>
          </a:prstGeom>
          <a:noFill/>
        </p:spPr>
        <p:txBody>
          <a:bodyPr wrap="square" rtlCol="0">
            <a:spAutoFit/>
          </a:bodyPr>
          <a:lstStyle/>
          <a:p>
            <a:pPr algn="just"/>
            <a:r>
              <a:rPr lang="en-US" sz="1600" b="1" dirty="0" smtClean="0">
                <a:solidFill>
                  <a:schemeClr val="bg1"/>
                </a:solidFill>
              </a:rPr>
              <a:t>After investigated of all possible solutions was suggested to dwell on the following decision.</a:t>
            </a:r>
            <a:endParaRPr lang="ru-RU" sz="1600" b="1" dirty="0" smtClean="0">
              <a:solidFill>
                <a:schemeClr val="bg1"/>
              </a:solidFill>
            </a:endParaRPr>
          </a:p>
          <a:p>
            <a:pPr algn="just"/>
            <a:r>
              <a:rPr lang="en-US" sz="1600" b="1" dirty="0" smtClean="0">
                <a:solidFill>
                  <a:schemeClr val="bg1"/>
                </a:solidFill>
              </a:rPr>
              <a:t>1) Server part should use </a:t>
            </a:r>
            <a:r>
              <a:rPr lang="en-US" sz="1600" b="1" dirty="0" err="1" smtClean="0">
                <a:solidFill>
                  <a:schemeClr val="bg1"/>
                </a:solidFill>
              </a:rPr>
              <a:t>NodeJS</a:t>
            </a:r>
            <a:r>
              <a:rPr lang="en-US" sz="1600" b="1" dirty="0" smtClean="0">
                <a:solidFill>
                  <a:schemeClr val="bg1"/>
                </a:solidFill>
              </a:rPr>
              <a:t> cross-platform framework based on V8 JavaScript Engine from Google.</a:t>
            </a:r>
            <a:endParaRPr lang="ru-RU" sz="1600" b="1" dirty="0" smtClean="0">
              <a:solidFill>
                <a:schemeClr val="bg1"/>
              </a:solidFill>
            </a:endParaRPr>
          </a:p>
          <a:p>
            <a:pPr algn="just"/>
            <a:r>
              <a:rPr lang="en-US" sz="1600" b="1" dirty="0" smtClean="0">
                <a:solidFill>
                  <a:schemeClr val="bg1"/>
                </a:solidFill>
              </a:rPr>
              <a:t>2) </a:t>
            </a:r>
            <a:r>
              <a:rPr lang="en-US" sz="1600" b="1" dirty="0" err="1" smtClean="0">
                <a:solidFill>
                  <a:schemeClr val="bg1"/>
                </a:solidFill>
              </a:rPr>
              <a:t>ThreeJS</a:t>
            </a:r>
            <a:r>
              <a:rPr lang="en-US" sz="1600" b="1" dirty="0" smtClean="0">
                <a:solidFill>
                  <a:schemeClr val="bg1"/>
                </a:solidFill>
              </a:rPr>
              <a:t> - cross-browser JavaScript library based on </a:t>
            </a:r>
            <a:r>
              <a:rPr lang="en-US" sz="1600" b="1" dirty="0" err="1" smtClean="0">
                <a:solidFill>
                  <a:schemeClr val="bg1"/>
                </a:solidFill>
              </a:rPr>
              <a:t>WebGL</a:t>
            </a:r>
            <a:r>
              <a:rPr lang="en-US" sz="1600" b="1" dirty="0" smtClean="0">
                <a:solidFill>
                  <a:schemeClr val="bg1"/>
                </a:solidFill>
              </a:rPr>
              <a:t> GPU-accelerated software. </a:t>
            </a:r>
            <a:r>
              <a:rPr lang="en-US" sz="1600" b="1" dirty="0" err="1" smtClean="0">
                <a:solidFill>
                  <a:schemeClr val="bg1"/>
                </a:solidFill>
              </a:rPr>
              <a:t>WebGL</a:t>
            </a:r>
            <a:r>
              <a:rPr lang="en-US" sz="1600" b="1" dirty="0" smtClean="0">
                <a:solidFill>
                  <a:schemeClr val="bg1"/>
                </a:solidFill>
              </a:rPr>
              <a:t> is a JavaScript API for rendering interactive 2D and 3D graphics with any compatible web browser without the use of additional plug-ins.</a:t>
            </a:r>
            <a:endParaRPr lang="ru-RU" sz="1600" b="1" dirty="0" smtClean="0">
              <a:solidFill>
                <a:schemeClr val="bg1"/>
              </a:solidFill>
            </a:endParaRPr>
          </a:p>
          <a:p>
            <a:pPr algn="just"/>
            <a:r>
              <a:rPr lang="en-US" sz="1600" b="1" dirty="0" smtClean="0">
                <a:solidFill>
                  <a:schemeClr val="bg1"/>
                </a:solidFill>
              </a:rPr>
              <a:t>3) React  framework - JavaScript libraries for building user interface maintained by </a:t>
            </a:r>
            <a:r>
              <a:rPr lang="en-US" sz="1600" b="1" dirty="0" err="1" smtClean="0">
                <a:solidFill>
                  <a:schemeClr val="bg1"/>
                </a:solidFill>
              </a:rPr>
              <a:t>Facebook</a:t>
            </a:r>
            <a:r>
              <a:rPr lang="en-US" sz="1600" b="1" dirty="0" smtClean="0">
                <a:solidFill>
                  <a:schemeClr val="bg1"/>
                </a:solidFill>
              </a:rPr>
              <a:t> Inc.</a:t>
            </a:r>
            <a:endParaRPr lang="ru-RU" sz="1600" b="1" dirty="0" smtClean="0">
              <a:solidFill>
                <a:schemeClr val="bg1"/>
              </a:solidFill>
            </a:endParaRPr>
          </a:p>
          <a:p>
            <a:endParaRPr lang="ru-RU" dirty="0"/>
          </a:p>
        </p:txBody>
      </p:sp>
      <p:sp>
        <p:nvSpPr>
          <p:cNvPr id="9" name="TextBox 8"/>
          <p:cNvSpPr txBox="1"/>
          <p:nvPr/>
        </p:nvSpPr>
        <p:spPr>
          <a:xfrm>
            <a:off x="2987824" y="5445224"/>
            <a:ext cx="3384376" cy="523220"/>
          </a:xfrm>
          <a:prstGeom prst="rect">
            <a:avLst/>
          </a:prstGeom>
          <a:noFill/>
        </p:spPr>
        <p:txBody>
          <a:bodyPr wrap="square" rtlCol="0">
            <a:spAutoFit/>
          </a:bodyPr>
          <a:lstStyle/>
          <a:p>
            <a:r>
              <a:rPr lang="en-US" sz="2800" b="1" dirty="0" smtClean="0">
                <a:solidFill>
                  <a:schemeClr val="bg1"/>
                </a:solidFill>
                <a:hlinkClick r:id="rId3" action="ppaction://hlinkfile"/>
              </a:rPr>
              <a:t>Demo video file   </a:t>
            </a:r>
            <a:endParaRPr lang="ru-RU" sz="2800" b="1" dirty="0">
              <a:solidFill>
                <a:schemeClr val="bg1"/>
              </a:solidFill>
            </a:endParaRPr>
          </a:p>
        </p:txBody>
      </p:sp>
      <p:sp>
        <p:nvSpPr>
          <p:cNvPr id="10" name="TextBox 9"/>
          <p:cNvSpPr txBox="1"/>
          <p:nvPr/>
        </p:nvSpPr>
        <p:spPr>
          <a:xfrm>
            <a:off x="6588224" y="332656"/>
            <a:ext cx="2304256" cy="461665"/>
          </a:xfrm>
          <a:prstGeom prst="rect">
            <a:avLst/>
          </a:prstGeom>
          <a:noFill/>
        </p:spPr>
        <p:txBody>
          <a:bodyPr wrap="square" rtlCol="0">
            <a:spAutoFit/>
          </a:bodyPr>
          <a:lstStyle/>
          <a:p>
            <a:r>
              <a:rPr lang="en-US" sz="2400" b="1" dirty="0" smtClean="0">
                <a:solidFill>
                  <a:schemeClr val="bg1"/>
                </a:solidFill>
              </a:rPr>
              <a:t>Viktor </a:t>
            </a:r>
            <a:r>
              <a:rPr lang="en-US" sz="2400" b="1" dirty="0" err="1" smtClean="0">
                <a:solidFill>
                  <a:schemeClr val="bg1"/>
                </a:solidFill>
              </a:rPr>
              <a:t>Krylov</a:t>
            </a:r>
            <a:endParaRPr lang="ru-RU" sz="2400" b="1" dirty="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83671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100" b="1" dirty="0" smtClean="0">
                <a:ln w="6350">
                  <a:noFill/>
                </a:ln>
                <a:solidFill>
                  <a:schemeClr val="bg1"/>
                </a:solidFill>
                <a:effectLst>
                  <a:outerShdw blurRad="114300" dist="101600" dir="2700000" algn="tl" rotWithShape="0">
                    <a:srgbClr val="000000">
                      <a:alpha val="40000"/>
                    </a:srgbClr>
                  </a:outerShdw>
                </a:effectLst>
                <a:latin typeface="+mj-lt"/>
                <a:ea typeface="+mj-ea"/>
                <a:cs typeface="+mj-cs"/>
              </a:rPr>
              <a:t>MEG-II</a:t>
            </a:r>
            <a:r>
              <a:rPr kumimoji="0" lang="en-US" sz="4100" b="1" i="0" u="none" strike="noStrike" kern="1200" cap="none" spc="0" normalizeH="0" baseline="0" noProof="0" dirty="0" smtClean="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rPr>
              <a:t> JINR contribution </a:t>
            </a:r>
            <a:endParaRPr kumimoji="0" lang="en-US" sz="4100" b="1" i="0" u="none" strike="noStrike" kern="1200" cap="none" spc="0" normalizeH="0" baseline="0" noProof="0" dirty="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endParaRPr>
          </a:p>
        </p:txBody>
      </p:sp>
      <p:sp>
        <p:nvSpPr>
          <p:cNvPr id="3" name="TextShape 1"/>
          <p:cNvSpPr txBox="1"/>
          <p:nvPr/>
        </p:nvSpPr>
        <p:spPr>
          <a:xfrm>
            <a:off x="395536" y="764704"/>
            <a:ext cx="8251560" cy="873360"/>
          </a:xfrm>
          <a:prstGeom prst="rect">
            <a:avLst/>
          </a:prstGeom>
          <a:noFill/>
          <a:ln w="12600">
            <a:noFill/>
          </a:ln>
        </p:spPr>
        <p:txBody>
          <a:bodyPr lIns="90000" tIns="45000" rIns="90000" bIns="45000" anchor="ctr"/>
          <a:lstStyle/>
          <a:p>
            <a:pPr algn="ctr">
              <a:lnSpc>
                <a:spcPct val="100000"/>
              </a:lnSpc>
            </a:pPr>
            <a:r>
              <a:rPr lang="en-US" sz="2800" b="1" strike="noStrike" spc="-1" dirty="0">
                <a:solidFill>
                  <a:srgbClr val="000000"/>
                </a:solidFill>
                <a:uFill>
                  <a:solidFill>
                    <a:srgbClr val="FFFFFF"/>
                  </a:solidFill>
                </a:uFill>
                <a:latin typeface="Arial"/>
                <a:ea typeface="Arial"/>
              </a:rPr>
              <a:t>MEG II data processing and </a:t>
            </a:r>
            <a:r>
              <a:rPr lang="en-US" sz="2800" b="1" strike="noStrike" spc="-1" dirty="0" smtClean="0">
                <a:solidFill>
                  <a:srgbClr val="000000"/>
                </a:solidFill>
                <a:uFill>
                  <a:solidFill>
                    <a:srgbClr val="FFFFFF"/>
                  </a:solidFill>
                </a:uFill>
                <a:latin typeface="Arial"/>
                <a:ea typeface="Arial"/>
              </a:rPr>
              <a:t>analysis</a:t>
            </a:r>
            <a:r>
              <a:rPr lang="ru-RU" sz="2800" b="1" strike="noStrike" spc="-1" dirty="0" smtClean="0">
                <a:solidFill>
                  <a:srgbClr val="000000"/>
                </a:solidFill>
                <a:uFill>
                  <a:solidFill>
                    <a:srgbClr val="FFFFFF"/>
                  </a:solidFill>
                </a:uFill>
                <a:latin typeface="Arial"/>
                <a:ea typeface="Arial"/>
              </a:rPr>
              <a:t> (1)</a:t>
            </a:r>
            <a:endParaRPr lang="en-US" sz="2800" b="0" strike="noStrike" spc="-1" dirty="0">
              <a:solidFill>
                <a:srgbClr val="000000"/>
              </a:solidFill>
              <a:uFill>
                <a:solidFill>
                  <a:srgbClr val="FFFFFF"/>
                </a:solidFill>
              </a:uFill>
              <a:latin typeface="Arial"/>
            </a:endParaRPr>
          </a:p>
        </p:txBody>
      </p:sp>
      <p:sp>
        <p:nvSpPr>
          <p:cNvPr id="4" name="CustomShape 2"/>
          <p:cNvSpPr/>
          <p:nvPr/>
        </p:nvSpPr>
        <p:spPr>
          <a:xfrm>
            <a:off x="539552" y="1700808"/>
            <a:ext cx="7683120" cy="4608512"/>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000" b="1" strike="noStrike" spc="-1" dirty="0" smtClean="0">
                <a:solidFill>
                  <a:srgbClr val="000000"/>
                </a:solidFill>
                <a:uFill>
                  <a:solidFill>
                    <a:srgbClr val="FFFFFF"/>
                  </a:solidFill>
                </a:uFill>
                <a:latin typeface="Arial"/>
                <a:ea typeface="SimSun"/>
              </a:rPr>
              <a:t>DLNP </a:t>
            </a:r>
            <a:r>
              <a:rPr lang="en-US" sz="2000" b="1" strike="noStrike" spc="-1" dirty="0">
                <a:solidFill>
                  <a:srgbClr val="000000"/>
                </a:solidFill>
                <a:uFill>
                  <a:solidFill>
                    <a:srgbClr val="FFFFFF"/>
                  </a:solidFill>
                </a:uFill>
                <a:latin typeface="Arial"/>
                <a:ea typeface="SimSun"/>
              </a:rPr>
              <a:t>JINR computing cluster</a:t>
            </a:r>
            <a:endParaRPr lang="en-US" sz="2000" b="0" strike="noStrike" spc="-1" dirty="0">
              <a:solidFill>
                <a:srgbClr val="000000"/>
              </a:solidFill>
              <a:uFill>
                <a:solidFill>
                  <a:srgbClr val="FFFFFF"/>
                </a:solidFill>
              </a:uFill>
              <a:latin typeface="Arial"/>
            </a:endParaRPr>
          </a:p>
          <a:p>
            <a:pPr algn="just">
              <a:buFont typeface="Arial" pitchFamily="34" charset="0"/>
              <a:buChar char="•"/>
            </a:pPr>
            <a:r>
              <a:rPr lang="en-US" sz="1800" b="0" strike="noStrike" spc="-1" dirty="0" smtClean="0">
                <a:solidFill>
                  <a:srgbClr val="000000"/>
                </a:solidFill>
                <a:uFill>
                  <a:solidFill>
                    <a:srgbClr val="FFFFFF"/>
                  </a:solidFill>
                </a:uFill>
                <a:latin typeface="Arial"/>
              </a:rPr>
              <a:t> Cluster </a:t>
            </a:r>
            <a:r>
              <a:rPr lang="en-US" sz="1800" b="0" strike="noStrike" spc="-1" dirty="0">
                <a:solidFill>
                  <a:srgbClr val="000000"/>
                </a:solidFill>
                <a:uFill>
                  <a:solidFill>
                    <a:srgbClr val="FFFFFF"/>
                  </a:solidFill>
                </a:uFill>
                <a:latin typeface="Arial"/>
              </a:rPr>
              <a:t>includes 800 CPU’s for batch jobs processing. Data storage is located on the local disk pools and disks provided by JINR AFS system. </a:t>
            </a:r>
          </a:p>
          <a:p>
            <a:pPr algn="just">
              <a:buFont typeface="Arial" pitchFamily="34" charset="0"/>
              <a:buChar char="•"/>
            </a:pPr>
            <a:r>
              <a:rPr lang="en-US" sz="1800" b="0" strike="noStrike" spc="-1" dirty="0" smtClean="0">
                <a:solidFill>
                  <a:srgbClr val="000000"/>
                </a:solidFill>
                <a:uFill>
                  <a:solidFill>
                    <a:srgbClr val="FFFFFF"/>
                  </a:solidFill>
                </a:uFill>
                <a:latin typeface="Arial"/>
              </a:rPr>
              <a:t> Cluster </a:t>
            </a:r>
            <a:r>
              <a:rPr lang="en-US" sz="1800" b="0" strike="noStrike" spc="-1" dirty="0">
                <a:solidFill>
                  <a:srgbClr val="000000"/>
                </a:solidFill>
                <a:uFill>
                  <a:solidFill>
                    <a:srgbClr val="FFFFFF"/>
                  </a:solidFill>
                </a:uFill>
                <a:latin typeface="Arial"/>
              </a:rPr>
              <a:t>works under Linux operating system. Servers run 64-bit version of CentOS7. Cluster has installed a lot of Linux programs and libraries, including standard development tools like C/C++, FORTRAN (GNU, Intel), Octave, Perl, Python etc.</a:t>
            </a:r>
          </a:p>
          <a:p>
            <a:pPr>
              <a:lnSpc>
                <a:spcPct val="100000"/>
              </a:lnSpc>
              <a:spcBef>
                <a:spcPts val="1001"/>
              </a:spcBef>
              <a:spcAft>
                <a:spcPts val="601"/>
              </a:spcAft>
            </a:pPr>
            <a:r>
              <a:rPr lang="en-US" sz="2000" b="1" strike="noStrike" spc="-1" dirty="0">
                <a:solidFill>
                  <a:srgbClr val="000000"/>
                </a:solidFill>
                <a:uFill>
                  <a:solidFill>
                    <a:srgbClr val="FFFFFF"/>
                  </a:solidFill>
                </a:uFill>
                <a:latin typeface="Arial"/>
                <a:ea typeface="Arial"/>
              </a:rPr>
              <a:t>MEG II software</a:t>
            </a:r>
            <a:endParaRPr lang="en-US" sz="2000" b="0" strike="noStrike" spc="-1" dirty="0">
              <a:solidFill>
                <a:srgbClr val="000000"/>
              </a:solidFill>
              <a:uFill>
                <a:solidFill>
                  <a:srgbClr val="FFFFFF"/>
                </a:solidFill>
              </a:uFill>
              <a:latin typeface="Arial"/>
            </a:endParaRPr>
          </a:p>
          <a:p>
            <a:pPr algn="just">
              <a:buFont typeface="Arial" pitchFamily="34" charset="0"/>
              <a:buChar char="•"/>
            </a:pPr>
            <a:r>
              <a:rPr lang="en-US" sz="1800" b="0" strike="noStrike" spc="-1" dirty="0" smtClean="0">
                <a:solidFill>
                  <a:srgbClr val="000000"/>
                </a:solidFill>
                <a:uFill>
                  <a:solidFill>
                    <a:srgbClr val="FFFFFF"/>
                  </a:solidFill>
                </a:uFill>
                <a:latin typeface="Arial"/>
              </a:rPr>
              <a:t> 29TB </a:t>
            </a:r>
            <a:r>
              <a:rPr lang="en-US" sz="1800" b="0" strike="noStrike" spc="-1" dirty="0">
                <a:solidFill>
                  <a:srgbClr val="000000"/>
                </a:solidFill>
                <a:uFill>
                  <a:solidFill>
                    <a:srgbClr val="FFFFFF"/>
                  </a:solidFill>
                </a:uFill>
                <a:latin typeface="Arial"/>
              </a:rPr>
              <a:t>local disk pool is assigned for MEG II simulation, data processing and physics analysis. </a:t>
            </a:r>
            <a:r>
              <a:rPr lang="en-US" sz="1800" b="0" strike="noStrike" spc="-1" dirty="0" err="1">
                <a:solidFill>
                  <a:srgbClr val="000000"/>
                </a:solidFill>
                <a:uFill>
                  <a:solidFill>
                    <a:srgbClr val="FFFFFF"/>
                  </a:solidFill>
                </a:uFill>
                <a:latin typeface="Arial"/>
              </a:rPr>
              <a:t>MySQL</a:t>
            </a:r>
            <a:r>
              <a:rPr lang="en-US" sz="1800" b="0" strike="noStrike" spc="-1" dirty="0">
                <a:solidFill>
                  <a:srgbClr val="000000"/>
                </a:solidFill>
                <a:uFill>
                  <a:solidFill>
                    <a:srgbClr val="FFFFFF"/>
                  </a:solidFill>
                </a:uFill>
                <a:latin typeface="Arial"/>
              </a:rPr>
              <a:t> server is working.</a:t>
            </a:r>
          </a:p>
          <a:p>
            <a:pPr algn="just">
              <a:buFont typeface="Arial" pitchFamily="34" charset="0"/>
              <a:buChar char="•"/>
            </a:pPr>
            <a:r>
              <a:rPr lang="en-US" sz="1800" b="0" strike="noStrike" spc="-1" dirty="0" smtClean="0">
                <a:solidFill>
                  <a:srgbClr val="000000"/>
                </a:solidFill>
                <a:uFill>
                  <a:solidFill>
                    <a:srgbClr val="FFFFFF"/>
                  </a:solidFill>
                </a:uFill>
                <a:latin typeface="Arial"/>
              </a:rPr>
              <a:t> Special </a:t>
            </a:r>
            <a:r>
              <a:rPr lang="en-US" sz="1800" b="0" strike="noStrike" spc="-1" dirty="0">
                <a:solidFill>
                  <a:srgbClr val="000000"/>
                </a:solidFill>
                <a:uFill>
                  <a:solidFill>
                    <a:srgbClr val="FFFFFF"/>
                  </a:solidFill>
                </a:uFill>
                <a:latin typeface="Arial"/>
              </a:rPr>
              <a:t>versions of packages ROOT, </a:t>
            </a:r>
            <a:r>
              <a:rPr lang="en-US" sz="1800" b="0" strike="noStrike" spc="-1" dirty="0" err="1">
                <a:solidFill>
                  <a:srgbClr val="000000"/>
                </a:solidFill>
                <a:uFill>
                  <a:solidFill>
                    <a:srgbClr val="FFFFFF"/>
                  </a:solidFill>
                </a:uFill>
                <a:latin typeface="Arial"/>
              </a:rPr>
              <a:t>GenFit</a:t>
            </a:r>
            <a:r>
              <a:rPr lang="en-US" sz="1800" b="0" strike="noStrike" spc="-1" dirty="0">
                <a:solidFill>
                  <a:srgbClr val="000000"/>
                </a:solidFill>
                <a:uFill>
                  <a:solidFill>
                    <a:srgbClr val="FFFFFF"/>
                  </a:solidFill>
                </a:uFill>
                <a:latin typeface="Arial"/>
              </a:rPr>
              <a:t> and Geant4 (modified to use in the MEG II software </a:t>
            </a:r>
            <a:r>
              <a:rPr lang="en-US" sz="1800" b="0" strike="noStrike" spc="-1" dirty="0" err="1">
                <a:solidFill>
                  <a:srgbClr val="000000"/>
                </a:solidFill>
                <a:uFill>
                  <a:solidFill>
                    <a:srgbClr val="FFFFFF"/>
                  </a:solidFill>
                </a:uFill>
                <a:latin typeface="Arial"/>
              </a:rPr>
              <a:t>enviroment</a:t>
            </a:r>
            <a:r>
              <a:rPr lang="en-US" sz="1800" b="0" strike="noStrike" spc="-1" dirty="0">
                <a:solidFill>
                  <a:srgbClr val="000000"/>
                </a:solidFill>
                <a:uFill>
                  <a:solidFill>
                    <a:srgbClr val="FFFFFF"/>
                  </a:solidFill>
                </a:uFill>
                <a:latin typeface="Arial"/>
              </a:rPr>
              <a:t>) are installed.</a:t>
            </a:r>
          </a:p>
          <a:p>
            <a:pPr algn="just">
              <a:buFont typeface="Arial" pitchFamily="34" charset="0"/>
              <a:buChar char="•"/>
            </a:pPr>
            <a:r>
              <a:rPr lang="en-US" sz="1800" b="0" strike="noStrike" spc="-1" dirty="0" smtClean="0">
                <a:solidFill>
                  <a:srgbClr val="000000"/>
                </a:solidFill>
                <a:uFill>
                  <a:solidFill>
                    <a:srgbClr val="FFFFFF"/>
                  </a:solidFill>
                </a:uFill>
                <a:latin typeface="Arial"/>
              </a:rPr>
              <a:t> MEG </a:t>
            </a:r>
            <a:r>
              <a:rPr lang="en-US" sz="1800" b="0" strike="noStrike" spc="-1" dirty="0">
                <a:solidFill>
                  <a:srgbClr val="000000"/>
                </a:solidFill>
                <a:uFill>
                  <a:solidFill>
                    <a:srgbClr val="FFFFFF"/>
                  </a:solidFill>
                </a:uFill>
                <a:latin typeface="Arial"/>
              </a:rPr>
              <a:t>II libraries (meg2lib) are installed.</a:t>
            </a:r>
          </a:p>
          <a:p>
            <a:pPr algn="just">
              <a:buFont typeface="Arial" pitchFamily="34" charset="0"/>
              <a:buChar char="•"/>
            </a:pPr>
            <a:r>
              <a:rPr lang="en-US" sz="1800" b="0" strike="noStrike" spc="-1" dirty="0" smtClean="0">
                <a:solidFill>
                  <a:srgbClr val="000000"/>
                </a:solidFill>
                <a:uFill>
                  <a:solidFill>
                    <a:srgbClr val="FFFFFF"/>
                  </a:solidFill>
                </a:uFill>
                <a:latin typeface="Arial"/>
              </a:rPr>
              <a:t> MEG </a:t>
            </a:r>
            <a:r>
              <a:rPr lang="en-US" sz="1800" b="0" strike="noStrike" spc="-1" dirty="0">
                <a:solidFill>
                  <a:srgbClr val="000000"/>
                </a:solidFill>
                <a:uFill>
                  <a:solidFill>
                    <a:srgbClr val="FFFFFF"/>
                  </a:solidFill>
                </a:uFill>
                <a:latin typeface="Arial"/>
              </a:rPr>
              <a:t>II database (meg2db) is running on our </a:t>
            </a:r>
            <a:r>
              <a:rPr lang="en-US" sz="1800" b="0" strike="noStrike" spc="-1" dirty="0" err="1">
                <a:solidFill>
                  <a:srgbClr val="000000"/>
                </a:solidFill>
                <a:uFill>
                  <a:solidFill>
                    <a:srgbClr val="FFFFFF"/>
                  </a:solidFill>
                </a:uFill>
                <a:latin typeface="Arial"/>
              </a:rPr>
              <a:t>MySQL</a:t>
            </a:r>
            <a:r>
              <a:rPr lang="en-US" sz="1800" b="0" strike="noStrike" spc="-1" dirty="0">
                <a:solidFill>
                  <a:srgbClr val="000000"/>
                </a:solidFill>
                <a:uFill>
                  <a:solidFill>
                    <a:srgbClr val="FFFFFF"/>
                  </a:solidFill>
                </a:uFill>
                <a:latin typeface="Arial"/>
              </a:rPr>
              <a:t> server.</a:t>
            </a:r>
          </a:p>
          <a:p>
            <a:pPr algn="just">
              <a:lnSpc>
                <a:spcPct val="100000"/>
              </a:lnSpc>
            </a:pPr>
            <a:endParaRPr lang="en-US"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83671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100" b="1" dirty="0" smtClean="0">
                <a:ln w="6350">
                  <a:noFill/>
                </a:ln>
                <a:solidFill>
                  <a:schemeClr val="bg1"/>
                </a:solidFill>
                <a:effectLst>
                  <a:outerShdw blurRad="114300" dist="101600" dir="2700000" algn="tl" rotWithShape="0">
                    <a:srgbClr val="000000">
                      <a:alpha val="40000"/>
                    </a:srgbClr>
                  </a:outerShdw>
                </a:effectLst>
                <a:latin typeface="+mj-lt"/>
                <a:ea typeface="+mj-ea"/>
                <a:cs typeface="+mj-cs"/>
              </a:rPr>
              <a:t>MEG-II</a:t>
            </a:r>
            <a:r>
              <a:rPr kumimoji="0" lang="en-US" sz="4100" b="1" i="0" u="none" strike="noStrike" kern="1200" cap="none" spc="0" normalizeH="0" baseline="0" noProof="0" dirty="0" smtClean="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rPr>
              <a:t> JINR contribution </a:t>
            </a:r>
            <a:endParaRPr kumimoji="0" lang="en-US" sz="4100" b="1" i="0" u="none" strike="noStrike" kern="1200" cap="none" spc="0" normalizeH="0" baseline="0" noProof="0" dirty="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endParaRPr>
          </a:p>
        </p:txBody>
      </p:sp>
      <p:sp>
        <p:nvSpPr>
          <p:cNvPr id="3" name="CustomShape 1"/>
          <p:cNvSpPr/>
          <p:nvPr/>
        </p:nvSpPr>
        <p:spPr>
          <a:xfrm>
            <a:off x="303120" y="1426040"/>
            <a:ext cx="8840880" cy="543196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spcBef>
                <a:spcPts val="1001"/>
              </a:spcBef>
              <a:spcAft>
                <a:spcPts val="601"/>
              </a:spcAft>
            </a:pPr>
            <a:r>
              <a:rPr lang="en-US" sz="2000" b="1" strike="noStrike" spc="-1" dirty="0" smtClean="0">
                <a:solidFill>
                  <a:srgbClr val="000000"/>
                </a:solidFill>
                <a:uFill>
                  <a:solidFill>
                    <a:srgbClr val="FFFFFF"/>
                  </a:solidFill>
                </a:uFill>
                <a:latin typeface="Arial"/>
                <a:ea typeface="Arial"/>
              </a:rPr>
              <a:t>Main </a:t>
            </a:r>
            <a:r>
              <a:rPr lang="en-US" sz="2000" b="1" strike="noStrike" spc="-1" dirty="0">
                <a:solidFill>
                  <a:srgbClr val="000000"/>
                </a:solidFill>
                <a:uFill>
                  <a:solidFill>
                    <a:srgbClr val="FFFFFF"/>
                  </a:solidFill>
                </a:uFill>
                <a:latin typeface="Arial"/>
                <a:ea typeface="Arial"/>
              </a:rPr>
              <a:t>goals of this activity</a:t>
            </a:r>
            <a:endParaRPr lang="en-US" sz="2000" b="0" strike="noStrike" spc="-1" dirty="0">
              <a:solidFill>
                <a:srgbClr val="000000"/>
              </a:solidFill>
              <a:uFill>
                <a:solidFill>
                  <a:srgbClr val="FFFFFF"/>
                </a:solidFill>
              </a:uFill>
              <a:latin typeface="Arial"/>
            </a:endParaRPr>
          </a:p>
          <a:p>
            <a:pPr algn="just">
              <a:buFont typeface="Arial" pitchFamily="34" charset="0"/>
              <a:buChar char="•"/>
            </a:pPr>
            <a:r>
              <a:rPr lang="en-US" sz="1800" b="0" strike="noStrike" spc="-1" dirty="0" smtClean="0">
                <a:solidFill>
                  <a:srgbClr val="000000"/>
                </a:solidFill>
                <a:uFill>
                  <a:solidFill>
                    <a:srgbClr val="FFFFFF"/>
                  </a:solidFill>
                </a:uFill>
                <a:latin typeface="Arial"/>
              </a:rPr>
              <a:t> Participation </a:t>
            </a:r>
            <a:r>
              <a:rPr lang="en-US" sz="1800" b="0" strike="noStrike" spc="-1" dirty="0">
                <a:solidFill>
                  <a:srgbClr val="000000"/>
                </a:solidFill>
                <a:uFill>
                  <a:solidFill>
                    <a:srgbClr val="FFFFFF"/>
                  </a:solidFill>
                </a:uFill>
                <a:latin typeface="Arial"/>
              </a:rPr>
              <a:t>of LNP MEG II group in data processing and physics analysis.</a:t>
            </a:r>
          </a:p>
          <a:p>
            <a:pPr algn="just">
              <a:buFont typeface="Arial" pitchFamily="34" charset="0"/>
              <a:buChar char="•"/>
            </a:pPr>
            <a:r>
              <a:rPr lang="en-US" sz="1800" b="0" strike="noStrike" spc="-1" dirty="0" smtClean="0">
                <a:solidFill>
                  <a:srgbClr val="000000"/>
                </a:solidFill>
                <a:uFill>
                  <a:solidFill>
                    <a:srgbClr val="FFFFFF"/>
                  </a:solidFill>
                </a:uFill>
                <a:latin typeface="Arial"/>
              </a:rPr>
              <a:t> Effective </a:t>
            </a:r>
            <a:r>
              <a:rPr lang="en-US" sz="1800" b="0" strike="noStrike" spc="-1" dirty="0">
                <a:solidFill>
                  <a:srgbClr val="000000"/>
                </a:solidFill>
                <a:uFill>
                  <a:solidFill>
                    <a:srgbClr val="FFFFFF"/>
                  </a:solidFill>
                </a:uFill>
                <a:latin typeface="Arial"/>
              </a:rPr>
              <a:t>using of the JINR computer infrastructure by MEG II collaboration. </a:t>
            </a:r>
          </a:p>
          <a:p>
            <a:pPr algn="ctr">
              <a:lnSpc>
                <a:spcPct val="100000"/>
              </a:lnSpc>
              <a:spcBef>
                <a:spcPts val="1199"/>
              </a:spcBef>
              <a:spcAft>
                <a:spcPts val="601"/>
              </a:spcAft>
            </a:pPr>
            <a:r>
              <a:rPr lang="en-US" sz="2000" b="1" strike="noStrike" spc="-1" dirty="0">
                <a:solidFill>
                  <a:srgbClr val="000000"/>
                </a:solidFill>
                <a:uFill>
                  <a:solidFill>
                    <a:srgbClr val="FFFFFF"/>
                  </a:solidFill>
                </a:uFill>
                <a:latin typeface="Arial"/>
                <a:ea typeface="Arial"/>
              </a:rPr>
              <a:t>Status</a:t>
            </a:r>
            <a:endParaRPr lang="en-US" sz="2000" b="0" strike="noStrike" spc="-1" dirty="0">
              <a:solidFill>
                <a:srgbClr val="000000"/>
              </a:solidFill>
              <a:uFill>
                <a:solidFill>
                  <a:srgbClr val="FFFFFF"/>
                </a:solidFill>
              </a:uFill>
              <a:latin typeface="Arial"/>
            </a:endParaRPr>
          </a:p>
          <a:p>
            <a:pPr>
              <a:buFont typeface="Arial" pitchFamily="34" charset="0"/>
              <a:buChar char="•"/>
            </a:pPr>
            <a:r>
              <a:rPr lang="en-US" sz="1800" b="0" strike="noStrike" spc="-1" dirty="0" smtClean="0">
                <a:solidFill>
                  <a:srgbClr val="000000"/>
                </a:solidFill>
                <a:uFill>
                  <a:solidFill>
                    <a:srgbClr val="FFFFFF"/>
                  </a:solidFill>
                </a:uFill>
                <a:latin typeface="Arial"/>
              </a:rPr>
              <a:t> MEG </a:t>
            </a:r>
            <a:r>
              <a:rPr lang="en-US" sz="1800" b="0" strike="noStrike" spc="-1" dirty="0">
                <a:solidFill>
                  <a:srgbClr val="000000"/>
                </a:solidFill>
                <a:uFill>
                  <a:solidFill>
                    <a:srgbClr val="FFFFFF"/>
                  </a:solidFill>
                </a:uFill>
                <a:latin typeface="Arial"/>
              </a:rPr>
              <a:t>II user group was created.</a:t>
            </a:r>
          </a:p>
          <a:p>
            <a:pPr>
              <a:buFont typeface="Arial" pitchFamily="34" charset="0"/>
              <a:buChar char="•"/>
            </a:pPr>
            <a:r>
              <a:rPr lang="en-US" sz="1800" b="0" strike="noStrike" spc="-1" dirty="0" smtClean="0">
                <a:solidFill>
                  <a:srgbClr val="000000"/>
                </a:solidFill>
                <a:uFill>
                  <a:solidFill>
                    <a:srgbClr val="FFFFFF"/>
                  </a:solidFill>
                </a:uFill>
                <a:latin typeface="Arial"/>
              </a:rPr>
              <a:t> MEG </a:t>
            </a:r>
            <a:r>
              <a:rPr lang="en-US" sz="1800" b="0" strike="noStrike" spc="-1" dirty="0">
                <a:solidFill>
                  <a:srgbClr val="000000"/>
                </a:solidFill>
                <a:uFill>
                  <a:solidFill>
                    <a:srgbClr val="FFFFFF"/>
                  </a:solidFill>
                </a:uFill>
                <a:latin typeface="Arial"/>
              </a:rPr>
              <a:t>II software was installed. </a:t>
            </a:r>
          </a:p>
          <a:p>
            <a:pPr algn="just">
              <a:buFont typeface="Arial" pitchFamily="34" charset="0"/>
              <a:buChar char="•"/>
            </a:pPr>
            <a:r>
              <a:rPr lang="en-US" sz="1800" b="0" strike="noStrike" spc="-1" dirty="0" smtClean="0">
                <a:solidFill>
                  <a:srgbClr val="000000"/>
                </a:solidFill>
                <a:uFill>
                  <a:solidFill>
                    <a:srgbClr val="FFFFFF"/>
                  </a:solidFill>
                </a:uFill>
                <a:latin typeface="Arial"/>
              </a:rPr>
              <a:t> Full </a:t>
            </a:r>
            <a:r>
              <a:rPr lang="en-US" sz="1800" b="0" strike="noStrike" spc="-1" dirty="0">
                <a:solidFill>
                  <a:srgbClr val="000000"/>
                </a:solidFill>
                <a:uFill>
                  <a:solidFill>
                    <a:srgbClr val="FFFFFF"/>
                  </a:solidFill>
                </a:uFill>
                <a:latin typeface="Arial"/>
              </a:rPr>
              <a:t>chain of MEG II simulation and analysis programs was tested successfully. Our </a:t>
            </a:r>
            <a:r>
              <a:rPr lang="en-US" sz="1800" b="0" strike="noStrike" spc="-1" dirty="0" smtClean="0">
                <a:solidFill>
                  <a:srgbClr val="000000"/>
                </a:solidFill>
                <a:uFill>
                  <a:solidFill>
                    <a:srgbClr val="FFFFFF"/>
                  </a:solidFill>
                </a:uFill>
                <a:latin typeface="Arial"/>
              </a:rPr>
              <a:t>  cluster </a:t>
            </a:r>
            <a:r>
              <a:rPr lang="en-US" sz="1800" b="0" strike="noStrike" spc="-1" dirty="0">
                <a:solidFill>
                  <a:srgbClr val="000000"/>
                </a:solidFill>
                <a:uFill>
                  <a:solidFill>
                    <a:srgbClr val="FFFFFF"/>
                  </a:solidFill>
                </a:uFill>
                <a:latin typeface="Arial"/>
              </a:rPr>
              <a:t>is certified for work in MEG II collaboration.</a:t>
            </a:r>
          </a:p>
          <a:p>
            <a:pPr algn="just">
              <a:buFont typeface="Arial" pitchFamily="34" charset="0"/>
              <a:buChar char="•"/>
            </a:pPr>
            <a:r>
              <a:rPr lang="en-US" sz="1800" b="0" strike="noStrike" spc="-1" dirty="0" smtClean="0">
                <a:solidFill>
                  <a:srgbClr val="000000"/>
                </a:solidFill>
                <a:uFill>
                  <a:solidFill>
                    <a:srgbClr val="FFFFFF"/>
                  </a:solidFill>
                </a:uFill>
                <a:latin typeface="Arial"/>
              </a:rPr>
              <a:t> Members </a:t>
            </a:r>
            <a:r>
              <a:rPr lang="en-US" sz="1800" b="0" strike="noStrike" spc="-1" dirty="0">
                <a:solidFill>
                  <a:srgbClr val="000000"/>
                </a:solidFill>
                <a:uFill>
                  <a:solidFill>
                    <a:srgbClr val="FFFFFF"/>
                  </a:solidFill>
                </a:uFill>
                <a:latin typeface="Arial"/>
              </a:rPr>
              <a:t>of LNP MEG II group started to study the drift chamber simulation and pattern recognition software.</a:t>
            </a:r>
          </a:p>
          <a:p>
            <a:pPr algn="just">
              <a:buFont typeface="Arial" pitchFamily="34" charset="0"/>
              <a:buChar char="•"/>
            </a:pPr>
            <a:r>
              <a:rPr lang="en-US" sz="1800" b="0" strike="noStrike" spc="-1" dirty="0" smtClean="0">
                <a:solidFill>
                  <a:srgbClr val="000000"/>
                </a:solidFill>
                <a:uFill>
                  <a:solidFill>
                    <a:srgbClr val="FFFFFF"/>
                  </a:solidFill>
                </a:uFill>
                <a:latin typeface="Arial"/>
              </a:rPr>
              <a:t> MEG </a:t>
            </a:r>
            <a:r>
              <a:rPr lang="en-US" sz="1800" b="0" strike="noStrike" spc="-1" dirty="0">
                <a:solidFill>
                  <a:srgbClr val="000000"/>
                </a:solidFill>
                <a:uFill>
                  <a:solidFill>
                    <a:srgbClr val="FFFFFF"/>
                  </a:solidFill>
                </a:uFill>
                <a:latin typeface="Arial"/>
              </a:rPr>
              <a:t>II collaboration participants run their jobs on LNP JINR cluster.</a:t>
            </a:r>
          </a:p>
          <a:p>
            <a:pPr algn="ctr">
              <a:lnSpc>
                <a:spcPct val="100000"/>
              </a:lnSpc>
              <a:spcBef>
                <a:spcPts val="1001"/>
              </a:spcBef>
              <a:spcAft>
                <a:spcPts val="601"/>
              </a:spcAft>
            </a:pPr>
            <a:r>
              <a:rPr lang="en-US" sz="2000" b="1" strike="noStrike" spc="-1" dirty="0">
                <a:solidFill>
                  <a:srgbClr val="000000"/>
                </a:solidFill>
                <a:uFill>
                  <a:solidFill>
                    <a:srgbClr val="FFFFFF"/>
                  </a:solidFill>
                </a:uFill>
                <a:latin typeface="Arial"/>
                <a:ea typeface="Arial"/>
              </a:rPr>
              <a:t>Plans</a:t>
            </a:r>
            <a:endParaRPr lang="en-US" sz="2000" b="0" strike="noStrike" spc="-1" dirty="0">
              <a:solidFill>
                <a:srgbClr val="000000"/>
              </a:solidFill>
              <a:uFill>
                <a:solidFill>
                  <a:srgbClr val="FFFFFF"/>
                </a:solidFill>
              </a:uFill>
              <a:latin typeface="Arial"/>
            </a:endParaRPr>
          </a:p>
          <a:p>
            <a:pPr algn="just">
              <a:buFont typeface="Arial" pitchFamily="34" charset="0"/>
              <a:buChar char="•"/>
            </a:pPr>
            <a:r>
              <a:rPr lang="en-US" sz="1800" b="0" strike="noStrike" spc="-1" dirty="0" smtClean="0">
                <a:solidFill>
                  <a:srgbClr val="000000"/>
                </a:solidFill>
                <a:uFill>
                  <a:solidFill>
                    <a:srgbClr val="FFFFFF"/>
                  </a:solidFill>
                </a:uFill>
                <a:latin typeface="Arial"/>
              </a:rPr>
              <a:t> LNP </a:t>
            </a:r>
            <a:r>
              <a:rPr lang="en-US" sz="1800" b="0" strike="noStrike" spc="-1" dirty="0">
                <a:solidFill>
                  <a:srgbClr val="000000"/>
                </a:solidFill>
                <a:uFill>
                  <a:solidFill>
                    <a:srgbClr val="FFFFFF"/>
                  </a:solidFill>
                </a:uFill>
                <a:latin typeface="Arial"/>
              </a:rPr>
              <a:t>MEG II group intend to take part in the drift chamber simulation and track reconstruction activity.</a:t>
            </a:r>
          </a:p>
          <a:p>
            <a:pPr algn="just">
              <a:buFont typeface="Arial" pitchFamily="34" charset="0"/>
              <a:buChar char="•"/>
            </a:pPr>
            <a:r>
              <a:rPr lang="en-US" sz="1800" b="0" strike="noStrike" spc="-1" dirty="0" smtClean="0">
                <a:solidFill>
                  <a:srgbClr val="000000"/>
                </a:solidFill>
                <a:uFill>
                  <a:solidFill>
                    <a:srgbClr val="FFFFFF"/>
                  </a:solidFill>
                </a:uFill>
                <a:latin typeface="Arial"/>
              </a:rPr>
              <a:t> Ensure </a:t>
            </a:r>
            <a:r>
              <a:rPr lang="en-US" sz="1800" b="0" strike="noStrike" spc="-1" dirty="0">
                <a:solidFill>
                  <a:srgbClr val="000000"/>
                </a:solidFill>
                <a:uFill>
                  <a:solidFill>
                    <a:srgbClr val="FFFFFF"/>
                  </a:solidFill>
                </a:uFill>
                <a:latin typeface="Arial"/>
              </a:rPr>
              <a:t>the operation of the JINR computing facilities for simulation, data production and physics analysis activity for MEG II collaboration.</a:t>
            </a:r>
          </a:p>
          <a:p>
            <a:pPr algn="just">
              <a:buFont typeface="Arial" pitchFamily="34" charset="0"/>
              <a:buChar char="•"/>
            </a:pPr>
            <a:r>
              <a:rPr lang="en-US" sz="1800" b="0" strike="noStrike" spc="-1" dirty="0" smtClean="0">
                <a:solidFill>
                  <a:srgbClr val="000000"/>
                </a:solidFill>
                <a:uFill>
                  <a:solidFill>
                    <a:srgbClr val="FFFFFF"/>
                  </a:solidFill>
                </a:uFill>
                <a:latin typeface="Arial"/>
              </a:rPr>
              <a:t> MEG </a:t>
            </a:r>
            <a:r>
              <a:rPr lang="en-US" sz="1800" b="0" strike="noStrike" spc="-1" dirty="0">
                <a:solidFill>
                  <a:srgbClr val="000000"/>
                </a:solidFill>
                <a:uFill>
                  <a:solidFill>
                    <a:srgbClr val="FFFFFF"/>
                  </a:solidFill>
                </a:uFill>
                <a:latin typeface="Arial"/>
              </a:rPr>
              <a:t>II computing resources in the JINR can be increased in future.</a:t>
            </a:r>
          </a:p>
        </p:txBody>
      </p:sp>
      <p:sp>
        <p:nvSpPr>
          <p:cNvPr id="4" name="TextShape 1"/>
          <p:cNvSpPr txBox="1"/>
          <p:nvPr/>
        </p:nvSpPr>
        <p:spPr>
          <a:xfrm>
            <a:off x="395536" y="620688"/>
            <a:ext cx="8251560" cy="873360"/>
          </a:xfrm>
          <a:prstGeom prst="rect">
            <a:avLst/>
          </a:prstGeom>
          <a:noFill/>
          <a:ln w="12600">
            <a:noFill/>
          </a:ln>
        </p:spPr>
        <p:txBody>
          <a:bodyPr lIns="90000" tIns="45000" rIns="90000" bIns="45000" anchor="ctr"/>
          <a:lstStyle/>
          <a:p>
            <a:pPr algn="ctr">
              <a:lnSpc>
                <a:spcPct val="100000"/>
              </a:lnSpc>
            </a:pPr>
            <a:r>
              <a:rPr lang="en-US" sz="2800" b="1" strike="noStrike" spc="-1" dirty="0">
                <a:solidFill>
                  <a:srgbClr val="000000"/>
                </a:solidFill>
                <a:uFill>
                  <a:solidFill>
                    <a:srgbClr val="FFFFFF"/>
                  </a:solidFill>
                </a:uFill>
                <a:latin typeface="Arial"/>
                <a:ea typeface="Arial"/>
              </a:rPr>
              <a:t>MEG II data processing and </a:t>
            </a:r>
            <a:r>
              <a:rPr lang="en-US" sz="2800" b="1" strike="noStrike" spc="-1" dirty="0" smtClean="0">
                <a:solidFill>
                  <a:srgbClr val="000000"/>
                </a:solidFill>
                <a:uFill>
                  <a:solidFill>
                    <a:srgbClr val="FFFFFF"/>
                  </a:solidFill>
                </a:uFill>
                <a:latin typeface="Arial"/>
                <a:ea typeface="Arial"/>
              </a:rPr>
              <a:t>analysis</a:t>
            </a:r>
            <a:r>
              <a:rPr lang="ru-RU" sz="2800" b="1" strike="noStrike" spc="-1" dirty="0" smtClean="0">
                <a:solidFill>
                  <a:srgbClr val="000000"/>
                </a:solidFill>
                <a:uFill>
                  <a:solidFill>
                    <a:srgbClr val="FFFFFF"/>
                  </a:solidFill>
                </a:uFill>
                <a:latin typeface="Arial"/>
                <a:ea typeface="Arial"/>
              </a:rPr>
              <a:t> (2)</a:t>
            </a:r>
            <a:endParaRPr lang="en-US" sz="2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83671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100" b="1" dirty="0" smtClean="0">
                <a:ln w="6350">
                  <a:noFill/>
                </a:ln>
                <a:solidFill>
                  <a:schemeClr val="bg1"/>
                </a:solidFill>
                <a:effectLst>
                  <a:outerShdw blurRad="114300" dist="101600" dir="2700000" algn="tl" rotWithShape="0">
                    <a:srgbClr val="000000">
                      <a:alpha val="40000"/>
                    </a:srgbClr>
                  </a:outerShdw>
                </a:effectLst>
                <a:latin typeface="+mj-lt"/>
                <a:ea typeface="+mj-ea"/>
                <a:cs typeface="+mj-cs"/>
              </a:rPr>
              <a:t>MEG-II</a:t>
            </a:r>
            <a:r>
              <a:rPr kumimoji="0" lang="en-US" sz="4100" b="1" i="0" u="none" strike="noStrike" kern="1200" cap="none" spc="0" normalizeH="0" baseline="0" noProof="0" dirty="0" smtClean="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rPr>
              <a:t> JINR contribution </a:t>
            </a:r>
            <a:endParaRPr kumimoji="0" lang="en-US" sz="4100" b="1" i="0" u="none" strike="noStrike" kern="1200" cap="none" spc="0" normalizeH="0" baseline="0" noProof="0" dirty="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endParaRPr>
          </a:p>
        </p:txBody>
      </p:sp>
      <p:sp>
        <p:nvSpPr>
          <p:cNvPr id="3" name="TextBox 2"/>
          <p:cNvSpPr txBox="1"/>
          <p:nvPr/>
        </p:nvSpPr>
        <p:spPr>
          <a:xfrm>
            <a:off x="683568" y="764704"/>
            <a:ext cx="7704856" cy="523220"/>
          </a:xfrm>
          <a:prstGeom prst="rect">
            <a:avLst/>
          </a:prstGeom>
          <a:noFill/>
        </p:spPr>
        <p:txBody>
          <a:bodyPr wrap="square" rtlCol="0">
            <a:spAutoFit/>
          </a:bodyPr>
          <a:lstStyle/>
          <a:p>
            <a:pPr algn="ctr"/>
            <a:r>
              <a:rPr lang="en-US" sz="2800" dirty="0" smtClean="0">
                <a:solidFill>
                  <a:schemeClr val="bg1"/>
                </a:solidFill>
              </a:rPr>
              <a:t>Photonuclear reactions in geant4</a:t>
            </a:r>
            <a:endParaRPr lang="ru-RU" sz="2800" dirty="0">
              <a:solidFill>
                <a:schemeClr val="bg1"/>
              </a:solidFill>
            </a:endParaRPr>
          </a:p>
        </p:txBody>
      </p:sp>
      <p:pic>
        <p:nvPicPr>
          <p:cNvPr id="4" name="Рисунок 2"/>
          <p:cNvPicPr>
            <a:picLocks noChangeAspect="1" noChangeArrowheads="1"/>
          </p:cNvPicPr>
          <p:nvPr/>
        </p:nvPicPr>
        <p:blipFill>
          <a:blip r:embed="rId2" cstate="print"/>
          <a:srcRect/>
          <a:stretch>
            <a:fillRect/>
          </a:stretch>
        </p:blipFill>
        <p:spPr bwMode="auto">
          <a:xfrm>
            <a:off x="1547664" y="3501008"/>
            <a:ext cx="6192688" cy="3243347"/>
          </a:xfrm>
          <a:prstGeom prst="rect">
            <a:avLst/>
          </a:prstGeom>
          <a:noFill/>
          <a:ln w="9525">
            <a:noFill/>
            <a:miter lim="800000"/>
            <a:headEnd/>
            <a:tailEnd/>
          </a:ln>
        </p:spPr>
      </p:pic>
      <p:sp>
        <p:nvSpPr>
          <p:cNvPr id="5" name="TextBox 4"/>
          <p:cNvSpPr txBox="1"/>
          <p:nvPr/>
        </p:nvSpPr>
        <p:spPr>
          <a:xfrm>
            <a:off x="971600" y="1340768"/>
            <a:ext cx="6984776" cy="2031325"/>
          </a:xfrm>
          <a:prstGeom prst="rect">
            <a:avLst/>
          </a:prstGeom>
          <a:noFill/>
        </p:spPr>
        <p:txBody>
          <a:bodyPr wrap="square" rtlCol="0">
            <a:spAutoFit/>
          </a:bodyPr>
          <a:lstStyle/>
          <a:p>
            <a:pPr algn="just">
              <a:buFont typeface="Arial" pitchFamily="34" charset="0"/>
              <a:buChar char="•"/>
            </a:pPr>
            <a:r>
              <a:rPr lang="en-US" b="1" dirty="0" smtClean="0">
                <a:solidFill>
                  <a:schemeClr val="bg1"/>
                </a:solidFill>
              </a:rPr>
              <a:t>A modification of the standard package geant4, which allowed to correctly describe the energy loss in the calorimeter</a:t>
            </a:r>
            <a:r>
              <a:rPr lang="ru-RU" b="1" dirty="0" smtClean="0">
                <a:solidFill>
                  <a:schemeClr val="bg1"/>
                </a:solidFill>
              </a:rPr>
              <a:t> </a:t>
            </a:r>
            <a:r>
              <a:rPr lang="en-US" b="1" dirty="0" smtClean="0">
                <a:solidFill>
                  <a:schemeClr val="bg1"/>
                </a:solidFill>
              </a:rPr>
              <a:t>is proposed.</a:t>
            </a:r>
            <a:endParaRPr lang="ru-RU" b="1" dirty="0" smtClean="0">
              <a:solidFill>
                <a:schemeClr val="bg1"/>
              </a:solidFill>
            </a:endParaRPr>
          </a:p>
          <a:p>
            <a:pPr algn="just">
              <a:buFont typeface="Arial" pitchFamily="34" charset="0"/>
              <a:buChar char="•"/>
            </a:pPr>
            <a:r>
              <a:rPr lang="en-US" b="1" dirty="0" smtClean="0">
                <a:solidFill>
                  <a:schemeClr val="bg1"/>
                </a:solidFill>
              </a:rPr>
              <a:t>We together with the data Center of photonuclear experiments ( </a:t>
            </a:r>
            <a:r>
              <a:rPr lang="en-US" b="1" dirty="0" err="1" smtClean="0">
                <a:solidFill>
                  <a:schemeClr val="bg1"/>
                </a:solidFill>
              </a:rPr>
              <a:t>Varlamov</a:t>
            </a:r>
            <a:r>
              <a:rPr lang="en-US" b="1" dirty="0" smtClean="0">
                <a:solidFill>
                  <a:schemeClr val="bg1"/>
                </a:solidFill>
              </a:rPr>
              <a:t> V. V., etc.) of MSU are going to include the calculated cross sections of photonuclear processes for </a:t>
            </a:r>
            <a:r>
              <a:rPr lang="en-US" b="1" dirty="0" err="1" smtClean="0">
                <a:solidFill>
                  <a:schemeClr val="bg1"/>
                </a:solidFill>
              </a:rPr>
              <a:t>Xe</a:t>
            </a:r>
            <a:r>
              <a:rPr lang="en-US" b="1" dirty="0" smtClean="0">
                <a:solidFill>
                  <a:schemeClr val="bg1"/>
                </a:solidFill>
              </a:rPr>
              <a:t> in the MEG-II modeling package.</a:t>
            </a:r>
            <a:endParaRPr lang="ru-RU" b="1" dirty="0">
              <a:solidFill>
                <a:schemeClr val="bg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83671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100" b="1" dirty="0" smtClean="0">
                <a:ln w="6350">
                  <a:noFill/>
                </a:ln>
                <a:solidFill>
                  <a:schemeClr val="bg1"/>
                </a:solidFill>
                <a:effectLst>
                  <a:outerShdw blurRad="114300" dist="101600" dir="2700000" algn="tl" rotWithShape="0">
                    <a:srgbClr val="000000">
                      <a:alpha val="40000"/>
                    </a:srgbClr>
                  </a:outerShdw>
                </a:effectLst>
                <a:latin typeface="+mj-lt"/>
                <a:ea typeface="+mj-ea"/>
                <a:cs typeface="+mj-cs"/>
              </a:rPr>
              <a:t>MEG-II</a:t>
            </a:r>
            <a:r>
              <a:rPr kumimoji="0" lang="en-US" sz="4100" b="1" i="0" u="none" strike="noStrike" kern="1200" cap="none" spc="0" normalizeH="0" baseline="0" noProof="0" dirty="0" smtClean="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rPr>
              <a:t> JINR contribution </a:t>
            </a:r>
            <a:endParaRPr kumimoji="0" lang="en-US" sz="4100" b="1" i="0" u="none" strike="noStrike" kern="1200" cap="none" spc="0" normalizeH="0" baseline="0" noProof="0" dirty="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endParaRPr>
          </a:p>
        </p:txBody>
      </p:sp>
      <p:sp>
        <p:nvSpPr>
          <p:cNvPr id="3" name="TextBox 2"/>
          <p:cNvSpPr txBox="1"/>
          <p:nvPr/>
        </p:nvSpPr>
        <p:spPr>
          <a:xfrm>
            <a:off x="0" y="980728"/>
            <a:ext cx="9144000" cy="6155531"/>
          </a:xfrm>
          <a:prstGeom prst="rect">
            <a:avLst/>
          </a:prstGeom>
          <a:noFill/>
        </p:spPr>
        <p:txBody>
          <a:bodyPr wrap="square" rtlCol="0">
            <a:spAutoFit/>
          </a:bodyPr>
          <a:lstStyle/>
          <a:p>
            <a:pPr algn="just">
              <a:buFont typeface="Arial" pitchFamily="34" charset="0"/>
              <a:buChar char="•"/>
            </a:pPr>
            <a:r>
              <a:rPr lang="en-US" b="1" dirty="0" smtClean="0">
                <a:solidFill>
                  <a:schemeClr val="bg1"/>
                </a:solidFill>
              </a:rPr>
              <a:t>Participation in construction, installation and setup of the positron tracker.</a:t>
            </a:r>
            <a:endParaRPr lang="ru-RU" b="1" dirty="0" smtClean="0">
              <a:solidFill>
                <a:schemeClr val="bg1"/>
              </a:solidFill>
            </a:endParaRPr>
          </a:p>
          <a:p>
            <a:pPr algn="just">
              <a:buFont typeface="Arial" pitchFamily="34" charset="0"/>
              <a:buChar char="•"/>
            </a:pPr>
            <a:endParaRPr lang="ru-RU" b="1" dirty="0" smtClean="0">
              <a:solidFill>
                <a:schemeClr val="bg1"/>
              </a:solidFill>
            </a:endParaRPr>
          </a:p>
          <a:p>
            <a:pPr algn="just">
              <a:buFont typeface="Arial" pitchFamily="34" charset="0"/>
              <a:buChar char="•"/>
            </a:pPr>
            <a:r>
              <a:rPr lang="en-US" b="1" dirty="0" smtClean="0">
                <a:solidFill>
                  <a:schemeClr val="bg1"/>
                </a:solidFill>
              </a:rPr>
              <a:t> Development of a new method of </a:t>
            </a:r>
            <a:r>
              <a:rPr lang="en-US" b="1" dirty="0" err="1" smtClean="0">
                <a:solidFill>
                  <a:schemeClr val="bg1"/>
                </a:solidFill>
              </a:rPr>
              <a:t>meaturement</a:t>
            </a:r>
            <a:r>
              <a:rPr lang="en-US" b="1" dirty="0" smtClean="0">
                <a:solidFill>
                  <a:schemeClr val="bg1"/>
                </a:solidFill>
              </a:rPr>
              <a:t> of wire tension inside closed volume of the positron tracker for control of the detector performance. (A. O. </a:t>
            </a:r>
            <a:r>
              <a:rPr lang="en-US" b="1" dirty="0" err="1" smtClean="0">
                <a:solidFill>
                  <a:schemeClr val="bg1"/>
                </a:solidFill>
              </a:rPr>
              <a:t>Kolesnikov</a:t>
            </a:r>
            <a:r>
              <a:rPr lang="en-US" b="1" dirty="0" smtClean="0">
                <a:solidFill>
                  <a:schemeClr val="bg1"/>
                </a:solidFill>
              </a:rPr>
              <a:t>, V. L. </a:t>
            </a:r>
            <a:r>
              <a:rPr lang="en-US" b="1" dirty="0" err="1" smtClean="0">
                <a:solidFill>
                  <a:schemeClr val="bg1"/>
                </a:solidFill>
              </a:rPr>
              <a:t>Malyshev</a:t>
            </a:r>
            <a:r>
              <a:rPr lang="en-US" b="1" dirty="0" smtClean="0">
                <a:solidFill>
                  <a:schemeClr val="bg1"/>
                </a:solidFill>
              </a:rPr>
              <a:t>, N. P. </a:t>
            </a:r>
            <a:r>
              <a:rPr lang="en-US" b="1" dirty="0" err="1" smtClean="0">
                <a:solidFill>
                  <a:schemeClr val="bg1"/>
                </a:solidFill>
              </a:rPr>
              <a:t>Kravchuk</a:t>
            </a:r>
            <a:r>
              <a:rPr lang="en-US" b="1" dirty="0" smtClean="0">
                <a:solidFill>
                  <a:schemeClr val="bg1"/>
                </a:solidFill>
              </a:rPr>
              <a:t>, A. I. </a:t>
            </a:r>
            <a:r>
              <a:rPr lang="en-US" b="1" dirty="0" err="1" smtClean="0">
                <a:solidFill>
                  <a:schemeClr val="bg1"/>
                </a:solidFill>
              </a:rPr>
              <a:t>Rudenko</a:t>
            </a:r>
            <a:r>
              <a:rPr lang="en-US" b="1" dirty="0" smtClean="0">
                <a:solidFill>
                  <a:schemeClr val="bg1"/>
                </a:solidFill>
              </a:rPr>
              <a:t>.)</a:t>
            </a:r>
            <a:endParaRPr lang="ru-RU" b="1" dirty="0" smtClean="0">
              <a:solidFill>
                <a:schemeClr val="bg1"/>
              </a:solidFill>
            </a:endParaRPr>
          </a:p>
          <a:p>
            <a:pPr algn="just">
              <a:buFont typeface="Arial" pitchFamily="34" charset="0"/>
              <a:buChar char="•"/>
            </a:pPr>
            <a:endParaRPr lang="ru-RU" b="1" dirty="0" smtClean="0">
              <a:solidFill>
                <a:schemeClr val="bg1"/>
              </a:solidFill>
            </a:endParaRPr>
          </a:p>
          <a:p>
            <a:pPr algn="just">
              <a:buFont typeface="Arial" pitchFamily="34" charset="0"/>
              <a:buChar char="•"/>
            </a:pPr>
            <a:r>
              <a:rPr lang="en-US" b="1" dirty="0" smtClean="0">
                <a:solidFill>
                  <a:schemeClr val="bg1"/>
                </a:solidFill>
              </a:rPr>
              <a:t>An improved design of the cylindrical drift chamber (CDCH) has been developed and presented to the collaboration. Special attention is paid to the analysis of cells, which form an electric field in the CDCH. It has been shown that number of factors: gravitation, electrostatic and errors in the manufacturing - make a significant impact on uniformity of electric field, i.e. on coordinate accuracy.   The cell’s form suggested doesn’t change an electric field in the cell in principle, but allows to reduce a quantity of material and control mechanical tension of wires. (</a:t>
            </a:r>
            <a:r>
              <a:rPr lang="ru-RU" b="1" dirty="0" smtClean="0">
                <a:solidFill>
                  <a:schemeClr val="bg1"/>
                </a:solidFill>
              </a:rPr>
              <a:t>A. O.</a:t>
            </a:r>
            <a:r>
              <a:rPr lang="en-US" b="1" dirty="0" smtClean="0">
                <a:solidFill>
                  <a:schemeClr val="bg1"/>
                </a:solidFill>
              </a:rPr>
              <a:t> </a:t>
            </a:r>
            <a:r>
              <a:rPr lang="en-US" b="1" dirty="0" err="1" smtClean="0">
                <a:solidFill>
                  <a:schemeClr val="bg1"/>
                </a:solidFill>
              </a:rPr>
              <a:t>Kolesnikov</a:t>
            </a:r>
            <a:r>
              <a:rPr lang="en-US" b="1" dirty="0" smtClean="0">
                <a:solidFill>
                  <a:schemeClr val="bg1"/>
                </a:solidFill>
              </a:rPr>
              <a:t>, N. P. </a:t>
            </a:r>
            <a:r>
              <a:rPr lang="en-US" b="1" dirty="0" err="1" smtClean="0">
                <a:solidFill>
                  <a:schemeClr val="bg1"/>
                </a:solidFill>
              </a:rPr>
              <a:t>Kravchuk</a:t>
            </a:r>
            <a:r>
              <a:rPr lang="en-US" b="1" dirty="0" smtClean="0">
                <a:solidFill>
                  <a:schemeClr val="bg1"/>
                </a:solidFill>
              </a:rPr>
              <a:t>, K. K. </a:t>
            </a:r>
            <a:r>
              <a:rPr lang="en-US" b="1" dirty="0" err="1" smtClean="0">
                <a:solidFill>
                  <a:schemeClr val="bg1"/>
                </a:solidFill>
              </a:rPr>
              <a:t>Limarev</a:t>
            </a:r>
            <a:r>
              <a:rPr lang="en-US" b="1" dirty="0" smtClean="0">
                <a:solidFill>
                  <a:schemeClr val="bg1"/>
                </a:solidFill>
              </a:rPr>
              <a:t>). </a:t>
            </a:r>
            <a:endParaRPr lang="ru-RU" b="1" dirty="0" smtClean="0">
              <a:solidFill>
                <a:schemeClr val="bg1"/>
              </a:solidFill>
            </a:endParaRPr>
          </a:p>
          <a:p>
            <a:pPr algn="just">
              <a:buFont typeface="Arial" pitchFamily="34" charset="0"/>
              <a:buChar char="•"/>
            </a:pPr>
            <a:endParaRPr lang="ru-RU" b="1" dirty="0" smtClean="0">
              <a:solidFill>
                <a:schemeClr val="bg1"/>
              </a:solidFill>
            </a:endParaRPr>
          </a:p>
          <a:p>
            <a:pPr algn="just">
              <a:buFont typeface="Arial" pitchFamily="34" charset="0"/>
              <a:buChar char="•"/>
            </a:pPr>
            <a:r>
              <a:rPr lang="en-US" b="1" dirty="0" smtClean="0">
                <a:solidFill>
                  <a:schemeClr val="bg1"/>
                </a:solidFill>
              </a:rPr>
              <a:t>Development and support of user-friendly web interface software for control and setup of multiple parameters of the </a:t>
            </a:r>
            <a:r>
              <a:rPr lang="en-US" b="1" dirty="0" err="1" smtClean="0">
                <a:solidFill>
                  <a:schemeClr val="bg1"/>
                </a:solidFill>
              </a:rPr>
              <a:t>WaveDREAM</a:t>
            </a:r>
            <a:r>
              <a:rPr lang="en-US" b="1" dirty="0" smtClean="0">
                <a:solidFill>
                  <a:schemeClr val="bg1"/>
                </a:solidFill>
              </a:rPr>
              <a:t> boards in the </a:t>
            </a:r>
            <a:r>
              <a:rPr lang="en-US" b="1" dirty="0" err="1" smtClean="0">
                <a:solidFill>
                  <a:schemeClr val="bg1"/>
                </a:solidFill>
              </a:rPr>
              <a:t>WaveDAQ</a:t>
            </a:r>
            <a:r>
              <a:rPr lang="en-US" b="1" dirty="0" smtClean="0">
                <a:solidFill>
                  <a:schemeClr val="bg1"/>
                </a:solidFill>
              </a:rPr>
              <a:t> integrated trigger and data acquisition system. The software based on JavaScript Custom Page technology for MIDAS is a practical and robust tool to manage thousands of  </a:t>
            </a:r>
            <a:r>
              <a:rPr lang="en-US" b="1" dirty="0" err="1" smtClean="0">
                <a:solidFill>
                  <a:schemeClr val="bg1"/>
                </a:solidFill>
              </a:rPr>
              <a:t>WaveDAQ</a:t>
            </a:r>
            <a:r>
              <a:rPr lang="en-US" b="1" dirty="0" smtClean="0">
                <a:solidFill>
                  <a:schemeClr val="bg1"/>
                </a:solidFill>
              </a:rPr>
              <a:t> electronics channels.</a:t>
            </a:r>
            <a:r>
              <a:rPr lang="ru-RU" b="1" dirty="0" smtClean="0">
                <a:solidFill>
                  <a:schemeClr val="bg1"/>
                </a:solidFill>
              </a:rPr>
              <a:t> </a:t>
            </a:r>
            <a:r>
              <a:rPr lang="en-US" b="1" dirty="0" smtClean="0">
                <a:solidFill>
                  <a:schemeClr val="bg1"/>
                </a:solidFill>
              </a:rPr>
              <a:t>(N.V. </a:t>
            </a:r>
            <a:r>
              <a:rPr lang="en-US" b="1" dirty="0" err="1" smtClean="0">
                <a:solidFill>
                  <a:schemeClr val="bg1"/>
                </a:solidFill>
              </a:rPr>
              <a:t>Khomutov</a:t>
            </a:r>
            <a:r>
              <a:rPr lang="en-US" b="1" dirty="0" smtClean="0">
                <a:solidFill>
                  <a:schemeClr val="bg1"/>
                </a:solidFill>
              </a:rPr>
              <a:t>).</a:t>
            </a:r>
            <a:endParaRPr lang="ru-RU" b="1" dirty="0" smtClean="0">
              <a:solidFill>
                <a:schemeClr val="bg1"/>
              </a:solidFill>
            </a:endParaRPr>
          </a:p>
          <a:p>
            <a:pPr>
              <a:buFont typeface="Arial" pitchFamily="34" charset="0"/>
              <a:buChar char="•"/>
            </a:pPr>
            <a:endParaRPr lang="ru-RU" sz="1600" dirty="0" smtClean="0">
              <a:solidFill>
                <a:schemeClr val="bg1"/>
              </a:solidFill>
            </a:endParaRPr>
          </a:p>
          <a:p>
            <a:endParaRPr lang="ru-RU"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83671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100" b="1" dirty="0" smtClean="0">
                <a:ln w="6350">
                  <a:noFill/>
                </a:ln>
                <a:solidFill>
                  <a:schemeClr val="bg1"/>
                </a:solidFill>
                <a:effectLst>
                  <a:outerShdw blurRad="38100" dist="38100" dir="2700000" algn="tl">
                    <a:srgbClr val="000000">
                      <a:alpha val="43137"/>
                    </a:srgbClr>
                  </a:outerShdw>
                </a:effectLst>
                <a:latin typeface="+mj-lt"/>
                <a:ea typeface="+mj-ea"/>
                <a:cs typeface="+mj-cs"/>
              </a:rPr>
              <a:t>plans of </a:t>
            </a:r>
            <a:r>
              <a:rPr kumimoji="0" lang="en-US" sz="4100" b="1" i="0" u="none" strike="noStrike" kern="1200" cap="none" spc="0" normalizeH="0" baseline="0" noProof="0" dirty="0" smtClean="0">
                <a:ln w="6350">
                  <a:noFill/>
                </a:ln>
                <a:solidFill>
                  <a:schemeClr val="bg1"/>
                </a:solidFill>
                <a:effectLst>
                  <a:outerShdw blurRad="38100" dist="38100" dir="2700000" algn="tl">
                    <a:srgbClr val="000000">
                      <a:alpha val="43137"/>
                    </a:srgbClr>
                  </a:outerShdw>
                </a:effectLst>
                <a:uLnTx/>
                <a:uFillTx/>
                <a:latin typeface="+mj-lt"/>
                <a:ea typeface="+mj-ea"/>
                <a:cs typeface="+mj-cs"/>
              </a:rPr>
              <a:t>JINR contribution in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100" b="1" dirty="0" smtClean="0">
                <a:ln w="6350">
                  <a:noFill/>
                </a:ln>
                <a:solidFill>
                  <a:schemeClr val="bg1"/>
                </a:solidFill>
                <a:effectLst>
                  <a:outerShdw blurRad="38100" dist="38100" dir="2700000" algn="tl">
                    <a:srgbClr val="000000">
                      <a:alpha val="43137"/>
                    </a:srgbClr>
                  </a:outerShdw>
                </a:effectLst>
                <a:latin typeface="+mj-lt"/>
                <a:ea typeface="+mj-ea"/>
                <a:cs typeface="+mj-cs"/>
              </a:rPr>
              <a:t> MEG-II</a:t>
            </a:r>
            <a:r>
              <a:rPr kumimoji="0" lang="en-US" sz="4100" b="1" i="0" u="none" strike="noStrike" kern="1200" cap="none" spc="0" normalizeH="0" baseline="0" noProof="0" dirty="0" smtClean="0">
                <a:ln w="6350">
                  <a:noFill/>
                </a:ln>
                <a:solidFill>
                  <a:schemeClr val="bg1"/>
                </a:solidFill>
                <a:effectLst>
                  <a:outerShdw blurRad="38100" dist="38100" dir="2700000" algn="tl">
                    <a:srgbClr val="000000">
                      <a:alpha val="43137"/>
                    </a:srgbClr>
                  </a:outerShdw>
                </a:effectLst>
                <a:uLnTx/>
                <a:uFillTx/>
                <a:latin typeface="+mj-lt"/>
                <a:ea typeface="+mj-ea"/>
                <a:cs typeface="+mj-cs"/>
              </a:rPr>
              <a:t> for 2021-2023 </a:t>
            </a:r>
            <a:endParaRPr kumimoji="0" lang="en-US" sz="4100" b="1" i="0" u="none" strike="noStrike" kern="1200" cap="none" spc="0" normalizeH="0" baseline="0" noProof="0" dirty="0">
              <a:ln w="6350">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sp>
        <p:nvSpPr>
          <p:cNvPr id="5" name="TextBox 4"/>
          <p:cNvSpPr txBox="1"/>
          <p:nvPr/>
        </p:nvSpPr>
        <p:spPr>
          <a:xfrm>
            <a:off x="539552" y="1772816"/>
            <a:ext cx="8280920" cy="2246769"/>
          </a:xfrm>
          <a:prstGeom prst="rect">
            <a:avLst/>
          </a:prstGeom>
          <a:noFill/>
        </p:spPr>
        <p:txBody>
          <a:bodyPr wrap="square" rtlCol="0">
            <a:spAutoFit/>
          </a:bodyPr>
          <a:lstStyle/>
          <a:p>
            <a:pPr>
              <a:buFont typeface="Arial" pitchFamily="34" charset="0"/>
              <a:buChar char="•"/>
            </a:pPr>
            <a:r>
              <a:rPr lang="en-US" dirty="0" smtClean="0">
                <a:solidFill>
                  <a:schemeClr val="bg1"/>
                </a:solidFill>
              </a:rPr>
              <a:t>  </a:t>
            </a:r>
            <a:r>
              <a:rPr lang="en-US" sz="2000" b="1" dirty="0" smtClean="0">
                <a:solidFill>
                  <a:schemeClr val="bg1"/>
                </a:solidFill>
              </a:rPr>
              <a:t>Drift chamber maintenance  </a:t>
            </a:r>
          </a:p>
          <a:p>
            <a:pPr>
              <a:buFont typeface="Arial" pitchFamily="34" charset="0"/>
              <a:buChar char="•"/>
            </a:pPr>
            <a:endParaRPr lang="en-US" sz="2000" b="1" dirty="0" smtClean="0">
              <a:solidFill>
                <a:schemeClr val="bg1"/>
              </a:solidFill>
            </a:endParaRPr>
          </a:p>
          <a:p>
            <a:pPr>
              <a:buFont typeface="Arial" pitchFamily="34" charset="0"/>
              <a:buChar char="•"/>
            </a:pPr>
            <a:r>
              <a:rPr lang="en-US" sz="2000" b="1" dirty="0" smtClean="0">
                <a:solidFill>
                  <a:schemeClr val="bg1"/>
                </a:solidFill>
              </a:rPr>
              <a:t>  DAQ  + Event Display development and support</a:t>
            </a:r>
          </a:p>
          <a:p>
            <a:pPr>
              <a:buFont typeface="Arial" pitchFamily="34" charset="0"/>
              <a:buChar char="•"/>
            </a:pPr>
            <a:endParaRPr lang="en-US" sz="2000" b="1" dirty="0" smtClean="0">
              <a:solidFill>
                <a:schemeClr val="bg1"/>
              </a:solidFill>
            </a:endParaRPr>
          </a:p>
          <a:p>
            <a:pPr>
              <a:buFont typeface="Arial" pitchFamily="34" charset="0"/>
              <a:buChar char="•"/>
            </a:pPr>
            <a:r>
              <a:rPr lang="en-US" sz="2000" b="1" dirty="0" smtClean="0">
                <a:solidFill>
                  <a:schemeClr val="bg1"/>
                </a:solidFill>
              </a:rPr>
              <a:t> MEG-II DLNP computer cluster support and maintenance   </a:t>
            </a:r>
          </a:p>
          <a:p>
            <a:pPr>
              <a:buFont typeface="Arial" pitchFamily="34" charset="0"/>
              <a:buChar char="•"/>
            </a:pPr>
            <a:endParaRPr lang="en-US" sz="2000" b="1" dirty="0" smtClean="0">
              <a:solidFill>
                <a:schemeClr val="bg1"/>
              </a:solidFill>
            </a:endParaRPr>
          </a:p>
          <a:p>
            <a:pPr>
              <a:buFont typeface="Arial" pitchFamily="34" charset="0"/>
              <a:buChar char="•"/>
            </a:pPr>
            <a:r>
              <a:rPr lang="en-US" sz="2000" b="1" dirty="0" smtClean="0">
                <a:solidFill>
                  <a:schemeClr val="bg1"/>
                </a:solidFill>
              </a:rPr>
              <a:t> Simulation and data analysis</a:t>
            </a:r>
            <a:endParaRPr lang="en-US" sz="2000" b="1" dirty="0">
              <a:solidFill>
                <a:schemeClr val="bg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1680" y="1268760"/>
            <a:ext cx="5688632" cy="830997"/>
          </a:xfrm>
          <a:prstGeom prst="rect">
            <a:avLst/>
          </a:prstGeom>
          <a:no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mj-lt"/>
                <a:cs typeface="Arial" pitchFamily="34" charset="0"/>
              </a:rPr>
              <a:t>BACKUP slides</a:t>
            </a:r>
            <a:endParaRPr lang="ru-RU" sz="4800" b="1" dirty="0">
              <a:solidFill>
                <a:schemeClr val="bg1"/>
              </a:solidFill>
              <a:effectLst>
                <a:outerShdw blurRad="38100" dist="38100" dir="2700000" algn="tl">
                  <a:srgbClr val="000000">
                    <a:alpha val="43137"/>
                  </a:srgbClr>
                </a:outerShdw>
              </a:effectLst>
              <a:latin typeface="+mj-lt"/>
              <a:cs typeface="Arial"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0" y="4149080"/>
            <a:ext cx="2952328" cy="1512168"/>
            <a:chOff x="2209800" y="2743200"/>
            <a:chExt cx="4648200" cy="1524000"/>
          </a:xfrm>
        </p:grpSpPr>
        <p:pic>
          <p:nvPicPr>
            <p:cNvPr id="3" name="Picture 7"/>
            <p:cNvPicPr>
              <a:picLocks noChangeAspect="1"/>
            </p:cNvPicPr>
            <p:nvPr/>
          </p:nvPicPr>
          <p:blipFill>
            <a:blip r:embed="rId2" cstate="print"/>
            <a:srcRect l="2703" t="21999" r="14857" b="20033"/>
            <a:stretch>
              <a:fillRect/>
            </a:stretch>
          </p:blipFill>
          <p:spPr>
            <a:xfrm>
              <a:off x="2209800" y="2743200"/>
              <a:ext cx="4648200" cy="1524000"/>
            </a:xfrm>
            <a:prstGeom prst="rect">
              <a:avLst/>
            </a:prstGeom>
            <a:ln>
              <a:noFill/>
            </a:ln>
          </p:spPr>
        </p:pic>
        <p:sp>
          <p:nvSpPr>
            <p:cNvPr id="4" name="Rectangle 12"/>
            <p:cNvSpPr/>
            <p:nvPr/>
          </p:nvSpPr>
          <p:spPr bwMode="auto">
            <a:xfrm>
              <a:off x="4114800" y="2785380"/>
              <a:ext cx="190500" cy="92333"/>
            </a:xfrm>
            <a:prstGeom prst="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sp>
          <p:nvSpPr>
            <p:cNvPr id="5" name="Rectangle 13"/>
            <p:cNvSpPr/>
            <p:nvPr/>
          </p:nvSpPr>
          <p:spPr bwMode="auto">
            <a:xfrm>
              <a:off x="3962400" y="3900907"/>
              <a:ext cx="190500" cy="92333"/>
            </a:xfrm>
            <a:prstGeom prst="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sp>
          <p:nvSpPr>
            <p:cNvPr id="6" name="Rectangle 14"/>
            <p:cNvSpPr/>
            <p:nvPr/>
          </p:nvSpPr>
          <p:spPr bwMode="auto">
            <a:xfrm>
              <a:off x="4762500" y="3926767"/>
              <a:ext cx="190500" cy="92333"/>
            </a:xfrm>
            <a:prstGeom prst="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grpSp>
      <p:sp>
        <p:nvSpPr>
          <p:cNvPr id="8" name="TextBox 7"/>
          <p:cNvSpPr txBox="1"/>
          <p:nvPr/>
        </p:nvSpPr>
        <p:spPr>
          <a:xfrm>
            <a:off x="0" y="260648"/>
            <a:ext cx="9144000" cy="400110"/>
          </a:xfrm>
          <a:prstGeom prst="rect">
            <a:avLst/>
          </a:prstGeom>
          <a:noFill/>
        </p:spPr>
        <p:txBody>
          <a:bodyPr wrap="square" rtlCol="0">
            <a:spAutoFit/>
          </a:bodyPr>
          <a:lstStyle/>
          <a:p>
            <a:pPr algn="ctr"/>
            <a:r>
              <a:rPr lang="en-US" sz="2000" b="1" dirty="0" smtClean="0">
                <a:solidFill>
                  <a:schemeClr val="bg1"/>
                </a:solidFill>
                <a:latin typeface="Arial" pitchFamily="34" charset="0"/>
                <a:cs typeface="Arial" pitchFamily="34" charset="0"/>
              </a:rPr>
              <a:t>Standard model probability  </a:t>
            </a:r>
            <a:endParaRPr lang="ru-RU" sz="2000" b="1" dirty="0">
              <a:solidFill>
                <a:schemeClr val="bg1"/>
              </a:solidFill>
              <a:latin typeface="Arial" pitchFamily="34" charset="0"/>
              <a:cs typeface="Arial" pitchFamily="34" charset="0"/>
            </a:endParaRPr>
          </a:p>
        </p:txBody>
      </p:sp>
      <p:grpSp>
        <p:nvGrpSpPr>
          <p:cNvPr id="11" name="Группа 10"/>
          <p:cNvGrpSpPr/>
          <p:nvPr/>
        </p:nvGrpSpPr>
        <p:grpSpPr>
          <a:xfrm>
            <a:off x="3059832" y="4437112"/>
            <a:ext cx="5976664" cy="989558"/>
            <a:chOff x="3059832" y="4437112"/>
            <a:chExt cx="5976664" cy="989558"/>
          </a:xfrm>
        </p:grpSpPr>
        <p:pic>
          <p:nvPicPr>
            <p:cNvPr id="7" name="Picture 9"/>
            <p:cNvPicPr>
              <a:picLocks noChangeAspect="1"/>
            </p:cNvPicPr>
            <p:nvPr/>
          </p:nvPicPr>
          <p:blipFill>
            <a:blip r:embed="rId3" cstate="print"/>
            <a:stretch>
              <a:fillRect/>
            </a:stretch>
          </p:blipFill>
          <p:spPr>
            <a:xfrm>
              <a:off x="3059832" y="4437112"/>
              <a:ext cx="5760640" cy="989558"/>
            </a:xfrm>
            <a:prstGeom prst="rect">
              <a:avLst/>
            </a:prstGeom>
            <a:noFill/>
          </p:spPr>
        </p:pic>
        <p:sp>
          <p:nvSpPr>
            <p:cNvPr id="9" name="Oval 11"/>
            <p:cNvSpPr/>
            <p:nvPr/>
          </p:nvSpPr>
          <p:spPr bwMode="auto">
            <a:xfrm>
              <a:off x="7812360" y="4653136"/>
              <a:ext cx="1224136" cy="519351"/>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grpSp>
      <p:pic>
        <p:nvPicPr>
          <p:cNvPr id="10" name="Рисунок 9" descr="fig12.gif"/>
          <p:cNvPicPr>
            <a:picLocks noChangeAspect="1"/>
          </p:cNvPicPr>
          <p:nvPr/>
        </p:nvPicPr>
        <p:blipFill>
          <a:blip r:embed="rId4" cstate="print"/>
          <a:stretch>
            <a:fillRect/>
          </a:stretch>
        </p:blipFill>
        <p:spPr>
          <a:xfrm>
            <a:off x="251520" y="908720"/>
            <a:ext cx="8450580" cy="281940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fig11.gif"/>
          <p:cNvPicPr>
            <a:picLocks noChangeAspect="1"/>
          </p:cNvPicPr>
          <p:nvPr/>
        </p:nvPicPr>
        <p:blipFill>
          <a:blip r:embed="rId2" cstate="print"/>
          <a:stretch>
            <a:fillRect/>
          </a:stretch>
        </p:blipFill>
        <p:spPr>
          <a:xfrm>
            <a:off x="0" y="548680"/>
            <a:ext cx="9144000" cy="6309320"/>
          </a:xfrm>
          <a:prstGeom prst="rect">
            <a:avLst/>
          </a:prstGeom>
        </p:spPr>
      </p:pic>
      <p:sp>
        <p:nvSpPr>
          <p:cNvPr id="4" name="TextBox 3"/>
          <p:cNvSpPr txBox="1"/>
          <p:nvPr/>
        </p:nvSpPr>
        <p:spPr>
          <a:xfrm>
            <a:off x="0" y="116632"/>
            <a:ext cx="9144000" cy="400110"/>
          </a:xfrm>
          <a:prstGeom prst="rect">
            <a:avLst/>
          </a:prstGeom>
          <a:noFill/>
        </p:spPr>
        <p:txBody>
          <a:bodyPr wrap="square" rtlCol="0">
            <a:spAutoFit/>
          </a:bodyPr>
          <a:lstStyle/>
          <a:p>
            <a:pPr algn="ctr"/>
            <a:r>
              <a:rPr lang="en-US" sz="2000" b="1" dirty="0" smtClean="0">
                <a:solidFill>
                  <a:schemeClr val="bg1"/>
                </a:solidFill>
                <a:latin typeface="Arial" pitchFamily="34" charset="0"/>
                <a:cs typeface="Arial" pitchFamily="34" charset="0"/>
              </a:rPr>
              <a:t>CLFV searches with </a:t>
            </a:r>
            <a:r>
              <a:rPr lang="en-US" sz="2000" b="1" dirty="0" err="1" smtClean="0">
                <a:solidFill>
                  <a:schemeClr val="bg1"/>
                </a:solidFill>
                <a:latin typeface="Arial" pitchFamily="34" charset="0"/>
                <a:cs typeface="Arial" pitchFamily="34" charset="0"/>
              </a:rPr>
              <a:t>muons</a:t>
            </a:r>
            <a:r>
              <a:rPr lang="en-US" sz="2000" b="1" dirty="0" smtClean="0">
                <a:solidFill>
                  <a:schemeClr val="bg1"/>
                </a:solidFill>
                <a:latin typeface="Arial" pitchFamily="34" charset="0"/>
                <a:cs typeface="Arial" pitchFamily="34" charset="0"/>
              </a:rPr>
              <a:t> </a:t>
            </a:r>
            <a:endParaRPr lang="ru-RU" sz="20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fig8.gif"/>
          <p:cNvPicPr>
            <a:picLocks noChangeAspect="1"/>
          </p:cNvPicPr>
          <p:nvPr/>
        </p:nvPicPr>
        <p:blipFill>
          <a:blip r:embed="rId2" cstate="print"/>
          <a:stretch>
            <a:fillRect/>
          </a:stretch>
        </p:blipFill>
        <p:spPr>
          <a:xfrm>
            <a:off x="0" y="764704"/>
            <a:ext cx="9144000" cy="5808372"/>
          </a:xfrm>
          <a:prstGeom prst="rect">
            <a:avLst/>
          </a:prstGeom>
        </p:spPr>
      </p:pic>
      <p:sp>
        <p:nvSpPr>
          <p:cNvPr id="4" name="TextBox 3"/>
          <p:cNvSpPr txBox="1"/>
          <p:nvPr/>
        </p:nvSpPr>
        <p:spPr>
          <a:xfrm>
            <a:off x="0" y="0"/>
            <a:ext cx="9144000" cy="646331"/>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latin typeface="+mj-lt"/>
                <a:cs typeface="Arial" pitchFamily="34" charset="0"/>
              </a:rPr>
              <a:t>Model-independent effective </a:t>
            </a:r>
            <a:r>
              <a:rPr lang="en-US" sz="3600" b="1" dirty="0" err="1" smtClean="0">
                <a:solidFill>
                  <a:schemeClr val="bg1"/>
                </a:solidFill>
                <a:effectLst>
                  <a:outerShdw blurRad="38100" dist="38100" dir="2700000" algn="tl">
                    <a:srgbClr val="000000">
                      <a:alpha val="43137"/>
                    </a:srgbClr>
                  </a:outerShdw>
                </a:effectLst>
                <a:latin typeface="+mj-lt"/>
                <a:cs typeface="Arial" pitchFamily="34" charset="0"/>
              </a:rPr>
              <a:t>lagrangian</a:t>
            </a:r>
            <a:endParaRPr lang="ru-RU" sz="3600" b="1" dirty="0">
              <a:solidFill>
                <a:schemeClr val="bg1"/>
              </a:solidFill>
              <a:effectLst>
                <a:outerShdw blurRad="38100" dist="38100" dir="2700000" algn="tl">
                  <a:srgbClr val="000000">
                    <a:alpha val="43137"/>
                  </a:srgbClr>
                </a:outerShdw>
              </a:effectLst>
              <a:latin typeface="+mj-lt"/>
              <a:cs typeface="Arial"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stretch>
            <a:fillRect/>
          </a:stretch>
        </p:blipFill>
        <p:spPr>
          <a:xfrm>
            <a:off x="994792" y="1086803"/>
            <a:ext cx="6689114" cy="3657600"/>
          </a:xfrm>
          <a:prstGeom prst="rect">
            <a:avLst/>
          </a:prstGeom>
        </p:spPr>
      </p:pic>
      <p:sp>
        <p:nvSpPr>
          <p:cNvPr id="2" name="Title 1"/>
          <p:cNvSpPr>
            <a:spLocks noGrp="1"/>
          </p:cNvSpPr>
          <p:nvPr>
            <p:ph type="title"/>
          </p:nvPr>
        </p:nvSpPr>
        <p:spPr>
          <a:xfrm>
            <a:off x="467544" y="0"/>
            <a:ext cx="8229600" cy="1143000"/>
          </a:xfrm>
        </p:spPr>
        <p:txBody>
          <a:bodyPr/>
          <a:lstStyle/>
          <a:p>
            <a:r>
              <a:rPr lang="en-US" dirty="0" smtClean="0">
                <a:solidFill>
                  <a:schemeClr val="bg1"/>
                </a:solidFill>
              </a:rPr>
              <a:t>Mu2e Beam Time Structure</a:t>
            </a:r>
            <a:endParaRPr lang="en-US" dirty="0">
              <a:solidFill>
                <a:schemeClr val="bg1"/>
              </a:solidFill>
            </a:endParaRPr>
          </a:p>
        </p:txBody>
      </p:sp>
      <p:sp>
        <p:nvSpPr>
          <p:cNvPr id="5" name="Slide Number Placeholder 4"/>
          <p:cNvSpPr>
            <a:spLocks noGrp="1"/>
          </p:cNvSpPr>
          <p:nvPr>
            <p:ph type="sldNum" sz="quarter" idx="12"/>
          </p:nvPr>
        </p:nvSpPr>
        <p:spPr/>
        <p:txBody>
          <a:bodyPr/>
          <a:lstStyle/>
          <a:p>
            <a:fld id="{70ED63BC-807A-7243-9E2D-A13D2C52E874}" type="slidenum">
              <a:rPr lang="en-US" smtClean="0"/>
              <a:pPr/>
              <a:t>60</a:t>
            </a:fld>
            <a:endParaRPr lang="en-US"/>
          </a:p>
        </p:txBody>
      </p:sp>
      <p:sp>
        <p:nvSpPr>
          <p:cNvPr id="8" name="Content Placeholder 2"/>
          <p:cNvSpPr txBox="1">
            <a:spLocks/>
          </p:cNvSpPr>
          <p:nvPr/>
        </p:nvSpPr>
        <p:spPr>
          <a:xfrm>
            <a:off x="3203848" y="4359232"/>
            <a:ext cx="5555559" cy="24987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Arial"/>
              <a:buChar char="•"/>
              <a:defRPr sz="2800" kern="1200">
                <a:solidFill>
                  <a:srgbClr val="0070C0"/>
                </a:solidFill>
                <a:latin typeface="+mn-lt"/>
                <a:ea typeface="+mn-ea"/>
                <a:cs typeface="+mn-cs"/>
              </a:defRPr>
            </a:lvl1pPr>
            <a:lvl2pPr marL="685800" indent="-228600" algn="l" defTabSz="914400" rtl="0" eaLnBrk="1" latinLnBrk="0" hangingPunct="1">
              <a:lnSpc>
                <a:spcPct val="90000"/>
              </a:lnSpc>
              <a:spcBef>
                <a:spcPts val="500"/>
              </a:spcBef>
              <a:buFont typeface="Helvetica"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Tx/>
            </a:pPr>
            <a:r>
              <a:rPr lang="en-US" dirty="0" smtClean="0">
                <a:solidFill>
                  <a:schemeClr val="bg1"/>
                </a:solidFill>
              </a:rPr>
              <a:t>Pulsed proton beam</a:t>
            </a:r>
          </a:p>
          <a:p>
            <a:pPr lvl="1"/>
            <a:r>
              <a:rPr lang="en-US" dirty="0" smtClean="0">
                <a:solidFill>
                  <a:schemeClr val="bg1"/>
                </a:solidFill>
              </a:rPr>
              <a:t>700 ns delay before 1 </a:t>
            </a:r>
            <a:r>
              <a:rPr lang="en-US" dirty="0" err="1" smtClean="0">
                <a:solidFill>
                  <a:schemeClr val="bg1"/>
                </a:solidFill>
              </a:rPr>
              <a:t>ms</a:t>
            </a:r>
            <a:r>
              <a:rPr lang="en-US" dirty="0" smtClean="0">
                <a:solidFill>
                  <a:schemeClr val="bg1"/>
                </a:solidFill>
              </a:rPr>
              <a:t> live gate</a:t>
            </a:r>
          </a:p>
          <a:p>
            <a:pPr lvl="1"/>
            <a:r>
              <a:rPr lang="en-US" dirty="0" smtClean="0">
                <a:solidFill>
                  <a:schemeClr val="bg1"/>
                </a:solidFill>
              </a:rPr>
              <a:t> prompt background  dies away</a:t>
            </a:r>
          </a:p>
          <a:p>
            <a:pPr>
              <a:buClrTx/>
            </a:pPr>
            <a:r>
              <a:rPr lang="en-US" dirty="0" smtClean="0">
                <a:solidFill>
                  <a:schemeClr val="bg1"/>
                </a:solidFill>
              </a:rPr>
              <a:t>Extinction factor (rate of out-of-time protons) of 10</a:t>
            </a:r>
            <a:r>
              <a:rPr lang="en-US" baseline="30000" dirty="0" smtClean="0">
                <a:solidFill>
                  <a:schemeClr val="bg1"/>
                </a:solidFill>
              </a:rPr>
              <a:t>-10</a:t>
            </a:r>
            <a:r>
              <a:rPr lang="en-US" dirty="0" smtClean="0">
                <a:solidFill>
                  <a:schemeClr val="bg1"/>
                </a:solidFill>
              </a:rPr>
              <a:t> is required</a:t>
            </a:r>
            <a:endParaRPr lang="en-US" dirty="0">
              <a:solidFill>
                <a:schemeClr val="bg1"/>
              </a:solidFill>
            </a:endParaRPr>
          </a:p>
        </p:txBody>
      </p:sp>
      <p:sp>
        <p:nvSpPr>
          <p:cNvPr id="9" name="Rectangle 8"/>
          <p:cNvSpPr/>
          <p:nvPr/>
        </p:nvSpPr>
        <p:spPr>
          <a:xfrm>
            <a:off x="2987824" y="2464188"/>
            <a:ext cx="936104" cy="9144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Muons arrive</a:t>
            </a:r>
            <a:endParaRPr lang="en-US" dirty="0">
              <a:solidFill>
                <a:schemeClr val="bg1"/>
              </a:solidFill>
            </a:endParaRPr>
          </a:p>
        </p:txBody>
      </p:sp>
      <p:cxnSp>
        <p:nvCxnSpPr>
          <p:cNvPr id="11" name="Straight Arrow Connector 10"/>
          <p:cNvCxnSpPr/>
          <p:nvPr/>
        </p:nvCxnSpPr>
        <p:spPr>
          <a:xfrm flipH="1">
            <a:off x="2792066" y="3055715"/>
            <a:ext cx="283266" cy="42095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35696" y="4357568"/>
            <a:ext cx="1080120" cy="10156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bg1"/>
                </a:solidFill>
              </a:rPr>
              <a:t>Muonic</a:t>
            </a:r>
            <a:r>
              <a:rPr lang="en-US" dirty="0" smtClean="0">
                <a:solidFill>
                  <a:schemeClr val="bg1"/>
                </a:solidFill>
              </a:rPr>
              <a:t> atoms</a:t>
            </a:r>
            <a:endParaRPr lang="en-US" dirty="0">
              <a:solidFill>
                <a:schemeClr val="bg1"/>
              </a:solidFill>
            </a:endParaRPr>
          </a:p>
        </p:txBody>
      </p:sp>
      <p:cxnSp>
        <p:nvCxnSpPr>
          <p:cNvPr id="16" name="Straight Arrow Connector 15"/>
          <p:cNvCxnSpPr/>
          <p:nvPr/>
        </p:nvCxnSpPr>
        <p:spPr>
          <a:xfrm flipV="1">
            <a:off x="2789584" y="3793760"/>
            <a:ext cx="571499" cy="85789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0304972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ig10.gif"/>
          <p:cNvPicPr>
            <a:picLocks noChangeAspect="1"/>
          </p:cNvPicPr>
          <p:nvPr/>
        </p:nvPicPr>
        <p:blipFill>
          <a:blip r:embed="rId2" cstate="print"/>
          <a:stretch>
            <a:fillRect/>
          </a:stretch>
        </p:blipFill>
        <p:spPr>
          <a:xfrm>
            <a:off x="0" y="1268760"/>
            <a:ext cx="9144000" cy="4381598"/>
          </a:xfrm>
          <a:prstGeom prst="rect">
            <a:avLst/>
          </a:prstGeom>
        </p:spPr>
      </p:pic>
      <p:sp>
        <p:nvSpPr>
          <p:cNvPr id="3" name="TextBox 2"/>
          <p:cNvSpPr txBox="1"/>
          <p:nvPr/>
        </p:nvSpPr>
        <p:spPr>
          <a:xfrm>
            <a:off x="251520" y="5301208"/>
            <a:ext cx="4464496" cy="1169551"/>
          </a:xfrm>
          <a:prstGeom prst="rect">
            <a:avLst/>
          </a:prstGeom>
          <a:solidFill>
            <a:schemeClr val="tx1"/>
          </a:solidFill>
        </p:spPr>
        <p:txBody>
          <a:bodyPr wrap="square" rtlCol="0">
            <a:spAutoFit/>
          </a:bodyPr>
          <a:lstStyle/>
          <a:p>
            <a:r>
              <a:rPr lang="en-US" sz="1400" dirty="0" smtClean="0">
                <a:solidFill>
                  <a:schemeClr val="bg1"/>
                </a:solidFill>
              </a:rPr>
              <a:t>Ratios of conversion rates in Titanium and Lead over Aluminum, in each of the four single-operator models: scalar (S), dipole (D), vector 1 (photon coupling to the quarks) and vector 2 (Z boson coupling to the quarks). </a:t>
            </a:r>
            <a:endParaRPr lang="ru-RU" sz="1400" dirty="0">
              <a:solidFill>
                <a:schemeClr val="bg1"/>
              </a:solidFill>
            </a:endParaRPr>
          </a:p>
        </p:txBody>
      </p:sp>
      <p:sp>
        <p:nvSpPr>
          <p:cNvPr id="4" name="TextBox 3"/>
          <p:cNvSpPr txBox="1"/>
          <p:nvPr/>
        </p:nvSpPr>
        <p:spPr>
          <a:xfrm>
            <a:off x="0" y="260648"/>
            <a:ext cx="9144000" cy="400110"/>
          </a:xfrm>
          <a:prstGeom prst="rect">
            <a:avLst/>
          </a:prstGeom>
          <a:noFill/>
        </p:spPr>
        <p:txBody>
          <a:bodyPr wrap="square" rtlCol="0">
            <a:spAutoFit/>
          </a:bodyPr>
          <a:lstStyle/>
          <a:p>
            <a:pPr algn="ctr"/>
            <a:r>
              <a:rPr lang="en-US" sz="2000" b="1" dirty="0" smtClean="0">
                <a:solidFill>
                  <a:schemeClr val="bg1"/>
                </a:solidFill>
                <a:latin typeface="Arial" pitchFamily="34" charset="0"/>
                <a:cs typeface="Arial" pitchFamily="34" charset="0"/>
              </a:rPr>
              <a:t>Mu2e conversion on different targets </a:t>
            </a:r>
            <a:endParaRPr lang="ru-RU" sz="20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83568" y="692696"/>
            <a:ext cx="7800975" cy="6858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0" y="1340768"/>
            <a:ext cx="6156176" cy="695325"/>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2483768" y="2043248"/>
            <a:ext cx="6516217" cy="4814752"/>
          </a:xfrm>
          <a:prstGeom prst="rect">
            <a:avLst/>
          </a:prstGeom>
          <a:noFill/>
          <a:ln w="9525">
            <a:noFill/>
            <a:miter lim="800000"/>
            <a:headEnd/>
            <a:tailEnd/>
          </a:ln>
        </p:spPr>
      </p:pic>
      <p:sp>
        <p:nvSpPr>
          <p:cNvPr id="7" name="Прямоугольник 6"/>
          <p:cNvSpPr/>
          <p:nvPr/>
        </p:nvSpPr>
        <p:spPr>
          <a:xfrm>
            <a:off x="0" y="0"/>
            <a:ext cx="9144000" cy="523220"/>
          </a:xfrm>
          <a:prstGeom prst="rect">
            <a:avLst/>
          </a:prstGeom>
          <a:noFill/>
        </p:spPr>
        <p:txBody>
          <a:bodyPr wrap="square">
            <a:spAutoFit/>
          </a:bodyPr>
          <a:lstStyle/>
          <a:p>
            <a:pPr algn="ctr"/>
            <a:r>
              <a:rPr lang="en-US" sz="2800" b="1" dirty="0" err="1" smtClean="0">
                <a:solidFill>
                  <a:schemeClr val="bg1"/>
                </a:solidFill>
                <a:latin typeface="Arial" pitchFamily="34" charset="0"/>
                <a:cs typeface="Arial" pitchFamily="34" charset="0"/>
              </a:rPr>
              <a:t>muon</a:t>
            </a:r>
            <a:r>
              <a:rPr lang="en-US" sz="2800" b="1" dirty="0" smtClean="0">
                <a:solidFill>
                  <a:schemeClr val="bg1"/>
                </a:solidFill>
                <a:latin typeface="Arial" pitchFamily="34" charset="0"/>
                <a:cs typeface="Arial" pitchFamily="34" charset="0"/>
              </a:rPr>
              <a:t> g-2</a:t>
            </a:r>
            <a:r>
              <a:rPr lang="ru-RU" sz="2800" b="1" dirty="0" smtClean="0">
                <a:solidFill>
                  <a:schemeClr val="bg1"/>
                </a:solidFill>
                <a:latin typeface="Arial" pitchFamily="34" charset="0"/>
                <a:cs typeface="Arial" pitchFamily="34" charset="0"/>
              </a:rPr>
              <a:t>:</a:t>
            </a:r>
            <a:r>
              <a:rPr lang="en-US" sz="2800" b="1" dirty="0" smtClean="0">
                <a:solidFill>
                  <a:schemeClr val="bg1"/>
                </a:solidFill>
                <a:latin typeface="Arial" pitchFamily="34" charset="0"/>
                <a:cs typeface="Arial" pitchFamily="34" charset="0"/>
              </a:rPr>
              <a:t> SM prediction and New Physics</a:t>
            </a:r>
            <a:endParaRPr lang="ru-RU" sz="2800" b="1" dirty="0">
              <a:solidFill>
                <a:schemeClr val="bg1"/>
              </a:solidFill>
              <a:latin typeface="Arial" pitchFamily="34" charset="0"/>
              <a:cs typeface="Arial" pitchFamily="34" charset="0"/>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62</a:t>
            </a:fld>
            <a:endParaRPr lang="ru-RU"/>
          </a:p>
        </p:txBody>
      </p:sp>
      <p:pic>
        <p:nvPicPr>
          <p:cNvPr id="13315" name="Picture 3"/>
          <p:cNvPicPr>
            <a:picLocks noChangeAspect="1" noChangeArrowheads="1"/>
          </p:cNvPicPr>
          <p:nvPr/>
        </p:nvPicPr>
        <p:blipFill>
          <a:blip r:embed="rId5" cstate="print"/>
          <a:srcRect/>
          <a:stretch>
            <a:fillRect/>
          </a:stretch>
        </p:blipFill>
        <p:spPr bwMode="auto">
          <a:xfrm>
            <a:off x="1259632" y="2060848"/>
            <a:ext cx="1008112" cy="1077637"/>
          </a:xfrm>
          <a:prstGeom prst="rect">
            <a:avLst/>
          </a:prstGeom>
          <a:noFill/>
          <a:ln w="9525">
            <a:noFill/>
            <a:miter lim="800000"/>
            <a:headEnd/>
            <a:tailEnd/>
          </a:ln>
        </p:spPr>
      </p:pic>
      <p:pic>
        <p:nvPicPr>
          <p:cNvPr id="13316" name="Picture 4"/>
          <p:cNvPicPr>
            <a:picLocks noChangeAspect="1" noChangeArrowheads="1"/>
          </p:cNvPicPr>
          <p:nvPr/>
        </p:nvPicPr>
        <p:blipFill>
          <a:blip r:embed="rId6" cstate="print"/>
          <a:srcRect/>
          <a:stretch>
            <a:fillRect/>
          </a:stretch>
        </p:blipFill>
        <p:spPr bwMode="auto">
          <a:xfrm>
            <a:off x="107504" y="3140968"/>
            <a:ext cx="2160240" cy="1240799"/>
          </a:xfrm>
          <a:prstGeom prst="rect">
            <a:avLst/>
          </a:prstGeom>
          <a:noFill/>
          <a:ln w="9525">
            <a:noFill/>
            <a:miter lim="800000"/>
            <a:headEnd/>
            <a:tailEnd/>
          </a:ln>
        </p:spPr>
      </p:pic>
      <p:pic>
        <p:nvPicPr>
          <p:cNvPr id="13317" name="Picture 5"/>
          <p:cNvPicPr>
            <a:picLocks noChangeAspect="1" noChangeArrowheads="1"/>
          </p:cNvPicPr>
          <p:nvPr/>
        </p:nvPicPr>
        <p:blipFill>
          <a:blip r:embed="rId7" cstate="print"/>
          <a:srcRect/>
          <a:stretch>
            <a:fillRect/>
          </a:stretch>
        </p:blipFill>
        <p:spPr bwMode="auto">
          <a:xfrm>
            <a:off x="107504" y="4293096"/>
            <a:ext cx="1080120" cy="1147628"/>
          </a:xfrm>
          <a:prstGeom prst="rect">
            <a:avLst/>
          </a:prstGeom>
          <a:noFill/>
          <a:ln w="9525">
            <a:noFill/>
            <a:miter lim="800000"/>
            <a:headEnd/>
            <a:tailEnd/>
          </a:ln>
        </p:spPr>
      </p:pic>
      <p:pic>
        <p:nvPicPr>
          <p:cNvPr id="13318" name="Picture 6"/>
          <p:cNvPicPr>
            <a:picLocks noChangeAspect="1" noChangeArrowheads="1"/>
          </p:cNvPicPr>
          <p:nvPr/>
        </p:nvPicPr>
        <p:blipFill>
          <a:blip r:embed="rId8" cstate="print"/>
          <a:srcRect/>
          <a:stretch>
            <a:fillRect/>
          </a:stretch>
        </p:blipFill>
        <p:spPr bwMode="auto">
          <a:xfrm>
            <a:off x="827584" y="5445224"/>
            <a:ext cx="1500383" cy="1412776"/>
          </a:xfrm>
          <a:prstGeom prst="rect">
            <a:avLst/>
          </a:prstGeom>
          <a:noFill/>
          <a:ln w="9525">
            <a:noFill/>
            <a:miter lim="800000"/>
            <a:headEnd/>
            <a:tailEnd/>
          </a:ln>
        </p:spPr>
      </p:pic>
      <p:sp>
        <p:nvSpPr>
          <p:cNvPr id="13" name="Овал 12"/>
          <p:cNvSpPr/>
          <p:nvPr/>
        </p:nvSpPr>
        <p:spPr>
          <a:xfrm>
            <a:off x="539552" y="5373216"/>
            <a:ext cx="1944216" cy="14847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319" name="Picture 7"/>
          <p:cNvPicPr>
            <a:picLocks noChangeAspect="1" noChangeArrowheads="1"/>
          </p:cNvPicPr>
          <p:nvPr/>
        </p:nvPicPr>
        <p:blipFill>
          <a:blip r:embed="rId9" cstate="print"/>
          <a:srcRect/>
          <a:stretch>
            <a:fillRect/>
          </a:stretch>
        </p:blipFill>
        <p:spPr bwMode="auto">
          <a:xfrm>
            <a:off x="107503" y="2060848"/>
            <a:ext cx="1160129" cy="1080120"/>
          </a:xfrm>
          <a:prstGeom prst="rect">
            <a:avLst/>
          </a:prstGeom>
          <a:noFill/>
          <a:ln w="9525">
            <a:noFill/>
            <a:miter lim="800000"/>
            <a:headEnd/>
            <a:tailEnd/>
          </a:ln>
        </p:spPr>
      </p:pic>
      <p:sp>
        <p:nvSpPr>
          <p:cNvPr id="14" name="Овал 13"/>
          <p:cNvSpPr/>
          <p:nvPr/>
        </p:nvSpPr>
        <p:spPr>
          <a:xfrm>
            <a:off x="4860032" y="1196752"/>
            <a:ext cx="1728192" cy="864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1403648" y="2996952"/>
            <a:ext cx="864096" cy="276999"/>
          </a:xfrm>
          <a:prstGeom prst="rect">
            <a:avLst/>
          </a:prstGeom>
          <a:noFill/>
        </p:spPr>
        <p:txBody>
          <a:bodyPr wrap="square" rtlCol="0">
            <a:spAutoFit/>
          </a:bodyPr>
          <a:lstStyle/>
          <a:p>
            <a:r>
              <a:rPr lang="en-US" sz="1200" b="1" dirty="0" smtClean="0"/>
              <a:t>Schwinger</a:t>
            </a:r>
            <a:endParaRPr lang="ru-RU" sz="1200" b="1" dirty="0"/>
          </a:p>
        </p:txBody>
      </p:sp>
      <p:sp>
        <p:nvSpPr>
          <p:cNvPr id="17" name="Овал 16"/>
          <p:cNvSpPr/>
          <p:nvPr/>
        </p:nvSpPr>
        <p:spPr>
          <a:xfrm>
            <a:off x="6444208" y="5805264"/>
            <a:ext cx="1728192"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51720" y="0"/>
            <a:ext cx="4572000" cy="523220"/>
          </a:xfrm>
          <a:prstGeom prst="rect">
            <a:avLst/>
          </a:prstGeom>
        </p:spPr>
        <p:txBody>
          <a:bodyPr>
            <a:spAutoFit/>
          </a:bodyPr>
          <a:lstStyle/>
          <a:p>
            <a:pPr algn="ctr"/>
            <a:r>
              <a:rPr lang="en-US" sz="2800" b="1" dirty="0" err="1" smtClean="0">
                <a:solidFill>
                  <a:schemeClr val="bg1"/>
                </a:solidFill>
                <a:latin typeface="Arial" pitchFamily="34" charset="0"/>
                <a:cs typeface="Arial" pitchFamily="34" charset="0"/>
              </a:rPr>
              <a:t>Muon</a:t>
            </a:r>
            <a:r>
              <a:rPr lang="en-US" sz="2800" b="1" dirty="0" smtClean="0">
                <a:solidFill>
                  <a:schemeClr val="bg1"/>
                </a:solidFill>
                <a:latin typeface="Arial" pitchFamily="34" charset="0"/>
                <a:cs typeface="Arial" pitchFamily="34" charset="0"/>
              </a:rPr>
              <a:t> g-2 experiment</a:t>
            </a:r>
            <a:endParaRPr lang="ru-RU" sz="2800" b="1" dirty="0" smtClean="0">
              <a:solidFill>
                <a:schemeClr val="bg1"/>
              </a:solidFill>
              <a:latin typeface="Arial" pitchFamily="34" charset="0"/>
              <a:cs typeface="Arial" pitchFamily="34" charset="0"/>
            </a:endParaRPr>
          </a:p>
        </p:txBody>
      </p:sp>
      <p:sp>
        <p:nvSpPr>
          <p:cNvPr id="3" name="TextBox 2"/>
          <p:cNvSpPr txBox="1"/>
          <p:nvPr/>
        </p:nvSpPr>
        <p:spPr>
          <a:xfrm>
            <a:off x="1475656" y="476672"/>
            <a:ext cx="5400600" cy="369332"/>
          </a:xfrm>
          <a:prstGeom prst="rect">
            <a:avLst/>
          </a:prstGeom>
          <a:noFill/>
        </p:spPr>
        <p:txBody>
          <a:bodyPr wrap="square" rtlCol="0">
            <a:spAutoFit/>
          </a:bodyPr>
          <a:lstStyle/>
          <a:p>
            <a:pPr algn="ctr"/>
            <a:r>
              <a:rPr lang="en-US" dirty="0" smtClean="0">
                <a:solidFill>
                  <a:schemeClr val="bg1"/>
                </a:solidFill>
              </a:rPr>
              <a:t>7 Countries, 33 Institutions, 203 Collaborators</a:t>
            </a:r>
          </a:p>
        </p:txBody>
      </p:sp>
      <p:sp>
        <p:nvSpPr>
          <p:cNvPr id="4" name="TextBox 3"/>
          <p:cNvSpPr txBox="1"/>
          <p:nvPr/>
        </p:nvSpPr>
        <p:spPr>
          <a:xfrm>
            <a:off x="2627784" y="836712"/>
            <a:ext cx="3312368" cy="369332"/>
          </a:xfrm>
          <a:prstGeom prst="rect">
            <a:avLst/>
          </a:prstGeom>
          <a:noFill/>
        </p:spPr>
        <p:txBody>
          <a:bodyPr wrap="square" rtlCol="0">
            <a:spAutoFit/>
          </a:bodyPr>
          <a:lstStyle/>
          <a:p>
            <a:r>
              <a:rPr lang="en-US" dirty="0" smtClean="0">
                <a:solidFill>
                  <a:schemeClr val="bg1"/>
                </a:solidFill>
              </a:rPr>
              <a:t>6  collaborators form JINR</a:t>
            </a:r>
            <a:endParaRPr lang="ru-RU" dirty="0">
              <a:solidFill>
                <a:schemeClr val="bg1"/>
              </a:solidFill>
            </a:endParaRPr>
          </a:p>
        </p:txBody>
      </p:sp>
      <p:pic>
        <p:nvPicPr>
          <p:cNvPr id="5" name="Рисунок 4" descr="fig18.gif"/>
          <p:cNvPicPr>
            <a:picLocks noChangeAspect="1"/>
          </p:cNvPicPr>
          <p:nvPr/>
        </p:nvPicPr>
        <p:blipFill>
          <a:blip r:embed="rId2" cstate="print"/>
          <a:stretch>
            <a:fillRect/>
          </a:stretch>
        </p:blipFill>
        <p:spPr>
          <a:xfrm>
            <a:off x="323528" y="3717032"/>
            <a:ext cx="4159758" cy="3005606"/>
          </a:xfrm>
          <a:prstGeom prst="rect">
            <a:avLst/>
          </a:prstGeom>
        </p:spPr>
      </p:pic>
      <p:pic>
        <p:nvPicPr>
          <p:cNvPr id="8" name="Рисунок 7" descr="fig19.gif"/>
          <p:cNvPicPr>
            <a:picLocks noChangeAspect="1"/>
          </p:cNvPicPr>
          <p:nvPr/>
        </p:nvPicPr>
        <p:blipFill>
          <a:blip r:embed="rId3" cstate="print"/>
          <a:stretch>
            <a:fillRect/>
          </a:stretch>
        </p:blipFill>
        <p:spPr>
          <a:xfrm>
            <a:off x="4499992" y="3645024"/>
            <a:ext cx="4444119" cy="3109395"/>
          </a:xfrm>
          <a:prstGeom prst="rect">
            <a:avLst/>
          </a:prstGeom>
        </p:spPr>
      </p:pic>
      <p:pic>
        <p:nvPicPr>
          <p:cNvPr id="10" name="Рисунок 9" descr="fig21.gif"/>
          <p:cNvPicPr>
            <a:picLocks noChangeAspect="1"/>
          </p:cNvPicPr>
          <p:nvPr/>
        </p:nvPicPr>
        <p:blipFill>
          <a:blip r:embed="rId4" cstate="print"/>
          <a:stretch>
            <a:fillRect/>
          </a:stretch>
        </p:blipFill>
        <p:spPr>
          <a:xfrm>
            <a:off x="4351148" y="1556792"/>
            <a:ext cx="4792852" cy="187220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ig9.gif"/>
          <p:cNvPicPr>
            <a:picLocks noChangeAspect="1"/>
          </p:cNvPicPr>
          <p:nvPr/>
        </p:nvPicPr>
        <p:blipFill>
          <a:blip r:embed="rId2" cstate="print"/>
          <a:stretch>
            <a:fillRect/>
          </a:stretch>
        </p:blipFill>
        <p:spPr>
          <a:xfrm>
            <a:off x="0" y="1124744"/>
            <a:ext cx="9144000" cy="4752528"/>
          </a:xfrm>
          <a:prstGeom prst="rect">
            <a:avLst/>
          </a:prstGeom>
        </p:spPr>
      </p:pic>
      <p:sp>
        <p:nvSpPr>
          <p:cNvPr id="3" name="TextBox 2"/>
          <p:cNvSpPr txBox="1"/>
          <p:nvPr/>
        </p:nvSpPr>
        <p:spPr>
          <a:xfrm>
            <a:off x="0" y="260648"/>
            <a:ext cx="9144000" cy="646331"/>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latin typeface="+mj-lt"/>
                <a:cs typeface="Arial" pitchFamily="34" charset="0"/>
              </a:rPr>
              <a:t>Probe of New Physics parameter space </a:t>
            </a:r>
            <a:endParaRPr lang="ru-RU" sz="3600" b="1" dirty="0">
              <a:solidFill>
                <a:schemeClr val="bg1"/>
              </a:solidFill>
              <a:effectLst>
                <a:outerShdw blurRad="38100" dist="38100" dir="2700000" algn="tl">
                  <a:srgbClr val="000000">
                    <a:alpha val="43137"/>
                  </a:srgbClr>
                </a:outerShdw>
              </a:effectLst>
              <a:latin typeface="+mj-lt"/>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ig42.gif"/>
          <p:cNvPicPr>
            <a:picLocks noChangeAspect="1"/>
          </p:cNvPicPr>
          <p:nvPr/>
        </p:nvPicPr>
        <p:blipFill>
          <a:blip r:embed="rId2" cstate="print"/>
          <a:stretch>
            <a:fillRect/>
          </a:stretch>
        </p:blipFill>
        <p:spPr>
          <a:xfrm>
            <a:off x="1187624" y="0"/>
            <a:ext cx="6768752" cy="6876773"/>
          </a:xfrm>
          <a:prstGeom prst="rect">
            <a:avLst/>
          </a:prstGeom>
        </p:spPr>
      </p:pic>
      <p:sp>
        <p:nvSpPr>
          <p:cNvPr id="3" name="Прямоугольник 2"/>
          <p:cNvSpPr/>
          <p:nvPr/>
        </p:nvSpPr>
        <p:spPr>
          <a:xfrm>
            <a:off x="1619672" y="1412776"/>
            <a:ext cx="6120680" cy="576064"/>
          </a:xfrm>
          <a:prstGeom prst="rect">
            <a:avLst/>
          </a:prstGeom>
          <a:solidFill>
            <a:srgbClr val="7030A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864096"/>
          </a:xfrm>
        </p:spPr>
        <p:txBody>
          <a:bodyPr/>
          <a:lstStyle/>
          <a:p>
            <a:r>
              <a:rPr lang="en-US" dirty="0">
                <a:solidFill>
                  <a:schemeClr val="bg1"/>
                </a:solidFill>
                <a:effectLst>
                  <a:outerShdw blurRad="38100" dist="38100" dir="2700000" algn="tl">
                    <a:srgbClr val="000000">
                      <a:alpha val="43137"/>
                    </a:srgbClr>
                  </a:outerShdw>
                </a:effectLst>
              </a:rPr>
              <a:t>Mu2e Collaboration</a:t>
            </a:r>
          </a:p>
        </p:txBody>
      </p:sp>
      <p:sp>
        <p:nvSpPr>
          <p:cNvPr id="5" name="Footer Placeholder 4"/>
          <p:cNvSpPr>
            <a:spLocks noGrp="1"/>
          </p:cNvSpPr>
          <p:nvPr>
            <p:ph type="ftr" sz="quarter" idx="11"/>
          </p:nvPr>
        </p:nvSpPr>
        <p:spPr/>
        <p:txBody>
          <a:bodyPr/>
          <a:lstStyle/>
          <a:p>
            <a:r>
              <a:rPr lang="en-US" dirty="0" smtClean="0">
                <a:solidFill>
                  <a:schemeClr val="bg1"/>
                </a:solidFill>
              </a:rPr>
              <a:t>J. Miller - Mu2e Progress, Status, Plans / </a:t>
            </a:r>
            <a:r>
              <a:rPr lang="en-US" dirty="0" err="1" smtClean="0">
                <a:solidFill>
                  <a:schemeClr val="bg1"/>
                </a:solidFill>
              </a:rPr>
              <a:t>Fermilab</a:t>
            </a:r>
            <a:r>
              <a:rPr lang="en-US" dirty="0" smtClean="0">
                <a:solidFill>
                  <a:schemeClr val="bg1"/>
                </a:solidFill>
              </a:rPr>
              <a:t> PAC</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70ED63BC-807A-7243-9E2D-A13D2C52E874}" type="slidenum">
              <a:rPr lang="en-US" smtClean="0"/>
              <a:pPr/>
              <a:t>9</a:t>
            </a:fld>
            <a:endParaRPr lang="en-US"/>
          </a:p>
        </p:txBody>
      </p:sp>
      <p:sp>
        <p:nvSpPr>
          <p:cNvPr id="7" name="TextBox 6"/>
          <p:cNvSpPr txBox="1"/>
          <p:nvPr/>
        </p:nvSpPr>
        <p:spPr>
          <a:xfrm>
            <a:off x="323528" y="1700808"/>
            <a:ext cx="4896544" cy="3231654"/>
          </a:xfrm>
          <a:prstGeom prst="rect">
            <a:avLst/>
          </a:prstGeom>
          <a:noFill/>
          <a:ln>
            <a:noFill/>
          </a:ln>
        </p:spPr>
        <p:txBody>
          <a:bodyPr wrap="square" rtlCol="0">
            <a:spAutoFit/>
          </a:bodyPr>
          <a:lstStyle/>
          <a:p>
            <a:pPr algn="ctr"/>
            <a:r>
              <a:rPr lang="en-US" sz="1200" dirty="0">
                <a:solidFill>
                  <a:schemeClr val="bg1"/>
                </a:solidFill>
              </a:rPr>
              <a:t>Argonne National Laboratory, Boston University, University of California Berkeley, University of California Irvine, California Institute of Technology, City University of New York, </a:t>
            </a:r>
          </a:p>
          <a:p>
            <a:pPr algn="ctr"/>
            <a:r>
              <a:rPr lang="en-US" sz="1200" dirty="0">
                <a:solidFill>
                  <a:schemeClr val="bg1"/>
                </a:solidFill>
              </a:rPr>
              <a:t>Joint Institute of Nuclear Research </a:t>
            </a:r>
            <a:r>
              <a:rPr lang="en-US" sz="1200" dirty="0" err="1">
                <a:solidFill>
                  <a:schemeClr val="bg1"/>
                </a:solidFill>
              </a:rPr>
              <a:t>Dubna</a:t>
            </a:r>
            <a:r>
              <a:rPr lang="en-US" sz="1200" dirty="0">
                <a:solidFill>
                  <a:schemeClr val="bg1"/>
                </a:solidFill>
              </a:rPr>
              <a:t>, Duke University, Fermi National Accelerator Laboratory, </a:t>
            </a:r>
            <a:r>
              <a:rPr lang="en-US" sz="1200" dirty="0" err="1">
                <a:solidFill>
                  <a:schemeClr val="bg1"/>
                </a:solidFill>
              </a:rPr>
              <a:t>Laboratori</a:t>
            </a:r>
            <a:r>
              <a:rPr lang="en-US" sz="1200" dirty="0">
                <a:solidFill>
                  <a:schemeClr val="bg1"/>
                </a:solidFill>
              </a:rPr>
              <a:t> </a:t>
            </a:r>
            <a:r>
              <a:rPr lang="en-US" sz="1200" dirty="0" err="1">
                <a:solidFill>
                  <a:schemeClr val="bg1"/>
                </a:solidFill>
              </a:rPr>
              <a:t>Nazionale</a:t>
            </a:r>
            <a:r>
              <a:rPr lang="en-US" sz="1200" dirty="0">
                <a:solidFill>
                  <a:schemeClr val="bg1"/>
                </a:solidFill>
              </a:rPr>
              <a:t> di </a:t>
            </a:r>
            <a:r>
              <a:rPr lang="en-US" sz="1200" dirty="0" err="1">
                <a:solidFill>
                  <a:schemeClr val="bg1"/>
                </a:solidFill>
              </a:rPr>
              <a:t>Frascati</a:t>
            </a:r>
            <a:r>
              <a:rPr lang="en-US" sz="1200" dirty="0">
                <a:solidFill>
                  <a:schemeClr val="bg1"/>
                </a:solidFill>
              </a:rPr>
              <a:t>, University of Houston, Helmholtz-</a:t>
            </a:r>
            <a:r>
              <a:rPr lang="en-US" sz="1200" dirty="0" err="1">
                <a:solidFill>
                  <a:schemeClr val="bg1"/>
                </a:solidFill>
              </a:rPr>
              <a:t>Zentrum</a:t>
            </a:r>
            <a:r>
              <a:rPr lang="en-US" sz="1200" dirty="0">
                <a:solidFill>
                  <a:schemeClr val="bg1"/>
                </a:solidFill>
              </a:rPr>
              <a:t> Dresden-</a:t>
            </a:r>
            <a:r>
              <a:rPr lang="en-US" sz="1200" dirty="0" err="1">
                <a:solidFill>
                  <a:schemeClr val="bg1"/>
                </a:solidFill>
              </a:rPr>
              <a:t>Rossendorf</a:t>
            </a:r>
            <a:r>
              <a:rPr lang="en-US" sz="1200" dirty="0">
                <a:solidFill>
                  <a:schemeClr val="bg1"/>
                </a:solidFill>
              </a:rPr>
              <a:t>, </a:t>
            </a:r>
          </a:p>
          <a:p>
            <a:pPr algn="ctr"/>
            <a:r>
              <a:rPr lang="en-US" sz="1200" dirty="0">
                <a:solidFill>
                  <a:schemeClr val="bg1"/>
                </a:solidFill>
              </a:rPr>
              <a:t>INFN Genova, Institute for High Energy Physics, </a:t>
            </a:r>
            <a:r>
              <a:rPr lang="en-US" sz="1200" dirty="0" err="1">
                <a:solidFill>
                  <a:schemeClr val="bg1"/>
                </a:solidFill>
              </a:rPr>
              <a:t>Protvino</a:t>
            </a:r>
            <a:r>
              <a:rPr lang="en-US" sz="1200" dirty="0">
                <a:solidFill>
                  <a:schemeClr val="bg1"/>
                </a:solidFill>
              </a:rPr>
              <a:t>, </a:t>
            </a:r>
          </a:p>
          <a:p>
            <a:pPr algn="ctr"/>
            <a:r>
              <a:rPr lang="en-US" sz="1200" dirty="0">
                <a:solidFill>
                  <a:schemeClr val="bg1"/>
                </a:solidFill>
              </a:rPr>
              <a:t>Kansas State University, Lawrence Berkeley National Laboratory, INFN Lecce,  University Marconi Rome, Lewis University, </a:t>
            </a:r>
          </a:p>
          <a:p>
            <a:pPr algn="ctr"/>
            <a:r>
              <a:rPr lang="en-US" sz="1200" dirty="0">
                <a:solidFill>
                  <a:schemeClr val="bg1"/>
                </a:solidFill>
              </a:rPr>
              <a:t>University of Liverpool, University College London, </a:t>
            </a:r>
          </a:p>
          <a:p>
            <a:pPr algn="ctr"/>
            <a:r>
              <a:rPr lang="en-US" sz="1200" dirty="0">
                <a:solidFill>
                  <a:schemeClr val="bg1"/>
                </a:solidFill>
              </a:rPr>
              <a:t>University of Louisville, University of Manchester, University of Michigan, University of Minnesota, Muon Inc., Northwestern University, Institute for Nuclear Research Moscow, INFN Pisa,</a:t>
            </a:r>
          </a:p>
          <a:p>
            <a:pPr algn="ctr"/>
            <a:r>
              <a:rPr lang="en-US" sz="1200" dirty="0">
                <a:solidFill>
                  <a:schemeClr val="bg1"/>
                </a:solidFill>
              </a:rPr>
              <a:t>Northern Illinois University, Purdue University, Rice University, </a:t>
            </a:r>
          </a:p>
          <a:p>
            <a:pPr algn="ctr"/>
            <a:r>
              <a:rPr lang="en-US" sz="1200" dirty="0">
                <a:solidFill>
                  <a:schemeClr val="bg1"/>
                </a:solidFill>
              </a:rPr>
              <a:t>Sun </a:t>
            </a:r>
            <a:r>
              <a:rPr lang="en-US" sz="1200" dirty="0" err="1">
                <a:solidFill>
                  <a:schemeClr val="bg1"/>
                </a:solidFill>
              </a:rPr>
              <a:t>Yat</a:t>
            </a:r>
            <a:r>
              <a:rPr lang="en-US" sz="1200" dirty="0">
                <a:solidFill>
                  <a:schemeClr val="bg1"/>
                </a:solidFill>
              </a:rPr>
              <a:t>-Sen University, University of South Alabama,</a:t>
            </a:r>
          </a:p>
          <a:p>
            <a:pPr algn="ctr"/>
            <a:r>
              <a:rPr lang="en-US" sz="1200" dirty="0">
                <a:solidFill>
                  <a:schemeClr val="bg1"/>
                </a:solidFill>
              </a:rPr>
              <a:t>Novosibirsk State University/</a:t>
            </a:r>
            <a:r>
              <a:rPr lang="en-US" sz="1200" dirty="0" err="1">
                <a:solidFill>
                  <a:schemeClr val="bg1"/>
                </a:solidFill>
              </a:rPr>
              <a:t>Budker</a:t>
            </a:r>
            <a:r>
              <a:rPr lang="en-US" sz="1200" dirty="0">
                <a:solidFill>
                  <a:schemeClr val="bg1"/>
                </a:solidFill>
              </a:rPr>
              <a:t> Institute of Nuclear Physics, </a:t>
            </a:r>
          </a:p>
          <a:p>
            <a:pPr algn="ctr"/>
            <a:r>
              <a:rPr lang="en-US" sz="1200" dirty="0">
                <a:solidFill>
                  <a:schemeClr val="bg1"/>
                </a:solidFill>
              </a:rPr>
              <a:t>University of Virginia, University of Washington, Yale University</a:t>
            </a:r>
          </a:p>
        </p:txBody>
      </p:sp>
      <p:sp>
        <p:nvSpPr>
          <p:cNvPr id="8" name="TextBox 7"/>
          <p:cNvSpPr txBox="1"/>
          <p:nvPr/>
        </p:nvSpPr>
        <p:spPr>
          <a:xfrm>
            <a:off x="611560" y="1052736"/>
            <a:ext cx="4621778" cy="707886"/>
          </a:xfrm>
          <a:prstGeom prst="rect">
            <a:avLst/>
          </a:prstGeom>
          <a:noFill/>
        </p:spPr>
        <p:txBody>
          <a:bodyPr wrap="none" rtlCol="0">
            <a:spAutoFit/>
          </a:bodyPr>
          <a:lstStyle/>
          <a:p>
            <a:r>
              <a:rPr lang="en-US" sz="2000" u="sng" dirty="0">
                <a:solidFill>
                  <a:schemeClr val="bg1"/>
                </a:solidFill>
              </a:rPr>
              <a:t>Over 200 Scientists from 38 </a:t>
            </a:r>
            <a:r>
              <a:rPr lang="en-US" sz="2000" u="sng" dirty="0" smtClean="0">
                <a:solidFill>
                  <a:schemeClr val="bg1"/>
                </a:solidFill>
              </a:rPr>
              <a:t>Institutions</a:t>
            </a:r>
          </a:p>
          <a:p>
            <a:r>
              <a:rPr lang="en-US" sz="2000" u="sng" dirty="0" smtClean="0"/>
              <a:t>)</a:t>
            </a:r>
            <a:endParaRPr lang="en-US" sz="2000" u="sng" dirty="0"/>
          </a:p>
        </p:txBody>
      </p:sp>
      <p:pic>
        <p:nvPicPr>
          <p:cNvPr id="9" name="Picture 8"/>
          <p:cNvPicPr>
            <a:picLocks noChangeAspect="1"/>
          </p:cNvPicPr>
          <p:nvPr/>
        </p:nvPicPr>
        <p:blipFill>
          <a:blip r:embed="rId2" cstate="print"/>
          <a:stretch>
            <a:fillRect/>
          </a:stretch>
        </p:blipFill>
        <p:spPr>
          <a:xfrm>
            <a:off x="1298514" y="5527069"/>
            <a:ext cx="895350" cy="628237"/>
          </a:xfrm>
          <a:prstGeom prst="rect">
            <a:avLst/>
          </a:prstGeom>
          <a:ln w="12700" cap="flat" cmpd="sng" algn="ctr">
            <a:solidFill>
              <a:schemeClr val="accent6">
                <a:lumMod val="50000"/>
              </a:schemeClr>
            </a:solidFill>
            <a:prstDash val="solid"/>
            <a:round/>
            <a:headEnd type="none" w="med" len="med"/>
            <a:tailEnd type="none" w="med" len="med"/>
          </a:ln>
        </p:spPr>
      </p:pic>
      <p:pic>
        <p:nvPicPr>
          <p:cNvPr id="10" name="Picture 9"/>
          <p:cNvPicPr>
            <a:picLocks noChangeAspect="1"/>
          </p:cNvPicPr>
          <p:nvPr/>
        </p:nvPicPr>
        <p:blipFill>
          <a:blip r:embed="rId3" cstate="print"/>
          <a:stretch>
            <a:fillRect/>
          </a:stretch>
        </p:blipFill>
        <p:spPr>
          <a:xfrm>
            <a:off x="2429105" y="5463568"/>
            <a:ext cx="880043" cy="798078"/>
          </a:xfrm>
          <a:prstGeom prst="rect">
            <a:avLst/>
          </a:prstGeom>
          <a:ln w="12700" cap="flat" cmpd="sng" algn="ctr">
            <a:solidFill>
              <a:srgbClr val="202020"/>
            </a:solidFill>
            <a:prstDash val="solid"/>
            <a:round/>
            <a:headEnd type="none" w="med" len="med"/>
            <a:tailEnd type="none" w="med" len="med"/>
          </a:ln>
        </p:spPr>
      </p:pic>
      <p:pic>
        <p:nvPicPr>
          <p:cNvPr id="11" name="Picture 10"/>
          <p:cNvPicPr>
            <a:picLocks noChangeAspect="1"/>
          </p:cNvPicPr>
          <p:nvPr/>
        </p:nvPicPr>
        <p:blipFill>
          <a:blip r:embed="rId4" cstate="print"/>
          <a:stretch>
            <a:fillRect/>
          </a:stretch>
        </p:blipFill>
        <p:spPr>
          <a:xfrm>
            <a:off x="4763823" y="5495163"/>
            <a:ext cx="863159" cy="766485"/>
          </a:xfrm>
          <a:prstGeom prst="rect">
            <a:avLst/>
          </a:prstGeom>
          <a:ln w="12700" cap="flat" cmpd="sng" algn="ctr">
            <a:solidFill>
              <a:srgbClr val="202020"/>
            </a:solidFill>
            <a:prstDash val="solid"/>
            <a:round/>
            <a:headEnd type="none" w="med" len="med"/>
            <a:tailEnd type="none" w="med" len="med"/>
          </a:ln>
        </p:spPr>
      </p:pic>
      <p:pic>
        <p:nvPicPr>
          <p:cNvPr id="12" name="Picture 11" descr="Flag_of_China.jp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807894" y="5495163"/>
            <a:ext cx="878875" cy="781027"/>
          </a:xfrm>
          <a:prstGeom prst="rect">
            <a:avLst/>
          </a:prstGeom>
        </p:spPr>
      </p:pic>
      <p:pic>
        <p:nvPicPr>
          <p:cNvPr id="13" name="Picture 12"/>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544469" y="5531250"/>
            <a:ext cx="996404" cy="662714"/>
          </a:xfrm>
          <a:prstGeom prst="rect">
            <a:avLst/>
          </a:prstGeom>
        </p:spPr>
      </p:pic>
      <p:pic>
        <p:nvPicPr>
          <p:cNvPr id="14" name="Picture 13"/>
          <p:cNvPicPr>
            <a:picLocks noChangeAspect="1"/>
          </p:cNvPicPr>
          <p:nvPr/>
        </p:nvPicPr>
        <p:blipFill rotWithShape="1">
          <a:blip r:embed="rId7" cstate="print">
            <a:extLst>
              <a:ext uri="{28A0092B-C50C-407E-A947-70E740481C1C}">
                <a14:useLocalDpi xmlns="" xmlns:a14="http://schemas.microsoft.com/office/drawing/2010/main" val="0"/>
              </a:ext>
            </a:extLst>
          </a:blip>
          <a:srcRect/>
          <a:stretch/>
        </p:blipFill>
        <p:spPr>
          <a:xfrm>
            <a:off x="5724128" y="980728"/>
            <a:ext cx="3120047" cy="4231713"/>
          </a:xfrm>
          <a:prstGeom prst="rect">
            <a:avLst/>
          </a:prstGeom>
        </p:spPr>
      </p:pic>
      <p:pic>
        <p:nvPicPr>
          <p:cNvPr id="15" name="Picture 14" descr="Flag-of-Germany.jpg"/>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867679" y="5486818"/>
            <a:ext cx="997140" cy="797712"/>
          </a:xfrm>
          <a:prstGeom prst="rect">
            <a:avLst/>
          </a:prstGeom>
          <a:ln>
            <a:solidFill>
              <a:schemeClr val="tx1"/>
            </a:solidFill>
          </a:ln>
        </p:spPr>
      </p:pic>
    </p:spTree>
    <p:extLst>
      <p:ext uri="{BB962C8B-B14F-4D97-AF65-F5344CB8AC3E}">
        <p14:creationId xmlns="" xmlns:p14="http://schemas.microsoft.com/office/powerpoint/2010/main" val="31454057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3155</TotalTime>
  <Words>4325</Words>
  <Application>Microsoft Office PowerPoint</Application>
  <PresentationFormat>Экран (4:3)</PresentationFormat>
  <Paragraphs>457</Paragraphs>
  <Slides>63</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63</vt:i4>
      </vt:variant>
    </vt:vector>
  </HeadingPairs>
  <TitlesOfParts>
    <vt:vector size="65" baseType="lpstr">
      <vt:lpstr>Апекс</vt:lpstr>
      <vt:lpstr>Equation</vt:lpstr>
      <vt:lpstr>Слайд 1</vt:lpstr>
      <vt:lpstr>Lepton Flavor Violation</vt:lpstr>
      <vt:lpstr>Слайд 3</vt:lpstr>
      <vt:lpstr>Слайд 4</vt:lpstr>
      <vt:lpstr>Слайд 5</vt:lpstr>
      <vt:lpstr>Слайд 6</vt:lpstr>
      <vt:lpstr>Слайд 7</vt:lpstr>
      <vt:lpstr>Слайд 8</vt:lpstr>
      <vt:lpstr>Mu2e Collaboration</vt:lpstr>
      <vt:lpstr>Слайд 10</vt:lpstr>
      <vt:lpstr>Mu2e Beam Time Structure</vt:lpstr>
      <vt:lpstr>Mu2e Sensitivity</vt:lpstr>
      <vt:lpstr>Mu2e Project</vt:lpstr>
      <vt:lpstr>The Cosmic Ray Veto</vt:lpstr>
      <vt:lpstr>Mu2e Status – Cosmic Ray Veto</vt:lpstr>
      <vt:lpstr>Слайд 16</vt:lpstr>
      <vt:lpstr>Проектирование и создание вспомогательных модулей и устройств.</vt:lpstr>
      <vt:lpstr>Создание катодно-стриповых камер (CSC) для восстановления треков от космических лучей</vt:lpstr>
      <vt:lpstr>Создание стенда для проверки модулей CRV на космических лучах с использованием катодно-стриповых камер (CSC)</vt:lpstr>
      <vt:lpstr>Массовое производство счетчиков CRV</vt:lpstr>
      <vt:lpstr>Mu2e Status - Calorimeter</vt:lpstr>
      <vt:lpstr>Участие в QA кристаллов в Caltech (1)</vt:lpstr>
      <vt:lpstr>Участие в QA кристаллов в Caltech (2)</vt:lpstr>
      <vt:lpstr>Исследование матрицы 3х3 в LNF, Frascati (1)</vt:lpstr>
      <vt:lpstr>Исследование матрицы 3х3 в LNF, Frascati (2)</vt:lpstr>
      <vt:lpstr>Исследование матрицы 3х3 в ЕрФИ, Ереван</vt:lpstr>
      <vt:lpstr>Исследование Модуля-0 в LNF, Frascati (1)</vt:lpstr>
      <vt:lpstr>Исследование Модуля-0 в LNF, Frascati (2)</vt:lpstr>
      <vt:lpstr>Calorimeter JINR contribution </vt:lpstr>
      <vt:lpstr>Calorimeter JINR contribution </vt:lpstr>
      <vt:lpstr>Calorimeter JINR contribution </vt:lpstr>
      <vt:lpstr>Слайд 32</vt:lpstr>
      <vt:lpstr>Mu2e Status - Tracker</vt:lpstr>
      <vt:lpstr>Слайд 34</vt:lpstr>
      <vt:lpstr>Слайд 35</vt:lpstr>
      <vt:lpstr>Слайд 36</vt:lpstr>
      <vt:lpstr>Слайд 37</vt:lpstr>
      <vt:lpstr>BaF2 </vt:lpstr>
      <vt:lpstr>Mu2e Project Schedule</vt:lpstr>
      <vt:lpstr>Mu2e Physics Schedule</vt:lpstr>
      <vt:lpstr>Слайд 41</vt:lpstr>
      <vt:lpstr>Список публикаций по тематике Mu2e</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Mu2e Beam Time Structure</vt:lpstr>
      <vt:lpstr>Слайд 61</vt:lpstr>
      <vt:lpstr>Слайд 62</vt:lpstr>
      <vt:lpstr>Слайд 63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vlad</dc:creator>
  <cp:lastModifiedBy>user</cp:lastModifiedBy>
  <cp:revision>248</cp:revision>
  <dcterms:created xsi:type="dcterms:W3CDTF">2019-06-18T09:18:09Z</dcterms:created>
  <dcterms:modified xsi:type="dcterms:W3CDTF">2019-10-08T09:49:41Z</dcterms:modified>
</cp:coreProperties>
</file>