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9" r:id="rId2"/>
    <p:sldId id="323" r:id="rId3"/>
    <p:sldId id="331" r:id="rId4"/>
    <p:sldId id="319" r:id="rId5"/>
    <p:sldId id="322" r:id="rId6"/>
    <p:sldId id="340" r:id="rId7"/>
    <p:sldId id="350" r:id="rId8"/>
    <p:sldId id="325" r:id="rId9"/>
    <p:sldId id="324" r:id="rId10"/>
    <p:sldId id="277" r:id="rId11"/>
    <p:sldId id="329" r:id="rId12"/>
    <p:sldId id="328" r:id="rId13"/>
    <p:sldId id="355" r:id="rId14"/>
    <p:sldId id="308" r:id="rId15"/>
    <p:sldId id="338" r:id="rId16"/>
    <p:sldId id="356" r:id="rId17"/>
    <p:sldId id="344" r:id="rId18"/>
    <p:sldId id="342" r:id="rId19"/>
    <p:sldId id="343" r:id="rId20"/>
    <p:sldId id="346" r:id="rId21"/>
    <p:sldId id="347" r:id="rId22"/>
    <p:sldId id="349" r:id="rId23"/>
    <p:sldId id="35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116" autoAdjust="0"/>
    <p:restoredTop sz="94660"/>
  </p:normalViewPr>
  <p:slideViewPr>
    <p:cSldViewPr>
      <p:cViewPr varScale="1">
        <p:scale>
          <a:sx n="89" d="100"/>
          <a:sy n="89" d="100"/>
        </p:scale>
        <p:origin x="2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D5700-66D8-4476-9B60-7198469A3E0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08955-0CF6-4DC4-B6BA-9B09E2B25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5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E050-79EE-40C8-AA38-0DDF94D4E7A6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3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761B-5753-4997-87C2-F7E073FEC83C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1AC9-433F-42E3-BA65-3CBBE3FE635D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4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71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28C0-EA2E-445E-8024-0877A2A3129D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6BFC-0D5B-4543-A769-9704D12FB536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8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4318-06DC-4710-BC9F-E9C5A64CBC9B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3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6A47-4FE4-47BC-B86B-703EAD95F608}" type="datetime1">
              <a:rPr lang="en-US" smtClean="0"/>
              <a:t>10/10/2019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8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C84C-4A62-4848-AC4A-21AFB090812C}" type="datetime1">
              <a:rPr lang="en-US" smtClean="0"/>
              <a:t>10/10/2019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5BB8-02AC-4F0A-AC0A-A192C06C6650}" type="datetime1">
              <a:rPr lang="en-US" smtClean="0"/>
              <a:t>10/10/2019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4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3036-C186-4F75-94B6-F7A1AA8DD114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0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3F68-002A-4946-B327-FE3B51BEAFE6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31E3-EC53-4D51-9C66-6F954616B34F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D3C78-3192-42A0-A836-E1B72BDF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4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.wmf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3.png"/><Relationship Id="rId10" Type="http://schemas.openxmlformats.org/officeDocument/2006/relationships/image" Target="../media/image51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4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61.png"/><Relationship Id="rId10" Type="http://schemas.openxmlformats.org/officeDocument/2006/relationships/image" Target="../media/image51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wmf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11" Type="http://schemas.openxmlformats.org/officeDocument/2006/relationships/image" Target="../media/image5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70"/>
            <a:ext cx="9144000" cy="976658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</a:t>
            </a:r>
            <a:r>
              <a:rPr lang="en-US" sz="3200" b="1" dirty="0" smtClean="0">
                <a:solidFill>
                  <a:srgbClr val="0070C0"/>
                </a:solidFill>
              </a:rPr>
              <a:t>nergy </a:t>
            </a:r>
            <a:r>
              <a:rPr lang="en-US" sz="3200" b="1" dirty="0">
                <a:solidFill>
                  <a:srgbClr val="0070C0"/>
                </a:solidFill>
              </a:rPr>
              <a:t>distributions in </a:t>
            </a:r>
            <a:r>
              <a:rPr lang="en-US" sz="3200" b="1" dirty="0" err="1" smtClean="0">
                <a:solidFill>
                  <a:srgbClr val="0070C0"/>
                </a:solidFill>
              </a:rPr>
              <a:t>FHCal</a:t>
            </a:r>
            <a:r>
              <a:rPr lang="en-US" sz="3200" b="1" dirty="0" smtClean="0">
                <a:solidFill>
                  <a:srgbClr val="0070C0"/>
                </a:solidFill>
              </a:rPr>
              <a:t> and approaches for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centrality measurements.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320491"/>
            <a:ext cx="5904656" cy="864096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M.Golubeva</a:t>
            </a:r>
            <a:r>
              <a:rPr lang="en-US" sz="2000" b="1" dirty="0" smtClean="0">
                <a:solidFill>
                  <a:schemeClr val="tx1"/>
                </a:solidFill>
              </a:rPr>
              <a:t> and </a:t>
            </a:r>
            <a:r>
              <a:rPr lang="en-US" sz="2000" b="1" dirty="0" err="1" smtClean="0">
                <a:solidFill>
                  <a:schemeClr val="tx1"/>
                </a:solidFill>
              </a:rPr>
              <a:t>A.Ivashkin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INR RAS (Moscow)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240" y="2636912"/>
            <a:ext cx="6408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This study was done with LA-QGSM model in </a:t>
            </a:r>
            <a:r>
              <a:rPr lang="en-US" sz="2000" b="1" dirty="0" err="1" smtClean="0"/>
              <a:t>MPDRoot</a:t>
            </a:r>
            <a:r>
              <a:rPr lang="en-US" sz="2000" b="1" dirty="0" smtClean="0"/>
              <a:t>.</a:t>
            </a:r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Only </a:t>
            </a:r>
            <a:r>
              <a:rPr lang="en-US" sz="2000" b="1" dirty="0" err="1"/>
              <a:t>FHCal</a:t>
            </a:r>
            <a:r>
              <a:rPr lang="en-US" sz="2000" b="1" dirty="0"/>
              <a:t> was </a:t>
            </a:r>
            <a:r>
              <a:rPr lang="en-US" sz="2000" b="1" dirty="0" smtClean="0"/>
              <a:t>considered.</a:t>
            </a:r>
            <a:endParaRPr lang="en-US" sz="2000" b="1" dirty="0"/>
          </a:p>
          <a:p>
            <a:endParaRPr lang="ru-RU" sz="2000" b="1" dirty="0" smtClean="0"/>
          </a:p>
          <a:p>
            <a:endParaRPr lang="ru-RU" sz="2000" b="1" dirty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LA-QGSM </a:t>
            </a:r>
            <a:r>
              <a:rPr lang="en-US" sz="2000" b="1" dirty="0" smtClean="0">
                <a:solidFill>
                  <a:srgbClr val="C00000"/>
                </a:solidFill>
              </a:rPr>
              <a:t>model has no markers of spectators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Therefore, the identification of spectator’s and non-spectator’s contribution is impossible.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9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01008"/>
            <a:ext cx="4292511" cy="303932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-27384"/>
            <a:ext cx="9144000" cy="4632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</a:rPr>
              <a:t>Correlations of fitted parameters.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4150187"/>
            <a:ext cx="514325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Transverse gradient and central energy are anti-correlated.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Almost straight line in (</a:t>
            </a:r>
            <a:r>
              <a:rPr lang="en-US" dirty="0" err="1" smtClean="0"/>
              <a:t>G,E</a:t>
            </a:r>
            <a:r>
              <a:rPr lang="en-US" baseline="-25000" dirty="0" err="1" smtClean="0"/>
              <a:t>c</a:t>
            </a:r>
            <a:r>
              <a:rPr lang="en-US" dirty="0" smtClean="0"/>
              <a:t>) </a:t>
            </a:r>
            <a:r>
              <a:rPr lang="en-US" dirty="0" err="1" smtClean="0"/>
              <a:t>diplot</a:t>
            </a:r>
            <a:r>
              <a:rPr lang="en-US" dirty="0" smtClean="0"/>
              <a:t> reflects the fact that </a:t>
            </a:r>
            <a:r>
              <a:rPr lang="en-US" b="1" dirty="0" smtClean="0"/>
              <a:t>the maximum polar angle with E=0 is rather similar for all events</a:t>
            </a:r>
            <a:r>
              <a:rPr lang="en-US" dirty="0" smtClean="0"/>
              <a:t>.</a:t>
            </a: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 rot="2352704">
            <a:off x="2440268" y="5154889"/>
            <a:ext cx="12504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Central 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 rot="2169780">
            <a:off x="1830890" y="5349135"/>
            <a:ext cx="14832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Peripheral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816507"/>
              </p:ext>
            </p:extLst>
          </p:nvPr>
        </p:nvGraphicFramePr>
        <p:xfrm>
          <a:off x="7646078" y="59953"/>
          <a:ext cx="1421101" cy="39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8" name="Формула" r:id="rId4" imgW="990170" imgH="266584" progId="Equation.3">
                  <p:embed/>
                </p:oleObj>
              </mc:Choice>
              <mc:Fallback>
                <p:oleObj name="Формула" r:id="rId4" imgW="990170" imgH="266584" progId="Equation.3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6078" y="59953"/>
                        <a:ext cx="1421101" cy="3936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7420" r="4071" b="5547"/>
          <a:stretch/>
        </p:blipFill>
        <p:spPr>
          <a:xfrm>
            <a:off x="539553" y="620688"/>
            <a:ext cx="3888431" cy="28047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" t="9890" r="1960" b="3075"/>
          <a:stretch/>
        </p:blipFill>
        <p:spPr>
          <a:xfrm>
            <a:off x="4860032" y="731438"/>
            <a:ext cx="3937528" cy="27363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3998254" y="3699220"/>
                <a:ext cx="1818126" cy="3693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E(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b="1" dirty="0">
                    <a:sym typeface="Symbol" panose="05050102010706020507" pitchFamily="18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baseline="-25000">
                        <a:latin typeface="Cambria Math" panose="02040503050406030204" pitchFamily="18" charset="0"/>
                      </a:rPr>
                      <m:t>𝐄</m:t>
                    </m:r>
                    <m:r>
                      <m:rPr>
                        <m:nor/>
                      </m:rPr>
                      <a:rPr lang="en-US" b="1" dirty="0">
                        <a:sym typeface="Symbol" panose="05050102010706020507" pitchFamily="18" charset="2"/>
                      </a:rPr>
                      <m:t>x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𝐄𝐂</m:t>
                    </m:r>
                  </m:oMath>
                </a14:m>
                <a:endParaRPr lang="en-US" b="1" baseline="-25000" dirty="0" smtClean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54" y="3699220"/>
                <a:ext cx="1818126" cy="369332"/>
              </a:xfrm>
              <a:prstGeom prst="rect">
                <a:avLst/>
              </a:prstGeom>
              <a:blipFill>
                <a:blip r:embed="rId8"/>
                <a:stretch>
                  <a:fillRect l="-3020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22550" y="6485376"/>
            <a:ext cx="788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Let’s subtract </a:t>
            </a:r>
            <a:r>
              <a:rPr lang="en-US" b="1" dirty="0">
                <a:solidFill>
                  <a:srgbClr val="C00000"/>
                </a:solidFill>
              </a:rPr>
              <a:t>from </a:t>
            </a:r>
            <a:r>
              <a:rPr lang="en-US" b="1" dirty="0" smtClean="0">
                <a:solidFill>
                  <a:srgbClr val="C00000"/>
                </a:solidFill>
              </a:rPr>
              <a:t>energies in  all </a:t>
            </a:r>
            <a:r>
              <a:rPr lang="en-US" b="1" dirty="0">
                <a:solidFill>
                  <a:srgbClr val="C00000"/>
                </a:solidFill>
              </a:rPr>
              <a:t>points </a:t>
            </a:r>
            <a:r>
              <a:rPr lang="en-US" b="1" dirty="0" smtClean="0">
                <a:solidFill>
                  <a:srgbClr val="C00000"/>
                </a:solidFill>
              </a:rPr>
              <a:t>the energy in last point.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10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82961" y="3899457"/>
            <a:ext cx="176421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Each color bin is 10% of b-centrality.</a:t>
            </a:r>
            <a:endParaRPr lang="ru-RU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945615" y="745968"/>
                <a:ext cx="481222" cy="3693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b="1" baseline="-25000">
                          <a:latin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15" y="745968"/>
                <a:ext cx="48122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611068" y="884122"/>
                <a:ext cx="445955" cy="3629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b="1" baseline="-25000"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b="1" baseline="-25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68" y="884122"/>
                <a:ext cx="445955" cy="362984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812163" y="6211614"/>
                <a:ext cx="909654" cy="3693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b="1" baseline="-25000">
                          <a:latin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163" y="6211614"/>
                <a:ext cx="90965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 rot="16200000">
                <a:off x="-172608" y="4721803"/>
                <a:ext cx="1227874" cy="3629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b="1" baseline="-25000"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b="1" baseline="-25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72608" y="4721803"/>
                <a:ext cx="1227874" cy="362984"/>
              </a:xfrm>
              <a:prstGeom prst="rect">
                <a:avLst/>
              </a:prstGeom>
              <a:blipFill>
                <a:blip r:embed="rId12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39" y="3563540"/>
            <a:ext cx="4274275" cy="28986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4154120" cy="28171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39" y="692695"/>
            <a:ext cx="4082112" cy="27683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" y="692696"/>
            <a:ext cx="4082112" cy="27683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" y="-27384"/>
            <a:ext cx="9134579" cy="5805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Dependence of energy deposition on polar angle after </a:t>
            </a:r>
            <a:r>
              <a:rPr lang="en-US" sz="2400" b="1" u="sng" dirty="0" smtClean="0">
                <a:solidFill>
                  <a:srgbClr val="0070C0"/>
                </a:solidFill>
              </a:rPr>
              <a:t>subtraction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7809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Centrality 0-10%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27587" y="55585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Centrality 30-40%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13682" y="558253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Centrality 20-30%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809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Centrality 10-20%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025849"/>
              </p:ext>
            </p:extLst>
          </p:nvPr>
        </p:nvGraphicFramePr>
        <p:xfrm>
          <a:off x="7452320" y="356313"/>
          <a:ext cx="1421101" cy="39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" name="Формула" r:id="rId7" imgW="990170" imgH="266584" progId="Equation.3">
                  <p:embed/>
                </p:oleObj>
              </mc:Choice>
              <mc:Fallback>
                <p:oleObj name="Формула" r:id="rId7" imgW="990170" imgH="266584" progId="Equation.3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356313"/>
                        <a:ext cx="1421101" cy="3936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419578" y="2073877"/>
            <a:ext cx="3287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73693" y="5013176"/>
            <a:ext cx="3287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1560" y="5035557"/>
            <a:ext cx="3287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73693" y="2073877"/>
            <a:ext cx="3287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7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-27383"/>
            <a:ext cx="9143999" cy="484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    Parameters after subtraction of the energy in  the last point.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8554" y="655986"/>
            <a:ext cx="4723549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branches in 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E</a:t>
            </a:r>
            <a:r>
              <a:rPr lang="en-US" dirty="0" err="1" smtClean="0"/>
              <a:t>,E</a:t>
            </a:r>
            <a:r>
              <a:rPr lang="en-US" baseline="-25000" dirty="0" err="1" smtClean="0"/>
              <a:t>c</a:t>
            </a:r>
            <a:r>
              <a:rPr lang="en-US" dirty="0"/>
              <a:t>) </a:t>
            </a:r>
            <a:r>
              <a:rPr lang="en-US" dirty="0" err="1"/>
              <a:t>diplot</a:t>
            </a:r>
            <a:r>
              <a:rPr lang="en-US" dirty="0"/>
              <a:t> </a:t>
            </a:r>
            <a:r>
              <a:rPr lang="en-US" dirty="0" smtClean="0"/>
              <a:t>for central and peripheral events are closer.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Integration of                                     function over the calorimeter surface provides another observable: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b="1" dirty="0" err="1" smtClean="0"/>
              <a:t>E</a:t>
            </a:r>
            <a:r>
              <a:rPr lang="en-US" b="1" baseline="-25000" dirty="0" err="1" smtClean="0"/>
              <a:t>cor</a:t>
            </a:r>
            <a:r>
              <a:rPr lang="en-US" b="1" dirty="0" smtClean="0"/>
              <a:t> – corrected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separation of </a:t>
            </a:r>
            <a:r>
              <a:rPr lang="en-US" dirty="0"/>
              <a:t>central and peripheral </a:t>
            </a:r>
            <a:r>
              <a:rPr lang="en-US" dirty="0" smtClean="0"/>
              <a:t>parts of events is visible. 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212394"/>
              </p:ext>
            </p:extLst>
          </p:nvPr>
        </p:nvGraphicFramePr>
        <p:xfrm>
          <a:off x="7722898" y="37722"/>
          <a:ext cx="1421101" cy="39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" name="Формула" r:id="rId3" imgW="990170" imgH="266584" progId="Equation.3">
                  <p:embed/>
                </p:oleObj>
              </mc:Choice>
              <mc:Fallback>
                <p:oleObj name="Формула" r:id="rId3" imgW="990170" imgH="266584" progId="Equation.3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2898" y="37722"/>
                        <a:ext cx="1421101" cy="3936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8460" r="10784" b="4505"/>
          <a:stretch/>
        </p:blipFill>
        <p:spPr>
          <a:xfrm>
            <a:off x="338599" y="695424"/>
            <a:ext cx="3544518" cy="27361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t="7221" r="10363" b="3767"/>
          <a:stretch/>
        </p:blipFill>
        <p:spPr>
          <a:xfrm>
            <a:off x="469075" y="3645023"/>
            <a:ext cx="3742885" cy="29549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0377" y="62280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Deposited energy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009772" y="4687163"/>
            <a:ext cx="30046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Corrected energy </a:t>
            </a:r>
            <a:r>
              <a:rPr lang="en-US" b="1" dirty="0" err="1" smtClean="0"/>
              <a:t>E</a:t>
            </a:r>
            <a:r>
              <a:rPr lang="en-US" b="1" baseline="-25000" dirty="0" err="1" smtClean="0"/>
              <a:t>cor</a:t>
            </a:r>
            <a:r>
              <a:rPr lang="en-US" b="1" dirty="0" smtClean="0"/>
              <a:t> [GeV]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12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08791" y="3861048"/>
            <a:ext cx="1656183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Each color bin is 10% of b-centrality.</a:t>
            </a:r>
            <a:endParaRPr lang="ru-RU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929040" y="3184853"/>
                <a:ext cx="909654" cy="3693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b="1" baseline="-25000">
                          <a:latin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040" y="3184853"/>
                <a:ext cx="9096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 rot="16200000">
                <a:off x="-429661" y="1409494"/>
                <a:ext cx="1797472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1" baseline="-2500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b="1" dirty="0" smtClean="0"/>
                  <a:t>   [GeV]</a:t>
                </a:r>
                <a:endParaRPr lang="en-US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29661" y="1409494"/>
                <a:ext cx="1797472" cy="369332"/>
              </a:xfrm>
              <a:prstGeom prst="rect">
                <a:avLst/>
              </a:prstGeom>
              <a:blipFill>
                <a:blip r:embed="rId8"/>
                <a:stretch>
                  <a:fillRect l="-10000" r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2414" r="-3419" b="279"/>
          <a:stretch/>
        </p:blipFill>
        <p:spPr>
          <a:xfrm>
            <a:off x="4605389" y="3526956"/>
            <a:ext cx="4227629" cy="30703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528278" y="3967095"/>
                <a:ext cx="16287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𝒎𝒂𝒙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𝑬𝒄</m:t>
                    </m:r>
                    <m:r>
                      <a:rPr lang="en-US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</m:oMath>
                </a14:m>
                <a:r>
                  <a:rPr lang="en-US" b="1" i="1" dirty="0" smtClean="0"/>
                  <a:t>G</a:t>
                </a:r>
                <a:r>
                  <a:rPr lang="en-US" b="1" i="1" baseline="-25000" dirty="0" smtClean="0"/>
                  <a:t>E</a:t>
                </a:r>
                <a:endParaRPr lang="ru-RU" b="1" i="1" baseline="-25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278" y="3967095"/>
                <a:ext cx="1628790" cy="276999"/>
              </a:xfrm>
              <a:prstGeom prst="rect">
                <a:avLst/>
              </a:prstGeom>
              <a:blipFill>
                <a:blip r:embed="rId10"/>
                <a:stretch>
                  <a:fillRect l="-5243" t="-28889" b="-5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5783099" y="1469295"/>
                <a:ext cx="1872208" cy="3693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E(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b="1" dirty="0">
                    <a:sym typeface="Symbol" panose="05050102010706020507" pitchFamily="18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baseline="-25000">
                        <a:latin typeface="Cambria Math" panose="02040503050406030204" pitchFamily="18" charset="0"/>
                      </a:rPr>
                      <m:t>𝐄</m:t>
                    </m:r>
                    <m:r>
                      <m:rPr>
                        <m:nor/>
                      </m:rPr>
                      <a:rPr lang="en-US" b="1" dirty="0">
                        <a:sym typeface="Symbol" panose="05050102010706020507" pitchFamily="18" charset="2"/>
                      </a:rPr>
                      <m:t>x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𝐄𝐂</m:t>
                    </m:r>
                  </m:oMath>
                </a14:m>
                <a:endParaRPr lang="en-US" b="1" baseline="-25000" dirty="0" smtClean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099" y="1469295"/>
                <a:ext cx="1872208" cy="369332"/>
              </a:xfrm>
              <a:prstGeom prst="rect">
                <a:avLst/>
              </a:prstGeom>
              <a:blipFill>
                <a:blip r:embed="rId11"/>
                <a:stretch>
                  <a:fillRect l="-2932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r="8554" b="6465"/>
          <a:stretch/>
        </p:blipFill>
        <p:spPr>
          <a:xfrm>
            <a:off x="289988" y="3237497"/>
            <a:ext cx="3559750" cy="25913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9415" t="8453" r="10816" b="4495"/>
          <a:stretch/>
        </p:blipFill>
        <p:spPr>
          <a:xfrm>
            <a:off x="234593" y="560658"/>
            <a:ext cx="3670539" cy="283339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7380312" y="537854"/>
          <a:ext cx="1421101" cy="39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Формула" r:id="rId5" imgW="990170" imgH="266584" progId="Equation.3">
                  <p:embed/>
                </p:oleObj>
              </mc:Choice>
              <mc:Fallback>
                <p:oleObj name="Формула" r:id="rId5" imgW="990170" imgH="266584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537854"/>
                        <a:ext cx="1421101" cy="3936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5715"/>
            <a:ext cx="9144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Evaluation of centrality from the </a:t>
            </a:r>
            <a:r>
              <a:rPr lang="en-US" sz="2400" b="1" dirty="0" err="1" smtClean="0">
                <a:solidFill>
                  <a:srgbClr val="0070C0"/>
                </a:solidFill>
              </a:rPr>
              <a:t>FHCal</a:t>
            </a:r>
            <a:r>
              <a:rPr lang="en-US" sz="2400" b="1" dirty="0" smtClean="0">
                <a:solidFill>
                  <a:srgbClr val="0070C0"/>
                </a:solidFill>
              </a:rPr>
              <a:t> energy distributions.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967969" y="179269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Corrected energy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76669" y="1052736"/>
            <a:ext cx="4824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mbusRomNo9L-Regu"/>
              </a:rPr>
              <a:t>Each color bin is 10% </a:t>
            </a:r>
            <a:r>
              <a:rPr lang="en-US" dirty="0">
                <a:latin typeface="NimbusRomNo9L-Regu"/>
              </a:rPr>
              <a:t>fractions of the total </a:t>
            </a:r>
            <a:r>
              <a:rPr lang="en-US" dirty="0" smtClean="0">
                <a:latin typeface="NimbusRomNo9L-Regu"/>
              </a:rPr>
              <a:t>number </a:t>
            </a:r>
            <a:r>
              <a:rPr lang="en-US" dirty="0">
                <a:latin typeface="NimbusRomNo9L-Regu"/>
              </a:rPr>
              <a:t>of events (fraction of the total inelastic nucleus-nucleus cross section).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7733"/>
          <a:stretch/>
        </p:blipFill>
        <p:spPr>
          <a:xfrm>
            <a:off x="4355975" y="3098780"/>
            <a:ext cx="3861471" cy="28888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560" y="585901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Dependence of impact parameter on centrality.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49522" y="5892581"/>
            <a:ext cx="324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Dependence of resolution of impact parameter on centrality.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57148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t="9290" r="10705" b="3675"/>
          <a:stretch/>
        </p:blipFill>
        <p:spPr>
          <a:xfrm>
            <a:off x="369288" y="851457"/>
            <a:ext cx="4104456" cy="31683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8999" r="10187" b="3967"/>
          <a:stretch/>
        </p:blipFill>
        <p:spPr>
          <a:xfrm>
            <a:off x="765312" y="4002472"/>
            <a:ext cx="3734680" cy="28829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8460" r="9384" b="4505"/>
          <a:stretch/>
        </p:blipFill>
        <p:spPr>
          <a:xfrm>
            <a:off x="4880165" y="4019809"/>
            <a:ext cx="3773951" cy="28629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8460" r="10784" b="4434"/>
          <a:stretch/>
        </p:blipFill>
        <p:spPr>
          <a:xfrm>
            <a:off x="4620836" y="834120"/>
            <a:ext cx="4104456" cy="3170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007"/>
            <a:ext cx="9144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Energy correlations </a:t>
            </a:r>
            <a:r>
              <a:rPr lang="en-US" sz="2400" b="1" u="sng" dirty="0" smtClean="0">
                <a:solidFill>
                  <a:srgbClr val="0070C0"/>
                </a:solidFill>
              </a:rPr>
              <a:t>before</a:t>
            </a:r>
            <a:r>
              <a:rPr lang="en-US" sz="2400" b="1" dirty="0" smtClean="0">
                <a:solidFill>
                  <a:srgbClr val="0070C0"/>
                </a:solidFill>
              </a:rPr>
              <a:t> and </a:t>
            </a:r>
            <a:r>
              <a:rPr lang="en-US" sz="2400" b="1" u="sng" dirty="0" smtClean="0">
                <a:solidFill>
                  <a:srgbClr val="0070C0"/>
                </a:solidFill>
              </a:rPr>
              <a:t>after</a:t>
            </a:r>
            <a:r>
              <a:rPr lang="en-US" sz="2400" b="1" dirty="0" smtClean="0">
                <a:solidFill>
                  <a:srgbClr val="0070C0"/>
                </a:solidFill>
              </a:rPr>
              <a:t> subtraction of the energy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 last point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362060"/>
              </p:ext>
            </p:extLst>
          </p:nvPr>
        </p:nvGraphicFramePr>
        <p:xfrm>
          <a:off x="1835696" y="4149080"/>
          <a:ext cx="1421101" cy="39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2" name="Формула" r:id="rId7" imgW="990170" imgH="266584" progId="Equation.3">
                  <p:embed/>
                </p:oleObj>
              </mc:Choice>
              <mc:Fallback>
                <p:oleObj name="Формула" r:id="rId7" imgW="990170" imgH="266584" progId="Equation.3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149080"/>
                        <a:ext cx="1421101" cy="3936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32618"/>
              </p:ext>
            </p:extLst>
          </p:nvPr>
        </p:nvGraphicFramePr>
        <p:xfrm>
          <a:off x="1819768" y="2716805"/>
          <a:ext cx="1421101" cy="39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3" name="Формула" r:id="rId7" imgW="990170" imgH="266584" progId="Equation.3">
                  <p:embed/>
                </p:oleObj>
              </mc:Choice>
              <mc:Fallback>
                <p:oleObj name="Формула" r:id="rId7" imgW="990170" imgH="266584" progId="Equation.3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68" y="2716805"/>
                        <a:ext cx="1421101" cy="3936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189310"/>
              </p:ext>
            </p:extLst>
          </p:nvPr>
        </p:nvGraphicFramePr>
        <p:xfrm>
          <a:off x="6092452" y="2805688"/>
          <a:ext cx="1349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4" name="Уравнение" r:id="rId9" imgW="939600" imgH="266400" progId="Equation.3">
                  <p:embed/>
                </p:oleObj>
              </mc:Choice>
              <mc:Fallback>
                <p:oleObj name="Уравнение" r:id="rId9" imgW="939600" imgH="266400" progId="Equation.3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452" y="2805688"/>
                        <a:ext cx="1349375" cy="393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351952"/>
              </p:ext>
            </p:extLst>
          </p:nvPr>
        </p:nvGraphicFramePr>
        <p:xfrm>
          <a:off x="5720494" y="4110340"/>
          <a:ext cx="1349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5" name="Уравнение" r:id="rId11" imgW="939600" imgH="266400" progId="Equation.3">
                  <p:embed/>
                </p:oleObj>
              </mc:Choice>
              <mc:Fallback>
                <p:oleObj name="Уравнение" r:id="rId11" imgW="939600" imgH="266400" progId="Equation.3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494" y="4110340"/>
                        <a:ext cx="1349375" cy="393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19768" y="3039901"/>
            <a:ext cx="81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before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86416" y="3125799"/>
            <a:ext cx="81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before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40898" y="4464993"/>
            <a:ext cx="64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after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21642" y="4439163"/>
            <a:ext cx="64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after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751945" y="211427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Corrected energy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461429" y="522455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Corrected energy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545362" y="205032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Corrected energy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3875867" y="509635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Corrected energy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348596" y="36309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Deposited energy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80936" y="36087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Deposited energy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780888" y="651605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Deposited energy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286106" y="651782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Deposited energy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14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58531" y="974851"/>
            <a:ext cx="165944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Each color bin is 10% of b-centrality.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7633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9890" r="11074" b="5053"/>
          <a:stretch/>
        </p:blipFill>
        <p:spPr>
          <a:xfrm>
            <a:off x="395536" y="1124744"/>
            <a:ext cx="4104456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7912" r="10364" b="5054"/>
          <a:stretch/>
        </p:blipFill>
        <p:spPr>
          <a:xfrm>
            <a:off x="4788024" y="3284984"/>
            <a:ext cx="4176464" cy="3168352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989798"/>
              </p:ext>
            </p:extLst>
          </p:nvPr>
        </p:nvGraphicFramePr>
        <p:xfrm>
          <a:off x="5940152" y="3645024"/>
          <a:ext cx="1349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" name="Уравнение" r:id="rId5" imgW="939600" imgH="266400" progId="Equation.3">
                  <p:embed/>
                </p:oleObj>
              </mc:Choice>
              <mc:Fallback>
                <p:oleObj name="Уравнение" r:id="rId5" imgW="939600" imgH="266400" progId="Equation.3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645024"/>
                        <a:ext cx="1349375" cy="393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19549"/>
              </p:ext>
            </p:extLst>
          </p:nvPr>
        </p:nvGraphicFramePr>
        <p:xfrm>
          <a:off x="1331640" y="1700808"/>
          <a:ext cx="1421101" cy="39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7" name="Формула" r:id="rId7" imgW="990170" imgH="266584" progId="Equation.3">
                  <p:embed/>
                </p:oleObj>
              </mc:Choice>
              <mc:Fallback>
                <p:oleObj name="Формула" r:id="rId7" imgW="990170" imgH="266584" progId="Equation.3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700808"/>
                        <a:ext cx="1421101" cy="3936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5715"/>
            <a:ext cx="9144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Simple subtraction of the normalized energy in outer modules from energies in all modules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628800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Lack of energy,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No energy in beam hole,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Worse separation of central/peripheral events.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3040" y="109656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 fitting procedure!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3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96095" y="6445914"/>
            <a:ext cx="2151552" cy="321048"/>
          </a:xfrm>
        </p:spPr>
        <p:txBody>
          <a:bodyPr/>
          <a:lstStyle/>
          <a:p>
            <a:fld id="{CC3D3C78-3192-42A0-A836-E1B72BDFE5A7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715"/>
            <a:ext cx="9144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Centralities in </a:t>
            </a:r>
            <a:r>
              <a:rPr lang="en-US" sz="2400" b="1" dirty="0" err="1" smtClean="0">
                <a:solidFill>
                  <a:srgbClr val="0070C0"/>
                </a:solidFill>
              </a:rPr>
              <a:t>FHCal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6629" r="9606" b="5068"/>
          <a:stretch/>
        </p:blipFill>
        <p:spPr>
          <a:xfrm>
            <a:off x="179512" y="496723"/>
            <a:ext cx="3775961" cy="29106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2" r="7888"/>
          <a:stretch/>
        </p:blipFill>
        <p:spPr>
          <a:xfrm>
            <a:off x="126739" y="3573016"/>
            <a:ext cx="3923896" cy="2669288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44432"/>
              </p:ext>
            </p:extLst>
          </p:nvPr>
        </p:nvGraphicFramePr>
        <p:xfrm>
          <a:off x="852424" y="785374"/>
          <a:ext cx="1421101" cy="39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Формула" r:id="rId5" imgW="990170" imgH="266584" progId="Equation.3">
                  <p:embed/>
                </p:oleObj>
              </mc:Choice>
              <mc:Fallback>
                <p:oleObj name="Формула" r:id="rId5" imgW="990170" imgH="266584" progId="Equation.3">
                  <p:embed/>
                  <p:pic>
                    <p:nvPicPr>
                      <p:cNvPr id="19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24" y="785374"/>
                        <a:ext cx="1421101" cy="3936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28326" y="6237505"/>
            <a:ext cx="7088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Dependences of resolutions of impact parameter on centrality.</a:t>
            </a:r>
            <a:endParaRPr lang="ru-RU" sz="2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9415" t="8453" r="10816" b="4495"/>
          <a:stretch/>
        </p:blipFill>
        <p:spPr>
          <a:xfrm>
            <a:off x="5148064" y="573963"/>
            <a:ext cx="3670539" cy="28333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3945502" y="18059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Corrected energy</a:t>
            </a:r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5276" r="7733"/>
          <a:stretch/>
        </p:blipFill>
        <p:spPr>
          <a:xfrm>
            <a:off x="4865359" y="3501008"/>
            <a:ext cx="3861471" cy="2736497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>
            <a:off x="2000693" y="3200693"/>
            <a:ext cx="288032" cy="36496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829987" y="3208048"/>
            <a:ext cx="288032" cy="36496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730622"/>
              </p:ext>
            </p:extLst>
          </p:nvPr>
        </p:nvGraphicFramePr>
        <p:xfrm>
          <a:off x="5796136" y="773637"/>
          <a:ext cx="1421101" cy="39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0" name="Формула" r:id="rId5" imgW="990170" imgH="266584" progId="Equation.3">
                  <p:embed/>
                </p:oleObj>
              </mc:Choice>
              <mc:Fallback>
                <p:oleObj name="Формула" r:id="rId5" imgW="990170" imgH="266584" progId="Equation.3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773637"/>
                        <a:ext cx="1421101" cy="3936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230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Conclusion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4" y="692696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transverse energy depositions in </a:t>
            </a:r>
            <a:r>
              <a:rPr lang="en-US" b="1" dirty="0" err="1" smtClean="0"/>
              <a:t>FHCal</a:t>
            </a:r>
            <a:r>
              <a:rPr lang="en-US" b="1" dirty="0" smtClean="0"/>
              <a:t> modules were considered.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 few types of energies (transverse, longitudinal, corrected) were constructed.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Clear central/peripheral events separation is observed in the energy correlations.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observed correlations provide the tool for evaluation of the centrality classes with </a:t>
            </a:r>
            <a:r>
              <a:rPr lang="en-US" b="1" dirty="0" err="1" smtClean="0"/>
              <a:t>FHCal</a:t>
            </a:r>
            <a:r>
              <a:rPr lang="en-US" b="1" dirty="0" smtClean="0"/>
              <a:t> alone.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</a:t>
            </a:r>
            <a:r>
              <a:rPr lang="en-US" b="1" dirty="0"/>
              <a:t>developed method allows to (partially) subtract the non-spectator contribution in </a:t>
            </a:r>
            <a:r>
              <a:rPr lang="en-US" b="1" dirty="0" err="1"/>
              <a:t>FHCal</a:t>
            </a:r>
            <a:r>
              <a:rPr lang="en-US" b="1" dirty="0"/>
              <a:t> energy</a:t>
            </a:r>
            <a:r>
              <a:rPr lang="en-U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It might be possible to study the properties of the spectator’s spots.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number of free (protons, neutrons) spectators could be evaluated.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energy of escaped into beam hole fragments can be estimated from the number of free spectators (using the models or experimental data).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Other </a:t>
            </a:r>
            <a:r>
              <a:rPr lang="en-US" b="1" dirty="0"/>
              <a:t>generators (with markers of the </a:t>
            </a:r>
            <a:r>
              <a:rPr lang="en-US" b="1" dirty="0" smtClean="0"/>
              <a:t>spectator) are needed for further study of the spectator/non-spectator contributions.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79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594008" y="1537144"/>
            <a:ext cx="4557562" cy="2948230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Thank you!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88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771800" y="1700808"/>
            <a:ext cx="4104456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Backup slides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57768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2"/>
          <a:srcRect l="21397" t="25802"/>
          <a:stretch/>
        </p:blipFill>
        <p:spPr bwMode="auto">
          <a:xfrm>
            <a:off x="4788024" y="908720"/>
            <a:ext cx="4176464" cy="278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14511" y="2671043"/>
            <a:ext cx="40864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ru-RU" sz="2000" b="1" dirty="0">
                <a:latin typeface="Calibri" pitchFamily="34" charset="0"/>
              </a:rPr>
              <a:t>Two approaches for centrality measurements :</a:t>
            </a:r>
            <a:endParaRPr lang="en-US" altLang="ru-RU" sz="2000" b="1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ru-RU" sz="2000" b="1" dirty="0">
                <a:latin typeface="Calibri" pitchFamily="34" charset="0"/>
              </a:rPr>
              <a:t> </a:t>
            </a:r>
            <a:r>
              <a:rPr lang="en-US" altLang="ru-RU" sz="2000" b="1" dirty="0" smtClean="0">
                <a:latin typeface="Calibri" pitchFamily="34" charset="0"/>
              </a:rPr>
              <a:t>    a) Participant region (TPC/TOF)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ru-RU" sz="2000" b="1" dirty="0" smtClean="0">
                <a:latin typeface="Calibri" pitchFamily="34" charset="0"/>
              </a:rPr>
              <a:t>     b) Spectator region (</a:t>
            </a:r>
            <a:r>
              <a:rPr lang="en-US" altLang="ru-RU" sz="2000" b="1" dirty="0" err="1" smtClean="0">
                <a:latin typeface="Calibri" pitchFamily="34" charset="0"/>
              </a:rPr>
              <a:t>FHCal</a:t>
            </a:r>
            <a:r>
              <a:rPr lang="en-US" altLang="ru-RU" sz="2000" b="1" dirty="0" smtClean="0">
                <a:latin typeface="Calibri" pitchFamily="34" charset="0"/>
              </a:rPr>
              <a:t>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0070C0"/>
                </a:solidFill>
                <a:latin typeface="Calibri" pitchFamily="34" charset="0"/>
              </a:rPr>
              <a:t>MPD tools for centrality measurements.</a:t>
            </a:r>
            <a:endParaRPr lang="ru-RU" alt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79512" y="908720"/>
            <a:ext cx="3759654" cy="1519973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2671407" y="1735162"/>
            <a:ext cx="3592781" cy="90664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71407" y="1735162"/>
            <a:ext cx="3782486" cy="63420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03848" y="1314457"/>
            <a:ext cx="1994234" cy="62868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5198082" y="4014224"/>
            <a:ext cx="2686286" cy="2439112"/>
            <a:chOff x="3203848" y="4332178"/>
            <a:chExt cx="2195736" cy="196179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3"/>
            <a:stretch/>
          </p:blipFill>
          <p:spPr>
            <a:xfrm>
              <a:off x="3203848" y="4332178"/>
              <a:ext cx="2195736" cy="196179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4097347" y="5237405"/>
              <a:ext cx="288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99592" y="509906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In this report we will discuss only spectator region (</a:t>
            </a:r>
            <a:r>
              <a:rPr lang="en-US" sz="2000" b="1" dirty="0" err="1" smtClean="0">
                <a:solidFill>
                  <a:srgbClr val="0070C0"/>
                </a:solidFill>
              </a:rPr>
              <a:t>FHCal</a:t>
            </a:r>
            <a:r>
              <a:rPr lang="en-US" sz="2000" b="1" dirty="0" smtClean="0">
                <a:solidFill>
                  <a:srgbClr val="0070C0"/>
                </a:solidFill>
              </a:rPr>
              <a:t>).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4" y="1700808"/>
            <a:ext cx="7459635" cy="2872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79" y="0"/>
            <a:ext cx="2809859" cy="1989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7733"/>
          <a:stretch/>
        </p:blipFill>
        <p:spPr>
          <a:xfrm>
            <a:off x="251520" y="4573040"/>
            <a:ext cx="3036357" cy="2271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r="8554" b="6465"/>
          <a:stretch/>
        </p:blipFill>
        <p:spPr>
          <a:xfrm>
            <a:off x="4427984" y="4463914"/>
            <a:ext cx="3120461" cy="227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71317"/>
            <a:ext cx="684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 determination with </a:t>
            </a:r>
            <a:r>
              <a:rPr lang="en-US" dirty="0" err="1" smtClean="0"/>
              <a:t>EdepEcalc</a:t>
            </a:r>
            <a:r>
              <a:rPr lang="en-US" dirty="0" smtClean="0"/>
              <a:t> bins (10. 20, … 100 % of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21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 t="2414" r="-3419" b="279"/>
          <a:stretch/>
        </p:blipFill>
        <p:spPr>
          <a:xfrm>
            <a:off x="251520" y="1268759"/>
            <a:ext cx="3851920" cy="2901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80359"/>
            <a:ext cx="5141343" cy="3640347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656456"/>
              </p:ext>
            </p:extLst>
          </p:nvPr>
        </p:nvGraphicFramePr>
        <p:xfrm>
          <a:off x="1466929" y="1071917"/>
          <a:ext cx="1421101" cy="39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6" name="Формула" r:id="rId5" imgW="990170" imgH="266584" progId="Equation.3">
                  <p:embed/>
                </p:oleObj>
              </mc:Choice>
              <mc:Fallback>
                <p:oleObj name="Формула" r:id="rId5" imgW="990170" imgH="266584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929" y="1071917"/>
                        <a:ext cx="1421101" cy="3936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921457"/>
              </p:ext>
            </p:extLst>
          </p:nvPr>
        </p:nvGraphicFramePr>
        <p:xfrm>
          <a:off x="5878512" y="2750303"/>
          <a:ext cx="1349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7" name="Уравнение" r:id="rId7" imgW="939600" imgH="266400" progId="Equation.3">
                  <p:embed/>
                </p:oleObj>
              </mc:Choice>
              <mc:Fallback>
                <p:oleObj name="Уравнение" r:id="rId7" imgW="939600" imgH="26640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2" y="2750303"/>
                        <a:ext cx="1349375" cy="393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09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22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0"/>
            <a:ext cx="5688632" cy="6461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7280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FHCal</a:t>
            </a:r>
            <a:r>
              <a:rPr lang="en-US" sz="2400" b="1" dirty="0" smtClean="0">
                <a:solidFill>
                  <a:srgbClr val="0070C0"/>
                </a:solidFill>
              </a:rPr>
              <a:t> TDR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07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7479" r="9694" b="4653"/>
          <a:stretch/>
        </p:blipFill>
        <p:spPr>
          <a:xfrm>
            <a:off x="217259" y="3721676"/>
            <a:ext cx="3783922" cy="29583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8460" r="9384" b="4505"/>
          <a:stretch/>
        </p:blipFill>
        <p:spPr>
          <a:xfrm>
            <a:off x="44338" y="649923"/>
            <a:ext cx="3793119" cy="28775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t="8460" r="9383" b="4505"/>
          <a:stretch/>
        </p:blipFill>
        <p:spPr>
          <a:xfrm>
            <a:off x="4151348" y="610459"/>
            <a:ext cx="4248472" cy="31683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684" y="3889787"/>
            <a:ext cx="3816427" cy="28958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6512" y="-27384"/>
            <a:ext cx="91805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Fit parameters before and after subtraction of the energy in last point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1835696" y="4149080"/>
          <a:ext cx="1421101" cy="39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8" name="Формула" r:id="rId7" imgW="990170" imgH="266584" progId="Equation.3">
                  <p:embed/>
                </p:oleObj>
              </mc:Choice>
              <mc:Fallback>
                <p:oleObj name="Формула" r:id="rId7" imgW="990170" imgH="266584" progId="Equation.3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149080"/>
                        <a:ext cx="1421101" cy="3936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1475656" y="909335"/>
          <a:ext cx="1421101" cy="39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" name="Формула" r:id="rId7" imgW="990170" imgH="266584" progId="Equation.3">
                  <p:embed/>
                </p:oleObj>
              </mc:Choice>
              <mc:Fallback>
                <p:oleObj name="Формула" r:id="rId7" imgW="990170" imgH="266584" progId="Equation.3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909335"/>
                        <a:ext cx="1421101" cy="3936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5652120" y="856389"/>
          <a:ext cx="1349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0" name="Уравнение" r:id="rId9" imgW="939600" imgH="266400" progId="Equation.3">
                  <p:embed/>
                </p:oleObj>
              </mc:Choice>
              <mc:Fallback>
                <p:oleObj name="Уравнение" r:id="rId9" imgW="939600" imgH="266400" progId="Equation.3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856389"/>
                        <a:ext cx="1349375" cy="393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5796136" y="4005064"/>
          <a:ext cx="1349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1" name="Уравнение" r:id="rId11" imgW="939600" imgH="266400" progId="Equation.3">
                  <p:embed/>
                </p:oleObj>
              </mc:Choice>
              <mc:Fallback>
                <p:oleObj name="Уравнение" r:id="rId11" imgW="939600" imgH="266400" progId="Equation.3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005064"/>
                        <a:ext cx="1349375" cy="393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619672" y="1314925"/>
            <a:ext cx="81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</a:rPr>
              <a:t>before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98432" y="1106176"/>
            <a:ext cx="81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before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40898" y="4464993"/>
            <a:ext cx="64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after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95334" y="4330427"/>
            <a:ext cx="64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after</a:t>
            </a:r>
            <a:endParaRPr lang="ru-RU" dirty="0"/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 rot="2352704">
            <a:off x="2502747" y="5344319"/>
            <a:ext cx="12504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Central 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 rot="2587641">
            <a:off x="6244745" y="5194917"/>
            <a:ext cx="12504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Central 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 rot="2352704">
            <a:off x="2107675" y="1986978"/>
            <a:ext cx="12504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Central 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 rot="2929035">
            <a:off x="6515628" y="2187763"/>
            <a:ext cx="12504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Central 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 rot="2169780">
            <a:off x="1682432" y="5436506"/>
            <a:ext cx="14832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Peripheral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8" name="TextBox 20"/>
          <p:cNvSpPr txBox="1">
            <a:spLocks noChangeArrowheads="1"/>
          </p:cNvSpPr>
          <p:nvPr/>
        </p:nvSpPr>
        <p:spPr bwMode="auto">
          <a:xfrm rot="2579187">
            <a:off x="5587715" y="5298659"/>
            <a:ext cx="14832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Peripheral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9" name="TextBox 20"/>
          <p:cNvSpPr txBox="1">
            <a:spLocks noChangeArrowheads="1"/>
          </p:cNvSpPr>
          <p:nvPr/>
        </p:nvSpPr>
        <p:spPr bwMode="auto">
          <a:xfrm rot="2636862">
            <a:off x="5600049" y="2276927"/>
            <a:ext cx="14832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Peripheral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" name="TextBox 20"/>
          <p:cNvSpPr txBox="1">
            <a:spLocks noChangeArrowheads="1"/>
          </p:cNvSpPr>
          <p:nvPr/>
        </p:nvSpPr>
        <p:spPr bwMode="auto">
          <a:xfrm rot="2169780">
            <a:off x="1367607" y="2160086"/>
            <a:ext cx="14832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Peripheral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 rotWithShape="1">
          <a:blip r:embed="rId3"/>
          <a:srcRect l="7258" t="6412" r="2749" b="3809"/>
          <a:stretch/>
        </p:blipFill>
        <p:spPr bwMode="auto">
          <a:xfrm>
            <a:off x="4535996" y="671804"/>
            <a:ext cx="4248472" cy="287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3"/>
          <p:cNvPicPr>
            <a:picLocks noChangeAspect="1"/>
          </p:cNvPicPr>
          <p:nvPr/>
        </p:nvPicPr>
        <p:blipFill rotWithShape="1">
          <a:blip r:embed="rId4"/>
          <a:srcRect l="7258" t="5966" r="2749" b="4299"/>
          <a:stretch/>
        </p:blipFill>
        <p:spPr bwMode="auto">
          <a:xfrm>
            <a:off x="107504" y="671804"/>
            <a:ext cx="4104456" cy="278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72879"/>
              </p:ext>
            </p:extLst>
          </p:nvPr>
        </p:nvGraphicFramePr>
        <p:xfrm>
          <a:off x="2401126" y="856764"/>
          <a:ext cx="1288776" cy="35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8" name="Формула" r:id="rId5" imgW="990170" imgH="266584" progId="Equation.3">
                  <p:embed/>
                </p:oleObj>
              </mc:Choice>
              <mc:Fallback>
                <p:oleObj name="Формула" r:id="rId5" imgW="990170" imgH="266584" progId="Equation.3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126" y="856764"/>
                        <a:ext cx="1288776" cy="357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063959"/>
              </p:ext>
            </p:extLst>
          </p:nvPr>
        </p:nvGraphicFramePr>
        <p:xfrm>
          <a:off x="7079940" y="856764"/>
          <a:ext cx="1080120" cy="32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9" name="Уравнение" r:id="rId7" imgW="939600" imgH="266400" progId="Equation.3">
                  <p:embed/>
                </p:oleObj>
              </mc:Choice>
              <mc:Fallback>
                <p:oleObj name="Уравнение" r:id="rId7" imgW="939600" imgH="266400" progId="Equation.3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9940" y="856764"/>
                        <a:ext cx="1080120" cy="3228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0070C0"/>
                </a:solidFill>
                <a:latin typeface="Calibri" pitchFamily="34" charset="0"/>
              </a:rPr>
              <a:t>Energy depositions in </a:t>
            </a:r>
            <a:r>
              <a:rPr lang="en-US" altLang="ru-RU" sz="2800" b="1" dirty="0" err="1" smtClean="0">
                <a:solidFill>
                  <a:srgbClr val="0070C0"/>
                </a:solidFill>
                <a:latin typeface="Calibri" pitchFamily="34" charset="0"/>
              </a:rPr>
              <a:t>FHCal</a:t>
            </a:r>
            <a:r>
              <a:rPr lang="en-US" altLang="ru-RU" sz="2800" b="1" dirty="0" smtClean="0">
                <a:solidFill>
                  <a:srgbClr val="0070C0"/>
                </a:solidFill>
                <a:latin typeface="Calibri" pitchFamily="34" charset="0"/>
              </a:rPr>
              <a:t>.</a:t>
            </a:r>
            <a:endParaRPr lang="ru-RU" alt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121" y="4581128"/>
            <a:ext cx="7979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b="1" dirty="0" err="1" smtClean="0"/>
              <a:t>FHCal</a:t>
            </a:r>
            <a:r>
              <a:rPr lang="en-US" b="1" dirty="0" smtClean="0"/>
              <a:t> detects not only the spectators but also the produced particles and wounded nucleons from participant region.</a:t>
            </a:r>
          </a:p>
          <a:p>
            <a:pPr marL="400050" indent="-400050">
              <a:buAutoNum type="romanUcPeriod"/>
            </a:pPr>
            <a:endParaRPr lang="en-US" b="1" dirty="0" smtClean="0"/>
          </a:p>
          <a:p>
            <a:pPr marL="400050" indent="-400050">
              <a:buAutoNum type="romanUcPeriod"/>
            </a:pPr>
            <a:r>
              <a:rPr lang="en-US" b="1" dirty="0" smtClean="0"/>
              <a:t>There is an ambiguity in </a:t>
            </a:r>
            <a:r>
              <a:rPr lang="en-US" b="1" dirty="0" err="1" smtClean="0"/>
              <a:t>FHCal</a:t>
            </a:r>
            <a:r>
              <a:rPr lang="en-US" b="1" dirty="0" smtClean="0"/>
              <a:t> energy deposition for central/peripheral events due to the fragments (bound spectators) leak into beam hole.</a:t>
            </a:r>
          </a:p>
          <a:p>
            <a:pPr marL="400050" indent="-400050">
              <a:buAutoNum type="romanUcPeriod"/>
            </a:pPr>
            <a:endParaRPr lang="en-US" b="1" dirty="0" smtClean="0"/>
          </a:p>
          <a:p>
            <a:pPr marL="400050" indent="-400050"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Is it possible to overcome these two problems?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804718" y="2564906"/>
            <a:ext cx="1319010" cy="1368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35696" y="3826807"/>
            <a:ext cx="302433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Non-spectator’s</a:t>
            </a:r>
          </a:p>
          <a:p>
            <a:r>
              <a:rPr lang="en-US" b="1" dirty="0" smtClean="0"/>
              <a:t> contributions.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843808" y="3068960"/>
            <a:ext cx="2448272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/>
          <a:stretch/>
        </p:blipFill>
        <p:spPr>
          <a:xfrm>
            <a:off x="2598951" y="820400"/>
            <a:ext cx="5090638" cy="21395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2269978" y="111247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 [cm]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6342" y="476672"/>
            <a:ext cx="562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Impact parameter  b&lt; 6                  Impact parameter b&gt; 6</a:t>
            </a:r>
            <a:endParaRPr lang="en-US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2"/>
          <a:stretch/>
        </p:blipFill>
        <p:spPr>
          <a:xfrm>
            <a:off x="2656461" y="3107485"/>
            <a:ext cx="5033128" cy="2215859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034607"/>
              </p:ext>
            </p:extLst>
          </p:nvPr>
        </p:nvGraphicFramePr>
        <p:xfrm>
          <a:off x="971600" y="3835252"/>
          <a:ext cx="1445170" cy="431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" name="Уравнение" r:id="rId5" imgW="939600" imgH="266400" progId="Equation.3">
                  <p:embed/>
                </p:oleObj>
              </mc:Choice>
              <mc:Fallback>
                <p:oleObj name="Уравнение" r:id="rId5" imgW="939600" imgH="266400" progId="Equation.3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835252"/>
                        <a:ext cx="1445170" cy="4319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937057"/>
              </p:ext>
            </p:extLst>
          </p:nvPr>
        </p:nvGraphicFramePr>
        <p:xfrm>
          <a:off x="705075" y="1317997"/>
          <a:ext cx="1560658" cy="432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" name="Формула" r:id="rId7" imgW="990170" imgH="266584" progId="Equation.3">
                  <p:embed/>
                </p:oleObj>
              </mc:Choice>
              <mc:Fallback>
                <p:oleObj name="Формула" r:id="rId7" imgW="990170" imgH="266584" progId="Equation.3">
                  <p:embed/>
                  <p:pic>
                    <p:nvPicPr>
                      <p:cNvPr id="45" name="Объект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75" y="1317997"/>
                        <a:ext cx="1560658" cy="4323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2352989" y="3462559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 [cm]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09853" y="4995357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[cm]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23097" y="264793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[cm]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25442" y="267362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[cm]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13489" y="503334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[cm]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839231" y="3429183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 [cm]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805204" y="1153623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 [cm]</a:t>
            </a:r>
            <a:endParaRPr lang="en-US" dirty="0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6768" y="1518"/>
            <a:ext cx="912723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Transverse energy distributions </a:t>
            </a:r>
            <a:r>
              <a:rPr lang="en-US" sz="2400" b="1" dirty="0">
                <a:solidFill>
                  <a:srgbClr val="0070C0"/>
                </a:solidFill>
              </a:rPr>
              <a:t>in </a:t>
            </a:r>
            <a:r>
              <a:rPr lang="en-US" sz="2400" b="1" dirty="0" err="1">
                <a:solidFill>
                  <a:srgbClr val="0070C0"/>
                </a:solidFill>
              </a:rPr>
              <a:t>FHCal</a:t>
            </a:r>
            <a:r>
              <a:rPr lang="en-US" sz="2400" b="1" dirty="0">
                <a:solidFill>
                  <a:srgbClr val="0070C0"/>
                </a:solidFill>
              </a:rPr>
              <a:t> modules.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443223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Transverse energy distributions are wider for central events and narrow for the peripheral collisions.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Can we use this feature to avoid the above drawbacks?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4868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Occupancies and energies of different particles at front of </a:t>
            </a:r>
            <a:r>
              <a:rPr lang="en-US" sz="2800" b="1" dirty="0" err="1" smtClean="0">
                <a:solidFill>
                  <a:srgbClr val="0070C0"/>
                </a:solidFill>
              </a:rPr>
              <a:t>FHCal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" y="909986"/>
            <a:ext cx="4513534" cy="3036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806" y="4799045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Pions</a:t>
            </a:r>
            <a:r>
              <a:rPr lang="en-US" b="1" dirty="0" smtClean="0"/>
              <a:t> are almost uniformly distributed at the face of </a:t>
            </a:r>
            <a:r>
              <a:rPr lang="en-US" b="1" dirty="0" err="1" smtClean="0"/>
              <a:t>FHCal</a:t>
            </a:r>
            <a:r>
              <a:rPr lang="en-US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shapes of proton/neutron spots are quite different for central/peripheral events.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Fragments</a:t>
            </a:r>
            <a:r>
              <a:rPr lang="ru-RU" b="1" dirty="0" smtClean="0"/>
              <a:t> (</a:t>
            </a:r>
            <a:r>
              <a:rPr lang="en-US" b="1" dirty="0" smtClean="0"/>
              <a:t>bound spectators)  contribute small part of energies to </a:t>
            </a:r>
            <a:r>
              <a:rPr lang="en-US" b="1" dirty="0" err="1" smtClean="0"/>
              <a:t>FHCal</a:t>
            </a:r>
            <a:r>
              <a:rPr lang="en-US" b="1" dirty="0" smtClean="0"/>
              <a:t> (they touch the inner surface of </a:t>
            </a:r>
            <a:r>
              <a:rPr lang="en-US" b="1" dirty="0" err="1" smtClean="0"/>
              <a:t>FHCal</a:t>
            </a:r>
            <a:r>
              <a:rPr lang="en-US" b="1" dirty="0" smtClean="0"/>
              <a:t> in beam hole and do not deposit energy in </a:t>
            </a:r>
            <a:r>
              <a:rPr lang="en-US" b="1" dirty="0" err="1" smtClean="0"/>
              <a:t>FHCal</a:t>
            </a:r>
            <a:r>
              <a:rPr lang="en-US" b="1" dirty="0" smtClean="0"/>
              <a:t>).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32" y="1940476"/>
            <a:ext cx="4511168" cy="2690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59510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occupancy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2848" y="1541539"/>
            <a:ext cx="1187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energy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4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802434"/>
            <a:ext cx="1897697" cy="1708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92245" y="1138223"/>
                <a:ext cx="490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245" y="1138223"/>
                <a:ext cx="4908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320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Construction of two energy components in </a:t>
            </a:r>
            <a:r>
              <a:rPr lang="en-US" sz="2000" b="1" dirty="0" err="1" smtClean="0">
                <a:solidFill>
                  <a:srgbClr val="0070C0"/>
                </a:solidFill>
              </a:rPr>
              <a:t>FHCal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3403" y="6335466"/>
            <a:ext cx="2133600" cy="365125"/>
          </a:xfrm>
        </p:spPr>
        <p:txBody>
          <a:bodyPr/>
          <a:lstStyle/>
          <a:p>
            <a:fld id="{8E7D93FF-0D2C-477C-9CF6-DFC357FD0BD0}" type="slidenum">
              <a:rPr lang="ru-RU" smtClean="0"/>
              <a:t>6</a:t>
            </a:fld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3753611" y="780651"/>
            <a:ext cx="2477363" cy="1565226"/>
            <a:chOff x="1906622" y="4590918"/>
            <a:chExt cx="2477363" cy="1565226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1906622" y="4590918"/>
              <a:ext cx="2467619" cy="84745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906622" y="5479143"/>
              <a:ext cx="2477363" cy="67700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371203" y="1570565"/>
            <a:ext cx="253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Cone of spectators</a:t>
            </a:r>
            <a:endParaRPr lang="ru-RU" sz="20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990" y="1153611"/>
                <a:ext cx="4317686" cy="10156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/>
                  <a:t>Transverse energy</a:t>
                </a:r>
                <a:r>
                  <a:rPr lang="en-GB" sz="2000" dirty="0" smtClean="0"/>
                  <a:t>: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2000" b="1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2000" b="1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l-G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2000" b="1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GB" sz="2000" dirty="0" smtClean="0"/>
                  <a:t>     </a:t>
                </a:r>
                <a:endParaRPr lang="en-GB" sz="2000" dirty="0"/>
              </a:p>
              <a:p>
                <a:r>
                  <a:rPr lang="en-GB" sz="2000" b="1" dirty="0" smtClean="0"/>
                  <a:t>and</a:t>
                </a:r>
                <a:endParaRPr lang="en-GB" sz="2000" dirty="0" smtClean="0"/>
              </a:p>
              <a:p>
                <a:r>
                  <a:rPr lang="en-GB" sz="2000" b="1" dirty="0" smtClean="0"/>
                  <a:t>Longitudinal energy: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2000" b="1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GB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20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20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0" y="1153611"/>
                <a:ext cx="4317686" cy="1015663"/>
              </a:xfrm>
              <a:prstGeom prst="rect">
                <a:avLst/>
              </a:prstGeom>
              <a:blipFill>
                <a:blip r:embed="rId5"/>
                <a:stretch>
                  <a:fillRect l="-1120" t="-45930" b="-6744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3737312" y="1650398"/>
            <a:ext cx="4392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4759754" y="1191319"/>
            <a:ext cx="423331" cy="89141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905390" y="1934569"/>
                <a:ext cx="4459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390" y="1934569"/>
                <a:ext cx="4459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980191" y="996896"/>
                <a:ext cx="4459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191" y="996896"/>
                <a:ext cx="4459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48930" y="6282067"/>
            <a:ext cx="439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Two branches</a:t>
            </a:r>
            <a:r>
              <a:rPr lang="en-GB" sz="2000" b="1" dirty="0" smtClean="0"/>
              <a:t> in (E</a:t>
            </a:r>
            <a:r>
              <a:rPr lang="en-GB" sz="2000" b="1" baseline="-25000" dirty="0" smtClean="0"/>
              <a:t>T</a:t>
            </a:r>
            <a:r>
              <a:rPr lang="en-GB" sz="2000" b="1" dirty="0" smtClean="0"/>
              <a:t>, E</a:t>
            </a:r>
            <a:r>
              <a:rPr lang="en-GB" sz="2000" b="1" baseline="-25000" dirty="0" smtClean="0"/>
              <a:t>L</a:t>
            </a:r>
            <a:r>
              <a:rPr lang="en-GB" sz="2000" b="1" dirty="0" smtClean="0"/>
              <a:t>) correlations.</a:t>
            </a:r>
            <a:endParaRPr lang="ru-RU" sz="2000" b="1" dirty="0"/>
          </a:p>
        </p:txBody>
      </p:sp>
      <p:pic>
        <p:nvPicPr>
          <p:cNvPr id="20" name="Picture 4" descr="c_Et_vs_El_color_2det_AuAuss11mb_7sect_no_central_module_target_0_24_57440ev"/>
          <p:cNvPicPr>
            <a:picLocks noChangeAspect="1" noChangeArrowheads="1"/>
          </p:cNvPicPr>
          <p:nvPr/>
        </p:nvPicPr>
        <p:blipFill rotWithShape="1">
          <a:blip r:embed="rId8"/>
          <a:srcRect l="7846" t="9569" r="4421" b="3892"/>
          <a:stretch/>
        </p:blipFill>
        <p:spPr bwMode="auto">
          <a:xfrm>
            <a:off x="4609319" y="3094391"/>
            <a:ext cx="4207436" cy="2938527"/>
          </a:xfrm>
          <a:prstGeom prst="rect">
            <a:avLst/>
          </a:prstGeom>
          <a:noFill/>
        </p:spPr>
      </p:pic>
      <p:pic>
        <p:nvPicPr>
          <p:cNvPr id="21" name="Рисунок 20" descr="c_Et_vs_El_color_2det_AuAuss5mb_7sect_no_central_module_target_0_24_92120ev.png"/>
          <p:cNvPicPr>
            <a:picLocks noChangeAspect="1"/>
          </p:cNvPicPr>
          <p:nvPr/>
        </p:nvPicPr>
        <p:blipFill rotWithShape="1">
          <a:blip r:embed="rId9"/>
          <a:srcRect l="9104" t="8065" r="3895" b="5319"/>
          <a:stretch/>
        </p:blipFill>
        <p:spPr>
          <a:xfrm>
            <a:off x="107504" y="2996951"/>
            <a:ext cx="4392489" cy="3096345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 flipV="1">
            <a:off x="679851" y="3372394"/>
            <a:ext cx="3672408" cy="22019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0"/>
          <p:cNvSpPr txBox="1">
            <a:spLocks noChangeArrowheads="1"/>
          </p:cNvSpPr>
          <p:nvPr/>
        </p:nvSpPr>
        <p:spPr bwMode="auto">
          <a:xfrm rot="19697601">
            <a:off x="1848709" y="3975961"/>
            <a:ext cx="12504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Central 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" name="TextBox 20"/>
          <p:cNvSpPr txBox="1">
            <a:spLocks noChangeArrowheads="1"/>
          </p:cNvSpPr>
          <p:nvPr/>
        </p:nvSpPr>
        <p:spPr bwMode="auto">
          <a:xfrm rot="19697985">
            <a:off x="2026995" y="4478169"/>
            <a:ext cx="14832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Peripheral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442248"/>
              </p:ext>
            </p:extLst>
          </p:nvPr>
        </p:nvGraphicFramePr>
        <p:xfrm>
          <a:off x="2036379" y="3205145"/>
          <a:ext cx="1080120" cy="32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0" name="Уравнение" r:id="rId10" imgW="939600" imgH="266400" progId="Equation.3">
                  <p:embed/>
                </p:oleObj>
              </mc:Choice>
              <mc:Fallback>
                <p:oleObj name="Уравнение" r:id="rId10" imgW="939600" imgH="266400" progId="Equation.3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379" y="3205145"/>
                        <a:ext cx="1080120" cy="3228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402574"/>
              </p:ext>
            </p:extLst>
          </p:nvPr>
        </p:nvGraphicFramePr>
        <p:xfrm>
          <a:off x="5721627" y="3216335"/>
          <a:ext cx="1288776" cy="35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1" name="Формула" r:id="rId12" imgW="990170" imgH="266584" progId="Equation.3">
                  <p:embed/>
                </p:oleObj>
              </mc:Choice>
              <mc:Fallback>
                <p:oleObj name="Формула" r:id="rId12" imgW="990170" imgH="266584" progId="Equation.3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627" y="3216335"/>
                        <a:ext cx="1288776" cy="357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20"/>
          <p:cNvSpPr txBox="1">
            <a:spLocks noChangeArrowheads="1"/>
          </p:cNvSpPr>
          <p:nvPr/>
        </p:nvSpPr>
        <p:spPr bwMode="auto">
          <a:xfrm rot="19697601">
            <a:off x="6321025" y="3671228"/>
            <a:ext cx="12504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Central 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" name="TextBox 20"/>
          <p:cNvSpPr txBox="1">
            <a:spLocks noChangeArrowheads="1"/>
          </p:cNvSpPr>
          <p:nvPr/>
        </p:nvSpPr>
        <p:spPr bwMode="auto">
          <a:xfrm rot="19477374">
            <a:off x="6547519" y="4245449"/>
            <a:ext cx="14832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Peripheral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5320222" y="3156382"/>
            <a:ext cx="3280509" cy="21652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50835" y="4875763"/>
            <a:ext cx="165944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Each color bin is 10% of </a:t>
            </a:r>
            <a:r>
              <a:rPr lang="en-US" sz="1400" b="1" dirty="0" smtClean="0"/>
              <a:t>b-centrality</a:t>
            </a:r>
            <a:r>
              <a:rPr lang="en-US" sz="1400" b="1" dirty="0" smtClean="0"/>
              <a:t>.</a:t>
            </a:r>
            <a:endParaRPr lang="ru-RU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974035" y="4846904"/>
            <a:ext cx="165944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Each color bin is 10% of </a:t>
            </a:r>
            <a:r>
              <a:rPr lang="en-US" sz="1400" b="1" dirty="0" smtClean="0"/>
              <a:t>b-centrality</a:t>
            </a:r>
            <a:r>
              <a:rPr lang="en-US" sz="1400" b="1" dirty="0" smtClean="0"/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3829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0"/>
            <a:ext cx="700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 determination with </a:t>
            </a:r>
            <a:r>
              <a:rPr lang="en-US" dirty="0" err="1" smtClean="0"/>
              <a:t>ElEt</a:t>
            </a:r>
            <a:r>
              <a:rPr lang="en-US" dirty="0" smtClean="0"/>
              <a:t> bins (10. 20, … 100 % of events)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6629" r="9606" b="5068"/>
          <a:stretch/>
        </p:blipFill>
        <p:spPr>
          <a:xfrm>
            <a:off x="200707" y="531390"/>
            <a:ext cx="3775961" cy="29106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"/>
          <a:stretch/>
        </p:blipFill>
        <p:spPr>
          <a:xfrm>
            <a:off x="4455098" y="3167932"/>
            <a:ext cx="4223178" cy="3109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r="6944"/>
          <a:stretch/>
        </p:blipFill>
        <p:spPr>
          <a:xfrm>
            <a:off x="251520" y="3439415"/>
            <a:ext cx="3725148" cy="2837761"/>
          </a:xfrm>
          <a:prstGeom prst="rect">
            <a:avLst/>
          </a:prstGeom>
        </p:spPr>
      </p:pic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431999"/>
              </p:ext>
            </p:extLst>
          </p:nvPr>
        </p:nvGraphicFramePr>
        <p:xfrm>
          <a:off x="899592" y="908720"/>
          <a:ext cx="1421101" cy="39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Формула" r:id="rId6" imgW="990170" imgH="266584" progId="Equation.3">
                  <p:embed/>
                </p:oleObj>
              </mc:Choice>
              <mc:Fallback>
                <p:oleObj name="Формула" r:id="rId6" imgW="990170" imgH="266584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908720"/>
                        <a:ext cx="1421101" cy="3936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0" y="5715"/>
            <a:ext cx="9144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Evaluation of centrality from </a:t>
            </a:r>
            <a:r>
              <a:rPr lang="ru-RU" sz="2400" b="1" dirty="0" smtClean="0">
                <a:solidFill>
                  <a:srgbClr val="0070C0"/>
                </a:solidFill>
              </a:rPr>
              <a:t>(</a:t>
            </a:r>
            <a:r>
              <a:rPr lang="en-US" sz="2400" b="1" dirty="0" smtClean="0">
                <a:solidFill>
                  <a:srgbClr val="0070C0"/>
                </a:solidFill>
              </a:rPr>
              <a:t>E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T</a:t>
            </a:r>
            <a:r>
              <a:rPr lang="en-US" sz="2400" b="1" dirty="0" smtClean="0">
                <a:solidFill>
                  <a:srgbClr val="0070C0"/>
                </a:solidFill>
              </a:rPr>
              <a:t>,E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L</a:t>
            </a:r>
            <a:r>
              <a:rPr lang="ru-RU" sz="2400" b="1" dirty="0" smtClean="0">
                <a:solidFill>
                  <a:srgbClr val="0070C0"/>
                </a:solidFill>
              </a:rPr>
              <a:t>)</a:t>
            </a:r>
            <a:r>
              <a:rPr lang="en-US" sz="2400" b="1" dirty="0" smtClean="0">
                <a:solidFill>
                  <a:srgbClr val="0070C0"/>
                </a:solidFill>
              </a:rPr>
              <a:t> energy distributions.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22904" y="796278"/>
            <a:ext cx="4824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mbusRomNo9L-Regu"/>
              </a:rPr>
              <a:t>Each color bin is 10% </a:t>
            </a:r>
            <a:r>
              <a:rPr lang="en-US" dirty="0">
                <a:latin typeface="NimbusRomNo9L-Regu"/>
              </a:rPr>
              <a:t>fractions of the total </a:t>
            </a:r>
            <a:r>
              <a:rPr lang="en-US" dirty="0" smtClean="0">
                <a:latin typeface="NimbusRomNo9L-Regu"/>
              </a:rPr>
              <a:t>number </a:t>
            </a:r>
            <a:r>
              <a:rPr lang="en-US" dirty="0">
                <a:latin typeface="NimbusRomNo9L-Regu"/>
              </a:rPr>
              <a:t>of events (fraction of the total inelastic nucleus-nucleus cross section).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86154" y="6053677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Dependence of impact parameter on centrality.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48064" y="6015597"/>
            <a:ext cx="340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Dependence of resolution of impact parameter on centrality.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9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229" y="1630200"/>
            <a:ext cx="2984714" cy="2810036"/>
          </a:xfrm>
          <a:prstGeom prst="rect">
            <a:avLst/>
          </a:prstGeom>
        </p:spPr>
      </p:pic>
      <p:sp>
        <p:nvSpPr>
          <p:cNvPr id="54" name="Заголовок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</a:rPr>
              <a:t>Let’s consider the angular distribution of deposited energies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in </a:t>
            </a:r>
            <a:r>
              <a:rPr lang="en-US" sz="2400" b="1" dirty="0" err="1" smtClean="0">
                <a:solidFill>
                  <a:srgbClr val="0070C0"/>
                </a:solidFill>
              </a:rPr>
              <a:t>FHCal</a:t>
            </a:r>
            <a:r>
              <a:rPr lang="en-US" sz="2400" b="1" dirty="0" smtClean="0">
                <a:solidFill>
                  <a:srgbClr val="0070C0"/>
                </a:solidFill>
              </a:rPr>
              <a:t> in differential way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14344" y="937297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 groups of </a:t>
            </a:r>
            <a:r>
              <a:rPr lang="en-US" sz="2000" b="1" dirty="0" err="1" smtClean="0"/>
              <a:t>FHCal</a:t>
            </a:r>
            <a:r>
              <a:rPr lang="en-US" sz="2000" b="1" dirty="0" smtClean="0"/>
              <a:t> modules with the same polar angle.</a:t>
            </a:r>
          </a:p>
          <a:p>
            <a:r>
              <a:rPr lang="en-US" sz="2000" b="1" dirty="0" smtClean="0"/>
              <a:t>Number of modules equals to 4 or 8 depending on group.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63588" y="4555964"/>
                <a:ext cx="741682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Summary energy in each group of modules is normalized to number of modules in this group.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The normalized energy in each group depends on the polar angle.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The error is ~1/E, where E is energy in given group of modules.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This dependence is fitted by the line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E(</a:t>
                </a:r>
                <a:r>
                  <a:rPr lang="en-US" b="1" dirty="0" smtClean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)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C00000"/>
                        </a:solidFill>
                        <a:sym typeface="Symbol" panose="05050102010706020507" pitchFamily="18" charset="2"/>
                      </a:rPr>
                      <m:t>x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C00000"/>
                        </a:solidFill>
                        <a:sym typeface="Symbol" panose="05050102010706020507" pitchFamily="18" charset="2"/>
                      </a:rPr>
                      <m:t></m:t>
                    </m:r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𝐄𝐜</m:t>
                    </m:r>
                    <m:r>
                      <a:rPr lang="en-US" b="1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, where: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G</a:t>
                </a:r>
                <a:r>
                  <a:rPr lang="en-US" b="1" baseline="-25000" dirty="0" smtClean="0"/>
                  <a:t>E</a:t>
                </a:r>
                <a:r>
                  <a:rPr lang="en-US" sz="1600" b="1" dirty="0" smtClean="0"/>
                  <a:t> </a:t>
                </a:r>
                <a:r>
                  <a:rPr lang="en-US" b="1" dirty="0" smtClean="0"/>
                  <a:t>is transverse energy gradient and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err="1" smtClean="0"/>
                  <a:t>E</a:t>
                </a:r>
                <a:r>
                  <a:rPr lang="en-US" b="1" baseline="-25000" dirty="0" err="1" smtClean="0"/>
                  <a:t>c</a:t>
                </a:r>
                <a:r>
                  <a:rPr lang="en-US" sz="1600" b="1" dirty="0" smtClean="0"/>
                  <a:t> </a:t>
                </a:r>
                <a:r>
                  <a:rPr lang="en-US" b="1" dirty="0" smtClean="0"/>
                  <a:t>is central energy (at </a:t>
                </a:r>
                <a:r>
                  <a:rPr lang="en-US" b="1" dirty="0" smtClean="0">
                    <a:latin typeface="Symbol" panose="05050102010706020507" pitchFamily="18" charset="2"/>
                    <a:sym typeface="Symbol" panose="05050102010706020507" pitchFamily="18" charset="2"/>
                  </a:rPr>
                  <a:t>=0</a:t>
                </a:r>
                <a:r>
                  <a:rPr lang="en-US" b="1" baseline="30000" dirty="0" smtClean="0">
                    <a:latin typeface="Symbol" panose="05050102010706020507" pitchFamily="18" charset="2"/>
                    <a:sym typeface="Symbol" panose="05050102010706020507" pitchFamily="18" charset="2"/>
                  </a:rPr>
                  <a:t>0</a:t>
                </a:r>
                <a:r>
                  <a:rPr lang="en-US" b="1" dirty="0" smtClean="0">
                    <a:latin typeface="Symbol" panose="05050102010706020507" pitchFamily="18" charset="2"/>
                    <a:sym typeface="Symbol" panose="05050102010706020507" pitchFamily="18" charset="2"/>
                  </a:rPr>
                  <a:t>).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4555964"/>
                <a:ext cx="7416824" cy="2031325"/>
              </a:xfrm>
              <a:prstGeom prst="rect">
                <a:avLst/>
              </a:prstGeom>
              <a:blipFill>
                <a:blip r:embed="rId3"/>
                <a:stretch>
                  <a:fillRect l="-576" t="-1497" b="-3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8</a:t>
            </a:fld>
            <a:endParaRPr lang="en-US"/>
          </a:p>
        </p:txBody>
      </p:sp>
      <p:grpSp>
        <p:nvGrpSpPr>
          <p:cNvPr id="4" name="Группа 3"/>
          <p:cNvGrpSpPr/>
          <p:nvPr/>
        </p:nvGrpSpPr>
        <p:grpSpPr>
          <a:xfrm>
            <a:off x="1447490" y="1760911"/>
            <a:ext cx="3391020" cy="2679325"/>
            <a:chOff x="1447490" y="1760911"/>
            <a:chExt cx="3391020" cy="267932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77" t="9139" r="35101" b="6319"/>
            <a:stretch/>
          </p:blipFill>
          <p:spPr>
            <a:xfrm>
              <a:off x="1447490" y="1760911"/>
              <a:ext cx="3391020" cy="26793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931154" y="2512246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ru-RU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25569" y="3575380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</a:t>
              </a:r>
              <a:endParaRPr lang="ru-RU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83953" y="2512246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  <a:endParaRPr lang="ru-RU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49592" y="2145936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</a:t>
              </a:r>
              <a:endParaRPr lang="ru-RU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08732" y="2142914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5</a:t>
              </a:r>
              <a:endParaRPr lang="ru-RU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3628" y="1794530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6</a:t>
              </a:r>
              <a:endParaRPr lang="ru-RU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9267" y="1794530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8</a:t>
              </a:r>
              <a:endParaRPr lang="ru-RU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49605" y="3944712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7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8252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40" y="3518105"/>
            <a:ext cx="3987034" cy="27038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9" y="3490997"/>
            <a:ext cx="4042726" cy="27416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02260"/>
            <a:ext cx="4104455" cy="27834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9" y="636320"/>
            <a:ext cx="4152421" cy="28160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3999" cy="46329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 Dependence of energy deposition on polar angle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7809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Centrality 0-10%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54452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Centrality 30-40%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545350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Centrality 20-30%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39244" y="27163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Centrality 10-20%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925031"/>
              </p:ext>
            </p:extLst>
          </p:nvPr>
        </p:nvGraphicFramePr>
        <p:xfrm>
          <a:off x="7722899" y="18215"/>
          <a:ext cx="1421101" cy="39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" name="Формула" r:id="rId7" imgW="990170" imgH="266584" progId="Equation.3">
                  <p:embed/>
                </p:oleObj>
              </mc:Choice>
              <mc:Fallback>
                <p:oleObj name="Формула" r:id="rId7" imgW="990170" imgH="266584" progId="Equation.3">
                  <p:embed/>
                  <p:pic>
                    <p:nvPicPr>
                      <p:cNvPr id="51" name="Объект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2899" y="18215"/>
                        <a:ext cx="1421101" cy="3936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26481" y="2291050"/>
                <a:ext cx="1912763" cy="64633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E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sym typeface="Symbol" panose="05050102010706020507" pitchFamily="18" charset="2"/>
                      </a:rPr>
                      <m:t>x</m:t>
                    </m:r>
                    <m:r>
                      <a:rPr lang="el-G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𝐄𝐂</m:t>
                    </m:r>
                  </m:oMath>
                </a14:m>
                <a:endParaRPr lang="en-US" b="1" baseline="-2500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sym typeface="Symbol" panose="05050102010706020507" pitchFamily="18" charset="2"/>
                      </a:rPr>
                      <m:t>x</m:t>
                    </m:r>
                    <m:r>
                      <a:rPr lang="el-G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𝐩𝟏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481" y="2291050"/>
                <a:ext cx="1912763" cy="646331"/>
              </a:xfrm>
              <a:prstGeom prst="rect">
                <a:avLst/>
              </a:prstGeom>
              <a:blipFill>
                <a:blip r:embed="rId9"/>
                <a:stretch>
                  <a:fillRect l="-2548" t="-5660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81781" y="6239053"/>
            <a:ext cx="810839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</a:t>
            </a:r>
            <a:r>
              <a:rPr lang="en-US" b="1" dirty="0" smtClean="0">
                <a:solidFill>
                  <a:srgbClr val="C00000"/>
                </a:solidFill>
              </a:rPr>
              <a:t>it line is </a:t>
            </a:r>
            <a:r>
              <a:rPr lang="en-US" b="1" dirty="0">
                <a:solidFill>
                  <a:srgbClr val="C00000"/>
                </a:solidFill>
              </a:rPr>
              <a:t>below </a:t>
            </a:r>
            <a:r>
              <a:rPr lang="en-US" b="1" dirty="0" smtClean="0">
                <a:solidFill>
                  <a:srgbClr val="C00000"/>
                </a:solidFill>
              </a:rPr>
              <a:t>of  </a:t>
            </a:r>
            <a:r>
              <a:rPr lang="en-US" b="1" dirty="0">
                <a:solidFill>
                  <a:srgbClr val="C00000"/>
                </a:solidFill>
              </a:rPr>
              <a:t>last point. This point could be associated with </a:t>
            </a:r>
            <a:r>
              <a:rPr lang="en-US" b="1" dirty="0" smtClean="0">
                <a:solidFill>
                  <a:srgbClr val="C00000"/>
                </a:solidFill>
              </a:rPr>
              <a:t>non-spectator energy. Shall we subtract this energy from all points?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3030" y="2024696"/>
            <a:ext cx="3287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908320" y="2094000"/>
            <a:ext cx="3287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28183" y="4861806"/>
            <a:ext cx="3287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52758" y="4861806"/>
            <a:ext cx="3287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C78-3192-42A0-A836-E1B72BDFE5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12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1144</Words>
  <Application>Microsoft Office PowerPoint</Application>
  <PresentationFormat>Экран (4:3)</PresentationFormat>
  <Paragraphs>206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NimbusRomNo9L-Regu</vt:lpstr>
      <vt:lpstr>Symbol</vt:lpstr>
      <vt:lpstr>Тема Office</vt:lpstr>
      <vt:lpstr>Формула</vt:lpstr>
      <vt:lpstr>Уравнение</vt:lpstr>
      <vt:lpstr>Energy distributions in FHCal and approaches for  centrality measurements.</vt:lpstr>
      <vt:lpstr>Презентация PowerPoint</vt:lpstr>
      <vt:lpstr>Презентация PowerPoint</vt:lpstr>
      <vt:lpstr>Презентация PowerPoint</vt:lpstr>
      <vt:lpstr>Occupancies and energies of different particles at front of FHCal.</vt:lpstr>
      <vt:lpstr>Construction of two energy components in FHCal.</vt:lpstr>
      <vt:lpstr>Презентация PowerPoint</vt:lpstr>
      <vt:lpstr>Презентация PowerPoint</vt:lpstr>
      <vt:lpstr> Dependence of energy deposition on polar angle</vt:lpstr>
      <vt:lpstr>Презентация PowerPoint</vt:lpstr>
      <vt:lpstr>Dependence of energy deposition on polar angle after subtraction.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alexander ivashkin</cp:lastModifiedBy>
  <cp:revision>189</cp:revision>
  <dcterms:created xsi:type="dcterms:W3CDTF">2019-07-27T09:03:15Z</dcterms:created>
  <dcterms:modified xsi:type="dcterms:W3CDTF">2019-10-10T06:47:50Z</dcterms:modified>
</cp:coreProperties>
</file>