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55" r:id="rId2"/>
    <p:sldId id="466" r:id="rId3"/>
    <p:sldId id="467" r:id="rId4"/>
    <p:sldId id="470" r:id="rId5"/>
    <p:sldId id="457" r:id="rId6"/>
    <p:sldId id="459" r:id="rId7"/>
    <p:sldId id="461" r:id="rId8"/>
    <p:sldId id="462" r:id="rId9"/>
    <p:sldId id="463" r:id="rId10"/>
    <p:sldId id="464" r:id="rId11"/>
    <p:sldId id="440" r:id="rId12"/>
    <p:sldId id="409" r:id="rId13"/>
    <p:sldId id="439" r:id="rId14"/>
    <p:sldId id="473" r:id="rId15"/>
    <p:sldId id="471" r:id="rId16"/>
    <p:sldId id="456" r:id="rId17"/>
    <p:sldId id="390" r:id="rId18"/>
    <p:sldId id="397" r:id="rId19"/>
    <p:sldId id="444" r:id="rId20"/>
    <p:sldId id="465" r:id="rId21"/>
    <p:sldId id="469" r:id="rId22"/>
    <p:sldId id="352" r:id="rId23"/>
    <p:sldId id="353" r:id="rId24"/>
    <p:sldId id="354" r:id="rId25"/>
    <p:sldId id="472" r:id="rId26"/>
    <p:sldId id="419" r:id="rId27"/>
    <p:sldId id="420" r:id="rId28"/>
    <p:sldId id="42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F787-2835-4FB3-BB83-31447AB2400B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EAA09-1E46-4932-AE5E-92B21A4D1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3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2A3BB-2A24-4E6B-B9F1-14E125B56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0468D3-06CC-4891-B7F5-32FF7607CB20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9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7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1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195040" cy="111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096640" cy="43924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65600" cy="43924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096640" cy="439247"/>
          </a:xfrm>
        </p:spPr>
        <p:txBody>
          <a:bodyPr/>
          <a:lstStyle>
            <a:lvl1pPr>
              <a:defRPr/>
            </a:lvl1pPr>
          </a:lstStyle>
          <a:p>
            <a:fld id="{BFC23DB9-B51E-433A-8D4B-1720BBAF52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66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8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4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7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4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6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5BFD-6AB8-4143-91FB-5D20DEE8E5ED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502.05280" TargetMode="Externa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abs/arXiv:1807.04996" TargetMode="External"/><Relationship Id="rId4" Type="http://schemas.openxmlformats.org/officeDocument/2006/relationships/hyperlink" Target="http://arxiv.org/abs/arXiv:1602.0786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24.png"/><Relationship Id="rId7" Type="http://schemas.openxmlformats.org/officeDocument/2006/relationships/image" Target="../media/image3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93254" y="2924944"/>
                <a:ext cx="8572500" cy="1651000"/>
              </a:xfrm>
              <a:prstGeom prst="rect">
                <a:avLst/>
              </a:prstGeom>
              <a:solidFill>
                <a:schemeClr val="bg1">
                  <a:alpha val="49019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GB" sz="2800" dirty="0" smtClean="0">
                    <a:solidFill>
                      <a:schemeClr val="tx2"/>
                    </a:solidFill>
                  </a:rPr>
                  <a:t>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800" dirty="0" smtClean="0">
                    <a:solidFill>
                      <a:schemeClr val="tx2"/>
                    </a:solidFill>
                  </a:rPr>
                  <a:t>  </a:t>
                </a:r>
                <a:br>
                  <a:rPr lang="en-GB" sz="2800" dirty="0" smtClean="0">
                    <a:solidFill>
                      <a:schemeClr val="tx2"/>
                    </a:solidFill>
                  </a:rPr>
                </a:br>
                <a:r>
                  <a:rPr lang="en-GB" sz="2800" dirty="0" smtClean="0">
                    <a:solidFill>
                      <a:schemeClr val="tx2"/>
                    </a:solidFill>
                  </a:rPr>
                  <a:t>in </a:t>
                </a:r>
                <a:r>
                  <a:rPr lang="en-GB" sz="2800" dirty="0">
                    <a:solidFill>
                      <a:schemeClr val="tx2"/>
                    </a:solidFill>
                  </a:rPr>
                  <a:t>covariant </a:t>
                </a:r>
                <a:r>
                  <a:rPr lang="en-GB" sz="2800" dirty="0" smtClean="0">
                    <a:solidFill>
                      <a:schemeClr val="tx2"/>
                    </a:solidFill>
                  </a:rPr>
                  <a:t>confined quark model</a:t>
                </a:r>
                <a:r>
                  <a:rPr lang="ru-RU" sz="2800" i="1" dirty="0">
                    <a:latin typeface="+mj-lt"/>
                  </a:rPr>
                  <a:t> </a:t>
                </a:r>
                <a:endParaRPr lang="en-US" sz="2800" i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254" y="2924944"/>
                <a:ext cx="8572500" cy="1651000"/>
              </a:xfrm>
              <a:prstGeom prst="rect">
                <a:avLst/>
              </a:prstGeom>
              <a:blipFill rotWithShape="1">
                <a:blip r:embed="rId3"/>
                <a:stretch>
                  <a:fillRect t="-332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8"/>
          <p:cNvSpPr txBox="1">
            <a:spLocks noChangeArrowheads="1"/>
          </p:cNvSpPr>
          <p:nvPr/>
        </p:nvSpPr>
        <p:spPr>
          <a:xfrm>
            <a:off x="4271661" y="5172000"/>
            <a:ext cx="4619865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i="1" u="sng" dirty="0" err="1">
                <a:solidFill>
                  <a:srgbClr val="002060"/>
                </a:solidFill>
                <a:latin typeface="Times New Roman" pitchFamily="18" charset="0"/>
              </a:rPr>
              <a:t>Aidos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rgbClr val="002060"/>
                </a:solidFill>
                <a:latin typeface="Times New Roman" pitchFamily="18" charset="0"/>
              </a:rPr>
              <a:t>Issadykov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, Mikhail  A. Ivanov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64" y="-1"/>
            <a:ext cx="4045735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sus\Desktop\Новая папка (2)\Icons\tt4t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58"/>
            <a:ext cx="5098264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7" y="1123950"/>
            <a:ext cx="79438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New physics in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 decays?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5850"/>
            <a:ext cx="37623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916832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ClrTx/>
              <a:buSzTx/>
              <a:buFontTx/>
              <a:buNone/>
            </a:pPr>
            <a:r>
              <a:rPr lang="en-US" altLang="ru-RU" dirty="0">
                <a:latin typeface="Times New Roman" pitchFamily="16" charset="0"/>
              </a:rPr>
              <a:t>Loop-level decays b → sℓ</a:t>
            </a:r>
            <a:r>
              <a:rPr lang="en-US" altLang="ru-RU" baseline="33000" dirty="0">
                <a:latin typeface="Times New Roman" pitchFamily="16" charset="0"/>
              </a:rPr>
              <a:t>+</a:t>
            </a:r>
            <a:r>
              <a:rPr lang="en-US" altLang="ru-RU" dirty="0">
                <a:latin typeface="Times New Roman" pitchFamily="16" charset="0"/>
              </a:rPr>
              <a:t>ℓ</a:t>
            </a:r>
            <a:r>
              <a:rPr lang="en-US" altLang="ru-RU" baseline="33000" dirty="0">
                <a:latin typeface="Times New Roman" pitchFamily="16" charset="0"/>
              </a:rPr>
              <a:t>-</a:t>
            </a:r>
            <a:r>
              <a:rPr lang="en-US" altLang="ru-RU" dirty="0">
                <a:latin typeface="Times New Roman" pitchFamily="16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SzPct val="45000"/>
              <a:buFont typeface="Wingdings" charset="2"/>
              <a:buChar char=""/>
            </a:pPr>
            <a:r>
              <a:rPr lang="en-US" altLang="ru-RU" dirty="0">
                <a:latin typeface="Times New Roman" pitchFamily="16" charset="0"/>
              </a:rPr>
              <a:t>forbidden at tree-level in SM</a:t>
            </a:r>
          </a:p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SzPct val="45000"/>
              <a:buFont typeface="Wingdings" charset="2"/>
              <a:buChar char=""/>
            </a:pPr>
            <a:r>
              <a:rPr lang="en-US" altLang="ru-RU" dirty="0">
                <a:latin typeface="Times New Roman" pitchFamily="16" charset="0"/>
              </a:rPr>
              <a:t>sensitive to NP contributions in loops</a:t>
            </a:r>
          </a:p>
        </p:txBody>
      </p:sp>
      <p:sp>
        <p:nvSpPr>
          <p:cNvPr id="7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Rare decays of B meson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3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4294967295"/>
          </p:nvPr>
        </p:nvSpPr>
        <p:spPr>
          <a:xfrm>
            <a:off x="-12219" y="16066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3.4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σ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806" y="3676737"/>
            <a:ext cx="4781550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D:\ХХХХХХХХ\Диссертация\суреттер-барион\P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162" y="1362683"/>
            <a:ext cx="4477038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093870" y="6488668"/>
            <a:ext cx="3090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 smtClean="0"/>
              <a:t>*</a:t>
            </a:r>
            <a:r>
              <a:rPr lang="en-GB" sz="1600" b="1" i="1" dirty="0" err="1" smtClean="0"/>
              <a:t>Phys.Rev.Lett</a:t>
            </a:r>
            <a:r>
              <a:rPr lang="en-GB" sz="1600" b="1" i="1" dirty="0"/>
              <a:t>. 111 (2013) 191801</a:t>
            </a:r>
            <a:endParaRPr lang="ru-RU" sz="1600" b="1" i="1" dirty="0"/>
          </a:p>
        </p:txBody>
      </p:sp>
      <p:cxnSp>
        <p:nvCxnSpPr>
          <p:cNvPr id="47" name="Shape 47"/>
          <p:cNvCxnSpPr/>
          <p:nvPr/>
        </p:nvCxnSpPr>
        <p:spPr>
          <a:xfrm>
            <a:off x="1149831" y="1995573"/>
            <a:ext cx="2342049" cy="107338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bevel/>
            <a:headEnd type="none" w="med" len="med"/>
            <a:tailEnd type="stealth" w="lg" len="lg"/>
          </a:ln>
        </p:spPr>
      </p:cxnSp>
      <p:cxnSp>
        <p:nvCxnSpPr>
          <p:cNvPr id="48" name="Shape 48"/>
          <p:cNvCxnSpPr/>
          <p:nvPr/>
        </p:nvCxnSpPr>
        <p:spPr>
          <a:xfrm>
            <a:off x="1006956" y="4284836"/>
            <a:ext cx="1980868" cy="96987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bevel/>
            <a:headEnd type="none" w="med" len="med"/>
            <a:tailEnd type="stealth" w="lg" len="lg"/>
          </a:ln>
        </p:spPr>
      </p:cxnSp>
      <p:sp>
        <p:nvSpPr>
          <p:cNvPr id="9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Rare decays of B meson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02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 bwMode="auto">
              <a:xfrm>
                <a:off x="5367" y="188640"/>
                <a:ext cx="9144000" cy="79208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lt1"/>
                              </a:solidFill>
                              <a:latin typeface="Cambria Math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lt1"/>
                              </a:solidFill>
                              <a:latin typeface="Cambria Math"/>
                              <a:cs typeface="Times New Roman"/>
                              <a:sym typeface="Times New Roman"/>
                            </a:rPr>
                            <m:t>𝑹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chemeClr val="lt1"/>
                                  </a:solidFill>
                                  <a:latin typeface="Cambria Math"/>
                                  <a:cs typeface="Times New Roman"/>
                                  <a:sym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chemeClr val="lt1"/>
                                  </a:solidFill>
                                  <a:latin typeface="Cambria Math"/>
                                  <a:cs typeface="Times New Roman"/>
                                  <a:sym typeface="Times New Roman"/>
                                </a:rPr>
                                <m:t>𝑲</m:t>
                              </m:r>
                            </m:e>
                            <m:sup/>
                          </m:sSup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" y="188640"/>
                <a:ext cx="9144000" cy="7920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" y="1015033"/>
            <a:ext cx="6655084" cy="49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72114"/>
            <a:ext cx="7877199" cy="138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19175"/>
            <a:ext cx="61912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-15776" y="268362"/>
                <a:ext cx="9144000" cy="79208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b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→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b="1" i="1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s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transition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5776" y="268362"/>
                <a:ext cx="9144000" cy="7920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1547664" y="4653136"/>
            <a:ext cx="59046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47664" y="1628800"/>
            <a:ext cx="59046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5918" y="1794503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ru-RU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918" y="1794503"/>
                <a:ext cx="8229600" cy="4525963"/>
              </a:xfrm>
              <a:blipFill rotWithShape="1">
                <a:blip r:embed="rId2"/>
                <a:stretch>
                  <a:fillRect l="-1630" t="-2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2"/>
          <p:cNvSpPr txBox="1">
            <a:spLocks/>
          </p:cNvSpPr>
          <p:nvPr/>
        </p:nvSpPr>
        <p:spPr>
          <a:xfrm>
            <a:off x="3851920" y="1844824"/>
            <a:ext cx="32403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??</a:t>
            </a:r>
            <a:endParaRPr lang="ru-RU" b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2.2 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ru-RU" b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2 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756015" y="2564905"/>
            <a:ext cx="28803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“b-s anomaly”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9512" y="5157192"/>
            <a:ext cx="720080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215900" indent="-2159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GB" sz="1600" b="1" dirty="0" err="1"/>
              <a:t>Phys.Rev</a:t>
            </a:r>
            <a:r>
              <a:rPr lang="en-GB" sz="1600" b="1" dirty="0"/>
              <a:t>. D91 (2015) no.7, 074007</a:t>
            </a:r>
            <a:r>
              <a:rPr lang="en-GB" sz="1600" dirty="0"/>
              <a:t> </a:t>
            </a:r>
            <a:r>
              <a:rPr lang="en-GB" sz="1600" dirty="0" smtClean="0"/>
              <a:t>(</a:t>
            </a:r>
            <a:r>
              <a:rPr lang="en-GB" sz="1600" b="1" dirty="0">
                <a:hlinkClick r:id="rId3"/>
              </a:rPr>
              <a:t>arXiv:1502.05280</a:t>
            </a:r>
            <a:r>
              <a:rPr lang="en-GB" sz="1600" dirty="0" smtClean="0"/>
              <a:t>)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en-GB" altLang="ru-RU" sz="1600" dirty="0">
              <a:solidFill>
                <a:srgbClr val="0000FF"/>
              </a:solidFill>
              <a:latin typeface="Times New Roamn" charset="0"/>
              <a:ea typeface="AGMWPU+CMSS10" charset="0"/>
              <a:cs typeface="AGMWPU+CMSS10" charset="0"/>
            </a:endParaRP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GB" sz="1600" b="1" dirty="0" err="1"/>
              <a:t>Phys.Rev</a:t>
            </a:r>
            <a:r>
              <a:rPr lang="en-GB" sz="1600" b="1" dirty="0"/>
              <a:t>. D93 (2016) no.9, 094022</a:t>
            </a:r>
            <a:r>
              <a:rPr lang="en-GB" sz="1600" dirty="0"/>
              <a:t> </a:t>
            </a:r>
            <a:r>
              <a:rPr lang="en-GB" sz="1600" dirty="0" smtClean="0"/>
              <a:t>(</a:t>
            </a:r>
            <a:r>
              <a:rPr lang="en-GB" sz="1600" b="1" dirty="0">
                <a:hlinkClick r:id="rId4"/>
              </a:rPr>
              <a:t>arXiv:1602.07864</a:t>
            </a:r>
            <a:r>
              <a:rPr lang="en-GB" sz="1600" dirty="0" smtClean="0"/>
              <a:t>)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en-GB" altLang="ru-RU" sz="1600" dirty="0">
              <a:solidFill>
                <a:srgbClr val="0000FF"/>
              </a:solidFill>
              <a:latin typeface="Times New Roamn" charset="0"/>
              <a:ea typeface="AGMWPU+CMSS10" charset="0"/>
              <a:cs typeface="AGMWPU+CMSS10" charset="0"/>
            </a:endParaRP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GB" sz="1600" b="1" dirty="0" err="1"/>
              <a:t>Phys.Part.Nucl.Lett</a:t>
            </a:r>
            <a:r>
              <a:rPr lang="en-GB" sz="1600" b="1" dirty="0"/>
              <a:t>. 15 (2018) no.4, </a:t>
            </a:r>
            <a:r>
              <a:rPr lang="en-GB" sz="1600" b="1" dirty="0" smtClean="0"/>
              <a:t>393-396 (</a:t>
            </a:r>
            <a:r>
              <a:rPr lang="en-GB" sz="1600" b="1" dirty="0">
                <a:hlinkClick r:id="rId5"/>
              </a:rPr>
              <a:t>arXiv:1807.04996</a:t>
            </a:r>
            <a:r>
              <a:rPr lang="en-GB" sz="1600" b="1" dirty="0" smtClean="0"/>
              <a:t>)</a:t>
            </a:r>
            <a:endParaRPr lang="en-US" altLang="ru-RU" sz="1600" dirty="0">
              <a:solidFill>
                <a:srgbClr val="0000FF"/>
              </a:solidFill>
              <a:latin typeface="Times New Roamn" charset="0"/>
              <a:ea typeface="AGMWPU+CMSS10" charset="0"/>
              <a:cs typeface="AGMWPU+CMSS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9175"/>
            <a:ext cx="75723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b-d transition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Hamiltonian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56253"/>
            <a:ext cx="2227627" cy="31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56253"/>
            <a:ext cx="2304254" cy="3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26851"/>
            <a:ext cx="2363316" cy="29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26851"/>
            <a:ext cx="2329565" cy="2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7" y="1290636"/>
            <a:ext cx="951445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70576" y="5251399"/>
                <a:ext cx="2388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b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→ 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d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transition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576" y="5251399"/>
                <a:ext cx="238879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765" t="-10526" r="-280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127219" y="3885322"/>
                <a:ext cx="2432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b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→ 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s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transition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19" y="3885322"/>
                <a:ext cx="243207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75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1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9" y="2708920"/>
            <a:ext cx="83439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Hamiltonian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7" y="1290636"/>
            <a:ext cx="951445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1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factors of 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K*</a:t>
            </a:r>
            <a:r>
              <a:rPr lang="en-US" sz="24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endParaRPr lang="ru-RU" sz="2400" b="1" i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8250"/>
            <a:ext cx="44386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17" y="2092075"/>
            <a:ext cx="4238841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62178" y="6325858"/>
            <a:ext cx="4680520" cy="532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/>
              <a:t>*</a:t>
            </a:r>
            <a:r>
              <a:rPr lang="en-US" sz="1600" b="1" i="1" dirty="0" err="1"/>
              <a:t>Aidos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</a:t>
            </a:r>
            <a:r>
              <a:rPr lang="nl-NL" sz="1600" b="1" dirty="0"/>
              <a:t>EPJ Web Conf. 204 (2019) 08003</a:t>
            </a:r>
            <a:r>
              <a:rPr lang="nl-NL" sz="1600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6929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683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1762" y="3419016"/>
            <a:ext cx="6840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51762" y="1628800"/>
            <a:ext cx="6840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5805264"/>
            <a:ext cx="18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708920"/>
            <a:ext cx="954055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factors of 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K*</a:t>
            </a:r>
            <a:r>
              <a:rPr lang="en-US" sz="24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endParaRPr lang="ru-RU" sz="2400" b="1" i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512" y="4149080"/>
            <a:ext cx="774576" cy="360040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Lcsr</a:t>
            </a:r>
            <a:r>
              <a:rPr lang="nl-NL" sz="1600" dirty="0"/>
              <a:t> 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88" y="6165304"/>
            <a:ext cx="4536504" cy="29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700808"/>
            <a:ext cx="57721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 ratios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 ratios</a:t>
            </a:r>
            <a:endParaRPr lang="ru-RU" sz="2400" b="1" i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12482"/>
            <a:ext cx="67722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17876"/>
            <a:ext cx="6800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29" y="6337915"/>
            <a:ext cx="4276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3789040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86" y="1628799"/>
            <a:ext cx="5562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Binned branching ratios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99792" y="3501008"/>
            <a:ext cx="41764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Binned angular observables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23566"/>
            <a:ext cx="55721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88024" y="2564904"/>
            <a:ext cx="20882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788024" y="4132560"/>
            <a:ext cx="20882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91780" y="5373216"/>
            <a:ext cx="41764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IMG_6664g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401"/>
            <a:ext cx="9144000" cy="61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260648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9300"/>
            <a:ext cx="792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3"/>
            <a:ext cx="5256584" cy="513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613789"/>
            <a:ext cx="5904656" cy="140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7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0" y="692696"/>
            <a:ext cx="8505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9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00392" cy="68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028938" y="5849044"/>
            <a:ext cx="18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9512" y="3413984"/>
            <a:ext cx="900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9512" y="1628800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2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hflav-eos.web.cern.ch/hflav-eos/semi/summer18/r_dtaunu/rdrds_summer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31875"/>
            <a:ext cx="7632848" cy="51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490240" y="6531086"/>
            <a:ext cx="587520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r" hangingPunct="1">
              <a:buClrTx/>
              <a:buFontTx/>
              <a:buNone/>
            </a:pPr>
            <a:endParaRPr lang="en-US" altLang="ru-RU" sz="1500" b="1" dirty="0">
              <a:cs typeface="Arial" charset="0"/>
            </a:endParaRPr>
          </a:p>
        </p:txBody>
      </p:sp>
      <p:sp>
        <p:nvSpPr>
          <p:cNvPr id="8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b-c transition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429" y="590453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(One of ) the </a:t>
            </a:r>
            <a:r>
              <a:rPr lang="en-GB" sz="2000" dirty="0" smtClean="0"/>
              <a:t>largest discrepancies between SM </a:t>
            </a:r>
            <a:r>
              <a:rPr lang="en-GB" sz="2000" dirty="0"/>
              <a:t>and </a:t>
            </a:r>
            <a:r>
              <a:rPr lang="en-GB" sz="2000" dirty="0" smtClean="0"/>
              <a:t>measurement</a:t>
            </a:r>
            <a:endParaRPr lang="en-GB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07329" y="6073816"/>
            <a:ext cx="2907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Up to  </a:t>
            </a:r>
            <a:r>
              <a:rPr lang="en-GB" dirty="0" smtClean="0">
                <a:solidFill>
                  <a:srgbClr val="C00000"/>
                </a:solidFill>
              </a:rPr>
              <a:t>4.1 σ</a:t>
            </a:r>
            <a:r>
              <a:rPr lang="en-GB" dirty="0" smtClean="0"/>
              <a:t> </a:t>
            </a:r>
            <a:r>
              <a:rPr lang="en-GB" dirty="0"/>
              <a:t>disagreement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351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76341"/>
            <a:ext cx="2200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71591"/>
            <a:ext cx="3533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788024" y="6262488"/>
            <a:ext cx="4711985" cy="595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1" dirty="0"/>
              <a:t>*R. </a:t>
            </a:r>
            <a:r>
              <a:rPr lang="en-US" sz="1600" b="1" i="1" dirty="0" err="1"/>
              <a:t>Aaij</a:t>
            </a:r>
            <a:r>
              <a:rPr lang="en-US" sz="1600" b="1" i="1" dirty="0"/>
              <a:t> et al</a:t>
            </a:r>
            <a:r>
              <a:rPr lang="en-US" sz="1600" b="1" i="1" dirty="0" smtClean="0"/>
              <a:t>. </a:t>
            </a:r>
            <a:r>
              <a:rPr lang="nn-NO" sz="1600" b="1" i="1" dirty="0" smtClean="0"/>
              <a:t>Phys.Rev.Lett</a:t>
            </a:r>
            <a:r>
              <a:rPr lang="nn-NO" sz="1600" b="1" i="1" dirty="0"/>
              <a:t>. 120 (2018</a:t>
            </a:r>
            <a:r>
              <a:rPr lang="nn-NO" sz="1600" b="1" i="1" dirty="0" smtClean="0"/>
              <a:t>) 121801  </a:t>
            </a:r>
            <a:endParaRPr lang="en-GB" sz="1600" b="1" i="1" dirty="0"/>
          </a:p>
          <a:p>
            <a:pPr marL="0" indent="0">
              <a:buNone/>
            </a:pPr>
            <a:r>
              <a:rPr lang="en-GB" sz="1600" b="1" i="1" dirty="0" smtClean="0"/>
              <a:t> </a:t>
            </a:r>
            <a:endParaRPr lang="ru-RU" sz="1600" b="1" i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Semileptonic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8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8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14438"/>
            <a:ext cx="80962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</a:t>
            </a:r>
            <a:r>
              <a:rPr lang="nl-NL" sz="1600" b="1" i="1" dirty="0"/>
              <a:t>. B783 (2018) 178-182 </a:t>
            </a:r>
            <a:r>
              <a:rPr lang="en-GB" sz="1600" b="1" i="1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4057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279"/>
            <a:ext cx="5457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8" y="5169394"/>
            <a:ext cx="5248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0423" y="1671191"/>
            <a:ext cx="437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LHCb</a:t>
            </a:r>
            <a:r>
              <a:rPr lang="en-US" sz="2400" dirty="0"/>
              <a:t> collaboration(</a:t>
            </a:r>
            <a:r>
              <a:rPr lang="en-US" sz="2400" dirty="0" err="1"/>
              <a:t>nonleptonic</a:t>
            </a:r>
            <a:r>
              <a:rPr lang="en-US" sz="2400" dirty="0"/>
              <a:t>): 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" y="3933056"/>
            <a:ext cx="6643403" cy="101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12211" y="3318136"/>
            <a:ext cx="5104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*</a:t>
            </a:r>
            <a:r>
              <a:rPr lang="fr-FR" sz="1600" b="1" i="1" dirty="0"/>
              <a:t>R. Aaij et al. [LHCb Collaboration], JHEP 1309 (2013) 075</a:t>
            </a:r>
            <a:endParaRPr lang="ru-RU" sz="1600" b="1" i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12211" y="6123684"/>
            <a:ext cx="5104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*</a:t>
            </a:r>
            <a:r>
              <a:rPr lang="fr-FR" sz="1600" b="1" i="1" dirty="0"/>
              <a:t>R. Aaij et al. [LHCb Collaboration], JHEP 1609 (2016) 153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4447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71312"/>
            <a:ext cx="81343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</a:t>
            </a:r>
            <a:r>
              <a:rPr lang="nl-NL" sz="1600" b="1" i="1" dirty="0"/>
              <a:t>. B783 (2018) 178-182 </a:t>
            </a:r>
            <a:r>
              <a:rPr lang="en-GB" sz="1600" b="1" i="1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0278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4" y="1412776"/>
            <a:ext cx="8044112" cy="49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Phys.Lett. B783 (2018) 178-182 </a:t>
            </a:r>
            <a:r>
              <a:rPr lang="en-GB" sz="1600" b="1" i="1" dirty="0" smtClean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4867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341</Words>
  <Application>Microsoft Office PowerPoint</Application>
  <PresentationFormat>Экран (4:3)</PresentationFormat>
  <Paragraphs>66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100</cp:revision>
  <dcterms:created xsi:type="dcterms:W3CDTF">2018-08-14T14:55:13Z</dcterms:created>
  <dcterms:modified xsi:type="dcterms:W3CDTF">2019-12-04T10:26:56Z</dcterms:modified>
</cp:coreProperties>
</file>