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67" r:id="rId3"/>
    <p:sldId id="259" r:id="rId4"/>
    <p:sldId id="283" r:id="rId5"/>
    <p:sldId id="264" r:id="rId6"/>
    <p:sldId id="260" r:id="rId7"/>
    <p:sldId id="281" r:id="rId8"/>
    <p:sldId id="263" r:id="rId9"/>
    <p:sldId id="266" r:id="rId10"/>
    <p:sldId id="265" r:id="rId11"/>
    <p:sldId id="261" r:id="rId12"/>
    <p:sldId id="284" r:id="rId13"/>
    <p:sldId id="282"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38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107CCE-CD66-3840-A880-747E9F5AB2C0}" type="datetimeFigureOut">
              <a:rPr lang="fr-FR" smtClean="0"/>
              <a:t>20/02/2020</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C7B621-E4A3-784F-BFFE-BE192C935873}" type="slidenum">
              <a:rPr lang="en-US" smtClean="0"/>
              <a:t>‹#›</a:t>
            </a:fld>
            <a:endParaRPr lang="en-US"/>
          </a:p>
        </p:txBody>
      </p:sp>
    </p:spTree>
    <p:extLst>
      <p:ext uri="{BB962C8B-B14F-4D97-AF65-F5344CB8AC3E}">
        <p14:creationId xmlns:p14="http://schemas.microsoft.com/office/powerpoint/2010/main" val="23685981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5B33B-DEA6-DC46-B38D-308CA7689C0E}" type="datetimeFigureOut">
              <a:rPr lang="fr-FR" smtClean="0"/>
              <a:t>20/02/2020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24196-5ACB-3E43-81C8-7FE27243F579}" type="slidenum">
              <a:rPr lang="fr-FR" smtClean="0"/>
              <a:t>‹#›</a:t>
            </a:fld>
            <a:endParaRPr lang="fr-FR"/>
          </a:p>
        </p:txBody>
      </p:sp>
    </p:spTree>
    <p:extLst>
      <p:ext uri="{BB962C8B-B14F-4D97-AF65-F5344CB8AC3E}">
        <p14:creationId xmlns:p14="http://schemas.microsoft.com/office/powerpoint/2010/main" val="272519219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Taken</a:t>
            </a:r>
            <a:r>
              <a:rPr lang="fr-FR" dirty="0" smtClean="0"/>
              <a:t> </a:t>
            </a:r>
            <a:r>
              <a:rPr lang="fr-FR" dirty="0" err="1" smtClean="0"/>
              <a:t>from</a:t>
            </a:r>
            <a:r>
              <a:rPr lang="fr-FR" dirty="0" smtClean="0"/>
              <a:t> the brochure </a:t>
            </a:r>
            <a:r>
              <a:rPr lang="fr-FR" dirty="0" err="1" smtClean="0"/>
              <a:t>which</a:t>
            </a:r>
            <a:r>
              <a:rPr lang="fr-FR" dirty="0" smtClean="0"/>
              <a:t> </a:t>
            </a:r>
            <a:r>
              <a:rPr lang="fr-FR" dirty="0" err="1" smtClean="0"/>
              <a:t>is</a:t>
            </a:r>
            <a:r>
              <a:rPr lang="fr-FR" dirty="0" smtClean="0"/>
              <a:t> on </a:t>
            </a:r>
            <a:r>
              <a:rPr lang="fr-FR" dirty="0" err="1" smtClean="0"/>
              <a:t>Own</a:t>
            </a:r>
            <a:r>
              <a:rPr lang="fr-FR" dirty="0" smtClean="0"/>
              <a:t> Drive and </a:t>
            </a:r>
            <a:r>
              <a:rPr lang="fr-FR" dirty="0" err="1" smtClean="0"/>
              <a:t>which</a:t>
            </a:r>
            <a:r>
              <a:rPr lang="fr-FR" dirty="0" smtClean="0"/>
              <a:t> </a:t>
            </a:r>
            <a:r>
              <a:rPr lang="fr-FR" dirty="0" err="1" smtClean="0"/>
              <a:t>you</a:t>
            </a:r>
            <a:r>
              <a:rPr lang="fr-FR" dirty="0" smtClean="0"/>
              <a:t> are </a:t>
            </a:r>
            <a:r>
              <a:rPr lang="fr-FR" dirty="0" err="1" smtClean="0"/>
              <a:t>invited</a:t>
            </a:r>
            <a:r>
              <a:rPr lang="fr-FR" dirty="0" smtClean="0"/>
              <a:t> to </a:t>
            </a:r>
            <a:r>
              <a:rPr lang="fr-FR" dirty="0" err="1" smtClean="0"/>
              <a:t>read</a:t>
            </a:r>
            <a:r>
              <a:rPr lang="fr-FR" dirty="0" smtClean="0"/>
              <a:t> and comment</a:t>
            </a:r>
            <a:endParaRPr lang="fr-FR" dirty="0"/>
          </a:p>
        </p:txBody>
      </p:sp>
      <p:sp>
        <p:nvSpPr>
          <p:cNvPr id="4" name="Espace réservé du numéro de diapositive 3"/>
          <p:cNvSpPr>
            <a:spLocks noGrp="1"/>
          </p:cNvSpPr>
          <p:nvPr>
            <p:ph type="sldNum" sz="quarter" idx="10"/>
          </p:nvPr>
        </p:nvSpPr>
        <p:spPr/>
        <p:txBody>
          <a:bodyPr/>
          <a:lstStyle/>
          <a:p>
            <a:fld id="{FA424196-5ACB-3E43-81C8-7FE27243F579}" type="slidenum">
              <a:rPr lang="fr-FR" smtClean="0"/>
              <a:t>1</a:t>
            </a:fld>
            <a:endParaRPr lang="fr-FR"/>
          </a:p>
        </p:txBody>
      </p:sp>
    </p:spTree>
    <p:extLst>
      <p:ext uri="{BB962C8B-B14F-4D97-AF65-F5344CB8AC3E}">
        <p14:creationId xmlns:p14="http://schemas.microsoft.com/office/powerpoint/2010/main" val="214636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FCE586DB-0B21-B44D-B1A3-62B84E148186}" type="datetime1">
              <a:rPr lang="fr-FR" smtClean="0"/>
              <a:t>20/02/2020</a:t>
            </a:fld>
            <a:endParaRPr lang="en-GB"/>
          </a:p>
        </p:txBody>
      </p:sp>
      <p:sp>
        <p:nvSpPr>
          <p:cNvPr id="5" name="Espace réservé du pied de page 4"/>
          <p:cNvSpPr>
            <a:spLocks noGrp="1"/>
          </p:cNvSpPr>
          <p:nvPr>
            <p:ph type="ftr" sz="quarter" idx="11"/>
          </p:nvPr>
        </p:nvSpPr>
        <p:spPr/>
        <p:txBody>
          <a:bodyPr/>
          <a:lstStyle/>
          <a:p>
            <a:r>
              <a:rPr lang="it-IT" smtClean="0"/>
              <a:t>Michel Spiro SC 17/12/2019</a:t>
            </a:r>
            <a:endParaRPr lang="en-GB"/>
          </a:p>
        </p:txBody>
      </p:sp>
      <p:sp>
        <p:nvSpPr>
          <p:cNvPr id="6" name="Espace réservé du numéro de diapositive 5"/>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8C1E4B2-197E-B64C-8003-8D3A23191B76}" type="datetime1">
              <a:rPr lang="fr-FR" smtClean="0"/>
              <a:t>20/02/2020</a:t>
            </a:fld>
            <a:endParaRPr lang="en-GB"/>
          </a:p>
        </p:txBody>
      </p:sp>
      <p:sp>
        <p:nvSpPr>
          <p:cNvPr id="5" name="Espace réservé du pied de page 4"/>
          <p:cNvSpPr>
            <a:spLocks noGrp="1"/>
          </p:cNvSpPr>
          <p:nvPr>
            <p:ph type="ftr" sz="quarter" idx="11"/>
          </p:nvPr>
        </p:nvSpPr>
        <p:spPr/>
        <p:txBody>
          <a:bodyPr/>
          <a:lstStyle/>
          <a:p>
            <a:r>
              <a:rPr lang="it-IT" smtClean="0"/>
              <a:t>Michel Spiro SC 17/12/2019</a:t>
            </a:r>
            <a:endParaRPr lang="en-GB"/>
          </a:p>
        </p:txBody>
      </p:sp>
      <p:sp>
        <p:nvSpPr>
          <p:cNvPr id="6" name="Espace réservé du numéro de diapositive 5"/>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22FDACC-DA8E-CA4C-BDB0-BD2E24948AF8}" type="datetime1">
              <a:rPr lang="fr-FR" smtClean="0"/>
              <a:t>20/02/2020</a:t>
            </a:fld>
            <a:endParaRPr lang="en-GB"/>
          </a:p>
        </p:txBody>
      </p:sp>
      <p:sp>
        <p:nvSpPr>
          <p:cNvPr id="5" name="Espace réservé du pied de page 4"/>
          <p:cNvSpPr>
            <a:spLocks noGrp="1"/>
          </p:cNvSpPr>
          <p:nvPr>
            <p:ph type="ftr" sz="quarter" idx="11"/>
          </p:nvPr>
        </p:nvSpPr>
        <p:spPr/>
        <p:txBody>
          <a:bodyPr/>
          <a:lstStyle/>
          <a:p>
            <a:r>
              <a:rPr lang="it-IT" smtClean="0"/>
              <a:t>Michel Spiro SC 17/12/2019</a:t>
            </a:r>
            <a:endParaRPr lang="en-GB"/>
          </a:p>
        </p:txBody>
      </p:sp>
      <p:sp>
        <p:nvSpPr>
          <p:cNvPr id="6" name="Espace réservé du numéro de diapositive 5"/>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B9BEBF6-B002-514D-BCDC-2554DA32F338}" type="datetime1">
              <a:rPr lang="fr-FR" smtClean="0"/>
              <a:t>20/02/2020</a:t>
            </a:fld>
            <a:endParaRPr lang="en-GB"/>
          </a:p>
        </p:txBody>
      </p:sp>
      <p:sp>
        <p:nvSpPr>
          <p:cNvPr id="5" name="Espace réservé du pied de page 4"/>
          <p:cNvSpPr>
            <a:spLocks noGrp="1"/>
          </p:cNvSpPr>
          <p:nvPr>
            <p:ph type="ftr" sz="quarter" idx="11"/>
          </p:nvPr>
        </p:nvSpPr>
        <p:spPr/>
        <p:txBody>
          <a:bodyPr/>
          <a:lstStyle/>
          <a:p>
            <a:r>
              <a:rPr lang="it-IT" smtClean="0"/>
              <a:t>Michel Spiro SC 17/12/2019</a:t>
            </a:r>
            <a:endParaRPr lang="en-GB"/>
          </a:p>
        </p:txBody>
      </p:sp>
      <p:sp>
        <p:nvSpPr>
          <p:cNvPr id="6" name="Espace réservé du numéro de diapositive 5"/>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403EEB3-EAE0-B042-AFB1-04A3A9D9546E}" type="datetime1">
              <a:rPr lang="fr-FR" smtClean="0"/>
              <a:t>20/02/2020</a:t>
            </a:fld>
            <a:endParaRPr lang="en-GB"/>
          </a:p>
        </p:txBody>
      </p:sp>
      <p:sp>
        <p:nvSpPr>
          <p:cNvPr id="5" name="Espace réservé du pied de page 4"/>
          <p:cNvSpPr>
            <a:spLocks noGrp="1"/>
          </p:cNvSpPr>
          <p:nvPr>
            <p:ph type="ftr" sz="quarter" idx="11"/>
          </p:nvPr>
        </p:nvSpPr>
        <p:spPr/>
        <p:txBody>
          <a:bodyPr/>
          <a:lstStyle/>
          <a:p>
            <a:r>
              <a:rPr lang="it-IT" smtClean="0"/>
              <a:t>Michel Spiro SC 17/12/2019</a:t>
            </a:r>
            <a:endParaRPr lang="en-GB"/>
          </a:p>
        </p:txBody>
      </p:sp>
      <p:sp>
        <p:nvSpPr>
          <p:cNvPr id="6" name="Espace réservé du numéro de diapositive 5"/>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C5A99515-A1DA-2F47-B336-D97FAA24EB43}" type="datetime1">
              <a:rPr lang="fr-FR" smtClean="0"/>
              <a:t>20/02/2020</a:t>
            </a:fld>
            <a:endParaRPr lang="en-GB"/>
          </a:p>
        </p:txBody>
      </p:sp>
      <p:sp>
        <p:nvSpPr>
          <p:cNvPr id="6" name="Espace réservé du pied de page 5"/>
          <p:cNvSpPr>
            <a:spLocks noGrp="1"/>
          </p:cNvSpPr>
          <p:nvPr>
            <p:ph type="ftr" sz="quarter" idx="11"/>
          </p:nvPr>
        </p:nvSpPr>
        <p:spPr/>
        <p:txBody>
          <a:bodyPr/>
          <a:lstStyle/>
          <a:p>
            <a:r>
              <a:rPr lang="it-IT" smtClean="0"/>
              <a:t>Michel Spiro SC 17/12/2019</a:t>
            </a:r>
            <a:endParaRPr lang="en-GB"/>
          </a:p>
        </p:txBody>
      </p:sp>
      <p:sp>
        <p:nvSpPr>
          <p:cNvPr id="7" name="Espace réservé du numéro de diapositive 6"/>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A16AB8D9-2D01-504F-AA94-1F43C9DD0D98}" type="datetime1">
              <a:rPr lang="fr-FR" smtClean="0"/>
              <a:t>20/02/2020</a:t>
            </a:fld>
            <a:endParaRPr lang="en-GB"/>
          </a:p>
        </p:txBody>
      </p:sp>
      <p:sp>
        <p:nvSpPr>
          <p:cNvPr id="8" name="Espace réservé du pied de page 7"/>
          <p:cNvSpPr>
            <a:spLocks noGrp="1"/>
          </p:cNvSpPr>
          <p:nvPr>
            <p:ph type="ftr" sz="quarter" idx="11"/>
          </p:nvPr>
        </p:nvSpPr>
        <p:spPr/>
        <p:txBody>
          <a:bodyPr/>
          <a:lstStyle/>
          <a:p>
            <a:r>
              <a:rPr lang="it-IT" smtClean="0"/>
              <a:t>Michel Spiro SC 17/12/2019</a:t>
            </a:r>
            <a:endParaRPr lang="en-GB"/>
          </a:p>
        </p:txBody>
      </p:sp>
      <p:sp>
        <p:nvSpPr>
          <p:cNvPr id="9" name="Espace réservé du numéro de diapositive 8"/>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e la date 2"/>
          <p:cNvSpPr>
            <a:spLocks noGrp="1"/>
          </p:cNvSpPr>
          <p:nvPr>
            <p:ph type="dt" sz="half" idx="10"/>
          </p:nvPr>
        </p:nvSpPr>
        <p:spPr/>
        <p:txBody>
          <a:bodyPr/>
          <a:lstStyle/>
          <a:p>
            <a:fld id="{C0FEE4F4-6537-F443-9373-E9C978F21712}" type="datetime1">
              <a:rPr lang="fr-FR" smtClean="0"/>
              <a:t>20/02/2020</a:t>
            </a:fld>
            <a:endParaRPr lang="en-GB"/>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16A386-C20B-BC41-A01A-AE4210DB9497}" type="datetime1">
              <a:rPr lang="fr-FR" smtClean="0"/>
              <a:t>20/02/2020</a:t>
            </a:fld>
            <a:endParaRPr lang="en-GB"/>
          </a:p>
        </p:txBody>
      </p:sp>
      <p:sp>
        <p:nvSpPr>
          <p:cNvPr id="3" name="Espace réservé du pied de page 2"/>
          <p:cNvSpPr>
            <a:spLocks noGrp="1"/>
          </p:cNvSpPr>
          <p:nvPr>
            <p:ph type="ftr" sz="quarter" idx="11"/>
          </p:nvPr>
        </p:nvSpPr>
        <p:spPr/>
        <p:txBody>
          <a:bodyPr/>
          <a:lstStyle/>
          <a:p>
            <a:r>
              <a:rPr lang="it-IT" smtClean="0"/>
              <a:t>Michel Spiro SC 17/12/2019</a:t>
            </a:r>
            <a:endParaRPr lang="en-GB"/>
          </a:p>
        </p:txBody>
      </p:sp>
      <p:sp>
        <p:nvSpPr>
          <p:cNvPr id="4" name="Espace réservé du numéro de diapositive 3"/>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9ACCC0-09EE-5143-995E-E71A614B4351}" type="datetime1">
              <a:rPr lang="fr-FR" smtClean="0"/>
              <a:t>20/02/2020</a:t>
            </a:fld>
            <a:endParaRPr lang="en-GB"/>
          </a:p>
        </p:txBody>
      </p:sp>
      <p:sp>
        <p:nvSpPr>
          <p:cNvPr id="6" name="Espace réservé du pied de page 5"/>
          <p:cNvSpPr>
            <a:spLocks noGrp="1"/>
          </p:cNvSpPr>
          <p:nvPr>
            <p:ph type="ftr" sz="quarter" idx="11"/>
          </p:nvPr>
        </p:nvSpPr>
        <p:spPr/>
        <p:txBody>
          <a:bodyPr/>
          <a:lstStyle/>
          <a:p>
            <a:r>
              <a:rPr lang="it-IT" smtClean="0"/>
              <a:t>Michel Spiro SC 17/12/2019</a:t>
            </a:r>
            <a:endParaRPr lang="en-GB"/>
          </a:p>
        </p:txBody>
      </p:sp>
      <p:sp>
        <p:nvSpPr>
          <p:cNvPr id="7" name="Espace réservé du numéro de diapositive 6"/>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FE2A920-EF9C-7D4A-8CE2-7732609A4E7D}" type="datetime1">
              <a:rPr lang="fr-FR" smtClean="0"/>
              <a:t>20/02/2020</a:t>
            </a:fld>
            <a:endParaRPr lang="en-GB"/>
          </a:p>
        </p:txBody>
      </p:sp>
      <p:sp>
        <p:nvSpPr>
          <p:cNvPr id="6" name="Espace réservé du pied de page 5"/>
          <p:cNvSpPr>
            <a:spLocks noGrp="1"/>
          </p:cNvSpPr>
          <p:nvPr>
            <p:ph type="ftr" sz="quarter" idx="11"/>
          </p:nvPr>
        </p:nvSpPr>
        <p:spPr/>
        <p:txBody>
          <a:bodyPr/>
          <a:lstStyle/>
          <a:p>
            <a:r>
              <a:rPr lang="it-IT" smtClean="0"/>
              <a:t>Michel Spiro SC 17/12/2019</a:t>
            </a:r>
            <a:endParaRPr lang="en-GB"/>
          </a:p>
        </p:txBody>
      </p:sp>
      <p:sp>
        <p:nvSpPr>
          <p:cNvPr id="7" name="Espace réservé du numéro de diapositive 6"/>
          <p:cNvSpPr>
            <a:spLocks noGrp="1"/>
          </p:cNvSpPr>
          <p:nvPr>
            <p:ph type="sldNum" sz="quarter" idx="12"/>
          </p:nvPr>
        </p:nvSpPr>
        <p:spPr/>
        <p:txBody>
          <a:bodyPr/>
          <a:lstStyle/>
          <a:p>
            <a:fld id="{CF78F26E-7DA9-654F-8F07-0512D6DA01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FC16C-574D-D245-81FE-D3BED1544D66}" type="datetime1">
              <a:rPr lang="fr-FR" smtClean="0"/>
              <a:t>20/02/2020</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Michel Spiro SC 17/12/2019</a:t>
            </a:r>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8F26E-7DA9-654F-8F07-0512D6DA01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b="1" dirty="0" smtClean="0">
                <a:solidFill>
                  <a:srgbClr val="FF0000"/>
                </a:solidFill>
              </a:rPr>
              <a:t>Proposal for 2022 – International Year of Basic Sciences for Sustainable Development</a:t>
            </a:r>
            <a:endParaRPr lang="en-GB" b="1" dirty="0">
              <a:solidFill>
                <a:srgbClr val="FF0000"/>
              </a:solidFill>
            </a:endParaRPr>
          </a:p>
        </p:txBody>
      </p:sp>
      <p:sp>
        <p:nvSpPr>
          <p:cNvPr id="3" name="Sous-titre 2"/>
          <p:cNvSpPr>
            <a:spLocks noGrp="1"/>
          </p:cNvSpPr>
          <p:nvPr>
            <p:ph type="subTitle" idx="1"/>
          </p:nvPr>
        </p:nvSpPr>
        <p:spPr/>
        <p:txBody>
          <a:bodyPr>
            <a:normAutofit fontScale="70000" lnSpcReduction="20000"/>
          </a:bodyPr>
          <a:lstStyle/>
          <a:p>
            <a:r>
              <a:rPr lang="en-GB" dirty="0" smtClean="0"/>
              <a:t>M. Spiro</a:t>
            </a:r>
          </a:p>
          <a:p>
            <a:r>
              <a:rPr lang="en-GB" dirty="0" smtClean="0"/>
              <a:t>President of IUPAP</a:t>
            </a:r>
          </a:p>
          <a:p>
            <a:r>
              <a:rPr lang="en-GB" dirty="0" smtClean="0"/>
              <a:t>Chair of the Steering Committee for the proclamation of an International Year of Basic Sciences for Sustainable </a:t>
            </a:r>
            <a:r>
              <a:rPr lang="en-GB" smtClean="0"/>
              <a:t>Development in 2022 (IYBSSD 2022)</a:t>
            </a:r>
            <a:endParaRPr lang="en-GB" dirty="0" smtClean="0"/>
          </a:p>
          <a:p>
            <a:endParaRPr lang="en-GB" dirty="0" smtClean="0"/>
          </a:p>
          <a:p>
            <a:endParaRPr lang="en-GB" dirty="0" smtClean="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1</a:t>
            </a:fld>
            <a:endParaRPr lang="en-GB"/>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SOME possible </a:t>
            </a:r>
            <a:r>
              <a:rPr lang="fr-FR" b="1" dirty="0" err="1" smtClean="0">
                <a:solidFill>
                  <a:srgbClr val="FF0000"/>
                </a:solidFill>
              </a:rPr>
              <a:t>resulting</a:t>
            </a:r>
            <a:r>
              <a:rPr lang="fr-FR" b="1" smtClean="0">
                <a:solidFill>
                  <a:srgbClr val="FF0000"/>
                </a:solidFill>
              </a:rPr>
              <a:t> ACTIONS</a:t>
            </a:r>
            <a:endParaRPr lang="fr-FR" b="1"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pPr lvl="0"/>
            <a:r>
              <a:rPr lang="en-US" dirty="0"/>
              <a:t>Institutionalize full implementation of open access publishing for all research papers connected to Fundamental Research, i.e. curiosity driven. This will allow free access to Universities to all published material in Basic Sciences</a:t>
            </a:r>
            <a:endParaRPr lang="fr-FR" dirty="0"/>
          </a:p>
          <a:p>
            <a:pPr lvl="0"/>
            <a:r>
              <a:rPr lang="en-US" dirty="0"/>
              <a:t>More generally promote Open Science in all Basic Sciences.</a:t>
            </a:r>
            <a:endParaRPr lang="fr-FR" dirty="0"/>
          </a:p>
          <a:p>
            <a:pPr lvl="0"/>
            <a:r>
              <a:rPr lang="en-US" dirty="0"/>
              <a:t>Promote inclusive collaboration in Fundamental Research (teams from developed countries together with teams from developing countries, gender balance…)</a:t>
            </a:r>
            <a:endParaRPr lang="fr-FR" dirty="0"/>
          </a:p>
          <a:p>
            <a:pPr lvl="0"/>
            <a:r>
              <a:rPr lang="en-US" dirty="0"/>
              <a:t>Organize top level international scientific </a:t>
            </a:r>
            <a:r>
              <a:rPr lang="en-US" dirty="0" smtClean="0"/>
              <a:t>or educational events </a:t>
            </a:r>
            <a:r>
              <a:rPr lang="en-US" dirty="0"/>
              <a:t>in developing countries with many side events. International Scientific Unions should be mobilized for that purpose.</a:t>
            </a:r>
            <a:endParaRPr lang="fr-FR" dirty="0"/>
          </a:p>
          <a:p>
            <a:pPr lvl="0"/>
            <a:r>
              <a:rPr lang="en-US" dirty="0" smtClean="0"/>
              <a:t>Promote training and education </a:t>
            </a:r>
            <a:r>
              <a:rPr lang="en-US" dirty="0"/>
              <a:t>to Basic Sciences in developing </a:t>
            </a:r>
            <a:r>
              <a:rPr lang="en-US" dirty="0" smtClean="0"/>
              <a:t>countries..</a:t>
            </a:r>
            <a:endParaRPr lang="fr-FR" dirty="0"/>
          </a:p>
          <a:p>
            <a:endParaRPr lang="fr-FR"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10</a:t>
            </a:fld>
            <a:endParaRPr lang="en-GB"/>
          </a:p>
        </p:txBody>
      </p:sp>
    </p:spTree>
    <p:extLst>
      <p:ext uri="{BB962C8B-B14F-4D97-AF65-F5344CB8AC3E}">
        <p14:creationId xmlns:p14="http://schemas.microsoft.com/office/powerpoint/2010/main" val="6934183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rgbClr val="FF0000"/>
                </a:solidFill>
              </a:rPr>
              <a:t>Steps (tentative schedule)</a:t>
            </a:r>
            <a:endParaRPr lang="en-GB" b="1" dirty="0">
              <a:solidFill>
                <a:srgbClr val="FF0000"/>
              </a:solidFill>
            </a:endParaRPr>
          </a:p>
        </p:txBody>
      </p:sp>
      <p:sp>
        <p:nvSpPr>
          <p:cNvPr id="3" name="Espace réservé du contenu 2"/>
          <p:cNvSpPr>
            <a:spLocks noGrp="1"/>
          </p:cNvSpPr>
          <p:nvPr>
            <p:ph idx="1"/>
          </p:nvPr>
        </p:nvSpPr>
        <p:spPr>
          <a:xfrm>
            <a:off x="457200" y="1600200"/>
            <a:ext cx="8229600" cy="5257800"/>
          </a:xfrm>
        </p:spPr>
        <p:txBody>
          <a:bodyPr>
            <a:normAutofit fontScale="85000" lnSpcReduction="20000"/>
          </a:bodyPr>
          <a:lstStyle/>
          <a:p>
            <a:pPr lvl="0"/>
            <a:endParaRPr lang="fr-FR" dirty="0" smtClean="0"/>
          </a:p>
          <a:p>
            <a:pPr lvl="0"/>
            <a:r>
              <a:rPr lang="en-US" dirty="0" smtClean="0"/>
              <a:t>2018 </a:t>
            </a:r>
            <a:r>
              <a:rPr lang="en-US" dirty="0"/>
              <a:t>Formal recommendation </a:t>
            </a:r>
            <a:r>
              <a:rPr lang="en-US" dirty="0" smtClean="0"/>
              <a:t>by </a:t>
            </a:r>
            <a:r>
              <a:rPr lang="en-US" dirty="0"/>
              <a:t>IBSP for 2022 – International Year for Basic </a:t>
            </a:r>
            <a:r>
              <a:rPr lang="en-US" dirty="0" smtClean="0"/>
              <a:t>Sciences for development (done)</a:t>
            </a:r>
            <a:endParaRPr lang="fr-FR" dirty="0" smtClean="0"/>
          </a:p>
          <a:p>
            <a:pPr lvl="0"/>
            <a:r>
              <a:rPr lang="en-US" dirty="0" smtClean="0"/>
              <a:t>2019 </a:t>
            </a:r>
            <a:r>
              <a:rPr lang="en-US" dirty="0"/>
              <a:t>Formal approval by the General Conference of UNESCO (November</a:t>
            </a:r>
            <a:r>
              <a:rPr lang="en-US" dirty="0" smtClean="0"/>
              <a:t>) (done)</a:t>
            </a:r>
          </a:p>
          <a:p>
            <a:pPr lvl="0"/>
            <a:r>
              <a:rPr lang="en-US" dirty="0" smtClean="0"/>
              <a:t>Enlarge the circle of Unions, Partners and Academies (in progress, thanks </a:t>
            </a:r>
            <a:r>
              <a:rPr lang="en-US" b="1" dirty="0" smtClean="0"/>
              <a:t>to ISC </a:t>
            </a:r>
            <a:r>
              <a:rPr lang="en-US" dirty="0" smtClean="0"/>
              <a:t>..)</a:t>
            </a:r>
            <a:endParaRPr lang="fr-FR" dirty="0"/>
          </a:p>
          <a:p>
            <a:pPr lvl="0"/>
            <a:r>
              <a:rPr lang="en-US" dirty="0"/>
              <a:t>2020 Approval by the UN General Assembly (December</a:t>
            </a:r>
            <a:r>
              <a:rPr lang="en-US" dirty="0" smtClean="0"/>
              <a:t>) </a:t>
            </a:r>
            <a:r>
              <a:rPr lang="en-US" dirty="0" smtClean="0">
                <a:sym typeface="Wingdings"/>
              </a:rPr>
              <a:t> need </a:t>
            </a:r>
            <a:r>
              <a:rPr lang="en-US" b="1" dirty="0" smtClean="0">
                <a:sym typeface="Wingdings"/>
              </a:rPr>
              <a:t>some lobbying</a:t>
            </a:r>
            <a:r>
              <a:rPr lang="en-US" dirty="0" smtClean="0">
                <a:sym typeface="Wingdings"/>
              </a:rPr>
              <a:t>!</a:t>
            </a:r>
            <a:endParaRPr lang="fr-FR" dirty="0"/>
          </a:p>
          <a:p>
            <a:pPr lvl="0"/>
            <a:r>
              <a:rPr lang="en-US" dirty="0"/>
              <a:t>2021 Detailed Preparation of Regional and International events</a:t>
            </a:r>
            <a:endParaRPr lang="fr-FR" dirty="0"/>
          </a:p>
          <a:p>
            <a:pPr lvl="0"/>
            <a:r>
              <a:rPr lang="en-US" dirty="0"/>
              <a:t>2022 International Year of Basic Sciences for </a:t>
            </a:r>
            <a:r>
              <a:rPr lang="en-US" dirty="0" smtClean="0"/>
              <a:t>Sustainable Development</a:t>
            </a:r>
            <a:endParaRPr lang="fr-FR"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11</a:t>
            </a:fld>
            <a:endParaRPr lang="en-GB"/>
          </a:p>
        </p:txBody>
      </p:sp>
    </p:spTree>
    <p:extLst>
      <p:ext uri="{BB962C8B-B14F-4D97-AF65-F5344CB8AC3E}">
        <p14:creationId xmlns:p14="http://schemas.microsoft.com/office/powerpoint/2010/main" val="2818564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r>
              <a:rPr lang="en-US" b="1" dirty="0" smtClean="0">
                <a:solidFill>
                  <a:srgbClr val="FF0000"/>
                </a:solidFill>
              </a:rPr>
              <a:t>Budget issue for the preparation of IYBSSD 2022 (needed centralized budget)</a:t>
            </a:r>
            <a:endParaRPr lang="en-US" b="1" dirty="0">
              <a:solidFill>
                <a:srgbClr val="FF0000"/>
              </a:solidFill>
            </a:endParaRPr>
          </a:p>
        </p:txBody>
      </p:sp>
      <p:sp>
        <p:nvSpPr>
          <p:cNvPr id="3" name="Espace réservé du contenu 2"/>
          <p:cNvSpPr>
            <a:spLocks noGrp="1"/>
          </p:cNvSpPr>
          <p:nvPr>
            <p:ph idx="1"/>
          </p:nvPr>
        </p:nvSpPr>
        <p:spPr/>
        <p:txBody>
          <a:bodyPr/>
          <a:lstStyle/>
          <a:p>
            <a:r>
              <a:rPr lang="en-US" dirty="0" smtClean="0"/>
              <a:t>Publicity material                   </a:t>
            </a:r>
            <a:r>
              <a:rPr lang="en-US" dirty="0"/>
              <a:t>5</a:t>
            </a:r>
            <a:r>
              <a:rPr lang="en-US" dirty="0" smtClean="0"/>
              <a:t>0 K</a:t>
            </a:r>
          </a:p>
          <a:p>
            <a:r>
              <a:rPr lang="en-US" dirty="0" smtClean="0"/>
              <a:t>Lobbying                                   </a:t>
            </a:r>
            <a:r>
              <a:rPr lang="en-US" dirty="0"/>
              <a:t>5</a:t>
            </a:r>
            <a:r>
              <a:rPr lang="en-US" dirty="0" smtClean="0"/>
              <a:t>0 K</a:t>
            </a:r>
          </a:p>
          <a:p>
            <a:r>
              <a:rPr lang="en-US" dirty="0" smtClean="0"/>
              <a:t>Seed funds to initiate events (visits to potential host authorities..)  </a:t>
            </a:r>
            <a:r>
              <a:rPr lang="en-US" dirty="0"/>
              <a:t>5</a:t>
            </a:r>
            <a:r>
              <a:rPr lang="en-US" dirty="0" smtClean="0"/>
              <a:t>0 K</a:t>
            </a:r>
          </a:p>
          <a:p>
            <a:r>
              <a:rPr lang="en-US" dirty="0" smtClean="0"/>
              <a:t>Collect statistics which could be </a:t>
            </a:r>
            <a:r>
              <a:rPr lang="en-US" dirty="0" err="1" smtClean="0"/>
              <a:t>advertized</a:t>
            </a:r>
            <a:r>
              <a:rPr lang="en-US" dirty="0" smtClean="0"/>
              <a:t> in 2022                                           </a:t>
            </a:r>
            <a:r>
              <a:rPr lang="en-US" dirty="0"/>
              <a:t>5</a:t>
            </a:r>
            <a:r>
              <a:rPr lang="en-US" dirty="0" smtClean="0"/>
              <a:t>0 K</a:t>
            </a:r>
          </a:p>
          <a:p>
            <a:endParaRPr lang="en-US" dirty="0"/>
          </a:p>
          <a:p>
            <a:pPr marL="0" indent="0">
              <a:buNone/>
            </a:pPr>
            <a:r>
              <a:rPr lang="en-US" dirty="0" smtClean="0"/>
              <a:t>                        Total  200 K </a:t>
            </a:r>
            <a:endParaRPr lang="en-US"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12</a:t>
            </a:fld>
            <a:endParaRPr lang="en-GB"/>
          </a:p>
        </p:txBody>
      </p:sp>
    </p:spTree>
    <p:extLst>
      <p:ext uri="{BB962C8B-B14F-4D97-AF65-F5344CB8AC3E}">
        <p14:creationId xmlns:p14="http://schemas.microsoft.com/office/powerpoint/2010/main" val="246455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Espace réservé du contenu 2"/>
          <p:cNvSpPr>
            <a:spLocks noGrp="1"/>
          </p:cNvSpPr>
          <p:nvPr>
            <p:ph idx="1"/>
          </p:nvPr>
        </p:nvSpPr>
        <p:spPr>
          <a:xfrm>
            <a:off x="457200" y="2489200"/>
            <a:ext cx="8229600" cy="4525963"/>
          </a:xfrm>
        </p:spPr>
        <p:txBody>
          <a:bodyPr/>
          <a:lstStyle/>
          <a:p>
            <a:r>
              <a:rPr lang="en-US" dirty="0" smtClean="0"/>
              <a:t>We count on You All for </a:t>
            </a:r>
            <a:r>
              <a:rPr lang="en-US" dirty="0"/>
              <a:t>A</a:t>
            </a:r>
            <a:r>
              <a:rPr lang="en-US" dirty="0" smtClean="0"/>
              <a:t>ll that!!!</a:t>
            </a:r>
            <a:endParaRPr lang="en-US"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13</a:t>
            </a:fld>
            <a:endParaRPr lang="en-GB"/>
          </a:p>
        </p:txBody>
      </p:sp>
    </p:spTree>
    <p:extLst>
      <p:ext uri="{BB962C8B-B14F-4D97-AF65-F5344CB8AC3E}">
        <p14:creationId xmlns:p14="http://schemas.microsoft.com/office/powerpoint/2010/main" val="3526943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1"/>
          <p:cNvPicPr/>
          <p:nvPr/>
        </p:nvPicPr>
        <p:blipFill>
          <a:blip r:embed="rId2">
            <a:extLst>
              <a:ext uri="{28A0092B-C50C-407E-A947-70E740481C1C}">
                <a14:useLocalDpi xmlns:a14="http://schemas.microsoft.com/office/drawing/2010/main" val="0"/>
              </a:ext>
            </a:extLst>
          </a:blip>
          <a:stretch>
            <a:fillRect/>
          </a:stretch>
        </p:blipFill>
        <p:spPr>
          <a:xfrm>
            <a:off x="0" y="0"/>
            <a:ext cx="5010785" cy="6590589"/>
          </a:xfrm>
          <a:prstGeom prst="rect">
            <a:avLst/>
          </a:prstGeom>
        </p:spPr>
      </p:pic>
      <p:sp>
        <p:nvSpPr>
          <p:cNvPr id="6" name="Text Box 55"/>
          <p:cNvSpPr txBox="1">
            <a:spLocks noChangeArrowheads="1"/>
          </p:cNvSpPr>
          <p:nvPr/>
        </p:nvSpPr>
        <p:spPr bwMode="auto">
          <a:xfrm>
            <a:off x="0" y="5103773"/>
            <a:ext cx="3435985" cy="1571625"/>
          </a:xfrm>
          <a:prstGeom prst="rect">
            <a:avLst/>
          </a:prstGeom>
          <a:solidFill>
            <a:schemeClr val="bg1">
              <a:alpha val="49000"/>
            </a:schemeClr>
          </a:solidFill>
          <a:ln>
            <a:noFill/>
          </a:ln>
          <a:effectLst/>
        </p:spPr>
        <p:txBody>
          <a:bodyPr rot="0" vert="horz" wrap="square" lIns="274320" tIns="91440" rIns="91440" bIns="91440" anchor="t" anchorCtr="0" upright="1">
            <a:noAutofit/>
          </a:bodyPr>
          <a:lstStyle/>
          <a:p>
            <a:pPr>
              <a:spcAft>
                <a:spcPts val="800"/>
              </a:spcAft>
            </a:pPr>
            <a:r>
              <a:rPr lang="en-US" sz="1600" b="1" spc="0" dirty="0">
                <a:solidFill>
                  <a:srgbClr val="104C27"/>
                </a:solidFill>
                <a:effectLst/>
                <a:latin typeface="Calibri"/>
                <a:ea typeface="Times New Roman"/>
                <a:cs typeface="Arial"/>
              </a:rPr>
              <a:t>International Year of Basic Sciences for </a:t>
            </a:r>
            <a:r>
              <a:rPr lang="en-US" sz="1600" b="1" spc="0" dirty="0" smtClean="0">
                <a:solidFill>
                  <a:srgbClr val="104C27"/>
                </a:solidFill>
                <a:effectLst/>
                <a:latin typeface="Calibri"/>
                <a:ea typeface="Times New Roman"/>
                <a:cs typeface="Arial"/>
              </a:rPr>
              <a:t>Sustainable Development </a:t>
            </a:r>
            <a:r>
              <a:rPr lang="en-US" sz="1600" b="1" spc="0" dirty="0">
                <a:solidFill>
                  <a:srgbClr val="104C27"/>
                </a:solidFill>
                <a:effectLst/>
                <a:latin typeface="Calibri"/>
                <a:ea typeface="Times New Roman"/>
                <a:cs typeface="Arial"/>
              </a:rPr>
              <a:t/>
            </a:r>
            <a:br>
              <a:rPr lang="en-US" sz="1600" b="1" spc="0" dirty="0">
                <a:solidFill>
                  <a:srgbClr val="104C27"/>
                </a:solidFill>
                <a:effectLst/>
                <a:latin typeface="Calibri"/>
                <a:ea typeface="Times New Roman"/>
                <a:cs typeface="Arial"/>
              </a:rPr>
            </a:br>
            <a:r>
              <a:rPr lang="en-US" sz="1200" spc="75" dirty="0">
                <a:solidFill>
                  <a:srgbClr val="104C27"/>
                </a:solidFill>
                <a:effectLst/>
                <a:latin typeface="Calibri"/>
                <a:ea typeface="ＭＳ 明朝"/>
                <a:cs typeface="Times New Roman"/>
              </a:rPr>
              <a:t>Basic Sciences under the spotlight</a:t>
            </a:r>
            <a:endParaRPr lang="fr-FR" sz="1200" spc="75" dirty="0">
              <a:solidFill>
                <a:srgbClr val="44546A"/>
              </a:solidFill>
              <a:effectLst/>
              <a:latin typeface="Calibri"/>
              <a:ea typeface="ＭＳ 明朝"/>
              <a:cs typeface="Times New Roman"/>
            </a:endParaRPr>
          </a:p>
          <a:p>
            <a:pPr>
              <a:spcAft>
                <a:spcPts val="0"/>
              </a:spcAft>
            </a:pPr>
            <a:r>
              <a:rPr lang="en-US" sz="900" i="1" dirty="0">
                <a:solidFill>
                  <a:srgbClr val="104C27"/>
                </a:solidFill>
                <a:effectLst/>
                <a:latin typeface="Calibri"/>
                <a:ea typeface="Times New Roman"/>
                <a:cs typeface="Times New Roman"/>
              </a:rPr>
              <a:t>Basic Sciences are a key tool to provide a multi-cultural dialogue, with “scientific diplomacy” a known and demonstrated means to contribute to a more peaceful </a:t>
            </a:r>
            <a:r>
              <a:rPr lang="en-US" sz="900" i="1" dirty="0" smtClean="0">
                <a:solidFill>
                  <a:srgbClr val="104C27"/>
                </a:solidFill>
                <a:effectLst/>
                <a:latin typeface="Calibri"/>
                <a:ea typeface="Times New Roman"/>
                <a:cs typeface="Times New Roman"/>
              </a:rPr>
              <a:t>world</a:t>
            </a:r>
            <a:endParaRPr lang="fr-FR" sz="1200" dirty="0">
              <a:effectLst/>
              <a:latin typeface="Calibri"/>
              <a:ea typeface="Times New Roman"/>
              <a:cs typeface="Times New Roman"/>
            </a:endParaRPr>
          </a:p>
        </p:txBody>
      </p:sp>
      <p:pic>
        <p:nvPicPr>
          <p:cNvPr id="7" name="Image 6"/>
          <p:cNvPicPr/>
          <p:nvPr/>
        </p:nvPicPr>
        <p:blipFill>
          <a:blip r:embed="rId3">
            <a:extLst>
              <a:ext uri="{28A0092B-C50C-407E-A947-70E740481C1C}">
                <a14:useLocalDpi xmlns:a14="http://schemas.microsoft.com/office/drawing/2010/main" val="0"/>
              </a:ext>
            </a:extLst>
          </a:blip>
          <a:srcRect/>
          <a:stretch>
            <a:fillRect/>
          </a:stretch>
        </p:blipFill>
        <p:spPr bwMode="auto">
          <a:xfrm>
            <a:off x="6174567" y="5391080"/>
            <a:ext cx="1473294" cy="747253"/>
          </a:xfrm>
          <a:prstGeom prst="rect">
            <a:avLst/>
          </a:prstGeom>
          <a:noFill/>
          <a:ln>
            <a:noFill/>
          </a:ln>
        </p:spPr>
      </p:pic>
      <p:pic>
        <p:nvPicPr>
          <p:cNvPr id="8" name="Image 7" descr="Macintosh HD:Users:michelspiro:Desktop:sfp:IUPAP:IBSP:IMU.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331" y="337211"/>
            <a:ext cx="1046069" cy="820676"/>
          </a:xfrm>
          <a:prstGeom prst="rect">
            <a:avLst/>
          </a:prstGeom>
          <a:noFill/>
          <a:ln>
            <a:noFill/>
          </a:ln>
        </p:spPr>
      </p:pic>
      <p:pic>
        <p:nvPicPr>
          <p:cNvPr id="10" name="Imag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31562" y="2401120"/>
            <a:ext cx="763905" cy="422910"/>
          </a:xfrm>
          <a:prstGeom prst="rect">
            <a:avLst/>
          </a:prstGeom>
          <a:noFill/>
          <a:ln>
            <a:noFill/>
          </a:ln>
        </p:spPr>
      </p:pic>
      <p:pic>
        <p:nvPicPr>
          <p:cNvPr id="11" name="Image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1644" y="2274120"/>
            <a:ext cx="748030" cy="549910"/>
          </a:xfrm>
          <a:prstGeom prst="rect">
            <a:avLst/>
          </a:prstGeom>
          <a:noFill/>
          <a:ln>
            <a:noFill/>
          </a:ln>
        </p:spPr>
      </p:pic>
      <p:pic>
        <p:nvPicPr>
          <p:cNvPr id="12" name="Image 1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67787" y="3428700"/>
            <a:ext cx="837565" cy="795132"/>
          </a:xfrm>
          <a:prstGeom prst="rect">
            <a:avLst/>
          </a:prstGeom>
          <a:noFill/>
          <a:ln>
            <a:noFill/>
          </a:ln>
        </p:spPr>
      </p:pic>
      <p:pic>
        <p:nvPicPr>
          <p:cNvPr id="13" name="Image 1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93711" y="3428698"/>
            <a:ext cx="1626590" cy="795134"/>
          </a:xfrm>
          <a:prstGeom prst="rect">
            <a:avLst/>
          </a:prstGeom>
          <a:noFill/>
          <a:ln>
            <a:noFill/>
          </a:ln>
        </p:spPr>
      </p:pic>
      <p:pic>
        <p:nvPicPr>
          <p:cNvPr id="14" name="Image 13"/>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67787" y="691611"/>
            <a:ext cx="906780" cy="323850"/>
          </a:xfrm>
          <a:prstGeom prst="rect">
            <a:avLst/>
          </a:prstGeom>
          <a:noFill/>
          <a:ln>
            <a:noFill/>
          </a:ln>
        </p:spPr>
      </p:pic>
      <p:sp>
        <p:nvSpPr>
          <p:cNvPr id="15" name="Text Box 55"/>
          <p:cNvSpPr txBox="1">
            <a:spLocks noChangeArrowheads="1"/>
          </p:cNvSpPr>
          <p:nvPr/>
        </p:nvSpPr>
        <p:spPr bwMode="auto">
          <a:xfrm>
            <a:off x="0" y="0"/>
            <a:ext cx="1657350" cy="803275"/>
          </a:xfrm>
          <a:prstGeom prst="rect">
            <a:avLst/>
          </a:prstGeom>
          <a:solidFill>
            <a:schemeClr val="bg2">
              <a:lumMod val="25000"/>
            </a:schemeClr>
          </a:solidFill>
          <a:ln>
            <a:noFill/>
          </a:ln>
          <a:effectLst/>
        </p:spPr>
        <p:txBody>
          <a:bodyPr rot="0" vert="horz" wrap="square" lIns="274320" tIns="182880" rIns="91440" bIns="182880" anchor="t" anchorCtr="0" upright="1">
            <a:noAutofit/>
          </a:bodyPr>
          <a:lstStyle/>
          <a:p>
            <a:pPr algn="ctr">
              <a:spcBef>
                <a:spcPts val="300"/>
              </a:spcBef>
              <a:spcAft>
                <a:spcPts val="300"/>
              </a:spcAft>
            </a:pPr>
            <a:r>
              <a:rPr lang="en-US" sz="2800" b="1">
                <a:effectLst/>
                <a:latin typeface="Calibri"/>
                <a:ea typeface="Times New Roman"/>
                <a:cs typeface="Times New Roman"/>
              </a:rPr>
              <a:t>2022</a:t>
            </a:r>
            <a:endParaRPr lang="fr-FR" sz="1200">
              <a:effectLst/>
              <a:latin typeface="Calibri"/>
              <a:ea typeface="Times New Roman"/>
              <a:cs typeface="Times New Roman"/>
            </a:endParaRPr>
          </a:p>
        </p:txBody>
      </p:sp>
      <p:sp>
        <p:nvSpPr>
          <p:cNvPr id="17" name="Text Box 56"/>
          <p:cNvSpPr txBox="1">
            <a:spLocks noChangeArrowheads="1"/>
          </p:cNvSpPr>
          <p:nvPr/>
        </p:nvSpPr>
        <p:spPr bwMode="auto">
          <a:xfrm>
            <a:off x="-54611" y="1637850"/>
            <a:ext cx="2143055" cy="763270"/>
          </a:xfrm>
          <a:prstGeom prst="rect">
            <a:avLst/>
          </a:prstGeom>
          <a:solidFill>
            <a:schemeClr val="bg1">
              <a:alpha val="60000"/>
            </a:schemeClr>
          </a:solidFill>
          <a:ln>
            <a:solidFill>
              <a:schemeClr val="accent2"/>
            </a:solidFill>
          </a:ln>
          <a:effectLst/>
        </p:spPr>
        <p:txBody>
          <a:bodyPr rot="0" vert="horz" wrap="square" lIns="274320" tIns="45720" rIns="91440" bIns="45720" anchor="t" anchorCtr="0" upright="1">
            <a:noAutofit/>
          </a:bodyPr>
          <a:lstStyle/>
          <a:p>
            <a:pPr>
              <a:spcBef>
                <a:spcPts val="300"/>
              </a:spcBef>
              <a:spcAft>
                <a:spcPts val="300"/>
              </a:spcAft>
            </a:pPr>
            <a:r>
              <a:rPr lang="en-US" sz="3600" b="1" kern="1400" dirty="0" smtClean="0">
                <a:solidFill>
                  <a:srgbClr val="104C27"/>
                </a:solidFill>
                <a:effectLst/>
                <a:latin typeface="Gill Sans MT"/>
                <a:ea typeface="Times New Roman"/>
                <a:cs typeface="Arial"/>
              </a:rPr>
              <a:t>IYBSSD</a:t>
            </a:r>
            <a:endParaRPr lang="fr-FR" sz="3600" b="1" kern="1400" dirty="0">
              <a:effectLst/>
              <a:latin typeface="Gill Sans MT"/>
              <a:ea typeface="Times New Roman"/>
              <a:cs typeface="Arial"/>
            </a:endParaRPr>
          </a:p>
          <a:p>
            <a:pPr>
              <a:spcAft>
                <a:spcPts val="0"/>
              </a:spcAft>
            </a:pPr>
            <a:r>
              <a:rPr lang="en-US" sz="1200" dirty="0">
                <a:solidFill>
                  <a:srgbClr val="104C27"/>
                </a:solidFill>
                <a:effectLst/>
                <a:latin typeface="Calibri"/>
                <a:ea typeface="Times New Roman"/>
                <a:cs typeface="Times New Roman"/>
              </a:rPr>
              <a:t> </a:t>
            </a:r>
            <a:endParaRPr lang="fr-FR" sz="1200" dirty="0">
              <a:effectLst/>
              <a:latin typeface="Calibri"/>
              <a:ea typeface="Times New Roman"/>
              <a:cs typeface="Times New Roman"/>
            </a:endParaRPr>
          </a:p>
        </p:txBody>
      </p:sp>
      <p:pic>
        <p:nvPicPr>
          <p:cNvPr id="16" name="Picture 2"/>
          <p:cNvPicPr/>
          <p:nvPr/>
        </p:nvPicPr>
        <p:blipFill>
          <a:blip r:embed="rId10">
            <a:extLst>
              <a:ext uri="{28A0092B-C50C-407E-A947-70E740481C1C}">
                <a14:useLocalDpi xmlns:a14="http://schemas.microsoft.com/office/drawing/2010/main" val="0"/>
              </a:ext>
            </a:extLst>
          </a:blip>
          <a:stretch>
            <a:fillRect/>
          </a:stretch>
        </p:blipFill>
        <p:spPr>
          <a:xfrm>
            <a:off x="5540874" y="1312223"/>
            <a:ext cx="2608798" cy="651253"/>
          </a:xfrm>
          <a:prstGeom prst="rect">
            <a:avLst/>
          </a:prstGeom>
        </p:spPr>
      </p:pic>
      <p:pic>
        <p:nvPicPr>
          <p:cNvPr id="2" name="Image 1"/>
          <p:cNvPicPr>
            <a:picLocks noChangeAspect="1"/>
          </p:cNvPicPr>
          <p:nvPr/>
        </p:nvPicPr>
        <p:blipFill>
          <a:blip r:embed="rId11"/>
          <a:stretch>
            <a:fillRect/>
          </a:stretch>
        </p:blipFill>
        <p:spPr>
          <a:xfrm>
            <a:off x="7444005" y="4403024"/>
            <a:ext cx="1251338" cy="700749"/>
          </a:xfrm>
          <a:prstGeom prst="rect">
            <a:avLst/>
          </a:prstGeom>
        </p:spPr>
      </p:pic>
      <p:pic>
        <p:nvPicPr>
          <p:cNvPr id="3" name="Image 2"/>
          <p:cNvPicPr>
            <a:picLocks noChangeAspect="1"/>
          </p:cNvPicPr>
          <p:nvPr/>
        </p:nvPicPr>
        <p:blipFill>
          <a:blip r:embed="rId12"/>
          <a:stretch>
            <a:fillRect/>
          </a:stretch>
        </p:blipFill>
        <p:spPr>
          <a:xfrm>
            <a:off x="5442888" y="4403023"/>
            <a:ext cx="975724" cy="861413"/>
          </a:xfrm>
          <a:prstGeom prst="rect">
            <a:avLst/>
          </a:prstGeom>
        </p:spPr>
      </p:pic>
      <p:pic>
        <p:nvPicPr>
          <p:cNvPr id="5" name="Image 4"/>
          <p:cNvPicPr>
            <a:picLocks noChangeAspect="1"/>
          </p:cNvPicPr>
          <p:nvPr/>
        </p:nvPicPr>
        <p:blipFill>
          <a:blip r:embed="rId13"/>
          <a:stretch>
            <a:fillRect/>
          </a:stretch>
        </p:blipFill>
        <p:spPr>
          <a:xfrm>
            <a:off x="7948478" y="3428701"/>
            <a:ext cx="1195522" cy="974324"/>
          </a:xfrm>
          <a:prstGeom prst="rect">
            <a:avLst/>
          </a:prstGeom>
        </p:spPr>
      </p:pic>
      <p:sp>
        <p:nvSpPr>
          <p:cNvPr id="18" name="ZoneTexte 17"/>
          <p:cNvSpPr txBox="1"/>
          <p:nvPr/>
        </p:nvSpPr>
        <p:spPr>
          <a:xfrm>
            <a:off x="7007970" y="5584335"/>
            <a:ext cx="1557713" cy="369332"/>
          </a:xfrm>
          <a:prstGeom prst="rect">
            <a:avLst/>
          </a:prstGeom>
          <a:noFill/>
        </p:spPr>
        <p:txBody>
          <a:bodyPr wrap="none" rtlCol="0">
            <a:spAutoFit/>
          </a:bodyPr>
          <a:lstStyle/>
          <a:p>
            <a:r>
              <a:rPr lang="en-US" b="1" u="sng" dirty="0" smtClean="0"/>
              <a:t>Leading Union</a:t>
            </a:r>
            <a:endParaRPr lang="en-US" b="1" u="sng" dirty="0"/>
          </a:p>
        </p:txBody>
      </p:sp>
      <p:sp>
        <p:nvSpPr>
          <p:cNvPr id="20" name="ZoneTexte 19"/>
          <p:cNvSpPr txBox="1"/>
          <p:nvPr/>
        </p:nvSpPr>
        <p:spPr>
          <a:xfrm>
            <a:off x="6418612" y="6490732"/>
            <a:ext cx="2307129" cy="369332"/>
          </a:xfrm>
          <a:prstGeom prst="rect">
            <a:avLst/>
          </a:prstGeom>
          <a:noFill/>
        </p:spPr>
        <p:txBody>
          <a:bodyPr wrap="none" rtlCol="0">
            <a:spAutoFit/>
          </a:bodyPr>
          <a:lstStyle/>
          <a:p>
            <a:r>
              <a:rPr lang="en-US" dirty="0" err="1"/>
              <a:t>h</a:t>
            </a:r>
            <a:r>
              <a:rPr lang="en-US" dirty="0" err="1" smtClean="0"/>
              <a:t>tpps</a:t>
            </a:r>
            <a:r>
              <a:rPr lang="en-US" dirty="0" smtClean="0"/>
              <a:t>//</a:t>
            </a:r>
            <a:r>
              <a:rPr lang="en-US" dirty="0" err="1" smtClean="0"/>
              <a:t>www.iybsd.org</a:t>
            </a:r>
            <a:endParaRPr lang="en-US" dirty="0"/>
          </a:p>
        </p:txBody>
      </p:sp>
      <p:sp>
        <p:nvSpPr>
          <p:cNvPr id="9" name="Espace réservé du pied de page 8"/>
          <p:cNvSpPr>
            <a:spLocks noGrp="1"/>
          </p:cNvSpPr>
          <p:nvPr>
            <p:ph type="ftr" sz="quarter" idx="11"/>
          </p:nvPr>
        </p:nvSpPr>
        <p:spPr/>
        <p:txBody>
          <a:bodyPr/>
          <a:lstStyle/>
          <a:p>
            <a:r>
              <a:rPr lang="it-IT" smtClean="0"/>
              <a:t>Michel Spiro SC 17/12/2019</a:t>
            </a:r>
            <a:endParaRPr lang="en-GB"/>
          </a:p>
        </p:txBody>
      </p:sp>
      <p:sp>
        <p:nvSpPr>
          <p:cNvPr id="19" name="Espace réservé du numéro de diapositive 18"/>
          <p:cNvSpPr>
            <a:spLocks noGrp="1"/>
          </p:cNvSpPr>
          <p:nvPr>
            <p:ph type="sldNum" sz="quarter" idx="12"/>
          </p:nvPr>
        </p:nvSpPr>
        <p:spPr/>
        <p:txBody>
          <a:bodyPr/>
          <a:lstStyle/>
          <a:p>
            <a:fld id="{CF78F26E-7DA9-654F-8F07-0512D6DA01FD}" type="slidenum">
              <a:rPr lang="en-GB" smtClean="0"/>
              <a:pPr/>
              <a:t>2</a:t>
            </a:fld>
            <a:endParaRPr lang="en-GB"/>
          </a:p>
        </p:txBody>
      </p:sp>
    </p:spTree>
    <p:extLst>
      <p:ext uri="{BB962C8B-B14F-4D97-AF65-F5344CB8AC3E}">
        <p14:creationId xmlns:p14="http://schemas.microsoft.com/office/powerpoint/2010/main" val="39034547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8422" y="-97034"/>
            <a:ext cx="8229600" cy="1143000"/>
          </a:xfrm>
        </p:spPr>
        <p:txBody>
          <a:bodyPr/>
          <a:lstStyle/>
          <a:p>
            <a:r>
              <a:rPr lang="en-GB" b="1" dirty="0" smtClean="0">
                <a:solidFill>
                  <a:srgbClr val="FF0000"/>
                </a:solidFill>
              </a:rPr>
              <a:t>Rationale (1)</a:t>
            </a:r>
            <a:endParaRPr lang="en-GB" b="1" dirty="0">
              <a:solidFill>
                <a:srgbClr val="FF0000"/>
              </a:solidFill>
            </a:endParaRPr>
          </a:p>
        </p:txBody>
      </p:sp>
      <p:sp>
        <p:nvSpPr>
          <p:cNvPr id="3" name="Espace réservé du contenu 2"/>
          <p:cNvSpPr>
            <a:spLocks noGrp="1"/>
          </p:cNvSpPr>
          <p:nvPr>
            <p:ph idx="1"/>
          </p:nvPr>
        </p:nvSpPr>
        <p:spPr>
          <a:xfrm>
            <a:off x="457200" y="959470"/>
            <a:ext cx="8229600" cy="5886163"/>
          </a:xfrm>
        </p:spPr>
        <p:txBody>
          <a:bodyPr>
            <a:normAutofit fontScale="85000" lnSpcReduction="10000"/>
          </a:bodyPr>
          <a:lstStyle/>
          <a:p>
            <a:r>
              <a:rPr lang="en-US" dirty="0"/>
              <a:t>Although it is generally recognized that science is useful for society, quite often, </a:t>
            </a:r>
            <a:r>
              <a:rPr lang="en-US" b="1" dirty="0"/>
              <a:t>basic</a:t>
            </a:r>
            <a:r>
              <a:rPr lang="en-US" dirty="0"/>
              <a:t> </a:t>
            </a:r>
            <a:r>
              <a:rPr lang="en-US" dirty="0" smtClean="0"/>
              <a:t>sciences, </a:t>
            </a:r>
            <a:r>
              <a:rPr lang="en-US" b="1" dirty="0" smtClean="0"/>
              <a:t>curiosity driven</a:t>
            </a:r>
            <a:r>
              <a:rPr lang="en-US" dirty="0" smtClean="0"/>
              <a:t>, </a:t>
            </a:r>
            <a:r>
              <a:rPr lang="en-US" dirty="0"/>
              <a:t>are not considered as they should deserve, in the discussions concerning the societal, environmental and economic development.</a:t>
            </a:r>
            <a:r>
              <a:rPr lang="en-US" dirty="0" smtClean="0"/>
              <a:t> </a:t>
            </a:r>
          </a:p>
          <a:p>
            <a:r>
              <a:rPr lang="en-US" dirty="0"/>
              <a:t>After the International Year of Physics, the International Year of Chemistry, the International Year of Mathematics, the International Year of Astronomy</a:t>
            </a:r>
            <a:r>
              <a:rPr lang="en-US" dirty="0" smtClean="0"/>
              <a:t>, of Crystallography, of Light, of the Periodic Table of Elements, </a:t>
            </a:r>
            <a:r>
              <a:rPr lang="en-US" dirty="0"/>
              <a:t>it is time to plan an International Year of Basic Sciences for Development</a:t>
            </a:r>
            <a:r>
              <a:rPr lang="fr-FR" dirty="0"/>
              <a:t> </a:t>
            </a:r>
            <a:endParaRPr lang="fr-FR" dirty="0" smtClean="0"/>
          </a:p>
          <a:p>
            <a:r>
              <a:rPr lang="en-US" dirty="0" smtClean="0"/>
              <a:t>Basic Sciences, </a:t>
            </a:r>
            <a:r>
              <a:rPr lang="en-US" b="1" dirty="0" smtClean="0"/>
              <a:t>curiosity driven</a:t>
            </a:r>
            <a:r>
              <a:rPr lang="en-US" dirty="0" smtClean="0"/>
              <a:t>, construct the pool of knowledge which future generations will use for their development</a:t>
            </a:r>
            <a:r>
              <a:rPr lang="en-US" dirty="0" smtClean="0">
                <a:sym typeface="Wingdings"/>
              </a:rPr>
              <a:t> sustainability!</a:t>
            </a:r>
            <a:endParaRPr lang="en-US" dirty="0" smtClean="0"/>
          </a:p>
          <a:p>
            <a:endParaRPr lang="en-US" b="1" dirty="0" smtClean="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3</a:t>
            </a:fld>
            <a:endParaRPr lang="en-GB"/>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rgbClr val="FF0000"/>
                </a:solidFill>
              </a:rPr>
              <a:t>Rationale (2)</a:t>
            </a:r>
            <a:endParaRPr lang="en-GB" b="1" dirty="0">
              <a:solidFill>
                <a:srgbClr val="FF0000"/>
              </a:solidFill>
            </a:endParaRPr>
          </a:p>
        </p:txBody>
      </p:sp>
      <p:sp>
        <p:nvSpPr>
          <p:cNvPr id="3" name="Espace réservé du contenu 2"/>
          <p:cNvSpPr>
            <a:spLocks noGrp="1"/>
          </p:cNvSpPr>
          <p:nvPr>
            <p:ph idx="1"/>
          </p:nvPr>
        </p:nvSpPr>
        <p:spPr>
          <a:xfrm>
            <a:off x="457200" y="1045966"/>
            <a:ext cx="8229600" cy="5886163"/>
          </a:xfrm>
        </p:spPr>
        <p:txBody>
          <a:bodyPr>
            <a:normAutofit/>
          </a:bodyPr>
          <a:lstStyle/>
          <a:p>
            <a:pPr marL="0" indent="0">
              <a:buNone/>
            </a:pPr>
            <a:endParaRPr lang="en-US" dirty="0" smtClean="0"/>
          </a:p>
          <a:p>
            <a:r>
              <a:rPr lang="en-US" b="1" dirty="0" smtClean="0"/>
              <a:t>2022</a:t>
            </a:r>
            <a:r>
              <a:rPr lang="en-US" dirty="0" smtClean="0"/>
              <a:t> would be a good time to celebrate </a:t>
            </a:r>
            <a:r>
              <a:rPr lang="en-US" b="1" dirty="0" smtClean="0"/>
              <a:t>Basic Sciences for Development</a:t>
            </a:r>
            <a:r>
              <a:rPr lang="en-US" dirty="0" smtClean="0"/>
              <a:t> (fit well with UNESCO and UN agenda</a:t>
            </a:r>
            <a:r>
              <a:rPr lang="en-US" b="1" dirty="0" smtClean="0"/>
              <a:t>, IUPAP (International Union of Pure and Applied Physics) and many other unions centenary, 100 years </a:t>
            </a:r>
            <a:r>
              <a:rPr lang="en-US" b="1" dirty="0" err="1" smtClean="0"/>
              <a:t>Niels</a:t>
            </a:r>
            <a:r>
              <a:rPr lang="en-US" b="1" dirty="0" smtClean="0"/>
              <a:t> Bohr Nobel award, , Stern and </a:t>
            </a:r>
            <a:r>
              <a:rPr lang="en-US" b="1" dirty="0" err="1" smtClean="0"/>
              <a:t>Gerlach</a:t>
            </a:r>
            <a:r>
              <a:rPr lang="en-US" b="1" dirty="0" smtClean="0"/>
              <a:t>, Compton </a:t>
            </a:r>
            <a:r>
              <a:rPr lang="en-US" b="1" dirty="0"/>
              <a:t>scattering, </a:t>
            </a:r>
            <a:r>
              <a:rPr lang="en-US" b="1" dirty="0" smtClean="0"/>
              <a:t> </a:t>
            </a:r>
            <a:r>
              <a:rPr lang="en-US" b="1" dirty="0"/>
              <a:t>200 years Brazil </a:t>
            </a:r>
            <a:r>
              <a:rPr lang="en-US" b="1" dirty="0" smtClean="0"/>
              <a:t>independence, mid-sustainable goals agenda</a:t>
            </a:r>
            <a:r>
              <a:rPr lang="en-US" dirty="0" smtClean="0"/>
              <a:t>)</a:t>
            </a:r>
            <a:endParaRPr lang="en-GB" b="1"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4</a:t>
            </a:fld>
            <a:endParaRPr lang="en-GB"/>
          </a:p>
        </p:txBody>
      </p:sp>
    </p:spTree>
    <p:extLst>
      <p:ext uri="{BB962C8B-B14F-4D97-AF65-F5344CB8AC3E}">
        <p14:creationId xmlns:p14="http://schemas.microsoft.com/office/powerpoint/2010/main" val="1563723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EXAMPLES</a:t>
            </a:r>
            <a:endParaRPr lang="fr-FR" b="1" dirty="0">
              <a:solidFill>
                <a:srgbClr val="FF0000"/>
              </a:solidFill>
            </a:endParaRPr>
          </a:p>
        </p:txBody>
      </p:sp>
      <p:sp>
        <p:nvSpPr>
          <p:cNvPr id="3" name="Espace réservé du contenu 2"/>
          <p:cNvSpPr>
            <a:spLocks noGrp="1"/>
          </p:cNvSpPr>
          <p:nvPr>
            <p:ph idx="1"/>
          </p:nvPr>
        </p:nvSpPr>
        <p:spPr>
          <a:xfrm>
            <a:off x="457200" y="1417638"/>
            <a:ext cx="8229600" cy="5126970"/>
          </a:xfrm>
        </p:spPr>
        <p:txBody>
          <a:bodyPr>
            <a:normAutofit fontScale="55000" lnSpcReduction="20000"/>
          </a:bodyPr>
          <a:lstStyle/>
          <a:p>
            <a:r>
              <a:rPr lang="en-US" dirty="0" smtClean="0"/>
              <a:t> </a:t>
            </a:r>
            <a:r>
              <a:rPr lang="en-US" dirty="0"/>
              <a:t>The WEB was born at CERN from the needs of global collaboration for fundamental science.</a:t>
            </a:r>
            <a:endParaRPr lang="fr-FR" dirty="0"/>
          </a:p>
          <a:p>
            <a:r>
              <a:rPr lang="en-US" dirty="0"/>
              <a:t> </a:t>
            </a:r>
            <a:r>
              <a:rPr lang="en-US" dirty="0" smtClean="0"/>
              <a:t>The </a:t>
            </a:r>
            <a:r>
              <a:rPr lang="en-US" dirty="0"/>
              <a:t>success of Google, the second largest company in the world, comes from a brilliant mathematical idea.</a:t>
            </a:r>
            <a:endParaRPr lang="fr-FR" dirty="0"/>
          </a:p>
          <a:p>
            <a:r>
              <a:rPr lang="en-US" dirty="0" smtClean="0"/>
              <a:t> </a:t>
            </a:r>
            <a:r>
              <a:rPr lang="en-US" dirty="0"/>
              <a:t>Artificial intelligence relies on statistical methods and will have an influence on all aspects of society.</a:t>
            </a:r>
            <a:endParaRPr lang="fr-FR" dirty="0"/>
          </a:p>
          <a:p>
            <a:r>
              <a:rPr lang="en-US" dirty="0" smtClean="0"/>
              <a:t>Cellular </a:t>
            </a:r>
            <a:r>
              <a:rPr lang="en-US" dirty="0"/>
              <a:t>phones come from the discovery of </a:t>
            </a:r>
            <a:r>
              <a:rPr lang="en-US" dirty="0" smtClean="0"/>
              <a:t>transistors, integrated circuits, </a:t>
            </a:r>
            <a:r>
              <a:rPr lang="en-US" dirty="0" err="1" smtClean="0"/>
              <a:t>WiFi</a:t>
            </a:r>
            <a:r>
              <a:rPr lang="en-US" dirty="0" smtClean="0"/>
              <a:t> astronomy spin-off developments.</a:t>
            </a:r>
            <a:endParaRPr lang="fr-FR" dirty="0"/>
          </a:p>
          <a:p>
            <a:r>
              <a:rPr lang="en-US" dirty="0" smtClean="0"/>
              <a:t> </a:t>
            </a:r>
            <a:r>
              <a:rPr lang="en-US" dirty="0"/>
              <a:t>GPS accuracy is a spin-off of Einstein General Relativity, and the improvement in accuracy of atomic clocks based on quantum technology</a:t>
            </a:r>
            <a:endParaRPr lang="fr-FR" dirty="0"/>
          </a:p>
          <a:p>
            <a:r>
              <a:rPr lang="en-US" dirty="0" smtClean="0"/>
              <a:t> </a:t>
            </a:r>
            <a:r>
              <a:rPr lang="en-US" dirty="0"/>
              <a:t>The discovery of DNA has revolutionized Medicine</a:t>
            </a:r>
            <a:endParaRPr lang="fr-FR" dirty="0"/>
          </a:p>
          <a:p>
            <a:r>
              <a:rPr lang="en-US" dirty="0"/>
              <a:t>The Genome Project has opened the way to gene therapies.</a:t>
            </a:r>
            <a:endParaRPr lang="fr-FR" dirty="0"/>
          </a:p>
          <a:p>
            <a:r>
              <a:rPr lang="en-US" dirty="0" smtClean="0"/>
              <a:t> </a:t>
            </a:r>
            <a:r>
              <a:rPr lang="en-US" dirty="0"/>
              <a:t>The development of innovative instrumentation for Basic Sciences has many impacts for Health and Development: PET, MRI, </a:t>
            </a:r>
            <a:r>
              <a:rPr lang="en-US" dirty="0" err="1"/>
              <a:t>Adaptative</a:t>
            </a:r>
            <a:r>
              <a:rPr lang="en-US" dirty="0"/>
              <a:t> Optics.</a:t>
            </a:r>
            <a:endParaRPr lang="fr-FR" dirty="0"/>
          </a:p>
          <a:p>
            <a:r>
              <a:rPr lang="en-US" dirty="0" smtClean="0"/>
              <a:t>The </a:t>
            </a:r>
            <a:r>
              <a:rPr lang="en-US" dirty="0"/>
              <a:t>rapid uptake of the generation and storage of renewable energy depends on advances in physics, chemistry and materials science.</a:t>
            </a:r>
            <a:endParaRPr lang="fr-FR" dirty="0"/>
          </a:p>
          <a:p>
            <a:r>
              <a:rPr lang="en-US" dirty="0" smtClean="0"/>
              <a:t> </a:t>
            </a:r>
            <a:r>
              <a:rPr lang="en-US" dirty="0"/>
              <a:t>Reduction in pollution and green </a:t>
            </a:r>
            <a:r>
              <a:rPr lang="en-US" dirty="0" smtClean="0"/>
              <a:t>chemistry rely on basic advances in chemistry</a:t>
            </a:r>
            <a:endParaRPr lang="fr-FR" dirty="0"/>
          </a:p>
          <a:p>
            <a:r>
              <a:rPr lang="en-US" dirty="0"/>
              <a:t>…</a:t>
            </a:r>
            <a:endParaRPr lang="fr-FR"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5</a:t>
            </a:fld>
            <a:endParaRPr lang="en-GB"/>
          </a:p>
        </p:txBody>
      </p:sp>
    </p:spTree>
    <p:extLst>
      <p:ext uri="{BB962C8B-B14F-4D97-AF65-F5344CB8AC3E}">
        <p14:creationId xmlns:p14="http://schemas.microsoft.com/office/powerpoint/2010/main" val="1111254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b="1" dirty="0" smtClean="0">
                <a:solidFill>
                  <a:srgbClr val="FF0000"/>
                </a:solidFill>
              </a:rPr>
              <a:t>Support for IYBSD – 2022 (1)</a:t>
            </a:r>
            <a:endParaRPr lang="en-GB" b="1" dirty="0">
              <a:solidFill>
                <a:srgbClr val="FF0000"/>
              </a:solidFill>
            </a:endParaRPr>
          </a:p>
        </p:txBody>
      </p:sp>
      <p:sp>
        <p:nvSpPr>
          <p:cNvPr id="3" name="Espace réservé du contenu 2"/>
          <p:cNvSpPr>
            <a:spLocks noGrp="1"/>
          </p:cNvSpPr>
          <p:nvPr>
            <p:ph idx="1"/>
          </p:nvPr>
        </p:nvSpPr>
        <p:spPr>
          <a:xfrm>
            <a:off x="457200" y="1256108"/>
            <a:ext cx="8229600" cy="5415220"/>
          </a:xfrm>
        </p:spPr>
        <p:txBody>
          <a:bodyPr>
            <a:normAutofit fontScale="70000" lnSpcReduction="20000"/>
          </a:bodyPr>
          <a:lstStyle/>
          <a:p>
            <a:endParaRPr lang="en-US" dirty="0" smtClean="0"/>
          </a:p>
          <a:p>
            <a:r>
              <a:rPr lang="en-US" dirty="0" smtClean="0"/>
              <a:t> </a:t>
            </a:r>
            <a:r>
              <a:rPr lang="en-US" dirty="0"/>
              <a:t>The proposal </a:t>
            </a:r>
            <a:r>
              <a:rPr lang="en-US" dirty="0" smtClean="0"/>
              <a:t>of 2022 as the International Year of Basic Sciences for Development was </a:t>
            </a:r>
            <a:r>
              <a:rPr lang="en-US" dirty="0"/>
              <a:t>well received and got the oral </a:t>
            </a:r>
            <a:r>
              <a:rPr lang="en-US" dirty="0" smtClean="0"/>
              <a:t>and then formal support </a:t>
            </a:r>
            <a:r>
              <a:rPr lang="en-US" dirty="0"/>
              <a:t>of the representatives of ICSU (International Council for Science), </a:t>
            </a:r>
            <a:r>
              <a:rPr lang="en-US" dirty="0" smtClean="0"/>
              <a:t>ISSC (International Social Sciences Council)</a:t>
            </a:r>
            <a:r>
              <a:rPr lang="en-US" dirty="0" smtClean="0">
                <a:sym typeface="Wingdings"/>
              </a:rPr>
              <a:t>now ISC</a:t>
            </a:r>
            <a:r>
              <a:rPr lang="en-US" dirty="0" smtClean="0"/>
              <a:t>, IUPAC </a:t>
            </a:r>
            <a:r>
              <a:rPr lang="en-US" dirty="0"/>
              <a:t>(International Union for Pure and Applied Chemistry)</a:t>
            </a:r>
            <a:r>
              <a:rPr lang="en-US" dirty="0" smtClean="0"/>
              <a:t>,IAU, IMU,IUBS, IUCR, IUMRS, IUGG, ICTP </a:t>
            </a:r>
            <a:r>
              <a:rPr lang="en-US" dirty="0"/>
              <a:t>(</a:t>
            </a:r>
            <a:r>
              <a:rPr lang="en-US" dirty="0" err="1"/>
              <a:t>Abdus</a:t>
            </a:r>
            <a:r>
              <a:rPr lang="en-US" dirty="0"/>
              <a:t> Salam International Center for Theoretical Physics), EPS (European Physical Society</a:t>
            </a:r>
            <a:r>
              <a:rPr lang="en-US" dirty="0" smtClean="0"/>
              <a:t>), </a:t>
            </a:r>
            <a:r>
              <a:rPr lang="en-US" dirty="0"/>
              <a:t>CERN (European Organization for Particle Physics</a:t>
            </a:r>
            <a:r>
              <a:rPr lang="en-US" dirty="0" smtClean="0"/>
              <a:t>), JINR (Joint Institute for </a:t>
            </a:r>
            <a:r>
              <a:rPr lang="en-US" dirty="0" err="1" smtClean="0"/>
              <a:t>Nucelar</a:t>
            </a:r>
            <a:r>
              <a:rPr lang="en-US" dirty="0" smtClean="0"/>
              <a:t> Research) and IRD (</a:t>
            </a:r>
            <a:r>
              <a:rPr lang="en-US" dirty="0" err="1" smtClean="0"/>
              <a:t>Institut</a:t>
            </a:r>
            <a:r>
              <a:rPr lang="en-US" dirty="0" smtClean="0"/>
              <a:t> de </a:t>
            </a:r>
            <a:r>
              <a:rPr lang="en-US" dirty="0" err="1" smtClean="0"/>
              <a:t>Recherches</a:t>
            </a:r>
            <a:r>
              <a:rPr lang="en-US" dirty="0" smtClean="0"/>
              <a:t> pour le </a:t>
            </a:r>
            <a:r>
              <a:rPr lang="en-US" dirty="0" err="1" smtClean="0"/>
              <a:t>Développement</a:t>
            </a:r>
            <a:r>
              <a:rPr lang="en-US" dirty="0" smtClean="0"/>
              <a:t>), SESAME, Weizmann Institute. </a:t>
            </a:r>
            <a:r>
              <a:rPr lang="en-US" dirty="0"/>
              <a:t>T</a:t>
            </a:r>
            <a:r>
              <a:rPr lang="en-US" dirty="0" smtClean="0"/>
              <a:t>he </a:t>
            </a:r>
            <a:r>
              <a:rPr lang="en-US" dirty="0"/>
              <a:t>proposal was presented to the </a:t>
            </a:r>
            <a:r>
              <a:rPr lang="en-US" dirty="0" smtClean="0"/>
              <a:t>Jordan ambassador </a:t>
            </a:r>
            <a:r>
              <a:rPr lang="en-US" dirty="0"/>
              <a:t>to UNESCO and received a firm </a:t>
            </a:r>
            <a:r>
              <a:rPr lang="en-US" dirty="0" smtClean="0"/>
              <a:t>support to bring this project to UNESCO, with the support of Nigeria, Russia and Vietnam. </a:t>
            </a:r>
            <a:r>
              <a:rPr lang="en-US" dirty="0"/>
              <a:t>It was also discussed with the director at UNESCO, of Science Policy and Capacity Building, Executive Secretary of </a:t>
            </a:r>
            <a:r>
              <a:rPr lang="en-US" dirty="0" smtClean="0"/>
              <a:t>IBSP (International Basic Sciences Program at UNESCO), </a:t>
            </a:r>
            <a:r>
              <a:rPr lang="en-US" dirty="0"/>
              <a:t>very supportive of the initiative.</a:t>
            </a:r>
            <a:r>
              <a:rPr lang="fr-FR" dirty="0" smtClean="0"/>
              <a:t>  IBSP </a:t>
            </a:r>
            <a:r>
              <a:rPr lang="fr-FR" dirty="0" err="1" smtClean="0"/>
              <a:t>is</a:t>
            </a:r>
            <a:r>
              <a:rPr lang="fr-FR" dirty="0" smtClean="0"/>
              <a:t> </a:t>
            </a:r>
            <a:r>
              <a:rPr lang="fr-FR" dirty="0" err="1" smtClean="0"/>
              <a:t>giving</a:t>
            </a:r>
            <a:r>
              <a:rPr lang="fr-FR" dirty="0" smtClean="0"/>
              <a:t> </a:t>
            </a:r>
            <a:r>
              <a:rPr lang="fr-FR" dirty="0" err="1" smtClean="0"/>
              <a:t>its</a:t>
            </a:r>
            <a:r>
              <a:rPr lang="fr-FR" dirty="0" smtClean="0"/>
              <a:t> support.</a:t>
            </a:r>
          </a:p>
          <a:p>
            <a:pPr marL="0" indent="0">
              <a:buNone/>
            </a:pPr>
            <a:endParaRPr lang="en-GB"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6</a:t>
            </a:fld>
            <a:endParaRPr lang="en-GB"/>
          </a:p>
        </p:txBody>
      </p:sp>
    </p:spTree>
    <p:extLst>
      <p:ext uri="{BB962C8B-B14F-4D97-AF65-F5344CB8AC3E}">
        <p14:creationId xmlns:p14="http://schemas.microsoft.com/office/powerpoint/2010/main" val="181971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b="1" dirty="0" smtClean="0">
                <a:solidFill>
                  <a:srgbClr val="FF0000"/>
                </a:solidFill>
              </a:rPr>
              <a:t>Support for IYBSD – 2022 (2)</a:t>
            </a:r>
            <a:endParaRPr lang="en-GB" b="1" dirty="0">
              <a:solidFill>
                <a:srgbClr val="FF0000"/>
              </a:solidFill>
            </a:endParaRPr>
          </a:p>
        </p:txBody>
      </p:sp>
      <p:sp>
        <p:nvSpPr>
          <p:cNvPr id="3" name="Espace réservé du contenu 2"/>
          <p:cNvSpPr>
            <a:spLocks noGrp="1"/>
          </p:cNvSpPr>
          <p:nvPr>
            <p:ph idx="1"/>
          </p:nvPr>
        </p:nvSpPr>
        <p:spPr>
          <a:xfrm>
            <a:off x="457200" y="1256108"/>
            <a:ext cx="8229600" cy="5415220"/>
          </a:xfrm>
        </p:spPr>
        <p:txBody>
          <a:bodyPr>
            <a:normAutofit lnSpcReduction="10000"/>
          </a:bodyPr>
          <a:lstStyle/>
          <a:p>
            <a:endParaRPr lang="en-US" dirty="0" smtClean="0"/>
          </a:p>
          <a:p>
            <a:r>
              <a:rPr lang="en-US" dirty="0" smtClean="0"/>
              <a:t> The resolution for the proclamation of an International Year of Basic Sciences for </a:t>
            </a:r>
            <a:r>
              <a:rPr lang="en-US" b="1" dirty="0" smtClean="0"/>
              <a:t>Sustainable</a:t>
            </a:r>
            <a:r>
              <a:rPr lang="en-US" dirty="0" smtClean="0"/>
              <a:t> Development in 2022 was adopted by the UNESCO Executive Board in October 2019 and the UNESCO General Conference in November 2019</a:t>
            </a:r>
          </a:p>
          <a:p>
            <a:r>
              <a:rPr lang="en-US" dirty="0" smtClean="0"/>
              <a:t>It was also welcomed by the World Science Forum2019 in Budapest</a:t>
            </a:r>
          </a:p>
          <a:p>
            <a:r>
              <a:rPr lang="en-US" dirty="0" smtClean="0"/>
              <a:t>It will have to be proclaimed by the United Nations General Assembly </a:t>
            </a:r>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7</a:t>
            </a:fld>
            <a:endParaRPr lang="en-GB"/>
          </a:p>
        </p:txBody>
      </p:sp>
    </p:spTree>
    <p:extLst>
      <p:ext uri="{BB962C8B-B14F-4D97-AF65-F5344CB8AC3E}">
        <p14:creationId xmlns:p14="http://schemas.microsoft.com/office/powerpoint/2010/main" val="1786830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Tentative </a:t>
            </a:r>
            <a:r>
              <a:rPr lang="fr-FR" b="1" dirty="0" err="1" smtClean="0">
                <a:solidFill>
                  <a:srgbClr val="FF0000"/>
                </a:solidFill>
              </a:rPr>
              <a:t>list</a:t>
            </a:r>
            <a:r>
              <a:rPr lang="fr-FR" b="1" dirty="0" smtClean="0">
                <a:solidFill>
                  <a:srgbClr val="FF0000"/>
                </a:solidFill>
              </a:rPr>
              <a:t> of </a:t>
            </a:r>
            <a:r>
              <a:rPr lang="fr-FR" b="1" dirty="0" err="1" smtClean="0">
                <a:solidFill>
                  <a:srgbClr val="FF0000"/>
                </a:solidFill>
              </a:rPr>
              <a:t>topics</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lvl="0"/>
            <a:r>
              <a:rPr lang="en-US" dirty="0"/>
              <a:t>Basic Sciences and Multicultural Dialogue</a:t>
            </a:r>
            <a:endParaRPr lang="fr-FR" dirty="0"/>
          </a:p>
          <a:p>
            <a:pPr lvl="0"/>
            <a:r>
              <a:rPr lang="en-US" dirty="0"/>
              <a:t>Basic Sciences, Education and Human Development</a:t>
            </a:r>
            <a:endParaRPr lang="fr-FR" dirty="0"/>
          </a:p>
          <a:p>
            <a:pPr lvl="0"/>
            <a:r>
              <a:rPr lang="en-US" dirty="0"/>
              <a:t>Basic Sciences and Women (figures, empowering women, role models)</a:t>
            </a:r>
            <a:endParaRPr lang="fr-FR" dirty="0"/>
          </a:p>
          <a:p>
            <a:pPr lvl="0"/>
            <a:r>
              <a:rPr lang="en-US" dirty="0"/>
              <a:t>Basic Sciences, Innovation and Economy</a:t>
            </a:r>
            <a:endParaRPr lang="fr-FR" dirty="0"/>
          </a:p>
          <a:p>
            <a:pPr lvl="0"/>
            <a:r>
              <a:rPr lang="en-US" dirty="0"/>
              <a:t>Basic Sciences and Life Sciences</a:t>
            </a:r>
            <a:endParaRPr lang="fr-FR" dirty="0"/>
          </a:p>
          <a:p>
            <a:pPr lvl="0"/>
            <a:r>
              <a:rPr lang="en-US" dirty="0"/>
              <a:t>Basic Sciences and Global Challenges</a:t>
            </a:r>
            <a:endParaRPr lang="fr-FR" dirty="0"/>
          </a:p>
          <a:p>
            <a:pPr lvl="0"/>
            <a:r>
              <a:rPr lang="en-US" dirty="0"/>
              <a:t>Basic Science as a Global Public </a:t>
            </a:r>
            <a:r>
              <a:rPr lang="en-US" dirty="0" smtClean="0"/>
              <a:t>Good</a:t>
            </a:r>
            <a:endParaRPr lang="fr-FR" dirty="0"/>
          </a:p>
          <a:p>
            <a:pPr lvl="0"/>
            <a:r>
              <a:rPr lang="en-US" dirty="0"/>
              <a:t>Basic Sciences and the sustainable development goals</a:t>
            </a:r>
            <a:endParaRPr lang="fr-FR" dirty="0"/>
          </a:p>
          <a:p>
            <a:endParaRPr lang="fr-FR" dirty="0"/>
          </a:p>
          <a:p>
            <a:endParaRPr lang="fr-FR"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8</a:t>
            </a:fld>
            <a:endParaRPr lang="en-GB"/>
          </a:p>
        </p:txBody>
      </p:sp>
    </p:spTree>
    <p:extLst>
      <p:ext uri="{BB962C8B-B14F-4D97-AF65-F5344CB8AC3E}">
        <p14:creationId xmlns:p14="http://schemas.microsoft.com/office/powerpoint/2010/main" val="2341142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SOME EVENTS</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en-GB" b="1" dirty="0" smtClean="0"/>
              <a:t>Centenary of IUPAP in Geneva </a:t>
            </a:r>
            <a:r>
              <a:rPr lang="en-GB" dirty="0" smtClean="0"/>
              <a:t>can be a pillar event of IYBSSD : </a:t>
            </a:r>
            <a:r>
              <a:rPr lang="en-GB" b="1" dirty="0" smtClean="0"/>
              <a:t>CERN can play a major role</a:t>
            </a:r>
          </a:p>
          <a:p>
            <a:r>
              <a:rPr lang="en-GB" dirty="0" smtClean="0"/>
              <a:t>Use </a:t>
            </a:r>
            <a:r>
              <a:rPr lang="en-GB" b="1" dirty="0" smtClean="0"/>
              <a:t>ISC regional offices </a:t>
            </a:r>
            <a:r>
              <a:rPr lang="en-GB" dirty="0" smtClean="0"/>
              <a:t>and </a:t>
            </a:r>
            <a:r>
              <a:rPr lang="en-GB" b="1" dirty="0" smtClean="0"/>
              <a:t>UNESCO centres </a:t>
            </a:r>
            <a:r>
              <a:rPr lang="en-GB" dirty="0" smtClean="0"/>
              <a:t>to organize events</a:t>
            </a:r>
          </a:p>
          <a:p>
            <a:r>
              <a:rPr lang="en-GB" dirty="0" smtClean="0"/>
              <a:t>The </a:t>
            </a:r>
            <a:r>
              <a:rPr lang="en-GB" b="1" dirty="0" smtClean="0"/>
              <a:t>IYBSSD 2022 events </a:t>
            </a:r>
            <a:r>
              <a:rPr lang="en-GB" dirty="0" smtClean="0"/>
              <a:t>could be global, regional, national in developed and in developing countries. We have to foresee some centralized funding to help (especially to attend the events)</a:t>
            </a:r>
            <a:endParaRPr lang="en-GB" dirty="0"/>
          </a:p>
        </p:txBody>
      </p:sp>
      <p:sp>
        <p:nvSpPr>
          <p:cNvPr id="4" name="Espace réservé du pied de page 3"/>
          <p:cNvSpPr>
            <a:spLocks noGrp="1"/>
          </p:cNvSpPr>
          <p:nvPr>
            <p:ph type="ftr" sz="quarter" idx="11"/>
          </p:nvPr>
        </p:nvSpPr>
        <p:spPr/>
        <p:txBody>
          <a:bodyPr/>
          <a:lstStyle/>
          <a:p>
            <a:r>
              <a:rPr lang="it-IT" smtClean="0"/>
              <a:t>Michel Spiro SC 17/12/2019</a:t>
            </a:r>
            <a:endParaRPr lang="en-GB"/>
          </a:p>
        </p:txBody>
      </p:sp>
      <p:sp>
        <p:nvSpPr>
          <p:cNvPr id="5" name="Espace réservé du numéro de diapositive 4"/>
          <p:cNvSpPr>
            <a:spLocks noGrp="1"/>
          </p:cNvSpPr>
          <p:nvPr>
            <p:ph type="sldNum" sz="quarter" idx="12"/>
          </p:nvPr>
        </p:nvSpPr>
        <p:spPr/>
        <p:txBody>
          <a:bodyPr/>
          <a:lstStyle/>
          <a:p>
            <a:fld id="{CF78F26E-7DA9-654F-8F07-0512D6DA01FD}" type="slidenum">
              <a:rPr lang="en-GB" smtClean="0"/>
              <a:pPr/>
              <a:t>9</a:t>
            </a:fld>
            <a:endParaRPr lang="en-GB"/>
          </a:p>
        </p:txBody>
      </p:sp>
    </p:spTree>
    <p:extLst>
      <p:ext uri="{BB962C8B-B14F-4D97-AF65-F5344CB8AC3E}">
        <p14:creationId xmlns:p14="http://schemas.microsoft.com/office/powerpoint/2010/main" val="2165147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7931</TotalTime>
  <Words>1215</Words>
  <Application>Microsoft Macintosh PowerPoint</Application>
  <PresentationFormat>Présentation à l'écran (4:3)</PresentationFormat>
  <Paragraphs>102</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Proposal for 2022 – International Year of Basic Sciences for Sustainable Development</vt:lpstr>
      <vt:lpstr>Présentation PowerPoint</vt:lpstr>
      <vt:lpstr>Rationale (1)</vt:lpstr>
      <vt:lpstr>Rationale (2)</vt:lpstr>
      <vt:lpstr>EXAMPLES</vt:lpstr>
      <vt:lpstr>Support for IYBSD – 2022 (1)</vt:lpstr>
      <vt:lpstr>Support for IYBSD – 2022 (2)</vt:lpstr>
      <vt:lpstr>Tentative list of topics</vt:lpstr>
      <vt:lpstr>SOME EVENTS</vt:lpstr>
      <vt:lpstr>SOME possible resulting ACTIONS</vt:lpstr>
      <vt:lpstr>Steps (tentative schedule)</vt:lpstr>
      <vt:lpstr>Budget issue for the preparation of IYBSSD 2022 (needed centralized budget)</vt:lpstr>
      <vt:lpstr>Thank You</vt:lpstr>
    </vt:vector>
  </TitlesOfParts>
  <Company>CNRS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 International Year of Basic Sciences for Development</dc:title>
  <dc:creator>Michel SPIRO</dc:creator>
  <cp:lastModifiedBy>Michel SPIRO</cp:lastModifiedBy>
  <cp:revision>100</cp:revision>
  <dcterms:created xsi:type="dcterms:W3CDTF">2017-03-31T13:51:04Z</dcterms:created>
  <dcterms:modified xsi:type="dcterms:W3CDTF">2020-02-20T07:21:22Z</dcterms:modified>
</cp:coreProperties>
</file>