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41"/>
  </p:notesMasterIdLst>
  <p:sldIdLst>
    <p:sldId id="256" r:id="rId2"/>
    <p:sldId id="258" r:id="rId3"/>
    <p:sldId id="278" r:id="rId4"/>
    <p:sldId id="259" r:id="rId5"/>
    <p:sldId id="260" r:id="rId6"/>
    <p:sldId id="317" r:id="rId7"/>
    <p:sldId id="257" r:id="rId8"/>
    <p:sldId id="261" r:id="rId9"/>
    <p:sldId id="279" r:id="rId10"/>
    <p:sldId id="280" r:id="rId11"/>
    <p:sldId id="286" r:id="rId12"/>
    <p:sldId id="287" r:id="rId13"/>
    <p:sldId id="304" r:id="rId14"/>
    <p:sldId id="262" r:id="rId15"/>
    <p:sldId id="263" r:id="rId16"/>
    <p:sldId id="264" r:id="rId17"/>
    <p:sldId id="281" r:id="rId18"/>
    <p:sldId id="292" r:id="rId19"/>
    <p:sldId id="290" r:id="rId20"/>
    <p:sldId id="289" r:id="rId21"/>
    <p:sldId id="297" r:id="rId22"/>
    <p:sldId id="296" r:id="rId23"/>
    <p:sldId id="300" r:id="rId24"/>
    <p:sldId id="294" r:id="rId25"/>
    <p:sldId id="298" r:id="rId26"/>
    <p:sldId id="316" r:id="rId27"/>
    <p:sldId id="305" r:id="rId28"/>
    <p:sldId id="306" r:id="rId29"/>
    <p:sldId id="307" r:id="rId30"/>
    <p:sldId id="308" r:id="rId31"/>
    <p:sldId id="309" r:id="rId32"/>
    <p:sldId id="310" r:id="rId33"/>
    <p:sldId id="311" r:id="rId34"/>
    <p:sldId id="312" r:id="rId35"/>
    <p:sldId id="313" r:id="rId36"/>
    <p:sldId id="314" r:id="rId37"/>
    <p:sldId id="315" r:id="rId38"/>
    <p:sldId id="276" r:id="rId39"/>
    <p:sldId id="302" r:id="rId4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81" autoAdjust="0"/>
    <p:restoredTop sz="94673" autoAdjust="0"/>
  </p:normalViewPr>
  <p:slideViewPr>
    <p:cSldViewPr snapToGrid="0">
      <p:cViewPr>
        <p:scale>
          <a:sx n="80" d="100"/>
          <a:sy n="80" d="100"/>
        </p:scale>
        <p:origin x="797" y="254"/>
      </p:cViewPr>
      <p:guideLst/>
    </p:cSldViewPr>
  </p:slideViewPr>
  <p:outlineViewPr>
    <p:cViewPr>
      <p:scale>
        <a:sx n="33" d="100"/>
        <a:sy n="33" d="100"/>
      </p:scale>
      <p:origin x="0" y="-140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A046ED-4740-46D2-9D31-43056CD0EE7F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95A148-BB1B-42A5-9643-36798855C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088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95A148-BB1B-42A5-9643-36798855C295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346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8DE4904-3442-4C2A-BFC7-E7FEA9E3DE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F6EF422A-55EA-4BD1-B11E-F916D1697A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C6494CA-097B-4239-B63E-469CD100E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C2182-F295-4ADC-B26E-AA21DEE5B9FD}" type="datetime1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5C37FBD-4977-4B6B-99F0-07C07F755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1017705-6B68-4151-B09D-E4DA40A20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D31E5-6ACC-4B91-9D74-D290F583B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929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2AD65B3-D7EE-4F84-8667-E83A9AED9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D33C0BA0-2CAE-49D1-9B75-46D522765D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1F3588E-349B-4ED3-A01B-38AD3E65F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3C245-0407-4F19-A3B6-11C52E885BFF}" type="datetime1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92C826E-9A28-40BD-9AB8-88F7BC77B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1A4B9B5-A8C7-49D2-9AC6-171B683B2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D31E5-6ACC-4B91-9D74-D290F583B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078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B1ABF465-5812-4419-97CB-C9E809753C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2BE3AC7C-6A0A-46C3-8C43-DC4B3075D1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F4E8DC5-8B1A-430C-BFA9-2A1E585E0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A40EA-91F2-4C5A-ADC2-13BE752FB4CD}" type="datetime1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FBB2E93-D46B-4225-AF2B-99AE92F90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A2B71AF-E844-4986-BFDA-5139A2DF7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D31E5-6ACC-4B91-9D74-D290F583B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164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FEAD2A4-1C5D-4C62-9634-C06B4A4D9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A944C23-056C-434D-B918-39ADA14AA6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234F18F-37D2-46C4-B578-96C9914A8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BA8C1-175B-45B4-9032-C8985DEE7F68}" type="datetime1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694018E-39B8-48D9-BEE9-3B19D6420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AE21482-0011-4687-B159-62A211037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D31E5-6ACC-4B91-9D74-D290F583B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846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F290736-AC01-43E0-930D-84A9F406E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8B3BDA7-5AE5-4FD9-A2D5-454E11479A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8689BFA-97FA-4148-B2D5-A2B662E40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924B7-FDA2-445F-813A-CD9F2EEEEF97}" type="datetime1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BA1A47A-5FEC-44B2-AA60-5BA931573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4757B30-FF06-4D9F-8A76-9FCCDFA2C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D31E5-6ACC-4B91-9D74-D290F583B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405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303C6A7-40F6-476E-A451-FA1BE4FEA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DFA523F-B241-470C-97AC-18A22BC973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DA25BC2-AA7C-4DBE-95E2-D45D35A72B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39DBB6D-7666-4D09-A0C5-AB98CEF7B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83C8B-2B3F-4812-8BDB-0D970FC812E4}" type="datetime1">
              <a:rPr lang="en-US" smtClean="0"/>
              <a:t>7/7/2021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58F5718-8E27-4643-951D-CFC374AEF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A062121-E108-40B2-8C53-C7DC35A01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D31E5-6ACC-4B91-9D74-D290F583B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012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D739CD-6AFC-4F64-B546-F1D88BB29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B80CFE9-DFAD-4A6D-A590-70167A2FAE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D22F5AB-0CE3-4BC1-AF71-02D1CFEDCD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F241F20B-1D92-40CF-A0EE-EA744067F8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510DB670-0081-45DB-9DAA-E8B05C4954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CC751D15-5F55-4FA9-ADC0-67F5382D4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C89B9-38BE-47CD-891E-F8FEBD89567F}" type="datetime1">
              <a:rPr lang="en-US" smtClean="0"/>
              <a:t>7/7/2021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D4264DB6-B5E5-452A-8296-44E44C503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C19DAEE4-0D16-4E0E-90C2-A6A653DEC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D31E5-6ACC-4B91-9D74-D290F583B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221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DDD7A05-4293-4DC2-8EF4-9B5EF57E0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D895FB00-3A85-4543-BC9F-18AC371C9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F1C0A-D2E2-47F0-9DBB-90D9A2FFF948}" type="datetime1">
              <a:rPr lang="en-US" smtClean="0"/>
              <a:t>7/7/2021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5BB86751-137B-460C-8698-74CE613FD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6FEB8183-D2BA-40F3-B33D-A3304CF04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D31E5-6ACC-4B91-9D74-D290F583B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21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8C28F152-6890-4AC9-9D5C-94C2B69AF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EAC42-FD50-47BF-9E3F-FF7843AEAF83}" type="datetime1">
              <a:rPr lang="en-US" smtClean="0"/>
              <a:t>7/7/2021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1DBFFADB-3D45-410C-B74B-CE1725467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3E3C010-F795-4F5A-AD2E-B3B237522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D31E5-6ACC-4B91-9D74-D290F583B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768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517318E-DB09-4733-9C85-DFE6795D4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0F937CA-A701-49B9-AA62-20B347D033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736EDC1A-E366-46DF-9D3B-B9ABECD37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63B7776-C949-40E5-9B70-60A8DAEF4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4DB40-2E47-4DD2-874C-B93DA5A84DE9}" type="datetime1">
              <a:rPr lang="en-US" smtClean="0"/>
              <a:t>7/7/2021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66F9C1F-D3E4-4B05-8F95-A5D0F94B2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64F7308-2FEB-467E-8B0A-A0FF09794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D31E5-6ACC-4B91-9D74-D290F583B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912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7AED675-2F5A-4D40-8209-21B546E3A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FC733F2B-3292-43F3-834F-10E1EFDD53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583BA7A0-2ECA-404F-8044-DB09E8C756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4431FD1-BAC9-4DF8-9617-502552C34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57A42-4A0C-4571-BF89-DCBECB6B973A}" type="datetime1">
              <a:rPr lang="en-US" smtClean="0"/>
              <a:t>7/7/2021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66BD123-B0DD-4BAA-ACAF-67053C923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C8A6FF4-EA04-48CB-A1FF-589C9E0E2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D31E5-6ACC-4B91-9D74-D290F583B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048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84758FF3-857A-409A-AECB-A7A1C8061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6591E67-141C-4140-B5CB-82A4FB03F6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F94B519-B703-49EE-B0FC-772C1EDC1B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A9024-0063-4ECF-B7A1-20FD940869CF}" type="datetime1">
              <a:rPr lang="en-US" smtClean="0"/>
              <a:t>7/7/2021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EC8898B-DC78-4B0B-B6D9-DD82BC1147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AB60BB2-8AFA-4CBB-9779-1C829E7FC9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D31E5-6ACC-4B91-9D74-D290F583B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209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79E5F0D-B9D3-4522-AEDF-8C73D883D934}"/>
              </a:ext>
            </a:extLst>
          </p:cNvPr>
          <p:cNvSpPr txBox="1"/>
          <p:nvPr/>
        </p:nvSpPr>
        <p:spPr>
          <a:xfrm>
            <a:off x="354563" y="6471820"/>
            <a:ext cx="70726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9th International Conference ”Distributed Computing and Grid Technologies in Science and Education” (GRID’2021</a:t>
            </a:r>
            <a:r>
              <a:rPr lang="en-GB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Dubna, Russia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B11A3F9-DBAE-4050-833D-06B8013D4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D31E5-6ACC-4B91-9D74-D290F583B8FC}" type="slidenum">
              <a:rPr lang="en-US" smtClean="0"/>
              <a:t>1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6E8802CF-36F4-42C7-AFE3-CA8F4B83F3AE}"/>
              </a:ext>
            </a:extLst>
          </p:cNvPr>
          <p:cNvSpPr txBox="1"/>
          <p:nvPr/>
        </p:nvSpPr>
        <p:spPr>
          <a:xfrm>
            <a:off x="1481308" y="1078877"/>
            <a:ext cx="9246637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Developing a Toolkit for Task Characteristics Prediction Based on Analysis of Queue’s History of a Supercomputer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Mahdi Rezaei</a:t>
            </a:r>
          </a:p>
          <a:p>
            <a:pPr algn="ctr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Moscow Institute of Physics and Technology</a:t>
            </a:r>
          </a:p>
          <a:p>
            <a:pPr algn="ctr"/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Alexey Salnikov </a:t>
            </a:r>
          </a:p>
          <a:p>
            <a:pPr algn="ctr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Moscow Institute of Physics and Technology,</a:t>
            </a:r>
          </a:p>
          <a:p>
            <a:pPr algn="ctr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Moscow State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</a:p>
          <a:p>
            <a:pPr algn="ctr"/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Alexander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Shiryaev</a:t>
            </a:r>
          </a:p>
          <a:p>
            <a:pPr algn="ctr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Moscow Institute of Physics and Technology</a:t>
            </a:r>
          </a:p>
          <a:p>
            <a:pPr algn="ctr"/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42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561BA69-878C-44F7-A874-0AC4A24B8C34}"/>
              </a:ext>
            </a:extLst>
          </p:cNvPr>
          <p:cNvSpPr txBox="1"/>
          <p:nvPr/>
        </p:nvSpPr>
        <p:spPr>
          <a:xfrm>
            <a:off x="354563" y="139959"/>
            <a:ext cx="70726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Developing a Toolkit for Task Characteristics Prediction Based on Analysis of Queue’s History of a Supercomputer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79E5F0D-B9D3-4522-AEDF-8C73D883D934}"/>
              </a:ext>
            </a:extLst>
          </p:cNvPr>
          <p:cNvSpPr txBox="1"/>
          <p:nvPr/>
        </p:nvSpPr>
        <p:spPr>
          <a:xfrm>
            <a:off x="354563" y="6471820"/>
            <a:ext cx="70726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9th International Conference ”Distributed Computing and Grid Technologies in Science and Education” (GRID’2021), Dubna, Russia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B11A3F9-DBAE-4050-833D-06B8013D4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D31E5-6ACC-4B91-9D74-D290F583B8FC}" type="slidenum">
              <a:rPr lang="en-US" smtClean="0"/>
              <a:t>10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68096" y="905256"/>
            <a:ext cx="1008583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Algorithms used for regression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MLP: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Multilayer Perceptron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RFR: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Random Forest Regression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LR: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Lasso Regression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KNN: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K-Nearest Neighbor Regression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OLSR: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Ordinary least-squares regression: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SVR: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Support Vector Regression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RR: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Ridge Regression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PR: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Polynomial Regression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CARTR: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CART (Classification and Regression Trees) Regression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Algorithms used for classification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Naive Bayes classifier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Kernel Support Vector Machines (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CART classification</a:t>
            </a:r>
          </a:p>
        </p:txBody>
      </p:sp>
    </p:spTree>
    <p:extLst>
      <p:ext uri="{BB962C8B-B14F-4D97-AF65-F5344CB8AC3E}">
        <p14:creationId xmlns:p14="http://schemas.microsoft.com/office/powerpoint/2010/main" val="29527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561BA69-878C-44F7-A874-0AC4A24B8C34}"/>
              </a:ext>
            </a:extLst>
          </p:cNvPr>
          <p:cNvSpPr txBox="1"/>
          <p:nvPr/>
        </p:nvSpPr>
        <p:spPr>
          <a:xfrm>
            <a:off x="354563" y="139959"/>
            <a:ext cx="70726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Developing a Toolkit for Task Characteristics Prediction Based on Analysis of Queue’s History of a Supercomputer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79E5F0D-B9D3-4522-AEDF-8C73D883D934}"/>
              </a:ext>
            </a:extLst>
          </p:cNvPr>
          <p:cNvSpPr txBox="1"/>
          <p:nvPr/>
        </p:nvSpPr>
        <p:spPr>
          <a:xfrm>
            <a:off x="354563" y="6471820"/>
            <a:ext cx="70726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9th International Conference ”Distributed Computing and Grid Technologies in Science and Education” (GRID’2021), Dubna, Russia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B11A3F9-DBAE-4050-833D-06B8013D4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D31E5-6ACC-4B91-9D74-D290F583B8FC}" type="slidenum">
              <a:rPr lang="en-US" smtClean="0"/>
              <a:t>11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890865" y="3013501"/>
            <a:ext cx="4407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Plugin 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73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561BA69-878C-44F7-A874-0AC4A24B8C34}"/>
              </a:ext>
            </a:extLst>
          </p:cNvPr>
          <p:cNvSpPr txBox="1"/>
          <p:nvPr/>
        </p:nvSpPr>
        <p:spPr>
          <a:xfrm>
            <a:off x="354563" y="139959"/>
            <a:ext cx="70726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Developing a Toolkit for Task Characteristics Prediction Based on Analysis of Queue’s History of a Supercomputer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79E5F0D-B9D3-4522-AEDF-8C73D883D934}"/>
              </a:ext>
            </a:extLst>
          </p:cNvPr>
          <p:cNvSpPr txBox="1"/>
          <p:nvPr/>
        </p:nvSpPr>
        <p:spPr>
          <a:xfrm>
            <a:off x="354563" y="6471820"/>
            <a:ext cx="70726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9th International Conference ”Distributed Computing and Grid Technologies in Science and Education” (GRID’2021), Dubna, Russia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B11A3F9-DBAE-4050-833D-06B8013D4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D31E5-6ACC-4B91-9D74-D290F583B8FC}" type="slidenum">
              <a:rPr lang="en-US" smtClean="0"/>
              <a:t>12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841248" y="2413337"/>
            <a:ext cx="102321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plugin?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implement our system on real clusters we designed a plugin.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Our plugin is dynamically connected SPANK plugin and while executing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srun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sbatch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commands, takes control on them.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plugin by default is connected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Slurm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plugstack.conf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configuration file.</a:t>
            </a:r>
          </a:p>
        </p:txBody>
      </p:sp>
    </p:spTree>
    <p:extLst>
      <p:ext uri="{BB962C8B-B14F-4D97-AF65-F5344CB8AC3E}">
        <p14:creationId xmlns:p14="http://schemas.microsoft.com/office/powerpoint/2010/main" val="250115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561BA69-878C-44F7-A874-0AC4A24B8C34}"/>
              </a:ext>
            </a:extLst>
          </p:cNvPr>
          <p:cNvSpPr txBox="1"/>
          <p:nvPr/>
        </p:nvSpPr>
        <p:spPr>
          <a:xfrm>
            <a:off x="354563" y="139959"/>
            <a:ext cx="70726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Developing a Toolkit for Task Characteristics Prediction Based on Analysis of Queue’s History of a Supercomputer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79E5F0D-B9D3-4522-AEDF-8C73D883D934}"/>
              </a:ext>
            </a:extLst>
          </p:cNvPr>
          <p:cNvSpPr txBox="1"/>
          <p:nvPr/>
        </p:nvSpPr>
        <p:spPr>
          <a:xfrm>
            <a:off x="354563" y="6471820"/>
            <a:ext cx="70726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9th International Conference ”Distributed Computing and Grid Technologies in Science and Education” (GRID’2021), Dubna, Russia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B11A3F9-DBAE-4050-833D-06B8013D4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D31E5-6ACC-4B91-9D74-D290F583B8FC}" type="slidenum">
              <a:rPr lang="en-US" smtClean="0"/>
              <a:t>13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841248" y="2551837"/>
            <a:ext cx="102321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plugins</a:t>
            </a:r>
          </a:p>
          <a:p>
            <a:pPr algn="just"/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Static.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Connected by adding plugin’s source code in a special way into the SLURM source code and somehow rebuilding the SLURM.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Dynamic.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Connected to the SLURM through a special interface 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SPANK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without access to the SLURM source code). This type, requires adding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parameters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plugstack.conf configuration file.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27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561BA69-878C-44F7-A874-0AC4A24B8C34}"/>
              </a:ext>
            </a:extLst>
          </p:cNvPr>
          <p:cNvSpPr txBox="1"/>
          <p:nvPr/>
        </p:nvSpPr>
        <p:spPr>
          <a:xfrm>
            <a:off x="354563" y="139959"/>
            <a:ext cx="70726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Developing a Toolkit for Task Characteristics Prediction Based on Analysis of Queue’s History of a Supercomputer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79E5F0D-B9D3-4522-AEDF-8C73D883D934}"/>
              </a:ext>
            </a:extLst>
          </p:cNvPr>
          <p:cNvSpPr txBox="1"/>
          <p:nvPr/>
        </p:nvSpPr>
        <p:spPr>
          <a:xfrm>
            <a:off x="354563" y="6471820"/>
            <a:ext cx="70726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9th International Conference ”Distributed Computing and Grid Technologies in Science and Education” (GRID’2021), Dubna, Russia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B11A3F9-DBAE-4050-833D-06B8013D4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D31E5-6ACC-4B91-9D74-D290F583B8FC}" type="slidenum">
              <a:rPr lang="en-US" smtClean="0"/>
              <a:t>14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F0CC98CF-385D-4ACF-AEFE-E3CDFBFD2F17}"/>
              </a:ext>
            </a:extLst>
          </p:cNvPr>
          <p:cNvSpPr txBox="1"/>
          <p:nvPr/>
        </p:nvSpPr>
        <p:spPr>
          <a:xfrm>
            <a:off x="510011" y="3013501"/>
            <a:ext cx="11000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Experiments</a:t>
            </a:r>
            <a:r>
              <a:rPr lang="en-US" sz="4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5634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561BA69-878C-44F7-A874-0AC4A24B8C34}"/>
              </a:ext>
            </a:extLst>
          </p:cNvPr>
          <p:cNvSpPr txBox="1"/>
          <p:nvPr/>
        </p:nvSpPr>
        <p:spPr>
          <a:xfrm>
            <a:off x="354563" y="139959"/>
            <a:ext cx="70726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Developing a Toolkit for Task Characteristics Prediction Based on Analysis of Queue’s History of a Supercomputer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79E5F0D-B9D3-4522-AEDF-8C73D883D934}"/>
              </a:ext>
            </a:extLst>
          </p:cNvPr>
          <p:cNvSpPr txBox="1"/>
          <p:nvPr/>
        </p:nvSpPr>
        <p:spPr>
          <a:xfrm>
            <a:off x="354563" y="6471820"/>
            <a:ext cx="70726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9th International Conference ”Distributed Computing and Grid Technologies in Science and Education” (GRID’2021), Dubna, Russia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B11A3F9-DBAE-4050-833D-06B8013D4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D31E5-6ACC-4B91-9D74-D290F583B8FC}" type="slidenum">
              <a:rPr lang="en-US" smtClean="0"/>
              <a:t>15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B1484F0C-9F20-4B44-AB6A-14120039E1BE}"/>
              </a:ext>
            </a:extLst>
          </p:cNvPr>
          <p:cNvSpPr txBox="1"/>
          <p:nvPr/>
        </p:nvSpPr>
        <p:spPr>
          <a:xfrm>
            <a:off x="623596" y="2413337"/>
            <a:ext cx="107302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preparation</a:t>
            </a:r>
          </a:p>
          <a:p>
            <a:pPr algn="just"/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Collected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statistics of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Bluegene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/P system installed at the Faculty of Computational Mathematics and Cybernetics, Lomonosov Moscow State University named after M.V Lomonosov.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statistic includes information of jobs which have been run during almost 12 months in 2017. </a:t>
            </a: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train our ML, two sets of features are used: </a:t>
            </a:r>
            <a:r>
              <a:rPr lang="en-GB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per_job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features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GB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per_user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features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71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561BA69-878C-44F7-A874-0AC4A24B8C34}"/>
              </a:ext>
            </a:extLst>
          </p:cNvPr>
          <p:cNvSpPr txBox="1"/>
          <p:nvPr/>
        </p:nvSpPr>
        <p:spPr>
          <a:xfrm>
            <a:off x="354563" y="139959"/>
            <a:ext cx="70726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Developing a Toolkit for Task Characteristics Prediction Based on Analysis of Queue’s History of a Supercomputer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79E5F0D-B9D3-4522-AEDF-8C73D883D934}"/>
              </a:ext>
            </a:extLst>
          </p:cNvPr>
          <p:cNvSpPr txBox="1"/>
          <p:nvPr/>
        </p:nvSpPr>
        <p:spPr>
          <a:xfrm>
            <a:off x="354563" y="6471820"/>
            <a:ext cx="70726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9th International Conference ”Distributed Computing and Grid Technologies in Science and Education” (GRID’2021), Dubna, Russia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B11A3F9-DBAE-4050-833D-06B8013D4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D31E5-6ACC-4B91-9D74-D290F583B8FC}" type="slidenum">
              <a:rPr lang="en-US" smtClean="0"/>
              <a:t>16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B1484F0C-9F20-4B44-AB6A-14120039E1BE}"/>
              </a:ext>
            </a:extLst>
          </p:cNvPr>
          <p:cNvSpPr txBox="1"/>
          <p:nvPr/>
        </p:nvSpPr>
        <p:spPr>
          <a:xfrm>
            <a:off x="730897" y="524541"/>
            <a:ext cx="10730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per_job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features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8">
            <a:extLst>
              <a:ext uri="{FF2B5EF4-FFF2-40B4-BE49-F238E27FC236}">
                <a16:creationId xmlns="" xmlns:a16="http://schemas.microsoft.com/office/drawing/2014/main" id="{5D294C6C-C476-494F-A34B-15877F7B54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6497772"/>
              </p:ext>
            </p:extLst>
          </p:nvPr>
        </p:nvGraphicFramePr>
        <p:xfrm>
          <a:off x="1470865" y="1120140"/>
          <a:ext cx="9596486" cy="461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9888">
                  <a:extLst>
                    <a:ext uri="{9D8B030D-6E8A-4147-A177-3AD203B41FA5}">
                      <a16:colId xmlns="" xmlns:a16="http://schemas.microsoft.com/office/drawing/2014/main" val="3967209375"/>
                    </a:ext>
                  </a:extLst>
                </a:gridCol>
                <a:gridCol w="7736598">
                  <a:extLst>
                    <a:ext uri="{9D8B030D-6E8A-4147-A177-3AD203B41FA5}">
                      <a16:colId xmlns="" xmlns:a16="http://schemas.microsoft.com/office/drawing/2014/main" val="13408134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Feature 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Description 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70136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time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limit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time requested by the user for the job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623540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num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cpus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 number of processors requested for the job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789883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id 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task id as defined in the job scheduling system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92353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name 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user-specified task name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11863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user 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Username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47346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group 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user group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117291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task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class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task class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449014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state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 status of a job that has been completed or deleted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33862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required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time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 time during which the task is executed. This time will be predicted for newly submitted jobs.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8618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required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cpu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 number of processors used by the job at runtime. This number will be predicted for newly submitted jobs.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03727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064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561BA69-878C-44F7-A874-0AC4A24B8C34}"/>
              </a:ext>
            </a:extLst>
          </p:cNvPr>
          <p:cNvSpPr txBox="1"/>
          <p:nvPr/>
        </p:nvSpPr>
        <p:spPr>
          <a:xfrm>
            <a:off x="354563" y="139959"/>
            <a:ext cx="70726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Developing a Toolkit for Task Characteristics Prediction Based on Analysis of Queue’s History of a Supercomputer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79E5F0D-B9D3-4522-AEDF-8C73D883D934}"/>
              </a:ext>
            </a:extLst>
          </p:cNvPr>
          <p:cNvSpPr txBox="1"/>
          <p:nvPr/>
        </p:nvSpPr>
        <p:spPr>
          <a:xfrm>
            <a:off x="354563" y="6471820"/>
            <a:ext cx="70726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9th International Conference ”Distributed Computing and Grid Technologies in Science and Education” (GRID’2021), Dubna, Russia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B11A3F9-DBAE-4050-833D-06B8013D4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D31E5-6ACC-4B91-9D74-D290F583B8FC}" type="slidenum">
              <a:rPr lang="en-US" smtClean="0"/>
              <a:t>17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B1484F0C-9F20-4B44-AB6A-14120039E1BE}"/>
              </a:ext>
            </a:extLst>
          </p:cNvPr>
          <p:cNvSpPr txBox="1"/>
          <p:nvPr/>
        </p:nvSpPr>
        <p:spPr>
          <a:xfrm>
            <a:off x="623596" y="943378"/>
            <a:ext cx="10730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per_user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features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8">
            <a:extLst>
              <a:ext uri="{FF2B5EF4-FFF2-40B4-BE49-F238E27FC236}">
                <a16:creationId xmlns="" xmlns:a16="http://schemas.microsoft.com/office/drawing/2014/main" id="{FAE200D7-3A38-480B-8E7B-BC2F4B7D39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9824900"/>
              </p:ext>
            </p:extLst>
          </p:nvPr>
        </p:nvGraphicFramePr>
        <p:xfrm>
          <a:off x="1395168" y="1536569"/>
          <a:ext cx="9596486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5748">
                  <a:extLst>
                    <a:ext uri="{9D8B030D-6E8A-4147-A177-3AD203B41FA5}">
                      <a16:colId xmlns="" xmlns:a16="http://schemas.microsoft.com/office/drawing/2014/main" val="3967209375"/>
                    </a:ext>
                  </a:extLst>
                </a:gridCol>
                <a:gridCol w="6730738">
                  <a:extLst>
                    <a:ext uri="{9D8B030D-6E8A-4147-A177-3AD203B41FA5}">
                      <a16:colId xmlns="" xmlns:a16="http://schemas.microsoft.com/office/drawing/2014/main" val="13408134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Feature 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Description 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70136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used_portion_of_time_limit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 reasonableness of the runtime requested by the user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623540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avg_aborted_task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percentage of interrupted tasks submitted by the user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789883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average_congestion 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average system load by user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92353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average_cpus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average number of CPUs requested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11863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duration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average waiting time in queue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47346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wait_time / time_limit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Average ratio of time in queue to requested time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117291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average_time_limit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Average time set by user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44901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633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561BA69-878C-44F7-A874-0AC4A24B8C34}"/>
              </a:ext>
            </a:extLst>
          </p:cNvPr>
          <p:cNvSpPr txBox="1"/>
          <p:nvPr/>
        </p:nvSpPr>
        <p:spPr>
          <a:xfrm>
            <a:off x="354563" y="139959"/>
            <a:ext cx="70726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Developing a Toolkit for Task Characteristics Prediction Based on Analysis of Queue’s History of a Supercomputer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79E5F0D-B9D3-4522-AEDF-8C73D883D934}"/>
              </a:ext>
            </a:extLst>
          </p:cNvPr>
          <p:cNvSpPr txBox="1"/>
          <p:nvPr/>
        </p:nvSpPr>
        <p:spPr>
          <a:xfrm>
            <a:off x="354563" y="6471820"/>
            <a:ext cx="70726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9th International Conference ”Distributed Computing and Grid Technologies in Science and Education” (GRID’2021), Dubna, Russia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B11A3F9-DBAE-4050-833D-06B8013D4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D31E5-6ACC-4B91-9D74-D290F583B8FC}" type="slidenum">
              <a:rPr lang="en-US" smtClean="0"/>
              <a:t>18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33272" y="2274838"/>
            <a:ext cx="100401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Plugin design</a:t>
            </a:r>
          </a:p>
          <a:p>
            <a:endParaRPr lang="en-US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Our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plugin is called as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  <a:t>MLSP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(Machine Learning Slurm Plugin). </a:t>
            </a: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This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application is divided into 2 subsystems: </a:t>
            </a: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fit-subsystem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which trains models and </a:t>
            </a: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predict-subsystem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which predicts the start time of the submitted job using present models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  <a:p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language to develop our plugin is C programming.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32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561BA69-878C-44F7-A874-0AC4A24B8C34}"/>
              </a:ext>
            </a:extLst>
          </p:cNvPr>
          <p:cNvSpPr txBox="1"/>
          <p:nvPr/>
        </p:nvSpPr>
        <p:spPr>
          <a:xfrm>
            <a:off x="354563" y="139959"/>
            <a:ext cx="70726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Developing a Toolkit for Task Characteristics Prediction Based on Analysis of Queue’s History of a Supercomputer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79E5F0D-B9D3-4522-AEDF-8C73D883D934}"/>
              </a:ext>
            </a:extLst>
          </p:cNvPr>
          <p:cNvSpPr txBox="1"/>
          <p:nvPr/>
        </p:nvSpPr>
        <p:spPr>
          <a:xfrm>
            <a:off x="354563" y="6471820"/>
            <a:ext cx="70726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9th International Conference ”Distributed Computing and Grid Technologies in Science and Education” (GRID’2021), Dubna, Russia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B11A3F9-DBAE-4050-833D-06B8013D4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D31E5-6ACC-4B91-9D74-D290F583B8FC}" type="slidenum">
              <a:rPr lang="en-US" smtClean="0"/>
              <a:t>19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3720" y="2288559"/>
            <a:ext cx="9718455" cy="2280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Solution methods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Several options for solving this problem were considered: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modify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Slurm source code,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write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 "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" plugin for Slurm that would run including user code,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write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 "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"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plugin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for Slurm, and do the main work in a separate demon Linux, written on comfortable language programming.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86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561BA69-878C-44F7-A874-0AC4A24B8C34}"/>
              </a:ext>
            </a:extLst>
          </p:cNvPr>
          <p:cNvSpPr txBox="1"/>
          <p:nvPr/>
        </p:nvSpPr>
        <p:spPr>
          <a:xfrm>
            <a:off x="354563" y="139959"/>
            <a:ext cx="70726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Developing a Toolkit for Task Characteristics Prediction Based on Analysis of Queue’s History of a Supercomputer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79E5F0D-B9D3-4522-AEDF-8C73D883D934}"/>
              </a:ext>
            </a:extLst>
          </p:cNvPr>
          <p:cNvSpPr txBox="1"/>
          <p:nvPr/>
        </p:nvSpPr>
        <p:spPr>
          <a:xfrm>
            <a:off x="354563" y="6471820"/>
            <a:ext cx="70726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9th International Conference ”Distributed Computing and Grid Technologies in Science and Education” (GRID’2021), Dubna, Russia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B11A3F9-DBAE-4050-833D-06B8013D4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D31E5-6ACC-4B91-9D74-D290F583B8FC}" type="slidenum">
              <a:rPr lang="en-US" smtClean="0"/>
              <a:t>2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EED2983B-7029-4EB9-B7E8-B49AA73894FD}"/>
              </a:ext>
            </a:extLst>
          </p:cNvPr>
          <p:cNvSpPr txBox="1"/>
          <p:nvPr/>
        </p:nvSpPr>
        <p:spPr>
          <a:xfrm>
            <a:off x="746449" y="2690336"/>
            <a:ext cx="1060735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Prediction in HPC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systems: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Resource management in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 Performance Computing (HPC).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SLURM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a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job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schedulers to manage workload on HPC systems.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ajor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drawback of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SLURM.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16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561BA69-878C-44F7-A874-0AC4A24B8C34}"/>
              </a:ext>
            </a:extLst>
          </p:cNvPr>
          <p:cNvSpPr txBox="1"/>
          <p:nvPr/>
        </p:nvSpPr>
        <p:spPr>
          <a:xfrm>
            <a:off x="354563" y="139959"/>
            <a:ext cx="70726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Developing a Toolkit for Task Characteristics Prediction Based on Analysis of Queue’s History of a Supercomputer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79E5F0D-B9D3-4522-AEDF-8C73D883D934}"/>
              </a:ext>
            </a:extLst>
          </p:cNvPr>
          <p:cNvSpPr txBox="1"/>
          <p:nvPr/>
        </p:nvSpPr>
        <p:spPr>
          <a:xfrm>
            <a:off x="354563" y="6471820"/>
            <a:ext cx="70726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9th International Conference ”Distributed Computing and Grid Technologies in Science and Education” (GRID’2021), Dubna, Russia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B11A3F9-DBAE-4050-833D-06B8013D4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D31E5-6ACC-4B91-9D74-D290F583B8FC}" type="slidenum">
              <a:rPr lang="en-US" smtClean="0"/>
              <a:t>20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804672" y="2413337"/>
            <a:ext cx="1025042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Alternative method</a:t>
            </a:r>
          </a:p>
          <a:p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Writing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a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thin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plugin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avoids rebuilding Slurm while changes occur. </a:t>
            </a: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Rebuilding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Slurm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is pretty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useless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In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addition, during development, you will have to write more C code. </a:t>
            </a: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Writing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the thin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plugin will also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allows us to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decouple the work of training the model from the launch Slurm. But for a separate application you need your own scripts /configuration files to run.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20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561BA69-878C-44F7-A874-0AC4A24B8C34}"/>
              </a:ext>
            </a:extLst>
          </p:cNvPr>
          <p:cNvSpPr txBox="1"/>
          <p:nvPr/>
        </p:nvSpPr>
        <p:spPr>
          <a:xfrm>
            <a:off x="354563" y="139959"/>
            <a:ext cx="70726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Developing a Toolkit for Task Characteristics Prediction Based on Analysis of Queue’s History of a Supercomputer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79E5F0D-B9D3-4522-AEDF-8C73D883D934}"/>
              </a:ext>
            </a:extLst>
          </p:cNvPr>
          <p:cNvSpPr txBox="1"/>
          <p:nvPr/>
        </p:nvSpPr>
        <p:spPr>
          <a:xfrm>
            <a:off x="354563" y="6471820"/>
            <a:ext cx="70726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9th International Conference ”Distributed Computing and Grid Technologies in Science and Education” (GRID’2021), Dubna, Russia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B11A3F9-DBAE-4050-833D-06B8013D4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D31E5-6ACC-4B91-9D74-D290F583B8FC}" type="slidenum">
              <a:rPr lang="en-US" smtClean="0"/>
              <a:t>21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856430" y="2413337"/>
            <a:ext cx="1025042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Alternative method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dynamically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connected SPANK plugin, which will add the option “--predict-time” and take control on executing the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srun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sbatch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commands.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plugin is connected by default in the Slurm plugstack.conf configuration file. There you can also set arguments for the plugin.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plugin must be developed in the language C programming.</a:t>
            </a:r>
          </a:p>
        </p:txBody>
      </p:sp>
    </p:spTree>
    <p:extLst>
      <p:ext uri="{BB962C8B-B14F-4D97-AF65-F5344CB8AC3E}">
        <p14:creationId xmlns:p14="http://schemas.microsoft.com/office/powerpoint/2010/main" val="386212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561BA69-878C-44F7-A874-0AC4A24B8C34}"/>
              </a:ext>
            </a:extLst>
          </p:cNvPr>
          <p:cNvSpPr txBox="1"/>
          <p:nvPr/>
        </p:nvSpPr>
        <p:spPr>
          <a:xfrm>
            <a:off x="354563" y="139959"/>
            <a:ext cx="70726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Developing a Toolkit for Task Characteristics Prediction Based on Analysis of Queue’s History of a Supercomputer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79E5F0D-B9D3-4522-AEDF-8C73D883D934}"/>
              </a:ext>
            </a:extLst>
          </p:cNvPr>
          <p:cNvSpPr txBox="1"/>
          <p:nvPr/>
        </p:nvSpPr>
        <p:spPr>
          <a:xfrm>
            <a:off x="354563" y="6471820"/>
            <a:ext cx="70726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9th International Conference ”Distributed Computing and Grid Technologies in Science and Education” (GRID’2021), Dubna, Russia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B11A3F9-DBAE-4050-833D-06B8013D4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D31E5-6ACC-4B91-9D74-D290F583B8FC}" type="slidenum">
              <a:rPr lang="en-US" smtClean="0"/>
              <a:t>22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831587" y="2835696"/>
            <a:ext cx="10149840" cy="1186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Component development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Main application 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Spank plugin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22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561BA69-878C-44F7-A874-0AC4A24B8C34}"/>
              </a:ext>
            </a:extLst>
          </p:cNvPr>
          <p:cNvSpPr txBox="1"/>
          <p:nvPr/>
        </p:nvSpPr>
        <p:spPr>
          <a:xfrm>
            <a:off x="354563" y="139959"/>
            <a:ext cx="70726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Developing a Toolkit for Task Characteristics Prediction Based on Analysis of Queue’s History of a Supercomputer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79E5F0D-B9D3-4522-AEDF-8C73D883D934}"/>
              </a:ext>
            </a:extLst>
          </p:cNvPr>
          <p:cNvSpPr txBox="1"/>
          <p:nvPr/>
        </p:nvSpPr>
        <p:spPr>
          <a:xfrm>
            <a:off x="354563" y="6471820"/>
            <a:ext cx="70726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9th International Conference ”Distributed Computing and Grid Technologies in Science and Education” (GRID’2021), Dubna, Russia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B11A3F9-DBAE-4050-833D-06B8013D4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D31E5-6ACC-4B91-9D74-D290F583B8FC}" type="slidenum">
              <a:rPr lang="en-US" smtClean="0"/>
              <a:t>23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805708" y="2213859"/>
            <a:ext cx="10149840" cy="24302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Main application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The application in this case was called MLPD (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  <a:t>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achine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  <a:t>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earning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  <a:t>P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ython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  <a:t>D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aemon). </a:t>
            </a: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main file of the mlpd.py application contains the function mlpd (), which implements the application. The main application must support training the model and responding to HTTP requests and is a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Linux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daemon. </a:t>
            </a: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Thus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, the application can be divided into 2 subsystems: </a:t>
            </a: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model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training (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  <a:t>fit subsystem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) and </a:t>
            </a: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predictions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time by the current model (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  <a:t>predict subsystem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). </a:t>
            </a: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14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561BA69-878C-44F7-A874-0AC4A24B8C34}"/>
              </a:ext>
            </a:extLst>
          </p:cNvPr>
          <p:cNvSpPr txBox="1"/>
          <p:nvPr/>
        </p:nvSpPr>
        <p:spPr>
          <a:xfrm>
            <a:off x="354563" y="139959"/>
            <a:ext cx="70726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Developing a Toolkit for Task Characteristics Prediction Based on Analysis of Queue’s History of a Supercomputer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79E5F0D-B9D3-4522-AEDF-8C73D883D934}"/>
              </a:ext>
            </a:extLst>
          </p:cNvPr>
          <p:cNvSpPr txBox="1"/>
          <p:nvPr/>
        </p:nvSpPr>
        <p:spPr>
          <a:xfrm>
            <a:off x="354563" y="6471820"/>
            <a:ext cx="70726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9th International Conference ”Distributed Computing and Grid Technologies in Science and Education” (GRID’2021), Dubna, Russia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B11A3F9-DBAE-4050-833D-06B8013D4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D31E5-6ACC-4B91-9D74-D290F583B8FC}" type="slidenum">
              <a:rPr lang="en-US" smtClean="0"/>
              <a:t>24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992037" y="2413337"/>
            <a:ext cx="1013603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  <a:t>SPANK plugin</a:t>
            </a:r>
          </a:p>
          <a:p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plugin in this case was named MLSP (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  <a:t>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achine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  <a:t>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earning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  <a:t>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lurm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  <a:t>P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lugin). </a:t>
            </a: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main SPANK plugin file is a dynamic librarymlsp.so whose source file is mlsp.c. </a:t>
            </a: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code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is divided into 2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large parts: </a:t>
            </a: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main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- for working with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Slurm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auxiliary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– for work with the server.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83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561BA69-878C-44F7-A874-0AC4A24B8C34}"/>
              </a:ext>
            </a:extLst>
          </p:cNvPr>
          <p:cNvSpPr txBox="1"/>
          <p:nvPr/>
        </p:nvSpPr>
        <p:spPr>
          <a:xfrm>
            <a:off x="354563" y="139959"/>
            <a:ext cx="70726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Developing a Toolkit for Task Characteristics Prediction Based on Analysis of Queue’s History of a Supercomputer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79E5F0D-B9D3-4522-AEDF-8C73D883D934}"/>
              </a:ext>
            </a:extLst>
          </p:cNvPr>
          <p:cNvSpPr txBox="1"/>
          <p:nvPr/>
        </p:nvSpPr>
        <p:spPr>
          <a:xfrm>
            <a:off x="354563" y="6471820"/>
            <a:ext cx="70726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9th International Conference ”Distributed Computing and Grid Technologies in Science and Education” (GRID’2021), Dubna, Russia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B11A3F9-DBAE-4050-833D-06B8013D4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D31E5-6ACC-4B91-9D74-D290F583B8FC}" type="slidenum">
              <a:rPr lang="en-US" smtClean="0"/>
              <a:t>25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940278" y="2242970"/>
            <a:ext cx="10118785" cy="15855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Working with Slurm and 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SPANK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US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 must be told that user is using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SPANK.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Furthermore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it is necessary to register the --predict-time option before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processing. </a:t>
            </a:r>
            <a:endParaRPr lang="en-US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12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561BA69-878C-44F7-A874-0AC4A24B8C34}"/>
              </a:ext>
            </a:extLst>
          </p:cNvPr>
          <p:cNvSpPr txBox="1"/>
          <p:nvPr/>
        </p:nvSpPr>
        <p:spPr>
          <a:xfrm>
            <a:off x="354563" y="139959"/>
            <a:ext cx="70726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Developing a Toolkit for Task Characteristics Prediction Based on Analysis of Queue’s History of a Supercomputer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79E5F0D-B9D3-4522-AEDF-8C73D883D934}"/>
              </a:ext>
            </a:extLst>
          </p:cNvPr>
          <p:cNvSpPr txBox="1"/>
          <p:nvPr/>
        </p:nvSpPr>
        <p:spPr>
          <a:xfrm>
            <a:off x="354563" y="6471820"/>
            <a:ext cx="70726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9th International Conference ”Distributed Computing and Grid Technologies in Science and Education” (GRID’2021), Dubna, Russia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B11A3F9-DBAE-4050-833D-06B8013D4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D31E5-6ACC-4B91-9D74-D290F583B8FC}" type="slidenum">
              <a:rPr lang="en-US" smtClean="0"/>
              <a:t>26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28135" y="2274838"/>
            <a:ext cx="1035169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Working with the 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server </a:t>
            </a:r>
          </a:p>
          <a:p>
            <a:pPr algn="just"/>
            <a:endParaRPr lang="en-GB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predicttime()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 accepts the argc and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argv[]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startup arguments and should do the following steps: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Prepare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execute an HTTP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request.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Show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answer.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76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561BA69-878C-44F7-A874-0AC4A24B8C34}"/>
              </a:ext>
            </a:extLst>
          </p:cNvPr>
          <p:cNvSpPr txBox="1"/>
          <p:nvPr/>
        </p:nvSpPr>
        <p:spPr>
          <a:xfrm>
            <a:off x="354563" y="139959"/>
            <a:ext cx="70726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Developing a Toolkit for Task Characteristics Prediction Based on Analysis of Queue’s History of a Supercomputer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79E5F0D-B9D3-4522-AEDF-8C73D883D934}"/>
              </a:ext>
            </a:extLst>
          </p:cNvPr>
          <p:cNvSpPr txBox="1"/>
          <p:nvPr/>
        </p:nvSpPr>
        <p:spPr>
          <a:xfrm>
            <a:off x="354563" y="6471820"/>
            <a:ext cx="70726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9th International Conference ”Distributed Computing and Grid Technologies in Science and Education” (GRID’2021), Dubna, Russia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B11A3F9-DBAE-4050-833D-06B8013D4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D31E5-6ACC-4B91-9D74-D290F583B8FC}" type="slidenum">
              <a:rPr lang="en-US" smtClean="0"/>
              <a:t>27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BE2DCDFC-09CA-44C1-8537-B05D4A3116D2}"/>
              </a:ext>
            </a:extLst>
          </p:cNvPr>
          <p:cNvSpPr txBox="1"/>
          <p:nvPr/>
        </p:nvSpPr>
        <p:spPr>
          <a:xfrm>
            <a:off x="853938" y="3013501"/>
            <a:ext cx="107193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7763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561BA69-878C-44F7-A874-0AC4A24B8C34}"/>
              </a:ext>
            </a:extLst>
          </p:cNvPr>
          <p:cNvSpPr txBox="1"/>
          <p:nvPr/>
        </p:nvSpPr>
        <p:spPr>
          <a:xfrm>
            <a:off x="354563" y="139959"/>
            <a:ext cx="70726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Developing a Toolkit for Task Characteristics Prediction Based on Analysis of Queue’s History of a Supercomputer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79E5F0D-B9D3-4522-AEDF-8C73D883D934}"/>
              </a:ext>
            </a:extLst>
          </p:cNvPr>
          <p:cNvSpPr txBox="1"/>
          <p:nvPr/>
        </p:nvSpPr>
        <p:spPr>
          <a:xfrm>
            <a:off x="354563" y="6471820"/>
            <a:ext cx="70726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9th International Conference ”Distributed Computing and Grid Technologies in Science and Education” (GRID’2021), Dubna, Russia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B11A3F9-DBAE-4050-833D-06B8013D4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D31E5-6ACC-4B91-9D74-D290F583B8FC}" type="slidenum">
              <a:rPr lang="en-US" smtClean="0"/>
              <a:t>28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DEF22875-3694-4EDD-8064-90624EBEFAE6}"/>
              </a:ext>
            </a:extLst>
          </p:cNvPr>
          <p:cNvSpPr txBox="1"/>
          <p:nvPr/>
        </p:nvSpPr>
        <p:spPr>
          <a:xfrm>
            <a:off x="615820" y="2274838"/>
            <a:ext cx="107379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Regression</a:t>
            </a:r>
          </a:p>
          <a:p>
            <a:pPr algn="just"/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egression with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per-job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features.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per-user features added to the dataset. </a:t>
            </a: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R-squared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statistic, a common measure of accuracy, and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MSE (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ean 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quared 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rror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were used to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evaluate our regression model. </a:t>
            </a:r>
          </a:p>
          <a:p>
            <a:pPr algn="just"/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GB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Changes in the value of these criteria are compared. </a:t>
            </a:r>
          </a:p>
        </p:txBody>
      </p:sp>
    </p:spTree>
    <p:extLst>
      <p:ext uri="{BB962C8B-B14F-4D97-AF65-F5344CB8AC3E}">
        <p14:creationId xmlns:p14="http://schemas.microsoft.com/office/powerpoint/2010/main" val="165827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561BA69-878C-44F7-A874-0AC4A24B8C34}"/>
              </a:ext>
            </a:extLst>
          </p:cNvPr>
          <p:cNvSpPr txBox="1"/>
          <p:nvPr/>
        </p:nvSpPr>
        <p:spPr>
          <a:xfrm>
            <a:off x="354563" y="139959"/>
            <a:ext cx="70726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Developing a Toolkit for Task Characteristics Prediction Based on Analysis of Queue’s History of a Supercomputer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79E5F0D-B9D3-4522-AEDF-8C73D883D934}"/>
              </a:ext>
            </a:extLst>
          </p:cNvPr>
          <p:cNvSpPr txBox="1"/>
          <p:nvPr/>
        </p:nvSpPr>
        <p:spPr>
          <a:xfrm>
            <a:off x="354563" y="6471820"/>
            <a:ext cx="70726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9th International Conference ”Distributed Computing and Grid Technologies in Science and Education” (GRID’2021), Dubna, Russia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B11A3F9-DBAE-4050-833D-06B8013D4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D31E5-6ACC-4B91-9D74-D290F583B8FC}" type="slidenum">
              <a:rPr lang="en-US" smtClean="0"/>
              <a:t>29</a:t>
            </a:fld>
            <a:endParaRPr lang="en-US"/>
          </a:p>
        </p:txBody>
      </p:sp>
      <p:sp>
        <p:nvSpPr>
          <p:cNvPr id="3" name="Rectangle 1">
            <a:extLst>
              <a:ext uri="{FF2B5EF4-FFF2-40B4-BE49-F238E27FC236}">
                <a16:creationId xmlns="" xmlns:a16="http://schemas.microsoft.com/office/drawing/2014/main" id="{DFAEE60F-FA75-4BA2-AFC5-5B25B1E8E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0413" y="664264"/>
            <a:ext cx="552372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82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82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82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82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82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82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82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82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82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2563" algn="l"/>
              </a:tabLst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Table 1. Regression 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 per_job features</a:t>
            </a:r>
            <a:endParaRPr kumimoji="0" lang="en-US" altLang="en-US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2563" algn="l"/>
              </a:tabLst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="" xmlns:a16="http://schemas.microsoft.com/office/drawing/2014/main" id="{FFD7BC78-414F-4B84-AD60-1B587FAA52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4783418"/>
              </p:ext>
            </p:extLst>
          </p:nvPr>
        </p:nvGraphicFramePr>
        <p:xfrm>
          <a:off x="2446905" y="1223955"/>
          <a:ext cx="6730738" cy="3696597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301292">
                  <a:extLst>
                    <a:ext uri="{9D8B030D-6E8A-4147-A177-3AD203B41FA5}">
                      <a16:colId xmlns="" xmlns:a16="http://schemas.microsoft.com/office/drawing/2014/main" val="3047304656"/>
                    </a:ext>
                  </a:extLst>
                </a:gridCol>
                <a:gridCol w="1301292">
                  <a:extLst>
                    <a:ext uri="{9D8B030D-6E8A-4147-A177-3AD203B41FA5}">
                      <a16:colId xmlns="" xmlns:a16="http://schemas.microsoft.com/office/drawing/2014/main" val="1531126318"/>
                    </a:ext>
                  </a:extLst>
                </a:gridCol>
                <a:gridCol w="1303961">
                  <a:extLst>
                    <a:ext uri="{9D8B030D-6E8A-4147-A177-3AD203B41FA5}">
                      <a16:colId xmlns="" xmlns:a16="http://schemas.microsoft.com/office/drawing/2014/main" val="1701005474"/>
                    </a:ext>
                  </a:extLst>
                </a:gridCol>
                <a:gridCol w="1302627">
                  <a:extLst>
                    <a:ext uri="{9D8B030D-6E8A-4147-A177-3AD203B41FA5}">
                      <a16:colId xmlns="" xmlns:a16="http://schemas.microsoft.com/office/drawing/2014/main" val="1770604615"/>
                    </a:ext>
                  </a:extLst>
                </a:gridCol>
                <a:gridCol w="1407266">
                  <a:extLst>
                    <a:ext uri="{9D8B030D-6E8A-4147-A177-3AD203B41FA5}">
                      <a16:colId xmlns="" xmlns:a16="http://schemas.microsoft.com/office/drawing/2014/main" val="2455973294"/>
                    </a:ext>
                  </a:extLst>
                </a:gridCol>
                <a:gridCol w="114300">
                  <a:extLst>
                    <a:ext uri="{9D8B030D-6E8A-4147-A177-3AD203B41FA5}">
                      <a16:colId xmlns="" xmlns:a16="http://schemas.microsoft.com/office/drawing/2014/main" val="1943775134"/>
                    </a:ext>
                  </a:extLst>
                </a:gridCol>
              </a:tblGrid>
              <a:tr h="292536"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Required number of CPU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Required time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54341412"/>
                  </a:ext>
                </a:extLst>
              </a:tr>
              <a:tr h="292536"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Model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MSE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1400" b="1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MSE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1400" b="1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4001113610"/>
                  </a:ext>
                </a:extLst>
              </a:tr>
              <a:tr h="345725"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MLP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0.18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0.29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0.47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1079660274"/>
                  </a:ext>
                </a:extLst>
              </a:tr>
              <a:tr h="345725"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RFR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0.99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0.31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0.56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1033225073"/>
                  </a:ext>
                </a:extLst>
              </a:tr>
              <a:tr h="345725"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LR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0.17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0.36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1682120852"/>
                  </a:ext>
                </a:extLst>
              </a:tr>
              <a:tr h="345725"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KNN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0.77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0.43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2672267492"/>
                  </a:ext>
                </a:extLst>
              </a:tr>
              <a:tr h="345725"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OLSR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0.37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2957413975"/>
                  </a:ext>
                </a:extLst>
              </a:tr>
              <a:tr h="345725"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SVR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1307555258"/>
                  </a:ext>
                </a:extLst>
              </a:tr>
              <a:tr h="345725"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RR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0.37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186823340"/>
                  </a:ext>
                </a:extLst>
              </a:tr>
              <a:tr h="345725"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2352289276"/>
                  </a:ext>
                </a:extLst>
              </a:tr>
              <a:tr h="345725"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CARTR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0.96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0.48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33870108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088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561BA69-878C-44F7-A874-0AC4A24B8C34}"/>
              </a:ext>
            </a:extLst>
          </p:cNvPr>
          <p:cNvSpPr txBox="1"/>
          <p:nvPr/>
        </p:nvSpPr>
        <p:spPr>
          <a:xfrm>
            <a:off x="354563" y="139959"/>
            <a:ext cx="70726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Developing a Toolkit for Task Characteristics Prediction Based on Analysis of Queue’s History of a Supercomputer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79E5F0D-B9D3-4522-AEDF-8C73D883D934}"/>
              </a:ext>
            </a:extLst>
          </p:cNvPr>
          <p:cNvSpPr txBox="1"/>
          <p:nvPr/>
        </p:nvSpPr>
        <p:spPr>
          <a:xfrm>
            <a:off x="354563" y="6471820"/>
            <a:ext cx="70726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9th International Conference ”Distributed Computing and Grid Technologies in Science and Education” (GRID’2021), Dubna, Russia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B11A3F9-DBAE-4050-833D-06B8013D4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D31E5-6ACC-4B91-9D74-D290F583B8FC}" type="slidenum">
              <a:rPr lang="en-US" smtClean="0"/>
              <a:t>3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EED2983B-7029-4EB9-B7E8-B49AA73894FD}"/>
              </a:ext>
            </a:extLst>
          </p:cNvPr>
          <p:cNvSpPr txBox="1"/>
          <p:nvPr/>
        </p:nvSpPr>
        <p:spPr>
          <a:xfrm>
            <a:off x="746449" y="2136338"/>
            <a:ext cx="1060735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Features of the task 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flow</a:t>
            </a:r>
          </a:p>
          <a:p>
            <a:endParaRPr lang="en-GB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User’s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resource estimation lacks accuracy.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Underestimation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Overestimation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resource allocation.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GB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GB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Therefore</a:t>
            </a:r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we need to construct a software which can predict the required resources based on historical data.</a:t>
            </a:r>
            <a:endParaRPr lang="fa-I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7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561BA69-878C-44F7-A874-0AC4A24B8C34}"/>
              </a:ext>
            </a:extLst>
          </p:cNvPr>
          <p:cNvSpPr txBox="1"/>
          <p:nvPr/>
        </p:nvSpPr>
        <p:spPr>
          <a:xfrm>
            <a:off x="354563" y="139959"/>
            <a:ext cx="70726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Developing a Toolkit for Task Characteristics Prediction Based on Analysis of Queue’s History of a Supercomputer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79E5F0D-B9D3-4522-AEDF-8C73D883D934}"/>
              </a:ext>
            </a:extLst>
          </p:cNvPr>
          <p:cNvSpPr txBox="1"/>
          <p:nvPr/>
        </p:nvSpPr>
        <p:spPr>
          <a:xfrm>
            <a:off x="354563" y="6471820"/>
            <a:ext cx="70726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9th International Conference ”Distributed Computing and Grid Technologies in Science and Education” (GRID’2021), Dubna, Russia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B11A3F9-DBAE-4050-833D-06B8013D4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D31E5-6ACC-4B91-9D74-D290F583B8FC}" type="slidenum">
              <a:rPr lang="en-US" smtClean="0"/>
              <a:t>30</a:t>
            </a:fld>
            <a:endParaRPr lang="en-US"/>
          </a:p>
        </p:txBody>
      </p:sp>
      <p:sp>
        <p:nvSpPr>
          <p:cNvPr id="6" name="Rectangle 1">
            <a:extLst>
              <a:ext uri="{FF2B5EF4-FFF2-40B4-BE49-F238E27FC236}">
                <a16:creationId xmlns="" xmlns:a16="http://schemas.microsoft.com/office/drawing/2014/main" id="{DA2084F0-9FF4-41BF-82DE-0BAC49446F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1453" y="1049439"/>
            <a:ext cx="509392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82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82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82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82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82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82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82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82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82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Table 2. </a:t>
            </a:r>
            <a:r>
              <a:rPr lang="en-US" alt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Regression </a:t>
            </a:r>
            <a:r>
              <a:rPr lang="en-US" altLang="en-US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 added </a:t>
            </a:r>
            <a:r>
              <a:rPr lang="en-US" altLang="en-US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per_user </a:t>
            </a:r>
            <a:r>
              <a:rPr lang="en-US" alt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features</a:t>
            </a: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2563" algn="l"/>
              </a:tabLst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2563" algn="l"/>
              </a:tabLst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="" xmlns:a16="http://schemas.microsoft.com/office/drawing/2014/main" id="{77BFEAF3-5884-4073-9182-F1F0DEAB9F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3415679"/>
              </p:ext>
            </p:extLst>
          </p:nvPr>
        </p:nvGraphicFramePr>
        <p:xfrm>
          <a:off x="2721990" y="1626574"/>
          <a:ext cx="6748020" cy="360485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304322">
                  <a:extLst>
                    <a:ext uri="{9D8B030D-6E8A-4147-A177-3AD203B41FA5}">
                      <a16:colId xmlns="" xmlns:a16="http://schemas.microsoft.com/office/drawing/2014/main" val="1103812576"/>
                    </a:ext>
                  </a:extLst>
                </a:gridCol>
                <a:gridCol w="1304322">
                  <a:extLst>
                    <a:ext uri="{9D8B030D-6E8A-4147-A177-3AD203B41FA5}">
                      <a16:colId xmlns="" xmlns:a16="http://schemas.microsoft.com/office/drawing/2014/main" val="1722377811"/>
                    </a:ext>
                  </a:extLst>
                </a:gridCol>
                <a:gridCol w="1306996">
                  <a:extLst>
                    <a:ext uri="{9D8B030D-6E8A-4147-A177-3AD203B41FA5}">
                      <a16:colId xmlns="" xmlns:a16="http://schemas.microsoft.com/office/drawing/2014/main" val="1226115392"/>
                    </a:ext>
                  </a:extLst>
                </a:gridCol>
                <a:gridCol w="1304322">
                  <a:extLst>
                    <a:ext uri="{9D8B030D-6E8A-4147-A177-3AD203B41FA5}">
                      <a16:colId xmlns="" xmlns:a16="http://schemas.microsoft.com/office/drawing/2014/main" val="3530979258"/>
                    </a:ext>
                  </a:extLst>
                </a:gridCol>
                <a:gridCol w="1413758">
                  <a:extLst>
                    <a:ext uri="{9D8B030D-6E8A-4147-A177-3AD203B41FA5}">
                      <a16:colId xmlns="" xmlns:a16="http://schemas.microsoft.com/office/drawing/2014/main" val="729968606"/>
                    </a:ext>
                  </a:extLst>
                </a:gridCol>
                <a:gridCol w="114300">
                  <a:extLst>
                    <a:ext uri="{9D8B030D-6E8A-4147-A177-3AD203B41FA5}">
                      <a16:colId xmlns="" xmlns:a16="http://schemas.microsoft.com/office/drawing/2014/main" val="3938731338"/>
                    </a:ext>
                  </a:extLst>
                </a:gridCol>
              </a:tblGrid>
              <a:tr h="297292"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Required number of CPU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Required time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96947124"/>
                  </a:ext>
                </a:extLst>
              </a:tr>
              <a:tr h="297292"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Model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MSE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1400" b="1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MSE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1400" b="1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1833855497"/>
                  </a:ext>
                </a:extLst>
              </a:tr>
              <a:tr h="330908"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MLP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0.07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0.72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0.54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712079755"/>
                  </a:ext>
                </a:extLst>
              </a:tr>
              <a:tr h="330908"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RFR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0.98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0.57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2117575287"/>
                  </a:ext>
                </a:extLst>
              </a:tr>
              <a:tr h="363004"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LR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0.37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3197616811"/>
                  </a:ext>
                </a:extLst>
              </a:tr>
              <a:tr h="330908"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KNN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0.36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0.49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3138808623"/>
                  </a:ext>
                </a:extLst>
              </a:tr>
              <a:tr h="330908"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OLSR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0.37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2681729175"/>
                  </a:ext>
                </a:extLst>
              </a:tr>
              <a:tr h="330908"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SVR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0.37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4290187287"/>
                  </a:ext>
                </a:extLst>
              </a:tr>
              <a:tr h="330908"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RR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566250108"/>
                  </a:ext>
                </a:extLst>
              </a:tr>
              <a:tr h="330908"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0.61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1256007116"/>
                  </a:ext>
                </a:extLst>
              </a:tr>
              <a:tr h="330908"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CARTR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0.96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0.53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12443048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712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561BA69-878C-44F7-A874-0AC4A24B8C34}"/>
              </a:ext>
            </a:extLst>
          </p:cNvPr>
          <p:cNvSpPr txBox="1"/>
          <p:nvPr/>
        </p:nvSpPr>
        <p:spPr>
          <a:xfrm>
            <a:off x="354563" y="139959"/>
            <a:ext cx="70726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Developing a Toolkit for Task Characteristics Prediction Based on Analysis of Queue’s History of a Supercomputer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79E5F0D-B9D3-4522-AEDF-8C73D883D934}"/>
              </a:ext>
            </a:extLst>
          </p:cNvPr>
          <p:cNvSpPr txBox="1"/>
          <p:nvPr/>
        </p:nvSpPr>
        <p:spPr>
          <a:xfrm>
            <a:off x="354563" y="6471820"/>
            <a:ext cx="70726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9th International Conference ”Distributed Computing and Grid Technologies in Science and Education” (GRID’2021), Dubna, Russia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B11A3F9-DBAE-4050-833D-06B8013D4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D31E5-6ACC-4B91-9D74-D290F583B8FC}" type="slidenum">
              <a:rPr lang="en-US" smtClean="0"/>
              <a:t>31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A1DCF3C4-9DE8-4078-AABA-26F553E8BEF9}"/>
              </a:ext>
            </a:extLst>
          </p:cNvPr>
          <p:cNvSpPr txBox="1"/>
          <p:nvPr/>
        </p:nvSpPr>
        <p:spPr>
          <a:xfrm>
            <a:off x="634482" y="2274838"/>
            <a:ext cx="1071931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</a:t>
            </a: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asks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will be removed from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execution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asks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will complete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successfully.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Classifiers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were used: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used the F1 statistic score (F1-score)</a:t>
            </a: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Changes in the value of this criterion are compared.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36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561BA69-878C-44F7-A874-0AC4A24B8C34}"/>
              </a:ext>
            </a:extLst>
          </p:cNvPr>
          <p:cNvSpPr txBox="1"/>
          <p:nvPr/>
        </p:nvSpPr>
        <p:spPr>
          <a:xfrm>
            <a:off x="354563" y="139959"/>
            <a:ext cx="70726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Developing a Toolkit for Task Characteristics Prediction Based on Analysis of Queue’s History of a Supercomputer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79E5F0D-B9D3-4522-AEDF-8C73D883D934}"/>
              </a:ext>
            </a:extLst>
          </p:cNvPr>
          <p:cNvSpPr txBox="1"/>
          <p:nvPr/>
        </p:nvSpPr>
        <p:spPr>
          <a:xfrm>
            <a:off x="354563" y="6471820"/>
            <a:ext cx="70726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9th International Conference ”Distributed Computing and Grid Technologies in Science and Education” (GRID’2021), Dubna, Russia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B11A3F9-DBAE-4050-833D-06B8013D4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D31E5-6ACC-4B91-9D74-D290F583B8FC}" type="slidenum">
              <a:rPr lang="en-US" smtClean="0"/>
              <a:t>32</a:t>
            </a:fld>
            <a:endParaRPr lang="en-US"/>
          </a:p>
        </p:txBody>
      </p:sp>
      <p:sp>
        <p:nvSpPr>
          <p:cNvPr id="6" name="Rectangle 1">
            <a:extLst>
              <a:ext uri="{FF2B5EF4-FFF2-40B4-BE49-F238E27FC236}">
                <a16:creationId xmlns="" xmlns:a16="http://schemas.microsoft.com/office/drawing/2014/main" id="{DFAEE60F-FA75-4BA2-AFC5-5B25B1E8E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4214" y="1044788"/>
            <a:ext cx="552372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82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82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82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82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82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82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82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82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82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2563" algn="l"/>
              </a:tabLst>
            </a:pP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Classification using per_job features</a:t>
            </a:r>
            <a:endParaRPr kumimoji="0" lang="en-US" altLang="en-US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2563" algn="l"/>
              </a:tabLst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="" xmlns:a16="http://schemas.microsoft.com/office/drawing/2014/main" id="{329F2ACE-DC92-4A44-900F-DDB2C1F9497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096055" y="1691119"/>
          <a:ext cx="10175449" cy="290780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15776">
                  <a:extLst>
                    <a:ext uri="{9D8B030D-6E8A-4147-A177-3AD203B41FA5}">
                      <a16:colId xmlns="" xmlns:a16="http://schemas.microsoft.com/office/drawing/2014/main" val="2806699792"/>
                    </a:ext>
                  </a:extLst>
                </a:gridCol>
                <a:gridCol w="829840">
                  <a:extLst>
                    <a:ext uri="{9D8B030D-6E8A-4147-A177-3AD203B41FA5}">
                      <a16:colId xmlns="" xmlns:a16="http://schemas.microsoft.com/office/drawing/2014/main" val="4262710230"/>
                    </a:ext>
                  </a:extLst>
                </a:gridCol>
                <a:gridCol w="791852">
                  <a:extLst>
                    <a:ext uri="{9D8B030D-6E8A-4147-A177-3AD203B41FA5}">
                      <a16:colId xmlns="" xmlns:a16="http://schemas.microsoft.com/office/drawing/2014/main" val="3514757741"/>
                    </a:ext>
                  </a:extLst>
                </a:gridCol>
                <a:gridCol w="923826">
                  <a:extLst>
                    <a:ext uri="{9D8B030D-6E8A-4147-A177-3AD203B41FA5}">
                      <a16:colId xmlns="" xmlns:a16="http://schemas.microsoft.com/office/drawing/2014/main" val="1955939376"/>
                    </a:ext>
                  </a:extLst>
                </a:gridCol>
                <a:gridCol w="1008668">
                  <a:extLst>
                    <a:ext uri="{9D8B030D-6E8A-4147-A177-3AD203B41FA5}">
                      <a16:colId xmlns="" xmlns:a16="http://schemas.microsoft.com/office/drawing/2014/main" val="3275907303"/>
                    </a:ext>
                  </a:extLst>
                </a:gridCol>
                <a:gridCol w="791852">
                  <a:extLst>
                    <a:ext uri="{9D8B030D-6E8A-4147-A177-3AD203B41FA5}">
                      <a16:colId xmlns="" xmlns:a16="http://schemas.microsoft.com/office/drawing/2014/main" val="2061761215"/>
                    </a:ext>
                  </a:extLst>
                </a:gridCol>
                <a:gridCol w="1319753">
                  <a:extLst>
                    <a:ext uri="{9D8B030D-6E8A-4147-A177-3AD203B41FA5}">
                      <a16:colId xmlns="" xmlns:a16="http://schemas.microsoft.com/office/drawing/2014/main" val="2197311433"/>
                    </a:ext>
                  </a:extLst>
                </a:gridCol>
                <a:gridCol w="886119">
                  <a:extLst>
                    <a:ext uri="{9D8B030D-6E8A-4147-A177-3AD203B41FA5}">
                      <a16:colId xmlns="" xmlns:a16="http://schemas.microsoft.com/office/drawing/2014/main" val="470685560"/>
                    </a:ext>
                  </a:extLst>
                </a:gridCol>
                <a:gridCol w="1111781">
                  <a:extLst>
                    <a:ext uri="{9D8B030D-6E8A-4147-A177-3AD203B41FA5}">
                      <a16:colId xmlns="" xmlns:a16="http://schemas.microsoft.com/office/drawing/2014/main" val="3419605794"/>
                    </a:ext>
                  </a:extLst>
                </a:gridCol>
                <a:gridCol w="1226132">
                  <a:extLst>
                    <a:ext uri="{9D8B030D-6E8A-4147-A177-3AD203B41FA5}">
                      <a16:colId xmlns="" xmlns:a16="http://schemas.microsoft.com/office/drawing/2014/main" val="3675087893"/>
                    </a:ext>
                  </a:extLst>
                </a:gridCol>
                <a:gridCol w="69850">
                  <a:extLst>
                    <a:ext uri="{9D8B030D-6E8A-4147-A177-3AD203B41FA5}">
                      <a16:colId xmlns="" xmlns:a16="http://schemas.microsoft.com/office/drawing/2014/main" val="2885972291"/>
                    </a:ext>
                  </a:extLst>
                </a:gridCol>
              </a:tblGrid>
              <a:tr h="568326"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3"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Naive Bayes classifier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Kernel Support Vector Machines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CART classification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29498106"/>
                  </a:ext>
                </a:extLst>
              </a:tr>
              <a:tr h="1128601"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Precision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Recall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F1-score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Precision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Recall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F1-score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Precision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Recall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F1-score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144145" algn="just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665030289"/>
                  </a:ext>
                </a:extLst>
              </a:tr>
              <a:tr h="345800"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Job completed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0.89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0.88</a:t>
                      </a:r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0.88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0.88</a:t>
                      </a:r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0.87</a:t>
                      </a:r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0.87</a:t>
                      </a:r>
                      <a:endParaRPr lang="en-US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0.89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0.89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6707824"/>
                  </a:ext>
                </a:extLst>
              </a:tr>
              <a:tr h="560275"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Job removed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0.15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0.16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0.16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0.10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0.11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0.10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11517877"/>
                  </a:ext>
                </a:extLst>
              </a:tr>
              <a:tr h="158658"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Baseline accuracy    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3"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79.2 %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78 %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80.64 %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03051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780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561BA69-878C-44F7-A874-0AC4A24B8C34}"/>
              </a:ext>
            </a:extLst>
          </p:cNvPr>
          <p:cNvSpPr txBox="1"/>
          <p:nvPr/>
        </p:nvSpPr>
        <p:spPr>
          <a:xfrm>
            <a:off x="354563" y="139959"/>
            <a:ext cx="70726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Developing a Toolkit for Task Characteristics Prediction Based on Analysis of Queue’s History of a Supercomputer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79E5F0D-B9D3-4522-AEDF-8C73D883D934}"/>
              </a:ext>
            </a:extLst>
          </p:cNvPr>
          <p:cNvSpPr txBox="1"/>
          <p:nvPr/>
        </p:nvSpPr>
        <p:spPr>
          <a:xfrm>
            <a:off x="354563" y="6471820"/>
            <a:ext cx="70726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9th International Conference ”Distributed Computing and Grid Technologies in Science and Education” (GRID’2021), Dubna, Russia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B11A3F9-DBAE-4050-833D-06B8013D4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D31E5-6ACC-4B91-9D74-D290F583B8FC}" type="slidenum">
              <a:rPr lang="en-US" smtClean="0"/>
              <a:t>33</a:t>
            </a:fld>
            <a:endParaRPr lang="en-US"/>
          </a:p>
        </p:txBody>
      </p:sp>
      <p:sp>
        <p:nvSpPr>
          <p:cNvPr id="8" name="Rectangle 1">
            <a:extLst>
              <a:ext uri="{FF2B5EF4-FFF2-40B4-BE49-F238E27FC236}">
                <a16:creationId xmlns="" xmlns:a16="http://schemas.microsoft.com/office/drawing/2014/main" id="{DFAEE60F-FA75-4BA2-AFC5-5B25B1E8E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4214" y="1044788"/>
            <a:ext cx="552372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82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82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82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82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82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82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82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82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82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2563" algn="l"/>
              </a:tabLst>
            </a:pP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Classification using per_user features</a:t>
            </a:r>
            <a:endParaRPr kumimoji="0" lang="en-US" altLang="en-US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2563" algn="l"/>
              </a:tabLst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B060C144-DCBB-489C-A751-1A4D6543AF9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178351" y="1725963"/>
          <a:ext cx="10175449" cy="283811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63191">
                  <a:extLst>
                    <a:ext uri="{9D8B030D-6E8A-4147-A177-3AD203B41FA5}">
                      <a16:colId xmlns="" xmlns:a16="http://schemas.microsoft.com/office/drawing/2014/main" val="2806699792"/>
                    </a:ext>
                  </a:extLst>
                </a:gridCol>
                <a:gridCol w="791852">
                  <a:extLst>
                    <a:ext uri="{9D8B030D-6E8A-4147-A177-3AD203B41FA5}">
                      <a16:colId xmlns="" xmlns:a16="http://schemas.microsoft.com/office/drawing/2014/main" val="4262710230"/>
                    </a:ext>
                  </a:extLst>
                </a:gridCol>
                <a:gridCol w="697583">
                  <a:extLst>
                    <a:ext uri="{9D8B030D-6E8A-4147-A177-3AD203B41FA5}">
                      <a16:colId xmlns="" xmlns:a16="http://schemas.microsoft.com/office/drawing/2014/main" val="3514757741"/>
                    </a:ext>
                  </a:extLst>
                </a:gridCol>
                <a:gridCol w="1027522">
                  <a:extLst>
                    <a:ext uri="{9D8B030D-6E8A-4147-A177-3AD203B41FA5}">
                      <a16:colId xmlns="" xmlns:a16="http://schemas.microsoft.com/office/drawing/2014/main" val="1955939376"/>
                    </a:ext>
                  </a:extLst>
                </a:gridCol>
                <a:gridCol w="1123325">
                  <a:extLst>
                    <a:ext uri="{9D8B030D-6E8A-4147-A177-3AD203B41FA5}">
                      <a16:colId xmlns="" xmlns:a16="http://schemas.microsoft.com/office/drawing/2014/main" val="3275907303"/>
                    </a:ext>
                  </a:extLst>
                </a:gridCol>
                <a:gridCol w="658341">
                  <a:extLst>
                    <a:ext uri="{9D8B030D-6E8A-4147-A177-3AD203B41FA5}">
                      <a16:colId xmlns="" xmlns:a16="http://schemas.microsoft.com/office/drawing/2014/main" val="2061761215"/>
                    </a:ext>
                  </a:extLst>
                </a:gridCol>
                <a:gridCol w="1282045">
                  <a:extLst>
                    <a:ext uri="{9D8B030D-6E8A-4147-A177-3AD203B41FA5}">
                      <a16:colId xmlns="" xmlns:a16="http://schemas.microsoft.com/office/drawing/2014/main" val="2197311433"/>
                    </a:ext>
                  </a:extLst>
                </a:gridCol>
                <a:gridCol w="923827">
                  <a:extLst>
                    <a:ext uri="{9D8B030D-6E8A-4147-A177-3AD203B41FA5}">
                      <a16:colId xmlns="" xmlns:a16="http://schemas.microsoft.com/office/drawing/2014/main" val="470685560"/>
                    </a:ext>
                  </a:extLst>
                </a:gridCol>
                <a:gridCol w="1111781">
                  <a:extLst>
                    <a:ext uri="{9D8B030D-6E8A-4147-A177-3AD203B41FA5}">
                      <a16:colId xmlns="" xmlns:a16="http://schemas.microsoft.com/office/drawing/2014/main" val="3419605794"/>
                    </a:ext>
                  </a:extLst>
                </a:gridCol>
                <a:gridCol w="1181682">
                  <a:extLst>
                    <a:ext uri="{9D8B030D-6E8A-4147-A177-3AD203B41FA5}">
                      <a16:colId xmlns="" xmlns:a16="http://schemas.microsoft.com/office/drawing/2014/main" val="3675087893"/>
                    </a:ext>
                  </a:extLst>
                </a:gridCol>
                <a:gridCol w="114300">
                  <a:extLst>
                    <a:ext uri="{9D8B030D-6E8A-4147-A177-3AD203B41FA5}">
                      <a16:colId xmlns="" xmlns:a16="http://schemas.microsoft.com/office/drawing/2014/main" val="2885972291"/>
                    </a:ext>
                  </a:extLst>
                </a:gridCol>
              </a:tblGrid>
              <a:tr h="568326"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3"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Naive Bayes classifier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Kernel Support Vector Machines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CART classification</a:t>
                      </a:r>
                      <a:endParaRPr lang="en-US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29498106"/>
                  </a:ext>
                </a:extLst>
              </a:tr>
              <a:tr h="1128601"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Precision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Recall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F1-score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Precision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Recall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F1-score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Precision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Recall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F1-score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144145" algn="just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665030289"/>
                  </a:ext>
                </a:extLst>
              </a:tr>
              <a:tr h="276112"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Job completed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0.88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0.87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0.88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356707824"/>
                  </a:ext>
                </a:extLst>
              </a:tr>
              <a:tr h="560275"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Job removed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0.16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2411517877"/>
                  </a:ext>
                </a:extLst>
              </a:tr>
              <a:tr h="158658">
                <a:tc>
                  <a:txBody>
                    <a:bodyPr/>
                    <a:lstStyle/>
                    <a:p>
                      <a:pPr marL="0" marR="0" indent="0" algn="l" hangingPunct="0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Baseline accuracy    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3"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fa-I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7.92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%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fa-I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9.76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%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fa-I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fa-IR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4 %</a:t>
                      </a:r>
                      <a:endParaRPr 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03051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490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561BA69-878C-44F7-A874-0AC4A24B8C34}"/>
              </a:ext>
            </a:extLst>
          </p:cNvPr>
          <p:cNvSpPr txBox="1"/>
          <p:nvPr/>
        </p:nvSpPr>
        <p:spPr>
          <a:xfrm>
            <a:off x="354563" y="139959"/>
            <a:ext cx="70726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Developing a Toolkit for Task Characteristics Prediction Based on Analysis of Queue’s History of a Supercomputer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79E5F0D-B9D3-4522-AEDF-8C73D883D934}"/>
              </a:ext>
            </a:extLst>
          </p:cNvPr>
          <p:cNvSpPr txBox="1"/>
          <p:nvPr/>
        </p:nvSpPr>
        <p:spPr>
          <a:xfrm>
            <a:off x="354563" y="6471820"/>
            <a:ext cx="70726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9th International Conference ”Distributed Computing and Grid Technologies in Science and Education” (GRID’2021), Dubna, Russia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B11A3F9-DBAE-4050-833D-06B8013D4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D31E5-6ACC-4B91-9D74-D290F583B8FC}" type="slidenum">
              <a:rPr lang="en-US" smtClean="0"/>
              <a:t>34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76C46219-16ED-4B17-8996-FE6EC8720A80}"/>
              </a:ext>
            </a:extLst>
          </p:cNvPr>
          <p:cNvSpPr txBox="1"/>
          <p:nvPr/>
        </p:nvSpPr>
        <p:spPr>
          <a:xfrm>
            <a:off x="928580" y="1611091"/>
            <a:ext cx="68721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Precision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Recall</a:t>
            </a:r>
          </a:p>
        </p:txBody>
      </p:sp>
      <p:pic>
        <p:nvPicPr>
          <p:cNvPr id="8" name="Picture 2">
            <a:extLst>
              <a:ext uri="{FF2B5EF4-FFF2-40B4-BE49-F238E27FC236}">
                <a16:creationId xmlns="" xmlns:a16="http://schemas.microsoft.com/office/drawing/2014/main" id="{1574233F-A996-403C-9D52-C6267BAA60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580" y="2324228"/>
            <a:ext cx="4229100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CBFD335A-56D5-4792-820C-3A0260AF723C}"/>
              </a:ext>
            </a:extLst>
          </p:cNvPr>
          <p:cNvSpPr txBox="1"/>
          <p:nvPr/>
        </p:nvSpPr>
        <p:spPr>
          <a:xfrm>
            <a:off x="5948313" y="2390915"/>
            <a:ext cx="48324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proportion of positive identifications were actually correct?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86D462B-5709-4F15-AC82-BFB6F1593FC4}"/>
              </a:ext>
            </a:extLst>
          </p:cNvPr>
          <p:cNvSpPr txBox="1"/>
          <p:nvPr/>
        </p:nvSpPr>
        <p:spPr>
          <a:xfrm>
            <a:off x="5948313" y="3773397"/>
            <a:ext cx="46404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proportion of actual positives have been identified correctly?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00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561BA69-878C-44F7-A874-0AC4A24B8C34}"/>
              </a:ext>
            </a:extLst>
          </p:cNvPr>
          <p:cNvSpPr txBox="1"/>
          <p:nvPr/>
        </p:nvSpPr>
        <p:spPr>
          <a:xfrm>
            <a:off x="354563" y="139959"/>
            <a:ext cx="70726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Developing a Toolkit for Task Characteristics Prediction Based on Analysis of Queue’s History of a Supercomputer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79E5F0D-B9D3-4522-AEDF-8C73D883D934}"/>
              </a:ext>
            </a:extLst>
          </p:cNvPr>
          <p:cNvSpPr txBox="1"/>
          <p:nvPr/>
        </p:nvSpPr>
        <p:spPr>
          <a:xfrm>
            <a:off x="354563" y="6471820"/>
            <a:ext cx="70726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9th International Conference ”Distributed Computing and Grid Technologies in Science and Education” (GRID’2021), Dubna, Russia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B11A3F9-DBAE-4050-833D-06B8013D4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D31E5-6ACC-4B91-9D74-D290F583B8FC}" type="slidenum">
              <a:rPr lang="en-US" smtClean="0"/>
              <a:t>35</a:t>
            </a:fld>
            <a:endParaRPr lang="en-US"/>
          </a:p>
        </p:txBody>
      </p:sp>
      <p:pic>
        <p:nvPicPr>
          <p:cNvPr id="6" name="Picture 2">
            <a:extLst>
              <a:ext uri="{FF2B5EF4-FFF2-40B4-BE49-F238E27FC236}">
                <a16:creationId xmlns="" xmlns:a16="http://schemas.microsoft.com/office/drawing/2014/main" id="{71D74618-0B5E-4412-9626-196EFBF8DB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417" y="3095625"/>
            <a:ext cx="268605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4835353" y="296733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F1 might be the best measure to use when we need to find a balance between Precision and Recall and there is an uneven distribution of classes.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26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561BA69-878C-44F7-A874-0AC4A24B8C34}"/>
              </a:ext>
            </a:extLst>
          </p:cNvPr>
          <p:cNvSpPr txBox="1"/>
          <p:nvPr/>
        </p:nvSpPr>
        <p:spPr>
          <a:xfrm>
            <a:off x="354563" y="139959"/>
            <a:ext cx="70726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Developing a Toolkit for Task Characteristics Prediction Based on Analysis of Queue’s History of a Supercomputer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79E5F0D-B9D3-4522-AEDF-8C73D883D934}"/>
              </a:ext>
            </a:extLst>
          </p:cNvPr>
          <p:cNvSpPr txBox="1"/>
          <p:nvPr/>
        </p:nvSpPr>
        <p:spPr>
          <a:xfrm>
            <a:off x="354563" y="6471820"/>
            <a:ext cx="70726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9th International Conference ”Distributed Computing and Grid Technologies in Science and Education” (GRID’2021), Dubna, Russia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B11A3F9-DBAE-4050-833D-06B8013D4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D31E5-6ACC-4B91-9D74-D290F583B8FC}" type="slidenum">
              <a:rPr lang="en-US" smtClean="0"/>
              <a:t>36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7652" y="638811"/>
            <a:ext cx="7018372" cy="455182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190830" y="5481106"/>
            <a:ext cx="95280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(a)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sz="1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values in the regression problem to predict the number of required </a:t>
            </a:r>
            <a: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CPUs 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(b)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sz="1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values in the regression problem to predict the required time (c) F1-score of the classification value.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1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561BA69-878C-44F7-A874-0AC4A24B8C34}"/>
              </a:ext>
            </a:extLst>
          </p:cNvPr>
          <p:cNvSpPr txBox="1"/>
          <p:nvPr/>
        </p:nvSpPr>
        <p:spPr>
          <a:xfrm>
            <a:off x="354563" y="139959"/>
            <a:ext cx="70726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Developing a Toolkit for Task Characteristics Prediction Based on Analysis of Queue’s History of a Supercomputer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79E5F0D-B9D3-4522-AEDF-8C73D883D934}"/>
              </a:ext>
            </a:extLst>
          </p:cNvPr>
          <p:cNvSpPr txBox="1"/>
          <p:nvPr/>
        </p:nvSpPr>
        <p:spPr>
          <a:xfrm>
            <a:off x="354563" y="6471820"/>
            <a:ext cx="70726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9th International Conference ”Distributed Computing and Grid Technologies in Science and Education” (GRID’2021), Dubna, Russia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B11A3F9-DBAE-4050-833D-06B8013D4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D31E5-6ACC-4B91-9D74-D290F583B8FC}" type="slidenum">
              <a:rPr lang="en-US" smtClean="0"/>
              <a:t>37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A7AC3F4F-95BD-4176-9BC9-3FE86DCCD9FB}"/>
              </a:ext>
            </a:extLst>
          </p:cNvPr>
          <p:cNvSpPr txBox="1"/>
          <p:nvPr/>
        </p:nvSpPr>
        <p:spPr>
          <a:xfrm>
            <a:off x="634482" y="889843"/>
            <a:ext cx="1071931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Conclusions and future work</a:t>
            </a:r>
          </a:p>
          <a:p>
            <a:endParaRPr lang="en-U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accuracy of the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prediction is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related to the number and type of features. </a:t>
            </a: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Adding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computed per-user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features to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dataset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improved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prediction accuracy. </a:t>
            </a: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possibility of writing a plugin to apply our machine learning system in practical applications was studied. It was found that the plugin allows practical use of the machine learning algorithms in decision making. </a:t>
            </a: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planned to use this component to evaluate our algorithms on a real cluster to find the best method to predict the resources. </a:t>
            </a: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Moreover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we need to increase the number of supported libraries (not only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Tensorflow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to save the model to a file. Furthermore, we need to make a plugin that looks for all environment variables to obtain the best predictions. </a:t>
            </a: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retrieved from the database to be used on the servers where security is in high priority, should be anonymized.</a:t>
            </a:r>
            <a:endParaRPr lang="fa-I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7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B11A3F9-DBAE-4050-833D-06B8013D4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D31E5-6ACC-4B91-9D74-D290F583B8FC}" type="slidenum">
              <a:rPr lang="en-US" smtClean="0"/>
              <a:t>38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97C385ED-C028-45BA-BE0B-BF334C041FB4}"/>
              </a:ext>
            </a:extLst>
          </p:cNvPr>
          <p:cNvSpPr txBox="1"/>
          <p:nvPr/>
        </p:nvSpPr>
        <p:spPr>
          <a:xfrm>
            <a:off x="531845" y="503853"/>
            <a:ext cx="1090748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 </a:t>
            </a:r>
          </a:p>
        </p:txBody>
      </p:sp>
    </p:spTree>
    <p:extLst>
      <p:ext uri="{BB962C8B-B14F-4D97-AF65-F5344CB8AC3E}">
        <p14:creationId xmlns:p14="http://schemas.microsoft.com/office/powerpoint/2010/main" val="200459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561BA69-878C-44F7-A874-0AC4A24B8C34}"/>
              </a:ext>
            </a:extLst>
          </p:cNvPr>
          <p:cNvSpPr txBox="1"/>
          <p:nvPr/>
        </p:nvSpPr>
        <p:spPr>
          <a:xfrm>
            <a:off x="354563" y="139959"/>
            <a:ext cx="70726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Developing a Toolkit for Task Characteristics Prediction Based on Analysis of Queue’s History of a Supercomputer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79E5F0D-B9D3-4522-AEDF-8C73D883D934}"/>
              </a:ext>
            </a:extLst>
          </p:cNvPr>
          <p:cNvSpPr txBox="1"/>
          <p:nvPr/>
        </p:nvSpPr>
        <p:spPr>
          <a:xfrm>
            <a:off x="354563" y="6471820"/>
            <a:ext cx="70726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9th International Conference ”Distributed Computing and Grid Technologies in Science and Education” (GRID’2021), Dubna, Russia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B11A3F9-DBAE-4050-833D-06B8013D4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D31E5-6ACC-4B91-9D74-D290F583B8FC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83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561BA69-878C-44F7-A874-0AC4A24B8C34}"/>
              </a:ext>
            </a:extLst>
          </p:cNvPr>
          <p:cNvSpPr txBox="1"/>
          <p:nvPr/>
        </p:nvSpPr>
        <p:spPr>
          <a:xfrm>
            <a:off x="354563" y="139959"/>
            <a:ext cx="70726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Developing a Toolkit for Task Characteristics Prediction Based on Analysis of Queue’s History of a Supercomputer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79E5F0D-B9D3-4522-AEDF-8C73D883D934}"/>
              </a:ext>
            </a:extLst>
          </p:cNvPr>
          <p:cNvSpPr txBox="1"/>
          <p:nvPr/>
        </p:nvSpPr>
        <p:spPr>
          <a:xfrm>
            <a:off x="354563" y="6471820"/>
            <a:ext cx="70726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9th International Conference ”Distributed Computing and Grid Technologies in Science and Education” (GRID’2021), Dubna, Russia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B11A3F9-DBAE-4050-833D-06B8013D4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D31E5-6ACC-4B91-9D74-D290F583B8FC}" type="slidenum">
              <a:rPr lang="en-US" smtClean="0"/>
              <a:t>4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F8A02742-D653-44CB-845D-F139F72DD7D0}"/>
              </a:ext>
            </a:extLst>
          </p:cNvPr>
          <p:cNvSpPr txBox="1"/>
          <p:nvPr/>
        </p:nvSpPr>
        <p:spPr>
          <a:xfrm>
            <a:off x="765110" y="2136338"/>
            <a:ext cx="1058869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Our approach</a:t>
            </a:r>
            <a:endParaRPr lang="fa-I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a-I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supervised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machine learning (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ML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system is being built based on the collection of statistical data from reference queue systems. </a:t>
            </a: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Predictive 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analytics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tasks, that means regression and classification. </a:t>
            </a: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plugin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practical applications used by the system user was studied.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indicated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that: </a:t>
            </a: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features to the dataset improves the prediction accuracy.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plugin allows practical use of the proposed machine learning algorithms for user decision making.</a:t>
            </a:r>
          </a:p>
        </p:txBody>
      </p:sp>
    </p:spTree>
    <p:extLst>
      <p:ext uri="{BB962C8B-B14F-4D97-AF65-F5344CB8AC3E}">
        <p14:creationId xmlns:p14="http://schemas.microsoft.com/office/powerpoint/2010/main" val="292438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561BA69-878C-44F7-A874-0AC4A24B8C34}"/>
              </a:ext>
            </a:extLst>
          </p:cNvPr>
          <p:cNvSpPr txBox="1"/>
          <p:nvPr/>
        </p:nvSpPr>
        <p:spPr>
          <a:xfrm>
            <a:off x="354563" y="139959"/>
            <a:ext cx="70726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Developing a Toolkit for Task Characteristics Prediction Based on Analysis of Queue’s History of a Supercomputer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79E5F0D-B9D3-4522-AEDF-8C73D883D934}"/>
              </a:ext>
            </a:extLst>
          </p:cNvPr>
          <p:cNvSpPr txBox="1"/>
          <p:nvPr/>
        </p:nvSpPr>
        <p:spPr>
          <a:xfrm>
            <a:off x="354563" y="6471820"/>
            <a:ext cx="70726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9th International Conference ”Distributed Computing and Grid Technologies in Science and Education” (GRID’2021), Dubna, Russia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B11A3F9-DBAE-4050-833D-06B8013D4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D31E5-6ACC-4B91-9D74-D290F583B8FC}" type="slidenum">
              <a:rPr lang="en-US" smtClean="0"/>
              <a:t>5</a:t>
            </a:fld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E65B0FA3-862D-4A93-A08C-7568C699735A}"/>
              </a:ext>
            </a:extLst>
          </p:cNvPr>
          <p:cNvSpPr txBox="1"/>
          <p:nvPr/>
        </p:nvSpPr>
        <p:spPr>
          <a:xfrm>
            <a:off x="992155" y="959493"/>
            <a:ext cx="6652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Block diagram of our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proposed system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4741" y="1733457"/>
            <a:ext cx="5630353" cy="3722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10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561BA69-878C-44F7-A874-0AC4A24B8C34}"/>
              </a:ext>
            </a:extLst>
          </p:cNvPr>
          <p:cNvSpPr txBox="1"/>
          <p:nvPr/>
        </p:nvSpPr>
        <p:spPr>
          <a:xfrm>
            <a:off x="354563" y="139959"/>
            <a:ext cx="70726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Developing a Toolkit for Task Characteristics Prediction Based on Analysis of Queue’s History of a Supercomputer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79E5F0D-B9D3-4522-AEDF-8C73D883D934}"/>
              </a:ext>
            </a:extLst>
          </p:cNvPr>
          <p:cNvSpPr txBox="1"/>
          <p:nvPr/>
        </p:nvSpPr>
        <p:spPr>
          <a:xfrm>
            <a:off x="354563" y="6471820"/>
            <a:ext cx="70726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9th International Conference ”Distributed Computing and Grid Technologies in Science and Education” (GRID’2021), Dubna, Russia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B11A3F9-DBAE-4050-833D-06B8013D4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D31E5-6ACC-4B91-9D74-D290F583B8FC}" type="slidenum">
              <a:rPr lang="en-US" smtClean="0"/>
              <a:t>6</a:t>
            </a:fld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E65B0FA3-862D-4A93-A08C-7568C699735A}"/>
              </a:ext>
            </a:extLst>
          </p:cNvPr>
          <p:cNvSpPr txBox="1"/>
          <p:nvPr/>
        </p:nvSpPr>
        <p:spPr>
          <a:xfrm>
            <a:off x="3329473" y="3013501"/>
            <a:ext cx="66527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Machine Learning 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12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561BA69-878C-44F7-A874-0AC4A24B8C34}"/>
              </a:ext>
            </a:extLst>
          </p:cNvPr>
          <p:cNvSpPr txBox="1"/>
          <p:nvPr/>
        </p:nvSpPr>
        <p:spPr>
          <a:xfrm>
            <a:off x="354563" y="139959"/>
            <a:ext cx="70726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Developing a Toolkit for Task Characteristics Prediction Based on Analysis of Queue’s History of a Supercomputer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79E5F0D-B9D3-4522-AEDF-8C73D883D934}"/>
              </a:ext>
            </a:extLst>
          </p:cNvPr>
          <p:cNvSpPr txBox="1"/>
          <p:nvPr/>
        </p:nvSpPr>
        <p:spPr>
          <a:xfrm>
            <a:off x="354563" y="6471820"/>
            <a:ext cx="70726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9th International Conference ”Distributed Computing and Grid Technologies in Science and Education” (GRID’2021), Dubna, Russia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B11A3F9-DBAE-4050-833D-06B8013D4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D31E5-6ACC-4B91-9D74-D290F583B8FC}" type="slidenum">
              <a:rPr lang="en-US" smtClean="0"/>
              <a:t>7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24E568FF-868B-46E2-8217-2D0C4FA0F6C1}"/>
              </a:ext>
            </a:extLst>
          </p:cNvPr>
          <p:cNvSpPr txBox="1"/>
          <p:nvPr/>
        </p:nvSpPr>
        <p:spPr>
          <a:xfrm>
            <a:off x="741006" y="662473"/>
            <a:ext cx="10709988" cy="634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582A186D-F95B-4E4A-A23C-9E11AF0BBBC9}"/>
              </a:ext>
            </a:extLst>
          </p:cNvPr>
          <p:cNvSpPr txBox="1"/>
          <p:nvPr/>
        </p:nvSpPr>
        <p:spPr>
          <a:xfrm>
            <a:off x="741006" y="2395491"/>
            <a:ext cx="1061279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Predictive analytics </a:t>
            </a:r>
          </a:p>
          <a:p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Predictive analytics is the use of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statistical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data, and machine learning techniques to identify the likelihood of future outcomes based on historical data.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two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predictive models:</a:t>
            </a:r>
          </a:p>
          <a:p>
            <a:pPr marL="857250" lvl="1" indent="-400050" algn="just">
              <a:buFont typeface="+mj-lt"/>
              <a:buAutoNum type="romanUcPeriod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 model</a:t>
            </a:r>
          </a:p>
          <a:p>
            <a:pPr marL="857250" lvl="1" indent="-400050" algn="just">
              <a:buFont typeface="+mj-lt"/>
              <a:buAutoNum type="romanUcPeriod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Regression model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31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561BA69-878C-44F7-A874-0AC4A24B8C34}"/>
              </a:ext>
            </a:extLst>
          </p:cNvPr>
          <p:cNvSpPr txBox="1"/>
          <p:nvPr/>
        </p:nvSpPr>
        <p:spPr>
          <a:xfrm>
            <a:off x="354563" y="139959"/>
            <a:ext cx="70726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Developing a Toolkit for Task Characteristics Prediction Based on Analysis of Queue’s History of a Supercomputer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79E5F0D-B9D3-4522-AEDF-8C73D883D934}"/>
              </a:ext>
            </a:extLst>
          </p:cNvPr>
          <p:cNvSpPr txBox="1"/>
          <p:nvPr/>
        </p:nvSpPr>
        <p:spPr>
          <a:xfrm>
            <a:off x="354563" y="6471820"/>
            <a:ext cx="70726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9th International Conference ”Distributed Computing and Grid Technologies in Science and Education” (GRID’2021), Dubna, Russia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B11A3F9-DBAE-4050-833D-06B8013D4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D31E5-6ACC-4B91-9D74-D290F583B8FC}" type="slidenum">
              <a:rPr lang="en-US" smtClean="0"/>
              <a:t>8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DA163348-76E7-40DE-8B37-B087F2BF1BAA}"/>
              </a:ext>
            </a:extLst>
          </p:cNvPr>
          <p:cNvSpPr txBox="1"/>
          <p:nvPr/>
        </p:nvSpPr>
        <p:spPr>
          <a:xfrm>
            <a:off x="727010" y="2551837"/>
            <a:ext cx="107379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Regression vs Classification</a:t>
            </a:r>
            <a:endParaRPr lang="fa-I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a-I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 algorithms are used when the output is a</a:t>
            </a:r>
            <a:r>
              <a:rPr lang="fa-I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discrete label.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Regression is useful for predicting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continuous outputs. </a:t>
            </a:r>
          </a:p>
          <a:p>
            <a:pPr algn="just"/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GB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GB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project we use regression algorithms to predict the amount of required resources (CPUs and time slots) and classification algorithms to check failure of jobs due to resource underestimation.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73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561BA69-878C-44F7-A874-0AC4A24B8C34}"/>
              </a:ext>
            </a:extLst>
          </p:cNvPr>
          <p:cNvSpPr txBox="1"/>
          <p:nvPr/>
        </p:nvSpPr>
        <p:spPr>
          <a:xfrm>
            <a:off x="354563" y="139959"/>
            <a:ext cx="70726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Developing a Toolkit for Task Characteristics Prediction Based on Analysis of Queue’s History of a Supercomputer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79E5F0D-B9D3-4522-AEDF-8C73D883D934}"/>
              </a:ext>
            </a:extLst>
          </p:cNvPr>
          <p:cNvSpPr txBox="1"/>
          <p:nvPr/>
        </p:nvSpPr>
        <p:spPr>
          <a:xfrm>
            <a:off x="354563" y="6471820"/>
            <a:ext cx="70726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9th International Conference ”Distributed Computing and Grid Technologies in Science and Education” (GRID’2021), Dubna, Russia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B11A3F9-DBAE-4050-833D-06B8013D4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D31E5-6ACC-4B91-9D74-D290F583B8FC}" type="slidenum">
              <a:rPr lang="en-US" smtClean="0"/>
              <a:t>9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20496" y="2690336"/>
            <a:ext cx="104333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Construction features and custom 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modelling for our ML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used the Python programming language.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used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TensorFlow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used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scikit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-learn libraries.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96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2219</TotalTime>
  <Words>3131</Words>
  <Application>Microsoft Office PowerPoint</Application>
  <PresentationFormat>Widescreen</PresentationFormat>
  <Paragraphs>534</Paragraphs>
  <Slides>39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5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mahdi</dc:creator>
  <cp:lastModifiedBy>mahdi</cp:lastModifiedBy>
  <cp:revision>171</cp:revision>
  <dcterms:created xsi:type="dcterms:W3CDTF">2018-11-14T08:22:58Z</dcterms:created>
  <dcterms:modified xsi:type="dcterms:W3CDTF">2021-07-07T13:09:23Z</dcterms:modified>
</cp:coreProperties>
</file>