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17"/>
  </p:notesMasterIdLst>
  <p:sldIdLst>
    <p:sldId id="256" r:id="rId2"/>
    <p:sldId id="257" r:id="rId3"/>
    <p:sldId id="527" r:id="rId4"/>
    <p:sldId id="529" r:id="rId5"/>
    <p:sldId id="467" r:id="rId6"/>
    <p:sldId id="518" r:id="rId7"/>
    <p:sldId id="531" r:id="rId8"/>
    <p:sldId id="532" r:id="rId9"/>
    <p:sldId id="538" r:id="rId10"/>
    <p:sldId id="534" r:id="rId11"/>
    <p:sldId id="535" r:id="rId12"/>
    <p:sldId id="536" r:id="rId13"/>
    <p:sldId id="537" r:id="rId14"/>
    <p:sldId id="539" r:id="rId15"/>
    <p:sldId id="327" r:id="rId16"/>
  </p:sldIdLst>
  <p:sldSz cx="9144000" cy="6858000" type="screen4x3"/>
  <p:notesSz cx="6858000" cy="9144000"/>
  <p:embeddedFontLst>
    <p:embeddedFont>
      <p:font typeface="Segoe UI Light" panose="020B0502040204020203" pitchFamily="34" charset="0"/>
      <p:regular r:id="rId18"/>
    </p:embeddedFont>
    <p:embeddedFont>
      <p:font typeface="Segoe UI" panose="020B0502040204020203" pitchFamily="3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Comfortaa"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1"/>
    <a:srgbClr val="FF3300"/>
    <a:srgbClr val="0055A0"/>
    <a:srgbClr val="104282"/>
    <a:srgbClr val="0B387C"/>
    <a:srgbClr val="0C37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00" autoAdjust="0"/>
    <p:restoredTop sz="96374" autoAdjust="0"/>
  </p:normalViewPr>
  <p:slideViewPr>
    <p:cSldViewPr snapToGrid="0" snapToObjects="1">
      <p:cViewPr varScale="1">
        <p:scale>
          <a:sx n="115" d="100"/>
          <a:sy n="115" d="100"/>
        </p:scale>
        <p:origin x="165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76382B-185D-4CBC-A8AC-513397AA74D4}" type="datetimeFigureOut">
              <a:rPr lang="en-US" smtClean="0"/>
              <a:t>7/8/2021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CB8241-B221-4BF5-83DC-1927BA3A9AC3}" type="slidenum">
              <a:rPr lang="en-US" smtClean="0"/>
              <a:t>‹#›</a:t>
            </a:fld>
            <a:endParaRPr lang="en-US"/>
          </a:p>
        </p:txBody>
      </p:sp>
    </p:spTree>
    <p:extLst>
      <p:ext uri="{BB962C8B-B14F-4D97-AF65-F5344CB8AC3E}">
        <p14:creationId xmlns:p14="http://schemas.microsoft.com/office/powerpoint/2010/main" val="361686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9CB8241-B221-4BF5-83DC-1927BA3A9AC3}" type="slidenum">
              <a:rPr lang="en-US" smtClean="0"/>
              <a:t>2</a:t>
            </a:fld>
            <a:endParaRPr lang="en-US"/>
          </a:p>
        </p:txBody>
      </p:sp>
    </p:spTree>
    <p:extLst>
      <p:ext uri="{BB962C8B-B14F-4D97-AF65-F5344CB8AC3E}">
        <p14:creationId xmlns:p14="http://schemas.microsoft.com/office/powerpoint/2010/main" val="87062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a:extLst>
              <a:ext uri="{28A0092B-C50C-407E-A947-70E740481C1C}">
                <a14:useLocalDpi xmlns:a14="http://schemas.microsoft.com/office/drawing/2010/main" val="0"/>
              </a:ext>
            </a:extLst>
          </a:blip>
          <a:srcRect l="5029" t="3936" r="3868" b="2941"/>
          <a:stretch/>
        </p:blipFill>
        <p:spPr>
          <a:xfrm>
            <a:off x="3627899" y="2423855"/>
            <a:ext cx="2491955" cy="2010494"/>
          </a:xfrm>
          <a:prstGeom prst="rect">
            <a:avLst/>
          </a:prstGeom>
        </p:spPr>
      </p:pic>
      <p:pic>
        <p:nvPicPr>
          <p:cNvPr id="3" name="Рисунок 2"/>
          <p:cNvPicPr>
            <a:picLocks noChangeAspect="1"/>
          </p:cNvPicPr>
          <p:nvPr userDrawn="1"/>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70442" y="2541115"/>
            <a:ext cx="2548483" cy="1775974"/>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90557" y="2423855"/>
            <a:ext cx="1938612" cy="2034855"/>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fr-CH"/>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sp>
        <p:nvSpPr>
          <p:cNvPr id="6"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home.cern</a:t>
            </a:r>
            <a:endParaRPr kumimoji="0" lang="en-US" dirty="0"/>
          </a:p>
        </p:txBody>
      </p:sp>
      <p:pic>
        <p:nvPicPr>
          <p:cNvPr id="7" name="Image 2"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138678" y="2663938"/>
            <a:ext cx="1545657" cy="153012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48345" y="2249905"/>
            <a:ext cx="2987750" cy="2358188"/>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956378" y="2273905"/>
            <a:ext cx="2520000" cy="2494674"/>
          </a:xfrm>
          <a:prstGeom prst="rect">
            <a:avLst/>
          </a:prstGeom>
        </p:spPr>
      </p:pic>
      <p:pic>
        <p:nvPicPr>
          <p:cNvPr id="31" name="Picture 30"/>
          <p:cNvPicPr>
            <a:picLocks noChangeAspect="1"/>
          </p:cNvPicPr>
          <p:nvPr userDrawn="1"/>
        </p:nvPicPr>
        <p:blipFill rotWithShape="1">
          <a:blip r:embed="rId3">
            <a:extLst>
              <a:ext uri="{28A0092B-C50C-407E-A947-70E740481C1C}">
                <a14:useLocalDpi xmlns:a14="http://schemas.microsoft.com/office/drawing/2010/main" val="0"/>
              </a:ext>
            </a:extLst>
          </a:blip>
          <a:srcRect l="5029" t="3936" r="3868" b="2941"/>
          <a:stretch/>
        </p:blipFill>
        <p:spPr>
          <a:xfrm>
            <a:off x="1267325" y="1852863"/>
            <a:ext cx="3777917" cy="3048000"/>
          </a:xfrm>
          <a:prstGeom prst="rect">
            <a:avLst/>
          </a:prstGeom>
        </p:spPr>
      </p:pic>
    </p:spTree>
    <p:extLst>
      <p:ext uri="{BB962C8B-B14F-4D97-AF65-F5344CB8AC3E}">
        <p14:creationId xmlns:p14="http://schemas.microsoft.com/office/powerpoint/2010/main" val="219780635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Pr>
        <a:solidFill>
          <a:srgbClr val="104282"/>
        </a:solidFill>
        <a:effectLst/>
      </p:bgPr>
    </p:bg>
    <p:spTree>
      <p:nvGrpSpPr>
        <p:cNvPr id="1" name=""/>
        <p:cNvGrpSpPr/>
        <p:nvPr/>
      </p:nvGrpSpPr>
      <p:grpSpPr>
        <a:xfrm>
          <a:off x="0" y="0"/>
          <a:ext cx="0" cy="0"/>
          <a:chOff x="0" y="0"/>
          <a:chExt cx="0" cy="0"/>
        </a:xfrm>
      </p:grpSpPr>
      <p:sp>
        <p:nvSpPr>
          <p:cNvPr id="4"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home.cern</a:t>
            </a:r>
            <a:endParaRPr kumimoji="0" lang="en-US" dirty="0"/>
          </a:p>
        </p:txBody>
      </p:sp>
      <p:pic>
        <p:nvPicPr>
          <p:cNvPr id="6"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956378" y="2273905"/>
            <a:ext cx="2520000" cy="2494674"/>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5029" t="3936" r="3868" b="2941"/>
          <a:stretch/>
        </p:blipFill>
        <p:spPr>
          <a:xfrm>
            <a:off x="1267325" y="1852863"/>
            <a:ext cx="3777917" cy="3048000"/>
          </a:xfrm>
          <a:prstGeom prst="rect">
            <a:avLst/>
          </a:prstGeom>
        </p:spPr>
      </p:pic>
    </p:spTree>
    <p:extLst>
      <p:ext uri="{BB962C8B-B14F-4D97-AF65-F5344CB8AC3E}">
        <p14:creationId xmlns:p14="http://schemas.microsoft.com/office/powerpoint/2010/main" val="71064279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4760" y="2169000"/>
            <a:ext cx="2520000" cy="2520000"/>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4494" t="6024" r="5166" b="6365"/>
          <a:stretch/>
        </p:blipFill>
        <p:spPr>
          <a:xfrm>
            <a:off x="1211179" y="1772652"/>
            <a:ext cx="3810000" cy="2916347"/>
          </a:xfrm>
          <a:prstGeom prst="rect">
            <a:avLst/>
          </a:prstGeom>
        </p:spPr>
      </p:pic>
    </p:spTree>
    <p:extLst>
      <p:ext uri="{BB962C8B-B14F-4D97-AF65-F5344CB8AC3E}">
        <p14:creationId xmlns:p14="http://schemas.microsoft.com/office/powerpoint/2010/main" val="309043412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fr-CH" dirty="0"/>
              <a:t>Click to </a:t>
            </a:r>
            <a:r>
              <a:rPr kumimoji="0" lang="fr-CH" dirty="0" err="1"/>
              <a:t>edit</a:t>
            </a:r>
            <a:r>
              <a:rPr kumimoji="0" lang="fr-CH" dirty="0"/>
              <a:t> Master </a:t>
            </a:r>
            <a:r>
              <a:rPr kumimoji="0" lang="fr-CH" dirty="0" err="1"/>
              <a:t>title</a:t>
            </a:r>
            <a:r>
              <a:rPr kumimoji="0" lang="fr-CH" dirty="0"/>
              <a:t> style</a:t>
            </a:r>
            <a:endParaRPr kumimoji="0" lang="en-US" dirty="0"/>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srgbClr val="0055A0">
                  <a:tint val="75000"/>
                </a:srgbClr>
              </a:solidFill>
            </a:endParaRPr>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55A0">
                  <a:tint val="75000"/>
                </a:srgbClr>
              </a:solidFill>
            </a:endParaRPr>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Tree>
    <p:extLst>
      <p:ext uri="{BB962C8B-B14F-4D97-AF65-F5344CB8AC3E}">
        <p14:creationId xmlns:p14="http://schemas.microsoft.com/office/powerpoint/2010/main" val="267182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fr-CH"/>
              <a:t>Click to edit Master title style</a:t>
            </a:r>
            <a:endParaRPr kumimoji="0" lang="en-US"/>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Tree>
    <p:extLst>
      <p:ext uri="{BB962C8B-B14F-4D97-AF65-F5344CB8AC3E}">
        <p14:creationId xmlns:p14="http://schemas.microsoft.com/office/powerpoint/2010/main" val="3887691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Diapositive de titre">
    <p:bg>
      <p:bgPr>
        <a:solidFill>
          <a:srgbClr val="104282"/>
        </a:solidFill>
        <a:effectLst/>
      </p:bgPr>
    </p:bg>
    <p:spTree>
      <p:nvGrpSpPr>
        <p:cNvPr id="1" name=""/>
        <p:cNvGrpSpPr/>
        <p:nvPr/>
      </p:nvGrpSpPr>
      <p:grpSpPr>
        <a:xfrm>
          <a:off x="0" y="0"/>
          <a:ext cx="0" cy="0"/>
          <a:chOff x="0" y="0"/>
          <a:chExt cx="0" cy="0"/>
        </a:xfrm>
      </p:grpSpPr>
      <p:sp>
        <p:nvSpPr>
          <p:cNvPr id="6"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home.cern</a:t>
            </a:r>
            <a:endParaRPr kumimoji="0" lang="en-US" dirty="0"/>
          </a:p>
        </p:txBody>
      </p:sp>
      <p:pic>
        <p:nvPicPr>
          <p:cNvPr id="7" name="Image 2"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138678" y="2663938"/>
            <a:ext cx="1545657" cy="153012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48345" y="2249905"/>
            <a:ext cx="2987750" cy="2358188"/>
          </a:xfrm>
          <a:prstGeom prst="rect">
            <a:avLst/>
          </a:prstGeom>
        </p:spPr>
      </p:pic>
    </p:spTree>
    <p:extLst>
      <p:ext uri="{BB962C8B-B14F-4D97-AF65-F5344CB8AC3E}">
        <p14:creationId xmlns:p14="http://schemas.microsoft.com/office/powerpoint/2010/main" val="167640078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sp>
        <p:nvSpPr>
          <p:cNvPr id="4"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jinr.ru</a:t>
            </a:r>
            <a:endParaRPr kumimoji="0" lang="en-US" dirty="0"/>
          </a:p>
        </p:txBody>
      </p:sp>
      <p:pic>
        <p:nvPicPr>
          <p:cNvPr id="5" name="Picture 30"/>
          <p:cNvPicPr>
            <a:picLocks noChangeAspect="1"/>
          </p:cNvPicPr>
          <p:nvPr userDrawn="1"/>
        </p:nvPicPr>
        <p:blipFill rotWithShape="1">
          <a:blip r:embed="rId2">
            <a:extLst>
              <a:ext uri="{28A0092B-C50C-407E-A947-70E740481C1C}">
                <a14:useLocalDpi xmlns:a14="http://schemas.microsoft.com/office/drawing/2010/main" val="0"/>
              </a:ext>
            </a:extLst>
          </a:blip>
          <a:srcRect l="5029" t="3936" r="3868" b="2941"/>
          <a:stretch/>
        </p:blipFill>
        <p:spPr>
          <a:xfrm>
            <a:off x="-3544568" y="1401064"/>
            <a:ext cx="3777917" cy="3048000"/>
          </a:xfrm>
          <a:prstGeom prst="rect">
            <a:avLst/>
          </a:prstGeom>
        </p:spPr>
      </p:pic>
      <p:pic>
        <p:nvPicPr>
          <p:cNvPr id="6" name="Рисунок 5"/>
          <p:cNvPicPr>
            <a:picLocks noChangeAspect="1"/>
          </p:cNvPicPr>
          <p:nvPr userDrawn="1"/>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44684" y="1737464"/>
            <a:ext cx="4854632" cy="3383072"/>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4494" t="6024" r="5166" b="6365"/>
          <a:stretch/>
        </p:blipFill>
        <p:spPr>
          <a:xfrm>
            <a:off x="2668504" y="1848852"/>
            <a:ext cx="3810000" cy="2916347"/>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fr-CH" dirty="0"/>
              <a:t>Click to </a:t>
            </a:r>
            <a:r>
              <a:rPr kumimoji="0" lang="fr-CH" dirty="0" err="1"/>
              <a:t>edit</a:t>
            </a:r>
            <a:r>
              <a:rPr kumimoji="0" lang="fr-CH" dirty="0"/>
              <a:t> Master </a:t>
            </a:r>
            <a:r>
              <a:rPr kumimoji="0" lang="fr-CH" dirty="0" err="1"/>
              <a:t>title</a:t>
            </a:r>
            <a:r>
              <a:rPr kumimoji="0" lang="fr-CH" dirty="0"/>
              <a:t> style</a:t>
            </a:r>
            <a:endParaRPr kumimoji="0" lang="en-US" dirty="0"/>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Tree>
    <p:extLst>
      <p:ext uri="{BB962C8B-B14F-4D97-AF65-F5344CB8AC3E}">
        <p14:creationId xmlns:p14="http://schemas.microsoft.com/office/powerpoint/2010/main" val="1370225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fr-CH"/>
              <a:t>Click to edit Master title style</a:t>
            </a:r>
            <a:endParaRPr kumimoji="0" lang="en-US"/>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
        <p:nvSpPr>
          <p:cNvPr id="4" name="Slide Number Placeholder 3">
            <a:extLst>
              <a:ext uri="{FF2B5EF4-FFF2-40B4-BE49-F238E27FC236}">
                <a16:creationId xmlns:a16="http://schemas.microsoft.com/office/drawing/2014/main" id="{28CF25BF-1E97-44B3-9211-484967B06221}"/>
              </a:ext>
            </a:extLst>
          </p:cNvPr>
          <p:cNvSpPr>
            <a:spLocks noGrp="1"/>
          </p:cNvSpPr>
          <p:nvPr>
            <p:ph type="sldNum" sz="quarter" idx="4"/>
          </p:nvPr>
        </p:nvSpPr>
        <p:spPr>
          <a:xfrm>
            <a:off x="206488" y="6356350"/>
            <a:ext cx="501424" cy="365125"/>
          </a:xfrm>
          <a:prstGeom prst="rect">
            <a:avLst/>
          </a:prstGeom>
          <a:noFill/>
        </p:spPr>
        <p:txBody>
          <a:bodyPr vert="horz" lIns="91440" tIns="45720" rIns="91440" bIns="45720" rtlCol="0" anchor="ctr"/>
          <a:lstStyle>
            <a:lvl1pPr algn="r">
              <a:defRPr sz="1200">
                <a:solidFill>
                  <a:srgbClr val="104282"/>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057637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fr-CH" dirty="0"/>
              <a:t>Click to edit Master text styles</a:t>
            </a:r>
          </a:p>
          <a:p>
            <a:pPr lvl="1" eaLnBrk="1" latinLnBrk="0" hangingPunct="1"/>
            <a:r>
              <a:rPr lang="fr-CH" dirty="0"/>
              <a:t>Second level</a:t>
            </a:r>
          </a:p>
          <a:p>
            <a:pPr lvl="2" eaLnBrk="1" latinLnBrk="0" hangingPunct="1"/>
            <a:r>
              <a:rPr lang="fr-CH" dirty="0"/>
              <a:t>Third level</a:t>
            </a:r>
          </a:p>
          <a:p>
            <a:pPr lvl="3" eaLnBrk="1" latinLnBrk="0" hangingPunct="1"/>
            <a:r>
              <a:rPr lang="fr-CH" dirty="0"/>
              <a:t>Fourth level</a:t>
            </a:r>
          </a:p>
          <a:p>
            <a:pPr lvl="4" eaLnBrk="1" latinLnBrk="0" hangingPunct="1"/>
            <a:r>
              <a:rPr lang="fr-CH" dirty="0"/>
              <a:t>Fifth level</a:t>
            </a:r>
            <a:endParaRPr kumimoji="0" lang="en-US" dirty="0"/>
          </a:p>
        </p:txBody>
      </p:sp>
      <p:sp>
        <p:nvSpPr>
          <p:cNvPr id="14" name="Date Placeholder 1"/>
          <p:cNvSpPr txBox="1">
            <a:spLocks/>
          </p:cNvSpPr>
          <p:nvPr userDrawn="1"/>
        </p:nvSpPr>
        <p:spPr>
          <a:xfrm>
            <a:off x="3830825" y="6314251"/>
            <a:ext cx="13700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omfortaa" panose="020F0603070200060003" pitchFamily="34" charset="0"/>
              </a:rPr>
              <a:t>9</a:t>
            </a:r>
            <a:r>
              <a:rPr lang="ru-RU" dirty="0">
                <a:latin typeface="Comfortaa" panose="020F0603070200060003" pitchFamily="34" charset="0"/>
              </a:rPr>
              <a:t> ноября</a:t>
            </a:r>
            <a:r>
              <a:rPr lang="ru-RU" baseline="0" dirty="0">
                <a:latin typeface="Comfortaa" panose="020F0603070200060003" pitchFamily="34" charset="0"/>
              </a:rPr>
              <a:t> </a:t>
            </a:r>
            <a:r>
              <a:rPr lang="en-US" dirty="0">
                <a:latin typeface="Comfortaa" panose="020F0603070200060003" pitchFamily="34" charset="0"/>
              </a:rPr>
              <a:t>2017</a:t>
            </a:r>
          </a:p>
        </p:txBody>
      </p:sp>
      <p:sp>
        <p:nvSpPr>
          <p:cNvPr id="15" name="Footer Placeholder 2"/>
          <p:cNvSpPr txBox="1">
            <a:spLocks/>
          </p:cNvSpPr>
          <p:nvPr userDrawn="1"/>
        </p:nvSpPr>
        <p:spPr>
          <a:xfrm>
            <a:off x="6232358" y="6308224"/>
            <a:ext cx="20224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omfortaa" panose="020F0603070200060003" pitchFamily="34" charset="0"/>
              </a:rPr>
              <a:t>RLTP2017</a:t>
            </a:r>
          </a:p>
        </p:txBody>
      </p:sp>
      <p:sp>
        <p:nvSpPr>
          <p:cNvPr id="16" name="Slide Number Placeholder 3"/>
          <p:cNvSpPr txBox="1">
            <a:spLocks/>
          </p:cNvSpPr>
          <p:nvPr userDrawn="1"/>
        </p:nvSpPr>
        <p:spPr>
          <a:xfrm>
            <a:off x="8361838" y="6308224"/>
            <a:ext cx="50142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latin typeface="Comfortaa" panose="020F0603070200060003" pitchFamily="34" charset="0"/>
              </a:rPr>
              <a:pPr/>
              <a:t>‹#›</a:t>
            </a:fld>
            <a:endParaRPr lang="en-US" dirty="0">
              <a:latin typeface="Comfortaa" panose="020F0603070200060003" pitchFamily="34" charset="0"/>
            </a:endParaRPr>
          </a:p>
        </p:txBody>
      </p:sp>
    </p:spTree>
    <p:extLst>
      <p:ext uri="{BB962C8B-B14F-4D97-AF65-F5344CB8AC3E}">
        <p14:creationId xmlns:p14="http://schemas.microsoft.com/office/powerpoint/2010/main" val="289713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fr-CH"/>
              <a:t>Click to edit Master title style</a:t>
            </a:r>
            <a:endParaRPr kumimoji="0" lang="en-US"/>
          </a:p>
        </p:txBody>
      </p:sp>
      <p:sp>
        <p:nvSpPr>
          <p:cNvPr id="3" name="Espace réservé du contenu 2"/>
          <p:cNvSpPr>
            <a:spLocks noGrp="1"/>
          </p:cNvSpPr>
          <p:nvPr>
            <p:ph sz="half" idx="1"/>
          </p:nvPr>
        </p:nvSpPr>
        <p:spPr>
          <a:xfrm>
            <a:off x="457200" y="1600201"/>
            <a:ext cx="3657600" cy="4350384"/>
          </a:xfrm>
        </p:spPr>
        <p:txBody>
          <a:bodyPr/>
          <a:lstStyle>
            <a:lvl1pPr>
              <a:defRPr sz="2600"/>
            </a:lvl1pPr>
            <a:lvl2pPr>
              <a:defRPr sz="2200"/>
            </a:lvl2pPr>
            <a:lvl3pPr>
              <a:defRPr sz="2000"/>
            </a:lvl3pPr>
            <a:lvl4pPr>
              <a:defRPr sz="1800"/>
            </a:lvl4pPr>
            <a:lvl5pPr>
              <a:defRPr sz="18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Espace réservé du contenu 3"/>
          <p:cNvSpPr>
            <a:spLocks noGrp="1"/>
          </p:cNvSpPr>
          <p:nvPr>
            <p:ph sz="half" idx="2"/>
          </p:nvPr>
        </p:nvSpPr>
        <p:spPr>
          <a:xfrm>
            <a:off x="4267200" y="1600200"/>
            <a:ext cx="3657600" cy="4350385"/>
          </a:xfrm>
        </p:spPr>
        <p:txBody>
          <a:bodyPr/>
          <a:lstStyle>
            <a:lvl1pPr>
              <a:defRPr sz="2600"/>
            </a:lvl1pPr>
            <a:lvl2pPr>
              <a:defRPr sz="2200"/>
            </a:lvl2pPr>
            <a:lvl3pPr>
              <a:defRPr sz="2000"/>
            </a:lvl3pPr>
            <a:lvl4pPr>
              <a:defRPr sz="1800"/>
            </a:lvl4pPr>
            <a:lvl5pPr>
              <a:defRPr sz="18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fr-CH"/>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10"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Footer Placeholder 2"/>
          <p:cNvSpPr>
            <a:spLocks noGrp="1"/>
          </p:cNvSpPr>
          <p:nvPr>
            <p:ph type="ftr" sz="quarter" idx="11"/>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2" name="Slide Number Placeholder 3"/>
          <p:cNvSpPr>
            <a:spLocks noGrp="1"/>
          </p:cNvSpPr>
          <p:nvPr>
            <p:ph type="sldNum" sz="quarter" idx="12"/>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pic>
        <p:nvPicPr>
          <p:cNvPr id="5" name="Image 4" descr="bande-01.eps"/>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0" y="6150798"/>
            <a:ext cx="9144000" cy="707202"/>
          </a:xfrm>
          <a:prstGeom prst="rect">
            <a:avLst/>
          </a:prstGeom>
        </p:spPr>
      </p:pic>
      <p:sp>
        <p:nvSpPr>
          <p:cNvPr id="2" name="Date Placeholder 1"/>
          <p:cNvSpPr>
            <a:spLocks noGrp="1"/>
          </p:cNvSpPr>
          <p:nvPr>
            <p:ph type="dt" sz="half" idx="2"/>
          </p:nvPr>
        </p:nvSpPr>
        <p:spPr>
          <a:xfrm>
            <a:off x="3830825" y="6314251"/>
            <a:ext cx="1370056" cy="365125"/>
          </a:xfrm>
          <a:prstGeom prst="rect">
            <a:avLst/>
          </a:prstGeom>
        </p:spPr>
        <p:txBody>
          <a:bodyPr vert="horz" lIns="91440" tIns="45720" rIns="91440" bIns="45720" rtlCol="0" anchor="ctr"/>
          <a:lstStyle>
            <a:lvl1pPr algn="ctr">
              <a:defRPr sz="1200">
                <a:solidFill>
                  <a:schemeClr val="bg1"/>
                </a:solidFill>
                <a:latin typeface="Comfortaa" panose="020F0603070200060003" pitchFamily="34" charset="0"/>
              </a:defRPr>
            </a:lvl1pPr>
          </a:lstStyle>
          <a:p>
            <a:endParaRPr lang="en-US" dirty="0"/>
          </a:p>
        </p:txBody>
      </p:sp>
      <p:sp>
        <p:nvSpPr>
          <p:cNvPr id="3" name="Footer Placeholder 2"/>
          <p:cNvSpPr>
            <a:spLocks noGrp="1"/>
          </p:cNvSpPr>
          <p:nvPr>
            <p:ph type="ftr" sz="quarter" idx="3"/>
          </p:nvPr>
        </p:nvSpPr>
        <p:spPr>
          <a:xfrm>
            <a:off x="6232358" y="6308224"/>
            <a:ext cx="2022460" cy="365125"/>
          </a:xfrm>
          <a:prstGeom prst="rect">
            <a:avLst/>
          </a:prstGeom>
        </p:spPr>
        <p:txBody>
          <a:bodyPr vert="horz" lIns="91440" tIns="45720" rIns="91440" bIns="45720" rtlCol="0" anchor="ctr"/>
          <a:lstStyle>
            <a:lvl1pPr algn="ctr">
              <a:defRPr sz="1200">
                <a:solidFill>
                  <a:schemeClr val="bg1"/>
                </a:solidFill>
                <a:latin typeface="Comfortaa" panose="020F0603070200060003" pitchFamily="34" charset="0"/>
              </a:defRPr>
            </a:lvl1pPr>
          </a:lstStyle>
          <a:p>
            <a:endParaRPr lang="en-US" dirty="0"/>
          </a:p>
        </p:txBody>
      </p:sp>
      <p:sp>
        <p:nvSpPr>
          <p:cNvPr id="4" name="Slide Number Placeholder 3"/>
          <p:cNvSpPr>
            <a:spLocks noGrp="1"/>
          </p:cNvSpPr>
          <p:nvPr>
            <p:ph type="sldNum" sz="quarter" idx="4"/>
          </p:nvPr>
        </p:nvSpPr>
        <p:spPr>
          <a:xfrm>
            <a:off x="8361838" y="6308224"/>
            <a:ext cx="501424" cy="365125"/>
          </a:xfrm>
          <a:prstGeom prst="rect">
            <a:avLst/>
          </a:prstGeom>
        </p:spPr>
        <p:txBody>
          <a:bodyPr vert="horz" lIns="91440" tIns="45720" rIns="91440" bIns="45720" rtlCol="0" anchor="ctr"/>
          <a:lstStyle>
            <a:lvl1pPr algn="r">
              <a:defRPr sz="1200">
                <a:solidFill>
                  <a:schemeClr val="bg1"/>
                </a:solidFill>
                <a:latin typeface="Comfortaa" panose="020F0603070200060003" pitchFamily="34" charset="0"/>
              </a:defRPr>
            </a:lvl1pPr>
          </a:lstStyle>
          <a:p>
            <a:fld id="{17918391-D411-FE40-AAD7-861AE5233E0E}" type="slidenum">
              <a:rPr lang="en-US" smtClean="0"/>
              <a:pPr/>
              <a:t>‹#›</a:t>
            </a:fld>
            <a:endParaRPr lang="en-US" dirty="0"/>
          </a:p>
        </p:txBody>
      </p:sp>
      <p:grpSp>
        <p:nvGrpSpPr>
          <p:cNvPr id="7" name="Группа 6"/>
          <p:cNvGrpSpPr/>
          <p:nvPr/>
        </p:nvGrpSpPr>
        <p:grpSpPr>
          <a:xfrm>
            <a:off x="0" y="6150798"/>
            <a:ext cx="1028958" cy="707202"/>
            <a:chOff x="-752605" y="5762625"/>
            <a:chExt cx="1028958" cy="707202"/>
          </a:xfrm>
        </p:grpSpPr>
        <p:pic>
          <p:nvPicPr>
            <p:cNvPr id="10" name="Image 4" descr="bande-01.eps"/>
            <p:cNvPicPr>
              <a:picLocks noChangeAspect="1"/>
            </p:cNvPicPr>
            <p:nvPr userDrawn="1"/>
          </p:nvPicPr>
          <p:blipFill rotWithShape="1">
            <a:blip r:embed="rId19" cstate="email">
              <a:extLst>
                <a:ext uri="{28A0092B-C50C-407E-A947-70E740481C1C}">
                  <a14:useLocalDpi xmlns:a14="http://schemas.microsoft.com/office/drawing/2010/main" val="0"/>
                </a:ext>
              </a:extLst>
            </a:blip>
            <a:srcRect l="92396"/>
            <a:stretch/>
          </p:blipFill>
          <p:spPr>
            <a:xfrm>
              <a:off x="-752605" y="5762625"/>
              <a:ext cx="695325" cy="707202"/>
            </a:xfrm>
            <a:prstGeom prst="rect">
              <a:avLst/>
            </a:prstGeom>
          </p:spPr>
        </p:pic>
        <p:pic>
          <p:nvPicPr>
            <p:cNvPr id="16" name="Picture 15"/>
            <p:cNvPicPr>
              <a:picLocks noChangeAspect="1"/>
            </p:cNvPicPr>
            <p:nvPr userDrawn="1"/>
          </p:nvPicPr>
          <p:blipFill rotWithShape="1">
            <a:blip r:embed="rId20">
              <a:extLst>
                <a:ext uri="{28A0092B-C50C-407E-A947-70E740481C1C}">
                  <a14:useLocalDpi xmlns:a14="http://schemas.microsoft.com/office/drawing/2010/main" val="0"/>
                </a:ext>
              </a:extLst>
            </a:blip>
            <a:srcRect l="5029" t="3936" r="3868" b="2941"/>
            <a:stretch/>
          </p:blipFill>
          <p:spPr>
            <a:xfrm>
              <a:off x="-600205" y="5762625"/>
              <a:ext cx="876558" cy="707202"/>
            </a:xfrm>
            <a:prstGeom prst="rect">
              <a:avLst/>
            </a:prstGeom>
          </p:spPr>
        </p:pic>
      </p:grpSp>
    </p:spTree>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81" r:id="rId4"/>
    <p:sldLayoutId id="2147483680" r:id="rId5"/>
    <p:sldLayoutId id="2147483679" r:id="rId6"/>
    <p:sldLayoutId id="2147483664" r:id="rId7"/>
    <p:sldLayoutId id="2147483665" r:id="rId8"/>
    <p:sldLayoutId id="2147483667" r:id="rId9"/>
    <p:sldLayoutId id="2147483668" r:id="rId10"/>
    <p:sldLayoutId id="2147483674" r:id="rId11"/>
    <p:sldLayoutId id="2147483703" r:id="rId12"/>
    <p:sldLayoutId id="2147483704" r:id="rId13"/>
    <p:sldLayoutId id="2147483705" r:id="rId14"/>
    <p:sldLayoutId id="2147483706" r:id="rId15"/>
    <p:sldLayoutId id="2147483707" r:id="rId16"/>
    <p:sldLayoutId id="2147483713" r:id="rId17"/>
  </p:sldLayoutIdLst>
  <p:hf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hyperlink" Target="https://indico.ific.uv.es/event/3965/contributions/14869/"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2633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smtClean="0">
                <a:latin typeface="Segoe UI Light" panose="020B0502040204020203" pitchFamily="34" charset="0"/>
              </a:rPr>
              <a:t>Folding@Home results</a:t>
            </a:r>
            <a:endParaRPr lang="en-US" sz="5400" dirty="0">
              <a:latin typeface="Segoe UI Light" panose="020B0502040204020203" pitchFamily="34" charset="0"/>
            </a:endParaRPr>
          </a:p>
        </p:txBody>
      </p:sp>
      <p:sp>
        <p:nvSpPr>
          <p:cNvPr id="2" name="Slide Number Placeholder 1">
            <a:extLst>
              <a:ext uri="{FF2B5EF4-FFF2-40B4-BE49-F238E27FC236}">
                <a16:creationId xmlns:a16="http://schemas.microsoft.com/office/drawing/2014/main" id="{CC2107BF-C12A-460F-9912-EBFB9BC27EDE}"/>
              </a:ext>
            </a:extLst>
          </p:cNvPr>
          <p:cNvSpPr>
            <a:spLocks noGrp="1"/>
          </p:cNvSpPr>
          <p:nvPr>
            <p:ph type="sldNum" sz="quarter" idx="4"/>
          </p:nvPr>
        </p:nvSpPr>
        <p:spPr/>
        <p:txBody>
          <a:bodyPr/>
          <a:lstStyle/>
          <a:p>
            <a:fld id="{17918391-D411-FE40-AAD7-861AE5233E0E}" type="slidenum">
              <a:rPr lang="en-US" smtClean="0"/>
              <a:pPr/>
              <a:t>10</a:t>
            </a:fld>
            <a:endParaRPr lang="en-US"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57" y="1163780"/>
            <a:ext cx="3707485" cy="2780614"/>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63780"/>
            <a:ext cx="3707486" cy="2780614"/>
          </a:xfrm>
          <a:prstGeom prst="rect">
            <a:avLst/>
          </a:prstGeom>
        </p:spPr>
      </p:pic>
      <p:sp>
        <p:nvSpPr>
          <p:cNvPr id="9" name="TextBox 8"/>
          <p:cNvSpPr txBox="1"/>
          <p:nvPr/>
        </p:nvSpPr>
        <p:spPr>
          <a:xfrm>
            <a:off x="94844" y="4218714"/>
            <a:ext cx="4648310" cy="1200329"/>
          </a:xfrm>
          <a:prstGeom prst="rect">
            <a:avLst/>
          </a:prstGeom>
          <a:noFill/>
          <a:ln>
            <a:noFill/>
          </a:ln>
        </p:spPr>
        <p:txBody>
          <a:bodyPr wrap="square" rtlCol="0">
            <a:spAutoFit/>
          </a:bodyPr>
          <a:lstStyle/>
          <a:p>
            <a:pPr algn="ctr"/>
            <a:r>
              <a:rPr lang="en-US" sz="2400" dirty="0" smtClean="0">
                <a:solidFill>
                  <a:srgbClr val="0055A0"/>
                </a:solidFill>
                <a:latin typeface="Segoe UI Light" panose="020B0502040204020203" pitchFamily="34" charset="0"/>
                <a:ea typeface="Segoe UI" panose="020B0502040204020203" pitchFamily="34" charset="0"/>
                <a:cs typeface="Segoe UI" panose="020B0502040204020203" pitchFamily="34" charset="0"/>
              </a:rPr>
              <a:t>Used normalized time:</a:t>
            </a:r>
          </a:p>
          <a:p>
            <a:pPr algn="ctr"/>
            <a:r>
              <a:rPr lang="en-US" sz="2400" dirty="0" smtClean="0">
                <a:solidFill>
                  <a:srgbClr val="0055A0"/>
                </a:solidFill>
                <a:latin typeface="Segoe UI Light" panose="020B0502040204020203" pitchFamily="34" charset="0"/>
                <a:ea typeface="Segoe UI" panose="020B0502040204020203" pitchFamily="34" charset="0"/>
                <a:cs typeface="Segoe UI" panose="020B0502040204020203" pitchFamily="34" charset="0"/>
              </a:rPr>
              <a:t>Total – 138000 HS06 days</a:t>
            </a:r>
          </a:p>
          <a:p>
            <a:pPr algn="ctr"/>
            <a:r>
              <a:rPr lang="en-US" sz="2400" dirty="0" smtClean="0">
                <a:solidFill>
                  <a:srgbClr val="0055A0"/>
                </a:solidFill>
                <a:latin typeface="Segoe UI Light" panose="020B0502040204020203" pitchFamily="34" charset="0"/>
                <a:ea typeface="Segoe UI" panose="020B0502040204020203" pitchFamily="34" charset="0"/>
                <a:cs typeface="Segoe UI" panose="020B0502040204020203" pitchFamily="34" charset="0"/>
              </a:rPr>
              <a:t>(total walltime: 23.5 years)</a:t>
            </a:r>
            <a:endParaRPr lang="en-US" sz="2400" dirty="0">
              <a:solidFill>
                <a:srgbClr val="0055A0"/>
              </a:solidFill>
              <a:latin typeface="Segoe UI Light" panose="020B0502040204020203" pitchFamily="34" charset="0"/>
              <a:ea typeface="Segoe UI" panose="020B0502040204020203" pitchFamily="34" charset="0"/>
              <a:cs typeface="Segoe UI" panose="020B0502040204020203" pitchFamily="34" charset="0"/>
            </a:endParaRPr>
          </a:p>
        </p:txBody>
      </p:sp>
      <p:sp>
        <p:nvSpPr>
          <p:cNvPr id="11" name="TextBox 10"/>
          <p:cNvSpPr txBox="1"/>
          <p:nvPr/>
        </p:nvSpPr>
        <p:spPr>
          <a:xfrm>
            <a:off x="4272742" y="4218714"/>
            <a:ext cx="4648310" cy="1200329"/>
          </a:xfrm>
          <a:prstGeom prst="rect">
            <a:avLst/>
          </a:prstGeom>
          <a:noFill/>
          <a:ln>
            <a:noFill/>
          </a:ln>
        </p:spPr>
        <p:txBody>
          <a:bodyPr wrap="square" rtlCol="0">
            <a:spAutoFit/>
          </a:bodyPr>
          <a:lstStyle/>
          <a:p>
            <a:pPr algn="ctr"/>
            <a:r>
              <a:rPr lang="en-US" sz="2400" dirty="0" smtClean="0">
                <a:solidFill>
                  <a:srgbClr val="0055A0"/>
                </a:solidFill>
                <a:latin typeface="Segoe UI Light" panose="020B0502040204020203" pitchFamily="34" charset="0"/>
                <a:ea typeface="Segoe UI" panose="020B0502040204020203" pitchFamily="34" charset="0"/>
                <a:cs typeface="Segoe UI" panose="020B0502040204020203" pitchFamily="34" charset="0"/>
              </a:rPr>
              <a:t>Total jobs:</a:t>
            </a:r>
          </a:p>
          <a:p>
            <a:pPr algn="ctr"/>
            <a:r>
              <a:rPr lang="en-US" sz="2400" dirty="0" smtClean="0">
                <a:solidFill>
                  <a:srgbClr val="0055A0"/>
                </a:solidFill>
                <a:latin typeface="Segoe UI Light" panose="020B0502040204020203" pitchFamily="34" charset="0"/>
                <a:ea typeface="Segoe UI" panose="020B0502040204020203" pitchFamily="34" charset="0"/>
                <a:cs typeface="Segoe UI" panose="020B0502040204020203" pitchFamily="34" charset="0"/>
              </a:rPr>
              <a:t>~13000</a:t>
            </a:r>
          </a:p>
          <a:p>
            <a:pPr algn="ctr"/>
            <a:r>
              <a:rPr lang="en-US" sz="2400" dirty="0" smtClean="0">
                <a:solidFill>
                  <a:srgbClr val="0055A0"/>
                </a:solidFill>
                <a:latin typeface="Segoe UI Light" panose="020B0502040204020203" pitchFamily="34" charset="0"/>
                <a:ea typeface="Segoe UI" panose="020B0502040204020203" pitchFamily="34" charset="0"/>
                <a:cs typeface="Segoe UI" panose="020B0502040204020203" pitchFamily="34" charset="0"/>
              </a:rPr>
              <a:t>Average job lasts for 15 hours</a:t>
            </a:r>
            <a:endParaRPr lang="en-US" sz="2400" dirty="0">
              <a:solidFill>
                <a:srgbClr val="0055A0"/>
              </a:solidFill>
              <a:latin typeface="Segoe UI Light" panose="020B0502040204020203" pitchFamily="34" charset="0"/>
              <a:ea typeface="Segoe UI" panose="020B0502040204020203" pitchFamily="34" charset="0"/>
              <a:cs typeface="Segoe UI" panose="020B0502040204020203" pitchFamily="34" charset="0"/>
            </a:endParaRPr>
          </a:p>
        </p:txBody>
      </p:sp>
      <p:sp>
        <p:nvSpPr>
          <p:cNvPr id="8" name="TextBox 7"/>
          <p:cNvSpPr txBox="1"/>
          <p:nvPr/>
        </p:nvSpPr>
        <p:spPr>
          <a:xfrm>
            <a:off x="874222" y="5683919"/>
            <a:ext cx="7395556" cy="830997"/>
          </a:xfrm>
          <a:prstGeom prst="rect">
            <a:avLst/>
          </a:prstGeom>
          <a:noFill/>
          <a:ln>
            <a:noFill/>
          </a:ln>
        </p:spPr>
        <p:txBody>
          <a:bodyPr wrap="square" rtlCol="0">
            <a:spAutoFit/>
          </a:bodyPr>
          <a:lstStyle/>
          <a:p>
            <a:pPr algn="ctr"/>
            <a:r>
              <a:rPr lang="en-US" sz="2400" dirty="0" smtClean="0">
                <a:solidFill>
                  <a:srgbClr val="0055A0"/>
                </a:solidFill>
                <a:latin typeface="Segoe UI" panose="020B0502040204020203" pitchFamily="34" charset="0"/>
                <a:ea typeface="Segoe UI" panose="020B0502040204020203" pitchFamily="34" charset="0"/>
                <a:cs typeface="Segoe UI" panose="020B0502040204020203" pitchFamily="34" charset="0"/>
              </a:rPr>
              <a:t>That experience was important to prove stable cloud operations during lasting workload</a:t>
            </a:r>
            <a:endPar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97618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smtClean="0">
                <a:latin typeface="Segoe UI Light" panose="020B0502040204020203" pitchFamily="34" charset="0"/>
              </a:rPr>
              <a:t>Baikal-GVD: Monte-Carlo</a:t>
            </a:r>
            <a:endParaRPr lang="en-US" sz="5400" dirty="0">
              <a:latin typeface="Segoe UI Light" panose="020B0502040204020203" pitchFamily="34" charset="0"/>
            </a:endParaRPr>
          </a:p>
        </p:txBody>
      </p:sp>
      <p:sp>
        <p:nvSpPr>
          <p:cNvPr id="2" name="Slide Number Placeholder 1">
            <a:extLst>
              <a:ext uri="{FF2B5EF4-FFF2-40B4-BE49-F238E27FC236}">
                <a16:creationId xmlns:a16="http://schemas.microsoft.com/office/drawing/2014/main" id="{CC2107BF-C12A-460F-9912-EBFB9BC27EDE}"/>
              </a:ext>
            </a:extLst>
          </p:cNvPr>
          <p:cNvSpPr>
            <a:spLocks noGrp="1"/>
          </p:cNvSpPr>
          <p:nvPr>
            <p:ph type="sldNum" sz="quarter" idx="4"/>
          </p:nvPr>
        </p:nvSpPr>
        <p:spPr/>
        <p:txBody>
          <a:bodyPr/>
          <a:lstStyle/>
          <a:p>
            <a:fld id="{17918391-D411-FE40-AAD7-861AE5233E0E}" type="slidenum">
              <a:rPr lang="en-US" smtClean="0"/>
              <a:pPr/>
              <a:t>11</a:t>
            </a:fld>
            <a:endParaRPr lang="en-US" dirty="0"/>
          </a:p>
        </p:txBody>
      </p:sp>
      <p:sp>
        <p:nvSpPr>
          <p:cNvPr id="10" name="Прямоугольник 9"/>
          <p:cNvSpPr/>
          <p:nvPr/>
        </p:nvSpPr>
        <p:spPr>
          <a:xfrm>
            <a:off x="947651" y="4763666"/>
            <a:ext cx="7664334" cy="1477328"/>
          </a:xfrm>
          <a:prstGeom prst="rect">
            <a:avLst/>
          </a:prstGeom>
        </p:spPr>
        <p:txBody>
          <a:bodyPr wrap="square">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The Baikal Gigaton Volume Detector (Baikal-GVD) is a cubic-kilometer scale </a:t>
            </a:r>
            <a:r>
              <a:rPr lang="en-US" dirty="0" smtClean="0">
                <a:latin typeface="Segoe UI" panose="020B0502040204020203" pitchFamily="34" charset="0"/>
                <a:ea typeface="Segoe UI" panose="020B0502040204020203" pitchFamily="34" charset="0"/>
                <a:cs typeface="Segoe UI" panose="020B0502040204020203" pitchFamily="34" charset="0"/>
              </a:rPr>
              <a:t>underwater neutrino </a:t>
            </a:r>
            <a:r>
              <a:rPr lang="en-US" dirty="0">
                <a:latin typeface="Segoe UI" panose="020B0502040204020203" pitchFamily="34" charset="0"/>
                <a:ea typeface="Segoe UI" panose="020B0502040204020203" pitchFamily="34" charset="0"/>
                <a:cs typeface="Segoe UI" panose="020B0502040204020203" pitchFamily="34" charset="0"/>
              </a:rPr>
              <a:t>detector currently under construction in Lake Baikal, Russia</a:t>
            </a:r>
            <a:r>
              <a:rPr lang="en-US" dirty="0" smtClean="0">
                <a:latin typeface="Segoe UI" panose="020B0502040204020203" pitchFamily="34" charset="0"/>
                <a:ea typeface="Segoe UI" panose="020B0502040204020203" pitchFamily="34" charset="0"/>
                <a:cs typeface="Segoe UI" panose="020B0502040204020203" pitchFamily="34" charset="0"/>
              </a:rPr>
              <a:t>.  In 2021 8 clusters </a:t>
            </a:r>
            <a:r>
              <a:rPr lang="en-US" dirty="0" smtClean="0">
                <a:latin typeface="Segoe UI" panose="020B0502040204020203" pitchFamily="34" charset="0"/>
                <a:ea typeface="Segoe UI" panose="020B0502040204020203" pitchFamily="34" charset="0"/>
                <a:cs typeface="Segoe UI" panose="020B0502040204020203" pitchFamily="34" charset="0"/>
              </a:rPr>
              <a:t>are in </a:t>
            </a:r>
            <a:r>
              <a:rPr lang="en-US" dirty="0" smtClean="0">
                <a:latin typeface="Segoe UI" panose="020B0502040204020203" pitchFamily="34" charset="0"/>
                <a:ea typeface="Segoe UI" panose="020B0502040204020203" pitchFamily="34" charset="0"/>
                <a:cs typeface="Segoe UI" panose="020B0502040204020203" pitchFamily="34" charset="0"/>
              </a:rPr>
              <a:t>operation, yet another 6 are planned to be installed by the end of 2024. Data taking is ongoing. Monte-Carlo data also required for research.</a:t>
            </a:r>
            <a:endParaRPr lang="ru-RU" dirty="0">
              <a:latin typeface="Segoe UI" panose="020B0502040204020203" pitchFamily="34" charset="0"/>
              <a:ea typeface="Segoe UI" panose="020B0502040204020203" pitchFamily="34" charset="0"/>
              <a:cs typeface="Segoe UI" panose="020B0502040204020203" pitchFamily="34" charset="0"/>
            </a:endParaRPr>
          </a:p>
        </p:txBody>
      </p:sp>
      <p:pic>
        <p:nvPicPr>
          <p:cNvPr id="4" name="Рисунок 3"/>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134842" y="906087"/>
            <a:ext cx="6874316" cy="3919968"/>
          </a:xfrm>
          <a:prstGeom prst="rect">
            <a:avLst/>
          </a:prstGeom>
        </p:spPr>
      </p:pic>
    </p:spTree>
    <p:extLst>
      <p:ext uri="{BB962C8B-B14F-4D97-AF65-F5344CB8AC3E}">
        <p14:creationId xmlns:p14="http://schemas.microsoft.com/office/powerpoint/2010/main" val="1659376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smtClean="0">
                <a:latin typeface="Segoe UI Light" panose="020B0502040204020203" pitchFamily="34" charset="0"/>
              </a:rPr>
              <a:t>Baikal-GVD simulations*</a:t>
            </a:r>
            <a:endParaRPr lang="en-US" sz="5400" dirty="0">
              <a:latin typeface="Segoe UI Light" panose="020B0502040204020203" pitchFamily="34" charset="0"/>
            </a:endParaRPr>
          </a:p>
        </p:txBody>
      </p:sp>
      <p:sp>
        <p:nvSpPr>
          <p:cNvPr id="2" name="Slide Number Placeholder 1">
            <a:extLst>
              <a:ext uri="{FF2B5EF4-FFF2-40B4-BE49-F238E27FC236}">
                <a16:creationId xmlns:a16="http://schemas.microsoft.com/office/drawing/2014/main" id="{CC2107BF-C12A-460F-9912-EBFB9BC27EDE}"/>
              </a:ext>
            </a:extLst>
          </p:cNvPr>
          <p:cNvSpPr>
            <a:spLocks noGrp="1"/>
          </p:cNvSpPr>
          <p:nvPr>
            <p:ph type="sldNum" sz="quarter" idx="4"/>
          </p:nvPr>
        </p:nvSpPr>
        <p:spPr/>
        <p:txBody>
          <a:bodyPr/>
          <a:lstStyle/>
          <a:p>
            <a:fld id="{17918391-D411-FE40-AAD7-861AE5233E0E}" type="slidenum">
              <a:rPr lang="en-US" smtClean="0"/>
              <a:pPr/>
              <a:t>12</a:t>
            </a:fld>
            <a:endParaRPr lang="en-US" dirty="0"/>
          </a:p>
        </p:txBody>
      </p:sp>
      <p:sp>
        <p:nvSpPr>
          <p:cNvPr id="10" name="Прямоугольник 9"/>
          <p:cNvSpPr/>
          <p:nvPr/>
        </p:nvSpPr>
        <p:spPr>
          <a:xfrm>
            <a:off x="707912" y="1289157"/>
            <a:ext cx="7664334" cy="2677656"/>
          </a:xfrm>
          <a:prstGeom prst="rect">
            <a:avLst/>
          </a:prstGeom>
        </p:spPr>
        <p:txBody>
          <a:bodyPr wrap="square">
            <a:spAutoFit/>
          </a:bodyPr>
          <a:lstStyle/>
          <a:p>
            <a:r>
              <a:rPr lang="en-US" sz="2400" dirty="0">
                <a:latin typeface="Segoe UI Light" panose="020B0502040204020203" pitchFamily="34" charset="0"/>
              </a:rPr>
              <a:t>● Atmospheric muons</a:t>
            </a:r>
          </a:p>
          <a:p>
            <a:r>
              <a:rPr lang="en-US" sz="2400" dirty="0">
                <a:latin typeface="Segoe UI Light" panose="020B0502040204020203" pitchFamily="34" charset="0"/>
              </a:rPr>
              <a:t>– CORSIKA 5.7 + QGSJET</a:t>
            </a:r>
          </a:p>
          <a:p>
            <a:r>
              <a:rPr lang="en-US" sz="2400" dirty="0">
                <a:latin typeface="Segoe UI Light" panose="020B0502040204020203" pitchFamily="34" charset="0"/>
              </a:rPr>
              <a:t>– 1 yr effective livetime</a:t>
            </a:r>
          </a:p>
          <a:p>
            <a:r>
              <a:rPr lang="en-US" sz="2400" dirty="0" smtClean="0">
                <a:latin typeface="Segoe UI Light" panose="020B0502040204020203" pitchFamily="34" charset="0"/>
              </a:rPr>
              <a:t>● </a:t>
            </a:r>
            <a:r>
              <a:rPr lang="en-US" sz="2400" dirty="0">
                <a:latin typeface="Segoe UI Light" panose="020B0502040204020203" pitchFamily="34" charset="0"/>
              </a:rPr>
              <a:t>Detector simulations</a:t>
            </a:r>
          </a:p>
          <a:p>
            <a:r>
              <a:rPr lang="en-US" sz="2400" dirty="0">
                <a:latin typeface="Segoe UI Light" panose="020B0502040204020203" pitchFamily="34" charset="0"/>
              </a:rPr>
              <a:t>– Muons propagated with MUM</a:t>
            </a:r>
          </a:p>
          <a:p>
            <a:r>
              <a:rPr lang="en-US" sz="2400" dirty="0">
                <a:latin typeface="Segoe UI Light" panose="020B0502040204020203" pitchFamily="34" charset="0"/>
              </a:rPr>
              <a:t>– Simplistic parameterized shower </a:t>
            </a:r>
            <a:r>
              <a:rPr lang="en-US" sz="2400" dirty="0" smtClean="0">
                <a:latin typeface="Segoe UI Light" panose="020B0502040204020203" pitchFamily="34" charset="0"/>
              </a:rPr>
              <a:t>model</a:t>
            </a:r>
          </a:p>
          <a:p>
            <a:r>
              <a:rPr lang="en-US" sz="2400" dirty="0">
                <a:latin typeface="Segoe UI Light" panose="020B0502040204020203" pitchFamily="34" charset="0"/>
              </a:rPr>
              <a:t>–</a:t>
            </a:r>
            <a:r>
              <a:rPr lang="en-US" sz="2400" dirty="0" smtClean="0">
                <a:latin typeface="Segoe UI Light" panose="020B0502040204020203" pitchFamily="34" charset="0"/>
              </a:rPr>
              <a:t> Custom </a:t>
            </a:r>
            <a:r>
              <a:rPr lang="en-US" sz="2400" dirty="0">
                <a:latin typeface="Segoe UI Light" panose="020B0502040204020203" pitchFamily="34" charset="0"/>
              </a:rPr>
              <a:t>detector simulation code</a:t>
            </a:r>
            <a:endParaRPr lang="ru-RU" sz="2400" dirty="0">
              <a:latin typeface="Segoe UI Light" panose="020B0502040204020203" pitchFamily="34" charset="0"/>
            </a:endParaRPr>
          </a:p>
        </p:txBody>
      </p:sp>
      <p:cxnSp>
        <p:nvCxnSpPr>
          <p:cNvPr id="5" name="Прямая соединительная линия 4"/>
          <p:cNvCxnSpPr/>
          <p:nvPr/>
        </p:nvCxnSpPr>
        <p:spPr>
          <a:xfrm>
            <a:off x="2419003" y="2884516"/>
            <a:ext cx="149629"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Прямоугольник 7"/>
          <p:cNvSpPr/>
          <p:nvPr/>
        </p:nvSpPr>
        <p:spPr>
          <a:xfrm>
            <a:off x="2091123" y="4277128"/>
            <a:ext cx="4762842" cy="461665"/>
          </a:xfrm>
          <a:prstGeom prst="rect">
            <a:avLst/>
          </a:prstGeom>
        </p:spPr>
        <p:txBody>
          <a:bodyPr wrap="none">
            <a:spAutoFit/>
          </a:bodyPr>
          <a:lstStyle/>
          <a:p>
            <a:r>
              <a:rPr lang="en-US" sz="2400" dirty="0">
                <a:latin typeface="Segoe UI" panose="020B0502040204020203" pitchFamily="34" charset="0"/>
                <a:ea typeface="Segoe UI" panose="020B0502040204020203" pitchFamily="34" charset="0"/>
                <a:cs typeface="Segoe UI" panose="020B0502040204020203" pitchFamily="34" charset="0"/>
              </a:rPr>
              <a:t>~ 9 800 000 events reconstructed</a:t>
            </a:r>
            <a:endParaRPr lang="ru-RU" sz="2400" dirty="0">
              <a:latin typeface="Segoe UI" panose="020B0502040204020203" pitchFamily="34" charset="0"/>
              <a:ea typeface="Segoe UI" panose="020B0502040204020203" pitchFamily="34" charset="0"/>
              <a:cs typeface="Segoe UI" panose="020B0502040204020203" pitchFamily="34" charset="0"/>
            </a:endParaRPr>
          </a:p>
        </p:txBody>
      </p:sp>
      <p:sp>
        <p:nvSpPr>
          <p:cNvPr id="9" name="Прямоугольник 8"/>
          <p:cNvSpPr/>
          <p:nvPr/>
        </p:nvSpPr>
        <p:spPr>
          <a:xfrm>
            <a:off x="1061203" y="4965016"/>
            <a:ext cx="7523018" cy="2031325"/>
          </a:xfrm>
          <a:prstGeom prst="rect">
            <a:avLst/>
          </a:prstGeom>
        </p:spPr>
        <p:txBody>
          <a:bodyPr wrap="square">
            <a:spAutoFit/>
          </a:bodyPr>
          <a:lstStyle/>
          <a:p>
            <a:r>
              <a:rPr lang="en-US" dirty="0" smtClean="0">
                <a:latin typeface="Segoe UI Light" panose="020B0502040204020203" pitchFamily="34" charset="0"/>
              </a:rPr>
              <a:t>* From </a:t>
            </a:r>
            <a:r>
              <a:rPr lang="en-US" dirty="0" smtClean="0">
                <a:latin typeface="Segoe UI Light" panose="020B0502040204020203" pitchFamily="34" charset="0"/>
              </a:rPr>
              <a:t>Dmitry Zaborov talk on VLVnT </a:t>
            </a:r>
            <a:r>
              <a:rPr lang="en-US" dirty="0">
                <a:latin typeface="Segoe UI Light" panose="020B0502040204020203" pitchFamily="34" charset="0"/>
              </a:rPr>
              <a:t>2021 - Very Large Volume Neutrino Telescope Workshop Valencia, 18 - 21 May 2021</a:t>
            </a:r>
            <a:r>
              <a:rPr lang="en-US" dirty="0" smtClean="0">
                <a:latin typeface="Segoe UI Light" panose="020B0502040204020203" pitchFamily="34" charset="0"/>
              </a:rPr>
              <a:t>: Dmitry </a:t>
            </a:r>
            <a:r>
              <a:rPr lang="en-US" dirty="0">
                <a:latin typeface="Segoe UI Light" panose="020B0502040204020203" pitchFamily="34" charset="0"/>
              </a:rPr>
              <a:t>Zaborov and Grigory Safronov - Observations of muon neutrinos with </a:t>
            </a:r>
            <a:r>
              <a:rPr lang="en-US" dirty="0">
                <a:latin typeface="Segoe UI Light" panose="020B0502040204020203" pitchFamily="34" charset="0"/>
              </a:rPr>
              <a:t>Baikal-GVD</a:t>
            </a:r>
            <a:br>
              <a:rPr lang="en-US" dirty="0">
                <a:latin typeface="Segoe UI Light" panose="020B0502040204020203" pitchFamily="34" charset="0"/>
              </a:rPr>
            </a:br>
            <a:r>
              <a:rPr lang="en-US" u="sng" dirty="0" smtClean="0">
                <a:latin typeface="Segoe UI Light" panose="020B0502040204020203" pitchFamily="34" charset="0"/>
              </a:rPr>
              <a:t>arXiv:2106.06288</a:t>
            </a:r>
            <a:r>
              <a:rPr lang="en-US" dirty="0">
                <a:latin typeface="Segoe UI Light" panose="020B0502040204020203" pitchFamily="34" charset="0"/>
              </a:rPr>
              <a:t/>
            </a:r>
            <a:br>
              <a:rPr lang="en-US" dirty="0">
                <a:latin typeface="Segoe UI Light" panose="020B0502040204020203" pitchFamily="34" charset="0"/>
              </a:rPr>
            </a:br>
            <a:r>
              <a:rPr lang="en-US" dirty="0">
                <a:latin typeface="Segoe UI Light" panose="020B0502040204020203" pitchFamily="34" charset="0"/>
                <a:hlinkClick r:id="rId2"/>
              </a:rPr>
              <a:t>https://indico.ific.uv.es/event/3965/contributions/14869</a:t>
            </a:r>
            <a:r>
              <a:rPr lang="en-US" dirty="0" smtClean="0">
                <a:latin typeface="Segoe UI Light" panose="020B0502040204020203" pitchFamily="34" charset="0"/>
                <a:hlinkClick r:id="rId2"/>
              </a:rPr>
              <a:t>/</a:t>
            </a:r>
            <a:endParaRPr lang="en-US" dirty="0" smtClean="0">
              <a:latin typeface="Segoe UI Light" panose="020B0502040204020203" pitchFamily="34" charset="0"/>
            </a:endParaRPr>
          </a:p>
          <a:p>
            <a:pPr marL="285750" indent="-285750">
              <a:buFont typeface="Arial" panose="020B0604020202020204" pitchFamily="34" charset="0"/>
              <a:buChar char="•"/>
            </a:pPr>
            <a:endParaRPr lang="en-US" dirty="0" smtClean="0">
              <a:latin typeface="Segoe UI Light" panose="020B0502040204020203" pitchFamily="34" charset="0"/>
            </a:endParaRPr>
          </a:p>
          <a:p>
            <a:pPr marL="285750" indent="-285750">
              <a:buFont typeface="Arial" panose="020B0604020202020204" pitchFamily="34" charset="0"/>
              <a:buChar char="•"/>
            </a:pPr>
            <a:endParaRPr lang="ru-RU" dirty="0">
              <a:latin typeface="Segoe UI Light" panose="020B0502040204020203" pitchFamily="34" charset="0"/>
            </a:endParaRPr>
          </a:p>
        </p:txBody>
      </p:sp>
    </p:spTree>
    <p:extLst>
      <p:ext uri="{BB962C8B-B14F-4D97-AF65-F5344CB8AC3E}">
        <p14:creationId xmlns:p14="http://schemas.microsoft.com/office/powerpoint/2010/main" val="22251550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smtClean="0">
                <a:latin typeface="Segoe UI Light" panose="020B0502040204020203" pitchFamily="34" charset="0"/>
              </a:rPr>
              <a:t>Baikal-GVD stats</a:t>
            </a:r>
            <a:endParaRPr lang="en-US" sz="5400" dirty="0">
              <a:latin typeface="Segoe UI Light" panose="020B0502040204020203" pitchFamily="34" charset="0"/>
            </a:endParaRPr>
          </a:p>
        </p:txBody>
      </p:sp>
      <p:sp>
        <p:nvSpPr>
          <p:cNvPr id="2" name="Slide Number Placeholder 1">
            <a:extLst>
              <a:ext uri="{FF2B5EF4-FFF2-40B4-BE49-F238E27FC236}">
                <a16:creationId xmlns:a16="http://schemas.microsoft.com/office/drawing/2014/main" id="{CC2107BF-C12A-460F-9912-EBFB9BC27EDE}"/>
              </a:ext>
            </a:extLst>
          </p:cNvPr>
          <p:cNvSpPr>
            <a:spLocks noGrp="1"/>
          </p:cNvSpPr>
          <p:nvPr>
            <p:ph type="sldNum" sz="quarter" idx="4"/>
          </p:nvPr>
        </p:nvSpPr>
        <p:spPr/>
        <p:txBody>
          <a:bodyPr/>
          <a:lstStyle/>
          <a:p>
            <a:fld id="{17918391-D411-FE40-AAD7-861AE5233E0E}" type="slidenum">
              <a:rPr lang="en-US" smtClean="0"/>
              <a:pPr/>
              <a:t>13</a:t>
            </a:fld>
            <a:endParaRPr lang="en-US"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912" y="1292624"/>
            <a:ext cx="3805899" cy="2854424"/>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375" y="1297856"/>
            <a:ext cx="3798923" cy="2849192"/>
          </a:xfrm>
          <a:prstGeom prst="rect">
            <a:avLst/>
          </a:prstGeom>
        </p:spPr>
      </p:pic>
      <p:sp>
        <p:nvSpPr>
          <p:cNvPr id="11" name="TextBox 10"/>
          <p:cNvSpPr txBox="1"/>
          <p:nvPr/>
        </p:nvSpPr>
        <p:spPr>
          <a:xfrm>
            <a:off x="94844" y="4218714"/>
            <a:ext cx="4648310" cy="1200329"/>
          </a:xfrm>
          <a:prstGeom prst="rect">
            <a:avLst/>
          </a:prstGeom>
          <a:noFill/>
          <a:ln>
            <a:noFill/>
          </a:ln>
        </p:spPr>
        <p:txBody>
          <a:bodyPr wrap="square" rtlCol="0">
            <a:spAutoFit/>
          </a:bodyPr>
          <a:lstStyle/>
          <a:p>
            <a:pPr algn="ctr"/>
            <a:r>
              <a:rPr lang="en-US" sz="2400" dirty="0" smtClean="0">
                <a:solidFill>
                  <a:srgbClr val="0055A0"/>
                </a:solidFill>
                <a:latin typeface="Segoe UI Light" panose="020B0502040204020203" pitchFamily="34" charset="0"/>
                <a:ea typeface="Segoe UI" panose="020B0502040204020203" pitchFamily="34" charset="0"/>
                <a:cs typeface="Segoe UI" panose="020B0502040204020203" pitchFamily="34" charset="0"/>
              </a:rPr>
              <a:t>Used normalized time:</a:t>
            </a:r>
          </a:p>
          <a:p>
            <a:pPr algn="ctr"/>
            <a:r>
              <a:rPr lang="en-US" sz="2400" dirty="0" smtClean="0">
                <a:solidFill>
                  <a:srgbClr val="0055A0"/>
                </a:solidFill>
                <a:latin typeface="Segoe UI Light" panose="020B0502040204020203" pitchFamily="34" charset="0"/>
                <a:ea typeface="Segoe UI" panose="020B0502040204020203" pitchFamily="34" charset="0"/>
                <a:cs typeface="Segoe UI" panose="020B0502040204020203" pitchFamily="34" charset="0"/>
              </a:rPr>
              <a:t>Total – 280000 HS06 days</a:t>
            </a:r>
          </a:p>
          <a:p>
            <a:pPr algn="ctr"/>
            <a:r>
              <a:rPr lang="en-US" sz="2400" dirty="0" smtClean="0">
                <a:solidFill>
                  <a:srgbClr val="0055A0"/>
                </a:solidFill>
                <a:latin typeface="Segoe UI Light" panose="020B0502040204020203" pitchFamily="34" charset="0"/>
                <a:ea typeface="Segoe UI" panose="020B0502040204020203" pitchFamily="34" charset="0"/>
                <a:cs typeface="Segoe UI" panose="020B0502040204020203" pitchFamily="34" charset="0"/>
              </a:rPr>
              <a:t>(total walltime: 47 years)</a:t>
            </a:r>
            <a:endParaRPr lang="en-US" sz="2400" dirty="0">
              <a:solidFill>
                <a:srgbClr val="0055A0"/>
              </a:solidFill>
              <a:latin typeface="Segoe UI Light" panose="020B0502040204020203" pitchFamily="34" charset="0"/>
              <a:ea typeface="Segoe UI" panose="020B0502040204020203" pitchFamily="34" charset="0"/>
              <a:cs typeface="Segoe UI" panose="020B0502040204020203" pitchFamily="34" charset="0"/>
            </a:endParaRPr>
          </a:p>
        </p:txBody>
      </p:sp>
      <p:sp>
        <p:nvSpPr>
          <p:cNvPr id="12" name="TextBox 11"/>
          <p:cNvSpPr txBox="1"/>
          <p:nvPr/>
        </p:nvSpPr>
        <p:spPr>
          <a:xfrm>
            <a:off x="4272742" y="4218714"/>
            <a:ext cx="4648310" cy="1200329"/>
          </a:xfrm>
          <a:prstGeom prst="rect">
            <a:avLst/>
          </a:prstGeom>
          <a:noFill/>
          <a:ln>
            <a:noFill/>
          </a:ln>
        </p:spPr>
        <p:txBody>
          <a:bodyPr wrap="square" rtlCol="0">
            <a:spAutoFit/>
          </a:bodyPr>
          <a:lstStyle/>
          <a:p>
            <a:pPr algn="ctr"/>
            <a:r>
              <a:rPr lang="en-US" sz="2400" dirty="0" smtClean="0">
                <a:solidFill>
                  <a:srgbClr val="0055A0"/>
                </a:solidFill>
                <a:latin typeface="Segoe UI Light" panose="020B0502040204020203" pitchFamily="34" charset="0"/>
                <a:ea typeface="Segoe UI" panose="020B0502040204020203" pitchFamily="34" charset="0"/>
                <a:cs typeface="Segoe UI" panose="020B0502040204020203" pitchFamily="34" charset="0"/>
              </a:rPr>
              <a:t>Total jobs:</a:t>
            </a:r>
          </a:p>
          <a:p>
            <a:pPr algn="ctr"/>
            <a:r>
              <a:rPr lang="en-US" sz="2400" dirty="0" smtClean="0">
                <a:solidFill>
                  <a:srgbClr val="0055A0"/>
                </a:solidFill>
                <a:latin typeface="Segoe UI Light" panose="020B0502040204020203" pitchFamily="34" charset="0"/>
                <a:ea typeface="Segoe UI" panose="020B0502040204020203" pitchFamily="34" charset="0"/>
                <a:cs typeface="Segoe UI" panose="020B0502040204020203" pitchFamily="34" charset="0"/>
              </a:rPr>
              <a:t>~67000</a:t>
            </a:r>
          </a:p>
          <a:p>
            <a:pPr algn="ctr"/>
            <a:r>
              <a:rPr lang="en-US" sz="2400" dirty="0" smtClean="0">
                <a:solidFill>
                  <a:srgbClr val="0055A0"/>
                </a:solidFill>
                <a:latin typeface="Segoe UI Light" panose="020B0502040204020203" pitchFamily="34" charset="0"/>
                <a:ea typeface="Segoe UI" panose="020B0502040204020203" pitchFamily="34" charset="0"/>
                <a:cs typeface="Segoe UI" panose="020B0502040204020203" pitchFamily="34" charset="0"/>
              </a:rPr>
              <a:t>Average job lasts for 6 hours</a:t>
            </a:r>
            <a:endParaRPr lang="en-US" sz="2400" dirty="0">
              <a:solidFill>
                <a:srgbClr val="0055A0"/>
              </a:solidFill>
              <a:latin typeface="Segoe UI Light" panose="020B0502040204020203" pitchFamily="34" charset="0"/>
              <a:ea typeface="Segoe UI" panose="020B0502040204020203" pitchFamily="34" charset="0"/>
              <a:cs typeface="Segoe UI" panose="020B0502040204020203" pitchFamily="34" charset="0"/>
            </a:endParaRPr>
          </a:p>
        </p:txBody>
      </p:sp>
      <p:sp>
        <p:nvSpPr>
          <p:cNvPr id="13" name="TextBox 12"/>
          <p:cNvSpPr txBox="1"/>
          <p:nvPr/>
        </p:nvSpPr>
        <p:spPr>
          <a:xfrm>
            <a:off x="874222" y="5683919"/>
            <a:ext cx="7395556" cy="461665"/>
          </a:xfrm>
          <a:prstGeom prst="rect">
            <a:avLst/>
          </a:prstGeom>
          <a:noFill/>
          <a:ln>
            <a:noFill/>
          </a:ln>
        </p:spPr>
        <p:txBody>
          <a:bodyPr wrap="square" rtlCol="0">
            <a:spAutoFit/>
          </a:bodyPr>
          <a:lstStyle/>
          <a:p>
            <a:pPr algn="ctr"/>
            <a:r>
              <a:rPr lang="en-US" sz="2400" dirty="0" smtClean="0">
                <a:solidFill>
                  <a:srgbClr val="0055A0"/>
                </a:solidFill>
                <a:latin typeface="Segoe UI" panose="020B0502040204020203" pitchFamily="34" charset="0"/>
                <a:ea typeface="Segoe UI" panose="020B0502040204020203" pitchFamily="34" charset="0"/>
                <a:cs typeface="Segoe UI" panose="020B0502040204020203" pitchFamily="34" charset="0"/>
              </a:rPr>
              <a:t>Almost constant job execution rate. </a:t>
            </a:r>
            <a:endPar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387284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smtClean="0">
                <a:latin typeface="Segoe UI Light" panose="020B0502040204020203" pitchFamily="34" charset="0"/>
              </a:rPr>
              <a:t>Conclusion</a:t>
            </a:r>
            <a:endParaRPr lang="en-US" sz="5400" dirty="0">
              <a:latin typeface="Segoe UI Light" panose="020B0502040204020203" pitchFamily="34" charset="0"/>
            </a:endParaRPr>
          </a:p>
        </p:txBody>
      </p:sp>
      <p:sp>
        <p:nvSpPr>
          <p:cNvPr id="2" name="Slide Number Placeholder 1">
            <a:extLst>
              <a:ext uri="{FF2B5EF4-FFF2-40B4-BE49-F238E27FC236}">
                <a16:creationId xmlns:a16="http://schemas.microsoft.com/office/drawing/2014/main" id="{CC2107BF-C12A-460F-9912-EBFB9BC27EDE}"/>
              </a:ext>
            </a:extLst>
          </p:cNvPr>
          <p:cNvSpPr>
            <a:spLocks noGrp="1"/>
          </p:cNvSpPr>
          <p:nvPr>
            <p:ph type="sldNum" sz="quarter" idx="4"/>
          </p:nvPr>
        </p:nvSpPr>
        <p:spPr/>
        <p:txBody>
          <a:bodyPr/>
          <a:lstStyle/>
          <a:p>
            <a:fld id="{17918391-D411-FE40-AAD7-861AE5233E0E}" type="slidenum">
              <a:rPr lang="en-US" smtClean="0"/>
              <a:pPr/>
              <a:t>14</a:t>
            </a:fld>
            <a:endParaRPr lang="en-US" dirty="0"/>
          </a:p>
        </p:txBody>
      </p:sp>
      <p:sp>
        <p:nvSpPr>
          <p:cNvPr id="10" name="Прямоугольник 9"/>
          <p:cNvSpPr/>
          <p:nvPr/>
        </p:nvSpPr>
        <p:spPr>
          <a:xfrm>
            <a:off x="707912" y="1289157"/>
            <a:ext cx="7664334" cy="4524315"/>
          </a:xfrm>
          <a:prstGeom prst="rect">
            <a:avLst/>
          </a:prstGeom>
        </p:spPr>
        <p:txBody>
          <a:bodyPr wrap="square">
            <a:spAutoFit/>
          </a:bodyPr>
          <a:lstStyle/>
          <a:p>
            <a:pPr marL="457200" indent="-457200">
              <a:buAutoNum type="arabicPeriod"/>
            </a:pPr>
            <a:r>
              <a:rPr lang="en-US" sz="2400" dirty="0" smtClean="0">
                <a:latin typeface="Segoe UI Light" panose="020B0502040204020203" pitchFamily="34" charset="0"/>
              </a:rPr>
              <a:t>Folding@Home jobs and subsequent Baikal-GVD jobs became first massive/real/usefull workload executed on JINR and Member-States clouds via DIRAC.</a:t>
            </a:r>
          </a:p>
          <a:p>
            <a:pPr marL="457200" indent="-457200">
              <a:buAutoNum type="arabicPeriod"/>
            </a:pPr>
            <a:endParaRPr lang="en-US" sz="2400" dirty="0">
              <a:latin typeface="Segoe UI Light" panose="020B0502040204020203" pitchFamily="34" charset="0"/>
            </a:endParaRPr>
          </a:p>
          <a:p>
            <a:pPr marL="457200" indent="-457200">
              <a:buAutoNum type="arabicPeriod"/>
            </a:pPr>
            <a:r>
              <a:rPr lang="en-US" sz="2400" dirty="0" smtClean="0">
                <a:latin typeface="Segoe UI Light" panose="020B0502040204020203" pitchFamily="34" charset="0"/>
              </a:rPr>
              <a:t>Clouds proved to be effective computing resource for HTC jobs. </a:t>
            </a:r>
          </a:p>
          <a:p>
            <a:pPr marL="457200" indent="-457200">
              <a:buAutoNum type="arabicPeriod"/>
            </a:pPr>
            <a:endParaRPr lang="en-US" sz="2400" dirty="0">
              <a:latin typeface="Segoe UI Light" panose="020B0502040204020203" pitchFamily="34" charset="0"/>
            </a:endParaRPr>
          </a:p>
          <a:p>
            <a:pPr marL="457200" indent="-457200">
              <a:buAutoNum type="arabicPeriod"/>
            </a:pPr>
            <a:r>
              <a:rPr lang="en-US" sz="2400" dirty="0" smtClean="0">
                <a:latin typeface="Segoe UI Light" panose="020B0502040204020203" pitchFamily="34" charset="0"/>
              </a:rPr>
              <a:t>Main concern on remote clouds is a network connection. With slow network results upload may consume significant amount of time. More active use of clouds may justify upgrade of both network speed and resource amount.</a:t>
            </a:r>
          </a:p>
        </p:txBody>
      </p:sp>
    </p:spTree>
    <p:extLst>
      <p:ext uri="{BB962C8B-B14F-4D97-AF65-F5344CB8AC3E}">
        <p14:creationId xmlns:p14="http://schemas.microsoft.com/office/powerpoint/2010/main" val="759785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488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96192" y="1057816"/>
            <a:ext cx="7548303" cy="4151158"/>
          </a:xfrm>
        </p:spPr>
        <p:txBody>
          <a:bodyPr anchor="t">
            <a:noAutofit/>
          </a:bodyPr>
          <a:lstStyle/>
          <a:p>
            <a:pPr>
              <a:spcBef>
                <a:spcPts val="0"/>
              </a:spcBef>
            </a:pPr>
            <a:r>
              <a:rPr lang="en-US" sz="4400" dirty="0">
                <a:latin typeface="Segoe UI Light" panose="020B0502040204020203" pitchFamily="34" charset="0"/>
              </a:rPr>
              <a:t>The use of </a:t>
            </a:r>
            <a:r>
              <a:rPr lang="ru-RU" sz="4400" dirty="0" smtClean="0">
                <a:latin typeface="Segoe UI Light" panose="020B0502040204020203" pitchFamily="34" charset="0"/>
              </a:rPr>
              <a:t/>
            </a:r>
            <a:br>
              <a:rPr lang="ru-RU" sz="4400" dirty="0" smtClean="0">
                <a:latin typeface="Segoe UI Light" panose="020B0502040204020203" pitchFamily="34" charset="0"/>
              </a:rPr>
            </a:br>
            <a:r>
              <a:rPr lang="en-US" sz="4400" dirty="0" smtClean="0">
                <a:latin typeface="Segoe UI Light" panose="020B0502040204020203" pitchFamily="34" charset="0"/>
              </a:rPr>
              <a:t>distributed </a:t>
            </a:r>
            <a:r>
              <a:rPr lang="en-US" sz="4400" dirty="0">
                <a:latin typeface="Segoe UI Light" panose="020B0502040204020203" pitchFamily="34" charset="0"/>
              </a:rPr>
              <a:t>clouds </a:t>
            </a:r>
            <a:r>
              <a:rPr lang="ru-RU" sz="4400" dirty="0" smtClean="0">
                <a:latin typeface="Segoe UI Light" panose="020B0502040204020203" pitchFamily="34" charset="0"/>
              </a:rPr>
              <a:t/>
            </a:r>
            <a:br>
              <a:rPr lang="ru-RU" sz="4400" dirty="0" smtClean="0">
                <a:latin typeface="Segoe UI Light" panose="020B0502040204020203" pitchFamily="34" charset="0"/>
              </a:rPr>
            </a:br>
            <a:r>
              <a:rPr lang="en-US" sz="4400" dirty="0" smtClean="0">
                <a:latin typeface="Segoe UI Light" panose="020B0502040204020203" pitchFamily="34" charset="0"/>
              </a:rPr>
              <a:t>for </a:t>
            </a:r>
            <a:r>
              <a:rPr lang="en-US" sz="4400" dirty="0">
                <a:latin typeface="Segoe UI Light" panose="020B0502040204020203" pitchFamily="34" charset="0"/>
              </a:rPr>
              <a:t>scientific computing</a:t>
            </a:r>
          </a:p>
        </p:txBody>
      </p:sp>
      <p:sp>
        <p:nvSpPr>
          <p:cNvPr id="4" name="Text Placeholder 3"/>
          <p:cNvSpPr>
            <a:spLocks noGrp="1"/>
          </p:cNvSpPr>
          <p:nvPr>
            <p:ph type="body" idx="10"/>
          </p:nvPr>
        </p:nvSpPr>
        <p:spPr>
          <a:xfrm>
            <a:off x="426426" y="4168973"/>
            <a:ext cx="8343900" cy="419653"/>
          </a:xfrm>
        </p:spPr>
        <p:txBody>
          <a:bodyPr>
            <a:noAutofit/>
          </a:bodyP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Nikolay </a:t>
            </a:r>
            <a:r>
              <a:rPr lang="en-US" sz="2000" dirty="0" smtClean="0">
                <a:latin typeface="Segoe UI" panose="020B0502040204020203" pitchFamily="34" charset="0"/>
                <a:ea typeface="Segoe UI" panose="020B0502040204020203" pitchFamily="34" charset="0"/>
                <a:cs typeface="Segoe UI" panose="020B0502040204020203" pitchFamily="34" charset="0"/>
              </a:rPr>
              <a:t>Kutovskiy</a:t>
            </a:r>
            <a:r>
              <a:rPr lang="en-US" sz="2000" baseline="30000" dirty="0" smtClean="0">
                <a:latin typeface="Segoe UI" panose="020B0502040204020203" pitchFamily="34" charset="0"/>
                <a:ea typeface="Segoe UI" panose="020B0502040204020203" pitchFamily="34" charset="0"/>
                <a:cs typeface="Segoe UI" panose="020B0502040204020203" pitchFamily="34" charset="0"/>
              </a:rPr>
              <a:t>1</a:t>
            </a:r>
            <a:r>
              <a:rPr lang="en-US" sz="2000" dirty="0" smtClean="0">
                <a:latin typeface="Segoe UI" panose="020B0502040204020203" pitchFamily="34" charset="0"/>
                <a:ea typeface="Segoe UI" panose="020B0502040204020203" pitchFamily="34" charset="0"/>
                <a:cs typeface="Segoe UI" panose="020B0502040204020203" pitchFamily="34" charset="0"/>
              </a:rPr>
              <a:t>, </a:t>
            </a:r>
            <a:r>
              <a:rPr lang="en-US" sz="2000" u="sng" dirty="0">
                <a:latin typeface="Segoe UI" panose="020B0502040204020203" pitchFamily="34" charset="0"/>
                <a:ea typeface="Segoe UI" panose="020B0502040204020203" pitchFamily="34" charset="0"/>
                <a:cs typeface="Segoe UI" panose="020B0502040204020203" pitchFamily="34" charset="0"/>
              </a:rPr>
              <a:t>Igor Pelevanyuk</a:t>
            </a:r>
            <a:r>
              <a:rPr lang="en-US" sz="2000" u="sng" baseline="30000" dirty="0">
                <a:latin typeface="Segoe UI" panose="020B0502040204020203" pitchFamily="34" charset="0"/>
                <a:ea typeface="Segoe UI" panose="020B0502040204020203" pitchFamily="34" charset="0"/>
                <a:cs typeface="Segoe UI" panose="020B0502040204020203" pitchFamily="34" charset="0"/>
              </a:rPr>
              <a:t>1</a:t>
            </a:r>
            <a:r>
              <a:rPr lang="en-US" sz="2000" dirty="0" smtClean="0">
                <a:latin typeface="Segoe UI" panose="020B0502040204020203" pitchFamily="34" charset="0"/>
                <a:ea typeface="Segoe UI" panose="020B0502040204020203" pitchFamily="34" charset="0"/>
                <a:cs typeface="Segoe UI" panose="020B0502040204020203" pitchFamily="34" charset="0"/>
              </a:rPr>
              <a:t>, </a:t>
            </a:r>
            <a:r>
              <a:rPr lang="en-US" sz="2000" dirty="0">
                <a:latin typeface="Segoe UI" panose="020B0502040204020203" pitchFamily="34" charset="0"/>
                <a:ea typeface="Segoe UI" panose="020B0502040204020203" pitchFamily="34" charset="0"/>
                <a:cs typeface="Segoe UI" panose="020B0502040204020203" pitchFamily="34" charset="0"/>
              </a:rPr>
              <a:t>Dmitry </a:t>
            </a:r>
            <a:r>
              <a:rPr lang="en-US" sz="2000" dirty="0" smtClean="0">
                <a:latin typeface="Segoe UI" panose="020B0502040204020203" pitchFamily="34" charset="0"/>
                <a:ea typeface="Segoe UI" panose="020B0502040204020203" pitchFamily="34" charset="0"/>
                <a:cs typeface="Segoe UI" panose="020B0502040204020203" pitchFamily="34" charset="0"/>
              </a:rPr>
              <a:t>Zaborov</a:t>
            </a:r>
            <a:r>
              <a:rPr lang="en-US" sz="2000" baseline="30000" dirty="0" smtClean="0">
                <a:latin typeface="Segoe UI" panose="020B0502040204020203" pitchFamily="34" charset="0"/>
                <a:ea typeface="Segoe UI" panose="020B0502040204020203" pitchFamily="34" charset="0"/>
                <a:cs typeface="Segoe UI" panose="020B0502040204020203" pitchFamily="34" charset="0"/>
              </a:rPr>
              <a:t>2</a:t>
            </a:r>
            <a:endParaRPr lang="ru-RU" sz="2000" baseline="30000" dirty="0">
              <a:latin typeface="Segoe UI" panose="020B0502040204020203" pitchFamily="34" charset="0"/>
              <a:ea typeface="Segoe UI" panose="020B0502040204020203" pitchFamily="34" charset="0"/>
              <a:cs typeface="Segoe UI" panose="020B0502040204020203" pitchFamily="34" charset="0"/>
            </a:endParaRPr>
          </a:p>
        </p:txBody>
      </p:sp>
      <p:sp>
        <p:nvSpPr>
          <p:cNvPr id="5" name="Text Placeholder 3"/>
          <p:cNvSpPr txBox="1">
            <a:spLocks/>
          </p:cNvSpPr>
          <p:nvPr/>
        </p:nvSpPr>
        <p:spPr>
          <a:xfrm>
            <a:off x="2385930" y="6217032"/>
            <a:ext cx="4424892" cy="419653"/>
          </a:xfrm>
          <a:prstGeom prst="rect">
            <a:avLst/>
          </a:prstGeom>
        </p:spPr>
        <p:txBody>
          <a:bodyPr vert="horz" lIns="45720" tIns="0" rIns="45720" bIns="0" anchor="b">
            <a:noAutofit/>
          </a:bodyPr>
          <a:lstStyle>
            <a:lvl1pPr marL="0" indent="0" algn="l" rtl="0" eaLnBrk="1" latinLnBrk="0" hangingPunct="1">
              <a:spcBef>
                <a:spcPct val="20000"/>
              </a:spcBef>
              <a:buClr>
                <a:schemeClr val="tx1"/>
              </a:buClr>
              <a:buSzPct val="80000"/>
              <a:buFont typeface="Arial"/>
              <a:buNone/>
              <a:defRPr kumimoji="0" sz="14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None/>
              <a:defRPr kumimoji="0" sz="12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None/>
              <a:defRPr kumimoji="0" sz="10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None/>
              <a:defRPr kumimoji="0" sz="9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None/>
              <a:defRPr kumimoji="0" sz="9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ctr"/>
            <a:r>
              <a:rPr lang="en-US" sz="2000" dirty="0" smtClean="0">
                <a:latin typeface="Segoe UI" panose="020B0502040204020203" pitchFamily="34" charset="0"/>
                <a:ea typeface="Segoe UI" panose="020B0502040204020203" pitchFamily="34" charset="0"/>
                <a:cs typeface="Segoe UI" panose="020B0502040204020203" pitchFamily="34" charset="0"/>
              </a:rPr>
              <a:t>9 July 2021</a:t>
            </a:r>
            <a:endParaRPr lang="ru-RU" sz="2000" dirty="0">
              <a:latin typeface="Segoe UI" panose="020B0502040204020203" pitchFamily="34" charset="0"/>
              <a:ea typeface="Segoe UI" panose="020B0502040204020203" pitchFamily="34" charset="0"/>
              <a:cs typeface="Segoe UI" panose="020B0502040204020203" pitchFamily="34" charset="0"/>
            </a:endParaRPr>
          </a:p>
        </p:txBody>
      </p:sp>
      <p:sp>
        <p:nvSpPr>
          <p:cNvPr id="2" name="Slide Number Placeholder 1">
            <a:extLst>
              <a:ext uri="{FF2B5EF4-FFF2-40B4-BE49-F238E27FC236}">
                <a16:creationId xmlns:a16="http://schemas.microsoft.com/office/drawing/2014/main" id="{AA158F11-2A25-4CFC-AF45-EDAC311CF4CB}"/>
              </a:ext>
            </a:extLst>
          </p:cNvPr>
          <p:cNvSpPr>
            <a:spLocks noGrp="1"/>
          </p:cNvSpPr>
          <p:nvPr>
            <p:ph type="sldNum" sz="quarter" idx="4"/>
          </p:nvPr>
        </p:nvSpPr>
        <p:spPr/>
        <p:txBody>
          <a:bodyPr/>
          <a:lstStyle/>
          <a:p>
            <a:fld id="{17918391-D411-FE40-AAD7-861AE5233E0E}" type="slidenum">
              <a:rPr lang="en-US" smtClean="0"/>
              <a:pPr/>
              <a:t>2</a:t>
            </a:fld>
            <a:endParaRPr lang="en-US" dirty="0"/>
          </a:p>
        </p:txBody>
      </p:sp>
      <p:sp>
        <p:nvSpPr>
          <p:cNvPr id="6" name="Text Placeholder 3"/>
          <p:cNvSpPr txBox="1">
            <a:spLocks/>
          </p:cNvSpPr>
          <p:nvPr/>
        </p:nvSpPr>
        <p:spPr>
          <a:xfrm>
            <a:off x="2385930" y="63979"/>
            <a:ext cx="4424892" cy="419653"/>
          </a:xfrm>
          <a:prstGeom prst="rect">
            <a:avLst/>
          </a:prstGeom>
        </p:spPr>
        <p:txBody>
          <a:bodyPr vert="horz" lIns="45720" tIns="0" rIns="45720" bIns="0" anchor="b">
            <a:noAutofit/>
          </a:bodyPr>
          <a:lstStyle>
            <a:lvl1pPr marL="0" indent="0" algn="l" rtl="0" eaLnBrk="1" latinLnBrk="0" hangingPunct="1">
              <a:spcBef>
                <a:spcPct val="20000"/>
              </a:spcBef>
              <a:buClr>
                <a:schemeClr val="tx1"/>
              </a:buClr>
              <a:buSzPct val="80000"/>
              <a:buFont typeface="Arial"/>
              <a:buNone/>
              <a:defRPr kumimoji="0" sz="14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None/>
              <a:defRPr kumimoji="0" sz="12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None/>
              <a:defRPr kumimoji="0" sz="10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None/>
              <a:defRPr kumimoji="0" sz="9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None/>
              <a:defRPr kumimoji="0" sz="9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ctr"/>
            <a:r>
              <a:rPr lang="en-US" sz="2000" dirty="0" smtClean="0">
                <a:latin typeface="Segoe UI" panose="020B0502040204020203" pitchFamily="34" charset="0"/>
                <a:ea typeface="Segoe UI" panose="020B0502040204020203" pitchFamily="34" charset="0"/>
                <a:cs typeface="Segoe UI" panose="020B0502040204020203" pitchFamily="34" charset="0"/>
              </a:rPr>
              <a:t>GRID 2021, Dubna, 5-9 July </a:t>
            </a:r>
            <a:endParaRPr lang="ru-RU" sz="2000" dirty="0">
              <a:latin typeface="Segoe UI" panose="020B0502040204020203" pitchFamily="34" charset="0"/>
              <a:ea typeface="Segoe UI" panose="020B0502040204020203" pitchFamily="34" charset="0"/>
              <a:cs typeface="Segoe UI" panose="020B0502040204020203" pitchFamily="34" charset="0"/>
            </a:endParaRPr>
          </a:p>
        </p:txBody>
      </p:sp>
      <p:sp>
        <p:nvSpPr>
          <p:cNvPr id="7" name="Text Placeholder 3"/>
          <p:cNvSpPr txBox="1">
            <a:spLocks/>
          </p:cNvSpPr>
          <p:nvPr/>
        </p:nvSpPr>
        <p:spPr>
          <a:xfrm>
            <a:off x="426426" y="4996335"/>
            <a:ext cx="8343900" cy="820074"/>
          </a:xfrm>
          <a:prstGeom prst="rect">
            <a:avLst/>
          </a:prstGeom>
        </p:spPr>
        <p:txBody>
          <a:bodyPr vert="horz" lIns="45720" tIns="0" rIns="45720" bIns="0" anchor="b">
            <a:noAutofit/>
          </a:bodyPr>
          <a:lstStyle>
            <a:lvl1pPr marL="0" indent="0" algn="l" rtl="0" eaLnBrk="1" latinLnBrk="0" hangingPunct="1">
              <a:spcBef>
                <a:spcPct val="20000"/>
              </a:spcBef>
              <a:buClr>
                <a:schemeClr val="tx1"/>
              </a:buClr>
              <a:buSzPct val="80000"/>
              <a:buFont typeface="Arial"/>
              <a:buNone/>
              <a:defRPr kumimoji="0" sz="14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None/>
              <a:defRPr kumimoji="0" sz="12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None/>
              <a:defRPr kumimoji="0" sz="10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None/>
              <a:defRPr kumimoji="0" sz="9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None/>
              <a:defRPr kumimoji="0" sz="9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ctr"/>
            <a:r>
              <a:rPr lang="en-US" sz="1600" baseline="30000" dirty="0" smtClean="0">
                <a:latin typeface="Segoe UI" panose="020B0502040204020203" pitchFamily="34" charset="0"/>
                <a:ea typeface="Segoe UI" panose="020B0502040204020203" pitchFamily="34" charset="0"/>
                <a:cs typeface="Segoe UI" panose="020B0502040204020203" pitchFamily="34" charset="0"/>
              </a:rPr>
              <a:t>1</a:t>
            </a:r>
            <a:r>
              <a:rPr lang="en-US" sz="1600" dirty="0" smtClean="0">
                <a:latin typeface="Segoe UI" panose="020B0502040204020203" pitchFamily="34" charset="0"/>
                <a:ea typeface="Segoe UI" panose="020B0502040204020203" pitchFamily="34" charset="0"/>
                <a:cs typeface="Segoe UI" panose="020B0502040204020203" pitchFamily="34" charset="0"/>
              </a:rPr>
              <a:t>Joint Institute for Nuclear Research</a:t>
            </a:r>
          </a:p>
          <a:p>
            <a:pPr algn="ctr"/>
            <a:r>
              <a:rPr lang="en-US" sz="1600" baseline="30000" dirty="0" smtClean="0">
                <a:latin typeface="Segoe UI" panose="020B0502040204020203" pitchFamily="34" charset="0"/>
                <a:ea typeface="Segoe UI" panose="020B0502040204020203" pitchFamily="34" charset="0"/>
                <a:cs typeface="Segoe UI" panose="020B0502040204020203" pitchFamily="34" charset="0"/>
              </a:rPr>
              <a:t>2</a:t>
            </a:r>
            <a:r>
              <a:rPr lang="en-US" sz="1600" dirty="0" smtClean="0">
                <a:latin typeface="Segoe UI" panose="020B0502040204020203" pitchFamily="34" charset="0"/>
                <a:ea typeface="Segoe UI" panose="020B0502040204020203" pitchFamily="34" charset="0"/>
                <a:cs typeface="Segoe UI" panose="020B0502040204020203" pitchFamily="34" charset="0"/>
              </a:rPr>
              <a:t>Institute </a:t>
            </a:r>
            <a:r>
              <a:rPr lang="en-US" sz="1600" dirty="0">
                <a:latin typeface="Segoe UI" panose="020B0502040204020203" pitchFamily="34" charset="0"/>
                <a:ea typeface="Segoe UI" panose="020B0502040204020203" pitchFamily="34" charset="0"/>
                <a:cs typeface="Segoe UI" panose="020B0502040204020203" pitchFamily="34" charset="0"/>
              </a:rPr>
              <a:t>for Nuclear Research, Russian Academy of Sciences</a:t>
            </a:r>
            <a:endParaRPr lang="ru-RU" sz="1600" baseline="30000"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817547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smtClean="0">
                <a:latin typeface="Segoe UI Light" panose="020B0502040204020203" pitchFamily="34" charset="0"/>
              </a:rPr>
              <a:t>Member-States Clouds</a:t>
            </a:r>
            <a:endParaRPr lang="en-US" sz="5400" dirty="0">
              <a:latin typeface="Segoe UI Light" panose="020B0502040204020203" pitchFamily="34" charset="0"/>
            </a:endParaRPr>
          </a:p>
        </p:txBody>
      </p:sp>
      <p:sp>
        <p:nvSpPr>
          <p:cNvPr id="2" name="Slide Number Placeholder 1">
            <a:extLst>
              <a:ext uri="{FF2B5EF4-FFF2-40B4-BE49-F238E27FC236}">
                <a16:creationId xmlns:a16="http://schemas.microsoft.com/office/drawing/2014/main" id="{CC2107BF-C12A-460F-9912-EBFB9BC27EDE}"/>
              </a:ext>
            </a:extLst>
          </p:cNvPr>
          <p:cNvSpPr>
            <a:spLocks noGrp="1"/>
          </p:cNvSpPr>
          <p:nvPr>
            <p:ph type="sldNum" sz="quarter" idx="4"/>
          </p:nvPr>
        </p:nvSpPr>
        <p:spPr/>
        <p:txBody>
          <a:bodyPr/>
          <a:lstStyle/>
          <a:p>
            <a:fld id="{17918391-D411-FE40-AAD7-861AE5233E0E}" type="slidenum">
              <a:rPr lang="en-US" smtClean="0"/>
              <a:pPr/>
              <a:t>3</a:t>
            </a:fld>
            <a:endParaRPr lang="en-US" dirty="0"/>
          </a:p>
        </p:txBody>
      </p:sp>
      <p:graphicFrame>
        <p:nvGraphicFramePr>
          <p:cNvPr id="8" name="Таблица 7"/>
          <p:cNvGraphicFramePr>
            <a:graphicFrameLocks noGrp="1"/>
          </p:cNvGraphicFramePr>
          <p:nvPr>
            <p:extLst>
              <p:ext uri="{D42A27DB-BD31-4B8C-83A1-F6EECF244321}">
                <p14:modId xmlns:p14="http://schemas.microsoft.com/office/powerpoint/2010/main" val="1344382402"/>
              </p:ext>
            </p:extLst>
          </p:nvPr>
        </p:nvGraphicFramePr>
        <p:xfrm>
          <a:off x="215466" y="1243577"/>
          <a:ext cx="8713067" cy="5335657"/>
        </p:xfrm>
        <a:graphic>
          <a:graphicData uri="http://schemas.openxmlformats.org/drawingml/2006/table">
            <a:tbl>
              <a:tblPr>
                <a:tableStyleId>{5C22544A-7EE6-4342-B048-85BDC9FD1C3A}</a:tableStyleId>
              </a:tblPr>
              <a:tblGrid>
                <a:gridCol w="4695541">
                  <a:extLst>
                    <a:ext uri="{9D8B030D-6E8A-4147-A177-3AD203B41FA5}">
                      <a16:colId xmlns:a16="http://schemas.microsoft.com/office/drawing/2014/main" val="4185719966"/>
                    </a:ext>
                  </a:extLst>
                </a:gridCol>
                <a:gridCol w="1692920">
                  <a:extLst>
                    <a:ext uri="{9D8B030D-6E8A-4147-A177-3AD203B41FA5}">
                      <a16:colId xmlns:a16="http://schemas.microsoft.com/office/drawing/2014/main" val="4154265907"/>
                    </a:ext>
                  </a:extLst>
                </a:gridCol>
                <a:gridCol w="1276007">
                  <a:extLst>
                    <a:ext uri="{9D8B030D-6E8A-4147-A177-3AD203B41FA5}">
                      <a16:colId xmlns:a16="http://schemas.microsoft.com/office/drawing/2014/main" val="964169450"/>
                    </a:ext>
                  </a:extLst>
                </a:gridCol>
                <a:gridCol w="1048599">
                  <a:extLst>
                    <a:ext uri="{9D8B030D-6E8A-4147-A177-3AD203B41FA5}">
                      <a16:colId xmlns:a16="http://schemas.microsoft.com/office/drawing/2014/main" val="3670207563"/>
                    </a:ext>
                  </a:extLst>
                </a:gridCol>
              </a:tblGrid>
              <a:tr h="230407">
                <a:tc>
                  <a:txBody>
                    <a:bodyPr/>
                    <a:lstStyle/>
                    <a:p>
                      <a:pPr algn="ctr" fontAlgn="b"/>
                      <a:r>
                        <a:rPr lang="en-US" sz="2000" u="none" strike="noStrike" dirty="0">
                          <a:effectLst/>
                          <a:latin typeface="Segoe UI Light" panose="020B0502040204020203" pitchFamily="34" charset="0"/>
                        </a:rPr>
                        <a:t>Organization</a:t>
                      </a:r>
                      <a:endParaRPr lang="en-US" sz="2000" b="1"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dirty="0">
                          <a:effectLst/>
                          <a:latin typeface="Segoe UI Light" panose="020B0502040204020203" pitchFamily="34" charset="0"/>
                        </a:rPr>
                        <a:t>Country</a:t>
                      </a:r>
                      <a:endParaRPr lang="en-US" sz="2000" b="1"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dirty="0">
                          <a:effectLst/>
                          <a:latin typeface="Segoe UI Light" panose="020B0502040204020203" pitchFamily="34" charset="0"/>
                        </a:rPr>
                        <a:t>CPU cores</a:t>
                      </a:r>
                      <a:endParaRPr lang="en-US" sz="2000" b="1"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dirty="0">
                          <a:effectLst/>
                          <a:latin typeface="Segoe UI Light" panose="020B0502040204020203" pitchFamily="34" charset="0"/>
                        </a:rPr>
                        <a:t>RAM GB</a:t>
                      </a:r>
                      <a:endParaRPr lang="en-US" sz="2000" b="1"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3851137"/>
                  </a:ext>
                </a:extLst>
              </a:tr>
              <a:tr h="274418">
                <a:tc>
                  <a:txBody>
                    <a:bodyPr/>
                    <a:lstStyle/>
                    <a:p>
                      <a:pPr algn="l" fontAlgn="b"/>
                      <a:r>
                        <a:rPr lang="en-US" sz="2000" b="0" i="0" u="none" strike="noStrike" dirty="0" smtClean="0">
                          <a:solidFill>
                            <a:schemeClr val="tx2"/>
                          </a:solidFill>
                          <a:effectLst/>
                          <a:latin typeface="Segoe UI Light" panose="020B0502040204020203" pitchFamily="34" charset="0"/>
                        </a:rPr>
                        <a:t>Joint Institute</a:t>
                      </a:r>
                      <a:r>
                        <a:rPr lang="en-US" sz="2000" b="0" i="0" u="none" strike="noStrike" baseline="0" dirty="0" smtClean="0">
                          <a:solidFill>
                            <a:schemeClr val="tx2"/>
                          </a:solidFill>
                          <a:effectLst/>
                          <a:latin typeface="Segoe UI Light" panose="020B0502040204020203" pitchFamily="34" charset="0"/>
                        </a:rPr>
                        <a:t> for Nuclear Research</a:t>
                      </a:r>
                      <a:endParaRPr lang="en-US" sz="2000" b="0" i="0" u="none" strike="noStrike" dirty="0">
                        <a:solidFill>
                          <a:schemeClr val="tx2"/>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1" u="none" strike="noStrike" dirty="0" smtClean="0">
                          <a:solidFill>
                            <a:schemeClr val="tx2"/>
                          </a:solidFill>
                          <a:effectLst/>
                          <a:latin typeface="Segoe UI Light" panose="020B0502040204020203" pitchFamily="34" charset="0"/>
                        </a:rPr>
                        <a:t>JINR</a:t>
                      </a:r>
                      <a:endParaRPr lang="en-US" sz="2000" b="0" i="1" u="none" strike="noStrike" dirty="0">
                        <a:solidFill>
                          <a:schemeClr val="tx2"/>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chemeClr val="tx2"/>
                          </a:solidFill>
                          <a:effectLst/>
                          <a:latin typeface="Segoe UI Light" panose="020B0502040204020203" pitchFamily="34" charset="0"/>
                        </a:rPr>
                        <a:t>80</a:t>
                      </a:r>
                      <a:endParaRPr lang="ru-RU" sz="1600" b="0" i="0" u="none" strike="noStrike" dirty="0">
                        <a:solidFill>
                          <a:schemeClr val="tx2"/>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chemeClr val="tx2"/>
                          </a:solidFill>
                          <a:effectLst/>
                          <a:latin typeface="Segoe UI Light" panose="020B0502040204020203" pitchFamily="34" charset="0"/>
                        </a:rPr>
                        <a:t>320</a:t>
                      </a:r>
                      <a:endParaRPr lang="ru-RU" sz="1600" b="0" i="0" u="none" strike="noStrike" dirty="0">
                        <a:solidFill>
                          <a:schemeClr val="tx2"/>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4084972"/>
                  </a:ext>
                </a:extLst>
              </a:tr>
              <a:tr h="274418">
                <a:tc>
                  <a:txBody>
                    <a:bodyPr/>
                    <a:lstStyle/>
                    <a:p>
                      <a:pPr algn="l" fontAlgn="b"/>
                      <a:r>
                        <a:rPr lang="en-US" sz="2000" u="none" strike="noStrike" dirty="0">
                          <a:effectLst/>
                          <a:latin typeface="Segoe UI Light" panose="020B0502040204020203" pitchFamily="34" charset="0"/>
                        </a:rPr>
                        <a:t>Plekhanov Russian Economic University</a:t>
                      </a:r>
                      <a:endParaRPr lang="en-US" sz="2000" b="0"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dirty="0">
                          <a:effectLst/>
                          <a:latin typeface="Segoe UI Light" panose="020B0502040204020203" pitchFamily="34" charset="0"/>
                        </a:rPr>
                        <a:t>Russia</a:t>
                      </a:r>
                      <a:endParaRPr lang="en-US" sz="2000" b="0"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1600" u="none" strike="noStrike" dirty="0">
                          <a:effectLst/>
                          <a:latin typeface="Segoe UI Light" panose="020B0502040204020203" pitchFamily="34" charset="0"/>
                        </a:rPr>
                        <a:t>132</a:t>
                      </a:r>
                      <a:endParaRPr lang="ru-RU" sz="1600" b="0" i="0" u="none" strike="noStrike" dirty="0">
                        <a:solidFill>
                          <a:srgbClr val="000000"/>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1600" u="none" strike="noStrike" dirty="0">
                          <a:effectLst/>
                          <a:latin typeface="Segoe UI Light" panose="020B0502040204020203" pitchFamily="34" charset="0"/>
                        </a:rPr>
                        <a:t>608</a:t>
                      </a:r>
                      <a:endParaRPr lang="ru-RU" sz="1600" b="0" i="0" u="none" strike="noStrike" dirty="0">
                        <a:solidFill>
                          <a:srgbClr val="000000"/>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4095973"/>
                  </a:ext>
                </a:extLst>
              </a:tr>
              <a:tr h="228600">
                <a:tc>
                  <a:txBody>
                    <a:bodyPr/>
                    <a:lstStyle/>
                    <a:p>
                      <a:pPr algn="l" fontAlgn="b"/>
                      <a:r>
                        <a:rPr lang="en-US" sz="2000" u="none" strike="noStrike" dirty="0">
                          <a:effectLst/>
                          <a:latin typeface="Segoe UI Light" panose="020B0502040204020203" pitchFamily="34" charset="0"/>
                        </a:rPr>
                        <a:t>Astana branch of the Institute of Nuclear Physics</a:t>
                      </a:r>
                      <a:endParaRPr lang="en-US" sz="2000" b="0"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dirty="0">
                          <a:effectLst/>
                          <a:latin typeface="Segoe UI Light" panose="020B0502040204020203" pitchFamily="34" charset="0"/>
                        </a:rPr>
                        <a:t>Kazakhstan</a:t>
                      </a:r>
                      <a:endParaRPr lang="en-US" sz="2000" b="0"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1600" u="none" strike="noStrike" dirty="0">
                          <a:effectLst/>
                          <a:latin typeface="Segoe UI Light" panose="020B0502040204020203" pitchFamily="34" charset="0"/>
                        </a:rPr>
                        <a:t>84</a:t>
                      </a:r>
                      <a:endParaRPr lang="ru-RU" sz="1600" b="0" i="0" u="none" strike="noStrike" dirty="0">
                        <a:solidFill>
                          <a:srgbClr val="000000"/>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1600" u="none" strike="noStrike" dirty="0">
                          <a:effectLst/>
                          <a:latin typeface="Segoe UI Light" panose="020B0502040204020203" pitchFamily="34" charset="0"/>
                        </a:rPr>
                        <a:t>840</a:t>
                      </a:r>
                      <a:endParaRPr lang="ru-RU" sz="1600" b="0" i="0" u="none" strike="noStrike" dirty="0">
                        <a:solidFill>
                          <a:srgbClr val="000000"/>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6950582"/>
                  </a:ext>
                </a:extLst>
              </a:tr>
              <a:tr h="396436">
                <a:tc>
                  <a:txBody>
                    <a:bodyPr/>
                    <a:lstStyle/>
                    <a:p>
                      <a:pPr algn="l" fontAlgn="b"/>
                      <a:r>
                        <a:rPr lang="en-US" sz="2000" u="none" strike="noStrike" dirty="0">
                          <a:effectLst/>
                          <a:latin typeface="Segoe UI Light" panose="020B0502040204020203" pitchFamily="34" charset="0"/>
                        </a:rPr>
                        <a:t>Institute of Physics of the National Academy of Sciences of Azerbaijan</a:t>
                      </a:r>
                      <a:endParaRPr lang="en-US" sz="2000" b="0"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latin typeface="Segoe UI Light" panose="020B0502040204020203" pitchFamily="34" charset="0"/>
                        </a:rPr>
                        <a:t>Azerbaijan</a:t>
                      </a:r>
                      <a:endParaRPr lang="en-US" sz="2000" b="0" i="0" u="none" strike="noStrike">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1600" u="none" strike="noStrike" dirty="0">
                          <a:effectLst/>
                          <a:latin typeface="Segoe UI Light" panose="020B0502040204020203" pitchFamily="34" charset="0"/>
                        </a:rPr>
                        <a:t>16</a:t>
                      </a:r>
                      <a:endParaRPr lang="ru-RU" sz="1600" b="0" i="0" u="none" strike="noStrike" dirty="0">
                        <a:solidFill>
                          <a:srgbClr val="000000"/>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1600" u="none" strike="noStrike" dirty="0">
                          <a:effectLst/>
                          <a:latin typeface="Segoe UI Light" panose="020B0502040204020203" pitchFamily="34" charset="0"/>
                        </a:rPr>
                        <a:t>96</a:t>
                      </a:r>
                      <a:endParaRPr lang="ru-RU" sz="1600" b="0" i="0" u="none" strike="noStrike" dirty="0">
                        <a:solidFill>
                          <a:srgbClr val="000000"/>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3003508"/>
                  </a:ext>
                </a:extLst>
              </a:tr>
              <a:tr h="238125">
                <a:tc>
                  <a:txBody>
                    <a:bodyPr/>
                    <a:lstStyle/>
                    <a:p>
                      <a:pPr algn="l" fontAlgn="b"/>
                      <a:r>
                        <a:rPr lang="en-US" sz="2000" u="none" strike="noStrike" dirty="0">
                          <a:effectLst/>
                          <a:latin typeface="Segoe UI Light" panose="020B0502040204020203" pitchFamily="34" charset="0"/>
                        </a:rPr>
                        <a:t>North Ossetian State University</a:t>
                      </a:r>
                      <a:endParaRPr lang="en-US" sz="2000" b="0"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latin typeface="Segoe UI Light" panose="020B0502040204020203" pitchFamily="34" charset="0"/>
                        </a:rPr>
                        <a:t>Russia</a:t>
                      </a:r>
                      <a:endParaRPr lang="en-US" sz="2000" b="0" i="0" u="none" strike="noStrike">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1600" u="none" strike="noStrike">
                          <a:effectLst/>
                          <a:latin typeface="Segoe UI Light" panose="020B0502040204020203" pitchFamily="34" charset="0"/>
                        </a:rPr>
                        <a:t>84</a:t>
                      </a:r>
                      <a:endParaRPr lang="ru-RU" sz="1600" b="0" i="0" u="none" strike="noStrike">
                        <a:solidFill>
                          <a:srgbClr val="000000"/>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1600" u="none" strike="noStrike" dirty="0">
                          <a:effectLst/>
                          <a:latin typeface="Segoe UI Light" panose="020B0502040204020203" pitchFamily="34" charset="0"/>
                        </a:rPr>
                        <a:t>672</a:t>
                      </a:r>
                      <a:endParaRPr lang="ru-RU" sz="1600" b="0" i="0" u="none" strike="noStrike" dirty="0">
                        <a:solidFill>
                          <a:srgbClr val="000000"/>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8333609"/>
                  </a:ext>
                </a:extLst>
              </a:tr>
              <a:tr h="295275">
                <a:tc>
                  <a:txBody>
                    <a:bodyPr/>
                    <a:lstStyle/>
                    <a:p>
                      <a:pPr algn="l" fontAlgn="b"/>
                      <a:r>
                        <a:rPr lang="en-US" sz="2000" u="none" strike="noStrike" dirty="0">
                          <a:effectLst/>
                          <a:latin typeface="Segoe UI Light" panose="020B0502040204020203" pitchFamily="34" charset="0"/>
                        </a:rPr>
                        <a:t>Academy of Scientific Research &amp; Technology - Egyptian National STI Network</a:t>
                      </a:r>
                      <a:endParaRPr lang="en-US" sz="2000" b="0"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dirty="0" smtClean="0">
                          <a:effectLst/>
                          <a:latin typeface="Segoe UI Light" panose="020B0502040204020203" pitchFamily="34" charset="0"/>
                        </a:rPr>
                        <a:t>Egypt</a:t>
                      </a:r>
                      <a:endParaRPr lang="en-US" sz="2000" b="0"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1600" u="none" strike="noStrike" dirty="0">
                          <a:effectLst/>
                          <a:latin typeface="Segoe UI Light" panose="020B0502040204020203" pitchFamily="34" charset="0"/>
                        </a:rPr>
                        <a:t>98</a:t>
                      </a:r>
                      <a:endParaRPr lang="ru-RU" sz="1600" b="0" i="0" u="none" strike="noStrike" dirty="0">
                        <a:solidFill>
                          <a:srgbClr val="000000"/>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1600" u="none" strike="noStrike" dirty="0">
                          <a:effectLst/>
                          <a:latin typeface="Segoe UI Light" panose="020B0502040204020203" pitchFamily="34" charset="0"/>
                        </a:rPr>
                        <a:t>704</a:t>
                      </a:r>
                      <a:endParaRPr lang="ru-RU" sz="1600" b="0" i="0" u="none" strike="noStrike" dirty="0">
                        <a:solidFill>
                          <a:srgbClr val="000000"/>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4444937"/>
                  </a:ext>
                </a:extLst>
              </a:tr>
              <a:tr h="224790">
                <a:tc>
                  <a:txBody>
                    <a:bodyPr/>
                    <a:lstStyle/>
                    <a:p>
                      <a:pPr algn="l" fontAlgn="b"/>
                      <a:r>
                        <a:rPr lang="en-US" sz="2000" u="none" strike="noStrike" dirty="0">
                          <a:effectLst/>
                          <a:latin typeface="Segoe UI Light" panose="020B0502040204020203" pitchFamily="34" charset="0"/>
                        </a:rPr>
                        <a:t>Institute for Nuclear Research and Nuclear Energy</a:t>
                      </a:r>
                      <a:endParaRPr lang="en-US" sz="2000" b="0"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dirty="0" smtClean="0">
                          <a:effectLst/>
                          <a:latin typeface="Segoe UI Light" panose="020B0502040204020203" pitchFamily="34" charset="0"/>
                        </a:rPr>
                        <a:t>Bulgaria</a:t>
                      </a:r>
                      <a:endParaRPr lang="en-US" sz="2000" b="0"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u="none" strike="noStrike" dirty="0" smtClean="0">
                          <a:effectLst/>
                          <a:latin typeface="Segoe UI Light" panose="020B0502040204020203" pitchFamily="34" charset="0"/>
                        </a:rPr>
                        <a:t>20</a:t>
                      </a:r>
                      <a:endParaRPr lang="ru-RU" sz="1600" b="0" i="0" u="none" strike="noStrike" dirty="0">
                        <a:solidFill>
                          <a:srgbClr val="000000"/>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1600" u="none" strike="noStrike" dirty="0">
                          <a:effectLst/>
                          <a:latin typeface="Segoe UI Light" panose="020B0502040204020203" pitchFamily="34" charset="0"/>
                        </a:rPr>
                        <a:t>64</a:t>
                      </a:r>
                      <a:endParaRPr lang="ru-RU" sz="1600" b="0" i="0" u="none" strike="noStrike" dirty="0">
                        <a:solidFill>
                          <a:srgbClr val="000000"/>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6508776"/>
                  </a:ext>
                </a:extLst>
              </a:tr>
              <a:tr h="219075">
                <a:tc>
                  <a:txBody>
                    <a:bodyPr/>
                    <a:lstStyle/>
                    <a:p>
                      <a:pPr algn="l" fontAlgn="b"/>
                      <a:r>
                        <a:rPr lang="en-US" sz="2000" u="none" strike="noStrike" dirty="0">
                          <a:effectLst/>
                          <a:latin typeface="Segoe UI Light" panose="020B0502040204020203" pitchFamily="34" charset="0"/>
                        </a:rPr>
                        <a:t>St. Sophia University «St. Kliment Ohridski»</a:t>
                      </a:r>
                      <a:endParaRPr lang="en-US" sz="2000" b="0"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dirty="0" smtClean="0">
                          <a:effectLst/>
                          <a:latin typeface="Segoe UI Light" panose="020B0502040204020203" pitchFamily="34" charset="0"/>
                        </a:rPr>
                        <a:t>Bulgaria</a:t>
                      </a:r>
                      <a:endParaRPr lang="en-US" sz="2000" b="0"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1600" u="none" strike="noStrike">
                          <a:effectLst/>
                          <a:latin typeface="Segoe UI Light" panose="020B0502040204020203" pitchFamily="34" charset="0"/>
                        </a:rPr>
                        <a:t>48</a:t>
                      </a:r>
                      <a:endParaRPr lang="ru-RU" sz="1600" b="0" i="0" u="none" strike="noStrike">
                        <a:solidFill>
                          <a:srgbClr val="000000"/>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1600" u="none" strike="noStrike" dirty="0">
                          <a:effectLst/>
                          <a:latin typeface="Segoe UI Light" panose="020B0502040204020203" pitchFamily="34" charset="0"/>
                        </a:rPr>
                        <a:t>250</a:t>
                      </a:r>
                      <a:endParaRPr lang="ru-RU" sz="1600" b="0" i="0" u="none" strike="noStrike" dirty="0">
                        <a:solidFill>
                          <a:srgbClr val="000000"/>
                        </a:solidFill>
                        <a:effectLst/>
                        <a:latin typeface="Segoe UI Light"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97522"/>
                  </a:ext>
                </a:extLst>
              </a:tr>
              <a:tr h="392581">
                <a:tc>
                  <a:txBody>
                    <a:bodyPr/>
                    <a:lstStyle/>
                    <a:p>
                      <a:pPr algn="l" fontAlgn="b"/>
                      <a:r>
                        <a:rPr lang="en-US" sz="2000" u="none" strike="noStrike" dirty="0">
                          <a:effectLst/>
                          <a:latin typeface="Segoe UI Light" panose="020B0502040204020203" pitchFamily="34" charset="0"/>
                        </a:rPr>
                        <a:t>Scientific Research Institute of Nuclear Problems of the Belarusian State University</a:t>
                      </a:r>
                      <a:endParaRPr lang="en-US" sz="2000" b="0"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dirty="0">
                          <a:effectLst/>
                          <a:latin typeface="Segoe UI Light" panose="020B0502040204020203" pitchFamily="34" charset="0"/>
                        </a:rPr>
                        <a:t>Belarus</a:t>
                      </a:r>
                      <a:endParaRPr lang="en-US" sz="2000" b="0"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r>
                        <a:rPr kumimoji="0" lang="ru-RU" sz="1600" u="none" strike="noStrike" kern="1200" dirty="0">
                          <a:solidFill>
                            <a:schemeClr val="dk1"/>
                          </a:solidFill>
                          <a:effectLst/>
                          <a:latin typeface="Segoe UI Light" panose="020B0502040204020203" pitchFamily="34" charset="0"/>
                          <a:ea typeface="+mn-ea"/>
                          <a:cs typeface="+mn-cs"/>
                        </a:rPr>
                        <a:t>132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r>
                        <a:rPr kumimoji="0" lang="ru-RU" sz="1600" u="none" strike="noStrike" kern="1200" dirty="0">
                          <a:solidFill>
                            <a:schemeClr val="dk1"/>
                          </a:solidFill>
                          <a:effectLst/>
                          <a:latin typeface="Segoe UI Light" panose="020B0502040204020203" pitchFamily="34" charset="0"/>
                          <a:ea typeface="+mn-ea"/>
                          <a:cs typeface="+mn-cs"/>
                        </a:rPr>
                        <a:t>290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4665501"/>
                  </a:ext>
                </a:extLst>
              </a:tr>
              <a:tr h="668407">
                <a:tc>
                  <a:txBody>
                    <a:bodyPr/>
                    <a:lstStyle/>
                    <a:p>
                      <a:pPr algn="ctr" fontAlgn="b"/>
                      <a:r>
                        <a:rPr kumimoji="0" lang="en-US" sz="2000" u="none" strike="noStrike" kern="1200" dirty="0" smtClean="0">
                          <a:solidFill>
                            <a:schemeClr val="dk1"/>
                          </a:solidFill>
                          <a:effectLst/>
                          <a:latin typeface="Segoe UI Light" panose="020B0502040204020203" pitchFamily="34" charset="0"/>
                          <a:ea typeface="+mn-ea"/>
                          <a:cs typeface="+mn-cs"/>
                        </a:rPr>
                        <a:t>Total</a:t>
                      </a:r>
                      <a:endParaRPr kumimoji="0" lang="en-US" sz="1200" u="none" strike="noStrike" kern="1200" dirty="0">
                        <a:solidFill>
                          <a:schemeClr val="dk1"/>
                        </a:solidFill>
                        <a:effectLst/>
                        <a:latin typeface="Segoe UI Light" panose="020B0502040204020203"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200" b="0" i="0" u="none" strike="noStrike" dirty="0">
                        <a:solidFill>
                          <a:srgbClr val="000000"/>
                        </a:solidFill>
                        <a:effectLst/>
                        <a:latin typeface="Segoe UI Light" panose="020B0502040204020203"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r>
                        <a:rPr kumimoji="0" lang="en-US" sz="1600" u="none" strike="noStrike" kern="1200" dirty="0" smtClean="0">
                          <a:solidFill>
                            <a:schemeClr val="dk1"/>
                          </a:solidFill>
                          <a:effectLst/>
                          <a:latin typeface="Segoe UI Light" panose="020B0502040204020203" pitchFamily="34" charset="0"/>
                          <a:ea typeface="+mn-ea"/>
                          <a:cs typeface="+mn-cs"/>
                        </a:rPr>
                        <a:t>614</a:t>
                      </a:r>
                      <a:endParaRPr kumimoji="0" lang="ru-RU" sz="1600" u="none" strike="noStrike" kern="1200" dirty="0">
                        <a:solidFill>
                          <a:schemeClr val="dk1"/>
                        </a:solidFill>
                        <a:effectLst/>
                        <a:latin typeface="Segoe UI Light" panose="020B0502040204020203"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r>
                        <a:rPr kumimoji="0" lang="en-US" sz="1600" u="none" strike="noStrike" kern="1200" dirty="0" smtClean="0">
                          <a:solidFill>
                            <a:schemeClr val="dk1"/>
                          </a:solidFill>
                          <a:effectLst/>
                          <a:latin typeface="Segoe UI Light" panose="020B0502040204020203" pitchFamily="34" charset="0"/>
                          <a:ea typeface="+mn-ea"/>
                          <a:cs typeface="+mn-cs"/>
                        </a:rPr>
                        <a:t>3524</a:t>
                      </a:r>
                      <a:endParaRPr kumimoji="0" lang="ru-RU" sz="1600" u="none" strike="noStrike" kern="1200" dirty="0">
                        <a:solidFill>
                          <a:schemeClr val="dk1"/>
                        </a:solidFill>
                        <a:effectLst/>
                        <a:latin typeface="Segoe UI Light" panose="020B0502040204020203"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5548839"/>
                  </a:ext>
                </a:extLst>
              </a:tr>
            </a:tbl>
          </a:graphicData>
        </a:graphic>
      </p:graphicFrame>
    </p:spTree>
    <p:extLst>
      <p:ext uri="{BB962C8B-B14F-4D97-AF65-F5344CB8AC3E}">
        <p14:creationId xmlns:p14="http://schemas.microsoft.com/office/powerpoint/2010/main" val="671626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a:latin typeface="Segoe UI Light" panose="020B0502040204020203" pitchFamily="34" charset="0"/>
              </a:rPr>
              <a:t>What is DIRAC?</a:t>
            </a:r>
          </a:p>
        </p:txBody>
      </p:sp>
      <p:sp>
        <p:nvSpPr>
          <p:cNvPr id="2" name="Slide Number Placeholder 1">
            <a:extLst>
              <a:ext uri="{FF2B5EF4-FFF2-40B4-BE49-F238E27FC236}">
                <a16:creationId xmlns:a16="http://schemas.microsoft.com/office/drawing/2014/main" id="{397FA0BA-2F65-4CED-A032-EF0154D57FDC}"/>
              </a:ext>
            </a:extLst>
          </p:cNvPr>
          <p:cNvSpPr>
            <a:spLocks noGrp="1"/>
          </p:cNvSpPr>
          <p:nvPr>
            <p:ph type="sldNum" sz="quarter" idx="4"/>
          </p:nvPr>
        </p:nvSpPr>
        <p:spPr/>
        <p:txBody>
          <a:bodyPr/>
          <a:lstStyle/>
          <a:p>
            <a:fld id="{17918391-D411-FE40-AAD7-861AE5233E0E}" type="slidenum">
              <a:rPr lang="en-US" smtClean="0"/>
              <a:pPr/>
              <a:t>4</a:t>
            </a:fld>
            <a:endParaRPr lang="en-US" dirty="0"/>
          </a:p>
        </p:txBody>
      </p:sp>
      <p:sp>
        <p:nvSpPr>
          <p:cNvPr id="46" name="Content Placeholder 3"/>
          <p:cNvSpPr txBox="1">
            <a:spLocks/>
          </p:cNvSpPr>
          <p:nvPr/>
        </p:nvSpPr>
        <p:spPr>
          <a:xfrm>
            <a:off x="457200" y="1219200"/>
            <a:ext cx="8229600" cy="4937760"/>
          </a:xfrm>
          <a:prstGeom prst="rect">
            <a:avLst/>
          </a:prstGeom>
        </p:spPr>
        <p:txBody>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US" dirty="0">
                <a:latin typeface="Segoe UI Light" panose="020B0502040204020203" pitchFamily="34" charset="0"/>
              </a:rPr>
              <a:t>DIRAC provides all the necessary components to build ad-hoc grid infrastructures </a:t>
            </a:r>
            <a:r>
              <a:rPr lang="en-US" b="1" dirty="0">
                <a:latin typeface="Segoe UI Light" panose="020B0502040204020203" pitchFamily="34" charset="0"/>
              </a:rPr>
              <a:t>interconnecting</a:t>
            </a:r>
            <a:r>
              <a:rPr lang="en-US" dirty="0">
                <a:latin typeface="Segoe UI Light" panose="020B0502040204020203" pitchFamily="34" charset="0"/>
              </a:rPr>
              <a:t> computing resources of different types, allowing </a:t>
            </a:r>
            <a:r>
              <a:rPr lang="en-US" b="1" dirty="0">
                <a:latin typeface="Segoe UI Light" panose="020B0502040204020203" pitchFamily="34" charset="0"/>
              </a:rPr>
              <a:t>interoperability</a:t>
            </a:r>
            <a:r>
              <a:rPr lang="en-US" dirty="0">
                <a:latin typeface="Segoe UI Light" panose="020B0502040204020203" pitchFamily="34" charset="0"/>
              </a:rPr>
              <a:t> and simplifying </a:t>
            </a:r>
            <a:r>
              <a:rPr lang="en-US" b="1" dirty="0">
                <a:latin typeface="Segoe UI Light" panose="020B0502040204020203" pitchFamily="34" charset="0"/>
              </a:rPr>
              <a:t>interfaces</a:t>
            </a:r>
            <a:r>
              <a:rPr lang="en-US" dirty="0">
                <a:latin typeface="Segoe UI Light" panose="020B0502040204020203" pitchFamily="34" charset="0"/>
              </a:rPr>
              <a:t>.  This allows to speak about the DIRAC </a:t>
            </a:r>
            <a:r>
              <a:rPr lang="en-US" b="1" i="1" dirty="0" err="1">
                <a:solidFill>
                  <a:srgbClr val="FF0000"/>
                </a:solidFill>
                <a:latin typeface="Segoe UI Light" panose="020B0502040204020203" pitchFamily="34" charset="0"/>
              </a:rPr>
              <a:t>interware</a:t>
            </a:r>
            <a:r>
              <a:rPr lang="en-US" dirty="0">
                <a:latin typeface="Segoe UI Light" panose="020B0502040204020203" pitchFamily="34" charset="0"/>
              </a:rPr>
              <a:t>.  </a:t>
            </a:r>
          </a:p>
          <a:p>
            <a:pPr marL="0" indent="0">
              <a:buFont typeface="Arial"/>
              <a:buNone/>
            </a:pPr>
            <a:endParaRPr lang="en-US" dirty="0">
              <a:latin typeface="Segoe UI Light" panose="020B0502040204020203" pitchFamily="34" charset="0"/>
            </a:endParaRPr>
          </a:p>
          <a:p>
            <a:pPr marL="0" indent="0">
              <a:buFont typeface="Arial"/>
              <a:buNone/>
            </a:pPr>
            <a:endParaRPr lang="en-US" dirty="0">
              <a:latin typeface="Segoe UI Light" panose="020B0502040204020203" pitchFamily="34" charset="0"/>
            </a:endParaRPr>
          </a:p>
        </p:txBody>
      </p:sp>
      <p:pic>
        <p:nvPicPr>
          <p:cNvPr id="47" name="Picture 36" descr="DIRAC_Overlay_System_D_large.png"/>
          <p:cNvPicPr>
            <a:picLocks noChangeAspect="1"/>
          </p:cNvPicPr>
          <p:nvPr/>
        </p:nvPicPr>
        <p:blipFill>
          <a:blip r:embed="rId2">
            <a:clrChange>
              <a:clrFrom>
                <a:srgbClr val="FFFFFF">
                  <a:alpha val="0"/>
                </a:srgbClr>
              </a:clrFrom>
              <a:clrTo>
                <a:srgbClr val="FFFFFF">
                  <a:alpha val="0"/>
                </a:srgbClr>
              </a:clrTo>
            </a:clrChange>
          </a:blip>
          <a:stretch>
            <a:fillRect/>
          </a:stretch>
        </p:blipFill>
        <p:spPr>
          <a:xfrm>
            <a:off x="206488" y="3577656"/>
            <a:ext cx="6265711" cy="3073640"/>
          </a:xfrm>
          <a:prstGeom prst="rect">
            <a:avLst/>
          </a:prstGeom>
        </p:spPr>
      </p:pic>
      <p:sp>
        <p:nvSpPr>
          <p:cNvPr id="48" name="Скругленный прямоугольник 47"/>
          <p:cNvSpPr/>
          <p:nvPr/>
        </p:nvSpPr>
        <p:spPr>
          <a:xfrm>
            <a:off x="6360398" y="3768552"/>
            <a:ext cx="2326402" cy="611143"/>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Segoe UI Light" panose="020B0502040204020203" pitchFamily="34" charset="0"/>
              </a:rPr>
              <a:t>Web</a:t>
            </a:r>
          </a:p>
        </p:txBody>
      </p:sp>
      <p:sp>
        <p:nvSpPr>
          <p:cNvPr id="49" name="Скругленный прямоугольник 48"/>
          <p:cNvSpPr/>
          <p:nvPr/>
        </p:nvSpPr>
        <p:spPr>
          <a:xfrm>
            <a:off x="6360398" y="4457684"/>
            <a:ext cx="2326402" cy="611143"/>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Segoe UI Light" panose="020B0502040204020203" pitchFamily="34" charset="0"/>
              </a:rPr>
              <a:t>CLI</a:t>
            </a:r>
          </a:p>
        </p:txBody>
      </p:sp>
      <p:sp>
        <p:nvSpPr>
          <p:cNvPr id="50" name="Скругленный прямоугольник 49"/>
          <p:cNvSpPr/>
          <p:nvPr/>
        </p:nvSpPr>
        <p:spPr>
          <a:xfrm>
            <a:off x="6360398" y="5154442"/>
            <a:ext cx="2326402" cy="611143"/>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Segoe UI Light" panose="020B0502040204020203" pitchFamily="34" charset="0"/>
              </a:rPr>
              <a:t>API</a:t>
            </a:r>
          </a:p>
        </p:txBody>
      </p:sp>
      <p:sp>
        <p:nvSpPr>
          <p:cNvPr id="51" name="Скругленный прямоугольник 50"/>
          <p:cNvSpPr/>
          <p:nvPr/>
        </p:nvSpPr>
        <p:spPr>
          <a:xfrm>
            <a:off x="6360398" y="5851388"/>
            <a:ext cx="2326402" cy="611143"/>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Segoe UI Light" panose="020B0502040204020203" pitchFamily="34" charset="0"/>
              </a:rPr>
              <a:t>REST</a:t>
            </a:r>
          </a:p>
        </p:txBody>
      </p:sp>
    </p:spTree>
    <p:extLst>
      <p:ext uri="{BB962C8B-B14F-4D97-AF65-F5344CB8AC3E}">
        <p14:creationId xmlns:p14="http://schemas.microsoft.com/office/powerpoint/2010/main" val="1973940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smtClean="0">
                <a:latin typeface="Segoe UI Light" panose="020B0502040204020203" pitchFamily="34" charset="0"/>
              </a:rPr>
              <a:t>Member-States Clouds</a:t>
            </a:r>
            <a:endParaRPr lang="en-US" sz="5400" dirty="0">
              <a:latin typeface="Segoe UI Light" panose="020B0502040204020203" pitchFamily="34" charset="0"/>
            </a:endParaRPr>
          </a:p>
        </p:txBody>
      </p:sp>
      <p:sp>
        <p:nvSpPr>
          <p:cNvPr id="2" name="Slide Number Placeholder 1">
            <a:extLst>
              <a:ext uri="{FF2B5EF4-FFF2-40B4-BE49-F238E27FC236}">
                <a16:creationId xmlns:a16="http://schemas.microsoft.com/office/drawing/2014/main" id="{CC2107BF-C12A-460F-9912-EBFB9BC27EDE}"/>
              </a:ext>
            </a:extLst>
          </p:cNvPr>
          <p:cNvSpPr>
            <a:spLocks noGrp="1"/>
          </p:cNvSpPr>
          <p:nvPr>
            <p:ph type="sldNum" sz="quarter" idx="4"/>
          </p:nvPr>
        </p:nvSpPr>
        <p:spPr/>
        <p:txBody>
          <a:bodyPr/>
          <a:lstStyle/>
          <a:p>
            <a:fld id="{17918391-D411-FE40-AAD7-861AE5233E0E}" type="slidenum">
              <a:rPr lang="en-US" smtClean="0"/>
              <a:pPr/>
              <a:t>5</a:t>
            </a:fld>
            <a:endParaRPr lang="en-US"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 y="1053032"/>
            <a:ext cx="9029700" cy="4352925"/>
          </a:xfrm>
          <a:prstGeom prst="rect">
            <a:avLst/>
          </a:prstGeom>
        </p:spPr>
      </p:pic>
      <p:sp>
        <p:nvSpPr>
          <p:cNvPr id="11" name="Прямоугольник 10">
            <a:extLst>
              <a:ext uri="{FF2B5EF4-FFF2-40B4-BE49-F238E27FC236}">
                <a16:creationId xmlns:a16="http://schemas.microsoft.com/office/drawing/2014/main" id="{45687604-D745-4074-AA5A-3EBCBFCD8BB3}"/>
              </a:ext>
            </a:extLst>
          </p:cNvPr>
          <p:cNvSpPr/>
          <p:nvPr/>
        </p:nvSpPr>
        <p:spPr>
          <a:xfrm>
            <a:off x="257175" y="5641935"/>
            <a:ext cx="8629650" cy="369332"/>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US" dirty="0" smtClean="0">
                <a:solidFill>
                  <a:srgbClr val="002060"/>
                </a:solidFill>
                <a:latin typeface="Times New Roman" panose="02020603050405020304" pitchFamily="18" charset="0"/>
                <a:cs typeface="Times New Roman" panose="02020603050405020304" pitchFamily="18" charset="0"/>
              </a:rPr>
              <a:t>Integration of clouds supports only job submission in High-Througput Computing mode.</a:t>
            </a:r>
            <a:endParaRPr lang="ru-RU"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0313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47845" y="1673861"/>
            <a:ext cx="4648310" cy="461665"/>
          </a:xfrm>
          <a:prstGeom prst="rect">
            <a:avLst/>
          </a:prstGeom>
          <a:noFill/>
          <a:ln>
            <a:noFill/>
          </a:ln>
        </p:spPr>
        <p:txBody>
          <a:bodyPr wrap="square" rtlCol="0">
            <a:spAutoFit/>
          </a:bodyPr>
          <a:lstStyle/>
          <a:p>
            <a:pPr algn="ct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1. Initial configuration</a:t>
            </a:r>
            <a:endParaRPr lang="ru-RU" sz="2400" dirty="0">
              <a:solidFill>
                <a:srgbClr val="0055A0"/>
              </a:solidFill>
              <a:latin typeface="Segoe UI" panose="020B0502040204020203" pitchFamily="34" charset="0"/>
              <a:ea typeface="Segoe UI" panose="020B0502040204020203" pitchFamily="34" charset="0"/>
              <a:cs typeface="Segoe UI" panose="020B0502040204020203" pitchFamily="34" charset="0"/>
            </a:endParaRPr>
          </a:p>
        </p:txBody>
      </p:sp>
      <p:sp>
        <p:nvSpPr>
          <p:cNvPr id="34" name="TextBox 33"/>
          <p:cNvSpPr txBox="1"/>
          <p:nvPr/>
        </p:nvSpPr>
        <p:spPr>
          <a:xfrm>
            <a:off x="2247845" y="2287926"/>
            <a:ext cx="4648310" cy="461665"/>
          </a:xfrm>
          <a:prstGeom prst="rect">
            <a:avLst/>
          </a:prstGeom>
          <a:noFill/>
          <a:ln>
            <a:noFill/>
          </a:ln>
        </p:spPr>
        <p:txBody>
          <a:bodyPr wrap="square" rtlCol="0">
            <a:spAutoFit/>
          </a:bodyPr>
          <a:lstStyle/>
          <a:p>
            <a:pPr algn="ct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2. Input data download</a:t>
            </a:r>
            <a:endParaRPr lang="ru-RU" sz="2400" dirty="0">
              <a:solidFill>
                <a:srgbClr val="0055A0"/>
              </a:solidFill>
              <a:latin typeface="Segoe UI" panose="020B0502040204020203" pitchFamily="34" charset="0"/>
              <a:ea typeface="Segoe UI" panose="020B0502040204020203" pitchFamily="34" charset="0"/>
              <a:cs typeface="Segoe UI" panose="020B0502040204020203" pitchFamily="34" charset="0"/>
            </a:endParaRPr>
          </a:p>
        </p:txBody>
      </p:sp>
      <p:sp>
        <p:nvSpPr>
          <p:cNvPr id="36" name="TextBox 35"/>
          <p:cNvSpPr txBox="1"/>
          <p:nvPr/>
        </p:nvSpPr>
        <p:spPr>
          <a:xfrm>
            <a:off x="2247845" y="2901991"/>
            <a:ext cx="4648310" cy="461665"/>
          </a:xfrm>
          <a:prstGeom prst="rect">
            <a:avLst/>
          </a:prstGeom>
          <a:noFill/>
          <a:ln>
            <a:noFill/>
          </a:ln>
        </p:spPr>
        <p:txBody>
          <a:bodyPr wrap="square" rtlCol="0">
            <a:spAutoFit/>
          </a:bodyPr>
          <a:lstStyle/>
          <a:p>
            <a:pPr algn="ct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3. Processing</a:t>
            </a:r>
            <a:endParaRPr lang="ru-RU" sz="2400" dirty="0">
              <a:solidFill>
                <a:srgbClr val="0055A0"/>
              </a:solidFill>
              <a:latin typeface="Segoe UI" panose="020B0502040204020203" pitchFamily="34" charset="0"/>
              <a:ea typeface="Segoe UI" panose="020B0502040204020203" pitchFamily="34" charset="0"/>
              <a:cs typeface="Segoe UI" panose="020B0502040204020203" pitchFamily="34" charset="0"/>
            </a:endParaRPr>
          </a:p>
        </p:txBody>
      </p:sp>
      <p:sp>
        <p:nvSpPr>
          <p:cNvPr id="37" name="TextBox 36"/>
          <p:cNvSpPr txBox="1"/>
          <p:nvPr/>
        </p:nvSpPr>
        <p:spPr>
          <a:xfrm>
            <a:off x="2247845" y="3516056"/>
            <a:ext cx="4648310" cy="461665"/>
          </a:xfrm>
          <a:prstGeom prst="rect">
            <a:avLst/>
          </a:prstGeom>
          <a:noFill/>
          <a:ln>
            <a:noFill/>
          </a:ln>
        </p:spPr>
        <p:txBody>
          <a:bodyPr wrap="square" rtlCol="0">
            <a:spAutoFit/>
          </a:bodyPr>
          <a:lstStyle/>
          <a:p>
            <a:pPr algn="ct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4. Output data upload</a:t>
            </a:r>
          </a:p>
        </p:txBody>
      </p:sp>
      <p:sp>
        <p:nvSpPr>
          <p:cNvPr id="38" name="TextBox 37"/>
          <p:cNvSpPr txBox="1"/>
          <p:nvPr/>
        </p:nvSpPr>
        <p:spPr>
          <a:xfrm>
            <a:off x="2247845" y="4130121"/>
            <a:ext cx="4648310" cy="461665"/>
          </a:xfrm>
          <a:prstGeom prst="rect">
            <a:avLst/>
          </a:prstGeom>
          <a:noFill/>
          <a:ln>
            <a:noFill/>
          </a:ln>
        </p:spPr>
        <p:txBody>
          <a:bodyPr wrap="square" rtlCol="0">
            <a:spAutoFit/>
          </a:bodyPr>
          <a:lstStyle/>
          <a:p>
            <a:pPr algn="ct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5.Finalization</a:t>
            </a:r>
          </a:p>
        </p:txBody>
      </p:sp>
      <p:sp>
        <p:nvSpPr>
          <p:cNvPr id="2" name="Slide Number Placeholder 1">
            <a:extLst>
              <a:ext uri="{FF2B5EF4-FFF2-40B4-BE49-F238E27FC236}">
                <a16:creationId xmlns:a16="http://schemas.microsoft.com/office/drawing/2014/main" id="{2E29C876-378A-47B1-8F97-84C5F2D8077B}"/>
              </a:ext>
            </a:extLst>
          </p:cNvPr>
          <p:cNvSpPr>
            <a:spLocks noGrp="1"/>
          </p:cNvSpPr>
          <p:nvPr>
            <p:ph type="sldNum" sz="quarter" idx="4"/>
          </p:nvPr>
        </p:nvSpPr>
        <p:spPr/>
        <p:txBody>
          <a:bodyPr/>
          <a:lstStyle/>
          <a:p>
            <a:fld id="{17918391-D411-FE40-AAD7-861AE5233E0E}" type="slidenum">
              <a:rPr lang="en-US" smtClean="0"/>
              <a:pPr/>
              <a:t>6</a:t>
            </a:fld>
            <a:endParaRPr lang="en-US" dirty="0"/>
          </a:p>
        </p:txBody>
      </p:sp>
      <p:sp>
        <p:nvSpPr>
          <p:cNvPr id="9" name="Скругленный прямоугольник 8"/>
          <p:cNvSpPr/>
          <p:nvPr/>
        </p:nvSpPr>
        <p:spPr>
          <a:xfrm>
            <a:off x="101356" y="83941"/>
            <a:ext cx="8972743" cy="838771"/>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smtClean="0">
                <a:latin typeface="Segoe UI Light" panose="020B0502040204020203" pitchFamily="34" charset="0"/>
              </a:rPr>
              <a:t>Standard job schema</a:t>
            </a:r>
          </a:p>
        </p:txBody>
      </p:sp>
      <p:sp>
        <p:nvSpPr>
          <p:cNvPr id="10" name="TextBox 9"/>
          <p:cNvSpPr txBox="1"/>
          <p:nvPr/>
        </p:nvSpPr>
        <p:spPr>
          <a:xfrm>
            <a:off x="758662" y="4996896"/>
            <a:ext cx="7632864" cy="1200329"/>
          </a:xfrm>
          <a:prstGeom prst="rect">
            <a:avLst/>
          </a:prstGeom>
          <a:noFill/>
          <a:ln>
            <a:noFill/>
          </a:ln>
        </p:spPr>
        <p:txBody>
          <a:bodyPr wrap="square" rtlCol="0">
            <a:spAutoFit/>
          </a:bodyPr>
          <a:lstStyle/>
          <a:p>
            <a:pPr algn="ctr"/>
            <a:r>
              <a:rPr lang="en-US" sz="2400" dirty="0" smtClean="0">
                <a:solidFill>
                  <a:srgbClr val="0055A0"/>
                </a:solidFill>
                <a:latin typeface="Segoe UI" panose="020B0502040204020203" pitchFamily="34" charset="0"/>
                <a:ea typeface="Segoe UI" panose="020B0502040204020203" pitchFamily="34" charset="0"/>
                <a:cs typeface="Segoe UI" panose="020B0502040204020203" pitchFamily="34" charset="0"/>
              </a:rPr>
              <a:t>All </a:t>
            </a:r>
            <a:r>
              <a:rPr lang="en-US" sz="2400" dirty="0" smtClean="0">
                <a:solidFill>
                  <a:srgbClr val="0055A0"/>
                </a:solidFill>
                <a:latin typeface="Segoe UI" panose="020B0502040204020203" pitchFamily="34" charset="0"/>
                <a:ea typeface="Segoe UI" panose="020B0502040204020203" pitchFamily="34" charset="0"/>
                <a:cs typeface="Segoe UI" panose="020B0502040204020203" pitchFamily="34" charset="0"/>
              </a:rPr>
              <a:t>these </a:t>
            </a:r>
            <a:r>
              <a:rPr lang="en-US" sz="2400" dirty="0" smtClean="0">
                <a:solidFill>
                  <a:srgbClr val="0055A0"/>
                </a:solidFill>
                <a:latin typeface="Segoe UI" panose="020B0502040204020203" pitchFamily="34" charset="0"/>
                <a:ea typeface="Segoe UI" panose="020B0502040204020203" pitchFamily="34" charset="0"/>
                <a:cs typeface="Segoe UI" panose="020B0502040204020203" pitchFamily="34" charset="0"/>
              </a:rPr>
              <a:t>steps written in shell script. </a:t>
            </a:r>
            <a:r>
              <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rPr>
              <a:t>S</a:t>
            </a:r>
            <a:r>
              <a:rPr lang="en-US" sz="2400" dirty="0" smtClean="0">
                <a:solidFill>
                  <a:srgbClr val="0055A0"/>
                </a:solidFill>
                <a:latin typeface="Segoe UI" panose="020B0502040204020203" pitchFamily="34" charset="0"/>
                <a:ea typeface="Segoe UI" panose="020B0502040204020203" pitchFamily="34" charset="0"/>
                <a:cs typeface="Segoe UI" panose="020B0502040204020203" pitchFamily="34" charset="0"/>
              </a:rPr>
              <a:t>hell script is complex, requires some knowledge of distributed infrastracture and should be written by specialist.</a:t>
            </a:r>
            <a:endParaRPr lang="en-US" sz="2400" dirty="0">
              <a:solidFill>
                <a:srgbClr val="0055A0"/>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46809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smtClean="0">
                <a:latin typeface="Segoe UI Light" panose="020B0502040204020203" pitchFamily="34" charset="0"/>
              </a:rPr>
              <a:t>First case: Folding@Home</a:t>
            </a:r>
            <a:endParaRPr lang="en-US" sz="5400" dirty="0">
              <a:latin typeface="Segoe UI Light" panose="020B0502040204020203" pitchFamily="34" charset="0"/>
            </a:endParaRPr>
          </a:p>
        </p:txBody>
      </p:sp>
      <p:sp>
        <p:nvSpPr>
          <p:cNvPr id="2" name="Slide Number Placeholder 1">
            <a:extLst>
              <a:ext uri="{FF2B5EF4-FFF2-40B4-BE49-F238E27FC236}">
                <a16:creationId xmlns:a16="http://schemas.microsoft.com/office/drawing/2014/main" id="{CC2107BF-C12A-460F-9912-EBFB9BC27EDE}"/>
              </a:ext>
            </a:extLst>
          </p:cNvPr>
          <p:cNvSpPr>
            <a:spLocks noGrp="1"/>
          </p:cNvSpPr>
          <p:nvPr>
            <p:ph type="sldNum" sz="quarter" idx="4"/>
          </p:nvPr>
        </p:nvSpPr>
        <p:spPr/>
        <p:txBody>
          <a:bodyPr/>
          <a:lstStyle/>
          <a:p>
            <a:fld id="{17918391-D411-FE40-AAD7-861AE5233E0E}" type="slidenum">
              <a:rPr lang="en-US" smtClean="0"/>
              <a:pPr/>
              <a:t>7</a:t>
            </a:fld>
            <a:endParaRPr lang="en-US" dirty="0"/>
          </a:p>
        </p:txBody>
      </p:sp>
      <p:sp>
        <p:nvSpPr>
          <p:cNvPr id="3" name="Прямоугольник 2"/>
          <p:cNvSpPr/>
          <p:nvPr/>
        </p:nvSpPr>
        <p:spPr>
          <a:xfrm>
            <a:off x="922712" y="1134495"/>
            <a:ext cx="7298575" cy="1477328"/>
          </a:xfrm>
          <a:prstGeom prst="rect">
            <a:avLst/>
          </a:prstGeom>
        </p:spPr>
        <p:txBody>
          <a:bodyPr wrap="square">
            <a:spAutoFit/>
          </a:bodyPr>
          <a:lstStyle/>
          <a:p>
            <a:pPr algn="just"/>
            <a:r>
              <a:rPr lang="en-US" dirty="0">
                <a:solidFill>
                  <a:srgbClr val="282827"/>
                </a:solidFill>
                <a:latin typeface="Segoe UI Light" panose="020B0502040204020203" pitchFamily="34" charset="0"/>
              </a:rPr>
              <a:t>Folding@home (FAH or </a:t>
            </a:r>
            <a:r>
              <a:rPr lang="en-US" dirty="0" err="1">
                <a:solidFill>
                  <a:srgbClr val="282827"/>
                </a:solidFill>
                <a:latin typeface="Segoe UI Light" panose="020B0502040204020203" pitchFamily="34" charset="0"/>
              </a:rPr>
              <a:t>F@h</a:t>
            </a:r>
            <a:r>
              <a:rPr lang="en-US" dirty="0">
                <a:solidFill>
                  <a:srgbClr val="282827"/>
                </a:solidFill>
                <a:latin typeface="Segoe UI Light" panose="020B0502040204020203" pitchFamily="34" charset="0"/>
              </a:rPr>
              <a:t>) is a distributed computing project aimed to help scientists develop new therapeutics to a variety of diseases by the means of simulating protein dynamics. This includes the process of protein folding and the movements of proteins, and is reliant on the simulations run on the volunteers' personal computers</a:t>
            </a:r>
            <a:r>
              <a:rPr lang="en-US" dirty="0" smtClean="0">
                <a:solidFill>
                  <a:srgbClr val="282827"/>
                </a:solidFill>
                <a:latin typeface="Segoe UI Light" panose="020B0502040204020203" pitchFamily="34" charset="0"/>
              </a:rPr>
              <a:t>.</a:t>
            </a:r>
            <a:endParaRPr lang="ru-RU" dirty="0">
              <a:latin typeface="Segoe UI Light" panose="020B0502040204020203"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912" y="3000895"/>
            <a:ext cx="4676766" cy="2867958"/>
          </a:xfrm>
          <a:prstGeom prst="rect">
            <a:avLst/>
          </a:prstGeom>
        </p:spPr>
      </p:pic>
      <p:sp>
        <p:nvSpPr>
          <p:cNvPr id="10" name="Прямоугольник 9"/>
          <p:cNvSpPr/>
          <p:nvPr/>
        </p:nvSpPr>
        <p:spPr>
          <a:xfrm>
            <a:off x="5462748" y="2739286"/>
            <a:ext cx="3240677" cy="3693319"/>
          </a:xfrm>
          <a:prstGeom prst="rect">
            <a:avLst/>
          </a:prstGeom>
        </p:spPr>
        <p:txBody>
          <a:bodyPr wrap="square">
            <a:spAutoFit/>
          </a:bodyPr>
          <a:lstStyle/>
          <a:p>
            <a:pPr algn="just"/>
            <a:r>
              <a:rPr lang="en-US" dirty="0">
                <a:solidFill>
                  <a:srgbClr val="282827"/>
                </a:solidFill>
                <a:latin typeface="Segoe UI Light" panose="020B0502040204020203" pitchFamily="34" charset="0"/>
              </a:rPr>
              <a:t>The project utilizes central processing units (CPUs), graphics processing units (GPUs</a:t>
            </a:r>
            <a:r>
              <a:rPr lang="en-US" dirty="0" smtClean="0">
                <a:solidFill>
                  <a:srgbClr val="282827"/>
                </a:solidFill>
                <a:latin typeface="Segoe UI Light" panose="020B0502040204020203" pitchFamily="34" charset="0"/>
              </a:rPr>
              <a:t>), and other </a:t>
            </a:r>
            <a:r>
              <a:rPr lang="en-US" dirty="0">
                <a:solidFill>
                  <a:srgbClr val="282827"/>
                </a:solidFill>
                <a:latin typeface="Segoe UI Light" panose="020B0502040204020203" pitchFamily="34" charset="0"/>
              </a:rPr>
              <a:t>devices. With heightened interest in the project as a result of the COVID-19 pandemic</a:t>
            </a:r>
            <a:r>
              <a:rPr lang="en-US" dirty="0" smtClean="0">
                <a:solidFill>
                  <a:srgbClr val="282827"/>
                </a:solidFill>
                <a:latin typeface="Segoe UI Light" panose="020B0502040204020203" pitchFamily="34" charset="0"/>
              </a:rPr>
              <a:t>, the </a:t>
            </a:r>
            <a:r>
              <a:rPr lang="en-US" dirty="0">
                <a:solidFill>
                  <a:srgbClr val="282827"/>
                </a:solidFill>
                <a:latin typeface="Segoe UI Light" panose="020B0502040204020203" pitchFamily="34" charset="0"/>
              </a:rPr>
              <a:t>system achieved a speed of approximately 1.22 </a:t>
            </a:r>
            <a:r>
              <a:rPr lang="en-US" dirty="0" err="1">
                <a:solidFill>
                  <a:srgbClr val="282827"/>
                </a:solidFill>
                <a:latin typeface="Segoe UI Light" panose="020B0502040204020203" pitchFamily="34" charset="0"/>
              </a:rPr>
              <a:t>exaflops</a:t>
            </a:r>
            <a:r>
              <a:rPr lang="en-US" dirty="0">
                <a:solidFill>
                  <a:srgbClr val="282827"/>
                </a:solidFill>
                <a:latin typeface="Segoe UI Light" panose="020B0502040204020203" pitchFamily="34" charset="0"/>
              </a:rPr>
              <a:t> by late March 2020 and reaching 2.43 </a:t>
            </a:r>
            <a:r>
              <a:rPr lang="en-US" dirty="0" err="1">
                <a:solidFill>
                  <a:srgbClr val="282827"/>
                </a:solidFill>
                <a:latin typeface="Segoe UI Light" panose="020B0502040204020203" pitchFamily="34" charset="0"/>
              </a:rPr>
              <a:t>exaflops</a:t>
            </a:r>
            <a:r>
              <a:rPr lang="en-US" dirty="0">
                <a:solidFill>
                  <a:srgbClr val="282827"/>
                </a:solidFill>
                <a:latin typeface="Segoe UI Light" panose="020B0502040204020203" pitchFamily="34" charset="0"/>
              </a:rPr>
              <a:t> by April 12, 2020</a:t>
            </a:r>
            <a:r>
              <a:rPr lang="en-US" dirty="0" smtClean="0">
                <a:solidFill>
                  <a:srgbClr val="282827"/>
                </a:solidFill>
                <a:latin typeface="Segoe UI Light" panose="020B0502040204020203" pitchFamily="34" charset="0"/>
              </a:rPr>
              <a:t>, </a:t>
            </a:r>
            <a:r>
              <a:rPr lang="en-US" dirty="0">
                <a:solidFill>
                  <a:srgbClr val="282827"/>
                </a:solidFill>
                <a:latin typeface="Segoe UI Light" panose="020B0502040204020203" pitchFamily="34" charset="0"/>
              </a:rPr>
              <a:t>making it the world's first </a:t>
            </a:r>
            <a:r>
              <a:rPr lang="en-US" dirty="0" err="1">
                <a:solidFill>
                  <a:srgbClr val="282827"/>
                </a:solidFill>
                <a:latin typeface="Segoe UI Light" panose="020B0502040204020203" pitchFamily="34" charset="0"/>
              </a:rPr>
              <a:t>exaflop</a:t>
            </a:r>
            <a:r>
              <a:rPr lang="en-US" dirty="0">
                <a:solidFill>
                  <a:srgbClr val="282827"/>
                </a:solidFill>
                <a:latin typeface="Segoe UI Light" panose="020B0502040204020203" pitchFamily="34" charset="0"/>
              </a:rPr>
              <a:t> computing </a:t>
            </a:r>
            <a:r>
              <a:rPr lang="en-US" dirty="0" smtClean="0">
                <a:solidFill>
                  <a:srgbClr val="282827"/>
                </a:solidFill>
                <a:latin typeface="Segoe UI Light" panose="020B0502040204020203" pitchFamily="34" charset="0"/>
              </a:rPr>
              <a:t>system.</a:t>
            </a:r>
            <a:endParaRPr lang="ru-RU" dirty="0">
              <a:latin typeface="Segoe UI Light" panose="020B0502040204020203" pitchFamily="34" charset="0"/>
            </a:endParaRPr>
          </a:p>
        </p:txBody>
      </p:sp>
    </p:spTree>
    <p:extLst>
      <p:ext uri="{BB962C8B-B14F-4D97-AF65-F5344CB8AC3E}">
        <p14:creationId xmlns:p14="http://schemas.microsoft.com/office/powerpoint/2010/main" val="294073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smtClean="0">
                <a:latin typeface="Segoe UI Light" panose="020B0502040204020203" pitchFamily="34" charset="0"/>
              </a:rPr>
              <a:t>Folding@Home on clouds</a:t>
            </a:r>
            <a:endParaRPr lang="en-US" sz="5400" dirty="0">
              <a:latin typeface="Segoe UI Light" panose="020B0502040204020203" pitchFamily="34" charset="0"/>
            </a:endParaRPr>
          </a:p>
        </p:txBody>
      </p:sp>
      <p:sp>
        <p:nvSpPr>
          <p:cNvPr id="8" name="Прямоугольник 7"/>
          <p:cNvSpPr/>
          <p:nvPr/>
        </p:nvSpPr>
        <p:spPr>
          <a:xfrm>
            <a:off x="663687" y="1062484"/>
            <a:ext cx="6817768" cy="1754326"/>
          </a:xfrm>
          <a:prstGeom prst="rect">
            <a:avLst/>
          </a:prstGeom>
        </p:spPr>
        <p:txBody>
          <a:bodyPr wrap="square">
            <a:spAutoFit/>
          </a:bodyPr>
          <a:lstStyle/>
          <a:p>
            <a:pPr algn="just"/>
            <a:r>
              <a:rPr lang="en-US" dirty="0" smtClean="0">
                <a:latin typeface="Segoe UI Light" panose="020B0502040204020203" pitchFamily="34" charset="0"/>
              </a:rPr>
              <a:t>It was decided to use idle cloud  resources to participate in F@H.</a:t>
            </a:r>
          </a:p>
          <a:p>
            <a:pPr algn="just"/>
            <a:r>
              <a:rPr lang="en-US" dirty="0" smtClean="0">
                <a:latin typeface="Segoe UI Light" panose="020B0502040204020203" pitchFamily="34" charset="0"/>
              </a:rPr>
              <a:t>Our priorities:</a:t>
            </a:r>
          </a:p>
          <a:p>
            <a:pPr marL="342900" indent="-342900" algn="just">
              <a:buAutoNum type="arabicPeriod"/>
            </a:pPr>
            <a:r>
              <a:rPr lang="en-US" dirty="0" smtClean="0">
                <a:latin typeface="Segoe UI Light" panose="020B0502040204020203" pitchFamily="34" charset="0"/>
              </a:rPr>
              <a:t>Do not interfere with </a:t>
            </a:r>
            <a:r>
              <a:rPr lang="en-US" dirty="0">
                <a:latin typeface="Segoe UI Light" panose="020B0502040204020203" pitchFamily="34" charset="0"/>
              </a:rPr>
              <a:t>o</a:t>
            </a:r>
            <a:r>
              <a:rPr lang="en-US" dirty="0" smtClean="0">
                <a:latin typeface="Segoe UI Light" panose="020B0502040204020203" pitchFamily="34" charset="0"/>
              </a:rPr>
              <a:t>ther VMs</a:t>
            </a:r>
          </a:p>
          <a:p>
            <a:pPr marL="342900" indent="-342900" algn="just">
              <a:buAutoNum type="arabicPeriod"/>
            </a:pPr>
            <a:r>
              <a:rPr lang="en-US" dirty="0" smtClean="0">
                <a:latin typeface="Segoe UI Light" panose="020B0502040204020203" pitchFamily="34" charset="0"/>
              </a:rPr>
              <a:t>Control  of the usage</a:t>
            </a:r>
          </a:p>
          <a:p>
            <a:pPr marL="342900" indent="-342900" algn="just">
              <a:buAutoNum type="arabicPeriod"/>
            </a:pPr>
            <a:r>
              <a:rPr lang="en-US" dirty="0" smtClean="0">
                <a:latin typeface="Segoe UI Light" panose="020B0502040204020203" pitchFamily="34" charset="0"/>
              </a:rPr>
              <a:t>Accounting</a:t>
            </a:r>
          </a:p>
          <a:p>
            <a:pPr marL="342900" indent="-342900" algn="just">
              <a:buAutoNum type="arabicPeriod"/>
            </a:pPr>
            <a:r>
              <a:rPr lang="en-US" dirty="0" smtClean="0">
                <a:latin typeface="Segoe UI Light" panose="020B0502040204020203" pitchFamily="34" charset="0"/>
              </a:rPr>
              <a:t>Only COVID-19 jobs accepted</a:t>
            </a:r>
            <a:endParaRPr lang="ru-RU" dirty="0">
              <a:latin typeface="Segoe UI Light" panose="020B0502040204020203" pitchFamily="34" charset="0"/>
            </a:endParaRPr>
          </a:p>
        </p:txBody>
      </p:sp>
      <p:sp>
        <p:nvSpPr>
          <p:cNvPr id="9" name="Прямоугольник 8"/>
          <p:cNvSpPr/>
          <p:nvPr/>
        </p:nvSpPr>
        <p:spPr>
          <a:xfrm>
            <a:off x="419104" y="3032419"/>
            <a:ext cx="3348743" cy="3139321"/>
          </a:xfrm>
          <a:prstGeom prst="rect">
            <a:avLst/>
          </a:prstGeom>
        </p:spPr>
        <p:txBody>
          <a:bodyPr wrap="square">
            <a:spAutoFit/>
          </a:bodyPr>
          <a:lstStyle/>
          <a:p>
            <a:pPr algn="just"/>
            <a:r>
              <a:rPr lang="en-US" dirty="0" smtClean="0">
                <a:latin typeface="Segoe UI Light" panose="020B0502040204020203" pitchFamily="34" charset="0"/>
              </a:rPr>
              <a:t>Special shell script was designed to start on cloud vm, and launch Folding@Home client in single job mode. </a:t>
            </a:r>
          </a:p>
          <a:p>
            <a:pPr algn="just"/>
            <a:endParaRPr lang="en-US" dirty="0">
              <a:latin typeface="Segoe UI Light" panose="020B0502040204020203" pitchFamily="34" charset="0"/>
            </a:endParaRPr>
          </a:p>
          <a:p>
            <a:pPr algn="just"/>
            <a:r>
              <a:rPr lang="en-US" dirty="0" smtClean="0">
                <a:latin typeface="Segoe UI Light" panose="020B0502040204020203" pitchFamily="34" charset="0"/>
              </a:rPr>
              <a:t>Single job mode means that client asks Folding@Home central job distribution service for just one job and after its execution it client terminates itself.</a:t>
            </a:r>
            <a:endParaRPr lang="ru-RU" dirty="0">
              <a:latin typeface="Segoe UI Light" panose="020B0502040204020203" pitchFamily="34" charset="0"/>
            </a:endParaRPr>
          </a:p>
        </p:txBody>
      </p:sp>
      <p:pic>
        <p:nvPicPr>
          <p:cNvPr id="5" name="Рисунок 4"/>
          <p:cNvPicPr>
            <a:picLocks noChangeAspect="1"/>
          </p:cNvPicPr>
          <p:nvPr/>
        </p:nvPicPr>
        <p:blipFill rotWithShape="1">
          <a:blip r:embed="rId2"/>
          <a:srcRect l="29584" t="27778" r="30833" b="15926"/>
          <a:stretch/>
        </p:blipFill>
        <p:spPr>
          <a:xfrm>
            <a:off x="3996896" y="2646239"/>
            <a:ext cx="5075406" cy="4060325"/>
          </a:xfrm>
          <a:prstGeom prst="rect">
            <a:avLst/>
          </a:prstGeom>
        </p:spPr>
      </p:pic>
    </p:spTree>
    <p:extLst>
      <p:ext uri="{BB962C8B-B14F-4D97-AF65-F5344CB8AC3E}">
        <p14:creationId xmlns:p14="http://schemas.microsoft.com/office/powerpoint/2010/main" val="4129105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0" y="7672"/>
            <a:ext cx="9144000" cy="1222611"/>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spcBef>
                <a:spcPts val="0"/>
              </a:spcBef>
            </a:pPr>
            <a:r>
              <a:rPr lang="en-US" sz="5400" dirty="0" smtClean="0">
                <a:latin typeface="Segoe UI Light" panose="020B0502040204020203" pitchFamily="34" charset="0"/>
              </a:rPr>
              <a:t>Folding@Home on clouds</a:t>
            </a:r>
            <a:endParaRPr lang="en-US" sz="5400" dirty="0">
              <a:latin typeface="Segoe UI Light" panose="020B0502040204020203" pitchFamily="34" charset="0"/>
            </a:endParaRPr>
          </a:p>
        </p:txBody>
      </p:sp>
      <p:sp>
        <p:nvSpPr>
          <p:cNvPr id="8" name="Прямоугольник 7"/>
          <p:cNvSpPr/>
          <p:nvPr/>
        </p:nvSpPr>
        <p:spPr>
          <a:xfrm>
            <a:off x="663687" y="1062484"/>
            <a:ext cx="6817768" cy="1938992"/>
          </a:xfrm>
          <a:prstGeom prst="rect">
            <a:avLst/>
          </a:prstGeom>
        </p:spPr>
        <p:txBody>
          <a:bodyPr wrap="square">
            <a:spAutoFit/>
          </a:bodyPr>
          <a:lstStyle/>
          <a:p>
            <a:pPr marL="342900" indent="-342900" algn="just">
              <a:buAutoNum type="arabicPeriod"/>
            </a:pPr>
            <a:r>
              <a:rPr lang="en-US" sz="2000" dirty="0" smtClean="0">
                <a:latin typeface="Segoe UI Light" panose="020B0502040204020203" pitchFamily="34" charset="0"/>
              </a:rPr>
              <a:t>Dedicated user was created in DIRAC: foldingathome</a:t>
            </a:r>
            <a:endParaRPr lang="en-US" sz="2000" dirty="0">
              <a:latin typeface="Segoe UI Light" panose="020B0502040204020203" pitchFamily="34" charset="0"/>
            </a:endParaRPr>
          </a:p>
          <a:p>
            <a:pPr marL="342900" indent="-342900" algn="just">
              <a:buAutoNum type="arabicPeriod"/>
            </a:pPr>
            <a:r>
              <a:rPr lang="en-US" sz="2000" dirty="0" smtClean="0">
                <a:latin typeface="Segoe UI Light" panose="020B0502040204020203" pitchFamily="34" charset="0"/>
              </a:rPr>
              <a:t>Job script was designed</a:t>
            </a:r>
            <a:endParaRPr lang="en-US" sz="2000" dirty="0">
              <a:latin typeface="Segoe UI Light" panose="020B0502040204020203" pitchFamily="34" charset="0"/>
            </a:endParaRPr>
          </a:p>
          <a:p>
            <a:pPr marL="342900" indent="-342900" algn="just">
              <a:buAutoNum type="arabicPeriod"/>
            </a:pPr>
            <a:r>
              <a:rPr lang="en-US" sz="2000" dirty="0" smtClean="0">
                <a:latin typeface="Segoe UI Light" panose="020B0502040204020203" pitchFamily="34" charset="0"/>
              </a:rPr>
              <a:t>Mass job submission procedure was established to submit Folding@Home jobs to the DIRAC Job Queue.</a:t>
            </a:r>
            <a:endParaRPr lang="en-US" sz="2000" dirty="0">
              <a:latin typeface="Segoe UI Light" panose="020B0502040204020203" pitchFamily="34" charset="0"/>
            </a:endParaRPr>
          </a:p>
          <a:p>
            <a:pPr marL="342900" indent="-342900" algn="just">
              <a:buAutoNum type="arabicPeriod"/>
            </a:pPr>
            <a:r>
              <a:rPr lang="en-US" sz="2000" dirty="0" smtClean="0">
                <a:latin typeface="Segoe UI Light" panose="020B0502040204020203" pitchFamily="34" charset="0"/>
              </a:rPr>
              <a:t>Monitoring system was created to collect data about running virtual machines on local and remote clouds.</a:t>
            </a:r>
            <a:endParaRPr lang="ru-RU" sz="2000" dirty="0">
              <a:latin typeface="Segoe UI Light" panose="020B0502040204020203" pitchFamily="34" charset="0"/>
            </a:endParaRPr>
          </a:p>
        </p:txBody>
      </p:sp>
      <p:pic>
        <p:nvPicPr>
          <p:cNvPr id="7" name="Picture 2">
            <a:extLst>
              <a:ext uri="{FF2B5EF4-FFF2-40B4-BE49-F238E27FC236}">
                <a16:creationId xmlns:a16="http://schemas.microsoft.com/office/drawing/2014/main" id="{A665C532-7D9C-4AFA-8A1C-F9FF2A20D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055" y="2963903"/>
            <a:ext cx="6767890" cy="3804940"/>
          </a:xfrm>
          <a:prstGeom prst="rect">
            <a:avLst/>
          </a:prstGeom>
        </p:spPr>
      </p:pic>
    </p:spTree>
    <p:extLst>
      <p:ext uri="{BB962C8B-B14F-4D97-AF65-F5344CB8AC3E}">
        <p14:creationId xmlns:p14="http://schemas.microsoft.com/office/powerpoint/2010/main" val="3369285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19282</TotalTime>
  <Words>793</Words>
  <Application>Microsoft Office PowerPoint</Application>
  <PresentationFormat>Экран (4:3)</PresentationFormat>
  <Paragraphs>129</Paragraphs>
  <Slides>15</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15</vt:i4>
      </vt:variant>
    </vt:vector>
  </HeadingPairs>
  <TitlesOfParts>
    <vt:vector size="23" baseType="lpstr">
      <vt:lpstr>Optima</vt:lpstr>
      <vt:lpstr>Segoe UI Light</vt:lpstr>
      <vt:lpstr>Arial</vt:lpstr>
      <vt:lpstr>Segoe UI</vt:lpstr>
      <vt:lpstr>Times New Roman</vt:lpstr>
      <vt:lpstr>Calibri</vt:lpstr>
      <vt:lpstr>Comfortaa</vt:lpstr>
      <vt:lpstr>CERNCorporate4-3</vt:lpstr>
      <vt:lpstr>Презентация PowerPoint</vt:lpstr>
      <vt:lpstr>The use of  distributed clouds  for scientific computing</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JINR for Schools</dc:title>
  <dc:creator>Igor Pelevanyuk</dc:creator>
  <cp:lastModifiedBy>Igor</cp:lastModifiedBy>
  <cp:revision>509</cp:revision>
  <dcterms:created xsi:type="dcterms:W3CDTF">2012-11-30T11:04:26Z</dcterms:created>
  <dcterms:modified xsi:type="dcterms:W3CDTF">2021-07-08T14:32:23Z</dcterms:modified>
</cp:coreProperties>
</file>