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17"/>
  </p:notesMasterIdLst>
  <p:sldIdLst>
    <p:sldId id="256" r:id="rId3"/>
    <p:sldId id="296" r:id="rId4"/>
    <p:sldId id="257" r:id="rId5"/>
    <p:sldId id="303" r:id="rId6"/>
    <p:sldId id="306" r:id="rId7"/>
    <p:sldId id="297" r:id="rId8"/>
    <p:sldId id="305" r:id="rId9"/>
    <p:sldId id="302" r:id="rId10"/>
    <p:sldId id="259" r:id="rId11"/>
    <p:sldId id="299" r:id="rId12"/>
    <p:sldId id="295" r:id="rId13"/>
    <p:sldId id="298" r:id="rId14"/>
    <p:sldId id="288" r:id="rId15"/>
    <p:sldId id="304" r:id="rId1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1363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1413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598613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5813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9F83E"/>
    <a:srgbClr val="CC0000"/>
    <a:srgbClr val="FFFF66"/>
    <a:srgbClr val="FF3399"/>
    <a:srgbClr val="64D682"/>
    <a:srgbClr val="35C95C"/>
    <a:srgbClr val="00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8391" autoAdjust="0"/>
  </p:normalViewPr>
  <p:slideViewPr>
    <p:cSldViewPr>
      <p:cViewPr>
        <p:scale>
          <a:sx n="100" d="100"/>
          <a:sy n="100" d="100"/>
        </p:scale>
        <p:origin x="-1842" y="-33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Source Han Sans CN Normal" charset="0"/>
              <a:cs typeface="Source Han Sans CN Normal" charset="0"/>
            </a:endParaRPr>
          </a:p>
        </p:txBody>
      </p:sp>
      <p:sp>
        <p:nvSpPr>
          <p:cNvPr id="31747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Source Han Sans CN Normal" charset="0"/>
              <a:cs typeface="Source Han Sans CN Normal" charset="0"/>
            </a:endParaRPr>
          </a:p>
        </p:txBody>
      </p:sp>
      <p:sp>
        <p:nvSpPr>
          <p:cNvPr id="32772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5125" cy="12488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6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210758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2868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3720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983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815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289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379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281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293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280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2956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3796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0224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524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>
              <a:ea typeface="Source Han Sans CN Normal" charset="0"/>
              <a:cs typeface="Source Han Sans CN Norm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931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304800"/>
            <a:ext cx="2055813" cy="60150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6625" cy="60150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5425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371600"/>
            <a:ext cx="4037013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304800"/>
            <a:ext cx="2055813" cy="60150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6625" cy="60150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4838" cy="5730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5425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371600"/>
            <a:ext cx="4037013" cy="4948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238125"/>
            <a:ext cx="9144000" cy="1174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0" y="0"/>
            <a:ext cx="9144000" cy="241300"/>
          </a:xfrm>
          <a:prstGeom prst="rect">
            <a:avLst/>
          </a:prstGeom>
          <a:solidFill>
            <a:srgbClr val="004386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1ABA8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57200" y="6537325"/>
            <a:ext cx="2133600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6134100" y="-14288"/>
            <a:ext cx="2890838" cy="2238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4386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4838" cy="573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щёлкните мышью</a:t>
            </a:r>
          </a:p>
        </p:txBody>
      </p:sp>
      <p:sp>
        <p:nvSpPr>
          <p:cNvPr id="1032" name="Freeform 7"/>
          <p:cNvSpPr>
            <a:spLocks noChangeArrowheads="1"/>
          </p:cNvSpPr>
          <p:nvPr/>
        </p:nvSpPr>
        <p:spPr bwMode="auto">
          <a:xfrm>
            <a:off x="3175" y="963613"/>
            <a:ext cx="9140825" cy="461962"/>
          </a:xfrm>
          <a:custGeom>
            <a:avLst/>
            <a:gdLst>
              <a:gd name="T0" fmla="*/ 0 w 5764"/>
              <a:gd name="T1" fmla="*/ 460375 h 291"/>
              <a:gd name="T2" fmla="*/ 1586 w 5764"/>
              <a:gd name="T3" fmla="*/ 306387 h 291"/>
              <a:gd name="T4" fmla="*/ 2906858 w 5764"/>
              <a:gd name="T5" fmla="*/ 39687 h 291"/>
              <a:gd name="T6" fmla="*/ 6289471 w 5764"/>
              <a:gd name="T7" fmla="*/ 65087 h 291"/>
              <a:gd name="T8" fmla="*/ 9134482 w 5764"/>
              <a:gd name="T9" fmla="*/ 292100 h 291"/>
              <a:gd name="T10" fmla="*/ 9140825 w 5764"/>
              <a:gd name="T11" fmla="*/ 461962 h 291"/>
              <a:gd name="T12" fmla="*/ 0 w 5764"/>
              <a:gd name="T13" fmla="*/ 460375 h 29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64"/>
              <a:gd name="T22" fmla="*/ 0 h 291"/>
              <a:gd name="T23" fmla="*/ 5764 w 5764"/>
              <a:gd name="T24" fmla="*/ 291 h 29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64" h="291">
                <a:moveTo>
                  <a:pt x="0" y="290"/>
                </a:moveTo>
                <a:lnTo>
                  <a:pt x="1" y="193"/>
                </a:lnTo>
                <a:cubicBezTo>
                  <a:pt x="305" y="150"/>
                  <a:pt x="1172" y="50"/>
                  <a:pt x="1833" y="25"/>
                </a:cubicBezTo>
                <a:cubicBezTo>
                  <a:pt x="2494" y="0"/>
                  <a:pt x="3312" y="15"/>
                  <a:pt x="3966" y="41"/>
                </a:cubicBezTo>
                <a:cubicBezTo>
                  <a:pt x="4620" y="68"/>
                  <a:pt x="5460" y="142"/>
                  <a:pt x="5760" y="184"/>
                </a:cubicBezTo>
                <a:lnTo>
                  <a:pt x="5764" y="291"/>
                </a:lnTo>
                <a:lnTo>
                  <a:pt x="0" y="29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3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4838" cy="4948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  <p:sp>
        <p:nvSpPr>
          <p:cNvPr id="1034" name="Text Box 9"/>
          <p:cNvSpPr txBox="1">
            <a:spLocks noChangeArrowheads="1"/>
          </p:cNvSpPr>
          <p:nvPr/>
        </p:nvSpPr>
        <p:spPr bwMode="auto">
          <a:xfrm>
            <a:off x="7239000" y="6540500"/>
            <a:ext cx="1554163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>
                <a:solidFill>
                  <a:srgbClr val="FFFFFF"/>
                </a:solidFill>
                <a:latin typeface="Verdana" pitchFamily="32" charset="0"/>
              </a:rPr>
              <a:t>COMPANY 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9pPr>
    </p:titleStyle>
    <p:bodyStyle>
      <a:lvl1pPr marL="341313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800" b="1">
          <a:solidFill>
            <a:srgbClr val="9999FF"/>
          </a:solidFill>
          <a:latin typeface="+mn-lt"/>
          <a:ea typeface="+mn-ea"/>
          <a:cs typeface="+mn-cs"/>
        </a:defRPr>
      </a:lvl1pPr>
      <a:lvl2pPr marL="741363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4386"/>
          </a:solidFill>
          <a:latin typeface="Arial" charset="0"/>
          <a:ea typeface="+mn-ea"/>
          <a:cs typeface="+mn-cs"/>
        </a:defRPr>
      </a:lvl2pPr>
      <a:lvl3pPr marL="1141413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4386"/>
          </a:solidFill>
          <a:latin typeface="Arial" charset="0"/>
          <a:ea typeface="+mn-ea"/>
          <a:cs typeface="+mn-cs"/>
        </a:defRPr>
      </a:lvl3pPr>
      <a:lvl4pPr marL="1598613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4386"/>
          </a:solidFill>
          <a:latin typeface="Arial" charset="0"/>
          <a:ea typeface="+mn-ea"/>
          <a:cs typeface="+mn-cs"/>
        </a:defRPr>
      </a:lvl4pPr>
      <a:lvl5pPr marL="2055813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4386"/>
          </a:solidFill>
          <a:latin typeface="Arial" charset="0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4386"/>
          </a:solidFill>
          <a:latin typeface="Arial" charset="0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4386"/>
          </a:solidFill>
          <a:latin typeface="Arial" charset="0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4386"/>
          </a:solidFill>
          <a:latin typeface="Arial" charset="0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4386"/>
          </a:solidFill>
          <a:latin typeface="Arial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0" y="0"/>
            <a:ext cx="9144000" cy="4041775"/>
          </a:xfrm>
          <a:prstGeom prst="rect">
            <a:avLst/>
          </a:prstGeom>
          <a:gradFill rotWithShape="0">
            <a:gsLst>
              <a:gs pos="0">
                <a:srgbClr val="004386"/>
              </a:gs>
              <a:gs pos="100000">
                <a:srgbClr val="001F3E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Freeform 2"/>
          <p:cNvSpPr>
            <a:spLocks noChangeArrowheads="1"/>
          </p:cNvSpPr>
          <p:nvPr/>
        </p:nvSpPr>
        <p:spPr bwMode="auto">
          <a:xfrm>
            <a:off x="-4763" y="1936750"/>
            <a:ext cx="9148763" cy="2744788"/>
          </a:xfrm>
          <a:custGeom>
            <a:avLst/>
            <a:gdLst>
              <a:gd name="T0" fmla="*/ 4763 w 5763"/>
              <a:gd name="T1" fmla="*/ 893763 h 1729"/>
              <a:gd name="T2" fmla="*/ 4587875 w 5763"/>
              <a:gd name="T3" fmla="*/ 11113 h 1729"/>
              <a:gd name="T4" fmla="*/ 9148763 w 5763"/>
              <a:gd name="T5" fmla="*/ 925513 h 1729"/>
              <a:gd name="T6" fmla="*/ 9144000 w 5763"/>
              <a:gd name="T7" fmla="*/ 2744788 h 1729"/>
              <a:gd name="T8" fmla="*/ 0 w 5763"/>
              <a:gd name="T9" fmla="*/ 2744788 h 1729"/>
              <a:gd name="T10" fmla="*/ 4763 w 5763"/>
              <a:gd name="T11" fmla="*/ 893763 h 17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763"/>
              <a:gd name="T19" fmla="*/ 0 h 1729"/>
              <a:gd name="T20" fmla="*/ 5763 w 5763"/>
              <a:gd name="T21" fmla="*/ 1729 h 172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763" h="1729">
                <a:moveTo>
                  <a:pt x="3" y="563"/>
                </a:moveTo>
                <a:cubicBezTo>
                  <a:pt x="725" y="326"/>
                  <a:pt x="1498" y="14"/>
                  <a:pt x="2890" y="7"/>
                </a:cubicBezTo>
                <a:cubicBezTo>
                  <a:pt x="4282" y="0"/>
                  <a:pt x="5342" y="355"/>
                  <a:pt x="5763" y="583"/>
                </a:cubicBezTo>
                <a:lnTo>
                  <a:pt x="5760" y="1729"/>
                </a:lnTo>
                <a:lnTo>
                  <a:pt x="0" y="1729"/>
                </a:lnTo>
                <a:lnTo>
                  <a:pt x="3" y="563"/>
                </a:lnTo>
                <a:close/>
              </a:path>
            </a:pathLst>
          </a:custGeom>
          <a:gradFill rotWithShape="0">
            <a:gsLst>
              <a:gs pos="0">
                <a:srgbClr val="3E71A3"/>
              </a:gs>
              <a:gs pos="50000">
                <a:srgbClr val="004386"/>
              </a:gs>
              <a:gs pos="100000">
                <a:srgbClr val="3E71A3"/>
              </a:gs>
            </a:gsLst>
            <a:lin ang="10800000" scaled="1"/>
          </a:gradFill>
          <a:ln w="9525" cap="flat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4933950"/>
            <a:ext cx="9163050" cy="1941513"/>
          </a:xfrm>
          <a:prstGeom prst="rect">
            <a:avLst/>
          </a:prstGeom>
          <a:solidFill>
            <a:srgbClr val="1ABA8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4826000"/>
            <a:ext cx="9156700" cy="168275"/>
          </a:xfrm>
          <a:prstGeom prst="rect">
            <a:avLst/>
          </a:prstGeom>
          <a:gradFill rotWithShape="0">
            <a:gsLst>
              <a:gs pos="0">
                <a:srgbClr val="1ABA81"/>
              </a:gs>
              <a:gs pos="100000">
                <a:srgbClr val="0C563C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4" name="Freeform 5"/>
          <p:cNvSpPr>
            <a:spLocks noChangeArrowheads="1"/>
          </p:cNvSpPr>
          <p:nvPr/>
        </p:nvSpPr>
        <p:spPr bwMode="auto">
          <a:xfrm>
            <a:off x="-11113" y="2060575"/>
            <a:ext cx="9155113" cy="2765425"/>
          </a:xfrm>
          <a:custGeom>
            <a:avLst/>
            <a:gdLst>
              <a:gd name="T0" fmla="*/ 0 w 5767"/>
              <a:gd name="T1" fmla="*/ 957133 h 1644"/>
              <a:gd name="T2" fmla="*/ 4473575 w 5767"/>
              <a:gd name="T3" fmla="*/ 35325 h 1644"/>
              <a:gd name="T4" fmla="*/ 9155113 w 5767"/>
              <a:gd name="T5" fmla="*/ 980683 h 1644"/>
              <a:gd name="T6" fmla="*/ 9150350 w 5767"/>
              <a:gd name="T7" fmla="*/ 2765425 h 1644"/>
              <a:gd name="T8" fmla="*/ 6350 w 5767"/>
              <a:gd name="T9" fmla="*/ 2765425 h 1644"/>
              <a:gd name="T10" fmla="*/ 0 w 5767"/>
              <a:gd name="T11" fmla="*/ 957133 h 16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767"/>
              <a:gd name="T19" fmla="*/ 0 h 1644"/>
              <a:gd name="T20" fmla="*/ 5767 w 5767"/>
              <a:gd name="T21" fmla="*/ 1644 h 16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767" h="1644">
                <a:moveTo>
                  <a:pt x="0" y="569"/>
                </a:moveTo>
                <a:cubicBezTo>
                  <a:pt x="722" y="332"/>
                  <a:pt x="1460" y="42"/>
                  <a:pt x="2818" y="21"/>
                </a:cubicBezTo>
                <a:cubicBezTo>
                  <a:pt x="4176" y="0"/>
                  <a:pt x="5346" y="355"/>
                  <a:pt x="5767" y="583"/>
                </a:cubicBezTo>
                <a:lnTo>
                  <a:pt x="5764" y="1644"/>
                </a:lnTo>
                <a:lnTo>
                  <a:pt x="4" y="1644"/>
                </a:lnTo>
                <a:lnTo>
                  <a:pt x="0" y="569"/>
                </a:lnTo>
                <a:close/>
              </a:path>
            </a:pathLst>
          </a:custGeom>
          <a:blipFill dpi="0" rotWithShape="0">
            <a:blip r:embed="rId14" cstate="print"/>
            <a:srcRect/>
            <a:stretch>
              <a:fillRect/>
            </a:stretch>
          </a:blipFill>
          <a:ln w="9525" cap="flat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8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000" b="1">
                <a:solidFill>
                  <a:srgbClr val="B2B2B2"/>
                </a:solidFill>
                <a:latin typeface="Verdana" pitchFamily="32" charset="0"/>
              </a:rPr>
              <a:t>LOGO</a:t>
            </a:r>
          </a:p>
        </p:txBody>
      </p:sp>
      <p:sp>
        <p:nvSpPr>
          <p:cNvPr id="205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4838" cy="573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щёлкните мышью</a:t>
            </a:r>
          </a:p>
        </p:txBody>
      </p:sp>
      <p:sp>
        <p:nvSpPr>
          <p:cNvPr id="205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0"/>
            <a:ext cx="8224838" cy="4948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щёлкните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Verdana" pitchFamily="32" charset="0"/>
          <a:ea typeface="Source Han Sans CN Normal" charset="0"/>
          <a:cs typeface="Source Han Sans CN Normal" charset="0"/>
        </a:defRPr>
      </a:lvl9pPr>
    </p:titleStyle>
    <p:bodyStyle>
      <a:lvl1pPr marL="341313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800" b="1">
          <a:solidFill>
            <a:srgbClr val="9999FF"/>
          </a:solidFill>
          <a:latin typeface="+mn-lt"/>
          <a:ea typeface="+mn-ea"/>
          <a:cs typeface="+mn-cs"/>
        </a:defRPr>
      </a:lvl1pPr>
      <a:lvl2pPr marL="741363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4386"/>
          </a:solidFill>
          <a:latin typeface="Arial" charset="0"/>
          <a:ea typeface="+mn-ea"/>
          <a:cs typeface="+mn-cs"/>
        </a:defRPr>
      </a:lvl2pPr>
      <a:lvl3pPr marL="1141413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4386"/>
          </a:solidFill>
          <a:latin typeface="Arial" charset="0"/>
          <a:ea typeface="+mn-ea"/>
          <a:cs typeface="+mn-cs"/>
        </a:defRPr>
      </a:lvl3pPr>
      <a:lvl4pPr marL="1598613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4386"/>
          </a:solidFill>
          <a:latin typeface="Arial" charset="0"/>
          <a:ea typeface="+mn-ea"/>
          <a:cs typeface="+mn-cs"/>
        </a:defRPr>
      </a:lvl4pPr>
      <a:lvl5pPr marL="2055813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4386"/>
          </a:solidFill>
          <a:latin typeface="Arial" charset="0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4386"/>
          </a:solidFill>
          <a:latin typeface="Arial" charset="0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4386"/>
          </a:solidFill>
          <a:latin typeface="Arial" charset="0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4386"/>
          </a:solidFill>
          <a:latin typeface="Arial" charset="0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4386"/>
          </a:solidFill>
          <a:latin typeface="Arial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76200" y="685800"/>
            <a:ext cx="914400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4400" b="1" dirty="0"/>
              <a:t>JINR</a:t>
            </a:r>
          </a:p>
          <a:p>
            <a:pPr algn="ctr"/>
            <a:r>
              <a:rPr lang="en-US" sz="4400" b="1" dirty="0" smtClean="0"/>
              <a:t>Tier1 </a:t>
            </a:r>
            <a:r>
              <a:rPr lang="en-US" sz="4400" b="1" dirty="0"/>
              <a:t>&amp; </a:t>
            </a:r>
            <a:r>
              <a:rPr lang="en-US" sz="4400" b="1" dirty="0" smtClean="0"/>
              <a:t>Tier2/CICC </a:t>
            </a:r>
            <a:endParaRPr lang="en-US" sz="4400" b="1" dirty="0"/>
          </a:p>
          <a:p>
            <a:pPr algn="ctr"/>
            <a:r>
              <a:rPr lang="en-US" sz="4400" b="1" dirty="0"/>
              <a:t>accounting system</a:t>
            </a: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228600" y="5638800"/>
            <a:ext cx="83820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r>
              <a:rPr lang="fi-FI" sz="2400" b="1" u="sng" dirty="0"/>
              <a:t>Kashunin I.,</a:t>
            </a:r>
            <a:r>
              <a:rPr lang="fi-FI" sz="2400" b="1" dirty="0"/>
              <a:t> Mitsyn V., Strizh T.</a:t>
            </a:r>
          </a:p>
          <a:p>
            <a:pPr algn="ctr"/>
            <a:r>
              <a:rPr lang="en-US" sz="2400" b="1" dirty="0"/>
              <a:t>July 2021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2238"/>
            <a:ext cx="1312863" cy="792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3200"/>
            <a:ext cx="129540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-152400" y="334230"/>
            <a:ext cx="929640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New Tier1 accounting system </a:t>
            </a:r>
            <a:br>
              <a:rPr lang="en-US" sz="3200" b="1" dirty="0"/>
            </a:br>
            <a:r>
              <a:rPr lang="en-US" sz="3200" b="1" dirty="0"/>
              <a:t>(visualization)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2475" y="6534150"/>
            <a:ext cx="2895600" cy="255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6" name="AutoShape 13"/>
          <p:cNvSpPr>
            <a:spLocks noChangeArrowheads="1"/>
          </p:cNvSpPr>
          <p:nvPr/>
        </p:nvSpPr>
        <p:spPr bwMode="auto">
          <a:xfrm>
            <a:off x="3332163" y="2174875"/>
            <a:ext cx="1836057" cy="644877"/>
          </a:xfrm>
          <a:custGeom>
            <a:avLst/>
            <a:gdLst>
              <a:gd name="T0" fmla="*/ 1891708 w 1522412"/>
              <a:gd name="T1" fmla="*/ 357715 h 639763"/>
              <a:gd name="T2" fmla="*/ 945852 w 1522412"/>
              <a:gd name="T3" fmla="*/ 715428 h 639763"/>
              <a:gd name="T4" fmla="*/ 0 w 1522412"/>
              <a:gd name="T5" fmla="*/ 357715 h 639763"/>
              <a:gd name="T6" fmla="*/ 945852 w 1522412"/>
              <a:gd name="T7" fmla="*/ 0 h 6397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522412"/>
              <a:gd name="T13" fmla="*/ 0 h 639763"/>
              <a:gd name="T14" fmla="*/ 1522412 w 1522412"/>
              <a:gd name="T15" fmla="*/ 639763 h 6397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2412" h="639763">
                <a:moveTo>
                  <a:pt x="0" y="0"/>
                </a:moveTo>
                <a:lnTo>
                  <a:pt x="4229" y="0"/>
                </a:lnTo>
                <a:lnTo>
                  <a:pt x="4229" y="1776"/>
                </a:lnTo>
                <a:lnTo>
                  <a:pt x="0" y="1776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r>
              <a:rPr lang="en-US" b="1" dirty="0"/>
              <a:t>General view </a:t>
            </a:r>
          </a:p>
          <a:p>
            <a:r>
              <a:rPr lang="en-US" b="1" dirty="0"/>
              <a:t>of the complex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86200" y="1175187"/>
            <a:ext cx="167640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>
                <a:tab pos="211138" algn="l"/>
                <a:tab pos="658813" algn="l"/>
                <a:tab pos="1109663" algn="l"/>
                <a:tab pos="1557338" algn="l"/>
                <a:tab pos="2008188" algn="l"/>
                <a:tab pos="2455863" algn="l"/>
                <a:tab pos="2906713" algn="l"/>
                <a:tab pos="3354388" algn="l"/>
                <a:tab pos="3805238" algn="l"/>
                <a:tab pos="4252913" algn="l"/>
                <a:tab pos="4703763" algn="l"/>
                <a:tab pos="5151438" algn="l"/>
                <a:tab pos="5602288" algn="l"/>
                <a:tab pos="6049963" algn="l"/>
                <a:tab pos="6500813" algn="l"/>
                <a:tab pos="6948488" algn="l"/>
                <a:tab pos="7399338" algn="l"/>
                <a:tab pos="7847013" algn="l"/>
                <a:tab pos="8297863" algn="l"/>
                <a:tab pos="8745538" algn="l"/>
                <a:tab pos="9196388" algn="l"/>
              </a:tabLst>
            </a:pPr>
            <a:r>
              <a:rPr lang="en-US" altLang="ru-RU" b="1" dirty="0"/>
              <a:t>Litmon-01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33847"/>
            <a:ext cx="9144000" cy="514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9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-152400" y="334230"/>
            <a:ext cx="929640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 New </a:t>
            </a:r>
            <a:r>
              <a:rPr lang="en-US" sz="3200" b="1" dirty="0" smtClean="0"/>
              <a:t>Tier2/CICC </a:t>
            </a:r>
            <a:r>
              <a:rPr lang="en-US" sz="3200" b="1" dirty="0"/>
              <a:t>accounting system</a:t>
            </a:r>
            <a:br>
              <a:rPr lang="en-US" sz="3200" b="1" dirty="0"/>
            </a:br>
            <a:r>
              <a:rPr lang="en-US" sz="3200" b="1" dirty="0"/>
              <a:t>(visualization)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2475" y="6534150"/>
            <a:ext cx="2895600" cy="255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6" name="AutoShape 13"/>
          <p:cNvSpPr>
            <a:spLocks noChangeArrowheads="1"/>
          </p:cNvSpPr>
          <p:nvPr/>
        </p:nvSpPr>
        <p:spPr bwMode="auto">
          <a:xfrm>
            <a:off x="3332163" y="2174875"/>
            <a:ext cx="1836057" cy="644877"/>
          </a:xfrm>
          <a:custGeom>
            <a:avLst/>
            <a:gdLst>
              <a:gd name="T0" fmla="*/ 1891708 w 1522412"/>
              <a:gd name="T1" fmla="*/ 357715 h 639763"/>
              <a:gd name="T2" fmla="*/ 945852 w 1522412"/>
              <a:gd name="T3" fmla="*/ 715428 h 639763"/>
              <a:gd name="T4" fmla="*/ 0 w 1522412"/>
              <a:gd name="T5" fmla="*/ 357715 h 639763"/>
              <a:gd name="T6" fmla="*/ 945852 w 1522412"/>
              <a:gd name="T7" fmla="*/ 0 h 6397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522412"/>
              <a:gd name="T13" fmla="*/ 0 h 639763"/>
              <a:gd name="T14" fmla="*/ 1522412 w 1522412"/>
              <a:gd name="T15" fmla="*/ 639763 h 6397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2412" h="639763">
                <a:moveTo>
                  <a:pt x="0" y="0"/>
                </a:moveTo>
                <a:lnTo>
                  <a:pt x="4229" y="0"/>
                </a:lnTo>
                <a:lnTo>
                  <a:pt x="4229" y="1776"/>
                </a:lnTo>
                <a:lnTo>
                  <a:pt x="0" y="1776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r>
              <a:rPr lang="en-US" b="1" dirty="0"/>
              <a:t>General view </a:t>
            </a:r>
          </a:p>
          <a:p>
            <a:r>
              <a:rPr lang="en-US" b="1" dirty="0"/>
              <a:t>of the complex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86200" y="1175187"/>
            <a:ext cx="167640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>
                <a:tab pos="211138" algn="l"/>
                <a:tab pos="658813" algn="l"/>
                <a:tab pos="1109663" algn="l"/>
                <a:tab pos="1557338" algn="l"/>
                <a:tab pos="2008188" algn="l"/>
                <a:tab pos="2455863" algn="l"/>
                <a:tab pos="2906713" algn="l"/>
                <a:tab pos="3354388" algn="l"/>
                <a:tab pos="3805238" algn="l"/>
                <a:tab pos="4252913" algn="l"/>
                <a:tab pos="4703763" algn="l"/>
                <a:tab pos="5151438" algn="l"/>
                <a:tab pos="5602288" algn="l"/>
                <a:tab pos="6049963" algn="l"/>
                <a:tab pos="6500813" algn="l"/>
                <a:tab pos="6948488" algn="l"/>
                <a:tab pos="7399338" algn="l"/>
                <a:tab pos="7847013" algn="l"/>
                <a:tab pos="8297863" algn="l"/>
                <a:tab pos="8745538" algn="l"/>
                <a:tab pos="9196388" algn="l"/>
              </a:tabLst>
            </a:pPr>
            <a:r>
              <a:rPr lang="en-US" altLang="ru-RU" b="1" dirty="0"/>
              <a:t>Litmon-01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9144000" cy="514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10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78409"/>
            <a:ext cx="9153562" cy="491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-152400" y="334230"/>
            <a:ext cx="929640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Integration into the monitoring system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5" y="6534150"/>
            <a:ext cx="2895600" cy="255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Прямоугольник 49"/>
          <p:cNvSpPr>
            <a:spLocks noChangeArrowheads="1"/>
          </p:cNvSpPr>
          <p:nvPr/>
        </p:nvSpPr>
        <p:spPr bwMode="auto">
          <a:xfrm>
            <a:off x="381000" y="5801525"/>
            <a:ext cx="8610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2400" b="1" dirty="0">
                <a:solidFill>
                  <a:srgbClr val="002060"/>
                </a:solidFill>
              </a:rPr>
              <a:t>https://litmon.jinr.ru                        https://litmon-01.jinr.ru</a:t>
            </a:r>
          </a:p>
          <a:p>
            <a:pPr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2400" b="1" dirty="0">
                <a:solidFill>
                  <a:srgbClr val="002060"/>
                </a:solidFill>
              </a:rPr>
              <a:t>http://litmon-display.jinr.ru</a:t>
            </a:r>
          </a:p>
          <a:p>
            <a:pPr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endParaRPr lang="ru-RU" alt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1143000" y="838200"/>
            <a:ext cx="1143000" cy="4572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685800" y="30480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>
                <a:solidFill>
                  <a:srgbClr val="FFFFFF"/>
                </a:solidFill>
                <a:latin typeface="Candara" pitchFamily="34" charset="0"/>
              </a:rPr>
              <a:t>Conclusions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660525" y="1120775"/>
            <a:ext cx="184150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/>
          </a:p>
        </p:txBody>
      </p:sp>
      <p:grpSp>
        <p:nvGrpSpPr>
          <p:cNvPr id="23556" name="Группа 44"/>
          <p:cNvGrpSpPr>
            <a:grpSpLocks/>
          </p:cNvGrpSpPr>
          <p:nvPr/>
        </p:nvGrpSpPr>
        <p:grpSpPr bwMode="auto">
          <a:xfrm>
            <a:off x="31750" y="1693862"/>
            <a:ext cx="9036050" cy="2801938"/>
            <a:chOff x="2165350" y="1820863"/>
            <a:chExt cx="4768850" cy="2801937"/>
          </a:xfrm>
        </p:grpSpPr>
        <p:sp>
          <p:nvSpPr>
            <p:cNvPr id="23561" name="AutoShape 4"/>
            <p:cNvSpPr>
              <a:spLocks noChangeArrowheads="1"/>
            </p:cNvSpPr>
            <p:nvPr/>
          </p:nvSpPr>
          <p:spPr bwMode="auto">
            <a:xfrm>
              <a:off x="2514600" y="4114800"/>
              <a:ext cx="4419600" cy="508000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3191F1"/>
                </a:gs>
                <a:gs pos="100000">
                  <a:srgbClr val="FFFFFF"/>
                </a:gs>
              </a:gsLst>
              <a:lin ang="10800000" scaled="1"/>
            </a:gradFill>
            <a:ln w="28440" cap="sq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The database as a backend can be used by other monitoring systems</a:t>
              </a:r>
            </a:p>
          </p:txBody>
        </p:sp>
        <p:sp>
          <p:nvSpPr>
            <p:cNvPr id="23562" name="AutoShape 5"/>
            <p:cNvSpPr>
              <a:spLocks noChangeArrowheads="1"/>
            </p:cNvSpPr>
            <p:nvPr/>
          </p:nvSpPr>
          <p:spPr bwMode="auto">
            <a:xfrm>
              <a:off x="2482850" y="3378200"/>
              <a:ext cx="4419600" cy="508000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1ABA81"/>
                </a:gs>
                <a:gs pos="100000">
                  <a:srgbClr val="FFFFFF"/>
                </a:gs>
              </a:gsLst>
              <a:lin ang="10800000" scaled="1"/>
            </a:gradFill>
            <a:ln w="28440" cap="sq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Old and new statistics can be compared</a:t>
              </a:r>
            </a:p>
          </p:txBody>
        </p:sp>
        <p:sp>
          <p:nvSpPr>
            <p:cNvPr id="23563" name="AutoShape 6"/>
            <p:cNvSpPr>
              <a:spLocks noChangeArrowheads="1"/>
            </p:cNvSpPr>
            <p:nvPr/>
          </p:nvSpPr>
          <p:spPr bwMode="auto">
            <a:xfrm>
              <a:off x="2482850" y="2590800"/>
              <a:ext cx="4419600" cy="584200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3191F1"/>
                </a:gs>
                <a:gs pos="100000">
                  <a:srgbClr val="FFFFFF"/>
                </a:gs>
              </a:gsLst>
              <a:lin ang="10800000" scaled="1"/>
            </a:gradFill>
            <a:ln w="28440" cap="sq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JINR </a:t>
              </a:r>
              <a:r>
                <a:rPr lang="en-US" b="1" dirty="0" smtClean="0">
                  <a:solidFill>
                    <a:schemeClr val="tx1"/>
                  </a:solidFill>
                </a:rPr>
                <a:t>Tier2/CICC got </a:t>
              </a:r>
              <a:r>
                <a:rPr lang="en-US" b="1" dirty="0">
                  <a:solidFill>
                    <a:schemeClr val="tx1"/>
                  </a:solidFill>
                </a:rPr>
                <a:t>a new monitoring tool </a:t>
              </a:r>
            </a:p>
          </p:txBody>
        </p:sp>
        <p:sp>
          <p:nvSpPr>
            <p:cNvPr id="23564" name="AutoShape 7"/>
            <p:cNvSpPr>
              <a:spLocks noChangeArrowheads="1"/>
            </p:cNvSpPr>
            <p:nvPr/>
          </p:nvSpPr>
          <p:spPr bwMode="auto">
            <a:xfrm>
              <a:off x="2482850" y="1820863"/>
              <a:ext cx="4419600" cy="508000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1ABA81"/>
                </a:gs>
                <a:gs pos="100000">
                  <a:srgbClr val="FFFFFF"/>
                </a:gs>
              </a:gsLst>
              <a:lin ang="10800000" scaled="1"/>
            </a:gradFill>
            <a:ln w="28440" cap="sq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JINR </a:t>
              </a:r>
              <a:r>
                <a:rPr lang="en-US" b="1" dirty="0" smtClean="0">
                  <a:solidFill>
                    <a:schemeClr val="tx1"/>
                  </a:solidFill>
                </a:rPr>
                <a:t>Tier1 </a:t>
              </a:r>
              <a:r>
                <a:rPr lang="en-US" b="1" dirty="0">
                  <a:solidFill>
                    <a:schemeClr val="tx1"/>
                  </a:solidFill>
                </a:rPr>
                <a:t>got a new monitoring tool </a:t>
              </a:r>
            </a:p>
          </p:txBody>
        </p:sp>
        <p:grpSp>
          <p:nvGrpSpPr>
            <p:cNvPr id="23565" name="Group 8"/>
            <p:cNvGrpSpPr>
              <a:grpSpLocks/>
            </p:cNvGrpSpPr>
            <p:nvPr/>
          </p:nvGrpSpPr>
          <p:grpSpPr bwMode="auto">
            <a:xfrm>
              <a:off x="2165350" y="1909763"/>
              <a:ext cx="376238" cy="376237"/>
              <a:chOff x="1364" y="1203"/>
              <a:chExt cx="237" cy="237"/>
            </a:xfrm>
          </p:grpSpPr>
          <p:sp>
            <p:nvSpPr>
              <p:cNvPr id="23594" name="Oval 9"/>
              <p:cNvSpPr>
                <a:spLocks noChangeArrowheads="1"/>
              </p:cNvSpPr>
              <p:nvPr/>
            </p:nvSpPr>
            <p:spPr bwMode="auto">
              <a:xfrm>
                <a:off x="1364" y="1203"/>
                <a:ext cx="237" cy="23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5" name="Oval 10"/>
              <p:cNvSpPr>
                <a:spLocks noChangeArrowheads="1"/>
              </p:cNvSpPr>
              <p:nvPr/>
            </p:nvSpPr>
            <p:spPr bwMode="auto">
              <a:xfrm>
                <a:off x="1378" y="1216"/>
                <a:ext cx="209" cy="209"/>
              </a:xfrm>
              <a:prstGeom prst="ellipse">
                <a:avLst/>
              </a:prstGeom>
              <a:gradFill rotWithShape="0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6" name="Oval 11"/>
              <p:cNvSpPr>
                <a:spLocks noChangeArrowheads="1"/>
              </p:cNvSpPr>
              <p:nvPr/>
            </p:nvSpPr>
            <p:spPr bwMode="auto">
              <a:xfrm>
                <a:off x="1390" y="1229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3191F1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7" name="Oval 12"/>
              <p:cNvSpPr>
                <a:spLocks noChangeArrowheads="1"/>
              </p:cNvSpPr>
              <p:nvPr/>
            </p:nvSpPr>
            <p:spPr bwMode="auto">
              <a:xfrm>
                <a:off x="1390" y="1229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000000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8" name="Oval 13"/>
              <p:cNvSpPr>
                <a:spLocks noChangeArrowheads="1"/>
              </p:cNvSpPr>
              <p:nvPr/>
            </p:nvSpPr>
            <p:spPr bwMode="auto">
              <a:xfrm>
                <a:off x="1402" y="1241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B4E82"/>
                  </a:gs>
                  <a:gs pos="50000">
                    <a:srgbClr val="3191F1"/>
                  </a:gs>
                  <a:gs pos="100000">
                    <a:srgbClr val="1B4E82"/>
                  </a:gs>
                </a:gsLst>
                <a:lin ang="81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9" name="Oval 14"/>
              <p:cNvSpPr>
                <a:spLocks noChangeArrowheads="1"/>
              </p:cNvSpPr>
              <p:nvPr/>
            </p:nvSpPr>
            <p:spPr bwMode="auto">
              <a:xfrm>
                <a:off x="1402" y="1241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7C6300"/>
                  </a:gs>
                  <a:gs pos="100000">
                    <a:srgbClr val="FFCC00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</p:grpSp>
        <p:grpSp>
          <p:nvGrpSpPr>
            <p:cNvPr id="23566" name="Group 15"/>
            <p:cNvGrpSpPr>
              <a:grpSpLocks/>
            </p:cNvGrpSpPr>
            <p:nvPr/>
          </p:nvGrpSpPr>
          <p:grpSpPr bwMode="auto">
            <a:xfrm>
              <a:off x="2178050" y="2697163"/>
              <a:ext cx="376238" cy="376237"/>
              <a:chOff x="1372" y="1699"/>
              <a:chExt cx="237" cy="237"/>
            </a:xfrm>
          </p:grpSpPr>
          <p:sp>
            <p:nvSpPr>
              <p:cNvPr id="23588" name="Oval 16"/>
              <p:cNvSpPr>
                <a:spLocks noChangeArrowheads="1"/>
              </p:cNvSpPr>
              <p:nvPr/>
            </p:nvSpPr>
            <p:spPr bwMode="auto">
              <a:xfrm>
                <a:off x="1372" y="1699"/>
                <a:ext cx="237" cy="23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89" name="Oval 17"/>
              <p:cNvSpPr>
                <a:spLocks noChangeArrowheads="1"/>
              </p:cNvSpPr>
              <p:nvPr/>
            </p:nvSpPr>
            <p:spPr bwMode="auto">
              <a:xfrm>
                <a:off x="1386" y="1712"/>
                <a:ext cx="209" cy="209"/>
              </a:xfrm>
              <a:prstGeom prst="ellipse">
                <a:avLst/>
              </a:prstGeom>
              <a:gradFill rotWithShape="0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0" name="Oval 18"/>
              <p:cNvSpPr>
                <a:spLocks noChangeArrowheads="1"/>
              </p:cNvSpPr>
              <p:nvPr/>
            </p:nvSpPr>
            <p:spPr bwMode="auto">
              <a:xfrm>
                <a:off x="1398" y="1725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3191F1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1" name="Oval 19"/>
              <p:cNvSpPr>
                <a:spLocks noChangeArrowheads="1"/>
              </p:cNvSpPr>
              <p:nvPr/>
            </p:nvSpPr>
            <p:spPr bwMode="auto">
              <a:xfrm>
                <a:off x="1398" y="1725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48BE67"/>
                  </a:gs>
                  <a:gs pos="100000">
                    <a:srgbClr val="000000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2" name="Oval 20"/>
              <p:cNvSpPr>
                <a:spLocks noChangeArrowheads="1"/>
              </p:cNvSpPr>
              <p:nvPr/>
            </p:nvSpPr>
            <p:spPr bwMode="auto">
              <a:xfrm>
                <a:off x="1410" y="1737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B4E82"/>
                  </a:gs>
                  <a:gs pos="50000">
                    <a:srgbClr val="3191F1"/>
                  </a:gs>
                  <a:gs pos="100000">
                    <a:srgbClr val="1B4E82"/>
                  </a:gs>
                </a:gsLst>
                <a:lin ang="81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93" name="Oval 21"/>
              <p:cNvSpPr>
                <a:spLocks noChangeArrowheads="1"/>
              </p:cNvSpPr>
              <p:nvPr/>
            </p:nvSpPr>
            <p:spPr bwMode="auto">
              <a:xfrm>
                <a:off x="1410" y="1737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235C32"/>
                  </a:gs>
                  <a:gs pos="100000">
                    <a:srgbClr val="48BE67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</p:grpSp>
        <p:grpSp>
          <p:nvGrpSpPr>
            <p:cNvPr id="23567" name="Group 22"/>
            <p:cNvGrpSpPr>
              <a:grpSpLocks/>
            </p:cNvGrpSpPr>
            <p:nvPr/>
          </p:nvGrpSpPr>
          <p:grpSpPr bwMode="auto">
            <a:xfrm>
              <a:off x="2178050" y="3429000"/>
              <a:ext cx="376238" cy="376238"/>
              <a:chOff x="1372" y="2160"/>
              <a:chExt cx="237" cy="237"/>
            </a:xfrm>
          </p:grpSpPr>
          <p:sp>
            <p:nvSpPr>
              <p:cNvPr id="23582" name="Oval 23"/>
              <p:cNvSpPr>
                <a:spLocks noChangeArrowheads="1"/>
              </p:cNvSpPr>
              <p:nvPr/>
            </p:nvSpPr>
            <p:spPr bwMode="auto">
              <a:xfrm>
                <a:off x="1372" y="2160"/>
                <a:ext cx="237" cy="23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83" name="Oval 24"/>
              <p:cNvSpPr>
                <a:spLocks noChangeArrowheads="1"/>
              </p:cNvSpPr>
              <p:nvPr/>
            </p:nvSpPr>
            <p:spPr bwMode="auto">
              <a:xfrm>
                <a:off x="1386" y="2173"/>
                <a:ext cx="209" cy="209"/>
              </a:xfrm>
              <a:prstGeom prst="ellipse">
                <a:avLst/>
              </a:prstGeom>
              <a:gradFill rotWithShape="0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84" name="Oval 25"/>
              <p:cNvSpPr>
                <a:spLocks noChangeArrowheads="1"/>
              </p:cNvSpPr>
              <p:nvPr/>
            </p:nvSpPr>
            <p:spPr bwMode="auto">
              <a:xfrm>
                <a:off x="1398" y="2186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3191F1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85" name="Oval 26"/>
              <p:cNvSpPr>
                <a:spLocks noChangeArrowheads="1"/>
              </p:cNvSpPr>
              <p:nvPr/>
            </p:nvSpPr>
            <p:spPr bwMode="auto">
              <a:xfrm>
                <a:off x="1398" y="2186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86" name="Oval 27"/>
              <p:cNvSpPr>
                <a:spLocks noChangeArrowheads="1"/>
              </p:cNvSpPr>
              <p:nvPr/>
            </p:nvSpPr>
            <p:spPr bwMode="auto">
              <a:xfrm>
                <a:off x="1410" y="2198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B4E82"/>
                  </a:gs>
                  <a:gs pos="50000">
                    <a:srgbClr val="3191F1"/>
                  </a:gs>
                  <a:gs pos="100000">
                    <a:srgbClr val="1B4E82"/>
                  </a:gs>
                </a:gsLst>
                <a:lin ang="81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87" name="Oval 28"/>
              <p:cNvSpPr>
                <a:spLocks noChangeArrowheads="1"/>
              </p:cNvSpPr>
              <p:nvPr/>
            </p:nvSpPr>
            <p:spPr bwMode="auto">
              <a:xfrm>
                <a:off x="1410" y="2198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0576D"/>
                  </a:gs>
                  <a:gs pos="100000">
                    <a:srgbClr val="21B3E1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</p:grpSp>
        <p:grpSp>
          <p:nvGrpSpPr>
            <p:cNvPr id="23568" name="Group 29"/>
            <p:cNvGrpSpPr>
              <a:grpSpLocks/>
            </p:cNvGrpSpPr>
            <p:nvPr/>
          </p:nvGrpSpPr>
          <p:grpSpPr bwMode="auto">
            <a:xfrm>
              <a:off x="2178050" y="4216400"/>
              <a:ext cx="376238" cy="376238"/>
              <a:chOff x="1372" y="2656"/>
              <a:chExt cx="237" cy="237"/>
            </a:xfrm>
          </p:grpSpPr>
          <p:sp>
            <p:nvSpPr>
              <p:cNvPr id="23576" name="Oval 30"/>
              <p:cNvSpPr>
                <a:spLocks noChangeArrowheads="1"/>
              </p:cNvSpPr>
              <p:nvPr/>
            </p:nvSpPr>
            <p:spPr bwMode="auto">
              <a:xfrm>
                <a:off x="1372" y="2656"/>
                <a:ext cx="237" cy="23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77" name="Oval 31"/>
              <p:cNvSpPr>
                <a:spLocks noChangeArrowheads="1"/>
              </p:cNvSpPr>
              <p:nvPr/>
            </p:nvSpPr>
            <p:spPr bwMode="auto">
              <a:xfrm>
                <a:off x="1386" y="2669"/>
                <a:ext cx="209" cy="210"/>
              </a:xfrm>
              <a:prstGeom prst="ellipse">
                <a:avLst/>
              </a:prstGeom>
              <a:gradFill rotWithShape="0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78" name="Oval 32"/>
              <p:cNvSpPr>
                <a:spLocks noChangeArrowheads="1"/>
              </p:cNvSpPr>
              <p:nvPr/>
            </p:nvSpPr>
            <p:spPr bwMode="auto">
              <a:xfrm>
                <a:off x="1398" y="2682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3191F1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79" name="Oval 33"/>
              <p:cNvSpPr>
                <a:spLocks noChangeArrowheads="1"/>
              </p:cNvSpPr>
              <p:nvPr/>
            </p:nvSpPr>
            <p:spPr bwMode="auto">
              <a:xfrm>
                <a:off x="1398" y="2682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8D67E1"/>
                  </a:gs>
                  <a:gs pos="100000">
                    <a:srgbClr val="000000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80" name="Oval 34"/>
              <p:cNvSpPr>
                <a:spLocks noChangeArrowheads="1"/>
              </p:cNvSpPr>
              <p:nvPr/>
            </p:nvSpPr>
            <p:spPr bwMode="auto">
              <a:xfrm>
                <a:off x="1410" y="2694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B4E82"/>
                  </a:gs>
                  <a:gs pos="50000">
                    <a:srgbClr val="3191F1"/>
                  </a:gs>
                  <a:gs pos="100000">
                    <a:srgbClr val="1B4E82"/>
                  </a:gs>
                </a:gsLst>
                <a:lin ang="81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23581" name="Oval 35"/>
              <p:cNvSpPr>
                <a:spLocks noChangeArrowheads="1"/>
              </p:cNvSpPr>
              <p:nvPr/>
            </p:nvSpPr>
            <p:spPr bwMode="auto">
              <a:xfrm>
                <a:off x="1410" y="2694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45326D"/>
                  </a:gs>
                  <a:gs pos="100000">
                    <a:srgbClr val="8D67E1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</p:grpSp>
      </p:grpSp>
      <p:pic>
        <p:nvPicPr>
          <p:cNvPr id="23557" name="Picture 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013" y="6572250"/>
            <a:ext cx="3294062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23558" name="Прямая соединительная линия 48"/>
          <p:cNvCxnSpPr>
            <a:cxnSpLocks noChangeShapeType="1"/>
          </p:cNvCxnSpPr>
          <p:nvPr/>
        </p:nvCxnSpPr>
        <p:spPr bwMode="auto">
          <a:xfrm>
            <a:off x="0" y="5029200"/>
            <a:ext cx="9144000" cy="0"/>
          </a:xfrm>
          <a:prstGeom prst="line">
            <a:avLst/>
          </a:prstGeom>
          <a:noFill/>
          <a:ln w="47625" algn="ctr">
            <a:solidFill>
              <a:srgbClr val="00B050"/>
            </a:solidFill>
            <a:round/>
            <a:headEnd/>
            <a:tailEnd/>
          </a:ln>
        </p:spPr>
      </p:cxnSp>
      <p:sp>
        <p:nvSpPr>
          <p:cNvPr id="23559" name="Прямоугольник 49"/>
          <p:cNvSpPr>
            <a:spLocks noChangeArrowheads="1"/>
          </p:cNvSpPr>
          <p:nvPr/>
        </p:nvSpPr>
        <p:spPr bwMode="auto">
          <a:xfrm>
            <a:off x="-76200" y="5243896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The JINR </a:t>
            </a:r>
            <a:r>
              <a:rPr lang="en-US" sz="3200" b="1" dirty="0" smtClean="0">
                <a:solidFill>
                  <a:schemeClr val="tx1"/>
                </a:solidFill>
              </a:rPr>
              <a:t>Tier1 </a:t>
            </a:r>
            <a:r>
              <a:rPr lang="en-US" sz="3200" b="1" dirty="0">
                <a:solidFill>
                  <a:schemeClr val="tx1"/>
                </a:solidFill>
              </a:rPr>
              <a:t>&amp; </a:t>
            </a:r>
            <a:r>
              <a:rPr lang="en-US" sz="3200" b="1" dirty="0" smtClean="0">
                <a:solidFill>
                  <a:schemeClr val="tx1"/>
                </a:solidFill>
              </a:rPr>
              <a:t>Tier2/CICC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 accounting system was put into operation.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1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12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2238"/>
            <a:ext cx="1312863" cy="792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3200"/>
            <a:ext cx="129540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685800" y="1219200"/>
            <a:ext cx="78486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5400" b="1" kern="10" dirty="0">
                <a:ln w="38160" cap="sq">
                  <a:solidFill>
                    <a:srgbClr val="FFFF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3191F1"/>
                    </a:gs>
                    <a:gs pos="100000">
                      <a:srgbClr val="004386"/>
                    </a:gs>
                  </a:gsLst>
                  <a:lin ang="10800000" scaled="1"/>
                </a:gradFill>
                <a:effectLst>
                  <a:outerShdw dist="107933" dir="2700000" algn="ctr" rotWithShape="0">
                    <a:srgbClr val="000000">
                      <a:alpha val="50026"/>
                    </a:srgbClr>
                  </a:outerShdw>
                </a:effectLst>
                <a:latin typeface="Candara"/>
              </a:rPr>
              <a:t>Thank you for your attention!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14400" y="30480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Old accounting system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5475" y="6551613"/>
            <a:ext cx="3294063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55" name="Text Box 6"/>
          <p:cNvSpPr txBox="1">
            <a:spLocks noChangeArrowheads="1"/>
          </p:cNvSpPr>
          <p:nvPr/>
        </p:nvSpPr>
        <p:spPr bwMode="auto">
          <a:xfrm>
            <a:off x="5410200" y="5716588"/>
            <a:ext cx="3505200" cy="912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r>
              <a:rPr lang="en-US" b="1" dirty="0"/>
              <a:t>The control, computing </a:t>
            </a:r>
          </a:p>
          <a:p>
            <a:r>
              <a:rPr lang="en-US" b="1" dirty="0"/>
              <a:t>and disk servers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6426"/>
          <a:stretch>
            <a:fillRect/>
          </a:stretch>
        </p:blipFill>
        <p:spPr bwMode="auto">
          <a:xfrm>
            <a:off x="54562" y="1600200"/>
            <a:ext cx="2917238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3171" y="1371600"/>
            <a:ext cx="793082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914400" y="38100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3200" b="1" dirty="0"/>
              <a:t>Goals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660525" y="1179513"/>
            <a:ext cx="184150" cy="366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/>
          </a:p>
        </p:txBody>
      </p:sp>
      <p:grpSp>
        <p:nvGrpSpPr>
          <p:cNvPr id="4100" name="Группа 44"/>
          <p:cNvGrpSpPr>
            <a:grpSpLocks/>
          </p:cNvGrpSpPr>
          <p:nvPr/>
        </p:nvGrpSpPr>
        <p:grpSpPr bwMode="auto">
          <a:xfrm>
            <a:off x="31750" y="2684463"/>
            <a:ext cx="8975890" cy="3182937"/>
            <a:chOff x="2165350" y="1820863"/>
            <a:chExt cx="4737100" cy="2801937"/>
          </a:xfrm>
        </p:grpSpPr>
        <p:sp>
          <p:nvSpPr>
            <p:cNvPr id="4103" name="AutoShape 4"/>
            <p:cNvSpPr>
              <a:spLocks noChangeArrowheads="1"/>
            </p:cNvSpPr>
            <p:nvPr/>
          </p:nvSpPr>
          <p:spPr bwMode="auto">
            <a:xfrm>
              <a:off x="2470315" y="4114800"/>
              <a:ext cx="4419600" cy="508000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3191F1"/>
                </a:gs>
                <a:gs pos="100000">
                  <a:srgbClr val="FFFFFF"/>
                </a:gs>
              </a:gsLst>
              <a:lin ang="10800000" scaled="1"/>
            </a:gradFill>
            <a:ln w="28440" cap="sq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Migrate data from the old accounting system to the new one</a:t>
              </a:r>
            </a:p>
          </p:txBody>
        </p:sp>
        <p:sp>
          <p:nvSpPr>
            <p:cNvPr id="4104" name="AutoShape 5"/>
            <p:cNvSpPr>
              <a:spLocks noChangeArrowheads="1"/>
            </p:cNvSpPr>
            <p:nvPr/>
          </p:nvSpPr>
          <p:spPr bwMode="auto">
            <a:xfrm>
              <a:off x="2482850" y="3378200"/>
              <a:ext cx="4419600" cy="508000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1ABA81"/>
                </a:gs>
                <a:gs pos="100000">
                  <a:srgbClr val="FFFFFF"/>
                </a:gs>
              </a:gsLst>
              <a:lin ang="10800000" scaled="1"/>
            </a:gradFill>
            <a:ln w="28440" cap="sq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r>
                <a:rPr lang="en-US" b="1" dirty="0">
                  <a:solidFill>
                    <a:schemeClr val="tx1"/>
                  </a:solidFill>
                </a:rPr>
                <a:t>Visualize data into the monitoring system</a:t>
              </a:r>
            </a:p>
          </p:txBody>
        </p:sp>
        <p:sp>
          <p:nvSpPr>
            <p:cNvPr id="4105" name="AutoShape 6"/>
            <p:cNvSpPr>
              <a:spLocks noChangeArrowheads="1"/>
            </p:cNvSpPr>
            <p:nvPr/>
          </p:nvSpPr>
          <p:spPr bwMode="auto">
            <a:xfrm>
              <a:off x="2482850" y="2590800"/>
              <a:ext cx="4419600" cy="508000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3191F1"/>
                </a:gs>
                <a:gs pos="100000">
                  <a:srgbClr val="FFFFFF"/>
                </a:gs>
              </a:gsLst>
              <a:lin ang="10800000" scaled="1"/>
            </a:gradFill>
            <a:ln w="28440" cap="sq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>
                <a:buClrTx/>
                <a:tabLst>
                  <a:tab pos="0" algn="l"/>
                  <a:tab pos="446088" algn="l"/>
                  <a:tab pos="896938" algn="l"/>
                  <a:tab pos="1344613" algn="l"/>
                  <a:tab pos="1795463" algn="l"/>
                  <a:tab pos="2243138" algn="l"/>
                  <a:tab pos="2693988" algn="l"/>
                  <a:tab pos="3141663" algn="l"/>
                  <a:tab pos="3592513" algn="l"/>
                  <a:tab pos="4040188" algn="l"/>
                  <a:tab pos="4491038" algn="l"/>
                  <a:tab pos="4938713" algn="l"/>
                  <a:tab pos="5389563" algn="l"/>
                  <a:tab pos="5837238" algn="l"/>
                  <a:tab pos="6288088" algn="l"/>
                  <a:tab pos="6735763" algn="l"/>
                  <a:tab pos="7186613" algn="l"/>
                  <a:tab pos="7634288" algn="l"/>
                  <a:tab pos="8085138" algn="l"/>
                  <a:tab pos="8532813" algn="l"/>
                  <a:tab pos="8983663" algn="l"/>
                </a:tabLst>
              </a:pPr>
              <a:endParaRPr lang="en-US" altLang="ru-RU" b="1" dirty="0">
                <a:solidFill>
                  <a:srgbClr val="000000"/>
                </a:solidFill>
              </a:endParaRPr>
            </a:p>
          </p:txBody>
        </p:sp>
        <p:sp>
          <p:nvSpPr>
            <p:cNvPr id="4106" name="AutoShape 7"/>
            <p:cNvSpPr>
              <a:spLocks noChangeArrowheads="1"/>
            </p:cNvSpPr>
            <p:nvPr/>
          </p:nvSpPr>
          <p:spPr bwMode="auto">
            <a:xfrm>
              <a:off x="2482850" y="1820863"/>
              <a:ext cx="4419600" cy="508000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1ABA81"/>
                </a:gs>
                <a:gs pos="100000">
                  <a:srgbClr val="FFFFFF"/>
                </a:gs>
              </a:gsLst>
              <a:lin ang="10800000" scaled="1"/>
            </a:gradFill>
            <a:ln w="28440" cap="sq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>
                <a:buClrTx/>
                <a:buFontTx/>
                <a:buNone/>
                <a:tabLst>
                  <a:tab pos="0" algn="l"/>
                  <a:tab pos="446088" algn="l"/>
                  <a:tab pos="896938" algn="l"/>
                  <a:tab pos="1344613" algn="l"/>
                  <a:tab pos="1795463" algn="l"/>
                  <a:tab pos="2243138" algn="l"/>
                  <a:tab pos="2693988" algn="l"/>
                  <a:tab pos="3141663" algn="l"/>
                  <a:tab pos="3592513" algn="l"/>
                  <a:tab pos="4040188" algn="l"/>
                  <a:tab pos="4491038" algn="l"/>
                  <a:tab pos="4938713" algn="l"/>
                  <a:tab pos="5389563" algn="l"/>
                  <a:tab pos="5837238" algn="l"/>
                  <a:tab pos="6288088" algn="l"/>
                  <a:tab pos="6735763" algn="l"/>
                  <a:tab pos="7186613" algn="l"/>
                  <a:tab pos="7634288" algn="l"/>
                  <a:tab pos="8085138" algn="l"/>
                  <a:tab pos="8532813" algn="l"/>
                  <a:tab pos="8983663" algn="l"/>
                </a:tabLst>
              </a:pPr>
              <a:endParaRPr lang="ru-RU" altLang="ru-RU" b="1" dirty="0">
                <a:solidFill>
                  <a:srgbClr val="000000"/>
                </a:solidFill>
              </a:endParaRPr>
            </a:p>
          </p:txBody>
        </p:sp>
        <p:grpSp>
          <p:nvGrpSpPr>
            <p:cNvPr id="4107" name="Group 8"/>
            <p:cNvGrpSpPr>
              <a:grpSpLocks/>
            </p:cNvGrpSpPr>
            <p:nvPr/>
          </p:nvGrpSpPr>
          <p:grpSpPr bwMode="auto">
            <a:xfrm>
              <a:off x="2165350" y="1909763"/>
              <a:ext cx="376238" cy="376237"/>
              <a:chOff x="1364" y="1203"/>
              <a:chExt cx="237" cy="237"/>
            </a:xfrm>
          </p:grpSpPr>
          <p:sp>
            <p:nvSpPr>
              <p:cNvPr id="4136" name="Oval 9"/>
              <p:cNvSpPr>
                <a:spLocks noChangeArrowheads="1"/>
              </p:cNvSpPr>
              <p:nvPr/>
            </p:nvSpPr>
            <p:spPr bwMode="auto">
              <a:xfrm>
                <a:off x="1364" y="1203"/>
                <a:ext cx="237" cy="23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37" name="Oval 10"/>
              <p:cNvSpPr>
                <a:spLocks noChangeArrowheads="1"/>
              </p:cNvSpPr>
              <p:nvPr/>
            </p:nvSpPr>
            <p:spPr bwMode="auto">
              <a:xfrm>
                <a:off x="1378" y="1216"/>
                <a:ext cx="209" cy="209"/>
              </a:xfrm>
              <a:prstGeom prst="ellipse">
                <a:avLst/>
              </a:prstGeom>
              <a:gradFill rotWithShape="0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38" name="Oval 11"/>
              <p:cNvSpPr>
                <a:spLocks noChangeArrowheads="1"/>
              </p:cNvSpPr>
              <p:nvPr/>
            </p:nvSpPr>
            <p:spPr bwMode="auto">
              <a:xfrm>
                <a:off x="1390" y="1229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3191F1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39" name="Oval 12"/>
              <p:cNvSpPr>
                <a:spLocks noChangeArrowheads="1"/>
              </p:cNvSpPr>
              <p:nvPr/>
            </p:nvSpPr>
            <p:spPr bwMode="auto">
              <a:xfrm>
                <a:off x="1390" y="1229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000000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40" name="Oval 13"/>
              <p:cNvSpPr>
                <a:spLocks noChangeArrowheads="1"/>
              </p:cNvSpPr>
              <p:nvPr/>
            </p:nvSpPr>
            <p:spPr bwMode="auto">
              <a:xfrm>
                <a:off x="1402" y="1241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B4E82"/>
                  </a:gs>
                  <a:gs pos="50000">
                    <a:srgbClr val="3191F1"/>
                  </a:gs>
                  <a:gs pos="100000">
                    <a:srgbClr val="1B4E82"/>
                  </a:gs>
                </a:gsLst>
                <a:lin ang="81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41" name="Oval 14"/>
              <p:cNvSpPr>
                <a:spLocks noChangeArrowheads="1"/>
              </p:cNvSpPr>
              <p:nvPr/>
            </p:nvSpPr>
            <p:spPr bwMode="auto">
              <a:xfrm>
                <a:off x="1402" y="1241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7C6300"/>
                  </a:gs>
                  <a:gs pos="100000">
                    <a:srgbClr val="FFCC00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</p:grpSp>
        <p:grpSp>
          <p:nvGrpSpPr>
            <p:cNvPr id="4108" name="Group 15"/>
            <p:cNvGrpSpPr>
              <a:grpSpLocks/>
            </p:cNvGrpSpPr>
            <p:nvPr/>
          </p:nvGrpSpPr>
          <p:grpSpPr bwMode="auto">
            <a:xfrm>
              <a:off x="2178050" y="2697163"/>
              <a:ext cx="376238" cy="376237"/>
              <a:chOff x="1372" y="1699"/>
              <a:chExt cx="237" cy="237"/>
            </a:xfrm>
          </p:grpSpPr>
          <p:sp>
            <p:nvSpPr>
              <p:cNvPr id="4130" name="Oval 16"/>
              <p:cNvSpPr>
                <a:spLocks noChangeArrowheads="1"/>
              </p:cNvSpPr>
              <p:nvPr/>
            </p:nvSpPr>
            <p:spPr bwMode="auto">
              <a:xfrm>
                <a:off x="1372" y="1699"/>
                <a:ext cx="237" cy="23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31" name="Oval 17"/>
              <p:cNvSpPr>
                <a:spLocks noChangeArrowheads="1"/>
              </p:cNvSpPr>
              <p:nvPr/>
            </p:nvSpPr>
            <p:spPr bwMode="auto">
              <a:xfrm>
                <a:off x="1386" y="1712"/>
                <a:ext cx="209" cy="209"/>
              </a:xfrm>
              <a:prstGeom prst="ellipse">
                <a:avLst/>
              </a:prstGeom>
              <a:gradFill rotWithShape="0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32" name="Oval 18"/>
              <p:cNvSpPr>
                <a:spLocks noChangeArrowheads="1"/>
              </p:cNvSpPr>
              <p:nvPr/>
            </p:nvSpPr>
            <p:spPr bwMode="auto">
              <a:xfrm>
                <a:off x="1398" y="1725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3191F1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33" name="Oval 19"/>
              <p:cNvSpPr>
                <a:spLocks noChangeArrowheads="1"/>
              </p:cNvSpPr>
              <p:nvPr/>
            </p:nvSpPr>
            <p:spPr bwMode="auto">
              <a:xfrm>
                <a:off x="1398" y="1725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48BE67"/>
                  </a:gs>
                  <a:gs pos="100000">
                    <a:srgbClr val="000000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34" name="Oval 20"/>
              <p:cNvSpPr>
                <a:spLocks noChangeArrowheads="1"/>
              </p:cNvSpPr>
              <p:nvPr/>
            </p:nvSpPr>
            <p:spPr bwMode="auto">
              <a:xfrm>
                <a:off x="1410" y="1737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B4E82"/>
                  </a:gs>
                  <a:gs pos="50000">
                    <a:srgbClr val="3191F1"/>
                  </a:gs>
                  <a:gs pos="100000">
                    <a:srgbClr val="1B4E82"/>
                  </a:gs>
                </a:gsLst>
                <a:lin ang="81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35" name="Oval 21"/>
              <p:cNvSpPr>
                <a:spLocks noChangeArrowheads="1"/>
              </p:cNvSpPr>
              <p:nvPr/>
            </p:nvSpPr>
            <p:spPr bwMode="auto">
              <a:xfrm>
                <a:off x="1410" y="1737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235C32"/>
                  </a:gs>
                  <a:gs pos="100000">
                    <a:srgbClr val="48BE67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</p:grpSp>
        <p:grpSp>
          <p:nvGrpSpPr>
            <p:cNvPr id="4109" name="Group 22"/>
            <p:cNvGrpSpPr>
              <a:grpSpLocks/>
            </p:cNvGrpSpPr>
            <p:nvPr/>
          </p:nvGrpSpPr>
          <p:grpSpPr bwMode="auto">
            <a:xfrm>
              <a:off x="2178050" y="3429000"/>
              <a:ext cx="376238" cy="376238"/>
              <a:chOff x="1372" y="2160"/>
              <a:chExt cx="237" cy="237"/>
            </a:xfrm>
          </p:grpSpPr>
          <p:sp>
            <p:nvSpPr>
              <p:cNvPr id="4124" name="Oval 23"/>
              <p:cNvSpPr>
                <a:spLocks noChangeArrowheads="1"/>
              </p:cNvSpPr>
              <p:nvPr/>
            </p:nvSpPr>
            <p:spPr bwMode="auto">
              <a:xfrm>
                <a:off x="1372" y="2160"/>
                <a:ext cx="237" cy="23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5" name="Oval 24"/>
              <p:cNvSpPr>
                <a:spLocks noChangeArrowheads="1"/>
              </p:cNvSpPr>
              <p:nvPr/>
            </p:nvSpPr>
            <p:spPr bwMode="auto">
              <a:xfrm>
                <a:off x="1386" y="2173"/>
                <a:ext cx="209" cy="209"/>
              </a:xfrm>
              <a:prstGeom prst="ellipse">
                <a:avLst/>
              </a:prstGeom>
              <a:gradFill rotWithShape="0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6" name="Oval 25"/>
              <p:cNvSpPr>
                <a:spLocks noChangeArrowheads="1"/>
              </p:cNvSpPr>
              <p:nvPr/>
            </p:nvSpPr>
            <p:spPr bwMode="auto">
              <a:xfrm>
                <a:off x="1398" y="2186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3191F1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7" name="Oval 26"/>
              <p:cNvSpPr>
                <a:spLocks noChangeArrowheads="1"/>
              </p:cNvSpPr>
              <p:nvPr/>
            </p:nvSpPr>
            <p:spPr bwMode="auto">
              <a:xfrm>
                <a:off x="1398" y="2186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21B3E1"/>
                  </a:gs>
                  <a:gs pos="100000">
                    <a:srgbClr val="0F5368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8" name="Oval 27"/>
              <p:cNvSpPr>
                <a:spLocks noChangeArrowheads="1"/>
              </p:cNvSpPr>
              <p:nvPr/>
            </p:nvSpPr>
            <p:spPr bwMode="auto">
              <a:xfrm>
                <a:off x="1410" y="2198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B4E82"/>
                  </a:gs>
                  <a:gs pos="50000">
                    <a:srgbClr val="3191F1"/>
                  </a:gs>
                  <a:gs pos="100000">
                    <a:srgbClr val="1B4E82"/>
                  </a:gs>
                </a:gsLst>
                <a:lin ang="81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9" name="Oval 28"/>
              <p:cNvSpPr>
                <a:spLocks noChangeArrowheads="1"/>
              </p:cNvSpPr>
              <p:nvPr/>
            </p:nvSpPr>
            <p:spPr bwMode="auto">
              <a:xfrm>
                <a:off x="1410" y="2198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0576D"/>
                  </a:gs>
                  <a:gs pos="100000">
                    <a:srgbClr val="21B3E1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</p:grpSp>
        <p:grpSp>
          <p:nvGrpSpPr>
            <p:cNvPr id="4110" name="Group 29"/>
            <p:cNvGrpSpPr>
              <a:grpSpLocks/>
            </p:cNvGrpSpPr>
            <p:nvPr/>
          </p:nvGrpSpPr>
          <p:grpSpPr bwMode="auto">
            <a:xfrm>
              <a:off x="2178050" y="4216400"/>
              <a:ext cx="376238" cy="376238"/>
              <a:chOff x="1372" y="2656"/>
              <a:chExt cx="237" cy="237"/>
            </a:xfrm>
          </p:grpSpPr>
          <p:sp>
            <p:nvSpPr>
              <p:cNvPr id="4118" name="Oval 30"/>
              <p:cNvSpPr>
                <a:spLocks noChangeArrowheads="1"/>
              </p:cNvSpPr>
              <p:nvPr/>
            </p:nvSpPr>
            <p:spPr bwMode="auto">
              <a:xfrm>
                <a:off x="1372" y="2656"/>
                <a:ext cx="237" cy="237"/>
              </a:xfrm>
              <a:prstGeom prst="ellipse">
                <a:avLst/>
              </a:prstGeom>
              <a:gradFill rotWithShape="0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19" name="Oval 31"/>
              <p:cNvSpPr>
                <a:spLocks noChangeArrowheads="1"/>
              </p:cNvSpPr>
              <p:nvPr/>
            </p:nvSpPr>
            <p:spPr bwMode="auto">
              <a:xfrm>
                <a:off x="1386" y="2669"/>
                <a:ext cx="209" cy="210"/>
              </a:xfrm>
              <a:prstGeom prst="ellipse">
                <a:avLst/>
              </a:prstGeom>
              <a:gradFill rotWithShape="0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108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0" name="Oval 32"/>
              <p:cNvSpPr>
                <a:spLocks noChangeArrowheads="1"/>
              </p:cNvSpPr>
              <p:nvPr/>
            </p:nvSpPr>
            <p:spPr bwMode="auto">
              <a:xfrm>
                <a:off x="1398" y="2682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3191F1"/>
                  </a:gs>
                  <a:gs pos="100000">
                    <a:srgbClr val="FFFFFF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1" name="Oval 33"/>
              <p:cNvSpPr>
                <a:spLocks noChangeArrowheads="1"/>
              </p:cNvSpPr>
              <p:nvPr/>
            </p:nvSpPr>
            <p:spPr bwMode="auto">
              <a:xfrm>
                <a:off x="1398" y="2682"/>
                <a:ext cx="185" cy="185"/>
              </a:xfrm>
              <a:prstGeom prst="ellipse">
                <a:avLst/>
              </a:prstGeom>
              <a:gradFill rotWithShape="0">
                <a:gsLst>
                  <a:gs pos="0">
                    <a:srgbClr val="8D67E1"/>
                  </a:gs>
                  <a:gs pos="100000">
                    <a:srgbClr val="000000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2" name="Oval 34"/>
              <p:cNvSpPr>
                <a:spLocks noChangeArrowheads="1"/>
              </p:cNvSpPr>
              <p:nvPr/>
            </p:nvSpPr>
            <p:spPr bwMode="auto">
              <a:xfrm>
                <a:off x="1410" y="2694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1B4E82"/>
                  </a:gs>
                  <a:gs pos="50000">
                    <a:srgbClr val="3191F1"/>
                  </a:gs>
                  <a:gs pos="100000">
                    <a:srgbClr val="1B4E82"/>
                  </a:gs>
                </a:gsLst>
                <a:lin ang="81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  <p:sp>
            <p:nvSpPr>
              <p:cNvPr id="4123" name="Oval 35"/>
              <p:cNvSpPr>
                <a:spLocks noChangeArrowheads="1"/>
              </p:cNvSpPr>
              <p:nvPr/>
            </p:nvSpPr>
            <p:spPr bwMode="auto">
              <a:xfrm>
                <a:off x="1410" y="2694"/>
                <a:ext cx="160" cy="160"/>
              </a:xfrm>
              <a:prstGeom prst="ellipse">
                <a:avLst/>
              </a:prstGeom>
              <a:gradFill rotWithShape="0">
                <a:gsLst>
                  <a:gs pos="0">
                    <a:srgbClr val="45326D"/>
                  </a:gs>
                  <a:gs pos="100000">
                    <a:srgbClr val="8D67E1"/>
                  </a:gs>
                </a:gsLst>
                <a:lin ang="135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altLang="ru-RU"/>
              </a:p>
            </p:txBody>
          </p:sp>
        </p:grpSp>
      </p:grpSp>
      <p:pic>
        <p:nvPicPr>
          <p:cNvPr id="4101" name="Picture 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013" y="6572250"/>
            <a:ext cx="3294062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733976" y="3547531"/>
            <a:ext cx="61221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Calculate the main parameters of the accounting system and display them in the console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2000" y="2792968"/>
            <a:ext cx="476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Collect batch data statistics in a database</a:t>
            </a:r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>
            <a:off x="617311" y="1828800"/>
            <a:ext cx="8374289" cy="577076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3191F1"/>
              </a:gs>
              <a:gs pos="100000">
                <a:srgbClr val="FFFFFF"/>
              </a:gs>
            </a:gsLst>
            <a:lin ang="10800000" scaled="1"/>
          </a:gradFill>
          <a:ln w="28440" cap="sq">
            <a:solidFill>
              <a:srgbClr val="B2B2B2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r>
              <a:rPr lang="en-US" b="1" dirty="0">
                <a:solidFill>
                  <a:schemeClr val="tx1"/>
                </a:solidFill>
              </a:rPr>
              <a:t>Define the main parameters of the accounting system </a:t>
            </a:r>
          </a:p>
        </p:txBody>
      </p:sp>
      <p:sp>
        <p:nvSpPr>
          <p:cNvPr id="46" name="Oval 30"/>
          <p:cNvSpPr>
            <a:spLocks noChangeArrowheads="1"/>
          </p:cNvSpPr>
          <p:nvPr/>
        </p:nvSpPr>
        <p:spPr bwMode="auto">
          <a:xfrm>
            <a:off x="38104" y="1905000"/>
            <a:ext cx="712898" cy="427398"/>
          </a:xfrm>
          <a:prstGeom prst="ellipse">
            <a:avLst/>
          </a:prstGeom>
          <a:gradFill rotWithShape="0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/>
          </a:p>
        </p:txBody>
      </p:sp>
      <p:sp>
        <p:nvSpPr>
          <p:cNvPr id="47" name="Oval 31"/>
          <p:cNvSpPr>
            <a:spLocks noChangeArrowheads="1"/>
          </p:cNvSpPr>
          <p:nvPr/>
        </p:nvSpPr>
        <p:spPr bwMode="auto">
          <a:xfrm>
            <a:off x="80216" y="1928444"/>
            <a:ext cx="628674" cy="378707"/>
          </a:xfrm>
          <a:prstGeom prst="ellipse">
            <a:avLst/>
          </a:prstGeom>
          <a:gradFill rotWithShape="0">
            <a:gsLst>
              <a:gs pos="0">
                <a:srgbClr val="A2A2A2"/>
              </a:gs>
              <a:gs pos="50000">
                <a:srgbClr val="FFFFFF"/>
              </a:gs>
              <a:gs pos="100000">
                <a:srgbClr val="A2A2A2"/>
              </a:gs>
            </a:gsLst>
            <a:lin ang="108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ru-RU"/>
          </a:p>
        </p:txBody>
      </p:sp>
      <p:sp>
        <p:nvSpPr>
          <p:cNvPr id="48" name="Oval 33"/>
          <p:cNvSpPr>
            <a:spLocks noChangeArrowheads="1"/>
          </p:cNvSpPr>
          <p:nvPr/>
        </p:nvSpPr>
        <p:spPr bwMode="auto">
          <a:xfrm>
            <a:off x="116312" y="1951888"/>
            <a:ext cx="556482" cy="333623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altLang="ru-RU"/>
          </a:p>
        </p:txBody>
      </p:sp>
      <p:sp>
        <p:nvSpPr>
          <p:cNvPr id="49" name="Oval 35"/>
          <p:cNvSpPr>
            <a:spLocks noChangeArrowheads="1"/>
          </p:cNvSpPr>
          <p:nvPr/>
        </p:nvSpPr>
        <p:spPr bwMode="auto">
          <a:xfrm>
            <a:off x="152408" y="1973528"/>
            <a:ext cx="481281" cy="288539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altLang="ru-RU"/>
          </a:p>
        </p:txBody>
      </p:sp>
      <p:sp>
        <p:nvSpPr>
          <p:cNvPr id="45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14400" y="30480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Main accounting system parameters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5475" y="6551613"/>
            <a:ext cx="3294063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55" name="Text Box 6"/>
          <p:cNvSpPr txBox="1">
            <a:spLocks noChangeArrowheads="1"/>
          </p:cNvSpPr>
          <p:nvPr/>
        </p:nvSpPr>
        <p:spPr bwMode="auto">
          <a:xfrm>
            <a:off x="5410200" y="5716588"/>
            <a:ext cx="3505200" cy="912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r>
              <a:rPr lang="en-US" b="1" dirty="0"/>
              <a:t>The control, computing </a:t>
            </a:r>
          </a:p>
          <a:p>
            <a:r>
              <a:rPr lang="en-US" b="1" dirty="0"/>
              <a:t>and disk servers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352625"/>
            <a:ext cx="9372600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indent="-803275">
              <a:lnSpc>
                <a:spcPts val="7000"/>
              </a:lnSpc>
              <a:buClr>
                <a:srgbClr val="0070C0"/>
              </a:buClr>
              <a:buFont typeface="Wingdings" pitchFamily="2" charset="2"/>
              <a:buChar char="v"/>
            </a:pPr>
            <a:r>
              <a:rPr lang="en-US" sz="4600" b="1" dirty="0">
                <a:solidFill>
                  <a:srgbClr val="0070C0"/>
                </a:solidFill>
              </a:rPr>
              <a:t>Number of jobs </a:t>
            </a:r>
          </a:p>
          <a:p>
            <a:pPr marL="803275" indent="-803275">
              <a:lnSpc>
                <a:spcPts val="7000"/>
              </a:lnSpc>
              <a:buClr>
                <a:srgbClr val="0070C0"/>
              </a:buClr>
              <a:buFont typeface="Wingdings" pitchFamily="2" charset="2"/>
              <a:buChar char="v"/>
            </a:pPr>
            <a:r>
              <a:rPr lang="en-US" sz="4600" b="1" dirty="0" smtClean="0">
                <a:solidFill>
                  <a:srgbClr val="0070C0"/>
                </a:solidFill>
              </a:rPr>
              <a:t>HS06 </a:t>
            </a:r>
            <a:r>
              <a:rPr lang="en-US" sz="4600" b="1" dirty="0" err="1">
                <a:solidFill>
                  <a:srgbClr val="0070C0"/>
                </a:solidFill>
              </a:rPr>
              <a:t>CPUclock</a:t>
            </a:r>
            <a:r>
              <a:rPr lang="en-US" sz="4600" b="1" dirty="0">
                <a:solidFill>
                  <a:srgbClr val="0070C0"/>
                </a:solidFill>
              </a:rPr>
              <a:t> in hours</a:t>
            </a:r>
          </a:p>
          <a:p>
            <a:pPr marL="803275" indent="-803275">
              <a:lnSpc>
                <a:spcPts val="7000"/>
              </a:lnSpc>
              <a:buClr>
                <a:srgbClr val="0070C0"/>
              </a:buClr>
              <a:buFont typeface="Wingdings" pitchFamily="2" charset="2"/>
              <a:buChar char="v"/>
            </a:pPr>
            <a:r>
              <a:rPr lang="en-US" sz="4600" b="1" dirty="0" smtClean="0">
                <a:solidFill>
                  <a:srgbClr val="0070C0"/>
                </a:solidFill>
              </a:rPr>
              <a:t>HS06 </a:t>
            </a:r>
            <a:r>
              <a:rPr lang="en-US" sz="4600" b="1" dirty="0" err="1">
                <a:solidFill>
                  <a:srgbClr val="0070C0"/>
                </a:solidFill>
              </a:rPr>
              <a:t>Wallclock</a:t>
            </a:r>
            <a:r>
              <a:rPr lang="en-US" sz="4600" b="1" dirty="0">
                <a:solidFill>
                  <a:srgbClr val="0070C0"/>
                </a:solidFill>
              </a:rPr>
              <a:t> in hours</a:t>
            </a:r>
          </a:p>
          <a:p>
            <a:pPr marL="803275" indent="-803275">
              <a:lnSpc>
                <a:spcPts val="7000"/>
              </a:lnSpc>
              <a:buClr>
                <a:srgbClr val="0070C0"/>
              </a:buClr>
              <a:buFont typeface="Wingdings" pitchFamily="2" charset="2"/>
              <a:buChar char="v"/>
            </a:pPr>
            <a:r>
              <a:rPr lang="en-US" sz="4600" b="1" dirty="0">
                <a:solidFill>
                  <a:srgbClr val="0070C0"/>
                </a:solidFill>
              </a:rPr>
              <a:t>Number of cores per </a:t>
            </a:r>
            <a:r>
              <a:rPr lang="en-US" sz="4600" b="1" dirty="0" smtClean="0">
                <a:solidFill>
                  <a:srgbClr val="0070C0"/>
                </a:solidFill>
              </a:rPr>
              <a:t>job</a:t>
            </a:r>
            <a:endParaRPr lang="en-US" sz="4600" b="1" dirty="0">
              <a:solidFill>
                <a:srgbClr val="0070C0"/>
              </a:solidFill>
            </a:endParaRPr>
          </a:p>
          <a:p>
            <a:pPr marL="803275" indent="-803275">
              <a:lnSpc>
                <a:spcPts val="7000"/>
              </a:lnSpc>
              <a:buClr>
                <a:srgbClr val="0070C0"/>
              </a:buClr>
              <a:buFont typeface="Wingdings" pitchFamily="2" charset="2"/>
              <a:buChar char="v"/>
            </a:pPr>
            <a:r>
              <a:rPr lang="en-US" sz="4600" b="1" dirty="0">
                <a:solidFill>
                  <a:srgbClr val="0070C0"/>
                </a:solidFill>
              </a:rPr>
              <a:t>Computing cluster efficiency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14400" y="30480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 smtClean="0"/>
              <a:t>Gathering data script formulas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5475" y="6551613"/>
            <a:ext cx="3294063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55" name="Text Box 6"/>
          <p:cNvSpPr txBox="1">
            <a:spLocks noChangeArrowheads="1"/>
          </p:cNvSpPr>
          <p:nvPr/>
        </p:nvSpPr>
        <p:spPr bwMode="auto">
          <a:xfrm>
            <a:off x="0" y="5410200"/>
            <a:ext cx="6019800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r>
              <a:rPr lang="en-US" altLang="ru-RU" b="1" dirty="0" smtClean="0">
                <a:solidFill>
                  <a:srgbClr val="000000"/>
                </a:solidFill>
              </a:rPr>
              <a:t>HS06_wallclock – </a:t>
            </a:r>
            <a:r>
              <a:rPr lang="en-US" b="1" dirty="0" smtClean="0">
                <a:solidFill>
                  <a:schemeClr val="tx1"/>
                </a:solidFill>
              </a:rPr>
              <a:t>astronomical time to complete the task;</a:t>
            </a:r>
            <a:endParaRPr lang="en-US" altLang="ru-RU" b="1" dirty="0" smtClean="0">
              <a:solidFill>
                <a:srgbClr val="000000"/>
              </a:solidFill>
            </a:endParaRPr>
          </a:p>
          <a:p>
            <a:r>
              <a:rPr lang="en-US" altLang="ru-RU" b="1" dirty="0" smtClean="0">
                <a:solidFill>
                  <a:srgbClr val="000000"/>
                </a:solidFill>
              </a:rPr>
              <a:t>HS06_cpu_time – </a:t>
            </a:r>
            <a:r>
              <a:rPr lang="en-US" b="1" dirty="0" smtClean="0">
                <a:solidFill>
                  <a:schemeClr val="tx1"/>
                </a:solidFill>
              </a:rPr>
              <a:t>total processor time consumed by the task at all cores of all processors.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endParaRPr lang="en-US" altLang="ru-RU" b="1" dirty="0">
              <a:solidFill>
                <a:srgbClr val="000000"/>
              </a:solidFill>
            </a:endParaRPr>
          </a:p>
        </p:txBody>
      </p:sp>
      <p:sp>
        <p:nvSpPr>
          <p:cNvPr id="21518" name="AutoShape 14" descr="Why You Need To Use Linux | Blinking Termi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-228600" y="1117937"/>
            <a:ext cx="960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2000" b="1" dirty="0" err="1" smtClean="0">
                <a:solidFill>
                  <a:srgbClr val="000000"/>
                </a:solidFill>
              </a:rPr>
              <a:t>sacct</a:t>
            </a:r>
            <a:r>
              <a:rPr lang="en-US" altLang="ru-RU" sz="2000" b="1" dirty="0" smtClean="0">
                <a:solidFill>
                  <a:srgbClr val="000000"/>
                </a:solidFill>
              </a:rPr>
              <a:t>  --</a:t>
            </a:r>
            <a:r>
              <a:rPr lang="en-US" altLang="ru-RU" sz="2000" b="1" dirty="0" err="1" smtClean="0">
                <a:solidFill>
                  <a:srgbClr val="000000"/>
                </a:solidFill>
              </a:rPr>
              <a:t>starttime</a:t>
            </a:r>
            <a:r>
              <a:rPr lang="en-US" altLang="ru-RU" sz="2000" b="1" dirty="0" smtClean="0">
                <a:solidFill>
                  <a:srgbClr val="000000"/>
                </a:solidFill>
              </a:rPr>
              <a:t>  $</a:t>
            </a:r>
            <a:r>
              <a:rPr lang="en-US" altLang="ru-RU" sz="2000" b="1" dirty="0" err="1" smtClean="0">
                <a:solidFill>
                  <a:srgbClr val="000000"/>
                </a:solidFill>
              </a:rPr>
              <a:t>from_date</a:t>
            </a:r>
            <a:r>
              <a:rPr lang="en-US" altLang="ru-RU" sz="2000" b="1" dirty="0" smtClean="0">
                <a:solidFill>
                  <a:srgbClr val="000000"/>
                </a:solidFill>
              </a:rPr>
              <a:t> --</a:t>
            </a:r>
            <a:r>
              <a:rPr lang="en-US" altLang="ru-RU" sz="2000" b="1" dirty="0" err="1" smtClean="0">
                <a:solidFill>
                  <a:srgbClr val="000000"/>
                </a:solidFill>
              </a:rPr>
              <a:t>endtime</a:t>
            </a:r>
            <a:r>
              <a:rPr lang="en-US" altLang="ru-RU" sz="2000" b="1" dirty="0" smtClean="0">
                <a:solidFill>
                  <a:srgbClr val="000000"/>
                </a:solidFill>
              </a:rPr>
              <a:t> $</a:t>
            </a:r>
            <a:r>
              <a:rPr lang="en-US" altLang="ru-RU" sz="2000" b="1" dirty="0" err="1" smtClean="0">
                <a:solidFill>
                  <a:srgbClr val="000000"/>
                </a:solidFill>
              </a:rPr>
              <a:t>end_date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 --</a:t>
            </a:r>
            <a:r>
              <a:rPr lang="en-US" altLang="ru-RU" sz="2000" b="1" dirty="0" smtClean="0">
                <a:solidFill>
                  <a:srgbClr val="000000"/>
                </a:solidFill>
              </a:rPr>
              <a:t>format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 </a:t>
            </a:r>
            <a:r>
              <a:rPr lang="en-US" altLang="ru-RU" sz="2000" b="1" dirty="0" smtClean="0">
                <a:solidFill>
                  <a:srgbClr val="000000"/>
                </a:solidFill>
              </a:rPr>
              <a:t>=JobID,Jobname,stat,TotalCPU%20,Elapsed%20,account,NCPUS,end </a:t>
            </a:r>
            <a:br>
              <a:rPr lang="en-US" altLang="ru-RU" sz="2000" b="1" dirty="0" smtClean="0">
                <a:solidFill>
                  <a:srgbClr val="000000"/>
                </a:solidFill>
              </a:rPr>
            </a:br>
            <a:endParaRPr lang="en-US" altLang="ru-RU" sz="2000" b="1" dirty="0" smtClean="0">
              <a:solidFill>
                <a:srgbClr val="000000"/>
              </a:solidFill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609600" y="1752600"/>
          <a:ext cx="7848600" cy="3733800"/>
        </p:xfrm>
        <a:graphic>
          <a:graphicData uri="http://schemas.openxmlformats.org/presentationml/2006/ole">
            <p:oleObj spid="_x0000_s1026" name="Формула" r:id="rId5" imgW="3403440" imgH="1803240" progId="Equation.3">
              <p:embed/>
            </p:oleObj>
          </a:graphicData>
        </a:graphic>
      </p:graphicFrame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6019800" y="5403242"/>
            <a:ext cx="3352800" cy="912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b="1" dirty="0" err="1" smtClean="0">
                <a:solidFill>
                  <a:srgbClr val="000000"/>
                </a:solidFill>
              </a:rPr>
              <a:t>eff</a:t>
            </a:r>
            <a:r>
              <a:rPr lang="en-US" altLang="ru-RU" b="1" dirty="0" smtClean="0">
                <a:solidFill>
                  <a:srgbClr val="000000"/>
                </a:solidFill>
              </a:rPr>
              <a:t> = cluster efficiency</a:t>
            </a:r>
          </a:p>
          <a:p>
            <a:pPr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b="1" dirty="0" smtClean="0">
                <a:solidFill>
                  <a:srgbClr val="000000"/>
                </a:solidFill>
              </a:rPr>
              <a:t>K = HS06 coefficient </a:t>
            </a:r>
          </a:p>
          <a:p>
            <a:r>
              <a:rPr lang="en-US" altLang="ru-RU" b="1" dirty="0" err="1" smtClean="0">
                <a:solidFill>
                  <a:srgbClr val="000000"/>
                </a:solidFill>
              </a:rPr>
              <a:t>Ncore</a:t>
            </a:r>
            <a:r>
              <a:rPr lang="en-US" altLang="ru-RU" b="1" dirty="0" smtClean="0">
                <a:solidFill>
                  <a:srgbClr val="000000"/>
                </a:solidFill>
              </a:rPr>
              <a:t> – number of cores per job</a:t>
            </a: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 smtClean="0"/>
              <a:t>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-152400" y="304800"/>
            <a:ext cx="929640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New CMS Tier1 accounting system</a:t>
            </a:r>
            <a:br>
              <a:rPr lang="en-US" sz="3200" b="1" dirty="0"/>
            </a:br>
            <a:r>
              <a:rPr lang="en-US" sz="3200" b="1" dirty="0"/>
              <a:t>(console implementation)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2475" y="6534150"/>
            <a:ext cx="2895600" cy="255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6" name="AutoShape 13"/>
          <p:cNvSpPr>
            <a:spLocks noChangeArrowheads="1"/>
          </p:cNvSpPr>
          <p:nvPr/>
        </p:nvSpPr>
        <p:spPr bwMode="auto">
          <a:xfrm>
            <a:off x="3332163" y="2174875"/>
            <a:ext cx="1836057" cy="644877"/>
          </a:xfrm>
          <a:custGeom>
            <a:avLst/>
            <a:gdLst>
              <a:gd name="T0" fmla="*/ 1891708 w 1522412"/>
              <a:gd name="T1" fmla="*/ 357715 h 639763"/>
              <a:gd name="T2" fmla="*/ 945852 w 1522412"/>
              <a:gd name="T3" fmla="*/ 715428 h 639763"/>
              <a:gd name="T4" fmla="*/ 0 w 1522412"/>
              <a:gd name="T5" fmla="*/ 357715 h 639763"/>
              <a:gd name="T6" fmla="*/ 945852 w 1522412"/>
              <a:gd name="T7" fmla="*/ 0 h 6397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522412"/>
              <a:gd name="T13" fmla="*/ 0 h 639763"/>
              <a:gd name="T14" fmla="*/ 1522412 w 1522412"/>
              <a:gd name="T15" fmla="*/ 639763 h 6397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2412" h="639763">
                <a:moveTo>
                  <a:pt x="0" y="0"/>
                </a:moveTo>
                <a:lnTo>
                  <a:pt x="4229" y="0"/>
                </a:lnTo>
                <a:lnTo>
                  <a:pt x="4229" y="1776"/>
                </a:lnTo>
                <a:lnTo>
                  <a:pt x="0" y="1776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r>
              <a:rPr lang="en-US" b="1" dirty="0"/>
              <a:t>General view </a:t>
            </a:r>
          </a:p>
          <a:p>
            <a:r>
              <a:rPr lang="en-US" b="1" dirty="0"/>
              <a:t>of the complex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86200" y="1175187"/>
            <a:ext cx="167640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>
                <a:tab pos="211138" algn="l"/>
                <a:tab pos="658813" algn="l"/>
                <a:tab pos="1109663" algn="l"/>
                <a:tab pos="1557338" algn="l"/>
                <a:tab pos="2008188" algn="l"/>
                <a:tab pos="2455863" algn="l"/>
                <a:tab pos="2906713" algn="l"/>
                <a:tab pos="3354388" algn="l"/>
                <a:tab pos="3805238" algn="l"/>
                <a:tab pos="4252913" algn="l"/>
                <a:tab pos="4703763" algn="l"/>
                <a:tab pos="5151438" algn="l"/>
                <a:tab pos="5602288" algn="l"/>
                <a:tab pos="6049963" algn="l"/>
                <a:tab pos="6500813" algn="l"/>
                <a:tab pos="6948488" algn="l"/>
                <a:tab pos="7399338" algn="l"/>
                <a:tab pos="7847013" algn="l"/>
                <a:tab pos="8297863" algn="l"/>
                <a:tab pos="8745538" algn="l"/>
                <a:tab pos="9196388" algn="l"/>
              </a:tabLst>
            </a:pPr>
            <a:r>
              <a:rPr lang="en-US" altLang="ru-RU" b="1" dirty="0"/>
              <a:t>Litmon-01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5</a:t>
            </a: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24000"/>
            <a:ext cx="9143999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-152400" y="304800"/>
            <a:ext cx="929640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New </a:t>
            </a:r>
            <a:r>
              <a:rPr lang="en-US" sz="3200" b="1" dirty="0" smtClean="0"/>
              <a:t>Tier-2/CICC </a:t>
            </a:r>
            <a:r>
              <a:rPr lang="en-US" sz="3200" b="1" dirty="0" smtClean="0"/>
              <a:t>accounting </a:t>
            </a:r>
            <a:r>
              <a:rPr lang="en-US" sz="3200" b="1" dirty="0"/>
              <a:t>system</a:t>
            </a:r>
            <a:br>
              <a:rPr lang="en-US" sz="3200" b="1" dirty="0"/>
            </a:br>
            <a:r>
              <a:rPr lang="en-US" sz="3200" b="1" dirty="0"/>
              <a:t>(console implementation)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2475" y="6534150"/>
            <a:ext cx="2895600" cy="255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6" name="AutoShape 13"/>
          <p:cNvSpPr>
            <a:spLocks noChangeArrowheads="1"/>
          </p:cNvSpPr>
          <p:nvPr/>
        </p:nvSpPr>
        <p:spPr bwMode="auto">
          <a:xfrm>
            <a:off x="3332163" y="2174875"/>
            <a:ext cx="1836057" cy="644877"/>
          </a:xfrm>
          <a:custGeom>
            <a:avLst/>
            <a:gdLst>
              <a:gd name="T0" fmla="*/ 1891708 w 1522412"/>
              <a:gd name="T1" fmla="*/ 357715 h 639763"/>
              <a:gd name="T2" fmla="*/ 945852 w 1522412"/>
              <a:gd name="T3" fmla="*/ 715428 h 639763"/>
              <a:gd name="T4" fmla="*/ 0 w 1522412"/>
              <a:gd name="T5" fmla="*/ 357715 h 639763"/>
              <a:gd name="T6" fmla="*/ 945852 w 1522412"/>
              <a:gd name="T7" fmla="*/ 0 h 6397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522412"/>
              <a:gd name="T13" fmla="*/ 0 h 639763"/>
              <a:gd name="T14" fmla="*/ 1522412 w 1522412"/>
              <a:gd name="T15" fmla="*/ 639763 h 6397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22412" h="639763">
                <a:moveTo>
                  <a:pt x="0" y="0"/>
                </a:moveTo>
                <a:lnTo>
                  <a:pt x="4229" y="0"/>
                </a:lnTo>
                <a:lnTo>
                  <a:pt x="4229" y="1776"/>
                </a:lnTo>
                <a:lnTo>
                  <a:pt x="0" y="1776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spAutoFit/>
          </a:bodyPr>
          <a:lstStyle/>
          <a:p>
            <a:r>
              <a:rPr lang="en-US" b="1" dirty="0"/>
              <a:t>General view </a:t>
            </a:r>
          </a:p>
          <a:p>
            <a:r>
              <a:rPr lang="en-US" b="1" dirty="0"/>
              <a:t>of the complex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86200" y="1175187"/>
            <a:ext cx="167640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tabLst>
                <a:tab pos="211138" algn="l"/>
                <a:tab pos="658813" algn="l"/>
                <a:tab pos="1109663" algn="l"/>
                <a:tab pos="1557338" algn="l"/>
                <a:tab pos="2008188" algn="l"/>
                <a:tab pos="2455863" algn="l"/>
                <a:tab pos="2906713" algn="l"/>
                <a:tab pos="3354388" algn="l"/>
                <a:tab pos="3805238" algn="l"/>
                <a:tab pos="4252913" algn="l"/>
                <a:tab pos="4703763" algn="l"/>
                <a:tab pos="5151438" algn="l"/>
                <a:tab pos="5602288" algn="l"/>
                <a:tab pos="6049963" algn="l"/>
                <a:tab pos="6500813" algn="l"/>
                <a:tab pos="6948488" algn="l"/>
                <a:tab pos="7399338" algn="l"/>
                <a:tab pos="7847013" algn="l"/>
                <a:tab pos="8297863" algn="l"/>
                <a:tab pos="8745538" algn="l"/>
                <a:tab pos="9196388" algn="l"/>
              </a:tabLst>
            </a:pPr>
            <a:r>
              <a:rPr lang="en-US" altLang="ru-RU" b="1" dirty="0"/>
              <a:t>Litmon-01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 t="11359" r="25888"/>
          <a:stretch>
            <a:fillRect/>
          </a:stretch>
        </p:blipFill>
        <p:spPr bwMode="auto">
          <a:xfrm>
            <a:off x="304800" y="1219200"/>
            <a:ext cx="870080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6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914400" y="30480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Comparison of EGI and JINR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5475" y="6551613"/>
            <a:ext cx="3294063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18" name="AutoShape 14" descr="Why You Need To Use Linux | Blinking Termi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8853101"/>
              </p:ext>
            </p:extLst>
          </p:nvPr>
        </p:nvGraphicFramePr>
        <p:xfrm>
          <a:off x="762000" y="1852522"/>
          <a:ext cx="7772399" cy="1972056"/>
        </p:xfrm>
        <a:graphic>
          <a:graphicData uri="http://schemas.openxmlformats.org/drawingml/2006/table">
            <a:tbl>
              <a:tblPr/>
              <a:tblGrid>
                <a:gridCol w="3124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193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98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2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latin typeface="Times New Roman"/>
                          <a:ea typeface="Calibri"/>
                          <a:cs typeface="Times New Roman"/>
                        </a:rPr>
                        <a:t>EGI</a:t>
                      </a:r>
                      <a:endParaRPr lang="en-US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latin typeface="Times New Roman"/>
                          <a:ea typeface="Calibri"/>
                          <a:cs typeface="Times New Roman"/>
                        </a:rPr>
                        <a:t>JINR</a:t>
                      </a:r>
                      <a:endParaRPr lang="en-US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42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/>
                          <a:ea typeface="Calibri"/>
                          <a:cs typeface="Times New Roman"/>
                        </a:rPr>
                        <a:t>HS06_cpuclock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latin typeface="Times New Roman"/>
                          <a:ea typeface="Calibri"/>
                          <a:cs typeface="Times New Roman"/>
                        </a:rPr>
                        <a:t>100920785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latin typeface="Times New Roman"/>
                          <a:ea typeface="Calibri"/>
                          <a:cs typeface="Times New Roman"/>
                        </a:rPr>
                        <a:t>101352044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98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latin typeface="Times New Roman"/>
                          <a:ea typeface="Calibri"/>
                          <a:cs typeface="Times New Roman"/>
                        </a:rPr>
                        <a:t>HS06_wallclock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latin typeface="Times New Roman"/>
                          <a:ea typeface="Calibri"/>
                          <a:cs typeface="Times New Roman"/>
                        </a:rPr>
                        <a:t>1409</a:t>
                      </a:r>
                      <a:r>
                        <a:rPr lang="ru-RU" sz="2800">
                          <a:latin typeface="Times New Roman"/>
                          <a:ea typeface="Calibri"/>
                          <a:cs typeface="Times New Roman"/>
                        </a:rPr>
                        <a:t>4995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>
                          <a:latin typeface="Times New Roman"/>
                          <a:ea typeface="Calibri"/>
                          <a:cs typeface="Times New Roman"/>
                        </a:rPr>
                        <a:t>14156227</a:t>
                      </a:r>
                      <a:endParaRPr lang="en-US" sz="2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84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/>
                          <a:ea typeface="Calibri"/>
                          <a:cs typeface="Times New Roman"/>
                        </a:rPr>
                        <a:t>Efficiency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latin typeface="Times New Roman"/>
                          <a:ea typeface="Calibri"/>
                          <a:cs typeface="Times New Roman"/>
                        </a:rPr>
                        <a:t>71.6%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800" dirty="0">
                          <a:latin typeface="Times New Roman"/>
                          <a:ea typeface="Calibri"/>
                          <a:cs typeface="Times New Roman"/>
                        </a:rPr>
                        <a:t>71.6%</a:t>
                      </a:r>
                      <a:endParaRPr lang="en-US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437" marR="684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3276600" y="1143000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March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2021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52400" y="4343400"/>
            <a:ext cx="8839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>
              <a:buClrTx/>
              <a:buSzTx/>
            </a:pPr>
            <a:r>
              <a:rPr lang="en-US" sz="4000" b="1" dirty="0">
                <a:solidFill>
                  <a:schemeClr val="tx1"/>
                </a:solidFill>
              </a:rPr>
              <a:t>The difference between EGI and JINR is about 0.4%.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Z:\home\miramir\Downloads\kisspng-computer-icons-command-line-interface-linux-system-command-line-icon-vector-5ab10e74cf4276.19734436152155301284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3427709"/>
            <a:ext cx="838200" cy="838200"/>
          </a:xfrm>
          <a:prstGeom prst="rect">
            <a:avLst/>
          </a:prstGeom>
          <a:noFill/>
        </p:spPr>
      </p:pic>
      <p:pic>
        <p:nvPicPr>
          <p:cNvPr id="21508" name="Picture 4" descr="https://archive.fosdem.org/2017/schedule/event/grafana_past_present_and_future/grafana_past_present_and_future-80416053e9f3a779d94b3cf732141cb47e9112fb6b7c7e9b3f876be9784dd75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0" y="4799309"/>
            <a:ext cx="914400" cy="914400"/>
          </a:xfrm>
          <a:prstGeom prst="rect">
            <a:avLst/>
          </a:prstGeom>
          <a:noFill/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85800" y="304800"/>
            <a:ext cx="84582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/>
            <a:r>
              <a:rPr lang="en-US" sz="3200" b="1" dirty="0"/>
              <a:t>Data acquisition and processing algorithm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5475" y="6551613"/>
            <a:ext cx="3294063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55" name="Text Box 6"/>
          <p:cNvSpPr txBox="1">
            <a:spLocks noChangeArrowheads="1"/>
          </p:cNvSpPr>
          <p:nvPr/>
        </p:nvSpPr>
        <p:spPr bwMode="auto">
          <a:xfrm>
            <a:off x="5410200" y="5486697"/>
            <a:ext cx="3505200" cy="912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r>
              <a:rPr lang="en-US" b="1" dirty="0"/>
              <a:t>The control, computing </a:t>
            </a:r>
          </a:p>
          <a:p>
            <a:r>
              <a:rPr lang="en-US" b="1" dirty="0"/>
              <a:t>and disk servers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3048000" y="3884909"/>
            <a:ext cx="814754" cy="4572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Прямоугольник 49"/>
          <p:cNvSpPr>
            <a:spLocks noChangeArrowheads="1"/>
          </p:cNvSpPr>
          <p:nvPr/>
        </p:nvSpPr>
        <p:spPr bwMode="auto">
          <a:xfrm>
            <a:off x="1371600" y="1294109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>
                <a:solidFill>
                  <a:srgbClr val="000000"/>
                </a:solidFill>
              </a:rPr>
              <a:t>Batch system database</a:t>
            </a:r>
            <a:endParaRPr lang="ru-RU" altLang="ru-RU" sz="3200" b="1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49"/>
          <p:cNvSpPr>
            <a:spLocks noChangeArrowheads="1"/>
          </p:cNvSpPr>
          <p:nvPr/>
        </p:nvSpPr>
        <p:spPr bwMode="auto">
          <a:xfrm>
            <a:off x="7086600" y="5231684"/>
            <a:ext cx="182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 err="1">
                <a:solidFill>
                  <a:srgbClr val="000000"/>
                </a:solidFill>
              </a:rPr>
              <a:t>Grafana</a:t>
            </a:r>
            <a:endParaRPr lang="ru-RU" altLang="ru-RU" sz="3200" b="1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49"/>
          <p:cNvSpPr>
            <a:spLocks noChangeArrowheads="1"/>
          </p:cNvSpPr>
          <p:nvPr/>
        </p:nvSpPr>
        <p:spPr bwMode="auto">
          <a:xfrm>
            <a:off x="3372583" y="2927170"/>
            <a:ext cx="233289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000" b="1" dirty="0">
                <a:solidFill>
                  <a:srgbClr val="000000"/>
                </a:solidFill>
              </a:rPr>
              <a:t>Data acquisition </a:t>
            </a:r>
          </a:p>
          <a:p>
            <a:pPr algn="ctr"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000" b="1" dirty="0">
                <a:solidFill>
                  <a:srgbClr val="000000"/>
                </a:solidFill>
              </a:rPr>
              <a:t>script</a:t>
            </a:r>
            <a:endParaRPr lang="ru-RU" altLang="ru-RU" sz="3000" b="1" dirty="0">
              <a:solidFill>
                <a:srgbClr val="000000"/>
              </a:solidFill>
            </a:endParaRPr>
          </a:p>
        </p:txBody>
      </p:sp>
      <p:sp>
        <p:nvSpPr>
          <p:cNvPr id="11" name="Прямоугольник 49"/>
          <p:cNvSpPr>
            <a:spLocks noChangeArrowheads="1"/>
          </p:cNvSpPr>
          <p:nvPr/>
        </p:nvSpPr>
        <p:spPr bwMode="auto">
          <a:xfrm>
            <a:off x="0" y="3503909"/>
            <a:ext cx="312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>
                <a:solidFill>
                  <a:srgbClr val="000000"/>
                </a:solidFill>
              </a:rPr>
              <a:t>Linux user</a:t>
            </a:r>
            <a:endParaRPr lang="ru-RU" altLang="ru-RU" sz="3200" b="1" dirty="0">
              <a:solidFill>
                <a:srgbClr val="000000"/>
              </a:solidFill>
            </a:endParaRPr>
          </a:p>
        </p:txBody>
      </p:sp>
      <p:sp>
        <p:nvSpPr>
          <p:cNvPr id="13" name="Прямоугольник 49"/>
          <p:cNvSpPr>
            <a:spLocks noChangeArrowheads="1"/>
          </p:cNvSpPr>
          <p:nvPr/>
        </p:nvSpPr>
        <p:spPr bwMode="auto">
          <a:xfrm>
            <a:off x="6400800" y="2960091"/>
            <a:ext cx="2743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>
                <a:solidFill>
                  <a:srgbClr val="000000"/>
                </a:solidFill>
              </a:rPr>
              <a:t>Console </a:t>
            </a:r>
          </a:p>
          <a:p>
            <a:pPr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>
                <a:solidFill>
                  <a:srgbClr val="000000"/>
                </a:solidFill>
              </a:rPr>
              <a:t>output</a:t>
            </a:r>
            <a:endParaRPr lang="ru-RU" altLang="ru-RU" sz="3200" b="1" dirty="0">
              <a:solidFill>
                <a:srgbClr val="000000"/>
              </a:solidFill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5400000">
            <a:off x="4398352" y="4568511"/>
            <a:ext cx="857250" cy="70924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2919046" y="2970509"/>
            <a:ext cx="967154" cy="4572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043246" y="5332709"/>
            <a:ext cx="967154" cy="4572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5586046" y="3351509"/>
            <a:ext cx="838200" cy="4572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5400000">
            <a:off x="4345598" y="2053911"/>
            <a:ext cx="857250" cy="70924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1511" name="Picture 7" descr="MariaDB official logo: blue horizontal 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5227934"/>
            <a:ext cx="2857500" cy="714375"/>
          </a:xfrm>
          <a:prstGeom prst="rect">
            <a:avLst/>
          </a:prstGeom>
          <a:noFill/>
        </p:spPr>
      </p:pic>
      <p:pic>
        <p:nvPicPr>
          <p:cNvPr id="21513" name="Picture 9" descr="File:Slurm logo.sv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1219200"/>
            <a:ext cx="914400" cy="836909"/>
          </a:xfrm>
          <a:prstGeom prst="rect">
            <a:avLst/>
          </a:prstGeom>
          <a:noFill/>
        </p:spPr>
      </p:pic>
      <p:pic>
        <p:nvPicPr>
          <p:cNvPr id="21516" name="Picture 12" descr="Z:\home\miramir\Downloads\kisspng-vixie-cron-linux-command-execution-cron-5b223476018e09.5566793315289683100064.png"/>
          <p:cNvPicPr>
            <a:picLocks noChangeAspect="1" noChangeArrowheads="1"/>
          </p:cNvPicPr>
          <p:nvPr/>
        </p:nvPicPr>
        <p:blipFill>
          <a:blip r:embed="rId8" cstate="print"/>
          <a:srcRect r="67867"/>
          <a:stretch>
            <a:fillRect/>
          </a:stretch>
        </p:blipFill>
        <p:spPr bwMode="auto">
          <a:xfrm>
            <a:off x="2101868" y="1981200"/>
            <a:ext cx="793732" cy="1295400"/>
          </a:xfrm>
          <a:prstGeom prst="rect">
            <a:avLst/>
          </a:prstGeom>
          <a:noFill/>
        </p:spPr>
      </p:pic>
      <p:sp>
        <p:nvSpPr>
          <p:cNvPr id="21518" name="AutoShape 14" descr="Why You Need To Use Linux | Blinking Termi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20" name="Picture 16" descr="Why You Need To Use Linux | Blinking Termina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0600" y="3884909"/>
            <a:ext cx="990600" cy="990600"/>
          </a:xfrm>
          <a:prstGeom prst="rect">
            <a:avLst/>
          </a:prstGeom>
          <a:noFill/>
        </p:spPr>
      </p:pic>
      <p:sp>
        <p:nvSpPr>
          <p:cNvPr id="33" name="Прямоугольник 49"/>
          <p:cNvSpPr>
            <a:spLocks noChangeArrowheads="1"/>
          </p:cNvSpPr>
          <p:nvPr/>
        </p:nvSpPr>
        <p:spPr bwMode="auto">
          <a:xfrm>
            <a:off x="533400" y="2842934"/>
            <a:ext cx="266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altLang="ru-RU" sz="3200" b="1" dirty="0" err="1">
                <a:solidFill>
                  <a:srgbClr val="000000"/>
                </a:solidFill>
              </a:rPr>
              <a:t>Crontab</a:t>
            </a:r>
            <a:endParaRPr lang="ru-RU" altLang="ru-RU" sz="3200" b="1" dirty="0">
              <a:solidFill>
                <a:srgbClr val="000000"/>
              </a:solidFill>
            </a:endParaRPr>
          </a:p>
        </p:txBody>
      </p:sp>
      <p:sp>
        <p:nvSpPr>
          <p:cNvPr id="24" name="Text Box 1"/>
          <p:cNvSpPr txBox="1">
            <a:spLocks noChangeArrowheads="1"/>
          </p:cNvSpPr>
          <p:nvPr/>
        </p:nvSpPr>
        <p:spPr bwMode="auto">
          <a:xfrm>
            <a:off x="922946" y="6356350"/>
            <a:ext cx="8229600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r">
              <a:lnSpc>
                <a:spcPts val="3638"/>
              </a:lnSpc>
              <a:buClrTx/>
              <a:tabLst>
                <a:tab pos="0" algn="l"/>
                <a:tab pos="446088" algn="l"/>
                <a:tab pos="896938" algn="l"/>
                <a:tab pos="1344613" algn="l"/>
                <a:tab pos="1795463" algn="l"/>
                <a:tab pos="2243138" algn="l"/>
                <a:tab pos="2693988" algn="l"/>
                <a:tab pos="3141663" algn="l"/>
                <a:tab pos="3592513" algn="l"/>
                <a:tab pos="4040188" algn="l"/>
                <a:tab pos="4491038" algn="l"/>
                <a:tab pos="4938713" algn="l"/>
                <a:tab pos="5389563" algn="l"/>
                <a:tab pos="5837238" algn="l"/>
                <a:tab pos="6288088" algn="l"/>
                <a:tab pos="6735763" algn="l"/>
                <a:tab pos="7186613" algn="l"/>
                <a:tab pos="7634288" algn="l"/>
                <a:tab pos="8085138" algn="l"/>
                <a:tab pos="8532813" algn="l"/>
                <a:tab pos="8983663" algn="l"/>
              </a:tabLst>
            </a:pPr>
            <a:r>
              <a:rPr lang="en-US" sz="2400" b="1" dirty="0"/>
              <a:t>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Verdana"/>
        <a:ea typeface="Source Han Sans CN Normal"/>
        <a:cs typeface="Source Han Sans CN Normal"/>
      </a:majorFont>
      <a:minorFont>
        <a:latin typeface="Verdana"/>
        <a:ea typeface="Source Han Sans CN Normal"/>
        <a:cs typeface="Source Han Sans CN Norm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Verdana"/>
        <a:ea typeface="Source Han Sans CN Normal"/>
        <a:cs typeface="Source Han Sans CN Normal"/>
      </a:majorFont>
      <a:minorFont>
        <a:latin typeface="Verdana"/>
        <a:ea typeface="Source Han Sans CN Normal"/>
        <a:cs typeface="Source Han Sans CN Norm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35650</TotalTime>
  <Words>325</Words>
  <Application>Microsoft Office PowerPoint</Application>
  <PresentationFormat>On-screen Show (4:3)</PresentationFormat>
  <Paragraphs>93</Paragraphs>
  <Slides>14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Тема Office</vt:lpstr>
      <vt:lpstr>1_Тема Office</vt:lpstr>
      <vt:lpstr>Формула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Sung Ha, Park</dc:creator>
  <cp:lastModifiedBy>miramir</cp:lastModifiedBy>
  <cp:revision>1606</cp:revision>
  <cp:lastPrinted>1601-01-01T00:00:00Z</cp:lastPrinted>
  <dcterms:created xsi:type="dcterms:W3CDTF">2004-08-26T06:30:40Z</dcterms:created>
  <dcterms:modified xsi:type="dcterms:W3CDTF">2021-06-30T12:19:58Z</dcterms:modified>
</cp:coreProperties>
</file>