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handoutMasterIdLst>
    <p:handoutMasterId r:id="rId74"/>
  </p:handoutMasterIdLst>
  <p:sldIdLst>
    <p:sldId id="256" r:id="rId2"/>
    <p:sldId id="636" r:id="rId3"/>
    <p:sldId id="613" r:id="rId4"/>
    <p:sldId id="612" r:id="rId5"/>
    <p:sldId id="614" r:id="rId6"/>
    <p:sldId id="617" r:id="rId7"/>
    <p:sldId id="622" r:id="rId8"/>
    <p:sldId id="624" r:id="rId9"/>
    <p:sldId id="623" r:id="rId10"/>
    <p:sldId id="615" r:id="rId11"/>
    <p:sldId id="616" r:id="rId12"/>
    <p:sldId id="609" r:id="rId13"/>
    <p:sldId id="618" r:id="rId14"/>
    <p:sldId id="619" r:id="rId15"/>
    <p:sldId id="626" r:id="rId16"/>
    <p:sldId id="625" r:id="rId17"/>
    <p:sldId id="630" r:id="rId18"/>
    <p:sldId id="629" r:id="rId19"/>
    <p:sldId id="627" r:id="rId20"/>
    <p:sldId id="628" r:id="rId21"/>
    <p:sldId id="631" r:id="rId22"/>
    <p:sldId id="355" r:id="rId23"/>
    <p:sldId id="269" r:id="rId24"/>
    <p:sldId id="270" r:id="rId25"/>
    <p:sldId id="266" r:id="rId26"/>
    <p:sldId id="273" r:id="rId27"/>
    <p:sldId id="271" r:id="rId28"/>
    <p:sldId id="274" r:id="rId29"/>
    <p:sldId id="275" r:id="rId30"/>
    <p:sldId id="260" r:id="rId31"/>
    <p:sldId id="278" r:id="rId32"/>
    <p:sldId id="279" r:id="rId33"/>
    <p:sldId id="261" r:id="rId34"/>
    <p:sldId id="632" r:id="rId35"/>
    <p:sldId id="633" r:id="rId36"/>
    <p:sldId id="634" r:id="rId37"/>
    <p:sldId id="635" r:id="rId38"/>
    <p:sldId id="353" r:id="rId39"/>
    <p:sldId id="369" r:id="rId40"/>
    <p:sldId id="364" r:id="rId41"/>
    <p:sldId id="367" r:id="rId42"/>
    <p:sldId id="371" r:id="rId43"/>
    <p:sldId id="372" r:id="rId44"/>
    <p:sldId id="373" r:id="rId45"/>
    <p:sldId id="374" r:id="rId46"/>
    <p:sldId id="375" r:id="rId47"/>
    <p:sldId id="370" r:id="rId48"/>
    <p:sldId id="376" r:id="rId49"/>
    <p:sldId id="377" r:id="rId50"/>
    <p:sldId id="380" r:id="rId51"/>
    <p:sldId id="381" r:id="rId52"/>
    <p:sldId id="378" r:id="rId53"/>
    <p:sldId id="379" r:id="rId54"/>
    <p:sldId id="382" r:id="rId55"/>
    <p:sldId id="383" r:id="rId56"/>
    <p:sldId id="384" r:id="rId57"/>
    <p:sldId id="385" r:id="rId58"/>
    <p:sldId id="387" r:id="rId59"/>
    <p:sldId id="388" r:id="rId60"/>
    <p:sldId id="389" r:id="rId61"/>
    <p:sldId id="390" r:id="rId62"/>
    <p:sldId id="391" r:id="rId63"/>
    <p:sldId id="396" r:id="rId64"/>
    <p:sldId id="395" r:id="rId65"/>
    <p:sldId id="397" r:id="rId66"/>
    <p:sldId id="398" r:id="rId67"/>
    <p:sldId id="336" r:id="rId68"/>
    <p:sldId id="286" r:id="rId69"/>
    <p:sldId id="393" r:id="rId70"/>
    <p:sldId id="394" r:id="rId71"/>
    <p:sldId id="637"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69E"/>
    <a:srgbClr val="424A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6"/>
  </p:normalViewPr>
  <p:slideViewPr>
    <p:cSldViewPr snapToGrid="0" snapToObjects="1" showGuides="1">
      <p:cViewPr varScale="1">
        <p:scale>
          <a:sx n="91" d="100"/>
          <a:sy n="91" d="100"/>
        </p:scale>
        <p:origin x="170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6FE862-AA2E-A649-A23D-0AE53E0EBE06}" type="datetimeFigureOut">
              <a:rPr lang="en-US" smtClean="0"/>
              <a:t>1/8/20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0FA731-96C6-1C4F-A61E-653465578A10}" type="slidenum">
              <a:rPr lang="en-GB" smtClean="0"/>
              <a:t>‹#›</a:t>
            </a:fld>
            <a:endParaRPr lang="en-GB"/>
          </a:p>
        </p:txBody>
      </p:sp>
    </p:spTree>
    <p:extLst>
      <p:ext uri="{BB962C8B-B14F-4D97-AF65-F5344CB8AC3E}">
        <p14:creationId xmlns:p14="http://schemas.microsoft.com/office/powerpoint/2010/main" val="29412988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4059E9-8F59-5E4A-8D32-145BF5A743B5}" type="datetimeFigureOut">
              <a:rPr lang="en-US" smtClean="0"/>
              <a:t>1/8/20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80ACEF-038B-C84F-B8C5-91258E241761}" type="slidenum">
              <a:rPr lang="en-GB" smtClean="0"/>
              <a:t>‹#›</a:t>
            </a:fld>
            <a:endParaRPr lang="en-GB"/>
          </a:p>
        </p:txBody>
      </p:sp>
    </p:spTree>
    <p:extLst>
      <p:ext uri="{BB962C8B-B14F-4D97-AF65-F5344CB8AC3E}">
        <p14:creationId xmlns:p14="http://schemas.microsoft.com/office/powerpoint/2010/main" val="38159833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793014C-F9EC-44C5-B4CB-CDD06D4CCF2D}" type="slidenum">
              <a:rPr lang="en-US" smtClean="0"/>
              <a:pPr>
                <a:defRPr/>
              </a:pPr>
              <a:t>3</a:t>
            </a:fld>
            <a:endParaRPr lang="en-US"/>
          </a:p>
        </p:txBody>
      </p:sp>
    </p:spTree>
    <p:extLst>
      <p:ext uri="{BB962C8B-B14F-4D97-AF65-F5344CB8AC3E}">
        <p14:creationId xmlns:p14="http://schemas.microsoft.com/office/powerpoint/2010/main" val="1577439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0ACEF-038B-C84F-B8C5-91258E241761}" type="slidenum">
              <a:rPr lang="en-GB" smtClean="0"/>
              <a:t>70</a:t>
            </a:fld>
            <a:endParaRPr lang="en-GB"/>
          </a:p>
        </p:txBody>
      </p:sp>
    </p:spTree>
    <p:extLst>
      <p:ext uri="{BB962C8B-B14F-4D97-AF65-F5344CB8AC3E}">
        <p14:creationId xmlns:p14="http://schemas.microsoft.com/office/powerpoint/2010/main" val="222204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793014C-F9EC-44C5-B4CB-CDD06D4CCF2D}" type="slidenum">
              <a:rPr lang="en-US" smtClean="0"/>
              <a:pPr>
                <a:defRPr/>
              </a:pPr>
              <a:t>4</a:t>
            </a:fld>
            <a:endParaRPr lang="en-US"/>
          </a:p>
        </p:txBody>
      </p:sp>
    </p:spTree>
    <p:extLst>
      <p:ext uri="{BB962C8B-B14F-4D97-AF65-F5344CB8AC3E}">
        <p14:creationId xmlns:p14="http://schemas.microsoft.com/office/powerpoint/2010/main" val="3972410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793014C-F9EC-44C5-B4CB-CDD06D4CCF2D}" type="slidenum">
              <a:rPr lang="en-US" smtClean="0"/>
              <a:pPr>
                <a:defRPr/>
              </a:pPr>
              <a:t>5</a:t>
            </a:fld>
            <a:endParaRPr lang="en-US"/>
          </a:p>
        </p:txBody>
      </p:sp>
    </p:spTree>
    <p:extLst>
      <p:ext uri="{BB962C8B-B14F-4D97-AF65-F5344CB8AC3E}">
        <p14:creationId xmlns:p14="http://schemas.microsoft.com/office/powerpoint/2010/main" val="270362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793014C-F9EC-44C5-B4CB-CDD06D4CCF2D}" type="slidenum">
              <a:rPr lang="en-US" smtClean="0"/>
              <a:pPr>
                <a:defRPr/>
              </a:pPr>
              <a:t>6</a:t>
            </a:fld>
            <a:endParaRPr lang="en-US"/>
          </a:p>
        </p:txBody>
      </p:sp>
    </p:spTree>
    <p:extLst>
      <p:ext uri="{BB962C8B-B14F-4D97-AF65-F5344CB8AC3E}">
        <p14:creationId xmlns:p14="http://schemas.microsoft.com/office/powerpoint/2010/main" val="2152630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793014C-F9EC-44C5-B4CB-CDD06D4CCF2D}" type="slidenum">
              <a:rPr lang="en-US" smtClean="0"/>
              <a:pPr>
                <a:defRPr/>
              </a:pPr>
              <a:t>10</a:t>
            </a:fld>
            <a:endParaRPr lang="en-US"/>
          </a:p>
        </p:txBody>
      </p:sp>
    </p:spTree>
    <p:extLst>
      <p:ext uri="{BB962C8B-B14F-4D97-AF65-F5344CB8AC3E}">
        <p14:creationId xmlns:p14="http://schemas.microsoft.com/office/powerpoint/2010/main" val="1397782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793014C-F9EC-44C5-B4CB-CDD06D4CCF2D}" type="slidenum">
              <a:rPr lang="en-US" smtClean="0"/>
              <a:pPr>
                <a:defRPr/>
              </a:pPr>
              <a:t>11</a:t>
            </a:fld>
            <a:endParaRPr lang="en-US"/>
          </a:p>
        </p:txBody>
      </p:sp>
    </p:spTree>
    <p:extLst>
      <p:ext uri="{BB962C8B-B14F-4D97-AF65-F5344CB8AC3E}">
        <p14:creationId xmlns:p14="http://schemas.microsoft.com/office/powerpoint/2010/main" val="3941337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EE9C2A67-9DAB-E547-8DE5-295AE66704CE}"/>
              </a:ext>
            </a:extLst>
          </p:cNvPr>
          <p:cNvSpPr>
            <a:spLocks noGrp="1" noRot="1" noChangeAspect="1" noChangeArrowheads="1" noTextEdit="1"/>
          </p:cNvSpPr>
          <p:nvPr>
            <p:ph type="sldImg"/>
          </p:nvPr>
        </p:nvSpPr>
        <p:spPr bwMode="auto">
          <a:xfrm>
            <a:off x="1090613" y="933450"/>
            <a:ext cx="4486275" cy="3365500"/>
          </a:xfrm>
          <a:solidFill>
            <a:srgbClr val="FFFFFF"/>
          </a:solidFill>
          <a:ln>
            <a:solidFill>
              <a:srgbClr val="000000"/>
            </a:solidFill>
            <a:miter lim="800000"/>
            <a:headEnd/>
            <a:tailEnd/>
          </a:ln>
        </p:spPr>
      </p:sp>
      <p:sp>
        <p:nvSpPr>
          <p:cNvPr id="22531" name="Rectangle 2">
            <a:extLst>
              <a:ext uri="{FF2B5EF4-FFF2-40B4-BE49-F238E27FC236}">
                <a16:creationId xmlns:a16="http://schemas.microsoft.com/office/drawing/2014/main" id="{626AA846-CDCC-BB4D-85BE-EB207E140736}"/>
              </a:ext>
            </a:extLst>
          </p:cNvPr>
          <p:cNvSpPr>
            <a:spLocks noGrp="1" noChangeArrowheads="1"/>
          </p:cNvSpPr>
          <p:nvPr>
            <p:ph type="body" idx="1"/>
          </p:nvPr>
        </p:nvSpPr>
        <p:spPr bwMode="auto">
          <a:xfrm>
            <a:off x="1031875" y="4625975"/>
            <a:ext cx="46085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37331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9C233AB8-A115-DE46-AA5A-450CB2AE224E}"/>
              </a:ext>
            </a:extLst>
          </p:cNvPr>
          <p:cNvSpPr>
            <a:spLocks noGrp="1" noRot="1" noChangeAspect="1" noChangeArrowheads="1" noTextEdit="1"/>
          </p:cNvSpPr>
          <p:nvPr>
            <p:ph type="sldImg"/>
          </p:nvPr>
        </p:nvSpPr>
        <p:spPr bwMode="auto">
          <a:xfrm>
            <a:off x="1090613" y="933450"/>
            <a:ext cx="4486275" cy="3365500"/>
          </a:xfrm>
          <a:solidFill>
            <a:srgbClr val="FFFFFF"/>
          </a:solidFill>
          <a:ln>
            <a:solidFill>
              <a:srgbClr val="000000"/>
            </a:solidFill>
            <a:miter lim="800000"/>
            <a:headEnd/>
            <a:tailEnd/>
          </a:ln>
        </p:spPr>
      </p:sp>
      <p:sp>
        <p:nvSpPr>
          <p:cNvPr id="33795" name="Rectangle 2">
            <a:extLst>
              <a:ext uri="{FF2B5EF4-FFF2-40B4-BE49-F238E27FC236}">
                <a16:creationId xmlns:a16="http://schemas.microsoft.com/office/drawing/2014/main" id="{A3ACBB87-6846-E54C-8AFF-E79291EAD914}"/>
              </a:ext>
            </a:extLst>
          </p:cNvPr>
          <p:cNvSpPr>
            <a:spLocks noGrp="1" noChangeArrowheads="1"/>
          </p:cNvSpPr>
          <p:nvPr>
            <p:ph type="body" idx="1"/>
          </p:nvPr>
        </p:nvSpPr>
        <p:spPr bwMode="auto">
          <a:xfrm>
            <a:off x="1031875" y="4625975"/>
            <a:ext cx="46085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2379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a:extLst>
              <a:ext uri="{FF2B5EF4-FFF2-40B4-BE49-F238E27FC236}">
                <a16:creationId xmlns:a16="http://schemas.microsoft.com/office/drawing/2014/main" id="{CCA9899D-3416-4840-87D2-D4C8AD0AF6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Заметки 2">
            <a:extLst>
              <a:ext uri="{FF2B5EF4-FFF2-40B4-BE49-F238E27FC236}">
                <a16:creationId xmlns:a16="http://schemas.microsoft.com/office/drawing/2014/main" id="{4E0CF4E8-BD87-734A-9236-F0814D26AF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a:ea typeface="ＭＳ Ｐゴシック" panose="020B0600070205080204" pitchFamily="34" charset="-128"/>
            </a:endParaRPr>
          </a:p>
        </p:txBody>
      </p:sp>
      <p:sp>
        <p:nvSpPr>
          <p:cNvPr id="75779" name="Номер слайда 3">
            <a:extLst>
              <a:ext uri="{FF2B5EF4-FFF2-40B4-BE49-F238E27FC236}">
                <a16:creationId xmlns:a16="http://schemas.microsoft.com/office/drawing/2014/main" id="{00728304-3136-B345-B76A-DFA830F1E1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4FBDEF-6A9E-EF4E-A085-CE4E41BCA43E}" type="slidenum">
              <a:rPr lang="ru-RU" altLang="en-US" smtClean="0">
                <a:latin typeface="Arial" panose="020B0604020202020204" pitchFamily="34" charset="0"/>
              </a:rPr>
              <a:pPr>
                <a:spcBef>
                  <a:spcPct val="0"/>
                </a:spcBef>
              </a:pPr>
              <a:t>67</a:t>
            </a:fld>
            <a:endParaRPr lang="ru-RU" altLang="en-US">
              <a:latin typeface="Arial" panose="020B0604020202020204" pitchFamily="34" charset="0"/>
            </a:endParaRPr>
          </a:p>
        </p:txBody>
      </p:sp>
    </p:spTree>
    <p:extLst>
      <p:ext uri="{BB962C8B-B14F-4D97-AF65-F5344CB8AC3E}">
        <p14:creationId xmlns:p14="http://schemas.microsoft.com/office/powerpoint/2010/main" val="1771874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424A4F"/>
        </a:solidFill>
        <a:effectLst/>
      </p:bgPr>
    </p:bg>
    <p:spTree>
      <p:nvGrpSpPr>
        <p:cNvPr id="1" name=""/>
        <p:cNvGrpSpPr/>
        <p:nvPr/>
      </p:nvGrpSpPr>
      <p:grpSpPr>
        <a:xfrm>
          <a:off x="0" y="0"/>
          <a:ext cx="0" cy="0"/>
          <a:chOff x="0" y="0"/>
          <a:chExt cx="0" cy="0"/>
        </a:xfrm>
      </p:grpSpPr>
      <p:pic>
        <p:nvPicPr>
          <p:cNvPr id="10" name="Picture 9" descr="music_dia_title_strip.png"/>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3978413"/>
            <a:ext cx="9144000" cy="2141316"/>
          </a:xfrm>
          <a:prstGeom prst="rect">
            <a:avLst/>
          </a:prstGeom>
        </p:spPr>
      </p:pic>
      <p:sp>
        <p:nvSpPr>
          <p:cNvPr id="9" name="Rectangle 8"/>
          <p:cNvSpPr/>
          <p:nvPr userDrawn="1"/>
        </p:nvSpPr>
        <p:spPr>
          <a:xfrm>
            <a:off x="0" y="4466534"/>
            <a:ext cx="9143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3860" y="4466534"/>
            <a:ext cx="2400139" cy="1198800"/>
          </a:xfrm>
          <a:prstGeom prst="rect">
            <a:avLst/>
          </a:prstGeom>
        </p:spPr>
      </p:pic>
      <p:sp>
        <p:nvSpPr>
          <p:cNvPr id="2" name="Title 1"/>
          <p:cNvSpPr>
            <a:spLocks noGrp="1"/>
          </p:cNvSpPr>
          <p:nvPr>
            <p:ph type="ctrTitle"/>
          </p:nvPr>
        </p:nvSpPr>
        <p:spPr>
          <a:xfrm>
            <a:off x="470453" y="1986858"/>
            <a:ext cx="6663634" cy="1502881"/>
          </a:xfrm>
        </p:spPr>
        <p:txBody>
          <a:bodyPr anchor="t" anchorCtr="0">
            <a:noAutofit/>
          </a:bodyPr>
          <a:lstStyle>
            <a:lvl1pPr>
              <a:defRPr sz="4500">
                <a:solidFill>
                  <a:srgbClr val="00A69E"/>
                </a:solidFill>
              </a:defRPr>
            </a:lvl1pPr>
          </a:lstStyle>
          <a:p>
            <a:r>
              <a:rPr lang="en-GB" dirty="0"/>
              <a:t>Click to edit Master title style</a:t>
            </a:r>
          </a:p>
        </p:txBody>
      </p:sp>
      <p:sp>
        <p:nvSpPr>
          <p:cNvPr id="3" name="Subtitle 2"/>
          <p:cNvSpPr>
            <a:spLocks noGrp="1"/>
          </p:cNvSpPr>
          <p:nvPr>
            <p:ph type="subTitle" idx="1"/>
          </p:nvPr>
        </p:nvSpPr>
        <p:spPr>
          <a:xfrm>
            <a:off x="470453" y="4754218"/>
            <a:ext cx="5487504" cy="77856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12" name="Rectangle 11"/>
          <p:cNvSpPr/>
          <p:nvPr userDrawn="1"/>
        </p:nvSpPr>
        <p:spPr>
          <a:xfrm>
            <a:off x="7945287" y="887398"/>
            <a:ext cx="1198712" cy="1198712"/>
          </a:xfrm>
          <a:prstGeom prst="rect">
            <a:avLst/>
          </a:prstGeom>
          <a:solidFill>
            <a:srgbClr val="00A69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TextBox 12"/>
          <p:cNvSpPr txBox="1"/>
          <p:nvPr userDrawn="1"/>
        </p:nvSpPr>
        <p:spPr>
          <a:xfrm>
            <a:off x="7943929" y="1272640"/>
            <a:ext cx="1198713" cy="369332"/>
          </a:xfrm>
          <a:prstGeom prst="rect">
            <a:avLst/>
          </a:prstGeom>
          <a:noFill/>
        </p:spPr>
        <p:txBody>
          <a:bodyPr wrap="square" lIns="0" tIns="0" rIns="0" bIns="0" rtlCol="0">
            <a:spAutoFit/>
          </a:bodyPr>
          <a:lstStyle/>
          <a:p>
            <a:pPr algn="ctr"/>
            <a:r>
              <a:rPr lang="en-GB" sz="1200" dirty="0">
                <a:solidFill>
                  <a:srgbClr val="FFFFFF"/>
                </a:solidFill>
              </a:rPr>
              <a:t>Department of Physics</a:t>
            </a:r>
          </a:p>
        </p:txBody>
      </p:sp>
    </p:spTree>
    <p:extLst>
      <p:ext uri="{BB962C8B-B14F-4D97-AF65-F5344CB8AC3E}">
        <p14:creationId xmlns:p14="http://schemas.microsoft.com/office/powerpoint/2010/main" val="190596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6B49BB3D-90E4-C946-BCF9-8FBC622A1A06}" type="slidenum">
              <a:rPr lang="en-GB" smtClean="0"/>
              <a:t>‹#›</a:t>
            </a:fld>
            <a:endParaRPr lang="en-GB"/>
          </a:p>
        </p:txBody>
      </p:sp>
    </p:spTree>
    <p:extLst>
      <p:ext uri="{BB962C8B-B14F-4D97-AF65-F5344CB8AC3E}">
        <p14:creationId xmlns:p14="http://schemas.microsoft.com/office/powerpoint/2010/main" val="20705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49BB3D-90E4-C946-BCF9-8FBC622A1A06}" type="slidenum">
              <a:rPr lang="en-GB" smtClean="0"/>
              <a:t>‹#›</a:t>
            </a:fld>
            <a:endParaRPr lang="en-GB"/>
          </a:p>
        </p:txBody>
      </p:sp>
    </p:spTree>
    <p:extLst>
      <p:ext uri="{BB962C8B-B14F-4D97-AF65-F5344CB8AC3E}">
        <p14:creationId xmlns:p14="http://schemas.microsoft.com/office/powerpoint/2010/main" val="2979116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5" name="Chart Placeholder 4"/>
          <p:cNvSpPr>
            <a:spLocks noGrp="1"/>
          </p:cNvSpPr>
          <p:nvPr>
            <p:ph type="chart" sz="quarter" idx="11" hasCustomPrompt="1"/>
          </p:nvPr>
        </p:nvSpPr>
        <p:spPr>
          <a:xfrm>
            <a:off x="457200" y="1555750"/>
            <a:ext cx="8229600" cy="4476750"/>
          </a:xfrm>
        </p:spPr>
        <p:txBody>
          <a:bodyPr lIns="72000" tIns="72000"/>
          <a:lstStyle>
            <a:lvl1pPr>
              <a:defRPr sz="1800"/>
            </a:lvl1pPr>
          </a:lstStyle>
          <a:p>
            <a:r>
              <a:rPr lang="en-GB" sz="2600" b="0" i="0" dirty="0">
                <a:solidFill>
                  <a:srgbClr val="000000"/>
                </a:solidFill>
                <a:latin typeface="Lucida Grande"/>
                <a:ea typeface="Lucida Grande"/>
                <a:cs typeface="Lucida Grande"/>
              </a:rPr>
              <a:t>Custom Layout</a:t>
            </a:r>
            <a:endParaRPr lang="en-GB" dirty="0"/>
          </a:p>
        </p:txBody>
      </p:sp>
      <p:sp>
        <p:nvSpPr>
          <p:cNvPr id="7" name="Slide Number Placeholder 5"/>
          <p:cNvSpPr>
            <a:spLocks noGrp="1"/>
          </p:cNvSpPr>
          <p:nvPr>
            <p:ph type="sldNum" sz="quarter" idx="4"/>
          </p:nvPr>
        </p:nvSpPr>
        <p:spPr>
          <a:xfrm>
            <a:off x="434412" y="6398526"/>
            <a:ext cx="432501" cy="452558"/>
          </a:xfrm>
          <a:prstGeom prst="rect">
            <a:avLst/>
          </a:prstGeom>
          <a:solidFill>
            <a:srgbClr val="00A69E"/>
          </a:solidFill>
        </p:spPr>
        <p:txBody>
          <a:bodyPr vert="horz" lIns="0" tIns="0" rIns="0" bIns="0" rtlCol="0" anchor="t" anchorCtr="0"/>
          <a:lstStyle>
            <a:lvl1pPr algn="ctr">
              <a:defRPr sz="2000">
                <a:solidFill>
                  <a:schemeClr val="bg1"/>
                </a:solidFill>
              </a:defRPr>
            </a:lvl1p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2586051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242518466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20872105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37110421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203878807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334515759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166869783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4740358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0453" y="1986858"/>
            <a:ext cx="6663634" cy="1502881"/>
          </a:xfrm>
        </p:spPr>
        <p:txBody>
          <a:bodyPr anchor="t" anchorCtr="0">
            <a:noAutofit/>
          </a:bodyPr>
          <a:lstStyle>
            <a:lvl1pPr>
              <a:defRPr sz="4500">
                <a:solidFill>
                  <a:srgbClr val="00A69E"/>
                </a:solidFill>
              </a:defRPr>
            </a:lvl1pPr>
          </a:lstStyle>
          <a:p>
            <a:r>
              <a:rPr lang="en-GB" dirty="0"/>
              <a:t>Click to edit Master title style</a:t>
            </a:r>
          </a:p>
        </p:txBody>
      </p:sp>
    </p:spTree>
    <p:extLst>
      <p:ext uri="{BB962C8B-B14F-4D97-AF65-F5344CB8AC3E}">
        <p14:creationId xmlns:p14="http://schemas.microsoft.com/office/powerpoint/2010/main" val="2935994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2994051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359051377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171840454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7377119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76510187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281290505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328899774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241685366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243273102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32793458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30696"/>
            <a:ext cx="7628709" cy="922130"/>
          </a:xfrm>
        </p:spPr>
        <p:txBody>
          <a:bodyPr/>
          <a:lstStyle/>
          <a:p>
            <a:r>
              <a:rPr lang="en-GB" dirty="0"/>
              <a:t>Click to edit Master title style</a:t>
            </a:r>
          </a:p>
        </p:txBody>
      </p:sp>
      <p:sp>
        <p:nvSpPr>
          <p:cNvPr id="3" name="Content Placeholder 2"/>
          <p:cNvSpPr>
            <a:spLocks noGrp="1"/>
          </p:cNvSpPr>
          <p:nvPr>
            <p:ph idx="1"/>
          </p:nvPr>
        </p:nvSpPr>
        <p:spPr>
          <a:xfrm>
            <a:off x="457200" y="1771375"/>
            <a:ext cx="3904974" cy="436327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6B49BB3D-90E4-C946-BCF9-8FBC622A1A06}" type="slidenum">
              <a:rPr lang="en-GB" smtClean="0"/>
              <a:t>‹#›</a:t>
            </a:fld>
            <a:endParaRPr lang="en-GB"/>
          </a:p>
        </p:txBody>
      </p:sp>
      <p:sp>
        <p:nvSpPr>
          <p:cNvPr id="9" name="Content Placeholder 8"/>
          <p:cNvSpPr>
            <a:spLocks noGrp="1"/>
          </p:cNvSpPr>
          <p:nvPr>
            <p:ph sz="quarter" idx="13"/>
          </p:nvPr>
        </p:nvSpPr>
        <p:spPr>
          <a:xfrm>
            <a:off x="4660900" y="1771375"/>
            <a:ext cx="4025900" cy="4363950"/>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679487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337555542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84920192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106840252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260752793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169488396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387454880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168139603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414827716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385768423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757476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00A69E"/>
        </a:solidFill>
        <a:effectLst/>
      </p:bgPr>
    </p:bg>
    <p:spTree>
      <p:nvGrpSpPr>
        <p:cNvPr id="1" name=""/>
        <p:cNvGrpSpPr/>
        <p:nvPr/>
      </p:nvGrpSpPr>
      <p:grpSpPr>
        <a:xfrm>
          <a:off x="0" y="0"/>
          <a:ext cx="0" cy="0"/>
          <a:chOff x="0" y="0"/>
          <a:chExt cx="0" cy="0"/>
        </a:xfrm>
      </p:grpSpPr>
      <p:pic>
        <p:nvPicPr>
          <p:cNvPr id="9" name="Picture 8" descr="music_dia_divider_page_white.png"/>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0"/>
            <a:ext cx="9142984" cy="6858000"/>
          </a:xfrm>
          <a:prstGeom prst="rect">
            <a:avLst/>
          </a:prstGeom>
        </p:spPr>
      </p:pic>
      <p:sp>
        <p:nvSpPr>
          <p:cNvPr id="8" name="Rectangle 7"/>
          <p:cNvSpPr/>
          <p:nvPr userDrawn="1"/>
        </p:nvSpPr>
        <p:spPr>
          <a:xfrm>
            <a:off x="-1015" y="4091608"/>
            <a:ext cx="9143999" cy="18387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hasCustomPrompt="1"/>
          </p:nvPr>
        </p:nvSpPr>
        <p:spPr>
          <a:xfrm>
            <a:off x="436978" y="4406900"/>
            <a:ext cx="6892209" cy="1362075"/>
          </a:xfrm>
        </p:spPr>
        <p:txBody>
          <a:bodyPr anchor="t">
            <a:normAutofit/>
          </a:bodyPr>
          <a:lstStyle>
            <a:lvl1pPr algn="l">
              <a:defRPr sz="3600" b="0" cap="none"/>
            </a:lvl1pPr>
          </a:lstStyle>
          <a:p>
            <a:r>
              <a:rPr lang="en-GB" dirty="0"/>
              <a:t>Click to edit master title style</a:t>
            </a:r>
          </a:p>
        </p:txBody>
      </p:sp>
    </p:spTree>
    <p:extLst>
      <p:ext uri="{BB962C8B-B14F-4D97-AF65-F5344CB8AC3E}">
        <p14:creationId xmlns:p14="http://schemas.microsoft.com/office/powerpoint/2010/main" val="4228802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124555752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10407704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153103107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GB"/>
              <a:t>Click to edit Master title style</a:t>
            </a:r>
            <a:endParaRPr lang="en-US"/>
          </a:p>
        </p:txBody>
      </p:sp>
    </p:spTree>
    <p:extLst>
      <p:ext uri="{BB962C8B-B14F-4D97-AF65-F5344CB8AC3E}">
        <p14:creationId xmlns:p14="http://schemas.microsoft.com/office/powerpoint/2010/main" val="428405499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84ED3BB-6309-2649-803A-43F4A28CB7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27049D-4C59-2644-B94B-98784D1557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2FEABF-B822-7641-8573-9D0BD110706F}"/>
              </a:ext>
            </a:extLst>
          </p:cNvPr>
          <p:cNvSpPr>
            <a:spLocks noGrp="1" noChangeArrowheads="1"/>
          </p:cNvSpPr>
          <p:nvPr>
            <p:ph type="sldNum" sz="quarter" idx="12"/>
          </p:nvPr>
        </p:nvSpPr>
        <p:spPr>
          <a:ln/>
        </p:spPr>
        <p:txBody>
          <a:bodyPr/>
          <a:lstStyle>
            <a:lvl1pPr>
              <a:defRPr/>
            </a:lvl1pPr>
          </a:lstStyle>
          <a:p>
            <a:fld id="{9E070673-FA43-3943-AEF6-977BFFE27147}" type="slidenum">
              <a:rPr lang="en-US" altLang="en-US"/>
              <a:pPr/>
              <a:t>‹#›</a:t>
            </a:fld>
            <a:endParaRPr lang="en-US" altLang="en-US"/>
          </a:p>
        </p:txBody>
      </p:sp>
    </p:spTree>
    <p:extLst>
      <p:ext uri="{BB962C8B-B14F-4D97-AF65-F5344CB8AC3E}">
        <p14:creationId xmlns:p14="http://schemas.microsoft.com/office/powerpoint/2010/main" val="1435795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tx2"/>
        </a:solidFill>
        <a:effectLst/>
      </p:bgPr>
    </p:bg>
    <p:spTree>
      <p:nvGrpSpPr>
        <p:cNvPr id="1" name=""/>
        <p:cNvGrpSpPr/>
        <p:nvPr/>
      </p:nvGrpSpPr>
      <p:grpSpPr>
        <a:xfrm>
          <a:off x="0" y="0"/>
          <a:ext cx="0" cy="0"/>
          <a:chOff x="0" y="0"/>
          <a:chExt cx="0" cy="0"/>
        </a:xfrm>
      </p:grpSpPr>
      <p:pic>
        <p:nvPicPr>
          <p:cNvPr id="9" name="Picture 8" descr="music_dia_divider_page_white.png"/>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0"/>
            <a:ext cx="9142984" cy="6858000"/>
          </a:xfrm>
          <a:prstGeom prst="rect">
            <a:avLst/>
          </a:prstGeom>
        </p:spPr>
      </p:pic>
      <p:sp>
        <p:nvSpPr>
          <p:cNvPr id="8" name="Rectangle 7"/>
          <p:cNvSpPr/>
          <p:nvPr userDrawn="1"/>
        </p:nvSpPr>
        <p:spPr>
          <a:xfrm>
            <a:off x="-1015" y="4091608"/>
            <a:ext cx="9143999" cy="18387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hasCustomPrompt="1"/>
          </p:nvPr>
        </p:nvSpPr>
        <p:spPr>
          <a:xfrm>
            <a:off x="436978" y="4406900"/>
            <a:ext cx="6892209" cy="1362075"/>
          </a:xfrm>
        </p:spPr>
        <p:txBody>
          <a:bodyPr anchor="t">
            <a:normAutofit/>
          </a:bodyPr>
          <a:lstStyle>
            <a:lvl1pPr algn="l">
              <a:defRPr sz="3600" b="0" cap="none"/>
            </a:lvl1pPr>
          </a:lstStyle>
          <a:p>
            <a:r>
              <a:rPr lang="en-GB" dirty="0"/>
              <a:t>Click to edit master title style</a:t>
            </a:r>
          </a:p>
        </p:txBody>
      </p:sp>
    </p:spTree>
    <p:extLst>
      <p:ext uri="{BB962C8B-B14F-4D97-AF65-F5344CB8AC3E}">
        <p14:creationId xmlns:p14="http://schemas.microsoft.com/office/powerpoint/2010/main" val="697571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0"/>
            <a:ext cx="9142984" cy="6857999"/>
          </a:xfrm>
          <a:prstGeom prst="rect">
            <a:avLst/>
          </a:prstGeom>
        </p:spPr>
      </p:pic>
      <p:sp>
        <p:nvSpPr>
          <p:cNvPr id="8" name="Rectangle 7"/>
          <p:cNvSpPr/>
          <p:nvPr userDrawn="1"/>
        </p:nvSpPr>
        <p:spPr>
          <a:xfrm>
            <a:off x="-1015" y="4091608"/>
            <a:ext cx="9143999" cy="18387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hasCustomPrompt="1"/>
          </p:nvPr>
        </p:nvSpPr>
        <p:spPr>
          <a:xfrm>
            <a:off x="436978" y="4406900"/>
            <a:ext cx="6892209" cy="1362075"/>
          </a:xfrm>
        </p:spPr>
        <p:txBody>
          <a:bodyPr anchor="t">
            <a:normAutofit/>
          </a:bodyPr>
          <a:lstStyle>
            <a:lvl1pPr algn="l">
              <a:defRPr sz="3600" b="0" cap="none"/>
            </a:lvl1pPr>
          </a:lstStyle>
          <a:p>
            <a:r>
              <a:rPr lang="en-GB" dirty="0"/>
              <a:t>Click to edit master title style</a:t>
            </a:r>
          </a:p>
        </p:txBody>
      </p:sp>
    </p:spTree>
    <p:extLst>
      <p:ext uri="{BB962C8B-B14F-4D97-AF65-F5344CB8AC3E}">
        <p14:creationId xmlns:p14="http://schemas.microsoft.com/office/powerpoint/2010/main" val="3272888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Section Header with picture">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0" y="5072009"/>
            <a:ext cx="9144000" cy="1785991"/>
          </a:xfrm>
          <a:prstGeom prst="rect">
            <a:avLst/>
          </a:prstGeom>
        </p:spPr>
      </p:pic>
      <p:sp>
        <p:nvSpPr>
          <p:cNvPr id="8" name="Rectangle 7"/>
          <p:cNvSpPr/>
          <p:nvPr userDrawn="1"/>
        </p:nvSpPr>
        <p:spPr>
          <a:xfrm>
            <a:off x="-1015" y="4091608"/>
            <a:ext cx="9143999" cy="18387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hasCustomPrompt="1"/>
          </p:nvPr>
        </p:nvSpPr>
        <p:spPr>
          <a:xfrm>
            <a:off x="436978" y="4406900"/>
            <a:ext cx="6892209" cy="1362075"/>
          </a:xfrm>
        </p:spPr>
        <p:txBody>
          <a:bodyPr anchor="t">
            <a:normAutofit/>
          </a:bodyPr>
          <a:lstStyle>
            <a:lvl1pPr algn="l">
              <a:defRPr sz="3600" b="0" cap="none"/>
            </a:lvl1pPr>
          </a:lstStyle>
          <a:p>
            <a:r>
              <a:rPr lang="en-GB" dirty="0"/>
              <a:t>Click to edit master title style</a:t>
            </a:r>
          </a:p>
        </p:txBody>
      </p:sp>
      <p:sp>
        <p:nvSpPr>
          <p:cNvPr id="4" name="Picture Placeholder 3"/>
          <p:cNvSpPr>
            <a:spLocks noGrp="1"/>
          </p:cNvSpPr>
          <p:nvPr>
            <p:ph type="pic" sz="quarter" idx="10"/>
          </p:nvPr>
        </p:nvSpPr>
        <p:spPr>
          <a:xfrm>
            <a:off x="-1588" y="0"/>
            <a:ext cx="9145588" cy="4090988"/>
          </a:xfrm>
          <a:solidFill>
            <a:schemeClr val="tx2">
              <a:lumMod val="25000"/>
              <a:lumOff val="75000"/>
            </a:schemeClr>
          </a:solidFill>
        </p:spPr>
        <p:txBody>
          <a:bodyPr lIns="72000" tIns="72000"/>
          <a:lstStyle/>
          <a:p>
            <a:endParaRPr lang="en-GB"/>
          </a:p>
        </p:txBody>
      </p:sp>
    </p:spTree>
    <p:extLst>
      <p:ext uri="{BB962C8B-B14F-4D97-AF65-F5344CB8AC3E}">
        <p14:creationId xmlns:p14="http://schemas.microsoft.com/office/powerpoint/2010/main" val="382819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6B49BB3D-90E4-C946-BCF9-8FBC622A1A06}" type="slidenum">
              <a:rPr lang="en-GB" smtClean="0"/>
              <a:t>‹#›</a:t>
            </a:fld>
            <a:endParaRPr lang="en-GB"/>
          </a:p>
        </p:txBody>
      </p:sp>
    </p:spTree>
    <p:extLst>
      <p:ext uri="{BB962C8B-B14F-4D97-AF65-F5344CB8AC3E}">
        <p14:creationId xmlns:p14="http://schemas.microsoft.com/office/powerpoint/2010/main" val="312992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p:cNvSpPr>
            <a:spLocks noGrp="1"/>
          </p:cNvSpPr>
          <p:nvPr>
            <p:ph type="sldNum" sz="quarter" idx="12"/>
          </p:nvPr>
        </p:nvSpPr>
        <p:spPr/>
        <p:txBody>
          <a:bodyPr/>
          <a:lstStyle/>
          <a:p>
            <a:fld id="{6B49BB3D-90E4-C946-BCF9-8FBC622A1A06}" type="slidenum">
              <a:rPr lang="en-GB" smtClean="0"/>
              <a:t>‹#›</a:t>
            </a:fld>
            <a:endParaRPr lang="en-GB"/>
          </a:p>
        </p:txBody>
      </p:sp>
    </p:spTree>
    <p:extLst>
      <p:ext uri="{BB962C8B-B14F-4D97-AF65-F5344CB8AC3E}">
        <p14:creationId xmlns:p14="http://schemas.microsoft.com/office/powerpoint/2010/main" val="14649843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30696"/>
            <a:ext cx="8229600" cy="922130"/>
          </a:xfrm>
          <a:prstGeom prst="rect">
            <a:avLst/>
          </a:prstGeom>
        </p:spPr>
        <p:txBody>
          <a:bodyPr vert="horz" lIns="0" tIns="0" rIns="0" bIns="0" rtlCol="0" anchor="ctr">
            <a:normAutofit/>
          </a:bodyPr>
          <a:lstStyle/>
          <a:p>
            <a:r>
              <a:rPr lang="en-GB"/>
              <a:t>Click to edit Master title style</a:t>
            </a:r>
          </a:p>
        </p:txBody>
      </p:sp>
      <p:sp>
        <p:nvSpPr>
          <p:cNvPr id="3" name="Text Placeholder 2"/>
          <p:cNvSpPr>
            <a:spLocks noGrp="1"/>
          </p:cNvSpPr>
          <p:nvPr>
            <p:ph type="body" idx="1"/>
          </p:nvPr>
        </p:nvSpPr>
        <p:spPr>
          <a:xfrm>
            <a:off x="457200" y="1600200"/>
            <a:ext cx="8229600" cy="447923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434412" y="6398526"/>
            <a:ext cx="432501" cy="452558"/>
          </a:xfrm>
          <a:prstGeom prst="rect">
            <a:avLst/>
          </a:prstGeom>
          <a:solidFill>
            <a:srgbClr val="00A69E"/>
          </a:solidFill>
        </p:spPr>
        <p:txBody>
          <a:bodyPr vert="horz" lIns="0" tIns="0" rIns="0" bIns="0" rtlCol="0" anchor="t" anchorCtr="0"/>
          <a:lstStyle>
            <a:lvl1pPr algn="ctr">
              <a:defRPr sz="2000">
                <a:solidFill>
                  <a:schemeClr val="bg1"/>
                </a:solidFill>
              </a:defRPr>
            </a:lvl1p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66777448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62" r:id="rId6"/>
    <p:sldLayoutId id="2147483663" r:id="rId7"/>
    <p:sldLayoutId id="2147483652" r:id="rId8"/>
    <p:sldLayoutId id="2147483653" r:id="rId9"/>
    <p:sldLayoutId id="2147483654" r:id="rId10"/>
    <p:sldLayoutId id="2147483655" r:id="rId11"/>
    <p:sldLayoutId id="2147483664"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9" r:id="rId25"/>
    <p:sldLayoutId id="2147483680" r:id="rId26"/>
    <p:sldLayoutId id="2147483681" r:id="rId27"/>
    <p:sldLayoutId id="2147483682" r:id="rId28"/>
    <p:sldLayoutId id="2147483683" r:id="rId29"/>
    <p:sldLayoutId id="2147483684" r:id="rId30"/>
    <p:sldLayoutId id="2147483685"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703" r:id="rId41"/>
    <p:sldLayoutId id="2147483705" r:id="rId42"/>
    <p:sldLayoutId id="2147483707" r:id="rId43"/>
    <p:sldLayoutId id="2147483708" r:id="rId44"/>
  </p:sldLayoutIdLst>
  <p:hf hdr="0" ftr="0" dt="0"/>
  <p:txStyles>
    <p:titleStyle>
      <a:lvl1pPr algn="l" defTabSz="457200" rtl="0" eaLnBrk="1" latinLnBrk="0" hangingPunct="1">
        <a:spcBef>
          <a:spcPct val="0"/>
        </a:spcBef>
        <a:buNone/>
        <a:defRPr sz="2200" kern="1200">
          <a:solidFill>
            <a:srgbClr val="FFFFFF"/>
          </a:solidFill>
          <a:latin typeface="+mj-lt"/>
          <a:ea typeface="+mj-ea"/>
          <a:cs typeface="+mj-cs"/>
        </a:defRPr>
      </a:lvl1pPr>
    </p:titleStyle>
    <p:bodyStyle>
      <a:lvl1pPr marL="0" indent="0" algn="l" defTabSz="457200" rtl="0" eaLnBrk="1" latinLnBrk="0" hangingPunct="1">
        <a:lnSpc>
          <a:spcPct val="100000"/>
        </a:lnSpc>
        <a:spcBef>
          <a:spcPts val="1200"/>
        </a:spcBef>
        <a:buFont typeface="Arial"/>
        <a:buNone/>
        <a:defRPr sz="1800" kern="1200">
          <a:solidFill>
            <a:schemeClr val="tx1"/>
          </a:solidFill>
          <a:latin typeface="+mn-lt"/>
          <a:ea typeface="+mn-ea"/>
          <a:cs typeface="+mn-cs"/>
        </a:defRPr>
      </a:lvl1pPr>
      <a:lvl2pPr marL="0" indent="0" algn="l" defTabSz="457200" rtl="0" eaLnBrk="1" latinLnBrk="0" hangingPunct="1">
        <a:spcBef>
          <a:spcPts val="1200"/>
        </a:spcBef>
        <a:buFont typeface="Arial"/>
        <a:buNone/>
        <a:defRPr sz="1400" kern="1200">
          <a:solidFill>
            <a:schemeClr val="tx1"/>
          </a:solidFill>
          <a:latin typeface="+mn-lt"/>
          <a:ea typeface="+mn-ea"/>
          <a:cs typeface="+mn-cs"/>
        </a:defRPr>
      </a:lvl2pPr>
      <a:lvl3pPr marL="1588" indent="0" algn="l" defTabSz="457200" rtl="0" eaLnBrk="1" latinLnBrk="0" hangingPunct="1">
        <a:spcBef>
          <a:spcPts val="1200"/>
        </a:spcBef>
        <a:buFont typeface="Arial"/>
        <a:buNone/>
        <a:defRPr sz="1200" kern="1200">
          <a:solidFill>
            <a:schemeClr val="tx1"/>
          </a:solidFill>
          <a:latin typeface="+mn-lt"/>
          <a:ea typeface="+mn-ea"/>
          <a:cs typeface="+mn-cs"/>
        </a:defRPr>
      </a:lvl3pPr>
      <a:lvl4pPr marL="1588" indent="0" algn="l" defTabSz="457200" rtl="0" eaLnBrk="1" latinLnBrk="0" hangingPunct="1">
        <a:spcBef>
          <a:spcPts val="1200"/>
        </a:spcBef>
        <a:buFont typeface="Arial"/>
        <a:buNone/>
        <a:defRPr sz="1200" kern="1200">
          <a:solidFill>
            <a:schemeClr val="tx1"/>
          </a:solidFill>
          <a:latin typeface="+mn-lt"/>
          <a:ea typeface="+mn-ea"/>
          <a:cs typeface="+mn-cs"/>
        </a:defRPr>
      </a:lvl4pPr>
      <a:lvl5pPr marL="1588" indent="0" algn="l" defTabSz="457200" rtl="0" eaLnBrk="1" latinLnBrk="0" hangingPunct="1">
        <a:spcBef>
          <a:spcPts val="1200"/>
        </a:spcBef>
        <a:buFont typeface="Arial"/>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33.png"/><Relationship Id="rId7" Type="http://schemas.openxmlformats.org/officeDocument/2006/relationships/oleObject" Target="../embeddings/oleObject2.bin"/><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31.emf"/><Relationship Id="rId5" Type="http://schemas.openxmlformats.org/officeDocument/2006/relationships/oleObject" Target="../embeddings/oleObject1.bin"/><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8.xml"/><Relationship Id="rId1" Type="http://schemas.openxmlformats.org/officeDocument/2006/relationships/vmlDrawing" Target="../drawings/vmlDrawing2.vml"/><Relationship Id="rId6" Type="http://schemas.openxmlformats.org/officeDocument/2006/relationships/image" Target="../media/image48.emf"/><Relationship Id="rId5" Type="http://schemas.openxmlformats.org/officeDocument/2006/relationships/oleObject" Target="../embeddings/oleObject4.bin"/><Relationship Id="rId4" Type="http://schemas.openxmlformats.org/officeDocument/2006/relationships/image" Target="../media/image47.wmf"/></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0.wmf"/><Relationship Id="rId2" Type="http://schemas.openxmlformats.org/officeDocument/2006/relationships/slideLayout" Target="../slideLayouts/slideLayout39.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49.wmf"/><Relationship Id="rId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vmlDrawing" Target="../drawings/vmlDrawing4.vml"/><Relationship Id="rId6" Type="http://schemas.openxmlformats.org/officeDocument/2006/relationships/image" Target="../media/image63.emf"/><Relationship Id="rId5" Type="http://schemas.openxmlformats.org/officeDocument/2006/relationships/oleObject" Target="../embeddings/oleObject7.bin"/><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4.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4.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4.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44.xml"/><Relationship Id="rId5" Type="http://schemas.openxmlformats.org/officeDocument/2006/relationships/image" Target="../media/image77.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4.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4.xml"/><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4.xml"/><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44.xml"/><Relationship Id="rId1" Type="http://schemas.openxmlformats.org/officeDocument/2006/relationships/vmlDrawing" Target="../drawings/vmlDrawing5.vml"/><Relationship Id="rId6" Type="http://schemas.openxmlformats.org/officeDocument/2006/relationships/image" Target="../media/image106.emf"/><Relationship Id="rId5" Type="http://schemas.openxmlformats.org/officeDocument/2006/relationships/oleObject" Target="../embeddings/oleObject8.bin"/><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hyperlink" Target="http://ibic2013.org/prepress/html/sessi0n.htm" TargetMode="External"/><Relationship Id="rId4" Type="http://schemas.openxmlformats.org/officeDocument/2006/relationships/image" Target="../media/image115.jpeg"/></Relationships>
</file>

<file path=ppt/slides/_rels/slide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44.xml"/><Relationship Id="rId1" Type="http://schemas.openxmlformats.org/officeDocument/2006/relationships/vmlDrawing" Target="../drawings/vmlDrawing6.vml"/><Relationship Id="rId5" Type="http://schemas.openxmlformats.org/officeDocument/2006/relationships/image" Target="../media/image116.emf"/><Relationship Id="rId4" Type="http://schemas.openxmlformats.org/officeDocument/2006/relationships/oleObject" Target="../embeddings/oleObject9.bin"/></Relationships>
</file>

<file path=ppt/slides/_rels/slide69.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pn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8" Type="http://schemas.openxmlformats.org/officeDocument/2006/relationships/image" Target="../media/image127.tiff"/><Relationship Id="rId3" Type="http://schemas.openxmlformats.org/officeDocument/2006/relationships/image" Target="../media/image122.jp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44.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8.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Diagnostics development</a:t>
            </a:r>
            <a:br>
              <a:rPr lang="ru-RU" dirty="0"/>
            </a:br>
            <a:r>
              <a:rPr lang="en-GB" dirty="0"/>
              <a:t>for Particle Accelerators </a:t>
            </a:r>
          </a:p>
        </p:txBody>
      </p:sp>
      <p:sp>
        <p:nvSpPr>
          <p:cNvPr id="3" name="Subtitle 2"/>
          <p:cNvSpPr>
            <a:spLocks noGrp="1"/>
          </p:cNvSpPr>
          <p:nvPr>
            <p:ph type="subTitle" idx="1"/>
          </p:nvPr>
        </p:nvSpPr>
        <p:spPr/>
        <p:txBody>
          <a:bodyPr/>
          <a:lstStyle/>
          <a:p>
            <a:r>
              <a:rPr lang="en-GB" dirty="0"/>
              <a:t>Pavel </a:t>
            </a:r>
            <a:r>
              <a:rPr lang="en-GB" dirty="0" err="1"/>
              <a:t>Karataev</a:t>
            </a:r>
            <a:r>
              <a:rPr lang="en-GB" dirty="0"/>
              <a:t>, </a:t>
            </a:r>
          </a:p>
          <a:p>
            <a:r>
              <a:rPr lang="en-GB" dirty="0"/>
              <a:t>John Adams Institute for Accelerator Science</a:t>
            </a:r>
          </a:p>
        </p:txBody>
      </p:sp>
      <p:sp>
        <p:nvSpPr>
          <p:cNvPr id="4" name="TextBox 3"/>
          <p:cNvSpPr txBox="1"/>
          <p:nvPr/>
        </p:nvSpPr>
        <p:spPr>
          <a:xfrm>
            <a:off x="9247794" y="0"/>
            <a:ext cx="2149135" cy="2031325"/>
          </a:xfrm>
          <a:prstGeom prst="rect">
            <a:avLst/>
          </a:prstGeom>
          <a:solidFill>
            <a:srgbClr val="00A69E"/>
          </a:solidFill>
        </p:spPr>
        <p:txBody>
          <a:bodyPr wrap="square" rtlCol="0">
            <a:spAutoFit/>
          </a:bodyPr>
          <a:lstStyle/>
          <a:p>
            <a:r>
              <a:rPr lang="en-GB" sz="1400" dirty="0">
                <a:solidFill>
                  <a:schemeClr val="bg1"/>
                </a:solidFill>
              </a:rPr>
              <a:t>To change the colours, add department name and add the relevant icon, use the master templates. RGB breakdowns of the colours can be found in the guidelines. The page background colours can also be changed there.</a:t>
            </a:r>
          </a:p>
        </p:txBody>
      </p:sp>
    </p:spTree>
    <p:extLst>
      <p:ext uri="{BB962C8B-B14F-4D97-AF65-F5344CB8AC3E}">
        <p14:creationId xmlns:p14="http://schemas.microsoft.com/office/powerpoint/2010/main" val="1583828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Laser-Wire Layout</a:t>
            </a: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857560"/>
            <a:ext cx="7856630" cy="3731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Rectangle 25"/>
          <p:cNvSpPr/>
          <p:nvPr/>
        </p:nvSpPr>
        <p:spPr>
          <a:xfrm>
            <a:off x="1346616" y="2018158"/>
            <a:ext cx="2052749" cy="400110"/>
          </a:xfrm>
          <a:prstGeom prst="rect">
            <a:avLst/>
          </a:prstGeom>
        </p:spPr>
        <p:txBody>
          <a:bodyPr wrap="none">
            <a:spAutoFit/>
          </a:bodyPr>
          <a:lstStyle/>
          <a:p>
            <a:r>
              <a:rPr lang="en-GB" sz="2000" b="1" dirty="0">
                <a:solidFill>
                  <a:srgbClr val="000000"/>
                </a:solidFill>
                <a:latin typeface="Sylfaen" pitchFamily="18" charset="0"/>
              </a:rPr>
              <a:t>2z</a:t>
            </a:r>
            <a:r>
              <a:rPr lang="en-GB" sz="2000" b="1" baseline="-25000" dirty="0">
                <a:solidFill>
                  <a:srgbClr val="000000"/>
                </a:solidFill>
                <a:latin typeface="Sylfaen" pitchFamily="18" charset="0"/>
              </a:rPr>
              <a:t>R</a:t>
            </a:r>
            <a:r>
              <a:rPr lang="en-GB" sz="2000" b="1" dirty="0">
                <a:solidFill>
                  <a:srgbClr val="000000"/>
                </a:solidFill>
                <a:latin typeface="Sylfaen" pitchFamily="18" charset="0"/>
              </a:rPr>
              <a:t> </a:t>
            </a:r>
            <a:r>
              <a:rPr lang="en-GB" sz="2000" b="1" dirty="0">
                <a:solidFill>
                  <a:srgbClr val="000000"/>
                </a:solidFill>
                <a:cs typeface="Times New Roman" pitchFamily="18" charset="0"/>
              </a:rPr>
              <a:t>~</a:t>
            </a:r>
            <a:r>
              <a:rPr lang="en-GB" sz="2000" b="1" dirty="0">
                <a:solidFill>
                  <a:srgbClr val="000000"/>
                </a:solidFill>
                <a:latin typeface="Sylfaen" pitchFamily="18" charset="0"/>
              </a:rPr>
              <a:t> 30 – 40 </a:t>
            </a:r>
            <a:r>
              <a:rPr lang="en-GB" sz="2000" b="1" dirty="0">
                <a:solidFill>
                  <a:srgbClr val="000000"/>
                </a:solidFill>
                <a:latin typeface="Symbol" pitchFamily="18" charset="2"/>
              </a:rPr>
              <a:t>m</a:t>
            </a:r>
            <a:r>
              <a:rPr lang="en-GB" sz="2000" b="1" dirty="0">
                <a:solidFill>
                  <a:srgbClr val="000000"/>
                </a:solidFill>
                <a:latin typeface="Sylfaen" pitchFamily="18" charset="0"/>
              </a:rPr>
              <a:t>m.</a:t>
            </a:r>
          </a:p>
        </p:txBody>
      </p:sp>
      <p:sp>
        <p:nvSpPr>
          <p:cNvPr id="2" name="TextBox 1"/>
          <p:cNvSpPr txBox="1"/>
          <p:nvPr/>
        </p:nvSpPr>
        <p:spPr>
          <a:xfrm>
            <a:off x="3131840" y="5157192"/>
            <a:ext cx="3300904" cy="461665"/>
          </a:xfrm>
          <a:prstGeom prst="rect">
            <a:avLst/>
          </a:prstGeom>
          <a:noFill/>
        </p:spPr>
        <p:txBody>
          <a:bodyPr wrap="none" rtlCol="0">
            <a:spAutoFit/>
          </a:bodyPr>
          <a:lstStyle/>
          <a:p>
            <a:r>
              <a:rPr lang="en-US" dirty="0"/>
              <a:t>Horizontal direction scan</a:t>
            </a:r>
          </a:p>
        </p:txBody>
      </p:sp>
      <p:sp>
        <p:nvSpPr>
          <p:cNvPr id="27" name="TextBox 26"/>
          <p:cNvSpPr txBox="1"/>
          <p:nvPr/>
        </p:nvSpPr>
        <p:spPr>
          <a:xfrm>
            <a:off x="6660232" y="1916832"/>
            <a:ext cx="2313454" cy="830997"/>
          </a:xfrm>
          <a:prstGeom prst="rect">
            <a:avLst/>
          </a:prstGeom>
          <a:noFill/>
        </p:spPr>
        <p:txBody>
          <a:bodyPr wrap="none" rtlCol="0">
            <a:spAutoFit/>
          </a:bodyPr>
          <a:lstStyle/>
          <a:p>
            <a:pPr algn="ctr"/>
            <a:r>
              <a:rPr lang="en-US" dirty="0"/>
              <a:t>Vertical direction </a:t>
            </a:r>
          </a:p>
          <a:p>
            <a:pPr algn="ctr"/>
            <a:r>
              <a:rPr lang="en-US" dirty="0"/>
              <a:t>scan</a:t>
            </a:r>
          </a:p>
        </p:txBody>
      </p:sp>
    </p:spTree>
    <p:extLst>
      <p:ext uri="{BB962C8B-B14F-4D97-AF65-F5344CB8AC3E}">
        <p14:creationId xmlns:p14="http://schemas.microsoft.com/office/powerpoint/2010/main" val="12521371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0865"/>
            <a:ext cx="8229600" cy="922130"/>
          </a:xfrm>
        </p:spPr>
        <p:txBody>
          <a:bodyPr/>
          <a:lstStyle/>
          <a:p>
            <a:r>
              <a:rPr lang="en-US" dirty="0"/>
              <a:t>Horizontal and Vertical beam profiles</a:t>
            </a:r>
          </a:p>
        </p:txBody>
      </p:sp>
      <p:pic>
        <p:nvPicPr>
          <p:cNvPr id="2" name="Picture 1"/>
          <p:cNvPicPr>
            <a:picLocks noChangeAspect="1"/>
          </p:cNvPicPr>
          <p:nvPr/>
        </p:nvPicPr>
        <p:blipFill>
          <a:blip r:embed="rId3"/>
          <a:stretch>
            <a:fillRect/>
          </a:stretch>
        </p:blipFill>
        <p:spPr>
          <a:xfrm>
            <a:off x="4491023" y="3573016"/>
            <a:ext cx="4652977" cy="2952328"/>
          </a:xfrm>
          <a:prstGeom prst="rect">
            <a:avLst/>
          </a:prstGeom>
        </p:spPr>
      </p:pic>
      <p:pic>
        <p:nvPicPr>
          <p:cNvPr id="4" name="Picture 3"/>
          <p:cNvPicPr>
            <a:picLocks noChangeAspect="1"/>
          </p:cNvPicPr>
          <p:nvPr/>
        </p:nvPicPr>
        <p:blipFill>
          <a:blip r:embed="rId4"/>
          <a:stretch>
            <a:fillRect/>
          </a:stretch>
        </p:blipFill>
        <p:spPr>
          <a:xfrm>
            <a:off x="0" y="980728"/>
            <a:ext cx="4292600" cy="2743200"/>
          </a:xfrm>
          <a:prstGeom prst="rect">
            <a:avLst/>
          </a:prstGeom>
        </p:spPr>
      </p:pic>
      <p:sp>
        <p:nvSpPr>
          <p:cNvPr id="5" name="TextBox 4"/>
          <p:cNvSpPr txBox="1"/>
          <p:nvPr/>
        </p:nvSpPr>
        <p:spPr>
          <a:xfrm>
            <a:off x="4355976" y="1772816"/>
            <a:ext cx="1500832" cy="461665"/>
          </a:xfrm>
          <a:prstGeom prst="rect">
            <a:avLst/>
          </a:prstGeom>
          <a:noFill/>
        </p:spPr>
        <p:txBody>
          <a:bodyPr wrap="none" rtlCol="0">
            <a:spAutoFit/>
          </a:bodyPr>
          <a:lstStyle/>
          <a:p>
            <a:r>
              <a:rPr lang="en-US" dirty="0"/>
              <a:t>Horizontal</a:t>
            </a:r>
          </a:p>
        </p:txBody>
      </p:sp>
      <p:sp>
        <p:nvSpPr>
          <p:cNvPr id="6" name="TextBox 5"/>
          <p:cNvSpPr txBox="1"/>
          <p:nvPr/>
        </p:nvSpPr>
        <p:spPr>
          <a:xfrm>
            <a:off x="3059832" y="4869160"/>
            <a:ext cx="1141659" cy="461665"/>
          </a:xfrm>
          <a:prstGeom prst="rect">
            <a:avLst/>
          </a:prstGeom>
          <a:noFill/>
        </p:spPr>
        <p:txBody>
          <a:bodyPr wrap="none" rtlCol="0">
            <a:spAutoFit/>
          </a:bodyPr>
          <a:lstStyle/>
          <a:p>
            <a:r>
              <a:rPr lang="en-US" dirty="0"/>
              <a:t>Vertical</a:t>
            </a:r>
          </a:p>
        </p:txBody>
      </p:sp>
    </p:spTree>
    <p:extLst>
      <p:ext uri="{BB962C8B-B14F-4D97-AF65-F5344CB8AC3E}">
        <p14:creationId xmlns:p14="http://schemas.microsoft.com/office/powerpoint/2010/main" val="363068914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Emittance measurement</a:t>
            </a:r>
          </a:p>
        </p:txBody>
      </p:sp>
      <p:pic>
        <p:nvPicPr>
          <p:cNvPr id="5" name="Picture 4"/>
          <p:cNvPicPr>
            <a:picLocks noChangeAspect="1"/>
          </p:cNvPicPr>
          <p:nvPr/>
        </p:nvPicPr>
        <p:blipFill>
          <a:blip r:embed="rId2"/>
          <a:stretch>
            <a:fillRect/>
          </a:stretch>
        </p:blipFill>
        <p:spPr>
          <a:xfrm>
            <a:off x="2123728" y="2420888"/>
            <a:ext cx="5256584" cy="3402268"/>
          </a:xfrm>
          <a:prstGeom prst="rect">
            <a:avLst/>
          </a:prstGeom>
        </p:spPr>
      </p:pic>
      <p:sp>
        <p:nvSpPr>
          <p:cNvPr id="6" name="TextBox 5"/>
          <p:cNvSpPr txBox="1"/>
          <p:nvPr/>
        </p:nvSpPr>
        <p:spPr>
          <a:xfrm>
            <a:off x="1403648" y="1340768"/>
            <a:ext cx="6679533" cy="461665"/>
          </a:xfrm>
          <a:prstGeom prst="rect">
            <a:avLst/>
          </a:prstGeom>
          <a:noFill/>
        </p:spPr>
        <p:txBody>
          <a:bodyPr wrap="none" rtlCol="0">
            <a:spAutoFit/>
          </a:bodyPr>
          <a:lstStyle/>
          <a:p>
            <a:r>
              <a:rPr lang="en-US" b="1" dirty="0"/>
              <a:t>Physical beam emittance was 82.56 ± 3.04 pm rad</a:t>
            </a:r>
          </a:p>
        </p:txBody>
      </p:sp>
    </p:spTree>
    <p:extLst>
      <p:ext uri="{BB962C8B-B14F-4D97-AF65-F5344CB8AC3E}">
        <p14:creationId xmlns:p14="http://schemas.microsoft.com/office/powerpoint/2010/main" val="21956933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4932"/>
            <a:ext cx="8229600" cy="922130"/>
          </a:xfrm>
        </p:spPr>
        <p:txBody>
          <a:bodyPr/>
          <a:lstStyle/>
          <a:p>
            <a:r>
              <a:rPr lang="en-US" dirty="0"/>
              <a:t>Performance characteristics</a:t>
            </a:r>
          </a:p>
        </p:txBody>
      </p:sp>
      <p:sp>
        <p:nvSpPr>
          <p:cNvPr id="4" name="Rectangle 3"/>
          <p:cNvSpPr txBox="1">
            <a:spLocks noChangeArrowheads="1"/>
          </p:cNvSpPr>
          <p:nvPr/>
        </p:nvSpPr>
        <p:spPr bwMode="auto">
          <a:xfrm>
            <a:off x="36512" y="1124744"/>
            <a:ext cx="9144000" cy="5256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000099"/>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rgbClr val="FF3300"/>
                </a:solidFill>
                <a:latin typeface="+mn-lt"/>
                <a:ea typeface="ＭＳ Ｐゴシック" charset="-128"/>
              </a:defRPr>
            </a:lvl2pPr>
            <a:lvl3pPr marL="1143000" indent="-228600" algn="l" rtl="0" eaLnBrk="0" fontAlgn="base" hangingPunct="0">
              <a:spcBef>
                <a:spcPct val="20000"/>
              </a:spcBef>
              <a:spcAft>
                <a:spcPct val="0"/>
              </a:spcAft>
              <a:buChar char="•"/>
              <a:defRPr sz="2400" b="1">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b="1">
                <a:solidFill>
                  <a:srgbClr val="800080"/>
                </a:solidFill>
                <a:latin typeface="+mn-lt"/>
                <a:ea typeface="ＭＳ Ｐゴシック" charset="-128"/>
              </a:defRPr>
            </a:lvl4pPr>
            <a:lvl5pPr marL="2057400" indent="-228600" algn="l" rtl="0" eaLnBrk="0" fontAlgn="base" hangingPunct="0">
              <a:spcBef>
                <a:spcPct val="20000"/>
              </a:spcBef>
              <a:spcAft>
                <a:spcPct val="0"/>
              </a:spcAft>
              <a:buChar char="»"/>
              <a:defRPr sz="2000" b="1">
                <a:solidFill>
                  <a:srgbClr val="00CC00"/>
                </a:solidFill>
                <a:latin typeface="+mn-lt"/>
                <a:ea typeface="ＭＳ Ｐゴシック" charset="-128"/>
              </a:defRPr>
            </a:lvl5pPr>
            <a:lvl6pPr marL="2514600" indent="-228600" algn="l" rtl="0" eaLnBrk="0" fontAlgn="base" hangingPunct="0">
              <a:spcBef>
                <a:spcPct val="20000"/>
              </a:spcBef>
              <a:spcAft>
                <a:spcPct val="0"/>
              </a:spcAft>
              <a:buChar char="»"/>
              <a:defRPr sz="2000" b="1">
                <a:solidFill>
                  <a:srgbClr val="00CC00"/>
                </a:solidFill>
                <a:latin typeface="+mn-lt"/>
              </a:defRPr>
            </a:lvl6pPr>
            <a:lvl7pPr marL="2971800" indent="-228600" algn="l" rtl="0" eaLnBrk="0" fontAlgn="base" hangingPunct="0">
              <a:spcBef>
                <a:spcPct val="20000"/>
              </a:spcBef>
              <a:spcAft>
                <a:spcPct val="0"/>
              </a:spcAft>
              <a:buChar char="»"/>
              <a:defRPr sz="2000" b="1">
                <a:solidFill>
                  <a:srgbClr val="00CC00"/>
                </a:solidFill>
                <a:latin typeface="+mn-lt"/>
              </a:defRPr>
            </a:lvl7pPr>
            <a:lvl8pPr marL="3429000" indent="-228600" algn="l" rtl="0" eaLnBrk="0" fontAlgn="base" hangingPunct="0">
              <a:spcBef>
                <a:spcPct val="20000"/>
              </a:spcBef>
              <a:spcAft>
                <a:spcPct val="0"/>
              </a:spcAft>
              <a:buChar char="»"/>
              <a:defRPr sz="2000" b="1">
                <a:solidFill>
                  <a:srgbClr val="00CC00"/>
                </a:solidFill>
                <a:latin typeface="+mn-lt"/>
              </a:defRPr>
            </a:lvl8pPr>
            <a:lvl9pPr marL="3886200" indent="-228600" algn="l" rtl="0" eaLnBrk="0" fontAlgn="base" hangingPunct="0">
              <a:spcBef>
                <a:spcPct val="20000"/>
              </a:spcBef>
              <a:spcAft>
                <a:spcPct val="0"/>
              </a:spcAft>
              <a:buChar char="»"/>
              <a:defRPr sz="2000" b="1">
                <a:solidFill>
                  <a:srgbClr val="00CC00"/>
                </a:solidFill>
                <a:latin typeface="+mn-lt"/>
              </a:defRPr>
            </a:lvl9pPr>
          </a:lstStyle>
          <a:p>
            <a:pPr algn="just" eaLnBrk="1" hangingPunct="1"/>
            <a:r>
              <a:rPr lang="en-US" sz="2400" i="1" dirty="0">
                <a:solidFill>
                  <a:srgbClr val="000090"/>
                </a:solidFill>
                <a:latin typeface="Arial" charset="0"/>
              </a:rPr>
              <a:t>Dynamic range</a:t>
            </a:r>
            <a:r>
              <a:rPr lang="en-US" sz="2400" i="1" dirty="0">
                <a:solidFill>
                  <a:srgbClr val="009900"/>
                </a:solidFill>
                <a:latin typeface="Arial" charset="0"/>
              </a:rPr>
              <a:t>: Defined by the signal to noise ratio and can be adjusted by the laser power</a:t>
            </a:r>
          </a:p>
          <a:p>
            <a:pPr algn="just" eaLnBrk="1" hangingPunct="1"/>
            <a:endParaRPr lang="en-US" sz="2400" i="1" dirty="0">
              <a:solidFill>
                <a:srgbClr val="009900"/>
              </a:solidFill>
              <a:latin typeface="Arial" charset="0"/>
            </a:endParaRPr>
          </a:p>
          <a:p>
            <a:pPr algn="just" eaLnBrk="1" hangingPunct="1"/>
            <a:r>
              <a:rPr lang="en-US" sz="2400" i="1" dirty="0">
                <a:solidFill>
                  <a:srgbClr val="000090"/>
                </a:solidFill>
                <a:latin typeface="Arial" charset="0"/>
              </a:rPr>
              <a:t>Resolution</a:t>
            </a:r>
            <a:r>
              <a:rPr lang="en-US" sz="2400" i="1" dirty="0">
                <a:solidFill>
                  <a:srgbClr val="009900"/>
                </a:solidFill>
                <a:latin typeface="Arial" charset="0"/>
              </a:rPr>
              <a:t> - determined by the laser waist (</a:t>
            </a:r>
            <a:r>
              <a:rPr lang="en-US" sz="2400" dirty="0">
                <a:solidFill>
                  <a:srgbClr val="009900"/>
                </a:solidFill>
                <a:latin typeface="Arial" charset="0"/>
              </a:rPr>
              <a:t>Linear Collider</a:t>
            </a:r>
            <a:r>
              <a:rPr lang="en-US" sz="2400" i="1" dirty="0">
                <a:solidFill>
                  <a:srgbClr val="009900"/>
                </a:solidFill>
                <a:latin typeface="Arial" charset="0"/>
              </a:rPr>
              <a:t> </a:t>
            </a:r>
            <a:r>
              <a:rPr lang="en-US" sz="2400" dirty="0">
                <a:solidFill>
                  <a:srgbClr val="009900"/>
                </a:solidFill>
                <a:latin typeface="Arial" charset="0"/>
              </a:rPr>
              <a:t>requires </a:t>
            </a:r>
            <a:r>
              <a:rPr lang="en-US" sz="2400" i="1" dirty="0">
                <a:solidFill>
                  <a:srgbClr val="009900"/>
                </a:solidFill>
                <a:latin typeface="Arial" charset="0"/>
              </a:rPr>
              <a:t>1</a:t>
            </a:r>
            <a:r>
              <a:rPr lang="en-GB" sz="2400" dirty="0">
                <a:solidFill>
                  <a:srgbClr val="009900"/>
                </a:solidFill>
                <a:latin typeface="Arial" charset="0"/>
                <a:sym typeface="Symbol" charset="0"/>
              </a:rPr>
              <a:t>m, 3.4m convoluted size achieved at ATF</a:t>
            </a:r>
            <a:r>
              <a:rPr lang="en-US" sz="2400" i="1" dirty="0">
                <a:solidFill>
                  <a:srgbClr val="009900"/>
                </a:solidFill>
                <a:latin typeface="Arial" charset="0"/>
              </a:rPr>
              <a:t>)</a:t>
            </a:r>
            <a:endParaRPr lang="en-US" sz="2400" i="1" dirty="0">
              <a:solidFill>
                <a:schemeClr val="accent2"/>
              </a:solidFill>
              <a:latin typeface="Arial" charset="0"/>
            </a:endParaRPr>
          </a:p>
          <a:p>
            <a:pPr algn="just" eaLnBrk="1" hangingPunct="1"/>
            <a:endParaRPr lang="en-US" sz="2400" i="1" dirty="0">
              <a:solidFill>
                <a:srgbClr val="009900"/>
              </a:solidFill>
              <a:latin typeface="Arial" charset="0"/>
            </a:endParaRPr>
          </a:p>
          <a:p>
            <a:pPr algn="just" eaLnBrk="1" hangingPunct="1"/>
            <a:r>
              <a:rPr lang="en-GB" sz="2400" i="1" dirty="0">
                <a:solidFill>
                  <a:srgbClr val="000090"/>
                </a:solidFill>
                <a:latin typeface="Arial" charset="0"/>
              </a:rPr>
              <a:t>Accuracy</a:t>
            </a:r>
          </a:p>
          <a:p>
            <a:pPr lvl="1" algn="just" eaLnBrk="1" hangingPunct="1"/>
            <a:r>
              <a:rPr lang="en-GB" sz="2000" i="1" dirty="0">
                <a:solidFill>
                  <a:srgbClr val="009900"/>
                </a:solidFill>
                <a:latin typeface="Arial" charset="0"/>
                <a:cs typeface="Arial" charset="0"/>
              </a:rPr>
              <a:t>Aberration of the lens system (need an aberration free lens)</a:t>
            </a:r>
          </a:p>
          <a:p>
            <a:pPr lvl="1" algn="just" eaLnBrk="1" hangingPunct="1"/>
            <a:r>
              <a:rPr lang="en-GB" sz="2000" i="1" dirty="0">
                <a:solidFill>
                  <a:srgbClr val="009900"/>
                </a:solidFill>
                <a:latin typeface="Arial" charset="0"/>
                <a:cs typeface="Arial" charset="0"/>
              </a:rPr>
              <a:t>Laser waist and waist position should be stabilized</a:t>
            </a:r>
          </a:p>
          <a:p>
            <a:pPr lvl="1" algn="just" eaLnBrk="1" hangingPunct="1"/>
            <a:r>
              <a:rPr lang="en-GB" sz="2000" i="1" dirty="0">
                <a:solidFill>
                  <a:srgbClr val="009900"/>
                </a:solidFill>
                <a:latin typeface="Arial" charset="0"/>
                <a:cs typeface="Arial" charset="0"/>
              </a:rPr>
              <a:t>Bunch-by-bunch instability</a:t>
            </a:r>
          </a:p>
          <a:p>
            <a:pPr algn="just" eaLnBrk="1" hangingPunct="1"/>
            <a:endParaRPr lang="en-GB" sz="2400" i="1" dirty="0">
              <a:solidFill>
                <a:srgbClr val="009900"/>
              </a:solidFill>
              <a:latin typeface="Arial" charset="0"/>
            </a:endParaRPr>
          </a:p>
          <a:p>
            <a:pPr algn="just" eaLnBrk="1" hangingPunct="1"/>
            <a:r>
              <a:rPr lang="en-GB" sz="2400" i="1" dirty="0">
                <a:solidFill>
                  <a:srgbClr val="000090"/>
                </a:solidFill>
                <a:latin typeface="Arial" charset="0"/>
              </a:rPr>
              <a:t>Non-Destructive method</a:t>
            </a:r>
            <a:endParaRPr lang="en-GB" sz="2400" i="1" dirty="0">
              <a:solidFill>
                <a:srgbClr val="009900"/>
              </a:solidFill>
              <a:latin typeface="Arial" charset="0"/>
            </a:endParaRPr>
          </a:p>
          <a:p>
            <a:pPr lvl="1" algn="just" eaLnBrk="1" hangingPunct="1"/>
            <a:r>
              <a:rPr lang="en-GB" sz="2000" i="1" dirty="0">
                <a:latin typeface="Arial" charset="0"/>
                <a:cs typeface="Arial" charset="0"/>
              </a:rPr>
              <a:t>Major candidate for linear collider</a:t>
            </a:r>
            <a:endParaRPr lang="en-US" sz="2000" i="1" dirty="0">
              <a:latin typeface="Arial" charset="0"/>
              <a:cs typeface="Arial" charset="0"/>
            </a:endParaRPr>
          </a:p>
        </p:txBody>
      </p:sp>
    </p:spTree>
    <p:extLst>
      <p:ext uri="{BB962C8B-B14F-4D97-AF65-F5344CB8AC3E}">
        <p14:creationId xmlns:p14="http://schemas.microsoft.com/office/powerpoint/2010/main" val="20938918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t>
            </a:r>
            <a:r>
              <a:rPr lang="en-US" baseline="30000" dirty="0"/>
              <a:t>-</a:t>
            </a:r>
            <a:r>
              <a:rPr lang="en-US" dirty="0"/>
              <a:t> Laser-wire for proton machine injectors</a:t>
            </a:r>
          </a:p>
        </p:txBody>
      </p:sp>
      <p:sp>
        <p:nvSpPr>
          <p:cNvPr id="4" name="Rectangle 3"/>
          <p:cNvSpPr txBox="1">
            <a:spLocks noChangeArrowheads="1"/>
          </p:cNvSpPr>
          <p:nvPr/>
        </p:nvSpPr>
        <p:spPr bwMode="auto">
          <a:xfrm>
            <a:off x="324544" y="1916832"/>
            <a:ext cx="8567936" cy="24482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000099"/>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rgbClr val="FF3300"/>
                </a:solidFill>
                <a:latin typeface="+mn-lt"/>
                <a:ea typeface="ＭＳ Ｐゴシック" charset="-128"/>
              </a:defRPr>
            </a:lvl2pPr>
            <a:lvl3pPr marL="1143000" indent="-228600" algn="l" rtl="0" eaLnBrk="0" fontAlgn="base" hangingPunct="0">
              <a:spcBef>
                <a:spcPct val="20000"/>
              </a:spcBef>
              <a:spcAft>
                <a:spcPct val="0"/>
              </a:spcAft>
              <a:buChar char="•"/>
              <a:defRPr sz="2400" b="1">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b="1">
                <a:solidFill>
                  <a:srgbClr val="800080"/>
                </a:solidFill>
                <a:latin typeface="+mn-lt"/>
                <a:ea typeface="ＭＳ Ｐゴシック" charset="-128"/>
              </a:defRPr>
            </a:lvl4pPr>
            <a:lvl5pPr marL="2057400" indent="-228600" algn="l" rtl="0" eaLnBrk="0" fontAlgn="base" hangingPunct="0">
              <a:spcBef>
                <a:spcPct val="20000"/>
              </a:spcBef>
              <a:spcAft>
                <a:spcPct val="0"/>
              </a:spcAft>
              <a:buChar char="»"/>
              <a:defRPr sz="2000" b="1">
                <a:solidFill>
                  <a:srgbClr val="00CC00"/>
                </a:solidFill>
                <a:latin typeface="+mn-lt"/>
                <a:ea typeface="ＭＳ Ｐゴシック" charset="-128"/>
              </a:defRPr>
            </a:lvl5pPr>
            <a:lvl6pPr marL="2514600" indent="-228600" algn="l" rtl="0" eaLnBrk="0" fontAlgn="base" hangingPunct="0">
              <a:spcBef>
                <a:spcPct val="20000"/>
              </a:spcBef>
              <a:spcAft>
                <a:spcPct val="0"/>
              </a:spcAft>
              <a:buChar char="»"/>
              <a:defRPr sz="2000" b="1">
                <a:solidFill>
                  <a:srgbClr val="00CC00"/>
                </a:solidFill>
                <a:latin typeface="+mn-lt"/>
              </a:defRPr>
            </a:lvl6pPr>
            <a:lvl7pPr marL="2971800" indent="-228600" algn="l" rtl="0" eaLnBrk="0" fontAlgn="base" hangingPunct="0">
              <a:spcBef>
                <a:spcPct val="20000"/>
              </a:spcBef>
              <a:spcAft>
                <a:spcPct val="0"/>
              </a:spcAft>
              <a:buChar char="»"/>
              <a:defRPr sz="2000" b="1">
                <a:solidFill>
                  <a:srgbClr val="00CC00"/>
                </a:solidFill>
                <a:latin typeface="+mn-lt"/>
              </a:defRPr>
            </a:lvl7pPr>
            <a:lvl8pPr marL="3429000" indent="-228600" algn="l" rtl="0" eaLnBrk="0" fontAlgn="base" hangingPunct="0">
              <a:spcBef>
                <a:spcPct val="20000"/>
              </a:spcBef>
              <a:spcAft>
                <a:spcPct val="0"/>
              </a:spcAft>
              <a:buChar char="»"/>
              <a:defRPr sz="2000" b="1">
                <a:solidFill>
                  <a:srgbClr val="00CC00"/>
                </a:solidFill>
                <a:latin typeface="+mn-lt"/>
              </a:defRPr>
            </a:lvl8pPr>
            <a:lvl9pPr marL="3886200" indent="-228600" algn="l" rtl="0" eaLnBrk="0" fontAlgn="base" hangingPunct="0">
              <a:spcBef>
                <a:spcPct val="20000"/>
              </a:spcBef>
              <a:spcAft>
                <a:spcPct val="0"/>
              </a:spcAft>
              <a:buChar char="»"/>
              <a:defRPr sz="2000" b="1">
                <a:solidFill>
                  <a:srgbClr val="00CC00"/>
                </a:solidFill>
                <a:latin typeface="+mn-lt"/>
              </a:defRPr>
            </a:lvl9pPr>
          </a:lstStyle>
          <a:p>
            <a:pPr algn="just" eaLnBrk="1" hangingPunct="1"/>
            <a:r>
              <a:rPr lang="en-US" sz="2400" i="1" dirty="0">
                <a:solidFill>
                  <a:srgbClr val="000090"/>
                </a:solidFill>
                <a:latin typeface="Arial" charset="0"/>
              </a:rPr>
              <a:t>Large Hadron Collider injection complex</a:t>
            </a:r>
            <a:endParaRPr lang="en-US" sz="2400" i="1" dirty="0">
              <a:solidFill>
                <a:srgbClr val="008000"/>
              </a:solidFill>
              <a:latin typeface="Arial" charset="0"/>
            </a:endParaRPr>
          </a:p>
          <a:p>
            <a:pPr lvl="1" algn="just" eaLnBrk="1" hangingPunct="1"/>
            <a:r>
              <a:rPr lang="en-US" sz="1600" i="1" dirty="0">
                <a:solidFill>
                  <a:srgbClr val="008000"/>
                </a:solidFill>
                <a:latin typeface="Arial" charset="0"/>
              </a:rPr>
              <a:t>High Luminosity upgrade</a:t>
            </a:r>
          </a:p>
          <a:p>
            <a:pPr algn="just" eaLnBrk="1" hangingPunct="1"/>
            <a:endParaRPr lang="en-US" sz="2400" i="1" dirty="0">
              <a:solidFill>
                <a:srgbClr val="009900"/>
              </a:solidFill>
              <a:latin typeface="Arial" charset="0"/>
            </a:endParaRPr>
          </a:p>
          <a:p>
            <a:pPr algn="just" eaLnBrk="1" hangingPunct="1"/>
            <a:r>
              <a:rPr lang="en-GB" sz="2400" i="1" dirty="0">
                <a:solidFill>
                  <a:srgbClr val="000090"/>
                </a:solidFill>
                <a:latin typeface="Arial" charset="0"/>
              </a:rPr>
              <a:t>Proton beam driven neutron  sources</a:t>
            </a:r>
          </a:p>
          <a:p>
            <a:pPr lvl="1" algn="just" eaLnBrk="1" hangingPunct="1"/>
            <a:r>
              <a:rPr lang="en-GB" sz="2000" i="1" dirty="0">
                <a:solidFill>
                  <a:srgbClr val="008000"/>
                </a:solidFill>
                <a:latin typeface="Arial" charset="0"/>
              </a:rPr>
              <a:t>High intensity beam is needed for generating high flux neutrons or neutrino </a:t>
            </a:r>
            <a:endParaRPr lang="en-US" sz="2000" i="1" dirty="0">
              <a:solidFill>
                <a:srgbClr val="008000"/>
              </a:solidFill>
              <a:latin typeface="Arial" charset="0"/>
            </a:endParaRPr>
          </a:p>
        </p:txBody>
      </p:sp>
    </p:spTree>
    <p:extLst>
      <p:ext uri="{BB962C8B-B14F-4D97-AF65-F5344CB8AC3E}">
        <p14:creationId xmlns:p14="http://schemas.microsoft.com/office/powerpoint/2010/main" val="429098995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3941" y="129833"/>
            <a:ext cx="7416824" cy="432048"/>
          </a:xfrm>
        </p:spPr>
        <p:txBody>
          <a:bodyPr/>
          <a:lstStyle/>
          <a:p>
            <a:r>
              <a:rPr lang="en-US" dirty="0"/>
              <a:t>Direct Phase-space measurement principle</a:t>
            </a: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949176"/>
            <a:ext cx="7709534" cy="3991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5166" y="3722390"/>
            <a:ext cx="3843338" cy="287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58483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009"/>
            <a:ext cx="8229600" cy="922130"/>
          </a:xfrm>
        </p:spPr>
        <p:txBody>
          <a:bodyPr/>
          <a:lstStyle/>
          <a:p>
            <a:r>
              <a:rPr lang="en-US" dirty="0"/>
              <a:t>H</a:t>
            </a:r>
            <a:r>
              <a:rPr lang="en-US" baseline="30000" dirty="0"/>
              <a:t>-</a:t>
            </a:r>
            <a:r>
              <a:rPr lang="en-US" baseline="-25000" dirty="0"/>
              <a:t> </a:t>
            </a:r>
            <a:r>
              <a:rPr lang="en-US" dirty="0"/>
              <a:t>Laser-wire principle</a:t>
            </a:r>
          </a:p>
        </p:txBody>
      </p:sp>
      <p:pic>
        <p:nvPicPr>
          <p:cNvPr id="4" name="Picture 3"/>
          <p:cNvPicPr>
            <a:picLocks noChangeAspect="1"/>
          </p:cNvPicPr>
          <p:nvPr/>
        </p:nvPicPr>
        <p:blipFill>
          <a:blip r:embed="rId2"/>
          <a:stretch>
            <a:fillRect/>
          </a:stretch>
        </p:blipFill>
        <p:spPr>
          <a:xfrm>
            <a:off x="467544" y="908720"/>
            <a:ext cx="6455544" cy="5688632"/>
          </a:xfrm>
          <a:prstGeom prst="rect">
            <a:avLst/>
          </a:prstGeom>
        </p:spPr>
      </p:pic>
      <p:sp>
        <p:nvSpPr>
          <p:cNvPr id="5" name="TextBox 4"/>
          <p:cNvSpPr txBox="1"/>
          <p:nvPr/>
        </p:nvSpPr>
        <p:spPr>
          <a:xfrm>
            <a:off x="7102827" y="6289575"/>
            <a:ext cx="2005677" cy="307777"/>
          </a:xfrm>
          <a:prstGeom prst="rect">
            <a:avLst/>
          </a:prstGeom>
          <a:noFill/>
        </p:spPr>
        <p:txBody>
          <a:bodyPr wrap="none" rtlCol="0">
            <a:spAutoFit/>
          </a:bodyPr>
          <a:lstStyle/>
          <a:p>
            <a:r>
              <a:rPr lang="en-US" sz="1400" b="1" dirty="0"/>
              <a:t>Courtesy to T. Hoffman </a:t>
            </a:r>
          </a:p>
        </p:txBody>
      </p:sp>
    </p:spTree>
    <p:extLst>
      <p:ext uri="{BB962C8B-B14F-4D97-AF65-F5344CB8AC3E}">
        <p14:creationId xmlns:p14="http://schemas.microsoft.com/office/powerpoint/2010/main" val="338586722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9003"/>
            <a:ext cx="8229600" cy="922130"/>
          </a:xfrm>
        </p:spPr>
        <p:txBody>
          <a:bodyPr/>
          <a:lstStyle/>
          <a:p>
            <a:r>
              <a:rPr lang="en-US" dirty="0"/>
              <a:t>Photo-detachment cross-section</a:t>
            </a:r>
          </a:p>
        </p:txBody>
      </p:sp>
      <p:pic>
        <p:nvPicPr>
          <p:cNvPr id="4" name="Picture 3"/>
          <p:cNvPicPr>
            <a:picLocks noChangeAspect="1"/>
          </p:cNvPicPr>
          <p:nvPr/>
        </p:nvPicPr>
        <p:blipFill>
          <a:blip r:embed="rId2"/>
          <a:stretch>
            <a:fillRect/>
          </a:stretch>
        </p:blipFill>
        <p:spPr>
          <a:xfrm>
            <a:off x="1043608" y="1196752"/>
            <a:ext cx="7177371" cy="4464496"/>
          </a:xfrm>
          <a:prstGeom prst="rect">
            <a:avLst/>
          </a:prstGeom>
        </p:spPr>
      </p:pic>
      <p:sp>
        <p:nvSpPr>
          <p:cNvPr id="5" name="TextBox 4"/>
          <p:cNvSpPr txBox="1"/>
          <p:nvPr/>
        </p:nvSpPr>
        <p:spPr>
          <a:xfrm>
            <a:off x="107504" y="5940568"/>
            <a:ext cx="7835164" cy="584776"/>
          </a:xfrm>
          <a:prstGeom prst="rect">
            <a:avLst/>
          </a:prstGeom>
          <a:noFill/>
        </p:spPr>
        <p:txBody>
          <a:bodyPr wrap="none" rtlCol="0">
            <a:spAutoFit/>
          </a:bodyPr>
          <a:lstStyle/>
          <a:p>
            <a:r>
              <a:rPr lang="en-US" sz="1600" dirty="0"/>
              <a:t>J.T. Broad and W.P. Reinhardt, One- and two-electron </a:t>
            </a:r>
            <a:r>
              <a:rPr lang="en-US" sz="1600" dirty="0" err="1"/>
              <a:t>photoejection</a:t>
            </a:r>
            <a:r>
              <a:rPr lang="en-US" sz="1600" dirty="0"/>
              <a:t> from H</a:t>
            </a:r>
            <a:r>
              <a:rPr lang="en-US" sz="1600" baseline="30000" dirty="0"/>
              <a:t>-</a:t>
            </a:r>
            <a:r>
              <a:rPr lang="en-US" sz="1600" dirty="0"/>
              <a:t>: A multichannel</a:t>
            </a:r>
          </a:p>
          <a:p>
            <a:r>
              <a:rPr lang="en-US" sz="1600" dirty="0"/>
              <a:t>j-matrix calculation. Physical Review A, 14(6):2159–2173, 1976.</a:t>
            </a:r>
          </a:p>
        </p:txBody>
      </p:sp>
    </p:spTree>
    <p:extLst>
      <p:ext uri="{BB962C8B-B14F-4D97-AF65-F5344CB8AC3E}">
        <p14:creationId xmlns:p14="http://schemas.microsoft.com/office/powerpoint/2010/main" val="10704817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7136"/>
            <a:ext cx="8229600" cy="922130"/>
          </a:xfrm>
        </p:spPr>
        <p:txBody>
          <a:bodyPr/>
          <a:lstStyle/>
          <a:p>
            <a:r>
              <a:rPr lang="en-US" dirty="0"/>
              <a:t>Laser delivery system</a:t>
            </a:r>
          </a:p>
        </p:txBody>
      </p:sp>
      <p:pic>
        <p:nvPicPr>
          <p:cNvPr id="2" name="Picture 1"/>
          <p:cNvPicPr>
            <a:picLocks noChangeAspect="1"/>
          </p:cNvPicPr>
          <p:nvPr/>
        </p:nvPicPr>
        <p:blipFill>
          <a:blip r:embed="rId2"/>
          <a:stretch>
            <a:fillRect/>
          </a:stretch>
        </p:blipFill>
        <p:spPr>
          <a:xfrm>
            <a:off x="0" y="990368"/>
            <a:ext cx="9144000" cy="5678992"/>
          </a:xfrm>
          <a:prstGeom prst="rect">
            <a:avLst/>
          </a:prstGeom>
        </p:spPr>
      </p:pic>
      <p:sp>
        <p:nvSpPr>
          <p:cNvPr id="5" name="TextBox 4"/>
          <p:cNvSpPr txBox="1"/>
          <p:nvPr/>
        </p:nvSpPr>
        <p:spPr>
          <a:xfrm>
            <a:off x="7102827" y="6289575"/>
            <a:ext cx="2005677" cy="307777"/>
          </a:xfrm>
          <a:prstGeom prst="rect">
            <a:avLst/>
          </a:prstGeom>
          <a:noFill/>
        </p:spPr>
        <p:txBody>
          <a:bodyPr wrap="none" rtlCol="0">
            <a:spAutoFit/>
          </a:bodyPr>
          <a:lstStyle/>
          <a:p>
            <a:r>
              <a:rPr lang="en-US" sz="1400" b="1" dirty="0"/>
              <a:t>Courtesy to T. Hoffman</a:t>
            </a:r>
          </a:p>
        </p:txBody>
      </p:sp>
    </p:spTree>
    <p:extLst>
      <p:ext uri="{BB962C8B-B14F-4D97-AF65-F5344CB8AC3E}">
        <p14:creationId xmlns:p14="http://schemas.microsoft.com/office/powerpoint/2010/main" val="10536705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9342"/>
            <a:ext cx="8229600" cy="478024"/>
          </a:xfrm>
        </p:spPr>
        <p:txBody>
          <a:bodyPr/>
          <a:lstStyle/>
          <a:p>
            <a:r>
              <a:rPr lang="en-US" dirty="0"/>
              <a:t>H</a:t>
            </a:r>
            <a:r>
              <a:rPr lang="en-US" baseline="30000" dirty="0"/>
              <a:t>0</a:t>
            </a:r>
            <a:r>
              <a:rPr lang="en-US" dirty="0"/>
              <a:t> Diamond Strip detector</a:t>
            </a:r>
          </a:p>
        </p:txBody>
      </p:sp>
      <p:pic>
        <p:nvPicPr>
          <p:cNvPr id="4" name="Picture 3"/>
          <p:cNvPicPr>
            <a:picLocks noChangeAspect="1"/>
          </p:cNvPicPr>
          <p:nvPr/>
        </p:nvPicPr>
        <p:blipFill>
          <a:blip r:embed="rId2"/>
          <a:stretch>
            <a:fillRect/>
          </a:stretch>
        </p:blipFill>
        <p:spPr>
          <a:xfrm>
            <a:off x="0" y="908720"/>
            <a:ext cx="9144000" cy="5469699"/>
          </a:xfrm>
          <a:prstGeom prst="rect">
            <a:avLst/>
          </a:prstGeom>
        </p:spPr>
      </p:pic>
      <p:sp>
        <p:nvSpPr>
          <p:cNvPr id="5" name="TextBox 4"/>
          <p:cNvSpPr txBox="1"/>
          <p:nvPr/>
        </p:nvSpPr>
        <p:spPr>
          <a:xfrm>
            <a:off x="7102827" y="6361583"/>
            <a:ext cx="2005677" cy="307777"/>
          </a:xfrm>
          <a:prstGeom prst="rect">
            <a:avLst/>
          </a:prstGeom>
          <a:noFill/>
        </p:spPr>
        <p:txBody>
          <a:bodyPr wrap="none" rtlCol="0">
            <a:spAutoFit/>
          </a:bodyPr>
          <a:lstStyle/>
          <a:p>
            <a:r>
              <a:rPr lang="en-US" sz="1400" b="1" dirty="0"/>
              <a:t>Courtesy to T. Hoffman</a:t>
            </a:r>
          </a:p>
        </p:txBody>
      </p:sp>
    </p:spTree>
    <p:extLst>
      <p:ext uri="{BB962C8B-B14F-4D97-AF65-F5344CB8AC3E}">
        <p14:creationId xmlns:p14="http://schemas.microsoft.com/office/powerpoint/2010/main" val="24317427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F4BE1-5AAF-CD46-B4F6-1AC2F0FF2D6E}"/>
              </a:ext>
            </a:extLst>
          </p:cNvPr>
          <p:cNvSpPr>
            <a:spLocks noGrp="1"/>
          </p:cNvSpPr>
          <p:nvPr>
            <p:ph type="ctrTitle"/>
          </p:nvPr>
        </p:nvSpPr>
        <p:spPr>
          <a:xfrm>
            <a:off x="470453" y="1564825"/>
            <a:ext cx="6663634" cy="1502881"/>
          </a:xfrm>
        </p:spPr>
        <p:txBody>
          <a:bodyPr/>
          <a:lstStyle/>
          <a:p>
            <a:r>
              <a:rPr lang="en-US" dirty="0"/>
              <a:t>John Adams Institute for Accelerator Science</a:t>
            </a:r>
          </a:p>
        </p:txBody>
      </p:sp>
      <p:sp>
        <p:nvSpPr>
          <p:cNvPr id="3" name="Subtitle 2">
            <a:extLst>
              <a:ext uri="{FF2B5EF4-FFF2-40B4-BE49-F238E27FC236}">
                <a16:creationId xmlns:a16="http://schemas.microsoft.com/office/drawing/2014/main" id="{22D80AAB-BCDC-BB46-914B-F2391D454891}"/>
              </a:ext>
            </a:extLst>
          </p:cNvPr>
          <p:cNvSpPr>
            <a:spLocks noGrp="1"/>
          </p:cNvSpPr>
          <p:nvPr>
            <p:ph type="subTitle" idx="4294967295"/>
          </p:nvPr>
        </p:nvSpPr>
        <p:spPr>
          <a:xfrm>
            <a:off x="1393363" y="4150948"/>
            <a:ext cx="6663634" cy="1502881"/>
          </a:xfrm>
        </p:spPr>
        <p:txBody>
          <a:bodyPr/>
          <a:lstStyle/>
          <a:p>
            <a:pPr marL="342900" indent="-342900">
              <a:buFont typeface="Arial" panose="020B0604020202020204" pitchFamily="34" charset="0"/>
              <a:buChar char="•"/>
            </a:pPr>
            <a:r>
              <a:rPr lang="en-US" sz="2800" b="1" dirty="0">
                <a:solidFill>
                  <a:srgbClr val="C00000"/>
                </a:solidFill>
              </a:rPr>
              <a:t>Imperial College London</a:t>
            </a:r>
          </a:p>
          <a:p>
            <a:pPr marL="342900" indent="-342900">
              <a:buFont typeface="Arial" panose="020B0604020202020204" pitchFamily="34" charset="0"/>
              <a:buChar char="•"/>
            </a:pPr>
            <a:r>
              <a:rPr lang="en-US" sz="2800" b="1" dirty="0">
                <a:solidFill>
                  <a:srgbClr val="C00000"/>
                </a:solidFill>
              </a:rPr>
              <a:t>Royal Holloway, University of London</a:t>
            </a:r>
          </a:p>
          <a:p>
            <a:pPr marL="342900" indent="-342900">
              <a:buFont typeface="Arial" panose="020B0604020202020204" pitchFamily="34" charset="0"/>
              <a:buChar char="•"/>
            </a:pPr>
            <a:r>
              <a:rPr lang="en-US" sz="2800" b="1" dirty="0">
                <a:solidFill>
                  <a:srgbClr val="C00000"/>
                </a:solidFill>
              </a:rPr>
              <a:t>University of Oxford</a:t>
            </a:r>
          </a:p>
        </p:txBody>
      </p:sp>
      <p:pic>
        <p:nvPicPr>
          <p:cNvPr id="5" name="Picture 2">
            <a:extLst>
              <a:ext uri="{FF2B5EF4-FFF2-40B4-BE49-F238E27FC236}">
                <a16:creationId xmlns:a16="http://schemas.microsoft.com/office/drawing/2014/main" id="{3247B61E-A8D5-4A46-A909-BEEF51DAD427}"/>
              </a:ext>
            </a:extLst>
          </p:cNvPr>
          <p:cNvPicPr>
            <a:picLocks noChangeAspect="1" noChangeArrowheads="1"/>
          </p:cNvPicPr>
          <p:nvPr/>
        </p:nvPicPr>
        <p:blipFill>
          <a:blip r:embed="rId2" cstate="screen"/>
          <a:srcRect/>
          <a:stretch>
            <a:fillRect/>
          </a:stretch>
        </p:blipFill>
        <p:spPr bwMode="auto">
          <a:xfrm>
            <a:off x="4506011" y="153022"/>
            <a:ext cx="1649458" cy="432000"/>
          </a:xfrm>
          <a:prstGeom prst="rect">
            <a:avLst/>
          </a:prstGeom>
          <a:noFill/>
          <a:ln w="9525">
            <a:noFill/>
            <a:miter lim="800000"/>
            <a:headEnd/>
            <a:tailEnd/>
          </a:ln>
        </p:spPr>
      </p:pic>
      <p:pic>
        <p:nvPicPr>
          <p:cNvPr id="6" name="Picture 2">
            <a:extLst>
              <a:ext uri="{FF2B5EF4-FFF2-40B4-BE49-F238E27FC236}">
                <a16:creationId xmlns:a16="http://schemas.microsoft.com/office/drawing/2014/main" id="{63867EA4-DD80-EB4A-9901-709287D07B7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6053"/>
            <a:ext cx="3713572" cy="892377"/>
          </a:xfrm>
          <a:prstGeom prst="rect">
            <a:avLst/>
          </a:prstGeom>
          <a:noFill/>
          <a:ln w="9525">
            <a:noFill/>
            <a:miter lim="800000"/>
            <a:headEnd/>
            <a:tailEnd/>
          </a:ln>
        </p:spPr>
      </p:pic>
      <p:pic>
        <p:nvPicPr>
          <p:cNvPr id="7" name="Picture 2">
            <a:extLst>
              <a:ext uri="{FF2B5EF4-FFF2-40B4-BE49-F238E27FC236}">
                <a16:creationId xmlns:a16="http://schemas.microsoft.com/office/drawing/2014/main" id="{80E78B2B-C39E-F144-A762-C4004DE0BEF4}"/>
              </a:ext>
            </a:extLst>
          </p:cNvPr>
          <p:cNvPicPr>
            <a:picLocks noChangeAspect="1" noChangeArrowheads="1"/>
          </p:cNvPicPr>
          <p:nvPr/>
        </p:nvPicPr>
        <p:blipFill>
          <a:blip r:embed="rId4" cstate="print"/>
          <a:srcRect/>
          <a:stretch>
            <a:fillRect/>
          </a:stretch>
        </p:blipFill>
        <p:spPr bwMode="auto">
          <a:xfrm>
            <a:off x="7668344" y="154195"/>
            <a:ext cx="1402194" cy="432000"/>
          </a:xfrm>
          <a:prstGeom prst="rect">
            <a:avLst/>
          </a:prstGeom>
          <a:noFill/>
          <a:ln w="9525">
            <a:noFill/>
            <a:miter lim="800000"/>
            <a:headEnd/>
            <a:tailEnd/>
          </a:ln>
        </p:spPr>
      </p:pic>
      <p:pic>
        <p:nvPicPr>
          <p:cNvPr id="8" name="Picture 7">
            <a:extLst>
              <a:ext uri="{FF2B5EF4-FFF2-40B4-BE49-F238E27FC236}">
                <a16:creationId xmlns:a16="http://schemas.microsoft.com/office/drawing/2014/main" id="{68CAE521-B309-334A-A307-8B97B7835E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946" y="42665"/>
            <a:ext cx="1402194" cy="700355"/>
          </a:xfrm>
          <a:prstGeom prst="rect">
            <a:avLst/>
          </a:prstGeom>
        </p:spPr>
      </p:pic>
    </p:spTree>
    <p:extLst>
      <p:ext uri="{BB962C8B-B14F-4D97-AF65-F5344CB8AC3E}">
        <p14:creationId xmlns:p14="http://schemas.microsoft.com/office/powerpoint/2010/main" val="1302449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Diamond detector signal</a:t>
            </a:r>
          </a:p>
        </p:txBody>
      </p:sp>
      <p:pic>
        <p:nvPicPr>
          <p:cNvPr id="4" name="Picture 3"/>
          <p:cNvPicPr>
            <a:picLocks noChangeAspect="1"/>
          </p:cNvPicPr>
          <p:nvPr/>
        </p:nvPicPr>
        <p:blipFill>
          <a:blip r:embed="rId2"/>
          <a:stretch>
            <a:fillRect/>
          </a:stretch>
        </p:blipFill>
        <p:spPr>
          <a:xfrm>
            <a:off x="971600" y="1268760"/>
            <a:ext cx="7241947" cy="4608512"/>
          </a:xfrm>
          <a:prstGeom prst="rect">
            <a:avLst/>
          </a:prstGeom>
        </p:spPr>
      </p:pic>
    </p:spTree>
    <p:extLst>
      <p:ext uri="{BB962C8B-B14F-4D97-AF65-F5344CB8AC3E}">
        <p14:creationId xmlns:p14="http://schemas.microsoft.com/office/powerpoint/2010/main" val="3102825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24"/>
            <a:ext cx="8229600" cy="922130"/>
          </a:xfrm>
        </p:spPr>
        <p:txBody>
          <a:bodyPr/>
          <a:lstStyle/>
          <a:p>
            <a:r>
              <a:rPr lang="en-US" dirty="0"/>
              <a:t>Phase-space measurements</a:t>
            </a:r>
          </a:p>
        </p:txBody>
      </p:sp>
      <p:pic>
        <p:nvPicPr>
          <p:cNvPr id="4" name="Picture 3"/>
          <p:cNvPicPr>
            <a:picLocks noChangeAspect="1"/>
          </p:cNvPicPr>
          <p:nvPr/>
        </p:nvPicPr>
        <p:blipFill>
          <a:blip r:embed="rId3"/>
          <a:stretch>
            <a:fillRect/>
          </a:stretch>
        </p:blipFill>
        <p:spPr>
          <a:xfrm>
            <a:off x="4513208" y="3573016"/>
            <a:ext cx="4630792" cy="2999821"/>
          </a:xfrm>
          <a:prstGeom prst="rect">
            <a:avLst/>
          </a:prstGeom>
        </p:spPr>
      </p:pic>
      <p:pic>
        <p:nvPicPr>
          <p:cNvPr id="5" name="Picture 4"/>
          <p:cNvPicPr>
            <a:picLocks noChangeAspect="1"/>
          </p:cNvPicPr>
          <p:nvPr/>
        </p:nvPicPr>
        <p:blipFill>
          <a:blip r:embed="rId4"/>
          <a:stretch>
            <a:fillRect/>
          </a:stretch>
        </p:blipFill>
        <p:spPr>
          <a:xfrm>
            <a:off x="107504" y="980728"/>
            <a:ext cx="4637108" cy="3096344"/>
          </a:xfrm>
          <a:prstGeom prst="rect">
            <a:avLst/>
          </a:prstGeom>
        </p:spPr>
      </p:pic>
      <p:sp>
        <p:nvSpPr>
          <p:cNvPr id="6" name="TextBox 5"/>
          <p:cNvSpPr txBox="1"/>
          <p:nvPr/>
        </p:nvSpPr>
        <p:spPr>
          <a:xfrm>
            <a:off x="5004048" y="1628800"/>
            <a:ext cx="2979752" cy="461665"/>
          </a:xfrm>
          <a:prstGeom prst="rect">
            <a:avLst/>
          </a:prstGeom>
          <a:noFill/>
        </p:spPr>
        <p:txBody>
          <a:bodyPr wrap="none" rtlCol="0">
            <a:spAutoFit/>
          </a:bodyPr>
          <a:lstStyle/>
          <a:p>
            <a:r>
              <a:rPr lang="en-US" dirty="0"/>
              <a:t>Slit and grid technique</a:t>
            </a:r>
          </a:p>
        </p:txBody>
      </p:sp>
      <p:sp>
        <p:nvSpPr>
          <p:cNvPr id="7" name="TextBox 6"/>
          <p:cNvSpPr txBox="1"/>
          <p:nvPr/>
        </p:nvSpPr>
        <p:spPr>
          <a:xfrm>
            <a:off x="1643297" y="5085184"/>
            <a:ext cx="2784687" cy="461665"/>
          </a:xfrm>
          <a:prstGeom prst="rect">
            <a:avLst/>
          </a:prstGeom>
          <a:noFill/>
        </p:spPr>
        <p:txBody>
          <a:bodyPr wrap="none" rtlCol="0">
            <a:spAutoFit/>
          </a:bodyPr>
          <a:lstStyle/>
          <a:p>
            <a:r>
              <a:rPr lang="en-US" dirty="0"/>
              <a:t>Laser-wire technique</a:t>
            </a:r>
          </a:p>
        </p:txBody>
      </p:sp>
      <p:graphicFrame>
        <p:nvGraphicFramePr>
          <p:cNvPr id="8" name="Object 7"/>
          <p:cNvGraphicFramePr>
            <a:graphicFrameLocks noChangeAspect="1"/>
          </p:cNvGraphicFramePr>
          <p:nvPr/>
        </p:nvGraphicFramePr>
        <p:xfrm>
          <a:off x="5148064" y="2276872"/>
          <a:ext cx="2664296" cy="293991"/>
        </p:xfrm>
        <a:graphic>
          <a:graphicData uri="http://schemas.openxmlformats.org/presentationml/2006/ole">
            <mc:AlternateContent xmlns:mc="http://schemas.openxmlformats.org/markup-compatibility/2006">
              <mc:Choice xmlns:v="urn:schemas-microsoft-com:vml" Requires="v">
                <p:oleObj spid="_x0000_s1079" name="Equation" r:id="rId5" imgW="1841500" imgH="203200" progId="Equation.3">
                  <p:embed/>
                </p:oleObj>
              </mc:Choice>
              <mc:Fallback>
                <p:oleObj name="Equation" r:id="rId5" imgW="1841500" imgH="203200" progId="Equation.3">
                  <p:embed/>
                  <p:pic>
                    <p:nvPicPr>
                      <p:cNvPr id="8" name="Object 7"/>
                      <p:cNvPicPr/>
                      <p:nvPr/>
                    </p:nvPicPr>
                    <p:blipFill>
                      <a:blip r:embed="rId6"/>
                      <a:stretch>
                        <a:fillRect/>
                      </a:stretch>
                    </p:blipFill>
                    <p:spPr>
                      <a:xfrm>
                        <a:off x="5148064" y="2276872"/>
                        <a:ext cx="2664296" cy="293991"/>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1691680" y="5589240"/>
          <a:ext cx="2664296" cy="293991"/>
        </p:xfrm>
        <a:graphic>
          <a:graphicData uri="http://schemas.openxmlformats.org/presentationml/2006/ole">
            <mc:AlternateContent xmlns:mc="http://schemas.openxmlformats.org/markup-compatibility/2006">
              <mc:Choice xmlns:v="urn:schemas-microsoft-com:vml" Requires="v">
                <p:oleObj spid="_x0000_s1080" name="Equation" r:id="rId7" imgW="1841500" imgH="203200" progId="Equation.3">
                  <p:embed/>
                </p:oleObj>
              </mc:Choice>
              <mc:Fallback>
                <p:oleObj name="Equation" r:id="rId7" imgW="1841500" imgH="203200" progId="Equation.3">
                  <p:embed/>
                  <p:pic>
                    <p:nvPicPr>
                      <p:cNvPr id="9" name="Object 8"/>
                      <p:cNvPicPr/>
                      <p:nvPr/>
                    </p:nvPicPr>
                    <p:blipFill>
                      <a:blip r:embed="rId8"/>
                      <a:stretch>
                        <a:fillRect/>
                      </a:stretch>
                    </p:blipFill>
                    <p:spPr>
                      <a:xfrm>
                        <a:off x="1691680" y="5589240"/>
                        <a:ext cx="2664296" cy="293991"/>
                      </a:xfrm>
                      <a:prstGeom prst="rect">
                        <a:avLst/>
                      </a:prstGeom>
                    </p:spPr>
                  </p:pic>
                </p:oleObj>
              </mc:Fallback>
            </mc:AlternateContent>
          </a:graphicData>
        </a:graphic>
      </p:graphicFrame>
    </p:spTree>
    <p:extLst>
      <p:ext uri="{BB962C8B-B14F-4D97-AF65-F5344CB8AC3E}">
        <p14:creationId xmlns:p14="http://schemas.microsoft.com/office/powerpoint/2010/main" val="264831649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07BB7067-FA17-3F4F-80C9-315C19D009EE}"/>
              </a:ext>
            </a:extLst>
          </p:cNvPr>
          <p:cNvSpPr txBox="1">
            <a:spLocks noChangeArrowheads="1"/>
          </p:cNvSpPr>
          <p:nvPr/>
        </p:nvSpPr>
        <p:spPr bwMode="auto">
          <a:xfrm>
            <a:off x="468313" y="0"/>
            <a:ext cx="80010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56821" rIns="81639" bIns="40820"/>
          <a:lstStyle>
            <a:lvl1pPr>
              <a:spcBef>
                <a:spcPct val="20000"/>
              </a:spcBef>
              <a:buClr>
                <a:schemeClr val="hlink"/>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b="1">
                <a:latin typeface="Times New Roman" panose="02020603050405020304" pitchFamily="18" charset="0"/>
              </a:rPr>
              <a:t>Transition radiation </a:t>
            </a:r>
            <a:endParaRPr lang="ru-RU" altLang="en-US" b="1">
              <a:latin typeface="Times New Roman" panose="02020603050405020304" pitchFamily="18" charset="0"/>
            </a:endParaRPr>
          </a:p>
        </p:txBody>
      </p:sp>
      <p:pic>
        <p:nvPicPr>
          <p:cNvPr id="21506" name="Picture 2" descr="Image result for transition radiation">
            <a:extLst>
              <a:ext uri="{FF2B5EF4-FFF2-40B4-BE49-F238E27FC236}">
                <a16:creationId xmlns:a16="http://schemas.microsoft.com/office/drawing/2014/main" id="{17924861-8DCA-E845-9D63-8FB057C12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2150"/>
            <a:ext cx="41148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09B91C61-A5A3-BE4C-A021-6D0ADCF19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3608388"/>
            <a:ext cx="777716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C30AC19F-607F-C04F-9AF2-FCBF656A6BE0}"/>
              </a:ext>
            </a:extLst>
          </p:cNvPr>
          <p:cNvSpPr txBox="1">
            <a:spLocks noChangeArrowheads="1"/>
          </p:cNvSpPr>
          <p:nvPr/>
        </p:nvSpPr>
        <p:spPr bwMode="auto">
          <a:xfrm>
            <a:off x="4716463" y="833438"/>
            <a:ext cx="42830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 typeface="Arial" panose="020B0604020202020204" pitchFamily="34" charset="0"/>
              <a:buChar char="•"/>
            </a:pPr>
            <a:r>
              <a:rPr lang="en-US" altLang="en-US" sz="1800"/>
              <a:t>Appearing when a charged particle crosses a vacuum-metal interface\</a:t>
            </a:r>
          </a:p>
          <a:p>
            <a:pPr eaLnBrk="1" hangingPunct="1">
              <a:spcBef>
                <a:spcPct val="0"/>
              </a:spcBef>
              <a:buClrTx/>
              <a:buSzTx/>
              <a:buFont typeface="Arial" panose="020B0604020202020204" pitchFamily="34" charset="0"/>
              <a:buChar char="•"/>
            </a:pPr>
            <a:endParaRPr lang="en-US" altLang="en-US" sz="1800"/>
          </a:p>
          <a:p>
            <a:pPr eaLnBrk="1" hangingPunct="1">
              <a:spcBef>
                <a:spcPct val="0"/>
              </a:spcBef>
              <a:buClrTx/>
              <a:buSzTx/>
              <a:buFont typeface="Arial" panose="020B0604020202020204" pitchFamily="34" charset="0"/>
              <a:buChar char="•"/>
            </a:pPr>
            <a:r>
              <a:rPr lang="en-US" altLang="en-US" sz="1800"/>
              <a:t>Characteristic opening angle is ~1/𝛾</a:t>
            </a:r>
          </a:p>
          <a:p>
            <a:pPr eaLnBrk="1" hangingPunct="1">
              <a:spcBef>
                <a:spcPct val="0"/>
              </a:spcBef>
              <a:buClrTx/>
              <a:buSzTx/>
              <a:buFont typeface="Arial" panose="020B0604020202020204" pitchFamily="34" charset="0"/>
              <a:buChar char="•"/>
            </a:pPr>
            <a:endParaRPr lang="en-US" altLang="en-US" sz="1800"/>
          </a:p>
          <a:p>
            <a:pPr eaLnBrk="1" hangingPunct="1">
              <a:spcBef>
                <a:spcPct val="0"/>
              </a:spcBef>
              <a:buClrTx/>
              <a:buSzTx/>
              <a:buFont typeface="Arial" panose="020B0604020202020204" pitchFamily="34" charset="0"/>
              <a:buChar char="•"/>
            </a:pPr>
            <a:r>
              <a:rPr lang="en-US" altLang="en-US" sz="1800"/>
              <a:t>Emitted along the particle trajectory (FTR) and along the direction of specular reflection</a:t>
            </a:r>
          </a:p>
        </p:txBody>
      </p:sp>
    </p:spTree>
    <p:extLst>
      <p:ext uri="{BB962C8B-B14F-4D97-AF65-F5344CB8AC3E}">
        <p14:creationId xmlns:p14="http://schemas.microsoft.com/office/powerpoint/2010/main" val="8488990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76731" y="138894"/>
            <a:ext cx="6659485" cy="432048"/>
          </a:xfrm>
        </p:spPr>
        <p:txBody>
          <a:bodyPr/>
          <a:lstStyle/>
          <a:p>
            <a:r>
              <a:rPr lang="en-US" dirty="0"/>
              <a:t>Resolution of OTR monitors</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986897"/>
            <a:ext cx="4143375" cy="532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4944533" y="5485137"/>
            <a:ext cx="3678711" cy="830997"/>
          </a:xfrm>
          <a:prstGeom prst="rect">
            <a:avLst/>
          </a:prstGeom>
          <a:noFill/>
        </p:spPr>
        <p:txBody>
          <a:bodyPr wrap="none" rtlCol="0">
            <a:spAutoFit/>
          </a:bodyPr>
          <a:lstStyle/>
          <a:p>
            <a:pPr algn="ctr"/>
            <a:r>
              <a:rPr lang="en-US" b="1" dirty="0" err="1">
                <a:solidFill>
                  <a:srgbClr val="008000"/>
                </a:solidFill>
              </a:rPr>
              <a:t>Castellano</a:t>
            </a:r>
            <a:r>
              <a:rPr lang="en-US" b="1" dirty="0">
                <a:solidFill>
                  <a:srgbClr val="008000"/>
                </a:solidFill>
              </a:rPr>
              <a:t> &amp; </a:t>
            </a:r>
            <a:r>
              <a:rPr lang="en-US" b="1" dirty="0" err="1">
                <a:solidFill>
                  <a:srgbClr val="008000"/>
                </a:solidFill>
              </a:rPr>
              <a:t>Verzilov</a:t>
            </a:r>
            <a:r>
              <a:rPr lang="en-US" b="1" dirty="0">
                <a:solidFill>
                  <a:srgbClr val="008000"/>
                </a:solidFill>
              </a:rPr>
              <a:t>,</a:t>
            </a:r>
          </a:p>
          <a:p>
            <a:pPr algn="ctr"/>
            <a:r>
              <a:rPr lang="en-US" b="1" dirty="0">
                <a:solidFill>
                  <a:srgbClr val="008000"/>
                </a:solidFill>
              </a:rPr>
              <a:t>PRST-AB 1, 062801 (1998)</a:t>
            </a:r>
          </a:p>
        </p:txBody>
      </p:sp>
      <p:sp>
        <p:nvSpPr>
          <p:cNvPr id="6" name="TextBox 5"/>
          <p:cNvSpPr txBox="1"/>
          <p:nvPr/>
        </p:nvSpPr>
        <p:spPr>
          <a:xfrm>
            <a:off x="4944533" y="1591733"/>
            <a:ext cx="4199467" cy="1200328"/>
          </a:xfrm>
          <a:prstGeom prst="rect">
            <a:avLst/>
          </a:prstGeom>
          <a:noFill/>
        </p:spPr>
        <p:txBody>
          <a:bodyPr wrap="square" rtlCol="0">
            <a:spAutoFit/>
          </a:bodyPr>
          <a:lstStyle/>
          <a:p>
            <a:pPr algn="just"/>
            <a:r>
              <a:rPr lang="en-US" b="1" dirty="0">
                <a:solidFill>
                  <a:schemeClr val="accent6"/>
                </a:solidFill>
              </a:rPr>
              <a:t>Resolution is defined by the width of the </a:t>
            </a:r>
            <a:r>
              <a:rPr lang="en-US" b="1" dirty="0">
                <a:solidFill>
                  <a:srgbClr val="FF0000"/>
                </a:solidFill>
              </a:rPr>
              <a:t>OTR</a:t>
            </a:r>
            <a:r>
              <a:rPr lang="en-US" b="1" dirty="0">
                <a:solidFill>
                  <a:schemeClr val="accent6"/>
                </a:solidFill>
              </a:rPr>
              <a:t> Point Spread Function (</a:t>
            </a:r>
            <a:r>
              <a:rPr lang="en-US" b="1" dirty="0">
                <a:solidFill>
                  <a:srgbClr val="FF0000"/>
                </a:solidFill>
              </a:rPr>
              <a:t>PSF</a:t>
            </a:r>
            <a:r>
              <a:rPr lang="en-US" b="1" dirty="0">
                <a:solidFill>
                  <a:schemeClr val="accent6"/>
                </a:solidFill>
              </a:rPr>
              <a:t>) </a:t>
            </a:r>
          </a:p>
        </p:txBody>
      </p:sp>
    </p:spTree>
    <p:extLst>
      <p:ext uri="{BB962C8B-B14F-4D97-AF65-F5344CB8AC3E}">
        <p14:creationId xmlns:p14="http://schemas.microsoft.com/office/powerpoint/2010/main" val="5695890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76731" y="138894"/>
            <a:ext cx="6659485" cy="432048"/>
          </a:xfrm>
        </p:spPr>
        <p:txBody>
          <a:bodyPr/>
          <a:lstStyle/>
          <a:p>
            <a:r>
              <a:rPr lang="en-US" dirty="0"/>
              <a:t>ZEMAX simulations of OTR PSF</a:t>
            </a:r>
          </a:p>
        </p:txBody>
      </p:sp>
      <p:sp>
        <p:nvSpPr>
          <p:cNvPr id="4" name="Slide Number Placeholder 3"/>
          <p:cNvSpPr>
            <a:spLocks noGrp="1"/>
          </p:cNvSpPr>
          <p:nvPr/>
        </p:nvSpPr>
        <p:spPr>
          <a:xfrm>
            <a:off x="7970168" y="6062032"/>
            <a:ext cx="533400" cy="152400"/>
          </a:xfrm>
          <a:prstGeom prst="rect">
            <a:avLst/>
          </a:prstGeom>
        </p:spPr>
        <p:txBody>
          <a:bodyPr vert="horz" lIns="91440" tIns="45720" rIns="91440" bIns="45720" rtlCol="0" anchor="ctr"/>
          <a:lstStyle>
            <a:defPPr>
              <a:defRPr lang="en-US"/>
            </a:defPPr>
            <a:lvl1pPr marL="0" algn="ctr" defTabSz="914400" rtl="0" eaLnBrk="1" latinLnBrk="0" hangingPunct="1">
              <a:defRPr sz="105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A9C015-AC99-4318-B800-2F682B828B60}" type="slidenum">
              <a:rPr lang="en-GB" smtClean="0"/>
              <a:pPr/>
              <a:t>24</a:t>
            </a:fld>
            <a:endParaRPr lang="en-GB"/>
          </a:p>
        </p:txBody>
      </p:sp>
      <p:pic>
        <p:nvPicPr>
          <p:cNvPr id="5" name="officeArt object"/>
          <p:cNvPicPr/>
          <p:nvPr/>
        </p:nvPicPr>
        <p:blipFill>
          <a:blip r:embed="rId2"/>
          <a:stretch>
            <a:fillRect/>
          </a:stretch>
        </p:blipFill>
        <p:spPr>
          <a:xfrm>
            <a:off x="2658531" y="3268127"/>
            <a:ext cx="6406232" cy="3284965"/>
          </a:xfrm>
          <a:prstGeom prst="rect">
            <a:avLst/>
          </a:prstGeom>
          <a:ln w="12700" cap="flat">
            <a:noFill/>
            <a:miter lim="400000"/>
          </a:ln>
          <a:effectLst/>
        </p:spPr>
      </p:pic>
      <p:pic>
        <p:nvPicPr>
          <p:cNvPr id="6" name="Picture 5"/>
          <p:cNvPicPr>
            <a:picLocks noChangeAspect="1"/>
          </p:cNvPicPr>
          <p:nvPr/>
        </p:nvPicPr>
        <p:blipFill>
          <a:blip r:embed="rId3"/>
          <a:stretch>
            <a:fillRect/>
          </a:stretch>
        </p:blipFill>
        <p:spPr>
          <a:xfrm>
            <a:off x="79237" y="914491"/>
            <a:ext cx="4923518" cy="2391423"/>
          </a:xfrm>
          <a:prstGeom prst="rect">
            <a:avLst/>
          </a:prstGeom>
        </p:spPr>
      </p:pic>
      <p:cxnSp>
        <p:nvCxnSpPr>
          <p:cNvPr id="7" name="Straight Arrow Connector 6"/>
          <p:cNvCxnSpPr/>
          <p:nvPr/>
        </p:nvCxnSpPr>
        <p:spPr>
          <a:xfrm>
            <a:off x="5963982" y="2569256"/>
            <a:ext cx="0" cy="648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455545" y="2577277"/>
            <a:ext cx="0" cy="648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963982" y="2577277"/>
            <a:ext cx="49156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937627" y="1699491"/>
            <a:ext cx="754984"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9999"/>
                </a:solidFill>
              </a:rPr>
              <a:t>Dark </a:t>
            </a:r>
          </a:p>
          <a:p>
            <a:r>
              <a:rPr lang="en-US" sz="2000" b="1" dirty="0">
                <a:solidFill>
                  <a:srgbClr val="009999"/>
                </a:solidFill>
              </a:rPr>
              <a:t>area</a:t>
            </a:r>
          </a:p>
        </p:txBody>
      </p:sp>
      <p:sp>
        <p:nvSpPr>
          <p:cNvPr id="12" name="TextBox 11"/>
          <p:cNvSpPr txBox="1"/>
          <p:nvPr/>
        </p:nvSpPr>
        <p:spPr>
          <a:xfrm>
            <a:off x="203201" y="3556020"/>
            <a:ext cx="2415896" cy="2677656"/>
          </a:xfrm>
          <a:prstGeom prst="rect">
            <a:avLst/>
          </a:prstGeom>
          <a:noFill/>
        </p:spPr>
        <p:txBody>
          <a:bodyPr wrap="none" rtlCol="0">
            <a:spAutoFit/>
          </a:bodyPr>
          <a:lstStyle/>
          <a:p>
            <a:r>
              <a:rPr lang="en-US" b="1" dirty="0"/>
              <a:t>T. </a:t>
            </a:r>
            <a:r>
              <a:rPr lang="en-US" b="1" dirty="0" err="1"/>
              <a:t>Aumeyr</a:t>
            </a:r>
            <a:r>
              <a:rPr lang="en-US" b="1" dirty="0"/>
              <a:t>, et al.,</a:t>
            </a:r>
          </a:p>
          <a:p>
            <a:r>
              <a:rPr lang="en-US" b="1" dirty="0"/>
              <a:t>PRST-AB 18, </a:t>
            </a:r>
          </a:p>
          <a:p>
            <a:r>
              <a:rPr lang="en-US" b="1" dirty="0"/>
              <a:t>042801 (2015)</a:t>
            </a:r>
          </a:p>
          <a:p>
            <a:endParaRPr lang="en-US" b="1" dirty="0"/>
          </a:p>
          <a:p>
            <a:r>
              <a:rPr lang="en-US" b="1" dirty="0"/>
              <a:t>B. </a:t>
            </a:r>
            <a:r>
              <a:rPr lang="en-US" b="1" dirty="0" err="1"/>
              <a:t>Bolzon</a:t>
            </a:r>
            <a:r>
              <a:rPr lang="en-US" b="1" dirty="0"/>
              <a:t>, et al.,</a:t>
            </a:r>
          </a:p>
          <a:p>
            <a:r>
              <a:rPr lang="en-US" b="1" dirty="0"/>
              <a:t>PRST-AB 18, </a:t>
            </a:r>
          </a:p>
          <a:p>
            <a:r>
              <a:rPr lang="en-US" b="1" dirty="0"/>
              <a:t>082803 (2015)</a:t>
            </a:r>
          </a:p>
        </p:txBody>
      </p:sp>
    </p:spTree>
    <p:extLst>
      <p:ext uri="{BB962C8B-B14F-4D97-AF65-F5344CB8AC3E}">
        <p14:creationId xmlns:p14="http://schemas.microsoft.com/office/powerpoint/2010/main" val="248792292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94464BBF-0360-3A4C-A0DE-608FE9332295}"/>
              </a:ext>
            </a:extLst>
          </p:cNvPr>
          <p:cNvSpPr>
            <a:spLocks noGrp="1" noChangeArrowheads="1"/>
          </p:cNvSpPr>
          <p:nvPr>
            <p:ph type="title"/>
          </p:nvPr>
        </p:nvSpPr>
        <p:spPr>
          <a:xfrm>
            <a:off x="250824" y="0"/>
            <a:ext cx="8893175" cy="981075"/>
          </a:xfrm>
        </p:spPr>
        <p:txBody>
          <a:bodyPr/>
          <a:lstStyle/>
          <a:p>
            <a:pPr eaLnBrk="1" hangingPunct="1"/>
            <a:r>
              <a:rPr lang="en-GB" altLang="en-US" sz="2800" b="1">
                <a:solidFill>
                  <a:schemeClr val="accent2"/>
                </a:solidFill>
                <a:ea typeface="ＭＳ Ｐゴシック" panose="020B0600070205080204" pitchFamily="34" charset="-128"/>
              </a:rPr>
              <a:t>OTR monitor at ATF-Accelerator Test Facility built by SLAC team.</a:t>
            </a:r>
            <a:endParaRPr lang="en-US" altLang="en-US" sz="2800" b="1">
              <a:solidFill>
                <a:schemeClr val="accent2"/>
              </a:solidFill>
              <a:ea typeface="ＭＳ Ｐゴシック" panose="020B0600070205080204" pitchFamily="34" charset="-128"/>
            </a:endParaRPr>
          </a:p>
        </p:txBody>
      </p:sp>
      <p:pic>
        <p:nvPicPr>
          <p:cNvPr id="33794" name="Picture 5">
            <a:extLst>
              <a:ext uri="{FF2B5EF4-FFF2-40B4-BE49-F238E27FC236}">
                <a16:creationId xmlns:a16="http://schemas.microsoft.com/office/drawing/2014/main" id="{9EF943FF-2052-DC47-AC3D-727C93E72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326231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6">
            <a:extLst>
              <a:ext uri="{FF2B5EF4-FFF2-40B4-BE49-F238E27FC236}">
                <a16:creationId xmlns:a16="http://schemas.microsoft.com/office/drawing/2014/main" id="{46F3983F-9F81-B24B-9999-DFE0B73C1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268413"/>
            <a:ext cx="4464050"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7">
            <a:extLst>
              <a:ext uri="{FF2B5EF4-FFF2-40B4-BE49-F238E27FC236}">
                <a16:creationId xmlns:a16="http://schemas.microsoft.com/office/drawing/2014/main" id="{AF6746A0-A939-CD4C-AA62-752645766EF7}"/>
              </a:ext>
            </a:extLst>
          </p:cNvPr>
          <p:cNvSpPr txBox="1">
            <a:spLocks noChangeArrowheads="1"/>
          </p:cNvSpPr>
          <p:nvPr/>
        </p:nvSpPr>
        <p:spPr bwMode="auto">
          <a:xfrm>
            <a:off x="3924300" y="5605463"/>
            <a:ext cx="52197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en-GB" altLang="en-US" sz="1800" b="1">
                <a:solidFill>
                  <a:srgbClr val="009900"/>
                </a:solidFill>
              </a:rPr>
              <a:t>Very high resolution for an OTR monitor (~2</a:t>
            </a:r>
            <a:r>
              <a:rPr lang="en-GB" altLang="en-US" sz="1800" b="1">
                <a:solidFill>
                  <a:srgbClr val="009900"/>
                </a:solidFill>
                <a:sym typeface="Symbol" pitchFamily="2" charset="2"/>
              </a:rPr>
              <a:t>m</a:t>
            </a:r>
            <a:r>
              <a:rPr lang="en-GB" altLang="en-US" sz="1800" b="1">
                <a:solidFill>
                  <a:srgbClr val="009900"/>
                </a:solidFill>
              </a:rPr>
              <a:t>) predicted by the theory but only ~5.5</a:t>
            </a:r>
            <a:r>
              <a:rPr lang="en-GB" altLang="en-US" sz="1800" b="1">
                <a:solidFill>
                  <a:srgbClr val="009900"/>
                </a:solidFill>
                <a:sym typeface="Symbol" pitchFamily="2" charset="2"/>
              </a:rPr>
              <a:t>m spot was actually measured.</a:t>
            </a:r>
            <a:endParaRPr lang="en-US" altLang="en-US" sz="1800" b="1">
              <a:solidFill>
                <a:srgbClr val="009900"/>
              </a:solidFill>
              <a:sym typeface="Symbol" pitchFamily="2" charset="2"/>
            </a:endParaRPr>
          </a:p>
        </p:txBody>
      </p:sp>
    </p:spTree>
    <p:extLst>
      <p:ext uri="{BB962C8B-B14F-4D97-AF65-F5344CB8AC3E}">
        <p14:creationId xmlns:p14="http://schemas.microsoft.com/office/powerpoint/2010/main" val="204971998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76731" y="138894"/>
            <a:ext cx="6659485" cy="432048"/>
          </a:xfrm>
        </p:spPr>
        <p:txBody>
          <a:bodyPr/>
          <a:lstStyle/>
          <a:p>
            <a:r>
              <a:rPr lang="en-US" dirty="0"/>
              <a:t>OTR PSF Diagnostics at ATF2</a:t>
            </a:r>
          </a:p>
        </p:txBody>
      </p:sp>
      <p:pic>
        <p:nvPicPr>
          <p:cNvPr id="11" name="Picture 10" descr="Screen Shot 2014-01-29 at 17.53.37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041781"/>
            <a:ext cx="8388424" cy="5555571"/>
          </a:xfrm>
          <a:prstGeom prst="rect">
            <a:avLst/>
          </a:prstGeom>
        </p:spPr>
      </p:pic>
    </p:spTree>
    <p:extLst>
      <p:ext uri="{BB962C8B-B14F-4D97-AF65-F5344CB8AC3E}">
        <p14:creationId xmlns:p14="http://schemas.microsoft.com/office/powerpoint/2010/main" val="172037944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76731" y="138894"/>
            <a:ext cx="6659485" cy="432048"/>
          </a:xfrm>
        </p:spPr>
        <p:txBody>
          <a:bodyPr/>
          <a:lstStyle/>
          <a:p>
            <a:r>
              <a:rPr lang="en-US" dirty="0"/>
              <a:t>OTR PSF Diagnostics at ATF2</a:t>
            </a:r>
          </a:p>
        </p:txBody>
      </p:sp>
      <p:pic>
        <p:nvPicPr>
          <p:cNvPr id="5" name="Picture 4" descr="Screen Shot 2014-01-29 at 17.53.43 (2).png"/>
          <p:cNvPicPr>
            <a:picLocks noChangeAspect="1"/>
          </p:cNvPicPr>
          <p:nvPr/>
        </p:nvPicPr>
        <p:blipFill rotWithShape="1">
          <a:blip r:embed="rId2">
            <a:extLst>
              <a:ext uri="{28A0092B-C50C-407E-A947-70E740481C1C}">
                <a14:useLocalDpi xmlns:a14="http://schemas.microsoft.com/office/drawing/2010/main" val="0"/>
              </a:ext>
            </a:extLst>
          </a:blip>
          <a:srcRect l="22537" r="12722" b="14271"/>
          <a:stretch/>
        </p:blipFill>
        <p:spPr>
          <a:xfrm>
            <a:off x="1750855" y="1860252"/>
            <a:ext cx="5539019" cy="4460681"/>
          </a:xfrm>
          <a:prstGeom prst="rect">
            <a:avLst/>
          </a:prstGeom>
        </p:spPr>
      </p:pic>
      <p:sp>
        <p:nvSpPr>
          <p:cNvPr id="6" name="TextBox 5"/>
          <p:cNvSpPr txBox="1"/>
          <p:nvPr/>
        </p:nvSpPr>
        <p:spPr>
          <a:xfrm>
            <a:off x="467545" y="798399"/>
            <a:ext cx="8136904" cy="1077218"/>
          </a:xfrm>
          <a:prstGeom prst="rect">
            <a:avLst/>
          </a:prstGeom>
          <a:noFill/>
        </p:spPr>
        <p:txBody>
          <a:bodyPr wrap="square" rtlCol="0">
            <a:spAutoFit/>
          </a:bodyPr>
          <a:lstStyle/>
          <a:p>
            <a:pPr algn="ctr"/>
            <a:r>
              <a:rPr lang="en-US" sz="3200" dirty="0"/>
              <a:t>An example of the image measured with linear polarizer and 550±20 nm</a:t>
            </a:r>
          </a:p>
        </p:txBody>
      </p:sp>
      <p:sp>
        <p:nvSpPr>
          <p:cNvPr id="7" name="TextBox 6"/>
          <p:cNvSpPr txBox="1"/>
          <p:nvPr/>
        </p:nvSpPr>
        <p:spPr>
          <a:xfrm>
            <a:off x="82361" y="6217740"/>
            <a:ext cx="9100619" cy="400110"/>
          </a:xfrm>
          <a:prstGeom prst="rect">
            <a:avLst/>
          </a:prstGeom>
          <a:noFill/>
        </p:spPr>
        <p:txBody>
          <a:bodyPr wrap="none" rtlCol="0">
            <a:spAutoFit/>
          </a:bodyPr>
          <a:lstStyle/>
          <a:p>
            <a:r>
              <a:rPr lang="en-US" sz="2000" b="1" dirty="0">
                <a:solidFill>
                  <a:srgbClr val="800000"/>
                </a:solidFill>
              </a:rPr>
              <a:t>First Observation: </a:t>
            </a:r>
            <a:r>
              <a:rPr lang="en-US" sz="2000" b="1" dirty="0"/>
              <a:t>P. Karataev, et al., Physical Review Letters 107, 174801 (2011). </a:t>
            </a:r>
          </a:p>
        </p:txBody>
      </p:sp>
    </p:spTree>
    <p:extLst>
      <p:ext uri="{BB962C8B-B14F-4D97-AF65-F5344CB8AC3E}">
        <p14:creationId xmlns:p14="http://schemas.microsoft.com/office/powerpoint/2010/main" val="15343084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1-29 at 17.53.53 (2).png"/>
          <p:cNvPicPr>
            <a:picLocks noChangeAspect="1"/>
          </p:cNvPicPr>
          <p:nvPr/>
        </p:nvPicPr>
        <p:blipFill rotWithShape="1">
          <a:blip r:embed="rId2">
            <a:extLst>
              <a:ext uri="{28A0092B-C50C-407E-A947-70E740481C1C}">
                <a14:useLocalDpi xmlns:a14="http://schemas.microsoft.com/office/drawing/2010/main" val="0"/>
              </a:ext>
            </a:extLst>
          </a:blip>
          <a:srcRect t="3575" r="44130"/>
          <a:stretch/>
        </p:blipFill>
        <p:spPr>
          <a:xfrm>
            <a:off x="27115" y="1667810"/>
            <a:ext cx="4621123" cy="3671029"/>
          </a:xfrm>
          <a:prstGeom prst="rect">
            <a:avLst/>
          </a:prstGeom>
        </p:spPr>
      </p:pic>
      <p:sp>
        <p:nvSpPr>
          <p:cNvPr id="3" name="Title 2"/>
          <p:cNvSpPr>
            <a:spLocks noGrp="1"/>
          </p:cNvSpPr>
          <p:nvPr>
            <p:ph type="title"/>
          </p:nvPr>
        </p:nvSpPr>
        <p:spPr>
          <a:xfrm>
            <a:off x="1276731" y="138894"/>
            <a:ext cx="6659485" cy="432048"/>
          </a:xfrm>
        </p:spPr>
        <p:txBody>
          <a:bodyPr/>
          <a:lstStyle/>
          <a:p>
            <a:r>
              <a:rPr lang="en-US" dirty="0"/>
              <a:t>OTR PSF Diagnostics at ATF2</a:t>
            </a:r>
          </a:p>
        </p:txBody>
      </p:sp>
      <p:sp>
        <p:nvSpPr>
          <p:cNvPr id="5" name="TextBox 4"/>
          <p:cNvSpPr txBox="1"/>
          <p:nvPr/>
        </p:nvSpPr>
        <p:spPr>
          <a:xfrm>
            <a:off x="5146576" y="1185337"/>
            <a:ext cx="3350046" cy="523220"/>
          </a:xfrm>
          <a:prstGeom prst="rect">
            <a:avLst/>
          </a:prstGeom>
          <a:noFill/>
        </p:spPr>
        <p:txBody>
          <a:bodyPr wrap="none" rtlCol="0">
            <a:spAutoFit/>
          </a:bodyPr>
          <a:lstStyle/>
          <a:p>
            <a:r>
              <a:rPr lang="en-US" sz="2800" b="1" dirty="0">
                <a:solidFill>
                  <a:srgbClr val="0000FF"/>
                </a:solidFill>
              </a:rPr>
              <a:t>Horizontal Projection</a:t>
            </a:r>
          </a:p>
        </p:txBody>
      </p:sp>
      <p:pic>
        <p:nvPicPr>
          <p:cNvPr id="6" name="Picture 5"/>
          <p:cNvPicPr>
            <a:picLocks noChangeAspect="1"/>
          </p:cNvPicPr>
          <p:nvPr/>
        </p:nvPicPr>
        <p:blipFill>
          <a:blip r:embed="rId3"/>
          <a:stretch>
            <a:fillRect/>
          </a:stretch>
        </p:blipFill>
        <p:spPr>
          <a:xfrm>
            <a:off x="4605867" y="1794945"/>
            <a:ext cx="4337082" cy="3476163"/>
          </a:xfrm>
          <a:prstGeom prst="rect">
            <a:avLst/>
          </a:prstGeom>
        </p:spPr>
      </p:pic>
      <p:sp>
        <p:nvSpPr>
          <p:cNvPr id="8" name="TextBox 7"/>
          <p:cNvSpPr txBox="1"/>
          <p:nvPr/>
        </p:nvSpPr>
        <p:spPr>
          <a:xfrm>
            <a:off x="862443" y="1185337"/>
            <a:ext cx="3018500" cy="523220"/>
          </a:xfrm>
          <a:prstGeom prst="rect">
            <a:avLst/>
          </a:prstGeom>
          <a:noFill/>
        </p:spPr>
        <p:txBody>
          <a:bodyPr wrap="none" rtlCol="0">
            <a:spAutoFit/>
          </a:bodyPr>
          <a:lstStyle/>
          <a:p>
            <a:r>
              <a:rPr lang="en-US" sz="2800" b="1" dirty="0">
                <a:solidFill>
                  <a:srgbClr val="0000FF"/>
                </a:solidFill>
              </a:rPr>
              <a:t>Vertical Projection</a:t>
            </a:r>
          </a:p>
        </p:txBody>
      </p:sp>
      <p:sp>
        <p:nvSpPr>
          <p:cNvPr id="2" name="TextBox 1"/>
          <p:cNvSpPr txBox="1"/>
          <p:nvPr/>
        </p:nvSpPr>
        <p:spPr>
          <a:xfrm>
            <a:off x="336967" y="5774271"/>
            <a:ext cx="8540769" cy="461665"/>
          </a:xfrm>
          <a:prstGeom prst="rect">
            <a:avLst/>
          </a:prstGeom>
          <a:solidFill>
            <a:srgbClr val="FFFF00"/>
          </a:solidFill>
        </p:spPr>
        <p:txBody>
          <a:bodyPr wrap="none" rtlCol="0">
            <a:spAutoFit/>
          </a:bodyPr>
          <a:lstStyle/>
          <a:p>
            <a:r>
              <a:rPr lang="en-US" b="1" dirty="0"/>
              <a:t>The minimum vertical beam size measured was 0.754±0.034 </a:t>
            </a:r>
            <a:r>
              <a:rPr lang="en-US" b="1" dirty="0" err="1"/>
              <a:t>μm</a:t>
            </a:r>
            <a:endParaRPr lang="en-US" b="1" dirty="0"/>
          </a:p>
        </p:txBody>
      </p:sp>
    </p:spTree>
    <p:extLst>
      <p:ext uri="{BB962C8B-B14F-4D97-AF65-F5344CB8AC3E}">
        <p14:creationId xmlns:p14="http://schemas.microsoft.com/office/powerpoint/2010/main" val="37431902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76731" y="138894"/>
            <a:ext cx="6659485" cy="432048"/>
          </a:xfrm>
        </p:spPr>
        <p:txBody>
          <a:bodyPr/>
          <a:lstStyle/>
          <a:p>
            <a:r>
              <a:rPr lang="en-US" dirty="0"/>
              <a:t>OTR PSF Diagnostics at ATF2</a:t>
            </a:r>
          </a:p>
        </p:txBody>
      </p:sp>
      <p:sp>
        <p:nvSpPr>
          <p:cNvPr id="9" name="TextBox 8"/>
          <p:cNvSpPr txBox="1"/>
          <p:nvPr/>
        </p:nvSpPr>
        <p:spPr>
          <a:xfrm>
            <a:off x="0" y="863600"/>
            <a:ext cx="8892480" cy="523220"/>
          </a:xfrm>
          <a:prstGeom prst="rect">
            <a:avLst/>
          </a:prstGeom>
          <a:noFill/>
        </p:spPr>
        <p:txBody>
          <a:bodyPr wrap="square" rtlCol="0">
            <a:spAutoFit/>
          </a:bodyPr>
          <a:lstStyle/>
          <a:p>
            <a:pPr algn="ctr"/>
            <a:r>
              <a:rPr lang="en-US" sz="2800" b="1" dirty="0">
                <a:solidFill>
                  <a:srgbClr val="0000FF"/>
                </a:solidFill>
              </a:rPr>
              <a:t>Emittance measurement</a:t>
            </a:r>
          </a:p>
        </p:txBody>
      </p:sp>
      <p:pic>
        <p:nvPicPr>
          <p:cNvPr id="10" name="Picture 9"/>
          <p:cNvPicPr>
            <a:picLocks noChangeAspect="1"/>
          </p:cNvPicPr>
          <p:nvPr/>
        </p:nvPicPr>
        <p:blipFill>
          <a:blip r:embed="rId2"/>
          <a:stretch>
            <a:fillRect/>
          </a:stretch>
        </p:blipFill>
        <p:spPr>
          <a:xfrm>
            <a:off x="35496" y="1548068"/>
            <a:ext cx="9118157" cy="4598723"/>
          </a:xfrm>
          <a:prstGeom prst="rect">
            <a:avLst/>
          </a:prstGeom>
        </p:spPr>
      </p:pic>
    </p:spTree>
    <p:extLst>
      <p:ext uri="{BB962C8B-B14F-4D97-AF65-F5344CB8AC3E}">
        <p14:creationId xmlns:p14="http://schemas.microsoft.com/office/powerpoint/2010/main" val="146156134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9404" y="93070"/>
            <a:ext cx="8229600" cy="608347"/>
          </a:xfrm>
        </p:spPr>
        <p:txBody>
          <a:bodyPr/>
          <a:lstStyle/>
          <a:p>
            <a:r>
              <a:rPr lang="en-US" dirty="0"/>
              <a:t>e-beam laser wire for linear colliders</a:t>
            </a:r>
          </a:p>
        </p:txBody>
      </p:sp>
      <p:sp>
        <p:nvSpPr>
          <p:cNvPr id="4" name="TextBox 3"/>
          <p:cNvSpPr txBox="1"/>
          <p:nvPr/>
        </p:nvSpPr>
        <p:spPr>
          <a:xfrm>
            <a:off x="3131840" y="1124744"/>
            <a:ext cx="6012160" cy="1846659"/>
          </a:xfrm>
          <a:prstGeom prst="rect">
            <a:avLst/>
          </a:prstGeom>
          <a:noFill/>
        </p:spPr>
        <p:txBody>
          <a:bodyPr wrap="square" rtlCol="0">
            <a:spAutoFit/>
          </a:bodyPr>
          <a:lstStyle/>
          <a:p>
            <a:pPr marL="285750" indent="-285750">
              <a:buFont typeface="Arial" pitchFamily="34" charset="0"/>
              <a:buChar char="•"/>
            </a:pPr>
            <a:r>
              <a:rPr lang="en-GB" sz="1900" b="1" dirty="0">
                <a:solidFill>
                  <a:schemeClr val="tx2"/>
                </a:solidFill>
                <a:latin typeface="Sylfaen" pitchFamily="18" charset="0"/>
              </a:rPr>
              <a:t>Colliders e</a:t>
            </a:r>
            <a:r>
              <a:rPr lang="en-GB" sz="1900" b="1" baseline="30000" dirty="0">
                <a:solidFill>
                  <a:schemeClr val="tx2"/>
                </a:solidFill>
                <a:latin typeface="Sylfaen" pitchFamily="18" charset="0"/>
              </a:rPr>
              <a:t>-</a:t>
            </a:r>
            <a:r>
              <a:rPr lang="en-GB" sz="1900" b="1" dirty="0">
                <a:solidFill>
                  <a:schemeClr val="tx2"/>
                </a:solidFill>
                <a:latin typeface="Sylfaen" pitchFamily="18" charset="0"/>
              </a:rPr>
              <a:t>/e</a:t>
            </a:r>
            <a:r>
              <a:rPr lang="en-GB" sz="1900" b="1" baseline="30000" dirty="0">
                <a:solidFill>
                  <a:schemeClr val="tx2"/>
                </a:solidFill>
                <a:latin typeface="Sylfaen" pitchFamily="18" charset="0"/>
              </a:rPr>
              <a:t>+</a:t>
            </a:r>
            <a:r>
              <a:rPr lang="en-GB" sz="1900" b="1" dirty="0">
                <a:solidFill>
                  <a:schemeClr val="tx2"/>
                </a:solidFill>
                <a:latin typeface="Sylfaen" pitchFamily="18" charset="0"/>
              </a:rPr>
              <a:t> high precision machines.</a:t>
            </a:r>
          </a:p>
          <a:p>
            <a:pPr marL="285750" indent="-285750">
              <a:buFont typeface="Arial" pitchFamily="34" charset="0"/>
              <a:buChar char="•"/>
            </a:pPr>
            <a:r>
              <a:rPr lang="en-GB" sz="1900" b="1" dirty="0">
                <a:solidFill>
                  <a:schemeClr val="tx2"/>
                </a:solidFill>
                <a:latin typeface="Sylfaen" pitchFamily="18" charset="0"/>
              </a:rPr>
              <a:t>Two main current designs - International Linear</a:t>
            </a:r>
          </a:p>
          <a:p>
            <a:pPr marL="285750" indent="-285750"/>
            <a:r>
              <a:rPr lang="en-GB" sz="1900" b="1" dirty="0">
                <a:solidFill>
                  <a:schemeClr val="tx2"/>
                </a:solidFill>
                <a:latin typeface="Sylfaen" pitchFamily="18" charset="0"/>
              </a:rPr>
              <a:t>     Collider (</a:t>
            </a:r>
            <a:r>
              <a:rPr lang="en-GB" sz="1900" b="1" dirty="0">
                <a:solidFill>
                  <a:srgbClr val="FF0000"/>
                </a:solidFill>
                <a:latin typeface="Sylfaen" pitchFamily="18" charset="0"/>
              </a:rPr>
              <a:t>ILC</a:t>
            </a:r>
            <a:r>
              <a:rPr lang="en-GB" sz="1900" b="1" dirty="0">
                <a:solidFill>
                  <a:schemeClr val="tx2"/>
                </a:solidFill>
                <a:latin typeface="Sylfaen" pitchFamily="18" charset="0"/>
              </a:rPr>
              <a:t>) and Compact Linear Collider (</a:t>
            </a:r>
            <a:r>
              <a:rPr lang="en-GB" sz="1900" b="1" dirty="0">
                <a:solidFill>
                  <a:srgbClr val="FF0000"/>
                </a:solidFill>
                <a:latin typeface="Sylfaen" pitchFamily="18" charset="0"/>
              </a:rPr>
              <a:t>CLIC</a:t>
            </a:r>
            <a:r>
              <a:rPr lang="en-GB" sz="1900" b="1" dirty="0">
                <a:solidFill>
                  <a:schemeClr val="tx2"/>
                </a:solidFill>
                <a:latin typeface="Sylfaen" pitchFamily="18" charset="0"/>
              </a:rPr>
              <a:t>).</a:t>
            </a:r>
          </a:p>
          <a:p>
            <a:pPr marL="285750" indent="-285750">
              <a:buFont typeface="Arial" pitchFamily="34" charset="0"/>
              <a:buChar char="•"/>
            </a:pPr>
            <a:r>
              <a:rPr lang="en-GB" sz="1900" b="1" dirty="0">
                <a:solidFill>
                  <a:schemeClr val="tx2"/>
                </a:solidFill>
                <a:latin typeface="Sylfaen" pitchFamily="18" charset="0"/>
              </a:rPr>
              <a:t>Extreme focusing/charge/luminosity requirements.</a:t>
            </a:r>
          </a:p>
          <a:p>
            <a:pPr marL="285750" indent="-285750">
              <a:buFont typeface="Arial" pitchFamily="34" charset="0"/>
              <a:buChar char="•"/>
            </a:pPr>
            <a:r>
              <a:rPr lang="en-GB" sz="1900" b="1" dirty="0">
                <a:solidFill>
                  <a:schemeClr val="tx2"/>
                </a:solidFill>
                <a:latin typeface="Sylfaen" pitchFamily="18" charset="0"/>
              </a:rPr>
              <a:t>Need high quality non-invasive measurements of beam size, emittance, position, charge, duration, etc.</a:t>
            </a:r>
          </a:p>
        </p:txBody>
      </p:sp>
      <p:grpSp>
        <p:nvGrpSpPr>
          <p:cNvPr id="5" name="Group 4"/>
          <p:cNvGrpSpPr/>
          <p:nvPr/>
        </p:nvGrpSpPr>
        <p:grpSpPr>
          <a:xfrm>
            <a:off x="3275856" y="3356992"/>
            <a:ext cx="5544616" cy="3096344"/>
            <a:chOff x="3635896" y="3284984"/>
            <a:chExt cx="5328592" cy="2880320"/>
          </a:xfrm>
        </p:grpSpPr>
        <p:sp>
          <p:nvSpPr>
            <p:cNvPr id="6" name="Rectangle 5"/>
            <p:cNvSpPr/>
            <p:nvPr/>
          </p:nvSpPr>
          <p:spPr>
            <a:xfrm>
              <a:off x="3635896" y="3284984"/>
              <a:ext cx="5328592" cy="2880320"/>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lic-study.org/accelerator/imageNutshell/CLIC-layout2009.png"/>
            <p:cNvPicPr>
              <a:picLocks noChangeAspect="1" noChangeArrowheads="1"/>
            </p:cNvPicPr>
            <p:nvPr/>
          </p:nvPicPr>
          <p:blipFill>
            <a:blip r:embed="rId3" cstate="print"/>
            <a:srcRect/>
            <a:stretch>
              <a:fillRect/>
            </a:stretch>
          </p:blipFill>
          <p:spPr bwMode="auto">
            <a:xfrm>
              <a:off x="3923928" y="3501008"/>
              <a:ext cx="4824536" cy="2584574"/>
            </a:xfrm>
            <a:prstGeom prst="rect">
              <a:avLst/>
            </a:prstGeom>
            <a:noFill/>
            <a:effectLst>
              <a:outerShdw blurRad="50800" dist="50800" dir="5400000" algn="ctr" rotWithShape="0">
                <a:srgbClr val="FF0000"/>
              </a:outerShdw>
            </a:effectLst>
          </p:spPr>
        </p:pic>
      </p:grpSp>
      <p:pic>
        <p:nvPicPr>
          <p:cNvPr id="8" name="Picture 7" descr="http://home.fnal.gov/%7Ecarrigan/pillars/ILC_layout_slac.png"/>
          <p:cNvPicPr>
            <a:picLocks noChangeAspect="1" noChangeArrowheads="1"/>
          </p:cNvPicPr>
          <p:nvPr/>
        </p:nvPicPr>
        <p:blipFill>
          <a:blip r:embed="rId4" cstate="print"/>
          <a:srcRect/>
          <a:stretch>
            <a:fillRect/>
          </a:stretch>
        </p:blipFill>
        <p:spPr bwMode="auto">
          <a:xfrm>
            <a:off x="10256" y="992602"/>
            <a:ext cx="3121584" cy="4176465"/>
          </a:xfrm>
          <a:prstGeom prst="rect">
            <a:avLst/>
          </a:prstGeom>
          <a:noFill/>
        </p:spPr>
      </p:pic>
    </p:spTree>
    <p:extLst>
      <p:ext uri="{BB962C8B-B14F-4D97-AF65-F5344CB8AC3E}">
        <p14:creationId xmlns:p14="http://schemas.microsoft.com/office/powerpoint/2010/main" val="308300876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2825" y="0"/>
            <a:ext cx="6659485" cy="786966"/>
          </a:xfrm>
        </p:spPr>
        <p:txBody>
          <a:bodyPr/>
          <a:lstStyle/>
          <a:p>
            <a:r>
              <a:rPr lang="en-US" dirty="0">
                <a:solidFill>
                  <a:srgbClr val="008000"/>
                </a:solidFill>
              </a:rPr>
              <a:t>DIFFRACTION RADIATION</a:t>
            </a:r>
          </a:p>
        </p:txBody>
      </p:sp>
      <p:sp>
        <p:nvSpPr>
          <p:cNvPr id="16" name="Text Box 4"/>
          <p:cNvSpPr txBox="1">
            <a:spLocks noChangeArrowheads="1"/>
          </p:cNvSpPr>
          <p:nvPr/>
        </p:nvSpPr>
        <p:spPr bwMode="auto">
          <a:xfrm>
            <a:off x="0" y="5512865"/>
            <a:ext cx="3962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009900"/>
                </a:solidFill>
              </a:rPr>
              <a:t>Impact parameter, h, – the shortest distance between the target and the particle trajectory</a:t>
            </a:r>
          </a:p>
        </p:txBody>
      </p:sp>
      <p:graphicFrame>
        <p:nvGraphicFramePr>
          <p:cNvPr id="17" name="Object 5"/>
          <p:cNvGraphicFramePr>
            <a:graphicFrameLocks noChangeAspect="1"/>
          </p:cNvGraphicFramePr>
          <p:nvPr/>
        </p:nvGraphicFramePr>
        <p:xfrm>
          <a:off x="4191000" y="5977469"/>
          <a:ext cx="1190625" cy="560388"/>
        </p:xfrm>
        <a:graphic>
          <a:graphicData uri="http://schemas.openxmlformats.org/presentationml/2006/ole">
            <mc:AlternateContent xmlns:mc="http://schemas.openxmlformats.org/markup-compatibility/2006">
              <mc:Choice xmlns:v="urn:schemas-microsoft-com:vml" Requires="v">
                <p:oleObj spid="_x0000_s3127" name="Equation" r:id="rId3" imgW="431640" imgH="203040" progId="Equation.3">
                  <p:embed/>
                </p:oleObj>
              </mc:Choice>
              <mc:Fallback>
                <p:oleObj name="Equation" r:id="rId3" imgW="431640" imgH="203040" progId="Equation.3">
                  <p:embed/>
                  <p:pic>
                    <p:nvPicPr>
                      <p:cNvPr id="1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977469"/>
                        <a:ext cx="1190625" cy="560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 name="Text Box 6"/>
          <p:cNvSpPr txBox="1">
            <a:spLocks noChangeArrowheads="1"/>
          </p:cNvSpPr>
          <p:nvPr/>
        </p:nvSpPr>
        <p:spPr bwMode="auto">
          <a:xfrm>
            <a:off x="5867400" y="5554138"/>
            <a:ext cx="3276600"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Symbol" charset="0"/>
              <a:buChar char="l"/>
            </a:pPr>
            <a:r>
              <a:rPr lang="en-US" sz="2000" b="1" dirty="0">
                <a:solidFill>
                  <a:srgbClr val="009900"/>
                </a:solidFill>
                <a:sym typeface="Symbol" charset="0"/>
              </a:rPr>
              <a:t> - observation wavelength</a:t>
            </a:r>
          </a:p>
          <a:p>
            <a:pPr eaLnBrk="1" hangingPunct="1">
              <a:spcBef>
                <a:spcPct val="50000"/>
              </a:spcBef>
              <a:buFont typeface="Symbol" charset="0"/>
              <a:buNone/>
            </a:pPr>
            <a:r>
              <a:rPr lang="en-US" sz="2000" b="1" dirty="0">
                <a:solidFill>
                  <a:srgbClr val="009900"/>
                </a:solidFill>
                <a:sym typeface="Symbol" charset="0"/>
              </a:rPr>
              <a:t> = E/mc</a:t>
            </a:r>
            <a:r>
              <a:rPr lang="en-US" sz="2000" b="1" baseline="30000" dirty="0">
                <a:solidFill>
                  <a:srgbClr val="009900"/>
                </a:solidFill>
                <a:sym typeface="Symbol" charset="0"/>
              </a:rPr>
              <a:t>2</a:t>
            </a:r>
            <a:r>
              <a:rPr lang="en-US" sz="2000" b="1" dirty="0">
                <a:solidFill>
                  <a:srgbClr val="009900"/>
                </a:solidFill>
                <a:sym typeface="Symbol" charset="0"/>
              </a:rPr>
              <a:t> – Lorentz - factor</a:t>
            </a:r>
            <a:endParaRPr lang="en-US" sz="2000" b="1" dirty="0">
              <a:solidFill>
                <a:srgbClr val="009900"/>
              </a:solidFill>
            </a:endParaRPr>
          </a:p>
        </p:txBody>
      </p:sp>
      <p:graphicFrame>
        <p:nvGraphicFramePr>
          <p:cNvPr id="19" name="Object 7"/>
          <p:cNvGraphicFramePr>
            <a:graphicFrameLocks noChangeAspect="1"/>
          </p:cNvGraphicFramePr>
          <p:nvPr/>
        </p:nvGraphicFramePr>
        <p:xfrm>
          <a:off x="751950" y="1315325"/>
          <a:ext cx="7467600" cy="4673600"/>
        </p:xfrm>
        <a:graphic>
          <a:graphicData uri="http://schemas.openxmlformats.org/presentationml/2006/ole">
            <mc:AlternateContent xmlns:mc="http://schemas.openxmlformats.org/markup-compatibility/2006">
              <mc:Choice xmlns:v="urn:schemas-microsoft-com:vml" Requires="v">
                <p:oleObj spid="_x0000_s3128" name="CorelDRAW" r:id="rId5" imgW="6145129" imgH="3846786" progId="CorelDRAW.Graphic.9">
                  <p:embed/>
                </p:oleObj>
              </mc:Choice>
              <mc:Fallback>
                <p:oleObj name="CorelDRAW" r:id="rId5" imgW="6145129" imgH="3846786" progId="CorelDRAW.Graphic.9">
                  <p:embed/>
                  <p:pic>
                    <p:nvPicPr>
                      <p:cNvPr id="19"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950" y="1315325"/>
                        <a:ext cx="7467600" cy="4673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 name="Text Box 8"/>
          <p:cNvSpPr txBox="1">
            <a:spLocks noChangeArrowheads="1"/>
          </p:cNvSpPr>
          <p:nvPr/>
        </p:nvSpPr>
        <p:spPr bwMode="auto">
          <a:xfrm>
            <a:off x="5486400" y="813053"/>
            <a:ext cx="36576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50000"/>
              </a:spcBef>
            </a:pPr>
            <a:r>
              <a:rPr lang="en-US" b="1" dirty="0">
                <a:solidFill>
                  <a:srgbClr val="FF0000"/>
                </a:solidFill>
              </a:rPr>
              <a:t>Diffraction radiation (DR) appears when a charged particle moves in the vicinity of a medium</a:t>
            </a:r>
          </a:p>
        </p:txBody>
      </p:sp>
    </p:spTree>
    <p:extLst>
      <p:ext uri="{BB962C8B-B14F-4D97-AF65-F5344CB8AC3E}">
        <p14:creationId xmlns:p14="http://schemas.microsoft.com/office/powerpoint/2010/main" val="129962889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2825" y="0"/>
            <a:ext cx="6659485" cy="786966"/>
          </a:xfrm>
        </p:spPr>
        <p:txBody>
          <a:bodyPr/>
          <a:lstStyle/>
          <a:p>
            <a:r>
              <a:rPr lang="en-US" dirty="0">
                <a:solidFill>
                  <a:srgbClr val="008000"/>
                </a:solidFill>
              </a:rPr>
              <a:t>ODR Experiment at KEK-ATF</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99" r="2896"/>
          <a:stretch/>
        </p:blipFill>
        <p:spPr bwMode="auto">
          <a:xfrm>
            <a:off x="287849" y="3819086"/>
            <a:ext cx="8591653" cy="2818815"/>
          </a:xfrm>
          <a:prstGeom prst="rect">
            <a:avLst/>
          </a:prstGeom>
          <a:solidFill>
            <a:schemeClr val="bg1"/>
          </a:solidFill>
          <a:ln>
            <a:noFill/>
          </a:ln>
          <a:effectLst/>
        </p:spPr>
      </p:pic>
      <p:sp>
        <p:nvSpPr>
          <p:cNvPr id="9" name="TextBox 8"/>
          <p:cNvSpPr txBox="1"/>
          <p:nvPr/>
        </p:nvSpPr>
        <p:spPr>
          <a:xfrm>
            <a:off x="5808134" y="3365089"/>
            <a:ext cx="2592498" cy="461665"/>
          </a:xfrm>
          <a:prstGeom prst="rect">
            <a:avLst/>
          </a:prstGeom>
          <a:noFill/>
        </p:spPr>
        <p:txBody>
          <a:bodyPr wrap="square" rtlCol="0">
            <a:spAutoFit/>
          </a:bodyPr>
          <a:lstStyle/>
          <a:p>
            <a:r>
              <a:rPr lang="en-GB" i="1" dirty="0"/>
              <a:t>P. Karataev et al.</a:t>
            </a:r>
          </a:p>
        </p:txBody>
      </p:sp>
      <p:graphicFrame>
        <p:nvGraphicFramePr>
          <p:cNvPr id="10" name="Object 2"/>
          <p:cNvGraphicFramePr>
            <a:graphicFrameLocks noChangeAspect="1"/>
          </p:cNvGraphicFramePr>
          <p:nvPr/>
        </p:nvGraphicFramePr>
        <p:xfrm>
          <a:off x="238744" y="914401"/>
          <a:ext cx="2627759" cy="2811272"/>
        </p:xfrm>
        <a:graphic>
          <a:graphicData uri="http://schemas.openxmlformats.org/presentationml/2006/ole">
            <mc:AlternateContent xmlns:mc="http://schemas.openxmlformats.org/markup-compatibility/2006">
              <mc:Choice xmlns:v="urn:schemas-microsoft-com:vml" Requires="v">
                <p:oleObj spid="_x0000_s4151" name="CorelDRAW" r:id="rId4" imgW="3811320" imgH="4080240" progId="CorelDRAW.Graphic.9">
                  <p:embed/>
                </p:oleObj>
              </mc:Choice>
              <mc:Fallback>
                <p:oleObj name="CorelDRAW" r:id="rId4" imgW="3811320" imgH="4080240" progId="CorelDRAW.Graphic.9">
                  <p:embed/>
                  <p:pic>
                    <p:nvPicPr>
                      <p:cNvPr id="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744" y="914401"/>
                        <a:ext cx="2627759" cy="2811272"/>
                      </a:xfrm>
                      <a:prstGeom prst="rect">
                        <a:avLst/>
                      </a:prstGeom>
                      <a:noFill/>
                      <a:ln>
                        <a:noFill/>
                      </a:ln>
                      <a:effectLst/>
                    </p:spPr>
                  </p:pic>
                </p:oleObj>
              </mc:Fallback>
            </mc:AlternateContent>
          </a:graphicData>
        </a:graphic>
      </p:graphicFrame>
      <p:graphicFrame>
        <p:nvGraphicFramePr>
          <p:cNvPr id="11" name="Object 7"/>
          <p:cNvGraphicFramePr>
            <a:graphicFrameLocks noChangeAspect="1"/>
          </p:cNvGraphicFramePr>
          <p:nvPr/>
        </p:nvGraphicFramePr>
        <p:xfrm>
          <a:off x="4605863" y="626533"/>
          <a:ext cx="4452408" cy="2590735"/>
        </p:xfrm>
        <a:graphic>
          <a:graphicData uri="http://schemas.openxmlformats.org/presentationml/2006/ole">
            <mc:AlternateContent xmlns:mc="http://schemas.openxmlformats.org/markup-compatibility/2006">
              <mc:Choice xmlns:v="urn:schemas-microsoft-com:vml" Requires="v">
                <p:oleObj spid="_x0000_s4152" name="CorelDRAW" r:id="rId6" imgW="7026840" imgH="4087080" progId="CorelDRAW.Graphic.9">
                  <p:embed/>
                </p:oleObj>
              </mc:Choice>
              <mc:Fallback>
                <p:oleObj name="CorelDRAW" r:id="rId6" imgW="7026840" imgH="4087080" progId="CorelDRAW.Graphic.9">
                  <p:embed/>
                  <p:pic>
                    <p:nvPicPr>
                      <p:cNvPr id="11"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5863" y="626533"/>
                        <a:ext cx="4452408" cy="259073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234977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451" y="874845"/>
            <a:ext cx="5675266" cy="5600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1372825" y="0"/>
            <a:ext cx="6659485" cy="786966"/>
          </a:xfrm>
        </p:spPr>
        <p:txBody>
          <a:bodyPr/>
          <a:lstStyle/>
          <a:p>
            <a:r>
              <a:rPr lang="en-US" dirty="0">
                <a:solidFill>
                  <a:srgbClr val="008000"/>
                </a:solidFill>
              </a:rPr>
              <a:t>ODR Experiment at KEK-ATF</a:t>
            </a:r>
          </a:p>
        </p:txBody>
      </p:sp>
    </p:spTree>
    <p:extLst>
      <p:ext uri="{BB962C8B-B14F-4D97-AF65-F5344CB8AC3E}">
        <p14:creationId xmlns:p14="http://schemas.microsoft.com/office/powerpoint/2010/main" val="144469350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0557" y="0"/>
            <a:ext cx="6659485" cy="786966"/>
          </a:xfrm>
        </p:spPr>
        <p:txBody>
          <a:bodyPr>
            <a:normAutofit fontScale="90000"/>
          </a:bodyPr>
          <a:lstStyle/>
          <a:p>
            <a:r>
              <a:rPr lang="en-US" dirty="0">
                <a:solidFill>
                  <a:srgbClr val="008000"/>
                </a:solidFill>
              </a:rPr>
              <a:t>ODRI Emittance Measurement at FLASH facility</a:t>
            </a:r>
          </a:p>
        </p:txBody>
      </p:sp>
      <p:sp>
        <p:nvSpPr>
          <p:cNvPr id="4" name="TextBox 3"/>
          <p:cNvSpPr txBox="1"/>
          <p:nvPr/>
        </p:nvSpPr>
        <p:spPr>
          <a:xfrm>
            <a:off x="1547664" y="6132414"/>
            <a:ext cx="6545181" cy="461665"/>
          </a:xfrm>
          <a:prstGeom prst="rect">
            <a:avLst/>
          </a:prstGeom>
          <a:noFill/>
        </p:spPr>
        <p:txBody>
          <a:bodyPr wrap="none" rtlCol="0">
            <a:spAutoFit/>
          </a:bodyPr>
          <a:lstStyle/>
          <a:p>
            <a:r>
              <a:rPr lang="pl-PL" b="1" dirty="0"/>
              <a:t>A. </a:t>
            </a:r>
            <a:r>
              <a:rPr lang="pl-PL" b="1" dirty="0" err="1"/>
              <a:t>Cianchi</a:t>
            </a:r>
            <a:r>
              <a:rPr lang="pl-PL" b="1" dirty="0"/>
              <a:t>, et al.,  New J. </a:t>
            </a:r>
            <a:r>
              <a:rPr lang="pl-PL" b="1" dirty="0" err="1"/>
              <a:t>Phys</a:t>
            </a:r>
            <a:r>
              <a:rPr lang="pl-PL" b="1" dirty="0"/>
              <a:t>. 16 (2014) 113029</a:t>
            </a:r>
            <a:endParaRPr lang="en-US" b="1" dirty="0"/>
          </a:p>
        </p:txBody>
      </p:sp>
      <p:sp>
        <p:nvSpPr>
          <p:cNvPr id="9" name="TextBox 8"/>
          <p:cNvSpPr txBox="1"/>
          <p:nvPr/>
        </p:nvSpPr>
        <p:spPr>
          <a:xfrm>
            <a:off x="1744250" y="5173382"/>
            <a:ext cx="5897518" cy="830997"/>
          </a:xfrm>
          <a:prstGeom prst="rect">
            <a:avLst/>
          </a:prstGeom>
          <a:noFill/>
        </p:spPr>
        <p:txBody>
          <a:bodyPr wrap="none" rtlCol="0">
            <a:spAutoFit/>
          </a:bodyPr>
          <a:lstStyle/>
          <a:p>
            <a:r>
              <a:rPr lang="en-US" b="1" dirty="0">
                <a:solidFill>
                  <a:schemeClr val="accent6"/>
                </a:solidFill>
              </a:rPr>
              <a:t>OTR emittance </a:t>
            </a:r>
            <a:r>
              <a:rPr lang="en-US" b="1" dirty="0" err="1">
                <a:solidFill>
                  <a:schemeClr val="accent6"/>
                </a:solidFill>
              </a:rPr>
              <a:t>ε</a:t>
            </a:r>
            <a:r>
              <a:rPr lang="en-US" b="1" baseline="-25000" dirty="0" err="1">
                <a:solidFill>
                  <a:schemeClr val="accent6"/>
                </a:solidFill>
              </a:rPr>
              <a:t>OTR</a:t>
            </a:r>
            <a:r>
              <a:rPr lang="en-US" b="1" dirty="0">
                <a:solidFill>
                  <a:schemeClr val="accent6"/>
                </a:solidFill>
              </a:rPr>
              <a:t> = 2.4 ± 0.4 mm </a:t>
            </a:r>
            <a:r>
              <a:rPr lang="en-US" b="1" dirty="0" err="1">
                <a:solidFill>
                  <a:schemeClr val="accent6"/>
                </a:solidFill>
              </a:rPr>
              <a:t>mrad</a:t>
            </a:r>
            <a:endParaRPr lang="en-US" b="1" dirty="0">
              <a:solidFill>
                <a:schemeClr val="accent6"/>
              </a:solidFill>
            </a:endParaRPr>
          </a:p>
          <a:p>
            <a:r>
              <a:rPr lang="en-US" b="1" dirty="0">
                <a:solidFill>
                  <a:schemeClr val="accent6"/>
                </a:solidFill>
              </a:rPr>
              <a:t>ODRI emittance </a:t>
            </a:r>
            <a:r>
              <a:rPr lang="en-US" b="1" dirty="0" err="1">
                <a:solidFill>
                  <a:schemeClr val="accent6"/>
                </a:solidFill>
              </a:rPr>
              <a:t>ε</a:t>
            </a:r>
            <a:r>
              <a:rPr lang="en-US" b="1" baseline="-25000" dirty="0" err="1">
                <a:solidFill>
                  <a:schemeClr val="accent6"/>
                </a:solidFill>
              </a:rPr>
              <a:t>ODRI</a:t>
            </a:r>
            <a:r>
              <a:rPr lang="en-US" b="1" dirty="0">
                <a:solidFill>
                  <a:schemeClr val="accent6"/>
                </a:solidFill>
              </a:rPr>
              <a:t> = 2.3 ± 0.4 mm </a:t>
            </a:r>
            <a:r>
              <a:rPr lang="en-US" b="1" dirty="0" err="1">
                <a:solidFill>
                  <a:schemeClr val="accent6"/>
                </a:solidFill>
              </a:rPr>
              <a:t>mrad</a:t>
            </a:r>
            <a:endParaRPr lang="en-US" b="1" dirty="0">
              <a:solidFill>
                <a:schemeClr val="accent6"/>
              </a:solidFill>
            </a:endParaRPr>
          </a:p>
        </p:txBody>
      </p:sp>
      <p:pic>
        <p:nvPicPr>
          <p:cNvPr id="7" name="Picture 6"/>
          <p:cNvPicPr>
            <a:picLocks noChangeAspect="1"/>
          </p:cNvPicPr>
          <p:nvPr/>
        </p:nvPicPr>
        <p:blipFill>
          <a:blip r:embed="rId2"/>
          <a:stretch>
            <a:fillRect/>
          </a:stretch>
        </p:blipFill>
        <p:spPr>
          <a:xfrm>
            <a:off x="1440557" y="948570"/>
            <a:ext cx="5880271" cy="4174078"/>
          </a:xfrm>
          <a:prstGeom prst="rect">
            <a:avLst/>
          </a:prstGeom>
        </p:spPr>
      </p:pic>
    </p:spTree>
    <p:extLst>
      <p:ext uri="{BB962C8B-B14F-4D97-AF65-F5344CB8AC3E}">
        <p14:creationId xmlns:p14="http://schemas.microsoft.com/office/powerpoint/2010/main" val="225993724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47664" y="1"/>
            <a:ext cx="6659485" cy="810872"/>
          </a:xfrm>
        </p:spPr>
        <p:txBody>
          <a:bodyPr>
            <a:normAutofit fontScale="90000"/>
          </a:bodyPr>
          <a:lstStyle/>
          <a:p>
            <a:r>
              <a:rPr lang="en-US" dirty="0">
                <a:solidFill>
                  <a:srgbClr val="008000"/>
                </a:solidFill>
              </a:rPr>
              <a:t>Design of a combined OTR/ODR diagnostics station for ATF2</a:t>
            </a:r>
          </a:p>
        </p:txBody>
      </p:sp>
      <p:grpSp>
        <p:nvGrpSpPr>
          <p:cNvPr id="4" name="Group 3"/>
          <p:cNvGrpSpPr/>
          <p:nvPr/>
        </p:nvGrpSpPr>
        <p:grpSpPr>
          <a:xfrm>
            <a:off x="8087" y="1193348"/>
            <a:ext cx="9135913" cy="5392570"/>
            <a:chOff x="19353688" y="8234808"/>
            <a:chExt cx="9177406" cy="5160615"/>
          </a:xfrm>
        </p:grpSpPr>
        <p:pic>
          <p:nvPicPr>
            <p:cNvPr id="5" name="Content Placeholder 3" descr="Capture_Target_Mask_Inserted.PNG"/>
            <p:cNvPicPr>
              <a:picLocks noChangeAspect="1"/>
            </p:cNvPicPr>
            <p:nvPr/>
          </p:nvPicPr>
          <p:blipFill>
            <a:blip r:embed="rId2">
              <a:extLst>
                <a:ext uri="{28A0092B-C50C-407E-A947-70E740481C1C}">
                  <a14:useLocalDpi xmlns:a14="http://schemas.microsoft.com/office/drawing/2010/main" val="0"/>
                </a:ext>
              </a:extLst>
            </a:blip>
            <a:srcRect t="18700" b="18700"/>
            <a:stretch>
              <a:fillRect/>
            </a:stretch>
          </p:blipFill>
          <p:spPr>
            <a:xfrm>
              <a:off x="19353688" y="8366577"/>
              <a:ext cx="9144001" cy="5028846"/>
            </a:xfrm>
            <a:prstGeom prst="rect">
              <a:avLst/>
            </a:prstGeom>
          </p:spPr>
        </p:pic>
        <p:sp>
          <p:nvSpPr>
            <p:cNvPr id="6" name="Right Arrow 5"/>
            <p:cNvSpPr/>
            <p:nvPr/>
          </p:nvSpPr>
          <p:spPr>
            <a:xfrm rot="21193787">
              <a:off x="20052709" y="11123853"/>
              <a:ext cx="1521336" cy="388043"/>
            </a:xfrm>
            <a:prstGeom prst="rightArrow">
              <a:avLst/>
            </a:prstGeom>
            <a:solidFill>
              <a:schemeClr val="tx2">
                <a:lumMod val="60000"/>
                <a:lumOff val="40000"/>
                <a:alpha val="28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TextBox 6"/>
            <p:cNvSpPr txBox="1"/>
            <p:nvPr/>
          </p:nvSpPr>
          <p:spPr>
            <a:xfrm rot="21116454">
              <a:off x="20288593" y="11116419"/>
              <a:ext cx="829068" cy="369332"/>
            </a:xfrm>
            <a:prstGeom prst="rect">
              <a:avLst/>
            </a:prstGeom>
            <a:noFill/>
          </p:spPr>
          <p:txBody>
            <a:bodyPr wrap="square" rtlCol="0">
              <a:spAutoFit/>
            </a:bodyPr>
            <a:lstStyle/>
            <a:p>
              <a:r>
                <a:rPr lang="en-US" sz="1800" dirty="0"/>
                <a:t>Beam</a:t>
              </a:r>
            </a:p>
          </p:txBody>
        </p:sp>
        <p:sp>
          <p:nvSpPr>
            <p:cNvPr id="8" name="TextBox 7"/>
            <p:cNvSpPr txBox="1"/>
            <p:nvPr/>
          </p:nvSpPr>
          <p:spPr>
            <a:xfrm>
              <a:off x="20538206" y="11734553"/>
              <a:ext cx="1120123" cy="923330"/>
            </a:xfrm>
            <a:prstGeom prst="rect">
              <a:avLst/>
            </a:prstGeom>
            <a:noFill/>
          </p:spPr>
          <p:txBody>
            <a:bodyPr wrap="square" rtlCol="0">
              <a:spAutoFit/>
            </a:bodyPr>
            <a:lstStyle/>
            <a:p>
              <a:r>
                <a:rPr lang="en-US" sz="1800" dirty="0"/>
                <a:t>BPM Flange</a:t>
              </a:r>
            </a:p>
            <a:p>
              <a:r>
                <a:rPr lang="en-US" sz="1800" dirty="0"/>
                <a:t>(Beam)</a:t>
              </a:r>
            </a:p>
          </p:txBody>
        </p:sp>
        <p:sp>
          <p:nvSpPr>
            <p:cNvPr id="9" name="TextBox 8"/>
            <p:cNvSpPr txBox="1"/>
            <p:nvPr/>
          </p:nvSpPr>
          <p:spPr>
            <a:xfrm>
              <a:off x="26920364" y="11289021"/>
              <a:ext cx="1120123" cy="923330"/>
            </a:xfrm>
            <a:prstGeom prst="rect">
              <a:avLst/>
            </a:prstGeom>
            <a:noFill/>
          </p:spPr>
          <p:txBody>
            <a:bodyPr wrap="square" rtlCol="0">
              <a:spAutoFit/>
            </a:bodyPr>
            <a:lstStyle/>
            <a:p>
              <a:r>
                <a:rPr lang="en-US" sz="1800" dirty="0"/>
                <a:t>BPM Flange</a:t>
              </a:r>
            </a:p>
            <a:p>
              <a:r>
                <a:rPr lang="en-US" sz="1800" dirty="0"/>
                <a:t>(Beam)</a:t>
              </a:r>
            </a:p>
          </p:txBody>
        </p:sp>
        <p:sp>
          <p:nvSpPr>
            <p:cNvPr id="10" name="TextBox 9"/>
            <p:cNvSpPr txBox="1"/>
            <p:nvPr/>
          </p:nvSpPr>
          <p:spPr>
            <a:xfrm>
              <a:off x="21643191" y="12598649"/>
              <a:ext cx="3215495" cy="646331"/>
            </a:xfrm>
            <a:prstGeom prst="rect">
              <a:avLst/>
            </a:prstGeom>
            <a:noFill/>
          </p:spPr>
          <p:txBody>
            <a:bodyPr wrap="square" rtlCol="0">
              <a:spAutoFit/>
            </a:bodyPr>
            <a:lstStyle/>
            <a:p>
              <a:r>
                <a:rPr lang="en-US" sz="1800" dirty="0"/>
                <a:t>40 degrees </a:t>
              </a:r>
            </a:p>
            <a:p>
              <a:r>
                <a:rPr lang="en-US" sz="1800" dirty="0"/>
                <a:t>View Port on target (imaging)</a:t>
              </a:r>
            </a:p>
          </p:txBody>
        </p:sp>
        <p:sp>
          <p:nvSpPr>
            <p:cNvPr id="11" name="TextBox 10"/>
            <p:cNvSpPr txBox="1"/>
            <p:nvPr/>
          </p:nvSpPr>
          <p:spPr>
            <a:xfrm>
              <a:off x="26226838" y="12382625"/>
              <a:ext cx="2304256" cy="923330"/>
            </a:xfrm>
            <a:prstGeom prst="rect">
              <a:avLst/>
            </a:prstGeom>
            <a:noFill/>
          </p:spPr>
          <p:txBody>
            <a:bodyPr wrap="square" rtlCol="0">
              <a:spAutoFit/>
            </a:bodyPr>
            <a:lstStyle/>
            <a:p>
              <a:r>
                <a:rPr lang="en-US" sz="1800" dirty="0"/>
                <a:t>90 degrees </a:t>
              </a:r>
            </a:p>
            <a:p>
              <a:r>
                <a:rPr lang="en-US" sz="1800" dirty="0"/>
                <a:t>View Port on target (angular)</a:t>
              </a:r>
            </a:p>
          </p:txBody>
        </p:sp>
        <p:sp>
          <p:nvSpPr>
            <p:cNvPr id="12" name="TextBox 11"/>
            <p:cNvSpPr txBox="1"/>
            <p:nvPr/>
          </p:nvSpPr>
          <p:spPr>
            <a:xfrm>
              <a:off x="19475078" y="10106116"/>
              <a:ext cx="1120123" cy="369332"/>
            </a:xfrm>
            <a:prstGeom prst="rect">
              <a:avLst/>
            </a:prstGeom>
            <a:noFill/>
          </p:spPr>
          <p:txBody>
            <a:bodyPr wrap="square" rtlCol="0">
              <a:spAutoFit/>
            </a:bodyPr>
            <a:lstStyle/>
            <a:p>
              <a:r>
                <a:rPr lang="en-US" sz="1800" dirty="0"/>
                <a:t>Camera</a:t>
              </a:r>
            </a:p>
          </p:txBody>
        </p:sp>
        <p:sp>
          <p:nvSpPr>
            <p:cNvPr id="13" name="TextBox 12"/>
            <p:cNvSpPr txBox="1"/>
            <p:nvPr/>
          </p:nvSpPr>
          <p:spPr>
            <a:xfrm>
              <a:off x="19818126" y="8710217"/>
              <a:ext cx="1973188" cy="646331"/>
            </a:xfrm>
            <a:prstGeom prst="rect">
              <a:avLst/>
            </a:prstGeom>
            <a:noFill/>
          </p:spPr>
          <p:txBody>
            <a:bodyPr wrap="square" rtlCol="0">
              <a:spAutoFit/>
            </a:bodyPr>
            <a:lstStyle/>
            <a:p>
              <a:r>
                <a:rPr lang="en-US" sz="1800" dirty="0"/>
                <a:t>45deg View Port</a:t>
              </a:r>
            </a:p>
            <a:p>
              <a:r>
                <a:rPr lang="en-US" sz="1800" dirty="0"/>
                <a:t>Mask Camera</a:t>
              </a:r>
            </a:p>
          </p:txBody>
        </p:sp>
        <p:sp>
          <p:nvSpPr>
            <p:cNvPr id="14" name="TextBox 13"/>
            <p:cNvSpPr txBox="1"/>
            <p:nvPr/>
          </p:nvSpPr>
          <p:spPr>
            <a:xfrm>
              <a:off x="26077621" y="8234808"/>
              <a:ext cx="2453473" cy="646331"/>
            </a:xfrm>
            <a:prstGeom prst="rect">
              <a:avLst/>
            </a:prstGeom>
            <a:noFill/>
          </p:spPr>
          <p:txBody>
            <a:bodyPr wrap="square" rtlCol="0">
              <a:spAutoFit/>
            </a:bodyPr>
            <a:lstStyle/>
            <a:p>
              <a:r>
                <a:rPr lang="en-US" sz="1800" dirty="0"/>
                <a:t>45deg View Port</a:t>
              </a:r>
            </a:p>
            <a:p>
              <a:r>
                <a:rPr lang="en-US" sz="1800" dirty="0"/>
                <a:t>Target laser alignment</a:t>
              </a:r>
            </a:p>
          </p:txBody>
        </p:sp>
        <p:cxnSp>
          <p:nvCxnSpPr>
            <p:cNvPr id="15" name="Straight Arrow Connector 14"/>
            <p:cNvCxnSpPr/>
            <p:nvPr/>
          </p:nvCxnSpPr>
          <p:spPr>
            <a:xfrm flipV="1">
              <a:off x="21330294" y="11357690"/>
              <a:ext cx="916310" cy="6648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26165089" y="10954808"/>
              <a:ext cx="632568" cy="64540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25794790" y="12454633"/>
              <a:ext cx="432048" cy="5040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3058486" y="12310617"/>
              <a:ext cx="288032" cy="5718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5925522" y="8881139"/>
              <a:ext cx="598977" cy="11533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1031552" y="9347775"/>
              <a:ext cx="809338" cy="11276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698446" y="8782225"/>
              <a:ext cx="1347389" cy="646331"/>
            </a:xfrm>
            <a:prstGeom prst="rect">
              <a:avLst/>
            </a:prstGeom>
            <a:noFill/>
          </p:spPr>
          <p:txBody>
            <a:bodyPr wrap="square" rtlCol="0">
              <a:spAutoFit/>
            </a:bodyPr>
            <a:lstStyle/>
            <a:p>
              <a:r>
                <a:rPr lang="en-US" sz="1800" dirty="0"/>
                <a:t>Mask</a:t>
              </a:r>
            </a:p>
            <a:p>
              <a:r>
                <a:rPr lang="en-US" sz="1800" dirty="0"/>
                <a:t>Actuators</a:t>
              </a:r>
            </a:p>
          </p:txBody>
        </p:sp>
        <p:sp>
          <p:nvSpPr>
            <p:cNvPr id="22" name="TextBox 21"/>
            <p:cNvSpPr txBox="1"/>
            <p:nvPr/>
          </p:nvSpPr>
          <p:spPr>
            <a:xfrm>
              <a:off x="24786678" y="8567942"/>
              <a:ext cx="1120123" cy="646331"/>
            </a:xfrm>
            <a:prstGeom prst="rect">
              <a:avLst/>
            </a:prstGeom>
            <a:noFill/>
          </p:spPr>
          <p:txBody>
            <a:bodyPr wrap="square" rtlCol="0">
              <a:spAutoFit/>
            </a:bodyPr>
            <a:lstStyle/>
            <a:p>
              <a:r>
                <a:rPr lang="en-US" sz="1800" dirty="0"/>
                <a:t>Target</a:t>
              </a:r>
            </a:p>
            <a:p>
              <a:r>
                <a:rPr lang="en-US" sz="1800" dirty="0"/>
                <a:t>Actuator</a:t>
              </a:r>
            </a:p>
          </p:txBody>
        </p:sp>
      </p:grpSp>
      <p:sp>
        <p:nvSpPr>
          <p:cNvPr id="23" name="TextBox 22"/>
          <p:cNvSpPr txBox="1"/>
          <p:nvPr/>
        </p:nvSpPr>
        <p:spPr>
          <a:xfrm>
            <a:off x="3296272" y="808179"/>
            <a:ext cx="2604499" cy="461665"/>
          </a:xfrm>
          <a:prstGeom prst="rect">
            <a:avLst/>
          </a:prstGeom>
          <a:noFill/>
        </p:spPr>
        <p:txBody>
          <a:bodyPr wrap="none" rtlCol="0">
            <a:spAutoFit/>
          </a:bodyPr>
          <a:lstStyle/>
          <a:p>
            <a:r>
              <a:rPr lang="en-US" b="1" dirty="0">
                <a:solidFill>
                  <a:srgbClr val="FF6600"/>
                </a:solidFill>
              </a:rPr>
              <a:t>Conceptual design</a:t>
            </a:r>
          </a:p>
        </p:txBody>
      </p:sp>
    </p:spTree>
    <p:extLst>
      <p:ext uri="{BB962C8B-B14F-4D97-AF65-F5344CB8AC3E}">
        <p14:creationId xmlns:p14="http://schemas.microsoft.com/office/powerpoint/2010/main" val="400704825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47664" y="1"/>
            <a:ext cx="6659485" cy="810872"/>
          </a:xfrm>
        </p:spPr>
        <p:txBody>
          <a:bodyPr>
            <a:normAutofit fontScale="90000"/>
          </a:bodyPr>
          <a:lstStyle/>
          <a:p>
            <a:r>
              <a:rPr lang="en-US" dirty="0">
                <a:solidFill>
                  <a:srgbClr val="008000"/>
                </a:solidFill>
              </a:rPr>
              <a:t>Design of a combined OTR/ODR diagnostics station for ATF2</a:t>
            </a:r>
          </a:p>
        </p:txBody>
      </p:sp>
      <p:pic>
        <p:nvPicPr>
          <p:cNvPr id="23" name="Picture 22" descr="image0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980" y="996464"/>
            <a:ext cx="2553669" cy="3107869"/>
          </a:xfrm>
          <a:prstGeom prst="rect">
            <a:avLst/>
          </a:prstGeom>
        </p:spPr>
      </p:pic>
      <p:pic>
        <p:nvPicPr>
          <p:cNvPr id="24" name="Picture 23" descr="image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7" y="996463"/>
            <a:ext cx="3415137" cy="5530179"/>
          </a:xfrm>
          <a:prstGeom prst="rect">
            <a:avLst/>
          </a:prstGeom>
        </p:spPr>
      </p:pic>
      <p:pic>
        <p:nvPicPr>
          <p:cNvPr id="25" name="Picture 24" descr="image00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981" y="4168010"/>
            <a:ext cx="2553668" cy="2358633"/>
          </a:xfrm>
          <a:prstGeom prst="rect">
            <a:avLst/>
          </a:prstGeom>
        </p:spPr>
      </p:pic>
      <p:sp>
        <p:nvSpPr>
          <p:cNvPr id="28" name="TextBox 27"/>
          <p:cNvSpPr txBox="1"/>
          <p:nvPr/>
        </p:nvSpPr>
        <p:spPr>
          <a:xfrm>
            <a:off x="1292215" y="4119900"/>
            <a:ext cx="1557534" cy="369332"/>
          </a:xfrm>
          <a:prstGeom prst="rect">
            <a:avLst/>
          </a:prstGeom>
          <a:noFill/>
        </p:spPr>
        <p:txBody>
          <a:bodyPr wrap="square" rtlCol="0">
            <a:spAutoFit/>
          </a:bodyPr>
          <a:lstStyle/>
          <a:p>
            <a:r>
              <a:rPr lang="en-US" dirty="0"/>
              <a:t>Optical table</a:t>
            </a:r>
          </a:p>
        </p:txBody>
      </p:sp>
      <p:sp>
        <p:nvSpPr>
          <p:cNvPr id="31" name="Right Arrow 30"/>
          <p:cNvSpPr/>
          <p:nvPr/>
        </p:nvSpPr>
        <p:spPr>
          <a:xfrm rot="21413084">
            <a:off x="286377" y="3606255"/>
            <a:ext cx="494788" cy="1344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cxnSp>
        <p:nvCxnSpPr>
          <p:cNvPr id="32" name="Straight Arrow Connector 31"/>
          <p:cNvCxnSpPr/>
          <p:nvPr/>
        </p:nvCxnSpPr>
        <p:spPr>
          <a:xfrm flipH="1">
            <a:off x="3864591" y="3229620"/>
            <a:ext cx="1910084"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980047" y="3309732"/>
            <a:ext cx="2154601" cy="369332"/>
          </a:xfrm>
          <a:prstGeom prst="rect">
            <a:avLst/>
          </a:prstGeom>
          <a:noFill/>
        </p:spPr>
        <p:txBody>
          <a:bodyPr wrap="square" rtlCol="0">
            <a:spAutoFit/>
          </a:bodyPr>
          <a:lstStyle/>
          <a:p>
            <a:r>
              <a:rPr lang="en-US" dirty="0"/>
              <a:t>30cm as Laser Wire</a:t>
            </a:r>
          </a:p>
        </p:txBody>
      </p:sp>
      <p:pic>
        <p:nvPicPr>
          <p:cNvPr id="6" name="Picture 5"/>
          <p:cNvPicPr>
            <a:picLocks noChangeAspect="1"/>
          </p:cNvPicPr>
          <p:nvPr/>
        </p:nvPicPr>
        <p:blipFill>
          <a:blip r:embed="rId5"/>
          <a:stretch>
            <a:fillRect/>
          </a:stretch>
        </p:blipFill>
        <p:spPr>
          <a:xfrm>
            <a:off x="6134648" y="1577389"/>
            <a:ext cx="3585085" cy="2244715"/>
          </a:xfrm>
          <a:prstGeom prst="rect">
            <a:avLst/>
          </a:prstGeom>
        </p:spPr>
      </p:pic>
      <p:pic>
        <p:nvPicPr>
          <p:cNvPr id="7" name="Picture 6"/>
          <p:cNvPicPr>
            <a:picLocks noChangeAspect="1"/>
          </p:cNvPicPr>
          <p:nvPr/>
        </p:nvPicPr>
        <p:blipFill>
          <a:blip r:embed="rId6"/>
          <a:stretch>
            <a:fillRect/>
          </a:stretch>
        </p:blipFill>
        <p:spPr>
          <a:xfrm>
            <a:off x="6177226" y="4201876"/>
            <a:ext cx="2966774" cy="2299891"/>
          </a:xfrm>
          <a:prstGeom prst="rect">
            <a:avLst/>
          </a:prstGeom>
        </p:spPr>
      </p:pic>
      <p:sp>
        <p:nvSpPr>
          <p:cNvPr id="8" name="TextBox 7"/>
          <p:cNvSpPr txBox="1"/>
          <p:nvPr/>
        </p:nvSpPr>
        <p:spPr>
          <a:xfrm>
            <a:off x="6400801" y="844739"/>
            <a:ext cx="2556932" cy="830997"/>
          </a:xfrm>
          <a:prstGeom prst="rect">
            <a:avLst/>
          </a:prstGeom>
          <a:noFill/>
        </p:spPr>
        <p:txBody>
          <a:bodyPr wrap="square" rtlCol="0">
            <a:spAutoFit/>
          </a:bodyPr>
          <a:lstStyle/>
          <a:p>
            <a:r>
              <a:rPr lang="en-US" dirty="0"/>
              <a:t>Target I: molecular adhesion </a:t>
            </a:r>
          </a:p>
        </p:txBody>
      </p:sp>
      <p:sp>
        <p:nvSpPr>
          <p:cNvPr id="34" name="TextBox 33"/>
          <p:cNvSpPr txBox="1"/>
          <p:nvPr/>
        </p:nvSpPr>
        <p:spPr>
          <a:xfrm>
            <a:off x="6400801" y="3448380"/>
            <a:ext cx="2556932" cy="830997"/>
          </a:xfrm>
          <a:prstGeom prst="rect">
            <a:avLst/>
          </a:prstGeom>
          <a:noFill/>
        </p:spPr>
        <p:txBody>
          <a:bodyPr wrap="square" rtlCol="0">
            <a:spAutoFit/>
          </a:bodyPr>
          <a:lstStyle/>
          <a:p>
            <a:r>
              <a:rPr lang="en-US" dirty="0"/>
              <a:t>Target II: chemical itching </a:t>
            </a:r>
          </a:p>
        </p:txBody>
      </p:sp>
    </p:spTree>
    <p:extLst>
      <p:ext uri="{BB962C8B-B14F-4D97-AF65-F5344CB8AC3E}">
        <p14:creationId xmlns:p14="http://schemas.microsoft.com/office/powerpoint/2010/main" val="347225033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E519A5-DF77-2E4B-BEA3-5F274BDEEDC5}"/>
              </a:ext>
            </a:extLst>
          </p:cNvPr>
          <p:cNvSpPr txBox="1"/>
          <p:nvPr/>
        </p:nvSpPr>
        <p:spPr>
          <a:xfrm>
            <a:off x="2447779" y="225083"/>
            <a:ext cx="4174925" cy="461665"/>
          </a:xfrm>
          <a:prstGeom prst="rect">
            <a:avLst/>
          </a:prstGeom>
          <a:noFill/>
        </p:spPr>
        <p:txBody>
          <a:bodyPr wrap="none" rtlCol="0">
            <a:spAutoFit/>
          </a:bodyPr>
          <a:lstStyle/>
          <a:p>
            <a:r>
              <a:rPr lang="en-US" sz="2400" b="1" dirty="0">
                <a:solidFill>
                  <a:srgbClr val="C00000"/>
                </a:solidFill>
              </a:rPr>
              <a:t>UV DR measurements at ATF2</a:t>
            </a:r>
          </a:p>
        </p:txBody>
      </p:sp>
      <p:pic>
        <p:nvPicPr>
          <p:cNvPr id="6" name="Picture 5">
            <a:extLst>
              <a:ext uri="{FF2B5EF4-FFF2-40B4-BE49-F238E27FC236}">
                <a16:creationId xmlns:a16="http://schemas.microsoft.com/office/drawing/2014/main" id="{A06A290A-763F-C04A-9E68-231C5854918C}"/>
              </a:ext>
            </a:extLst>
          </p:cNvPr>
          <p:cNvPicPr>
            <a:picLocks noChangeAspect="1"/>
          </p:cNvPicPr>
          <p:nvPr/>
        </p:nvPicPr>
        <p:blipFill>
          <a:blip r:embed="rId2"/>
          <a:stretch>
            <a:fillRect/>
          </a:stretch>
        </p:blipFill>
        <p:spPr>
          <a:xfrm>
            <a:off x="647015" y="1027625"/>
            <a:ext cx="7343433" cy="5171834"/>
          </a:xfrm>
          <a:prstGeom prst="rect">
            <a:avLst/>
          </a:prstGeom>
        </p:spPr>
      </p:pic>
    </p:spTree>
    <p:extLst>
      <p:ext uri="{BB962C8B-B14F-4D97-AF65-F5344CB8AC3E}">
        <p14:creationId xmlns:p14="http://schemas.microsoft.com/office/powerpoint/2010/main" val="40708579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043B65-31CB-3F45-AF44-CC9086470E00}"/>
              </a:ext>
            </a:extLst>
          </p:cNvPr>
          <p:cNvSpPr>
            <a:spLocks noGrp="1"/>
          </p:cNvSpPr>
          <p:nvPr>
            <p:ph type="title"/>
          </p:nvPr>
        </p:nvSpPr>
        <p:spPr>
          <a:xfrm>
            <a:off x="457200" y="93066"/>
            <a:ext cx="8229600" cy="596246"/>
          </a:xfrm>
        </p:spPr>
        <p:txBody>
          <a:bodyPr/>
          <a:lstStyle/>
          <a:p>
            <a:r>
              <a:rPr lang="en-US" dirty="0"/>
              <a:t>Beam size and emittance measurements</a:t>
            </a:r>
          </a:p>
        </p:txBody>
      </p:sp>
      <p:pic>
        <p:nvPicPr>
          <p:cNvPr id="4" name="Picture 3">
            <a:extLst>
              <a:ext uri="{FF2B5EF4-FFF2-40B4-BE49-F238E27FC236}">
                <a16:creationId xmlns:a16="http://schemas.microsoft.com/office/drawing/2014/main" id="{00CCDA9C-92B6-EB48-91CA-355405B89D2B}"/>
              </a:ext>
            </a:extLst>
          </p:cNvPr>
          <p:cNvPicPr>
            <a:picLocks noChangeAspect="1"/>
          </p:cNvPicPr>
          <p:nvPr/>
        </p:nvPicPr>
        <p:blipFill>
          <a:blip r:embed="rId2"/>
          <a:stretch>
            <a:fillRect/>
          </a:stretch>
        </p:blipFill>
        <p:spPr>
          <a:xfrm>
            <a:off x="44835" y="604877"/>
            <a:ext cx="4499029" cy="3268525"/>
          </a:xfrm>
          <a:prstGeom prst="rect">
            <a:avLst/>
          </a:prstGeom>
        </p:spPr>
      </p:pic>
      <p:pic>
        <p:nvPicPr>
          <p:cNvPr id="5" name="Picture 4">
            <a:extLst>
              <a:ext uri="{FF2B5EF4-FFF2-40B4-BE49-F238E27FC236}">
                <a16:creationId xmlns:a16="http://schemas.microsoft.com/office/drawing/2014/main" id="{1F9F7769-3905-E34B-91A6-C3181CF06C80}"/>
              </a:ext>
            </a:extLst>
          </p:cNvPr>
          <p:cNvPicPr>
            <a:picLocks noChangeAspect="1"/>
          </p:cNvPicPr>
          <p:nvPr/>
        </p:nvPicPr>
        <p:blipFill>
          <a:blip r:embed="rId3"/>
          <a:stretch>
            <a:fillRect/>
          </a:stretch>
        </p:blipFill>
        <p:spPr>
          <a:xfrm>
            <a:off x="4409543" y="3668156"/>
            <a:ext cx="4717757" cy="3131615"/>
          </a:xfrm>
          <a:prstGeom prst="rect">
            <a:avLst/>
          </a:prstGeom>
        </p:spPr>
      </p:pic>
      <p:sp>
        <p:nvSpPr>
          <p:cNvPr id="6" name="TextBox 5">
            <a:extLst>
              <a:ext uri="{FF2B5EF4-FFF2-40B4-BE49-F238E27FC236}">
                <a16:creationId xmlns:a16="http://schemas.microsoft.com/office/drawing/2014/main" id="{38D86643-9B81-FF40-9A95-9ED6225DB353}"/>
              </a:ext>
            </a:extLst>
          </p:cNvPr>
          <p:cNvSpPr txBox="1"/>
          <p:nvPr/>
        </p:nvSpPr>
        <p:spPr>
          <a:xfrm>
            <a:off x="5683344" y="2982350"/>
            <a:ext cx="2509020" cy="369332"/>
          </a:xfrm>
          <a:prstGeom prst="rect">
            <a:avLst/>
          </a:prstGeom>
          <a:noFill/>
        </p:spPr>
        <p:txBody>
          <a:bodyPr wrap="none" rtlCol="0">
            <a:spAutoFit/>
          </a:bodyPr>
          <a:lstStyle/>
          <a:p>
            <a:r>
              <a:rPr lang="en-US" dirty="0"/>
              <a:t>Emittance 32+-5 pm rad </a:t>
            </a:r>
          </a:p>
        </p:txBody>
      </p:sp>
    </p:spTree>
    <p:extLst>
      <p:ext uri="{BB962C8B-B14F-4D97-AF65-F5344CB8AC3E}">
        <p14:creationId xmlns:p14="http://schemas.microsoft.com/office/powerpoint/2010/main" val="362814733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5D738389-906B-434F-ACBA-BD2AACF1A254}"/>
              </a:ext>
            </a:extLst>
          </p:cNvPr>
          <p:cNvSpPr txBox="1">
            <a:spLocks noChangeArrowheads="1"/>
          </p:cNvSpPr>
          <p:nvPr/>
        </p:nvSpPr>
        <p:spPr bwMode="auto">
          <a:xfrm>
            <a:off x="539750" y="44450"/>
            <a:ext cx="80010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56821" rIns="81639" bIns="40820"/>
          <a:lstStyle>
            <a:lvl1pPr>
              <a:spcBef>
                <a:spcPct val="20000"/>
              </a:spcBef>
              <a:buClr>
                <a:schemeClr val="hlink"/>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b="1">
                <a:latin typeface="Times New Roman" panose="02020603050405020304" pitchFamily="18" charset="0"/>
              </a:rPr>
              <a:t>Cherenkov radiation</a:t>
            </a:r>
            <a:endParaRPr lang="ru-RU" altLang="en-US" b="1">
              <a:latin typeface="Times New Roman" panose="02020603050405020304" pitchFamily="18" charset="0"/>
            </a:endParaRPr>
          </a:p>
        </p:txBody>
      </p:sp>
      <p:grpSp>
        <p:nvGrpSpPr>
          <p:cNvPr id="32770" name="Group 5">
            <a:extLst>
              <a:ext uri="{FF2B5EF4-FFF2-40B4-BE49-F238E27FC236}">
                <a16:creationId xmlns:a16="http://schemas.microsoft.com/office/drawing/2014/main" id="{2CC25275-0FB4-5D49-BD55-B95D8A98BDC5}"/>
              </a:ext>
            </a:extLst>
          </p:cNvPr>
          <p:cNvGrpSpPr>
            <a:grpSpLocks/>
          </p:cNvGrpSpPr>
          <p:nvPr/>
        </p:nvGrpSpPr>
        <p:grpSpPr bwMode="auto">
          <a:xfrm>
            <a:off x="323850" y="1341438"/>
            <a:ext cx="4238625" cy="3695700"/>
            <a:chOff x="295" y="1601"/>
            <a:chExt cx="2670" cy="2328"/>
          </a:xfrm>
        </p:grpSpPr>
        <p:pic>
          <p:nvPicPr>
            <p:cNvPr id="32777" name="Picture 6">
              <a:extLst>
                <a:ext uri="{FF2B5EF4-FFF2-40B4-BE49-F238E27FC236}">
                  <a16:creationId xmlns:a16="http://schemas.microsoft.com/office/drawing/2014/main" id="{367240C7-090B-E948-86D4-1DBAFB034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 y="1601"/>
              <a:ext cx="2670" cy="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7">
              <a:extLst>
                <a:ext uri="{FF2B5EF4-FFF2-40B4-BE49-F238E27FC236}">
                  <a16:creationId xmlns:a16="http://schemas.microsoft.com/office/drawing/2014/main" id="{4883DC5D-1B9D-6045-9062-37104A5A9B34}"/>
                </a:ext>
              </a:extLst>
            </p:cNvPr>
            <p:cNvSpPr txBox="1">
              <a:spLocks noChangeArrowheads="1"/>
            </p:cNvSpPr>
            <p:nvPr/>
          </p:nvSpPr>
          <p:spPr bwMode="auto">
            <a:xfrm>
              <a:off x="476" y="2203"/>
              <a:ext cx="3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b="1" i="1"/>
                <a:t>R</a:t>
              </a:r>
              <a:r>
                <a:rPr lang="ru-RU" altLang="en-US" sz="1800" b="1"/>
                <a:t>(</a:t>
              </a:r>
              <a:r>
                <a:rPr lang="en-US" altLang="en-US" sz="1800" b="1" i="1"/>
                <a:t>t</a:t>
              </a:r>
              <a:r>
                <a:rPr lang="ru-RU" altLang="en-US" sz="1800" b="1"/>
                <a:t>)</a:t>
              </a:r>
              <a:endParaRPr lang="en-US" altLang="en-US" sz="1800" b="1"/>
            </a:p>
          </p:txBody>
        </p:sp>
        <p:sp>
          <p:nvSpPr>
            <p:cNvPr id="32779" name="Text Box 8">
              <a:extLst>
                <a:ext uri="{FF2B5EF4-FFF2-40B4-BE49-F238E27FC236}">
                  <a16:creationId xmlns:a16="http://schemas.microsoft.com/office/drawing/2014/main" id="{0A710871-5571-0D4F-9591-8DBEACD000EC}"/>
                </a:ext>
              </a:extLst>
            </p:cNvPr>
            <p:cNvSpPr txBox="1">
              <a:spLocks noChangeArrowheads="1"/>
            </p:cNvSpPr>
            <p:nvPr/>
          </p:nvSpPr>
          <p:spPr bwMode="auto">
            <a:xfrm>
              <a:off x="431" y="2735"/>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b="1" i="1"/>
                <a:t>O</a:t>
              </a:r>
            </a:p>
          </p:txBody>
        </p:sp>
        <p:sp>
          <p:nvSpPr>
            <p:cNvPr id="32780" name="Text Box 9">
              <a:extLst>
                <a:ext uri="{FF2B5EF4-FFF2-40B4-BE49-F238E27FC236}">
                  <a16:creationId xmlns:a16="http://schemas.microsoft.com/office/drawing/2014/main" id="{0234AC49-667A-4C43-BC45-F1230F7E3DB0}"/>
                </a:ext>
              </a:extLst>
            </p:cNvPr>
            <p:cNvSpPr txBox="1">
              <a:spLocks noChangeArrowheads="1"/>
            </p:cNvSpPr>
            <p:nvPr/>
          </p:nvSpPr>
          <p:spPr bwMode="auto">
            <a:xfrm>
              <a:off x="2505" y="2745"/>
              <a:ext cx="3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b="1" i="1"/>
                <a:t>z</a:t>
              </a:r>
              <a:r>
                <a:rPr lang="ru-RU" altLang="en-US" sz="1800" b="1"/>
                <a:t>(</a:t>
              </a:r>
              <a:r>
                <a:rPr lang="en-US" altLang="en-US" sz="1800" b="1" i="1"/>
                <a:t>t</a:t>
              </a:r>
              <a:r>
                <a:rPr lang="ru-RU" altLang="en-US" sz="1800" b="1"/>
                <a:t>)</a:t>
              </a:r>
              <a:endParaRPr lang="en-US" altLang="en-US" sz="1800" b="1"/>
            </a:p>
          </p:txBody>
        </p:sp>
      </p:grpSp>
      <p:graphicFrame>
        <p:nvGraphicFramePr>
          <p:cNvPr id="32771" name="Object 15">
            <a:extLst>
              <a:ext uri="{FF2B5EF4-FFF2-40B4-BE49-F238E27FC236}">
                <a16:creationId xmlns:a16="http://schemas.microsoft.com/office/drawing/2014/main" id="{20AD81D7-7BB6-F14D-B8F3-C2F471E583DA}"/>
              </a:ext>
            </a:extLst>
          </p:cNvPr>
          <p:cNvGraphicFramePr>
            <a:graphicFrameLocks noChangeAspect="1"/>
          </p:cNvGraphicFramePr>
          <p:nvPr/>
        </p:nvGraphicFramePr>
        <p:xfrm>
          <a:off x="5148263" y="3789363"/>
          <a:ext cx="3327400" cy="889000"/>
        </p:xfrm>
        <a:graphic>
          <a:graphicData uri="http://schemas.openxmlformats.org/presentationml/2006/ole">
            <mc:AlternateContent xmlns:mc="http://schemas.openxmlformats.org/markup-compatibility/2006">
              <mc:Choice xmlns:v="urn:schemas-microsoft-com:vml" Requires="v">
                <p:oleObj spid="_x0000_s11287" name="Equation" r:id="rId5" imgW="38328600" imgH="10236200" progId="Equation.3">
                  <p:embed/>
                </p:oleObj>
              </mc:Choice>
              <mc:Fallback>
                <p:oleObj name="Equation" r:id="rId5" imgW="38328600" imgH="10236200" progId="Equation.3">
                  <p:embed/>
                  <p:pic>
                    <p:nvPicPr>
                      <p:cNvPr id="32771" name="Object 15">
                        <a:extLst>
                          <a:ext uri="{FF2B5EF4-FFF2-40B4-BE49-F238E27FC236}">
                            <a16:creationId xmlns:a16="http://schemas.microsoft.com/office/drawing/2014/main" id="{20AD81D7-7BB6-F14D-B8F3-C2F471E583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3789363"/>
                        <a:ext cx="3327400" cy="889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2772" name="Text Box 10">
            <a:extLst>
              <a:ext uri="{FF2B5EF4-FFF2-40B4-BE49-F238E27FC236}">
                <a16:creationId xmlns:a16="http://schemas.microsoft.com/office/drawing/2014/main" id="{099B7178-C93E-3948-A263-21FCD4F7185D}"/>
              </a:ext>
            </a:extLst>
          </p:cNvPr>
          <p:cNvSpPr txBox="1">
            <a:spLocks noChangeArrowheads="1"/>
          </p:cNvSpPr>
          <p:nvPr/>
        </p:nvSpPr>
        <p:spPr bwMode="auto">
          <a:xfrm>
            <a:off x="4787900" y="1484313"/>
            <a:ext cx="41767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53392" rIns="81639" bIns="40820"/>
          <a:lstStyle>
            <a:lvl1pPr>
              <a:spcBef>
                <a:spcPct val="20000"/>
              </a:spcBef>
              <a:buClr>
                <a:schemeClr val="hlink"/>
              </a:buClr>
              <a:buSzPct val="75000"/>
              <a:buFont typeface="Wingdings" pitchFamily="2" charset="2"/>
              <a:buChar char="l"/>
              <a:tabLst>
                <a:tab pos="655638" algn="l"/>
                <a:tab pos="1312863" algn="l"/>
                <a:tab pos="1968500" algn="l"/>
                <a:tab pos="2625725" algn="l"/>
                <a:tab pos="3282950" algn="l"/>
                <a:tab pos="3938588"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tabLst>
                <a:tab pos="655638" algn="l"/>
                <a:tab pos="1312863" algn="l"/>
                <a:tab pos="1968500" algn="l"/>
                <a:tab pos="2625725" algn="l"/>
                <a:tab pos="3282950" algn="l"/>
                <a:tab pos="3938588"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tabLst>
                <a:tab pos="655638" algn="l"/>
                <a:tab pos="1312863" algn="l"/>
                <a:tab pos="1968500" algn="l"/>
                <a:tab pos="2625725" algn="l"/>
                <a:tab pos="3282950" algn="l"/>
                <a:tab pos="393858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tabLst>
                <a:tab pos="655638" algn="l"/>
                <a:tab pos="1312863" algn="l"/>
                <a:tab pos="1968500" algn="l"/>
                <a:tab pos="2625725" algn="l"/>
                <a:tab pos="3282950" algn="l"/>
                <a:tab pos="3938588"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tabLst>
                <a:tab pos="655638" algn="l"/>
                <a:tab pos="1312863" algn="l"/>
                <a:tab pos="1968500" algn="l"/>
                <a:tab pos="2625725" algn="l"/>
                <a:tab pos="3282950" algn="l"/>
                <a:tab pos="3938588"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tabLst>
                <a:tab pos="655638" algn="l"/>
                <a:tab pos="1312863" algn="l"/>
                <a:tab pos="1968500" algn="l"/>
                <a:tab pos="2625725" algn="l"/>
                <a:tab pos="3282950" algn="l"/>
                <a:tab pos="3938588" algn="l"/>
              </a:tabLst>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Tx/>
              <a:buSzTx/>
              <a:buFontTx/>
              <a:buNone/>
            </a:pPr>
            <a:r>
              <a:rPr lang="en-GB" altLang="en-US" sz="2000">
                <a:solidFill>
                  <a:srgbClr val="000000"/>
                </a:solidFill>
              </a:rPr>
              <a:t>Cherenkov Radiation is generated whenever the charged particle velocity is larger than the phase velocity of light</a:t>
            </a:r>
            <a:endParaRPr lang="ru-RU" altLang="en-US" sz="2000">
              <a:solidFill>
                <a:srgbClr val="000000"/>
              </a:solidFill>
            </a:endParaRPr>
          </a:p>
        </p:txBody>
      </p:sp>
      <p:sp>
        <p:nvSpPr>
          <p:cNvPr id="32773" name="TextBox 1">
            <a:extLst>
              <a:ext uri="{FF2B5EF4-FFF2-40B4-BE49-F238E27FC236}">
                <a16:creationId xmlns:a16="http://schemas.microsoft.com/office/drawing/2014/main" id="{8C431D90-E7B6-754A-BB7D-ACAFD6356B5E}"/>
              </a:ext>
            </a:extLst>
          </p:cNvPr>
          <p:cNvSpPr txBox="1">
            <a:spLocks noChangeArrowheads="1"/>
          </p:cNvSpPr>
          <p:nvPr/>
        </p:nvSpPr>
        <p:spPr bwMode="auto">
          <a:xfrm>
            <a:off x="1835150" y="1484313"/>
            <a:ext cx="2520950"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p>
        </p:txBody>
      </p:sp>
      <p:sp>
        <p:nvSpPr>
          <p:cNvPr id="32774" name="TextBox 11">
            <a:extLst>
              <a:ext uri="{FF2B5EF4-FFF2-40B4-BE49-F238E27FC236}">
                <a16:creationId xmlns:a16="http://schemas.microsoft.com/office/drawing/2014/main" id="{0594E1C7-8371-F943-B4D0-E15288DDC469}"/>
              </a:ext>
            </a:extLst>
          </p:cNvPr>
          <p:cNvSpPr txBox="1">
            <a:spLocks noChangeArrowheads="1"/>
          </p:cNvSpPr>
          <p:nvPr/>
        </p:nvSpPr>
        <p:spPr bwMode="auto">
          <a:xfrm>
            <a:off x="2266950" y="1844675"/>
            <a:ext cx="1655763" cy="287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p>
        </p:txBody>
      </p:sp>
      <p:sp>
        <p:nvSpPr>
          <p:cNvPr id="32775" name="TextBox 12">
            <a:extLst>
              <a:ext uri="{FF2B5EF4-FFF2-40B4-BE49-F238E27FC236}">
                <a16:creationId xmlns:a16="http://schemas.microsoft.com/office/drawing/2014/main" id="{D6FB7D34-9D3F-1348-8748-DD5141CCAD53}"/>
              </a:ext>
            </a:extLst>
          </p:cNvPr>
          <p:cNvSpPr txBox="1">
            <a:spLocks noChangeArrowheads="1"/>
          </p:cNvSpPr>
          <p:nvPr/>
        </p:nvSpPr>
        <p:spPr bwMode="auto">
          <a:xfrm>
            <a:off x="2698750" y="2132013"/>
            <a:ext cx="1657350" cy="2889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p>
        </p:txBody>
      </p:sp>
      <p:sp>
        <p:nvSpPr>
          <p:cNvPr id="32776" name="TextBox 13">
            <a:extLst>
              <a:ext uri="{FF2B5EF4-FFF2-40B4-BE49-F238E27FC236}">
                <a16:creationId xmlns:a16="http://schemas.microsoft.com/office/drawing/2014/main" id="{58AAB80E-018C-604C-94A9-40A640018411}"/>
              </a:ext>
            </a:extLst>
          </p:cNvPr>
          <p:cNvSpPr txBox="1">
            <a:spLocks noChangeArrowheads="1"/>
          </p:cNvSpPr>
          <p:nvPr/>
        </p:nvSpPr>
        <p:spPr bwMode="auto">
          <a:xfrm>
            <a:off x="3132138" y="2347913"/>
            <a:ext cx="1223962" cy="2889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30997174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D3C582E8-01A1-6546-8D54-BBC8065D994F}"/>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Cherenkov Diffraction Radiation</a:t>
            </a:r>
          </a:p>
        </p:txBody>
      </p:sp>
      <p:pic>
        <p:nvPicPr>
          <p:cNvPr id="41986" name="Рисунок 3">
            <a:extLst>
              <a:ext uri="{FF2B5EF4-FFF2-40B4-BE49-F238E27FC236}">
                <a16:creationId xmlns:a16="http://schemas.microsoft.com/office/drawing/2014/main" id="{038C02F8-2C72-EC46-A989-BF570A102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7"/>
          <a:stretch>
            <a:fillRect/>
          </a:stretch>
        </p:blipFill>
        <p:spPr bwMode="auto">
          <a:xfrm>
            <a:off x="107950" y="981075"/>
            <a:ext cx="38512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7">
            <a:extLst>
              <a:ext uri="{FF2B5EF4-FFF2-40B4-BE49-F238E27FC236}">
                <a16:creationId xmlns:a16="http://schemas.microsoft.com/office/drawing/2014/main" id="{FE28FBA7-7700-A14C-9A24-BAB9ABF23791}"/>
              </a:ext>
            </a:extLst>
          </p:cNvPr>
          <p:cNvSpPr txBox="1">
            <a:spLocks noChangeArrowheads="1"/>
          </p:cNvSpPr>
          <p:nvPr/>
        </p:nvSpPr>
        <p:spPr bwMode="auto">
          <a:xfrm>
            <a:off x="2344738" y="3643313"/>
            <a:ext cx="2881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u="sng"/>
              <a:t>Vertical polarization</a:t>
            </a:r>
          </a:p>
        </p:txBody>
      </p:sp>
      <p:pic>
        <p:nvPicPr>
          <p:cNvPr id="41988" name="Picture 1" descr="page7image1407824">
            <a:extLst>
              <a:ext uri="{FF2B5EF4-FFF2-40B4-BE49-F238E27FC236}">
                <a16:creationId xmlns:a16="http://schemas.microsoft.com/office/drawing/2014/main" id="{E9127F00-B3D7-4D4B-B372-054B734CB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4095750"/>
            <a:ext cx="2525712"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descr="page7image1408032">
            <a:extLst>
              <a:ext uri="{FF2B5EF4-FFF2-40B4-BE49-F238E27FC236}">
                <a16:creationId xmlns:a16="http://schemas.microsoft.com/office/drawing/2014/main" id="{B5A89EFA-9AED-D54A-839D-44E23EF9C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4129088"/>
            <a:ext cx="246062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10">
            <a:extLst>
              <a:ext uri="{FF2B5EF4-FFF2-40B4-BE49-F238E27FC236}">
                <a16:creationId xmlns:a16="http://schemas.microsoft.com/office/drawing/2014/main" id="{F94EB1BC-05C3-3242-BFA5-993EBB02E4E7}"/>
              </a:ext>
            </a:extLst>
          </p:cNvPr>
          <p:cNvSpPr txBox="1">
            <a:spLocks noChangeArrowheads="1"/>
          </p:cNvSpPr>
          <p:nvPr/>
        </p:nvSpPr>
        <p:spPr bwMode="auto">
          <a:xfrm>
            <a:off x="4187825" y="2022475"/>
            <a:ext cx="4276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gamma = 10</a:t>
            </a:r>
            <a:r>
              <a:rPr lang="en-US" altLang="en-US" sz="1800" baseline="30000"/>
              <a:t>4</a:t>
            </a:r>
            <a:r>
              <a:rPr lang="en-US" altLang="en-US" sz="1800"/>
              <a:t>, λ = 600 nm, b = 0.8 mm, a = 11.5 mm</a:t>
            </a:r>
          </a:p>
        </p:txBody>
      </p:sp>
      <p:sp>
        <p:nvSpPr>
          <p:cNvPr id="41991" name="TextBox 11">
            <a:extLst>
              <a:ext uri="{FF2B5EF4-FFF2-40B4-BE49-F238E27FC236}">
                <a16:creationId xmlns:a16="http://schemas.microsoft.com/office/drawing/2014/main" id="{EE4D5371-C71D-3D44-BFFD-5260B55BB438}"/>
              </a:ext>
            </a:extLst>
          </p:cNvPr>
          <p:cNvSpPr txBox="1">
            <a:spLocks noChangeArrowheads="1"/>
          </p:cNvSpPr>
          <p:nvPr/>
        </p:nvSpPr>
        <p:spPr bwMode="auto">
          <a:xfrm>
            <a:off x="4794250" y="3633788"/>
            <a:ext cx="3059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u="sng"/>
              <a:t>Horizontal polarization</a:t>
            </a:r>
          </a:p>
        </p:txBody>
      </p:sp>
    </p:spTree>
    <p:extLst>
      <p:ext uri="{BB962C8B-B14F-4D97-AF65-F5344CB8AC3E}">
        <p14:creationId xmlns:p14="http://schemas.microsoft.com/office/powerpoint/2010/main" val="189985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Laser-Wire for electrons</a:t>
            </a:r>
          </a:p>
        </p:txBody>
      </p:sp>
      <p:pic>
        <p:nvPicPr>
          <p:cNvPr id="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700262"/>
            <a:ext cx="9144567" cy="3744962"/>
          </a:xfrm>
        </p:spPr>
      </p:pic>
    </p:spTree>
    <p:extLst>
      <p:ext uri="{BB962C8B-B14F-4D97-AF65-F5344CB8AC3E}">
        <p14:creationId xmlns:p14="http://schemas.microsoft.com/office/powerpoint/2010/main" val="16994302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692EE176-DD3D-B347-9A52-4B36B00610FD}"/>
              </a:ext>
            </a:extLst>
          </p:cNvPr>
          <p:cNvSpPr txBox="1">
            <a:spLocks noChangeArrowheads="1"/>
          </p:cNvSpPr>
          <p:nvPr/>
        </p:nvSpPr>
        <p:spPr bwMode="auto">
          <a:xfrm>
            <a:off x="395288" y="-26988"/>
            <a:ext cx="8229600" cy="1139826"/>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Cherenkov Diffraction Radiation</a:t>
            </a:r>
          </a:p>
        </p:txBody>
      </p:sp>
      <p:pic>
        <p:nvPicPr>
          <p:cNvPr id="43010" name="Picture 23">
            <a:extLst>
              <a:ext uri="{FF2B5EF4-FFF2-40B4-BE49-F238E27FC236}">
                <a16:creationId xmlns:a16="http://schemas.microsoft.com/office/drawing/2014/main" id="{1AE91A03-E708-1140-BBB1-FFF149C2E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084263"/>
            <a:ext cx="7707313"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24">
            <a:extLst>
              <a:ext uri="{FF2B5EF4-FFF2-40B4-BE49-F238E27FC236}">
                <a16:creationId xmlns:a16="http://schemas.microsoft.com/office/drawing/2014/main" id="{05E31160-2F8C-8A47-86C0-A1104E1757AA}"/>
              </a:ext>
            </a:extLst>
          </p:cNvPr>
          <p:cNvSpPr txBox="1">
            <a:spLocks noChangeArrowheads="1"/>
          </p:cNvSpPr>
          <p:nvPr/>
        </p:nvSpPr>
        <p:spPr bwMode="auto">
          <a:xfrm>
            <a:off x="2843213" y="1589088"/>
            <a:ext cx="29162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400" u="sng"/>
              <a:t>Exponential decay </a:t>
            </a:r>
          </a:p>
          <a:p>
            <a:pPr>
              <a:spcBef>
                <a:spcPct val="0"/>
              </a:spcBef>
              <a:buClrTx/>
              <a:buSzTx/>
              <a:buFontTx/>
              <a:buNone/>
            </a:pPr>
            <a:r>
              <a:rPr lang="en-US" altLang="en-US" sz="1400" u="sng"/>
              <a:t>of the particle field</a:t>
            </a:r>
          </a:p>
        </p:txBody>
      </p:sp>
      <p:cxnSp>
        <p:nvCxnSpPr>
          <p:cNvPr id="27" name="Straight Connector 26">
            <a:extLst>
              <a:ext uri="{FF2B5EF4-FFF2-40B4-BE49-F238E27FC236}">
                <a16:creationId xmlns:a16="http://schemas.microsoft.com/office/drawing/2014/main" id="{5D78E8A0-01BA-0147-BA4C-2DD821B2114C}"/>
              </a:ext>
            </a:extLst>
          </p:cNvPr>
          <p:cNvCxnSpPr>
            <a:cxnSpLocks/>
          </p:cNvCxnSpPr>
          <p:nvPr/>
        </p:nvCxnSpPr>
        <p:spPr>
          <a:xfrm flipH="1">
            <a:off x="1843088" y="2143125"/>
            <a:ext cx="1555750" cy="266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C790994-80AB-3D4D-BF47-521DCE42028F}"/>
              </a:ext>
            </a:extLst>
          </p:cNvPr>
          <p:cNvCxnSpPr>
            <a:cxnSpLocks/>
          </p:cNvCxnSpPr>
          <p:nvPr/>
        </p:nvCxnSpPr>
        <p:spPr>
          <a:xfrm flipH="1">
            <a:off x="1624013" y="2143125"/>
            <a:ext cx="1787525" cy="617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225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3">
            <a:extLst>
              <a:ext uri="{FF2B5EF4-FFF2-40B4-BE49-F238E27FC236}">
                <a16:creationId xmlns:a16="http://schemas.microsoft.com/office/drawing/2014/main" id="{987EF3B3-271B-594D-B887-77113D50B928}"/>
              </a:ext>
            </a:extLst>
          </p:cNvPr>
          <p:cNvSpPr txBox="1">
            <a:spLocks noChangeArrowheads="1"/>
          </p:cNvSpPr>
          <p:nvPr/>
        </p:nvSpPr>
        <p:spPr bwMode="auto">
          <a:xfrm>
            <a:off x="342900" y="1074738"/>
            <a:ext cx="784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b="1"/>
              <a:t>Simulations of Coherent ChDR using EM simulations codes</a:t>
            </a:r>
          </a:p>
        </p:txBody>
      </p:sp>
      <p:sp>
        <p:nvSpPr>
          <p:cNvPr id="44034" name="ZoneTexte 5">
            <a:extLst>
              <a:ext uri="{FF2B5EF4-FFF2-40B4-BE49-F238E27FC236}">
                <a16:creationId xmlns:a16="http://schemas.microsoft.com/office/drawing/2014/main" id="{DCAA1D54-6EEC-E743-89B5-22B3AC87785F}"/>
              </a:ext>
            </a:extLst>
          </p:cNvPr>
          <p:cNvSpPr txBox="1">
            <a:spLocks noChangeArrowheads="1"/>
          </p:cNvSpPr>
          <p:nvPr/>
        </p:nvSpPr>
        <p:spPr bwMode="auto">
          <a:xfrm>
            <a:off x="4687888" y="5260975"/>
            <a:ext cx="623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fr-FR" altLang="en-US" sz="1800" i="1">
                <a:solidFill>
                  <a:schemeClr val="bg1"/>
                </a:solidFill>
                <a:latin typeface="Symbol" pitchFamily="2" charset="2"/>
              </a:rPr>
              <a:t>e</a:t>
            </a:r>
            <a:r>
              <a:rPr lang="fr-FR" altLang="en-US" sz="1800">
                <a:solidFill>
                  <a:schemeClr val="bg1"/>
                </a:solidFill>
              </a:rPr>
              <a:t> = 5</a:t>
            </a:r>
          </a:p>
        </p:txBody>
      </p:sp>
      <p:pic>
        <p:nvPicPr>
          <p:cNvPr id="44035" name="Picture 4">
            <a:extLst>
              <a:ext uri="{FF2B5EF4-FFF2-40B4-BE49-F238E27FC236}">
                <a16:creationId xmlns:a16="http://schemas.microsoft.com/office/drawing/2014/main" id="{8C9B2077-5178-3148-9DB4-19FEE0871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3532188"/>
            <a:ext cx="386715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cteur droit 10">
            <a:extLst>
              <a:ext uri="{FF2B5EF4-FFF2-40B4-BE49-F238E27FC236}">
                <a16:creationId xmlns:a16="http://schemas.microsoft.com/office/drawing/2014/main" id="{0F999135-E39E-1845-B43E-D4A71E94B2F9}"/>
              </a:ext>
            </a:extLst>
          </p:cNvPr>
          <p:cNvCxnSpPr>
            <a:cxnSpLocks/>
          </p:cNvCxnSpPr>
          <p:nvPr/>
        </p:nvCxnSpPr>
        <p:spPr>
          <a:xfrm>
            <a:off x="2863850" y="3770313"/>
            <a:ext cx="2447925" cy="238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11">
            <a:extLst>
              <a:ext uri="{FF2B5EF4-FFF2-40B4-BE49-F238E27FC236}">
                <a16:creationId xmlns:a16="http://schemas.microsoft.com/office/drawing/2014/main" id="{89EDA67D-A139-764B-B1AA-E4882D6FCFC8}"/>
              </a:ext>
            </a:extLst>
          </p:cNvPr>
          <p:cNvCxnSpPr/>
          <p:nvPr/>
        </p:nvCxnSpPr>
        <p:spPr>
          <a:xfrm flipV="1">
            <a:off x="1460500" y="3816350"/>
            <a:ext cx="1189038" cy="1147763"/>
          </a:xfrm>
          <a:prstGeom prst="line">
            <a:avLst/>
          </a:prstGeom>
          <a:ln>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13">
            <a:extLst>
              <a:ext uri="{FF2B5EF4-FFF2-40B4-BE49-F238E27FC236}">
                <a16:creationId xmlns:a16="http://schemas.microsoft.com/office/drawing/2014/main" id="{888B6302-65EB-824E-A74F-D19EC0EB7D65}"/>
              </a:ext>
            </a:extLst>
          </p:cNvPr>
          <p:cNvCxnSpPr/>
          <p:nvPr/>
        </p:nvCxnSpPr>
        <p:spPr>
          <a:xfrm flipH="1" flipV="1">
            <a:off x="1663700" y="5251450"/>
            <a:ext cx="1274763" cy="3444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4039" name="ZoneTexte 14">
            <a:extLst>
              <a:ext uri="{FF2B5EF4-FFF2-40B4-BE49-F238E27FC236}">
                <a16:creationId xmlns:a16="http://schemas.microsoft.com/office/drawing/2014/main" id="{9FE9F5AE-A676-144A-9C49-F2C8487EF2D8}"/>
              </a:ext>
            </a:extLst>
          </p:cNvPr>
          <p:cNvSpPr txBox="1">
            <a:spLocks noChangeArrowheads="1"/>
          </p:cNvSpPr>
          <p:nvPr/>
        </p:nvSpPr>
        <p:spPr bwMode="auto">
          <a:xfrm rot="-2718763">
            <a:off x="2093913" y="4198938"/>
            <a:ext cx="923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fr-FR" altLang="en-US" sz="1400">
                <a:solidFill>
                  <a:schemeClr val="bg1"/>
                </a:solidFill>
              </a:rPr>
              <a:t>d = 10 cm</a:t>
            </a:r>
          </a:p>
        </p:txBody>
      </p:sp>
      <p:sp>
        <p:nvSpPr>
          <p:cNvPr id="44040" name="ZoneTexte 15">
            <a:extLst>
              <a:ext uri="{FF2B5EF4-FFF2-40B4-BE49-F238E27FC236}">
                <a16:creationId xmlns:a16="http://schemas.microsoft.com/office/drawing/2014/main" id="{CA4D8801-344C-DD4B-ADE6-AF0180512838}"/>
              </a:ext>
            </a:extLst>
          </p:cNvPr>
          <p:cNvSpPr txBox="1">
            <a:spLocks noChangeArrowheads="1"/>
          </p:cNvSpPr>
          <p:nvPr/>
        </p:nvSpPr>
        <p:spPr bwMode="auto">
          <a:xfrm>
            <a:off x="3694113" y="4913313"/>
            <a:ext cx="798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fr-FR" altLang="en-US" sz="1800" i="1">
                <a:solidFill>
                  <a:schemeClr val="bg1"/>
                </a:solidFill>
                <a:latin typeface="Symbol" pitchFamily="2" charset="2"/>
              </a:rPr>
              <a:t>e</a:t>
            </a:r>
            <a:r>
              <a:rPr lang="fr-FR" altLang="en-US" sz="1800">
                <a:solidFill>
                  <a:schemeClr val="bg1"/>
                </a:solidFill>
              </a:rPr>
              <a:t> = 2.1</a:t>
            </a:r>
          </a:p>
        </p:txBody>
      </p:sp>
      <p:sp>
        <p:nvSpPr>
          <p:cNvPr id="12" name="5-Point Star 27">
            <a:extLst>
              <a:ext uri="{FF2B5EF4-FFF2-40B4-BE49-F238E27FC236}">
                <a16:creationId xmlns:a16="http://schemas.microsoft.com/office/drawing/2014/main" id="{6868EE4E-BC01-DE43-9744-8FD52DFD72CA}"/>
              </a:ext>
            </a:extLst>
          </p:cNvPr>
          <p:cNvSpPr/>
          <p:nvPr/>
        </p:nvSpPr>
        <p:spPr>
          <a:xfrm>
            <a:off x="2605088" y="3633788"/>
            <a:ext cx="233362" cy="282575"/>
          </a:xfrm>
          <a:prstGeom prst="star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42" name="Rectangle 12">
            <a:extLst>
              <a:ext uri="{FF2B5EF4-FFF2-40B4-BE49-F238E27FC236}">
                <a16:creationId xmlns:a16="http://schemas.microsoft.com/office/drawing/2014/main" id="{D419F1EA-4659-FA42-85C4-0E5D09689F91}"/>
              </a:ext>
            </a:extLst>
          </p:cNvPr>
          <p:cNvSpPr>
            <a:spLocks noChangeArrowheads="1"/>
          </p:cNvSpPr>
          <p:nvPr/>
        </p:nvSpPr>
        <p:spPr bwMode="auto">
          <a:xfrm>
            <a:off x="346075" y="1733550"/>
            <a:ext cx="552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400"/>
              <a:t>Using MAGIC and an electron beam current modulated at a 25GHz</a:t>
            </a:r>
          </a:p>
          <a:p>
            <a:pPr>
              <a:spcBef>
                <a:spcPct val="0"/>
              </a:spcBef>
              <a:buClrTx/>
              <a:buSzTx/>
              <a:buFontTx/>
              <a:buNone/>
            </a:pPr>
            <a:r>
              <a:rPr lang="en-US" altLang="en-US" sz="1400"/>
              <a:t>propagating at the vicinity of a Teflon cone</a:t>
            </a:r>
            <a:endParaRPr lang="en-US" altLang="en-US" sz="1800"/>
          </a:p>
        </p:txBody>
      </p:sp>
      <p:pic>
        <p:nvPicPr>
          <p:cNvPr id="44043" name="Picture 13">
            <a:extLst>
              <a:ext uri="{FF2B5EF4-FFF2-40B4-BE49-F238E27FC236}">
                <a16:creationId xmlns:a16="http://schemas.microsoft.com/office/drawing/2014/main" id="{E73C3642-E404-8A41-AB05-0BC9955291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7475" y="3130550"/>
            <a:ext cx="3340100" cy="1947863"/>
          </a:xfrm>
          <a:prstGeom prst="rect">
            <a:avLst/>
          </a:prstGeom>
          <a:solidFill>
            <a:srgbClr val="CCFFCC"/>
          </a:solidFill>
          <a:ln w="9525">
            <a:solidFill>
              <a:srgbClr val="FF0000"/>
            </a:solidFill>
            <a:miter lim="800000"/>
            <a:headEnd/>
            <a:tailEnd/>
          </a:ln>
        </p:spPr>
      </p:pic>
      <p:sp>
        <p:nvSpPr>
          <p:cNvPr id="15" name="Заголовок 1">
            <a:extLst>
              <a:ext uri="{FF2B5EF4-FFF2-40B4-BE49-F238E27FC236}">
                <a16:creationId xmlns:a16="http://schemas.microsoft.com/office/drawing/2014/main" id="{78378F89-92CF-124F-A3CA-46E333A8BF27}"/>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Cherenkov Diffraction Radiation</a:t>
            </a:r>
          </a:p>
        </p:txBody>
      </p:sp>
    </p:spTree>
    <p:extLst>
      <p:ext uri="{BB962C8B-B14F-4D97-AF65-F5344CB8AC3E}">
        <p14:creationId xmlns:p14="http://schemas.microsoft.com/office/powerpoint/2010/main" val="1527583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86374E3E-5E13-7649-9E78-238E0A555697}"/>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Cherenkov Diffraction Radiation</a:t>
            </a:r>
          </a:p>
        </p:txBody>
      </p:sp>
      <p:pic>
        <p:nvPicPr>
          <p:cNvPr id="45058" name="Picture 15">
            <a:extLst>
              <a:ext uri="{FF2B5EF4-FFF2-40B4-BE49-F238E27FC236}">
                <a16:creationId xmlns:a16="http://schemas.microsoft.com/office/drawing/2014/main" id="{C56F94A2-A299-8547-8BB6-4BFB73276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916113"/>
            <a:ext cx="53308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024EC97A-F0E0-A041-A393-E8976E1359A5}"/>
              </a:ext>
            </a:extLst>
          </p:cNvPr>
          <p:cNvSpPr txBox="1"/>
          <p:nvPr/>
        </p:nvSpPr>
        <p:spPr>
          <a:xfrm>
            <a:off x="5651500" y="2212975"/>
            <a:ext cx="3241675" cy="2800350"/>
          </a:xfrm>
          <a:prstGeom prst="rect">
            <a:avLst/>
          </a:prstGeom>
          <a:solidFill>
            <a:schemeClr val="accent1"/>
          </a:solidFill>
          <a:ln>
            <a:solidFill>
              <a:srgbClr val="FF0000"/>
            </a:solidFill>
          </a:ln>
        </p:spPr>
        <p:txBody>
          <a:bodyPr>
            <a:spAutoFit/>
          </a:bodyPr>
          <a:lstStyle/>
          <a:p>
            <a:pPr marL="285750" indent="-285750">
              <a:buFont typeface="Courier New" panose="02070309020205020404" pitchFamily="49" charset="0"/>
              <a:buChar char="o"/>
              <a:defRPr/>
            </a:pPr>
            <a:r>
              <a:rPr lang="en-US" sz="1600" dirty="0"/>
              <a:t>Depending on the physical size radiator, smaller frequencies cannot be produced (cut-off effect as in waveguide)</a:t>
            </a:r>
          </a:p>
          <a:p>
            <a:pPr>
              <a:defRPr/>
            </a:pPr>
            <a:endParaRPr lang="en-US" sz="1600" dirty="0"/>
          </a:p>
          <a:p>
            <a:pPr marL="285750" indent="-285750">
              <a:buFont typeface="Courier New" panose="02070309020205020404" pitchFamily="49" charset="0"/>
              <a:buChar char="o"/>
              <a:defRPr/>
            </a:pPr>
            <a:endParaRPr lang="en-US" sz="1600" dirty="0"/>
          </a:p>
          <a:p>
            <a:pPr marL="285750" indent="-285750">
              <a:buFont typeface="Courier New" panose="02070309020205020404" pitchFamily="49" charset="0"/>
              <a:buChar char="o"/>
              <a:defRPr/>
            </a:pPr>
            <a:r>
              <a:rPr lang="en-US" sz="1600" dirty="0"/>
              <a:t>Measuring beam power spectrum in 3 frequency bands</a:t>
            </a:r>
            <a:endParaRPr lang="en-US" sz="1600" b="1" dirty="0">
              <a:solidFill>
                <a:srgbClr val="FF0000"/>
              </a:solidFill>
            </a:endParaRPr>
          </a:p>
          <a:p>
            <a:pPr>
              <a:defRPr/>
            </a:pPr>
            <a:endParaRPr lang="en-US" sz="1600" dirty="0"/>
          </a:p>
        </p:txBody>
      </p:sp>
    </p:spTree>
    <p:extLst>
      <p:ext uri="{BB962C8B-B14F-4D97-AF65-F5344CB8AC3E}">
        <p14:creationId xmlns:p14="http://schemas.microsoft.com/office/powerpoint/2010/main" val="287684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2928C0B1-7DAB-FF41-AF9B-82FCF599C5F2}"/>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Optical/IR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Cornell</a:t>
            </a:r>
          </a:p>
        </p:txBody>
      </p:sp>
      <p:sp>
        <p:nvSpPr>
          <p:cNvPr id="4" name="TextBox 3">
            <a:extLst>
              <a:ext uri="{FF2B5EF4-FFF2-40B4-BE49-F238E27FC236}">
                <a16:creationId xmlns:a16="http://schemas.microsoft.com/office/drawing/2014/main" id="{C5C8A159-8AC2-7045-9EAA-F7EEDCC60D78}"/>
              </a:ext>
            </a:extLst>
          </p:cNvPr>
          <p:cNvSpPr txBox="1"/>
          <p:nvPr/>
        </p:nvSpPr>
        <p:spPr>
          <a:xfrm>
            <a:off x="1987550" y="4008438"/>
            <a:ext cx="349250" cy="247650"/>
          </a:xfrm>
          <a:prstGeom prst="rect">
            <a:avLst/>
          </a:prstGeom>
          <a:noFill/>
        </p:spPr>
        <p:txBody>
          <a:bodyPr>
            <a:spAutoFit/>
          </a:bodyPr>
          <a:lstStyle/>
          <a:p>
            <a:pPr>
              <a:defRPr/>
            </a:pPr>
            <a:r>
              <a:rPr lang="en-US" sz="1013" dirty="0">
                <a:solidFill>
                  <a:srgbClr val="4D4D4D">
                    <a:lumMod val="50000"/>
                  </a:srgbClr>
                </a:solidFill>
                <a:latin typeface="Arial"/>
                <a:ea typeface=""/>
              </a:rPr>
              <a:t>L</a:t>
            </a:r>
          </a:p>
        </p:txBody>
      </p:sp>
      <p:sp>
        <p:nvSpPr>
          <p:cNvPr id="46083" name="TextBox 4">
            <a:extLst>
              <a:ext uri="{FF2B5EF4-FFF2-40B4-BE49-F238E27FC236}">
                <a16:creationId xmlns:a16="http://schemas.microsoft.com/office/drawing/2014/main" id="{72B36AE1-9DFF-E143-AFDE-11AEB55CE9D7}"/>
              </a:ext>
            </a:extLst>
          </p:cNvPr>
          <p:cNvSpPr txBox="1">
            <a:spLocks noChangeArrowheads="1"/>
          </p:cNvSpPr>
          <p:nvPr/>
        </p:nvSpPr>
        <p:spPr bwMode="auto">
          <a:xfrm>
            <a:off x="0" y="6921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
                <a:schemeClr val="tx2"/>
              </a:buClr>
              <a:buSzTx/>
              <a:buFontTx/>
              <a:buNone/>
            </a:pPr>
            <a:r>
              <a:rPr lang="en-US" altLang="en-US" sz="2000" b="1"/>
              <a:t>First tests of incoherent ChDR on Cornell Electron Storage Ring</a:t>
            </a:r>
          </a:p>
        </p:txBody>
      </p:sp>
      <p:pic>
        <p:nvPicPr>
          <p:cNvPr id="46084" name="Picture 3" descr="CesR.png">
            <a:extLst>
              <a:ext uri="{FF2B5EF4-FFF2-40B4-BE49-F238E27FC236}">
                <a16:creationId xmlns:a16="http://schemas.microsoft.com/office/drawing/2014/main" id="{40881B07-9E66-A440-B392-154AFA274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239838"/>
            <a:ext cx="346075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6">
            <a:extLst>
              <a:ext uri="{FF2B5EF4-FFF2-40B4-BE49-F238E27FC236}">
                <a16:creationId xmlns:a16="http://schemas.microsoft.com/office/drawing/2014/main" id="{0D0603F7-4D90-1342-BF1D-57AA2F548FBD}"/>
              </a:ext>
            </a:extLst>
          </p:cNvPr>
          <p:cNvSpPr txBox="1">
            <a:spLocks noChangeArrowheads="1"/>
          </p:cNvSpPr>
          <p:nvPr/>
        </p:nvSpPr>
        <p:spPr bwMode="auto">
          <a:xfrm>
            <a:off x="1606550" y="1282700"/>
            <a:ext cx="730250" cy="276225"/>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200">
                <a:solidFill>
                  <a:srgbClr val="262626"/>
                </a:solidFill>
              </a:rPr>
              <a:t>ChDR</a:t>
            </a:r>
          </a:p>
        </p:txBody>
      </p:sp>
      <p:pic>
        <p:nvPicPr>
          <p:cNvPr id="46086" name="Picture 7">
            <a:extLst>
              <a:ext uri="{FF2B5EF4-FFF2-40B4-BE49-F238E27FC236}">
                <a16:creationId xmlns:a16="http://schemas.microsoft.com/office/drawing/2014/main" id="{CBDCC751-F019-DD42-83D9-DA08B91CA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922" t="4767" r="20624" b="13710"/>
          <a:stretch>
            <a:fillRect/>
          </a:stretch>
        </p:blipFill>
        <p:spPr bwMode="auto">
          <a:xfrm>
            <a:off x="4211638" y="1258888"/>
            <a:ext cx="457041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AAB0C3B-C50B-5F4A-8EE9-D0B4EB9CE3E0}"/>
              </a:ext>
            </a:extLst>
          </p:cNvPr>
          <p:cNvSpPr txBox="1"/>
          <p:nvPr/>
        </p:nvSpPr>
        <p:spPr>
          <a:xfrm>
            <a:off x="8196263" y="1746250"/>
            <a:ext cx="801687" cy="254000"/>
          </a:xfrm>
          <a:prstGeom prst="rect">
            <a:avLst/>
          </a:prstGeom>
          <a:noFill/>
        </p:spPr>
        <p:txBody>
          <a:bodyPr>
            <a:spAutoFit/>
          </a:bodyPr>
          <a:lstStyle/>
          <a:p>
            <a:pPr>
              <a:defRPr/>
            </a:pPr>
            <a:r>
              <a:rPr lang="en-US" sz="1050" b="1" dirty="0" err="1">
                <a:solidFill>
                  <a:srgbClr val="C00000"/>
                </a:solidFill>
                <a:ea typeface=""/>
              </a:rPr>
              <a:t>ChDR</a:t>
            </a:r>
            <a:endParaRPr lang="en-US" sz="1050" b="1" dirty="0">
              <a:solidFill>
                <a:srgbClr val="C00000"/>
              </a:solidFill>
              <a:ea typeface=""/>
            </a:endParaRPr>
          </a:p>
        </p:txBody>
      </p:sp>
      <p:sp>
        <p:nvSpPr>
          <p:cNvPr id="10" name="TextBox 9">
            <a:extLst>
              <a:ext uri="{FF2B5EF4-FFF2-40B4-BE49-F238E27FC236}">
                <a16:creationId xmlns:a16="http://schemas.microsoft.com/office/drawing/2014/main" id="{650296EE-D55C-3C46-A537-7F227F25AF97}"/>
              </a:ext>
            </a:extLst>
          </p:cNvPr>
          <p:cNvSpPr txBox="1"/>
          <p:nvPr/>
        </p:nvSpPr>
        <p:spPr>
          <a:xfrm>
            <a:off x="8285163" y="3594100"/>
            <a:ext cx="801687" cy="254000"/>
          </a:xfrm>
          <a:prstGeom prst="rect">
            <a:avLst/>
          </a:prstGeom>
          <a:noFill/>
        </p:spPr>
        <p:txBody>
          <a:bodyPr>
            <a:spAutoFit/>
          </a:bodyPr>
          <a:lstStyle/>
          <a:p>
            <a:pPr>
              <a:defRPr/>
            </a:pPr>
            <a:r>
              <a:rPr lang="en-US" sz="1050" b="1" dirty="0">
                <a:solidFill>
                  <a:srgbClr val="4D4D4D">
                    <a:lumMod val="50000"/>
                  </a:srgbClr>
                </a:solidFill>
                <a:ea typeface=""/>
              </a:rPr>
              <a:t>Target</a:t>
            </a:r>
          </a:p>
        </p:txBody>
      </p:sp>
      <p:cxnSp>
        <p:nvCxnSpPr>
          <p:cNvPr id="11" name="Straight Arrow Connector 10">
            <a:extLst>
              <a:ext uri="{FF2B5EF4-FFF2-40B4-BE49-F238E27FC236}">
                <a16:creationId xmlns:a16="http://schemas.microsoft.com/office/drawing/2014/main" id="{1829B52E-FF66-744B-80A8-38EC0A6DA441}"/>
              </a:ext>
            </a:extLst>
          </p:cNvPr>
          <p:cNvCxnSpPr>
            <a:cxnSpLocks/>
          </p:cNvCxnSpPr>
          <p:nvPr/>
        </p:nvCxnSpPr>
        <p:spPr>
          <a:xfrm flipH="1" flipV="1">
            <a:off x="7939088" y="2957513"/>
            <a:ext cx="636587" cy="598487"/>
          </a:xfrm>
          <a:prstGeom prst="straightConnector1">
            <a:avLst/>
          </a:prstGeom>
          <a:ln w="15875">
            <a:solidFill>
              <a:schemeClr val="bg2">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49016F5-0626-064C-BC3D-B0DD799C538F}"/>
              </a:ext>
            </a:extLst>
          </p:cNvPr>
          <p:cNvSpPr txBox="1"/>
          <p:nvPr/>
        </p:nvSpPr>
        <p:spPr>
          <a:xfrm>
            <a:off x="6972300" y="1441450"/>
            <a:ext cx="801688" cy="254000"/>
          </a:xfrm>
          <a:prstGeom prst="rect">
            <a:avLst/>
          </a:prstGeom>
          <a:noFill/>
        </p:spPr>
        <p:txBody>
          <a:bodyPr>
            <a:spAutoFit/>
          </a:bodyPr>
          <a:lstStyle/>
          <a:p>
            <a:pPr>
              <a:defRPr/>
            </a:pPr>
            <a:r>
              <a:rPr lang="en-US" sz="1050" b="1" dirty="0">
                <a:solidFill>
                  <a:srgbClr val="4D4D4D">
                    <a:lumMod val="50000"/>
                  </a:srgbClr>
                </a:solidFill>
                <a:ea typeface=""/>
              </a:rPr>
              <a:t>Camera</a:t>
            </a:r>
          </a:p>
        </p:txBody>
      </p:sp>
      <p:graphicFrame>
        <p:nvGraphicFramePr>
          <p:cNvPr id="13" name="Table 12">
            <a:extLst>
              <a:ext uri="{FF2B5EF4-FFF2-40B4-BE49-F238E27FC236}">
                <a16:creationId xmlns:a16="http://schemas.microsoft.com/office/drawing/2014/main" id="{A13AFDAD-FEEF-7648-AD62-B718B30CBA9B}"/>
              </a:ext>
            </a:extLst>
          </p:cNvPr>
          <p:cNvGraphicFramePr>
            <a:graphicFrameLocks noGrp="1"/>
          </p:cNvGraphicFramePr>
          <p:nvPr/>
        </p:nvGraphicFramePr>
        <p:xfrm>
          <a:off x="2843213" y="5173663"/>
          <a:ext cx="2922587" cy="1280160"/>
        </p:xfrm>
        <a:graphic>
          <a:graphicData uri="http://schemas.openxmlformats.org/drawingml/2006/table">
            <a:tbl>
              <a:tblPr firstRow="1" firstCol="1" bandRow="1"/>
              <a:tblGrid>
                <a:gridCol w="1574105">
                  <a:extLst>
                    <a:ext uri="{9D8B030D-6E8A-4147-A177-3AD203B41FA5}">
                      <a16:colId xmlns:a16="http://schemas.microsoft.com/office/drawing/2014/main" val="20000"/>
                    </a:ext>
                  </a:extLst>
                </a:gridCol>
                <a:gridCol w="1348482">
                  <a:extLst>
                    <a:ext uri="{9D8B030D-6E8A-4147-A177-3AD203B41FA5}">
                      <a16:colId xmlns:a16="http://schemas.microsoft.com/office/drawing/2014/main" val="20001"/>
                    </a:ext>
                  </a:extLst>
                </a:gridCol>
              </a:tblGrid>
              <a:tr h="426508">
                <a:tc>
                  <a:txBody>
                    <a:bodyPr/>
                    <a:lstStyle/>
                    <a:p>
                      <a:pPr>
                        <a:spcBef>
                          <a:spcPts val="600"/>
                        </a:spcBef>
                        <a:spcAft>
                          <a:spcPts val="0"/>
                        </a:spcAft>
                      </a:pPr>
                      <a:r>
                        <a:rPr lang="en-GB" sz="1400" i="0"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CESR Ring Circumference</a:t>
                      </a: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77" marR="6857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Bef>
                          <a:spcPts val="600"/>
                        </a:spcBef>
                        <a:spcAft>
                          <a:spcPts val="0"/>
                        </a:spcAft>
                      </a:pPr>
                      <a:r>
                        <a:rPr lang="en-GB" sz="1400" i="0"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768.4m</a:t>
                      </a: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77" marR="6857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0"/>
                  </a:ext>
                </a:extLst>
              </a:tr>
              <a:tr h="213254">
                <a:tc>
                  <a:txBody>
                    <a:bodyPr/>
                    <a:lstStyle/>
                    <a:p>
                      <a:pPr>
                        <a:spcBef>
                          <a:spcPts val="600"/>
                        </a:spcBef>
                        <a:spcAft>
                          <a:spcPts val="0"/>
                        </a:spcAft>
                      </a:pPr>
                      <a:r>
                        <a:rPr lang="en-GB" sz="1400" i="0"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Revolution Time</a:t>
                      </a:r>
                      <a:endParaRPr lang="en-US" sz="1400" i="1"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77" marR="6857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Bef>
                          <a:spcPts val="600"/>
                        </a:spcBef>
                        <a:spcAft>
                          <a:spcPts val="0"/>
                        </a:spcAft>
                      </a:pPr>
                      <a:r>
                        <a:rPr lang="en-GB" sz="1400" i="0"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2.563 </a:t>
                      </a:r>
                      <a:r>
                        <a:rPr lang="en-GB" sz="1400" i="0" kern="800">
                          <a:solidFill>
                            <a:srgbClr val="000000"/>
                          </a:solidFill>
                          <a:effectLst/>
                          <a:uFill>
                            <a:solidFill>
                              <a:srgbClr val="000000"/>
                            </a:solidFill>
                          </a:uFill>
                          <a:latin typeface="Symbol" pitchFamily="2" charset="2"/>
                          <a:ea typeface="Arial Unicode MS" panose="020B0604020202020204" pitchFamily="34" charset="-128"/>
                          <a:cs typeface="Arial Unicode MS" panose="020B0604020202020204" pitchFamily="34" charset="-128"/>
                        </a:rPr>
                        <a:t>m</a:t>
                      </a:r>
                      <a:r>
                        <a:rPr lang="en-GB" sz="1400" i="0"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s</a:t>
                      </a:r>
                      <a:endParaRPr lang="en-US" sz="1400" i="1"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77" marR="6857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1"/>
                  </a:ext>
                </a:extLst>
              </a:tr>
              <a:tr h="213254">
                <a:tc>
                  <a:txBody>
                    <a:bodyPr/>
                    <a:lstStyle/>
                    <a:p>
                      <a:pPr>
                        <a:spcBef>
                          <a:spcPts val="600"/>
                        </a:spcBef>
                        <a:spcAft>
                          <a:spcPts val="0"/>
                        </a:spcAft>
                      </a:pPr>
                      <a:r>
                        <a:rPr lang="en-GB" sz="1400" i="0"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Beam Energy</a:t>
                      </a:r>
                      <a:endParaRPr lang="en-US" sz="1400" i="1"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77" marR="6857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Bef>
                          <a:spcPts val="600"/>
                        </a:spcBef>
                        <a:spcAft>
                          <a:spcPts val="0"/>
                        </a:spcAft>
                      </a:pPr>
                      <a:r>
                        <a:rPr lang="en-GB" sz="1400" i="0"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2.1 and 5.3GeV</a:t>
                      </a:r>
                      <a:endParaRPr lang="en-US" sz="1400" i="1"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77" marR="6857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2"/>
                  </a:ext>
                </a:extLst>
              </a:tr>
              <a:tr h="213254">
                <a:tc>
                  <a:txBody>
                    <a:bodyPr/>
                    <a:lstStyle/>
                    <a:p>
                      <a:pPr>
                        <a:spcBef>
                          <a:spcPts val="600"/>
                        </a:spcBef>
                        <a:spcAft>
                          <a:spcPts val="0"/>
                        </a:spcAft>
                      </a:pPr>
                      <a:r>
                        <a:rPr lang="en-GB" sz="1400" i="0"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Beam Species</a:t>
                      </a:r>
                      <a:endParaRPr lang="en-US" sz="1400" i="1"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77" marR="6857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Bef>
                          <a:spcPts val="600"/>
                        </a:spcBef>
                        <a:spcAft>
                          <a:spcPts val="0"/>
                        </a:spcAft>
                      </a:pPr>
                      <a:r>
                        <a:rPr lang="en-GB" sz="1400" i="0"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e</a:t>
                      </a:r>
                      <a:r>
                        <a:rPr lang="en-GB" sz="1400" i="0" kern="800" baseline="300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a:t>
                      </a:r>
                      <a:r>
                        <a:rPr lang="en-GB" sz="1400" i="0"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 and e</a:t>
                      </a:r>
                      <a:r>
                        <a:rPr lang="en-GB" sz="1400" i="0" kern="800" baseline="300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a:t>
                      </a:r>
                      <a:endParaRPr lang="en-US" sz="1400" i="1"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77" marR="6857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3"/>
                  </a:ext>
                </a:extLst>
              </a:tr>
              <a:tr h="213254">
                <a:tc>
                  <a:txBody>
                    <a:bodyPr/>
                    <a:lstStyle/>
                    <a:p>
                      <a:pPr>
                        <a:spcBef>
                          <a:spcPts val="600"/>
                        </a:spcBef>
                        <a:spcAft>
                          <a:spcPts val="0"/>
                        </a:spcAft>
                      </a:pPr>
                      <a:r>
                        <a:rPr lang="en-GB" sz="1400" i="0"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Particles per bunch</a:t>
                      </a:r>
                      <a:endParaRPr lang="en-US" sz="1400" i="1" kern="80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77" marR="6857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spcBef>
                          <a:spcPts val="600"/>
                        </a:spcBef>
                        <a:spcAft>
                          <a:spcPts val="0"/>
                        </a:spcAft>
                      </a:pPr>
                      <a:r>
                        <a:rPr lang="en-GB" sz="1400" i="0"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1.6 10</a:t>
                      </a:r>
                      <a:r>
                        <a:rPr lang="en-GB" sz="1400" i="0" kern="800" baseline="300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10</a:t>
                      </a: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77" marR="6857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 name="Rectangle 13">
            <a:extLst>
              <a:ext uri="{FF2B5EF4-FFF2-40B4-BE49-F238E27FC236}">
                <a16:creationId xmlns:a16="http://schemas.microsoft.com/office/drawing/2014/main" id="{A481985B-62B5-0B4C-B992-5BA28CEB1C0A}"/>
              </a:ext>
            </a:extLst>
          </p:cNvPr>
          <p:cNvSpPr/>
          <p:nvPr/>
        </p:nvSpPr>
        <p:spPr>
          <a:xfrm>
            <a:off x="928688" y="6524625"/>
            <a:ext cx="7531100" cy="247650"/>
          </a:xfrm>
          <a:prstGeom prst="rect">
            <a:avLst/>
          </a:prstGeom>
        </p:spPr>
        <p:txBody>
          <a:bodyPr>
            <a:spAutoFit/>
          </a:bodyPr>
          <a:lstStyle/>
          <a:p>
            <a:pPr>
              <a:defRPr/>
            </a:pPr>
            <a:r>
              <a:rPr lang="en-US" sz="1000" i="1" kern="800" dirty="0">
                <a:ea typeface="Times New Roman" panose="02020603050405020304" pitchFamily="18" charset="0"/>
                <a:cs typeface="Calibri" panose="020F0502020204030204" pitchFamily="34" charset="0"/>
              </a:rPr>
              <a:t>R. Kieffer et al., “Direct Observation of Incoherent Cherenkov Diffraction Radiation in the Visible Range”, PRL </a:t>
            </a:r>
            <a:r>
              <a:rPr lang="en-US" sz="1000" b="1" i="1" kern="800" dirty="0">
                <a:ea typeface="Times New Roman" panose="02020603050405020304" pitchFamily="18" charset="0"/>
                <a:cs typeface="Calibri" panose="020F0502020204030204" pitchFamily="34" charset="0"/>
              </a:rPr>
              <a:t>121</a:t>
            </a:r>
            <a:r>
              <a:rPr lang="en-US" sz="1000" i="1" kern="800" dirty="0">
                <a:ea typeface="Times New Roman" panose="02020603050405020304" pitchFamily="18" charset="0"/>
                <a:cs typeface="Calibri" panose="020F0502020204030204" pitchFamily="34" charset="0"/>
              </a:rPr>
              <a:t> (2018) 054802</a:t>
            </a:r>
            <a:endParaRPr lang="en-US" sz="1000" i="1" dirty="0"/>
          </a:p>
        </p:txBody>
      </p:sp>
    </p:spTree>
    <p:extLst>
      <p:ext uri="{BB962C8B-B14F-4D97-AF65-F5344CB8AC3E}">
        <p14:creationId xmlns:p14="http://schemas.microsoft.com/office/powerpoint/2010/main" val="2120124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239E1B3A-BBF7-8C49-BE7B-F21BFDE39427}"/>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Optical/IR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Cornell</a:t>
            </a:r>
          </a:p>
        </p:txBody>
      </p:sp>
      <p:pic>
        <p:nvPicPr>
          <p:cNvPr id="47106" name="Picture 2" descr="fig_1/Slide3.png">
            <a:extLst>
              <a:ext uri="{FF2B5EF4-FFF2-40B4-BE49-F238E27FC236}">
                <a16:creationId xmlns:a16="http://schemas.microsoft.com/office/drawing/2014/main" id="{4EBB7AFD-D727-2F4A-AA22-97294C7F3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557338"/>
            <a:ext cx="6408738"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a:extLst>
              <a:ext uri="{FF2B5EF4-FFF2-40B4-BE49-F238E27FC236}">
                <a16:creationId xmlns:a16="http://schemas.microsoft.com/office/drawing/2014/main" id="{0CCD0D42-2F85-654B-81DC-612586181F48}"/>
              </a:ext>
            </a:extLst>
          </p:cNvPr>
          <p:cNvSpPr>
            <a:spLocks noChangeArrowheads="1"/>
          </p:cNvSpPr>
          <p:nvPr/>
        </p:nvSpPr>
        <p:spPr bwMode="auto">
          <a:xfrm>
            <a:off x="179388" y="981075"/>
            <a:ext cx="760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
                <a:schemeClr val="tx2"/>
              </a:buClr>
              <a:buSzTx/>
              <a:buFontTx/>
              <a:buNone/>
            </a:pPr>
            <a:r>
              <a:rPr lang="en-US" altLang="en-US" sz="2000" b="1"/>
              <a:t>Using a </a:t>
            </a:r>
            <a:r>
              <a:rPr lang="en-US" altLang="en-US" sz="2000" b="1">
                <a:solidFill>
                  <a:srgbClr val="FF0000"/>
                </a:solidFill>
              </a:rPr>
              <a:t>2cm long SiO</a:t>
            </a:r>
            <a:r>
              <a:rPr lang="en-US" altLang="en-US" sz="2000" b="1" baseline="-25000">
                <a:solidFill>
                  <a:srgbClr val="FF0000"/>
                </a:solidFill>
              </a:rPr>
              <a:t>2</a:t>
            </a:r>
            <a:r>
              <a:rPr lang="en-US" altLang="en-US" sz="2000" b="1">
                <a:solidFill>
                  <a:srgbClr val="FF0000"/>
                </a:solidFill>
              </a:rPr>
              <a:t> (n=1.46) </a:t>
            </a:r>
            <a:r>
              <a:rPr lang="en-US" altLang="en-US" sz="2000" b="1"/>
              <a:t>ChDR target</a:t>
            </a:r>
          </a:p>
        </p:txBody>
      </p:sp>
    </p:spTree>
    <p:extLst>
      <p:ext uri="{BB962C8B-B14F-4D97-AF65-F5344CB8AC3E}">
        <p14:creationId xmlns:p14="http://schemas.microsoft.com/office/powerpoint/2010/main" val="1371996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B4CB07FD-B11F-4B43-8722-D274A3C8B722}"/>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Optical/IR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Cornell</a:t>
            </a:r>
          </a:p>
        </p:txBody>
      </p:sp>
      <p:sp>
        <p:nvSpPr>
          <p:cNvPr id="48130" name="Content Placeholder 2">
            <a:extLst>
              <a:ext uri="{FF2B5EF4-FFF2-40B4-BE49-F238E27FC236}">
                <a16:creationId xmlns:a16="http://schemas.microsoft.com/office/drawing/2014/main" id="{56E057A4-5EA6-2C4C-9EB1-64450A67242B}"/>
              </a:ext>
            </a:extLst>
          </p:cNvPr>
          <p:cNvSpPr txBox="1">
            <a:spLocks noChangeArrowheads="1"/>
          </p:cNvSpPr>
          <p:nvPr/>
        </p:nvSpPr>
        <p:spPr bwMode="auto">
          <a:xfrm>
            <a:off x="1416050" y="1412875"/>
            <a:ext cx="63119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1000"/>
              </a:spcBef>
              <a:buClr>
                <a:schemeClr val="tx2"/>
              </a:buClr>
              <a:buSzPct val="80000"/>
              <a:buFont typeface="Wingdings 3" pitchFamily="2" charset="2"/>
              <a:buNone/>
            </a:pPr>
            <a:r>
              <a:rPr lang="en-US" altLang="en-US" sz="2000" b="1">
                <a:solidFill>
                  <a:srgbClr val="404040"/>
                </a:solidFill>
              </a:rPr>
              <a:t>Imaging Positrons</a:t>
            </a:r>
          </a:p>
        </p:txBody>
      </p:sp>
      <p:pic>
        <p:nvPicPr>
          <p:cNvPr id="48131" name="Picture 3">
            <a:extLst>
              <a:ext uri="{FF2B5EF4-FFF2-40B4-BE49-F238E27FC236}">
                <a16:creationId xmlns:a16="http://schemas.microsoft.com/office/drawing/2014/main" id="{8046C875-689B-D64E-8E18-EC064841A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221" t="14299" r="32637" b="18069"/>
          <a:stretch>
            <a:fillRect/>
          </a:stretch>
        </p:blipFill>
        <p:spPr bwMode="auto">
          <a:xfrm>
            <a:off x="5635625" y="2084388"/>
            <a:ext cx="215741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a:extLst>
              <a:ext uri="{FF2B5EF4-FFF2-40B4-BE49-F238E27FC236}">
                <a16:creationId xmlns:a16="http://schemas.microsoft.com/office/drawing/2014/main" id="{90E444E6-9E88-2546-A8BD-657C6CD63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497" t="25034" r="31120" b="25017"/>
          <a:stretch>
            <a:fillRect/>
          </a:stretch>
        </p:blipFill>
        <p:spPr bwMode="auto">
          <a:xfrm>
            <a:off x="623888" y="2235200"/>
            <a:ext cx="2957512"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a:extLst>
              <a:ext uri="{FF2B5EF4-FFF2-40B4-BE49-F238E27FC236}">
                <a16:creationId xmlns:a16="http://schemas.microsoft.com/office/drawing/2014/main" id="{4AFEA831-A69E-5841-92A0-E51C1B050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248" t="18152" r="12550" b="18393"/>
          <a:stretch>
            <a:fillRect/>
          </a:stretch>
        </p:blipFill>
        <p:spPr bwMode="auto">
          <a:xfrm rot="-5400000">
            <a:off x="5934075" y="2887663"/>
            <a:ext cx="11461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6">
            <a:extLst>
              <a:ext uri="{FF2B5EF4-FFF2-40B4-BE49-F238E27FC236}">
                <a16:creationId xmlns:a16="http://schemas.microsoft.com/office/drawing/2014/main" id="{522B4405-011C-644F-A3B8-59D5C5DE9460}"/>
              </a:ext>
            </a:extLst>
          </p:cNvPr>
          <p:cNvSpPr txBox="1">
            <a:spLocks noChangeArrowheads="1"/>
          </p:cNvSpPr>
          <p:nvPr/>
        </p:nvSpPr>
        <p:spPr bwMode="auto">
          <a:xfrm>
            <a:off x="2832100" y="3932238"/>
            <a:ext cx="1755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solidFill>
                  <a:srgbClr val="FF0000"/>
                </a:solidFill>
              </a:rPr>
              <a:t>Positron </a:t>
            </a:r>
          </a:p>
          <a:p>
            <a:pPr>
              <a:spcBef>
                <a:spcPct val="0"/>
              </a:spcBef>
              <a:buClrTx/>
              <a:buSzTx/>
              <a:buFontTx/>
              <a:buNone/>
            </a:pPr>
            <a:r>
              <a:rPr lang="en-US" altLang="en-US" sz="1800">
                <a:solidFill>
                  <a:srgbClr val="FF0000"/>
                </a:solidFill>
              </a:rPr>
              <a:t>Beam</a:t>
            </a:r>
          </a:p>
        </p:txBody>
      </p:sp>
      <p:sp>
        <p:nvSpPr>
          <p:cNvPr id="48135" name="TextBox 7">
            <a:extLst>
              <a:ext uri="{FF2B5EF4-FFF2-40B4-BE49-F238E27FC236}">
                <a16:creationId xmlns:a16="http://schemas.microsoft.com/office/drawing/2014/main" id="{122E1D67-9C1D-844D-B9AC-6C49D0433291}"/>
              </a:ext>
            </a:extLst>
          </p:cNvPr>
          <p:cNvSpPr txBox="1">
            <a:spLocks noChangeArrowheads="1"/>
          </p:cNvSpPr>
          <p:nvPr/>
        </p:nvSpPr>
        <p:spPr bwMode="auto">
          <a:xfrm>
            <a:off x="6861175" y="4095750"/>
            <a:ext cx="1247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solidFill>
                  <a:srgbClr val="FF0000"/>
                </a:solidFill>
              </a:rPr>
              <a:t>Positron </a:t>
            </a:r>
          </a:p>
          <a:p>
            <a:pPr>
              <a:spcBef>
                <a:spcPct val="0"/>
              </a:spcBef>
              <a:buClrTx/>
              <a:buSzTx/>
              <a:buFontTx/>
              <a:buNone/>
            </a:pPr>
            <a:r>
              <a:rPr lang="en-US" altLang="en-US" sz="1800">
                <a:solidFill>
                  <a:srgbClr val="FF0000"/>
                </a:solidFill>
              </a:rPr>
              <a:t>Beam</a:t>
            </a:r>
          </a:p>
        </p:txBody>
      </p:sp>
      <p:sp>
        <p:nvSpPr>
          <p:cNvPr id="48136" name="TextBox 8">
            <a:extLst>
              <a:ext uri="{FF2B5EF4-FFF2-40B4-BE49-F238E27FC236}">
                <a16:creationId xmlns:a16="http://schemas.microsoft.com/office/drawing/2014/main" id="{F464EBD0-A6F9-3E4B-86E2-E11026E5F2C8}"/>
              </a:ext>
            </a:extLst>
          </p:cNvPr>
          <p:cNvSpPr txBox="1">
            <a:spLocks noChangeArrowheads="1"/>
          </p:cNvSpPr>
          <p:nvPr/>
        </p:nvSpPr>
        <p:spPr bwMode="auto">
          <a:xfrm>
            <a:off x="2424113" y="2514600"/>
            <a:ext cx="2203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800">
                <a:solidFill>
                  <a:srgbClr val="2C7DBA"/>
                </a:solidFill>
              </a:rPr>
              <a:t>Cherenkov Diffraction Radiation</a:t>
            </a:r>
          </a:p>
        </p:txBody>
      </p:sp>
    </p:spTree>
    <p:extLst>
      <p:ext uri="{BB962C8B-B14F-4D97-AF65-F5344CB8AC3E}">
        <p14:creationId xmlns:p14="http://schemas.microsoft.com/office/powerpoint/2010/main" val="3649173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2647683F-EB1B-704D-9811-F4A0F6F21685}"/>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Optical/IR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Cornell</a:t>
            </a:r>
          </a:p>
        </p:txBody>
      </p:sp>
      <p:sp>
        <p:nvSpPr>
          <p:cNvPr id="49154" name="Content Placeholder 2">
            <a:extLst>
              <a:ext uri="{FF2B5EF4-FFF2-40B4-BE49-F238E27FC236}">
                <a16:creationId xmlns:a16="http://schemas.microsoft.com/office/drawing/2014/main" id="{8982B17E-F6EC-9044-A17C-3DFF07B678AF}"/>
              </a:ext>
            </a:extLst>
          </p:cNvPr>
          <p:cNvSpPr txBox="1">
            <a:spLocks noChangeArrowheads="1"/>
          </p:cNvSpPr>
          <p:nvPr/>
        </p:nvSpPr>
        <p:spPr bwMode="auto">
          <a:xfrm>
            <a:off x="1120775" y="1003300"/>
            <a:ext cx="63119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1000"/>
              </a:spcBef>
              <a:buClr>
                <a:schemeClr val="tx2"/>
              </a:buClr>
              <a:buSzPct val="80000"/>
              <a:buFont typeface="Wingdings 3" pitchFamily="2" charset="2"/>
              <a:buNone/>
            </a:pPr>
            <a:r>
              <a:rPr lang="en-US" altLang="en-US" sz="2000" b="1"/>
              <a:t>Imaging Electrons</a:t>
            </a:r>
          </a:p>
        </p:txBody>
      </p:sp>
      <p:pic>
        <p:nvPicPr>
          <p:cNvPr id="49155" name="Picture 3">
            <a:extLst>
              <a:ext uri="{FF2B5EF4-FFF2-40B4-BE49-F238E27FC236}">
                <a16:creationId xmlns:a16="http://schemas.microsoft.com/office/drawing/2014/main" id="{20E8619F-BBB2-AA48-AA33-A3F32A940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802" t="20723" r="33652" b="12128"/>
          <a:stretch>
            <a:fillRect/>
          </a:stretch>
        </p:blipFill>
        <p:spPr bwMode="auto">
          <a:xfrm>
            <a:off x="6069013" y="1660525"/>
            <a:ext cx="22479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a:extLst>
              <a:ext uri="{FF2B5EF4-FFF2-40B4-BE49-F238E27FC236}">
                <a16:creationId xmlns:a16="http://schemas.microsoft.com/office/drawing/2014/main" id="{7223ABB6-E72B-2A42-9FB2-E580243DE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077" t="26993" r="14479" b="15936"/>
          <a:stretch>
            <a:fillRect/>
          </a:stretch>
        </p:blipFill>
        <p:spPr bwMode="auto">
          <a:xfrm>
            <a:off x="587375" y="2155825"/>
            <a:ext cx="344011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5">
            <a:extLst>
              <a:ext uri="{FF2B5EF4-FFF2-40B4-BE49-F238E27FC236}">
                <a16:creationId xmlns:a16="http://schemas.microsoft.com/office/drawing/2014/main" id="{886B763E-D84A-5842-8C5B-70F471A101EF}"/>
              </a:ext>
            </a:extLst>
          </p:cNvPr>
          <p:cNvSpPr txBox="1">
            <a:spLocks noChangeArrowheads="1"/>
          </p:cNvSpPr>
          <p:nvPr/>
        </p:nvSpPr>
        <p:spPr bwMode="auto">
          <a:xfrm>
            <a:off x="3122613" y="3613150"/>
            <a:ext cx="117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solidFill>
                  <a:srgbClr val="0070C0"/>
                </a:solidFill>
              </a:rPr>
              <a:t>Electron</a:t>
            </a:r>
          </a:p>
          <a:p>
            <a:pPr>
              <a:spcBef>
                <a:spcPct val="0"/>
              </a:spcBef>
              <a:buClrTx/>
              <a:buSzTx/>
              <a:buFontTx/>
              <a:buNone/>
            </a:pPr>
            <a:r>
              <a:rPr lang="en-US" altLang="en-US" sz="1800">
                <a:solidFill>
                  <a:srgbClr val="0070C0"/>
                </a:solidFill>
              </a:rPr>
              <a:t>Beam</a:t>
            </a:r>
          </a:p>
        </p:txBody>
      </p:sp>
      <p:pic>
        <p:nvPicPr>
          <p:cNvPr id="49158" name="Picture 6">
            <a:extLst>
              <a:ext uri="{FF2B5EF4-FFF2-40B4-BE49-F238E27FC236}">
                <a16:creationId xmlns:a16="http://schemas.microsoft.com/office/drawing/2014/main" id="{FC932B09-A76B-E849-B733-E0178B7C9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997" t="17242" r="35017" b="29749"/>
          <a:stretch>
            <a:fillRect/>
          </a:stretch>
        </p:blipFill>
        <p:spPr bwMode="auto">
          <a:xfrm rot="16039460" flipV="1">
            <a:off x="6484938" y="1785938"/>
            <a:ext cx="665162"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Box 7">
            <a:extLst>
              <a:ext uri="{FF2B5EF4-FFF2-40B4-BE49-F238E27FC236}">
                <a16:creationId xmlns:a16="http://schemas.microsoft.com/office/drawing/2014/main" id="{A4BC79AF-F90A-0943-97DA-2D1D18ECF530}"/>
              </a:ext>
            </a:extLst>
          </p:cNvPr>
          <p:cNvSpPr txBox="1">
            <a:spLocks noChangeArrowheads="1"/>
          </p:cNvSpPr>
          <p:nvPr/>
        </p:nvSpPr>
        <p:spPr bwMode="auto">
          <a:xfrm>
            <a:off x="6610350" y="3790950"/>
            <a:ext cx="117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solidFill>
                  <a:srgbClr val="0070C0"/>
                </a:solidFill>
              </a:rPr>
              <a:t>Electron</a:t>
            </a:r>
          </a:p>
          <a:p>
            <a:pPr>
              <a:spcBef>
                <a:spcPct val="0"/>
              </a:spcBef>
              <a:buClrTx/>
              <a:buSzTx/>
              <a:buFontTx/>
              <a:buNone/>
            </a:pPr>
            <a:r>
              <a:rPr lang="en-US" altLang="en-US" sz="1800">
                <a:solidFill>
                  <a:srgbClr val="0070C0"/>
                </a:solidFill>
              </a:rPr>
              <a:t>Beam</a:t>
            </a:r>
          </a:p>
        </p:txBody>
      </p:sp>
      <p:sp>
        <p:nvSpPr>
          <p:cNvPr id="49160" name="TextBox 8">
            <a:extLst>
              <a:ext uri="{FF2B5EF4-FFF2-40B4-BE49-F238E27FC236}">
                <a16:creationId xmlns:a16="http://schemas.microsoft.com/office/drawing/2014/main" id="{8A1D5266-4C5B-6742-BE30-FD18E439CCE5}"/>
              </a:ext>
            </a:extLst>
          </p:cNvPr>
          <p:cNvSpPr txBox="1">
            <a:spLocks noChangeArrowheads="1"/>
          </p:cNvSpPr>
          <p:nvPr/>
        </p:nvSpPr>
        <p:spPr bwMode="auto">
          <a:xfrm>
            <a:off x="611188" y="5086350"/>
            <a:ext cx="8023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i="1">
                <a:solidFill>
                  <a:srgbClr val="0070C0"/>
                </a:solidFill>
              </a:rPr>
              <a:t>Images from e</a:t>
            </a:r>
            <a:r>
              <a:rPr lang="en-US" altLang="en-US" sz="1800" i="1" baseline="30000">
                <a:solidFill>
                  <a:srgbClr val="0070C0"/>
                </a:solidFill>
              </a:rPr>
              <a:t>-</a:t>
            </a:r>
            <a:r>
              <a:rPr lang="en-US" altLang="en-US" sz="1800" i="1">
                <a:solidFill>
                  <a:srgbClr val="0070C0"/>
                </a:solidFill>
              </a:rPr>
              <a:t> is truncated due to the limited aperture of the current detection system</a:t>
            </a:r>
          </a:p>
          <a:p>
            <a:pPr>
              <a:spcBef>
                <a:spcPct val="0"/>
              </a:spcBef>
              <a:buClrTx/>
              <a:buSzTx/>
              <a:buFontTx/>
              <a:buNone/>
            </a:pPr>
            <a:endParaRPr lang="en-US" altLang="en-US" sz="1800" i="1">
              <a:solidFill>
                <a:srgbClr val="0070C0"/>
              </a:solidFill>
            </a:endParaRPr>
          </a:p>
        </p:txBody>
      </p:sp>
      <p:sp>
        <p:nvSpPr>
          <p:cNvPr id="49161" name="TextBox 9">
            <a:extLst>
              <a:ext uri="{FF2B5EF4-FFF2-40B4-BE49-F238E27FC236}">
                <a16:creationId xmlns:a16="http://schemas.microsoft.com/office/drawing/2014/main" id="{51D65CD9-4DE5-FF47-B872-4A4F83A99CDA}"/>
              </a:ext>
            </a:extLst>
          </p:cNvPr>
          <p:cNvSpPr txBox="1">
            <a:spLocks noChangeArrowheads="1"/>
          </p:cNvSpPr>
          <p:nvPr/>
        </p:nvSpPr>
        <p:spPr bwMode="auto">
          <a:xfrm>
            <a:off x="2657475" y="2393950"/>
            <a:ext cx="2203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800">
                <a:solidFill>
                  <a:srgbClr val="2C7DBA"/>
                </a:solidFill>
              </a:rPr>
              <a:t>Cherenkov Diffraction Radiation</a:t>
            </a:r>
          </a:p>
        </p:txBody>
      </p:sp>
    </p:spTree>
    <p:extLst>
      <p:ext uri="{BB962C8B-B14F-4D97-AF65-F5344CB8AC3E}">
        <p14:creationId xmlns:p14="http://schemas.microsoft.com/office/powerpoint/2010/main" val="2453383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3">
            <a:extLst>
              <a:ext uri="{FF2B5EF4-FFF2-40B4-BE49-F238E27FC236}">
                <a16:creationId xmlns:a16="http://schemas.microsoft.com/office/drawing/2014/main" id="{E2718AE4-835B-E344-9FF9-B21DF0CBB3DA}"/>
              </a:ext>
            </a:extLst>
          </p:cNvPr>
          <p:cNvGrpSpPr>
            <a:grpSpLocks/>
          </p:cNvGrpSpPr>
          <p:nvPr/>
        </p:nvGrpSpPr>
        <p:grpSpPr bwMode="auto">
          <a:xfrm>
            <a:off x="250825" y="1358900"/>
            <a:ext cx="4022725" cy="4446588"/>
            <a:chOff x="4706485" y="1458416"/>
            <a:chExt cx="1556683" cy="2388361"/>
          </a:xfrm>
        </p:grpSpPr>
        <p:sp>
          <p:nvSpPr>
            <p:cNvPr id="50180" name="TextBox 4">
              <a:extLst>
                <a:ext uri="{FF2B5EF4-FFF2-40B4-BE49-F238E27FC236}">
                  <a16:creationId xmlns:a16="http://schemas.microsoft.com/office/drawing/2014/main" id="{3C01B816-7208-2649-9C68-14AAB9C76A0B}"/>
                </a:ext>
              </a:extLst>
            </p:cNvPr>
            <p:cNvSpPr txBox="1">
              <a:spLocks noChangeArrowheads="1"/>
            </p:cNvSpPr>
            <p:nvPr/>
          </p:nvSpPr>
          <p:spPr bwMode="auto">
            <a:xfrm>
              <a:off x="4788893" y="1458416"/>
              <a:ext cx="1013875"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a:solidFill>
                    <a:srgbClr val="0070C0"/>
                  </a:solidFill>
                </a:rPr>
                <a:t>Electron Beam</a:t>
              </a:r>
            </a:p>
          </p:txBody>
        </p:sp>
        <p:sp>
          <p:nvSpPr>
            <p:cNvPr id="50181" name="TextBox 5">
              <a:extLst>
                <a:ext uri="{FF2B5EF4-FFF2-40B4-BE49-F238E27FC236}">
                  <a16:creationId xmlns:a16="http://schemas.microsoft.com/office/drawing/2014/main" id="{FD867D90-D32A-C245-8E43-BA378BEEB401}"/>
                </a:ext>
              </a:extLst>
            </p:cNvPr>
            <p:cNvSpPr txBox="1">
              <a:spLocks noChangeArrowheads="1"/>
            </p:cNvSpPr>
            <p:nvPr/>
          </p:nvSpPr>
          <p:spPr bwMode="auto">
            <a:xfrm>
              <a:off x="4815398" y="3607729"/>
              <a:ext cx="933509"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a:solidFill>
                    <a:srgbClr val="FF0000"/>
                  </a:solidFill>
                </a:rPr>
                <a:t>Positron Beam</a:t>
              </a:r>
            </a:p>
          </p:txBody>
        </p:sp>
        <p:pic>
          <p:nvPicPr>
            <p:cNvPr id="50182" name="Picture 6">
              <a:extLst>
                <a:ext uri="{FF2B5EF4-FFF2-40B4-BE49-F238E27FC236}">
                  <a16:creationId xmlns:a16="http://schemas.microsoft.com/office/drawing/2014/main" id="{C7340ED1-539E-CC44-892F-E5A2FE3EA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151" t="15591" r="36833" b="18069"/>
            <a:stretch>
              <a:fillRect/>
            </a:stretch>
          </p:blipFill>
          <p:spPr bwMode="auto">
            <a:xfrm>
              <a:off x="4970057" y="1823889"/>
              <a:ext cx="1186943" cy="184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7">
              <a:extLst>
                <a:ext uri="{FF2B5EF4-FFF2-40B4-BE49-F238E27FC236}">
                  <a16:creationId xmlns:a16="http://schemas.microsoft.com/office/drawing/2014/main" id="{6AE3F9A3-6999-7C4D-8FE0-B0C24F781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997" t="17242" r="35017" b="29749"/>
            <a:stretch>
              <a:fillRect/>
            </a:stretch>
          </p:blipFill>
          <p:spPr bwMode="auto">
            <a:xfrm rot="16039460" flipV="1">
              <a:off x="5227664" y="1661982"/>
              <a:ext cx="514325" cy="155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8">
              <a:extLst>
                <a:ext uri="{FF2B5EF4-FFF2-40B4-BE49-F238E27FC236}">
                  <a16:creationId xmlns:a16="http://schemas.microsoft.com/office/drawing/2014/main" id="{38233B53-4500-E24B-82DA-876290FAF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123" t="22517" r="60197" b="67400"/>
            <a:stretch>
              <a:fillRect/>
            </a:stretch>
          </p:blipFill>
          <p:spPr bwMode="auto">
            <a:xfrm>
              <a:off x="5171575" y="1663999"/>
              <a:ext cx="256280" cy="28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9">
              <a:extLst>
                <a:ext uri="{FF2B5EF4-FFF2-40B4-BE49-F238E27FC236}">
                  <a16:creationId xmlns:a16="http://schemas.microsoft.com/office/drawing/2014/main" id="{43639D25-252D-1641-9E1F-AB1486768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248" t="18152" r="23157" b="18393"/>
            <a:stretch>
              <a:fillRect/>
            </a:stretch>
          </p:blipFill>
          <p:spPr bwMode="auto">
            <a:xfrm rot="-5400000">
              <a:off x="4967787" y="2489399"/>
              <a:ext cx="775473" cy="81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8" name="TextBox 10">
            <a:extLst>
              <a:ext uri="{FF2B5EF4-FFF2-40B4-BE49-F238E27FC236}">
                <a16:creationId xmlns:a16="http://schemas.microsoft.com/office/drawing/2014/main" id="{DE43D4FF-7FD4-E34F-AB94-91E4C45B3655}"/>
              </a:ext>
            </a:extLst>
          </p:cNvPr>
          <p:cNvSpPr txBox="1">
            <a:spLocks noChangeArrowheads="1"/>
          </p:cNvSpPr>
          <p:nvPr/>
        </p:nvSpPr>
        <p:spPr bwMode="auto">
          <a:xfrm>
            <a:off x="4814888" y="3000375"/>
            <a:ext cx="3644900" cy="1322388"/>
          </a:xfrm>
          <a:prstGeom prst="rect">
            <a:avLst/>
          </a:prstGeom>
          <a:solidFill>
            <a:schemeClr val="accent1"/>
          </a:solidFill>
          <a:ln w="9525">
            <a:solidFill>
              <a:srgbClr val="FF0000"/>
            </a:solidFill>
            <a:miter lim="800000"/>
            <a:headEnd/>
            <a:tailEnd/>
          </a:ln>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a:t>The photons produced by </a:t>
            </a:r>
            <a:r>
              <a:rPr lang="en-US" altLang="en-US" sz="1600">
                <a:solidFill>
                  <a:srgbClr val="FF0000"/>
                </a:solidFill>
              </a:rPr>
              <a:t>electrons and positrons appear on a different zone of the image </a:t>
            </a:r>
            <a:r>
              <a:rPr lang="en-US" altLang="en-US" sz="1600"/>
              <a:t>and give the possibility to </a:t>
            </a:r>
            <a:r>
              <a:rPr lang="en-US" altLang="en-US" sz="1600">
                <a:solidFill>
                  <a:srgbClr val="FF0000"/>
                </a:solidFill>
              </a:rPr>
              <a:t>high directivity beam measurements</a:t>
            </a:r>
            <a:endParaRPr lang="en-US" altLang="en-US" sz="1600"/>
          </a:p>
        </p:txBody>
      </p:sp>
      <p:sp>
        <p:nvSpPr>
          <p:cNvPr id="12" name="Заголовок 1">
            <a:extLst>
              <a:ext uri="{FF2B5EF4-FFF2-40B4-BE49-F238E27FC236}">
                <a16:creationId xmlns:a16="http://schemas.microsoft.com/office/drawing/2014/main" id="{C119B850-640D-A742-8CAF-CE15C2B5BD2A}"/>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Optical/IR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Cornell</a:t>
            </a:r>
          </a:p>
        </p:txBody>
      </p:sp>
    </p:spTree>
    <p:extLst>
      <p:ext uri="{BB962C8B-B14F-4D97-AF65-F5344CB8AC3E}">
        <p14:creationId xmlns:p14="http://schemas.microsoft.com/office/powerpoint/2010/main" val="3317097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0BC2DAD-3885-B44A-BAF8-CBC25C434BE9}"/>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Optical/IR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Cornell</a:t>
            </a:r>
          </a:p>
        </p:txBody>
      </p:sp>
      <p:sp>
        <p:nvSpPr>
          <p:cNvPr id="51202" name="Content Placeholder 2">
            <a:extLst>
              <a:ext uri="{FF2B5EF4-FFF2-40B4-BE49-F238E27FC236}">
                <a16:creationId xmlns:a16="http://schemas.microsoft.com/office/drawing/2014/main" id="{022592AE-7E2F-1F4B-B12D-45EB325B1A05}"/>
              </a:ext>
            </a:extLst>
          </p:cNvPr>
          <p:cNvSpPr txBox="1">
            <a:spLocks noChangeArrowheads="1"/>
          </p:cNvSpPr>
          <p:nvPr/>
        </p:nvSpPr>
        <p:spPr bwMode="auto">
          <a:xfrm>
            <a:off x="282575" y="989013"/>
            <a:ext cx="82867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defTabSz="4572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defTabSz="4572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lvl="1">
              <a:spcBef>
                <a:spcPts val="1000"/>
              </a:spcBef>
              <a:buSzPct val="80000"/>
              <a:buFont typeface="Wingdings 3" pitchFamily="2" charset="2"/>
              <a:buNone/>
            </a:pPr>
            <a:r>
              <a:rPr lang="en-US" altLang="en-US" sz="2000" b="1"/>
              <a:t>Imaging conditions and Radiation power vs Impact parameter</a:t>
            </a:r>
          </a:p>
        </p:txBody>
      </p:sp>
      <p:pic>
        <p:nvPicPr>
          <p:cNvPr id="51203" name="Picture 13">
            <a:extLst>
              <a:ext uri="{FF2B5EF4-FFF2-40B4-BE49-F238E27FC236}">
                <a16:creationId xmlns:a16="http://schemas.microsoft.com/office/drawing/2014/main" id="{68A1C03E-53F8-D84A-9C12-BE8755C51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1357"/>
          <a:stretch>
            <a:fillRect/>
          </a:stretch>
        </p:blipFill>
        <p:spPr bwMode="auto">
          <a:xfrm>
            <a:off x="71438" y="1557338"/>
            <a:ext cx="8964612"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14">
            <a:extLst>
              <a:ext uri="{FF2B5EF4-FFF2-40B4-BE49-F238E27FC236}">
                <a16:creationId xmlns:a16="http://schemas.microsoft.com/office/drawing/2014/main" id="{CD2CA880-71E9-EE45-B670-9D160ECE276A}"/>
              </a:ext>
            </a:extLst>
          </p:cNvPr>
          <p:cNvSpPr txBox="1">
            <a:spLocks noChangeArrowheads="1"/>
          </p:cNvSpPr>
          <p:nvPr/>
        </p:nvSpPr>
        <p:spPr bwMode="auto">
          <a:xfrm>
            <a:off x="468313" y="5373688"/>
            <a:ext cx="798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FF0000"/>
                </a:solidFill>
              </a:rPr>
              <a:t>‘Cherenkov photons yield increasing strongly for smaller impact parameter’</a:t>
            </a:r>
          </a:p>
        </p:txBody>
      </p:sp>
    </p:spTree>
    <p:extLst>
      <p:ext uri="{BB962C8B-B14F-4D97-AF65-F5344CB8AC3E}">
        <p14:creationId xmlns:p14="http://schemas.microsoft.com/office/powerpoint/2010/main" val="318359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D2E7CF98-EAC1-FC40-A456-686498785A51}"/>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Optical/IR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Cornell</a:t>
            </a:r>
          </a:p>
        </p:txBody>
      </p:sp>
      <p:sp>
        <p:nvSpPr>
          <p:cNvPr id="52226" name="Content Placeholder 2">
            <a:extLst>
              <a:ext uri="{FF2B5EF4-FFF2-40B4-BE49-F238E27FC236}">
                <a16:creationId xmlns:a16="http://schemas.microsoft.com/office/drawing/2014/main" id="{605EB601-7345-9241-AF33-B361B8DA9FB1}"/>
              </a:ext>
            </a:extLst>
          </p:cNvPr>
          <p:cNvSpPr txBox="1">
            <a:spLocks noChangeArrowheads="1"/>
          </p:cNvSpPr>
          <p:nvPr/>
        </p:nvSpPr>
        <p:spPr bwMode="auto">
          <a:xfrm>
            <a:off x="460375" y="1377950"/>
            <a:ext cx="82883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defTabSz="4572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defTabSz="4572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lvl="1">
              <a:spcBef>
                <a:spcPts val="1000"/>
              </a:spcBef>
              <a:buSzPct val="80000"/>
              <a:buFont typeface="Wingdings 3" pitchFamily="2" charset="2"/>
              <a:buNone/>
            </a:pPr>
            <a:r>
              <a:rPr lang="en-US" altLang="en-US" sz="2000" b="1"/>
              <a:t>Imaging conditions and Radiation power vs Impact parameter</a:t>
            </a:r>
          </a:p>
        </p:txBody>
      </p:sp>
      <p:pic>
        <p:nvPicPr>
          <p:cNvPr id="52227" name="Picture 6">
            <a:extLst>
              <a:ext uri="{FF2B5EF4-FFF2-40B4-BE49-F238E27FC236}">
                <a16:creationId xmlns:a16="http://schemas.microsoft.com/office/drawing/2014/main" id="{BF2FEC07-121F-BA47-91CC-23BC2301D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916113"/>
            <a:ext cx="5294313"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879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KEK:ATF2 – Accelerator Test Facility</a:t>
            </a:r>
          </a:p>
        </p:txBody>
      </p:sp>
      <p:graphicFrame>
        <p:nvGraphicFramePr>
          <p:cNvPr id="10" name="Table 9"/>
          <p:cNvGraphicFramePr>
            <a:graphicFrameLocks noGrp="1"/>
          </p:cNvGraphicFramePr>
          <p:nvPr>
            <p:extLst>
              <p:ext uri="{D42A27DB-BD31-4B8C-83A1-F6EECF244321}">
                <p14:modId xmlns:p14="http://schemas.microsoft.com/office/powerpoint/2010/main" val="1517205009"/>
              </p:ext>
            </p:extLst>
          </p:nvPr>
        </p:nvGraphicFramePr>
        <p:xfrm>
          <a:off x="12372" y="4365106"/>
          <a:ext cx="4608512" cy="1728190"/>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345638">
                <a:tc>
                  <a:txBody>
                    <a:bodyPr/>
                    <a:lstStyle/>
                    <a:p>
                      <a:pPr algn="l"/>
                      <a:r>
                        <a:rPr lang="en-GB" sz="1400" b="1" dirty="0">
                          <a:solidFill>
                            <a:srgbClr val="000000"/>
                          </a:solidFill>
                          <a:latin typeface="Sylfaen" pitchFamily="18" charset="0"/>
                        </a:rPr>
                        <a:t>Charge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b="1" dirty="0">
                          <a:solidFill>
                            <a:srgbClr val="000000"/>
                          </a:solidFill>
                          <a:latin typeface="Sylfaen" pitchFamily="18" charset="0"/>
                        </a:rPr>
                        <a:t>1 – 8 x 10</a:t>
                      </a:r>
                      <a:r>
                        <a:rPr lang="en-GB" sz="1400" b="1" baseline="30000" dirty="0">
                          <a:solidFill>
                            <a:srgbClr val="000000"/>
                          </a:solidFill>
                          <a:latin typeface="Sylfaen" pitchFamily="18" charset="0"/>
                        </a:rPr>
                        <a:t>9 </a:t>
                      </a:r>
                      <a:r>
                        <a:rPr lang="en-GB" sz="1400" b="1" baseline="0" dirty="0">
                          <a:solidFill>
                            <a:srgbClr val="000000"/>
                          </a:solidFill>
                          <a:latin typeface="Sylfaen"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45638">
                <a:tc>
                  <a:txBody>
                    <a:bodyPr/>
                    <a:lstStyle/>
                    <a:p>
                      <a:r>
                        <a:rPr lang="en-GB" sz="1400" b="1" dirty="0">
                          <a:solidFill>
                            <a:srgbClr val="000000"/>
                          </a:solidFill>
                          <a:latin typeface="Sylfaen" pitchFamily="18" charset="0"/>
                        </a:rPr>
                        <a:t>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b="1" dirty="0">
                          <a:solidFill>
                            <a:srgbClr val="000000"/>
                          </a:solidFill>
                          <a:latin typeface="Sylfaen" pitchFamily="18" charset="0"/>
                        </a:rPr>
                        <a:t>1.28 </a:t>
                      </a:r>
                      <a:r>
                        <a:rPr lang="en-GB" sz="1400" b="1" dirty="0" err="1">
                          <a:solidFill>
                            <a:srgbClr val="000000"/>
                          </a:solidFill>
                          <a:latin typeface="Sylfaen" pitchFamily="18" charset="0"/>
                        </a:rPr>
                        <a:t>GeV</a:t>
                      </a:r>
                      <a:endParaRPr lang="en-GB" sz="1400" b="1" dirty="0">
                        <a:solidFill>
                          <a:srgbClr val="000000"/>
                        </a:solidFill>
                        <a:latin typeface="Sylfae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45638">
                <a:tc>
                  <a:txBody>
                    <a:bodyPr/>
                    <a:lstStyle/>
                    <a:p>
                      <a:r>
                        <a:rPr lang="en-GB" sz="1400" b="1" dirty="0">
                          <a:solidFill>
                            <a:srgbClr val="000000"/>
                          </a:solidFill>
                          <a:latin typeface="Sylfaen" pitchFamily="18" charset="0"/>
                        </a:rPr>
                        <a:t>Beam size (LWIP)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b="1" dirty="0">
                          <a:solidFill>
                            <a:srgbClr val="000000"/>
                          </a:solidFill>
                          <a:latin typeface="Sylfaen" pitchFamily="18" charset="0"/>
                        </a:rPr>
                        <a:t>100 x 1 </a:t>
                      </a:r>
                      <a:r>
                        <a:rPr lang="en-GB" sz="1400" b="1" dirty="0">
                          <a:solidFill>
                            <a:srgbClr val="000000"/>
                          </a:solidFill>
                          <a:latin typeface="Symbol" pitchFamily="18" charset="2"/>
                        </a:rPr>
                        <a:t>m</a:t>
                      </a:r>
                      <a:r>
                        <a:rPr lang="en-GB" sz="1400" b="1" dirty="0">
                          <a:solidFill>
                            <a:srgbClr val="000000"/>
                          </a:solidFill>
                          <a:latin typeface="Sylfaen"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45638">
                <a:tc>
                  <a:txBody>
                    <a:bodyPr/>
                    <a:lstStyle/>
                    <a:p>
                      <a:r>
                        <a:rPr lang="en-GB" sz="1400" b="1" dirty="0">
                          <a:solidFill>
                            <a:srgbClr val="000000"/>
                          </a:solidFill>
                          <a:latin typeface="Sylfaen" pitchFamily="18" charset="0"/>
                        </a:rPr>
                        <a:t>Bunch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b="1" dirty="0">
                          <a:solidFill>
                            <a:srgbClr val="000000"/>
                          </a:solidFill>
                          <a:latin typeface="Sylfaen" pitchFamily="18" charset="0"/>
                        </a:rPr>
                        <a:t>30 </a:t>
                      </a:r>
                      <a:r>
                        <a:rPr lang="en-GB" sz="1400" b="1" dirty="0" err="1">
                          <a:solidFill>
                            <a:srgbClr val="000000"/>
                          </a:solidFill>
                          <a:latin typeface="Sylfaen" pitchFamily="18" charset="0"/>
                        </a:rPr>
                        <a:t>ps</a:t>
                      </a:r>
                      <a:r>
                        <a:rPr lang="en-GB" sz="1400" b="1" dirty="0">
                          <a:solidFill>
                            <a:srgbClr val="000000"/>
                          </a:solidFill>
                          <a:latin typeface="Sylfaen" pitchFamily="18" charset="0"/>
                        </a:rPr>
                        <a:t> (3.12Hz, single bunch)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45638">
                <a:tc>
                  <a:txBody>
                    <a:bodyPr/>
                    <a:lstStyle/>
                    <a:p>
                      <a:r>
                        <a:rPr lang="en-GB" sz="1400" b="1" dirty="0">
                          <a:solidFill>
                            <a:srgbClr val="000000"/>
                          </a:solidFill>
                          <a:latin typeface="Sylfaen" pitchFamily="18" charset="0"/>
                        </a:rPr>
                        <a:t>Laser (532nm, </a:t>
                      </a:r>
                      <a:r>
                        <a:rPr lang="en-GB" sz="1400" b="1" dirty="0" err="1">
                          <a:solidFill>
                            <a:srgbClr val="000000"/>
                          </a:solidFill>
                          <a:latin typeface="Sylfaen" pitchFamily="18" charset="0"/>
                        </a:rPr>
                        <a:t>Nd:YAG</a:t>
                      </a:r>
                      <a:r>
                        <a:rPr lang="en-GB" sz="1400" b="1" dirty="0">
                          <a:solidFill>
                            <a:srgbClr val="000000"/>
                          </a:solidFill>
                          <a:latin typeface="Sylfae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b="1" dirty="0">
                          <a:solidFill>
                            <a:srgbClr val="000000"/>
                          </a:solidFill>
                          <a:latin typeface="Sylfaen" pitchFamily="18" charset="0"/>
                        </a:rPr>
                        <a:t>100 </a:t>
                      </a:r>
                      <a:r>
                        <a:rPr lang="en-GB" sz="1400" b="1" dirty="0" err="1">
                          <a:solidFill>
                            <a:srgbClr val="000000"/>
                          </a:solidFill>
                          <a:latin typeface="Sylfaen" pitchFamily="18" charset="0"/>
                        </a:rPr>
                        <a:t>mJ</a:t>
                      </a:r>
                      <a:r>
                        <a:rPr lang="en-GB" sz="1400" b="1" dirty="0">
                          <a:solidFill>
                            <a:srgbClr val="000000"/>
                          </a:solidFill>
                          <a:latin typeface="Sylfaen" pitchFamily="18" charset="0"/>
                        </a:rPr>
                        <a:t>, 150 </a:t>
                      </a:r>
                      <a:r>
                        <a:rPr lang="en-GB" sz="1400" b="1" dirty="0" err="1">
                          <a:solidFill>
                            <a:srgbClr val="000000"/>
                          </a:solidFill>
                          <a:latin typeface="Sylfaen" pitchFamily="18" charset="0"/>
                        </a:rPr>
                        <a:t>ps</a:t>
                      </a:r>
                      <a:endParaRPr lang="en-GB" sz="1400" b="1" dirty="0">
                        <a:solidFill>
                          <a:srgbClr val="000000"/>
                        </a:solidFill>
                        <a:latin typeface="Sylfae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stretch>
            <a:fillRect/>
          </a:stretch>
        </p:blipFill>
        <p:spPr>
          <a:xfrm>
            <a:off x="4680520" y="4047810"/>
            <a:ext cx="4499992" cy="2405526"/>
          </a:xfrm>
          <a:prstGeom prst="rect">
            <a:avLst/>
          </a:prstGeom>
        </p:spPr>
      </p:pic>
      <p:pic>
        <p:nvPicPr>
          <p:cNvPr id="11" name="Picture 10"/>
          <p:cNvPicPr>
            <a:picLocks noChangeAspect="1"/>
          </p:cNvPicPr>
          <p:nvPr/>
        </p:nvPicPr>
        <p:blipFill>
          <a:blip r:embed="rId4"/>
          <a:stretch>
            <a:fillRect/>
          </a:stretch>
        </p:blipFill>
        <p:spPr>
          <a:xfrm>
            <a:off x="539552" y="1412776"/>
            <a:ext cx="8064896" cy="2016224"/>
          </a:xfrm>
          <a:prstGeom prst="rect">
            <a:avLst/>
          </a:prstGeom>
        </p:spPr>
      </p:pic>
    </p:spTree>
    <p:extLst>
      <p:ext uri="{BB962C8B-B14F-4D97-AF65-F5344CB8AC3E}">
        <p14:creationId xmlns:p14="http://schemas.microsoft.com/office/powerpoint/2010/main" val="267368931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1140102E-8527-5242-ADBD-0C7F2870EA62}"/>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Optical/IR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Cornell</a:t>
            </a:r>
          </a:p>
        </p:txBody>
      </p:sp>
      <p:pic>
        <p:nvPicPr>
          <p:cNvPr id="53250" name="Picture 2" descr="Vertical_Polarisation.png">
            <a:extLst>
              <a:ext uri="{FF2B5EF4-FFF2-40B4-BE49-F238E27FC236}">
                <a16:creationId xmlns:a16="http://schemas.microsoft.com/office/drawing/2014/main" id="{F018962A-F204-1D4B-927A-A27D2D60E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381" r="59872"/>
          <a:stretch>
            <a:fillRect/>
          </a:stretch>
        </p:blipFill>
        <p:spPr bwMode="auto">
          <a:xfrm>
            <a:off x="6503988" y="2370138"/>
            <a:ext cx="1884362"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Horizontal_Polarisation.png">
            <a:extLst>
              <a:ext uri="{FF2B5EF4-FFF2-40B4-BE49-F238E27FC236}">
                <a16:creationId xmlns:a16="http://schemas.microsoft.com/office/drawing/2014/main" id="{FCCE3AAF-E006-5D4A-A3BD-8DE1703DF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87" t="-2374" r="59740" b="2374"/>
          <a:stretch>
            <a:fillRect/>
          </a:stretch>
        </p:blipFill>
        <p:spPr bwMode="auto">
          <a:xfrm>
            <a:off x="3924300" y="2343150"/>
            <a:ext cx="1905000"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4">
            <a:extLst>
              <a:ext uri="{FF2B5EF4-FFF2-40B4-BE49-F238E27FC236}">
                <a16:creationId xmlns:a16="http://schemas.microsoft.com/office/drawing/2014/main" id="{EB24A05B-0050-FF46-975E-D0F5B891F17B}"/>
              </a:ext>
            </a:extLst>
          </p:cNvPr>
          <p:cNvSpPr txBox="1">
            <a:spLocks noChangeArrowheads="1"/>
          </p:cNvSpPr>
          <p:nvPr/>
        </p:nvSpPr>
        <p:spPr bwMode="auto">
          <a:xfrm>
            <a:off x="4498975" y="2197100"/>
            <a:ext cx="15176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200" i="1"/>
              <a:t>Horizontal polarization</a:t>
            </a:r>
          </a:p>
        </p:txBody>
      </p:sp>
      <p:sp>
        <p:nvSpPr>
          <p:cNvPr id="53253" name="TextBox 5">
            <a:extLst>
              <a:ext uri="{FF2B5EF4-FFF2-40B4-BE49-F238E27FC236}">
                <a16:creationId xmlns:a16="http://schemas.microsoft.com/office/drawing/2014/main" id="{8702E30B-EEDB-974D-A2FC-155A5BC8E485}"/>
              </a:ext>
            </a:extLst>
          </p:cNvPr>
          <p:cNvSpPr txBox="1">
            <a:spLocks noChangeArrowheads="1"/>
          </p:cNvSpPr>
          <p:nvPr/>
        </p:nvSpPr>
        <p:spPr bwMode="auto">
          <a:xfrm>
            <a:off x="6611938" y="2197100"/>
            <a:ext cx="1328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200" i="1"/>
              <a:t>Vertical polarization</a:t>
            </a:r>
          </a:p>
        </p:txBody>
      </p:sp>
      <p:grpSp>
        <p:nvGrpSpPr>
          <p:cNvPr id="53254" name="Group 6">
            <a:extLst>
              <a:ext uri="{FF2B5EF4-FFF2-40B4-BE49-F238E27FC236}">
                <a16:creationId xmlns:a16="http://schemas.microsoft.com/office/drawing/2014/main" id="{9605D064-F536-B246-946E-048E632F18AA}"/>
              </a:ext>
            </a:extLst>
          </p:cNvPr>
          <p:cNvGrpSpPr>
            <a:grpSpLocks/>
          </p:cNvGrpSpPr>
          <p:nvPr/>
        </p:nvGrpSpPr>
        <p:grpSpPr bwMode="auto">
          <a:xfrm>
            <a:off x="611188" y="2719388"/>
            <a:ext cx="2614612" cy="1768475"/>
            <a:chOff x="146885" y="2958707"/>
            <a:chExt cx="4561405" cy="2951024"/>
          </a:xfrm>
        </p:grpSpPr>
        <p:pic>
          <p:nvPicPr>
            <p:cNvPr id="53258" name="Picture 7">
              <a:extLst>
                <a:ext uri="{FF2B5EF4-FFF2-40B4-BE49-F238E27FC236}">
                  <a16:creationId xmlns:a16="http://schemas.microsoft.com/office/drawing/2014/main" id="{D0E59892-21ED-0048-BCEA-384CC3746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497" t="25034" r="31120" b="25017"/>
            <a:stretch>
              <a:fillRect/>
            </a:stretch>
          </p:blipFill>
          <p:spPr bwMode="auto">
            <a:xfrm>
              <a:off x="146885" y="2958707"/>
              <a:ext cx="3974811" cy="259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TextBox 8">
              <a:extLst>
                <a:ext uri="{FF2B5EF4-FFF2-40B4-BE49-F238E27FC236}">
                  <a16:creationId xmlns:a16="http://schemas.microsoft.com/office/drawing/2014/main" id="{327B0D65-2ECF-A74B-9E67-6196913B2384}"/>
                </a:ext>
              </a:extLst>
            </p:cNvPr>
            <p:cNvSpPr txBox="1">
              <a:spLocks noChangeArrowheads="1"/>
            </p:cNvSpPr>
            <p:nvPr/>
          </p:nvSpPr>
          <p:spPr bwMode="auto">
            <a:xfrm>
              <a:off x="826325" y="5396060"/>
              <a:ext cx="2201530" cy="51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400">
                  <a:solidFill>
                    <a:srgbClr val="FF0000"/>
                  </a:solidFill>
                </a:rPr>
                <a:t>Positron Beam</a:t>
              </a:r>
            </a:p>
          </p:txBody>
        </p:sp>
        <p:sp>
          <p:nvSpPr>
            <p:cNvPr id="53260" name="TextBox 9">
              <a:extLst>
                <a:ext uri="{FF2B5EF4-FFF2-40B4-BE49-F238E27FC236}">
                  <a16:creationId xmlns:a16="http://schemas.microsoft.com/office/drawing/2014/main" id="{5C8585C0-063D-6F41-85C3-AC83CC36273D}"/>
                </a:ext>
              </a:extLst>
            </p:cNvPr>
            <p:cNvSpPr txBox="1">
              <a:spLocks noChangeArrowheads="1"/>
            </p:cNvSpPr>
            <p:nvPr/>
          </p:nvSpPr>
          <p:spPr bwMode="auto">
            <a:xfrm>
              <a:off x="2798835" y="3387279"/>
              <a:ext cx="1909455" cy="126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400">
                  <a:solidFill>
                    <a:srgbClr val="2C7DBA"/>
                  </a:solidFill>
                </a:rPr>
                <a:t>Cherenkov</a:t>
              </a:r>
            </a:p>
            <a:p>
              <a:pPr>
                <a:spcBef>
                  <a:spcPct val="0"/>
                </a:spcBef>
                <a:buClrTx/>
                <a:buSzTx/>
                <a:buFontTx/>
                <a:buNone/>
              </a:pPr>
              <a:r>
                <a:rPr lang="en-US" altLang="en-US" sz="1400">
                  <a:solidFill>
                    <a:srgbClr val="2C7DBA"/>
                  </a:solidFill>
                </a:rPr>
                <a:t>Diffraction</a:t>
              </a:r>
            </a:p>
            <a:p>
              <a:pPr>
                <a:spcBef>
                  <a:spcPct val="0"/>
                </a:spcBef>
                <a:buClrTx/>
                <a:buSzTx/>
                <a:buFontTx/>
                <a:buNone/>
              </a:pPr>
              <a:r>
                <a:rPr lang="en-US" altLang="en-US" sz="1400">
                  <a:solidFill>
                    <a:srgbClr val="2C7DBA"/>
                  </a:solidFill>
                </a:rPr>
                <a:t>Radiation</a:t>
              </a:r>
            </a:p>
          </p:txBody>
        </p:sp>
      </p:grpSp>
      <p:sp>
        <p:nvSpPr>
          <p:cNvPr id="53255" name="Rectangle 10">
            <a:extLst>
              <a:ext uri="{FF2B5EF4-FFF2-40B4-BE49-F238E27FC236}">
                <a16:creationId xmlns:a16="http://schemas.microsoft.com/office/drawing/2014/main" id="{C2643DD6-11B1-4946-A70E-67BAEF8D4381}"/>
              </a:ext>
            </a:extLst>
          </p:cNvPr>
          <p:cNvSpPr>
            <a:spLocks noChangeArrowheads="1"/>
          </p:cNvSpPr>
          <p:nvPr/>
        </p:nvSpPr>
        <p:spPr bwMode="auto">
          <a:xfrm>
            <a:off x="827088" y="5876925"/>
            <a:ext cx="7781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a:solidFill>
                  <a:srgbClr val="FF0000"/>
                </a:solidFill>
              </a:rPr>
              <a:t>‘Vertically polarized photons give the best spatial resolution (here for </a:t>
            </a:r>
            <a:r>
              <a:rPr lang="en-US" altLang="en-US" sz="1800">
                <a:solidFill>
                  <a:srgbClr val="FF0000"/>
                </a:solidFill>
                <a:latin typeface="Symbol" pitchFamily="2" charset="2"/>
              </a:rPr>
              <a:t>s</a:t>
            </a:r>
            <a:r>
              <a:rPr lang="en-US" altLang="en-US" sz="1800" baseline="-25000">
                <a:solidFill>
                  <a:srgbClr val="FF0000"/>
                </a:solidFill>
              </a:rPr>
              <a:t>y</a:t>
            </a:r>
            <a:r>
              <a:rPr lang="en-US" altLang="en-US" sz="1800">
                <a:solidFill>
                  <a:srgbClr val="FF0000"/>
                </a:solidFill>
              </a:rPr>
              <a:t>=2mm)</a:t>
            </a:r>
          </a:p>
        </p:txBody>
      </p:sp>
      <p:sp>
        <p:nvSpPr>
          <p:cNvPr id="53256" name="Content Placeholder 2">
            <a:extLst>
              <a:ext uri="{FF2B5EF4-FFF2-40B4-BE49-F238E27FC236}">
                <a16:creationId xmlns:a16="http://schemas.microsoft.com/office/drawing/2014/main" id="{0603DE2D-9D97-FB47-824F-6A77E0612351}"/>
              </a:ext>
            </a:extLst>
          </p:cNvPr>
          <p:cNvSpPr txBox="1">
            <a:spLocks noChangeArrowheads="1"/>
          </p:cNvSpPr>
          <p:nvPr/>
        </p:nvSpPr>
        <p:spPr bwMode="auto">
          <a:xfrm>
            <a:off x="468313" y="1062038"/>
            <a:ext cx="73437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defTabSz="4572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defTabSz="4572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lvl="1">
              <a:spcBef>
                <a:spcPts val="1000"/>
              </a:spcBef>
              <a:buSzPct val="80000"/>
              <a:buFont typeface="Wingdings 3" pitchFamily="2" charset="2"/>
              <a:buNone/>
            </a:pPr>
            <a:r>
              <a:rPr lang="en-US" altLang="en-US" sz="2000" b="1"/>
              <a:t>Beam imaging - Polarization studies</a:t>
            </a:r>
          </a:p>
        </p:txBody>
      </p:sp>
      <p:sp>
        <p:nvSpPr>
          <p:cNvPr id="53257" name="Rectangle 13">
            <a:extLst>
              <a:ext uri="{FF2B5EF4-FFF2-40B4-BE49-F238E27FC236}">
                <a16:creationId xmlns:a16="http://schemas.microsoft.com/office/drawing/2014/main" id="{7005BCF9-A5D9-B346-B510-7A43DD1DA310}"/>
              </a:ext>
            </a:extLst>
          </p:cNvPr>
          <p:cNvSpPr>
            <a:spLocks noChangeArrowheads="1"/>
          </p:cNvSpPr>
          <p:nvPr/>
        </p:nvSpPr>
        <p:spPr bwMode="auto">
          <a:xfrm>
            <a:off x="1198563" y="1484313"/>
            <a:ext cx="2836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400"/>
              <a:t>5.3 GeV positrons - 600nm+/-10nm </a:t>
            </a:r>
            <a:endParaRPr lang="en-US" altLang="en-US" sz="1800"/>
          </a:p>
        </p:txBody>
      </p:sp>
    </p:spTree>
    <p:extLst>
      <p:ext uri="{BB962C8B-B14F-4D97-AF65-F5344CB8AC3E}">
        <p14:creationId xmlns:p14="http://schemas.microsoft.com/office/powerpoint/2010/main" val="1224814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5CEEFC39-8B58-6247-8A91-3A6FD9072754}"/>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Optical/IR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Cornell</a:t>
            </a:r>
          </a:p>
        </p:txBody>
      </p:sp>
      <p:pic>
        <p:nvPicPr>
          <p:cNvPr id="54274" name="Picture 2" descr="/Volumes/ODR_DATA_RK/2017_10_21_Shift3/Article_cSigmaVsImpactParam.pdf">
            <a:extLst>
              <a:ext uri="{FF2B5EF4-FFF2-40B4-BE49-F238E27FC236}">
                <a16:creationId xmlns:a16="http://schemas.microsoft.com/office/drawing/2014/main" id="{BFF310F0-0524-8844-88C8-18EB63CE8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819275"/>
            <a:ext cx="542607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Content Placeholder 2">
            <a:extLst>
              <a:ext uri="{FF2B5EF4-FFF2-40B4-BE49-F238E27FC236}">
                <a16:creationId xmlns:a16="http://schemas.microsoft.com/office/drawing/2014/main" id="{B65AC85A-CEF8-FE40-9BB4-EB2F4363A126}"/>
              </a:ext>
            </a:extLst>
          </p:cNvPr>
          <p:cNvSpPr txBox="1">
            <a:spLocks noChangeArrowheads="1"/>
          </p:cNvSpPr>
          <p:nvPr/>
        </p:nvSpPr>
        <p:spPr bwMode="auto">
          <a:xfrm>
            <a:off x="0" y="900113"/>
            <a:ext cx="70913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defTabSz="4572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defTabSz="4572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lvl="1">
              <a:spcBef>
                <a:spcPts val="1000"/>
              </a:spcBef>
              <a:buSzPct val="80000"/>
              <a:buFont typeface="Wingdings 3" pitchFamily="2" charset="2"/>
              <a:buNone/>
            </a:pPr>
            <a:r>
              <a:rPr lang="en-US" altLang="en-US" sz="2000" b="1"/>
              <a:t>Beam imaging as function of impact parameter </a:t>
            </a:r>
          </a:p>
          <a:p>
            <a:pPr lvl="1">
              <a:spcBef>
                <a:spcPts val="1000"/>
              </a:spcBef>
              <a:buSzPct val="80000"/>
              <a:buFont typeface="Wingdings 3" pitchFamily="2" charset="2"/>
              <a:buNone/>
            </a:pPr>
            <a:r>
              <a:rPr lang="en-US" altLang="en-US" sz="1800"/>
              <a:t>	</a:t>
            </a:r>
            <a:r>
              <a:rPr lang="en-US" altLang="en-US" sz="1600"/>
              <a:t>5.3 GeV positrons  600nm+/-10nm  filter </a:t>
            </a:r>
            <a:r>
              <a:rPr lang="mr-IN" altLang="en-US" sz="1600"/>
              <a:t>–</a:t>
            </a:r>
            <a:r>
              <a:rPr lang="en-US" altLang="en-US" sz="1600"/>
              <a:t> Vertical polarizer</a:t>
            </a:r>
          </a:p>
        </p:txBody>
      </p:sp>
      <p:sp>
        <p:nvSpPr>
          <p:cNvPr id="54276" name="TextBox 4">
            <a:extLst>
              <a:ext uri="{FF2B5EF4-FFF2-40B4-BE49-F238E27FC236}">
                <a16:creationId xmlns:a16="http://schemas.microsoft.com/office/drawing/2014/main" id="{293C4D4B-1279-0741-8B3B-6F53C0CF7C74}"/>
              </a:ext>
            </a:extLst>
          </p:cNvPr>
          <p:cNvSpPr txBox="1">
            <a:spLocks noChangeArrowheads="1"/>
          </p:cNvSpPr>
          <p:nvPr/>
        </p:nvSpPr>
        <p:spPr bwMode="auto">
          <a:xfrm>
            <a:off x="5364163" y="2690813"/>
            <a:ext cx="3600450" cy="2393950"/>
          </a:xfrm>
          <a:prstGeom prst="rect">
            <a:avLst/>
          </a:prstGeom>
          <a:solidFill>
            <a:schemeClr val="accent1"/>
          </a:solidFill>
          <a:ln w="9525">
            <a:solidFill>
              <a:srgbClr val="FF0000"/>
            </a:solidFill>
            <a:miter lim="800000"/>
            <a:headEnd/>
            <a:tailEnd/>
          </a:ln>
        </p:spPr>
        <p:txBody>
          <a:bodyPr>
            <a:spAutoFit/>
          </a:bodyPr>
          <a:lstStyle>
            <a:lvl1pPr marL="285750" indent="-28575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 typeface="Courier New" panose="02070309020205020404" pitchFamily="49" charset="0"/>
              <a:buChar char="o"/>
            </a:pPr>
            <a:r>
              <a:rPr lang="en-US" altLang="en-US" sz="1800"/>
              <a:t>Measured beam size increasing for larger impact parameter</a:t>
            </a:r>
          </a:p>
          <a:p>
            <a:pPr>
              <a:spcBef>
                <a:spcPct val="0"/>
              </a:spcBef>
              <a:buClrTx/>
              <a:buSzTx/>
              <a:buFont typeface="Courier New" panose="02070309020205020404" pitchFamily="49" charset="0"/>
              <a:buChar char="o"/>
            </a:pPr>
            <a:endParaRPr lang="en-US" altLang="en-US" sz="1800"/>
          </a:p>
          <a:p>
            <a:pPr>
              <a:spcBef>
                <a:spcPct val="0"/>
              </a:spcBef>
              <a:buClrTx/>
              <a:buSzTx/>
              <a:buFont typeface="Courier New" panose="02070309020205020404" pitchFamily="49" charset="0"/>
              <a:buChar char="o"/>
            </a:pPr>
            <a:r>
              <a:rPr lang="en-US" altLang="en-US" sz="1800"/>
              <a:t>Theoretical model is being developed to investigate Line Spread Function as function of impact parameter</a:t>
            </a:r>
          </a:p>
        </p:txBody>
      </p:sp>
    </p:spTree>
    <p:extLst>
      <p:ext uri="{BB962C8B-B14F-4D97-AF65-F5344CB8AC3E}">
        <p14:creationId xmlns:p14="http://schemas.microsoft.com/office/powerpoint/2010/main" val="2917940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171F2888-9CF2-4841-9D76-11C18BC3D0CF}"/>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Optical/IR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Cornell</a:t>
            </a:r>
          </a:p>
        </p:txBody>
      </p:sp>
      <p:sp>
        <p:nvSpPr>
          <p:cNvPr id="55298" name="TextBox 2">
            <a:extLst>
              <a:ext uri="{FF2B5EF4-FFF2-40B4-BE49-F238E27FC236}">
                <a16:creationId xmlns:a16="http://schemas.microsoft.com/office/drawing/2014/main" id="{7EF7CFE3-63B7-AF40-9AE0-958DCA9F0075}"/>
              </a:ext>
            </a:extLst>
          </p:cNvPr>
          <p:cNvSpPr txBox="1">
            <a:spLocks noChangeArrowheads="1"/>
          </p:cNvSpPr>
          <p:nvPr/>
        </p:nvSpPr>
        <p:spPr bwMode="auto">
          <a:xfrm>
            <a:off x="5626100" y="2738438"/>
            <a:ext cx="26495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u="sng"/>
              <a:t>Measurements with Positrons</a:t>
            </a:r>
          </a:p>
        </p:txBody>
      </p:sp>
      <p:sp>
        <p:nvSpPr>
          <p:cNvPr id="55299" name="TextBox 3">
            <a:extLst>
              <a:ext uri="{FF2B5EF4-FFF2-40B4-BE49-F238E27FC236}">
                <a16:creationId xmlns:a16="http://schemas.microsoft.com/office/drawing/2014/main" id="{456A284A-BC7E-B741-9A81-0432D80FECAF}"/>
              </a:ext>
            </a:extLst>
          </p:cNvPr>
          <p:cNvSpPr txBox="1">
            <a:spLocks noChangeArrowheads="1"/>
          </p:cNvSpPr>
          <p:nvPr/>
        </p:nvSpPr>
        <p:spPr bwMode="auto">
          <a:xfrm>
            <a:off x="5765800" y="4386263"/>
            <a:ext cx="203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u="sng"/>
              <a:t>Simulations from PCA</a:t>
            </a:r>
          </a:p>
        </p:txBody>
      </p:sp>
      <p:sp>
        <p:nvSpPr>
          <p:cNvPr id="55300" name="TextBox 4">
            <a:extLst>
              <a:ext uri="{FF2B5EF4-FFF2-40B4-BE49-F238E27FC236}">
                <a16:creationId xmlns:a16="http://schemas.microsoft.com/office/drawing/2014/main" id="{8124BFF7-D520-5342-BFAF-638EBD496FCF}"/>
              </a:ext>
            </a:extLst>
          </p:cNvPr>
          <p:cNvSpPr txBox="1">
            <a:spLocks noChangeArrowheads="1"/>
          </p:cNvSpPr>
          <p:nvPr/>
        </p:nvSpPr>
        <p:spPr bwMode="auto">
          <a:xfrm>
            <a:off x="1320800" y="2043113"/>
            <a:ext cx="1739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400" i="1"/>
              <a:t>Horizontal polarization</a:t>
            </a:r>
          </a:p>
        </p:txBody>
      </p:sp>
      <p:sp>
        <p:nvSpPr>
          <p:cNvPr id="55301" name="TextBox 5">
            <a:extLst>
              <a:ext uri="{FF2B5EF4-FFF2-40B4-BE49-F238E27FC236}">
                <a16:creationId xmlns:a16="http://schemas.microsoft.com/office/drawing/2014/main" id="{FA5B3104-1DB6-3741-BF2C-E46272319F23}"/>
              </a:ext>
            </a:extLst>
          </p:cNvPr>
          <p:cNvSpPr txBox="1">
            <a:spLocks noChangeArrowheads="1"/>
          </p:cNvSpPr>
          <p:nvPr/>
        </p:nvSpPr>
        <p:spPr bwMode="auto">
          <a:xfrm>
            <a:off x="3590925" y="2022475"/>
            <a:ext cx="1519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400" i="1"/>
              <a:t>Vertical polarization</a:t>
            </a:r>
          </a:p>
        </p:txBody>
      </p:sp>
      <p:sp>
        <p:nvSpPr>
          <p:cNvPr id="55302" name="TextBox 6">
            <a:extLst>
              <a:ext uri="{FF2B5EF4-FFF2-40B4-BE49-F238E27FC236}">
                <a16:creationId xmlns:a16="http://schemas.microsoft.com/office/drawing/2014/main" id="{40E877C7-0DF3-2E40-A85E-18C50402A929}"/>
              </a:ext>
            </a:extLst>
          </p:cNvPr>
          <p:cNvSpPr txBox="1">
            <a:spLocks noChangeArrowheads="1"/>
          </p:cNvSpPr>
          <p:nvPr/>
        </p:nvSpPr>
        <p:spPr bwMode="auto">
          <a:xfrm>
            <a:off x="5765800" y="3538538"/>
            <a:ext cx="2370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a:solidFill>
                  <a:srgbClr val="FF0000"/>
                </a:solidFill>
              </a:rPr>
              <a:t>Ang. divergence: ±200urad</a:t>
            </a:r>
          </a:p>
        </p:txBody>
      </p:sp>
      <p:sp>
        <p:nvSpPr>
          <p:cNvPr id="55303" name="Rectangle 7">
            <a:extLst>
              <a:ext uri="{FF2B5EF4-FFF2-40B4-BE49-F238E27FC236}">
                <a16:creationId xmlns:a16="http://schemas.microsoft.com/office/drawing/2014/main" id="{A5D4D52F-03FE-7441-9ED5-DB633FF40107}"/>
              </a:ext>
            </a:extLst>
          </p:cNvPr>
          <p:cNvSpPr>
            <a:spLocks noChangeArrowheads="1"/>
          </p:cNvSpPr>
          <p:nvPr/>
        </p:nvSpPr>
        <p:spPr bwMode="auto">
          <a:xfrm>
            <a:off x="250825" y="1622425"/>
            <a:ext cx="8451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
                <a:schemeClr val="tx2"/>
              </a:buClr>
              <a:buSzTx/>
              <a:buFontTx/>
              <a:buNone/>
            </a:pPr>
            <a:r>
              <a:rPr lang="en-US" altLang="en-US" sz="2000" b="1"/>
              <a:t>Angular distributions</a:t>
            </a:r>
          </a:p>
        </p:txBody>
      </p:sp>
      <p:pic>
        <p:nvPicPr>
          <p:cNvPr id="55304" name="Picture 8">
            <a:extLst>
              <a:ext uri="{FF2B5EF4-FFF2-40B4-BE49-F238E27FC236}">
                <a16:creationId xmlns:a16="http://schemas.microsoft.com/office/drawing/2014/main" id="{10C2EB12-72BC-924E-8ECC-60247A40C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3583"/>
          <a:stretch>
            <a:fillRect/>
          </a:stretch>
        </p:blipFill>
        <p:spPr bwMode="auto">
          <a:xfrm>
            <a:off x="1350963" y="2352675"/>
            <a:ext cx="1531937"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9">
            <a:extLst>
              <a:ext uri="{FF2B5EF4-FFF2-40B4-BE49-F238E27FC236}">
                <a16:creationId xmlns:a16="http://schemas.microsoft.com/office/drawing/2014/main" id="{AFB62AC7-52CA-C144-893B-C172822C2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380"/>
          <a:stretch>
            <a:fillRect/>
          </a:stretch>
        </p:blipFill>
        <p:spPr bwMode="auto">
          <a:xfrm>
            <a:off x="3498850" y="2330450"/>
            <a:ext cx="1800225"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437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4A17B7C-E6C2-624B-A89D-A48419FBF9E3}"/>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Optical/IR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Cornell</a:t>
            </a:r>
          </a:p>
        </p:txBody>
      </p:sp>
      <p:graphicFrame>
        <p:nvGraphicFramePr>
          <p:cNvPr id="3" name="Table 2">
            <a:extLst>
              <a:ext uri="{FF2B5EF4-FFF2-40B4-BE49-F238E27FC236}">
                <a16:creationId xmlns:a16="http://schemas.microsoft.com/office/drawing/2014/main" id="{B3E98804-5C66-124B-95FD-A13BC2623636}"/>
              </a:ext>
            </a:extLst>
          </p:cNvPr>
          <p:cNvGraphicFramePr>
            <a:graphicFrameLocks noGrp="1"/>
          </p:cNvGraphicFramePr>
          <p:nvPr/>
        </p:nvGraphicFramePr>
        <p:xfrm>
          <a:off x="1360488" y="4168775"/>
          <a:ext cx="6130925" cy="989013"/>
        </p:xfrm>
        <a:graphic>
          <a:graphicData uri="http://schemas.openxmlformats.org/drawingml/2006/table">
            <a:tbl>
              <a:tblPr firstRow="1" firstCol="1" bandRow="1">
                <a:tableStyleId>{5C22544A-7EE6-4342-B048-85BDC9FD1C3A}</a:tableStyleId>
              </a:tblPr>
              <a:tblGrid>
                <a:gridCol w="2558068">
                  <a:extLst>
                    <a:ext uri="{9D8B030D-6E8A-4147-A177-3AD203B41FA5}">
                      <a16:colId xmlns:a16="http://schemas.microsoft.com/office/drawing/2014/main" val="20000"/>
                    </a:ext>
                  </a:extLst>
                </a:gridCol>
                <a:gridCol w="842087">
                  <a:extLst>
                    <a:ext uri="{9D8B030D-6E8A-4147-A177-3AD203B41FA5}">
                      <a16:colId xmlns:a16="http://schemas.microsoft.com/office/drawing/2014/main" val="20001"/>
                    </a:ext>
                  </a:extLst>
                </a:gridCol>
                <a:gridCol w="661640">
                  <a:extLst>
                    <a:ext uri="{9D8B030D-6E8A-4147-A177-3AD203B41FA5}">
                      <a16:colId xmlns:a16="http://schemas.microsoft.com/office/drawing/2014/main" val="20002"/>
                    </a:ext>
                  </a:extLst>
                </a:gridCol>
                <a:gridCol w="721790">
                  <a:extLst>
                    <a:ext uri="{9D8B030D-6E8A-4147-A177-3AD203B41FA5}">
                      <a16:colId xmlns:a16="http://schemas.microsoft.com/office/drawing/2014/main" val="20003"/>
                    </a:ext>
                  </a:extLst>
                </a:gridCol>
                <a:gridCol w="649610">
                  <a:extLst>
                    <a:ext uri="{9D8B030D-6E8A-4147-A177-3AD203B41FA5}">
                      <a16:colId xmlns:a16="http://schemas.microsoft.com/office/drawing/2014/main" val="20004"/>
                    </a:ext>
                  </a:extLst>
                </a:gridCol>
                <a:gridCol w="697730">
                  <a:extLst>
                    <a:ext uri="{9D8B030D-6E8A-4147-A177-3AD203B41FA5}">
                      <a16:colId xmlns:a16="http://schemas.microsoft.com/office/drawing/2014/main" val="20005"/>
                    </a:ext>
                  </a:extLst>
                </a:gridCol>
              </a:tblGrid>
              <a:tr h="329671">
                <a:tc>
                  <a:txBody>
                    <a:bodyPr/>
                    <a:lstStyle/>
                    <a:p>
                      <a:pPr algn="l">
                        <a:lnSpc>
                          <a:spcPct val="150000"/>
                        </a:lnSpc>
                        <a:spcAft>
                          <a:spcPts val="0"/>
                        </a:spcAft>
                      </a:pPr>
                      <a:r>
                        <a:rPr lang="en-US" sz="1400" dirty="0">
                          <a:solidFill>
                            <a:schemeClr val="tx1"/>
                          </a:solidFill>
                          <a:effectLst/>
                        </a:rPr>
                        <a:t>Impact parameter (mm)</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61758" marR="61758" marT="0" marB="0">
                    <a:solidFill>
                      <a:schemeClr val="accent2"/>
                    </a:solidFill>
                  </a:tcPr>
                </a:tc>
                <a:tc>
                  <a:txBody>
                    <a:bodyPr/>
                    <a:lstStyle/>
                    <a:p>
                      <a:pPr algn="ctr">
                        <a:lnSpc>
                          <a:spcPct val="150000"/>
                        </a:lnSpc>
                        <a:spcAft>
                          <a:spcPts val="0"/>
                        </a:spcAft>
                      </a:pPr>
                      <a:r>
                        <a:rPr lang="en-US" sz="1400" dirty="0">
                          <a:solidFill>
                            <a:schemeClr val="tx1"/>
                          </a:solidFill>
                          <a:effectLst/>
                        </a:rPr>
                        <a:t>1.04</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61758" marR="61758" marT="0" marB="0" anchor="ctr">
                    <a:solidFill>
                      <a:schemeClr val="accent2"/>
                    </a:solidFill>
                  </a:tcPr>
                </a:tc>
                <a:tc>
                  <a:txBody>
                    <a:bodyPr/>
                    <a:lstStyle/>
                    <a:p>
                      <a:pPr algn="ctr">
                        <a:lnSpc>
                          <a:spcPct val="150000"/>
                        </a:lnSpc>
                        <a:spcAft>
                          <a:spcPts val="0"/>
                        </a:spcAft>
                      </a:pPr>
                      <a:r>
                        <a:rPr lang="en-US" sz="1400">
                          <a:solidFill>
                            <a:schemeClr val="tx1"/>
                          </a:solidFill>
                          <a:effectLst/>
                        </a:rPr>
                        <a:t>1.33</a:t>
                      </a:r>
                      <a:endParaRPr lang="en-US" sz="1400">
                        <a:solidFill>
                          <a:schemeClr val="tx1"/>
                        </a:solidFill>
                        <a:effectLst/>
                        <a:latin typeface="Times New Roman" panose="02020603050405020304" pitchFamily="18" charset="0"/>
                        <a:ea typeface="Times New Roman" panose="02020603050405020304" pitchFamily="18" charset="0"/>
                      </a:endParaRPr>
                    </a:p>
                  </a:txBody>
                  <a:tcPr marL="61758" marR="61758" marT="0" marB="0" anchor="ctr">
                    <a:solidFill>
                      <a:schemeClr val="accent2"/>
                    </a:solidFill>
                  </a:tcPr>
                </a:tc>
                <a:tc>
                  <a:txBody>
                    <a:bodyPr/>
                    <a:lstStyle/>
                    <a:p>
                      <a:pPr algn="ctr">
                        <a:lnSpc>
                          <a:spcPct val="150000"/>
                        </a:lnSpc>
                        <a:spcAft>
                          <a:spcPts val="0"/>
                        </a:spcAft>
                      </a:pPr>
                      <a:r>
                        <a:rPr lang="en-US" sz="1400">
                          <a:solidFill>
                            <a:schemeClr val="tx1"/>
                          </a:solidFill>
                          <a:effectLst/>
                        </a:rPr>
                        <a:t>1.68</a:t>
                      </a:r>
                      <a:endParaRPr lang="en-US" sz="1400">
                        <a:solidFill>
                          <a:schemeClr val="tx1"/>
                        </a:solidFill>
                        <a:effectLst/>
                        <a:latin typeface="Times New Roman" panose="02020603050405020304" pitchFamily="18" charset="0"/>
                        <a:ea typeface="Times New Roman" panose="02020603050405020304" pitchFamily="18" charset="0"/>
                      </a:endParaRPr>
                    </a:p>
                  </a:txBody>
                  <a:tcPr marL="61758" marR="61758" marT="0" marB="0" anchor="ctr">
                    <a:solidFill>
                      <a:schemeClr val="accent2"/>
                    </a:solidFill>
                  </a:tcPr>
                </a:tc>
                <a:tc>
                  <a:txBody>
                    <a:bodyPr/>
                    <a:lstStyle/>
                    <a:p>
                      <a:pPr algn="ctr">
                        <a:lnSpc>
                          <a:spcPct val="150000"/>
                        </a:lnSpc>
                        <a:spcAft>
                          <a:spcPts val="0"/>
                        </a:spcAft>
                      </a:pPr>
                      <a:r>
                        <a:rPr lang="en-US" sz="1400" dirty="0">
                          <a:solidFill>
                            <a:schemeClr val="tx1"/>
                          </a:solidFill>
                          <a:effectLst/>
                        </a:rPr>
                        <a:t>2.02</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61758" marR="61758" marT="0" marB="0" anchor="ctr">
                    <a:solidFill>
                      <a:schemeClr val="accent2"/>
                    </a:solidFill>
                  </a:tcPr>
                </a:tc>
                <a:tc>
                  <a:txBody>
                    <a:bodyPr/>
                    <a:lstStyle/>
                    <a:p>
                      <a:pPr algn="ctr">
                        <a:lnSpc>
                          <a:spcPct val="150000"/>
                        </a:lnSpc>
                        <a:spcAft>
                          <a:spcPts val="0"/>
                        </a:spcAft>
                      </a:pPr>
                      <a:r>
                        <a:rPr lang="en-US" sz="1400" dirty="0">
                          <a:solidFill>
                            <a:schemeClr val="tx1"/>
                          </a:solidFill>
                          <a:effectLst/>
                        </a:rPr>
                        <a:t>2.46</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61758" marR="61758" marT="0" marB="0" anchor="ctr">
                    <a:solidFill>
                      <a:schemeClr val="accent2"/>
                    </a:solidFill>
                  </a:tcPr>
                </a:tc>
                <a:extLst>
                  <a:ext uri="{0D108BD9-81ED-4DB2-BD59-A6C34878D82A}">
                    <a16:rowId xmlns:a16="http://schemas.microsoft.com/office/drawing/2014/main" val="10000"/>
                  </a:ext>
                </a:extLst>
              </a:tr>
              <a:tr h="329671">
                <a:tc>
                  <a:txBody>
                    <a:bodyPr/>
                    <a:lstStyle/>
                    <a:p>
                      <a:pPr algn="l">
                        <a:lnSpc>
                          <a:spcPct val="150000"/>
                        </a:lnSpc>
                        <a:spcAft>
                          <a:spcPts val="0"/>
                        </a:spcAft>
                      </a:pPr>
                      <a:r>
                        <a:rPr lang="en-US" sz="1400" dirty="0" err="1">
                          <a:solidFill>
                            <a:schemeClr val="tx1"/>
                          </a:solidFill>
                          <a:effectLst/>
                        </a:rPr>
                        <a:t>FWHM</a:t>
                      </a:r>
                      <a:r>
                        <a:rPr lang="en-US" sz="1400" baseline="-25000" dirty="0" err="1">
                          <a:solidFill>
                            <a:schemeClr val="tx1"/>
                          </a:solidFill>
                          <a:effectLst/>
                        </a:rPr>
                        <a:t>exp</a:t>
                      </a:r>
                      <a:r>
                        <a:rPr lang="en-US" sz="1400" dirty="0">
                          <a:solidFill>
                            <a:schemeClr val="tx1"/>
                          </a:solidFill>
                          <a:effectLst/>
                        </a:rPr>
                        <a:t> (</a:t>
                      </a:r>
                      <a:r>
                        <a:rPr lang="en-US" sz="1400" dirty="0" err="1">
                          <a:solidFill>
                            <a:schemeClr val="tx1"/>
                          </a:solidFill>
                          <a:effectLst/>
                        </a:rPr>
                        <a:t>mrad</a:t>
                      </a:r>
                      <a:r>
                        <a:rPr lang="en-US" sz="1400" dirty="0">
                          <a:solidFill>
                            <a:schemeClr val="tx1"/>
                          </a:solidFill>
                          <a:effectLst/>
                        </a:rPr>
                        <a:t>)</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61758" marR="61758" marT="0" marB="0">
                    <a:solidFill>
                      <a:schemeClr val="accent2"/>
                    </a:solidFill>
                  </a:tcPr>
                </a:tc>
                <a:tc>
                  <a:txBody>
                    <a:bodyPr/>
                    <a:lstStyle/>
                    <a:p>
                      <a:pPr algn="ctr">
                        <a:lnSpc>
                          <a:spcPct val="150000"/>
                        </a:lnSpc>
                        <a:spcAft>
                          <a:spcPts val="0"/>
                        </a:spcAft>
                      </a:pPr>
                      <a:r>
                        <a:rPr lang="en-US" sz="1400" dirty="0">
                          <a:solidFill>
                            <a:srgbClr val="FF0000"/>
                          </a:solidFill>
                          <a:effectLst/>
                        </a:rPr>
                        <a:t>0.54</a:t>
                      </a:r>
                      <a:endParaRPr lang="en-US" sz="1400" dirty="0">
                        <a:solidFill>
                          <a:srgbClr val="FF0000"/>
                        </a:solidFill>
                        <a:effectLst/>
                        <a:latin typeface="Times New Roman" panose="02020603050405020304" pitchFamily="18" charset="0"/>
                        <a:ea typeface="Times New Roman" panose="02020603050405020304" pitchFamily="18" charset="0"/>
                      </a:endParaRPr>
                    </a:p>
                  </a:txBody>
                  <a:tcPr marL="61758" marR="61758" marT="0" marB="0" anchor="ctr">
                    <a:solidFill>
                      <a:schemeClr val="bg1">
                        <a:lumMod val="85000"/>
                      </a:schemeClr>
                    </a:solidFill>
                  </a:tcPr>
                </a:tc>
                <a:tc>
                  <a:txBody>
                    <a:bodyPr/>
                    <a:lstStyle/>
                    <a:p>
                      <a:pPr algn="ctr">
                        <a:lnSpc>
                          <a:spcPct val="150000"/>
                        </a:lnSpc>
                        <a:spcAft>
                          <a:spcPts val="0"/>
                        </a:spcAft>
                      </a:pPr>
                      <a:r>
                        <a:rPr lang="en-US" sz="1400" dirty="0">
                          <a:solidFill>
                            <a:srgbClr val="FF0000"/>
                          </a:solidFill>
                          <a:effectLst/>
                        </a:rPr>
                        <a:t>0.49</a:t>
                      </a:r>
                      <a:endParaRPr lang="en-US" sz="1400" dirty="0">
                        <a:solidFill>
                          <a:srgbClr val="FF0000"/>
                        </a:solidFill>
                        <a:effectLst/>
                        <a:latin typeface="Times New Roman" panose="02020603050405020304" pitchFamily="18" charset="0"/>
                        <a:ea typeface="Times New Roman" panose="02020603050405020304" pitchFamily="18" charset="0"/>
                      </a:endParaRPr>
                    </a:p>
                  </a:txBody>
                  <a:tcPr marL="61758" marR="61758" marT="0" marB="0" anchor="ctr">
                    <a:solidFill>
                      <a:schemeClr val="bg1">
                        <a:lumMod val="85000"/>
                      </a:schemeClr>
                    </a:solidFill>
                  </a:tcPr>
                </a:tc>
                <a:tc>
                  <a:txBody>
                    <a:bodyPr/>
                    <a:lstStyle/>
                    <a:p>
                      <a:pPr algn="ctr">
                        <a:lnSpc>
                          <a:spcPct val="150000"/>
                        </a:lnSpc>
                        <a:spcAft>
                          <a:spcPts val="0"/>
                        </a:spcAft>
                      </a:pPr>
                      <a:r>
                        <a:rPr lang="en-US" sz="1400" dirty="0">
                          <a:solidFill>
                            <a:srgbClr val="FF0000"/>
                          </a:solidFill>
                          <a:effectLst/>
                        </a:rPr>
                        <a:t>0.47</a:t>
                      </a:r>
                      <a:endParaRPr lang="en-US" sz="1400" dirty="0">
                        <a:solidFill>
                          <a:srgbClr val="FF0000"/>
                        </a:solidFill>
                        <a:effectLst/>
                        <a:latin typeface="Times New Roman" panose="02020603050405020304" pitchFamily="18" charset="0"/>
                        <a:ea typeface="Times New Roman" panose="02020603050405020304" pitchFamily="18" charset="0"/>
                      </a:endParaRPr>
                    </a:p>
                  </a:txBody>
                  <a:tcPr marL="61758" marR="61758" marT="0" marB="0" anchor="ctr">
                    <a:solidFill>
                      <a:schemeClr val="bg1">
                        <a:lumMod val="85000"/>
                      </a:schemeClr>
                    </a:solidFill>
                  </a:tcPr>
                </a:tc>
                <a:tc>
                  <a:txBody>
                    <a:bodyPr/>
                    <a:lstStyle/>
                    <a:p>
                      <a:pPr algn="ctr">
                        <a:lnSpc>
                          <a:spcPct val="150000"/>
                        </a:lnSpc>
                        <a:spcAft>
                          <a:spcPts val="0"/>
                        </a:spcAft>
                      </a:pPr>
                      <a:r>
                        <a:rPr lang="en-US" sz="1400" dirty="0">
                          <a:solidFill>
                            <a:srgbClr val="FF0000"/>
                          </a:solidFill>
                          <a:effectLst/>
                        </a:rPr>
                        <a:t>0.45</a:t>
                      </a:r>
                      <a:endParaRPr lang="en-US" sz="1400" dirty="0">
                        <a:solidFill>
                          <a:srgbClr val="FF0000"/>
                        </a:solidFill>
                        <a:effectLst/>
                        <a:latin typeface="Times New Roman" panose="02020603050405020304" pitchFamily="18" charset="0"/>
                        <a:ea typeface="Times New Roman" panose="02020603050405020304" pitchFamily="18" charset="0"/>
                      </a:endParaRPr>
                    </a:p>
                  </a:txBody>
                  <a:tcPr marL="61758" marR="61758" marT="0" marB="0" anchor="ctr">
                    <a:solidFill>
                      <a:schemeClr val="bg1">
                        <a:lumMod val="85000"/>
                      </a:schemeClr>
                    </a:solidFill>
                  </a:tcPr>
                </a:tc>
                <a:tc>
                  <a:txBody>
                    <a:bodyPr/>
                    <a:lstStyle/>
                    <a:p>
                      <a:pPr algn="ctr">
                        <a:lnSpc>
                          <a:spcPct val="150000"/>
                        </a:lnSpc>
                        <a:spcAft>
                          <a:spcPts val="0"/>
                        </a:spcAft>
                      </a:pPr>
                      <a:r>
                        <a:rPr lang="en-US" sz="1400">
                          <a:solidFill>
                            <a:srgbClr val="FF0000"/>
                          </a:solidFill>
                          <a:effectLst/>
                        </a:rPr>
                        <a:t>0.43</a:t>
                      </a:r>
                      <a:endParaRPr lang="en-US" sz="1400">
                        <a:solidFill>
                          <a:srgbClr val="FF0000"/>
                        </a:solidFill>
                        <a:effectLst/>
                        <a:latin typeface="Times New Roman" panose="02020603050405020304" pitchFamily="18" charset="0"/>
                        <a:ea typeface="Times New Roman" panose="02020603050405020304" pitchFamily="18" charset="0"/>
                      </a:endParaRPr>
                    </a:p>
                  </a:txBody>
                  <a:tcPr marL="61758" marR="61758" marT="0" marB="0" anchor="ctr">
                    <a:solidFill>
                      <a:schemeClr val="bg1">
                        <a:lumMod val="85000"/>
                      </a:schemeClr>
                    </a:solidFill>
                  </a:tcPr>
                </a:tc>
                <a:extLst>
                  <a:ext uri="{0D108BD9-81ED-4DB2-BD59-A6C34878D82A}">
                    <a16:rowId xmlns:a16="http://schemas.microsoft.com/office/drawing/2014/main" val="10001"/>
                  </a:ext>
                </a:extLst>
              </a:tr>
              <a:tr h="329671">
                <a:tc>
                  <a:txBody>
                    <a:bodyPr/>
                    <a:lstStyle/>
                    <a:p>
                      <a:pPr algn="l">
                        <a:lnSpc>
                          <a:spcPct val="150000"/>
                        </a:lnSpc>
                        <a:spcAft>
                          <a:spcPts val="0"/>
                        </a:spcAft>
                      </a:pPr>
                      <a:r>
                        <a:rPr lang="en-US" sz="1400" dirty="0" err="1">
                          <a:solidFill>
                            <a:schemeClr val="tx1"/>
                          </a:solidFill>
                          <a:effectLst/>
                        </a:rPr>
                        <a:t>FWHM</a:t>
                      </a:r>
                      <a:r>
                        <a:rPr lang="en-US" sz="1400" baseline="-25000" dirty="0" err="1">
                          <a:solidFill>
                            <a:schemeClr val="tx1"/>
                          </a:solidFill>
                          <a:effectLst/>
                        </a:rPr>
                        <a:t>est</a:t>
                      </a:r>
                      <a:r>
                        <a:rPr lang="en-US" sz="1400" dirty="0">
                          <a:solidFill>
                            <a:schemeClr val="tx1"/>
                          </a:solidFill>
                          <a:effectLst/>
                        </a:rPr>
                        <a:t> (</a:t>
                      </a:r>
                      <a:r>
                        <a:rPr lang="en-US" sz="1400" dirty="0" err="1">
                          <a:solidFill>
                            <a:schemeClr val="tx1"/>
                          </a:solidFill>
                          <a:effectLst/>
                        </a:rPr>
                        <a:t>mrad</a:t>
                      </a:r>
                      <a:r>
                        <a:rPr lang="en-US" sz="1400" dirty="0">
                          <a:solidFill>
                            <a:schemeClr val="tx1"/>
                          </a:solidFill>
                          <a:effectLst/>
                        </a:rPr>
                        <a:t>)</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61758" marR="61758" marT="0" marB="0">
                    <a:solidFill>
                      <a:schemeClr val="accent2"/>
                    </a:solidFill>
                  </a:tcPr>
                </a:tc>
                <a:tc>
                  <a:txBody>
                    <a:bodyPr/>
                    <a:lstStyle/>
                    <a:p>
                      <a:pPr algn="ctr">
                        <a:lnSpc>
                          <a:spcPct val="150000"/>
                        </a:lnSpc>
                        <a:spcAft>
                          <a:spcPts val="0"/>
                        </a:spcAft>
                      </a:pPr>
                      <a:r>
                        <a:rPr lang="en-US" sz="1400">
                          <a:solidFill>
                            <a:srgbClr val="FF0000"/>
                          </a:solidFill>
                          <a:effectLst/>
                        </a:rPr>
                        <a:t>0.56</a:t>
                      </a:r>
                      <a:endParaRPr lang="en-US" sz="1400">
                        <a:solidFill>
                          <a:srgbClr val="FF0000"/>
                        </a:solidFill>
                        <a:effectLst/>
                        <a:latin typeface="Times New Roman" panose="02020603050405020304" pitchFamily="18" charset="0"/>
                        <a:ea typeface="Times New Roman" panose="02020603050405020304" pitchFamily="18" charset="0"/>
                      </a:endParaRPr>
                    </a:p>
                  </a:txBody>
                  <a:tcPr marL="61758" marR="61758" marT="0" marB="0" anchor="ctr">
                    <a:solidFill>
                      <a:schemeClr val="bg1">
                        <a:lumMod val="85000"/>
                      </a:schemeClr>
                    </a:solidFill>
                  </a:tcPr>
                </a:tc>
                <a:tc>
                  <a:txBody>
                    <a:bodyPr/>
                    <a:lstStyle/>
                    <a:p>
                      <a:pPr algn="ctr">
                        <a:lnSpc>
                          <a:spcPct val="150000"/>
                        </a:lnSpc>
                        <a:spcAft>
                          <a:spcPts val="0"/>
                        </a:spcAft>
                      </a:pPr>
                      <a:r>
                        <a:rPr lang="en-US" sz="1400">
                          <a:solidFill>
                            <a:srgbClr val="FF0000"/>
                          </a:solidFill>
                          <a:effectLst/>
                        </a:rPr>
                        <a:t>0.49</a:t>
                      </a:r>
                      <a:endParaRPr lang="en-US" sz="1400">
                        <a:solidFill>
                          <a:srgbClr val="FF0000"/>
                        </a:solidFill>
                        <a:effectLst/>
                        <a:latin typeface="Times New Roman" panose="02020603050405020304" pitchFamily="18" charset="0"/>
                        <a:ea typeface="Times New Roman" panose="02020603050405020304" pitchFamily="18" charset="0"/>
                      </a:endParaRPr>
                    </a:p>
                  </a:txBody>
                  <a:tcPr marL="61758" marR="61758" marT="0" marB="0" anchor="ctr">
                    <a:solidFill>
                      <a:schemeClr val="bg1">
                        <a:lumMod val="85000"/>
                      </a:schemeClr>
                    </a:solidFill>
                  </a:tcPr>
                </a:tc>
                <a:tc>
                  <a:txBody>
                    <a:bodyPr/>
                    <a:lstStyle/>
                    <a:p>
                      <a:pPr algn="ctr">
                        <a:lnSpc>
                          <a:spcPct val="150000"/>
                        </a:lnSpc>
                        <a:spcAft>
                          <a:spcPts val="0"/>
                        </a:spcAft>
                      </a:pPr>
                      <a:r>
                        <a:rPr lang="en-US" sz="1400">
                          <a:solidFill>
                            <a:srgbClr val="FF0000"/>
                          </a:solidFill>
                          <a:effectLst/>
                        </a:rPr>
                        <a:t>0.46</a:t>
                      </a:r>
                      <a:endParaRPr lang="en-US" sz="1400">
                        <a:solidFill>
                          <a:srgbClr val="FF0000"/>
                        </a:solidFill>
                        <a:effectLst/>
                        <a:latin typeface="Times New Roman" panose="02020603050405020304" pitchFamily="18" charset="0"/>
                        <a:ea typeface="Times New Roman" panose="02020603050405020304" pitchFamily="18" charset="0"/>
                      </a:endParaRPr>
                    </a:p>
                  </a:txBody>
                  <a:tcPr marL="61758" marR="61758" marT="0" marB="0" anchor="ctr">
                    <a:solidFill>
                      <a:schemeClr val="bg1">
                        <a:lumMod val="85000"/>
                      </a:schemeClr>
                    </a:solidFill>
                  </a:tcPr>
                </a:tc>
                <a:tc>
                  <a:txBody>
                    <a:bodyPr/>
                    <a:lstStyle/>
                    <a:p>
                      <a:pPr algn="ctr">
                        <a:lnSpc>
                          <a:spcPct val="150000"/>
                        </a:lnSpc>
                        <a:spcAft>
                          <a:spcPts val="0"/>
                        </a:spcAft>
                      </a:pPr>
                      <a:r>
                        <a:rPr lang="en-US" sz="1400" dirty="0">
                          <a:solidFill>
                            <a:srgbClr val="FF0000"/>
                          </a:solidFill>
                          <a:effectLst/>
                        </a:rPr>
                        <a:t>0.44</a:t>
                      </a:r>
                      <a:endParaRPr lang="en-US" sz="1400" dirty="0">
                        <a:solidFill>
                          <a:srgbClr val="FF0000"/>
                        </a:solidFill>
                        <a:effectLst/>
                        <a:latin typeface="Times New Roman" panose="02020603050405020304" pitchFamily="18" charset="0"/>
                        <a:ea typeface="Times New Roman" panose="02020603050405020304" pitchFamily="18" charset="0"/>
                      </a:endParaRPr>
                    </a:p>
                  </a:txBody>
                  <a:tcPr marL="61758" marR="61758" marT="0" marB="0" anchor="ctr">
                    <a:solidFill>
                      <a:schemeClr val="bg1">
                        <a:lumMod val="85000"/>
                      </a:schemeClr>
                    </a:solidFill>
                  </a:tcPr>
                </a:tc>
                <a:tc>
                  <a:txBody>
                    <a:bodyPr/>
                    <a:lstStyle/>
                    <a:p>
                      <a:pPr algn="ctr">
                        <a:lnSpc>
                          <a:spcPct val="150000"/>
                        </a:lnSpc>
                        <a:spcAft>
                          <a:spcPts val="0"/>
                        </a:spcAft>
                      </a:pPr>
                      <a:r>
                        <a:rPr lang="en-US" sz="1400" dirty="0">
                          <a:solidFill>
                            <a:srgbClr val="FF0000"/>
                          </a:solidFill>
                          <a:effectLst/>
                        </a:rPr>
                        <a:t>0.40</a:t>
                      </a:r>
                      <a:endParaRPr lang="en-US" sz="1400" dirty="0">
                        <a:solidFill>
                          <a:srgbClr val="FF0000"/>
                        </a:solidFill>
                        <a:effectLst/>
                        <a:latin typeface="Times New Roman" panose="02020603050405020304" pitchFamily="18" charset="0"/>
                        <a:ea typeface="Times New Roman" panose="02020603050405020304" pitchFamily="18" charset="0"/>
                      </a:endParaRPr>
                    </a:p>
                  </a:txBody>
                  <a:tcPr marL="61758" marR="61758" marT="0" marB="0" anchor="c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6352" name="Rectangle 3">
            <a:extLst>
              <a:ext uri="{FF2B5EF4-FFF2-40B4-BE49-F238E27FC236}">
                <a16:creationId xmlns:a16="http://schemas.microsoft.com/office/drawing/2014/main" id="{1AC91F35-7780-594F-8084-A8BC1F4B7607}"/>
              </a:ext>
            </a:extLst>
          </p:cNvPr>
          <p:cNvSpPr>
            <a:spLocks noChangeArrowheads="1"/>
          </p:cNvSpPr>
          <p:nvPr/>
        </p:nvSpPr>
        <p:spPr bwMode="auto">
          <a:xfrm>
            <a:off x="347663" y="1052513"/>
            <a:ext cx="8567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
                <a:schemeClr val="tx2"/>
              </a:buClr>
              <a:buSzTx/>
              <a:buFontTx/>
              <a:buNone/>
            </a:pPr>
            <a:r>
              <a:rPr lang="en-US" altLang="en-US" sz="2000" b="1"/>
              <a:t>Angular distributions as function of impact parameter</a:t>
            </a:r>
          </a:p>
        </p:txBody>
      </p:sp>
      <p:pic>
        <p:nvPicPr>
          <p:cNvPr id="56353" name="Picture 4">
            <a:extLst>
              <a:ext uri="{FF2B5EF4-FFF2-40B4-BE49-F238E27FC236}">
                <a16:creationId xmlns:a16="http://schemas.microsoft.com/office/drawing/2014/main" id="{2CD6ADE7-54DD-3647-8D69-52AD9FE20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409"/>
          <a:stretch>
            <a:fillRect/>
          </a:stretch>
        </p:blipFill>
        <p:spPr bwMode="auto">
          <a:xfrm>
            <a:off x="55563" y="1989138"/>
            <a:ext cx="907573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54" name="Content Placeholder 2">
            <a:extLst>
              <a:ext uri="{FF2B5EF4-FFF2-40B4-BE49-F238E27FC236}">
                <a16:creationId xmlns:a16="http://schemas.microsoft.com/office/drawing/2014/main" id="{9C1535BE-6014-7841-8986-BFF57AA17260}"/>
              </a:ext>
            </a:extLst>
          </p:cNvPr>
          <p:cNvSpPr txBox="1">
            <a:spLocks noChangeArrowheads="1"/>
          </p:cNvSpPr>
          <p:nvPr/>
        </p:nvSpPr>
        <p:spPr bwMode="auto">
          <a:xfrm>
            <a:off x="1198563" y="1395413"/>
            <a:ext cx="67468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defTabSz="4572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defTabSz="4572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lvl="1">
              <a:spcBef>
                <a:spcPts val="1000"/>
              </a:spcBef>
              <a:buSzPct val="80000"/>
              <a:buFont typeface="Wingdings 3" pitchFamily="2" charset="2"/>
              <a:buNone/>
            </a:pPr>
            <a:r>
              <a:rPr lang="en-US" altLang="en-US" sz="1400"/>
              <a:t>5.3 GeV positrons - 600nm+/-10nm  filter </a:t>
            </a:r>
            <a:r>
              <a:rPr lang="mr-IN" altLang="en-US" sz="1400"/>
              <a:t>–</a:t>
            </a:r>
            <a:r>
              <a:rPr lang="en-US" altLang="en-US" sz="1400"/>
              <a:t> Vertical polarizer</a:t>
            </a:r>
          </a:p>
        </p:txBody>
      </p:sp>
      <p:sp>
        <p:nvSpPr>
          <p:cNvPr id="56355" name="TextBox 6">
            <a:extLst>
              <a:ext uri="{FF2B5EF4-FFF2-40B4-BE49-F238E27FC236}">
                <a16:creationId xmlns:a16="http://schemas.microsoft.com/office/drawing/2014/main" id="{FA512806-5D14-5A42-8C05-485C61B44444}"/>
              </a:ext>
            </a:extLst>
          </p:cNvPr>
          <p:cNvSpPr txBox="1">
            <a:spLocks noChangeArrowheads="1"/>
          </p:cNvSpPr>
          <p:nvPr/>
        </p:nvSpPr>
        <p:spPr bwMode="auto">
          <a:xfrm>
            <a:off x="3027363" y="5394325"/>
            <a:ext cx="327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a:solidFill>
                  <a:srgbClr val="FF0000"/>
                </a:solidFill>
              </a:rPr>
              <a:t>Excellent agreement with simulations</a:t>
            </a:r>
          </a:p>
        </p:txBody>
      </p:sp>
    </p:spTree>
    <p:extLst>
      <p:ext uri="{BB962C8B-B14F-4D97-AF65-F5344CB8AC3E}">
        <p14:creationId xmlns:p14="http://schemas.microsoft.com/office/powerpoint/2010/main" val="1624418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08EE9BAC-CF8F-E341-BC8C-84DFABFF2361}"/>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KEK-ATF2</a:t>
            </a:r>
          </a:p>
        </p:txBody>
      </p:sp>
      <p:sp>
        <p:nvSpPr>
          <p:cNvPr id="57346" name="Content Placeholder 2">
            <a:extLst>
              <a:ext uri="{FF2B5EF4-FFF2-40B4-BE49-F238E27FC236}">
                <a16:creationId xmlns:a16="http://schemas.microsoft.com/office/drawing/2014/main" id="{4B5120BC-8A83-664F-A0B8-61EFBD74458A}"/>
              </a:ext>
            </a:extLst>
          </p:cNvPr>
          <p:cNvSpPr txBox="1">
            <a:spLocks noChangeArrowheads="1"/>
          </p:cNvSpPr>
          <p:nvPr/>
        </p:nvSpPr>
        <p:spPr bwMode="auto">
          <a:xfrm>
            <a:off x="160338" y="1077913"/>
            <a:ext cx="91836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1000"/>
              </a:spcBef>
              <a:buClr>
                <a:srgbClr val="0E5580"/>
              </a:buClr>
              <a:buSzPct val="80000"/>
              <a:buFont typeface="Wingdings 3" pitchFamily="2" charset="2"/>
              <a:buNone/>
            </a:pPr>
            <a:r>
              <a:rPr lang="en-US" altLang="en-US" sz="2000" b="1"/>
              <a:t>Studying the spatial resolution of ChDR at ATF2/KEK - 2018</a:t>
            </a:r>
          </a:p>
        </p:txBody>
      </p:sp>
      <p:pic>
        <p:nvPicPr>
          <p:cNvPr id="57347" name="Picture 3">
            <a:extLst>
              <a:ext uri="{FF2B5EF4-FFF2-40B4-BE49-F238E27FC236}">
                <a16:creationId xmlns:a16="http://schemas.microsoft.com/office/drawing/2014/main" id="{9EFA5B01-5664-C048-9573-C35B8544D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1460"/>
          <a:stretch>
            <a:fillRect/>
          </a:stretch>
        </p:blipFill>
        <p:spPr bwMode="auto">
          <a:xfrm rot="5400000">
            <a:off x="6134100" y="2774950"/>
            <a:ext cx="350837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IMG_0440.jpeg">
            <a:extLst>
              <a:ext uri="{FF2B5EF4-FFF2-40B4-BE49-F238E27FC236}">
                <a16:creationId xmlns:a16="http://schemas.microsoft.com/office/drawing/2014/main" id="{0567CE2A-23FE-F54C-B267-5FEDFAFD2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3175000"/>
            <a:ext cx="348297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28D1AA57-0FE5-5141-8320-2AB434703700}"/>
              </a:ext>
            </a:extLst>
          </p:cNvPr>
          <p:cNvGraphicFramePr>
            <a:graphicFrameLocks noGrp="1"/>
          </p:cNvGraphicFramePr>
          <p:nvPr/>
        </p:nvGraphicFramePr>
        <p:xfrm>
          <a:off x="392113" y="1849438"/>
          <a:ext cx="3457575" cy="1066800"/>
        </p:xfrm>
        <a:graphic>
          <a:graphicData uri="http://schemas.openxmlformats.org/drawingml/2006/table">
            <a:tbl>
              <a:tblPr firstRow="1" firstCol="1" bandRow="1"/>
              <a:tblGrid>
                <a:gridCol w="2603336">
                  <a:extLst>
                    <a:ext uri="{9D8B030D-6E8A-4147-A177-3AD203B41FA5}">
                      <a16:colId xmlns:a16="http://schemas.microsoft.com/office/drawing/2014/main" val="20000"/>
                    </a:ext>
                  </a:extLst>
                </a:gridCol>
                <a:gridCol w="854239">
                  <a:extLst>
                    <a:ext uri="{9D8B030D-6E8A-4147-A177-3AD203B41FA5}">
                      <a16:colId xmlns:a16="http://schemas.microsoft.com/office/drawing/2014/main" val="20001"/>
                    </a:ext>
                  </a:extLst>
                </a:gridCol>
              </a:tblGrid>
              <a:tr h="144145">
                <a:tc gridSpan="2">
                  <a:txBody>
                    <a:bodyPr/>
                    <a:lstStyle/>
                    <a:p>
                      <a:pPr algn="ctr">
                        <a:spcBef>
                          <a:spcPts val="600"/>
                        </a:spcBef>
                        <a:spcAft>
                          <a:spcPts val="0"/>
                        </a:spcAft>
                      </a:pPr>
                      <a:r>
                        <a:rPr lang="en-GB" sz="1400" b="1"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ATF2 extraction line</a:t>
                      </a:r>
                      <a:endParaRPr lang="en-US" sz="1400" b="1"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hMerge="1">
                  <a:txBody>
                    <a:bodyPr/>
                    <a:lstStyle/>
                    <a:p>
                      <a:pPr algn="ctr">
                        <a:spcBef>
                          <a:spcPts val="600"/>
                        </a:spcBef>
                        <a:spcAft>
                          <a:spcPts val="0"/>
                        </a:spcAft>
                      </a:pP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44145">
                <a:tc>
                  <a:txBody>
                    <a:bodyPr/>
                    <a:lstStyle/>
                    <a:p>
                      <a:pPr>
                        <a:spcBef>
                          <a:spcPts val="600"/>
                        </a:spcBef>
                        <a:spcAft>
                          <a:spcPts val="0"/>
                        </a:spcAft>
                      </a:pPr>
                      <a:r>
                        <a:rPr lang="en-GB" sz="1400" i="0"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Beam Energy</a:t>
                      </a: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spcBef>
                          <a:spcPts val="600"/>
                        </a:spcBef>
                        <a:spcAft>
                          <a:spcPts val="0"/>
                        </a:spcAft>
                      </a:pPr>
                      <a:r>
                        <a:rPr lang="en-GB" sz="1400" i="0"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1.25 GeV</a:t>
                      </a: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4145">
                <a:tc>
                  <a:txBody>
                    <a:bodyPr/>
                    <a:lstStyle/>
                    <a:p>
                      <a:pPr>
                        <a:spcBef>
                          <a:spcPts val="600"/>
                        </a:spcBef>
                        <a:spcAft>
                          <a:spcPts val="0"/>
                        </a:spcAft>
                      </a:pPr>
                      <a:r>
                        <a:rPr lang="en-GB" sz="1400" i="0"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Particles per bunch</a:t>
                      </a: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spcBef>
                          <a:spcPts val="600"/>
                        </a:spcBef>
                        <a:spcAft>
                          <a:spcPts val="0"/>
                        </a:spcAft>
                      </a:pPr>
                      <a:r>
                        <a:rPr lang="en-GB" sz="1400" i="0"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1.6 10</a:t>
                      </a:r>
                      <a:r>
                        <a:rPr lang="en-GB" sz="1400" i="0" kern="800" baseline="300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10</a:t>
                      </a: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44145">
                <a:tc>
                  <a:txBody>
                    <a:bodyPr/>
                    <a:lstStyle/>
                    <a:p>
                      <a:pPr>
                        <a:spcBef>
                          <a:spcPts val="600"/>
                        </a:spcBef>
                        <a:spcAft>
                          <a:spcPts val="0"/>
                        </a:spcAft>
                      </a:pPr>
                      <a:r>
                        <a:rPr lang="en-GB" sz="1400" i="0" kern="800" dirty="0">
                          <a:solidFill>
                            <a:srgbClr val="FF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Achievabl</a:t>
                      </a:r>
                      <a:r>
                        <a:rPr lang="en-GB" sz="1400" i="0" kern="800" baseline="0" dirty="0">
                          <a:solidFill>
                            <a:srgbClr val="FF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e</a:t>
                      </a:r>
                      <a:r>
                        <a:rPr lang="en-GB" sz="1400" i="0" kern="800" dirty="0">
                          <a:solidFill>
                            <a:srgbClr val="FF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 beam size H/V (microns)</a:t>
                      </a:r>
                      <a:endParaRPr lang="en-US" sz="1400" i="1" kern="800" dirty="0">
                        <a:solidFill>
                          <a:srgbClr val="FF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spcBef>
                          <a:spcPts val="600"/>
                        </a:spcBef>
                        <a:spcAft>
                          <a:spcPts val="0"/>
                        </a:spcAft>
                      </a:pPr>
                      <a:r>
                        <a:rPr lang="en-GB" sz="1400" i="0" kern="800" dirty="0">
                          <a:solidFill>
                            <a:srgbClr val="FF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100 / 1</a:t>
                      </a:r>
                      <a:endParaRPr lang="en-US" sz="1400" i="1" kern="800" dirty="0">
                        <a:solidFill>
                          <a:srgbClr val="FF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Rectangle 6">
            <a:extLst>
              <a:ext uri="{FF2B5EF4-FFF2-40B4-BE49-F238E27FC236}">
                <a16:creationId xmlns:a16="http://schemas.microsoft.com/office/drawing/2014/main" id="{242F7B0A-B5BA-234B-9C94-8F8E13691EEC}"/>
              </a:ext>
            </a:extLst>
          </p:cNvPr>
          <p:cNvSpPr/>
          <p:nvPr/>
        </p:nvSpPr>
        <p:spPr>
          <a:xfrm>
            <a:off x="3724275" y="3370263"/>
            <a:ext cx="3052763" cy="1662112"/>
          </a:xfrm>
          <a:prstGeom prst="rect">
            <a:avLst/>
          </a:prstGeom>
        </p:spPr>
        <p:txBody>
          <a:bodyPr>
            <a:spAutoFit/>
          </a:bodyPr>
          <a:lstStyle/>
          <a:p>
            <a:pPr>
              <a:defRPr/>
            </a:pPr>
            <a:r>
              <a:rPr lang="en-US" dirty="0"/>
              <a:t>Re-using and modifying the hardware used for Diffraction radiation studies</a:t>
            </a:r>
          </a:p>
          <a:p>
            <a:pPr marL="285750" indent="-285750">
              <a:buFont typeface="Courier New" panose="02070309020205020404" pitchFamily="49" charset="0"/>
              <a:buChar char="o"/>
              <a:defRPr/>
            </a:pPr>
            <a:r>
              <a:rPr lang="en-US" sz="1600" dirty="0"/>
              <a:t>Optical system in the visible</a:t>
            </a:r>
          </a:p>
          <a:p>
            <a:pPr marL="285750" indent="-285750">
              <a:buFont typeface="Courier New" panose="02070309020205020404" pitchFamily="49" charset="0"/>
              <a:buChar char="o"/>
              <a:defRPr/>
            </a:pPr>
            <a:endParaRPr lang="en-US" sz="1600" dirty="0"/>
          </a:p>
          <a:p>
            <a:pPr marL="285750" indent="-285750">
              <a:buFont typeface="Courier New" panose="02070309020205020404" pitchFamily="49" charset="0"/>
              <a:buChar char="o"/>
              <a:defRPr/>
            </a:pPr>
            <a:r>
              <a:rPr lang="en-US" sz="1600" dirty="0"/>
              <a:t>OTR for cross calibration</a:t>
            </a:r>
          </a:p>
        </p:txBody>
      </p:sp>
    </p:spTree>
    <p:extLst>
      <p:ext uri="{BB962C8B-B14F-4D97-AF65-F5344CB8AC3E}">
        <p14:creationId xmlns:p14="http://schemas.microsoft.com/office/powerpoint/2010/main" val="1384316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AE548738-B1B3-2848-803A-33F656C942CD}"/>
              </a:ext>
            </a:extLst>
          </p:cNvPr>
          <p:cNvSpPr txBox="1">
            <a:spLocks noChangeArrowheads="1"/>
          </p:cNvSpPr>
          <p:nvPr/>
        </p:nvSpPr>
        <p:spPr bwMode="auto">
          <a:xfrm>
            <a:off x="457200" y="38100"/>
            <a:ext cx="82296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KEK-ATF2</a:t>
            </a:r>
          </a:p>
        </p:txBody>
      </p:sp>
      <p:pic>
        <p:nvPicPr>
          <p:cNvPr id="58370" name="Picture 7">
            <a:extLst>
              <a:ext uri="{FF2B5EF4-FFF2-40B4-BE49-F238E27FC236}">
                <a16:creationId xmlns:a16="http://schemas.microsoft.com/office/drawing/2014/main" id="{CD4A7920-A0F0-1343-A79B-4367D65F9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009"/>
          <a:stretch>
            <a:fillRect/>
          </a:stretch>
        </p:blipFill>
        <p:spPr bwMode="auto">
          <a:xfrm>
            <a:off x="34925" y="2341563"/>
            <a:ext cx="476091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8">
            <a:extLst>
              <a:ext uri="{FF2B5EF4-FFF2-40B4-BE49-F238E27FC236}">
                <a16:creationId xmlns:a16="http://schemas.microsoft.com/office/drawing/2014/main" id="{4A2CED5A-D09B-4C43-AFA5-32F2587D830A}"/>
              </a:ext>
            </a:extLst>
          </p:cNvPr>
          <p:cNvSpPr>
            <a:spLocks noChangeArrowheads="1"/>
          </p:cNvSpPr>
          <p:nvPr/>
        </p:nvSpPr>
        <p:spPr bwMode="auto">
          <a:xfrm>
            <a:off x="5988050" y="5334000"/>
            <a:ext cx="1962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400" b="1"/>
              <a:t>Vertical rms: 63.5 um</a:t>
            </a:r>
            <a:endParaRPr lang="en-GB" altLang="en-US" sz="1400"/>
          </a:p>
        </p:txBody>
      </p:sp>
      <p:pic>
        <p:nvPicPr>
          <p:cNvPr id="58372" name="Picture 9">
            <a:extLst>
              <a:ext uri="{FF2B5EF4-FFF2-40B4-BE49-F238E27FC236}">
                <a16:creationId xmlns:a16="http://schemas.microsoft.com/office/drawing/2014/main" id="{747EA948-EE47-4F4C-8000-99B1276EF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088" y="2082800"/>
            <a:ext cx="4386262"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itle 1">
            <a:extLst>
              <a:ext uri="{FF2B5EF4-FFF2-40B4-BE49-F238E27FC236}">
                <a16:creationId xmlns:a16="http://schemas.microsoft.com/office/drawing/2014/main" id="{6BE22CA5-C5F8-5547-80C8-30E30521DF53}"/>
              </a:ext>
            </a:extLst>
          </p:cNvPr>
          <p:cNvSpPr txBox="1">
            <a:spLocks noChangeArrowheads="1"/>
          </p:cNvSpPr>
          <p:nvPr/>
        </p:nvSpPr>
        <p:spPr bwMode="auto">
          <a:xfrm>
            <a:off x="5462588" y="1557338"/>
            <a:ext cx="324802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b="1"/>
              <a:t>ChDR Vertical beam profile</a:t>
            </a:r>
          </a:p>
        </p:txBody>
      </p:sp>
      <p:sp>
        <p:nvSpPr>
          <p:cNvPr id="58374" name="Title 1">
            <a:extLst>
              <a:ext uri="{FF2B5EF4-FFF2-40B4-BE49-F238E27FC236}">
                <a16:creationId xmlns:a16="http://schemas.microsoft.com/office/drawing/2014/main" id="{81E52186-3023-C34B-909F-E4C4583DC798}"/>
              </a:ext>
            </a:extLst>
          </p:cNvPr>
          <p:cNvSpPr txBox="1">
            <a:spLocks noChangeArrowheads="1"/>
          </p:cNvSpPr>
          <p:nvPr/>
        </p:nvSpPr>
        <p:spPr bwMode="auto">
          <a:xfrm>
            <a:off x="577850" y="1562100"/>
            <a:ext cx="32480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b="1"/>
              <a:t>OTR Vertical beam profile</a:t>
            </a:r>
          </a:p>
        </p:txBody>
      </p:sp>
      <p:sp>
        <p:nvSpPr>
          <p:cNvPr id="58375" name="Rectangle 13">
            <a:extLst>
              <a:ext uri="{FF2B5EF4-FFF2-40B4-BE49-F238E27FC236}">
                <a16:creationId xmlns:a16="http://schemas.microsoft.com/office/drawing/2014/main" id="{74BFA0AC-94CF-0047-AACA-4978CA282FFF}"/>
              </a:ext>
            </a:extLst>
          </p:cNvPr>
          <p:cNvSpPr>
            <a:spLocks noChangeArrowheads="1"/>
          </p:cNvSpPr>
          <p:nvPr/>
        </p:nvSpPr>
        <p:spPr bwMode="auto">
          <a:xfrm>
            <a:off x="1258888" y="5353050"/>
            <a:ext cx="2136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400" b="1"/>
              <a:t>Vertical rms is: 67.2 um</a:t>
            </a:r>
            <a:endParaRPr lang="en-GB" altLang="en-US" sz="1400"/>
          </a:p>
        </p:txBody>
      </p:sp>
      <p:pic>
        <p:nvPicPr>
          <p:cNvPr id="58376" name="Picture 14">
            <a:extLst>
              <a:ext uri="{FF2B5EF4-FFF2-40B4-BE49-F238E27FC236}">
                <a16:creationId xmlns:a16="http://schemas.microsoft.com/office/drawing/2014/main" id="{A685018D-5CEA-B548-A4B2-8244B67B60B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249" t="35751" r="17497" b="30057"/>
          <a:stretch>
            <a:fillRect/>
          </a:stretch>
        </p:blipFill>
        <p:spPr bwMode="auto">
          <a:xfrm>
            <a:off x="7097713" y="2441575"/>
            <a:ext cx="19018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5">
            <a:extLst>
              <a:ext uri="{FF2B5EF4-FFF2-40B4-BE49-F238E27FC236}">
                <a16:creationId xmlns:a16="http://schemas.microsoft.com/office/drawing/2014/main" id="{2015E59D-B0A5-3F45-8642-864F4B840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950" y="2463800"/>
            <a:ext cx="14351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5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E2177A3-943B-AF42-938F-F181F1E8803E}"/>
              </a:ext>
            </a:extLst>
          </p:cNvPr>
          <p:cNvSpPr txBox="1">
            <a:spLocks noChangeArrowheads="1"/>
          </p:cNvSpPr>
          <p:nvPr/>
        </p:nvSpPr>
        <p:spPr bwMode="auto">
          <a:xfrm>
            <a:off x="61913" y="38100"/>
            <a:ext cx="9026525"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CLEAR in CERN</a:t>
            </a:r>
          </a:p>
        </p:txBody>
      </p:sp>
      <p:pic>
        <p:nvPicPr>
          <p:cNvPr id="59394" name="Picture 2">
            <a:extLst>
              <a:ext uri="{FF2B5EF4-FFF2-40B4-BE49-F238E27FC236}">
                <a16:creationId xmlns:a16="http://schemas.microsoft.com/office/drawing/2014/main" id="{80E2941E-68DB-1D44-B3FD-4A665C9FA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2868613"/>
            <a:ext cx="3725862"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a:extLst>
              <a:ext uri="{FF2B5EF4-FFF2-40B4-BE49-F238E27FC236}">
                <a16:creationId xmlns:a16="http://schemas.microsoft.com/office/drawing/2014/main" id="{95927C16-8EBA-9646-A738-9B62FD0E5BC3}"/>
              </a:ext>
            </a:extLst>
          </p:cNvPr>
          <p:cNvPicPr>
            <a:picLocks noChangeAspect="1"/>
          </p:cNvPicPr>
          <p:nvPr/>
        </p:nvPicPr>
        <p:blipFill>
          <a:blip r:embed="rId3">
            <a:extLst>
              <a:ext uri="{28A0092B-C50C-407E-A947-70E740481C1C}">
                <a14:useLocalDpi xmlns:a14="http://schemas.microsoft.com/office/drawing/2010/main" val="0"/>
              </a:ext>
            </a:extLst>
          </a:blip>
          <a:srcRect l="2396"/>
          <a:stretch>
            <a:fillRect/>
          </a:stretch>
        </p:blipFill>
        <p:spPr bwMode="auto">
          <a:xfrm>
            <a:off x="3887788" y="3271838"/>
            <a:ext cx="5200650" cy="12842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9396" name="TextBox 4">
            <a:extLst>
              <a:ext uri="{FF2B5EF4-FFF2-40B4-BE49-F238E27FC236}">
                <a16:creationId xmlns:a16="http://schemas.microsoft.com/office/drawing/2014/main" id="{0FF2FE9A-9A35-4449-81DC-3164EA6AE77B}"/>
              </a:ext>
            </a:extLst>
          </p:cNvPr>
          <p:cNvSpPr txBox="1">
            <a:spLocks noChangeArrowheads="1"/>
          </p:cNvSpPr>
          <p:nvPr/>
        </p:nvSpPr>
        <p:spPr bwMode="auto">
          <a:xfrm>
            <a:off x="4745038" y="3271838"/>
            <a:ext cx="3213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b="1" i="1"/>
              <a:t>20cm long stripline in Fused Silica</a:t>
            </a:r>
          </a:p>
        </p:txBody>
      </p:sp>
      <p:graphicFrame>
        <p:nvGraphicFramePr>
          <p:cNvPr id="6" name="Table 5">
            <a:extLst>
              <a:ext uri="{FF2B5EF4-FFF2-40B4-BE49-F238E27FC236}">
                <a16:creationId xmlns:a16="http://schemas.microsoft.com/office/drawing/2014/main" id="{323436F5-6A7C-BA42-B1E4-A87D6359329C}"/>
              </a:ext>
            </a:extLst>
          </p:cNvPr>
          <p:cNvGraphicFramePr>
            <a:graphicFrameLocks noGrp="1"/>
          </p:cNvGraphicFramePr>
          <p:nvPr/>
        </p:nvGraphicFramePr>
        <p:xfrm>
          <a:off x="2212975" y="1454150"/>
          <a:ext cx="4360863" cy="854076"/>
        </p:xfrm>
        <a:graphic>
          <a:graphicData uri="http://schemas.openxmlformats.org/drawingml/2006/table">
            <a:tbl>
              <a:tblPr firstRow="1" firstCol="1" bandRow="1"/>
              <a:tblGrid>
                <a:gridCol w="2348761">
                  <a:extLst>
                    <a:ext uri="{9D8B030D-6E8A-4147-A177-3AD203B41FA5}">
                      <a16:colId xmlns:a16="http://schemas.microsoft.com/office/drawing/2014/main" val="20000"/>
                    </a:ext>
                  </a:extLst>
                </a:gridCol>
                <a:gridCol w="2012102">
                  <a:extLst>
                    <a:ext uri="{9D8B030D-6E8A-4147-A177-3AD203B41FA5}">
                      <a16:colId xmlns:a16="http://schemas.microsoft.com/office/drawing/2014/main" val="20001"/>
                    </a:ext>
                  </a:extLst>
                </a:gridCol>
              </a:tblGrid>
              <a:tr h="213519">
                <a:tc gridSpan="2">
                  <a:txBody>
                    <a:bodyPr/>
                    <a:lstStyle/>
                    <a:p>
                      <a:pPr algn="ctr">
                        <a:spcBef>
                          <a:spcPts val="600"/>
                        </a:spcBef>
                        <a:spcAft>
                          <a:spcPts val="0"/>
                        </a:spcAft>
                      </a:pPr>
                      <a:r>
                        <a:rPr lang="en-GB" sz="1400" b="1" i="1" kern="800" dirty="0">
                          <a:solidFill>
                            <a:schemeClr val="tx1"/>
                          </a:solidFill>
                          <a:effectLst/>
                          <a:uFill>
                            <a:solidFill>
                              <a:srgbClr val="000000"/>
                            </a:solidFill>
                          </a:uFill>
                          <a:latin typeface="+mn-lt"/>
                          <a:ea typeface="Arial Unicode MS" panose="020B0604020202020204" pitchFamily="34" charset="-128"/>
                          <a:cs typeface="Arial Unicode MS" panose="020B0604020202020204" pitchFamily="34" charset="-128"/>
                        </a:rPr>
                        <a:t>CLEAR facility at CERN</a:t>
                      </a:r>
                      <a:endParaRPr lang="en-US" sz="1400" b="1" i="1" kern="800" dirty="0">
                        <a:solidFill>
                          <a:schemeClr val="tx1"/>
                        </a:solidFill>
                        <a:effectLst/>
                        <a:uFill>
                          <a:solidFill>
                            <a:srgbClr val="000000"/>
                          </a:solidFill>
                        </a:uFill>
                        <a:latin typeface="+mn-lt"/>
                        <a:ea typeface="Arial Unicode MS" panose="020B0604020202020204" pitchFamily="34" charset="-128"/>
                        <a:cs typeface="Arial Unicode MS" panose="020B0604020202020204" pitchFamily="34" charset="-128"/>
                      </a:endParaRPr>
                    </a:p>
                  </a:txBody>
                  <a:tcPr marL="68588" marR="6858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hMerge="1">
                  <a:txBody>
                    <a:bodyPr/>
                    <a:lstStyle/>
                    <a:p>
                      <a:pPr algn="ctr">
                        <a:spcBef>
                          <a:spcPts val="600"/>
                        </a:spcBef>
                        <a:spcAft>
                          <a:spcPts val="0"/>
                        </a:spcAft>
                      </a:pP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13519">
                <a:tc>
                  <a:txBody>
                    <a:bodyPr/>
                    <a:lstStyle/>
                    <a:p>
                      <a:pPr>
                        <a:spcBef>
                          <a:spcPts val="600"/>
                        </a:spcBef>
                        <a:spcAft>
                          <a:spcPts val="0"/>
                        </a:spcAft>
                      </a:pPr>
                      <a:r>
                        <a:rPr lang="en-GB" sz="1400" i="0" kern="800" dirty="0">
                          <a:solidFill>
                            <a:srgbClr val="FF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Beam Energy</a:t>
                      </a:r>
                      <a:endParaRPr lang="en-US" sz="1400" i="1" kern="800" dirty="0">
                        <a:solidFill>
                          <a:srgbClr val="FF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8" marR="6858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spcBef>
                          <a:spcPts val="600"/>
                        </a:spcBef>
                        <a:spcAft>
                          <a:spcPts val="0"/>
                        </a:spcAft>
                      </a:pPr>
                      <a:r>
                        <a:rPr lang="en-GB" sz="1400" i="0" kern="800" dirty="0">
                          <a:solidFill>
                            <a:srgbClr val="FF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200 MeV</a:t>
                      </a:r>
                      <a:endParaRPr lang="en-US" sz="1400" i="1" kern="800" dirty="0">
                        <a:solidFill>
                          <a:srgbClr val="FF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8" marR="6858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3519">
                <a:tc>
                  <a:txBody>
                    <a:bodyPr/>
                    <a:lstStyle/>
                    <a:p>
                      <a:pPr>
                        <a:spcBef>
                          <a:spcPts val="600"/>
                        </a:spcBef>
                        <a:spcAft>
                          <a:spcPts val="0"/>
                        </a:spcAft>
                      </a:pPr>
                      <a:r>
                        <a:rPr lang="en-GB" sz="1400" i="0"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Particles per bunch</a:t>
                      </a: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8" marR="6858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spcBef>
                          <a:spcPts val="600"/>
                        </a:spcBef>
                        <a:spcAft>
                          <a:spcPts val="0"/>
                        </a:spcAft>
                      </a:pPr>
                      <a:r>
                        <a:rPr lang="en-GB" sz="1400" i="0"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1.6 10</a:t>
                      </a:r>
                      <a:r>
                        <a:rPr lang="en-GB" sz="1400" i="0" kern="800" baseline="300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10</a:t>
                      </a: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8" marR="6858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3519">
                <a:tc>
                  <a:txBody>
                    <a:bodyPr/>
                    <a:lstStyle/>
                    <a:p>
                      <a:pPr>
                        <a:spcBef>
                          <a:spcPts val="600"/>
                        </a:spcBef>
                        <a:spcAft>
                          <a:spcPts val="0"/>
                        </a:spcAft>
                      </a:pPr>
                      <a:r>
                        <a:rPr lang="en-GB" sz="1400" i="0"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Typical beam size H/V (mm)</a:t>
                      </a: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8" marR="6858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spcBef>
                          <a:spcPts val="600"/>
                        </a:spcBef>
                        <a:spcAft>
                          <a:spcPts val="0"/>
                        </a:spcAft>
                      </a:pPr>
                      <a:r>
                        <a:rPr lang="en-GB" sz="1400" i="0"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&gt; 0.1 / &gt; 0.1</a:t>
                      </a:r>
                      <a:endParaRPr lang="en-US" sz="1400" i="1" kern="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68588" marR="6858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26896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34DE6236-8F21-2C47-A8DF-C3196DC9BF57}"/>
              </a:ext>
            </a:extLst>
          </p:cNvPr>
          <p:cNvSpPr txBox="1">
            <a:spLocks noChangeArrowheads="1"/>
          </p:cNvSpPr>
          <p:nvPr/>
        </p:nvSpPr>
        <p:spPr bwMode="auto">
          <a:xfrm>
            <a:off x="250825" y="38100"/>
            <a:ext cx="8435975"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Optical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CLEAR in CERN</a:t>
            </a:r>
          </a:p>
        </p:txBody>
      </p:sp>
      <p:pic>
        <p:nvPicPr>
          <p:cNvPr id="60418" name="Content Placeholder 8">
            <a:extLst>
              <a:ext uri="{FF2B5EF4-FFF2-40B4-BE49-F238E27FC236}">
                <a16:creationId xmlns:a16="http://schemas.microsoft.com/office/drawing/2014/main" id="{81EF809A-269F-004E-AF0C-A8197D6D5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442" t="4602" b="63615"/>
          <a:stretch>
            <a:fillRect/>
          </a:stretch>
        </p:blipFill>
        <p:spPr bwMode="auto">
          <a:xfrm>
            <a:off x="1287463" y="2297113"/>
            <a:ext cx="22733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3">
            <a:extLst>
              <a:ext uri="{FF2B5EF4-FFF2-40B4-BE49-F238E27FC236}">
                <a16:creationId xmlns:a16="http://schemas.microsoft.com/office/drawing/2014/main" id="{4755AF11-24FB-5E40-9BFF-89EF54674447}"/>
              </a:ext>
            </a:extLst>
          </p:cNvPr>
          <p:cNvSpPr txBox="1">
            <a:spLocks noChangeArrowheads="1"/>
          </p:cNvSpPr>
          <p:nvPr/>
        </p:nvSpPr>
        <p:spPr bwMode="auto">
          <a:xfrm>
            <a:off x="1214438" y="4454525"/>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400">
                <a:solidFill>
                  <a:srgbClr val="FF0000"/>
                </a:solidFill>
              </a:rPr>
              <a:t>Beam at 3mm from </a:t>
            </a:r>
          </a:p>
          <a:p>
            <a:pPr algn="ctr">
              <a:spcBef>
                <a:spcPct val="0"/>
              </a:spcBef>
              <a:buClrTx/>
              <a:buSzTx/>
              <a:buFontTx/>
              <a:buNone/>
            </a:pPr>
            <a:r>
              <a:rPr lang="en-US" altLang="en-US" sz="1400">
                <a:solidFill>
                  <a:srgbClr val="FF0000"/>
                </a:solidFill>
              </a:rPr>
              <a:t>surface of the dielectric</a:t>
            </a:r>
          </a:p>
        </p:txBody>
      </p:sp>
      <p:pic>
        <p:nvPicPr>
          <p:cNvPr id="60420" name="Picture 4">
            <a:extLst>
              <a:ext uri="{FF2B5EF4-FFF2-40B4-BE49-F238E27FC236}">
                <a16:creationId xmlns:a16="http://schemas.microsoft.com/office/drawing/2014/main" id="{97551FD3-7A71-A743-A91E-48F97A67C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735" r="18828" b="12022"/>
          <a:stretch>
            <a:fillRect/>
          </a:stretch>
        </p:blipFill>
        <p:spPr bwMode="auto">
          <a:xfrm>
            <a:off x="4056063" y="1893888"/>
            <a:ext cx="3846512"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5">
            <a:extLst>
              <a:ext uri="{FF2B5EF4-FFF2-40B4-BE49-F238E27FC236}">
                <a16:creationId xmlns:a16="http://schemas.microsoft.com/office/drawing/2014/main" id="{EE12A87C-D379-0243-96EC-16D4A42D2E03}"/>
              </a:ext>
            </a:extLst>
          </p:cNvPr>
          <p:cNvSpPr txBox="1">
            <a:spLocks noChangeArrowheads="1"/>
          </p:cNvSpPr>
          <p:nvPr/>
        </p:nvSpPr>
        <p:spPr bwMode="auto">
          <a:xfrm>
            <a:off x="1647825" y="1166813"/>
            <a:ext cx="5848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Images taken using visible light at 600 ± 10 nm and few bunches of 500pC with a beam size of 130um sigma.</a:t>
            </a:r>
          </a:p>
        </p:txBody>
      </p:sp>
      <p:sp>
        <p:nvSpPr>
          <p:cNvPr id="60422" name="TextBox 6">
            <a:extLst>
              <a:ext uri="{FF2B5EF4-FFF2-40B4-BE49-F238E27FC236}">
                <a16:creationId xmlns:a16="http://schemas.microsoft.com/office/drawing/2014/main" id="{78858E22-70AC-CE40-8564-30FAFB5CEE52}"/>
              </a:ext>
            </a:extLst>
          </p:cNvPr>
          <p:cNvSpPr txBox="1">
            <a:spLocks noChangeArrowheads="1"/>
          </p:cNvSpPr>
          <p:nvPr/>
        </p:nvSpPr>
        <p:spPr bwMode="auto">
          <a:xfrm>
            <a:off x="3846513" y="4572000"/>
            <a:ext cx="4840287" cy="831850"/>
          </a:xfrm>
          <a:prstGeom prst="rect">
            <a:avLst/>
          </a:prstGeom>
          <a:solidFill>
            <a:schemeClr val="accent1"/>
          </a:solidFill>
          <a:ln w="9525">
            <a:solidFill>
              <a:srgbClr val="FF0000"/>
            </a:solidFill>
            <a:miter lim="800000"/>
            <a:headEnd/>
            <a:tailEnd/>
          </a:ln>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a:t>Beam size is important as transverse beam tail would generate Cherenkov radiation (as background light )</a:t>
            </a:r>
          </a:p>
        </p:txBody>
      </p:sp>
    </p:spTree>
    <p:extLst>
      <p:ext uri="{BB962C8B-B14F-4D97-AF65-F5344CB8AC3E}">
        <p14:creationId xmlns:p14="http://schemas.microsoft.com/office/powerpoint/2010/main" val="1821274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4FB0EA5E-EF69-1243-A295-8917BD14D914}"/>
              </a:ext>
            </a:extLst>
          </p:cNvPr>
          <p:cNvSpPr txBox="1">
            <a:spLocks noChangeArrowheads="1"/>
          </p:cNvSpPr>
          <p:nvPr/>
        </p:nvSpPr>
        <p:spPr bwMode="auto">
          <a:xfrm>
            <a:off x="0" y="38100"/>
            <a:ext cx="91440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Coherent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CLEAR in CERN</a:t>
            </a:r>
          </a:p>
        </p:txBody>
      </p:sp>
      <p:sp>
        <p:nvSpPr>
          <p:cNvPr id="65538" name="Content Placeholder 2">
            <a:extLst>
              <a:ext uri="{FF2B5EF4-FFF2-40B4-BE49-F238E27FC236}">
                <a16:creationId xmlns:a16="http://schemas.microsoft.com/office/drawing/2014/main" id="{C6BECD74-4304-1C49-BE77-347636549B09}"/>
              </a:ext>
            </a:extLst>
          </p:cNvPr>
          <p:cNvSpPr txBox="1">
            <a:spLocks noChangeArrowheads="1"/>
          </p:cNvSpPr>
          <p:nvPr/>
        </p:nvSpPr>
        <p:spPr bwMode="auto">
          <a:xfrm>
            <a:off x="265113" y="1471613"/>
            <a:ext cx="86137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3429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defTabSz="3429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3429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3429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3429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
                <a:schemeClr val="accent1"/>
              </a:buClr>
              <a:buSzPct val="80000"/>
              <a:buFont typeface="Wingdings 3" pitchFamily="2" charset="2"/>
              <a:buNone/>
            </a:pPr>
            <a:r>
              <a:rPr lang="en-US" altLang="en-US" sz="2000" b="1">
                <a:solidFill>
                  <a:srgbClr val="000000"/>
                </a:solidFill>
              </a:rPr>
              <a:t>CChDR radiator installed in the in-air test-stand</a:t>
            </a:r>
          </a:p>
          <a:p>
            <a:pPr eaLnBrk="1" hangingPunct="1">
              <a:spcBef>
                <a:spcPts val="1000"/>
              </a:spcBef>
              <a:buClr>
                <a:srgbClr val="0E5580"/>
              </a:buClr>
              <a:buSzPct val="80000"/>
              <a:buFont typeface="Wingdings 3" pitchFamily="2" charset="2"/>
              <a:buNone/>
            </a:pPr>
            <a:endParaRPr lang="en-GB" altLang="en-US" sz="1800"/>
          </a:p>
        </p:txBody>
      </p:sp>
      <p:pic>
        <p:nvPicPr>
          <p:cNvPr id="65539" name="Picture 5">
            <a:extLst>
              <a:ext uri="{FF2B5EF4-FFF2-40B4-BE49-F238E27FC236}">
                <a16:creationId xmlns:a16="http://schemas.microsoft.com/office/drawing/2014/main" id="{0DCBCEA0-978D-704C-B24B-8444DF117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403476" y="2720975"/>
            <a:ext cx="352425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a:extLst>
              <a:ext uri="{FF2B5EF4-FFF2-40B4-BE49-F238E27FC236}">
                <a16:creationId xmlns:a16="http://schemas.microsoft.com/office/drawing/2014/main" id="{8752CDAE-B0FC-6145-BBEF-02F5288A6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262" t="42618" r="49602" b="38467"/>
          <a:stretch>
            <a:fillRect/>
          </a:stretch>
        </p:blipFill>
        <p:spPr bwMode="auto">
          <a:xfrm rot="-5400000">
            <a:off x="627063" y="3119438"/>
            <a:ext cx="16129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6">
            <a:extLst>
              <a:ext uri="{FF2B5EF4-FFF2-40B4-BE49-F238E27FC236}">
                <a16:creationId xmlns:a16="http://schemas.microsoft.com/office/drawing/2014/main" id="{419237F6-E2CF-5846-B7CF-FDE4B5803072}"/>
              </a:ext>
            </a:extLst>
          </p:cNvPr>
          <p:cNvSpPr>
            <a:spLocks noChangeArrowheads="1"/>
          </p:cNvSpPr>
          <p:nvPr/>
        </p:nvSpPr>
        <p:spPr bwMode="auto">
          <a:xfrm>
            <a:off x="592138" y="2684463"/>
            <a:ext cx="1597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defTabSz="3429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3429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3429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3429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600" u="sng">
                <a:solidFill>
                  <a:srgbClr val="000000"/>
                </a:solidFill>
              </a:rPr>
              <a:t>Pyramid in Teflon</a:t>
            </a:r>
          </a:p>
        </p:txBody>
      </p:sp>
      <p:sp>
        <p:nvSpPr>
          <p:cNvPr id="65542" name="Rectangle 7">
            <a:extLst>
              <a:ext uri="{FF2B5EF4-FFF2-40B4-BE49-F238E27FC236}">
                <a16:creationId xmlns:a16="http://schemas.microsoft.com/office/drawing/2014/main" id="{52AB05D1-A256-094D-A01C-1C36F2435287}"/>
              </a:ext>
            </a:extLst>
          </p:cNvPr>
          <p:cNvSpPr>
            <a:spLocks noChangeArrowheads="1"/>
          </p:cNvSpPr>
          <p:nvPr/>
        </p:nvSpPr>
        <p:spPr bwMode="auto">
          <a:xfrm>
            <a:off x="5487988" y="2281238"/>
            <a:ext cx="36560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3429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defTabSz="3429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3429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3429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3429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 typeface="Courier New" panose="02070309020205020404" pitchFamily="49" charset="0"/>
              <a:buChar char="o"/>
            </a:pPr>
            <a:r>
              <a:rPr lang="en-US" altLang="en-US" sz="1600">
                <a:solidFill>
                  <a:srgbClr val="000000"/>
                </a:solidFill>
              </a:rPr>
              <a:t>Measuring in 3 bands (60-90-110GHz)</a:t>
            </a:r>
          </a:p>
          <a:p>
            <a:pPr>
              <a:spcBef>
                <a:spcPct val="0"/>
              </a:spcBef>
              <a:buClrTx/>
              <a:buSzTx/>
              <a:buFont typeface="Courier New" panose="02070309020205020404" pitchFamily="49" charset="0"/>
              <a:buChar char="o"/>
            </a:pPr>
            <a:endParaRPr lang="en-US" altLang="en-US" sz="1600">
              <a:solidFill>
                <a:srgbClr val="000000"/>
              </a:solidFill>
            </a:endParaRPr>
          </a:p>
          <a:p>
            <a:pPr>
              <a:spcBef>
                <a:spcPct val="0"/>
              </a:spcBef>
              <a:buClrTx/>
              <a:buSzTx/>
              <a:buFont typeface="Courier New" panose="02070309020205020404" pitchFamily="49" charset="0"/>
              <a:buChar char="o"/>
            </a:pPr>
            <a:r>
              <a:rPr lang="en-US" altLang="en-US" sz="1600">
                <a:solidFill>
                  <a:srgbClr val="000000"/>
                </a:solidFill>
              </a:rPr>
              <a:t>Scintillating screen on the radiator’s input face for beam tuning </a:t>
            </a:r>
          </a:p>
          <a:p>
            <a:pPr>
              <a:spcBef>
                <a:spcPct val="0"/>
              </a:spcBef>
              <a:buClrTx/>
              <a:buSzTx/>
              <a:buFont typeface="Courier New" panose="02070309020205020404" pitchFamily="49" charset="0"/>
              <a:buChar char="o"/>
            </a:pPr>
            <a:endParaRPr lang="en-US" altLang="en-US" sz="1600">
              <a:solidFill>
                <a:srgbClr val="000000"/>
              </a:solidFill>
            </a:endParaRPr>
          </a:p>
          <a:p>
            <a:pPr>
              <a:spcBef>
                <a:spcPct val="0"/>
              </a:spcBef>
              <a:buClrTx/>
              <a:buSzTx/>
              <a:buFont typeface="Courier New" panose="02070309020205020404" pitchFamily="49" charset="0"/>
              <a:buChar char="o"/>
            </a:pPr>
            <a:r>
              <a:rPr lang="en-US" altLang="en-US" sz="1600">
                <a:solidFill>
                  <a:srgbClr val="000000"/>
                </a:solidFill>
              </a:rPr>
              <a:t>Typical beam size (H/V) &lt; 500microns</a:t>
            </a:r>
          </a:p>
          <a:p>
            <a:pPr>
              <a:spcBef>
                <a:spcPct val="0"/>
              </a:spcBef>
              <a:buClrTx/>
              <a:buSzTx/>
              <a:buFont typeface="Courier New" panose="02070309020205020404" pitchFamily="49" charset="0"/>
              <a:buChar char="o"/>
            </a:pPr>
            <a:endParaRPr lang="en-US" altLang="en-US" sz="1600">
              <a:solidFill>
                <a:srgbClr val="000000"/>
              </a:solidFill>
            </a:endParaRPr>
          </a:p>
          <a:p>
            <a:pPr>
              <a:spcBef>
                <a:spcPct val="0"/>
              </a:spcBef>
              <a:buClrTx/>
              <a:buSzTx/>
              <a:buFont typeface="Courier New" panose="02070309020205020404" pitchFamily="49" charset="0"/>
              <a:buChar char="o"/>
            </a:pPr>
            <a:endParaRPr lang="en-US" altLang="en-US" sz="1600">
              <a:solidFill>
                <a:srgbClr val="000000"/>
              </a:solidFill>
            </a:endParaRPr>
          </a:p>
          <a:p>
            <a:pPr>
              <a:spcBef>
                <a:spcPct val="0"/>
              </a:spcBef>
              <a:buClrTx/>
              <a:buSzTx/>
              <a:buFont typeface="Courier New" panose="02070309020205020404" pitchFamily="49" charset="0"/>
              <a:buChar char="o"/>
            </a:pPr>
            <a:r>
              <a:rPr lang="en-US" altLang="en-US" sz="1600">
                <a:solidFill>
                  <a:srgbClr val="000000"/>
                </a:solidFill>
              </a:rPr>
              <a:t>All set-up mounted on remotely controlled table to allow hor/ver centering</a:t>
            </a:r>
          </a:p>
        </p:txBody>
      </p:sp>
      <p:sp>
        <p:nvSpPr>
          <p:cNvPr id="65543" name="Rectangle 8">
            <a:extLst>
              <a:ext uri="{FF2B5EF4-FFF2-40B4-BE49-F238E27FC236}">
                <a16:creationId xmlns:a16="http://schemas.microsoft.com/office/drawing/2014/main" id="{51FD8658-A11A-1747-8DEF-8C8925E09C0F}"/>
              </a:ext>
            </a:extLst>
          </p:cNvPr>
          <p:cNvSpPr>
            <a:spLocks noChangeArrowheads="1"/>
          </p:cNvSpPr>
          <p:nvPr/>
        </p:nvSpPr>
        <p:spPr bwMode="auto">
          <a:xfrm>
            <a:off x="265113" y="1765300"/>
            <a:ext cx="9144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200" i="1"/>
              <a:t>A. Curcio et al, Beam-based sub-THz source at the CERN Linac Electron Accelerator for Research facility, PRAB 22, 020402 (2019)</a:t>
            </a:r>
          </a:p>
        </p:txBody>
      </p:sp>
      <p:sp>
        <p:nvSpPr>
          <p:cNvPr id="65544" name="Rectangle 9">
            <a:extLst>
              <a:ext uri="{FF2B5EF4-FFF2-40B4-BE49-F238E27FC236}">
                <a16:creationId xmlns:a16="http://schemas.microsoft.com/office/drawing/2014/main" id="{25606290-C517-6744-AEAF-C827970CB9E8}"/>
              </a:ext>
            </a:extLst>
          </p:cNvPr>
          <p:cNvSpPr>
            <a:spLocks noChangeArrowheads="1"/>
          </p:cNvSpPr>
          <p:nvPr/>
        </p:nvSpPr>
        <p:spPr bwMode="auto">
          <a:xfrm>
            <a:off x="677863" y="4745038"/>
            <a:ext cx="16621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defTabSz="3429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defTabSz="34290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defTabSz="3429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defTabSz="3429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defTabSz="3429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 typeface="Courier New" panose="02070309020205020404" pitchFamily="49" charset="0"/>
              <a:buChar char="o"/>
            </a:pPr>
            <a:r>
              <a:rPr lang="en-US" altLang="en-US" sz="1400">
                <a:solidFill>
                  <a:srgbClr val="000000"/>
                </a:solidFill>
              </a:rPr>
              <a:t>5x5cm base</a:t>
            </a:r>
          </a:p>
          <a:p>
            <a:pPr>
              <a:spcBef>
                <a:spcPct val="0"/>
              </a:spcBef>
              <a:buClrTx/>
              <a:buSzTx/>
              <a:buFont typeface="Courier New" panose="02070309020205020404" pitchFamily="49" charset="0"/>
              <a:buChar char="o"/>
            </a:pPr>
            <a:r>
              <a:rPr lang="en-US" altLang="en-US" sz="1400">
                <a:solidFill>
                  <a:srgbClr val="000000"/>
                </a:solidFill>
              </a:rPr>
              <a:t>45</a:t>
            </a:r>
            <a:r>
              <a:rPr lang="en-US" altLang="en-US" sz="1400" baseline="30000">
                <a:solidFill>
                  <a:srgbClr val="000000"/>
                </a:solidFill>
              </a:rPr>
              <a:t>∘</a:t>
            </a:r>
            <a:r>
              <a:rPr lang="en-US" altLang="en-US" sz="1400">
                <a:solidFill>
                  <a:srgbClr val="000000"/>
                </a:solidFill>
              </a:rPr>
              <a:t> output angle</a:t>
            </a:r>
          </a:p>
          <a:p>
            <a:pPr>
              <a:spcBef>
                <a:spcPct val="0"/>
              </a:spcBef>
              <a:buClrTx/>
              <a:buSzTx/>
              <a:buFont typeface="Courier New" panose="02070309020205020404" pitchFamily="49" charset="0"/>
              <a:buChar char="o"/>
            </a:pPr>
            <a:r>
              <a:rPr lang="en-US" altLang="en-US" sz="1400">
                <a:solidFill>
                  <a:srgbClr val="000000"/>
                </a:solidFill>
              </a:rPr>
              <a:t>∅ 1cm hole</a:t>
            </a:r>
          </a:p>
        </p:txBody>
      </p:sp>
    </p:spTree>
    <p:extLst>
      <p:ext uri="{BB962C8B-B14F-4D97-AF65-F5344CB8AC3E}">
        <p14:creationId xmlns:p14="http://schemas.microsoft.com/office/powerpoint/2010/main" val="3123891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A0CAF93F-760D-2242-8C70-01243566CA11}"/>
              </a:ext>
            </a:extLst>
          </p:cNvPr>
          <p:cNvSpPr txBox="1">
            <a:spLocks noChangeArrowheads="1"/>
          </p:cNvSpPr>
          <p:nvPr/>
        </p:nvSpPr>
        <p:spPr bwMode="auto">
          <a:xfrm>
            <a:off x="0" y="38100"/>
            <a:ext cx="914400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3200" b="1" kern="0" dirty="0">
                <a:effectLst/>
                <a:latin typeface="Times New Roman" panose="02020603050405020304" pitchFamily="18" charset="0"/>
                <a:ea typeface="ＭＳ Ｐゴシック" panose="020B0600070205080204" pitchFamily="34" charset="-128"/>
              </a:rPr>
              <a:t>Coherent </a:t>
            </a:r>
            <a:r>
              <a:rPr lang="en-US" altLang="en-US" sz="3200" b="1" kern="0" dirty="0" err="1">
                <a:effectLst/>
                <a:latin typeface="Times New Roman" panose="02020603050405020304" pitchFamily="18" charset="0"/>
                <a:ea typeface="ＭＳ Ｐゴシック" panose="020B0600070205080204" pitchFamily="34" charset="-128"/>
              </a:rPr>
              <a:t>ChDR</a:t>
            </a:r>
            <a:r>
              <a:rPr lang="en-US" altLang="en-US" sz="3200" b="1" kern="0" dirty="0">
                <a:effectLst/>
                <a:latin typeface="Times New Roman" panose="02020603050405020304" pitchFamily="18" charset="0"/>
                <a:ea typeface="ＭＳ Ｐゴシック" panose="020B0600070205080204" pitchFamily="34" charset="-128"/>
              </a:rPr>
              <a:t> experiment at CLEAR in CERN</a:t>
            </a:r>
          </a:p>
        </p:txBody>
      </p:sp>
      <p:pic>
        <p:nvPicPr>
          <p:cNvPr id="66562" name="Picture 4">
            <a:extLst>
              <a:ext uri="{FF2B5EF4-FFF2-40B4-BE49-F238E27FC236}">
                <a16:creationId xmlns:a16="http://schemas.microsoft.com/office/drawing/2014/main" id="{1A718FF3-E29E-5C41-B80C-282C86F35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792288"/>
            <a:ext cx="5173662"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5">
            <a:extLst>
              <a:ext uri="{FF2B5EF4-FFF2-40B4-BE49-F238E27FC236}">
                <a16:creationId xmlns:a16="http://schemas.microsoft.com/office/drawing/2014/main" id="{BAE58918-E1AE-E641-8055-63D1384D6664}"/>
              </a:ext>
            </a:extLst>
          </p:cNvPr>
          <p:cNvSpPr>
            <a:spLocks noChangeArrowheads="1"/>
          </p:cNvSpPr>
          <p:nvPr/>
        </p:nvSpPr>
        <p:spPr bwMode="auto">
          <a:xfrm>
            <a:off x="1074738" y="1163638"/>
            <a:ext cx="5795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2000" b="1"/>
              <a:t>Comparison between CChDR and RF deflector</a:t>
            </a:r>
            <a:endParaRPr lang="en-US" altLang="en-US" sz="2000" b="1"/>
          </a:p>
        </p:txBody>
      </p:sp>
      <p:sp>
        <p:nvSpPr>
          <p:cNvPr id="66564" name="TextBox 6">
            <a:extLst>
              <a:ext uri="{FF2B5EF4-FFF2-40B4-BE49-F238E27FC236}">
                <a16:creationId xmlns:a16="http://schemas.microsoft.com/office/drawing/2014/main" id="{7DE82367-CFD4-3440-A46A-590087B93C25}"/>
              </a:ext>
            </a:extLst>
          </p:cNvPr>
          <p:cNvSpPr txBox="1">
            <a:spLocks noChangeArrowheads="1"/>
          </p:cNvSpPr>
          <p:nvPr/>
        </p:nvSpPr>
        <p:spPr bwMode="auto">
          <a:xfrm>
            <a:off x="5467350" y="2566988"/>
            <a:ext cx="3136900" cy="830262"/>
          </a:xfrm>
          <a:prstGeom prst="rect">
            <a:avLst/>
          </a:prstGeom>
          <a:solidFill>
            <a:schemeClr val="accent1"/>
          </a:solidFill>
          <a:ln w="9525">
            <a:solidFill>
              <a:srgbClr val="FF0000"/>
            </a:solidFill>
            <a:miter lim="800000"/>
            <a:headEnd/>
            <a:tailEnd/>
          </a:ln>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i="1"/>
              <a:t>Larger noise for longer bunches as we measured at (too) high frequencies </a:t>
            </a:r>
          </a:p>
        </p:txBody>
      </p:sp>
    </p:spTree>
    <p:extLst>
      <p:ext uri="{BB962C8B-B14F-4D97-AF65-F5344CB8AC3E}">
        <p14:creationId xmlns:p14="http://schemas.microsoft.com/office/powerpoint/2010/main" val="2838110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KEK:ATF2 – Accelerator Test Facility</a:t>
            </a:r>
          </a:p>
        </p:txBody>
      </p:sp>
      <p:pic>
        <p:nvPicPr>
          <p:cNvPr id="6" name="Picture 2" descr="C:\Users\Laura\Desktop\pan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830" y="1498870"/>
            <a:ext cx="6679522" cy="207414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 descr="C:\Users\Laura\Desktop\setup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3933056"/>
            <a:ext cx="3600400" cy="239898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061611" y="1053145"/>
            <a:ext cx="931665" cy="338554"/>
          </a:xfrm>
          <a:prstGeom prst="rect">
            <a:avLst/>
          </a:prstGeom>
          <a:noFill/>
        </p:spPr>
        <p:txBody>
          <a:bodyPr wrap="none" rtlCol="0">
            <a:spAutoFit/>
          </a:bodyPr>
          <a:lstStyle/>
          <a:p>
            <a:r>
              <a:rPr lang="en-GB" sz="1600" dirty="0">
                <a:solidFill>
                  <a:schemeClr val="tx2"/>
                </a:solidFill>
                <a:latin typeface="Sylfaen" pitchFamily="18" charset="0"/>
              </a:rPr>
              <a:t>Detector</a:t>
            </a:r>
          </a:p>
        </p:txBody>
      </p:sp>
      <p:sp>
        <p:nvSpPr>
          <p:cNvPr id="12" name="TextBox 11"/>
          <p:cNvSpPr txBox="1"/>
          <p:nvPr/>
        </p:nvSpPr>
        <p:spPr>
          <a:xfrm>
            <a:off x="5755513" y="1031250"/>
            <a:ext cx="1984839" cy="338554"/>
          </a:xfrm>
          <a:prstGeom prst="rect">
            <a:avLst/>
          </a:prstGeom>
          <a:noFill/>
        </p:spPr>
        <p:txBody>
          <a:bodyPr wrap="none" rtlCol="0">
            <a:spAutoFit/>
          </a:bodyPr>
          <a:lstStyle/>
          <a:p>
            <a:r>
              <a:rPr lang="en-GB" sz="1600" dirty="0">
                <a:solidFill>
                  <a:schemeClr val="tx2"/>
                </a:solidFill>
                <a:latin typeface="Sylfaen" pitchFamily="18" charset="0"/>
              </a:rPr>
              <a:t>Laser beam transport</a:t>
            </a:r>
          </a:p>
        </p:txBody>
      </p:sp>
      <p:sp>
        <p:nvSpPr>
          <p:cNvPr id="13" name="TextBox 12"/>
          <p:cNvSpPr txBox="1"/>
          <p:nvPr/>
        </p:nvSpPr>
        <p:spPr>
          <a:xfrm>
            <a:off x="3764038" y="1031250"/>
            <a:ext cx="1273105" cy="338554"/>
          </a:xfrm>
          <a:prstGeom prst="rect">
            <a:avLst/>
          </a:prstGeom>
          <a:noFill/>
        </p:spPr>
        <p:txBody>
          <a:bodyPr wrap="none" rtlCol="0">
            <a:spAutoFit/>
          </a:bodyPr>
          <a:lstStyle/>
          <a:p>
            <a:r>
              <a:rPr lang="en-GB" sz="1600" dirty="0" err="1">
                <a:solidFill>
                  <a:schemeClr val="tx2"/>
                </a:solidFill>
                <a:latin typeface="Sylfaen" pitchFamily="18" charset="0"/>
              </a:rPr>
              <a:t>Laserwire</a:t>
            </a:r>
            <a:r>
              <a:rPr lang="en-GB" sz="1600" dirty="0">
                <a:solidFill>
                  <a:schemeClr val="tx2"/>
                </a:solidFill>
                <a:latin typeface="Sylfaen" pitchFamily="18" charset="0"/>
              </a:rPr>
              <a:t> IP</a:t>
            </a:r>
          </a:p>
        </p:txBody>
      </p:sp>
      <p:cxnSp>
        <p:nvCxnSpPr>
          <p:cNvPr id="14" name="Straight Arrow Connector 13"/>
          <p:cNvCxnSpPr/>
          <p:nvPr/>
        </p:nvCxnSpPr>
        <p:spPr>
          <a:xfrm>
            <a:off x="1691680" y="1391699"/>
            <a:ext cx="301596" cy="669149"/>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3" idx="2"/>
          </p:cNvCxnSpPr>
          <p:nvPr/>
        </p:nvCxnSpPr>
        <p:spPr>
          <a:xfrm flipH="1">
            <a:off x="4363036" y="1369804"/>
            <a:ext cx="37555" cy="54702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292082" y="1369804"/>
            <a:ext cx="648070" cy="27351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59281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5CE0545-7E26-2F4F-8097-FBC7F4A013AB}"/>
              </a:ext>
            </a:extLst>
          </p:cNvPr>
          <p:cNvSpPr txBox="1">
            <a:spLocks noChangeArrowheads="1"/>
          </p:cNvSpPr>
          <p:nvPr/>
        </p:nvSpPr>
        <p:spPr bwMode="auto">
          <a:xfrm>
            <a:off x="-107950" y="38100"/>
            <a:ext cx="925195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2800" b="1" kern="0" dirty="0">
                <a:effectLst/>
                <a:latin typeface="Times New Roman" panose="02020603050405020304" pitchFamily="18" charset="0"/>
                <a:ea typeface="ＭＳ Ｐゴシック" panose="020B0600070205080204" pitchFamily="34" charset="-128"/>
              </a:rPr>
              <a:t>Coherent </a:t>
            </a:r>
            <a:r>
              <a:rPr lang="en-US" altLang="en-US" sz="2800" b="1" kern="0" dirty="0" err="1">
                <a:effectLst/>
                <a:latin typeface="Times New Roman" panose="02020603050405020304" pitchFamily="18" charset="0"/>
                <a:ea typeface="ＭＳ Ｐゴシック" panose="020B0600070205080204" pitchFamily="34" charset="-128"/>
              </a:rPr>
              <a:t>ChDR</a:t>
            </a:r>
            <a:r>
              <a:rPr lang="en-US" altLang="en-US" sz="2800" b="1" kern="0" dirty="0">
                <a:effectLst/>
                <a:latin typeface="Times New Roman" panose="02020603050405020304" pitchFamily="18" charset="0"/>
                <a:ea typeface="ＭＳ Ｐゴシック" panose="020B0600070205080204" pitchFamily="34" charset="-128"/>
              </a:rPr>
              <a:t> experiment at CLARA in Daresbury</a:t>
            </a:r>
          </a:p>
        </p:txBody>
      </p:sp>
      <p:pic>
        <p:nvPicPr>
          <p:cNvPr id="67586" name="Picture 7">
            <a:extLst>
              <a:ext uri="{FF2B5EF4-FFF2-40B4-BE49-F238E27FC236}">
                <a16:creationId xmlns:a16="http://schemas.microsoft.com/office/drawing/2014/main" id="{500F5CAE-3012-064C-BF26-63836F2E5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030288"/>
            <a:ext cx="6432551"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8">
            <a:extLst>
              <a:ext uri="{FF2B5EF4-FFF2-40B4-BE49-F238E27FC236}">
                <a16:creationId xmlns:a16="http://schemas.microsoft.com/office/drawing/2014/main" id="{8A06FCA7-6E2B-7843-8B9F-807A740CE1C9}"/>
              </a:ext>
            </a:extLst>
          </p:cNvPr>
          <p:cNvSpPr>
            <a:spLocks noChangeArrowheads="1"/>
          </p:cNvSpPr>
          <p:nvPr/>
        </p:nvSpPr>
        <p:spPr bwMode="auto">
          <a:xfrm>
            <a:off x="6516688" y="1557338"/>
            <a:ext cx="2614612"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 typeface="Arial" panose="020B0604020202020204" pitchFamily="34" charset="0"/>
              <a:buChar char="•"/>
            </a:pPr>
            <a:r>
              <a:rPr lang="en-US" altLang="en-US" sz="1800"/>
              <a:t>f = 10Hz</a:t>
            </a:r>
          </a:p>
          <a:p>
            <a:pPr>
              <a:spcBef>
                <a:spcPct val="0"/>
              </a:spcBef>
              <a:buClrTx/>
              <a:buSzTx/>
              <a:buFont typeface="Arial" panose="020B0604020202020204" pitchFamily="34" charset="0"/>
              <a:buChar char="•"/>
            </a:pPr>
            <a:r>
              <a:rPr lang="en-US" altLang="en-US" sz="1800"/>
              <a:t>E = 35 MeV</a:t>
            </a:r>
          </a:p>
          <a:p>
            <a:pPr>
              <a:spcBef>
                <a:spcPct val="0"/>
              </a:spcBef>
              <a:buClrTx/>
              <a:buSzTx/>
              <a:buFont typeface="Arial" panose="020B0604020202020204" pitchFamily="34" charset="0"/>
              <a:buChar char="•"/>
            </a:pPr>
            <a:r>
              <a:rPr lang="en-US" altLang="en-US" sz="1800"/>
              <a:t>Longitudinal beam size was about 0.2-0.3 ps with charge ranging within 70 - 100 pC</a:t>
            </a:r>
          </a:p>
          <a:p>
            <a:pPr>
              <a:spcBef>
                <a:spcPct val="0"/>
              </a:spcBef>
              <a:buClrTx/>
              <a:buSzTx/>
              <a:buFont typeface="Arial" panose="020B0604020202020204" pitchFamily="34" charset="0"/>
              <a:buChar char="•"/>
            </a:pPr>
            <a:r>
              <a:rPr lang="en-US" altLang="en-US" sz="1800"/>
              <a:t>200 microns RMS transversal bunch size</a:t>
            </a:r>
          </a:p>
        </p:txBody>
      </p:sp>
      <p:pic>
        <p:nvPicPr>
          <p:cNvPr id="67588" name="Picture 9">
            <a:extLst>
              <a:ext uri="{FF2B5EF4-FFF2-40B4-BE49-F238E27FC236}">
                <a16:creationId xmlns:a16="http://schemas.microsoft.com/office/drawing/2014/main" id="{D6826E11-6B74-B840-9AC5-306650DD6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852738"/>
            <a:ext cx="2319338"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0">
            <a:extLst>
              <a:ext uri="{FF2B5EF4-FFF2-40B4-BE49-F238E27FC236}">
                <a16:creationId xmlns:a16="http://schemas.microsoft.com/office/drawing/2014/main" id="{A7EE0998-2EC5-A940-8218-5442F9804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852738"/>
            <a:ext cx="4119562"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475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3BC9D9FE-6643-7C4E-B130-4BB9CF026452}"/>
              </a:ext>
            </a:extLst>
          </p:cNvPr>
          <p:cNvSpPr txBox="1">
            <a:spLocks noChangeArrowheads="1"/>
          </p:cNvSpPr>
          <p:nvPr/>
        </p:nvSpPr>
        <p:spPr bwMode="auto">
          <a:xfrm>
            <a:off x="-107950" y="38100"/>
            <a:ext cx="925195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2800" b="1" kern="0" dirty="0">
                <a:effectLst/>
                <a:latin typeface="Times New Roman" panose="02020603050405020304" pitchFamily="18" charset="0"/>
                <a:ea typeface="ＭＳ Ｐゴシック" panose="020B0600070205080204" pitchFamily="34" charset="-128"/>
              </a:rPr>
              <a:t>Coherent </a:t>
            </a:r>
            <a:r>
              <a:rPr lang="en-US" altLang="en-US" sz="2800" b="1" kern="0" dirty="0" err="1">
                <a:effectLst/>
                <a:latin typeface="Times New Roman" panose="02020603050405020304" pitchFamily="18" charset="0"/>
                <a:ea typeface="ＭＳ Ｐゴシック" panose="020B0600070205080204" pitchFamily="34" charset="-128"/>
              </a:rPr>
              <a:t>ChDR</a:t>
            </a:r>
            <a:r>
              <a:rPr lang="en-US" altLang="en-US" sz="2800" b="1" kern="0" dirty="0">
                <a:effectLst/>
                <a:latin typeface="Times New Roman" panose="02020603050405020304" pitchFamily="18" charset="0"/>
                <a:ea typeface="ＭＳ Ｐゴシック" panose="020B0600070205080204" pitchFamily="34" charset="-128"/>
              </a:rPr>
              <a:t> experiment at CLARA in Daresbury</a:t>
            </a:r>
          </a:p>
        </p:txBody>
      </p:sp>
      <p:pic>
        <p:nvPicPr>
          <p:cNvPr id="68610" name="Picture 2">
            <a:extLst>
              <a:ext uri="{FF2B5EF4-FFF2-40B4-BE49-F238E27FC236}">
                <a16:creationId xmlns:a16="http://schemas.microsoft.com/office/drawing/2014/main" id="{98F40031-0DEC-574F-848D-1F14AB2A9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052513"/>
            <a:ext cx="391001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
            <a:extLst>
              <a:ext uri="{FF2B5EF4-FFF2-40B4-BE49-F238E27FC236}">
                <a16:creationId xmlns:a16="http://schemas.microsoft.com/office/drawing/2014/main" id="{CEDFE65C-1BF6-5645-B7D3-4935F0F81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052513"/>
            <a:ext cx="40322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5">
            <a:extLst>
              <a:ext uri="{FF2B5EF4-FFF2-40B4-BE49-F238E27FC236}">
                <a16:creationId xmlns:a16="http://schemas.microsoft.com/office/drawing/2014/main" id="{2EC5348D-21FF-CD48-8A79-02D945C04234}"/>
              </a:ext>
            </a:extLst>
          </p:cNvPr>
          <p:cNvSpPr>
            <a:spLocks noChangeArrowheads="1"/>
          </p:cNvSpPr>
          <p:nvPr/>
        </p:nvSpPr>
        <p:spPr bwMode="auto">
          <a:xfrm>
            <a:off x="250825" y="4062413"/>
            <a:ext cx="45720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200"/>
              <a:t>1 — Horizontal positioning stage</a:t>
            </a:r>
          </a:p>
          <a:p>
            <a:pPr>
              <a:spcBef>
                <a:spcPct val="0"/>
              </a:spcBef>
              <a:buClrTx/>
              <a:buSzTx/>
              <a:buFontTx/>
              <a:buNone/>
            </a:pPr>
            <a:r>
              <a:rPr lang="en-US" altLang="en-US" sz="2200"/>
              <a:t>2 — Teflon (VCR) target</a:t>
            </a:r>
          </a:p>
          <a:p>
            <a:pPr>
              <a:spcBef>
                <a:spcPct val="0"/>
              </a:spcBef>
              <a:buClrTx/>
              <a:buSzTx/>
              <a:buFontTx/>
              <a:buNone/>
            </a:pPr>
            <a:r>
              <a:rPr lang="en-US" altLang="en-US" sz="2200"/>
              <a:t>3 — Tip-Tilt stage</a:t>
            </a:r>
          </a:p>
          <a:p>
            <a:pPr>
              <a:spcBef>
                <a:spcPct val="0"/>
              </a:spcBef>
              <a:buClrTx/>
              <a:buSzTx/>
              <a:buFontTx/>
              <a:buNone/>
            </a:pPr>
            <a:r>
              <a:rPr lang="en-US" altLang="en-US" sz="2200"/>
              <a:t>4 — Vertical positioning stage</a:t>
            </a:r>
          </a:p>
          <a:p>
            <a:pPr>
              <a:spcBef>
                <a:spcPct val="0"/>
              </a:spcBef>
              <a:buClrTx/>
              <a:buSzTx/>
              <a:buFontTx/>
              <a:buNone/>
            </a:pPr>
            <a:r>
              <a:rPr lang="en-US" altLang="en-US" sz="2200"/>
              <a:t>5 — Concave mirror</a:t>
            </a:r>
          </a:p>
          <a:p>
            <a:pPr>
              <a:spcBef>
                <a:spcPct val="0"/>
              </a:spcBef>
              <a:buClrTx/>
              <a:buSzTx/>
              <a:buFontTx/>
              <a:buNone/>
            </a:pPr>
            <a:r>
              <a:rPr lang="en-US" altLang="en-US" sz="2200"/>
              <a:t>6 — Mirror for TR</a:t>
            </a:r>
          </a:p>
          <a:p>
            <a:pPr>
              <a:spcBef>
                <a:spcPct val="0"/>
              </a:spcBef>
              <a:buClrTx/>
              <a:buSzTx/>
              <a:buFontTx/>
              <a:buNone/>
            </a:pPr>
            <a:r>
              <a:rPr lang="en-US" altLang="en-US" sz="2200"/>
              <a:t>7 — Foil (TR) target</a:t>
            </a:r>
          </a:p>
        </p:txBody>
      </p:sp>
      <p:sp>
        <p:nvSpPr>
          <p:cNvPr id="68613" name="Rectangle 6">
            <a:extLst>
              <a:ext uri="{FF2B5EF4-FFF2-40B4-BE49-F238E27FC236}">
                <a16:creationId xmlns:a16="http://schemas.microsoft.com/office/drawing/2014/main" id="{A634FE41-151C-0049-B0FC-83DB113859A7}"/>
              </a:ext>
            </a:extLst>
          </p:cNvPr>
          <p:cNvSpPr>
            <a:spLocks noChangeArrowheads="1"/>
          </p:cNvSpPr>
          <p:nvPr/>
        </p:nvSpPr>
        <p:spPr bwMode="auto">
          <a:xfrm>
            <a:off x="5265738" y="4508500"/>
            <a:ext cx="38782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Both TR and ChDR scans were conducted during same accelerator run</a:t>
            </a:r>
          </a:p>
          <a:p>
            <a:pPr>
              <a:spcBef>
                <a:spcPct val="0"/>
              </a:spcBef>
              <a:buClrTx/>
              <a:buSzTx/>
              <a:buFontTx/>
              <a:buNone/>
            </a:pPr>
            <a:r>
              <a:rPr lang="en-US" altLang="en-US" sz="1800"/>
              <a:t> </a:t>
            </a:r>
          </a:p>
        </p:txBody>
      </p:sp>
    </p:spTree>
    <p:extLst>
      <p:ext uri="{BB962C8B-B14F-4D97-AF65-F5344CB8AC3E}">
        <p14:creationId xmlns:p14="http://schemas.microsoft.com/office/powerpoint/2010/main" val="1152523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A612A824-9702-DD42-9281-143C3FF16C5E}"/>
              </a:ext>
            </a:extLst>
          </p:cNvPr>
          <p:cNvSpPr txBox="1">
            <a:spLocks noChangeArrowheads="1"/>
          </p:cNvSpPr>
          <p:nvPr/>
        </p:nvSpPr>
        <p:spPr bwMode="auto">
          <a:xfrm>
            <a:off x="-107950" y="38100"/>
            <a:ext cx="925195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2800" b="1" kern="0" dirty="0">
                <a:effectLst/>
                <a:latin typeface="Times New Roman" panose="02020603050405020304" pitchFamily="18" charset="0"/>
                <a:ea typeface="ＭＳ Ｐゴシック" panose="020B0600070205080204" pitchFamily="34" charset="-128"/>
              </a:rPr>
              <a:t>Coherent </a:t>
            </a:r>
            <a:r>
              <a:rPr lang="en-US" altLang="en-US" sz="2800" b="1" kern="0" dirty="0" err="1">
                <a:effectLst/>
                <a:latin typeface="Times New Roman" panose="02020603050405020304" pitchFamily="18" charset="0"/>
                <a:ea typeface="ＭＳ Ｐゴシック" panose="020B0600070205080204" pitchFamily="34" charset="-128"/>
              </a:rPr>
              <a:t>ChDR</a:t>
            </a:r>
            <a:r>
              <a:rPr lang="en-US" altLang="en-US" sz="2800" b="1" kern="0" dirty="0">
                <a:effectLst/>
                <a:latin typeface="Times New Roman" panose="02020603050405020304" pitchFamily="18" charset="0"/>
                <a:ea typeface="ＭＳ Ｐゴシック" panose="020B0600070205080204" pitchFamily="34" charset="-128"/>
              </a:rPr>
              <a:t> experiment at CLARA in Daresbury</a:t>
            </a:r>
          </a:p>
        </p:txBody>
      </p:sp>
      <p:pic>
        <p:nvPicPr>
          <p:cNvPr id="69634" name="Picture 2">
            <a:extLst>
              <a:ext uri="{FF2B5EF4-FFF2-40B4-BE49-F238E27FC236}">
                <a16:creationId xmlns:a16="http://schemas.microsoft.com/office/drawing/2014/main" id="{4268DBCB-D140-524A-93AA-AFF00DB28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381635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
            <a:extLst>
              <a:ext uri="{FF2B5EF4-FFF2-40B4-BE49-F238E27FC236}">
                <a16:creationId xmlns:a16="http://schemas.microsoft.com/office/drawing/2014/main" id="{5B7EDB08-D502-EF40-B516-CF08A1BF2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449103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9636" name="Object 5">
            <a:extLst>
              <a:ext uri="{FF2B5EF4-FFF2-40B4-BE49-F238E27FC236}">
                <a16:creationId xmlns:a16="http://schemas.microsoft.com/office/drawing/2014/main" id="{53C7E63E-E9CC-F24B-A1C0-B9D8A79C8F03}"/>
              </a:ext>
            </a:extLst>
          </p:cNvPr>
          <p:cNvGraphicFramePr>
            <a:graphicFrameLocks noChangeAspect="1"/>
          </p:cNvGraphicFramePr>
          <p:nvPr/>
        </p:nvGraphicFramePr>
        <p:xfrm>
          <a:off x="2771775" y="5157788"/>
          <a:ext cx="3024188" cy="1050925"/>
        </p:xfrm>
        <a:graphic>
          <a:graphicData uri="http://schemas.openxmlformats.org/presentationml/2006/ole">
            <mc:AlternateContent xmlns:mc="http://schemas.openxmlformats.org/markup-compatibility/2006">
              <mc:Choice xmlns:v="urn:schemas-microsoft-com:vml" Requires="v">
                <p:oleObj spid="_x0000_s47127" name="Equation" r:id="rId5" imgW="1168400" imgH="406400" progId="Equation.3">
                  <p:embed/>
                </p:oleObj>
              </mc:Choice>
              <mc:Fallback>
                <p:oleObj name="Equation" r:id="rId5" imgW="1168400" imgH="406400" progId="Equation.3">
                  <p:embed/>
                  <p:pic>
                    <p:nvPicPr>
                      <p:cNvPr id="69636" name="Object 5">
                        <a:extLst>
                          <a:ext uri="{FF2B5EF4-FFF2-40B4-BE49-F238E27FC236}">
                            <a16:creationId xmlns:a16="http://schemas.microsoft.com/office/drawing/2014/main" id="{53C7E63E-E9CC-F24B-A1C0-B9D8A79C8F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5157788"/>
                        <a:ext cx="30241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02567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52548E98-0196-5D48-B474-BB42ECCA57F5}"/>
              </a:ext>
            </a:extLst>
          </p:cNvPr>
          <p:cNvSpPr txBox="1">
            <a:spLocks noChangeArrowheads="1"/>
          </p:cNvSpPr>
          <p:nvPr/>
        </p:nvSpPr>
        <p:spPr bwMode="auto">
          <a:xfrm>
            <a:off x="-107950" y="38100"/>
            <a:ext cx="925195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2800" b="1" kern="0" dirty="0">
                <a:effectLst/>
                <a:latin typeface="Times New Roman" panose="02020603050405020304" pitchFamily="18" charset="0"/>
                <a:ea typeface="ＭＳ Ｐゴシック" panose="020B0600070205080204" pitchFamily="34" charset="-128"/>
              </a:rPr>
              <a:t>Coherent </a:t>
            </a:r>
            <a:r>
              <a:rPr lang="en-US" altLang="en-US" sz="2800" b="1" kern="0" dirty="0" err="1">
                <a:effectLst/>
                <a:latin typeface="Times New Roman" panose="02020603050405020304" pitchFamily="18" charset="0"/>
                <a:ea typeface="ＭＳ Ｐゴシック" panose="020B0600070205080204" pitchFamily="34" charset="-128"/>
              </a:rPr>
              <a:t>ChDR</a:t>
            </a:r>
            <a:r>
              <a:rPr lang="en-US" altLang="en-US" sz="2800" b="1" kern="0" dirty="0">
                <a:effectLst/>
                <a:latin typeface="Times New Roman" panose="02020603050405020304" pitchFamily="18" charset="0"/>
                <a:ea typeface="ＭＳ Ｐゴシック" panose="020B0600070205080204" pitchFamily="34" charset="-128"/>
              </a:rPr>
              <a:t> experiment at CLARA in Daresbury</a:t>
            </a:r>
          </a:p>
        </p:txBody>
      </p:sp>
      <p:pic>
        <p:nvPicPr>
          <p:cNvPr id="70658" name="Picture 2">
            <a:extLst>
              <a:ext uri="{FF2B5EF4-FFF2-40B4-BE49-F238E27FC236}">
                <a16:creationId xmlns:a16="http://schemas.microsoft.com/office/drawing/2014/main" id="{D4F1F0C6-33E6-A942-A96D-50C11D1CC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981075"/>
            <a:ext cx="80994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4">
            <a:extLst>
              <a:ext uri="{FF2B5EF4-FFF2-40B4-BE49-F238E27FC236}">
                <a16:creationId xmlns:a16="http://schemas.microsoft.com/office/drawing/2014/main" id="{04EA5F4E-9AAF-2B47-B396-372C3591D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716338"/>
            <a:ext cx="8255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6704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5987E9AF-6D55-AA4D-8A68-EC99A0D047BA}"/>
              </a:ext>
            </a:extLst>
          </p:cNvPr>
          <p:cNvSpPr txBox="1">
            <a:spLocks noChangeArrowheads="1"/>
          </p:cNvSpPr>
          <p:nvPr/>
        </p:nvSpPr>
        <p:spPr bwMode="auto">
          <a:xfrm>
            <a:off x="-107950" y="38100"/>
            <a:ext cx="925195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2800" b="1" kern="0" dirty="0">
                <a:effectLst/>
                <a:latin typeface="Times New Roman" panose="02020603050405020304" pitchFamily="18" charset="0"/>
                <a:ea typeface="ＭＳ Ｐゴシック" panose="020B0600070205080204" pitchFamily="34" charset="-128"/>
              </a:rPr>
              <a:t>Coherent </a:t>
            </a:r>
            <a:r>
              <a:rPr lang="en-US" altLang="en-US" sz="2800" b="1" kern="0" dirty="0" err="1">
                <a:effectLst/>
                <a:latin typeface="Times New Roman" panose="02020603050405020304" pitchFamily="18" charset="0"/>
                <a:ea typeface="ＭＳ Ｐゴシック" panose="020B0600070205080204" pitchFamily="34" charset="-128"/>
              </a:rPr>
              <a:t>ChDR</a:t>
            </a:r>
            <a:r>
              <a:rPr lang="en-US" altLang="en-US" sz="2800" b="1" kern="0" dirty="0">
                <a:effectLst/>
                <a:latin typeface="Times New Roman" panose="02020603050405020304" pitchFamily="18" charset="0"/>
                <a:ea typeface="ＭＳ Ｐゴシック" panose="020B0600070205080204" pitchFamily="34" charset="-128"/>
              </a:rPr>
              <a:t> experiment at CLARA in Daresbury</a:t>
            </a:r>
          </a:p>
        </p:txBody>
      </p:sp>
      <p:pic>
        <p:nvPicPr>
          <p:cNvPr id="71682" name="Picture 2">
            <a:extLst>
              <a:ext uri="{FF2B5EF4-FFF2-40B4-BE49-F238E27FC236}">
                <a16:creationId xmlns:a16="http://schemas.microsoft.com/office/drawing/2014/main" id="{7FE4EE31-F91B-6A4D-A6FD-6C724EF3B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773238"/>
            <a:ext cx="907732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54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91B2B059-A9E2-2B48-AAEE-4820778D1642}"/>
              </a:ext>
            </a:extLst>
          </p:cNvPr>
          <p:cNvSpPr txBox="1">
            <a:spLocks noChangeArrowheads="1"/>
          </p:cNvSpPr>
          <p:nvPr/>
        </p:nvSpPr>
        <p:spPr bwMode="auto">
          <a:xfrm>
            <a:off x="-107950" y="38100"/>
            <a:ext cx="925195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2800" b="1" kern="0" dirty="0">
                <a:effectLst/>
                <a:latin typeface="Times New Roman" panose="02020603050405020304" pitchFamily="18" charset="0"/>
                <a:ea typeface="ＭＳ Ｐゴシック" panose="020B0600070205080204" pitchFamily="34" charset="-128"/>
              </a:rPr>
              <a:t>Coherent </a:t>
            </a:r>
            <a:r>
              <a:rPr lang="en-US" altLang="en-US" sz="2800" b="1" kern="0" dirty="0" err="1">
                <a:effectLst/>
                <a:latin typeface="Times New Roman" panose="02020603050405020304" pitchFamily="18" charset="0"/>
                <a:ea typeface="ＭＳ Ｐゴシック" panose="020B0600070205080204" pitchFamily="34" charset="-128"/>
              </a:rPr>
              <a:t>ChDR</a:t>
            </a:r>
            <a:r>
              <a:rPr lang="en-US" altLang="en-US" sz="2800" b="1" kern="0" dirty="0">
                <a:effectLst/>
                <a:latin typeface="Times New Roman" panose="02020603050405020304" pitchFamily="18" charset="0"/>
                <a:ea typeface="ＭＳ Ｐゴシック" panose="020B0600070205080204" pitchFamily="34" charset="-128"/>
              </a:rPr>
              <a:t> experiment at CLARA in Daresbury</a:t>
            </a:r>
          </a:p>
        </p:txBody>
      </p:sp>
      <p:pic>
        <p:nvPicPr>
          <p:cNvPr id="72706" name="Picture 4">
            <a:extLst>
              <a:ext uri="{FF2B5EF4-FFF2-40B4-BE49-F238E27FC236}">
                <a16:creationId xmlns:a16="http://schemas.microsoft.com/office/drawing/2014/main" id="{2C9CC9D6-EADD-E743-8B88-1A0E7B13F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434" y="845820"/>
            <a:ext cx="6697132" cy="516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2836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EAA7A90-25C2-2E43-A8DE-B16A1D628123}"/>
              </a:ext>
            </a:extLst>
          </p:cNvPr>
          <p:cNvSpPr txBox="1">
            <a:spLocks noChangeArrowheads="1"/>
          </p:cNvSpPr>
          <p:nvPr/>
        </p:nvSpPr>
        <p:spPr bwMode="auto">
          <a:xfrm>
            <a:off x="-107950" y="38100"/>
            <a:ext cx="9251950" cy="647700"/>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altLang="en-US" sz="2800" b="1" kern="0" dirty="0">
                <a:effectLst/>
                <a:latin typeface="Times New Roman" panose="02020603050405020304" pitchFamily="18" charset="0"/>
                <a:ea typeface="ＭＳ Ｐゴシック" panose="020B0600070205080204" pitchFamily="34" charset="-128"/>
              </a:rPr>
              <a:t>Coherent </a:t>
            </a:r>
            <a:r>
              <a:rPr lang="en-US" altLang="en-US" sz="2800" b="1" kern="0" dirty="0" err="1">
                <a:effectLst/>
                <a:latin typeface="Times New Roman" panose="02020603050405020304" pitchFamily="18" charset="0"/>
                <a:ea typeface="ＭＳ Ｐゴシック" panose="020B0600070205080204" pitchFamily="34" charset="-128"/>
              </a:rPr>
              <a:t>ChDR</a:t>
            </a:r>
            <a:r>
              <a:rPr lang="en-US" altLang="en-US" sz="2800" b="1" kern="0" dirty="0">
                <a:effectLst/>
                <a:latin typeface="Times New Roman" panose="02020603050405020304" pitchFamily="18" charset="0"/>
                <a:ea typeface="ＭＳ Ｐゴシック" panose="020B0600070205080204" pitchFamily="34" charset="-128"/>
              </a:rPr>
              <a:t> experiment at CLARA in Daresbury</a:t>
            </a:r>
          </a:p>
        </p:txBody>
      </p:sp>
      <p:pic>
        <p:nvPicPr>
          <p:cNvPr id="73730" name="Picture 6">
            <a:extLst>
              <a:ext uri="{FF2B5EF4-FFF2-40B4-BE49-F238E27FC236}">
                <a16:creationId xmlns:a16="http://schemas.microsoft.com/office/drawing/2014/main" id="{699A3C92-3700-D141-A56B-69BF36E13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936625"/>
            <a:ext cx="61214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4441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3">
            <a:extLst>
              <a:ext uri="{FF2B5EF4-FFF2-40B4-BE49-F238E27FC236}">
                <a16:creationId xmlns:a16="http://schemas.microsoft.com/office/drawing/2014/main" id="{C57F0597-C37C-3949-AFBF-35393B7DC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 y="966787"/>
            <a:ext cx="910907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Заголовок 1">
            <a:extLst>
              <a:ext uri="{FF2B5EF4-FFF2-40B4-BE49-F238E27FC236}">
                <a16:creationId xmlns:a16="http://schemas.microsoft.com/office/drawing/2014/main" id="{5B9EADDD-03A8-F247-872F-95581F56E121}"/>
              </a:ext>
            </a:extLst>
          </p:cNvPr>
          <p:cNvSpPr>
            <a:spLocks noGrp="1" noChangeArrowheads="1"/>
          </p:cNvSpPr>
          <p:nvPr>
            <p:ph type="title"/>
          </p:nvPr>
        </p:nvSpPr>
        <p:spPr>
          <a:xfrm>
            <a:off x="457200" y="920750"/>
            <a:ext cx="8229600" cy="1139825"/>
          </a:xfrm>
        </p:spPr>
        <p:txBody>
          <a:bodyPr/>
          <a:lstStyle/>
          <a:p>
            <a:r>
              <a:rPr lang="en-US" altLang="en-US" sz="4800">
                <a:effectLst/>
                <a:latin typeface="Times New Roman" panose="02020603050405020304" pitchFamily="18" charset="0"/>
                <a:ea typeface="ＭＳ Ｐゴシック" panose="020B0600070205080204" pitchFamily="34" charset="-128"/>
              </a:rPr>
              <a:t>X-Ray Cherenkov Radiation</a:t>
            </a:r>
            <a:endParaRPr lang="ru-RU" altLang="en-US" sz="4800">
              <a:effectLst/>
              <a:latin typeface="Times New Roman" panose="02020603050405020304" pitchFamily="18" charset="0"/>
              <a:ea typeface="ＭＳ Ｐゴシック" panose="020B0600070205080204" pitchFamily="34" charset="-128"/>
            </a:endParaRPr>
          </a:p>
        </p:txBody>
      </p:sp>
      <p:pic>
        <p:nvPicPr>
          <p:cNvPr id="74755" name="Рисунок 4" descr="IBIC2013.JPG">
            <a:extLst>
              <a:ext uri="{FF2B5EF4-FFF2-40B4-BE49-F238E27FC236}">
                <a16:creationId xmlns:a16="http://schemas.microsoft.com/office/drawing/2014/main" id="{CE2A17F9-AD2F-534F-AAC7-1E07CB3500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 y="992187"/>
            <a:ext cx="292576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Прямоугольник 6">
            <a:extLst>
              <a:ext uri="{FF2B5EF4-FFF2-40B4-BE49-F238E27FC236}">
                <a16:creationId xmlns:a16="http://schemas.microsoft.com/office/drawing/2014/main" id="{164F4F50-929F-7944-9F93-5A8CBB5A80F5}"/>
              </a:ext>
            </a:extLst>
          </p:cNvPr>
          <p:cNvSpPr>
            <a:spLocks noChangeArrowheads="1"/>
          </p:cNvSpPr>
          <p:nvPr/>
        </p:nvSpPr>
        <p:spPr bwMode="auto">
          <a:xfrm>
            <a:off x="1133475" y="3873500"/>
            <a:ext cx="7632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de-DE" altLang="en-US" sz="2800">
                <a:hlinkClick r:id="rId5"/>
              </a:rPr>
              <a:t>http://ibic2013.org/prepress/html/sessi0n.htm</a:t>
            </a:r>
            <a:endParaRPr lang="ru-RU" altLang="en-US" sz="2800"/>
          </a:p>
        </p:txBody>
      </p:sp>
      <p:sp>
        <p:nvSpPr>
          <p:cNvPr id="74757" name="Rectangle 29">
            <a:extLst>
              <a:ext uri="{FF2B5EF4-FFF2-40B4-BE49-F238E27FC236}">
                <a16:creationId xmlns:a16="http://schemas.microsoft.com/office/drawing/2014/main" id="{749E2744-9010-0145-8272-6946FAF268B6}"/>
              </a:ext>
            </a:extLst>
          </p:cNvPr>
          <p:cNvSpPr>
            <a:spLocks noChangeArrowheads="1"/>
          </p:cNvSpPr>
          <p:nvPr/>
        </p:nvSpPr>
        <p:spPr bwMode="auto">
          <a:xfrm>
            <a:off x="7181850" y="920750"/>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ClrTx/>
              <a:buSzTx/>
              <a:buFontTx/>
              <a:buNone/>
            </a:pPr>
            <a:r>
              <a:rPr lang="en-US" altLang="en-US" b="1">
                <a:latin typeface="Times New Roman" panose="02020603050405020304" pitchFamily="18" charset="0"/>
              </a:rPr>
              <a:t>WEPF36</a:t>
            </a:r>
            <a:endParaRPr lang="ru-RU" altLang="en-US" b="1">
              <a:latin typeface="Times New Roman" panose="02020603050405020304" pitchFamily="18" charset="0"/>
            </a:endParaRPr>
          </a:p>
        </p:txBody>
      </p:sp>
    </p:spTree>
    <p:extLst>
      <p:ext uri="{BB962C8B-B14F-4D97-AF65-F5344CB8AC3E}">
        <p14:creationId xmlns:p14="http://schemas.microsoft.com/office/powerpoint/2010/main" val="2386996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Заголовок 1">
            <a:extLst>
              <a:ext uri="{FF2B5EF4-FFF2-40B4-BE49-F238E27FC236}">
                <a16:creationId xmlns:a16="http://schemas.microsoft.com/office/drawing/2014/main" id="{2E365605-2C5F-2E40-A35C-11D0796EBA5B}"/>
              </a:ext>
            </a:extLst>
          </p:cNvPr>
          <p:cNvSpPr>
            <a:spLocks noGrp="1" noChangeArrowheads="1"/>
          </p:cNvSpPr>
          <p:nvPr>
            <p:ph type="title"/>
          </p:nvPr>
        </p:nvSpPr>
        <p:spPr>
          <a:xfrm>
            <a:off x="468313" y="-26988"/>
            <a:ext cx="8229600" cy="1139826"/>
          </a:xfrm>
        </p:spPr>
        <p:txBody>
          <a:bodyPr/>
          <a:lstStyle/>
          <a:p>
            <a:r>
              <a:rPr lang="en-US" altLang="en-US" sz="3200" b="1">
                <a:effectLst/>
                <a:latin typeface="Times New Roman" panose="02020603050405020304" pitchFamily="18" charset="0"/>
                <a:ea typeface="ＭＳ Ｐゴシック" panose="020B0600070205080204" pitchFamily="34" charset="-128"/>
              </a:rPr>
              <a:t>Carbon Dielectric Permittivity</a:t>
            </a:r>
          </a:p>
        </p:txBody>
      </p:sp>
      <p:pic>
        <p:nvPicPr>
          <p:cNvPr id="76802" name="Рисунок 5" descr="Fig 1.jpg">
            <a:extLst>
              <a:ext uri="{FF2B5EF4-FFF2-40B4-BE49-F238E27FC236}">
                <a16:creationId xmlns:a16="http://schemas.microsoft.com/office/drawing/2014/main" id="{FA3DBE1D-64D3-5E43-9AB9-7D67F065CB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196975"/>
            <a:ext cx="706913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Прямоугольник 8">
            <a:extLst>
              <a:ext uri="{FF2B5EF4-FFF2-40B4-BE49-F238E27FC236}">
                <a16:creationId xmlns:a16="http://schemas.microsoft.com/office/drawing/2014/main" id="{386075B0-DC4C-2E4F-A63B-D390EAB2FB82}"/>
              </a:ext>
            </a:extLst>
          </p:cNvPr>
          <p:cNvSpPr>
            <a:spLocks noChangeArrowheads="1"/>
          </p:cNvSpPr>
          <p:nvPr/>
        </p:nvSpPr>
        <p:spPr bwMode="auto">
          <a:xfrm>
            <a:off x="6300788" y="2997200"/>
            <a:ext cx="7699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ru-RU" altLang="en-US" sz="4400">
                <a:latin typeface="Times New Roman" panose="02020603050405020304" pitchFamily="18" charset="0"/>
              </a:rPr>
              <a:t>−δ</a:t>
            </a:r>
            <a:endParaRPr lang="ru-RU" altLang="en-US" sz="4400"/>
          </a:p>
        </p:txBody>
      </p:sp>
      <p:sp>
        <p:nvSpPr>
          <p:cNvPr id="76804" name="Прямоугольник 9">
            <a:extLst>
              <a:ext uri="{FF2B5EF4-FFF2-40B4-BE49-F238E27FC236}">
                <a16:creationId xmlns:a16="http://schemas.microsoft.com/office/drawing/2014/main" id="{C4925B33-CD0F-F148-A32E-5375D84A053D}"/>
              </a:ext>
            </a:extLst>
          </p:cNvPr>
          <p:cNvSpPr>
            <a:spLocks noChangeArrowheads="1"/>
          </p:cNvSpPr>
          <p:nvPr/>
        </p:nvSpPr>
        <p:spPr bwMode="auto">
          <a:xfrm>
            <a:off x="3348038" y="1846263"/>
            <a:ext cx="4651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ru-RU" altLang="en-US" sz="4400" i="1">
                <a:latin typeface="Times New Roman" panose="02020603050405020304" pitchFamily="18" charset="0"/>
              </a:rPr>
              <a:t>η</a:t>
            </a:r>
            <a:endParaRPr lang="ru-RU" altLang="en-US" sz="4400" i="1"/>
          </a:p>
        </p:txBody>
      </p:sp>
      <p:sp>
        <p:nvSpPr>
          <p:cNvPr id="12" name="Овал 11">
            <a:extLst>
              <a:ext uri="{FF2B5EF4-FFF2-40B4-BE49-F238E27FC236}">
                <a16:creationId xmlns:a16="http://schemas.microsoft.com/office/drawing/2014/main" id="{1928F7FE-E5DA-9D4A-9F1B-FA9E1A75CCB3}"/>
              </a:ext>
            </a:extLst>
          </p:cNvPr>
          <p:cNvSpPr/>
          <p:nvPr/>
        </p:nvSpPr>
        <p:spPr>
          <a:xfrm>
            <a:off x="4643438" y="1125538"/>
            <a:ext cx="1152525" cy="19446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3" name="Стрелка влево 12">
            <a:extLst>
              <a:ext uri="{FF2B5EF4-FFF2-40B4-BE49-F238E27FC236}">
                <a16:creationId xmlns:a16="http://schemas.microsoft.com/office/drawing/2014/main" id="{D2F70D56-1F75-C74E-A5FF-2C6D7137C2FB}"/>
              </a:ext>
            </a:extLst>
          </p:cNvPr>
          <p:cNvSpPr/>
          <p:nvPr/>
        </p:nvSpPr>
        <p:spPr>
          <a:xfrm rot="1046355">
            <a:off x="5548313" y="1854200"/>
            <a:ext cx="1079500" cy="431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4" name="Прямоугольник 13">
            <a:extLst>
              <a:ext uri="{FF2B5EF4-FFF2-40B4-BE49-F238E27FC236}">
                <a16:creationId xmlns:a16="http://schemas.microsoft.com/office/drawing/2014/main" id="{34101407-6F30-7548-99D1-02F0BC467D53}"/>
              </a:ext>
            </a:extLst>
          </p:cNvPr>
          <p:cNvSpPr/>
          <p:nvPr/>
        </p:nvSpPr>
        <p:spPr>
          <a:xfrm>
            <a:off x="6588125" y="2062163"/>
            <a:ext cx="1344613" cy="522287"/>
          </a:xfrm>
          <a:prstGeom prst="rect">
            <a:avLst/>
          </a:prstGeom>
        </p:spPr>
        <p:txBody>
          <a:bodyPr wrap="none">
            <a:spAutoFit/>
          </a:bodyPr>
          <a:lstStyle/>
          <a:p>
            <a:pPr eaLnBrk="1" hangingPunct="1">
              <a:defRPr/>
            </a:pPr>
            <a:r>
              <a:rPr lang="en-US" sz="2800" dirty="0">
                <a:latin typeface="+mn-lt"/>
                <a:ea typeface="+mn-ea"/>
                <a:cs typeface="Times New Roman" pitchFamily="18" charset="0"/>
              </a:rPr>
              <a:t>K-edge</a:t>
            </a:r>
            <a:endParaRPr lang="ru-RU" sz="2800" dirty="0">
              <a:latin typeface="+mn-lt"/>
              <a:ea typeface="+mn-ea"/>
            </a:endParaRPr>
          </a:p>
        </p:txBody>
      </p:sp>
      <p:graphicFrame>
        <p:nvGraphicFramePr>
          <p:cNvPr id="76808" name="Object 15">
            <a:extLst>
              <a:ext uri="{FF2B5EF4-FFF2-40B4-BE49-F238E27FC236}">
                <a16:creationId xmlns:a16="http://schemas.microsoft.com/office/drawing/2014/main" id="{B2C69E3C-EE46-2642-909F-689C834A49C5}"/>
              </a:ext>
            </a:extLst>
          </p:cNvPr>
          <p:cNvGraphicFramePr>
            <a:graphicFrameLocks noChangeAspect="1"/>
          </p:cNvGraphicFramePr>
          <p:nvPr/>
        </p:nvGraphicFramePr>
        <p:xfrm>
          <a:off x="3276600" y="5876925"/>
          <a:ext cx="2895600" cy="685800"/>
        </p:xfrm>
        <a:graphic>
          <a:graphicData uri="http://schemas.openxmlformats.org/presentationml/2006/ole">
            <mc:AlternateContent xmlns:mc="http://schemas.openxmlformats.org/markup-compatibility/2006">
              <mc:Choice xmlns:v="urn:schemas-microsoft-com:vml" Requires="v">
                <p:oleObj spid="_x0000_s54295" name="Equation" r:id="rId4" imgW="1447800" imgH="342900" progId="Equation.3">
                  <p:embed/>
                </p:oleObj>
              </mc:Choice>
              <mc:Fallback>
                <p:oleObj name="Equation" r:id="rId4" imgW="1447800" imgH="342900" progId="Equation.3">
                  <p:embed/>
                  <p:pic>
                    <p:nvPicPr>
                      <p:cNvPr id="76808" name="Object 15">
                        <a:extLst>
                          <a:ext uri="{FF2B5EF4-FFF2-40B4-BE49-F238E27FC236}">
                            <a16:creationId xmlns:a16="http://schemas.microsoft.com/office/drawing/2014/main" id="{B2C69E3C-EE46-2642-909F-689C834A4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876925"/>
                        <a:ext cx="2895600" cy="6858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653506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2C2649F-918F-CA43-9165-A0E707A77ABB}"/>
              </a:ext>
            </a:extLst>
          </p:cNvPr>
          <p:cNvSpPr txBox="1">
            <a:spLocks/>
          </p:cNvSpPr>
          <p:nvPr/>
        </p:nvSpPr>
        <p:spPr bwMode="auto">
          <a:xfrm>
            <a:off x="225425" y="765175"/>
            <a:ext cx="8583613" cy="4752975"/>
          </a:xfrm>
          <a:prstGeom prst="rect">
            <a:avLst/>
          </a:prstGeom>
          <a:noFill/>
          <a:ln>
            <a:noFill/>
          </a:ln>
        </p:spPr>
        <p:txBody>
          <a:bodyPr lIns="68580" tIns="34290" rIns="68580" bIns="34290"/>
          <a:lstStyle>
            <a:lvl1pPr marL="342900" indent="-342900" algn="l" defTabSz="457200" rtl="0" eaLnBrk="0" fontAlgn="base" hangingPunct="0">
              <a:spcBef>
                <a:spcPts val="1000"/>
              </a:spcBef>
              <a:spcAft>
                <a:spcPct val="0"/>
              </a:spcAft>
              <a:buClr>
                <a:schemeClr val="accent1"/>
              </a:buClr>
              <a:buSzPct val="80000"/>
              <a:buFont typeface="Wingdings 3" charset="0"/>
              <a:buChar char=""/>
              <a:defRPr kern="1200">
                <a:solidFill>
                  <a:srgbClr val="404040"/>
                </a:solidFill>
                <a:latin typeface="+mn-lt"/>
                <a:ea typeface="ＭＳ Ｐゴシック" charset="0"/>
                <a:cs typeface="ＭＳ Ｐゴシック" charset="0"/>
              </a:defRPr>
            </a:lvl1pPr>
            <a:lvl2pPr marL="742950" indent="-285750" algn="l" defTabSz="457200" rtl="0" eaLnBrk="0" fontAlgn="base" hangingPunct="0">
              <a:spcBef>
                <a:spcPts val="1000"/>
              </a:spcBef>
              <a:spcAft>
                <a:spcPct val="0"/>
              </a:spcAft>
              <a:buClr>
                <a:schemeClr val="accent1"/>
              </a:buClr>
              <a:buSzPct val="80000"/>
              <a:buFont typeface="Wingdings 3" charset="0"/>
              <a:buChar char=""/>
              <a:defRPr sz="1600" kern="1200">
                <a:solidFill>
                  <a:srgbClr val="404040"/>
                </a:solidFill>
                <a:latin typeface="+mn-lt"/>
                <a:ea typeface="ＭＳ Ｐゴシック" charset="0"/>
                <a:cs typeface="+mn-cs"/>
              </a:defRPr>
            </a:lvl2pPr>
            <a:lvl3pPr marL="1143000" indent="-228600" algn="l" defTabSz="457200" rtl="0" eaLnBrk="0" fontAlgn="base" hangingPunct="0">
              <a:spcBef>
                <a:spcPts val="1000"/>
              </a:spcBef>
              <a:spcAft>
                <a:spcPct val="0"/>
              </a:spcAft>
              <a:buClr>
                <a:schemeClr val="accent1"/>
              </a:buClr>
              <a:buSzPct val="80000"/>
              <a:buFont typeface="Wingdings 3" charset="0"/>
              <a:buChar char=""/>
              <a:defRPr sz="1400" kern="1200">
                <a:solidFill>
                  <a:srgbClr val="404040"/>
                </a:solidFill>
                <a:latin typeface="+mn-lt"/>
                <a:ea typeface="ＭＳ Ｐゴシック" charset="0"/>
                <a:cs typeface="+mn-cs"/>
              </a:defRPr>
            </a:lvl3pPr>
            <a:lvl4pPr marL="1600200" indent="-228600" algn="l" defTabSz="457200" rtl="0" eaLnBrk="0" fontAlgn="base" hangingPunct="0">
              <a:spcBef>
                <a:spcPts val="1000"/>
              </a:spcBef>
              <a:spcAft>
                <a:spcPct val="0"/>
              </a:spcAft>
              <a:buClr>
                <a:schemeClr val="accent1"/>
              </a:buClr>
              <a:buSzPct val="80000"/>
              <a:buFont typeface="Wingdings 3" charset="0"/>
              <a:buChar char=""/>
              <a:defRPr sz="1200" kern="1200">
                <a:solidFill>
                  <a:srgbClr val="404040"/>
                </a:solidFill>
                <a:latin typeface="+mn-lt"/>
                <a:ea typeface="ＭＳ Ｐゴシック" charset="0"/>
                <a:cs typeface="+mn-cs"/>
              </a:defRPr>
            </a:lvl4pPr>
            <a:lvl5pPr marL="2057400" indent="-228600" algn="l" defTabSz="457200" rtl="0" eaLnBrk="0" fontAlgn="base" hangingPunct="0">
              <a:spcBef>
                <a:spcPts val="1000"/>
              </a:spcBef>
              <a:spcAft>
                <a:spcPct val="0"/>
              </a:spcAft>
              <a:buClr>
                <a:schemeClr val="accent1"/>
              </a:buClr>
              <a:buSzPct val="80000"/>
              <a:buFont typeface="Wingdings 3"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eaLnBrk="1" fontAlgn="auto" hangingPunct="1">
              <a:spcAft>
                <a:spcPts val="0"/>
              </a:spcAft>
              <a:buClr>
                <a:srgbClr val="0E5580"/>
              </a:buClr>
              <a:buFont typeface="Wingdings 3" charset="0"/>
              <a:buNone/>
              <a:defRPr/>
            </a:pPr>
            <a:r>
              <a:rPr lang="en-GB" b="1" dirty="0">
                <a:solidFill>
                  <a:prstClr val="black">
                    <a:lumMod val="75000"/>
                    <a:lumOff val="25000"/>
                  </a:prstClr>
                </a:solidFill>
              </a:rPr>
              <a:t>Very short bunches emitting Coherent radiation in the visible / NIR would benefit from </a:t>
            </a:r>
            <a:r>
              <a:rPr lang="en-GB" b="1" dirty="0" err="1">
                <a:solidFill>
                  <a:prstClr val="black">
                    <a:lumMod val="75000"/>
                    <a:lumOff val="25000"/>
                  </a:prstClr>
                </a:solidFill>
              </a:rPr>
              <a:t>ChDR</a:t>
            </a:r>
            <a:r>
              <a:rPr lang="en-GB" b="1" dirty="0">
                <a:solidFill>
                  <a:prstClr val="black">
                    <a:lumMod val="75000"/>
                    <a:lumOff val="25000"/>
                  </a:prstClr>
                </a:solidFill>
              </a:rPr>
              <a:t> with very compact BPM (for </a:t>
            </a:r>
            <a:r>
              <a:rPr lang="en-GB" b="1" dirty="0" err="1">
                <a:solidFill>
                  <a:prstClr val="black">
                    <a:lumMod val="75000"/>
                    <a:lumOff val="25000"/>
                  </a:prstClr>
                </a:solidFill>
              </a:rPr>
              <a:t>centering</a:t>
            </a:r>
            <a:r>
              <a:rPr lang="en-GB" b="1" dirty="0">
                <a:solidFill>
                  <a:prstClr val="black">
                    <a:lumMod val="75000"/>
                    <a:lumOff val="25000"/>
                  </a:prstClr>
                </a:solidFill>
              </a:rPr>
              <a:t> beams in dielectric capillaries)</a:t>
            </a:r>
          </a:p>
          <a:p>
            <a:pPr eaLnBrk="1" fontAlgn="auto" hangingPunct="1">
              <a:spcAft>
                <a:spcPts val="0"/>
              </a:spcAft>
              <a:buClr>
                <a:srgbClr val="0E5580"/>
              </a:buClr>
              <a:buFont typeface="Courier New" panose="02070309020205020404" pitchFamily="49" charset="0"/>
              <a:buChar char="o"/>
              <a:defRPr/>
            </a:pPr>
            <a:endParaRPr lang="en-GB" dirty="0">
              <a:solidFill>
                <a:prstClr val="black">
                  <a:lumMod val="75000"/>
                  <a:lumOff val="25000"/>
                </a:prstClr>
              </a:solidFill>
              <a:cs typeface="+mn-cs"/>
            </a:endParaRPr>
          </a:p>
        </p:txBody>
      </p:sp>
      <p:sp>
        <p:nvSpPr>
          <p:cNvPr id="80898" name="TextBox 2">
            <a:extLst>
              <a:ext uri="{FF2B5EF4-FFF2-40B4-BE49-F238E27FC236}">
                <a16:creationId xmlns:a16="http://schemas.microsoft.com/office/drawing/2014/main" id="{A533A4C7-680E-2E48-8809-5BDA28D47570}"/>
              </a:ext>
            </a:extLst>
          </p:cNvPr>
          <p:cNvSpPr txBox="1">
            <a:spLocks noChangeArrowheads="1"/>
          </p:cNvSpPr>
          <p:nvPr/>
        </p:nvSpPr>
        <p:spPr bwMode="auto">
          <a:xfrm>
            <a:off x="6134100" y="2962275"/>
            <a:ext cx="2901950" cy="1403350"/>
          </a:xfrm>
          <a:prstGeom prst="rect">
            <a:avLst/>
          </a:prstGeom>
          <a:solidFill>
            <a:schemeClr val="accent1"/>
          </a:solidFill>
          <a:ln w="9525">
            <a:solidFill>
              <a:srgbClr val="FF0000"/>
            </a:solidFill>
            <a:miter lim="800000"/>
            <a:headEnd/>
            <a:tailEnd/>
          </a:ln>
        </p:spPr>
        <p:txBody>
          <a:bodyPr>
            <a:spAutoFit/>
          </a:bodyPr>
          <a:lstStyle>
            <a:lvl1pPr marL="285750" indent="-28575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 typeface="Courier New" panose="02070309020205020404" pitchFamily="49" charset="0"/>
              <a:buChar char="o"/>
            </a:pPr>
            <a:r>
              <a:rPr lang="en-GB" altLang="en-US" sz="1400"/>
              <a:t>Dielectric wakefield acceleration</a:t>
            </a:r>
          </a:p>
          <a:p>
            <a:pPr>
              <a:spcBef>
                <a:spcPct val="0"/>
              </a:spcBef>
              <a:buClrTx/>
              <a:buSzTx/>
              <a:buFont typeface="Courier New" panose="02070309020205020404" pitchFamily="49" charset="0"/>
              <a:buChar char="o"/>
            </a:pPr>
            <a:endParaRPr lang="en-GB" altLang="en-US" sz="1400"/>
          </a:p>
          <a:p>
            <a:pPr>
              <a:spcBef>
                <a:spcPct val="0"/>
              </a:spcBef>
              <a:buClrTx/>
              <a:buSzTx/>
              <a:buFont typeface="Courier New" panose="02070309020205020404" pitchFamily="49" charset="0"/>
              <a:buChar char="o"/>
            </a:pPr>
            <a:r>
              <a:rPr lang="en-GB" altLang="en-US" sz="1400"/>
              <a:t>Laser wakefield acceleration</a:t>
            </a:r>
          </a:p>
          <a:p>
            <a:pPr>
              <a:spcBef>
                <a:spcPct val="0"/>
              </a:spcBef>
              <a:buClrTx/>
              <a:buSzTx/>
              <a:buFont typeface="Courier New" panose="02070309020205020404" pitchFamily="49" charset="0"/>
              <a:buChar char="o"/>
            </a:pPr>
            <a:endParaRPr lang="en-GB" altLang="en-US" sz="1400"/>
          </a:p>
          <a:p>
            <a:pPr>
              <a:spcBef>
                <a:spcPct val="0"/>
              </a:spcBef>
              <a:buClrTx/>
              <a:buSzTx/>
              <a:buFont typeface="Courier New" panose="02070309020205020404" pitchFamily="49" charset="0"/>
              <a:buChar char="o"/>
            </a:pPr>
            <a:r>
              <a:rPr lang="en-GB" altLang="en-US" sz="1400"/>
              <a:t>Plasma acceleration</a:t>
            </a:r>
          </a:p>
        </p:txBody>
      </p:sp>
      <p:pic>
        <p:nvPicPr>
          <p:cNvPr id="80899" name="Picture 3">
            <a:extLst>
              <a:ext uri="{FF2B5EF4-FFF2-40B4-BE49-F238E27FC236}">
                <a16:creationId xmlns:a16="http://schemas.microsoft.com/office/drawing/2014/main" id="{B3AAD32A-AD3D-0E4C-ABAE-6AE80F3B6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210" t="34525" r="26093"/>
          <a:stretch>
            <a:fillRect/>
          </a:stretch>
        </p:blipFill>
        <p:spPr bwMode="auto">
          <a:xfrm>
            <a:off x="179388" y="2100263"/>
            <a:ext cx="2041525"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0" name="Group 4">
            <a:extLst>
              <a:ext uri="{FF2B5EF4-FFF2-40B4-BE49-F238E27FC236}">
                <a16:creationId xmlns:a16="http://schemas.microsoft.com/office/drawing/2014/main" id="{A7E08752-1D15-2B4A-9D5A-BEB35275FEEE}"/>
              </a:ext>
            </a:extLst>
          </p:cNvPr>
          <p:cNvGrpSpPr>
            <a:grpSpLocks/>
          </p:cNvGrpSpPr>
          <p:nvPr/>
        </p:nvGrpSpPr>
        <p:grpSpPr bwMode="auto">
          <a:xfrm>
            <a:off x="2447925" y="1838325"/>
            <a:ext cx="3459163" cy="3462338"/>
            <a:chOff x="2543744" y="1950064"/>
            <a:chExt cx="3458222" cy="2596585"/>
          </a:xfrm>
        </p:grpSpPr>
        <p:pic>
          <p:nvPicPr>
            <p:cNvPr id="80901" name="Picture 5">
              <a:extLst>
                <a:ext uri="{FF2B5EF4-FFF2-40B4-BE49-F238E27FC236}">
                  <a16:creationId xmlns:a16="http://schemas.microsoft.com/office/drawing/2014/main" id="{D88FC8BE-A7DB-214A-BF78-596D645FA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744" y="1950064"/>
              <a:ext cx="3458222" cy="259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Box 6">
              <a:extLst>
                <a:ext uri="{FF2B5EF4-FFF2-40B4-BE49-F238E27FC236}">
                  <a16:creationId xmlns:a16="http://schemas.microsoft.com/office/drawing/2014/main" id="{7CFC39B0-CB25-C847-B976-481CFC905C94}"/>
                </a:ext>
              </a:extLst>
            </p:cNvPr>
            <p:cNvSpPr txBox="1">
              <a:spLocks noChangeArrowheads="1"/>
            </p:cNvSpPr>
            <p:nvPr/>
          </p:nvSpPr>
          <p:spPr bwMode="auto">
            <a:xfrm>
              <a:off x="3937661" y="2408029"/>
              <a:ext cx="1665472"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fr-FR" altLang="en-US" sz="1000" i="1"/>
                <a:t>1GeV electron in a </a:t>
              </a:r>
              <a:r>
                <a:rPr lang="en-US" altLang="en-US" sz="1000" i="1"/>
                <a:t>2mm aperture SiO2 capillary</a:t>
              </a:r>
            </a:p>
            <a:p>
              <a:pPr algn="ctr">
                <a:spcBef>
                  <a:spcPct val="0"/>
                </a:spcBef>
                <a:buClrTx/>
                <a:buSzTx/>
                <a:buFontTx/>
                <a:buNone/>
              </a:pPr>
              <a:endParaRPr lang="fr-FR" altLang="en-US" sz="1000" i="1"/>
            </a:p>
          </p:txBody>
        </p:sp>
        <p:sp>
          <p:nvSpPr>
            <p:cNvPr id="80903" name="TextBox 7">
              <a:extLst>
                <a:ext uri="{FF2B5EF4-FFF2-40B4-BE49-F238E27FC236}">
                  <a16:creationId xmlns:a16="http://schemas.microsoft.com/office/drawing/2014/main" id="{B8D3EFDA-00F5-6D49-8285-62456FFF8848}"/>
                </a:ext>
              </a:extLst>
            </p:cNvPr>
            <p:cNvSpPr txBox="1">
              <a:spLocks noChangeArrowheads="1"/>
            </p:cNvSpPr>
            <p:nvPr/>
          </p:nvSpPr>
          <p:spPr bwMode="auto">
            <a:xfrm rot="-5400000">
              <a:off x="1751741" y="2933647"/>
              <a:ext cx="2007485"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fr-FR" altLang="en-US" sz="1200"/>
                <a:t>BPM response (a.u.)</a:t>
              </a:r>
            </a:p>
          </p:txBody>
        </p:sp>
        <p:sp>
          <p:nvSpPr>
            <p:cNvPr id="80904" name="TextBox 8">
              <a:extLst>
                <a:ext uri="{FF2B5EF4-FFF2-40B4-BE49-F238E27FC236}">
                  <a16:creationId xmlns:a16="http://schemas.microsoft.com/office/drawing/2014/main" id="{E7A28172-3F8B-494E-9F85-AA13AE306563}"/>
                </a:ext>
              </a:extLst>
            </p:cNvPr>
            <p:cNvSpPr txBox="1">
              <a:spLocks noChangeArrowheads="1"/>
            </p:cNvSpPr>
            <p:nvPr/>
          </p:nvSpPr>
          <p:spPr bwMode="auto">
            <a:xfrm>
              <a:off x="3200121" y="4242134"/>
              <a:ext cx="2289914" cy="207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fr-FR" altLang="en-US" sz="1200"/>
                <a:t>Beam offset (mm)</a:t>
              </a:r>
            </a:p>
          </p:txBody>
        </p:sp>
      </p:grpSp>
      <p:sp>
        <p:nvSpPr>
          <p:cNvPr id="3" name="TextBox 2">
            <a:extLst>
              <a:ext uri="{FF2B5EF4-FFF2-40B4-BE49-F238E27FC236}">
                <a16:creationId xmlns:a16="http://schemas.microsoft.com/office/drawing/2014/main" id="{6DB6B92F-9947-3540-8358-A0371B45F97E}"/>
              </a:ext>
            </a:extLst>
          </p:cNvPr>
          <p:cNvSpPr txBox="1"/>
          <p:nvPr/>
        </p:nvSpPr>
        <p:spPr>
          <a:xfrm>
            <a:off x="2356279" y="128485"/>
            <a:ext cx="4637808" cy="461665"/>
          </a:xfrm>
          <a:prstGeom prst="rect">
            <a:avLst/>
          </a:prstGeom>
          <a:noFill/>
        </p:spPr>
        <p:txBody>
          <a:bodyPr wrap="none" rtlCol="0">
            <a:spAutoFit/>
          </a:bodyPr>
          <a:lstStyle/>
          <a:p>
            <a:r>
              <a:rPr lang="en-US" sz="2400" b="1" dirty="0">
                <a:solidFill>
                  <a:srgbClr val="C00000"/>
                </a:solidFill>
              </a:rPr>
              <a:t>Experimental Plan in Diamond LS</a:t>
            </a:r>
          </a:p>
        </p:txBody>
      </p:sp>
    </p:spTree>
    <p:extLst>
      <p:ext uri="{BB962C8B-B14F-4D97-AF65-F5344CB8AC3E}">
        <p14:creationId xmlns:p14="http://schemas.microsoft.com/office/powerpoint/2010/main" val="1306857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LW interaction region</a:t>
            </a:r>
          </a:p>
        </p:txBody>
      </p:sp>
      <p:pic>
        <p:nvPicPr>
          <p:cNvPr id="4" name="Picture 3"/>
          <p:cNvPicPr>
            <a:picLocks noChangeAspect="1"/>
          </p:cNvPicPr>
          <p:nvPr/>
        </p:nvPicPr>
        <p:blipFill>
          <a:blip r:embed="rId2"/>
          <a:stretch>
            <a:fillRect/>
          </a:stretch>
        </p:blipFill>
        <p:spPr>
          <a:xfrm>
            <a:off x="1513854" y="1196752"/>
            <a:ext cx="6010474" cy="5112568"/>
          </a:xfrm>
          <a:prstGeom prst="rect">
            <a:avLst/>
          </a:prstGeom>
        </p:spPr>
      </p:pic>
    </p:spTree>
    <p:extLst>
      <p:ext uri="{BB962C8B-B14F-4D97-AF65-F5344CB8AC3E}">
        <p14:creationId xmlns:p14="http://schemas.microsoft.com/office/powerpoint/2010/main" val="408380200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4">
            <a:extLst>
              <a:ext uri="{FF2B5EF4-FFF2-40B4-BE49-F238E27FC236}">
                <a16:creationId xmlns:a16="http://schemas.microsoft.com/office/drawing/2014/main" id="{54F52C1B-31C1-7B48-93AC-EE2F3F76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98" r="24670" b="18652"/>
          <a:stretch>
            <a:fillRect/>
          </a:stretch>
        </p:blipFill>
        <p:spPr bwMode="auto">
          <a:xfrm rot="5400000">
            <a:off x="1667669" y="3298032"/>
            <a:ext cx="1250950" cy="976312"/>
          </a:xfrm>
          <a:prstGeom prst="rect">
            <a:avLst/>
          </a:prstGeom>
          <a:solidFill>
            <a:schemeClr val="bg1">
              <a:alpha val="58038"/>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95E4C73-FB6B-7E45-B782-5CC9AC6828CF}"/>
              </a:ext>
            </a:extLst>
          </p:cNvPr>
          <p:cNvSpPr txBox="1">
            <a:spLocks/>
          </p:cNvSpPr>
          <p:nvPr/>
        </p:nvSpPr>
        <p:spPr bwMode="auto">
          <a:xfrm>
            <a:off x="320675" y="549275"/>
            <a:ext cx="8767763" cy="3886200"/>
          </a:xfrm>
          <a:prstGeom prst="rect">
            <a:avLst/>
          </a:prstGeom>
          <a:noFill/>
          <a:ln>
            <a:noFill/>
          </a:ln>
        </p:spPr>
        <p:txBody>
          <a:bodyPr lIns="68580" tIns="34290" rIns="68580" bIns="34290">
            <a:normAutofit/>
          </a:bodyPr>
          <a:lstStyle>
            <a:lvl1pPr marL="342900" indent="-342900" algn="l" defTabSz="457200" rtl="0" eaLnBrk="0" fontAlgn="base" hangingPunct="0">
              <a:spcBef>
                <a:spcPts val="1000"/>
              </a:spcBef>
              <a:spcAft>
                <a:spcPct val="0"/>
              </a:spcAft>
              <a:buClr>
                <a:schemeClr val="accent1"/>
              </a:buClr>
              <a:buSzPct val="80000"/>
              <a:buFont typeface="Wingdings 3" charset="0"/>
              <a:buChar char=""/>
              <a:defRPr kern="1200">
                <a:solidFill>
                  <a:srgbClr val="404040"/>
                </a:solidFill>
                <a:latin typeface="+mn-lt"/>
                <a:ea typeface="ＭＳ Ｐゴシック" charset="0"/>
                <a:cs typeface="ＭＳ Ｐゴシック" charset="0"/>
              </a:defRPr>
            </a:lvl1pPr>
            <a:lvl2pPr marL="742950" indent="-285750" algn="l" defTabSz="457200" rtl="0" eaLnBrk="0" fontAlgn="base" hangingPunct="0">
              <a:spcBef>
                <a:spcPts val="1000"/>
              </a:spcBef>
              <a:spcAft>
                <a:spcPct val="0"/>
              </a:spcAft>
              <a:buClr>
                <a:schemeClr val="accent1"/>
              </a:buClr>
              <a:buSzPct val="80000"/>
              <a:buFont typeface="Wingdings 3" charset="0"/>
              <a:buChar char=""/>
              <a:defRPr sz="1600" kern="1200">
                <a:solidFill>
                  <a:srgbClr val="404040"/>
                </a:solidFill>
                <a:latin typeface="+mn-lt"/>
                <a:ea typeface="ＭＳ Ｐゴシック" charset="0"/>
                <a:cs typeface="+mn-cs"/>
              </a:defRPr>
            </a:lvl2pPr>
            <a:lvl3pPr marL="1143000" indent="-228600" algn="l" defTabSz="457200" rtl="0" eaLnBrk="0" fontAlgn="base" hangingPunct="0">
              <a:spcBef>
                <a:spcPts val="1000"/>
              </a:spcBef>
              <a:spcAft>
                <a:spcPct val="0"/>
              </a:spcAft>
              <a:buClr>
                <a:schemeClr val="accent1"/>
              </a:buClr>
              <a:buSzPct val="80000"/>
              <a:buFont typeface="Wingdings 3" charset="0"/>
              <a:buChar char=""/>
              <a:defRPr sz="1400" kern="1200">
                <a:solidFill>
                  <a:srgbClr val="404040"/>
                </a:solidFill>
                <a:latin typeface="+mn-lt"/>
                <a:ea typeface="ＭＳ Ｐゴシック" charset="0"/>
                <a:cs typeface="+mn-cs"/>
              </a:defRPr>
            </a:lvl3pPr>
            <a:lvl4pPr marL="1600200" indent="-228600" algn="l" defTabSz="457200" rtl="0" eaLnBrk="0" fontAlgn="base" hangingPunct="0">
              <a:spcBef>
                <a:spcPts val="1000"/>
              </a:spcBef>
              <a:spcAft>
                <a:spcPct val="0"/>
              </a:spcAft>
              <a:buClr>
                <a:schemeClr val="accent1"/>
              </a:buClr>
              <a:buSzPct val="80000"/>
              <a:buFont typeface="Wingdings 3" charset="0"/>
              <a:buChar char=""/>
              <a:defRPr sz="1200" kern="1200">
                <a:solidFill>
                  <a:srgbClr val="404040"/>
                </a:solidFill>
                <a:latin typeface="+mn-lt"/>
                <a:ea typeface="ＭＳ Ｐゴシック" charset="0"/>
                <a:cs typeface="+mn-cs"/>
              </a:defRPr>
            </a:lvl4pPr>
            <a:lvl5pPr marL="2057400" indent="-228600" algn="l" defTabSz="457200" rtl="0" eaLnBrk="0" fontAlgn="base" hangingPunct="0">
              <a:spcBef>
                <a:spcPts val="1000"/>
              </a:spcBef>
              <a:spcAft>
                <a:spcPct val="0"/>
              </a:spcAft>
              <a:buClr>
                <a:schemeClr val="accent1"/>
              </a:buClr>
              <a:buSzPct val="80000"/>
              <a:buFont typeface="Wingdings 3"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eaLnBrk="1" fontAlgn="auto" hangingPunct="1">
              <a:spcAft>
                <a:spcPts val="0"/>
              </a:spcAft>
              <a:buClr>
                <a:srgbClr val="0E5580"/>
              </a:buClr>
              <a:buFont typeface="Wingdings 3" charset="0"/>
              <a:buNone/>
              <a:defRPr/>
            </a:pPr>
            <a:r>
              <a:rPr lang="en-GB" sz="2000" b="1" dirty="0">
                <a:solidFill>
                  <a:prstClr val="black">
                    <a:lumMod val="75000"/>
                    <a:lumOff val="25000"/>
                  </a:prstClr>
                </a:solidFill>
              </a:rPr>
              <a:t>Can we measure low fluxes of particle using long radiators (optical </a:t>
            </a:r>
            <a:r>
              <a:rPr lang="en-GB" sz="2000" b="1" dirty="0" err="1">
                <a:solidFill>
                  <a:prstClr val="black">
                    <a:lumMod val="75000"/>
                    <a:lumOff val="25000"/>
                  </a:prstClr>
                </a:solidFill>
              </a:rPr>
              <a:t>fiber</a:t>
            </a:r>
            <a:r>
              <a:rPr lang="en-GB" sz="2000" b="1" dirty="0">
                <a:solidFill>
                  <a:prstClr val="black">
                    <a:lumMod val="75000"/>
                    <a:lumOff val="25000"/>
                  </a:prstClr>
                </a:solidFill>
              </a:rPr>
              <a:t>)</a:t>
            </a:r>
          </a:p>
          <a:p>
            <a:pPr eaLnBrk="1" fontAlgn="auto" hangingPunct="1">
              <a:spcAft>
                <a:spcPts val="0"/>
              </a:spcAft>
              <a:buClr>
                <a:srgbClr val="0E5580"/>
              </a:buClr>
              <a:buFont typeface="Courier New" panose="02070309020205020404" pitchFamily="49" charset="0"/>
              <a:buChar char="o"/>
              <a:defRPr/>
            </a:pPr>
            <a:endParaRPr lang="en-GB" sz="2000" b="1" dirty="0">
              <a:solidFill>
                <a:prstClr val="black">
                  <a:lumMod val="75000"/>
                  <a:lumOff val="25000"/>
                </a:prstClr>
              </a:solidFill>
            </a:endParaRPr>
          </a:p>
          <a:p>
            <a:pPr eaLnBrk="1" fontAlgn="auto" hangingPunct="1">
              <a:spcAft>
                <a:spcPts val="0"/>
              </a:spcAft>
              <a:buClr>
                <a:srgbClr val="0E5580"/>
              </a:buClr>
              <a:buFont typeface="Courier New" panose="02070309020205020404" pitchFamily="49" charset="0"/>
              <a:buChar char="o"/>
              <a:defRPr/>
            </a:pPr>
            <a:endParaRPr lang="en-GB" sz="2000" b="1" dirty="0">
              <a:solidFill>
                <a:prstClr val="black">
                  <a:lumMod val="75000"/>
                  <a:lumOff val="25000"/>
                </a:prstClr>
              </a:solidFill>
              <a:cs typeface="+mn-cs"/>
            </a:endParaRPr>
          </a:p>
        </p:txBody>
      </p:sp>
      <p:sp>
        <p:nvSpPr>
          <p:cNvPr id="81923" name="Rectangle 3">
            <a:extLst>
              <a:ext uri="{FF2B5EF4-FFF2-40B4-BE49-F238E27FC236}">
                <a16:creationId xmlns:a16="http://schemas.microsoft.com/office/drawing/2014/main" id="{34DDD121-9AAE-9B44-85B2-7EDE7D61D5B6}"/>
              </a:ext>
            </a:extLst>
          </p:cNvPr>
          <p:cNvSpPr>
            <a:spLocks noChangeArrowheads="1"/>
          </p:cNvSpPr>
          <p:nvPr/>
        </p:nvSpPr>
        <p:spPr bwMode="auto">
          <a:xfrm>
            <a:off x="838200" y="1268413"/>
            <a:ext cx="77327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
                <a:srgbClr val="0E5580"/>
              </a:buClr>
              <a:buSzTx/>
              <a:buFontTx/>
              <a:buNone/>
            </a:pPr>
            <a:r>
              <a:rPr lang="en-GB" altLang="en-US" sz="1600">
                <a:solidFill>
                  <a:srgbClr val="404040"/>
                </a:solidFill>
              </a:rPr>
              <a:t>Study plasmonic resonance induced in thin metallic layer coated on the dielectric surface</a:t>
            </a:r>
          </a:p>
        </p:txBody>
      </p:sp>
      <p:sp>
        <p:nvSpPr>
          <p:cNvPr id="5" name="Rectangle 4">
            <a:extLst>
              <a:ext uri="{FF2B5EF4-FFF2-40B4-BE49-F238E27FC236}">
                <a16:creationId xmlns:a16="http://schemas.microsoft.com/office/drawing/2014/main" id="{FF0392FF-455B-3446-B28D-20C407897815}"/>
              </a:ext>
            </a:extLst>
          </p:cNvPr>
          <p:cNvSpPr/>
          <p:nvPr/>
        </p:nvSpPr>
        <p:spPr>
          <a:xfrm>
            <a:off x="11113" y="5503863"/>
            <a:ext cx="4629150" cy="401637"/>
          </a:xfrm>
          <a:prstGeom prst="rect">
            <a:avLst/>
          </a:prstGeom>
        </p:spPr>
        <p:txBody>
          <a:bodyPr>
            <a:spAutoFit/>
          </a:bodyPr>
          <a:lstStyle/>
          <a:p>
            <a:pPr>
              <a:defRPr/>
            </a:pPr>
            <a:r>
              <a:rPr lang="en-US" sz="1000" i="1" kern="800" dirty="0">
                <a:ea typeface="Times New Roman" panose="02020603050405020304" pitchFamily="18" charset="0"/>
                <a:cs typeface="Calibri" panose="020F0502020204030204" pitchFamily="34" charset="0"/>
              </a:rPr>
              <a:t>S. Liu et al., “Surface Polariton Cherenkov Light Radiation Source”, PRL </a:t>
            </a:r>
            <a:r>
              <a:rPr lang="en-US" sz="1000" b="1" i="1" kern="800" dirty="0">
                <a:ea typeface="Times New Roman" panose="02020603050405020304" pitchFamily="18" charset="0"/>
                <a:cs typeface="Calibri" panose="020F0502020204030204" pitchFamily="34" charset="0"/>
              </a:rPr>
              <a:t>109</a:t>
            </a:r>
            <a:r>
              <a:rPr lang="en-US" sz="1000" i="1" kern="800" dirty="0">
                <a:ea typeface="Times New Roman" panose="02020603050405020304" pitchFamily="18" charset="0"/>
                <a:cs typeface="Calibri" panose="020F0502020204030204" pitchFamily="34" charset="0"/>
              </a:rPr>
              <a:t> (2012) 153902</a:t>
            </a:r>
            <a:endParaRPr lang="en-US" sz="1000" i="1" dirty="0"/>
          </a:p>
        </p:txBody>
      </p:sp>
      <p:grpSp>
        <p:nvGrpSpPr>
          <p:cNvPr id="81925" name="Group 5">
            <a:extLst>
              <a:ext uri="{FF2B5EF4-FFF2-40B4-BE49-F238E27FC236}">
                <a16:creationId xmlns:a16="http://schemas.microsoft.com/office/drawing/2014/main" id="{DD1D44C7-6F07-344B-B1E1-6722A6F7058F}"/>
              </a:ext>
            </a:extLst>
          </p:cNvPr>
          <p:cNvGrpSpPr>
            <a:grpSpLocks/>
          </p:cNvGrpSpPr>
          <p:nvPr/>
        </p:nvGrpSpPr>
        <p:grpSpPr bwMode="auto">
          <a:xfrm>
            <a:off x="217488" y="2732088"/>
            <a:ext cx="3060700" cy="2065337"/>
            <a:chOff x="685598" y="2937761"/>
            <a:chExt cx="2068488" cy="793223"/>
          </a:xfrm>
        </p:grpSpPr>
        <p:sp>
          <p:nvSpPr>
            <p:cNvPr id="7" name="Cube 6">
              <a:extLst>
                <a:ext uri="{FF2B5EF4-FFF2-40B4-BE49-F238E27FC236}">
                  <a16:creationId xmlns:a16="http://schemas.microsoft.com/office/drawing/2014/main" id="{365F6687-8704-7643-905E-E56276E233BF}"/>
                </a:ext>
              </a:extLst>
            </p:cNvPr>
            <p:cNvSpPr/>
            <p:nvPr/>
          </p:nvSpPr>
          <p:spPr>
            <a:xfrm>
              <a:off x="685598" y="2937761"/>
              <a:ext cx="2068488" cy="793223"/>
            </a:xfrm>
            <a:prstGeom prst="cube">
              <a:avLst/>
            </a:prstGeom>
            <a:solidFill>
              <a:schemeClr val="bg1">
                <a:lumMod val="8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i="1" dirty="0" err="1">
                  <a:solidFill>
                    <a:schemeClr val="tx1"/>
                  </a:solidFill>
                </a:rPr>
                <a:t>Dielectric</a:t>
              </a:r>
              <a:r>
                <a:rPr lang="fr-FR" i="1" dirty="0">
                  <a:solidFill>
                    <a:schemeClr val="tx1"/>
                  </a:solidFill>
                </a:rPr>
                <a:t> </a:t>
              </a:r>
              <a:r>
                <a:rPr lang="fr-FR" i="1" dirty="0" err="1">
                  <a:solidFill>
                    <a:schemeClr val="tx1"/>
                  </a:solidFill>
                </a:rPr>
                <a:t>substrate</a:t>
              </a:r>
              <a:endParaRPr lang="fr-FR" i="1" dirty="0">
                <a:solidFill>
                  <a:schemeClr val="tx1"/>
                </a:solidFill>
              </a:endParaRPr>
            </a:p>
          </p:txBody>
        </p:sp>
        <p:sp>
          <p:nvSpPr>
            <p:cNvPr id="8" name="Parallelogram 7">
              <a:extLst>
                <a:ext uri="{FF2B5EF4-FFF2-40B4-BE49-F238E27FC236}">
                  <a16:creationId xmlns:a16="http://schemas.microsoft.com/office/drawing/2014/main" id="{7D1D6B9E-2EB1-8046-A4CB-2FEA863DC068}"/>
                </a:ext>
              </a:extLst>
            </p:cNvPr>
            <p:cNvSpPr/>
            <p:nvPr/>
          </p:nvSpPr>
          <p:spPr>
            <a:xfrm>
              <a:off x="685598" y="2937761"/>
              <a:ext cx="2068488" cy="186569"/>
            </a:xfrm>
            <a:prstGeom prst="parallelogram">
              <a:avLst>
                <a:gd name="adj" fmla="val 1037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i="1" dirty="0" err="1">
                  <a:solidFill>
                    <a:schemeClr val="tx1"/>
                  </a:solidFill>
                </a:rPr>
                <a:t>Metallic</a:t>
              </a:r>
              <a:r>
                <a:rPr lang="fr-FR" i="1" dirty="0">
                  <a:solidFill>
                    <a:schemeClr val="tx1"/>
                  </a:solidFill>
                </a:rPr>
                <a:t> </a:t>
              </a:r>
              <a:r>
                <a:rPr lang="fr-FR" i="1" dirty="0" err="1">
                  <a:solidFill>
                    <a:schemeClr val="tx1"/>
                  </a:solidFill>
                </a:rPr>
                <a:t>coating</a:t>
              </a:r>
              <a:endParaRPr lang="fr-FR" i="1" dirty="0">
                <a:solidFill>
                  <a:schemeClr val="tx1"/>
                </a:solidFill>
              </a:endParaRPr>
            </a:p>
          </p:txBody>
        </p:sp>
      </p:grpSp>
      <p:sp>
        <p:nvSpPr>
          <p:cNvPr id="9" name="Oval 8">
            <a:extLst>
              <a:ext uri="{FF2B5EF4-FFF2-40B4-BE49-F238E27FC236}">
                <a16:creationId xmlns:a16="http://schemas.microsoft.com/office/drawing/2014/main" id="{8015E683-A20B-304B-826B-2BF33ED54198}"/>
              </a:ext>
            </a:extLst>
          </p:cNvPr>
          <p:cNvSpPr/>
          <p:nvPr/>
        </p:nvSpPr>
        <p:spPr>
          <a:xfrm>
            <a:off x="1760538" y="2566988"/>
            <a:ext cx="523875" cy="146050"/>
          </a:xfrm>
          <a:prstGeom prst="ellipse">
            <a:avLst/>
          </a:prstGeom>
          <a:solidFill>
            <a:srgbClr val="FF0000"/>
          </a:solidFill>
          <a:effectLst>
            <a:outerShdw blurRad="50800" dist="228600" dir="5400000" algn="t" rotWithShape="0">
              <a:srgbClr val="FF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0" name="Straight Arrow Connector 9">
            <a:extLst>
              <a:ext uri="{FF2B5EF4-FFF2-40B4-BE49-F238E27FC236}">
                <a16:creationId xmlns:a16="http://schemas.microsoft.com/office/drawing/2014/main" id="{D9499619-D41D-1A4E-8FC0-F6955383B8E5}"/>
              </a:ext>
            </a:extLst>
          </p:cNvPr>
          <p:cNvCxnSpPr>
            <a:stCxn id="9" idx="6"/>
          </p:cNvCxnSpPr>
          <p:nvPr/>
        </p:nvCxnSpPr>
        <p:spPr>
          <a:xfrm>
            <a:off x="2284413" y="2640013"/>
            <a:ext cx="3937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928" name="TextBox 10">
            <a:extLst>
              <a:ext uri="{FF2B5EF4-FFF2-40B4-BE49-F238E27FC236}">
                <a16:creationId xmlns:a16="http://schemas.microsoft.com/office/drawing/2014/main" id="{F312D197-ABB5-5A4D-97F4-532D47B8C615}"/>
              </a:ext>
            </a:extLst>
          </p:cNvPr>
          <p:cNvSpPr txBox="1">
            <a:spLocks noChangeArrowheads="1"/>
          </p:cNvSpPr>
          <p:nvPr/>
        </p:nvSpPr>
        <p:spPr bwMode="auto">
          <a:xfrm>
            <a:off x="3200400" y="2620963"/>
            <a:ext cx="12271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fr-FR" altLang="en-US" sz="1800">
                <a:solidFill>
                  <a:srgbClr val="FF0000"/>
                </a:solidFill>
              </a:rPr>
              <a:t>Surface </a:t>
            </a:r>
          </a:p>
          <a:p>
            <a:pPr>
              <a:spcBef>
                <a:spcPct val="0"/>
              </a:spcBef>
              <a:buClrTx/>
              <a:buSzTx/>
              <a:buFontTx/>
              <a:buNone/>
            </a:pPr>
            <a:r>
              <a:rPr lang="fr-FR" altLang="en-US" sz="1800">
                <a:solidFill>
                  <a:srgbClr val="FF0000"/>
                </a:solidFill>
              </a:rPr>
              <a:t>plasmon</a:t>
            </a:r>
          </a:p>
        </p:txBody>
      </p:sp>
      <p:sp>
        <p:nvSpPr>
          <p:cNvPr id="81929" name="TextBox 11">
            <a:extLst>
              <a:ext uri="{FF2B5EF4-FFF2-40B4-BE49-F238E27FC236}">
                <a16:creationId xmlns:a16="http://schemas.microsoft.com/office/drawing/2014/main" id="{D47596AB-02E8-954F-9A36-868250377307}"/>
              </a:ext>
            </a:extLst>
          </p:cNvPr>
          <p:cNvSpPr txBox="1">
            <a:spLocks noChangeArrowheads="1"/>
          </p:cNvSpPr>
          <p:nvPr/>
        </p:nvSpPr>
        <p:spPr bwMode="auto">
          <a:xfrm>
            <a:off x="2205038" y="2098675"/>
            <a:ext cx="90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fr-FR" altLang="en-US" sz="1800">
                <a:solidFill>
                  <a:srgbClr val="FF0000"/>
                </a:solidFill>
              </a:rPr>
              <a:t>Beam</a:t>
            </a:r>
          </a:p>
        </p:txBody>
      </p:sp>
      <p:cxnSp>
        <p:nvCxnSpPr>
          <p:cNvPr id="13" name="Straight Arrow Connector 12">
            <a:extLst>
              <a:ext uri="{FF2B5EF4-FFF2-40B4-BE49-F238E27FC236}">
                <a16:creationId xmlns:a16="http://schemas.microsoft.com/office/drawing/2014/main" id="{D681E42F-AA3F-EF40-808C-22B6C7EB6B39}"/>
              </a:ext>
            </a:extLst>
          </p:cNvPr>
          <p:cNvCxnSpPr>
            <a:cxnSpLocks/>
          </p:cNvCxnSpPr>
          <p:nvPr/>
        </p:nvCxnSpPr>
        <p:spPr>
          <a:xfrm>
            <a:off x="2252663" y="2949575"/>
            <a:ext cx="1014412" cy="0"/>
          </a:xfrm>
          <a:prstGeom prst="straightConnector1">
            <a:avLst/>
          </a:prstGeom>
          <a:ln w="31750">
            <a:solidFill>
              <a:srgbClr val="FF0000">
                <a:alpha val="7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81931" name="Picture 13">
            <a:extLst>
              <a:ext uri="{FF2B5EF4-FFF2-40B4-BE49-F238E27FC236}">
                <a16:creationId xmlns:a16="http://schemas.microsoft.com/office/drawing/2014/main" id="{6B002FA1-F9C1-E544-883D-297624702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1557338"/>
            <a:ext cx="4532312"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2" name="TextBox 14">
            <a:extLst>
              <a:ext uri="{FF2B5EF4-FFF2-40B4-BE49-F238E27FC236}">
                <a16:creationId xmlns:a16="http://schemas.microsoft.com/office/drawing/2014/main" id="{5C49F898-2124-B342-B444-2F081236D62F}"/>
              </a:ext>
            </a:extLst>
          </p:cNvPr>
          <p:cNvSpPr txBox="1">
            <a:spLocks noChangeArrowheads="1"/>
          </p:cNvSpPr>
          <p:nvPr/>
        </p:nvSpPr>
        <p:spPr bwMode="auto">
          <a:xfrm>
            <a:off x="5065713" y="5046663"/>
            <a:ext cx="3898900" cy="830262"/>
          </a:xfrm>
          <a:prstGeom prst="rect">
            <a:avLst/>
          </a:prstGeom>
          <a:solidFill>
            <a:schemeClr val="bg1">
              <a:alpha val="50980"/>
            </a:schemeClr>
          </a:solidFill>
          <a:ln w="9525">
            <a:solidFill>
              <a:srgbClr val="FF0000"/>
            </a:solidFill>
            <a:miter lim="800000"/>
            <a:headEnd/>
            <a:tailEnd/>
          </a:ln>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fr-FR" altLang="en-US" sz="1800"/>
              <a:t>Towards a ‘monochromatic’ emission of ChDR</a:t>
            </a:r>
          </a:p>
        </p:txBody>
      </p:sp>
    </p:spTree>
    <p:extLst>
      <p:ext uri="{BB962C8B-B14F-4D97-AF65-F5344CB8AC3E}">
        <p14:creationId xmlns:p14="http://schemas.microsoft.com/office/powerpoint/2010/main" val="3274801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9C297-7F61-FD4B-97C0-A041E2F92061}"/>
              </a:ext>
            </a:extLst>
          </p:cNvPr>
          <p:cNvSpPr>
            <a:spLocks noGrp="1"/>
          </p:cNvSpPr>
          <p:nvPr>
            <p:ph type="title"/>
          </p:nvPr>
        </p:nvSpPr>
        <p:spPr>
          <a:xfrm>
            <a:off x="457200" y="121207"/>
            <a:ext cx="8229600" cy="922130"/>
          </a:xfrm>
        </p:spPr>
        <p:txBody>
          <a:bodyPr>
            <a:normAutofit/>
          </a:bodyPr>
          <a:lstStyle/>
          <a:p>
            <a:pPr algn="ctr"/>
            <a:r>
              <a:rPr lang="en-US" sz="2400" b="1" dirty="0">
                <a:solidFill>
                  <a:srgbClr val="C00000"/>
                </a:solidFill>
              </a:rPr>
              <a:t>International Network on Development of Advanced Instrumentation for Particle Accelerators</a:t>
            </a:r>
          </a:p>
        </p:txBody>
      </p:sp>
      <p:sp>
        <p:nvSpPr>
          <p:cNvPr id="4" name="Slide Number Placeholder 3">
            <a:extLst>
              <a:ext uri="{FF2B5EF4-FFF2-40B4-BE49-F238E27FC236}">
                <a16:creationId xmlns:a16="http://schemas.microsoft.com/office/drawing/2014/main" id="{67E0A646-F1BE-6544-B663-C90490731F8F}"/>
              </a:ext>
            </a:extLst>
          </p:cNvPr>
          <p:cNvSpPr>
            <a:spLocks noGrp="1"/>
          </p:cNvSpPr>
          <p:nvPr>
            <p:ph type="sldNum" sz="quarter" idx="12"/>
          </p:nvPr>
        </p:nvSpPr>
        <p:spPr>
          <a:xfrm>
            <a:off x="2023684" y="6363081"/>
            <a:ext cx="432501" cy="452558"/>
          </a:xfrm>
        </p:spPr>
        <p:txBody>
          <a:bodyPr/>
          <a:lstStyle/>
          <a:p>
            <a:fld id="{9E070673-FA43-3943-AEF6-977BFFE27147}" type="slidenum">
              <a:rPr lang="en-US" altLang="en-US" smtClean="0"/>
              <a:pPr/>
              <a:t>71</a:t>
            </a:fld>
            <a:endParaRPr lang="en-US" altLang="en-US"/>
          </a:p>
        </p:txBody>
      </p:sp>
      <p:pic>
        <p:nvPicPr>
          <p:cNvPr id="5" name="Picture 4" descr="Diamond.png">
            <a:extLst>
              <a:ext uri="{FF2B5EF4-FFF2-40B4-BE49-F238E27FC236}">
                <a16:creationId xmlns:a16="http://schemas.microsoft.com/office/drawing/2014/main" id="{BE4F3318-CEB7-8648-A18D-4448D890D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840" y="5171014"/>
            <a:ext cx="1911952" cy="756939"/>
          </a:xfrm>
          <a:prstGeom prst="rect">
            <a:avLst/>
          </a:prstGeom>
        </p:spPr>
      </p:pic>
      <p:pic>
        <p:nvPicPr>
          <p:cNvPr id="6" name="Picture 5">
            <a:extLst>
              <a:ext uri="{FF2B5EF4-FFF2-40B4-BE49-F238E27FC236}">
                <a16:creationId xmlns:a16="http://schemas.microsoft.com/office/drawing/2014/main" id="{CCC5D054-83B9-F446-AC20-9567FDD5A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867" y="6074851"/>
            <a:ext cx="757406" cy="757406"/>
          </a:xfrm>
          <a:prstGeom prst="rect">
            <a:avLst/>
          </a:prstGeom>
        </p:spPr>
      </p:pic>
      <p:pic>
        <p:nvPicPr>
          <p:cNvPr id="7" name="Picture 6">
            <a:extLst>
              <a:ext uri="{FF2B5EF4-FFF2-40B4-BE49-F238E27FC236}">
                <a16:creationId xmlns:a16="http://schemas.microsoft.com/office/drawing/2014/main" id="{DDD26FB2-CF42-FC4F-BE52-FBED6A7068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2301" y="6074851"/>
            <a:ext cx="773642" cy="756939"/>
          </a:xfrm>
          <a:prstGeom prst="rect">
            <a:avLst/>
          </a:prstGeom>
        </p:spPr>
      </p:pic>
      <p:pic>
        <p:nvPicPr>
          <p:cNvPr id="8" name="Picture 2" descr="ésultat de recherche d'images pour &quot;tomsk polytechnic university logo&quot;">
            <a:extLst>
              <a:ext uri="{FF2B5EF4-FFF2-40B4-BE49-F238E27FC236}">
                <a16:creationId xmlns:a16="http://schemas.microsoft.com/office/drawing/2014/main" id="{5E270C20-068F-A64F-AF5F-B0087356A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6629" y="6074851"/>
            <a:ext cx="756939" cy="75693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1C5859DA-4C65-A34C-AB2F-705F8539BDA6}"/>
              </a:ext>
            </a:extLst>
          </p:cNvPr>
          <p:cNvPicPr>
            <a:picLocks noChangeAspect="1"/>
          </p:cNvPicPr>
          <p:nvPr/>
        </p:nvPicPr>
        <p:blipFill>
          <a:blip r:embed="rId6"/>
          <a:stretch>
            <a:fillRect/>
          </a:stretch>
        </p:blipFill>
        <p:spPr>
          <a:xfrm>
            <a:off x="2928808" y="6074851"/>
            <a:ext cx="1504173" cy="756939"/>
          </a:xfrm>
          <a:prstGeom prst="rect">
            <a:avLst/>
          </a:prstGeom>
        </p:spPr>
      </p:pic>
      <p:pic>
        <p:nvPicPr>
          <p:cNvPr id="10" name="Picture 9">
            <a:extLst>
              <a:ext uri="{FF2B5EF4-FFF2-40B4-BE49-F238E27FC236}">
                <a16:creationId xmlns:a16="http://schemas.microsoft.com/office/drawing/2014/main" id="{B1C2ABE4-20C9-2E4D-8326-A24757636C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1760" y="5186514"/>
            <a:ext cx="1310380" cy="756939"/>
          </a:xfrm>
          <a:prstGeom prst="rect">
            <a:avLst/>
          </a:prstGeom>
        </p:spPr>
      </p:pic>
      <p:pic>
        <p:nvPicPr>
          <p:cNvPr id="11" name="Picture 10">
            <a:extLst>
              <a:ext uri="{FF2B5EF4-FFF2-40B4-BE49-F238E27FC236}">
                <a16:creationId xmlns:a16="http://schemas.microsoft.com/office/drawing/2014/main" id="{CCB2C937-1F37-F244-A71F-38C9DA233BB5}"/>
              </a:ext>
            </a:extLst>
          </p:cNvPr>
          <p:cNvPicPr>
            <a:picLocks noChangeAspect="1"/>
          </p:cNvPicPr>
          <p:nvPr/>
        </p:nvPicPr>
        <p:blipFill>
          <a:blip r:embed="rId8"/>
          <a:stretch>
            <a:fillRect/>
          </a:stretch>
        </p:blipFill>
        <p:spPr>
          <a:xfrm>
            <a:off x="6182598" y="6069834"/>
            <a:ext cx="934977" cy="761956"/>
          </a:xfrm>
          <a:prstGeom prst="rect">
            <a:avLst/>
          </a:prstGeom>
        </p:spPr>
      </p:pic>
      <p:sp>
        <p:nvSpPr>
          <p:cNvPr id="12" name="Text Placeholder 5">
            <a:extLst>
              <a:ext uri="{FF2B5EF4-FFF2-40B4-BE49-F238E27FC236}">
                <a16:creationId xmlns:a16="http://schemas.microsoft.com/office/drawing/2014/main" id="{003C22FE-8EE8-324D-8748-26911385E8C0}"/>
              </a:ext>
            </a:extLst>
          </p:cNvPr>
          <p:cNvSpPr txBox="1">
            <a:spLocks/>
          </p:cNvSpPr>
          <p:nvPr/>
        </p:nvSpPr>
        <p:spPr>
          <a:xfrm>
            <a:off x="277347" y="1070387"/>
            <a:ext cx="8615133" cy="3696500"/>
          </a:xfrm>
          <a:prstGeom prst="rect">
            <a:avLst/>
          </a:prstGeom>
        </p:spPr>
        <p:txBody>
          <a:bodyPr vert="horz" wrap="square" lIns="68580" tIns="34290" rIns="68580" bIns="34290" numCol="1" anchor="t" anchorCtr="0" compatLnSpc="1">
            <a:prstTxWarp prst="textNoShape">
              <a:avLst/>
            </a:prstTxWarp>
            <a:noAutofit/>
          </a:bodyPr>
          <a:lstStyle>
            <a:defPPr>
              <a:defRPr lang="en-US"/>
            </a:defPPr>
            <a:lvl1pPr algn="l" defTabSz="457200" rtl="0" eaLnBrk="1" fontAlgn="base" hangingPunct="1">
              <a:spcBef>
                <a:spcPct val="0"/>
              </a:spcBef>
              <a:spcAft>
                <a:spcPct val="0"/>
              </a:spcAft>
              <a:defRPr sz="1000" b="0" kern="1200" smtClean="0">
                <a:solidFill>
                  <a:schemeClr val="bg1"/>
                </a:solidFill>
                <a:latin typeface="Century Gothic" charset="0"/>
                <a:ea typeface="ＭＳ Ｐゴシック" charset="0"/>
                <a:cs typeface="+mn-cs"/>
              </a:defRPr>
            </a:lvl1pPr>
            <a:lvl2pPr marL="457200" algn="l" defTabSz="457200" rtl="0" eaLnBrk="0" fontAlgn="base" hangingPunct="0">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eaLnBrk="0" fontAlgn="base" hangingPunct="0">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eaLnBrk="0" fontAlgn="base" hangingPunct="0">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eaLnBrk="0" fontAlgn="base" hangingPunct="0">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a:lstStyle>
          <a:p>
            <a:r>
              <a:rPr lang="en-US" sz="1600" dirty="0">
                <a:solidFill>
                  <a:schemeClr val="tx1"/>
                </a:solidFill>
                <a:latin typeface="+mn-lt"/>
              </a:rPr>
              <a:t>D. Alves</a:t>
            </a:r>
            <a:r>
              <a:rPr lang="en-US" sz="1600" baseline="30000" dirty="0">
                <a:solidFill>
                  <a:schemeClr val="tx1"/>
                </a:solidFill>
                <a:latin typeface="+mn-lt"/>
              </a:rPr>
              <a:t> 1</a:t>
            </a:r>
            <a:r>
              <a:rPr lang="en-US" sz="1600" dirty="0">
                <a:solidFill>
                  <a:schemeClr val="tx1"/>
                </a:solidFill>
                <a:latin typeface="+mn-lt"/>
              </a:rPr>
              <a:t>, A. Aryshev</a:t>
            </a:r>
            <a:r>
              <a:rPr lang="en-US" sz="1600" baseline="30000" dirty="0">
                <a:solidFill>
                  <a:schemeClr val="tx1"/>
                </a:solidFill>
                <a:latin typeface="+mn-lt"/>
              </a:rPr>
              <a:t>6</a:t>
            </a:r>
            <a:r>
              <a:rPr lang="en-US" sz="1600" dirty="0">
                <a:solidFill>
                  <a:schemeClr val="tx1"/>
                </a:solidFill>
                <a:latin typeface="+mn-lt"/>
              </a:rPr>
              <a:t>, M. Bergamaschi</a:t>
            </a:r>
            <a:r>
              <a:rPr lang="en-US" sz="1600" baseline="30000" dirty="0">
                <a:solidFill>
                  <a:schemeClr val="tx1"/>
                </a:solidFill>
                <a:latin typeface="+mn-lt"/>
              </a:rPr>
              <a:t>1</a:t>
            </a:r>
            <a:r>
              <a:rPr lang="en-US" sz="1600" dirty="0">
                <a:solidFill>
                  <a:schemeClr val="tx1"/>
                </a:solidFill>
                <a:latin typeface="+mn-lt"/>
              </a:rPr>
              <a:t>, V.V. Bleko</a:t>
            </a:r>
            <a:r>
              <a:rPr lang="en-US" sz="1600" baseline="30000" dirty="0">
                <a:solidFill>
                  <a:schemeClr val="tx1"/>
                </a:solidFill>
                <a:latin typeface="+mn-lt"/>
              </a:rPr>
              <a:t>3</a:t>
            </a:r>
            <a:r>
              <a:rPr lang="en-US" sz="1600" dirty="0">
                <a:solidFill>
                  <a:schemeClr val="tx1"/>
                </a:solidFill>
                <a:latin typeface="+mn-lt"/>
              </a:rPr>
              <a:t>, M. Billing</a:t>
            </a:r>
            <a:r>
              <a:rPr lang="en-US" sz="1600" baseline="30000" dirty="0">
                <a:solidFill>
                  <a:schemeClr val="tx1"/>
                </a:solidFill>
                <a:latin typeface="+mn-lt"/>
              </a:rPr>
              <a:t>5</a:t>
            </a:r>
            <a:r>
              <a:rPr lang="en-US" sz="1600" dirty="0">
                <a:solidFill>
                  <a:schemeClr val="tx1"/>
                </a:solidFill>
                <a:latin typeface="+mn-lt"/>
              </a:rPr>
              <a:t>, L. Bobb</a:t>
            </a:r>
            <a:r>
              <a:rPr lang="en-US" sz="1600" baseline="30000" dirty="0">
                <a:solidFill>
                  <a:schemeClr val="tx1"/>
                </a:solidFill>
                <a:latin typeface="+mn-lt"/>
              </a:rPr>
              <a:t>7</a:t>
            </a:r>
            <a:r>
              <a:rPr lang="en-US" sz="1600" dirty="0">
                <a:solidFill>
                  <a:schemeClr val="tx1"/>
                </a:solidFill>
                <a:latin typeface="+mn-lt"/>
              </a:rPr>
              <a:t>, J. Conway</a:t>
            </a:r>
            <a:r>
              <a:rPr lang="en-US" sz="1600" baseline="30000" dirty="0">
                <a:solidFill>
                  <a:schemeClr val="tx1"/>
                </a:solidFill>
                <a:latin typeface="+mn-lt"/>
              </a:rPr>
              <a:t>5</a:t>
            </a:r>
            <a:r>
              <a:rPr lang="en-US" sz="1600" dirty="0">
                <a:solidFill>
                  <a:schemeClr val="tx1"/>
                </a:solidFill>
                <a:latin typeface="+mn-lt"/>
              </a:rPr>
              <a:t>, A, Curcio</a:t>
            </a:r>
            <a:r>
              <a:rPr lang="en-US" sz="1600" baseline="30000" dirty="0">
                <a:solidFill>
                  <a:schemeClr val="tx1"/>
                </a:solidFill>
                <a:latin typeface="+mn-lt"/>
              </a:rPr>
              <a:t>1</a:t>
            </a:r>
            <a:r>
              <a:rPr lang="en-US" sz="1600" dirty="0">
                <a:solidFill>
                  <a:schemeClr val="tx1"/>
                </a:solidFill>
                <a:latin typeface="+mn-lt"/>
              </a:rPr>
              <a:t>, K. Fedorov</a:t>
            </a:r>
            <a:r>
              <a:rPr lang="en-US" sz="1600" baseline="30000" dirty="0">
                <a:solidFill>
                  <a:schemeClr val="tx1"/>
                </a:solidFill>
              </a:rPr>
              <a:t>2</a:t>
            </a:r>
            <a:r>
              <a:rPr lang="en-US" sz="1600" dirty="0">
                <a:solidFill>
                  <a:schemeClr val="tx1"/>
                </a:solidFill>
                <a:latin typeface="+mn-lt"/>
              </a:rPr>
              <a:t>. J. Gardelle</a:t>
            </a:r>
            <a:r>
              <a:rPr lang="en-US" sz="1600" baseline="30000" dirty="0">
                <a:solidFill>
                  <a:schemeClr val="tx1"/>
                </a:solidFill>
                <a:latin typeface="+mn-lt"/>
              </a:rPr>
              <a:t>4</a:t>
            </a:r>
            <a:r>
              <a:rPr lang="en-US" sz="1600" dirty="0">
                <a:solidFill>
                  <a:schemeClr val="tx1"/>
                </a:solidFill>
                <a:latin typeface="+mn-lt"/>
              </a:rPr>
              <a:t>, S.Y. Gogolev</a:t>
            </a:r>
            <a:r>
              <a:rPr lang="en-US" sz="1600" baseline="30000" dirty="0">
                <a:solidFill>
                  <a:schemeClr val="tx1"/>
                </a:solidFill>
                <a:latin typeface="+mn-lt"/>
              </a:rPr>
              <a:t>3</a:t>
            </a:r>
            <a:r>
              <a:rPr lang="en-US" sz="1600" dirty="0">
                <a:solidFill>
                  <a:schemeClr val="tx1"/>
                </a:solidFill>
                <a:latin typeface="+mn-lt"/>
              </a:rPr>
              <a:t>, D. Harryman</a:t>
            </a:r>
            <a:r>
              <a:rPr lang="en-US" sz="1600" baseline="30000" dirty="0">
                <a:solidFill>
                  <a:schemeClr val="tx1"/>
                </a:solidFill>
                <a:latin typeface="+mn-lt"/>
              </a:rPr>
              <a:t>2</a:t>
            </a:r>
            <a:r>
              <a:rPr lang="en-US" sz="1600" dirty="0">
                <a:solidFill>
                  <a:schemeClr val="tx1"/>
                </a:solidFill>
                <a:latin typeface="+mn-lt"/>
              </a:rPr>
              <a:t>, R.O. Jones</a:t>
            </a:r>
            <a:r>
              <a:rPr lang="en-US" sz="1600" baseline="30000" dirty="0">
                <a:solidFill>
                  <a:schemeClr val="tx1"/>
                </a:solidFill>
                <a:latin typeface="+mn-lt"/>
              </a:rPr>
              <a:t>1</a:t>
            </a:r>
            <a:r>
              <a:rPr lang="en-US" sz="1600" dirty="0">
                <a:solidFill>
                  <a:schemeClr val="tx1"/>
                </a:solidFill>
                <a:latin typeface="+mn-lt"/>
              </a:rPr>
              <a:t>, R. Kieffer</a:t>
            </a:r>
            <a:r>
              <a:rPr lang="en-US" sz="1600" baseline="30000" dirty="0">
                <a:solidFill>
                  <a:schemeClr val="tx1"/>
                </a:solidFill>
                <a:latin typeface="+mn-lt"/>
              </a:rPr>
              <a:t>1</a:t>
            </a:r>
            <a:r>
              <a:rPr lang="en-US" sz="1600" dirty="0">
                <a:solidFill>
                  <a:schemeClr val="tx1"/>
                </a:solidFill>
                <a:latin typeface="+mn-lt"/>
              </a:rPr>
              <a:t>, I. Kishchin</a:t>
            </a:r>
            <a:r>
              <a:rPr lang="en-US" sz="1600" baseline="30000" dirty="0">
                <a:solidFill>
                  <a:schemeClr val="tx1"/>
                </a:solidFill>
                <a:latin typeface="+mn-lt"/>
              </a:rPr>
              <a:t>8</a:t>
            </a:r>
            <a:r>
              <a:rPr lang="en-US" sz="1600" dirty="0">
                <a:solidFill>
                  <a:schemeClr val="tx1"/>
                </a:solidFill>
                <a:latin typeface="+mn-lt"/>
              </a:rPr>
              <a:t>,</a:t>
            </a:r>
            <a:r>
              <a:rPr lang="en-US" sz="1600" baseline="30000" dirty="0">
                <a:solidFill>
                  <a:schemeClr val="tx1"/>
                </a:solidFill>
                <a:latin typeface="+mn-lt"/>
              </a:rPr>
              <a:t> </a:t>
            </a:r>
            <a:r>
              <a:rPr lang="en-US" sz="1600" dirty="0">
                <a:solidFill>
                  <a:schemeClr val="tx1"/>
                </a:solidFill>
                <a:latin typeface="+mn-lt"/>
              </a:rPr>
              <a:t>A.S. Konkov</a:t>
            </a:r>
            <a:r>
              <a:rPr lang="en-US" sz="1600" baseline="30000" dirty="0">
                <a:solidFill>
                  <a:schemeClr val="tx1"/>
                </a:solidFill>
                <a:latin typeface="+mn-lt"/>
              </a:rPr>
              <a:t>3</a:t>
            </a:r>
            <a:r>
              <a:rPr lang="en-US" sz="1600" dirty="0">
                <a:solidFill>
                  <a:schemeClr val="tx1"/>
                </a:solidFill>
                <a:latin typeface="+mn-lt"/>
              </a:rPr>
              <a:t>, P. Karataev</a:t>
            </a:r>
            <a:r>
              <a:rPr lang="en-US" sz="1600" baseline="30000" dirty="0">
                <a:solidFill>
                  <a:schemeClr val="tx1"/>
                </a:solidFill>
                <a:latin typeface="+mn-lt"/>
              </a:rPr>
              <a:t>2</a:t>
            </a:r>
            <a:r>
              <a:rPr lang="en-US" sz="1600" dirty="0">
                <a:solidFill>
                  <a:schemeClr val="tx1"/>
                </a:solidFill>
                <a:latin typeface="+mn-lt"/>
              </a:rPr>
              <a:t>, A. Kubankin</a:t>
            </a:r>
            <a:r>
              <a:rPr lang="en-US" sz="1600" baseline="30000" dirty="0">
                <a:solidFill>
                  <a:schemeClr val="tx1"/>
                </a:solidFill>
                <a:latin typeface="+mn-lt"/>
              </a:rPr>
              <a:t>8</a:t>
            </a:r>
            <a:r>
              <a:rPr lang="en-US" sz="1600" dirty="0">
                <a:solidFill>
                  <a:schemeClr val="tx1"/>
                </a:solidFill>
                <a:latin typeface="+mn-lt"/>
              </a:rPr>
              <a:t>, K. Lasocha</a:t>
            </a:r>
            <a:r>
              <a:rPr lang="en-US" sz="1600" baseline="30000" dirty="0">
                <a:solidFill>
                  <a:schemeClr val="tx1"/>
                </a:solidFill>
                <a:latin typeface="+mn-lt"/>
              </a:rPr>
              <a:t>1</a:t>
            </a:r>
            <a:r>
              <a:rPr lang="en-US" sz="1600" dirty="0">
                <a:solidFill>
                  <a:schemeClr val="tx1"/>
                </a:solidFill>
                <a:latin typeface="+mn-lt"/>
              </a:rPr>
              <a:t>, T. Lefevre</a:t>
            </a:r>
            <a:r>
              <a:rPr lang="en-US" sz="1600" baseline="30000" dirty="0">
                <a:solidFill>
                  <a:schemeClr val="tx1"/>
                </a:solidFill>
                <a:latin typeface="+mn-lt"/>
              </a:rPr>
              <a:t>1</a:t>
            </a:r>
            <a:r>
              <a:rPr lang="en-US" sz="1600" dirty="0">
                <a:solidFill>
                  <a:schemeClr val="tx1"/>
                </a:solidFill>
                <a:latin typeface="+mn-lt"/>
              </a:rPr>
              <a:t>, K. Lekomtsev</a:t>
            </a:r>
            <a:r>
              <a:rPr lang="en-US" sz="1600" baseline="30000" dirty="0">
                <a:solidFill>
                  <a:schemeClr val="tx1"/>
                </a:solidFill>
                <a:latin typeface="+mn-lt"/>
              </a:rPr>
              <a:t>2</a:t>
            </a:r>
            <a:r>
              <a:rPr lang="en-US" sz="1600" dirty="0">
                <a:solidFill>
                  <a:schemeClr val="tx1"/>
                </a:solidFill>
                <a:latin typeface="+mn-lt"/>
              </a:rPr>
              <a:t>, J.S. Markova</a:t>
            </a:r>
            <a:r>
              <a:rPr lang="en-US" sz="1600" baseline="30000" dirty="0">
                <a:solidFill>
                  <a:schemeClr val="tx1"/>
                </a:solidFill>
                <a:latin typeface="+mn-lt"/>
              </a:rPr>
              <a:t>3</a:t>
            </a:r>
            <a:r>
              <a:rPr lang="en-US" sz="1600" dirty="0">
                <a:solidFill>
                  <a:schemeClr val="tx1"/>
                </a:solidFill>
                <a:latin typeface="+mn-lt"/>
              </a:rPr>
              <a:t>, S. Mazzoni</a:t>
            </a:r>
            <a:r>
              <a:rPr lang="en-US" sz="1600" baseline="30000" dirty="0">
                <a:solidFill>
                  <a:schemeClr val="tx1"/>
                </a:solidFill>
                <a:latin typeface="+mn-lt"/>
              </a:rPr>
              <a:t>1</a:t>
            </a:r>
            <a:r>
              <a:rPr lang="en-US" sz="1600" dirty="0">
                <a:solidFill>
                  <a:schemeClr val="tx1"/>
                </a:solidFill>
                <a:latin typeface="+mn-lt"/>
              </a:rPr>
              <a:t>, N. Mounet</a:t>
            </a:r>
            <a:r>
              <a:rPr lang="en-US" sz="1600" baseline="30000" dirty="0">
                <a:solidFill>
                  <a:schemeClr val="tx1"/>
                </a:solidFill>
                <a:latin typeface="+mn-lt"/>
              </a:rPr>
              <a:t>1</a:t>
            </a:r>
            <a:r>
              <a:rPr lang="en-US" sz="1600" dirty="0">
                <a:solidFill>
                  <a:schemeClr val="tx1"/>
                </a:solidFill>
                <a:latin typeface="+mn-lt"/>
              </a:rPr>
              <a:t>, R. Nazhmudinov</a:t>
            </a:r>
            <a:r>
              <a:rPr lang="en-US" sz="1600" baseline="30000" dirty="0">
                <a:solidFill>
                  <a:schemeClr val="tx1"/>
                </a:solidFill>
                <a:latin typeface="+mn-lt"/>
              </a:rPr>
              <a:t>8</a:t>
            </a:r>
            <a:r>
              <a:rPr lang="en-US" sz="1600" dirty="0">
                <a:solidFill>
                  <a:schemeClr val="tx1"/>
                </a:solidFill>
                <a:latin typeface="+mn-lt"/>
              </a:rPr>
              <a:t>,  Y. Padilla Fuentes</a:t>
            </a:r>
            <a:r>
              <a:rPr lang="en-US" sz="1600" baseline="30000" dirty="0">
                <a:solidFill>
                  <a:schemeClr val="tx1"/>
                </a:solidFill>
                <a:latin typeface="+mn-lt"/>
              </a:rPr>
              <a:t>5</a:t>
            </a:r>
            <a:r>
              <a:rPr lang="en-US" sz="1600" dirty="0">
                <a:solidFill>
                  <a:schemeClr val="tx1"/>
                </a:solidFill>
                <a:latin typeface="+mn-lt"/>
              </a:rPr>
              <a:t>, A.P. Potylitsyn</a:t>
            </a:r>
            <a:r>
              <a:rPr lang="en-US" sz="1600" baseline="30000" dirty="0">
                <a:solidFill>
                  <a:schemeClr val="tx1"/>
                </a:solidFill>
                <a:latin typeface="+mn-lt"/>
              </a:rPr>
              <a:t>3</a:t>
            </a:r>
            <a:r>
              <a:rPr lang="en-US" sz="1600" dirty="0">
                <a:solidFill>
                  <a:schemeClr val="tx1"/>
                </a:solidFill>
                <a:latin typeface="+mn-lt"/>
              </a:rPr>
              <a:t>, J. Shanks</a:t>
            </a:r>
            <a:r>
              <a:rPr lang="en-US" sz="1600" baseline="30000" dirty="0">
                <a:solidFill>
                  <a:schemeClr val="tx1"/>
                </a:solidFill>
                <a:latin typeface="+mn-lt"/>
              </a:rPr>
              <a:t>5</a:t>
            </a:r>
            <a:r>
              <a:rPr lang="en-US" sz="1600" dirty="0">
                <a:solidFill>
                  <a:schemeClr val="tx1"/>
                </a:solidFill>
                <a:latin typeface="+mn-lt"/>
              </a:rPr>
              <a:t>, D.A. Shkitov</a:t>
            </a:r>
            <a:r>
              <a:rPr lang="en-US" sz="1600" baseline="30000" dirty="0">
                <a:solidFill>
                  <a:schemeClr val="tx1"/>
                </a:solidFill>
                <a:latin typeface="+mn-lt"/>
              </a:rPr>
              <a:t>3</a:t>
            </a:r>
            <a:r>
              <a:rPr lang="en-US" sz="1600" dirty="0">
                <a:solidFill>
                  <a:schemeClr val="tx1"/>
                </a:solidFill>
                <a:latin typeface="+mn-lt"/>
              </a:rPr>
              <a:t>, S. Stuchebrov</a:t>
            </a:r>
            <a:r>
              <a:rPr lang="en-US" sz="1600" baseline="30000" dirty="0">
                <a:solidFill>
                  <a:schemeClr val="tx1"/>
                </a:solidFill>
                <a:latin typeface="+mn-lt"/>
              </a:rPr>
              <a:t>3</a:t>
            </a:r>
            <a:r>
              <a:rPr lang="en-US" sz="1600" dirty="0">
                <a:solidFill>
                  <a:schemeClr val="tx1"/>
                </a:solidFill>
                <a:latin typeface="+mn-lt"/>
              </a:rPr>
              <a:t>, N. Terunuma</a:t>
            </a:r>
            <a:r>
              <a:rPr lang="en-US" sz="1600" baseline="30000" dirty="0">
                <a:solidFill>
                  <a:schemeClr val="tx1"/>
                </a:solidFill>
                <a:latin typeface="+mn-lt"/>
              </a:rPr>
              <a:t>6</a:t>
            </a:r>
            <a:r>
              <a:rPr lang="en-US" sz="1600" dirty="0">
                <a:solidFill>
                  <a:schemeClr val="tx1"/>
                </a:solidFill>
                <a:latin typeface="+mn-lt"/>
              </a:rPr>
              <a:t> </a:t>
            </a:r>
          </a:p>
          <a:p>
            <a:endParaRPr lang="en-US" sz="1600" dirty="0">
              <a:solidFill>
                <a:schemeClr val="tx1"/>
              </a:solidFill>
              <a:latin typeface="+mn-lt"/>
            </a:endParaRPr>
          </a:p>
          <a:p>
            <a:endParaRPr lang="en-US" sz="1600" dirty="0">
              <a:solidFill>
                <a:schemeClr val="tx1"/>
              </a:solidFill>
              <a:latin typeface="+mn-lt"/>
            </a:endParaRPr>
          </a:p>
          <a:p>
            <a:pPr marL="342900" indent="-342900">
              <a:buAutoNum type="arabicPeriod"/>
            </a:pPr>
            <a:r>
              <a:rPr lang="en-US" sz="1600" dirty="0">
                <a:solidFill>
                  <a:schemeClr val="tx1"/>
                </a:solidFill>
                <a:latin typeface="+mn-lt"/>
              </a:rPr>
              <a:t>CERN, Geneva, Switzerland</a:t>
            </a:r>
          </a:p>
          <a:p>
            <a:pPr marL="342900" indent="-342900">
              <a:buAutoNum type="arabicPeriod"/>
            </a:pPr>
            <a:r>
              <a:rPr lang="en-US" sz="1600" dirty="0">
                <a:solidFill>
                  <a:schemeClr val="tx1"/>
                </a:solidFill>
                <a:latin typeface="+mn-lt"/>
              </a:rPr>
              <a:t>John Adams Institute at Royal Holloway, University of London, </a:t>
            </a:r>
            <a:r>
              <a:rPr lang="en-US" sz="1600" dirty="0" err="1">
                <a:solidFill>
                  <a:schemeClr val="tx1"/>
                </a:solidFill>
                <a:latin typeface="+mn-lt"/>
              </a:rPr>
              <a:t>Egham</a:t>
            </a:r>
            <a:r>
              <a:rPr lang="en-US" sz="1600" dirty="0">
                <a:solidFill>
                  <a:schemeClr val="tx1"/>
                </a:solidFill>
                <a:latin typeface="+mn-lt"/>
              </a:rPr>
              <a:t>, UK</a:t>
            </a:r>
          </a:p>
          <a:p>
            <a:pPr marL="342900" indent="-342900">
              <a:buAutoNum type="arabicPeriod"/>
            </a:pPr>
            <a:r>
              <a:rPr lang="en-US" sz="1600" dirty="0">
                <a:solidFill>
                  <a:schemeClr val="tx1"/>
                </a:solidFill>
                <a:latin typeface="+mn-lt"/>
              </a:rPr>
              <a:t>Tomsk Polytechnic University, Tomsk, Russia</a:t>
            </a:r>
          </a:p>
          <a:p>
            <a:pPr marL="342900" indent="-342900">
              <a:buAutoNum type="arabicPeriod"/>
            </a:pPr>
            <a:r>
              <a:rPr lang="en-US" sz="1600" dirty="0">
                <a:solidFill>
                  <a:schemeClr val="tx1"/>
                </a:solidFill>
                <a:latin typeface="+mn-lt"/>
              </a:rPr>
              <a:t>CEA, France</a:t>
            </a:r>
          </a:p>
          <a:p>
            <a:pPr marL="342900" indent="-342900">
              <a:buAutoNum type="arabicPeriod"/>
            </a:pPr>
            <a:r>
              <a:rPr lang="en-US" sz="1600" dirty="0">
                <a:solidFill>
                  <a:schemeClr val="tx1"/>
                </a:solidFill>
                <a:latin typeface="+mn-lt"/>
              </a:rPr>
              <a:t>Cornell University, Ithaca, USA</a:t>
            </a:r>
          </a:p>
          <a:p>
            <a:pPr marL="342900" indent="-342900">
              <a:buAutoNum type="arabicPeriod"/>
            </a:pPr>
            <a:r>
              <a:rPr lang="en-US" sz="1600" dirty="0">
                <a:solidFill>
                  <a:schemeClr val="tx1"/>
                </a:solidFill>
                <a:latin typeface="+mn-lt"/>
              </a:rPr>
              <a:t>KEK, High energy  Accelerator Organization, Japan</a:t>
            </a:r>
          </a:p>
          <a:p>
            <a:pPr marL="342900" indent="-342900">
              <a:buAutoNum type="arabicPeriod"/>
            </a:pPr>
            <a:r>
              <a:rPr lang="en-US" sz="1600" dirty="0">
                <a:solidFill>
                  <a:schemeClr val="tx1"/>
                </a:solidFill>
                <a:latin typeface="+mn-lt"/>
              </a:rPr>
              <a:t>Diamond Light Source, </a:t>
            </a:r>
            <a:r>
              <a:rPr lang="en-US" sz="1600" dirty="0" err="1">
                <a:solidFill>
                  <a:schemeClr val="tx1"/>
                </a:solidFill>
                <a:latin typeface="+mn-lt"/>
              </a:rPr>
              <a:t>Oxfordshire</a:t>
            </a:r>
            <a:r>
              <a:rPr lang="en-US" sz="1600" dirty="0">
                <a:solidFill>
                  <a:schemeClr val="tx1"/>
                </a:solidFill>
                <a:latin typeface="+mn-lt"/>
              </a:rPr>
              <a:t>, UK</a:t>
            </a:r>
          </a:p>
          <a:p>
            <a:pPr marL="342900" indent="-342900">
              <a:buAutoNum type="arabicPeriod"/>
            </a:pPr>
            <a:r>
              <a:rPr lang="en-US" sz="1600" dirty="0">
                <a:solidFill>
                  <a:schemeClr val="tx1"/>
                </a:solidFill>
                <a:latin typeface="+mn-lt"/>
              </a:rPr>
              <a:t>Belgorod National Research University, Belgorod, Russia</a:t>
            </a:r>
          </a:p>
        </p:txBody>
      </p:sp>
      <p:pic>
        <p:nvPicPr>
          <p:cNvPr id="55298" name="Picture 2" descr="Image result for belgorod university logo">
            <a:extLst>
              <a:ext uri="{FF2B5EF4-FFF2-40B4-BE49-F238E27FC236}">
                <a16:creationId xmlns:a16="http://schemas.microsoft.com/office/drawing/2014/main" id="{64AC30D8-BD38-7F43-AFB5-8A1CCEE3BA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4067" y="5135569"/>
            <a:ext cx="1800773" cy="85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00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Laser – e-beam collision search</a:t>
            </a:r>
          </a:p>
        </p:txBody>
      </p:sp>
      <p:pic>
        <p:nvPicPr>
          <p:cNvPr id="4" name="Picture 3"/>
          <p:cNvPicPr>
            <a:picLocks noChangeAspect="1"/>
          </p:cNvPicPr>
          <p:nvPr/>
        </p:nvPicPr>
        <p:blipFill>
          <a:blip r:embed="rId2"/>
          <a:stretch>
            <a:fillRect/>
          </a:stretch>
        </p:blipFill>
        <p:spPr>
          <a:xfrm>
            <a:off x="1259632" y="1196752"/>
            <a:ext cx="6691038" cy="5184576"/>
          </a:xfrm>
          <a:prstGeom prst="rect">
            <a:avLst/>
          </a:prstGeom>
        </p:spPr>
      </p:pic>
    </p:spTree>
    <p:extLst>
      <p:ext uri="{BB962C8B-B14F-4D97-AF65-F5344CB8AC3E}">
        <p14:creationId xmlns:p14="http://schemas.microsoft.com/office/powerpoint/2010/main" val="24345906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f2 lens design</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96952"/>
            <a:ext cx="2752026" cy="33843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058" y="836712"/>
            <a:ext cx="6334125" cy="3209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extBox 1"/>
          <p:cNvSpPr txBox="1"/>
          <p:nvPr/>
        </p:nvSpPr>
        <p:spPr>
          <a:xfrm>
            <a:off x="4067944" y="4581128"/>
            <a:ext cx="4378122" cy="1200328"/>
          </a:xfrm>
          <a:prstGeom prst="rect">
            <a:avLst/>
          </a:prstGeom>
          <a:noFill/>
        </p:spPr>
        <p:txBody>
          <a:bodyPr wrap="none" rtlCol="0">
            <a:spAutoFit/>
          </a:bodyPr>
          <a:lstStyle/>
          <a:p>
            <a:pPr marL="342900" indent="-342900">
              <a:buFont typeface="Arial"/>
              <a:buChar char="•"/>
            </a:pPr>
            <a:r>
              <a:rPr lang="en-US" dirty="0"/>
              <a:t>f2 lens at 50 mm focal distance</a:t>
            </a:r>
          </a:p>
          <a:p>
            <a:pPr marL="342900" indent="-342900">
              <a:buFont typeface="Arial"/>
              <a:buChar char="•"/>
            </a:pPr>
            <a:r>
              <a:rPr lang="en-US" dirty="0"/>
              <a:t>Aberration free at 532 nm</a:t>
            </a:r>
          </a:p>
          <a:p>
            <a:pPr marL="342900" indent="-342900">
              <a:buFont typeface="Arial"/>
              <a:buChar char="•"/>
            </a:pPr>
            <a:r>
              <a:rPr lang="en-US" dirty="0"/>
              <a:t>Geometrical shadow avoided</a:t>
            </a:r>
          </a:p>
        </p:txBody>
      </p:sp>
    </p:spTree>
    <p:extLst>
      <p:ext uri="{BB962C8B-B14F-4D97-AF65-F5344CB8AC3E}">
        <p14:creationId xmlns:p14="http://schemas.microsoft.com/office/powerpoint/2010/main" val="572346806"/>
      </p:ext>
    </p:extLst>
  </p:cSld>
  <p:clrMapOvr>
    <a:masterClrMapping/>
  </p:clrMapOvr>
  <p:transition/>
</p:sld>
</file>

<file path=ppt/theme/theme1.xml><?xml version="1.0" encoding="utf-8"?>
<a:theme xmlns:a="http://schemas.openxmlformats.org/drawingml/2006/main" name="Office Theme">
  <a:themeElements>
    <a:clrScheme name="Royal Holloway v1">
      <a:dk1>
        <a:sysClr val="windowText" lastClr="000000"/>
      </a:dk1>
      <a:lt1>
        <a:sysClr val="window" lastClr="FFFFFF"/>
      </a:lt1>
      <a:dk2>
        <a:srgbClr val="202A30"/>
      </a:dk2>
      <a:lt2>
        <a:srgbClr val="EEECE1"/>
      </a:lt2>
      <a:accent1>
        <a:srgbClr val="EB641E"/>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2">
      <a:majorFont>
        <a:latin typeface="corbe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2952</TotalTime>
  <Words>2153</Words>
  <Application>Microsoft Macintosh PowerPoint</Application>
  <PresentationFormat>On-screen Show (4:3)</PresentationFormat>
  <Paragraphs>381</Paragraphs>
  <Slides>71</Slides>
  <Notes>10</Notes>
  <HiddenSlides>2</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85" baseType="lpstr">
      <vt:lpstr>Arial</vt:lpstr>
      <vt:lpstr>Calibri</vt:lpstr>
      <vt:lpstr>Century Gothic</vt:lpstr>
      <vt:lpstr>corbel</vt:lpstr>
      <vt:lpstr>Courier New</vt:lpstr>
      <vt:lpstr>Lucida Grande</vt:lpstr>
      <vt:lpstr>Sylfaen</vt:lpstr>
      <vt:lpstr>Symbol</vt:lpstr>
      <vt:lpstr>Times New Roman</vt:lpstr>
      <vt:lpstr>Wingdings</vt:lpstr>
      <vt:lpstr>Wingdings 3</vt:lpstr>
      <vt:lpstr>Office Theme</vt:lpstr>
      <vt:lpstr>Equation</vt:lpstr>
      <vt:lpstr>CorelDRAW</vt:lpstr>
      <vt:lpstr>Diagnostics development for Particle Accelerators </vt:lpstr>
      <vt:lpstr>John Adams Institute for Accelerator Science</vt:lpstr>
      <vt:lpstr>e-beam laser wire for linear colliders</vt:lpstr>
      <vt:lpstr>Laser-Wire for electrons</vt:lpstr>
      <vt:lpstr>KEK:ATF2 – Accelerator Test Facility</vt:lpstr>
      <vt:lpstr>KEK:ATF2 – Accelerator Test Facility</vt:lpstr>
      <vt:lpstr>LW interaction region</vt:lpstr>
      <vt:lpstr>Laser – e-beam collision search</vt:lpstr>
      <vt:lpstr>f2 lens design</vt:lpstr>
      <vt:lpstr>Laser-Wire Layout</vt:lpstr>
      <vt:lpstr>Horizontal and Vertical beam profiles</vt:lpstr>
      <vt:lpstr>Emittance measurement</vt:lpstr>
      <vt:lpstr>Performance characteristics</vt:lpstr>
      <vt:lpstr>H- Laser-wire for proton machine injectors</vt:lpstr>
      <vt:lpstr>Direct Phase-space measurement principle</vt:lpstr>
      <vt:lpstr>H- Laser-wire principle</vt:lpstr>
      <vt:lpstr>Photo-detachment cross-section</vt:lpstr>
      <vt:lpstr>Laser delivery system</vt:lpstr>
      <vt:lpstr>H0 Diamond Strip detector</vt:lpstr>
      <vt:lpstr>Diamond detector signal</vt:lpstr>
      <vt:lpstr>Phase-space measurements</vt:lpstr>
      <vt:lpstr>PowerPoint Presentation</vt:lpstr>
      <vt:lpstr>Resolution of OTR monitors</vt:lpstr>
      <vt:lpstr>ZEMAX simulations of OTR PSF</vt:lpstr>
      <vt:lpstr>OTR monitor at ATF-Accelerator Test Facility built by SLAC team.</vt:lpstr>
      <vt:lpstr>OTR PSF Diagnostics at ATF2</vt:lpstr>
      <vt:lpstr>OTR PSF Diagnostics at ATF2</vt:lpstr>
      <vt:lpstr>OTR PSF Diagnostics at ATF2</vt:lpstr>
      <vt:lpstr>OTR PSF Diagnostics at ATF2</vt:lpstr>
      <vt:lpstr>DIFFRACTION RADIATION</vt:lpstr>
      <vt:lpstr>ODR Experiment at KEK-ATF</vt:lpstr>
      <vt:lpstr>ODR Experiment at KEK-ATF</vt:lpstr>
      <vt:lpstr>ODRI Emittance Measurement at FLASH facility</vt:lpstr>
      <vt:lpstr>Design of a combined OTR/ODR diagnostics station for ATF2</vt:lpstr>
      <vt:lpstr>Design of a combined OTR/ODR diagnostics station for ATF2</vt:lpstr>
      <vt:lpstr>PowerPoint Presentation</vt:lpstr>
      <vt:lpstr>Beam size and emittance measurements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X-Ray Cherenkov Radiation</vt:lpstr>
      <vt:lpstr>Carbon Dielectric Permittivity</vt:lpstr>
      <vt:lpstr>PowerPoint Presentation</vt:lpstr>
      <vt:lpstr>PowerPoint Presentation</vt:lpstr>
      <vt:lpstr>International Network on Development of Advanced Instrumentation for Particle Accelerators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Karataev, Pavel</cp:lastModifiedBy>
  <cp:revision>39</cp:revision>
  <dcterms:created xsi:type="dcterms:W3CDTF">2013-08-15T13:27:17Z</dcterms:created>
  <dcterms:modified xsi:type="dcterms:W3CDTF">2020-01-10T09:21:16Z</dcterms:modified>
</cp:coreProperties>
</file>