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6" r:id="rId3"/>
    <p:sldId id="273" r:id="rId4"/>
    <p:sldId id="274" r:id="rId5"/>
    <p:sldId id="268" r:id="rId6"/>
    <p:sldId id="271" r:id="rId7"/>
    <p:sldId id="269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EBE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83312" autoAdjust="0"/>
  </p:normalViewPr>
  <p:slideViewPr>
    <p:cSldViewPr snapToGrid="0">
      <p:cViewPr varScale="1">
        <p:scale>
          <a:sx n="35" d="100"/>
          <a:sy n="35" d="100"/>
        </p:scale>
        <p:origin x="1260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прив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8E6D-EB0D-4F20-A070-D4A5802EE3BE}" type="datetime1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пок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15C76-9605-4B31-BC78-30B34C6FE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413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прив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D5BBA-F3FC-4121-ABA7-1F152D9B0C75}" type="datetime1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пок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A6FC3-EBE7-44B2-9E43-CD2E6FCCC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39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9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1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12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382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4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2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3CB7-C782-4425-9BDF-B579FC815287}" type="datetime1">
              <a:rPr lang="en-US" smtClean="0"/>
              <a:t>11/9/2020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42AB9-5506-4367-AD81-5278063BCBA4}" type="datetime1">
              <a:rPr lang="en-US" smtClean="0"/>
              <a:t>11/9/2020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59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0114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1362635"/>
          </a:xfrm>
          <a:prstGeom prst="rect">
            <a:avLst/>
          </a:prstGeom>
          <a:solidFill>
            <a:srgbClr val="1B0EBE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530894" y="103699"/>
            <a:ext cx="79319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Multi-Agent </a:t>
            </a:r>
          </a:p>
          <a:p>
            <a:pPr algn="ctr" defTabSz="457200"/>
            <a:r>
              <a:rPr lang="en-US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entury Gothic" panose="020B0502020202020204"/>
              </a:rPr>
              <a:t>Information and Analytical System 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280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4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D5E0E-49B1-45B1-9CC0-BE7E65C768A7}" type="datetime1">
              <a:rPr lang="en-US" smtClean="0"/>
              <a:t>11/9/2020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9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6EF-592C-42D6-A43A-B1600B35D0D9}" type="datetime1">
              <a:rPr lang="en-US" smtClean="0"/>
              <a:t>11/9/2020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02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F95F1-6CDC-4A0D-80E9-DBCF5B876453}" type="datetime1">
              <a:rPr lang="en-US" smtClean="0"/>
              <a:t>11/9/2020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4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90D4-B895-4379-B661-6065A3AC8926}" type="datetime1">
              <a:rPr lang="en-US" smtClean="0"/>
              <a:t>11/9/2020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EAB0-D3CA-45B5-9597-FCD352A713B8}" type="datetime1">
              <a:rPr lang="en-US" smtClean="0"/>
              <a:t>11/9/2020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2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C7FA4-547D-43E5-8A53-846D30226EAA}" type="datetime1">
              <a:rPr lang="en-US" smtClean="0"/>
              <a:t>11/9/2020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4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7CCC0-56BC-48E8-A800-115FE2E25231}" type="datetime1">
              <a:rPr lang="en-US" smtClean="0"/>
              <a:t>11/9/2020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1A43-0916-4DB5-83A0-5BC1B4A2557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090206" y="6438459"/>
            <a:ext cx="1101793" cy="42421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438458"/>
            <a:ext cx="2919484" cy="424214"/>
          </a:xfrm>
          <a:prstGeom prst="rect">
            <a:avLst/>
          </a:prstGeom>
          <a:solidFill>
            <a:srgbClr val="1B0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Koshlan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823882" y="6438457"/>
            <a:ext cx="4285130" cy="42421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System for Cloud</a:t>
            </a:r>
            <a:r>
              <a:rPr lang="en-US" sz="20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Computing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975406" y="6438458"/>
            <a:ext cx="4184694" cy="427164"/>
          </a:xfrm>
          <a:prstGeom prst="rect">
            <a:avLst/>
          </a:prstGeom>
          <a:solidFill>
            <a:srgbClr val="1B0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AYSS-2020, November 1</a:t>
            </a:r>
            <a:r>
              <a:rPr lang="ru-RU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186995" y="6447423"/>
            <a:ext cx="937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3ED9375-2765-445D-84E2-009ADDA990C9}" type="slidenum">
              <a:rPr lang="ru-RU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5811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jinr.ru/event/1119/" TargetMode="External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852471" y="2852461"/>
            <a:ext cx="82702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Designing an agent </a:t>
            </a:r>
          </a:p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information-analytical system</a:t>
            </a:r>
          </a:p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in the thematic area “Cloud </a:t>
            </a:r>
            <a:r>
              <a:rPr lang="en-GB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Computing</a:t>
            </a:r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”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990645" y="4806814"/>
            <a:ext cx="84198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US" altLang="ru-RU" sz="1800" dirty="0"/>
              <a:t> </a:t>
            </a:r>
            <a:r>
              <a:rPr lang="ru-RU" sz="1800" b="1" dirty="0"/>
              <a:t> </a:t>
            </a:r>
            <a:r>
              <a:rPr lang="en-US" sz="1800" b="1" dirty="0"/>
              <a:t>PhD student</a:t>
            </a:r>
            <a:r>
              <a:rPr lang="ru-RU" sz="1800" b="1" dirty="0"/>
              <a:t> </a:t>
            </a:r>
            <a:r>
              <a:rPr lang="en-US" sz="1800" b="1" dirty="0"/>
              <a:t>E</a:t>
            </a:r>
            <a:r>
              <a:rPr lang="ru-RU" sz="1800" b="1" dirty="0"/>
              <a:t>. </a:t>
            </a:r>
            <a:r>
              <a:rPr lang="en-US" sz="1800" b="1" dirty="0"/>
              <a:t>S</a:t>
            </a:r>
            <a:r>
              <a:rPr lang="ru-RU" sz="1800" b="1" dirty="0"/>
              <a:t>.</a:t>
            </a:r>
            <a:r>
              <a:rPr lang="en-US" sz="1800" b="1" dirty="0"/>
              <a:t> </a:t>
            </a:r>
            <a:r>
              <a:rPr lang="en-US" sz="1800" b="1" dirty="0" err="1"/>
              <a:t>Tretyakov</a:t>
            </a:r>
            <a:r>
              <a:rPr lang="ru-RU" sz="1800" b="1" dirty="0"/>
              <a:t>¹, </a:t>
            </a:r>
            <a:r>
              <a:rPr lang="en-US" sz="1800" b="1" dirty="0"/>
              <a:t>prof</a:t>
            </a:r>
            <a:r>
              <a:rPr lang="ru-RU" sz="1800" b="1" dirty="0"/>
              <a:t>.</a:t>
            </a:r>
            <a:r>
              <a:rPr lang="en-US" sz="1800" b="1" dirty="0"/>
              <a:t> V</a:t>
            </a:r>
            <a:r>
              <a:rPr lang="ru-RU" sz="1800" b="1" dirty="0"/>
              <a:t>. </a:t>
            </a:r>
            <a:r>
              <a:rPr lang="en-US" sz="1800" b="1" dirty="0"/>
              <a:t>V</a:t>
            </a:r>
            <a:r>
              <a:rPr lang="ru-RU" sz="1800" b="1" dirty="0"/>
              <a:t>. </a:t>
            </a:r>
            <a:r>
              <a:rPr lang="en-US" sz="1800" b="1" dirty="0" err="1"/>
              <a:t>Korenkov</a:t>
            </a:r>
            <a:r>
              <a:rPr lang="ru-RU" sz="1800" b="1" dirty="0"/>
              <a:t>²,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en-US" sz="1800" b="1" dirty="0"/>
              <a:t>prof</a:t>
            </a:r>
            <a:r>
              <a:rPr lang="ru-RU" sz="1800" b="1" dirty="0"/>
              <a:t>. </a:t>
            </a:r>
            <a:r>
              <a:rPr lang="en-US" sz="1800" b="1" dirty="0"/>
              <a:t>B</a:t>
            </a:r>
            <a:r>
              <a:rPr lang="ru-RU" sz="1800" b="1" dirty="0"/>
              <a:t>. </a:t>
            </a:r>
            <a:r>
              <a:rPr lang="en-US" sz="1800" b="1" dirty="0"/>
              <a:t>N</a:t>
            </a:r>
            <a:r>
              <a:rPr lang="ru-RU" sz="1800" b="1" dirty="0"/>
              <a:t>.</a:t>
            </a:r>
            <a:r>
              <a:rPr lang="en-US" sz="1800" b="1" dirty="0"/>
              <a:t> </a:t>
            </a:r>
            <a:r>
              <a:rPr lang="en-US" sz="1800" b="1" dirty="0" err="1"/>
              <a:t>Onykij</a:t>
            </a:r>
            <a:r>
              <a:rPr lang="ru-RU" sz="1800" b="1" dirty="0"/>
              <a:t>¹, </a:t>
            </a:r>
            <a:r>
              <a:rPr lang="en-US" sz="1800" b="1" dirty="0"/>
              <a:t>PhD</a:t>
            </a:r>
            <a:r>
              <a:rPr lang="ru-RU" sz="1800" b="1" dirty="0"/>
              <a:t> </a:t>
            </a:r>
            <a:r>
              <a:rPr lang="en-US" sz="1800" b="1" dirty="0"/>
              <a:t>A</a:t>
            </a:r>
            <a:r>
              <a:rPr lang="ru-RU" sz="1800" b="1" dirty="0"/>
              <a:t>. </a:t>
            </a:r>
            <a:r>
              <a:rPr lang="en-US" sz="1800" b="1" dirty="0"/>
              <a:t>A</a:t>
            </a:r>
            <a:r>
              <a:rPr lang="ru-RU" sz="1800" b="1" dirty="0"/>
              <a:t>.</a:t>
            </a:r>
            <a:r>
              <a:rPr lang="en-US" sz="1800" b="1" dirty="0"/>
              <a:t> </a:t>
            </a:r>
            <a:r>
              <a:rPr lang="en-US" sz="1800" b="1" dirty="0" err="1"/>
              <a:t>Artamonov</a:t>
            </a:r>
            <a:r>
              <a:rPr lang="ru-RU" sz="1800" b="1" dirty="0"/>
              <a:t>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2175" y="4393669"/>
            <a:ext cx="7416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Diana </a:t>
            </a:r>
            <a:r>
              <a:rPr lang="en-US" sz="2000" b="1" dirty="0" err="1"/>
              <a:t>Koshlan</a:t>
            </a:r>
            <a:r>
              <a:rPr lang="ru-RU" sz="2000" b="1" dirty="0"/>
              <a:t>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30264" y="5530089"/>
            <a:ext cx="8531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i="1" kern="50" baseline="30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1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National Research Nuclear University </a:t>
            </a:r>
            <a:r>
              <a:rPr lang="en-US" i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MEPhI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 (NRNU “</a:t>
            </a:r>
            <a:r>
              <a:rPr lang="en-US" i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MEPhI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”)</a:t>
            </a:r>
            <a:r>
              <a:rPr lang="en-US" i="1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, 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Moscow</a:t>
            </a:r>
            <a:r>
              <a:rPr lang="en-US" i="1" kern="5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, 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Russia</a:t>
            </a:r>
            <a:endParaRPr lang="ru-RU" sz="2800" kern="50" dirty="0">
              <a:solidFill>
                <a:srgbClr val="00000A"/>
              </a:solidFill>
              <a:effectLst/>
              <a:latin typeface="Liberation Serif"/>
              <a:ea typeface="Noto Sans CJK SC Regular"/>
              <a:cs typeface="FreeSans"/>
            </a:endParaRPr>
          </a:p>
          <a:p>
            <a:pPr algn="ctr">
              <a:spcAft>
                <a:spcPts val="0"/>
              </a:spcAft>
            </a:pPr>
            <a:r>
              <a:rPr lang="en-US" i="1" kern="50" baseline="300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Noto Sans CJK SC Regular"/>
                <a:cs typeface="FreeSans"/>
              </a:rPr>
              <a:t>2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Joint Institute for Nuclear Research</a:t>
            </a:r>
            <a:r>
              <a:rPr lang="ru-RU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 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(JINR), </a:t>
            </a:r>
            <a:r>
              <a:rPr lang="en-US" i="1" kern="50" dirty="0" err="1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Dubna</a:t>
            </a:r>
            <a:r>
              <a:rPr lang="en-US" i="1" kern="50" dirty="0">
                <a:solidFill>
                  <a:srgbClr val="00000A"/>
                </a:solidFill>
                <a:latin typeface="Times New Roman" panose="02020603050405020304" pitchFamily="18" charset="0"/>
                <a:ea typeface="Noto Sans CJK SC Regular"/>
                <a:cs typeface="FreeSans"/>
              </a:rPr>
              <a:t>, Russia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82821" y="146945"/>
            <a:ext cx="11655004" cy="1831118"/>
            <a:chOff x="427199" y="18609"/>
            <a:chExt cx="11655004" cy="1831118"/>
          </a:xfrm>
          <a:effectLst/>
        </p:grpSpPr>
        <p:pic>
          <p:nvPicPr>
            <p:cNvPr id="15" name="Picture 4" descr="ÐÐ°ÑÑÐ¸Ð½ÐºÐ¸ Ð¿Ð¾ Ð·Ð°Ð¿ÑÐ¾ÑÑ Ð»Ð¾Ð³Ð¾ÑÐ¸Ð¿ Ð¼Ð¸ÑÐ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9" y="18610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8" name="Picture 6" descr="ÐÐ°ÑÑÐ¸Ð½ÐºÐ¸ Ð¿Ð¾ Ð·Ð°Ð¿ÑÐ¾ÑÑ Ð¾Ð¸ÑÐ¸ Ð´ÑÐ±Ð½Ð° Ð»Ð¾Ð³Ð¾ÑÐ¸Ð¿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057" y="18609"/>
              <a:ext cx="2288146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9" name="Picture 8" descr="ÐÐ°ÑÑÐ¸Ð½ÐºÐ¸ Ð¿Ð¾ Ð·Ð°Ð¿ÑÐ¾ÑÑ ÑÐ°Ñ Ð´ÑÐ±Ð½Ð° Ð»Ð¾Ð³Ð¾ÑÐ¸Ð¿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921" y="18609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" name="Picture 10" descr="ÐÐ°ÑÑÐ¸Ð½ÐºÐ¸ Ð¿Ð¾ Ð·Ð°Ð¿ÑÐ¾ÑÑ ÑÐ½Ð¸Ð²ÐµÑÑÐ¸ÑÐµÑ Ð´ÑÐ±Ð½Ð° Ð»Ð¾Ð³Ð¾ÑÐ¸Ð¿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35" y="18610"/>
              <a:ext cx="184972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1" name="Picture 12" descr="ÐÐ°ÑÑÐ¸Ð½ÐºÐ¸ Ð¿Ð¾ Ð·Ð°Ð¿ÑÐ¾ÑÑ ÑÐ½Ð¸Ð²ÐµÑÑÐ¸ÑÐµÑ Ð´ÑÐ±Ð½Ð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54" y="18609"/>
              <a:ext cx="2998261" cy="18270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B8CED6-3E7D-449C-A759-B1B68CC8F841}"/>
              </a:ext>
            </a:extLst>
          </p:cNvPr>
          <p:cNvSpPr/>
          <p:nvPr/>
        </p:nvSpPr>
        <p:spPr>
          <a:xfrm>
            <a:off x="137161" y="2397175"/>
            <a:ext cx="1193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A64A0"/>
                </a:solidFill>
                <a:latin typeface="Roboto"/>
                <a:hlinkClick r:id="rId8"/>
              </a:rPr>
              <a:t>The XXIV International Scientific Conference of Young Scientists and Specialists (AYSS-2020)</a:t>
            </a:r>
            <a:endParaRPr lang="en-150" b="1" dirty="0"/>
          </a:p>
        </p:txBody>
      </p:sp>
    </p:spTree>
    <p:extLst>
      <p:ext uri="{BB962C8B-B14F-4D97-AF65-F5344CB8AC3E}">
        <p14:creationId xmlns:p14="http://schemas.microsoft.com/office/powerpoint/2010/main" val="326587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97540" y="147426"/>
            <a:ext cx="6546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5400" b="1" dirty="0">
                <a:ln/>
                <a:solidFill>
                  <a:srgbClr val="0000CC"/>
                </a:solidFill>
                <a:latin typeface="Century Gothic" panose="020B0502020202020204"/>
              </a:rPr>
              <a:t>Problem Statement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679146" y="4134828"/>
            <a:ext cx="783772" cy="935773"/>
          </a:xfrm>
          <a:prstGeom prst="downArrow">
            <a:avLst>
              <a:gd name="adj1" fmla="val 43177"/>
              <a:gd name="adj2" fmla="val 50000"/>
            </a:avLst>
          </a:prstGeom>
          <a:solidFill>
            <a:srgbClr val="1B0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CC"/>
                </a:solidFill>
              </a:ln>
              <a:solidFill>
                <a:srgbClr val="1B0EB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3889" r="69069" b="65741"/>
          <a:stretch/>
        </p:blipFill>
        <p:spPr>
          <a:xfrm>
            <a:off x="1184947" y="1205469"/>
            <a:ext cx="1009595" cy="114188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68721" y="1299360"/>
            <a:ext cx="8555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the number of sources of scientific and technical information on the Internet.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23032" y="514548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Development agent system in the thematic area “Cloud Technologies”.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9988" l="53329" r="66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34" r="35367" b="77778"/>
          <a:stretch/>
        </p:blipFill>
        <p:spPr>
          <a:xfrm>
            <a:off x="1388555" y="3002077"/>
            <a:ext cx="602378" cy="11327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68721" y="3105835"/>
            <a:ext cx="8555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time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search for information by laboratory staff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679146" y="2259204"/>
            <a:ext cx="783772" cy="935773"/>
          </a:xfrm>
          <a:prstGeom prst="downArrow">
            <a:avLst>
              <a:gd name="adj1" fmla="val 43177"/>
              <a:gd name="adj2" fmla="val 50000"/>
            </a:avLst>
          </a:prstGeom>
          <a:solidFill>
            <a:srgbClr val="1B0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00CC"/>
                </a:solidFill>
              </a:ln>
              <a:solidFill>
                <a:srgbClr val="1B0E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9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496" y="4866477"/>
            <a:ext cx="6587361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 output of resulting documents with extracted information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8759" y="614479"/>
            <a:ext cx="10636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4000" b="1" dirty="0">
                <a:ln/>
                <a:solidFill>
                  <a:srgbClr val="0000CC"/>
                </a:solidFill>
                <a:latin typeface="Century Gothic" panose="020B0502020202020204"/>
              </a:rPr>
              <a:t>Agent Information and Analytical System </a:t>
            </a:r>
            <a:endParaRPr lang="ru-RU" sz="40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69571" y="1717551"/>
            <a:ext cx="9439211" cy="52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08000"/>
              </a:lnSpc>
              <a:spcBef>
                <a:spcPts val="600"/>
              </a:spcBef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the following functions in automated mode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95496" y="2456937"/>
            <a:ext cx="6587360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Automatic scanning of thematic clusters of Internet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3277" y="3661707"/>
            <a:ext cx="4867211" cy="1023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08000"/>
              </a:lnSpc>
              <a:spcBef>
                <a:spcPts val="600"/>
              </a:spcBef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Collection and delivery of news full-text information</a:t>
            </a: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5381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6" y="902891"/>
            <a:ext cx="5387185" cy="55305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458" y="0"/>
            <a:ext cx="1095720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Algorithm for Constructing</a:t>
            </a:r>
          </a:p>
          <a:p>
            <a:pPr algn="ctr" defTabSz="457200"/>
            <a:r>
              <a:rPr lang="en-US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of an Agent Information and Analytical System</a:t>
            </a:r>
            <a:endParaRPr lang="ru-RU" sz="28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54" y="831867"/>
            <a:ext cx="4902506" cy="55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9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DD41997-1858-4A40-8FCC-1D4DE034311C}"/>
              </a:ext>
            </a:extLst>
          </p:cNvPr>
          <p:cNvGrpSpPr/>
          <p:nvPr/>
        </p:nvGrpSpPr>
        <p:grpSpPr>
          <a:xfrm>
            <a:off x="7288180" y="1119793"/>
            <a:ext cx="4718050" cy="3444666"/>
            <a:chOff x="7288180" y="1119793"/>
            <a:chExt cx="4718050" cy="344466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8180" y="1119793"/>
              <a:ext cx="4718050" cy="3444666"/>
            </a:xfrm>
            <a:prstGeom prst="rect">
              <a:avLst/>
            </a:prstGeom>
          </p:spPr>
        </p:pic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197330A-B712-461B-A896-2F8AD62E4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59604" y="2979600"/>
              <a:ext cx="300274" cy="153201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701458" y="0"/>
            <a:ext cx="10957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Constructing of an Agent </a:t>
            </a:r>
          </a:p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Information and Analytical System</a:t>
            </a:r>
            <a:endParaRPr lang="ru-RU" sz="32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413902" y="2902398"/>
            <a:ext cx="5175250" cy="2673350"/>
            <a:chOff x="0" y="0"/>
            <a:chExt cx="5175250" cy="267335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5175250" cy="2673350"/>
              <a:chOff x="0" y="0"/>
              <a:chExt cx="5175250" cy="279590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175250" cy="2795905"/>
              </a:xfrm>
              <a:prstGeom prst="rect">
                <a:avLst/>
              </a:prstGeom>
            </p:spPr>
          </p:pic>
          <p:sp>
            <p:nvSpPr>
              <p:cNvPr id="12" name="Рамка 11"/>
              <p:cNvSpPr/>
              <p:nvPr/>
            </p:nvSpPr>
            <p:spPr>
              <a:xfrm>
                <a:off x="654050" y="355600"/>
                <a:ext cx="4197350" cy="393700"/>
              </a:xfrm>
              <a:prstGeom prst="frame">
                <a:avLst>
                  <a:gd name="adj1" fmla="val 443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Рамка 12"/>
              <p:cNvSpPr/>
              <p:nvPr/>
            </p:nvSpPr>
            <p:spPr>
              <a:xfrm>
                <a:off x="660400" y="812800"/>
                <a:ext cx="2794000" cy="266700"/>
              </a:xfrm>
              <a:prstGeom prst="frame">
                <a:avLst>
                  <a:gd name="adj1" fmla="val 443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4" name="Рамка 13"/>
              <p:cNvSpPr/>
              <p:nvPr/>
            </p:nvSpPr>
            <p:spPr>
              <a:xfrm>
                <a:off x="806450" y="1238250"/>
                <a:ext cx="501650" cy="101600"/>
              </a:xfrm>
              <a:prstGeom prst="frame">
                <a:avLst>
                  <a:gd name="adj1" fmla="val 443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Рамка 14"/>
              <p:cNvSpPr/>
              <p:nvPr/>
            </p:nvSpPr>
            <p:spPr>
              <a:xfrm>
                <a:off x="806450" y="1365250"/>
                <a:ext cx="438150" cy="69850"/>
              </a:xfrm>
              <a:prstGeom prst="frame">
                <a:avLst>
                  <a:gd name="adj1" fmla="val 443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6" name="Рамка 15"/>
              <p:cNvSpPr/>
              <p:nvPr/>
            </p:nvSpPr>
            <p:spPr>
              <a:xfrm>
                <a:off x="1397000" y="1200150"/>
                <a:ext cx="2324100" cy="527050"/>
              </a:xfrm>
              <a:prstGeom prst="frame">
                <a:avLst>
                  <a:gd name="adj1" fmla="val 4436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</p:grpSp>
        <p:sp>
          <p:nvSpPr>
            <p:cNvPr id="10" name="Рамка 9"/>
            <p:cNvSpPr/>
            <p:nvPr/>
          </p:nvSpPr>
          <p:spPr>
            <a:xfrm>
              <a:off x="393700" y="0"/>
              <a:ext cx="3822700" cy="127000"/>
            </a:xfrm>
            <a:prstGeom prst="frame">
              <a:avLst>
                <a:gd name="adj1" fmla="val 4436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17" name="Рисунок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7" y="3807075"/>
            <a:ext cx="5372100" cy="25622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68" y="2878118"/>
            <a:ext cx="3841750" cy="3434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l="59930" t="9462" b="55346"/>
          <a:stretch/>
        </p:blipFill>
        <p:spPr>
          <a:xfrm>
            <a:off x="4029727" y="4703371"/>
            <a:ext cx="3384550" cy="16720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1042" t="34629" r="50068" b="43827"/>
          <a:stretch/>
        </p:blipFill>
        <p:spPr>
          <a:xfrm>
            <a:off x="1876456" y="3586009"/>
            <a:ext cx="3071371" cy="761306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A706CF3D-CD02-4D58-BAD0-F9CE8C3C5DD0}"/>
              </a:ext>
            </a:extLst>
          </p:cNvPr>
          <p:cNvGrpSpPr/>
          <p:nvPr/>
        </p:nvGrpSpPr>
        <p:grpSpPr>
          <a:xfrm>
            <a:off x="749983" y="1063436"/>
            <a:ext cx="6527800" cy="1775210"/>
            <a:chOff x="749983" y="1063436"/>
            <a:chExt cx="6527800" cy="177521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9"/>
            <a:srcRect b="51654"/>
            <a:stretch/>
          </p:blipFill>
          <p:spPr>
            <a:xfrm>
              <a:off x="749983" y="1063436"/>
              <a:ext cx="6527800" cy="177521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52E98A76-7E17-4F88-AE3C-173A17BDF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14487" y="2028313"/>
              <a:ext cx="689067" cy="118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783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08848" y="5990885"/>
            <a:ext cx="4079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Fragment of the table “Articles”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30271" y="3366704"/>
            <a:ext cx="403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</a:rPr>
              <a:t>Fragment of the table “Agents”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1458" y="0"/>
            <a:ext cx="109572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Constructing of an Agent </a:t>
            </a:r>
          </a:p>
          <a:p>
            <a:pPr algn="ctr" defTabSz="457200"/>
            <a:r>
              <a:rPr lang="en-US" sz="3200" b="1" dirty="0">
                <a:ln/>
                <a:solidFill>
                  <a:srgbClr val="0000CC"/>
                </a:solidFill>
                <a:latin typeface="Century Gothic" panose="020B0502020202020204"/>
              </a:rPr>
              <a:t>Information and Analytical System</a:t>
            </a:r>
            <a:endParaRPr lang="ru-RU" sz="32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8" y="1361489"/>
            <a:ext cx="2084772" cy="1742914"/>
          </a:xfrm>
          <a:prstGeom prst="rect">
            <a:avLst/>
          </a:prstGeom>
        </p:spPr>
      </p:pic>
      <p:pic>
        <p:nvPicPr>
          <p:cNvPr id="1026" name="Picture 2" descr="Image result for rum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 r="4771"/>
          <a:stretch/>
        </p:blipFill>
        <p:spPr bwMode="auto">
          <a:xfrm>
            <a:off x="660342" y="4053146"/>
            <a:ext cx="2167003" cy="164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B63EC8-8892-46FB-97E6-1C23E3779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85" y="3732524"/>
            <a:ext cx="6862688" cy="23053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EE8A06B-5114-46B3-9576-61B857D6B6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359" y="1052226"/>
            <a:ext cx="8905125" cy="23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1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63486" y="5540888"/>
            <a:ext cx="279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Structure of </a:t>
            </a:r>
            <a:r>
              <a:rPr lang="en-US" sz="2400" b="1" dirty="0" err="1"/>
              <a:t>json</a:t>
            </a:r>
            <a:r>
              <a:rPr lang="en-US" sz="2400" b="1" dirty="0"/>
              <a:t>-file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37893" y="80967"/>
            <a:ext cx="32095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5400" b="1" dirty="0">
                <a:ln/>
                <a:solidFill>
                  <a:srgbClr val="0000CC"/>
                </a:solidFill>
                <a:latin typeface="Century Gothic" panose="020B0502020202020204"/>
              </a:rPr>
              <a:t>Results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45829" y="5540888"/>
            <a:ext cx="291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Structure of </a:t>
            </a:r>
            <a:r>
              <a:rPr lang="en-US" sz="2400" b="1" dirty="0" err="1"/>
              <a:t>docx</a:t>
            </a:r>
            <a:r>
              <a:rPr lang="en-US" sz="2400" b="1" dirty="0"/>
              <a:t>-file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ACEF8F-5380-4B44-A265-88301A8D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41" y="1187068"/>
            <a:ext cx="5363200" cy="428065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8D6E3F-34E5-4960-B041-D9D6701C7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261" y="1188720"/>
            <a:ext cx="5841727" cy="42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7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7501" y="2877924"/>
            <a:ext cx="94012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en-US" sz="6000" b="1" dirty="0">
                <a:ln/>
                <a:solidFill>
                  <a:srgbClr val="0000CC"/>
                </a:solidFill>
                <a:latin typeface="Century Gothic" panose="020B0502020202020204"/>
              </a:rPr>
              <a:t>Thank you </a:t>
            </a:r>
          </a:p>
          <a:p>
            <a:pPr algn="ctr" defTabSz="457200"/>
            <a:r>
              <a:rPr lang="en-US" sz="6000" b="1" dirty="0">
                <a:ln/>
                <a:solidFill>
                  <a:srgbClr val="0000CC"/>
                </a:solidFill>
                <a:latin typeface="Century Gothic" panose="020B0502020202020204"/>
              </a:rPr>
              <a:t>for your attention!</a:t>
            </a:r>
            <a:endParaRPr lang="ru-RU" sz="60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0629" y="143928"/>
            <a:ext cx="11951574" cy="2055117"/>
            <a:chOff x="427199" y="18609"/>
            <a:chExt cx="11655004" cy="1831118"/>
          </a:xfrm>
          <a:effectLst/>
        </p:grpSpPr>
        <p:pic>
          <p:nvPicPr>
            <p:cNvPr id="12" name="Picture 4" descr="ÐÐ°ÑÑÐ¸Ð½ÐºÐ¸ Ð¿Ð¾ Ð·Ð°Ð¿ÑÐ¾ÑÑ Ð»Ð¾Ð³Ð¾ÑÐ¸Ð¿ Ð¼Ð¸ÑÐ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9" y="18610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3" name="Picture 6" descr="ÐÐ°ÑÑÐ¸Ð½ÐºÐ¸ Ð¿Ð¾ Ð·Ð°Ð¿ÑÐ¾ÑÑ Ð¾Ð¸ÑÐ¸ Ð´ÑÐ±Ð½Ð° Ð»Ð¾Ð³Ð¾ÑÐ¸Ð¿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4057" y="18609"/>
              <a:ext cx="2288146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6" name="Picture 8" descr="ÐÐ°ÑÑÐ¸Ð½ÐºÐ¸ Ð¿Ð¾ Ð·Ð°Ð¿ÑÐ¾ÑÑ ÑÐ°Ñ Ð´ÑÐ±Ð½Ð° Ð»Ð¾Ð³Ð¾ÑÐ¸Ð¿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2921" y="18609"/>
              <a:ext cx="186283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7" name="Picture 10" descr="ÐÐ°ÑÑÐ¸Ð½ÐºÐ¸ Ð¿Ð¾ Ð·Ð°Ð¿ÑÐ¾ÑÑ ÑÐ½Ð¸Ð²ÐµÑÑÐ¸ÑÐµÑ Ð´ÑÐ±Ð½Ð° Ð»Ð¾Ð³Ð¾ÑÐ¸Ð¿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335" y="18610"/>
              <a:ext cx="1849727" cy="183111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8" name="Picture 12" descr="ÐÐ°ÑÑÐ¸Ð½ÐºÐ¸ Ð¿Ð¾ Ð·Ð°Ð¿ÑÐ¾ÑÑ ÑÐ½Ð¸Ð²ÐµÑÑÐ¸ÑÐµÑ Ð´ÑÐ±Ð½Ð°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54" y="18609"/>
              <a:ext cx="2998261" cy="18270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Прямоугольник 18"/>
          <p:cNvSpPr/>
          <p:nvPr/>
        </p:nvSpPr>
        <p:spPr>
          <a:xfrm>
            <a:off x="1217501" y="4714736"/>
            <a:ext cx="94012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457200"/>
            <a:r>
              <a:rPr lang="ru-RU" sz="2800" b="1" dirty="0" err="1">
                <a:ln/>
                <a:solidFill>
                  <a:srgbClr val="0000CC"/>
                </a:solidFill>
                <a:latin typeface="Century Gothic" panose="020B0502020202020204"/>
              </a:rPr>
              <a:t>Diana</a:t>
            </a:r>
            <a:r>
              <a:rPr lang="ru-RU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 </a:t>
            </a:r>
            <a:r>
              <a:rPr lang="ru-RU" sz="2800" b="1" dirty="0" err="1">
                <a:ln/>
                <a:solidFill>
                  <a:srgbClr val="0000CC"/>
                </a:solidFill>
                <a:latin typeface="Century Gothic" panose="020B0502020202020204"/>
              </a:rPr>
              <a:t>Koshlan</a:t>
            </a:r>
            <a:endParaRPr lang="ru-RU" sz="2800" b="1" dirty="0">
              <a:ln/>
              <a:solidFill>
                <a:srgbClr val="0000CC"/>
              </a:solidFill>
              <a:latin typeface="Century Gothic" panose="020B0502020202020204"/>
            </a:endParaRPr>
          </a:p>
          <a:p>
            <a:pPr algn="ctr" defTabSz="457200"/>
            <a:r>
              <a:rPr lang="ru-RU" sz="2800" b="1" dirty="0">
                <a:ln/>
                <a:solidFill>
                  <a:srgbClr val="0000CC"/>
                </a:solidFill>
                <a:latin typeface="Century Gothic" panose="020B0502020202020204"/>
              </a:rPr>
              <a:t>dkoshlan@jinr.ru</a:t>
            </a:r>
            <a:endParaRPr lang="en-US" sz="2800" b="1" dirty="0">
              <a:ln/>
              <a:solidFill>
                <a:srgbClr val="0000CC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15931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1932</TotalTime>
  <Words>176</Words>
  <Application>Microsoft Office PowerPoint</Application>
  <PresentationFormat>Широкоэкранный</PresentationFormat>
  <Paragraphs>33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FreeSans</vt:lpstr>
      <vt:lpstr>Liberation Serif</vt:lpstr>
      <vt:lpstr>Noto Sans CJK SC Regular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Кошлань</dc:creator>
  <cp:lastModifiedBy>Диана Кошлань</cp:lastModifiedBy>
  <cp:revision>120</cp:revision>
  <dcterms:created xsi:type="dcterms:W3CDTF">2018-08-31T14:19:10Z</dcterms:created>
  <dcterms:modified xsi:type="dcterms:W3CDTF">2020-11-09T16:47:29Z</dcterms:modified>
</cp:coreProperties>
</file>