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89" r:id="rId2"/>
    <p:sldId id="282" r:id="rId3"/>
    <p:sldId id="301" r:id="rId4"/>
    <p:sldId id="285" r:id="rId5"/>
    <p:sldId id="298" r:id="rId6"/>
    <p:sldId id="296" r:id="rId7"/>
    <p:sldId id="299" r:id="rId8"/>
    <p:sldId id="283" r:id="rId9"/>
    <p:sldId id="300" r:id="rId10"/>
    <p:sldId id="294" r:id="rId11"/>
    <p:sldId id="295" r:id="rId12"/>
    <p:sldId id="302" r:id="rId13"/>
    <p:sldId id="291" r:id="rId14"/>
    <p:sldId id="297" r:id="rId15"/>
    <p:sldId id="28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EA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52" autoAdjust="0"/>
    <p:restoredTop sz="87158" autoAdjust="0"/>
  </p:normalViewPr>
  <p:slideViewPr>
    <p:cSldViewPr snapToGrid="0">
      <p:cViewPr varScale="1">
        <p:scale>
          <a:sx n="80" d="100"/>
          <a:sy n="80" d="100"/>
        </p:scale>
        <p:origin x="61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90AE64-BE19-4E03-8580-EFBF9DF1AB48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DF1444-9882-4F77-98B9-4026622F49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260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DF1444-9882-4F77-98B9-4026622F49C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711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DF1444-9882-4F77-98B9-4026622F49C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511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DF1444-9882-4F77-98B9-4026622F49C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767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DF1444-9882-4F77-98B9-4026622F49C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351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DF1444-9882-4F77-98B9-4026622F49C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21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63FFC9-6C07-4FEA-8ACE-2BDDA96E34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074961-C186-424D-A447-1A8ADECC58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24AE96-751C-407E-9DA7-EC0225678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33626-035C-453B-8A0D-A51DC422B163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5476A2-91DC-4B85-9642-6B5E97082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3FCA56-6723-49F3-9CFD-1E144E127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D0933-88F0-40D4-8118-13503900EF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03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1730F0-50A0-4196-BCA4-1B91160C3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92BE399-5EC0-4D57-85D8-966A8E4AB3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6DEA28-7DA2-4DD7-A9B9-95AC7A437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33626-035C-453B-8A0D-A51DC422B163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515846-5EA2-4910-B9A1-712DFB82C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FA0547-88AA-4D28-9779-D990387B0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D0933-88F0-40D4-8118-13503900EF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107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77F36A6-7CF1-4F24-88B4-5AB8CDF938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CF6F74-4AA0-4FDF-8C2C-9175BA1C6A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FB8691-CFE1-40EB-B7E3-A3F0E5E68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33626-035C-453B-8A0D-A51DC422B163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DA38FE-5C5B-4A22-A1B0-E4D07FE3C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BE8AA3-EBE0-4CE4-84BE-CCDA4C291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D0933-88F0-40D4-8118-13503900EF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81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0F48D0-B6E6-45F0-B9B0-A08E0EEE3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1A2174-5C33-4711-A58B-4F56BB0D12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228868-AACE-491C-9867-6A16916A0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33626-035C-453B-8A0D-A51DC422B163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0E340E-AF51-4680-B8FF-9B8BF0BD6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02E594-B1F2-4BBA-8D76-5798F06B3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D0933-88F0-40D4-8118-13503900EF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797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351D95-14D2-4B7D-A4CB-FF1540315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7E3161-C13B-4042-AC27-D79DB9DC0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FD039E-02E9-4849-BDCC-9B56AA0DA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33626-035C-453B-8A0D-A51DC422B163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902611-82CC-4A32-B25A-24E086EAE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516C96-9C3C-4EAE-B6C1-ABCB4A8A6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D0933-88F0-40D4-8118-13503900EF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655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17E0A7-D2C4-4647-9A9E-2356D83DD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AFA8A7-1C45-40AF-8C24-DB0EE042F4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A56B3F-5B3D-4C24-A03E-C564723343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347349-4C16-4FE4-B23E-258E9C4B2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33626-035C-453B-8A0D-A51DC422B163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834B81-F463-48F3-9048-3DE80FF8B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DC97FC-86CD-49CC-B7B8-B6A12FFF2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D0933-88F0-40D4-8118-13503900EF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74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9CB426-C233-4F45-8128-3A31BAD35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32A92A-3A2D-4B29-8401-C851DF9677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E82877A-950B-41A4-B549-E34E76A8FA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E742C79-257C-4218-9EFE-040F4C253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7FF874-3461-4651-AEBF-25E840B962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2C0FBE3-40B1-4865-9E00-106BFFFC2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33626-035C-453B-8A0D-A51DC422B163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E039533-2A14-441C-99C8-A55085044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A2A38EA-570B-4060-8FB8-E2C0BC788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D0933-88F0-40D4-8118-13503900EF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401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C2C2DD-2BB7-4FF3-AAD6-3740ECFBA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EE64D4-C97C-4CDC-A1DB-30A7772BC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33626-035C-453B-8A0D-A51DC422B163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CD98B84-9447-437A-8310-A0742F3A4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FBFEF50-0B70-4C77-BDB1-69C1AE0B6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D0933-88F0-40D4-8118-13503900EF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008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A697765-1A24-4576-B88A-3CB0B8135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33626-035C-453B-8A0D-A51DC422B163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599BA12-AA31-4F87-9A34-0C17A9937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D65C69C-EA8B-41A7-B6A6-C21E3F658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D0933-88F0-40D4-8118-13503900EF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375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5C285-0484-476E-8A22-1BF5885CA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CFC185-BEFB-49B9-81AB-B05311693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C6047B6-B6FF-4C22-B6DF-3D400FDD8B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EC913E-9256-410B-88ED-8CFC20229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33626-035C-453B-8A0D-A51DC422B163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1E46B8-EACC-4127-940F-5477E62F6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74731D-97F1-4C86-AF06-67BD482B7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D0933-88F0-40D4-8118-13503900EF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048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F2B9BB-ABD6-40EA-8239-64D4B5E9A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62C8B3C-D012-4634-9EE3-7F850FD4B7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1C16E51-6506-4B28-8EAA-76D7A0BA33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1CABB0C-ABD8-4550-9630-26E28AC21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33626-035C-453B-8A0D-A51DC422B163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2D4BAA2-DC17-43D2-A975-032D4671D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8FAA7FC-6DAB-4D20-95F3-CD87DA647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D0933-88F0-40D4-8118-13503900EF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676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901400-4E46-4981-B051-564665F7A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B5EDEF-C728-44B2-9ADA-EB3E7345F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D0B0BF-243D-456B-9220-D3B2CF219E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33626-035C-453B-8A0D-A51DC422B163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BBBFE9-40F5-4806-8E3F-0A26BEF0AD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BA70EA-7AB4-4AA1-82B2-DD98BECD5C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D0933-88F0-40D4-8118-13503900EF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943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BDB9A0E-C9B6-45D0-B9FB-FB1980261637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blipFill dpi="0" rotWithShape="1">
            <a:blip r:embed="rId2">
              <a:alphaModFix amt="69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37000"/>
                      </a14:imgEffect>
                      <a14:imgEffect>
                        <a14:colorTemperature colorTemp="6356"/>
                      </a14:imgEffect>
                      <a14:imgEffect>
                        <a14:saturation sat="87000"/>
                      </a14:imgEffect>
                      <a14:imgEffect>
                        <a14:brightnessContrast bright="41000" contrast="14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>
                <a:shade val="50000"/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8080263-169A-4794-B901-A73E70974D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19519" y="4629910"/>
            <a:ext cx="6752960" cy="532640"/>
          </a:xfrm>
        </p:spPr>
        <p:txBody>
          <a:bodyPr>
            <a:normAutofit fontScale="92500" lnSpcReduction="20000"/>
          </a:bodyPr>
          <a:lstStyle/>
          <a:p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100" dirty="0">
              <a:cs typeface="Times New Roman" panose="02020603050405020304" pitchFamily="18" charset="0"/>
            </a:endParaRPr>
          </a:p>
        </p:txBody>
      </p:sp>
      <p:pic>
        <p:nvPicPr>
          <p:cNvPr id="9" name="Picture 3" descr="F:\Ботан\header_logo.png">
            <a:extLst>
              <a:ext uri="{FF2B5EF4-FFF2-40B4-BE49-F238E27FC236}">
                <a16:creationId xmlns:a16="http://schemas.microsoft.com/office/drawing/2014/main" id="{C281439E-BCAB-4D41-A523-B15D5C8CD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7002" y="187325"/>
            <a:ext cx="1925516" cy="1925515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E15105-01CB-4096-AC09-6711C57EFFF5}"/>
              </a:ext>
            </a:extLst>
          </p:cNvPr>
          <p:cNvSpPr txBox="1"/>
          <p:nvPr/>
        </p:nvSpPr>
        <p:spPr>
          <a:xfrm>
            <a:off x="2962434" y="947541"/>
            <a:ext cx="60451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rgbClr val="000000"/>
                </a:solidFill>
                <a:effectLst/>
              </a:rPr>
              <a:t>The XXIV International Scientific Conference of </a:t>
            </a:r>
          </a:p>
          <a:p>
            <a:pPr algn="ctr"/>
            <a:r>
              <a:rPr lang="en-US" b="1" i="1" dirty="0">
                <a:solidFill>
                  <a:srgbClr val="000000"/>
                </a:solidFill>
                <a:effectLst/>
              </a:rPr>
              <a:t>Young Scientists and Specialists (AYSS-2020) </a:t>
            </a:r>
          </a:p>
          <a:p>
            <a:pPr algn="ctr"/>
            <a:r>
              <a:rPr lang="en-US" b="1" i="1" dirty="0">
                <a:solidFill>
                  <a:srgbClr val="000000"/>
                </a:solidFill>
              </a:rPr>
              <a:t>November 9-</a:t>
            </a:r>
            <a:r>
              <a:rPr lang="ru-RU" b="1" i="1" dirty="0">
                <a:solidFill>
                  <a:srgbClr val="000000"/>
                </a:solidFill>
              </a:rPr>
              <a:t>13</a:t>
            </a:r>
            <a:r>
              <a:rPr lang="en-US" b="1" i="1" dirty="0">
                <a:solidFill>
                  <a:srgbClr val="000000"/>
                </a:solidFill>
              </a:rPr>
              <a:t>, 2020, </a:t>
            </a:r>
            <a:r>
              <a:rPr lang="en-US" b="1" i="1" dirty="0" err="1">
                <a:solidFill>
                  <a:srgbClr val="000000"/>
                </a:solidFill>
              </a:rPr>
              <a:t>Dubna</a:t>
            </a:r>
            <a:endParaRPr lang="ru-RU" b="1" i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FB2BCEF-8E72-4B75-BB19-E3FE6DEF7DDA}"/>
              </a:ext>
            </a:extLst>
          </p:cNvPr>
          <p:cNvSpPr/>
          <p:nvPr/>
        </p:nvSpPr>
        <p:spPr>
          <a:xfrm>
            <a:off x="0" y="2169054"/>
            <a:ext cx="12191999" cy="2460856"/>
          </a:xfrm>
          <a:prstGeom prst="rect">
            <a:avLst/>
          </a:prstGeom>
          <a:solidFill>
            <a:schemeClr val="lt1">
              <a:alpha val="59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b="1" dirty="0">
                <a:solidFill>
                  <a:srgbClr val="002060"/>
                </a:solidFill>
              </a:rPr>
              <a:t>Using single-celled eucaryotes as a model organism in space radiation biology</a:t>
            </a:r>
            <a:endParaRPr lang="ru-RU" sz="4600" b="1" dirty="0">
              <a:solidFill>
                <a:srgbClr val="00206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466325F-70E0-417F-A3FF-721C48E0BE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511" y="311473"/>
            <a:ext cx="2315889" cy="16772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F8517AC-D6AB-45B1-82D8-1789B5813E8B}"/>
              </a:ext>
            </a:extLst>
          </p:cNvPr>
          <p:cNvSpPr txBox="1"/>
          <p:nvPr/>
        </p:nvSpPr>
        <p:spPr>
          <a:xfrm>
            <a:off x="1513240" y="4686124"/>
            <a:ext cx="87743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4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V.S. </a:t>
            </a:r>
            <a:r>
              <a:rPr kumimoji="0" lang="en-US" sz="24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Elizarova</a:t>
            </a:r>
            <a:r>
              <a:rPr kumimoji="0" lang="ru-RU" sz="24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(Northern State 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Me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dical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University, Arkhangelsk)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  <a:p>
            <a:pPr algn="ctr"/>
            <a:r>
              <a:rPr lang="en-US" sz="2400" b="1" i="1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Scientific directors</a:t>
            </a:r>
            <a:r>
              <a:rPr lang="ru-RU" sz="2400" b="1" i="1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: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N.A.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Bebyakova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NSMU), N.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А.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Koltovaya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(JINR)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2617378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B15305-DEC2-4EBB-979A-1009A7B26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5946"/>
            <a:ext cx="10515600" cy="71413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Spectrum of mutations in the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/>
              </a:rPr>
              <a:t>LYS2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gene (Part 1)</a:t>
            </a:r>
            <a:endParaRPr lang="en-US" sz="3200" b="1" dirty="0"/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F1DE4CEE-2A60-4D00-9F7D-9F4F5F6C09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5225366"/>
              </p:ext>
            </p:extLst>
          </p:nvPr>
        </p:nvGraphicFramePr>
        <p:xfrm>
          <a:off x="205059" y="958932"/>
          <a:ext cx="11781881" cy="5334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1741">
                  <a:extLst>
                    <a:ext uri="{9D8B030D-6E8A-4147-A177-3AD203B41FA5}">
                      <a16:colId xmlns:a16="http://schemas.microsoft.com/office/drawing/2014/main" val="1093453864"/>
                    </a:ext>
                  </a:extLst>
                </a:gridCol>
                <a:gridCol w="1171575">
                  <a:extLst>
                    <a:ext uri="{9D8B030D-6E8A-4147-A177-3AD203B41FA5}">
                      <a16:colId xmlns:a16="http://schemas.microsoft.com/office/drawing/2014/main" val="3321909044"/>
                    </a:ext>
                  </a:extLst>
                </a:gridCol>
                <a:gridCol w="1724025">
                  <a:extLst>
                    <a:ext uri="{9D8B030D-6E8A-4147-A177-3AD203B41FA5}">
                      <a16:colId xmlns:a16="http://schemas.microsoft.com/office/drawing/2014/main" val="189699285"/>
                    </a:ext>
                  </a:extLst>
                </a:gridCol>
                <a:gridCol w="1552575">
                  <a:extLst>
                    <a:ext uri="{9D8B030D-6E8A-4147-A177-3AD203B41FA5}">
                      <a16:colId xmlns:a16="http://schemas.microsoft.com/office/drawing/2014/main" val="4077296085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3072631714"/>
                    </a:ext>
                  </a:extLst>
                </a:gridCol>
                <a:gridCol w="1743075">
                  <a:extLst>
                    <a:ext uri="{9D8B030D-6E8A-4147-A177-3AD203B41FA5}">
                      <a16:colId xmlns:a16="http://schemas.microsoft.com/office/drawing/2014/main" val="4119128420"/>
                    </a:ext>
                  </a:extLst>
                </a:gridCol>
                <a:gridCol w="1609725">
                  <a:extLst>
                    <a:ext uri="{9D8B030D-6E8A-4147-A177-3AD203B41FA5}">
                      <a16:colId xmlns:a16="http://schemas.microsoft.com/office/drawing/2014/main" val="614895204"/>
                    </a:ext>
                  </a:extLst>
                </a:gridCol>
                <a:gridCol w="1366565">
                  <a:extLst>
                    <a:ext uri="{9D8B030D-6E8A-4147-A177-3AD203B41FA5}">
                      <a16:colId xmlns:a16="http://schemas.microsoft.com/office/drawing/2014/main" val="567600689"/>
                    </a:ext>
                  </a:extLst>
                </a:gridCol>
              </a:tblGrid>
              <a:tr h="356632">
                <a:tc rowSpan="2"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Type</a:t>
                      </a:r>
                      <a:endParaRPr lang="ru-RU" dirty="0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K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 </a:t>
                      </a:r>
                      <a:r>
                        <a:rPr lang="en-US" dirty="0" err="1"/>
                        <a:t>Gy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80 </a:t>
                      </a:r>
                      <a:r>
                        <a:rPr lang="en-US" dirty="0" err="1"/>
                        <a:t>Gy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9695095"/>
                  </a:ext>
                </a:extLst>
              </a:tr>
              <a:tr h="408269">
                <a:tc gridSpan="2"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event</a:t>
                      </a:r>
                      <a:endParaRPr kumimoji="0" lang="ru-RU" sz="2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frequency</a:t>
                      </a:r>
                      <a:endParaRPr kumimoji="0" lang="ru-RU" sz="2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event</a:t>
                      </a:r>
                      <a:endParaRPr kumimoji="0" lang="ru-RU" sz="2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frequency</a:t>
                      </a:r>
                      <a:endParaRPr kumimoji="0" lang="ru-RU" sz="2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event</a:t>
                      </a:r>
                      <a:endParaRPr kumimoji="0" lang="ru-RU" sz="2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frequency</a:t>
                      </a:r>
                      <a:endParaRPr kumimoji="0" lang="ru-RU" sz="2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1438825"/>
                  </a:ext>
                </a:extLst>
              </a:tr>
              <a:tr h="1488927">
                <a:tc rowSpan="4"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Frameshift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Deletion</a:t>
                      </a:r>
                      <a:endParaRPr lang="ru-RU" dirty="0"/>
                    </a:p>
                    <a:p>
                      <a:pPr algn="ctr"/>
                      <a:r>
                        <a:rPr lang="ru-RU" dirty="0"/>
                        <a:t>(-1)</a:t>
                      </a:r>
                      <a:endParaRPr lang="en-US" dirty="0"/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6A→5A</a:t>
                      </a:r>
                    </a:p>
                    <a:p>
                      <a:pPr algn="ctr"/>
                      <a:r>
                        <a:rPr lang="en-US" dirty="0"/>
                        <a:t>3A→2A</a:t>
                      </a:r>
                    </a:p>
                    <a:p>
                      <a:pPr algn="ctr"/>
                      <a:r>
                        <a:rPr lang="en-US" dirty="0"/>
                        <a:t>2A→1A</a:t>
                      </a:r>
                    </a:p>
                    <a:p>
                      <a:pPr algn="ctr"/>
                      <a:r>
                        <a:rPr lang="en-US" dirty="0"/>
                        <a:t>1A→0A</a:t>
                      </a:r>
                    </a:p>
                    <a:p>
                      <a:pPr algn="ctr"/>
                      <a:r>
                        <a:rPr lang="en-US" dirty="0"/>
                        <a:t>6T→5T</a:t>
                      </a:r>
                    </a:p>
                    <a:p>
                      <a:pPr algn="ctr"/>
                      <a:r>
                        <a:rPr lang="en-US" dirty="0"/>
                        <a:t>1T→0T</a:t>
                      </a:r>
                    </a:p>
                    <a:p>
                      <a:pPr algn="ctr"/>
                      <a:r>
                        <a:rPr lang="en-US" dirty="0"/>
                        <a:t>4G→3G</a:t>
                      </a:r>
                    </a:p>
                    <a:p>
                      <a:pPr algn="ctr"/>
                      <a:r>
                        <a:rPr lang="en-US" dirty="0"/>
                        <a:t>2G→1G</a:t>
                      </a:r>
                    </a:p>
                    <a:p>
                      <a:pPr algn="ctr"/>
                      <a:r>
                        <a:rPr lang="en-US" dirty="0"/>
                        <a:t>1G→0G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5/24</a:t>
                      </a:r>
                    </a:p>
                    <a:p>
                      <a:pPr algn="ctr"/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3/24</a:t>
                      </a:r>
                    </a:p>
                    <a:p>
                      <a:pPr algn="ctr"/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1/24</a:t>
                      </a:r>
                    </a:p>
                    <a:p>
                      <a:pPr algn="ctr"/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1/24</a:t>
                      </a:r>
                    </a:p>
                    <a:p>
                      <a:pPr algn="ctr"/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1/24</a:t>
                      </a:r>
                    </a:p>
                    <a:p>
                      <a:pPr algn="ctr"/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1/24</a:t>
                      </a:r>
                    </a:p>
                    <a:p>
                      <a:pPr algn="ctr"/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1/24</a:t>
                      </a:r>
                    </a:p>
                    <a:p>
                      <a:pPr algn="ctr"/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1/24</a:t>
                      </a:r>
                    </a:p>
                    <a:p>
                      <a:pPr algn="ctr"/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2/24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5A→4A</a:t>
                      </a:r>
                    </a:p>
                    <a:p>
                      <a:pPr algn="ctr"/>
                      <a:r>
                        <a:rPr lang="en-US" dirty="0"/>
                        <a:t>3A→2A</a:t>
                      </a:r>
                    </a:p>
                    <a:p>
                      <a:pPr algn="ctr"/>
                      <a:r>
                        <a:rPr lang="en-US" dirty="0"/>
                        <a:t>2A→1A</a:t>
                      </a:r>
                    </a:p>
                    <a:p>
                      <a:pPr algn="ctr"/>
                      <a:r>
                        <a:rPr lang="en-US" dirty="0"/>
                        <a:t>1T→0T</a:t>
                      </a:r>
                    </a:p>
                    <a:p>
                      <a:pPr algn="ctr"/>
                      <a:r>
                        <a:rPr lang="en-US" dirty="0"/>
                        <a:t>6T→5T</a:t>
                      </a:r>
                    </a:p>
                    <a:p>
                      <a:pPr algn="ctr"/>
                      <a:r>
                        <a:rPr lang="en-US" dirty="0"/>
                        <a:t>3T→2T</a:t>
                      </a:r>
                    </a:p>
                    <a:p>
                      <a:pPr algn="ctr"/>
                      <a:r>
                        <a:rPr lang="en-US" dirty="0"/>
                        <a:t>2C→1C</a:t>
                      </a:r>
                    </a:p>
                    <a:p>
                      <a:pPr algn="ctr"/>
                      <a:r>
                        <a:rPr lang="en-US" dirty="0"/>
                        <a:t>1C→0C</a:t>
                      </a:r>
                    </a:p>
                    <a:p>
                      <a:pPr algn="ctr"/>
                      <a:r>
                        <a:rPr lang="en-US" dirty="0"/>
                        <a:t>4G→3G</a:t>
                      </a:r>
                    </a:p>
                    <a:p>
                      <a:pPr algn="ctr"/>
                      <a:r>
                        <a:rPr lang="en-US" dirty="0"/>
                        <a:t>2G→1G</a:t>
                      </a:r>
                    </a:p>
                    <a:p>
                      <a:pPr algn="ctr"/>
                      <a:r>
                        <a:rPr lang="en-US" dirty="0"/>
                        <a:t>1G→0G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1/20</a:t>
                      </a:r>
                    </a:p>
                    <a:p>
                      <a:pPr algn="ctr"/>
                      <a:r>
                        <a:rPr lang="ru-RU" dirty="0"/>
                        <a:t>1/20</a:t>
                      </a:r>
                    </a:p>
                    <a:p>
                      <a:pPr algn="ctr"/>
                      <a:r>
                        <a:rPr lang="ru-RU" dirty="0"/>
                        <a:t>2/20</a:t>
                      </a:r>
                    </a:p>
                    <a:p>
                      <a:pPr algn="ctr"/>
                      <a:r>
                        <a:rPr lang="ru-RU" dirty="0"/>
                        <a:t>1/20</a:t>
                      </a:r>
                    </a:p>
                    <a:p>
                      <a:pPr algn="ctr"/>
                      <a:r>
                        <a:rPr lang="ru-RU" dirty="0"/>
                        <a:t>1/20</a:t>
                      </a:r>
                    </a:p>
                    <a:p>
                      <a:pPr algn="ctr"/>
                      <a:r>
                        <a:rPr lang="ru-RU" dirty="0"/>
                        <a:t>1/20</a:t>
                      </a:r>
                    </a:p>
                    <a:p>
                      <a:pPr algn="ctr"/>
                      <a:r>
                        <a:rPr lang="ru-RU" dirty="0"/>
                        <a:t>1/20</a:t>
                      </a:r>
                    </a:p>
                    <a:p>
                      <a:pPr algn="ctr"/>
                      <a:r>
                        <a:rPr lang="ru-RU" dirty="0"/>
                        <a:t>1/20</a:t>
                      </a:r>
                    </a:p>
                    <a:p>
                      <a:pPr algn="ctr"/>
                      <a:r>
                        <a:rPr lang="ru-RU" dirty="0"/>
                        <a:t>3/20</a:t>
                      </a:r>
                    </a:p>
                    <a:p>
                      <a:pPr algn="ctr"/>
                      <a:r>
                        <a:rPr lang="ru-RU" dirty="0"/>
                        <a:t>3/20</a:t>
                      </a:r>
                    </a:p>
                    <a:p>
                      <a:pPr algn="ctr"/>
                      <a:r>
                        <a:rPr lang="ru-RU" dirty="0"/>
                        <a:t>2/20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6A→5A</a:t>
                      </a:r>
                    </a:p>
                    <a:p>
                      <a:pPr algn="ctr"/>
                      <a:r>
                        <a:rPr lang="fr-FR" dirty="0"/>
                        <a:t>1A→0A</a:t>
                      </a:r>
                    </a:p>
                    <a:p>
                      <a:pPr algn="ctr"/>
                      <a:r>
                        <a:rPr lang="fr-FR" dirty="0"/>
                        <a:t>5T→4T</a:t>
                      </a:r>
                    </a:p>
                    <a:p>
                      <a:pPr algn="ctr"/>
                      <a:r>
                        <a:rPr lang="fr-FR" dirty="0"/>
                        <a:t>2T→1T</a:t>
                      </a:r>
                    </a:p>
                    <a:p>
                      <a:pPr algn="ctr"/>
                      <a:r>
                        <a:rPr lang="fr-FR" dirty="0"/>
                        <a:t>4C→3C</a:t>
                      </a:r>
                    </a:p>
                    <a:p>
                      <a:pPr algn="ctr"/>
                      <a:r>
                        <a:rPr lang="fr-FR" dirty="0"/>
                        <a:t>2C→1C</a:t>
                      </a:r>
                    </a:p>
                    <a:p>
                      <a:pPr algn="ctr"/>
                      <a:r>
                        <a:rPr lang="fr-FR" dirty="0"/>
                        <a:t>1G→0G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1/17</a:t>
                      </a:r>
                    </a:p>
                    <a:p>
                      <a:pPr algn="ctr"/>
                      <a:r>
                        <a:rPr lang="ru-RU" dirty="0"/>
                        <a:t>1/17</a:t>
                      </a:r>
                    </a:p>
                    <a:p>
                      <a:pPr algn="ctr"/>
                      <a:r>
                        <a:rPr lang="ru-RU" dirty="0"/>
                        <a:t>2/17</a:t>
                      </a:r>
                    </a:p>
                    <a:p>
                      <a:pPr algn="ctr"/>
                      <a:r>
                        <a:rPr lang="ru-RU" dirty="0"/>
                        <a:t>3/17</a:t>
                      </a:r>
                    </a:p>
                    <a:p>
                      <a:pPr algn="ctr"/>
                      <a:r>
                        <a:rPr lang="ru-RU" dirty="0"/>
                        <a:t>2/17</a:t>
                      </a:r>
                    </a:p>
                    <a:p>
                      <a:pPr algn="ctr"/>
                      <a:r>
                        <a:rPr lang="ru-RU" dirty="0"/>
                        <a:t>1/17</a:t>
                      </a:r>
                    </a:p>
                    <a:p>
                      <a:pPr algn="ctr"/>
                      <a:r>
                        <a:rPr lang="ru-RU" dirty="0"/>
                        <a:t>2/17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9418160"/>
                  </a:ext>
                </a:extLst>
              </a:tr>
              <a:tr h="388284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dirty="0"/>
                        <a:t>                                     16 (66,7%)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ru-RU" dirty="0"/>
                        <a:t>21 (87,5%)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dirty="0"/>
                        <a:t>                                       17 (85%)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dirty="0"/>
                        <a:t>                                 12 (70,6%)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0723230"/>
                  </a:ext>
                </a:extLst>
              </a:tr>
              <a:tr h="412296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Insertion</a:t>
                      </a:r>
                      <a:endParaRPr lang="ru-RU" dirty="0"/>
                    </a:p>
                    <a:p>
                      <a:pPr algn="ctr"/>
                      <a:r>
                        <a:rPr lang="ru-RU" dirty="0"/>
                        <a:t>(+2)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3A→5A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1/24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1161734"/>
                  </a:ext>
                </a:extLst>
              </a:tr>
              <a:tr h="283845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dirty="0"/>
                        <a:t>                                        1 (4,2%)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28564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409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B73F025-9498-4190-832A-D704CF274E3A}"/>
              </a:ext>
            </a:extLst>
          </p:cNvPr>
          <p:cNvSpPr txBox="1"/>
          <p:nvPr/>
        </p:nvSpPr>
        <p:spPr>
          <a:xfrm>
            <a:off x="2078989" y="322887"/>
            <a:ext cx="82245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Spectrum of mutations in the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/>
              </a:rPr>
              <a:t>LYS2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 (Part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9171619E-DB89-49AA-9BD8-7E4F931314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5653478"/>
              </p:ext>
            </p:extLst>
          </p:nvPr>
        </p:nvGraphicFramePr>
        <p:xfrm>
          <a:off x="223521" y="1092349"/>
          <a:ext cx="11663679" cy="53394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934">
                  <a:extLst>
                    <a:ext uri="{9D8B030D-6E8A-4147-A177-3AD203B41FA5}">
                      <a16:colId xmlns:a16="http://schemas.microsoft.com/office/drawing/2014/main" val="1080069195"/>
                    </a:ext>
                  </a:extLst>
                </a:gridCol>
                <a:gridCol w="1757269">
                  <a:extLst>
                    <a:ext uri="{9D8B030D-6E8A-4147-A177-3AD203B41FA5}">
                      <a16:colId xmlns:a16="http://schemas.microsoft.com/office/drawing/2014/main" val="1681628605"/>
                    </a:ext>
                  </a:extLst>
                </a:gridCol>
                <a:gridCol w="1472172">
                  <a:extLst>
                    <a:ext uri="{9D8B030D-6E8A-4147-A177-3AD203B41FA5}">
                      <a16:colId xmlns:a16="http://schemas.microsoft.com/office/drawing/2014/main" val="3637414177"/>
                    </a:ext>
                  </a:extLst>
                </a:gridCol>
                <a:gridCol w="1782501">
                  <a:extLst>
                    <a:ext uri="{9D8B030D-6E8A-4147-A177-3AD203B41FA5}">
                      <a16:colId xmlns:a16="http://schemas.microsoft.com/office/drawing/2014/main" val="1630498740"/>
                    </a:ext>
                  </a:extLst>
                </a:gridCol>
                <a:gridCol w="1805651">
                  <a:extLst>
                    <a:ext uri="{9D8B030D-6E8A-4147-A177-3AD203B41FA5}">
                      <a16:colId xmlns:a16="http://schemas.microsoft.com/office/drawing/2014/main" val="4254234366"/>
                    </a:ext>
                  </a:extLst>
                </a:gridCol>
                <a:gridCol w="1608881">
                  <a:extLst>
                    <a:ext uri="{9D8B030D-6E8A-4147-A177-3AD203B41FA5}">
                      <a16:colId xmlns:a16="http://schemas.microsoft.com/office/drawing/2014/main" val="1530534946"/>
                    </a:ext>
                  </a:extLst>
                </a:gridCol>
                <a:gridCol w="1979271">
                  <a:extLst>
                    <a:ext uri="{9D8B030D-6E8A-4147-A177-3AD203B41FA5}">
                      <a16:colId xmlns:a16="http://schemas.microsoft.com/office/drawing/2014/main" val="380364479"/>
                    </a:ext>
                  </a:extLst>
                </a:gridCol>
              </a:tblGrid>
              <a:tr h="355187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Type</a:t>
                      </a:r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K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 </a:t>
                      </a:r>
                      <a:r>
                        <a:rPr lang="en-US" dirty="0" err="1"/>
                        <a:t>Gy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80 </a:t>
                      </a:r>
                      <a:r>
                        <a:rPr lang="en-US" dirty="0" err="1"/>
                        <a:t>Gy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0770701"/>
                  </a:ext>
                </a:extLst>
              </a:tr>
              <a:tr h="35518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event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frequency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event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frequency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event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frequency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6423616"/>
                  </a:ext>
                </a:extLst>
              </a:tr>
              <a:tr h="1154357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Deletion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𝛥2</a:t>
                      </a:r>
                      <a:r>
                        <a:rPr lang="ru-RU" dirty="0"/>
                        <a:t>5</a:t>
                      </a:r>
                      <a:r>
                        <a:rPr lang="en-US" dirty="0"/>
                        <a:t> bp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1/20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𝛥7</a:t>
                      </a:r>
                      <a:r>
                        <a:rPr lang="ru-RU" dirty="0"/>
                        <a:t>5</a:t>
                      </a:r>
                      <a:r>
                        <a:rPr lang="en-US" dirty="0"/>
                        <a:t> bp</a:t>
                      </a:r>
                    </a:p>
                    <a:p>
                      <a:pPr algn="ctr"/>
                      <a:r>
                        <a:rPr lang="en-US" dirty="0"/>
                        <a:t>𝛥</a:t>
                      </a:r>
                      <a:r>
                        <a:rPr lang="ru-RU" dirty="0"/>
                        <a:t>22</a:t>
                      </a:r>
                      <a:r>
                        <a:rPr lang="en-US" dirty="0"/>
                        <a:t> bp</a:t>
                      </a:r>
                    </a:p>
                    <a:p>
                      <a:pPr algn="ctr"/>
                      <a:r>
                        <a:rPr lang="en-US" dirty="0"/>
                        <a:t>𝛥7 bp</a:t>
                      </a:r>
                    </a:p>
                    <a:p>
                      <a:pPr algn="ctr"/>
                      <a:r>
                        <a:rPr lang="en-US" dirty="0"/>
                        <a:t>𝛥4 bp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1/17</a:t>
                      </a:r>
                    </a:p>
                    <a:p>
                      <a:pPr algn="ctr"/>
                      <a:r>
                        <a:rPr lang="ru-RU" dirty="0"/>
                        <a:t>1/17</a:t>
                      </a:r>
                    </a:p>
                    <a:p>
                      <a:pPr algn="ctr"/>
                      <a:r>
                        <a:rPr lang="ru-RU" dirty="0"/>
                        <a:t>1/17</a:t>
                      </a:r>
                    </a:p>
                    <a:p>
                      <a:pPr algn="ctr"/>
                      <a:r>
                        <a:rPr lang="ru-RU" dirty="0"/>
                        <a:t>1/17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4765603"/>
                  </a:ext>
                </a:extLst>
              </a:tr>
              <a:tr h="621577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dirty="0"/>
                        <a:t>                                      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dirty="0"/>
                        <a:t>                                            1 (5%)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dirty="0"/>
                        <a:t>                                          4 (23,5%)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268874"/>
                  </a:ext>
                </a:extLst>
              </a:tr>
              <a:tr h="887967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Complex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T3→T2</a:t>
                      </a:r>
                      <a:r>
                        <a:rPr lang="ru-RU" dirty="0"/>
                        <a:t>+</a:t>
                      </a:r>
                      <a:r>
                        <a:rPr lang="en-US" dirty="0"/>
                        <a:t>G→C</a:t>
                      </a:r>
                      <a:endParaRPr lang="ru-RU" dirty="0"/>
                    </a:p>
                    <a:p>
                      <a:pPr algn="ctr"/>
                      <a:r>
                        <a:rPr lang="en-US" dirty="0"/>
                        <a:t>T2→T1</a:t>
                      </a:r>
                      <a:r>
                        <a:rPr lang="ru-RU" dirty="0"/>
                        <a:t>+</a:t>
                      </a:r>
                      <a:r>
                        <a:rPr lang="en-US" dirty="0"/>
                        <a:t>A→C</a:t>
                      </a:r>
                      <a:endParaRPr lang="ru-RU" dirty="0"/>
                    </a:p>
                    <a:p>
                      <a:pPr algn="ctr"/>
                      <a:r>
                        <a:rPr lang="en-US" dirty="0"/>
                        <a:t>C→T</a:t>
                      </a:r>
                      <a:r>
                        <a:rPr lang="ru-RU" dirty="0"/>
                        <a:t>+</a:t>
                      </a:r>
                      <a:r>
                        <a:rPr lang="en-US" dirty="0"/>
                        <a:t>A6→A5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1/24</a:t>
                      </a:r>
                    </a:p>
                    <a:p>
                      <a:pPr algn="ctr"/>
                      <a:r>
                        <a:rPr lang="ru-RU" dirty="0"/>
                        <a:t>2/24</a:t>
                      </a:r>
                    </a:p>
                    <a:p>
                      <a:pPr algn="ctr"/>
                      <a:r>
                        <a:rPr lang="ru-RU" dirty="0"/>
                        <a:t>1/24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T→A</a:t>
                      </a:r>
                      <a:r>
                        <a:rPr lang="ru-RU" dirty="0"/>
                        <a:t>+</a:t>
                      </a:r>
                      <a:r>
                        <a:rPr lang="en-US" dirty="0"/>
                        <a:t>G1→G0</a:t>
                      </a:r>
                    </a:p>
                    <a:p>
                      <a:pPr algn="ctr"/>
                      <a:r>
                        <a:rPr lang="en-US" dirty="0"/>
                        <a:t>T→C</a:t>
                      </a:r>
                      <a:r>
                        <a:rPr lang="ru-RU" dirty="0"/>
                        <a:t>+</a:t>
                      </a:r>
                      <a:r>
                        <a:rPr lang="en-US" dirty="0"/>
                        <a:t>G2→G1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1/20</a:t>
                      </a:r>
                    </a:p>
                    <a:p>
                      <a:pPr algn="ctr"/>
                      <a:r>
                        <a:rPr lang="ru-RU" dirty="0"/>
                        <a:t>1/20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C→A</a:t>
                      </a:r>
                      <a:r>
                        <a:rPr lang="ru-RU" dirty="0"/>
                        <a:t>+</a:t>
                      </a:r>
                      <a:r>
                        <a:rPr lang="en-US" dirty="0"/>
                        <a:t>T3→T2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1/17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7771902"/>
                  </a:ext>
                </a:extLst>
              </a:tr>
              <a:tr h="621577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dirty="0"/>
                        <a:t>                                      4 (16,7%)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dirty="0"/>
                        <a:t>                                           2 (10%)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dirty="0"/>
                        <a:t>                                           1 (5,8%)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4246369"/>
                  </a:ext>
                </a:extLst>
              </a:tr>
              <a:tr h="621577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Multiple mutations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T3→T5</a:t>
                      </a:r>
                      <a:r>
                        <a:rPr lang="ru-RU" dirty="0"/>
                        <a:t>+</a:t>
                      </a:r>
                      <a:r>
                        <a:rPr lang="en-US" dirty="0"/>
                        <a:t>G3→G2</a:t>
                      </a:r>
                      <a:endParaRPr lang="ru-RU" dirty="0"/>
                    </a:p>
                    <a:p>
                      <a:pPr algn="ctr"/>
                      <a:r>
                        <a:rPr lang="en-US" dirty="0"/>
                        <a:t>A2→A0</a:t>
                      </a:r>
                      <a:r>
                        <a:rPr lang="ru-RU" dirty="0"/>
                        <a:t>+</a:t>
                      </a:r>
                      <a:r>
                        <a:rPr lang="el-GR" dirty="0"/>
                        <a:t>Δ74 </a:t>
                      </a:r>
                      <a:r>
                        <a:rPr lang="en-US" dirty="0"/>
                        <a:t>bp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1/24</a:t>
                      </a:r>
                    </a:p>
                    <a:p>
                      <a:pPr algn="ctr"/>
                      <a:r>
                        <a:rPr lang="ru-RU" dirty="0"/>
                        <a:t>2/24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3319430"/>
                  </a:ext>
                </a:extLst>
              </a:tr>
              <a:tr h="621577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dirty="0"/>
                        <a:t>                                       3 (12,5%)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90094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6789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3">
            <a:extLst>
              <a:ext uri="{FF2B5EF4-FFF2-40B4-BE49-F238E27FC236}">
                <a16:creationId xmlns:a16="http://schemas.microsoft.com/office/drawing/2014/main" id="{98B5D4F9-F582-45DB-840E-B7A465D669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4233014"/>
              </p:ext>
            </p:extLst>
          </p:nvPr>
        </p:nvGraphicFramePr>
        <p:xfrm>
          <a:off x="223521" y="1242613"/>
          <a:ext cx="11744956" cy="12888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91739">
                  <a:extLst>
                    <a:ext uri="{9D8B030D-6E8A-4147-A177-3AD203B41FA5}">
                      <a16:colId xmlns:a16="http://schemas.microsoft.com/office/drawing/2014/main" val="1418788381"/>
                    </a:ext>
                  </a:extLst>
                </a:gridCol>
                <a:gridCol w="2591739">
                  <a:extLst>
                    <a:ext uri="{9D8B030D-6E8A-4147-A177-3AD203B41FA5}">
                      <a16:colId xmlns:a16="http://schemas.microsoft.com/office/drawing/2014/main" val="3148772210"/>
                    </a:ext>
                  </a:extLst>
                </a:gridCol>
                <a:gridCol w="2030120">
                  <a:extLst>
                    <a:ext uri="{9D8B030D-6E8A-4147-A177-3AD203B41FA5}">
                      <a16:colId xmlns:a16="http://schemas.microsoft.com/office/drawing/2014/main" val="757581093"/>
                    </a:ext>
                  </a:extLst>
                </a:gridCol>
                <a:gridCol w="2399318">
                  <a:extLst>
                    <a:ext uri="{9D8B030D-6E8A-4147-A177-3AD203B41FA5}">
                      <a16:colId xmlns:a16="http://schemas.microsoft.com/office/drawing/2014/main" val="2587465843"/>
                    </a:ext>
                  </a:extLst>
                </a:gridCol>
                <a:gridCol w="2132040">
                  <a:extLst>
                    <a:ext uri="{9D8B030D-6E8A-4147-A177-3AD203B41FA5}">
                      <a16:colId xmlns:a16="http://schemas.microsoft.com/office/drawing/2014/main" val="2990375189"/>
                    </a:ext>
                  </a:extLst>
                </a:gridCol>
              </a:tblGrid>
              <a:tr h="376203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Type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K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20 </a:t>
                      </a:r>
                      <a:r>
                        <a:rPr lang="en-US" sz="1800" dirty="0" err="1">
                          <a:effectLst/>
                        </a:rPr>
                        <a:t>Gy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9506338"/>
                  </a:ext>
                </a:extLst>
              </a:tr>
              <a:tr h="4563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event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frequency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event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frequency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80786"/>
                  </a:ext>
                </a:extLst>
              </a:tr>
              <a:tr h="4563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Frameshift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7T→6T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5/5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7T→6T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3/3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9777568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B9A5660-A3DA-45CE-B127-1A7F826E004B}"/>
              </a:ext>
            </a:extLst>
          </p:cNvPr>
          <p:cNvSpPr txBox="1"/>
          <p:nvPr/>
        </p:nvSpPr>
        <p:spPr>
          <a:xfrm>
            <a:off x="2360247" y="391620"/>
            <a:ext cx="74715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Spectrum of mutations in the </a:t>
            </a:r>
            <a:r>
              <a:rPr lang="en-US" sz="3200" b="1" i="1" dirty="0"/>
              <a:t>HOM3</a:t>
            </a:r>
            <a:r>
              <a:rPr lang="en-US" sz="3200" b="1" dirty="0"/>
              <a:t> gene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001344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B15305-DEC2-4EBB-979A-1009A7B26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5995"/>
            <a:ext cx="10515600" cy="918552"/>
          </a:xfrm>
        </p:spPr>
        <p:txBody>
          <a:bodyPr/>
          <a:lstStyle/>
          <a:p>
            <a:pPr algn="ctr"/>
            <a:r>
              <a:rPr lang="en-US" b="1" dirty="0"/>
              <a:t>Conclusions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F15450B-80D5-4A5C-A6FD-E4A44B485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204547"/>
            <a:ext cx="6512560" cy="5367458"/>
          </a:xfrm>
        </p:spPr>
        <p:txBody>
          <a:bodyPr>
            <a:normAutofit/>
          </a:bodyPr>
          <a:lstStyle/>
          <a:p>
            <a:r>
              <a:rPr lang="en-US" sz="2100" dirty="0"/>
              <a:t>It is shown that accelerated nitrogen ions have a higher lethal effect compared to rarely ionizing gamma rays. RBE of lethal action was 3,5±0,7</a:t>
            </a:r>
            <a:endParaRPr lang="ru-RU" sz="2100" dirty="0"/>
          </a:p>
          <a:p>
            <a:r>
              <a:rPr lang="en-US" sz="2100" dirty="0"/>
              <a:t>Accelerated nitrogen ions have a higher mutagenic effect (frameshift mutations) compared to rarely ionizing gamma rays. RBE of mutagenic action was 4,4±0,6</a:t>
            </a:r>
            <a:endParaRPr lang="ru-RU" sz="2100" dirty="0"/>
          </a:p>
          <a:p>
            <a:r>
              <a:rPr lang="en-US" sz="2100" dirty="0"/>
              <a:t>A determining of the sequence of nucleotides showed that that the overwhelming proportion of mutations are single nucleotide deletions</a:t>
            </a:r>
            <a:endParaRPr lang="ru-RU" sz="2100" dirty="0"/>
          </a:p>
          <a:p>
            <a:r>
              <a:rPr lang="en-US" sz="2100" dirty="0"/>
              <a:t>However, irradiation increases the proportion of extended deletions</a:t>
            </a:r>
            <a:endParaRPr lang="ru-RU" sz="2100" dirty="0"/>
          </a:p>
          <a:p>
            <a:r>
              <a:rPr lang="en-US" sz="2100" dirty="0"/>
              <a:t>Next steps were to study the behavior of another yeast strain of </a:t>
            </a:r>
            <a:r>
              <a:rPr lang="en-US" sz="2100" i="1" dirty="0"/>
              <a:t>Saccharomyces </a:t>
            </a:r>
            <a:r>
              <a:rPr lang="en-US" sz="2100" i="1" dirty="0" err="1"/>
              <a:t>boulardii</a:t>
            </a:r>
            <a:r>
              <a:rPr lang="en-US" sz="2100" dirty="0"/>
              <a:t>, which has probiotic properties</a:t>
            </a:r>
            <a:endParaRPr lang="ru-RU" sz="21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E599EC7-9672-49C0-A765-1DAA9A3302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680" y="1501433"/>
            <a:ext cx="4866640" cy="486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32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B15305-DEC2-4EBB-979A-1009A7B26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5995"/>
            <a:ext cx="10515600" cy="918552"/>
          </a:xfrm>
        </p:spPr>
        <p:txBody>
          <a:bodyPr/>
          <a:lstStyle/>
          <a:p>
            <a:pPr algn="ctr"/>
            <a:r>
              <a:rPr lang="en-US" b="1" dirty="0"/>
              <a:t>Gratitude for the provided data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E6E0E5-5651-429B-BE59-FBB90448FC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69" y="1137629"/>
            <a:ext cx="5567082" cy="417734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2CF6FFD-D31E-4CB1-8CE6-159C10681A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1" y="1139660"/>
            <a:ext cx="5567082" cy="41753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A272B8C-5BC1-4B80-A2A8-0B0AFF8E1BEE}"/>
              </a:ext>
            </a:extLst>
          </p:cNvPr>
          <p:cNvSpPr txBox="1"/>
          <p:nvPr/>
        </p:nvSpPr>
        <p:spPr>
          <a:xfrm>
            <a:off x="304800" y="5960265"/>
            <a:ext cx="11582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to the group of Yeast Radiation Genetics</a:t>
            </a:r>
            <a:r>
              <a:rPr lang="ru-RU" sz="3200" dirty="0"/>
              <a:t> </a:t>
            </a:r>
            <a:r>
              <a:rPr lang="en-US" sz="3200" dirty="0"/>
              <a:t>(JINR, </a:t>
            </a:r>
            <a:r>
              <a:rPr lang="en-US" sz="3200" dirty="0" err="1"/>
              <a:t>Dubna</a:t>
            </a:r>
            <a:r>
              <a:rPr lang="en-US" sz="3200" dirty="0"/>
              <a:t>)</a:t>
            </a:r>
            <a:endParaRPr lang="ru-RU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85A430-E43F-4CB8-87E3-4C7E6F03BDF7}"/>
              </a:ext>
            </a:extLst>
          </p:cNvPr>
          <p:cNvSpPr txBox="1"/>
          <p:nvPr/>
        </p:nvSpPr>
        <p:spPr>
          <a:xfrm>
            <a:off x="439269" y="5375910"/>
            <a:ext cx="55670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dirty="0"/>
              <a:t>T. Bazlova, A. Kokoreva,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N. Koltovaya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lang="fi-FI" dirty="0"/>
              <a:t> N. Zhuchkina</a:t>
            </a:r>
            <a:r>
              <a:rPr lang="ru-RU" dirty="0"/>
              <a:t>,</a:t>
            </a:r>
            <a:r>
              <a:rPr lang="en-US" dirty="0"/>
              <a:t> </a:t>
            </a:r>
            <a:br>
              <a:rPr lang="ru-RU" dirty="0"/>
            </a:br>
            <a:r>
              <a:rPr lang="en-US" dirty="0"/>
              <a:t>N. </a:t>
            </a:r>
            <a:r>
              <a:rPr lang="en-US" dirty="0" err="1"/>
              <a:t>Shvaneva</a:t>
            </a:r>
            <a:r>
              <a:rPr lang="ru-RU" dirty="0"/>
              <a:t>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E40247-EE7A-4AA3-8542-92E50D095FB8}"/>
              </a:ext>
            </a:extLst>
          </p:cNvPr>
          <p:cNvSpPr txBox="1"/>
          <p:nvPr/>
        </p:nvSpPr>
        <p:spPr>
          <a:xfrm>
            <a:off x="6676376" y="5319738"/>
            <a:ext cx="46774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N. Koltovaya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N. Zhuchkina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JINR)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Elizarova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N.Bebyakova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NSMU)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524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8AC0B86-D339-4E0B-93A2-B48FB2A0F0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alphaModFix amt="69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37000"/>
                      </a14:imgEffect>
                      <a14:imgEffect>
                        <a14:colorTemperature colorTemp="6356"/>
                      </a14:imgEffect>
                      <a14:imgEffect>
                        <a14:saturation sat="87000"/>
                      </a14:imgEffect>
                      <a14:imgEffect>
                        <a14:brightnessContrast bright="41000" contrast="14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9D0E846-7AF1-406D-8BA6-0D54A85DEA2D}"/>
              </a:ext>
            </a:extLst>
          </p:cNvPr>
          <p:cNvSpPr/>
          <p:nvPr/>
        </p:nvSpPr>
        <p:spPr>
          <a:xfrm>
            <a:off x="0" y="2198572"/>
            <a:ext cx="12191999" cy="2460856"/>
          </a:xfrm>
          <a:prstGeom prst="rect">
            <a:avLst/>
          </a:prstGeom>
          <a:solidFill>
            <a:schemeClr val="lt1">
              <a:alpha val="59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02060"/>
                </a:solidFill>
              </a:rPr>
              <a:t>Thank you for your attention!</a:t>
            </a:r>
            <a:endParaRPr lang="ru-RU" sz="5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077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B15305-DEC2-4EBB-979A-1009A7B26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5995"/>
            <a:ext cx="10515600" cy="918552"/>
          </a:xfrm>
        </p:spPr>
        <p:txBody>
          <a:bodyPr/>
          <a:lstStyle/>
          <a:p>
            <a:pPr algn="ctr"/>
            <a:r>
              <a:rPr lang="en-US" b="1" dirty="0"/>
              <a:t>Introduction</a:t>
            </a:r>
            <a:endParaRPr lang="ru-RU" b="1" dirty="0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3B3F25D7-A3EE-4B06-86AA-199BFBB6096E}"/>
              </a:ext>
            </a:extLst>
          </p:cNvPr>
          <p:cNvSpPr/>
          <p:nvPr/>
        </p:nvSpPr>
        <p:spPr>
          <a:xfrm>
            <a:off x="372448" y="1332258"/>
            <a:ext cx="2799183" cy="69592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microgravity</a:t>
            </a:r>
            <a:endParaRPr lang="ru-RU" dirty="0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B4919EC5-6AB3-43E5-84CD-C1B7A3274FD1}"/>
              </a:ext>
            </a:extLst>
          </p:cNvPr>
          <p:cNvSpPr/>
          <p:nvPr/>
        </p:nvSpPr>
        <p:spPr>
          <a:xfrm>
            <a:off x="3996612" y="2566603"/>
            <a:ext cx="4198776" cy="73622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microbiome dysfunction</a:t>
            </a:r>
            <a:endParaRPr lang="ru-RU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40A71779-63FE-415A-8520-AC61B5C19F87}"/>
              </a:ext>
            </a:extLst>
          </p:cNvPr>
          <p:cNvSpPr/>
          <p:nvPr/>
        </p:nvSpPr>
        <p:spPr>
          <a:xfrm>
            <a:off x="3296817" y="1327661"/>
            <a:ext cx="2799183" cy="69592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space radiation</a:t>
            </a:r>
            <a:endParaRPr lang="ru-RU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F3D1EAF1-053C-4B0A-B5EC-491F685C1DC5}"/>
              </a:ext>
            </a:extLst>
          </p:cNvPr>
          <p:cNvSpPr/>
          <p:nvPr/>
        </p:nvSpPr>
        <p:spPr>
          <a:xfrm>
            <a:off x="6221186" y="1332258"/>
            <a:ext cx="2799183" cy="69592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hypodynamy</a:t>
            </a:r>
            <a:endParaRPr lang="ru-RU" dirty="0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AE64C307-E849-49BB-8883-BED20D4C5452}"/>
              </a:ext>
            </a:extLst>
          </p:cNvPr>
          <p:cNvSpPr/>
          <p:nvPr/>
        </p:nvSpPr>
        <p:spPr>
          <a:xfrm>
            <a:off x="9145555" y="1332258"/>
            <a:ext cx="2799183" cy="69592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isolation</a:t>
            </a:r>
            <a:endParaRPr lang="ru-RU" dirty="0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94D15891-1339-4E40-A206-652C0CEC7CE8}"/>
              </a:ext>
            </a:extLst>
          </p:cNvPr>
          <p:cNvSpPr/>
          <p:nvPr/>
        </p:nvSpPr>
        <p:spPr>
          <a:xfrm>
            <a:off x="3996612" y="3623829"/>
            <a:ext cx="4198776" cy="73622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↓</a:t>
            </a:r>
            <a:r>
              <a:rPr lang="ru-RU" dirty="0"/>
              <a:t> </a:t>
            </a:r>
            <a:r>
              <a:rPr lang="en-US" dirty="0"/>
              <a:t>reactivity of the immune system</a:t>
            </a:r>
            <a:endParaRPr lang="ru-RU" dirty="0"/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F9F743DE-3A93-4CEA-8065-2033151A2C39}"/>
              </a:ext>
            </a:extLst>
          </p:cNvPr>
          <p:cNvSpPr/>
          <p:nvPr/>
        </p:nvSpPr>
        <p:spPr>
          <a:xfrm>
            <a:off x="4673810" y="5236014"/>
            <a:ext cx="2799183" cy="6959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bacterial infections</a:t>
            </a:r>
            <a:endParaRPr lang="ru-RU" dirty="0"/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3172F963-9C02-46FF-AFCD-3DF07036EA4F}"/>
              </a:ext>
            </a:extLst>
          </p:cNvPr>
          <p:cNvSpPr/>
          <p:nvPr/>
        </p:nvSpPr>
        <p:spPr>
          <a:xfrm>
            <a:off x="7646342" y="5247602"/>
            <a:ext cx="2799183" cy="6959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respiratory diseases</a:t>
            </a:r>
            <a:endParaRPr lang="ru-RU" dirty="0"/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9AAEE65B-8F66-4825-ADB3-F867EBF08CC8}"/>
              </a:ext>
            </a:extLst>
          </p:cNvPr>
          <p:cNvSpPr/>
          <p:nvPr/>
        </p:nvSpPr>
        <p:spPr>
          <a:xfrm>
            <a:off x="8770776" y="4291398"/>
            <a:ext cx="2799183" cy="6959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dermatoses and allergic reactions</a:t>
            </a:r>
            <a:endParaRPr lang="ru-RU" dirty="0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8701B2CC-3B5F-4C25-A601-F175CC3AEC74}"/>
              </a:ext>
            </a:extLst>
          </p:cNvPr>
          <p:cNvSpPr/>
          <p:nvPr/>
        </p:nvSpPr>
        <p:spPr>
          <a:xfrm>
            <a:off x="1668729" y="5247602"/>
            <a:ext cx="2799183" cy="6959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gastrointestinal disorders</a:t>
            </a:r>
            <a:endParaRPr lang="ru-RU" dirty="0"/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4461B653-E0A5-4AA2-B090-30CBB049C67F}"/>
              </a:ext>
            </a:extLst>
          </p:cNvPr>
          <p:cNvSpPr/>
          <p:nvPr/>
        </p:nvSpPr>
        <p:spPr>
          <a:xfrm>
            <a:off x="447846" y="4238283"/>
            <a:ext cx="2799183" cy="6959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reactivation of certain viruses</a:t>
            </a:r>
            <a:endParaRPr lang="ru-RU" dirty="0"/>
          </a:p>
        </p:txBody>
      </p: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1BB216F4-2183-4C35-A06E-82E35799CC01}"/>
              </a:ext>
            </a:extLst>
          </p:cNvPr>
          <p:cNvCxnSpPr>
            <a:cxnSpLocks/>
          </p:cNvCxnSpPr>
          <p:nvPr/>
        </p:nvCxnSpPr>
        <p:spPr>
          <a:xfrm>
            <a:off x="2702560" y="2082657"/>
            <a:ext cx="1178559" cy="47934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0EDBEC80-0BAC-40EF-BBF7-2F2CA9C8B7AA}"/>
              </a:ext>
            </a:extLst>
          </p:cNvPr>
          <p:cNvCxnSpPr>
            <a:cxnSpLocks/>
          </p:cNvCxnSpPr>
          <p:nvPr/>
        </p:nvCxnSpPr>
        <p:spPr>
          <a:xfrm flipH="1">
            <a:off x="8310881" y="2149951"/>
            <a:ext cx="919791" cy="41665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82633F4A-786D-47DE-8892-98EF1DE52230}"/>
              </a:ext>
            </a:extLst>
          </p:cNvPr>
          <p:cNvCxnSpPr>
            <a:cxnSpLocks/>
          </p:cNvCxnSpPr>
          <p:nvPr/>
        </p:nvCxnSpPr>
        <p:spPr>
          <a:xfrm>
            <a:off x="7089402" y="2092038"/>
            <a:ext cx="0" cy="43780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66350A47-BA12-4831-9F42-2C94AE8B798E}"/>
              </a:ext>
            </a:extLst>
          </p:cNvPr>
          <p:cNvCxnSpPr>
            <a:cxnSpLocks/>
          </p:cNvCxnSpPr>
          <p:nvPr/>
        </p:nvCxnSpPr>
        <p:spPr>
          <a:xfrm>
            <a:off x="5413002" y="2082657"/>
            <a:ext cx="0" cy="44718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id="{27819093-1F5E-4D42-8654-3FBEE006210D}"/>
              </a:ext>
            </a:extLst>
          </p:cNvPr>
          <p:cNvCxnSpPr>
            <a:cxnSpLocks/>
          </p:cNvCxnSpPr>
          <p:nvPr/>
        </p:nvCxnSpPr>
        <p:spPr>
          <a:xfrm>
            <a:off x="6073402" y="3302823"/>
            <a:ext cx="0" cy="32100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ED79722A-E0B5-4665-8A96-C0206F75605A}"/>
              </a:ext>
            </a:extLst>
          </p:cNvPr>
          <p:cNvCxnSpPr>
            <a:cxnSpLocks/>
          </p:cNvCxnSpPr>
          <p:nvPr/>
        </p:nvCxnSpPr>
        <p:spPr>
          <a:xfrm>
            <a:off x="6096000" y="4475505"/>
            <a:ext cx="0" cy="68433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id="{C97D0388-E6B5-48D8-B26D-CA10184F24E5}"/>
              </a:ext>
            </a:extLst>
          </p:cNvPr>
          <p:cNvCxnSpPr>
            <a:cxnSpLocks/>
          </p:cNvCxnSpPr>
          <p:nvPr/>
        </p:nvCxnSpPr>
        <p:spPr>
          <a:xfrm flipH="1">
            <a:off x="4274972" y="4447812"/>
            <a:ext cx="608774" cy="71202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Прямая со стрелкой 57">
            <a:extLst>
              <a:ext uri="{FF2B5EF4-FFF2-40B4-BE49-F238E27FC236}">
                <a16:creationId xmlns:a16="http://schemas.microsoft.com/office/drawing/2014/main" id="{416330DF-DB11-4B4B-9370-16BD85E6BE69}"/>
              </a:ext>
            </a:extLst>
          </p:cNvPr>
          <p:cNvCxnSpPr>
            <a:cxnSpLocks/>
          </p:cNvCxnSpPr>
          <p:nvPr/>
        </p:nvCxnSpPr>
        <p:spPr>
          <a:xfrm>
            <a:off x="7333242" y="4447812"/>
            <a:ext cx="530598" cy="71202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Прямая со стрелкой 60">
            <a:extLst>
              <a:ext uri="{FF2B5EF4-FFF2-40B4-BE49-F238E27FC236}">
                <a16:creationId xmlns:a16="http://schemas.microsoft.com/office/drawing/2014/main" id="{70B1C52C-26D9-4008-82D5-157573987FFD}"/>
              </a:ext>
            </a:extLst>
          </p:cNvPr>
          <p:cNvCxnSpPr>
            <a:cxnSpLocks/>
          </p:cNvCxnSpPr>
          <p:nvPr/>
        </p:nvCxnSpPr>
        <p:spPr>
          <a:xfrm>
            <a:off x="8195388" y="4360049"/>
            <a:ext cx="531534" cy="26076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Прямая со стрелкой 64">
            <a:extLst>
              <a:ext uri="{FF2B5EF4-FFF2-40B4-BE49-F238E27FC236}">
                <a16:creationId xmlns:a16="http://schemas.microsoft.com/office/drawing/2014/main" id="{B8F5C5D3-D5F1-4F3C-8F25-89F2F6C8AC94}"/>
              </a:ext>
            </a:extLst>
          </p:cNvPr>
          <p:cNvCxnSpPr>
            <a:cxnSpLocks/>
          </p:cNvCxnSpPr>
          <p:nvPr/>
        </p:nvCxnSpPr>
        <p:spPr>
          <a:xfrm flipH="1">
            <a:off x="3435110" y="4360049"/>
            <a:ext cx="561502" cy="28644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2465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B15305-DEC2-4EBB-979A-1009A7B26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5995"/>
            <a:ext cx="10515600" cy="918552"/>
          </a:xfrm>
        </p:spPr>
        <p:txBody>
          <a:bodyPr/>
          <a:lstStyle/>
          <a:p>
            <a:pPr algn="ctr"/>
            <a:r>
              <a:rPr lang="en-US" b="1" dirty="0"/>
              <a:t>Introduction</a:t>
            </a:r>
            <a:endParaRPr lang="ru-RU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C66E70-50EE-4C8A-88EF-B721D35F22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332" y="1076531"/>
            <a:ext cx="6769200" cy="260997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7EBF28-B13D-4270-9EF1-AC497DFCDC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476" y="3686504"/>
            <a:ext cx="7306056" cy="281335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D048FE-9E2C-42DE-8DF3-4C8671A4D1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87" y="1824383"/>
            <a:ext cx="3724242" cy="372424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23BE070-A509-468F-891E-4E0517D9894A}"/>
              </a:ext>
            </a:extLst>
          </p:cNvPr>
          <p:cNvSpPr txBox="1"/>
          <p:nvPr/>
        </p:nvSpPr>
        <p:spPr>
          <a:xfrm>
            <a:off x="137160" y="1128934"/>
            <a:ext cx="48828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Relative abundances of top 12 species in environmental samples in Flights 4 and 5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9DAF0BB-3A3D-4EEB-A989-24829D03AF23}"/>
              </a:ext>
            </a:extLst>
          </p:cNvPr>
          <p:cNvSpPr txBox="1"/>
          <p:nvPr/>
        </p:nvSpPr>
        <p:spPr>
          <a:xfrm>
            <a:off x="716488" y="5592028"/>
            <a:ext cx="37242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Top 12 most abundant species from crewmember samples pre-, during- and post-flight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8D62AEA8-5B0F-4B8E-9D65-9200F960EBE8}"/>
              </a:ext>
            </a:extLst>
          </p:cNvPr>
          <p:cNvCxnSpPr/>
          <p:nvPr/>
        </p:nvCxnSpPr>
        <p:spPr>
          <a:xfrm>
            <a:off x="4722572" y="1775265"/>
            <a:ext cx="277572" cy="18729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92962777-62E2-4C64-A579-057FEF26233B}"/>
              </a:ext>
            </a:extLst>
          </p:cNvPr>
          <p:cNvCxnSpPr>
            <a:cxnSpLocks/>
          </p:cNvCxnSpPr>
          <p:nvPr/>
        </p:nvCxnSpPr>
        <p:spPr>
          <a:xfrm flipV="1">
            <a:off x="4461153" y="5976828"/>
            <a:ext cx="261419" cy="15372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2222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B15305-DEC2-4EBB-979A-1009A7B26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5995"/>
            <a:ext cx="10515600" cy="918552"/>
          </a:xfrm>
        </p:spPr>
        <p:txBody>
          <a:bodyPr/>
          <a:lstStyle/>
          <a:p>
            <a:pPr algn="ctr"/>
            <a:r>
              <a:rPr lang="en-US" b="1" dirty="0"/>
              <a:t>Investigation goal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07B3D8-C9E5-416D-A2B0-782EA0282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654" y="1204547"/>
            <a:ext cx="11386038" cy="5367458"/>
          </a:xfrm>
        </p:spPr>
        <p:txBody>
          <a:bodyPr>
            <a:normAutofit/>
          </a:bodyPr>
          <a:lstStyle/>
          <a:p>
            <a:pPr algn="just"/>
            <a:r>
              <a:rPr lang="en-US" sz="2100" dirty="0"/>
              <a:t>The purpose of the study is to explore the influence of stressful conditions and the space ionizing radiation on the viability and the genetic stability of the yeast </a:t>
            </a:r>
            <a:r>
              <a:rPr lang="en-US" sz="2100" i="1" dirty="0"/>
              <a:t>Saccharomyces cerevisiae</a:t>
            </a:r>
            <a:r>
              <a:rPr lang="ru-RU" sz="2100" dirty="0"/>
              <a:t>, </a:t>
            </a:r>
            <a:r>
              <a:rPr lang="en-US" sz="2100" dirty="0"/>
              <a:t>which is a unicell eukaryote and a part of the spacecraft microbiota</a:t>
            </a:r>
            <a:endParaRPr lang="ru-RU" sz="21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A85B39F-4984-4B8C-9488-70262AEEB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3" y="2524240"/>
            <a:ext cx="5397980" cy="359865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A97F58-B79F-4FFD-8C66-0A996AD074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729" y="2524240"/>
            <a:ext cx="5397980" cy="359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252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38490E7E-6F8D-484C-836A-196CC9A0E089}"/>
              </a:ext>
            </a:extLst>
          </p:cNvPr>
          <p:cNvSpPr/>
          <p:nvPr/>
        </p:nvSpPr>
        <p:spPr>
          <a:xfrm>
            <a:off x="2360606" y="4514690"/>
            <a:ext cx="7470788" cy="1485732"/>
          </a:xfrm>
          <a:prstGeom prst="roundRect">
            <a:avLst/>
          </a:prstGeom>
          <a:solidFill>
            <a:schemeClr val="accent5">
              <a:alpha val="50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9874466-BD76-4AE3-95F5-529270C1FD36}"/>
              </a:ext>
            </a:extLst>
          </p:cNvPr>
          <p:cNvSpPr/>
          <p:nvPr/>
        </p:nvSpPr>
        <p:spPr>
          <a:xfrm>
            <a:off x="2823832" y="2123099"/>
            <a:ext cx="6281928" cy="2150348"/>
          </a:xfrm>
          <a:prstGeom prst="roundRect">
            <a:avLst/>
          </a:prstGeom>
          <a:solidFill>
            <a:schemeClr val="accent5">
              <a:alpha val="50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B15305-DEC2-4EBB-979A-1009A7B26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5995"/>
            <a:ext cx="10515600" cy="918552"/>
          </a:xfrm>
        </p:spPr>
        <p:txBody>
          <a:bodyPr/>
          <a:lstStyle/>
          <a:p>
            <a:pPr algn="ctr"/>
            <a:r>
              <a:rPr lang="en-US" b="1" dirty="0"/>
              <a:t>Materials and methods</a:t>
            </a: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7B7F6571-C946-4A32-99FA-C6B8B75D4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4796" y="179545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5805DC-122A-4E16-9E25-019F00E9DBFF}"/>
              </a:ext>
            </a:extLst>
          </p:cNvPr>
          <p:cNvSpPr txBox="1"/>
          <p:nvPr/>
        </p:nvSpPr>
        <p:spPr>
          <a:xfrm>
            <a:off x="2916796" y="3723213"/>
            <a:ext cx="60960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dirty="0"/>
              <a:t>revertant</a:t>
            </a:r>
            <a:r>
              <a:rPr lang="ru-RU" sz="2500" dirty="0"/>
              <a:t> </a:t>
            </a:r>
            <a:r>
              <a:rPr lang="en-US" sz="2500" dirty="0"/>
              <a:t>ACA GGG </a:t>
            </a:r>
            <a:r>
              <a:rPr lang="en-US" sz="2500" b="1" dirty="0"/>
              <a:t>TTT </a:t>
            </a:r>
            <a:r>
              <a:rPr lang="en-US" sz="2500" b="1" dirty="0" err="1"/>
              <a:t>TTT</a:t>
            </a:r>
            <a:r>
              <a:rPr lang="en-US" sz="2500" b="1" dirty="0"/>
              <a:t> </a:t>
            </a:r>
            <a:r>
              <a:rPr lang="en-US" sz="2500" dirty="0"/>
              <a:t>GGT TTA GTT</a:t>
            </a:r>
            <a:endParaRPr lang="ru-RU" sz="25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00B954-C3E8-4D8A-B5CF-040EDA69B42E}"/>
              </a:ext>
            </a:extLst>
          </p:cNvPr>
          <p:cNvSpPr txBox="1"/>
          <p:nvPr/>
        </p:nvSpPr>
        <p:spPr>
          <a:xfrm>
            <a:off x="2916796" y="2239527"/>
            <a:ext cx="60960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i="1" dirty="0"/>
              <a:t>hom3-10 </a:t>
            </a:r>
            <a:r>
              <a:rPr lang="en-US" sz="2500" dirty="0"/>
              <a:t>ACA GGG </a:t>
            </a:r>
            <a:r>
              <a:rPr lang="en-US" sz="2500" b="1" dirty="0"/>
              <a:t>TTT </a:t>
            </a:r>
            <a:r>
              <a:rPr lang="en-US" sz="2500" b="1" dirty="0" err="1"/>
              <a:t>TTT</a:t>
            </a:r>
            <a:r>
              <a:rPr lang="en-US" sz="2500" b="1" dirty="0"/>
              <a:t> </a:t>
            </a:r>
            <a:r>
              <a:rPr lang="en-US" sz="2500" b="1" dirty="0">
                <a:solidFill>
                  <a:srgbClr val="FF0000"/>
                </a:solidFill>
              </a:rPr>
              <a:t>T</a:t>
            </a:r>
            <a:r>
              <a:rPr lang="en-US" sz="2500" dirty="0"/>
              <a:t>GG TTT AGT</a:t>
            </a:r>
            <a:endParaRPr lang="ru-RU" sz="25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A010C48-E3F0-4FA6-96E2-FC6B9CF479CA}"/>
              </a:ext>
            </a:extLst>
          </p:cNvPr>
          <p:cNvSpPr/>
          <p:nvPr/>
        </p:nvSpPr>
        <p:spPr>
          <a:xfrm>
            <a:off x="5772912" y="2266558"/>
            <a:ext cx="1291022" cy="435989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: вниз 19">
            <a:extLst>
              <a:ext uri="{FF2B5EF4-FFF2-40B4-BE49-F238E27FC236}">
                <a16:creationId xmlns:a16="http://schemas.microsoft.com/office/drawing/2014/main" id="{D9EEA67B-B7DC-4351-AA0B-D9DBED686858}"/>
              </a:ext>
            </a:extLst>
          </p:cNvPr>
          <p:cNvSpPr/>
          <p:nvPr/>
        </p:nvSpPr>
        <p:spPr>
          <a:xfrm>
            <a:off x="6310317" y="2788264"/>
            <a:ext cx="244549" cy="28029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518B4D-0F80-430A-B5E3-65931F87B81F}"/>
              </a:ext>
            </a:extLst>
          </p:cNvPr>
          <p:cNvSpPr txBox="1"/>
          <p:nvPr/>
        </p:nvSpPr>
        <p:spPr>
          <a:xfrm>
            <a:off x="2317215" y="4672667"/>
            <a:ext cx="727277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lys2–𝛥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Bgl</a:t>
            </a:r>
            <a:r>
              <a:rPr lang="en-US" sz="2500" i="1" dirty="0">
                <a:solidFill>
                  <a:prstClr val="black"/>
                </a:solidFill>
                <a:latin typeface="Calibri" panose="020F0502020204030204"/>
              </a:rPr>
              <a:t>   </a:t>
            </a:r>
            <a:r>
              <a:rPr kumimoji="0" lang="en-US" sz="25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...AAAAAA….</a:t>
            </a:r>
            <a:r>
              <a:rPr kumimoji="0" lang="en-US" sz="25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AAGATC</a:t>
            </a:r>
            <a:r>
              <a:rPr kumimoji="0" lang="en-US" sz="2500" b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gatc</a:t>
            </a:r>
            <a:r>
              <a:rPr kumimoji="0" lang="en-US" sz="25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TGGAAA</a:t>
            </a:r>
            <a:r>
              <a:rPr kumimoji="0" lang="en-US" sz="25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….CCCC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9E2EB36C-2CAE-4277-9FD4-9C2337B127BA}"/>
              </a:ext>
            </a:extLst>
          </p:cNvPr>
          <p:cNvSpPr/>
          <p:nvPr/>
        </p:nvSpPr>
        <p:spPr>
          <a:xfrm>
            <a:off x="6722786" y="4743552"/>
            <a:ext cx="581167" cy="388467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: вниз 29">
            <a:extLst>
              <a:ext uri="{FF2B5EF4-FFF2-40B4-BE49-F238E27FC236}">
                <a16:creationId xmlns:a16="http://schemas.microsoft.com/office/drawing/2014/main" id="{0F0A6116-8CB2-46A9-9A55-D4FA1E93C9F2}"/>
              </a:ext>
            </a:extLst>
          </p:cNvPr>
          <p:cNvSpPr/>
          <p:nvPr/>
        </p:nvSpPr>
        <p:spPr>
          <a:xfrm>
            <a:off x="6920391" y="5219971"/>
            <a:ext cx="244549" cy="28029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B03A759-9980-499F-8CD5-2FD58E0FF0E8}"/>
              </a:ext>
            </a:extLst>
          </p:cNvPr>
          <p:cNvSpPr txBox="1"/>
          <p:nvPr/>
        </p:nvSpPr>
        <p:spPr>
          <a:xfrm>
            <a:off x="395478" y="1204547"/>
            <a:ext cx="11647170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 organism</a:t>
            </a: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yeasts of the genus 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Saccharomyces cerevisiae</a:t>
            </a:r>
            <a:r>
              <a:rPr kumimoji="0" lang="ru-RU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RDKY 3023 (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</a:t>
            </a:r>
            <a:r>
              <a:rPr kumimoji="0" lang="el-GR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α 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his3–𝛥200 ura3–52 leu2–𝛥1 trp1–𝛥63 ade2–𝛥1 ade8 hom3–10 lys2–𝛥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Bgl</a:t>
            </a:r>
            <a:r>
              <a:rPr kumimoji="0" lang="ru-RU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4" name="TextBox 14">
            <a:extLst>
              <a:ext uri="{FF2B5EF4-FFF2-40B4-BE49-F238E27FC236}">
                <a16:creationId xmlns:a16="http://schemas.microsoft.com/office/drawing/2014/main" id="{2B90E080-228C-4913-81E9-9B23AAC88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1747" y="5174232"/>
            <a:ext cx="72167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000" dirty="0"/>
              <a:t>[388-391]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BED696-6F3C-4BC0-BE73-F623B12FD8F6}"/>
              </a:ext>
            </a:extLst>
          </p:cNvPr>
          <p:cNvSpPr txBox="1"/>
          <p:nvPr/>
        </p:nvSpPr>
        <p:spPr>
          <a:xfrm>
            <a:off x="2518229" y="5466594"/>
            <a:ext cx="7155543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en-US" sz="2500" dirty="0">
                <a:solidFill>
                  <a:schemeClr val="accent1">
                    <a:lumMod val="50000"/>
                  </a:schemeClr>
                </a:solidFill>
              </a:rPr>
              <a:t>reversion</a:t>
            </a:r>
            <a:r>
              <a:rPr lang="en-US" sz="2500" dirty="0"/>
              <a:t>         </a:t>
            </a:r>
            <a:r>
              <a:rPr lang="el-GR" sz="2500" dirty="0">
                <a:solidFill>
                  <a:schemeClr val="hlink"/>
                </a:solidFill>
                <a:cs typeface="Arial" charset="0"/>
              </a:rPr>
              <a:t>Δ</a:t>
            </a:r>
            <a:r>
              <a:rPr lang="en-US" sz="2500" dirty="0">
                <a:solidFill>
                  <a:schemeClr val="hlink"/>
                </a:solidFill>
                <a:cs typeface="Arial" charset="0"/>
              </a:rPr>
              <a:t>A                                                          </a:t>
            </a:r>
            <a:r>
              <a:rPr lang="el-GR" sz="2500" dirty="0">
                <a:solidFill>
                  <a:schemeClr val="hlink"/>
                </a:solidFill>
                <a:cs typeface="Arial" charset="0"/>
              </a:rPr>
              <a:t>Δ</a:t>
            </a:r>
            <a:r>
              <a:rPr lang="en-US" sz="2500" dirty="0">
                <a:solidFill>
                  <a:schemeClr val="hlink"/>
                </a:solidFill>
                <a:cs typeface="Arial" charset="0"/>
              </a:rPr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7A1226-41A2-4551-8C1C-1F3946AB9FAC}"/>
              </a:ext>
            </a:extLst>
          </p:cNvPr>
          <p:cNvSpPr txBox="1"/>
          <p:nvPr/>
        </p:nvSpPr>
        <p:spPr>
          <a:xfrm>
            <a:off x="3185160" y="3082083"/>
            <a:ext cx="574548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reversion</a:t>
            </a:r>
            <a:r>
              <a:rPr lang="en-US" sz="2500" dirty="0">
                <a:solidFill>
                  <a:prstClr val="black"/>
                </a:solidFill>
                <a:latin typeface="Calibri" panose="020F0502020204030204"/>
              </a:rPr>
              <a:t>                         </a:t>
            </a:r>
            <a:r>
              <a:rPr lang="el-GR" sz="2500" dirty="0">
                <a:solidFill>
                  <a:srgbClr val="0070C0"/>
                </a:solidFill>
                <a:latin typeface="Calibri" panose="020F0502020204030204"/>
              </a:rPr>
              <a:t>Δ</a:t>
            </a:r>
            <a:r>
              <a:rPr lang="en-US" sz="2500" dirty="0">
                <a:solidFill>
                  <a:srgbClr val="0070C0"/>
                </a:solidFill>
                <a:latin typeface="Calibri" panose="020F0502020204030204"/>
              </a:rPr>
              <a:t>T</a:t>
            </a:r>
            <a:r>
              <a:rPr lang="en-US" sz="25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ru-RU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B8B2EA1F-812E-4945-8F7D-DC3459461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4866" y="2736667"/>
            <a:ext cx="72167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000" dirty="0"/>
              <a:t>[646-651]</a:t>
            </a:r>
          </a:p>
        </p:txBody>
      </p:sp>
      <p:sp>
        <p:nvSpPr>
          <p:cNvPr id="11" name="Стрелка: вниз 10">
            <a:extLst>
              <a:ext uri="{FF2B5EF4-FFF2-40B4-BE49-F238E27FC236}">
                <a16:creationId xmlns:a16="http://schemas.microsoft.com/office/drawing/2014/main" id="{24698497-790C-4C1F-ADEF-501259FE45DE}"/>
              </a:ext>
            </a:extLst>
          </p:cNvPr>
          <p:cNvSpPr/>
          <p:nvPr/>
        </p:nvSpPr>
        <p:spPr>
          <a:xfrm>
            <a:off x="6310317" y="3501030"/>
            <a:ext cx="244549" cy="28029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607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Стрелка: вниз 47">
            <a:extLst>
              <a:ext uri="{FF2B5EF4-FFF2-40B4-BE49-F238E27FC236}">
                <a16:creationId xmlns:a16="http://schemas.microsoft.com/office/drawing/2014/main" id="{9C1459D9-8D4B-4381-BF74-AC391E5C1EF7}"/>
              </a:ext>
            </a:extLst>
          </p:cNvPr>
          <p:cNvSpPr/>
          <p:nvPr/>
        </p:nvSpPr>
        <p:spPr>
          <a:xfrm>
            <a:off x="6108680" y="5711887"/>
            <a:ext cx="235893" cy="229255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трелка: вниз 45">
            <a:extLst>
              <a:ext uri="{FF2B5EF4-FFF2-40B4-BE49-F238E27FC236}">
                <a16:creationId xmlns:a16="http://schemas.microsoft.com/office/drawing/2014/main" id="{E9D63B81-2D18-44BF-8258-861E4014A9A6}"/>
              </a:ext>
            </a:extLst>
          </p:cNvPr>
          <p:cNvSpPr/>
          <p:nvPr/>
        </p:nvSpPr>
        <p:spPr>
          <a:xfrm>
            <a:off x="6108680" y="4833187"/>
            <a:ext cx="235893" cy="229255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трелка: вниз 43">
            <a:extLst>
              <a:ext uri="{FF2B5EF4-FFF2-40B4-BE49-F238E27FC236}">
                <a16:creationId xmlns:a16="http://schemas.microsoft.com/office/drawing/2014/main" id="{9302092C-485D-4E50-B465-58ACFA203F8A}"/>
              </a:ext>
            </a:extLst>
          </p:cNvPr>
          <p:cNvSpPr/>
          <p:nvPr/>
        </p:nvSpPr>
        <p:spPr>
          <a:xfrm>
            <a:off x="6108848" y="3970517"/>
            <a:ext cx="235893" cy="229255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трелка: вниз 41">
            <a:extLst>
              <a:ext uri="{FF2B5EF4-FFF2-40B4-BE49-F238E27FC236}">
                <a16:creationId xmlns:a16="http://schemas.microsoft.com/office/drawing/2014/main" id="{6499E533-19E0-431A-BF6A-D9A1EBADABA1}"/>
              </a:ext>
            </a:extLst>
          </p:cNvPr>
          <p:cNvSpPr/>
          <p:nvPr/>
        </p:nvSpPr>
        <p:spPr>
          <a:xfrm>
            <a:off x="6108681" y="3104644"/>
            <a:ext cx="235893" cy="229255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39B7C39-124A-469B-ACAA-89AD28C28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3481" y="1435650"/>
            <a:ext cx="2889754" cy="2139881"/>
          </a:xfrm>
          <a:prstGeom prst="rect">
            <a:avLst/>
          </a:prstGeom>
          <a:ln>
            <a:noFill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B15305-DEC2-4EBB-979A-1009A7B26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794"/>
            <a:ext cx="10515600" cy="918552"/>
          </a:xfrm>
        </p:spPr>
        <p:txBody>
          <a:bodyPr/>
          <a:lstStyle/>
          <a:p>
            <a:pPr algn="ctr"/>
            <a:r>
              <a:rPr lang="en-US" b="1" dirty="0"/>
              <a:t>Experimental scheme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B153CC-8083-4855-BB98-14F4808D9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69" y="1429582"/>
            <a:ext cx="2857500" cy="214594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21FEFCBC-1E47-4B70-8E9C-577EF9398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9" t="5817" r="4439"/>
          <a:stretch>
            <a:fillRect/>
          </a:stretch>
        </p:blipFill>
        <p:spPr bwMode="auto">
          <a:xfrm>
            <a:off x="666769" y="3896471"/>
            <a:ext cx="2857500" cy="213988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D2A9D2C2-44D1-4F2B-ACD1-84DCF43514A6}"/>
              </a:ext>
            </a:extLst>
          </p:cNvPr>
          <p:cNvSpPr/>
          <p:nvPr/>
        </p:nvSpPr>
        <p:spPr>
          <a:xfrm>
            <a:off x="4502043" y="4203804"/>
            <a:ext cx="3325906" cy="6140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Irradiation with accelerated nitrogen ions</a:t>
            </a:r>
            <a:r>
              <a:rPr lang="ru-RU" i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 </a:t>
            </a:r>
            <a:r>
              <a:rPr lang="ru-RU" sz="1800" b="1" baseline="30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15</a:t>
            </a: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  (U-400M)</a:t>
            </a:r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B0F21D2C-272B-4CE7-BCAF-EE4399454140}"/>
              </a:ext>
            </a:extLst>
          </p:cNvPr>
          <p:cNvSpPr/>
          <p:nvPr/>
        </p:nvSpPr>
        <p:spPr>
          <a:xfrm>
            <a:off x="4502043" y="5077741"/>
            <a:ext cx="3325906" cy="6140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Cultivation the culture on dishes with a nutrient medium</a:t>
            </a:r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FBD2A607-11FE-4E13-B30B-7829F89D5CAE}"/>
              </a:ext>
            </a:extLst>
          </p:cNvPr>
          <p:cNvSpPr/>
          <p:nvPr/>
        </p:nvSpPr>
        <p:spPr>
          <a:xfrm>
            <a:off x="4502043" y="5951678"/>
            <a:ext cx="3325906" cy="6140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Determination of survival and frequency of mutants</a:t>
            </a:r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Стрелка: вниз 31">
            <a:extLst>
              <a:ext uri="{FF2B5EF4-FFF2-40B4-BE49-F238E27FC236}">
                <a16:creationId xmlns:a16="http://schemas.microsoft.com/office/drawing/2014/main" id="{EE6D7FCD-9B01-42D2-B10F-E5215F66A603}"/>
              </a:ext>
            </a:extLst>
          </p:cNvPr>
          <p:cNvSpPr/>
          <p:nvPr/>
        </p:nvSpPr>
        <p:spPr>
          <a:xfrm>
            <a:off x="6108682" y="2239331"/>
            <a:ext cx="235893" cy="229255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CA0050A4-245F-4D80-9863-2647CB991D72}"/>
              </a:ext>
            </a:extLst>
          </p:cNvPr>
          <p:cNvSpPr/>
          <p:nvPr/>
        </p:nvSpPr>
        <p:spPr>
          <a:xfrm>
            <a:off x="4502043" y="3345166"/>
            <a:ext cx="3325906" cy="6140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C</a:t>
            </a:r>
            <a:r>
              <a:rPr lang="en-US" i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ontainers with filters were placed in the drum</a:t>
            </a:r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DA8F8ED1-281B-4FA0-B05E-650F4A119B5B}"/>
              </a:ext>
            </a:extLst>
          </p:cNvPr>
          <p:cNvSpPr/>
          <p:nvPr/>
        </p:nvSpPr>
        <p:spPr>
          <a:xfrm>
            <a:off x="4502047" y="1610472"/>
            <a:ext cx="3325906" cy="6140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Cultivation</a:t>
            </a:r>
            <a:r>
              <a:rPr lang="ru-RU" i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 </a:t>
            </a:r>
            <a:r>
              <a:rPr lang="en-US" i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on YPD and MM </a:t>
            </a:r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B5233FD0-D240-4D35-94C6-5B1D14E65B61}"/>
              </a:ext>
            </a:extLst>
          </p:cNvPr>
          <p:cNvSpPr/>
          <p:nvPr/>
        </p:nvSpPr>
        <p:spPr>
          <a:xfrm>
            <a:off x="4502047" y="2475140"/>
            <a:ext cx="3325906" cy="6140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Cells were applied monolayer to filters</a:t>
            </a:r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52BEA8AD-24DD-4314-9117-4292436094B8}"/>
              </a:ext>
            </a:extLst>
          </p:cNvPr>
          <p:cNvSpPr/>
          <p:nvPr/>
        </p:nvSpPr>
        <p:spPr>
          <a:xfrm>
            <a:off x="3891535" y="999101"/>
            <a:ext cx="4546922" cy="54354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i="0" dirty="0">
                <a:solidFill>
                  <a:schemeClr val="bg1"/>
                </a:solidFill>
                <a:latin typeface="Helvetica" panose="020B0604020202020204" pitchFamily="34" charset="0"/>
              </a:rPr>
              <a:t>Getting mutants</a:t>
            </a:r>
            <a:endParaRPr lang="ru-RU" sz="2100" b="1" dirty="0">
              <a:solidFill>
                <a:schemeClr val="bg1"/>
              </a:solidFill>
            </a:endParaRPr>
          </a:p>
        </p:txBody>
      </p:sp>
      <p:pic>
        <p:nvPicPr>
          <p:cNvPr id="31" name="Picture 8" descr="Ускоритель тяжелых ионов У-400. Фото с сайта Объединенного института ядерных исследований (ОИЯИ)">
            <a:extLst>
              <a:ext uri="{FF2B5EF4-FFF2-40B4-BE49-F238E27FC236}">
                <a16:creationId xmlns:a16="http://schemas.microsoft.com/office/drawing/2014/main" id="{03C5F74A-5A21-49BE-A251-D2C4BFCA7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735" y="3854236"/>
            <a:ext cx="2857500" cy="21431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8DE62F9-AC2E-49B2-B280-4B4B4F03E863}"/>
              </a:ext>
            </a:extLst>
          </p:cNvPr>
          <p:cNvSpPr txBox="1"/>
          <p:nvPr/>
        </p:nvSpPr>
        <p:spPr>
          <a:xfrm>
            <a:off x="8424494" y="6044299"/>
            <a:ext cx="36199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ru-RU" sz="1800" b="1" dirty="0"/>
              <a:t>Heavy-Ion Accelerator U-400M (</a:t>
            </a:r>
            <a:r>
              <a:rPr lang="en-US" altLang="ru-RU" sz="1800" b="1" dirty="0" err="1"/>
              <a:t>Dubna</a:t>
            </a:r>
            <a:r>
              <a:rPr lang="en-US" altLang="ru-RU" sz="1800" b="1" dirty="0"/>
              <a:t>, JINR)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1E61DC4-5804-4335-B068-538C20EF20A4}"/>
              </a:ext>
            </a:extLst>
          </p:cNvPr>
          <p:cNvSpPr txBox="1"/>
          <p:nvPr/>
        </p:nvSpPr>
        <p:spPr>
          <a:xfrm>
            <a:off x="1003" y="6044299"/>
            <a:ext cx="41890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Cassette disk and equipment for irradiation by accelerated heavy particles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405626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B15305-DEC2-4EBB-979A-1009A7B26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0069"/>
            <a:ext cx="10515600" cy="918552"/>
          </a:xfrm>
        </p:spPr>
        <p:txBody>
          <a:bodyPr/>
          <a:lstStyle/>
          <a:p>
            <a:pPr algn="ctr"/>
            <a:r>
              <a:rPr lang="en-US" b="1" dirty="0"/>
              <a:t>Experimental scheme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DF26B5B7-9F79-49BE-8476-86335906953A}"/>
              </a:ext>
            </a:extLst>
          </p:cNvPr>
          <p:cNvSpPr/>
          <p:nvPr/>
        </p:nvSpPr>
        <p:spPr>
          <a:xfrm>
            <a:off x="528681" y="6008766"/>
            <a:ext cx="3325906" cy="6140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S</a:t>
            </a:r>
            <a:r>
              <a:rPr lang="en-US" i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equencing</a:t>
            </a:r>
            <a:r>
              <a:rPr lang="ru-RU" i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 (</a:t>
            </a:r>
            <a:r>
              <a:rPr lang="en-US" i="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Syntol</a:t>
            </a:r>
            <a:r>
              <a:rPr lang="en-US" i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)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4DD5E995-A1F9-41C3-85E7-0B4E3799494E}"/>
              </a:ext>
            </a:extLst>
          </p:cNvPr>
          <p:cNvSpPr/>
          <p:nvPr/>
        </p:nvSpPr>
        <p:spPr>
          <a:xfrm>
            <a:off x="528681" y="5086619"/>
            <a:ext cx="3325906" cy="6140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E</a:t>
            </a:r>
            <a:r>
              <a:rPr lang="en-US" i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lectrophoresis</a:t>
            </a:r>
            <a:r>
              <a:rPr lang="ru-RU" i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 (</a:t>
            </a:r>
            <a:r>
              <a:rPr lang="en-US" i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TAE</a:t>
            </a:r>
            <a:r>
              <a:rPr lang="ru-RU" i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, 140 </a:t>
            </a:r>
            <a:r>
              <a:rPr lang="en-US" i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V, 150 mA, 35 min</a:t>
            </a:r>
            <a:r>
              <a:rPr lang="ru-RU" i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) </a:t>
            </a:r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521173E4-4B49-4AF7-AFB2-7D768B0AC52B}"/>
              </a:ext>
            </a:extLst>
          </p:cNvPr>
          <p:cNvSpPr/>
          <p:nvPr/>
        </p:nvSpPr>
        <p:spPr>
          <a:xfrm>
            <a:off x="528681" y="4152344"/>
            <a:ext cx="3325906" cy="6140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PCR amplification</a:t>
            </a:r>
            <a:endParaRPr lang="ru-RU" i="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</a:endParaRPr>
          </a:p>
          <a:p>
            <a:pPr algn="ctr"/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TP4-PCR-01- 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«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Tercyk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»</a:t>
            </a: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4427549B-3737-4CBF-9EEA-B3BE4986FC7B}"/>
              </a:ext>
            </a:extLst>
          </p:cNvPr>
          <p:cNvSpPr/>
          <p:nvPr/>
        </p:nvSpPr>
        <p:spPr>
          <a:xfrm>
            <a:off x="528687" y="1916243"/>
            <a:ext cx="3325906" cy="6140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Isolation of DNA by the glass bead method</a:t>
            </a:r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1262F236-3F4C-48C9-AA02-D70D6EC7EE12}"/>
              </a:ext>
            </a:extLst>
          </p:cNvPr>
          <p:cNvSpPr/>
          <p:nvPr/>
        </p:nvSpPr>
        <p:spPr>
          <a:xfrm>
            <a:off x="528687" y="994096"/>
            <a:ext cx="3325906" cy="6140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Growth a night culture</a:t>
            </a:r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Стрелка: вниз 49">
            <a:extLst>
              <a:ext uri="{FF2B5EF4-FFF2-40B4-BE49-F238E27FC236}">
                <a16:creationId xmlns:a16="http://schemas.microsoft.com/office/drawing/2014/main" id="{2C41E9F8-382D-4773-A186-3745C2557231}"/>
              </a:ext>
            </a:extLst>
          </p:cNvPr>
          <p:cNvSpPr/>
          <p:nvPr/>
        </p:nvSpPr>
        <p:spPr>
          <a:xfrm>
            <a:off x="2073693" y="1636194"/>
            <a:ext cx="235893" cy="229255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трелка: вниз 51">
            <a:extLst>
              <a:ext uri="{FF2B5EF4-FFF2-40B4-BE49-F238E27FC236}">
                <a16:creationId xmlns:a16="http://schemas.microsoft.com/office/drawing/2014/main" id="{213988CC-3FA7-4896-B6E3-E359316957B1}"/>
              </a:ext>
            </a:extLst>
          </p:cNvPr>
          <p:cNvSpPr/>
          <p:nvPr/>
        </p:nvSpPr>
        <p:spPr>
          <a:xfrm>
            <a:off x="2073693" y="2595590"/>
            <a:ext cx="235893" cy="229255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трелка: вниз 53">
            <a:extLst>
              <a:ext uri="{FF2B5EF4-FFF2-40B4-BE49-F238E27FC236}">
                <a16:creationId xmlns:a16="http://schemas.microsoft.com/office/drawing/2014/main" id="{23CE2D7C-80E9-462B-9D98-6CA9A23E23D8}"/>
              </a:ext>
            </a:extLst>
          </p:cNvPr>
          <p:cNvSpPr/>
          <p:nvPr/>
        </p:nvSpPr>
        <p:spPr>
          <a:xfrm>
            <a:off x="2073688" y="5753213"/>
            <a:ext cx="235893" cy="229255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Стрелка: вниз 55">
            <a:extLst>
              <a:ext uri="{FF2B5EF4-FFF2-40B4-BE49-F238E27FC236}">
                <a16:creationId xmlns:a16="http://schemas.microsoft.com/office/drawing/2014/main" id="{76CEB1CE-04CE-41ED-B9AD-900B89C6EDCD}"/>
              </a:ext>
            </a:extLst>
          </p:cNvPr>
          <p:cNvSpPr/>
          <p:nvPr/>
        </p:nvSpPr>
        <p:spPr>
          <a:xfrm>
            <a:off x="2073689" y="3860607"/>
            <a:ext cx="235893" cy="229255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Стрелка: вниз 57">
            <a:extLst>
              <a:ext uri="{FF2B5EF4-FFF2-40B4-BE49-F238E27FC236}">
                <a16:creationId xmlns:a16="http://schemas.microsoft.com/office/drawing/2014/main" id="{045FCF62-A4CE-4BD8-825E-3B5186B8F2AF}"/>
              </a:ext>
            </a:extLst>
          </p:cNvPr>
          <p:cNvSpPr/>
          <p:nvPr/>
        </p:nvSpPr>
        <p:spPr>
          <a:xfrm>
            <a:off x="2073688" y="4805759"/>
            <a:ext cx="235893" cy="229255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A3DD8107-4412-4995-B264-FC6432A8C3C1}"/>
              </a:ext>
            </a:extLst>
          </p:cNvPr>
          <p:cNvSpPr/>
          <p:nvPr/>
        </p:nvSpPr>
        <p:spPr>
          <a:xfrm>
            <a:off x="528683" y="2873197"/>
            <a:ext cx="3325906" cy="8968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Determination of the amount of isolated DNA</a:t>
            </a:r>
            <a:r>
              <a:rPr lang="ru-RU" i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 (</a:t>
            </a:r>
            <a:r>
              <a:rPr lang="en-US" i="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NanoPhotometer</a:t>
            </a:r>
            <a:r>
              <a:rPr lang="en-US" i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 NT80</a:t>
            </a:r>
            <a:r>
              <a:rPr lang="ru-RU" i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)</a:t>
            </a:r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015ADEDE-C777-499A-8FC7-ADED8D7551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3509991"/>
              </p:ext>
            </p:extLst>
          </p:nvPr>
        </p:nvGraphicFramePr>
        <p:xfrm>
          <a:off x="4299645" y="1301138"/>
          <a:ext cx="7533270" cy="19898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16037">
                  <a:extLst>
                    <a:ext uri="{9D8B030D-6E8A-4147-A177-3AD203B41FA5}">
                      <a16:colId xmlns:a16="http://schemas.microsoft.com/office/drawing/2014/main" val="1743381895"/>
                    </a:ext>
                  </a:extLst>
                </a:gridCol>
                <a:gridCol w="2109251">
                  <a:extLst>
                    <a:ext uri="{9D8B030D-6E8A-4147-A177-3AD203B41FA5}">
                      <a16:colId xmlns:a16="http://schemas.microsoft.com/office/drawing/2014/main" val="1840992519"/>
                    </a:ext>
                  </a:extLst>
                </a:gridCol>
                <a:gridCol w="4607982">
                  <a:extLst>
                    <a:ext uri="{9D8B030D-6E8A-4147-A177-3AD203B41FA5}">
                      <a16:colId xmlns:a16="http://schemas.microsoft.com/office/drawing/2014/main" val="3940701611"/>
                    </a:ext>
                  </a:extLst>
                </a:gridCol>
              </a:tblGrid>
              <a:tr h="3979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Gene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Primer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Oligonucleotide sequence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7130362"/>
                  </a:ext>
                </a:extLst>
              </a:tr>
              <a:tr h="397978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i="1" dirty="0">
                          <a:effectLst/>
                        </a:rPr>
                        <a:t>LYS2</a:t>
                      </a:r>
                      <a:endParaRPr lang="ru-RU" sz="18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forward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5</a:t>
                      </a:r>
                      <a:r>
                        <a:rPr lang="ru-RU" sz="1800" dirty="0">
                          <a:effectLst/>
                        </a:rPr>
                        <a:t>'</a:t>
                      </a:r>
                      <a:r>
                        <a:rPr lang="en-US" sz="1800" dirty="0">
                          <a:effectLst/>
                        </a:rPr>
                        <a:t>-GCTTTGAGTGTATGGGCTGC-3</a:t>
                      </a:r>
                      <a:r>
                        <a:rPr lang="ru-RU" sz="1800" dirty="0">
                          <a:effectLst/>
                        </a:rPr>
                        <a:t>'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3298253"/>
                  </a:ext>
                </a:extLst>
              </a:tr>
              <a:tr h="3979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downstream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5</a:t>
                      </a:r>
                      <a:r>
                        <a:rPr lang="ru-RU" sz="1800" dirty="0">
                          <a:effectLst/>
                        </a:rPr>
                        <a:t>'</a:t>
                      </a:r>
                      <a:r>
                        <a:rPr lang="en-US" sz="1800" dirty="0">
                          <a:effectLst/>
                        </a:rPr>
                        <a:t>-ATACACCCCACGAAATCGCA-3</a:t>
                      </a:r>
                      <a:r>
                        <a:rPr lang="ru-RU" sz="1800" dirty="0">
                          <a:effectLst/>
                        </a:rPr>
                        <a:t>'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69043015"/>
                  </a:ext>
                </a:extLst>
              </a:tr>
              <a:tr h="397978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i="1" dirty="0">
                          <a:effectLst/>
                        </a:rPr>
                        <a:t>HOM3</a:t>
                      </a:r>
                      <a:endParaRPr lang="ru-RU" sz="18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forward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5</a:t>
                      </a:r>
                      <a:r>
                        <a:rPr lang="ru-RU" sz="1800">
                          <a:effectLst/>
                        </a:rPr>
                        <a:t>'</a:t>
                      </a:r>
                      <a:r>
                        <a:rPr lang="en-US" sz="1800">
                          <a:effectLst/>
                        </a:rPr>
                        <a:t>-GTGCCAGCGCTTTGGATAAC-3</a:t>
                      </a:r>
                      <a:r>
                        <a:rPr lang="ru-RU" sz="1800">
                          <a:effectLst/>
                        </a:rPr>
                        <a:t>'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76717935"/>
                  </a:ext>
                </a:extLst>
              </a:tr>
              <a:tr h="3979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downstream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5</a:t>
                      </a:r>
                      <a:r>
                        <a:rPr lang="ru-RU" sz="1800" dirty="0">
                          <a:effectLst/>
                        </a:rPr>
                        <a:t>'</a:t>
                      </a:r>
                      <a:r>
                        <a:rPr lang="en-US" sz="1800" dirty="0">
                          <a:effectLst/>
                        </a:rPr>
                        <a:t>-CGGTATAGCCACGACCAACA-3</a:t>
                      </a:r>
                      <a:r>
                        <a:rPr lang="ru-RU" sz="1800" dirty="0">
                          <a:effectLst/>
                        </a:rPr>
                        <a:t>'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869206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69CD980-4B90-410B-A285-2E273384D81F}"/>
              </a:ext>
            </a:extLst>
          </p:cNvPr>
          <p:cNvSpPr txBox="1"/>
          <p:nvPr/>
        </p:nvSpPr>
        <p:spPr>
          <a:xfrm>
            <a:off x="5922464" y="923955"/>
            <a:ext cx="42876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Sequences of primers used in the study</a:t>
            </a:r>
            <a:endParaRPr lang="ru-RU" b="1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89EB885-179A-4B2E-AA8D-51D2E6AA0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21" y="3483545"/>
            <a:ext cx="2901259" cy="217594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1EF2566-4FDC-42DE-AF6E-F94C568539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492" y="3483545"/>
            <a:ext cx="2901259" cy="2175944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E1D6A33D-C4B4-4FF1-A730-47959C65B261}"/>
              </a:ext>
            </a:extLst>
          </p:cNvPr>
          <p:cNvSpPr/>
          <p:nvPr/>
        </p:nvSpPr>
        <p:spPr>
          <a:xfrm>
            <a:off x="4646659" y="6002812"/>
            <a:ext cx="6839241" cy="6140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Sequence analysis (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Codone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 Code Aligner, BLAST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,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programs for the conversion of DNA into protein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)</a:t>
            </a:r>
            <a:endParaRPr lang="en-US" i="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</a:endParaRPr>
          </a:p>
        </p:txBody>
      </p:sp>
      <p:sp>
        <p:nvSpPr>
          <p:cNvPr id="5" name="Стрелка: вниз 4">
            <a:extLst>
              <a:ext uri="{FF2B5EF4-FFF2-40B4-BE49-F238E27FC236}">
                <a16:creationId xmlns:a16="http://schemas.microsoft.com/office/drawing/2014/main" id="{70464C0B-FB4C-41BD-9BEA-A3C6A3F00FD4}"/>
              </a:ext>
            </a:extLst>
          </p:cNvPr>
          <p:cNvSpPr/>
          <p:nvPr/>
        </p:nvSpPr>
        <p:spPr>
          <a:xfrm rot="16200000">
            <a:off x="4132676" y="6195226"/>
            <a:ext cx="235893" cy="229255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413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B15305-DEC2-4EBB-979A-1009A7B26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5806"/>
            <a:ext cx="10515600" cy="918552"/>
          </a:xfrm>
        </p:spPr>
        <p:txBody>
          <a:bodyPr/>
          <a:lstStyle/>
          <a:p>
            <a:pPr algn="ctr"/>
            <a:r>
              <a:rPr lang="en-US" b="1" dirty="0"/>
              <a:t>Results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B31CB3-5408-4B4C-BC1D-67FA9C183FB0}"/>
              </a:ext>
            </a:extLst>
          </p:cNvPr>
          <p:cNvSpPr txBox="1"/>
          <p:nvPr/>
        </p:nvSpPr>
        <p:spPr>
          <a:xfrm>
            <a:off x="402685" y="4974670"/>
            <a:ext cx="558038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00" b="1" dirty="0"/>
              <a:t>Survival of yeast cells irradiated with accelerated nitrogen ions </a:t>
            </a:r>
            <a:r>
              <a:rPr lang="ru-RU" sz="2100" b="1" baseline="30000" dirty="0">
                <a:effectLst/>
                <a:ea typeface="Calibri" panose="020F0502020204030204" pitchFamily="34" charset="0"/>
              </a:rPr>
              <a:t>15</a:t>
            </a:r>
            <a:r>
              <a:rPr lang="en-US" sz="2100" b="1" dirty="0"/>
              <a:t>N and gamma rays</a:t>
            </a:r>
            <a:endParaRPr lang="ru-RU" sz="21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4DEDAF-AE0A-4627-B0EF-8E06812AC0FF}"/>
              </a:ext>
            </a:extLst>
          </p:cNvPr>
          <p:cNvSpPr txBox="1"/>
          <p:nvPr/>
        </p:nvSpPr>
        <p:spPr>
          <a:xfrm>
            <a:off x="6342250" y="4974670"/>
            <a:ext cx="530673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00" b="1" dirty="0"/>
              <a:t>Frequency of mutants induced by accelerated nitrogen ions </a:t>
            </a:r>
            <a:r>
              <a:rPr lang="ru-RU" sz="2100" b="1" baseline="30000" dirty="0">
                <a:effectLst/>
                <a:ea typeface="Calibri" panose="020F0502020204030204" pitchFamily="34" charset="0"/>
              </a:rPr>
              <a:t>15</a:t>
            </a:r>
            <a:r>
              <a:rPr lang="en-US" sz="2100" b="1" dirty="0"/>
              <a:t>N and gamma irradiation</a:t>
            </a:r>
            <a:endParaRPr lang="ru-RU" sz="2100" b="1" dirty="0"/>
          </a:p>
        </p:txBody>
      </p:sp>
      <p:graphicFrame>
        <p:nvGraphicFramePr>
          <p:cNvPr id="15" name="Объект 14">
            <a:extLst>
              <a:ext uri="{FF2B5EF4-FFF2-40B4-BE49-F238E27FC236}">
                <a16:creationId xmlns:a16="http://schemas.microsoft.com/office/drawing/2014/main" id="{15093214-4C01-48A4-977C-7B854FC364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4846384"/>
              </p:ext>
            </p:extLst>
          </p:nvPr>
        </p:nvGraphicFramePr>
        <p:xfrm>
          <a:off x="677755" y="1130797"/>
          <a:ext cx="4995103" cy="3817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5" name="Graph" r:id="rId3" imgW="2942887" imgH="2247181" progId="Origin50.Graph">
                  <p:embed/>
                </p:oleObj>
              </mc:Choice>
              <mc:Fallback>
                <p:oleObj name="Graph" r:id="rId3" imgW="2942887" imgH="2247181" progId="Origin50.Grap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755" y="1130797"/>
                        <a:ext cx="4995103" cy="38170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6">
            <a:extLst>
              <a:ext uri="{FF2B5EF4-FFF2-40B4-BE49-F238E27FC236}">
                <a16:creationId xmlns:a16="http://schemas.microsoft.com/office/drawing/2014/main" id="{7B7F6571-C946-4A32-99FA-C6B8B75D4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4796" y="179545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7" name="Объект 16">
            <a:extLst>
              <a:ext uri="{FF2B5EF4-FFF2-40B4-BE49-F238E27FC236}">
                <a16:creationId xmlns:a16="http://schemas.microsoft.com/office/drawing/2014/main" id="{5F955B95-E7DA-491A-9A27-19B56E567F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7058999"/>
              </p:ext>
            </p:extLst>
          </p:nvPr>
        </p:nvGraphicFramePr>
        <p:xfrm>
          <a:off x="6302153" y="1144358"/>
          <a:ext cx="5129175" cy="391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6" name="Graph" r:id="rId5" imgW="2942887" imgH="2247181" progId="Origin95.Graph">
                  <p:embed/>
                </p:oleObj>
              </mc:Choice>
              <mc:Fallback>
                <p:oleObj name="Graph" r:id="rId5" imgW="2942887" imgH="2247181" progId="Origin95.Grap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2153" y="1144358"/>
                        <a:ext cx="5129175" cy="39181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6ECB996-D0B9-4E8D-8ED5-26D37E1EDCD0}"/>
              </a:ext>
            </a:extLst>
          </p:cNvPr>
          <p:cNvSpPr/>
          <p:nvPr/>
        </p:nvSpPr>
        <p:spPr>
          <a:xfrm>
            <a:off x="705334" y="1906317"/>
            <a:ext cx="638175" cy="6286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963B37-1099-48E0-842B-D73229EF4686}"/>
              </a:ext>
            </a:extLst>
          </p:cNvPr>
          <p:cNvSpPr txBox="1"/>
          <p:nvPr/>
        </p:nvSpPr>
        <p:spPr>
          <a:xfrm>
            <a:off x="1274003" y="5853040"/>
            <a:ext cx="3837745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RBE </a:t>
            </a:r>
            <a:r>
              <a:rPr lang="en-US" b="1" dirty="0">
                <a:solidFill>
                  <a:srgbClr val="FF0000"/>
                </a:solidFill>
                <a:latin typeface="Calibri" panose="020F0502020204030204"/>
              </a:rPr>
              <a:t>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 lethal action was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3,5±0,7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96BEF5-0747-401A-A55C-CF90C69B1523}"/>
              </a:ext>
            </a:extLst>
          </p:cNvPr>
          <p:cNvSpPr txBox="1"/>
          <p:nvPr/>
        </p:nvSpPr>
        <p:spPr>
          <a:xfrm>
            <a:off x="6712084" y="5853040"/>
            <a:ext cx="5008307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RBE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mutagenic action was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4,4±0,6</a:t>
            </a:r>
          </a:p>
        </p:txBody>
      </p:sp>
    </p:spTree>
    <p:extLst>
      <p:ext uri="{BB962C8B-B14F-4D97-AF65-F5344CB8AC3E}">
        <p14:creationId xmlns:p14="http://schemas.microsoft.com/office/powerpoint/2010/main" val="3765091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B15305-DEC2-4EBB-979A-1009A7B26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0088"/>
            <a:ext cx="10515600" cy="918552"/>
          </a:xfrm>
        </p:spPr>
        <p:txBody>
          <a:bodyPr/>
          <a:lstStyle/>
          <a:p>
            <a:pPr algn="ctr"/>
            <a:r>
              <a:rPr lang="en-US" b="1" dirty="0"/>
              <a:t>Results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0441345-72E7-47BD-BC39-B1BFE7DBE3CA}"/>
              </a:ext>
            </a:extLst>
          </p:cNvPr>
          <p:cNvPicPr/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94401"/>
            <a:ext cx="5727641" cy="36582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8DDDC4-BD10-48BC-BCF6-9CD7D1F0E297}"/>
              </a:ext>
            </a:extLst>
          </p:cNvPr>
          <p:cNvSpPr txBox="1"/>
          <p:nvPr/>
        </p:nvSpPr>
        <p:spPr>
          <a:xfrm>
            <a:off x="7181795" y="1866014"/>
            <a:ext cx="4172005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b="1" dirty="0"/>
              <a:t>Electropherogram of PCR DNA Lys+ fragments in 0.7% agarose gel</a:t>
            </a:r>
            <a:r>
              <a:rPr lang="ru-RU" sz="2100" b="1" dirty="0"/>
              <a:t> </a:t>
            </a: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(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TAE</a:t>
            </a: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, 140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V</a:t>
            </a: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, 150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mA</a:t>
            </a: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, 35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min</a:t>
            </a: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)</a:t>
            </a:r>
            <a:endParaRPr kumimoji="0" lang="ru-RU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16B0AB73-5C9C-44FB-8BFE-7EA197A0EA22}"/>
              </a:ext>
            </a:extLst>
          </p:cNvPr>
          <p:cNvCxnSpPr/>
          <p:nvPr/>
        </p:nvCxnSpPr>
        <p:spPr>
          <a:xfrm>
            <a:off x="706267" y="3642354"/>
            <a:ext cx="21291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9D5CFCA3-B77E-47B9-9AA2-32388417E02F}"/>
              </a:ext>
            </a:extLst>
          </p:cNvPr>
          <p:cNvCxnSpPr/>
          <p:nvPr/>
        </p:nvCxnSpPr>
        <p:spPr>
          <a:xfrm>
            <a:off x="706267" y="3444547"/>
            <a:ext cx="21291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6EC2382D-EFF7-4BCB-B5CE-4044FEC0777F}"/>
              </a:ext>
            </a:extLst>
          </p:cNvPr>
          <p:cNvCxnSpPr/>
          <p:nvPr/>
        </p:nvCxnSpPr>
        <p:spPr>
          <a:xfrm>
            <a:off x="706267" y="3941419"/>
            <a:ext cx="21291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87830562-0DE4-4EB0-AECA-0CE996C782FE}"/>
              </a:ext>
            </a:extLst>
          </p:cNvPr>
          <p:cNvCxnSpPr/>
          <p:nvPr/>
        </p:nvCxnSpPr>
        <p:spPr>
          <a:xfrm>
            <a:off x="706267" y="4298506"/>
            <a:ext cx="21291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DF08807-3966-4891-A4A1-B586071635D8}"/>
              </a:ext>
            </a:extLst>
          </p:cNvPr>
          <p:cNvSpPr txBox="1"/>
          <p:nvPr/>
        </p:nvSpPr>
        <p:spPr>
          <a:xfrm>
            <a:off x="324638" y="4175395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/>
              <a:t>250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7395AD-CA4F-4884-8FEB-29ED5E561E36}"/>
              </a:ext>
            </a:extLst>
          </p:cNvPr>
          <p:cNvSpPr txBox="1"/>
          <p:nvPr/>
        </p:nvSpPr>
        <p:spPr>
          <a:xfrm>
            <a:off x="315270" y="3523296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/>
              <a:t>750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C49036-5472-4EB7-8F8C-86F56E872500}"/>
              </a:ext>
            </a:extLst>
          </p:cNvPr>
          <p:cNvSpPr txBox="1"/>
          <p:nvPr/>
        </p:nvSpPr>
        <p:spPr>
          <a:xfrm>
            <a:off x="321074" y="3823470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/>
              <a:t>500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B7CD57-B7C0-4614-9387-345A652CE083}"/>
              </a:ext>
            </a:extLst>
          </p:cNvPr>
          <p:cNvSpPr txBox="1"/>
          <p:nvPr/>
        </p:nvSpPr>
        <p:spPr>
          <a:xfrm>
            <a:off x="292041" y="3320842"/>
            <a:ext cx="447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/>
              <a:t>1000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48C16B-E130-42DA-8A0F-86436988E636}"/>
              </a:ext>
            </a:extLst>
          </p:cNvPr>
          <p:cNvSpPr txBox="1"/>
          <p:nvPr/>
        </p:nvSpPr>
        <p:spPr>
          <a:xfrm>
            <a:off x="346529" y="1491478"/>
            <a:ext cx="3193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bp</a:t>
            </a:r>
            <a:endParaRPr lang="ru-RU" sz="1000" dirty="0"/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DEAD89EA-A2BB-418C-98D4-901C8AA9FE9B}"/>
              </a:ext>
            </a:extLst>
          </p:cNvPr>
          <p:cNvCxnSpPr/>
          <p:nvPr/>
        </p:nvCxnSpPr>
        <p:spPr>
          <a:xfrm>
            <a:off x="697106" y="3148939"/>
            <a:ext cx="21291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41E3F86-6DAE-4B29-AD20-F46322639352}"/>
              </a:ext>
            </a:extLst>
          </p:cNvPr>
          <p:cNvSpPr txBox="1"/>
          <p:nvPr/>
        </p:nvSpPr>
        <p:spPr>
          <a:xfrm>
            <a:off x="282409" y="3025828"/>
            <a:ext cx="447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/>
              <a:t>1500</a:t>
            </a: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05E3BD42-AD30-4BF6-8CDF-462401DBEB35}"/>
              </a:ext>
            </a:extLst>
          </p:cNvPr>
          <p:cNvCxnSpPr/>
          <p:nvPr/>
        </p:nvCxnSpPr>
        <p:spPr>
          <a:xfrm>
            <a:off x="697106" y="2943199"/>
            <a:ext cx="21291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42833AF-04DF-444B-A071-A38A4CC585FF}"/>
              </a:ext>
            </a:extLst>
          </p:cNvPr>
          <p:cNvSpPr txBox="1"/>
          <p:nvPr/>
        </p:nvSpPr>
        <p:spPr>
          <a:xfrm>
            <a:off x="291777" y="2815574"/>
            <a:ext cx="447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/>
              <a:t>2000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9A93F617-CC84-4EDB-8E10-0A92096E5D39}"/>
              </a:ext>
            </a:extLst>
          </p:cNvPr>
          <p:cNvCxnSpPr/>
          <p:nvPr/>
        </p:nvCxnSpPr>
        <p:spPr>
          <a:xfrm>
            <a:off x="697106" y="2791177"/>
            <a:ext cx="21291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7C3CA7A-F8E6-4FFE-B390-D662DDE822C3}"/>
              </a:ext>
            </a:extLst>
          </p:cNvPr>
          <p:cNvSpPr txBox="1"/>
          <p:nvPr/>
        </p:nvSpPr>
        <p:spPr>
          <a:xfrm>
            <a:off x="291777" y="2668743"/>
            <a:ext cx="447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/>
              <a:t>2500</a:t>
            </a:r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A10CA6D2-EE8B-4657-8789-5C9650918C02}"/>
              </a:ext>
            </a:extLst>
          </p:cNvPr>
          <p:cNvCxnSpPr/>
          <p:nvPr/>
        </p:nvCxnSpPr>
        <p:spPr>
          <a:xfrm>
            <a:off x="697106" y="2692861"/>
            <a:ext cx="21291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1D9A535-D446-48FE-9AE5-BBE725F2A5E8}"/>
              </a:ext>
            </a:extLst>
          </p:cNvPr>
          <p:cNvSpPr txBox="1"/>
          <p:nvPr/>
        </p:nvSpPr>
        <p:spPr>
          <a:xfrm>
            <a:off x="291777" y="2573386"/>
            <a:ext cx="447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/>
              <a:t>3000</a:t>
            </a: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EEEE617D-37BC-453F-8247-5F990FA1FE4D}"/>
              </a:ext>
            </a:extLst>
          </p:cNvPr>
          <p:cNvCxnSpPr/>
          <p:nvPr/>
        </p:nvCxnSpPr>
        <p:spPr>
          <a:xfrm>
            <a:off x="697106" y="2611581"/>
            <a:ext cx="21291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136971D2-8C03-48B7-A1BF-EF6B975B3E87}"/>
              </a:ext>
            </a:extLst>
          </p:cNvPr>
          <p:cNvSpPr txBox="1"/>
          <p:nvPr/>
        </p:nvSpPr>
        <p:spPr>
          <a:xfrm>
            <a:off x="291777" y="2473111"/>
            <a:ext cx="447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/>
              <a:t>3500</a:t>
            </a:r>
          </a:p>
        </p:txBody>
      </p: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D8C8AFB7-651A-4A13-B20A-A00F99FE1313}"/>
              </a:ext>
            </a:extLst>
          </p:cNvPr>
          <p:cNvCxnSpPr/>
          <p:nvPr/>
        </p:nvCxnSpPr>
        <p:spPr>
          <a:xfrm>
            <a:off x="697106" y="2512521"/>
            <a:ext cx="21291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F4BF1DD3-E54A-476E-948C-227C35C36458}"/>
              </a:ext>
            </a:extLst>
          </p:cNvPr>
          <p:cNvSpPr txBox="1"/>
          <p:nvPr/>
        </p:nvSpPr>
        <p:spPr>
          <a:xfrm>
            <a:off x="291777" y="2370932"/>
            <a:ext cx="447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/>
              <a:t>4000</a:t>
            </a:r>
          </a:p>
        </p:txBody>
      </p: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7B9E233B-23A5-4C84-9763-8F5E998D9648}"/>
              </a:ext>
            </a:extLst>
          </p:cNvPr>
          <p:cNvCxnSpPr/>
          <p:nvPr/>
        </p:nvCxnSpPr>
        <p:spPr>
          <a:xfrm>
            <a:off x="697106" y="2418541"/>
            <a:ext cx="21291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F5FDDBE4-9DD4-4FDC-86E8-E081A01C9559}"/>
              </a:ext>
            </a:extLst>
          </p:cNvPr>
          <p:cNvSpPr txBox="1"/>
          <p:nvPr/>
        </p:nvSpPr>
        <p:spPr>
          <a:xfrm>
            <a:off x="291777" y="2274372"/>
            <a:ext cx="447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/>
              <a:t>5000</a:t>
            </a:r>
          </a:p>
        </p:txBody>
      </p: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28E6CE04-74F4-49F5-BD7D-998D136BBF90}"/>
              </a:ext>
            </a:extLst>
          </p:cNvPr>
          <p:cNvCxnSpPr/>
          <p:nvPr/>
        </p:nvCxnSpPr>
        <p:spPr>
          <a:xfrm>
            <a:off x="697106" y="2327101"/>
            <a:ext cx="21291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3FE1E165-623B-40D5-B459-3D959BA19AFB}"/>
              </a:ext>
            </a:extLst>
          </p:cNvPr>
          <p:cNvSpPr txBox="1"/>
          <p:nvPr/>
        </p:nvSpPr>
        <p:spPr>
          <a:xfrm>
            <a:off x="291777" y="2180349"/>
            <a:ext cx="447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/>
              <a:t>6000</a:t>
            </a:r>
          </a:p>
        </p:txBody>
      </p: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195B84F9-598C-44D4-B39F-ED085797D74B}"/>
              </a:ext>
            </a:extLst>
          </p:cNvPr>
          <p:cNvCxnSpPr>
            <a:cxnSpLocks/>
          </p:cNvCxnSpPr>
          <p:nvPr/>
        </p:nvCxnSpPr>
        <p:spPr>
          <a:xfrm>
            <a:off x="702928" y="2184473"/>
            <a:ext cx="216251" cy="7033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7255377C-61D9-44C5-ABC8-7DE65B5736A4}"/>
              </a:ext>
            </a:extLst>
          </p:cNvPr>
          <p:cNvSpPr txBox="1"/>
          <p:nvPr/>
        </p:nvSpPr>
        <p:spPr>
          <a:xfrm>
            <a:off x="294493" y="2065239"/>
            <a:ext cx="447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/>
              <a:t>8000</a:t>
            </a:r>
          </a:p>
        </p:txBody>
      </p: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9A555D70-46C0-453B-B001-6CFDF7A583EF}"/>
              </a:ext>
            </a:extLst>
          </p:cNvPr>
          <p:cNvCxnSpPr>
            <a:cxnSpLocks/>
          </p:cNvCxnSpPr>
          <p:nvPr/>
        </p:nvCxnSpPr>
        <p:spPr>
          <a:xfrm>
            <a:off x="712697" y="2100619"/>
            <a:ext cx="214582" cy="7181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D6877A86-AC86-4287-9010-F8685A012DEE}"/>
              </a:ext>
            </a:extLst>
          </p:cNvPr>
          <p:cNvSpPr txBox="1"/>
          <p:nvPr/>
        </p:nvSpPr>
        <p:spPr>
          <a:xfrm>
            <a:off x="257273" y="1965054"/>
            <a:ext cx="5132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/>
              <a:t>10000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76979C-F422-4AF4-BF30-F033CA8E8E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43" y="4724478"/>
            <a:ext cx="11683851" cy="201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6457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16257</TotalTime>
  <Words>994</Words>
  <Application>Microsoft Office PowerPoint</Application>
  <PresentationFormat>Широкоэкранный</PresentationFormat>
  <Paragraphs>240</Paragraphs>
  <Slides>15</Slides>
  <Notes>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Helvetica</vt:lpstr>
      <vt:lpstr>Times New Roman</vt:lpstr>
      <vt:lpstr>Тема Office</vt:lpstr>
      <vt:lpstr>Graph</vt:lpstr>
      <vt:lpstr>Презентация PowerPoint</vt:lpstr>
      <vt:lpstr>Introduction</vt:lpstr>
      <vt:lpstr>Introduction</vt:lpstr>
      <vt:lpstr>Investigation goal</vt:lpstr>
      <vt:lpstr>Materials and methods</vt:lpstr>
      <vt:lpstr>Experimental scheme</vt:lpstr>
      <vt:lpstr>Experimental scheme</vt:lpstr>
      <vt:lpstr>Results</vt:lpstr>
      <vt:lpstr>Results</vt:lpstr>
      <vt:lpstr>Spectrum of mutations in the LYS2 gene (Part 1)</vt:lpstr>
      <vt:lpstr>Презентация PowerPoint</vt:lpstr>
      <vt:lpstr>Презентация PowerPoint</vt:lpstr>
      <vt:lpstr>Conclusions</vt:lpstr>
      <vt:lpstr>Gratitude for the provided data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Основные причины нарушения функции цитоплазматических органелл</dc:title>
  <dc:creator>Вероника Елизарова</dc:creator>
  <cp:lastModifiedBy>Вероника Елизарова</cp:lastModifiedBy>
  <cp:revision>278</cp:revision>
  <dcterms:created xsi:type="dcterms:W3CDTF">2020-03-03T15:28:15Z</dcterms:created>
  <dcterms:modified xsi:type="dcterms:W3CDTF">2020-11-12T10:52:03Z</dcterms:modified>
</cp:coreProperties>
</file>