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8" r:id="rId4"/>
    <p:sldId id="260" r:id="rId5"/>
    <p:sldId id="271" r:id="rId6"/>
    <p:sldId id="262" r:id="rId7"/>
    <p:sldId id="263" r:id="rId8"/>
    <p:sldId id="270" r:id="rId9"/>
    <p:sldId id="275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3908" autoAdjust="0"/>
  </p:normalViewPr>
  <p:slideViewPr>
    <p:cSldViewPr snapToGrid="0">
      <p:cViewPr varScale="1">
        <p:scale>
          <a:sx n="105" d="100"/>
          <a:sy n="105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0DBDD-67AA-4CDA-AD78-53EDDE4D8A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50D7B-6844-4BA8-95CA-13F14C411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9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30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ДР Образуются либо в результате прямого разрыва двух </a:t>
            </a:r>
            <a:r>
              <a:rPr lang="ru-RU" dirty="0" err="1"/>
              <a:t>двух</a:t>
            </a:r>
            <a:r>
              <a:rPr lang="ru-RU" dirty="0"/>
              <a:t> нитей ДНК- прямые ДР в результате передачи энергии локальному участку ДНК и приводящему к нарушению ее целостности </a:t>
            </a:r>
          </a:p>
          <a:p>
            <a:r>
              <a:rPr lang="ru-RU" dirty="0"/>
              <a:t>Либо могут формироваться из других повреждений в процессе клеточного восстановления в качестве издержек репарации в процессе работы различных ферментов.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9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3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6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2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7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6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50D7B-6844-4BA8-95CA-13F14C4110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2AE96-5696-4470-A120-B08B2BA26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D9C012-A117-4F64-9411-4719768A3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F13D4-8873-450E-81C2-EB73B141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DAC5-B099-487F-977F-67FA0E866CB5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E3D00-171A-46DB-9C52-E8A89D8A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DE441E-8066-4285-B3A6-8DAB7FA5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9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859A4-796B-4B15-931F-B4F4DDAA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39AEE3-5260-48FD-B66F-4226A3A9E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7E54C-BEF8-44C4-BD84-71AC8D23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1FB2-A4FD-4080-B689-37B8B3B6A7B0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CBBC9-E3B8-4856-9C80-827A8E9C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B7219-946B-4F35-B5C1-FC7F9DC3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3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DF8BAB-E8FF-4C47-9233-90F977A09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12EDA8-401D-4889-8E9E-DF8530E5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2CB72-B1D9-4D1A-8AB8-281112B3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0B38-B2D5-41C6-8ADE-6A460FD2EC16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4259A-C101-44A9-8E0E-C7F497A4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AAC96-3B71-4561-B004-AE054676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4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AC35A-3644-4B2B-8F90-3B9D45D1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7C379-7BF5-404E-8A5D-845929D39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FB4AA-7246-4856-B846-CC343B6DD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FE6A-184A-4192-894E-DCCC37897A49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7898D-6A45-4583-83FC-A9E4F966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20CF8A-7623-411A-8AB4-9F481EC3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3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B0245-71B1-4F8F-A9A1-E75CD4E0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1A0A64-FD34-4806-9FE6-775276D7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DA48F-FD79-40AF-A78D-8A848EAE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79B7-938F-4C54-B669-F6B0D6BC3389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1150E-46F4-47F0-BE0D-9A6C9DE0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3A702-EF5A-4A52-8F64-DFBFD855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3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3734F-C13F-4EED-9126-03CC2991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DD8B8-955A-4199-953F-758B0B0F6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7F4EB9-ADCF-4B82-9EC0-0E846594A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DBE37-465C-4842-A74C-C594D81E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A572-BBC0-4165-9D9C-A5AABE474C97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529375-675C-4F19-A6A8-B18D0169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FF41CF-BF68-41F3-9EA1-C42EF763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3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C6E30-A15A-4059-A148-C69DE350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5E78-CE71-46DE-9600-E31071FD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D1CCF9-354D-4661-9A75-73EF496FF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DC00A7-A775-460B-9448-C980B1DA0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0A0CE7-54EB-432C-B0BD-0ADAF604E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B9AA88-C8A5-4571-B7DA-5C8E6B1B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6A94-343A-4E18-B342-236E76D19A9C}" type="datetime1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9360D8-4244-4868-85FB-0A2F20C2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5365C9-C8BA-4AFF-87FE-650F79FE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1D485-E6A1-4ABA-9AE5-1553B0BC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EAC93D-1017-4284-BADB-2A103891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71F39-7DD6-418A-913A-0E8DFCAD21FF}" type="datetime1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D750D3-4D86-41DC-9B29-35316F35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94E2CC-7C12-4D65-9811-4BF3024F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83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1FDB83-43F9-48B4-B520-67A3A9A6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5A3-B080-47AB-B826-8B46CAE0C9D6}" type="datetime1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574797-BB2D-403E-982E-604CF8CF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28CD9A-9B34-4EB0-9546-2191209D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4F39B-0974-493C-92AE-4AA0A2A6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8B5B7-934F-4376-841F-13453D8C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D2D5A-F05A-497A-B9AC-D8069C91D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1EB177-43AA-44FF-BD59-72100880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580F-EF8D-4D9B-BEC6-D79E6BDC272D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C8C14D-20F7-491F-B780-C28B1469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4E9EF-5A8B-462E-86A7-F7A59594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5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E8D0F-CA50-4DEC-99C5-25F36833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250769-54B2-4546-8C73-BD187EA6C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F218B-21E5-4C43-98A7-CEF461A5C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90A8DF-A23E-4790-B243-413BDD1E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5802-D7E2-4481-B89C-54572BBF964C}" type="datetime1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225A1-94E7-4960-95E8-7216C8B4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4EA11-3A93-446D-828B-EB63C474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0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792F0-F343-4347-87BD-BAE8FA1B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3DFBB-E142-49BF-BF39-D250045B5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E8CCB-73EB-4C41-B867-C0CED34BE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905F1-6167-47B8-8351-DAF9E59D368B}" type="datetime1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A6AC0-BD2F-4A83-A112-5F893FFAC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43CFC-6333-4CF9-89D4-B53D6EE9E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975C-5440-49EE-9BAD-C1C509DF81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3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"/><Relationship Id="rId4" Type="http://schemas.openxmlformats.org/officeDocument/2006/relationships/image" Target="../media/image23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iff"/><Relationship Id="rId4" Type="http://schemas.openxmlformats.org/officeDocument/2006/relationships/image" Target="../media/image26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A0988-18AA-4398-8D67-C0050D6AC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326" y="2240754"/>
            <a:ext cx="11024865" cy="239006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strand breaks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repair kinetics in neurons and astrocytes of primary hippocampal cell culture after irradiation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-rays and proton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3BBFA15-7546-4D2D-9D68-31B8C73C6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9913" y="-1541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2A4AFC7E-957D-47DF-8728-5487025A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36" y="-356394"/>
            <a:ext cx="1819275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атьяна\Google Диск\эмблема LRB.png">
            <a:extLst>
              <a:ext uri="{FF2B5EF4-FFF2-40B4-BE49-F238E27FC236}">
                <a16:creationId xmlns:a16="http://schemas.microsoft.com/office/drawing/2014/main" id="{17925DA7-AFF3-49A2-B012-1F6F09A1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629" y="39385"/>
            <a:ext cx="1752600" cy="1381125"/>
          </a:xfrm>
          <a:prstGeom prst="rect">
            <a:avLst/>
          </a:prstGeom>
          <a:noFill/>
        </p:spPr>
      </p:pic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88BCF660-A559-4004-A2F5-29DBC488EF7D}"/>
              </a:ext>
            </a:extLst>
          </p:cNvPr>
          <p:cNvSpPr txBox="1">
            <a:spLocks/>
          </p:cNvSpPr>
          <p:nvPr/>
        </p:nvSpPr>
        <p:spPr>
          <a:xfrm>
            <a:off x="703326" y="4513438"/>
            <a:ext cx="10797530" cy="2458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700" i="1" dirty="0"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700" u="sng" dirty="0" err="1">
                <a:latin typeface="Times New Roman" pitchFamily="18" charset="0"/>
                <a:cs typeface="Times New Roman" pitchFamily="18" charset="0"/>
              </a:rPr>
              <a:t>Filatova</a:t>
            </a:r>
            <a:r>
              <a:rPr lang="en-US" sz="1700" u="sng" dirty="0">
                <a:latin typeface="Times New Roman" pitchFamily="18" charset="0"/>
                <a:cs typeface="Times New Roman" pitchFamily="18" charset="0"/>
              </a:rPr>
              <a:t> A.S.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Boreyko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A.V. </a:t>
            </a: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Vasilyev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L. A. </a:t>
            </a: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Krupnova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M. E.</a:t>
            </a: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Smirnova E. V. </a:t>
            </a: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Hramco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T.S. </a:t>
            </a: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1, 2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700" baseline="30000" dirty="0"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Joint Institute for Nuclear Research Laboratory of Radiation Biology,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Dubna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State University,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, Russia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700" i="1" dirty="0"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700" i="1" dirty="0"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7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Dubna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2020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3F1468-4847-41FE-9BA9-507F9877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497" y="74485"/>
            <a:ext cx="2108206" cy="192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4AF91A-0595-46C6-AE63-0A1D0CBF5495}"/>
              </a:ext>
            </a:extLst>
          </p:cNvPr>
          <p:cNvSpPr/>
          <p:nvPr/>
        </p:nvSpPr>
        <p:spPr>
          <a:xfrm>
            <a:off x="2915036" y="1439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XXIV International Scientific Conference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of Young Scientists and Specialists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(AYSS-2020)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63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B7A3D-CCD4-4753-8E1A-BDCE6B30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66EBBE-A510-436E-9EAF-D147889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041906-9310-4A6D-B9F7-8D2DE393C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637" y="2479374"/>
            <a:ext cx="3707721" cy="920025"/>
          </a:xfrm>
          <a:ln>
            <a:solidFill>
              <a:schemeClr val="bg1"/>
            </a:solidFill>
          </a:ln>
          <a:effectLst/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radiation therapy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radiation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edikoff.net/wp-content/uploads/2018/03/provedenie-luchevoj-terapii.jpg">
            <a:extLst>
              <a:ext uri="{FF2B5EF4-FFF2-40B4-BE49-F238E27FC236}">
                <a16:creationId xmlns:a16="http://schemas.microsoft.com/office/drawing/2014/main" id="{2164B2D3-E3BF-4447-9ED4-AA52AFE7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772107"/>
            <a:ext cx="2154051" cy="1501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2.gorod.lv/images/news_item_in_cifs/pic/219325/big/nad-chelovechestvom-navisla-ugroza-vo-mnogo-raz-opasnee-globalnogo-potepleniya_44652_0.jpg?v=1471613230">
            <a:extLst>
              <a:ext uri="{FF2B5EF4-FFF2-40B4-BE49-F238E27FC236}">
                <a16:creationId xmlns:a16="http://schemas.microsoft.com/office/drawing/2014/main" id="{51E53FCA-3D34-4B6E-8DC0-FFAB73C46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881172"/>
            <a:ext cx="2195390" cy="1501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AD7CA7B-C257-487F-BF05-265D367535B2}"/>
              </a:ext>
            </a:extLst>
          </p:cNvPr>
          <p:cNvGrpSpPr/>
          <p:nvPr/>
        </p:nvGrpSpPr>
        <p:grpSpPr>
          <a:xfrm>
            <a:off x="2913682" y="1647890"/>
            <a:ext cx="2355028" cy="3463151"/>
            <a:chOff x="298736" y="4098081"/>
            <a:chExt cx="1617160" cy="2579263"/>
          </a:xfrm>
        </p:grpSpPr>
        <p:pic>
          <p:nvPicPr>
            <p:cNvPr id="8" name="Picture 6" descr="C:\Users\Татьяна\Google Диск\аспирантура\статьи обзор литературы аспирантура\Новая папка\740adc969f69925740e1357a1f456f0f_330x170.gif">
              <a:extLst>
                <a:ext uri="{FF2B5EF4-FFF2-40B4-BE49-F238E27FC236}">
                  <a16:creationId xmlns:a16="http://schemas.microsoft.com/office/drawing/2014/main" id="{713BB9D1-1935-44EF-8F71-9E042AB0AC2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4885" y="5040923"/>
              <a:ext cx="2204862" cy="1067980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9E8F65-B21D-4C2F-A7EC-F9108D9C04CF}"/>
                </a:ext>
              </a:extLst>
            </p:cNvPr>
            <p:cNvSpPr txBox="1"/>
            <p:nvPr/>
          </p:nvSpPr>
          <p:spPr>
            <a:xfrm>
              <a:off x="298736" y="4098081"/>
              <a:ext cx="1617160" cy="29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DNA damage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80" name="Picture 8" descr="http://enslov.ru/wp-content/uploads/2017/06/mozg.png">
            <a:extLst>
              <a:ext uri="{FF2B5EF4-FFF2-40B4-BE49-F238E27FC236}">
                <a16:creationId xmlns:a16="http://schemas.microsoft.com/office/drawing/2014/main" id="{E4F582D7-4DDF-4D5D-A629-BE9F1794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54" y="2578380"/>
            <a:ext cx="2479001" cy="20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C6F8F0-C17E-4A9D-BE38-BDE2C831306E}"/>
              </a:ext>
            </a:extLst>
          </p:cNvPr>
          <p:cNvSpPr txBox="1"/>
          <p:nvPr/>
        </p:nvSpPr>
        <p:spPr>
          <a:xfrm>
            <a:off x="5500600" y="1657998"/>
            <a:ext cx="263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Cognitive impairment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27">
            <a:extLst>
              <a:ext uri="{FF2B5EF4-FFF2-40B4-BE49-F238E27FC236}">
                <a16:creationId xmlns:a16="http://schemas.microsoft.com/office/drawing/2014/main" id="{DA03FA84-BEA6-431A-A6FF-77D8C1F73952}"/>
              </a:ext>
            </a:extLst>
          </p:cNvPr>
          <p:cNvSpPr/>
          <p:nvPr/>
        </p:nvSpPr>
        <p:spPr>
          <a:xfrm rot="1868450" flipV="1">
            <a:off x="2755293" y="2920162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27">
            <a:extLst>
              <a:ext uri="{FF2B5EF4-FFF2-40B4-BE49-F238E27FC236}">
                <a16:creationId xmlns:a16="http://schemas.microsoft.com/office/drawing/2014/main" id="{EDEFC53E-6D69-4A55-A0D9-2D0519FDC855}"/>
              </a:ext>
            </a:extLst>
          </p:cNvPr>
          <p:cNvSpPr/>
          <p:nvPr/>
        </p:nvSpPr>
        <p:spPr>
          <a:xfrm rot="19793018" flipV="1">
            <a:off x="2755428" y="4221355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27">
            <a:extLst>
              <a:ext uri="{FF2B5EF4-FFF2-40B4-BE49-F238E27FC236}">
                <a16:creationId xmlns:a16="http://schemas.microsoft.com/office/drawing/2014/main" id="{DDE5A108-B1ED-4AE7-B8A0-4D49E1E06105}"/>
              </a:ext>
            </a:extLst>
          </p:cNvPr>
          <p:cNvSpPr/>
          <p:nvPr/>
        </p:nvSpPr>
        <p:spPr>
          <a:xfrm flipV="1">
            <a:off x="5070688" y="3256438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A1F924-BE05-4F58-AB76-53B1088A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431"/>
            <a:ext cx="12192000" cy="700375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C60937-08FE-4A97-A246-C7CD4024CD94}"/>
              </a:ext>
            </a:extLst>
          </p:cNvPr>
          <p:cNvSpPr/>
          <p:nvPr/>
        </p:nvSpPr>
        <p:spPr>
          <a:xfrm>
            <a:off x="8478465" y="1564865"/>
            <a:ext cx="3353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unavoidable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damage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10A135-7885-4827-B7DC-367F432AAD02}"/>
              </a:ext>
            </a:extLst>
          </p:cNvPr>
          <p:cNvSpPr/>
          <p:nvPr/>
        </p:nvSpPr>
        <p:spPr>
          <a:xfrm>
            <a:off x="8347141" y="3424217"/>
            <a:ext cx="3498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double-strand breaks are one of the most severe DNA damage to the genetic structures of cells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F9985ED-BF5D-4E55-A7FF-F5A29AA18939}"/>
              </a:ext>
            </a:extLst>
          </p:cNvPr>
          <p:cNvSpPr/>
          <p:nvPr/>
        </p:nvSpPr>
        <p:spPr>
          <a:xfrm>
            <a:off x="8478466" y="4556710"/>
            <a:ext cx="3367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of this type of DNA damage in neurons remains poorly understood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6AD0A2A-BD31-4AD5-9705-1A57AB94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8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eurekalert.org/multimedia_prod/pub/web/140956_web.jpg">
            <a:extLst>
              <a:ext uri="{FF2B5EF4-FFF2-40B4-BE49-F238E27FC236}">
                <a16:creationId xmlns:a16="http://schemas.microsoft.com/office/drawing/2014/main" id="{0B070722-F472-4CE3-BB8B-F6398968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26" y="1814371"/>
            <a:ext cx="2724632" cy="27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ubs.niaaa.nih.gov/publications/arh284/images/swart1.gif">
            <a:extLst>
              <a:ext uri="{FF2B5EF4-FFF2-40B4-BE49-F238E27FC236}">
                <a16:creationId xmlns:a16="http://schemas.microsoft.com/office/drawing/2014/main" id="{28A81652-2319-489F-A06F-3CAA75C66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7" r="56984" b="-1"/>
          <a:stretch/>
        </p:blipFill>
        <p:spPr bwMode="auto">
          <a:xfrm>
            <a:off x="4950986" y="911648"/>
            <a:ext cx="2161750" cy="48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Молния 7">
            <a:extLst>
              <a:ext uri="{FF2B5EF4-FFF2-40B4-BE49-F238E27FC236}">
                <a16:creationId xmlns:a16="http://schemas.microsoft.com/office/drawing/2014/main" id="{FC7CC3E3-F72C-43BA-8E19-25F2EBF7E414}"/>
              </a:ext>
            </a:extLst>
          </p:cNvPr>
          <p:cNvSpPr/>
          <p:nvPr/>
        </p:nvSpPr>
        <p:spPr>
          <a:xfrm>
            <a:off x="9986813" y="1961007"/>
            <a:ext cx="216024" cy="288032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D5A6CA-C0BF-4277-A9C0-33AB49AD0D1B}"/>
              </a:ext>
            </a:extLst>
          </p:cNvPr>
          <p:cNvSpPr/>
          <p:nvPr/>
        </p:nvSpPr>
        <p:spPr>
          <a:xfrm>
            <a:off x="8303257" y="921041"/>
            <a:ext cx="366674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to the hippocampus</a:t>
            </a:r>
            <a:endParaRPr lang="ru-RU" sz="2800" i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3BD583-7D0C-4207-B778-B113EEE8F9D6}"/>
              </a:ext>
            </a:extLst>
          </p:cNvPr>
          <p:cNvSpPr/>
          <p:nvPr/>
        </p:nvSpPr>
        <p:spPr>
          <a:xfrm>
            <a:off x="8303257" y="5071346"/>
            <a:ext cx="366674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 </a:t>
            </a:r>
          </a:p>
          <a:p>
            <a:pPr algn="ctr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cognitive functions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FFC018-DD82-4977-AD2F-882A99430153}"/>
              </a:ext>
            </a:extLst>
          </p:cNvPr>
          <p:cNvSpPr/>
          <p:nvPr/>
        </p:nvSpPr>
        <p:spPr>
          <a:xfrm>
            <a:off x="168394" y="4300863"/>
            <a:ext cx="3666744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and memory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1864865-79A8-49E1-88CD-5E6083AAD475}"/>
              </a:ext>
            </a:extLst>
          </p:cNvPr>
          <p:cNvSpPr/>
          <p:nvPr/>
        </p:nvSpPr>
        <p:spPr>
          <a:xfrm>
            <a:off x="168394" y="5088056"/>
            <a:ext cx="3666744" cy="40011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behavior</a:t>
            </a:r>
            <a:endParaRPr lang="ru-RU" sz="20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72DD64-196A-4FF3-A787-DE7D51EBCF02}"/>
              </a:ext>
            </a:extLst>
          </p:cNvPr>
          <p:cNvSpPr/>
          <p:nvPr/>
        </p:nvSpPr>
        <p:spPr>
          <a:xfrm>
            <a:off x="93721" y="926650"/>
            <a:ext cx="3666744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Hippocampal </a:t>
            </a:r>
          </a:p>
          <a:p>
            <a:pPr algn="ctr"/>
            <a:r>
              <a:rPr lang="en-US" sz="28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ru-RU" sz="2800" i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1292F8C-C6CE-4B85-B350-4ED1ABE4EE1B}"/>
              </a:ext>
            </a:extLst>
          </p:cNvPr>
          <p:cNvSpPr/>
          <p:nvPr/>
        </p:nvSpPr>
        <p:spPr>
          <a:xfrm>
            <a:off x="8303257" y="5814164"/>
            <a:ext cx="366674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Impairment spatial memory in animals</a:t>
            </a:r>
            <a:endParaRPr lang="ru-RU" sz="20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8477974-12E5-47C7-B496-7DC41A6C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8545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Hippocampus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170FD8-10D1-42F0-8392-82AA60D7B9DE}"/>
              </a:ext>
            </a:extLst>
          </p:cNvPr>
          <p:cNvSpPr/>
          <p:nvPr/>
        </p:nvSpPr>
        <p:spPr>
          <a:xfrm>
            <a:off x="221998" y="5792204"/>
            <a:ext cx="3666744" cy="40011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Spatial orientation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C16648-40D4-4B74-AF74-BB6C80B97373}"/>
              </a:ext>
            </a:extLst>
          </p:cNvPr>
          <p:cNvSpPr/>
          <p:nvPr/>
        </p:nvSpPr>
        <p:spPr>
          <a:xfrm>
            <a:off x="8303257" y="4307124"/>
            <a:ext cx="366674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hippocampal neurogenesis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E9BC7C-27D9-4CE7-8CAC-1B934016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F824CDD-7E5E-4D17-B492-CB3AE741739D}"/>
              </a:ext>
            </a:extLst>
          </p:cNvPr>
          <p:cNvGrpSpPr/>
          <p:nvPr/>
        </p:nvGrpSpPr>
        <p:grpSpPr>
          <a:xfrm>
            <a:off x="884758" y="2001990"/>
            <a:ext cx="2234017" cy="2099859"/>
            <a:chOff x="884758" y="2001990"/>
            <a:chExt cx="2234017" cy="2099859"/>
          </a:xfrm>
        </p:grpSpPr>
        <p:pic>
          <p:nvPicPr>
            <p:cNvPr id="4102" name="Picture 6" descr="https://www.zr.ru/_ah/img/EkUdfMed6GlYgKGgozr3kg=s800">
              <a:extLst>
                <a:ext uri="{FF2B5EF4-FFF2-40B4-BE49-F238E27FC236}">
                  <a16:creationId xmlns:a16="http://schemas.microsoft.com/office/drawing/2014/main" id="{0EA6392B-EC43-43FB-A4A5-22CABE4D2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58" y="2001990"/>
              <a:ext cx="2234017" cy="2099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9455CF-07C6-49C0-80B3-E4E79982A298}"/>
                </a:ext>
              </a:extLst>
            </p:cNvPr>
            <p:cNvSpPr txBox="1"/>
            <p:nvPr/>
          </p:nvSpPr>
          <p:spPr>
            <a:xfrm>
              <a:off x="1040479" y="3612647"/>
              <a:ext cx="100144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Hippocampus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57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648A04-0FA1-4B5B-AD5D-864B1AFE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592" y="1352729"/>
            <a:ext cx="10151534" cy="14391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study the formation and repair of DNA DSBs in neurons of the rat primary hippocampal cell culture under the action of 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γ-ray and protons</a:t>
            </a:r>
            <a:endParaRPr lang="ru-RU" sz="2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050736A-9020-45FF-A8C5-848AE1FA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204"/>
            <a:ext cx="12192000" cy="792331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and goals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623AD97-2D38-4125-B9DC-BC77E315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34386-F525-4B5B-8B79-2084ACC2DA29}"/>
              </a:ext>
            </a:extLst>
          </p:cNvPr>
          <p:cNvSpPr txBox="1"/>
          <p:nvPr/>
        </p:nvSpPr>
        <p:spPr>
          <a:xfrm>
            <a:off x="1076326" y="3074983"/>
            <a:ext cx="10108142" cy="2234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formation and elimination of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H2AX/53BP1 foci under the action of 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γ-ray and protons in the rat primary hippocampal cell culture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compare the formation and elimination of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H2AX/53BP1 foci in neurons and astrocytes of primary hippocampal cells culture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1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44D060A-4C58-4541-B049-F9A8E9325C2A}"/>
              </a:ext>
            </a:extLst>
          </p:cNvPr>
          <p:cNvGrpSpPr/>
          <p:nvPr/>
        </p:nvGrpSpPr>
        <p:grpSpPr>
          <a:xfrm>
            <a:off x="276959" y="3821571"/>
            <a:ext cx="1839074" cy="2690910"/>
            <a:chOff x="275853" y="3965648"/>
            <a:chExt cx="1839074" cy="2690910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B68C406-44EA-4E0B-B57E-7644A6B14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53" y="4357715"/>
              <a:ext cx="1839074" cy="2298843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9F5A0CD-0830-4E44-B051-EC1AD08880FB}"/>
                </a:ext>
              </a:extLst>
            </p:cNvPr>
            <p:cNvSpPr txBox="1"/>
            <p:nvPr/>
          </p:nvSpPr>
          <p:spPr>
            <a:xfrm>
              <a:off x="379365" y="3965648"/>
              <a:ext cx="1632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Times New Roman" panose="02020603050405020304" pitchFamily="18" charset="0"/>
                  <a:ea typeface="Calibri" panose="020F0502020204030204" pitchFamily="34" charset="0"/>
                </a:rPr>
                <a:t>Tissue isolation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B56B502-29BE-4239-A40A-0510DD0A6909}"/>
              </a:ext>
            </a:extLst>
          </p:cNvPr>
          <p:cNvGrpSpPr/>
          <p:nvPr/>
        </p:nvGrpSpPr>
        <p:grpSpPr>
          <a:xfrm>
            <a:off x="6268692" y="3459965"/>
            <a:ext cx="2933393" cy="3322900"/>
            <a:chOff x="5719330" y="1065891"/>
            <a:chExt cx="2933393" cy="332290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6DA24566-E418-409F-957A-EC8DFFC35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5540" y="2242813"/>
              <a:ext cx="2145978" cy="21459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C57D1761-7AF2-47F4-85E9-E2DD98CFC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19330" y="1065891"/>
              <a:ext cx="1786421" cy="178642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F8D38A-10B0-462F-89B1-025298CB18D0}"/>
                </a:ext>
              </a:extLst>
            </p:cNvPr>
            <p:cNvSpPr txBox="1"/>
            <p:nvPr/>
          </p:nvSpPr>
          <p:spPr>
            <a:xfrm>
              <a:off x="6325081" y="1384563"/>
              <a:ext cx="23276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AraC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-treatment 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DIV 4-7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(Days in vitro)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7AF3C52-909B-432F-8A86-0704ED5C8536}"/>
              </a:ext>
            </a:extLst>
          </p:cNvPr>
          <p:cNvGrpSpPr/>
          <p:nvPr/>
        </p:nvGrpSpPr>
        <p:grpSpPr>
          <a:xfrm>
            <a:off x="9893158" y="3792360"/>
            <a:ext cx="2145978" cy="2990505"/>
            <a:chOff x="9173656" y="1355115"/>
            <a:chExt cx="2145978" cy="299050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2B0A1E9C-C223-4C9F-9560-8B716D23C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3656" y="2199642"/>
              <a:ext cx="2145978" cy="2145978"/>
            </a:xfrm>
            <a:prstGeom prst="rect">
              <a:avLst/>
            </a:prstGeom>
          </p:spPr>
        </p:pic>
        <p:sp>
          <p:nvSpPr>
            <p:cNvPr id="59" name="Молния 58">
              <a:extLst>
                <a:ext uri="{FF2B5EF4-FFF2-40B4-BE49-F238E27FC236}">
                  <a16:creationId xmlns:a16="http://schemas.microsoft.com/office/drawing/2014/main" id="{D9A5507D-49A5-4F1C-B4F0-F49C5F3D758D}"/>
                </a:ext>
              </a:extLst>
            </p:cNvPr>
            <p:cNvSpPr/>
            <p:nvPr/>
          </p:nvSpPr>
          <p:spPr>
            <a:xfrm rot="1465828">
              <a:off x="9810927" y="2303494"/>
              <a:ext cx="640308" cy="637938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608F4B-D1B8-40B8-A5CA-CB2569038E4E}"/>
                </a:ext>
              </a:extLst>
            </p:cNvPr>
            <p:cNvSpPr txBox="1"/>
            <p:nvPr/>
          </p:nvSpPr>
          <p:spPr>
            <a:xfrm>
              <a:off x="9362047" y="1355115"/>
              <a:ext cx="168507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Irradiation with </a:t>
              </a:r>
            </a:p>
            <a:p>
              <a:pPr algn="ctr"/>
              <a:r>
                <a:rPr lang="en-US" dirty="0">
                  <a:latin typeface="Symbol" panose="05050102010706020507" pitchFamily="18" charset="2"/>
                  <a:cs typeface="Times New Roman" panose="02020603050405020304" pitchFamily="18" charset="0"/>
                </a:rPr>
                <a:t>g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-ray, protons 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DIV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16-18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Стрелка вправо 27">
            <a:extLst>
              <a:ext uri="{FF2B5EF4-FFF2-40B4-BE49-F238E27FC236}">
                <a16:creationId xmlns:a16="http://schemas.microsoft.com/office/drawing/2014/main" id="{8F671964-F18E-4DD6-820C-59B8BBDFCD5F}"/>
              </a:ext>
            </a:extLst>
          </p:cNvPr>
          <p:cNvSpPr/>
          <p:nvPr/>
        </p:nvSpPr>
        <p:spPr>
          <a:xfrm flipV="1">
            <a:off x="2651319" y="5520567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27">
            <a:extLst>
              <a:ext uri="{FF2B5EF4-FFF2-40B4-BE49-F238E27FC236}">
                <a16:creationId xmlns:a16="http://schemas.microsoft.com/office/drawing/2014/main" id="{652E6F3E-2054-4301-A5AB-2F069C0188C6}"/>
              </a:ext>
            </a:extLst>
          </p:cNvPr>
          <p:cNvSpPr/>
          <p:nvPr/>
        </p:nvSpPr>
        <p:spPr>
          <a:xfrm flipV="1">
            <a:off x="5696435" y="5510525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27">
            <a:extLst>
              <a:ext uri="{FF2B5EF4-FFF2-40B4-BE49-F238E27FC236}">
                <a16:creationId xmlns:a16="http://schemas.microsoft.com/office/drawing/2014/main" id="{11566F45-0C49-47CA-BA3A-106296495CDB}"/>
              </a:ext>
            </a:extLst>
          </p:cNvPr>
          <p:cNvSpPr/>
          <p:nvPr/>
        </p:nvSpPr>
        <p:spPr>
          <a:xfrm flipV="1">
            <a:off x="9203997" y="5520567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145">
            <a:extLst>
              <a:ext uri="{FF2B5EF4-FFF2-40B4-BE49-F238E27FC236}">
                <a16:creationId xmlns:a16="http://schemas.microsoft.com/office/drawing/2014/main" id="{CCD86B1D-40C2-46D9-B489-BB78129675AD}"/>
              </a:ext>
            </a:extLst>
          </p:cNvPr>
          <p:cNvSpPr txBox="1"/>
          <p:nvPr/>
        </p:nvSpPr>
        <p:spPr>
          <a:xfrm>
            <a:off x="3938292" y="5018048"/>
            <a:ext cx="422489" cy="315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2086235" indent="-1439480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4174715" indent="-2881205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6263195" indent="-4322930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8351675" indent="-5764655" algn="l" defTabSz="4174715" rtl="0" fontAlgn="base">
              <a:spcBef>
                <a:spcPct val="0"/>
              </a:spcBef>
              <a:spcAft>
                <a:spcPct val="0"/>
              </a:spcAft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33776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880531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27286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174041" algn="l" defTabSz="1293510" rtl="0" eaLnBrk="1" latinLnBrk="0" hangingPunct="1">
              <a:defRPr sz="8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1747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92" name="Заголовок 1">
            <a:extLst>
              <a:ext uri="{FF2B5EF4-FFF2-40B4-BE49-F238E27FC236}">
                <a16:creationId xmlns:a16="http://schemas.microsoft.com/office/drawing/2014/main" id="{DCF62385-C80B-417D-859F-CB531E5D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865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Hippocampal cell </a:t>
            </a:r>
            <a:r>
              <a:rPr lang="en-US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culture</a:t>
            </a:r>
            <a:endParaRPr lang="ru-RU" sz="4000" b="1" dirty="0">
              <a:solidFill>
                <a:schemeClr val="tx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1E44CDC-9CF4-4B38-A01D-57152E13660B}"/>
              </a:ext>
            </a:extLst>
          </p:cNvPr>
          <p:cNvGrpSpPr/>
          <p:nvPr/>
        </p:nvGrpSpPr>
        <p:grpSpPr>
          <a:xfrm>
            <a:off x="3321191" y="3867737"/>
            <a:ext cx="2143125" cy="2990263"/>
            <a:chOff x="3451623" y="1366460"/>
            <a:chExt cx="2143125" cy="2990263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B614C34-592E-4A3D-B7A8-16170458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1623" y="2213598"/>
              <a:ext cx="2143125" cy="214312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0C477A1-687B-4AB9-9701-59F92F390B5F}"/>
                </a:ext>
              </a:extLst>
            </p:cNvPr>
            <p:cNvSpPr txBox="1"/>
            <p:nvPr/>
          </p:nvSpPr>
          <p:spPr>
            <a:xfrm>
              <a:off x="3668375" y="1366460"/>
              <a:ext cx="1787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Cell dissociation 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plating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6681CD48-1F0C-4D3A-AFA8-A4C0D78451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12" b="7793"/>
            <a:stretch/>
          </p:blipFill>
          <p:spPr bwMode="auto">
            <a:xfrm>
              <a:off x="4050976" y="2110747"/>
              <a:ext cx="821096" cy="71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D7C205-E2F9-4B2C-88BF-332FF0C4A4D4}"/>
              </a:ext>
            </a:extLst>
          </p:cNvPr>
          <p:cNvSpPr/>
          <p:nvPr/>
        </p:nvSpPr>
        <p:spPr>
          <a:xfrm>
            <a:off x="1871812" y="955500"/>
            <a:ext cx="24320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Neuronal cell culture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only neurons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DABD89-EE99-455E-AEE6-1023F8B78A02}"/>
              </a:ext>
            </a:extLst>
          </p:cNvPr>
          <p:cNvSpPr/>
          <p:nvPr/>
        </p:nvSpPr>
        <p:spPr>
          <a:xfrm>
            <a:off x="7687412" y="775696"/>
            <a:ext cx="3666388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hippocampal cell culture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neurons, astrocytes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cell types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435B434-2F6B-48CE-932D-44AE30D6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FFA99B19-C486-4D56-BE83-034BD800A49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13" y="1826461"/>
            <a:ext cx="2505186" cy="19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AAAE5135-552A-4187-A69A-84279069DEAB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3168" y="1778740"/>
            <a:ext cx="2491191" cy="19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27">
            <a:extLst>
              <a:ext uri="{FF2B5EF4-FFF2-40B4-BE49-F238E27FC236}">
                <a16:creationId xmlns:a16="http://schemas.microsoft.com/office/drawing/2014/main" id="{251550F2-57B6-4813-B8D7-C9E12C215960}"/>
              </a:ext>
            </a:extLst>
          </p:cNvPr>
          <p:cNvSpPr/>
          <p:nvPr/>
        </p:nvSpPr>
        <p:spPr>
          <a:xfrm rot="8874541" flipV="1">
            <a:off x="4541933" y="925535"/>
            <a:ext cx="659283" cy="28375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27">
            <a:extLst>
              <a:ext uri="{FF2B5EF4-FFF2-40B4-BE49-F238E27FC236}">
                <a16:creationId xmlns:a16="http://schemas.microsoft.com/office/drawing/2014/main" id="{EB1D6F46-5879-4B60-9C57-A41159BBEF2A}"/>
              </a:ext>
            </a:extLst>
          </p:cNvPr>
          <p:cNvSpPr/>
          <p:nvPr/>
        </p:nvSpPr>
        <p:spPr>
          <a:xfrm rot="2155200" flipV="1">
            <a:off x="6832261" y="934901"/>
            <a:ext cx="659283" cy="28375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loclo-stock1.datacloudmail.ru/stock/thumb/xw1/jWdRJgigcUXvAwBPwcoVxNm5dRRWJwipUKMkWGUfPUney4Aqr8dL.jpg?x-email=undefined">
            <a:extLst>
              <a:ext uri="{FF2B5EF4-FFF2-40B4-BE49-F238E27FC236}">
                <a16:creationId xmlns:a16="http://schemas.microsoft.com/office/drawing/2014/main" id="{CB858DB5-C672-400A-A677-148D2E50B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8" b="37252"/>
          <a:stretch/>
        </p:blipFill>
        <p:spPr bwMode="auto">
          <a:xfrm>
            <a:off x="7615362" y="1999002"/>
            <a:ext cx="4338514" cy="323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CB354-3AAA-4565-9118-358747F0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853"/>
          </a:xfr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9FC11F-CB73-48E6-AB84-EBB7F16547EF}"/>
              </a:ext>
            </a:extLst>
          </p:cNvPr>
          <p:cNvSpPr/>
          <p:nvPr/>
        </p:nvSpPr>
        <p:spPr>
          <a:xfrm>
            <a:off x="59266" y="1034814"/>
            <a:ext cx="188396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Sample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preparation</a:t>
            </a:r>
            <a:endParaRPr lang="ru-RU" sz="24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C8E7E0-377E-4983-B17B-D1E8D0390FA8}"/>
              </a:ext>
            </a:extLst>
          </p:cNvPr>
          <p:cNvSpPr/>
          <p:nvPr/>
        </p:nvSpPr>
        <p:spPr>
          <a:xfrm>
            <a:off x="2813187" y="1116551"/>
            <a:ext cx="1964884" cy="4680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Irradiation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0D66AC-A403-4F3C-B2F7-1EB3A5573C6F}"/>
              </a:ext>
            </a:extLst>
          </p:cNvPr>
          <p:cNvSpPr/>
          <p:nvPr/>
        </p:nvSpPr>
        <p:spPr>
          <a:xfrm>
            <a:off x="5568769" y="1101869"/>
            <a:ext cx="2313405" cy="460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Fixation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D63F07-DEF9-4C7B-BE5C-7C09295473C7}"/>
              </a:ext>
            </a:extLst>
          </p:cNvPr>
          <p:cNvSpPr/>
          <p:nvPr/>
        </p:nvSpPr>
        <p:spPr>
          <a:xfrm>
            <a:off x="8610600" y="1034814"/>
            <a:ext cx="2464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Immunostaining and analysis</a:t>
            </a:r>
            <a:endParaRPr lang="ru-RU" sz="2400" b="1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953FB10-4F8F-4524-86FE-575996509771}"/>
              </a:ext>
            </a:extLst>
          </p:cNvPr>
          <p:cNvGrpSpPr/>
          <p:nvPr/>
        </p:nvGrpSpPr>
        <p:grpSpPr>
          <a:xfrm>
            <a:off x="1855687" y="1720202"/>
            <a:ext cx="4323831" cy="1752775"/>
            <a:chOff x="6971612" y="1533446"/>
            <a:chExt cx="5235930" cy="1998888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9413CE8C-5F83-42DC-9D7C-8F1105D42C4C}"/>
                </a:ext>
              </a:extLst>
            </p:cNvPr>
            <p:cNvGrpSpPr/>
            <p:nvPr/>
          </p:nvGrpSpPr>
          <p:grpSpPr>
            <a:xfrm>
              <a:off x="7077626" y="1591598"/>
              <a:ext cx="4603099" cy="1940736"/>
              <a:chOff x="6914424" y="1558997"/>
              <a:chExt cx="4603098" cy="1940734"/>
            </a:xfrm>
          </p:grpSpPr>
          <p:pic>
            <p:nvPicPr>
              <p:cNvPr id="1028" name="Picture 4" descr="https://pp.userapi.com/c850124/v850124090/f2a58/4lpW-O6M5qs.jpg">
                <a:extLst>
                  <a:ext uri="{FF2B5EF4-FFF2-40B4-BE49-F238E27FC236}">
                    <a16:creationId xmlns:a16="http://schemas.microsoft.com/office/drawing/2014/main" id="{DA305ED7-C37A-4560-A205-4D091E6950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4424" y="1558997"/>
                <a:ext cx="2100559" cy="1940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AF91892D-A1EF-4EF3-946E-8BF2C48B61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11590" t="21202" r="6724" b="31372"/>
              <a:stretch/>
            </p:blipFill>
            <p:spPr>
              <a:xfrm>
                <a:off x="9014983" y="1558997"/>
                <a:ext cx="2502539" cy="1940733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C3A594-6872-4633-8FA4-8059497B139E}"/>
                </a:ext>
              </a:extLst>
            </p:cNvPr>
            <p:cNvSpPr txBox="1"/>
            <p:nvPr/>
          </p:nvSpPr>
          <p:spPr>
            <a:xfrm>
              <a:off x="6971612" y="1533446"/>
              <a:ext cx="1240783" cy="3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“Rokus-M”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D10101-427D-4D79-B221-E5AAD871AE27}"/>
                </a:ext>
              </a:extLst>
            </p:cNvPr>
            <p:cNvSpPr txBox="1"/>
            <p:nvPr/>
          </p:nvSpPr>
          <p:spPr>
            <a:xfrm>
              <a:off x="10499260" y="1536798"/>
              <a:ext cx="1708282" cy="35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Phasotron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95207-9DF8-4E72-B469-CF0D39AE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Стрелка вправо 27">
            <a:extLst>
              <a:ext uri="{FF2B5EF4-FFF2-40B4-BE49-F238E27FC236}">
                <a16:creationId xmlns:a16="http://schemas.microsoft.com/office/drawing/2014/main" id="{C7777FEB-D568-41FB-813F-A9F1D3C89B57}"/>
              </a:ext>
            </a:extLst>
          </p:cNvPr>
          <p:cNvSpPr/>
          <p:nvPr/>
        </p:nvSpPr>
        <p:spPr>
          <a:xfrm flipV="1">
            <a:off x="1855687" y="1251494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27">
            <a:extLst>
              <a:ext uri="{FF2B5EF4-FFF2-40B4-BE49-F238E27FC236}">
                <a16:creationId xmlns:a16="http://schemas.microsoft.com/office/drawing/2014/main" id="{C1F9F8B9-40CD-4DF3-B9AF-B07DA4D6A4E0}"/>
              </a:ext>
            </a:extLst>
          </p:cNvPr>
          <p:cNvSpPr/>
          <p:nvPr/>
        </p:nvSpPr>
        <p:spPr>
          <a:xfrm flipV="1">
            <a:off x="5290521" y="1197121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27">
            <a:extLst>
              <a:ext uri="{FF2B5EF4-FFF2-40B4-BE49-F238E27FC236}">
                <a16:creationId xmlns:a16="http://schemas.microsoft.com/office/drawing/2014/main" id="{01841709-A52F-4C3A-83EE-190FB7E659AB}"/>
              </a:ext>
            </a:extLst>
          </p:cNvPr>
          <p:cNvSpPr/>
          <p:nvPr/>
        </p:nvSpPr>
        <p:spPr>
          <a:xfrm flipV="1">
            <a:off x="7716937" y="1207945"/>
            <a:ext cx="396044" cy="25202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9" y="3716020"/>
            <a:ext cx="5937504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 t="14445" r="33148" b="5553"/>
          <a:stretch/>
        </p:blipFill>
        <p:spPr>
          <a:xfrm>
            <a:off x="8098335" y="1206253"/>
            <a:ext cx="3670528" cy="548654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9"/>
          <a:stretch/>
        </p:blipFill>
        <p:spPr>
          <a:xfrm>
            <a:off x="2631320" y="2052718"/>
            <a:ext cx="5258508" cy="47939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0FCD0-8249-41C2-B4C2-2992C669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5"/>
            <a:ext cx="12192000" cy="1013091"/>
          </a:xfr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l-G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H2AX/53BP1 foci formation and elimination in neurons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3600" b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-ray and protons irradiation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43AB5E-65CB-4C4D-8D8E-C6B1342F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267" y="1731841"/>
            <a:ext cx="94890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7E8A673-14BF-4439-9B6F-DE688866606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3441" y="399913"/>
            <a:ext cx="107931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799577-35BB-4D0D-A0A2-958C9124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Rectangle 128">
            <a:extLst>
              <a:ext uri="{FF2B5EF4-FFF2-40B4-BE49-F238E27FC236}">
                <a16:creationId xmlns:a16="http://schemas.microsoft.com/office/drawing/2014/main" id="{52F9D3DF-B5F2-4939-B69E-08E85E88B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82" y="17318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Rectangle 130">
            <a:extLst>
              <a:ext uri="{FF2B5EF4-FFF2-40B4-BE49-F238E27FC236}">
                <a16:creationId xmlns:a16="http://schemas.microsoft.com/office/drawing/2014/main" id="{F30FA770-2E77-4822-9D65-8E5CB69F3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82" y="5702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87025" y="1035319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H2AX/53BP1 foci complexity</a:t>
            </a:r>
            <a:endParaRPr lang="ru-RU" b="1" dirty="0"/>
          </a:p>
        </p:txBody>
      </p:sp>
      <p:sp>
        <p:nvSpPr>
          <p:cNvPr id="16" name="Rectangle 203">
            <a:extLst>
              <a:ext uri="{FF2B5EF4-FFF2-40B4-BE49-F238E27FC236}">
                <a16:creationId xmlns:a16="http://schemas.microsoft.com/office/drawing/2014/main" id="{20E305E4-83D9-4D28-A46B-0AB289550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482" y="1133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01DBF-F0AD-47F4-8BD9-7A117552022A}"/>
              </a:ext>
            </a:extLst>
          </p:cNvPr>
          <p:cNvSpPr txBox="1"/>
          <p:nvPr/>
        </p:nvSpPr>
        <p:spPr>
          <a:xfrm>
            <a:off x="3581172" y="6538912"/>
            <a:ext cx="3358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Mann-Whitney Test: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P=0,001; * P=0,05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1" y="1206253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-treated cells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4" y="1919535"/>
            <a:ext cx="1749552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6297" r="50000" b="3925"/>
          <a:stretch/>
        </p:blipFill>
        <p:spPr>
          <a:xfrm>
            <a:off x="8022846" y="1273349"/>
            <a:ext cx="3227944" cy="5080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5508" r="12863"/>
          <a:stretch/>
        </p:blipFill>
        <p:spPr>
          <a:xfrm>
            <a:off x="1776233" y="2222987"/>
            <a:ext cx="5029200" cy="436580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FEEB64F-5E12-4739-8F00-197981FE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3993"/>
          </a:xfr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kinetics of </a:t>
            </a:r>
            <a:r>
              <a:rPr lang="el-G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H2AX foci formation and elimination in astrocytes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3600" b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-ray and protons irradiation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B0FE41-8D4E-4D88-95EC-B699B6B5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85638C-A013-4CCD-8781-083372B18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3" y="17032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ECEFD6B1-4E57-413A-A228-E80B3AF74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871" y="22229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42E2C8-8D75-4E24-877B-F71E7D340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7" y="1090793"/>
            <a:ext cx="5078289" cy="1225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4618" y="1088683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γH2AX foci complexity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39C28-56F3-4CEA-9FD1-CE92ECCAC3E6}"/>
              </a:ext>
            </a:extLst>
          </p:cNvPr>
          <p:cNvSpPr txBox="1"/>
          <p:nvPr/>
        </p:nvSpPr>
        <p:spPr>
          <a:xfrm>
            <a:off x="2611431" y="6538912"/>
            <a:ext cx="3358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Mann-Whitney Test: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P=0,001; * P=0,05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1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F915E-72D8-435C-A4B5-6EC23FA6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3639"/>
            <a:ext cx="12192000" cy="514350"/>
          </a:xfr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97CBD5-F353-40C3-B9CC-77C9C5C4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975C-5440-49EE-9BAD-C1C509DF8127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EE0BBBE-B168-4247-8E4A-7DAB60C66D94}"/>
              </a:ext>
            </a:extLst>
          </p:cNvPr>
          <p:cNvGrpSpPr/>
          <p:nvPr/>
        </p:nvGrpSpPr>
        <p:grpSpPr>
          <a:xfrm>
            <a:off x="1009650" y="846355"/>
            <a:ext cx="10248900" cy="4669098"/>
            <a:chOff x="369824" y="826433"/>
            <a:chExt cx="5811796" cy="466909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85182AAA-B80F-4116-9158-3037580F1C7B}"/>
                </a:ext>
              </a:extLst>
            </p:cNvPr>
            <p:cNvSpPr/>
            <p:nvPr/>
          </p:nvSpPr>
          <p:spPr>
            <a:xfrm>
              <a:off x="369824" y="1057265"/>
              <a:ext cx="5811796" cy="44382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action of accelerated protons induces a higher level of RIF with a more complicated structure in comparison with γ-ray in both neuron and primary hippocampal cell culture during the post-irradiation period.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neuronal cell culture the maximum yield of RIF was observed 1 h after </a:t>
              </a:r>
              <a:r>
                <a:rPr lang="el-GR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-ray and proton irradiation. In case of primary hippocampal cell culture the highest level of foci was achieved 4 h after the proton irradiation and 1h after </a:t>
              </a:r>
              <a:r>
                <a:rPr lang="el-GR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γ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-ray.</a:t>
              </a:r>
            </a:p>
            <a:p>
              <a:pPr algn="just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At 24 h after </a:t>
              </a:r>
              <a:r>
                <a:rPr lang="en-US" sz="2400" dirty="0">
                  <a:effectLst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-ray and proton irradiation, the yields and complexity of RIF in neurons remain higher compared with astrocytes, which probably indicates more effective DNA DSBs repair in astrocytes.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0B92C6C-47A1-46B2-837A-627943E0BC98}"/>
                </a:ext>
              </a:extLst>
            </p:cNvPr>
            <p:cNvSpPr/>
            <p:nvPr/>
          </p:nvSpPr>
          <p:spPr>
            <a:xfrm>
              <a:off x="3275722" y="826433"/>
              <a:ext cx="998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endParaRPr lang="ru-RU" sz="24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611620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20883</TotalTime>
  <Words>576</Words>
  <Application>Microsoft Office PowerPoint</Application>
  <PresentationFormat>Широкоэкранный</PresentationFormat>
  <Paragraphs>99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Тема Office</vt:lpstr>
      <vt:lpstr>DNA double strand breaks repair kinetics in neurons and astrocytes of primary hippocampal cell culture after irradiation with 60Co g-rays and proton</vt:lpstr>
      <vt:lpstr>Introduction</vt:lpstr>
      <vt:lpstr>Hippocampus</vt:lpstr>
      <vt:lpstr>Aim and goals</vt:lpstr>
      <vt:lpstr>Hippocampal cell culture</vt:lpstr>
      <vt:lpstr>Materials and methods</vt:lpstr>
      <vt:lpstr>The kinetics of γH2AX/53BP1 foci formation and elimination in neurons after 60Co g-ray and protons irradiation</vt:lpstr>
      <vt:lpstr>The kinetics of γH2AX foci formation and elimination in astrocytes after 60Co g-ray and protons irradiation</vt:lpstr>
      <vt:lpstr>Conclusions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кинетики формирования ДР ДНК в клетках первичной культуры гиппокампа крыс при действии γ-квантов 60Co</dc:title>
  <dc:creator>Пользователь Windows</dc:creator>
  <cp:lastModifiedBy>Анфиса Филатова</cp:lastModifiedBy>
  <cp:revision>293</cp:revision>
  <dcterms:created xsi:type="dcterms:W3CDTF">2019-03-05T09:03:46Z</dcterms:created>
  <dcterms:modified xsi:type="dcterms:W3CDTF">2020-11-12T10:39:01Z</dcterms:modified>
</cp:coreProperties>
</file>