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61" r:id="rId5"/>
    <p:sldId id="260" r:id="rId6"/>
    <p:sldId id="262" r:id="rId7"/>
    <p:sldId id="266" r:id="rId8"/>
    <p:sldId id="263" r:id="rId9"/>
    <p:sldId id="271" r:id="rId10"/>
    <p:sldId id="272" r:id="rId11"/>
    <p:sldId id="264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EE3A75C-D256-4C32-B218-3209FDA11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8C0129-493B-4D89-B4BB-62FA9BD2A1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BC13E-ED76-4ECA-B8F8-A48A896AF531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6EC0C1-2B47-48FC-B0AB-52F4898AE3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340429-821E-497E-A6DC-7E2C1D1EA4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E621-55CA-47C8-8DE4-570433B16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36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37878-705B-4E29-9ECC-BFC84A701E5B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90E17-B7F1-4735-8C89-14F49F9D3A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36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BAAB8E7-DF48-4859-927F-CC8F3CCA6362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312658C-46FD-405A-B0A2-DF4BA5B6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1150" y="6459785"/>
            <a:ext cx="81248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53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88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68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BAAB8E7-DF48-4859-927F-CC8F3CCA636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C97073D-9D53-4331-BCBE-EBACBC55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1150" y="6459785"/>
            <a:ext cx="81248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62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r>
              <a:rPr lang="en-US" dirty="0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8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79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304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3906" y="6459785"/>
            <a:ext cx="71247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81150" y="6459785"/>
            <a:ext cx="81248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BAAB8E7-DF48-4859-927F-CC8F3CCA636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0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 userDrawn="1"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F37D60A-B2EE-4FAE-9293-734012DB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81150" y="6459785"/>
            <a:ext cx="81248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2C68793-9169-4B3E-AED8-72DEE7CB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3906" y="6459785"/>
            <a:ext cx="71247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DE4E1FA-6EFD-420C-BB26-CB8CB31D2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BAAB8E7-DF48-4859-927F-CC8F3CCA636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14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868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71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BAAB8E7-DF48-4859-927F-CC8F3CCA636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92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724950-39DB-45CD-859D-B1498C64E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1669"/>
            <a:ext cx="11945923" cy="2038061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/>
              <a:t>SYSTEM FOR CHECKING OF ELECTRICAL PARAMETERS OF SUPERCONDUCTING MAGNETS FOR NICA AND FAIR</a:t>
            </a:r>
            <a:r>
              <a:rPr lang="en-AU" sz="4800" b="1" dirty="0"/>
              <a:t> PROJECTS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5877B3-E3C9-489B-AC08-D1CD722D2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9262" y="2366070"/>
            <a:ext cx="10058400" cy="904947"/>
          </a:xfrm>
        </p:spPr>
        <p:txBody>
          <a:bodyPr>
            <a:normAutofit/>
          </a:bodyPr>
          <a:lstStyle/>
          <a:p>
            <a:pPr algn="ctr"/>
            <a:r>
              <a:rPr lang="en-US" u="sng" dirty="0"/>
              <a:t>B. </a:t>
            </a:r>
            <a:r>
              <a:rPr lang="en-US" u="sng" dirty="0" err="1"/>
              <a:t>Kondratiev</a:t>
            </a:r>
            <a:r>
              <a:rPr lang="en-US" dirty="0"/>
              <a:t>, A.G. Antonov, V.V.</a:t>
            </a:r>
            <a:r>
              <a:rPr lang="en-AU" dirty="0"/>
              <a:t> </a:t>
            </a:r>
            <a:r>
              <a:rPr lang="en-US" dirty="0"/>
              <a:t>Borisov, S.A. Dolgij, H.G. Khodzhibagiyan, S.A. Kostromin </a:t>
            </a:r>
          </a:p>
          <a:p>
            <a:pPr algn="ctr"/>
            <a:endParaRPr lang="en-US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73CF1D4-9D03-4A8D-A4CA-8AF5C26C8C65}"/>
              </a:ext>
            </a:extLst>
          </p:cNvPr>
          <p:cNvSpPr/>
          <p:nvPr/>
        </p:nvSpPr>
        <p:spPr>
          <a:xfrm>
            <a:off x="3000462" y="433474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Joint Institute for Nuclear Research</a:t>
            </a:r>
          </a:p>
          <a:p>
            <a:pPr algn="ctr"/>
            <a:r>
              <a:rPr lang="en-US" dirty="0"/>
              <a:t>Laboratory for High Energy Physics</a:t>
            </a:r>
          </a:p>
          <a:p>
            <a:pPr algn="ctr"/>
            <a:r>
              <a:rPr lang="en-US" dirty="0"/>
              <a:t>Superconducting Magnets Department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5A7EB7-B384-4FFD-864F-F3AB3E39E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E7B8C95-7C83-4C86-97AB-4B96C86D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pic>
        <p:nvPicPr>
          <p:cNvPr id="1026" name="Picture 2" descr="Бланки">
            <a:extLst>
              <a:ext uri="{FF2B5EF4-FFF2-40B4-BE49-F238E27FC236}">
                <a16:creationId xmlns:a16="http://schemas.microsoft.com/office/drawing/2014/main" id="{8AC3A665-5E48-451A-8E95-9A8A5A9B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051" y="4411080"/>
            <a:ext cx="2704051" cy="15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ервый день открытых дверей Комплекса NICA | Объединенный институт ядерных  исследований">
            <a:extLst>
              <a:ext uri="{FF2B5EF4-FFF2-40B4-BE49-F238E27FC236}">
                <a16:creationId xmlns:a16="http://schemas.microsoft.com/office/drawing/2014/main" id="{913F9FF2-2506-4E49-9E60-B56AAB9A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57" y="4414543"/>
            <a:ext cx="2704051" cy="142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50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D2CAD-A0D1-42D9-9FB3-98C91F281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Stages</a:t>
            </a:r>
            <a:r>
              <a:rPr lang="ru-RU" dirty="0"/>
              <a:t> </a:t>
            </a:r>
            <a:r>
              <a:rPr lang="en-US" dirty="0"/>
              <a:t>of testing GSI corrector magnet electrical parameters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DFAD9-5785-4DC0-92C6-515FB64C1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50534"/>
            <a:ext cx="6560820" cy="195474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Cured coil in baking mold without Terminal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Assembly of corrector magnet with unimpregnated Terminal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Assembly of corrector magnet with impregnated Terminal Box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Unit test (assembly of corrector magnet with main quadrupole)</a:t>
            </a:r>
            <a:endParaRPr lang="ru-RU" sz="1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C74636-2E9B-4952-B807-C7EDF3962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87" y="4202327"/>
            <a:ext cx="2950039" cy="19685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83295E-2449-4C35-B47E-904AEE44C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53" y="1890499"/>
            <a:ext cx="2950041" cy="19685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ECB7D36-9F65-4F2F-806D-BF64F20F0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52" y="4202325"/>
            <a:ext cx="2950041" cy="1968502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BC84AE6-8098-4A47-BD98-35B0B4546DF9}"/>
              </a:ext>
            </a:extLst>
          </p:cNvPr>
          <p:cNvCxnSpPr>
            <a:cxnSpLocks/>
          </p:cNvCxnSpPr>
          <p:nvPr/>
        </p:nvCxnSpPr>
        <p:spPr>
          <a:xfrm flipH="1">
            <a:off x="5991226" y="2324100"/>
            <a:ext cx="23921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A8A26015-AE9A-4BAB-BAFD-4CD98428F543}"/>
              </a:ext>
            </a:extLst>
          </p:cNvPr>
          <p:cNvCxnSpPr/>
          <p:nvPr/>
        </p:nvCxnSpPr>
        <p:spPr>
          <a:xfrm flipH="1" flipV="1">
            <a:off x="7391400" y="2874749"/>
            <a:ext cx="991952" cy="1327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31781DE3-4982-44E5-B746-DD8AD0DACB5E}"/>
              </a:ext>
            </a:extLst>
          </p:cNvPr>
          <p:cNvCxnSpPr>
            <a:cxnSpLocks/>
          </p:cNvCxnSpPr>
          <p:nvPr/>
        </p:nvCxnSpPr>
        <p:spPr>
          <a:xfrm flipH="1" flipV="1">
            <a:off x="7187290" y="3200401"/>
            <a:ext cx="779344" cy="904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8F722E8D-EE73-4499-83BA-A7D0268F29A0}"/>
              </a:ext>
            </a:extLst>
          </p:cNvPr>
          <p:cNvCxnSpPr/>
          <p:nvPr/>
        </p:nvCxnSpPr>
        <p:spPr>
          <a:xfrm flipV="1">
            <a:off x="3019425" y="3752850"/>
            <a:ext cx="0" cy="352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3AB92D-155D-4FE1-825A-53C254E47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05" y="4202326"/>
            <a:ext cx="2950040" cy="196850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141334-E7B1-40AF-8A9E-8F7C1494A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570957-1CDD-42E6-A55E-51E6A082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895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4E914-F54C-40C7-9069-99786C4A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failures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7D24E3-3A27-482F-9802-B02687CDB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896934" cy="182864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Superconducting coil was tested under different voltages.</a:t>
            </a:r>
          </a:p>
          <a:p>
            <a:pPr algn="just"/>
            <a:r>
              <a:rPr lang="en-US" dirty="0"/>
              <a:t>Damping factor increases by voltage. It is signaling about coil failure.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B5467A-BF4A-4953-A135-1DF1BCF8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788" y="2283884"/>
            <a:ext cx="5372100" cy="3238500"/>
          </a:xfrm>
          <a:prstGeom prst="rect">
            <a:avLst/>
          </a:prstGeom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737CD772-3C2B-4605-B9EC-732DB0582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116226"/>
              </p:ext>
            </p:extLst>
          </p:nvPr>
        </p:nvGraphicFramePr>
        <p:xfrm>
          <a:off x="1897778" y="3971714"/>
          <a:ext cx="305172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621">
                  <a:extLst>
                    <a:ext uri="{9D8B030D-6E8A-4147-A177-3AD203B41FA5}">
                      <a16:colId xmlns:a16="http://schemas.microsoft.com/office/drawing/2014/main" val="512158570"/>
                    </a:ext>
                  </a:extLst>
                </a:gridCol>
                <a:gridCol w="1176592">
                  <a:extLst>
                    <a:ext uri="{9D8B030D-6E8A-4147-A177-3AD203B41FA5}">
                      <a16:colId xmlns:a16="http://schemas.microsoft.com/office/drawing/2014/main" val="2605361952"/>
                    </a:ext>
                  </a:extLst>
                </a:gridCol>
                <a:gridCol w="1132516">
                  <a:extLst>
                    <a:ext uri="{9D8B030D-6E8A-4147-A177-3AD203B41FA5}">
                      <a16:colId xmlns:a16="http://schemas.microsoft.com/office/drawing/2014/main" val="2515548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500V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1800V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42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6.9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664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R, </a:t>
                      </a:r>
                      <a:r>
                        <a:rPr lang="el-GR" dirty="0"/>
                        <a:t>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551548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B58B40-365D-43C2-B73F-6A0040D1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72EF32-39D9-4365-BE63-1D51785C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7431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D36E1-6E40-43E7-834F-78B707F9A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Examples of failures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58327-F25F-4E44-A756-46519C363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485" y="1737360"/>
            <a:ext cx="2967195" cy="2261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EB2F55-2594-41F0-8990-855440475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485" y="4052810"/>
            <a:ext cx="2962275" cy="21907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14470A4F-2115-4375-BE5D-901950820C0F}"/>
              </a:ext>
            </a:extLst>
          </p:cNvPr>
          <p:cNvSpPr txBox="1">
            <a:spLocks/>
          </p:cNvSpPr>
          <p:nvPr/>
        </p:nvSpPr>
        <p:spPr>
          <a:xfrm>
            <a:off x="1097280" y="1953917"/>
            <a:ext cx="6477802" cy="18286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/>
              <a:t>Frequency and damping factor are not depending on voltage.</a:t>
            </a:r>
          </a:p>
          <a:p>
            <a:pPr algn="just"/>
            <a:r>
              <a:rPr lang="en-US" dirty="0"/>
              <a:t>But comparison of this coil with other coils of series show damping factor deviation.</a:t>
            </a:r>
            <a:endParaRPr lang="ru-RU" dirty="0"/>
          </a:p>
        </p:txBody>
      </p:sp>
      <p:graphicFrame>
        <p:nvGraphicFramePr>
          <p:cNvPr id="12" name="Таблица 7">
            <a:extLst>
              <a:ext uri="{FF2B5EF4-FFF2-40B4-BE49-F238E27FC236}">
                <a16:creationId xmlns:a16="http://schemas.microsoft.com/office/drawing/2014/main" id="{602750F9-AA38-44A1-AE45-6B7AF8618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67484"/>
              </p:ext>
            </p:extLst>
          </p:nvPr>
        </p:nvGraphicFramePr>
        <p:xfrm>
          <a:off x="2375952" y="4052810"/>
          <a:ext cx="402484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424">
                  <a:extLst>
                    <a:ext uri="{9D8B030D-6E8A-4147-A177-3AD203B41FA5}">
                      <a16:colId xmlns:a16="http://schemas.microsoft.com/office/drawing/2014/main" val="512158570"/>
                    </a:ext>
                  </a:extLst>
                </a:gridCol>
                <a:gridCol w="1730974">
                  <a:extLst>
                    <a:ext uri="{9D8B030D-6E8A-4147-A177-3AD203B41FA5}">
                      <a16:colId xmlns:a16="http://schemas.microsoft.com/office/drawing/2014/main" val="260536195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15548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Average value of series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Tested coil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42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31.6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55.1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664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R, </a:t>
                      </a:r>
                      <a:r>
                        <a:rPr lang="el-GR" dirty="0"/>
                        <a:t>Ω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551548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2B86E0-6A93-4537-9389-4C46AA6D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3B29F8-5352-4557-BE99-E5B1F411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48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8F9CB0-5BB8-46DB-8AEC-1A2A3C635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1ADE16-AB58-434B-BE15-2EDA3F561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192753" cy="4023360"/>
          </a:xfrm>
        </p:spPr>
        <p:txBody>
          <a:bodyPr/>
          <a:lstStyle/>
          <a:p>
            <a:pPr algn="just"/>
            <a:r>
              <a:rPr lang="en-US" dirty="0"/>
              <a:t>The system for checking of electrical parameters was successfully commissioned to the superconducting magnets test process.</a:t>
            </a:r>
          </a:p>
          <a:p>
            <a:pPr algn="just"/>
            <a:r>
              <a:rPr lang="en-US" dirty="0"/>
              <a:t>There were performed more than 1400 tests at different stages.</a:t>
            </a:r>
          </a:p>
          <a:p>
            <a:pPr algn="just"/>
            <a:r>
              <a:rPr lang="en-US" dirty="0"/>
              <a:t>There were detected a series of damaged coils</a:t>
            </a:r>
            <a:r>
              <a:rPr lang="ru-RU" dirty="0"/>
              <a:t>, </a:t>
            </a:r>
            <a:r>
              <a:rPr lang="en-US" dirty="0"/>
              <a:t>which were then repaired.</a:t>
            </a:r>
            <a:endParaRPr lang="ru-RU" dirty="0"/>
          </a:p>
          <a:p>
            <a:pPr algn="just"/>
            <a:r>
              <a:rPr lang="en-US" dirty="0"/>
              <a:t>The system was awarded by a collective LHEP prize in 2019.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44967C-B742-44BA-917D-3761D6B2978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7849" y="2122814"/>
            <a:ext cx="3883950" cy="3329790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A50116-18AD-4E92-A9E5-A04F6C88C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6368B43-5D2B-49F5-BBF9-D004E5F0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12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495D8-B3A4-4725-8B9E-F01606F93D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547847"/>
            <a:ext cx="10058400" cy="812800"/>
          </a:xfrm>
        </p:spPr>
        <p:txBody>
          <a:bodyPr/>
          <a:lstStyle/>
          <a:p>
            <a:pPr algn="ctr"/>
            <a:r>
              <a:rPr lang="en-US" dirty="0"/>
              <a:t>Thank you for attention!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745FF-1ACA-4658-83F4-88128C058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17F004-8C8A-4F1F-9496-115027FFA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8F4212-E2D6-4668-949F-3253A8541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34" y="1425032"/>
            <a:ext cx="6545331" cy="43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0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D2CB5-DBE8-48B1-A576-B84A4DF0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22121"/>
            <a:ext cx="10058400" cy="831349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713EBE-1385-4DF2-BEDF-246780C8D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60921"/>
            <a:ext cx="4677878" cy="3576816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Serial production of superconducting (SC) magnets for the NICA and FAIR projects is currently underway at Superconducting magnets department.</a:t>
            </a:r>
          </a:p>
          <a:p>
            <a:pPr algn="just"/>
            <a:r>
              <a:rPr lang="en-US" dirty="0"/>
              <a:t>Electrical parameters of superconducting coil should be checked before each stage of assembling and cryogenic testing to avoid faults.</a:t>
            </a:r>
          </a:p>
          <a:p>
            <a:pPr algn="just"/>
            <a:r>
              <a:rPr lang="en-US" dirty="0"/>
              <a:t>A system for checking of SC-magnets electrical parameters was developed.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58F787-B137-43C7-B21F-FA2727D3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0921"/>
            <a:ext cx="5807100" cy="387495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EB0ECE-222C-40EC-AA09-53305BF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51AFCBCF-364E-40A3-9117-508B73029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858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92B87-17B2-470C-85A7-8A4BE730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S</a:t>
            </a:r>
            <a:r>
              <a:rPr lang="en-US" dirty="0"/>
              <a:t>y</a:t>
            </a:r>
            <a:r>
              <a:rPr lang="ru-RU" dirty="0"/>
              <a:t>s</a:t>
            </a:r>
            <a:r>
              <a:rPr lang="en-US" dirty="0"/>
              <a:t>t</a:t>
            </a:r>
            <a:r>
              <a:rPr lang="ru-RU" dirty="0"/>
              <a:t>e</a:t>
            </a:r>
            <a:r>
              <a:rPr lang="en-US" dirty="0"/>
              <a:t>m</a:t>
            </a:r>
            <a:r>
              <a:rPr lang="ru-RU" dirty="0"/>
              <a:t> </a:t>
            </a:r>
            <a:r>
              <a:rPr lang="en-US" dirty="0"/>
              <a:t>f</a:t>
            </a:r>
            <a:r>
              <a:rPr lang="ru-RU" dirty="0"/>
              <a:t>o</a:t>
            </a:r>
            <a:r>
              <a:rPr lang="en-US" dirty="0"/>
              <a:t>r</a:t>
            </a:r>
            <a:r>
              <a:rPr lang="ru-RU" dirty="0"/>
              <a:t> </a:t>
            </a:r>
            <a:r>
              <a:rPr lang="en-US" dirty="0"/>
              <a:t>c</a:t>
            </a:r>
            <a:r>
              <a:rPr lang="ru-RU" dirty="0"/>
              <a:t>h</a:t>
            </a:r>
            <a:r>
              <a:rPr lang="en-US" dirty="0"/>
              <a:t>e</a:t>
            </a:r>
            <a:r>
              <a:rPr lang="ru-RU" dirty="0"/>
              <a:t>c</a:t>
            </a:r>
            <a:r>
              <a:rPr lang="en-US" dirty="0"/>
              <a:t>k</a:t>
            </a:r>
            <a:r>
              <a:rPr lang="ru-RU" dirty="0"/>
              <a:t>i</a:t>
            </a:r>
            <a:r>
              <a:rPr lang="en-US" dirty="0"/>
              <a:t>n</a:t>
            </a:r>
            <a:r>
              <a:rPr lang="ru-RU" dirty="0"/>
              <a:t>g </a:t>
            </a:r>
            <a:r>
              <a:rPr lang="en-US" dirty="0"/>
              <a:t>o</a:t>
            </a:r>
            <a:r>
              <a:rPr lang="ru-RU" dirty="0"/>
              <a:t>f </a:t>
            </a:r>
            <a:r>
              <a:rPr lang="en-US" dirty="0"/>
              <a:t>electrical parameters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6D7AEF-F6BD-4105-9DB8-56F2F1E8D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98635"/>
            <a:ext cx="5794408" cy="21067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Modules of the system: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Coil tester Software;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Surge test</a:t>
            </a:r>
            <a:r>
              <a:rPr lang="en-GB" dirty="0"/>
              <a:t>;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RLQ measurements in </a:t>
            </a:r>
            <a:r>
              <a:rPr lang="en-GB" dirty="0">
                <a:solidFill>
                  <a:schemeClr val="tx1"/>
                </a:solidFill>
              </a:rPr>
              <a:t>required</a:t>
            </a:r>
            <a:r>
              <a:rPr lang="en-GB" dirty="0"/>
              <a:t> frequency range;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Tests of insulation.</a:t>
            </a: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848EC-10B1-49FA-AA14-901B453274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1850" y="2059426"/>
            <a:ext cx="4187179" cy="38404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74AF47-7DFD-42A7-8DA8-F9E4D9F0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A3F0F472-2313-473E-B729-AD4F2FA1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74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A6371-5D11-4B7E-8FA9-D4D071CE7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Coil tester software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768E7-DB27-4340-B6E3-CC4551CA5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5139891" cy="1714927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Coil tester software was developed by LabVIEW.</a:t>
            </a:r>
          </a:p>
          <a:p>
            <a:pPr algn="just"/>
            <a:r>
              <a:rPr lang="en-US" dirty="0"/>
              <a:t>Software needs to acquire, store and compare test data and also manage and calibrate devices.</a:t>
            </a:r>
          </a:p>
          <a:p>
            <a:pPr algn="just"/>
            <a:r>
              <a:rPr lang="en-US" dirty="0"/>
              <a:t>It allows to generate measurement reports.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D9568B-5047-491E-9CC0-57A5D87243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467913" y="1845733"/>
            <a:ext cx="4687770" cy="3808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123AE-B837-4BA0-B79A-5A20BA454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18" y="3939251"/>
            <a:ext cx="1714927" cy="1714927"/>
          </a:xfrm>
          <a:prstGeom prst="rect">
            <a:avLst/>
          </a:prstGeom>
        </p:spPr>
      </p:pic>
      <p:pic>
        <p:nvPicPr>
          <p:cNvPr id="1026" name="Picture 2" descr="NI (National Instruments) - Badges - Acclaim">
            <a:extLst>
              <a:ext uri="{FF2B5EF4-FFF2-40B4-BE49-F238E27FC236}">
                <a16:creationId xmlns:a16="http://schemas.microsoft.com/office/drawing/2014/main" id="{829794DD-1F20-4C34-A797-494C853DE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75" y="2918749"/>
            <a:ext cx="3753703" cy="37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1FF385-DB2B-4C0A-AE93-74462896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D8EFAB8-4290-41D7-B7C6-FC045963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522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DD73E-0DBD-4830-8502-D10EB981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0" y="861120"/>
            <a:ext cx="9692640" cy="81886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Surge test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08E418-9C77-415E-9A93-A604E444B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70234"/>
            <a:ext cx="5605524" cy="197410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Surge tester allows </a:t>
            </a:r>
            <a:r>
              <a:rPr lang="en-GB" dirty="0"/>
              <a:t>to find turn-to-turn insulation weakness of SC coil.</a:t>
            </a:r>
          </a:p>
          <a:p>
            <a:pPr algn="just"/>
            <a:r>
              <a:rPr lang="en-GB" dirty="0"/>
              <a:t>High-voltage impulse applies to a coil, which produces a voltage difference between adjacent loops of wire. If arc between turns happens – pulse waveform will change.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0E776-CD2A-4A7E-9005-F56537F3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05" y="3644062"/>
            <a:ext cx="3038785" cy="12358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54A7CA-63B5-4E80-8FF6-F7D7A71019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417" y="3660731"/>
            <a:ext cx="3425230" cy="123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2BFF58-C875-4831-B4C7-0DB7205F2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969" y="1845962"/>
            <a:ext cx="4131711" cy="31792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F09BC-2ED6-48E3-87C6-9E1391099423}"/>
              </a:ext>
            </a:extLst>
          </p:cNvPr>
          <p:cNvSpPr txBox="1"/>
          <p:nvPr/>
        </p:nvSpPr>
        <p:spPr>
          <a:xfrm>
            <a:off x="7743039" y="5172457"/>
            <a:ext cx="354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High voltage discharge test zone</a:t>
            </a:r>
          </a:p>
          <a:p>
            <a:pPr marL="342900" indent="-342900">
              <a:buAutoNum type="arabicPeriod"/>
            </a:pPr>
            <a:r>
              <a:rPr lang="en-US" dirty="0"/>
              <a:t>Energy loss test zone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7AB6B722-EF08-4F9B-9631-3E2677094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412481"/>
              </p:ext>
            </p:extLst>
          </p:nvPr>
        </p:nvGraphicFramePr>
        <p:xfrm>
          <a:off x="375827" y="5025233"/>
          <a:ext cx="4498177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435">
                  <a:extLst>
                    <a:ext uri="{9D8B030D-6E8A-4147-A177-3AD203B41FA5}">
                      <a16:colId xmlns:a16="http://schemas.microsoft.com/office/drawing/2014/main" val="4080267350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val="1163893750"/>
                    </a:ext>
                  </a:extLst>
                </a:gridCol>
                <a:gridCol w="1421281">
                  <a:extLst>
                    <a:ext uri="{9D8B030D-6E8A-4147-A177-3AD203B41FA5}">
                      <a16:colId xmlns:a16="http://schemas.microsoft.com/office/drawing/2014/main" val="4011549034"/>
                    </a:ext>
                  </a:extLst>
                </a:gridCol>
              </a:tblGrid>
              <a:tr h="2788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Device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 voltage, V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Max energy, </a:t>
                      </a:r>
                      <a:r>
                        <a:rPr lang="en-US" sz="1400" dirty="0" err="1"/>
                        <a:t>mJ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435941"/>
                  </a:ext>
                </a:extLst>
              </a:tr>
              <a:tr h="2788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Aktakom</a:t>
                      </a:r>
                      <a:r>
                        <a:rPr lang="en-US" sz="1400" dirty="0"/>
                        <a:t> AM-3083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9224"/>
                  </a:ext>
                </a:extLst>
              </a:tr>
              <a:tr h="2788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Kust</a:t>
                      </a:r>
                      <a:r>
                        <a:rPr lang="en-US" sz="1400" dirty="0"/>
                        <a:t> PT5030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11343"/>
                  </a:ext>
                </a:extLst>
              </a:tr>
              <a:tr h="2788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Epowersys</a:t>
                      </a:r>
                      <a:r>
                        <a:rPr lang="en-US" sz="1400" dirty="0"/>
                        <a:t> CDG7000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49000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573830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FF1161-2827-4714-A903-3458E7E6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5368D737-FDFF-453E-AA44-B6D003202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993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F45A3-F8E8-49D3-8C8F-70E79C10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906010"/>
            <a:ext cx="9692640" cy="70142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RLQ measurements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CD3FF-1E46-4553-89FA-EC4E8E57E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269964" cy="1845422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RLC meter Hameg HM8118 measures values in </a:t>
            </a:r>
            <a:r>
              <a:rPr lang="en-US" dirty="0">
                <a:solidFill>
                  <a:schemeClr val="tx1"/>
                </a:solidFill>
              </a:rPr>
              <a:t>wide </a:t>
            </a:r>
            <a:r>
              <a:rPr lang="en-US" dirty="0"/>
              <a:t>range of frequencies.</a:t>
            </a:r>
          </a:p>
          <a:p>
            <a:pPr algn="just"/>
            <a:r>
              <a:rPr lang="en-US" dirty="0"/>
              <a:t>Measured values of inductance, resistivity, and quality factor compare with calculated values and series values.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937616-F7AC-492C-85E9-055652A7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457816"/>
            <a:ext cx="3636473" cy="15062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D8B7D7-960A-467E-BE31-EC4C7F437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856" y="1923230"/>
            <a:ext cx="5088391" cy="3926287"/>
          </a:xfrm>
          <a:prstGeom prst="rect">
            <a:avLst/>
          </a:prstGeom>
        </p:spPr>
      </p:pic>
      <p:graphicFrame>
        <p:nvGraphicFramePr>
          <p:cNvPr id="5" name="Таблица 6">
            <a:extLst>
              <a:ext uri="{FF2B5EF4-FFF2-40B4-BE49-F238E27FC236}">
                <a16:creationId xmlns:a16="http://schemas.microsoft.com/office/drawing/2014/main" id="{26A8E811-1619-45EF-84AB-AE0632D41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78119"/>
              </p:ext>
            </p:extLst>
          </p:nvPr>
        </p:nvGraphicFramePr>
        <p:xfrm>
          <a:off x="1097280" y="4991680"/>
          <a:ext cx="5140649" cy="1341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88307">
                  <a:extLst>
                    <a:ext uri="{9D8B030D-6E8A-4147-A177-3AD203B41FA5}">
                      <a16:colId xmlns:a16="http://schemas.microsoft.com/office/drawing/2014/main" val="883848265"/>
                    </a:ext>
                  </a:extLst>
                </a:gridCol>
                <a:gridCol w="2652342">
                  <a:extLst>
                    <a:ext uri="{9D8B030D-6E8A-4147-A177-3AD203B41FA5}">
                      <a16:colId xmlns:a16="http://schemas.microsoft.com/office/drawing/2014/main" val="2055438383"/>
                    </a:ext>
                  </a:extLst>
                </a:gridCol>
              </a:tblGrid>
              <a:tr h="2822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Hameg</a:t>
                      </a:r>
                      <a:r>
                        <a:rPr lang="en-US" sz="1600" dirty="0"/>
                        <a:t> HM8118 characteristics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155984"/>
                  </a:ext>
                </a:extLst>
              </a:tr>
              <a:tr h="2822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Measurement functions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L, R, |Z|, Q, D and others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282503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Test frequencies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 Hz…200kHz (69 steps)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819931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Basic accuracy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0.05%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31069"/>
                  </a:ext>
                </a:extLst>
              </a:tr>
            </a:tbl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0B340A-6B99-4600-BC2E-ABE41864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ED1EB89-EA70-4E91-98CA-474FD27F1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686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4D6A29-B8A0-40BF-9B55-CD4A013D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between surge tester and RLC-meter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E1910C7-2EC2-400B-916A-5C15D9352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3429000"/>
            <a:ext cx="3292751" cy="252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6C0DE-A84C-478F-A75C-28468064576F}"/>
              </a:ext>
            </a:extLst>
          </p:cNvPr>
          <p:cNvSpPr txBox="1"/>
          <p:nvPr/>
        </p:nvSpPr>
        <p:spPr>
          <a:xfrm>
            <a:off x="4390031" y="3425194"/>
            <a:ext cx="33480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-&gt; Surge tester waveform params:</a:t>
            </a:r>
          </a:p>
          <a:p>
            <a:r>
              <a:rPr lang="en-US" dirty="0"/>
              <a:t>	f = 20.3 kHz</a:t>
            </a:r>
          </a:p>
          <a:p>
            <a:r>
              <a:rPr lang="en-US" dirty="0"/>
              <a:t>	R = 94.7 </a:t>
            </a:r>
            <a:r>
              <a:rPr lang="el-GR" dirty="0"/>
              <a:t>Ω</a:t>
            </a:r>
            <a:endParaRPr lang="en-US" dirty="0"/>
          </a:p>
          <a:p>
            <a:r>
              <a:rPr lang="en-US" dirty="0"/>
              <a:t>	L = 29.95 mH</a:t>
            </a:r>
          </a:p>
          <a:p>
            <a:r>
              <a:rPr lang="en-US" dirty="0"/>
              <a:t>	Q = 40.3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902961-C9D0-41EF-9EA2-AA0139E9CDA0}"/>
              </a:ext>
            </a:extLst>
          </p:cNvPr>
          <p:cNvSpPr txBox="1"/>
          <p:nvPr/>
        </p:nvSpPr>
        <p:spPr>
          <a:xfrm>
            <a:off x="7901751" y="3425194"/>
            <a:ext cx="3419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HM-8118 measurements (20kHz):</a:t>
            </a:r>
          </a:p>
          <a:p>
            <a:r>
              <a:rPr lang="en-US" dirty="0"/>
              <a:t>	R = 90.5 </a:t>
            </a:r>
            <a:r>
              <a:rPr lang="el-GR" dirty="0"/>
              <a:t>Ω</a:t>
            </a:r>
            <a:endParaRPr lang="en-US" dirty="0"/>
          </a:p>
          <a:p>
            <a:r>
              <a:rPr lang="en-US" dirty="0"/>
              <a:t>	L = 29.96mH</a:t>
            </a:r>
          </a:p>
          <a:p>
            <a:r>
              <a:rPr lang="en-US" dirty="0"/>
              <a:t>	Q = 41.6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65A6DAA-6F74-49DE-8BDB-1D68359EC11B}"/>
              </a:ext>
            </a:extLst>
          </p:cNvPr>
          <p:cNvSpPr/>
          <p:nvPr/>
        </p:nvSpPr>
        <p:spPr>
          <a:xfrm>
            <a:off x="1097280" y="1983015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/>
              <a:t>In case of measured oscillation frequency of surge tester waveform lies in range of HM8118 frequencies it is possible to compare surge tester waveform parameters with Hameg HM-8118 measured parameters.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360CD1-6636-4F32-99B6-C11A7F62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5C755854-2168-4D4C-A553-B3C1436B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836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A4635-05B8-47BD-950B-905C0D13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Insulation test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199E59-72EA-4F91-B016-6DF8B88F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845734"/>
            <a:ext cx="5135739" cy="2119724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It is unacceptable to have insulation failure between coil and yoke, coil tube, terminal box</a:t>
            </a:r>
            <a:r>
              <a:rPr lang="ru-RU" dirty="0"/>
              <a:t> </a:t>
            </a:r>
            <a:r>
              <a:rPr lang="en-US" dirty="0"/>
              <a:t>or between adjacent wires.</a:t>
            </a:r>
          </a:p>
          <a:p>
            <a:pPr algn="just"/>
            <a:r>
              <a:rPr lang="en-US" dirty="0"/>
              <a:t>Insulation parameters are measuring by Insulation tester Fluke 1550C under high voltage during 2 minutes.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27D1C4-E9D5-4623-9E15-72069D642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96" y="1955474"/>
            <a:ext cx="5060480" cy="3376754"/>
          </a:xfrm>
          <a:prstGeom prst="rect">
            <a:avLst/>
          </a:prstGeom>
        </p:spPr>
      </p:pic>
      <p:graphicFrame>
        <p:nvGraphicFramePr>
          <p:cNvPr id="9" name="Таблица 6">
            <a:extLst>
              <a:ext uri="{FF2B5EF4-FFF2-40B4-BE49-F238E27FC236}">
                <a16:creationId xmlns:a16="http://schemas.microsoft.com/office/drawing/2014/main" id="{FA3825F5-3B40-4561-9459-4DA138585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570592"/>
              </p:ext>
            </p:extLst>
          </p:nvPr>
        </p:nvGraphicFramePr>
        <p:xfrm>
          <a:off x="1097280" y="4056946"/>
          <a:ext cx="514064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307">
                  <a:extLst>
                    <a:ext uri="{9D8B030D-6E8A-4147-A177-3AD203B41FA5}">
                      <a16:colId xmlns:a16="http://schemas.microsoft.com/office/drawing/2014/main" val="883848265"/>
                    </a:ext>
                  </a:extLst>
                </a:gridCol>
                <a:gridCol w="2652342">
                  <a:extLst>
                    <a:ext uri="{9D8B030D-6E8A-4147-A177-3AD203B41FA5}">
                      <a16:colId xmlns:a16="http://schemas.microsoft.com/office/drawing/2014/main" val="2055438383"/>
                    </a:ext>
                  </a:extLst>
                </a:gridCol>
              </a:tblGrid>
              <a:tr h="2822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Fluke 1550C characteristics</a:t>
                      </a:r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044716"/>
                  </a:ext>
                </a:extLst>
              </a:tr>
              <a:tr h="2822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Test voltage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Up to 10kV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282503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Accuracy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5-20%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8819931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Test time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0-99 minutes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631069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Resistance measurement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Up to 2T</a:t>
                      </a:r>
                      <a:r>
                        <a:rPr lang="el-GR" sz="1600" dirty="0"/>
                        <a:t>Ω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64137"/>
                  </a:ext>
                </a:extLst>
              </a:tr>
              <a:tr h="166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Leakage current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 </a:t>
                      </a:r>
                      <a:r>
                        <a:rPr lang="en-US" sz="1600" dirty="0" err="1"/>
                        <a:t>nA</a:t>
                      </a:r>
                      <a:r>
                        <a:rPr lang="en-US" sz="1600" dirty="0"/>
                        <a:t> … 2 mA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38136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1D28AD-AF96-4460-AA7E-2A5ACB4E3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672F25-5198-44AB-BFBB-16056D0C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9645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9C642-8D9B-4E7E-9E0B-DADBC374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286603"/>
            <a:ext cx="997458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Stages</a:t>
            </a:r>
            <a:r>
              <a:rPr lang="ru-RU" dirty="0"/>
              <a:t> </a:t>
            </a:r>
            <a:r>
              <a:rPr lang="en-US" dirty="0"/>
              <a:t>of testing NICA main dipole/quadrupole electrical parameters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928FC-7374-4527-8185-8D8E68E14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1962785"/>
            <a:ext cx="5392420" cy="15832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1800" dirty="0"/>
              <a:t>Coil without yoke test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1800" dirty="0"/>
              <a:t>Coil in yoke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1800" dirty="0"/>
              <a:t>Coil with yoke in cryostat</a:t>
            </a:r>
          </a:p>
          <a:p>
            <a:pPr marL="726948" lvl="2" indent="-342900">
              <a:buFont typeface="+mj-lt"/>
              <a:buAutoNum type="arabicPeriod"/>
            </a:pPr>
            <a:r>
              <a:rPr lang="en-US" sz="1800" dirty="0"/>
              <a:t>Coil with yoke in cryostat with vacuum chamber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7BD2A0-52D8-4515-9CAC-2C15A5561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80" y="3922606"/>
            <a:ext cx="2950039" cy="19685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2EEF04-B487-4485-8229-B3BF7A9F6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80" y="3922608"/>
            <a:ext cx="2950039" cy="19685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AF82BA-C3D9-4A13-AFE5-7C9D750E0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78" y="1845733"/>
            <a:ext cx="2950041" cy="19685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61E3E-CEB7-4EEE-87FB-2414D604F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37" y="3922607"/>
            <a:ext cx="2950039" cy="1968500"/>
          </a:xfrm>
          <a:prstGeom prst="rect">
            <a:avLst/>
          </a:prstGeom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1C72D63B-0337-4E5D-A2C2-BA9CD6A5919A}"/>
              </a:ext>
            </a:extLst>
          </p:cNvPr>
          <p:cNvCxnSpPr>
            <a:cxnSpLocks/>
          </p:cNvCxnSpPr>
          <p:nvPr/>
        </p:nvCxnSpPr>
        <p:spPr>
          <a:xfrm flipH="1">
            <a:off x="3919577" y="2374478"/>
            <a:ext cx="4100473" cy="22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5684E27-05F1-4A00-A005-3CF2E14BAF30}"/>
              </a:ext>
            </a:extLst>
          </p:cNvPr>
          <p:cNvCxnSpPr>
            <a:cxnSpLocks/>
          </p:cNvCxnSpPr>
          <p:nvPr/>
        </p:nvCxnSpPr>
        <p:spPr>
          <a:xfrm flipH="1" flipV="1">
            <a:off x="2964437" y="2682240"/>
            <a:ext cx="5180242" cy="1327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6AE58293-0973-4F15-9C14-E012658FBEF7}"/>
              </a:ext>
            </a:extLst>
          </p:cNvPr>
          <p:cNvCxnSpPr>
            <a:cxnSpLocks/>
          </p:cNvCxnSpPr>
          <p:nvPr/>
        </p:nvCxnSpPr>
        <p:spPr>
          <a:xfrm flipH="1" flipV="1">
            <a:off x="3793491" y="3069273"/>
            <a:ext cx="827490" cy="853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6BB65AF0-BAC4-464B-8D3C-45918792ED91}"/>
              </a:ext>
            </a:extLst>
          </p:cNvPr>
          <p:cNvCxnSpPr>
            <a:cxnSpLocks/>
          </p:cNvCxnSpPr>
          <p:nvPr/>
        </p:nvCxnSpPr>
        <p:spPr>
          <a:xfrm flipV="1">
            <a:off x="2390775" y="3429000"/>
            <a:ext cx="0" cy="406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05B951-4B0D-4DFD-8AB4-CB876153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B8E7-DF48-4859-927F-CC8F3CCA636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8B6922DE-0EBB-4B97-978D-C25E6153A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XXIV International Scientific Conference of Young Scientists and Specialists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003568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8441</TotalTime>
  <Words>790</Words>
  <Application>Microsoft Office PowerPoint</Application>
  <PresentationFormat>Широкоэкранный</PresentationFormat>
  <Paragraphs>138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Ретро</vt:lpstr>
      <vt:lpstr>SYSTEM FOR CHECKING OF ELECTRICAL PARAMETERS OF SUPERCONDUCTING MAGNETS FOR NICA AND FAIR PROJECTS</vt:lpstr>
      <vt:lpstr>Introduction</vt:lpstr>
      <vt:lpstr>System for checking of electrical parameters</vt:lpstr>
      <vt:lpstr>Coil tester software</vt:lpstr>
      <vt:lpstr>Surge test</vt:lpstr>
      <vt:lpstr>RLQ measurements</vt:lpstr>
      <vt:lpstr>Comparison between surge tester and RLC-meter</vt:lpstr>
      <vt:lpstr>Insulation test</vt:lpstr>
      <vt:lpstr>Stages of testing NICA main dipole/quadrupole electrical parameters</vt:lpstr>
      <vt:lpstr>Stages of testing GSI corrector magnet electrical parameters</vt:lpstr>
      <vt:lpstr>Examples of failures</vt:lpstr>
      <vt:lpstr>Examples of failures</vt:lpstr>
      <vt:lpstr>Summary</vt:lpstr>
      <vt:lpstr>Thank you for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FOR CHECKING OF ELECTRICAL PARAMETERS OF SUPERCONDUCTING MAGNETS FOR NICA AND FAIR PROJECT</dc:title>
  <dc:creator>Кондратьев</dc:creator>
  <cp:lastModifiedBy>Кондратьев</cp:lastModifiedBy>
  <cp:revision>93</cp:revision>
  <dcterms:created xsi:type="dcterms:W3CDTF">2020-11-01T14:25:06Z</dcterms:created>
  <dcterms:modified xsi:type="dcterms:W3CDTF">2020-11-12T10:24:32Z</dcterms:modified>
</cp:coreProperties>
</file>