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1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9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6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6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7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53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1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0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1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4057-0950-4C88-9DB8-E926CA4D505E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B996-B0BA-4839-BB77-71CDEC828A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0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064097"/>
            <a:ext cx="65050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Cooling water and electricity in the MPD Hall</a:t>
            </a:r>
            <a:endParaRPr lang="ru-RU" sz="4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6033" y="4869160"/>
            <a:ext cx="3024336" cy="62292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Piyadin</a:t>
            </a:r>
            <a:r>
              <a:rPr lang="en-US" dirty="0" smtClean="0"/>
              <a:t> S.M. et al.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4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5302" y="2268"/>
            <a:ext cx="555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Водяное охлаждение.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288" y="987660"/>
            <a:ext cx="3518723" cy="58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84784"/>
            <a:ext cx="204787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>
            <a:stCxn id="2051" idx="1"/>
          </p:cNvCxnSpPr>
          <p:nvPr/>
        </p:nvCxnSpPr>
        <p:spPr>
          <a:xfrm flipH="1" flipV="1">
            <a:off x="5220072" y="2132856"/>
            <a:ext cx="720080" cy="218703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4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863"/>
            <a:ext cx="9108504" cy="96387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Аксонометрическая схема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ХС3.1</a:t>
            </a:r>
            <a:r>
              <a:rPr lang="ru-RU" b="1" dirty="0"/>
              <a:t>, ХС3.2, ХС3.3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7013" y="127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3614"/>
            <a:ext cx="5616624" cy="547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564" y="4125699"/>
            <a:ext cx="2760147" cy="27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87364"/>
            <a:ext cx="313372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33" y="1183926"/>
            <a:ext cx="2737111" cy="175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4940698" y="2276872"/>
            <a:ext cx="99945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915818" y="4221088"/>
            <a:ext cx="202488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403648" y="5733256"/>
            <a:ext cx="2863006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20072" y="4154493"/>
            <a:ext cx="3612553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0070C0"/>
                </a:solidFill>
              </a:rPr>
              <a:t>Помещение детектора MPD (детекторы)</a:t>
            </a:r>
            <a:endParaRPr lang="ru-RU" sz="8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Требуемая мощность охлаждения: </a:t>
            </a:r>
            <a:r>
              <a:rPr lang="ru-RU" sz="1200" b="1" dirty="0" smtClean="0">
                <a:solidFill>
                  <a:srgbClr val="FF0000"/>
                </a:solidFill>
              </a:rPr>
              <a:t>250,0</a:t>
            </a:r>
            <a:r>
              <a:rPr lang="ru-RU" sz="1200" b="1" dirty="0" smtClean="0"/>
              <a:t> кВт</a:t>
            </a: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Расход: </a:t>
            </a:r>
            <a:r>
              <a:rPr lang="ru-RU" sz="1200" b="1" dirty="0" smtClean="0">
                <a:solidFill>
                  <a:srgbClr val="FF0000"/>
                </a:solidFill>
              </a:rPr>
              <a:t>40</a:t>
            </a:r>
            <a:r>
              <a:rPr lang="ru-RU" sz="1200" b="1" dirty="0" smtClean="0"/>
              <a:t> м </a:t>
            </a:r>
            <a:r>
              <a:rPr lang="ru-RU" sz="1200" b="1" dirty="0"/>
              <a:t>3 /</a:t>
            </a:r>
            <a:r>
              <a:rPr lang="ru-RU" sz="1200" b="1" dirty="0" smtClean="0"/>
              <a:t>ч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/>
              <a:t>Темпера-тура перед: </a:t>
            </a:r>
            <a:r>
              <a:rPr lang="ru-RU" sz="1200" b="1" dirty="0" smtClean="0">
                <a:solidFill>
                  <a:srgbClr val="FF0000"/>
                </a:solidFill>
              </a:rPr>
              <a:t>15-20 </a:t>
            </a:r>
            <a:r>
              <a:rPr lang="ru-RU" sz="1200" b="1" dirty="0"/>
              <a:t>°</a:t>
            </a:r>
            <a:r>
              <a:rPr lang="ru-RU" sz="1200" b="1" dirty="0" smtClean="0"/>
              <a:t>С</a:t>
            </a:r>
            <a:endParaRPr lang="ru-RU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69013" y="2204864"/>
            <a:ext cx="3234222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0070C0"/>
                </a:solidFill>
              </a:rPr>
              <a:t>Пом. детектора MPD (</a:t>
            </a:r>
            <a:r>
              <a:rPr lang="ru-RU" sz="1200" b="1" dirty="0" err="1">
                <a:solidFill>
                  <a:srgbClr val="0070C0"/>
                </a:solidFill>
              </a:rPr>
              <a:t>корректир</a:t>
            </a:r>
            <a:r>
              <a:rPr lang="ru-RU" sz="1200" b="1" dirty="0">
                <a:solidFill>
                  <a:srgbClr val="0070C0"/>
                </a:solidFill>
              </a:rPr>
              <a:t>. катушки)</a:t>
            </a:r>
            <a:endParaRPr lang="ru-RU" sz="12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Требуемая мощность охлаждения: </a:t>
            </a:r>
            <a:r>
              <a:rPr lang="ru-RU" sz="1200" b="1" dirty="0" smtClean="0">
                <a:solidFill>
                  <a:srgbClr val="FF0000"/>
                </a:solidFill>
              </a:rPr>
              <a:t>340,0</a:t>
            </a:r>
            <a:r>
              <a:rPr lang="ru-RU" sz="1200" b="1" dirty="0" smtClean="0"/>
              <a:t> кВт</a:t>
            </a: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Расход: </a:t>
            </a:r>
            <a:r>
              <a:rPr lang="ru-RU" sz="1200" b="1" dirty="0" smtClean="0">
                <a:solidFill>
                  <a:srgbClr val="FF0000"/>
                </a:solidFill>
              </a:rPr>
              <a:t>9,8</a:t>
            </a:r>
            <a:r>
              <a:rPr lang="ru-RU" sz="1200" b="1" dirty="0" smtClean="0"/>
              <a:t> м </a:t>
            </a:r>
            <a:r>
              <a:rPr lang="ru-RU" sz="1200" b="1" dirty="0"/>
              <a:t>3 /</a:t>
            </a:r>
            <a:r>
              <a:rPr lang="ru-RU" sz="1200" b="1" dirty="0" smtClean="0"/>
              <a:t>ч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/>
              <a:t>Темпера-тура перед: </a:t>
            </a:r>
            <a:r>
              <a:rPr lang="ru-RU" sz="1200" b="1" dirty="0" smtClean="0">
                <a:solidFill>
                  <a:srgbClr val="FF0000"/>
                </a:solidFill>
              </a:rPr>
              <a:t>25 </a:t>
            </a:r>
            <a:r>
              <a:rPr lang="ru-RU" sz="1200" b="1" dirty="0">
                <a:solidFill>
                  <a:srgbClr val="FF0000"/>
                </a:solidFill>
              </a:rPr>
              <a:t>°</a:t>
            </a:r>
            <a:r>
              <a:rPr lang="ru-RU" sz="1200" b="1" dirty="0" smtClean="0"/>
              <a:t>С</a:t>
            </a:r>
            <a:endParaRPr lang="ru-RU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5913276"/>
            <a:ext cx="3175422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0070C0"/>
                </a:solidFill>
              </a:rPr>
              <a:t>Пом. детектора MPD (источники питания)</a:t>
            </a: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Требуемая мощность охлаждения: </a:t>
            </a:r>
            <a:r>
              <a:rPr lang="ru-RU" sz="1200" b="1" dirty="0">
                <a:solidFill>
                  <a:srgbClr val="FF0000"/>
                </a:solidFill>
              </a:rPr>
              <a:t>5</a:t>
            </a:r>
            <a:r>
              <a:rPr lang="ru-RU" sz="1200" b="1" dirty="0" smtClean="0">
                <a:solidFill>
                  <a:srgbClr val="FF0000"/>
                </a:solidFill>
              </a:rPr>
              <a:t>0,0</a:t>
            </a:r>
            <a:r>
              <a:rPr lang="ru-RU" sz="1200" b="1" dirty="0" smtClean="0"/>
              <a:t> кВт</a:t>
            </a:r>
          </a:p>
          <a:p>
            <a:pPr algn="ctr">
              <a:lnSpc>
                <a:spcPct val="115000"/>
              </a:lnSpc>
            </a:pPr>
            <a:r>
              <a:rPr lang="ru-RU" sz="1200" b="1" dirty="0" smtClean="0"/>
              <a:t>Расход: </a:t>
            </a:r>
            <a:r>
              <a:rPr lang="ru-RU" sz="1200" b="1" dirty="0" smtClean="0">
                <a:solidFill>
                  <a:srgbClr val="FF0000"/>
                </a:solidFill>
              </a:rPr>
              <a:t>10,0</a:t>
            </a:r>
            <a:r>
              <a:rPr lang="ru-RU" sz="1200" b="1" dirty="0" smtClean="0"/>
              <a:t> м </a:t>
            </a:r>
            <a:r>
              <a:rPr lang="ru-RU" sz="1200" b="1" dirty="0"/>
              <a:t>3 /</a:t>
            </a:r>
            <a:r>
              <a:rPr lang="ru-RU" sz="1200" b="1" dirty="0" smtClean="0"/>
              <a:t>ч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/>
              <a:t>Темпера-тура перед: </a:t>
            </a:r>
            <a:r>
              <a:rPr lang="ru-RU" sz="1200" b="1" dirty="0" smtClean="0">
                <a:solidFill>
                  <a:srgbClr val="FF0000"/>
                </a:solidFill>
              </a:rPr>
              <a:t>25 </a:t>
            </a:r>
            <a:r>
              <a:rPr lang="ru-RU" sz="1200" b="1" dirty="0">
                <a:solidFill>
                  <a:srgbClr val="FF0000"/>
                </a:solidFill>
              </a:rPr>
              <a:t>°</a:t>
            </a:r>
            <a:r>
              <a:rPr lang="ru-RU" sz="1200" b="1" dirty="0" smtClean="0"/>
              <a:t>С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40739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863"/>
            <a:ext cx="9108504" cy="96387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Узел трубопроводов </a:t>
            </a:r>
            <a:r>
              <a:rPr lang="ru-RU" b="1" dirty="0" smtClean="0"/>
              <a:t>УТ3.1, УТ3.2, УТ3.3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7013" y="127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983712"/>
            <a:ext cx="4176463" cy="288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58102"/>
            <a:ext cx="3702949" cy="289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588" y="3783793"/>
            <a:ext cx="3869804" cy="304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68618" y="1487996"/>
            <a:ext cx="46753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А1.12 Затвор поворотный с электроприводом</a:t>
            </a:r>
          </a:p>
          <a:p>
            <a:r>
              <a:rPr lang="ru-RU" dirty="0" smtClean="0"/>
              <a:t>А1.15 </a:t>
            </a:r>
            <a:r>
              <a:rPr lang="ru-RU" dirty="0"/>
              <a:t>Затвор поворотный с электроприводом</a:t>
            </a:r>
            <a:endParaRPr lang="ru-RU" dirty="0" smtClean="0"/>
          </a:p>
          <a:p>
            <a:r>
              <a:rPr lang="ru-RU" dirty="0" smtClean="0"/>
              <a:t>А3.11 Клапан балансировочный</a:t>
            </a:r>
          </a:p>
          <a:p>
            <a:r>
              <a:rPr lang="ru-RU" dirty="0" smtClean="0"/>
              <a:t>А3.14 </a:t>
            </a:r>
            <a:r>
              <a:rPr lang="ru-RU" dirty="0"/>
              <a:t>Клапан </a:t>
            </a:r>
            <a:r>
              <a:rPr lang="ru-RU" dirty="0" smtClean="0"/>
              <a:t>балансировочный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5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95302" y="2268"/>
            <a:ext cx="555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Водяное охлаждение.</a:t>
            </a:r>
            <a:endParaRPr lang="ru-RU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PD_коррекция_водоохлажд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5"/>
            <a:ext cx="5069259" cy="609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68605" y="1191995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97774" y="3176370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08566" y="4533682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97773" y="5128995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оле 6"/>
          <p:cNvSpPr txBox="1"/>
          <p:nvPr/>
        </p:nvSpPr>
        <p:spPr>
          <a:xfrm>
            <a:off x="6987730" y="1049120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УТ3.3. </a:t>
            </a:r>
            <a:r>
              <a:rPr lang="en-US" sz="1100" dirty="0" smtClean="0">
                <a:effectLst/>
                <a:ea typeface="Calibri"/>
                <a:cs typeface="Times New Roman"/>
              </a:rPr>
              <a:t>C</a:t>
            </a:r>
            <a:r>
              <a:rPr lang="en-US" sz="1100" dirty="0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ХС3.3. 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en-US" sz="1100" dirty="0" smtClean="0">
                <a:ea typeface="Calibri"/>
                <a:cs typeface="Times New Roman"/>
              </a:rPr>
              <a:t>Position </a:t>
            </a:r>
            <a:r>
              <a:rPr lang="ru-RU" sz="1100" dirty="0" smtClean="0">
                <a:effectLst/>
                <a:ea typeface="Calibri"/>
                <a:cs typeface="Times New Roman"/>
              </a:rPr>
              <a:t>№</a:t>
            </a:r>
            <a:r>
              <a:rPr lang="ru-RU" sz="1100" dirty="0">
                <a:effectLst/>
                <a:ea typeface="Calibri"/>
                <a:cs typeface="Times New Roman"/>
              </a:rPr>
              <a:t>1</a:t>
            </a:r>
          </a:p>
        </p:txBody>
      </p:sp>
      <p:sp>
        <p:nvSpPr>
          <p:cNvPr id="11" name="Поле 8"/>
          <p:cNvSpPr txBox="1"/>
          <p:nvPr/>
        </p:nvSpPr>
        <p:spPr>
          <a:xfrm>
            <a:off x="6987730" y="3096995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УТ3.3. </a:t>
            </a:r>
            <a:r>
              <a:rPr lang="ru-RU" sz="1100" dirty="0" smtClean="0"/>
              <a:t>С</a:t>
            </a:r>
            <a:r>
              <a:rPr lang="en-US" sz="1100" dirty="0" err="1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ХС3.3. </a:t>
            </a:r>
            <a:r>
              <a:rPr lang="en-US" sz="1100" dirty="0" smtClean="0">
                <a:ea typeface="Calibri"/>
                <a:cs typeface="Times New Roman"/>
              </a:rPr>
              <a:t>Position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№2</a:t>
            </a:r>
          </a:p>
        </p:txBody>
      </p:sp>
      <p:sp>
        <p:nvSpPr>
          <p:cNvPr id="12" name="Поле 9"/>
          <p:cNvSpPr txBox="1"/>
          <p:nvPr/>
        </p:nvSpPr>
        <p:spPr>
          <a:xfrm>
            <a:off x="6921055" y="4363820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УТ3.1. </a:t>
            </a:r>
            <a:r>
              <a:rPr lang="ru-RU" sz="1100" dirty="0" smtClean="0"/>
              <a:t>С</a:t>
            </a:r>
            <a:r>
              <a:rPr lang="en-US" sz="1100" dirty="0" err="1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ХС3.1. </a:t>
            </a:r>
            <a:r>
              <a:rPr lang="en-US" sz="1100" dirty="0" smtClean="0">
                <a:ea typeface="Calibri"/>
                <a:cs typeface="Times New Roman"/>
              </a:rPr>
              <a:t>Position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№3</a:t>
            </a:r>
          </a:p>
        </p:txBody>
      </p:sp>
      <p:sp>
        <p:nvSpPr>
          <p:cNvPr id="13" name="Поле 10"/>
          <p:cNvSpPr txBox="1"/>
          <p:nvPr/>
        </p:nvSpPr>
        <p:spPr>
          <a:xfrm>
            <a:off x="6921055" y="5106770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УТ3.2. </a:t>
            </a:r>
            <a:r>
              <a:rPr lang="ru-RU" sz="1100" dirty="0" smtClean="0"/>
              <a:t>С</a:t>
            </a:r>
            <a:r>
              <a:rPr lang="en-US" sz="1100" dirty="0" err="1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ХС3.2. </a:t>
            </a:r>
            <a:r>
              <a:rPr lang="en-US" sz="1100" dirty="0" smtClean="0">
                <a:ea typeface="Calibri"/>
                <a:cs typeface="Times New Roman"/>
              </a:rPr>
              <a:t>Position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№</a:t>
            </a:r>
            <a:r>
              <a:rPr lang="en-US" sz="1100" dirty="0" smtClean="0">
                <a:effectLst/>
                <a:ea typeface="Calibri"/>
                <a:cs typeface="Times New Roman"/>
              </a:rPr>
              <a:t>5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6511480" y="1280895"/>
            <a:ext cx="47625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320980" y="3290670"/>
            <a:ext cx="66675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311455" y="4567020"/>
            <a:ext cx="609600" cy="6667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6320980" y="5252820"/>
            <a:ext cx="609600" cy="76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411760" y="4500344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11760" y="5130582"/>
            <a:ext cx="142875" cy="2000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2" name="Поле 9"/>
          <p:cNvSpPr txBox="1"/>
          <p:nvPr/>
        </p:nvSpPr>
        <p:spPr>
          <a:xfrm>
            <a:off x="25844" y="4022227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УТ3.1. </a:t>
            </a:r>
            <a:r>
              <a:rPr lang="ru-RU" sz="1100" dirty="0" smtClean="0"/>
              <a:t>С</a:t>
            </a:r>
            <a:r>
              <a:rPr lang="en-US" sz="1100" dirty="0" err="1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ХС3.1. </a:t>
            </a:r>
            <a:r>
              <a:rPr lang="en-US" sz="1100" dirty="0" smtClean="0">
                <a:ea typeface="Calibri"/>
                <a:cs typeface="Times New Roman"/>
              </a:rPr>
              <a:t>Position  </a:t>
            </a:r>
            <a:r>
              <a:rPr lang="ru-RU" sz="1100" dirty="0" smtClean="0">
                <a:effectLst/>
                <a:ea typeface="Calibri"/>
                <a:cs typeface="Times New Roman"/>
              </a:rPr>
              <a:t>№</a:t>
            </a:r>
            <a:r>
              <a:rPr lang="en-US" sz="1100" dirty="0">
                <a:ea typeface="Calibri"/>
                <a:cs typeface="Times New Roman"/>
              </a:rPr>
              <a:t>4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3" name="Поле 10"/>
          <p:cNvSpPr txBox="1"/>
          <p:nvPr/>
        </p:nvSpPr>
        <p:spPr>
          <a:xfrm>
            <a:off x="25844" y="4765177"/>
            <a:ext cx="1466850" cy="447675"/>
          </a:xfrm>
          <a:prstGeom prst="rect">
            <a:avLst/>
          </a:prstGeom>
          <a:solidFill>
            <a:schemeClr val="lt1"/>
          </a:solidFill>
          <a:ln w="6350">
            <a:solidFill>
              <a:srgbClr val="00B05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УТ3.2. </a:t>
            </a:r>
            <a:r>
              <a:rPr lang="ru-RU" sz="1100" dirty="0" smtClean="0"/>
              <a:t>С</a:t>
            </a:r>
            <a:r>
              <a:rPr lang="en-US" sz="1100" dirty="0" err="1" smtClean="0"/>
              <a:t>ircuit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</a:t>
            </a:r>
            <a:r>
              <a:rPr lang="ru-RU" sz="1100" dirty="0">
                <a:effectLst/>
                <a:ea typeface="Calibri"/>
                <a:cs typeface="Times New Roman"/>
              </a:rPr>
              <a:t>ХС3.2. </a:t>
            </a:r>
            <a:r>
              <a:rPr lang="en-US" sz="1100" dirty="0" smtClean="0">
                <a:ea typeface="Calibri"/>
                <a:cs typeface="Times New Roman"/>
              </a:rPr>
              <a:t>Position</a:t>
            </a:r>
            <a:r>
              <a:rPr lang="ru-RU" sz="1100" dirty="0" smtClean="0">
                <a:effectLst/>
                <a:ea typeface="Calibri"/>
                <a:cs typeface="Times New Roman"/>
              </a:rPr>
              <a:t> №</a:t>
            </a:r>
            <a:r>
              <a:rPr lang="en-US" sz="1100" dirty="0" smtClean="0">
                <a:effectLst/>
                <a:ea typeface="Calibri"/>
                <a:cs typeface="Times New Roman"/>
              </a:rPr>
              <a:t>6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34" name="Прямая со стрелкой 33"/>
          <p:cNvCxnSpPr>
            <a:stCxn id="32" idx="3"/>
            <a:endCxn id="30" idx="1"/>
          </p:cNvCxnSpPr>
          <p:nvPr/>
        </p:nvCxnSpPr>
        <p:spPr>
          <a:xfrm>
            <a:off x="1492694" y="4246065"/>
            <a:ext cx="919066" cy="35429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33" idx="3"/>
          </p:cNvCxnSpPr>
          <p:nvPr/>
        </p:nvCxnSpPr>
        <p:spPr>
          <a:xfrm>
            <a:off x="1492694" y="4989015"/>
            <a:ext cx="919066" cy="269501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4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2362274"/>
          </a:xfrm>
        </p:spPr>
        <p:txBody>
          <a:bodyPr>
            <a:normAutofit fontScale="90000"/>
          </a:bodyPr>
          <a:lstStyle/>
          <a:p>
            <a:r>
              <a:rPr lang="ru-RU" dirty="0"/>
              <a:t>Сводная таблица нагрузок систем охлаждения электрофизического оборудования (ЭФО) по состоянию 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12 января </a:t>
            </a:r>
            <a:r>
              <a:rPr lang="ru-RU" dirty="0"/>
              <a:t>2018 г.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74608"/>
              </p:ext>
            </p:extLst>
          </p:nvPr>
        </p:nvGraphicFramePr>
        <p:xfrm>
          <a:off x="179512" y="2636912"/>
          <a:ext cx="8712967" cy="3787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03"/>
                <a:gridCol w="582860"/>
                <a:gridCol w="994913"/>
                <a:gridCol w="967912"/>
                <a:gridCol w="578165"/>
                <a:gridCol w="682645"/>
                <a:gridCol w="682645"/>
                <a:gridCol w="698493"/>
                <a:gridCol w="676188"/>
                <a:gridCol w="1115828"/>
                <a:gridCol w="1337115"/>
              </a:tblGrid>
              <a:tr h="1014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Контур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Номер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Требуемая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мощность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охлаждения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ЭФО, кВт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Расход,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 3 /ч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Темпера-тура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перед ЭФО, °С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Темпера-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тура после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ЭФО, °С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Давление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перед ЭФО,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более,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бар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Перепад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давления на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ЭФО, Δp,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бар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Гидравлическая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ёмкость каналов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охлаждения (без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учёта ёмкости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подводящих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трубопроводов), м³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Примечание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050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ХС3.1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Пом. детектора MPD (</a:t>
                      </a:r>
                      <a:r>
                        <a:rPr lang="ru-RU" sz="800" dirty="0" err="1">
                          <a:effectLst/>
                        </a:rPr>
                        <a:t>корректир</a:t>
                      </a:r>
                      <a:r>
                        <a:rPr lang="ru-RU" sz="800" dirty="0">
                          <a:effectLst/>
                        </a:rPr>
                        <a:t>. катушки)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340,0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9,8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25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4,70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1,20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Контур охлаждения двух полюсных катушек 340 кВт → Δt=30°С → 9,8 м3/ч, Δp=4,7 бар, качество воды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известно, ожидаем данные от поставщика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1014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ХС3.2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Пом. детектора MPD (источники питания)</a:t>
                      </a:r>
                      <a:endParaRPr lang="ru-RU" sz="7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50,0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Контур охлаждения источников питания 50 кВт→10 м3/ч, Δp=2 бар, качество воды не известно, ожидаем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данные от поставщика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70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ХС3.3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Помещение детектора MPD (детекторы)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250,0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40,0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15-20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45-50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Контур охлаждения детектора MPD → 250 кВт →40 м3/ч, </a:t>
                      </a:r>
                      <a:r>
                        <a:rPr lang="ru-RU" sz="800" dirty="0" err="1">
                          <a:effectLst/>
                        </a:rPr>
                        <a:t>Δt</a:t>
                      </a:r>
                      <a:r>
                        <a:rPr lang="ru-RU" sz="800" dirty="0">
                          <a:effectLst/>
                        </a:rPr>
                        <a:t>=30°С, </a:t>
                      </a:r>
                      <a:r>
                        <a:rPr lang="ru-RU" sz="800" dirty="0" err="1">
                          <a:effectLst/>
                        </a:rPr>
                        <a:t>Δp</a:t>
                      </a:r>
                      <a:r>
                        <a:rPr lang="ru-RU" sz="800" dirty="0">
                          <a:effectLst/>
                        </a:rPr>
                        <a:t>=1 бар, дистиллированная вода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97013" y="1270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6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359" y="31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электричества. (отм.0.0)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76558"/>
            <a:ext cx="6541046" cy="568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4288" y="3573016"/>
            <a:ext cx="470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3038" y="3413210"/>
            <a:ext cx="470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9798" y="5139436"/>
            <a:ext cx="470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2042" y="1238706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0070C0"/>
                </a:solidFill>
              </a:rPr>
              <a:t>80кВт</a:t>
            </a:r>
            <a:endParaRPr lang="ru-RU" sz="9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6309320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5</a:t>
            </a:r>
            <a:r>
              <a:rPr lang="ru-RU" sz="900" dirty="0" smtClean="0">
                <a:solidFill>
                  <a:srgbClr val="FF0000"/>
                </a:solidFill>
              </a:rPr>
              <a:t>0кВт</a:t>
            </a:r>
            <a:endParaRPr lang="ru-RU" sz="9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" y="1173844"/>
            <a:ext cx="16383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0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6880"/>
            <a:ext cx="4834533" cy="57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1359" y="31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Распределение электричества.  (отм.-3.190)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7380" y="2276869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50кВт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306" y="5445466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150кВт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1448" y="5376164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150кВт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8526" y="3590772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305" y="3284984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2276869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685" y="2046037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4204" y="1983889"/>
            <a:ext cx="4603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50кВт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86959" y="1799450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2511" y="2006596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14328" y="3270176"/>
            <a:ext cx="470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3573016"/>
            <a:ext cx="470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rgbClr val="FF0000"/>
                </a:solidFill>
              </a:rPr>
              <a:t>200кВт</a:t>
            </a:r>
            <a:endParaRPr lang="ru-RU" sz="9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piyadin\Documents\BM@N\Ионопровод\G-SE-0072292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183726"/>
            <a:ext cx="33337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>
            <a:stCxn id="1026" idx="1"/>
          </p:cNvCxnSpPr>
          <p:nvPr/>
        </p:nvCxnSpPr>
        <p:spPr>
          <a:xfrm flipH="1">
            <a:off x="4549539" y="1845714"/>
            <a:ext cx="886557" cy="16552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16216" y="852214"/>
            <a:ext cx="1284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KSB400DC4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74" y="2571887"/>
            <a:ext cx="3213127" cy="28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6368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391</Words>
  <Application>Microsoft Office PowerPoint</Application>
  <PresentationFormat>Экран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Аксонометрическая схема  ХС3.1, ХС3.2, ХС3.3</vt:lpstr>
      <vt:lpstr>Узел трубопроводов УТ3.1, УТ3.2, УТ3.3</vt:lpstr>
      <vt:lpstr>Презентация PowerPoint</vt:lpstr>
      <vt:lpstr>Сводная таблица нагрузок систем охлаждения электрофизического оборудования (ЭФО) по состоянию на  12 января 2018 г.</vt:lpstr>
      <vt:lpstr>Распределение электричества. (отм.0.0)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piyadin</dc:creator>
  <cp:lastModifiedBy>piyadin</cp:lastModifiedBy>
  <cp:revision>18</cp:revision>
  <dcterms:created xsi:type="dcterms:W3CDTF">2019-11-26T10:01:10Z</dcterms:created>
  <dcterms:modified xsi:type="dcterms:W3CDTF">2020-01-21T10:47:33Z</dcterms:modified>
</cp:coreProperties>
</file>