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340" r:id="rId4"/>
    <p:sldId id="341" r:id="rId5"/>
    <p:sldId id="342" r:id="rId6"/>
    <p:sldId id="343" r:id="rId7"/>
    <p:sldId id="344" r:id="rId8"/>
    <p:sldId id="34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0" autoAdjust="0"/>
  </p:normalViewPr>
  <p:slideViewPr>
    <p:cSldViewPr snapToGrid="0" snapToObjects="1" showGuides="1">
      <p:cViewPr>
        <p:scale>
          <a:sx n="150" d="100"/>
          <a:sy n="150" d="100"/>
        </p:scale>
        <p:origin x="-80" y="1808"/>
      </p:cViewPr>
      <p:guideLst>
        <p:guide orient="horz" pos="437"/>
        <p:guide pos="4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38454-C436-F244-A693-F7FCCB3041D8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C43BA-3937-6E48-A707-6DC697FB3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5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F5030-223E-8E42-B5B0-A0AE9C67437D}" type="datetimeFigureOut">
              <a:rPr lang="en-US" smtClean="0"/>
              <a:t>30.01.20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inr.ru/category/396/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mpd.jinr.ru/porta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q32HGFImWHXCz_hYLxKh4PUGVWeR8YLQ/view?usp=sharing" TargetMode="External"/><Relationship Id="rId4" Type="http://schemas.openxmlformats.org/officeDocument/2006/relationships/hyperlink" Target="https://drive.google.com/file/d/1F2pnvkikwgMUBjiyU-uUM6QZFt4IeCGK/view?usp=shar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jinr.ru/category/396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550" y="1648249"/>
            <a:ext cx="868045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Some </a:t>
            </a:r>
            <a:r>
              <a:rPr lang="ru-RU" sz="4000" dirty="0" err="1" smtClean="0">
                <a:solidFill>
                  <a:srgbClr val="0000FF"/>
                </a:solidFill>
              </a:rPr>
              <a:t>results</a:t>
            </a:r>
            <a:r>
              <a:rPr lang="ru-RU" sz="4000" dirty="0" smtClean="0">
                <a:solidFill>
                  <a:srgbClr val="0000FF"/>
                </a:solidFill>
              </a:rPr>
              <a:t> </a:t>
            </a:r>
            <a:r>
              <a:rPr lang="ru-RU" sz="4000" dirty="0" err="1">
                <a:solidFill>
                  <a:srgbClr val="0000FF"/>
                </a:solidFill>
              </a:rPr>
              <a:t>from</a:t>
            </a:r>
            <a:r>
              <a:rPr lang="ru-RU" sz="4000" dirty="0">
                <a:solidFill>
                  <a:srgbClr val="0000FF"/>
                </a:solidFill>
              </a:rPr>
              <a:t> the </a:t>
            </a:r>
            <a:r>
              <a:rPr lang="ru-RU" sz="4000" dirty="0" err="1">
                <a:solidFill>
                  <a:srgbClr val="0000FF"/>
                </a:solidFill>
              </a:rPr>
              <a:t>meeting</a:t>
            </a:r>
            <a:r>
              <a:rPr lang="ru-RU" sz="4000" dirty="0">
                <a:solidFill>
                  <a:srgbClr val="0000FF"/>
                </a:solidFill>
              </a:rPr>
              <a:t> </a:t>
            </a: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ru-RU" sz="4000" dirty="0" err="1" smtClean="0">
                <a:solidFill>
                  <a:srgbClr val="0000FF"/>
                </a:solidFill>
              </a:rPr>
              <a:t>of</a:t>
            </a:r>
            <a:r>
              <a:rPr lang="ru-RU" sz="4000" dirty="0" smtClean="0">
                <a:solidFill>
                  <a:srgbClr val="0000FF"/>
                </a:solidFill>
              </a:rPr>
              <a:t> </a:t>
            </a:r>
            <a:r>
              <a:rPr lang="ru-RU" sz="4000" dirty="0">
                <a:solidFill>
                  <a:srgbClr val="0000FF"/>
                </a:solidFill>
              </a:rPr>
              <a:t>the MPD PWG </a:t>
            </a:r>
            <a:r>
              <a:rPr lang="ru-RU" sz="4000" dirty="0" err="1" smtClean="0">
                <a:solidFill>
                  <a:srgbClr val="0000FF"/>
                </a:solidFill>
              </a:rPr>
              <a:t>convenors</a:t>
            </a:r>
            <a:r>
              <a:rPr lang="en-US" sz="4000" dirty="0" smtClean="0">
                <a:solidFill>
                  <a:srgbClr val="0000FF"/>
                </a:solidFill>
              </a:rPr>
              <a:t> 27/01/2020</a:t>
            </a:r>
            <a:r>
              <a:rPr lang="ru-RU" sz="4000" dirty="0" smtClean="0">
                <a:solidFill>
                  <a:srgbClr val="0000FF"/>
                </a:solidFill>
              </a:rPr>
              <a:t> 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3009900"/>
            <a:ext cx="6400800" cy="17526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G.Feofilov, 30/01/2020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/>
              <a:t>PWG1/MPD/NICA seminar, 17:30 (Moscow time) </a:t>
            </a:r>
          </a:p>
          <a:p>
            <a:r>
              <a:rPr lang="en-US" b="1" dirty="0" smtClean="0"/>
              <a:t>JINR seminar portal for MPD:  </a:t>
            </a: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://mpd.jinr.ru/portal</a:t>
            </a:r>
            <a:r>
              <a:rPr lang="en-US" b="1" dirty="0" smtClean="0">
                <a:hlinkClick r:id="rId2"/>
              </a:rPr>
              <a:t>/</a:t>
            </a:r>
            <a:endParaRPr lang="en-US" b="1" dirty="0" smtClean="0"/>
          </a:p>
          <a:p>
            <a:r>
              <a:rPr lang="en-US" b="1" dirty="0" smtClean="0"/>
              <a:t>PWG1 MPD INDICO page:</a:t>
            </a:r>
            <a:r>
              <a:rPr lang="ru-RU" dirty="0" smtClean="0"/>
              <a:t> 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https://indico.jinr.ru/category/396/</a:t>
            </a:r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en-US" b="1" dirty="0" smtClean="0"/>
          </a:p>
        </p:txBody>
      </p:sp>
      <p:pic>
        <p:nvPicPr>
          <p:cNvPr id="4" name="Picture 6" descr="NICA-Logo_4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75100" y="410369"/>
            <a:ext cx="14986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410369"/>
            <a:ext cx="1587500" cy="81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49" y="-63499"/>
            <a:ext cx="1025433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566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57AFF"/>
                </a:solidFill>
              </a:rPr>
              <a:t>To be discussed today </a:t>
            </a:r>
            <a:endParaRPr lang="en-US" dirty="0">
              <a:solidFill>
                <a:srgbClr val="857A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6200" dirty="0" smtClean="0"/>
              <a:t>S</a:t>
            </a:r>
            <a:r>
              <a:rPr lang="ru-RU" sz="6200" b="1" dirty="0" err="1" smtClean="0"/>
              <a:t>tatus</a:t>
            </a:r>
            <a:r>
              <a:rPr lang="ru-RU" sz="6200" b="1" dirty="0" smtClean="0"/>
              <a:t> </a:t>
            </a:r>
            <a:r>
              <a:rPr lang="ru-RU" sz="6200" b="1" dirty="0" err="1"/>
              <a:t>of</a:t>
            </a:r>
            <a:r>
              <a:rPr lang="ru-RU" sz="6200" b="1" dirty="0"/>
              <a:t> the </a:t>
            </a:r>
            <a:r>
              <a:rPr lang="ru-RU" sz="6200" b="1" dirty="0" err="1"/>
              <a:t>preparation</a:t>
            </a:r>
            <a:r>
              <a:rPr lang="ru-RU" sz="6200" b="1" dirty="0"/>
              <a:t> </a:t>
            </a:r>
            <a:r>
              <a:rPr lang="ru-RU" sz="6200" b="1" dirty="0" err="1"/>
              <a:t>of</a:t>
            </a:r>
            <a:r>
              <a:rPr lang="ru-RU" sz="6200" b="1" dirty="0"/>
              <a:t> the "</a:t>
            </a:r>
            <a:r>
              <a:rPr lang="ru-RU" sz="6200" b="1" dirty="0" err="1"/>
              <a:t>First</a:t>
            </a:r>
            <a:r>
              <a:rPr lang="ru-RU" sz="6200" b="1" dirty="0"/>
              <a:t> </a:t>
            </a:r>
            <a:r>
              <a:rPr lang="ru-RU" sz="6200" b="1" dirty="0" err="1"/>
              <a:t>Physics</a:t>
            </a:r>
            <a:r>
              <a:rPr lang="ru-RU" sz="6200" b="1" dirty="0"/>
              <a:t>" </a:t>
            </a:r>
            <a:r>
              <a:rPr lang="ru-RU" sz="6200" b="1" dirty="0" err="1" smtClean="0"/>
              <a:t>document</a:t>
            </a:r>
            <a:endParaRPr lang="en-US" sz="6200" b="1" dirty="0" smtClean="0"/>
          </a:p>
          <a:p>
            <a:pPr>
              <a:buFont typeface="Wingdings" charset="2"/>
              <a:buChar char="Ø"/>
            </a:pPr>
            <a:r>
              <a:rPr lang="en-US" sz="6200" b="1" dirty="0" smtClean="0"/>
              <a:t>What is a discovery potential?</a:t>
            </a:r>
          </a:p>
          <a:p>
            <a:pPr>
              <a:buFont typeface="Wingdings" charset="2"/>
              <a:buChar char="Ø"/>
            </a:pPr>
            <a:r>
              <a:rPr lang="en-US" sz="6200" b="1" dirty="0" smtClean="0"/>
              <a:t>Papers and key observables </a:t>
            </a:r>
            <a:r>
              <a:rPr lang="ru-RU" sz="6200" dirty="0" err="1" smtClean="0"/>
              <a:t>for</a:t>
            </a:r>
            <a:r>
              <a:rPr lang="ru-RU" sz="6200" dirty="0" smtClean="0"/>
              <a:t> </a:t>
            </a:r>
            <a:r>
              <a:rPr lang="ru-RU" sz="6200" dirty="0"/>
              <a:t>the "</a:t>
            </a:r>
            <a:r>
              <a:rPr lang="ru-RU" sz="6200" dirty="0" err="1"/>
              <a:t>First</a:t>
            </a:r>
            <a:r>
              <a:rPr lang="ru-RU" sz="6200" dirty="0"/>
              <a:t> </a:t>
            </a:r>
            <a:r>
              <a:rPr lang="ru-RU" sz="6200" dirty="0" err="1"/>
              <a:t>Day</a:t>
            </a:r>
            <a:r>
              <a:rPr lang="ru-RU" sz="6200" dirty="0"/>
              <a:t>"  MPD/NICA </a:t>
            </a:r>
            <a:endParaRPr lang="en-US" sz="6200" dirty="0"/>
          </a:p>
          <a:p>
            <a:pPr>
              <a:buFont typeface="Wingdings" charset="2"/>
              <a:buChar char="Ø"/>
            </a:pPr>
            <a:r>
              <a:rPr lang="en-US" sz="6200" b="1" dirty="0" smtClean="0"/>
              <a:t>MC production and use of NICA cluster</a:t>
            </a:r>
          </a:p>
          <a:p>
            <a:pPr marL="0" indent="0">
              <a:buNone/>
            </a:pPr>
            <a:endParaRPr lang="en-US" sz="6200" b="1" dirty="0" smtClean="0"/>
          </a:p>
          <a:p>
            <a:pPr marL="0" indent="0">
              <a:buNone/>
            </a:pPr>
            <a:r>
              <a:rPr lang="en-US" sz="6200" b="1" dirty="0" smtClean="0"/>
              <a:t>Useful documents:</a:t>
            </a:r>
          </a:p>
          <a:p>
            <a:pPr marL="514350" indent="-514350">
              <a:buAutoNum type="arabicParenR"/>
            </a:pPr>
            <a:r>
              <a:rPr lang="en-US" sz="6200" dirty="0" smtClean="0"/>
              <a:t>Draft – “First </a:t>
            </a:r>
            <a:r>
              <a:rPr lang="en-US" sz="6200" dirty="0"/>
              <a:t>Physics with MPD </a:t>
            </a:r>
            <a:r>
              <a:rPr lang="en-US" sz="6200" dirty="0" smtClean="0"/>
              <a:t>Experiment at </a:t>
            </a:r>
            <a:r>
              <a:rPr lang="en-US" sz="6200" dirty="0"/>
              <a:t>the NICA Accelerator </a:t>
            </a:r>
            <a:r>
              <a:rPr lang="en-US" sz="6200" dirty="0" smtClean="0"/>
              <a:t>Complex”</a:t>
            </a:r>
            <a:endParaRPr lang="en-US" sz="6200" dirty="0"/>
          </a:p>
          <a:p>
            <a:pPr marL="0" indent="0">
              <a:buNone/>
            </a:pPr>
            <a:r>
              <a:rPr lang="en-US" sz="6200" dirty="0" smtClean="0"/>
              <a:t>Vladimir </a:t>
            </a:r>
            <a:r>
              <a:rPr lang="en-US" sz="6200" dirty="0"/>
              <a:t>D. </a:t>
            </a:r>
            <a:r>
              <a:rPr lang="en-US" sz="6200" dirty="0" err="1"/>
              <a:t>Kekelidze</a:t>
            </a:r>
            <a:r>
              <a:rPr lang="en-US" sz="6200" dirty="0"/>
              <a:t>, Adam </a:t>
            </a:r>
            <a:r>
              <a:rPr lang="en-US" sz="6200" dirty="0" err="1"/>
              <a:t>Kisiel</a:t>
            </a:r>
            <a:r>
              <a:rPr lang="en-US" sz="6200" dirty="0" smtClean="0"/>
              <a:t>, </a:t>
            </a:r>
            <a:r>
              <a:rPr lang="en-US" sz="6200" dirty="0"/>
              <a:t>and </a:t>
            </a:r>
            <a:r>
              <a:rPr lang="en-US" sz="6200" dirty="0" err="1"/>
              <a:t>Viacheslav</a:t>
            </a:r>
            <a:r>
              <a:rPr lang="en-US" sz="6200" dirty="0"/>
              <a:t> </a:t>
            </a:r>
            <a:r>
              <a:rPr lang="en-US" sz="6200" dirty="0" err="1" smtClean="0"/>
              <a:t>Golovatyuk</a:t>
            </a:r>
            <a:endParaRPr lang="en-US" sz="6200" dirty="0"/>
          </a:p>
          <a:p>
            <a:pPr marL="0" indent="0">
              <a:buNone/>
            </a:pPr>
            <a:r>
              <a:rPr lang="en-US" sz="6200" dirty="0" smtClean="0"/>
              <a:t> </a:t>
            </a:r>
            <a:r>
              <a:rPr lang="en-US" sz="6200" dirty="0"/>
              <a:t>Joint Institute for Nuclear Research, </a:t>
            </a:r>
            <a:r>
              <a:rPr lang="en-US" sz="6200" dirty="0" err="1"/>
              <a:t>Dubna</a:t>
            </a:r>
            <a:r>
              <a:rPr lang="en-US" sz="6200" dirty="0"/>
              <a:t>, Moscow Region, Russian </a:t>
            </a:r>
            <a:r>
              <a:rPr lang="en-US" sz="6200" dirty="0" smtClean="0"/>
              <a:t>Federation, (</a:t>
            </a:r>
            <a:r>
              <a:rPr lang="en-US" sz="6200" dirty="0"/>
              <a:t>MPD Collaboration)</a:t>
            </a:r>
          </a:p>
          <a:p>
            <a:pPr marL="0" indent="0">
              <a:buNone/>
            </a:pPr>
            <a:r>
              <a:rPr lang="en-US" sz="6200" dirty="0" smtClean="0"/>
              <a:t>Dated</a:t>
            </a:r>
            <a:r>
              <a:rPr lang="en-US" sz="6200" dirty="0"/>
              <a:t>: January 10, 2020</a:t>
            </a:r>
            <a:r>
              <a:rPr lang="en-US" sz="6200" dirty="0" smtClean="0"/>
              <a:t>)  ---   Draft  is  available at the given INDICO page</a:t>
            </a:r>
          </a:p>
          <a:p>
            <a:pPr marL="0" indent="0">
              <a:buNone/>
            </a:pPr>
            <a:r>
              <a:rPr lang="en-US" sz="6200" dirty="0">
                <a:hlinkClick r:id="rId2"/>
              </a:rPr>
              <a:t>https://indico.jinr.ru/category/396/</a:t>
            </a:r>
            <a:endParaRPr lang="en-US" sz="6200" dirty="0"/>
          </a:p>
          <a:p>
            <a:pPr marL="0" indent="0">
              <a:buNone/>
            </a:pPr>
            <a:endParaRPr lang="en-US" sz="6200" dirty="0" smtClean="0"/>
          </a:p>
          <a:p>
            <a:pPr marL="0" indent="0">
              <a:buNone/>
            </a:pPr>
            <a:r>
              <a:rPr lang="en-US" sz="6200" dirty="0" smtClean="0"/>
              <a:t>2) Contributions </a:t>
            </a:r>
            <a:r>
              <a:rPr lang="en-US" sz="6200" dirty="0"/>
              <a:t>from the PWG1 </a:t>
            </a:r>
            <a:r>
              <a:rPr lang="en-US" sz="6200" dirty="0" smtClean="0"/>
              <a:t>groups  to </a:t>
            </a:r>
            <a:r>
              <a:rPr lang="ru-RU" sz="6200" dirty="0" err="1"/>
              <a:t>the</a:t>
            </a:r>
            <a:r>
              <a:rPr lang="ru-RU" sz="6200" dirty="0"/>
              <a:t> "</a:t>
            </a:r>
            <a:r>
              <a:rPr lang="ru-RU" sz="6200" dirty="0" err="1"/>
              <a:t>First</a:t>
            </a:r>
            <a:r>
              <a:rPr lang="ru-RU" sz="6200" dirty="0"/>
              <a:t> </a:t>
            </a:r>
            <a:r>
              <a:rPr lang="ru-RU" sz="6200" dirty="0" err="1"/>
              <a:t>Day</a:t>
            </a:r>
            <a:r>
              <a:rPr lang="ru-RU" sz="6200" dirty="0"/>
              <a:t>"  MPD/NICA </a:t>
            </a:r>
            <a:r>
              <a:rPr lang="en-US" sz="6200" dirty="0" smtClean="0"/>
              <a:t>: Draft-002   is  </a:t>
            </a:r>
            <a:r>
              <a:rPr lang="en-US" sz="6200" dirty="0" err="1"/>
              <a:t>avallable</a:t>
            </a:r>
            <a:r>
              <a:rPr lang="en-US" sz="6200" dirty="0"/>
              <a:t> at the given INDICO </a:t>
            </a:r>
            <a:r>
              <a:rPr lang="en-US" sz="6200" dirty="0" smtClean="0"/>
              <a:t>page</a:t>
            </a:r>
          </a:p>
          <a:p>
            <a:pPr marL="0" indent="0">
              <a:buNone/>
            </a:pPr>
            <a:r>
              <a:rPr lang="en-US" sz="6200" dirty="0" smtClean="0">
                <a:hlinkClick r:id="rId2"/>
              </a:rPr>
              <a:t>https</a:t>
            </a:r>
            <a:r>
              <a:rPr lang="en-US" sz="6200" dirty="0">
                <a:hlinkClick r:id="rId2"/>
              </a:rPr>
              <a:t>://indico.jinr.ru/category/396/</a:t>
            </a:r>
            <a:endParaRPr lang="en-US" sz="6200" dirty="0"/>
          </a:p>
          <a:p>
            <a:pPr marL="0" indent="0">
              <a:buNone/>
            </a:pPr>
            <a:endParaRPr lang="en-US" sz="6200" dirty="0"/>
          </a:p>
          <a:p>
            <a:pPr marL="0" indent="0">
              <a:buNone/>
            </a:pPr>
            <a:r>
              <a:rPr lang="en-US" sz="6200" dirty="0" smtClean="0"/>
              <a:t>3) Draft documents on centrality  by </a:t>
            </a:r>
            <a:r>
              <a:rPr lang="en-US" sz="6200" dirty="0" err="1" smtClean="0"/>
              <a:t>Petr</a:t>
            </a:r>
            <a:r>
              <a:rPr lang="en-US" sz="6200" dirty="0" smtClean="0"/>
              <a:t> are available at the following cite:</a:t>
            </a:r>
            <a:endParaRPr lang="ru-RU" sz="6200" dirty="0"/>
          </a:p>
          <a:p>
            <a:pPr marL="0" indent="0">
              <a:buNone/>
            </a:pPr>
            <a:r>
              <a:rPr lang="ru-RU" sz="6200" dirty="0" err="1"/>
              <a:t>pdf</a:t>
            </a:r>
            <a:r>
              <a:rPr lang="ru-RU" sz="6200" dirty="0"/>
              <a:t>:</a:t>
            </a:r>
          </a:p>
          <a:p>
            <a:pPr marL="0" indent="0">
              <a:buNone/>
            </a:pPr>
            <a:r>
              <a:rPr lang="ru-RU" sz="6200" dirty="0">
                <a:hlinkClick r:id="rId3"/>
              </a:rPr>
              <a:t>https://drive.google.com/file/d/1q32HGFImWHXCz_hYLxKh4PUGVWeR8YLQ/view?usp=sharing</a:t>
            </a:r>
            <a:endParaRPr lang="ru-RU" sz="6200" dirty="0"/>
          </a:p>
          <a:p>
            <a:pPr marL="0" indent="0">
              <a:buNone/>
            </a:pPr>
            <a:r>
              <a:rPr lang="ru-RU" sz="6200" dirty="0" err="1"/>
              <a:t>tex</a:t>
            </a:r>
            <a:r>
              <a:rPr lang="ru-RU" sz="6200" dirty="0"/>
              <a:t> </a:t>
            </a:r>
            <a:r>
              <a:rPr lang="ru-RU" sz="6200" dirty="0" err="1"/>
              <a:t>document</a:t>
            </a:r>
            <a:r>
              <a:rPr lang="ru-RU" sz="6200" dirty="0"/>
              <a:t> + </a:t>
            </a:r>
            <a:r>
              <a:rPr lang="ru-RU" sz="6200" dirty="0" err="1"/>
              <a:t>figures</a:t>
            </a:r>
            <a:r>
              <a:rPr lang="ru-RU" sz="6200" dirty="0"/>
              <a:t> (7z </a:t>
            </a:r>
            <a:r>
              <a:rPr lang="ru-RU" sz="6200" dirty="0" err="1"/>
              <a:t>archive</a:t>
            </a:r>
            <a:r>
              <a:rPr lang="ru-RU" sz="6200" dirty="0"/>
              <a:t>):</a:t>
            </a:r>
          </a:p>
          <a:p>
            <a:pPr marL="0" indent="0">
              <a:buNone/>
            </a:pPr>
            <a:r>
              <a:rPr lang="ru-RU" sz="6200" dirty="0">
                <a:hlinkClick r:id="rId4"/>
              </a:rPr>
              <a:t>https://drive.google.com/file/d/1F2pnvkikwgMUBjiyU-uUM6QZFt4IeCGK/view?usp=sharing</a:t>
            </a:r>
            <a:endParaRPr lang="ru-RU" sz="6200" dirty="0"/>
          </a:p>
          <a:p>
            <a:pPr marL="0" indent="0">
              <a:buNone/>
            </a:pPr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97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ru-RU" b="1" dirty="0" err="1">
                <a:solidFill>
                  <a:srgbClr val="0000FF"/>
                </a:solidFill>
              </a:rPr>
              <a:t>tatus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of</a:t>
            </a:r>
            <a:r>
              <a:rPr lang="ru-RU" b="1" dirty="0">
                <a:solidFill>
                  <a:srgbClr val="0000FF"/>
                </a:solidFill>
              </a:rPr>
              <a:t> the </a:t>
            </a:r>
            <a:r>
              <a:rPr lang="ru-RU" b="1" dirty="0" err="1">
                <a:solidFill>
                  <a:srgbClr val="0000FF"/>
                </a:solidFill>
              </a:rPr>
              <a:t>preparation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of</a:t>
            </a:r>
            <a:r>
              <a:rPr lang="ru-RU" b="1" dirty="0">
                <a:solidFill>
                  <a:srgbClr val="0000FF"/>
                </a:solidFill>
              </a:rPr>
              <a:t> the "</a:t>
            </a:r>
            <a:r>
              <a:rPr lang="ru-RU" b="1" dirty="0" err="1">
                <a:solidFill>
                  <a:srgbClr val="0000FF"/>
                </a:solidFill>
              </a:rPr>
              <a:t>First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Physics</a:t>
            </a:r>
            <a:r>
              <a:rPr lang="ru-RU" b="1" dirty="0">
                <a:solidFill>
                  <a:srgbClr val="0000FF"/>
                </a:solidFill>
              </a:rPr>
              <a:t>" </a:t>
            </a:r>
            <a:r>
              <a:rPr lang="ru-RU" b="1" dirty="0" err="1">
                <a:solidFill>
                  <a:srgbClr val="0000FF"/>
                </a:solidFill>
              </a:rPr>
              <a:t>document</a:t>
            </a:r>
            <a:r>
              <a:rPr lang="en-US" b="1" dirty="0">
                <a:solidFill>
                  <a:srgbClr val="0000FF"/>
                </a:solidFill>
              </a:rPr>
              <a:t/>
            </a:r>
            <a:br>
              <a:rPr lang="en-US" b="1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ru-RU" sz="2000" dirty="0" err="1" smtClean="0"/>
              <a:t>the</a:t>
            </a:r>
            <a:r>
              <a:rPr lang="ru-RU" sz="2000" dirty="0" smtClean="0"/>
              <a:t> </a:t>
            </a:r>
            <a:r>
              <a:rPr lang="ru-RU" sz="2000" dirty="0"/>
              <a:t>"</a:t>
            </a:r>
            <a:r>
              <a:rPr lang="ru-RU" sz="2000" dirty="0" err="1"/>
              <a:t>First</a:t>
            </a:r>
            <a:r>
              <a:rPr lang="ru-RU" sz="2000" dirty="0"/>
              <a:t> </a:t>
            </a:r>
            <a:r>
              <a:rPr lang="ru-RU" sz="2000" dirty="0" err="1"/>
              <a:t>Physics</a:t>
            </a:r>
            <a:r>
              <a:rPr lang="ru-RU" sz="2000" dirty="0" smtClean="0"/>
              <a:t>”</a:t>
            </a:r>
            <a:r>
              <a:rPr lang="en-US" sz="2000" dirty="0" smtClean="0"/>
              <a:t> document – was requested by JINR </a:t>
            </a:r>
            <a:r>
              <a:rPr lang="en-US" sz="2000" dirty="0" smtClean="0"/>
              <a:t>Sci. Council</a:t>
            </a: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“First </a:t>
            </a:r>
            <a:r>
              <a:rPr lang="en-US" sz="2000" dirty="0"/>
              <a:t>Physics with MPD </a:t>
            </a:r>
            <a:r>
              <a:rPr lang="en-US" sz="2000" dirty="0" smtClean="0"/>
              <a:t>Experiment at </a:t>
            </a:r>
            <a:r>
              <a:rPr lang="en-US" sz="2000" dirty="0"/>
              <a:t>the NICA Accelerator </a:t>
            </a:r>
            <a:r>
              <a:rPr lang="en-US" sz="2000" dirty="0" smtClean="0"/>
              <a:t>Complex”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Vladimir </a:t>
            </a:r>
            <a:r>
              <a:rPr lang="en-US" sz="2000" dirty="0"/>
              <a:t>D. </a:t>
            </a:r>
            <a:r>
              <a:rPr lang="en-US" sz="2000" dirty="0" err="1"/>
              <a:t>Kekelidze</a:t>
            </a:r>
            <a:r>
              <a:rPr lang="en-US" sz="2000" dirty="0"/>
              <a:t>, Adam </a:t>
            </a:r>
            <a:r>
              <a:rPr lang="en-US" sz="2000" dirty="0" err="1"/>
              <a:t>Kisiel</a:t>
            </a:r>
            <a:r>
              <a:rPr lang="en-US" sz="2000" dirty="0" smtClean="0"/>
              <a:t>, </a:t>
            </a:r>
            <a:r>
              <a:rPr lang="en-US" sz="2000" dirty="0"/>
              <a:t>and </a:t>
            </a:r>
            <a:r>
              <a:rPr lang="en-US" sz="2000" dirty="0" err="1"/>
              <a:t>Viacheslav</a:t>
            </a:r>
            <a:r>
              <a:rPr lang="en-US" sz="2000" dirty="0"/>
              <a:t> </a:t>
            </a:r>
            <a:r>
              <a:rPr lang="en-US" sz="2000" dirty="0" err="1" smtClean="0"/>
              <a:t>Golovatyuk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Draft is prepared </a:t>
            </a:r>
            <a:r>
              <a:rPr lang="en-US" sz="2000" dirty="0"/>
              <a:t> (MPD Collaboration</a:t>
            </a:r>
            <a:r>
              <a:rPr lang="en-US" sz="2000" dirty="0" smtClean="0"/>
              <a:t>) Dated</a:t>
            </a:r>
            <a:r>
              <a:rPr lang="en-US" sz="2000" dirty="0"/>
              <a:t>: January 10, </a:t>
            </a:r>
            <a:r>
              <a:rPr lang="en-US" sz="2000" dirty="0" smtClean="0"/>
              <a:t>2020</a:t>
            </a:r>
          </a:p>
          <a:p>
            <a:pPr marL="514350" indent="-514350">
              <a:buAutoNum type="romanUcPeriod"/>
            </a:pPr>
            <a:r>
              <a:rPr lang="en-US" sz="2000" dirty="0" smtClean="0"/>
              <a:t>THE </a:t>
            </a:r>
            <a:r>
              <a:rPr lang="en-US" sz="2000" dirty="0"/>
              <a:t>NICA COMPLEX </a:t>
            </a:r>
            <a:r>
              <a:rPr lang="en-US" sz="2000" dirty="0" smtClean="0"/>
              <a:t>CONSTRUCTION SCHEDULE </a:t>
            </a:r>
            <a:r>
              <a:rPr lang="en-US" sz="2000" dirty="0"/>
              <a:t>AND EXPECTED </a:t>
            </a:r>
            <a:r>
              <a:rPr lang="en-US" sz="2000" dirty="0" smtClean="0"/>
              <a:t>INITIAL PERFORMANCE</a:t>
            </a:r>
          </a:p>
          <a:p>
            <a:pPr marL="514350" indent="-514350">
              <a:buAutoNum type="romanUcPeriod"/>
            </a:pPr>
            <a:r>
              <a:rPr lang="en-US" sz="2000" dirty="0" smtClean="0"/>
              <a:t> </a:t>
            </a:r>
            <a:r>
              <a:rPr lang="en-US" sz="2000" dirty="0"/>
              <a:t>READINESS OF THE MPD </a:t>
            </a:r>
            <a:r>
              <a:rPr lang="en-US" sz="2000" dirty="0" smtClean="0"/>
              <a:t>EXPERIMENT</a:t>
            </a:r>
          </a:p>
          <a:p>
            <a:pPr marL="514350" indent="-514350">
              <a:buAutoNum type="romanUcPeriod"/>
            </a:pPr>
            <a:r>
              <a:rPr lang="en-US" sz="2000" dirty="0" smtClean="0"/>
              <a:t> </a:t>
            </a:r>
            <a:r>
              <a:rPr lang="en-US" sz="2000" dirty="0"/>
              <a:t>TRIGGRERING AND DATA </a:t>
            </a:r>
            <a:r>
              <a:rPr lang="en-US" sz="2000" dirty="0" smtClean="0"/>
              <a:t>RATE</a:t>
            </a:r>
          </a:p>
          <a:p>
            <a:pPr marL="514350" indent="-514350">
              <a:buAutoNum type="romanUcPeriod"/>
            </a:pPr>
            <a:r>
              <a:rPr lang="en-US" sz="2000" dirty="0" smtClean="0"/>
              <a:t> </a:t>
            </a:r>
            <a:r>
              <a:rPr lang="en-US" sz="2000" dirty="0"/>
              <a:t>COMPUTING AND </a:t>
            </a:r>
            <a:r>
              <a:rPr lang="en-US" sz="2000" dirty="0" smtClean="0"/>
              <a:t>SOFTWARE  REQUIREMENTS</a:t>
            </a:r>
          </a:p>
          <a:p>
            <a:pPr marL="514350" indent="-514350">
              <a:buAutoNum type="romanUcPeriod"/>
            </a:pPr>
            <a:r>
              <a:rPr lang="en-US" sz="2000" dirty="0" smtClean="0"/>
              <a:t>PHYSICS </a:t>
            </a:r>
            <a:r>
              <a:rPr lang="en-US" sz="2000" dirty="0" smtClean="0"/>
              <a:t>GOALS</a:t>
            </a:r>
          </a:p>
          <a:p>
            <a:pPr marL="514350" indent="-514350">
              <a:buAutoNum type="romanUcPeriod"/>
            </a:pPr>
            <a:r>
              <a:rPr lang="en-US" sz="2000" dirty="0" smtClean="0">
                <a:solidFill>
                  <a:srgbClr val="0000FF"/>
                </a:solidFill>
              </a:rPr>
              <a:t>PLANS </a:t>
            </a:r>
            <a:r>
              <a:rPr lang="en-US" sz="2000" dirty="0">
                <a:solidFill>
                  <a:srgbClr val="0000FF"/>
                </a:solidFill>
              </a:rPr>
              <a:t>FOR FIRST-DAY MPD </a:t>
            </a:r>
            <a:r>
              <a:rPr lang="en-US" sz="2000" dirty="0" smtClean="0">
                <a:solidFill>
                  <a:srgbClr val="0000FF"/>
                </a:solidFill>
              </a:rPr>
              <a:t>PHYSICS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36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What is a discovery potential?</a:t>
            </a:r>
            <a:br>
              <a:rPr lang="en-US" b="1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dirty="0"/>
              <a:t>S</a:t>
            </a:r>
            <a:r>
              <a:rPr lang="ru-RU" dirty="0" err="1"/>
              <a:t>tatus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the </a:t>
            </a:r>
            <a:r>
              <a:rPr lang="ru-RU" dirty="0" err="1"/>
              <a:t>preparation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the "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/>
              <a:t>Physics</a:t>
            </a:r>
            <a:r>
              <a:rPr lang="ru-RU" dirty="0"/>
              <a:t>" </a:t>
            </a:r>
            <a:r>
              <a:rPr lang="ru-RU" dirty="0" err="1" smtClean="0"/>
              <a:t>document</a:t>
            </a:r>
            <a:r>
              <a:rPr lang="en-US" dirty="0" smtClean="0"/>
              <a:t>  -- a good </a:t>
            </a:r>
            <a:r>
              <a:rPr lang="en-US" dirty="0" smtClean="0"/>
              <a:t>start</a:t>
            </a:r>
            <a:r>
              <a:rPr lang="en-US" dirty="0" smtClean="0"/>
              <a:t>!</a:t>
            </a:r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next version of </a:t>
            </a:r>
            <a:r>
              <a:rPr lang="ru-RU" dirty="0" err="1">
                <a:solidFill>
                  <a:srgbClr val="FF0000"/>
                </a:solidFill>
              </a:rPr>
              <a:t>the</a:t>
            </a:r>
            <a:r>
              <a:rPr lang="ru-RU" dirty="0">
                <a:solidFill>
                  <a:srgbClr val="FF0000"/>
                </a:solidFill>
              </a:rPr>
              <a:t> "</a:t>
            </a:r>
            <a:r>
              <a:rPr lang="ru-RU" dirty="0" err="1">
                <a:solidFill>
                  <a:srgbClr val="FF0000"/>
                </a:solidFill>
              </a:rPr>
              <a:t>First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Physics</a:t>
            </a:r>
            <a:r>
              <a:rPr lang="ru-RU" dirty="0">
                <a:solidFill>
                  <a:srgbClr val="FF0000"/>
                </a:solidFill>
              </a:rPr>
              <a:t>”</a:t>
            </a:r>
            <a:r>
              <a:rPr lang="en-US" dirty="0">
                <a:solidFill>
                  <a:srgbClr val="FF0000"/>
                </a:solidFill>
              </a:rPr>
              <a:t> document that includes all contributions is expected to appear soon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One of the proposals: to </a:t>
            </a:r>
            <a:r>
              <a:rPr lang="en-US" dirty="0" smtClean="0">
                <a:sym typeface="Wingdings"/>
              </a:rPr>
              <a:t>move </a:t>
            </a:r>
            <a:r>
              <a:rPr lang="en-US" dirty="0" smtClean="0">
                <a:sym typeface="Wingdings"/>
              </a:rPr>
              <a:t>further --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towards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the MPD </a:t>
            </a:r>
            <a:r>
              <a:rPr lang="en-US" dirty="0" smtClean="0">
                <a:solidFill>
                  <a:srgbClr val="FF0000"/>
                </a:solidFill>
              </a:rPr>
              <a:t>Physics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erformance Report</a:t>
            </a:r>
            <a:r>
              <a:rPr lang="en-US" dirty="0" smtClean="0"/>
              <a:t> – why not?</a:t>
            </a:r>
          </a:p>
          <a:p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Critical issues 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/>
              <a:t>the "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 smtClean="0"/>
              <a:t>Physics</a:t>
            </a:r>
            <a:r>
              <a:rPr lang="ru-RU" dirty="0" smtClean="0"/>
              <a:t>»</a:t>
            </a:r>
            <a:r>
              <a:rPr lang="en-US" dirty="0" smtClean="0"/>
              <a:t> data </a:t>
            </a:r>
            <a:r>
              <a:rPr lang="ru-RU" dirty="0" smtClean="0"/>
              <a:t> </a:t>
            </a:r>
            <a:r>
              <a:rPr lang="en-US" dirty="0" smtClean="0"/>
              <a:t>analysis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Calibration</a:t>
            </a:r>
          </a:p>
          <a:p>
            <a:r>
              <a:rPr lang="en-US" dirty="0" smtClean="0"/>
              <a:t>Corrections</a:t>
            </a:r>
          </a:p>
          <a:p>
            <a:r>
              <a:rPr lang="en-US" dirty="0" smtClean="0"/>
              <a:t>Analysis of s</a:t>
            </a:r>
            <a:r>
              <a:rPr lang="en-US" dirty="0" smtClean="0"/>
              <a:t>ystematics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Formation of relevant groups to handle the preparation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2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Papers and key observables </a:t>
            </a:r>
            <a:r>
              <a:rPr lang="ru-RU" dirty="0" err="1">
                <a:solidFill>
                  <a:srgbClr val="0000FF"/>
                </a:solidFill>
              </a:rPr>
              <a:t>for</a:t>
            </a:r>
            <a:r>
              <a:rPr lang="ru-RU" dirty="0">
                <a:solidFill>
                  <a:srgbClr val="0000FF"/>
                </a:solidFill>
              </a:rPr>
              <a:t> the "</a:t>
            </a:r>
            <a:r>
              <a:rPr lang="ru-RU" dirty="0" err="1">
                <a:solidFill>
                  <a:srgbClr val="0000FF"/>
                </a:solidFill>
              </a:rPr>
              <a:t>First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Day</a:t>
            </a:r>
            <a:r>
              <a:rPr lang="ru-RU" dirty="0">
                <a:solidFill>
                  <a:srgbClr val="0000FF"/>
                </a:solidFill>
              </a:rPr>
              <a:t>"  MPD/NICA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MC mass production?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Key observables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Global observables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Elliptic flow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Resonances</a:t>
            </a: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EM signal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Other</a:t>
            </a:r>
            <a:r>
              <a:rPr lang="en-US" dirty="0" smtClean="0"/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1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MC production and use of NICA cluster</a:t>
            </a:r>
            <a:br>
              <a:rPr lang="en-US" b="1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Accounts at JINR</a:t>
            </a:r>
            <a:endParaRPr lang="en-US" dirty="0" smtClean="0"/>
          </a:p>
          <a:p>
            <a:r>
              <a:rPr lang="en-US" dirty="0" smtClean="0"/>
              <a:t>People ?</a:t>
            </a:r>
          </a:p>
          <a:p>
            <a:r>
              <a:rPr lang="en-US" dirty="0" smtClean="0"/>
              <a:t>Use of NICA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8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“FIRST</a:t>
            </a:r>
            <a:r>
              <a:rPr lang="en-US" sz="3200" dirty="0">
                <a:solidFill>
                  <a:srgbClr val="0000FF"/>
                </a:solidFill>
              </a:rPr>
              <a:t>-</a:t>
            </a:r>
            <a:r>
              <a:rPr lang="en-US" sz="3200" dirty="0" smtClean="0">
                <a:solidFill>
                  <a:srgbClr val="0000FF"/>
                </a:solidFill>
              </a:rPr>
              <a:t>DAY”</a:t>
            </a:r>
            <a:r>
              <a:rPr lang="ru-RU" sz="3200" dirty="0">
                <a:solidFill>
                  <a:srgbClr val="0000FF"/>
                </a:solidFill>
              </a:rPr>
              <a:t/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>PHYSICS </a:t>
            </a:r>
            <a:r>
              <a:rPr lang="en-US" sz="3200" dirty="0" smtClean="0">
                <a:solidFill>
                  <a:srgbClr val="0000FF"/>
                </a:solidFill>
              </a:rPr>
              <a:t>RESULTS PUBLICATIONS</a:t>
            </a:r>
            <a:r>
              <a:rPr lang="ru-RU" sz="3200" dirty="0">
                <a:solidFill>
                  <a:srgbClr val="0000FF"/>
                </a:solidFill>
              </a:rPr>
              <a:t/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 proposed by PWG1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886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en-US" sz="2400" dirty="0"/>
              <a:t>. Measurement of the charged particle </a:t>
            </a:r>
            <a:r>
              <a:rPr lang="en-US" sz="2400" dirty="0" err="1" smtClean="0"/>
              <a:t>pseudorapidity</a:t>
            </a:r>
            <a:r>
              <a:rPr lang="en-US" sz="2400" dirty="0" smtClean="0"/>
              <a:t> </a:t>
            </a:r>
            <a:r>
              <a:rPr lang="en-US" sz="2400" dirty="0"/>
              <a:t>density in </a:t>
            </a:r>
            <a:r>
              <a:rPr lang="en-US" sz="2400" dirty="0" err="1"/>
              <a:t>Au+Au</a:t>
            </a:r>
            <a:r>
              <a:rPr lang="en-US" sz="2400" dirty="0"/>
              <a:t> collisions at 10 </a:t>
            </a:r>
            <a:r>
              <a:rPr lang="en-US" sz="2400" dirty="0" err="1"/>
              <a:t>GeV</a:t>
            </a:r>
            <a:r>
              <a:rPr lang="en-US" sz="2400" dirty="0"/>
              <a:t> </a:t>
            </a:r>
            <a:r>
              <a:rPr lang="en-US" sz="2400" dirty="0" smtClean="0"/>
              <a:t>at</a:t>
            </a:r>
            <a:r>
              <a:rPr lang="en-US" sz="2400" dirty="0"/>
              <a:t> </a:t>
            </a:r>
            <a:r>
              <a:rPr lang="en-US" sz="2400" dirty="0" smtClean="0"/>
              <a:t>NICA</a:t>
            </a:r>
            <a:r>
              <a:rPr lang="en-US" sz="2400" dirty="0"/>
              <a:t>/MPD.</a:t>
            </a:r>
            <a:endParaRPr lang="ru-RU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Measurements of mean transverse energy per </a:t>
            </a:r>
            <a:r>
              <a:rPr lang="en-US" sz="2400" dirty="0" smtClean="0"/>
              <a:t>identified </a:t>
            </a:r>
            <a:r>
              <a:rPr lang="en-US" sz="2400" dirty="0"/>
              <a:t>charged hadron as a function of </a:t>
            </a:r>
            <a:r>
              <a:rPr lang="en-US" sz="2400" dirty="0" err="1"/>
              <a:t>Npart</a:t>
            </a:r>
            <a:r>
              <a:rPr lang="en-US" sz="2400" dirty="0"/>
              <a:t> </a:t>
            </a:r>
            <a:r>
              <a:rPr lang="en-US" sz="2400" dirty="0" smtClean="0"/>
              <a:t>in</a:t>
            </a:r>
            <a:r>
              <a:rPr lang="en-US" sz="2400" dirty="0"/>
              <a:t> </a:t>
            </a:r>
            <a:r>
              <a:rPr lang="en-US" sz="2400" dirty="0" err="1" smtClean="0"/>
              <a:t>Au</a:t>
            </a:r>
            <a:r>
              <a:rPr lang="en-US" sz="2400" dirty="0" err="1"/>
              <a:t>+Au</a:t>
            </a:r>
            <a:r>
              <a:rPr lang="en-US" sz="2400" dirty="0"/>
              <a:t> collisions at 10 </a:t>
            </a:r>
            <a:r>
              <a:rPr lang="en-US" sz="2400" dirty="0" err="1"/>
              <a:t>GeV</a:t>
            </a:r>
            <a:r>
              <a:rPr lang="en-US" sz="2400" dirty="0"/>
              <a:t> at NICA/MPD</a:t>
            </a:r>
            <a:endParaRPr lang="ru-RU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Measurements of particle ratios at </a:t>
            </a:r>
            <a:r>
              <a:rPr lang="en-US" sz="2400" dirty="0" err="1"/>
              <a:t>midrapidity</a:t>
            </a:r>
            <a:r>
              <a:rPr lang="en-US" sz="2400" dirty="0"/>
              <a:t> </a:t>
            </a:r>
            <a:r>
              <a:rPr lang="en-US" sz="2400" dirty="0" smtClean="0"/>
              <a:t>in</a:t>
            </a:r>
            <a:r>
              <a:rPr lang="en-US" sz="2400" dirty="0"/>
              <a:t> </a:t>
            </a:r>
            <a:r>
              <a:rPr lang="en-US" sz="2400" dirty="0" err="1" smtClean="0"/>
              <a:t>Au</a:t>
            </a:r>
            <a:r>
              <a:rPr lang="en-US" sz="2400" dirty="0" err="1"/>
              <a:t>+Au</a:t>
            </a:r>
            <a:r>
              <a:rPr lang="en-US" sz="2400" dirty="0"/>
              <a:t> collisions at 10 </a:t>
            </a:r>
            <a:r>
              <a:rPr lang="en-US" sz="2400" dirty="0" err="1"/>
              <a:t>GeV</a:t>
            </a:r>
            <a:r>
              <a:rPr lang="en-US" sz="2400" dirty="0"/>
              <a:t> as a function of </a:t>
            </a:r>
            <a:r>
              <a:rPr lang="en-US" sz="2400" dirty="0" smtClean="0"/>
              <a:t>centrality</a:t>
            </a:r>
            <a:r>
              <a:rPr lang="en-US" sz="2400" dirty="0"/>
              <a:t>.</a:t>
            </a:r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2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22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Our strategy for 2020: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4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 define the main lines for the PWG1  aimed at the </a:t>
            </a:r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>
                <a:solidFill>
                  <a:srgbClr val="0000FF"/>
                </a:solidFill>
              </a:rPr>
              <a:t>FIRST-DAY</a:t>
            </a:r>
            <a:r>
              <a:rPr lang="en-US" dirty="0" smtClean="0">
                <a:solidFill>
                  <a:srgbClr val="0000FF"/>
                </a:solidFill>
              </a:rPr>
              <a:t>” data analysis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 define the people interested for the 1st day physics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 define and discuss and proceed  </a:t>
            </a:r>
            <a:r>
              <a:rPr lang="en-US" i="1" dirty="0" smtClean="0">
                <a:solidFill>
                  <a:srgbClr val="0000FF"/>
                </a:solidFill>
              </a:rPr>
              <a:t>with the long-term plans </a:t>
            </a:r>
            <a:r>
              <a:rPr lang="en-US" dirty="0" smtClean="0">
                <a:solidFill>
                  <a:srgbClr val="0000FF"/>
                </a:solidFill>
              </a:rPr>
              <a:t>to be included into the MPD Physics Performance Report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 proceed with MC simulations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 proceed with regular report at the PWG1 seminars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Keep </a:t>
            </a:r>
            <a:r>
              <a:rPr lang="en-US" smtClean="0">
                <a:solidFill>
                  <a:srgbClr val="0000FF"/>
                </a:solidFill>
              </a:rPr>
              <a:t>in touch!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9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448</Words>
  <Application>Microsoft Macintosh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Some results from the meeting  of the MPD PWG convenors 27/01/2020 </vt:lpstr>
      <vt:lpstr>To be discussed today </vt:lpstr>
      <vt:lpstr>Status of the preparation of the "First Physics" document </vt:lpstr>
      <vt:lpstr>What is a discovery potential? </vt:lpstr>
      <vt:lpstr>Papers and key observables for the "First Day"  MPD/NICA  </vt:lpstr>
      <vt:lpstr>MC production and use of NICA cluster </vt:lpstr>
      <vt:lpstr>“FIRST-DAY” PHYSICS RESULTS PUBLICATIONS  proposed by PWG1</vt:lpstr>
      <vt:lpstr>Our strategy for 2020: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MPD/NICA PWG1 Global Observables</dc:title>
  <dc:subject/>
  <dc:creator>Grigory</dc:creator>
  <cp:keywords/>
  <dc:description/>
  <cp:lastModifiedBy>Grigory</cp:lastModifiedBy>
  <cp:revision>78</cp:revision>
  <dcterms:created xsi:type="dcterms:W3CDTF">2019-07-22T20:16:05Z</dcterms:created>
  <dcterms:modified xsi:type="dcterms:W3CDTF">2020-01-30T14:05:04Z</dcterms:modified>
  <cp:category/>
</cp:coreProperties>
</file>