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359" r:id="rId2"/>
    <p:sldId id="360" r:id="rId3"/>
    <p:sldId id="361" r:id="rId4"/>
    <p:sldId id="362" r:id="rId5"/>
    <p:sldId id="363" r:id="rId6"/>
    <p:sldId id="316" r:id="rId7"/>
    <p:sldId id="366" r:id="rId8"/>
    <p:sldId id="364" r:id="rId9"/>
    <p:sldId id="335" r:id="rId10"/>
    <p:sldId id="348" r:id="rId11"/>
    <p:sldId id="368" r:id="rId12"/>
    <p:sldId id="349" r:id="rId13"/>
    <p:sldId id="380" r:id="rId14"/>
    <p:sldId id="369" r:id="rId15"/>
    <p:sldId id="370" r:id="rId16"/>
    <p:sldId id="371" r:id="rId17"/>
    <p:sldId id="345" r:id="rId18"/>
    <p:sldId id="381" r:id="rId19"/>
    <p:sldId id="357" r:id="rId20"/>
    <p:sldId id="352" r:id="rId21"/>
    <p:sldId id="382" r:id="rId22"/>
    <p:sldId id="353" r:id="rId23"/>
    <p:sldId id="339" r:id="rId24"/>
    <p:sldId id="377" r:id="rId25"/>
    <p:sldId id="378" r:id="rId26"/>
    <p:sldId id="383" r:id="rId27"/>
    <p:sldId id="384" r:id="rId28"/>
    <p:sldId id="385" r:id="rId29"/>
    <p:sldId id="386" r:id="rId30"/>
    <p:sldId id="387" r:id="rId31"/>
    <p:sldId id="388" r:id="rId32"/>
    <p:sldId id="389" r:id="rId3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FDFA"/>
    <a:srgbClr val="CCFFCC"/>
    <a:srgbClr val="FFFFCC"/>
    <a:srgbClr val="FFCCCC"/>
    <a:srgbClr val="A1FDF9"/>
    <a:srgbClr val="FF0000"/>
  </p:clrMru>
</p:presentationPr>
</file>

<file path=ppt/tableStyles.xml><?xml version="1.0" encoding="utf-8"?>
<a:tblStyleLst xmlns:a="http://schemas.openxmlformats.org/drawingml/2006/main" def="{5C22544A-7EE6-4342-B048-85BDC9FD1C3A}">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p:restoredLeft sz="16133" autoAdjust="0"/>
    <p:restoredTop sz="93410" autoAdjust="0"/>
  </p:normalViewPr>
  <p:slideViewPr>
    <p:cSldViewPr>
      <p:cViewPr>
        <p:scale>
          <a:sx n="66" d="100"/>
          <a:sy n="66" d="100"/>
        </p:scale>
        <p:origin x="3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ru-RU"/>
          </a:p>
        </p:txBody>
      </p:sp>
      <p:sp>
        <p:nvSpPr>
          <p:cNvPr id="286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ru-RU"/>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Click to edit Master text styles</a:t>
            </a:r>
          </a:p>
          <a:p>
            <a:pPr lvl="1"/>
            <a:r>
              <a:rPr lang="ru-RU" noProof="0" smtClean="0"/>
              <a:t>Second level</a:t>
            </a:r>
          </a:p>
          <a:p>
            <a:pPr lvl="2"/>
            <a:r>
              <a:rPr lang="ru-RU" noProof="0" smtClean="0"/>
              <a:t>Third level</a:t>
            </a:r>
          </a:p>
          <a:p>
            <a:pPr lvl="3"/>
            <a:r>
              <a:rPr lang="ru-RU" noProof="0" smtClean="0"/>
              <a:t>Fourth level</a:t>
            </a:r>
          </a:p>
          <a:p>
            <a:pPr lvl="4"/>
            <a:r>
              <a:rPr lang="ru-RU" noProof="0" smtClean="0"/>
              <a:t>Fifth level</a:t>
            </a:r>
          </a:p>
        </p:txBody>
      </p:sp>
      <p:sp>
        <p:nvSpPr>
          <p:cNvPr id="286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ru-RU"/>
          </a:p>
        </p:txBody>
      </p:sp>
      <p:sp>
        <p:nvSpPr>
          <p:cNvPr id="286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EB8B958-2071-42A2-AAAA-07EB67AF82F2}"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раз слайда 1"/>
          <p:cNvSpPr>
            <a:spLocks noGrp="1" noRot="1" noChangeAspect="1" noChangeArrowheads="1" noTextEdit="1"/>
          </p:cNvSpPr>
          <p:nvPr>
            <p:ph type="sldImg"/>
          </p:nvPr>
        </p:nvSpPr>
        <p:spPr>
          <a:ln/>
        </p:spPr>
      </p:sp>
      <p:sp>
        <p:nvSpPr>
          <p:cNvPr id="27651" name="Заметки 2"/>
          <p:cNvSpPr>
            <a:spLocks noGrp="1"/>
          </p:cNvSpPr>
          <p:nvPr>
            <p:ph type="body" idx="1"/>
          </p:nvPr>
        </p:nvSpPr>
        <p:spPr>
          <a:noFill/>
          <a:ln/>
        </p:spPr>
        <p:txBody>
          <a:bodyPr/>
          <a:lstStyle/>
          <a:p>
            <a:endParaRPr lang="ru-RU" altLang="ru-RU" dirty="0" smtClean="0"/>
          </a:p>
        </p:txBody>
      </p:sp>
      <p:sp>
        <p:nvSpPr>
          <p:cNvPr id="27652" name="Номер слайда 3"/>
          <p:cNvSpPr>
            <a:spLocks noGrp="1"/>
          </p:cNvSpPr>
          <p:nvPr>
            <p:ph type="sldNum" sz="quarter" idx="5"/>
          </p:nvPr>
        </p:nvSpPr>
        <p:spPr>
          <a:noFill/>
        </p:spPr>
        <p:txBody>
          <a:bodyPr/>
          <a:lstStyle/>
          <a:p>
            <a:fld id="{8A229F96-482A-416B-8A9F-E7509AECE7F4}" type="slidenum">
              <a:rPr lang="ru-RU" altLang="ru-RU" smtClean="0">
                <a:latin typeface="Arial" charset="0"/>
              </a:rPr>
              <a:pPr/>
              <a:t>4</a:t>
            </a:fld>
            <a:endParaRPr lang="ru-RU" altLang="ru-RU"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раз слайда 1"/>
          <p:cNvSpPr>
            <a:spLocks noGrp="1" noRot="1" noChangeAspect="1" noChangeArrowheads="1" noTextEdit="1"/>
          </p:cNvSpPr>
          <p:nvPr>
            <p:ph type="sldImg"/>
          </p:nvPr>
        </p:nvSpPr>
        <p:spPr>
          <a:ln/>
        </p:spPr>
      </p:sp>
      <p:sp>
        <p:nvSpPr>
          <p:cNvPr id="27651" name="Заметки 2"/>
          <p:cNvSpPr>
            <a:spLocks noGrp="1"/>
          </p:cNvSpPr>
          <p:nvPr>
            <p:ph type="body" idx="1"/>
          </p:nvPr>
        </p:nvSpPr>
        <p:spPr>
          <a:noFill/>
          <a:ln/>
        </p:spPr>
        <p:txBody>
          <a:bodyPr/>
          <a:lstStyle/>
          <a:p>
            <a:endParaRPr lang="ru-RU" altLang="ru-RU" dirty="0" smtClean="0"/>
          </a:p>
        </p:txBody>
      </p:sp>
      <p:sp>
        <p:nvSpPr>
          <p:cNvPr id="27652" name="Номер слайда 3"/>
          <p:cNvSpPr>
            <a:spLocks noGrp="1"/>
          </p:cNvSpPr>
          <p:nvPr>
            <p:ph type="sldNum" sz="quarter" idx="5"/>
          </p:nvPr>
        </p:nvSpPr>
        <p:spPr>
          <a:noFill/>
        </p:spPr>
        <p:txBody>
          <a:bodyPr/>
          <a:lstStyle/>
          <a:p>
            <a:fld id="{8A229F96-482A-416B-8A9F-E7509AECE7F4}" type="slidenum">
              <a:rPr lang="ru-RU" altLang="ru-RU" smtClean="0">
                <a:latin typeface="Arial" charset="0"/>
              </a:rPr>
              <a:pPr/>
              <a:t>5</a:t>
            </a:fld>
            <a:endParaRPr lang="ru-RU" altLang="ru-RU"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0EB8B958-2071-42A2-AAAA-07EB67AF82F2}" type="slidenum">
              <a:rPr lang="ru-RU" smtClean="0"/>
              <a:pPr>
                <a:defRPr/>
              </a:pPr>
              <a:t>9</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ChangeArrowheads="1" noTextEdit="1"/>
          </p:cNvSpPr>
          <p:nvPr>
            <p:ph type="sldImg"/>
          </p:nvPr>
        </p:nvSpPr>
        <p:spPr>
          <a:ln/>
        </p:spPr>
      </p:sp>
      <p:sp>
        <p:nvSpPr>
          <p:cNvPr id="29699" name="Заметки 2"/>
          <p:cNvSpPr>
            <a:spLocks noGrp="1"/>
          </p:cNvSpPr>
          <p:nvPr>
            <p:ph type="body" idx="1"/>
          </p:nvPr>
        </p:nvSpPr>
        <p:spPr>
          <a:noFill/>
          <a:ln/>
        </p:spPr>
        <p:txBody>
          <a:bodyPr/>
          <a:lstStyle/>
          <a:p>
            <a:endParaRPr lang="ru-RU" altLang="ru-RU" smtClean="0"/>
          </a:p>
        </p:txBody>
      </p:sp>
      <p:sp>
        <p:nvSpPr>
          <p:cNvPr id="29700" name="Номер слайда 3"/>
          <p:cNvSpPr>
            <a:spLocks noGrp="1"/>
          </p:cNvSpPr>
          <p:nvPr>
            <p:ph type="sldNum" sz="quarter" idx="5"/>
          </p:nvPr>
        </p:nvSpPr>
        <p:spPr>
          <a:noFill/>
        </p:spPr>
        <p:txBody>
          <a:bodyPr/>
          <a:lstStyle/>
          <a:p>
            <a:fld id="{E2D44572-74BE-4809-9F25-333234EE8A1E}" type="slidenum">
              <a:rPr lang="ru-RU" altLang="ru-RU" smtClean="0">
                <a:latin typeface="Arial" charset="0"/>
              </a:rPr>
              <a:pPr/>
              <a:t>10</a:t>
            </a:fld>
            <a:endParaRPr lang="ru-RU" altLang="ru-RU"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B0188ED-D64B-45AB-81C8-BB55B793D67D}"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6B9298A-1EEF-4473-B741-FC114051DAE6}"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CAD09A6-8C6D-4F74-8551-EC77E6A96F23}"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4D1FB7E-3510-4614-9FE6-7EF67BBFF619}"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1351FB01-080B-46B4-B542-026CE3A85710}"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307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648200" y="1600200"/>
            <a:ext cx="4038600" cy="45307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E4B4BE58-2423-4149-BF4E-D0C8E2C31BB6}" type="slidenum">
              <a:rPr lang="ru-RU" altLang="ru-RU"/>
              <a:pPr>
                <a:defRPr/>
              </a:pPr>
              <a:t>‹#›</a:t>
            </a:fld>
            <a:endParaRPr lang="ru-RU" alt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364E235-7801-4107-ACD3-1406B8D2313B}"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06A914A-A5FF-4591-9BD7-32EDD0208733}"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9823A16-6F4D-484F-8740-75453AF47988}"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34D8E126-1E22-4881-81E5-BAE10C42610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F9D39623-A231-4BEC-A2E0-4050AA52C437}"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6E97BBCE-0DE4-4D86-BEE8-FA938872C21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E1E28CD-66DB-4CEC-A1F9-3C4EAF40B1BD}"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337D91F-7863-4EDE-B76F-0482D9AE2561}"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373725C-4FCA-40BE-A07B-08C042BF9E0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jpe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6.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285720" y="1142984"/>
            <a:ext cx="8501122" cy="898520"/>
          </a:xfrm>
        </p:spPr>
        <p:txBody>
          <a:bodyPr/>
          <a:lstStyle/>
          <a:p>
            <a:pPr eaLnBrk="1" hangingPunct="1"/>
            <a:r>
              <a:rPr lang="en-US" altLang="ru-RU" sz="1800" b="1" dirty="0" smtClean="0">
                <a:solidFill>
                  <a:schemeClr val="accent2"/>
                </a:solidFill>
              </a:rPr>
              <a:t>Identification power of the vertex tracking detector of the NICA-MPD setup for decays reconstruction of strange and charmed particles.</a:t>
            </a:r>
            <a:endParaRPr lang="ru-RU" altLang="ru-RU" sz="1800" b="1" dirty="0" smtClean="0">
              <a:solidFill>
                <a:schemeClr val="accent2"/>
              </a:solidFill>
            </a:endParaRPr>
          </a:p>
        </p:txBody>
      </p:sp>
      <p:sp>
        <p:nvSpPr>
          <p:cNvPr id="10244" name="Text Box 5"/>
          <p:cNvSpPr txBox="1">
            <a:spLocks noChangeArrowheads="1"/>
          </p:cNvSpPr>
          <p:nvPr/>
        </p:nvSpPr>
        <p:spPr bwMode="auto">
          <a:xfrm>
            <a:off x="1142976" y="5929330"/>
            <a:ext cx="7215238" cy="369888"/>
          </a:xfrm>
          <a:prstGeom prst="rect">
            <a:avLst/>
          </a:prstGeom>
          <a:noFill/>
          <a:ln w="9525">
            <a:noFill/>
            <a:miter lim="800000"/>
            <a:headEnd/>
            <a:tailEnd/>
          </a:ln>
        </p:spPr>
        <p:txBody>
          <a:bodyPr wrap="square">
            <a:spAutoFit/>
          </a:bodyPr>
          <a:lstStyle/>
          <a:p>
            <a:pPr algn="ctr" eaLnBrk="1" hangingPunct="1"/>
            <a:r>
              <a:rPr lang="en-US" dirty="0" smtClean="0"/>
              <a:t>MDP-ITS Coordination Meeting, </a:t>
            </a:r>
            <a:r>
              <a:rPr lang="en-US" dirty="0" err="1" smtClean="0"/>
              <a:t>Dubna</a:t>
            </a:r>
            <a:r>
              <a:rPr lang="en-US" dirty="0" smtClean="0"/>
              <a:t>, </a:t>
            </a:r>
            <a:r>
              <a:rPr lang="ru-RU" altLang="ru-RU" dirty="0" smtClean="0"/>
              <a:t>6</a:t>
            </a:r>
            <a:r>
              <a:rPr lang="en-US" altLang="ru-RU" dirty="0" smtClean="0"/>
              <a:t> February</a:t>
            </a:r>
            <a:r>
              <a:rPr lang="ru-RU" altLang="ru-RU" dirty="0" smtClean="0"/>
              <a:t> </a:t>
            </a:r>
            <a:r>
              <a:rPr lang="en-US" altLang="ru-RU" dirty="0" smtClean="0"/>
              <a:t>2020</a:t>
            </a:r>
            <a:r>
              <a:rPr lang="ru-RU" altLang="ru-RU" dirty="0" smtClean="0"/>
              <a:t> </a:t>
            </a:r>
            <a:endParaRPr lang="ru-RU" altLang="ru-RU" dirty="0"/>
          </a:p>
        </p:txBody>
      </p:sp>
      <p:pic>
        <p:nvPicPr>
          <p:cNvPr id="10245" name="Picture 10" descr="SPbGU"/>
          <p:cNvPicPr>
            <a:picLocks noChangeAspect="1" noChangeArrowheads="1"/>
          </p:cNvPicPr>
          <p:nvPr/>
        </p:nvPicPr>
        <p:blipFill>
          <a:blip r:embed="rId2"/>
          <a:srcRect/>
          <a:stretch>
            <a:fillRect/>
          </a:stretch>
        </p:blipFill>
        <p:spPr bwMode="auto">
          <a:xfrm>
            <a:off x="7215206" y="2057992"/>
            <a:ext cx="1285884" cy="1039536"/>
          </a:xfrm>
          <a:prstGeom prst="rect">
            <a:avLst/>
          </a:prstGeom>
          <a:noFill/>
          <a:ln w="9525">
            <a:noFill/>
            <a:miter lim="800000"/>
            <a:headEnd/>
            <a:tailEnd/>
          </a:ln>
        </p:spPr>
      </p:pic>
      <p:pic>
        <p:nvPicPr>
          <p:cNvPr id="6" name="Рисунок 5"/>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2786050" y="3071810"/>
            <a:ext cx="3786214" cy="2500330"/>
          </a:xfrm>
          <a:prstGeom prst="rect">
            <a:avLst/>
          </a:prstGeom>
        </p:spPr>
      </p:pic>
      <p:pic>
        <p:nvPicPr>
          <p:cNvPr id="7" name="Изображение 1" descr="image_NICA1.jpe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5786" y="2184263"/>
            <a:ext cx="1428760" cy="8229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Text Box 4"/>
          <p:cNvSpPr txBox="1">
            <a:spLocks noChangeArrowheads="1"/>
          </p:cNvSpPr>
          <p:nvPr/>
        </p:nvSpPr>
        <p:spPr bwMode="auto">
          <a:xfrm>
            <a:off x="2714612" y="2143116"/>
            <a:ext cx="3071834" cy="646331"/>
          </a:xfrm>
          <a:prstGeom prst="rect">
            <a:avLst/>
          </a:prstGeom>
          <a:noFill/>
          <a:ln w="9525">
            <a:noFill/>
            <a:miter lim="800000"/>
            <a:headEnd/>
            <a:tailEnd/>
          </a:ln>
        </p:spPr>
        <p:txBody>
          <a:bodyPr wrap="square">
            <a:spAutoFit/>
          </a:bodyPr>
          <a:lstStyle/>
          <a:p>
            <a:r>
              <a:rPr lang="en-US" dirty="0" err="1" smtClean="0">
                <a:latin typeface="Times New Roman" pitchFamily="18" charset="0"/>
                <a:cs typeface="Times New Roman" pitchFamily="18" charset="0"/>
              </a:rPr>
              <a:t>Igolkin</a:t>
            </a:r>
            <a:r>
              <a:rPr lang="en-US" dirty="0" smtClean="0">
                <a:latin typeface="Times New Roman" pitchFamily="18" charset="0"/>
                <a:cs typeface="Times New Roman" pitchFamily="18" charset="0"/>
              </a:rPr>
              <a:t> S.N., </a:t>
            </a:r>
            <a:r>
              <a:rPr lang="en-US" b="1" u="sng" dirty="0" err="1" smtClean="0">
                <a:latin typeface="Times New Roman" pitchFamily="18" charset="0"/>
                <a:cs typeface="Times New Roman" pitchFamily="18" charset="0"/>
              </a:rPr>
              <a:t>Kondratev</a:t>
            </a:r>
            <a:r>
              <a:rPr lang="en-US" b="1" u="sng" dirty="0" smtClean="0">
                <a:latin typeface="Times New Roman" pitchFamily="18" charset="0"/>
                <a:cs typeface="Times New Roman" pitchFamily="18" charset="0"/>
              </a:rPr>
              <a:t> V</a:t>
            </a:r>
            <a:r>
              <a:rPr lang="en-US" b="1" dirty="0" smtClean="0">
                <a:latin typeface="Times New Roman" pitchFamily="18" charset="0"/>
                <a:cs typeface="Times New Roman" pitchFamily="18" charset="0"/>
              </a:rPr>
              <a:t>.P,</a:t>
            </a:r>
          </a:p>
          <a:p>
            <a:r>
              <a:rPr lang="en-US" dirty="0" err="1" smtClean="0">
                <a:latin typeface="Times New Roman" pitchFamily="18" charset="0"/>
                <a:cs typeface="Times New Roman" pitchFamily="18" charset="0"/>
              </a:rPr>
              <a:t>Murin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Yu.A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Zinchenko</a:t>
            </a:r>
            <a:r>
              <a:rPr lang="en-US" dirty="0" smtClean="0">
                <a:latin typeface="Times New Roman" pitchFamily="18" charset="0"/>
                <a:cs typeface="Times New Roman" pitchFamily="18" charset="0"/>
              </a:rPr>
              <a:t> A.I.</a:t>
            </a:r>
            <a:r>
              <a:rPr lang="ru-RU" altLang="ru-RU" dirty="0" smtClean="0">
                <a:latin typeface="Times New Roman" pitchFamily="18" charset="0"/>
                <a:cs typeface="Times New Roman" pitchFamily="18" charset="0"/>
              </a:rPr>
              <a:t> </a:t>
            </a:r>
            <a:endParaRPr lang="ru-RU" altLang="ru-RU" dirty="0">
              <a:latin typeface="Times New Roman" pitchFamily="18" charset="0"/>
              <a:cs typeface="Times New Roman" pitchFamily="18" charset="0"/>
            </a:endParaRPr>
          </a:p>
        </p:txBody>
      </p:sp>
      <p:sp>
        <p:nvSpPr>
          <p:cNvPr id="138241" name="Rectangle 1"/>
          <p:cNvSpPr>
            <a:spLocks noChangeArrowheads="1"/>
          </p:cNvSpPr>
          <p:nvPr/>
        </p:nvSpPr>
        <p:spPr bwMode="auto">
          <a:xfrm>
            <a:off x="428596" y="357166"/>
            <a:ext cx="828680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mj-lt"/>
                <a:ea typeface="Calibri" pitchFamily="34" charset="0"/>
                <a:cs typeface="Times New Roman" pitchFamily="18" charset="0"/>
              </a:rPr>
              <a:t>Идентификационная способность вершинного трекового детектора установки NICA-</a:t>
            </a:r>
            <a:r>
              <a:rPr kumimoji="0" lang="en-US" b="1" i="0" u="none" strike="noStrike" cap="none" normalizeH="0" baseline="0" dirty="0" smtClean="0">
                <a:ln>
                  <a:noFill/>
                </a:ln>
                <a:solidFill>
                  <a:schemeClr val="tx1"/>
                </a:solidFill>
                <a:effectLst/>
                <a:latin typeface="+mj-lt"/>
                <a:ea typeface="Calibri" pitchFamily="34" charset="0"/>
                <a:cs typeface="Times New Roman" pitchFamily="18" charset="0"/>
              </a:rPr>
              <a:t>MPD</a:t>
            </a:r>
            <a:r>
              <a:rPr kumimoji="0" lang="ru-RU" b="1" i="0" u="none" strike="noStrike" cap="none" normalizeH="0" baseline="0" dirty="0" smtClean="0">
                <a:ln>
                  <a:noFill/>
                </a:ln>
                <a:solidFill>
                  <a:schemeClr val="tx1"/>
                </a:solidFill>
                <a:effectLst/>
                <a:latin typeface="+mj-lt"/>
                <a:ea typeface="Calibri" pitchFamily="34" charset="0"/>
                <a:cs typeface="Times New Roman" pitchFamily="18" charset="0"/>
              </a:rPr>
              <a:t> при реконструкции распадов странных и очарованных частиц.</a:t>
            </a:r>
            <a:endParaRPr kumimoji="0" lang="ru-RU" b="0" i="0" u="none" strike="noStrike" cap="none" normalizeH="0" baseline="0" dirty="0" smtClean="0">
              <a:ln>
                <a:noFill/>
              </a:ln>
              <a:solidFill>
                <a:schemeClr val="tx1"/>
              </a:solidFill>
              <a:effectLst/>
              <a:latin typeface="+mj-lt"/>
              <a:cs typeface="Arial" pitchFamily="34" charset="0"/>
            </a:endParaRPr>
          </a:p>
        </p:txBody>
      </p:sp>
      <p:pic>
        <p:nvPicPr>
          <p:cNvPr id="9" name="Picture 61" descr="https://im0-tub-ru.yandex.net/i?id=1c68220c266236ffbf417dc83be22d63&amp;n=13"/>
          <p:cNvPicPr>
            <a:picLocks noChangeAspect="1" noChangeArrowheads="1"/>
          </p:cNvPicPr>
          <p:nvPr/>
        </p:nvPicPr>
        <p:blipFill>
          <a:blip r:embed="rId5" cstate="print"/>
          <a:srcRect/>
          <a:stretch>
            <a:fillRect/>
          </a:stretch>
        </p:blipFill>
        <p:spPr bwMode="auto">
          <a:xfrm>
            <a:off x="5929322" y="2198901"/>
            <a:ext cx="1071570" cy="78968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Заголовок 1">
            <a:extLst>
              <a:ext uri="{FF2B5EF4-FFF2-40B4-BE49-F238E27FC236}"/>
            </a:extLst>
          </p:cNvPr>
          <p:cNvSpPr>
            <a:spLocks noGrp="1"/>
          </p:cNvSpPr>
          <p:nvPr>
            <p:ph type="title"/>
          </p:nvPr>
        </p:nvSpPr>
        <p:spPr>
          <a:xfrm>
            <a:off x="428625" y="214313"/>
            <a:ext cx="8715375" cy="642937"/>
          </a:xfrm>
        </p:spPr>
        <p:txBody>
          <a:bodyPr/>
          <a:lstStyle/>
          <a:p>
            <a:pPr>
              <a:defRPr/>
            </a:pPr>
            <a:r>
              <a:rPr lang="en-US" sz="2400" b="1" dirty="0">
                <a:solidFill>
                  <a:schemeClr val="tx1"/>
                </a:solidFill>
              </a:rPr>
              <a:t>IT Monte-Carlo simulation scheme within </a:t>
            </a:r>
            <a:r>
              <a:rPr lang="en-US" sz="2400" b="1" dirty="0" err="1">
                <a:solidFill>
                  <a:schemeClr val="tx1"/>
                </a:solidFill>
              </a:rPr>
              <a:t>MpdRoot</a:t>
            </a:r>
            <a:endParaRPr lang="ru-RU" sz="2400" b="1" dirty="0">
              <a:solidFill>
                <a:schemeClr val="tx1"/>
              </a:solidFill>
            </a:endParaRPr>
          </a:p>
        </p:txBody>
      </p:sp>
      <p:sp>
        <p:nvSpPr>
          <p:cNvPr id="2052" name="Номер слайда 3"/>
          <p:cNvSpPr>
            <a:spLocks noGrp="1"/>
          </p:cNvSpPr>
          <p:nvPr>
            <p:ph type="sldNum" sz="quarter" idx="12"/>
          </p:nvPr>
        </p:nvSpPr>
        <p:spPr>
          <a:noFill/>
        </p:spPr>
        <p:txBody>
          <a:bodyPr/>
          <a:lstStyle/>
          <a:p>
            <a:fld id="{65D61938-E975-4975-BCD3-AB1E0683C901}" type="slidenum">
              <a:rPr lang="ru-RU" altLang="ru-RU" smtClean="0">
                <a:latin typeface="Arial" charset="0"/>
              </a:rPr>
              <a:pPr/>
              <a:t>10</a:t>
            </a:fld>
            <a:endParaRPr lang="ru-RU" altLang="ru-RU" smtClean="0">
              <a:latin typeface="Arial" charset="0"/>
            </a:endParaRPr>
          </a:p>
        </p:txBody>
      </p:sp>
      <p:sp>
        <p:nvSpPr>
          <p:cNvPr id="2053" name="Rectangle 5"/>
          <p:cNvSpPr>
            <a:spLocks noChangeArrowheads="1"/>
          </p:cNvSpPr>
          <p:nvPr/>
        </p:nvSpPr>
        <p:spPr bwMode="auto">
          <a:xfrm rot="10800000" flipV="1">
            <a:off x="214313" y="4995773"/>
            <a:ext cx="8786812" cy="1200329"/>
          </a:xfrm>
          <a:prstGeom prst="rect">
            <a:avLst/>
          </a:prstGeom>
          <a:solidFill>
            <a:srgbClr val="CCFFFF"/>
          </a:solidFill>
          <a:ln w="9525">
            <a:solidFill>
              <a:schemeClr val="tx1"/>
            </a:solidFill>
            <a:miter lim="800000"/>
            <a:headEnd/>
            <a:tailEnd/>
          </a:ln>
        </p:spPr>
        <p:txBody>
          <a:bodyPr anchor="ctr">
            <a:spAutoFit/>
          </a:bodyPr>
          <a:lstStyle/>
          <a:p>
            <a:pPr eaLnBrk="1" hangingPunct="1"/>
            <a:r>
              <a:rPr lang="en-US" altLang="ru-RU" dirty="0"/>
              <a:t>    </a:t>
            </a:r>
            <a:r>
              <a:rPr lang="en-US" altLang="ru-RU" dirty="0" smtClean="0"/>
              <a:t> </a:t>
            </a:r>
            <a:r>
              <a:rPr lang="en-US" altLang="ru-RU" dirty="0"/>
              <a:t>T</a:t>
            </a:r>
            <a:r>
              <a:rPr lang="en-US" altLang="ru-RU" dirty="0" smtClean="0"/>
              <a:t>he </a:t>
            </a:r>
            <a:r>
              <a:rPr lang="en-US" altLang="ru-RU" dirty="0"/>
              <a:t>main simulation tasks include: </a:t>
            </a:r>
          </a:p>
          <a:p>
            <a:pPr eaLnBrk="1" hangingPunct="1">
              <a:buFont typeface="Wingdings" pitchFamily="2" charset="2"/>
              <a:buChar char="§"/>
            </a:pPr>
            <a:r>
              <a:rPr lang="en-US" altLang="ru-RU" dirty="0"/>
              <a:t>  generation of detector responses (</a:t>
            </a:r>
            <a:r>
              <a:rPr lang="en-US" altLang="ru-RU" dirty="0">
                <a:solidFill>
                  <a:srgbClr val="C00000"/>
                </a:solidFill>
              </a:rPr>
              <a:t>Hit Producer</a:t>
            </a:r>
            <a:r>
              <a:rPr lang="en-US" altLang="ru-RU" dirty="0"/>
              <a:t>);</a:t>
            </a:r>
          </a:p>
          <a:p>
            <a:pPr eaLnBrk="1" hangingPunct="1">
              <a:buFont typeface="Wingdings" pitchFamily="2" charset="2"/>
              <a:buChar char="§"/>
            </a:pPr>
            <a:r>
              <a:rPr lang="en-US" altLang="ru-RU" dirty="0"/>
              <a:t>  reconstruction of particle tracks using generated hits (</a:t>
            </a:r>
            <a:r>
              <a:rPr lang="en-US" altLang="ru-RU" dirty="0">
                <a:solidFill>
                  <a:srgbClr val="C00000"/>
                </a:solidFill>
              </a:rPr>
              <a:t>Track </a:t>
            </a:r>
            <a:r>
              <a:rPr lang="en-US" altLang="ru-RU" smtClean="0">
                <a:solidFill>
                  <a:srgbClr val="C00000"/>
                </a:solidFill>
              </a:rPr>
              <a:t>Finder + Track Fitter</a:t>
            </a:r>
            <a:r>
              <a:rPr lang="en-US" altLang="ru-RU" dirty="0" smtClean="0"/>
              <a:t>) </a:t>
            </a:r>
            <a:r>
              <a:rPr lang="en-US" altLang="ru-RU" dirty="0"/>
              <a:t>; </a:t>
            </a:r>
          </a:p>
          <a:p>
            <a:pPr eaLnBrk="1" hangingPunct="1">
              <a:buFont typeface="Wingdings" pitchFamily="2" charset="2"/>
              <a:buChar char="§"/>
            </a:pPr>
            <a:r>
              <a:rPr lang="en-US" altLang="ru-RU" dirty="0"/>
              <a:t>  reconstruction of the primary and secondary interaction vertices (</a:t>
            </a:r>
            <a:r>
              <a:rPr lang="en-US" altLang="ru-RU" dirty="0">
                <a:solidFill>
                  <a:srgbClr val="C00000"/>
                </a:solidFill>
              </a:rPr>
              <a:t>Track</a:t>
            </a:r>
            <a:r>
              <a:rPr lang="en-US" altLang="ru-RU" dirty="0"/>
              <a:t> </a:t>
            </a:r>
            <a:r>
              <a:rPr lang="en-US" altLang="ru-RU" dirty="0">
                <a:solidFill>
                  <a:srgbClr val="C00000"/>
                </a:solidFill>
              </a:rPr>
              <a:t>Analysis</a:t>
            </a:r>
            <a:r>
              <a:rPr lang="en-US" altLang="ru-RU" dirty="0"/>
              <a:t>).</a:t>
            </a:r>
          </a:p>
        </p:txBody>
      </p:sp>
      <p:graphicFrame>
        <p:nvGraphicFramePr>
          <p:cNvPr id="2050" name="Object 4"/>
          <p:cNvGraphicFramePr>
            <a:graphicFrameLocks noChangeAspect="1"/>
          </p:cNvGraphicFramePr>
          <p:nvPr/>
        </p:nvGraphicFramePr>
        <p:xfrm>
          <a:off x="428625" y="4143375"/>
          <a:ext cx="525463" cy="357188"/>
        </p:xfrm>
        <a:graphic>
          <a:graphicData uri="http://schemas.openxmlformats.org/presentationml/2006/ole">
            <p:oleObj spid="_x0000_s125954" name="Формула" r:id="rId4" imgW="406048" imgH="266469" progId="Equation.3">
              <p:embed/>
            </p:oleObj>
          </a:graphicData>
        </a:graphic>
      </p:graphicFrame>
      <p:sp>
        <p:nvSpPr>
          <p:cNvPr id="2054" name="TextBox 9"/>
          <p:cNvSpPr txBox="1">
            <a:spLocks noChangeArrowheads="1"/>
          </p:cNvSpPr>
          <p:nvPr/>
        </p:nvSpPr>
        <p:spPr bwMode="auto">
          <a:xfrm>
            <a:off x="6143625" y="1928813"/>
            <a:ext cx="2857500" cy="714375"/>
          </a:xfrm>
          <a:prstGeom prst="rect">
            <a:avLst/>
          </a:prstGeom>
          <a:solidFill>
            <a:srgbClr val="CCECFF"/>
          </a:solidFill>
          <a:ln w="9525">
            <a:solidFill>
              <a:schemeClr val="tx1"/>
            </a:solidFill>
            <a:miter lim="800000"/>
            <a:headEnd/>
            <a:tailEnd/>
          </a:ln>
        </p:spPr>
        <p:txBody>
          <a:bodyPr/>
          <a:lstStyle/>
          <a:p>
            <a:pPr algn="ctr" eaLnBrk="1" hangingPunct="1"/>
            <a:r>
              <a:rPr lang="en-US" altLang="ru-RU" dirty="0"/>
              <a:t>Particle MC transport </a:t>
            </a:r>
          </a:p>
          <a:p>
            <a:pPr algn="ctr" eaLnBrk="1" hangingPunct="1"/>
            <a:r>
              <a:rPr lang="en-US" altLang="ru-RU" dirty="0"/>
              <a:t>through </a:t>
            </a:r>
            <a:r>
              <a:rPr lang="en-US" altLang="ru-RU" dirty="0" smtClean="0"/>
              <a:t>IT: </a:t>
            </a:r>
            <a:r>
              <a:rPr lang="en-US" altLang="ru-RU" dirty="0" smtClean="0">
                <a:solidFill>
                  <a:srgbClr val="C00000"/>
                </a:solidFill>
              </a:rPr>
              <a:t>GEANT3</a:t>
            </a:r>
            <a:endParaRPr lang="en-US" altLang="ru-RU" dirty="0">
              <a:solidFill>
                <a:srgbClr val="C00000"/>
              </a:solidFill>
            </a:endParaRPr>
          </a:p>
          <a:p>
            <a:pPr algn="ctr" eaLnBrk="1" hangingPunct="1"/>
            <a:r>
              <a:rPr lang="ru-RU" altLang="ru-RU" dirty="0"/>
              <a:t>              </a:t>
            </a:r>
          </a:p>
        </p:txBody>
      </p:sp>
      <p:sp>
        <p:nvSpPr>
          <p:cNvPr id="2055" name="TextBox 10"/>
          <p:cNvSpPr txBox="1">
            <a:spLocks noChangeArrowheads="1"/>
          </p:cNvSpPr>
          <p:nvPr/>
        </p:nvSpPr>
        <p:spPr bwMode="auto">
          <a:xfrm>
            <a:off x="6429375" y="2928938"/>
            <a:ext cx="2357438" cy="369887"/>
          </a:xfrm>
          <a:prstGeom prst="rect">
            <a:avLst/>
          </a:prstGeom>
          <a:solidFill>
            <a:srgbClr val="FFFF99"/>
          </a:solidFill>
          <a:ln w="9525">
            <a:solidFill>
              <a:schemeClr val="tx1"/>
            </a:solidFill>
            <a:miter lim="800000"/>
            <a:headEnd/>
            <a:tailEnd/>
          </a:ln>
        </p:spPr>
        <p:txBody>
          <a:bodyPr>
            <a:spAutoFit/>
          </a:bodyPr>
          <a:lstStyle/>
          <a:p>
            <a:pPr algn="ctr" eaLnBrk="1" hangingPunct="1"/>
            <a:r>
              <a:rPr lang="ru-RU" altLang="ru-RU"/>
              <a:t> </a:t>
            </a:r>
            <a:r>
              <a:rPr lang="en-US" altLang="ru-RU"/>
              <a:t>Hit generation</a:t>
            </a:r>
            <a:endParaRPr lang="ru-RU" altLang="ru-RU"/>
          </a:p>
        </p:txBody>
      </p:sp>
      <p:sp>
        <p:nvSpPr>
          <p:cNvPr id="2056" name="TextBox 11"/>
          <p:cNvSpPr txBox="1">
            <a:spLocks noChangeArrowheads="1"/>
          </p:cNvSpPr>
          <p:nvPr/>
        </p:nvSpPr>
        <p:spPr bwMode="auto">
          <a:xfrm>
            <a:off x="6429375" y="4214813"/>
            <a:ext cx="2500313" cy="428625"/>
          </a:xfrm>
          <a:prstGeom prst="rect">
            <a:avLst/>
          </a:prstGeom>
          <a:solidFill>
            <a:srgbClr val="99FF99"/>
          </a:solidFill>
          <a:ln w="9525">
            <a:solidFill>
              <a:schemeClr val="tx1"/>
            </a:solidFill>
            <a:miter lim="800000"/>
            <a:headEnd/>
            <a:tailEnd/>
          </a:ln>
        </p:spPr>
        <p:txBody>
          <a:bodyPr/>
          <a:lstStyle/>
          <a:p>
            <a:pPr algn="ctr" eaLnBrk="1" hangingPunct="1"/>
            <a:r>
              <a:rPr lang="en-US" altLang="ru-RU"/>
              <a:t>Vertices reconstruction</a:t>
            </a:r>
            <a:endParaRPr lang="ru-RU" altLang="ru-RU"/>
          </a:p>
        </p:txBody>
      </p:sp>
      <p:sp>
        <p:nvSpPr>
          <p:cNvPr id="14" name="Стрелка вниз 13">
            <a:extLst>
              <a:ext uri="{FF2B5EF4-FFF2-40B4-BE49-F238E27FC236}"/>
            </a:extLst>
          </p:cNvPr>
          <p:cNvSpPr/>
          <p:nvPr/>
        </p:nvSpPr>
        <p:spPr>
          <a:xfrm>
            <a:off x="7429500" y="1643063"/>
            <a:ext cx="484188" cy="285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sp>
        <p:nvSpPr>
          <p:cNvPr id="15" name="Стрелка вниз 14">
            <a:extLst>
              <a:ext uri="{FF2B5EF4-FFF2-40B4-BE49-F238E27FC236}"/>
            </a:extLst>
          </p:cNvPr>
          <p:cNvSpPr/>
          <p:nvPr/>
        </p:nvSpPr>
        <p:spPr>
          <a:xfrm>
            <a:off x="7429500" y="2643188"/>
            <a:ext cx="484188" cy="285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sp>
        <p:nvSpPr>
          <p:cNvPr id="16" name="Стрелка вниз 15">
            <a:extLst>
              <a:ext uri="{FF2B5EF4-FFF2-40B4-BE49-F238E27FC236}"/>
            </a:extLst>
          </p:cNvPr>
          <p:cNvSpPr/>
          <p:nvPr/>
        </p:nvSpPr>
        <p:spPr>
          <a:xfrm>
            <a:off x="7429500" y="3929063"/>
            <a:ext cx="484188" cy="285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sp>
        <p:nvSpPr>
          <p:cNvPr id="2060" name="TextBox 16"/>
          <p:cNvSpPr txBox="1">
            <a:spLocks noChangeArrowheads="1"/>
          </p:cNvSpPr>
          <p:nvPr/>
        </p:nvSpPr>
        <p:spPr bwMode="auto">
          <a:xfrm>
            <a:off x="6429375" y="3571875"/>
            <a:ext cx="2357438" cy="369888"/>
          </a:xfrm>
          <a:prstGeom prst="rect">
            <a:avLst/>
          </a:prstGeom>
          <a:solidFill>
            <a:srgbClr val="FFCCFF"/>
          </a:solidFill>
          <a:ln w="9525">
            <a:solidFill>
              <a:schemeClr val="tx1"/>
            </a:solidFill>
            <a:miter lim="800000"/>
            <a:headEnd/>
            <a:tailEnd/>
          </a:ln>
        </p:spPr>
        <p:txBody>
          <a:bodyPr>
            <a:spAutoFit/>
          </a:bodyPr>
          <a:lstStyle/>
          <a:p>
            <a:pPr algn="ctr" eaLnBrk="1" hangingPunct="1"/>
            <a:r>
              <a:rPr lang="ru-RU" altLang="ru-RU"/>
              <a:t> </a:t>
            </a:r>
            <a:r>
              <a:rPr lang="en-US" altLang="ru-RU"/>
              <a:t>Track finding: </a:t>
            </a:r>
            <a:r>
              <a:rPr lang="en-US" altLang="ru-RU">
                <a:solidFill>
                  <a:srgbClr val="C00000"/>
                </a:solidFill>
              </a:rPr>
              <a:t>KF</a:t>
            </a:r>
            <a:endParaRPr lang="ru-RU" altLang="ru-RU">
              <a:solidFill>
                <a:srgbClr val="C00000"/>
              </a:solidFill>
            </a:endParaRPr>
          </a:p>
        </p:txBody>
      </p:sp>
      <p:sp>
        <p:nvSpPr>
          <p:cNvPr id="18" name="Стрелка вниз 17">
            <a:extLst>
              <a:ext uri="{FF2B5EF4-FFF2-40B4-BE49-F238E27FC236}"/>
            </a:extLst>
          </p:cNvPr>
          <p:cNvSpPr/>
          <p:nvPr/>
        </p:nvSpPr>
        <p:spPr>
          <a:xfrm>
            <a:off x="7429500" y="3286125"/>
            <a:ext cx="484188" cy="285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sp>
        <p:nvSpPr>
          <p:cNvPr id="2062" name="Rectangle 8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ltLang="ru-RU"/>
          </a:p>
        </p:txBody>
      </p:sp>
      <p:sp>
        <p:nvSpPr>
          <p:cNvPr id="2063" name="Rectangle 99"/>
          <p:cNvSpPr>
            <a:spLocks noChangeArrowheads="1"/>
          </p:cNvSpPr>
          <p:nvPr/>
        </p:nvSpPr>
        <p:spPr bwMode="auto">
          <a:xfrm>
            <a:off x="214313" y="714375"/>
            <a:ext cx="9144000" cy="457200"/>
          </a:xfrm>
          <a:prstGeom prst="rect">
            <a:avLst/>
          </a:prstGeom>
          <a:noFill/>
          <a:ln w="9525">
            <a:noFill/>
            <a:miter lim="800000"/>
            <a:headEnd/>
            <a:tailEnd/>
          </a:ln>
        </p:spPr>
        <p:txBody>
          <a:bodyPr wrap="none" anchor="ctr">
            <a:spAutoFit/>
          </a:bodyPr>
          <a:lstStyle/>
          <a:p>
            <a:endParaRPr lang="ru-RU" altLang="ru-RU"/>
          </a:p>
        </p:txBody>
      </p:sp>
      <p:pic>
        <p:nvPicPr>
          <p:cNvPr id="2064" name="Рисунок 81" descr="MpdRoot.jpg"/>
          <p:cNvPicPr>
            <a:picLocks noChangeAspect="1"/>
          </p:cNvPicPr>
          <p:nvPr/>
        </p:nvPicPr>
        <p:blipFill>
          <a:blip r:embed="rId5"/>
          <a:srcRect/>
          <a:stretch>
            <a:fillRect/>
          </a:stretch>
        </p:blipFill>
        <p:spPr bwMode="auto">
          <a:xfrm>
            <a:off x="285750" y="1071563"/>
            <a:ext cx="5848350" cy="3500437"/>
          </a:xfrm>
          <a:prstGeom prst="rect">
            <a:avLst/>
          </a:prstGeom>
          <a:noFill/>
          <a:ln w="9525">
            <a:noFill/>
            <a:miter lim="800000"/>
            <a:headEnd/>
            <a:tailEnd/>
          </a:ln>
        </p:spPr>
      </p:pic>
      <p:sp>
        <p:nvSpPr>
          <p:cNvPr id="2065" name="TextBox 8"/>
          <p:cNvSpPr txBox="1">
            <a:spLocks noChangeArrowheads="1"/>
          </p:cNvSpPr>
          <p:nvPr/>
        </p:nvSpPr>
        <p:spPr bwMode="auto">
          <a:xfrm>
            <a:off x="6000750" y="1000125"/>
            <a:ext cx="3000375" cy="646331"/>
          </a:xfrm>
          <a:prstGeom prst="rect">
            <a:avLst/>
          </a:prstGeom>
          <a:solidFill>
            <a:srgbClr val="FFCCCC"/>
          </a:solidFill>
          <a:ln w="9525">
            <a:solidFill>
              <a:schemeClr val="tx1"/>
            </a:solidFill>
            <a:miter lim="800000"/>
            <a:headEnd/>
            <a:tailEnd/>
          </a:ln>
        </p:spPr>
        <p:txBody>
          <a:bodyPr>
            <a:spAutoFit/>
          </a:bodyPr>
          <a:lstStyle/>
          <a:p>
            <a:pPr eaLnBrk="1" hangingPunct="1"/>
            <a:r>
              <a:rPr lang="en-US" altLang="ru-RU" dirty="0"/>
              <a:t>    </a:t>
            </a:r>
            <a:r>
              <a:rPr lang="en-US" altLang="ru-RU" dirty="0" smtClean="0"/>
              <a:t>  Event </a:t>
            </a:r>
            <a:r>
              <a:rPr lang="en-US" altLang="ru-RU" dirty="0"/>
              <a:t>MC generator</a:t>
            </a:r>
            <a:r>
              <a:rPr lang="ru-RU" altLang="ru-RU" dirty="0"/>
              <a:t>:</a:t>
            </a:r>
            <a:r>
              <a:rPr lang="en-US" altLang="ru-RU" dirty="0"/>
              <a:t> </a:t>
            </a:r>
          </a:p>
          <a:p>
            <a:pPr eaLnBrk="1" hangingPunct="1"/>
            <a:r>
              <a:rPr lang="en-US" altLang="ru-RU" dirty="0" smtClean="0">
                <a:solidFill>
                  <a:srgbClr val="C00000"/>
                </a:solidFill>
              </a:rPr>
              <a:t> QGSM, Thermal generator</a:t>
            </a:r>
            <a:endParaRPr lang="ru-RU" altLang="ru-RU" dirty="0">
              <a:solidFill>
                <a:srgbClr val="C00000"/>
              </a:solidFill>
            </a:endParaRPr>
          </a:p>
        </p:txBody>
      </p:sp>
      <p:sp>
        <p:nvSpPr>
          <p:cNvPr id="19" name="TextBox 18"/>
          <p:cNvSpPr txBox="1"/>
          <p:nvPr/>
        </p:nvSpPr>
        <p:spPr>
          <a:xfrm>
            <a:off x="3786182" y="4071943"/>
            <a:ext cx="1143008" cy="461665"/>
          </a:xfrm>
          <a:prstGeom prst="rect">
            <a:avLst/>
          </a:prstGeom>
          <a:solidFill>
            <a:srgbClr val="B9FDFA"/>
          </a:solidFill>
          <a:ln w="12700">
            <a:solidFill>
              <a:schemeClr val="tx1"/>
            </a:solidFill>
          </a:ln>
        </p:spPr>
        <p:txBody>
          <a:bodyPr wrap="square" rtlCol="0">
            <a:spAutoFit/>
          </a:bodyPr>
          <a:lstStyle/>
          <a:p>
            <a:r>
              <a:rPr lang="en-US" sz="1200" dirty="0" smtClean="0"/>
              <a:t>MC generator</a:t>
            </a:r>
          </a:p>
          <a:p>
            <a:endParaRPr lang="ru-RU"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p:cNvPicPr>
            <a:picLocks noChangeAspect="1" noChangeArrowheads="1"/>
          </p:cNvPicPr>
          <p:nvPr/>
        </p:nvPicPr>
        <p:blipFill>
          <a:blip r:embed="rId3" cstate="print"/>
          <a:srcRect/>
          <a:stretch>
            <a:fillRect/>
          </a:stretch>
        </p:blipFill>
        <p:spPr bwMode="auto">
          <a:xfrm>
            <a:off x="1000100" y="3071810"/>
            <a:ext cx="3286116" cy="2601461"/>
          </a:xfrm>
          <a:prstGeom prst="rect">
            <a:avLst/>
          </a:prstGeom>
          <a:noFill/>
          <a:ln w="9525">
            <a:noFill/>
            <a:miter lim="800000"/>
            <a:headEnd/>
            <a:tailEnd/>
          </a:ln>
          <a:effectLst/>
        </p:spPr>
      </p:pic>
      <p:sp>
        <p:nvSpPr>
          <p:cNvPr id="4" name="Номер слайда 3"/>
          <p:cNvSpPr>
            <a:spLocks noGrp="1"/>
          </p:cNvSpPr>
          <p:nvPr>
            <p:ph type="sldNum" sz="quarter" idx="12"/>
          </p:nvPr>
        </p:nvSpPr>
        <p:spPr>
          <a:xfrm>
            <a:off x="6572264" y="6215082"/>
            <a:ext cx="2133600" cy="285752"/>
          </a:xfrm>
        </p:spPr>
        <p:txBody>
          <a:bodyPr/>
          <a:lstStyle/>
          <a:p>
            <a:pPr>
              <a:defRPr/>
            </a:pPr>
            <a:fld id="{7364E235-7801-4107-ACD3-1406B8D2313B}" type="slidenum">
              <a:rPr lang="ru-RU" smtClean="0"/>
              <a:pPr>
                <a:defRPr/>
              </a:pPr>
              <a:t>11</a:t>
            </a:fld>
            <a:endParaRPr lang="ru-RU" dirty="0"/>
          </a:p>
        </p:txBody>
      </p:sp>
      <p:sp>
        <p:nvSpPr>
          <p:cNvPr id="7" name="Прямоугольник 6"/>
          <p:cNvSpPr/>
          <p:nvPr/>
        </p:nvSpPr>
        <p:spPr>
          <a:xfrm>
            <a:off x="4572000" y="3357562"/>
            <a:ext cx="4357718" cy="1631216"/>
          </a:xfrm>
          <a:prstGeom prst="rect">
            <a:avLst/>
          </a:prstGeom>
          <a:solidFill>
            <a:srgbClr val="B9FDFA"/>
          </a:solidFill>
          <a:ln w="12700">
            <a:solidFill>
              <a:schemeClr val="tx1"/>
            </a:solidFill>
          </a:ln>
        </p:spPr>
        <p:txBody>
          <a:bodyPr wrap="square">
            <a:spAutoFit/>
          </a:bodyPr>
          <a:lstStyle/>
          <a:p>
            <a:r>
              <a:rPr lang="en-US" sz="2000" dirty="0" smtClean="0"/>
              <a:t>To suppress a large combinatorial background in </a:t>
            </a:r>
            <a:r>
              <a:rPr lang="en-US" sz="2000" dirty="0" err="1" smtClean="0"/>
              <a:t>Au+Au</a:t>
            </a:r>
            <a:r>
              <a:rPr lang="en-US" sz="2000" dirty="0" smtClean="0"/>
              <a:t> collisions it is necessary to use strict criteria for signal selection corresponding to real  particle decays.</a:t>
            </a:r>
            <a:endParaRPr lang="ru-RU" sz="2000" dirty="0"/>
          </a:p>
        </p:txBody>
      </p:sp>
      <p:sp>
        <p:nvSpPr>
          <p:cNvPr id="8" name="Заголовок 7"/>
          <p:cNvSpPr>
            <a:spLocks noGrp="1"/>
          </p:cNvSpPr>
          <p:nvPr>
            <p:ph type="title"/>
          </p:nvPr>
        </p:nvSpPr>
        <p:spPr>
          <a:xfrm>
            <a:off x="1500166" y="285728"/>
            <a:ext cx="7215238" cy="642918"/>
          </a:xfrm>
        </p:spPr>
        <p:txBody>
          <a:bodyPr/>
          <a:lstStyle/>
          <a:p>
            <a:r>
              <a:rPr lang="en-US" sz="2800" b="1" dirty="0" smtClean="0"/>
              <a:t>Strange particle reconstruction in central </a:t>
            </a:r>
            <a:r>
              <a:rPr lang="en-US" sz="2800" b="1" dirty="0" err="1" smtClean="0"/>
              <a:t>Au+Au</a:t>
            </a:r>
            <a:r>
              <a:rPr lang="en-US" sz="2800" b="1" dirty="0" smtClean="0"/>
              <a:t> collisions at          = 9 </a:t>
            </a:r>
            <a:r>
              <a:rPr lang="en-US" sz="2800" b="1" dirty="0" err="1" smtClean="0"/>
              <a:t>GeV</a:t>
            </a:r>
            <a:r>
              <a:rPr lang="en-US" sz="2800" b="1" dirty="0" smtClean="0"/>
              <a:t> </a:t>
            </a:r>
            <a:endParaRPr lang="ru-RU" sz="2800" b="1" dirty="0"/>
          </a:p>
        </p:txBody>
      </p:sp>
      <p:sp>
        <p:nvSpPr>
          <p:cNvPr id="16998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0" name="Таблица 9"/>
          <p:cNvGraphicFramePr>
            <a:graphicFrameLocks noGrp="1"/>
          </p:cNvGraphicFramePr>
          <p:nvPr/>
        </p:nvGraphicFramePr>
        <p:xfrm>
          <a:off x="1000100" y="1214422"/>
          <a:ext cx="7286677" cy="1643073"/>
        </p:xfrm>
        <a:graphic>
          <a:graphicData uri="http://schemas.openxmlformats.org/drawingml/2006/table">
            <a:tbl>
              <a:tblPr/>
              <a:tblGrid>
                <a:gridCol w="1270295"/>
                <a:gridCol w="1510950"/>
                <a:gridCol w="1724950"/>
                <a:gridCol w="1322081"/>
                <a:gridCol w="1458401"/>
              </a:tblGrid>
              <a:tr h="636028">
                <a:tc>
                  <a:txBody>
                    <a:bodyPr/>
                    <a:lstStyle/>
                    <a:p>
                      <a:pPr algn="ctr"/>
                      <a:r>
                        <a:rPr lang="en-US" sz="1800" dirty="0" smtClean="0">
                          <a:latin typeface="Times New Roman"/>
                        </a:rPr>
                        <a:t>Particle</a:t>
                      </a:r>
                      <a:endParaRPr lang="ru-RU" sz="1800" dirty="0">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r>
                        <a:rPr lang="en-US" sz="1800" dirty="0" smtClean="0">
                          <a:latin typeface="Times New Roman"/>
                        </a:rPr>
                        <a:t>Mass</a:t>
                      </a:r>
                      <a:endParaRPr lang="ru-RU" sz="1800" dirty="0">
                        <a:latin typeface="Times New Roman"/>
                      </a:endParaRPr>
                    </a:p>
                    <a:p>
                      <a:pPr algn="ctr"/>
                      <a:r>
                        <a:rPr lang="en-US" sz="1800" dirty="0">
                          <a:latin typeface="Times New Roman"/>
                        </a:rPr>
                        <a:t>[</a:t>
                      </a:r>
                      <a:r>
                        <a:rPr lang="en-US" sz="1800" dirty="0" err="1" smtClean="0">
                          <a:latin typeface="Times New Roman"/>
                        </a:rPr>
                        <a:t>MeV</a:t>
                      </a:r>
                      <a:r>
                        <a:rPr lang="en-US" sz="1800" dirty="0" smtClean="0">
                          <a:latin typeface="Times New Roman"/>
                        </a:rPr>
                        <a:t>/c</a:t>
                      </a:r>
                      <a:r>
                        <a:rPr lang="ru-RU" sz="1800" baseline="30000" dirty="0">
                          <a:latin typeface="Times New Roman"/>
                        </a:rPr>
                        <a:t>2</a:t>
                      </a:r>
                      <a:r>
                        <a:rPr lang="en-US" sz="1800" dirty="0">
                          <a:latin typeface="Times New Roman"/>
                        </a:rPr>
                        <a:t>]</a:t>
                      </a:r>
                      <a:endParaRPr lang="ru-RU" sz="1800" dirty="0">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r>
                        <a:rPr lang="en-US" sz="1800" dirty="0" smtClean="0">
                          <a:latin typeface="Times New Roman"/>
                        </a:rPr>
                        <a:t>Mean</a:t>
                      </a:r>
                      <a:r>
                        <a:rPr lang="en-US" sz="1800" baseline="0" dirty="0" smtClean="0">
                          <a:latin typeface="Times New Roman"/>
                        </a:rPr>
                        <a:t> path </a:t>
                      </a:r>
                    </a:p>
                    <a:p>
                      <a:pPr algn="ctr"/>
                      <a:r>
                        <a:rPr lang="ru-RU" sz="1800" dirty="0" smtClean="0">
                          <a:latin typeface="Times New Roman"/>
                        </a:rPr>
                        <a:t>с</a:t>
                      </a:r>
                      <a:r>
                        <a:rPr lang="en-US" sz="1800" dirty="0">
                          <a:latin typeface="Times New Roman"/>
                        </a:rPr>
                        <a:t>τ</a:t>
                      </a:r>
                      <a:r>
                        <a:rPr lang="en-US" sz="1800" i="1" dirty="0">
                          <a:latin typeface="Times New Roman"/>
                        </a:rPr>
                        <a:t> </a:t>
                      </a:r>
                      <a:r>
                        <a:rPr lang="ru-RU" sz="1800" dirty="0" smtClean="0">
                          <a:latin typeface="Times New Roman"/>
                        </a:rPr>
                        <a:t>[с</a:t>
                      </a:r>
                      <a:r>
                        <a:rPr lang="en-US" sz="1800" dirty="0" smtClean="0">
                          <a:latin typeface="Times New Roman"/>
                        </a:rPr>
                        <a:t>m</a:t>
                      </a:r>
                      <a:r>
                        <a:rPr lang="ru-RU" sz="1800" dirty="0" smtClean="0">
                          <a:latin typeface="Times New Roman"/>
                        </a:rPr>
                        <a:t>]</a:t>
                      </a:r>
                      <a:endParaRPr lang="ru-RU" sz="1800" dirty="0">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r>
                        <a:rPr lang="en-US" sz="1800" dirty="0" smtClean="0">
                          <a:latin typeface="Times New Roman"/>
                        </a:rPr>
                        <a:t>Decay</a:t>
                      </a:r>
                      <a:endParaRPr lang="ru-RU" sz="1800" dirty="0">
                        <a:latin typeface="Times New Roman"/>
                      </a:endParaRPr>
                    </a:p>
                    <a:p>
                      <a:pPr algn="ctr"/>
                      <a:r>
                        <a:rPr lang="en-US" sz="1800" dirty="0" smtClean="0">
                          <a:latin typeface="Times New Roman"/>
                        </a:rPr>
                        <a:t>channel</a:t>
                      </a:r>
                      <a:endParaRPr lang="ru-RU" sz="1800" dirty="0">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r>
                        <a:rPr lang="en-US" sz="1800">
                          <a:latin typeface="Times New Roman"/>
                        </a:rPr>
                        <a:t>BR</a:t>
                      </a:r>
                      <a:endParaRPr lang="ru-RU" sz="1800">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r>
              <a:tr h="371017">
                <a:tc>
                  <a:txBody>
                    <a:bodyPr/>
                    <a:lstStyle/>
                    <a:p>
                      <a:pPr algn="ctr"/>
                      <a:r>
                        <a:rPr lang="en-US" sz="1800">
                          <a:latin typeface="Times New Roman"/>
                        </a:rPr>
                        <a:t>Λ</a:t>
                      </a:r>
                      <a:endParaRPr lang="ru-RU" sz="1800">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r>
                        <a:rPr lang="ru-RU" sz="1800" dirty="0">
                          <a:latin typeface="Times New Roman"/>
                        </a:rPr>
                        <a:t>1115.68±0.01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r>
                        <a:rPr lang="ru-RU" sz="1800" dirty="0" smtClean="0">
                          <a:latin typeface="Times New Roman"/>
                        </a:rPr>
                        <a:t>7.89</a:t>
                      </a:r>
                      <a:endParaRPr lang="ru-RU" sz="1800" dirty="0">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r>
                        <a:rPr lang="en-US" sz="1800" i="1">
                          <a:latin typeface="Times New Roman"/>
                        </a:rPr>
                        <a:t>π</a:t>
                      </a:r>
                      <a:r>
                        <a:rPr lang="ru-RU" sz="1800" i="1" baseline="30000">
                          <a:latin typeface="Times New Roman"/>
                        </a:rPr>
                        <a:t>-</a:t>
                      </a:r>
                      <a:r>
                        <a:rPr lang="ru-RU" sz="1800">
                          <a:latin typeface="Times New Roman"/>
                        </a:rPr>
                        <a:t> + р</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spcAft>
                          <a:spcPts val="0"/>
                        </a:spcAft>
                      </a:pPr>
                      <a:r>
                        <a:rPr lang="ru-RU" sz="1800">
                          <a:latin typeface="Times New Roman"/>
                        </a:rPr>
                        <a:t>63.9%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r>
              <a:tr h="318014">
                <a:tc>
                  <a:txBody>
                    <a:bodyPr/>
                    <a:lstStyle/>
                    <a:p>
                      <a:pPr algn="ctr"/>
                      <a:r>
                        <a:rPr lang="ru-RU" sz="1800">
                          <a:latin typeface="Times New Roman"/>
                        </a:rPr>
                        <a:t>Ξ</a:t>
                      </a:r>
                      <a:r>
                        <a:rPr lang="ru-RU" sz="1800" baseline="30000">
                          <a:latin typeface="Times New Roman"/>
                        </a:rPr>
                        <a:t>−</a:t>
                      </a:r>
                      <a:endParaRPr lang="ru-RU" sz="1800">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r>
                        <a:rPr lang="ru-RU" sz="1800">
                          <a:latin typeface="Times New Roman"/>
                        </a:rPr>
                        <a:t>1321.71±0.07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r>
                        <a:rPr lang="ru-RU" sz="1800" dirty="0" smtClean="0">
                          <a:latin typeface="Times New Roman"/>
                        </a:rPr>
                        <a:t>4.91</a:t>
                      </a:r>
                      <a:endParaRPr lang="ru-RU" sz="1800" dirty="0">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r>
                        <a:rPr lang="en-US" sz="1800" i="1" dirty="0">
                          <a:latin typeface="Times New Roman"/>
                        </a:rPr>
                        <a:t>π</a:t>
                      </a:r>
                      <a:r>
                        <a:rPr lang="ru-RU" sz="1800" i="1" baseline="30000" dirty="0">
                          <a:latin typeface="Times New Roman"/>
                        </a:rPr>
                        <a:t>-</a:t>
                      </a:r>
                      <a:r>
                        <a:rPr lang="ru-RU" sz="1800" dirty="0">
                          <a:latin typeface="Times New Roman"/>
                        </a:rPr>
                        <a:t> + </a:t>
                      </a:r>
                      <a:r>
                        <a:rPr lang="en-US" sz="1800" dirty="0" smtClean="0">
                          <a:latin typeface="Times New Roman"/>
                        </a:rPr>
                        <a:t>Λ</a:t>
                      </a:r>
                      <a:endParaRPr lang="ru-RU" sz="1800" dirty="0">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r>
                        <a:rPr lang="ru-RU" sz="1800">
                          <a:latin typeface="Times New Roman"/>
                        </a:rPr>
                        <a:t>99.9%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r>
              <a:tr h="318014">
                <a:tc>
                  <a:txBody>
                    <a:bodyPr/>
                    <a:lstStyle/>
                    <a:p>
                      <a:pPr algn="ctr"/>
                      <a:r>
                        <a:rPr lang="ru-RU" sz="1800">
                          <a:latin typeface="Times New Roman"/>
                        </a:rPr>
                        <a:t>Ώ</a:t>
                      </a:r>
                      <a:r>
                        <a:rPr lang="ru-RU" sz="1800" baseline="30000">
                          <a:latin typeface="Times New Roman"/>
                        </a:rPr>
                        <a:t>–</a:t>
                      </a:r>
                      <a:endParaRPr lang="ru-RU" sz="1800">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r>
                        <a:rPr lang="ru-RU" sz="1800">
                          <a:latin typeface="Times New Roman"/>
                        </a:rPr>
                        <a:t>1672.45±0.29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r>
                        <a:rPr lang="ru-RU" sz="1800" dirty="0" smtClean="0">
                          <a:latin typeface="Times New Roman"/>
                        </a:rPr>
                        <a:t>2.46</a:t>
                      </a:r>
                      <a:endParaRPr lang="ru-RU" sz="1800" dirty="0">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r>
                        <a:rPr lang="ru-RU" sz="1800" dirty="0">
                          <a:latin typeface="Times New Roman"/>
                        </a:rPr>
                        <a:t> </a:t>
                      </a:r>
                      <a:r>
                        <a:rPr lang="en-US" sz="1800" dirty="0">
                          <a:latin typeface="Times New Roman"/>
                        </a:rPr>
                        <a:t>K</a:t>
                      </a:r>
                      <a:r>
                        <a:rPr lang="ru-RU" sz="1800" baseline="30000" dirty="0">
                          <a:latin typeface="Times New Roman"/>
                        </a:rPr>
                        <a:t>-</a:t>
                      </a:r>
                      <a:r>
                        <a:rPr lang="ru-RU" sz="1800" dirty="0">
                          <a:latin typeface="Times New Roman"/>
                        </a:rPr>
                        <a:t> + </a:t>
                      </a:r>
                      <a:r>
                        <a:rPr lang="en-US" sz="1800" dirty="0" smtClean="0">
                          <a:latin typeface="Times New Roman"/>
                        </a:rPr>
                        <a:t>Λ</a:t>
                      </a:r>
                      <a:endParaRPr lang="ru-RU" sz="1800" dirty="0">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r>
                        <a:rPr lang="ru-RU" sz="1800" dirty="0">
                          <a:latin typeface="Times New Roman"/>
                        </a:rPr>
                        <a:t>67.8%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r>
            </a:tbl>
          </a:graphicData>
        </a:graphic>
      </p:graphicFrame>
      <p:graphicFrame>
        <p:nvGraphicFramePr>
          <p:cNvPr id="169987" name="Object 3"/>
          <p:cNvGraphicFramePr>
            <a:graphicFrameLocks noChangeAspect="1"/>
          </p:cNvGraphicFramePr>
          <p:nvPr/>
        </p:nvGraphicFramePr>
        <p:xfrm>
          <a:off x="5715008" y="500043"/>
          <a:ext cx="857256" cy="642942"/>
        </p:xfrm>
        <a:graphic>
          <a:graphicData uri="http://schemas.openxmlformats.org/presentationml/2006/ole">
            <p:oleObj spid="_x0000_s169987" name="Формула" r:id="rId4" imgW="393480" imgH="266400" progId="Equation.3">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descr="Decay_L0.jpg"/>
          <p:cNvPicPr>
            <a:picLocks noChangeAspect="1"/>
          </p:cNvPicPr>
          <p:nvPr/>
        </p:nvPicPr>
        <p:blipFill>
          <a:blip r:embed="rId3"/>
          <a:stretch>
            <a:fillRect/>
          </a:stretch>
        </p:blipFill>
        <p:spPr>
          <a:xfrm>
            <a:off x="3700800" y="928670"/>
            <a:ext cx="5443200" cy="2735108"/>
          </a:xfrm>
          <a:prstGeom prst="rect">
            <a:avLst/>
          </a:prstGeom>
        </p:spPr>
      </p:pic>
      <p:sp>
        <p:nvSpPr>
          <p:cNvPr id="24578" name="Заголовок 1">
            <a:extLst>
              <a:ext uri="{FF2B5EF4-FFF2-40B4-BE49-F238E27FC236}">
                <a16:creationId xmlns:a16="http://schemas.microsoft.com/office/drawing/2014/main" xmlns="" id="{B55C89EC-F9DE-46CD-ACA9-EE330EC0584A}"/>
              </a:ext>
            </a:extLst>
          </p:cNvPr>
          <p:cNvSpPr>
            <a:spLocks noGrp="1"/>
          </p:cNvSpPr>
          <p:nvPr>
            <p:ph type="title"/>
          </p:nvPr>
        </p:nvSpPr>
        <p:spPr>
          <a:xfrm>
            <a:off x="500035" y="322263"/>
            <a:ext cx="7858154" cy="439737"/>
          </a:xfrm>
        </p:spPr>
        <p:txBody>
          <a:bodyPr/>
          <a:lstStyle/>
          <a:p>
            <a:pPr>
              <a:defRPr/>
            </a:pPr>
            <a:r>
              <a:rPr lang="en-US" sz="3200" b="1" dirty="0">
                <a:solidFill>
                  <a:schemeClr val="tx1"/>
                </a:solidFill>
              </a:rPr>
              <a:t>Selection </a:t>
            </a:r>
            <a:r>
              <a:rPr lang="en-US" sz="3200" b="1" dirty="0" smtClean="0">
                <a:solidFill>
                  <a:schemeClr val="tx1"/>
                </a:solidFill>
              </a:rPr>
              <a:t>criteria for two particle decay</a:t>
            </a:r>
            <a:endParaRPr lang="ru-RU" sz="3200" b="1" dirty="0">
              <a:solidFill>
                <a:schemeClr val="tx1"/>
              </a:solidFill>
            </a:endParaRPr>
          </a:p>
        </p:txBody>
      </p:sp>
      <p:sp>
        <p:nvSpPr>
          <p:cNvPr id="26627" name="Номер слайда 3"/>
          <p:cNvSpPr>
            <a:spLocks noGrp="1"/>
          </p:cNvSpPr>
          <p:nvPr>
            <p:ph type="sldNum" sz="quarter" idx="12"/>
          </p:nvPr>
        </p:nvSpPr>
        <p:spPr>
          <a:xfrm>
            <a:off x="6643688" y="6381750"/>
            <a:ext cx="2133600" cy="476250"/>
          </a:xfrm>
          <a:noFill/>
        </p:spPr>
        <p:txBody>
          <a:bodyPr/>
          <a:lstStyle/>
          <a:p>
            <a:fld id="{BC2EDD2D-FDBF-41EC-88D5-4E95FBFF01F7}" type="slidenum">
              <a:rPr lang="ru-RU" altLang="ru-RU"/>
              <a:pPr/>
              <a:t>12</a:t>
            </a:fld>
            <a:endParaRPr lang="ru-RU" altLang="ru-RU"/>
          </a:p>
        </p:txBody>
      </p:sp>
      <p:sp>
        <p:nvSpPr>
          <p:cNvPr id="26628" name="Прямоугольник 4"/>
          <p:cNvSpPr>
            <a:spLocks noChangeArrowheads="1"/>
          </p:cNvSpPr>
          <p:nvPr/>
        </p:nvSpPr>
        <p:spPr bwMode="auto">
          <a:xfrm>
            <a:off x="214282" y="1142984"/>
            <a:ext cx="3643312" cy="2092881"/>
          </a:xfrm>
          <a:prstGeom prst="rect">
            <a:avLst/>
          </a:prstGeom>
          <a:noFill/>
          <a:ln w="9525">
            <a:noFill/>
            <a:miter lim="800000"/>
            <a:headEnd/>
            <a:tailEnd/>
          </a:ln>
        </p:spPr>
        <p:txBody>
          <a:bodyPr>
            <a:spAutoFit/>
          </a:bodyPr>
          <a:lstStyle/>
          <a:p>
            <a:r>
              <a:rPr lang="ru-RU" altLang="ru-RU" dirty="0" smtClean="0">
                <a:latin typeface="Times New Roman" pitchFamily="18" charset="0"/>
                <a:cs typeface="Times New Roman" pitchFamily="18" charset="0"/>
              </a:rPr>
              <a:t> </a:t>
            </a:r>
            <a:r>
              <a:rPr lang="en-US" altLang="ru-RU" sz="2000" dirty="0" smtClean="0">
                <a:solidFill>
                  <a:srgbClr val="C00000"/>
                </a:solidFill>
                <a:latin typeface="Times New Roman" pitchFamily="18" charset="0"/>
                <a:cs typeface="Times New Roman" pitchFamily="18" charset="0"/>
              </a:rPr>
              <a:t>Λ selection  parameters  are </a:t>
            </a:r>
            <a:r>
              <a:rPr lang="en-US" sz="2000" dirty="0" smtClean="0">
                <a:solidFill>
                  <a:srgbClr val="C00000"/>
                </a:solidFill>
                <a:latin typeface="Times New Roman" pitchFamily="18" charset="0"/>
                <a:cs typeface="Times New Roman" pitchFamily="18" charset="0"/>
              </a:rPr>
              <a:t>dictated by the decay topology</a:t>
            </a:r>
            <a:r>
              <a:rPr lang="ru-RU" altLang="ru-RU" sz="2000" dirty="0" smtClean="0">
                <a:solidFill>
                  <a:srgbClr val="C00000"/>
                </a:solidFill>
                <a:latin typeface="Times New Roman" pitchFamily="18" charset="0"/>
                <a:cs typeface="Times New Roman" pitchFamily="18" charset="0"/>
              </a:rPr>
              <a:t>:</a:t>
            </a:r>
            <a:endParaRPr lang="en-US" altLang="ru-RU" sz="2000" dirty="0" smtClean="0">
              <a:solidFill>
                <a:srgbClr val="C00000"/>
              </a:solidFill>
              <a:latin typeface="Times New Roman" pitchFamily="18" charset="0"/>
              <a:cs typeface="Times New Roman" pitchFamily="18" charset="0"/>
            </a:endParaRPr>
          </a:p>
          <a:p>
            <a:pPr eaLnBrk="1" hangingPunct="1">
              <a:buFontTx/>
              <a:buChar char="•"/>
            </a:pPr>
            <a:r>
              <a:rPr lang="en-US" altLang="ru-RU" dirty="0" smtClean="0">
                <a:latin typeface="Times New Roman" pitchFamily="18" charset="0"/>
                <a:cs typeface="Times New Roman" pitchFamily="18" charset="0"/>
              </a:rPr>
              <a:t> </a:t>
            </a:r>
            <a:r>
              <a:rPr lang="en-US" altLang="ru-RU" dirty="0">
                <a:latin typeface="Times New Roman" pitchFamily="18" charset="0"/>
                <a:cs typeface="Times New Roman" pitchFamily="18" charset="0"/>
              </a:rPr>
              <a:t>distances of closest approach to the collision vertex </a:t>
            </a:r>
            <a:r>
              <a:rPr lang="en-US" altLang="ru-RU" dirty="0"/>
              <a:t> </a:t>
            </a:r>
            <a:r>
              <a:rPr lang="en-US" altLang="ru-RU" dirty="0">
                <a:solidFill>
                  <a:schemeClr val="accent2"/>
                </a:solidFill>
                <a:latin typeface="Times New Roman" pitchFamily="18" charset="0"/>
                <a:cs typeface="Times New Roman" pitchFamily="18" charset="0"/>
              </a:rPr>
              <a:t>DCA</a:t>
            </a:r>
            <a:r>
              <a:rPr lang="el-GR" altLang="ru-RU" baseline="-25000" dirty="0">
                <a:solidFill>
                  <a:schemeClr val="accent2"/>
                </a:solidFill>
                <a:latin typeface="Times New Roman" pitchFamily="18" charset="0"/>
                <a:cs typeface="Times New Roman" pitchFamily="18" charset="0"/>
              </a:rPr>
              <a:t>π</a:t>
            </a:r>
            <a:r>
              <a:rPr lang="en-US" altLang="ru-RU" baseline="-25000" dirty="0" smtClean="0">
                <a:solidFill>
                  <a:schemeClr val="accent2"/>
                </a:solidFill>
                <a:latin typeface="Times New Roman" pitchFamily="18" charset="0"/>
                <a:cs typeface="Times New Roman" pitchFamily="18" charset="0"/>
              </a:rPr>
              <a:t>, p</a:t>
            </a:r>
            <a:r>
              <a:rPr lang="en-US" altLang="ru-RU" dirty="0" smtClean="0">
                <a:solidFill>
                  <a:schemeClr val="accent2"/>
                </a:solidFill>
                <a:latin typeface="Times New Roman" pitchFamily="18" charset="0"/>
                <a:cs typeface="Times New Roman" pitchFamily="18" charset="0"/>
              </a:rPr>
              <a:t> </a:t>
            </a:r>
            <a:r>
              <a:rPr lang="en-US" altLang="ru-RU" dirty="0" smtClean="0">
                <a:latin typeface="Times New Roman" pitchFamily="18" charset="0"/>
                <a:cs typeface="Times New Roman" pitchFamily="18" charset="0"/>
              </a:rPr>
              <a:t>,</a:t>
            </a:r>
            <a:endParaRPr lang="ru-RU" altLang="ru-RU" dirty="0">
              <a:latin typeface="Times New Roman" pitchFamily="18" charset="0"/>
              <a:cs typeface="Times New Roman" pitchFamily="18" charset="0"/>
            </a:endParaRPr>
          </a:p>
          <a:p>
            <a:pPr eaLnBrk="1" hangingPunct="1">
              <a:buFontTx/>
              <a:buChar char="•"/>
            </a:pPr>
            <a:r>
              <a:rPr lang="ru-RU" altLang="ru-RU" dirty="0">
                <a:latin typeface="Times New Roman" pitchFamily="18" charset="0"/>
                <a:cs typeface="Times New Roman" pitchFamily="18" charset="0"/>
              </a:rPr>
              <a:t> </a:t>
            </a:r>
            <a:r>
              <a:rPr lang="en-US" altLang="ru-RU" dirty="0">
                <a:latin typeface="Times New Roman" pitchFamily="18" charset="0"/>
                <a:cs typeface="Times New Roman" pitchFamily="18" charset="0"/>
              </a:rPr>
              <a:t>two-track separation </a:t>
            </a:r>
            <a:r>
              <a:rPr lang="ru-RU" altLang="ru-RU" dirty="0">
                <a:latin typeface="Times New Roman" pitchFamily="18" charset="0"/>
                <a:cs typeface="Times New Roman" pitchFamily="18" charset="0"/>
              </a:rPr>
              <a:t> </a:t>
            </a:r>
            <a:r>
              <a:rPr lang="en-US" altLang="ru-RU" dirty="0" err="1" smtClean="0">
                <a:solidFill>
                  <a:schemeClr val="accent2"/>
                </a:solidFill>
                <a:latin typeface="Times New Roman" pitchFamily="18" charset="0"/>
                <a:cs typeface="Times New Roman" pitchFamily="18" charset="0"/>
              </a:rPr>
              <a:t>DCA</a:t>
            </a:r>
            <a:r>
              <a:rPr lang="en-US" altLang="ru-RU" baseline="-25000" dirty="0" err="1" smtClean="0">
                <a:solidFill>
                  <a:schemeClr val="accent2"/>
                </a:solidFill>
                <a:latin typeface="Times New Roman" pitchFamily="18" charset="0"/>
                <a:cs typeface="Times New Roman" pitchFamily="18" charset="0"/>
              </a:rPr>
              <a:t>πp</a:t>
            </a:r>
            <a:r>
              <a:rPr lang="en-US" altLang="ru-RU" dirty="0" smtClean="0">
                <a:solidFill>
                  <a:schemeClr val="accent2"/>
                </a:solidFill>
                <a:latin typeface="Times New Roman" pitchFamily="18" charset="0"/>
                <a:cs typeface="Times New Roman" pitchFamily="18" charset="0"/>
              </a:rPr>
              <a:t> </a:t>
            </a:r>
            <a:r>
              <a:rPr lang="ru-RU" altLang="ru-RU" dirty="0" smtClean="0">
                <a:latin typeface="Times New Roman" pitchFamily="18" charset="0"/>
                <a:cs typeface="Times New Roman" pitchFamily="18" charset="0"/>
              </a:rPr>
              <a:t>,</a:t>
            </a:r>
            <a:endParaRPr lang="ru-RU" altLang="ru-RU" dirty="0">
              <a:latin typeface="Times New Roman" pitchFamily="18" charset="0"/>
              <a:cs typeface="Times New Roman" pitchFamily="18" charset="0"/>
            </a:endParaRPr>
          </a:p>
          <a:p>
            <a:pPr eaLnBrk="1" hangingPunct="1">
              <a:buFontTx/>
              <a:buChar char="•"/>
            </a:pPr>
            <a:r>
              <a:rPr lang="ru-RU" altLang="ru-RU" dirty="0">
                <a:latin typeface="Times New Roman" pitchFamily="18" charset="0"/>
                <a:cs typeface="Times New Roman" pitchFamily="18" charset="0"/>
              </a:rPr>
              <a:t>  </a:t>
            </a:r>
            <a:r>
              <a:rPr lang="en-US" altLang="ru-RU" dirty="0">
                <a:latin typeface="Times New Roman" pitchFamily="18" charset="0"/>
                <a:cs typeface="Times New Roman" pitchFamily="18" charset="0"/>
              </a:rPr>
              <a:t>decay </a:t>
            </a:r>
            <a:r>
              <a:rPr lang="en-US" altLang="ru-RU" dirty="0" smtClean="0">
                <a:latin typeface="Times New Roman" pitchFamily="18" charset="0"/>
                <a:cs typeface="Times New Roman" pitchFamily="18" charset="0"/>
              </a:rPr>
              <a:t>path</a:t>
            </a:r>
            <a:r>
              <a:rPr lang="ru-RU" altLang="ru-RU" dirty="0" smtClean="0">
                <a:latin typeface="Times New Roman" pitchFamily="18" charset="0"/>
                <a:cs typeface="Times New Roman" pitchFamily="18" charset="0"/>
              </a:rPr>
              <a:t> </a:t>
            </a:r>
            <a:r>
              <a:rPr lang="ru-RU" altLang="ru-RU" dirty="0" smtClean="0">
                <a:solidFill>
                  <a:schemeClr val="accent2"/>
                </a:solidFill>
                <a:latin typeface="Times New Roman" pitchFamily="18" charset="0"/>
                <a:cs typeface="Times New Roman" pitchFamily="18" charset="0"/>
              </a:rPr>
              <a:t> </a:t>
            </a:r>
            <a:r>
              <a:rPr lang="el-GR" altLang="ru-RU" dirty="0" smtClean="0">
                <a:solidFill>
                  <a:schemeClr val="accent2"/>
                </a:solidFill>
                <a:latin typeface="Times New Roman" pitchFamily="18" charset="0"/>
                <a:cs typeface="Times New Roman" pitchFamily="18" charset="0"/>
              </a:rPr>
              <a:t>λ</a:t>
            </a:r>
            <a:r>
              <a:rPr lang="en-US" altLang="ru-RU" baseline="-25000" dirty="0" smtClean="0">
                <a:solidFill>
                  <a:schemeClr val="accent2"/>
                </a:solidFill>
                <a:latin typeface="Times New Roman" pitchFamily="18" charset="0"/>
                <a:cs typeface="Times New Roman" pitchFamily="18" charset="0"/>
              </a:rPr>
              <a:t>Λ</a:t>
            </a:r>
            <a:r>
              <a:rPr lang="ru-RU" altLang="ru-RU" dirty="0" smtClean="0">
                <a:latin typeface="Times New Roman" pitchFamily="18" charset="0"/>
                <a:cs typeface="Times New Roman" pitchFamily="18" charset="0"/>
              </a:rPr>
              <a:t>,</a:t>
            </a:r>
            <a:endParaRPr lang="ru-RU" altLang="ru-RU" dirty="0">
              <a:latin typeface="Times New Roman" pitchFamily="18" charset="0"/>
              <a:cs typeface="Times New Roman" pitchFamily="18" charset="0"/>
            </a:endParaRPr>
          </a:p>
          <a:p>
            <a:pPr eaLnBrk="1" hangingPunct="1">
              <a:buFontTx/>
              <a:buChar char="•"/>
            </a:pPr>
            <a:r>
              <a:rPr lang="ru-RU" altLang="ru-RU" dirty="0">
                <a:latin typeface="Times New Roman" pitchFamily="18" charset="0"/>
                <a:cs typeface="Times New Roman" pitchFamily="18" charset="0"/>
              </a:rPr>
              <a:t>  </a:t>
            </a:r>
            <a:r>
              <a:rPr lang="en-US" altLang="ru-RU" dirty="0">
                <a:latin typeface="Times New Roman" pitchFamily="18" charset="0"/>
                <a:cs typeface="Times New Roman" pitchFamily="18" charset="0"/>
              </a:rPr>
              <a:t>pointing angle</a:t>
            </a:r>
            <a:r>
              <a:rPr lang="ru-RU" altLang="ru-RU" dirty="0">
                <a:latin typeface="Times New Roman" pitchFamily="18" charset="0"/>
                <a:cs typeface="Times New Roman" pitchFamily="18" charset="0"/>
              </a:rPr>
              <a:t> </a:t>
            </a:r>
            <a:r>
              <a:rPr lang="el-GR" altLang="ru-RU" dirty="0" smtClean="0">
                <a:solidFill>
                  <a:schemeClr val="accent2"/>
                </a:solidFill>
                <a:latin typeface="Times New Roman" pitchFamily="18" charset="0"/>
                <a:cs typeface="Times New Roman" pitchFamily="18" charset="0"/>
              </a:rPr>
              <a:t>θ</a:t>
            </a:r>
            <a:r>
              <a:rPr lang="en-US" altLang="ru-RU" baseline="-25000" dirty="0" smtClean="0">
                <a:solidFill>
                  <a:schemeClr val="accent2"/>
                </a:solidFill>
                <a:latin typeface="Times New Roman" pitchFamily="18" charset="0"/>
                <a:cs typeface="Times New Roman" pitchFamily="18" charset="0"/>
              </a:rPr>
              <a:t>Λ</a:t>
            </a:r>
            <a:r>
              <a:rPr lang="ru-RU" altLang="ru-RU" dirty="0" smtClean="0">
                <a:latin typeface="Times New Roman" pitchFamily="18" charset="0"/>
                <a:cs typeface="Times New Roman" pitchFamily="18" charset="0"/>
              </a:rPr>
              <a:t>.</a:t>
            </a:r>
            <a:endParaRPr lang="ru-RU" altLang="ru-RU" dirty="0">
              <a:latin typeface="Times New Roman" pitchFamily="18" charset="0"/>
              <a:cs typeface="Times New Roman" pitchFamily="18" charset="0"/>
            </a:endParaRPr>
          </a:p>
        </p:txBody>
      </p:sp>
      <p:sp>
        <p:nvSpPr>
          <p:cNvPr id="26630" name="Прямоугольник 5"/>
          <p:cNvSpPr>
            <a:spLocks noChangeArrowheads="1"/>
          </p:cNvSpPr>
          <p:nvPr/>
        </p:nvSpPr>
        <p:spPr bwMode="auto">
          <a:xfrm>
            <a:off x="357158" y="3643314"/>
            <a:ext cx="7429552" cy="707886"/>
          </a:xfrm>
          <a:prstGeom prst="rect">
            <a:avLst/>
          </a:prstGeom>
          <a:noFill/>
          <a:ln w="9525">
            <a:noFill/>
            <a:miter lim="800000"/>
            <a:headEnd/>
            <a:tailEnd/>
          </a:ln>
        </p:spPr>
        <p:txBody>
          <a:bodyPr wrap="square">
            <a:spAutoFit/>
          </a:bodyPr>
          <a:lstStyle/>
          <a:p>
            <a:pPr eaLnBrk="1" hangingPunct="1"/>
            <a:r>
              <a:rPr lang="en-US" altLang="ru-RU" sz="2000" dirty="0">
                <a:solidFill>
                  <a:srgbClr val="C00000"/>
                </a:solidFill>
                <a:latin typeface="Times New Roman" pitchFamily="18" charset="0"/>
                <a:cs typeface="Times New Roman" pitchFamily="18" charset="0"/>
              </a:rPr>
              <a:t>Selection criteria:</a:t>
            </a:r>
            <a:endParaRPr lang="ru-RU" altLang="ru-RU" sz="2000" dirty="0">
              <a:solidFill>
                <a:srgbClr val="C00000"/>
              </a:solidFill>
              <a:latin typeface="Times New Roman" pitchFamily="18" charset="0"/>
              <a:cs typeface="Times New Roman" pitchFamily="18" charset="0"/>
            </a:endParaRPr>
          </a:p>
          <a:p>
            <a:pPr eaLnBrk="1" hangingPunct="1"/>
            <a:r>
              <a:rPr lang="en-US" altLang="ru-RU" sz="2000" dirty="0" smtClean="0">
                <a:latin typeface="Times New Roman" pitchFamily="18" charset="0"/>
                <a:cs typeface="Times New Roman" pitchFamily="18" charset="0"/>
              </a:rPr>
              <a:t>DCA</a:t>
            </a:r>
            <a:r>
              <a:rPr lang="el-GR" altLang="ru-RU" sz="2000" baseline="-25000" dirty="0" smtClean="0">
                <a:latin typeface="Times New Roman" pitchFamily="18" charset="0"/>
                <a:cs typeface="Times New Roman" pitchFamily="18" charset="0"/>
              </a:rPr>
              <a:t>π</a:t>
            </a:r>
            <a:r>
              <a:rPr lang="en-US" altLang="ru-RU" sz="2000" dirty="0" smtClean="0">
                <a:latin typeface="Times New Roman" pitchFamily="18" charset="0"/>
                <a:cs typeface="Times New Roman" pitchFamily="18" charset="0"/>
              </a:rPr>
              <a:t> </a:t>
            </a:r>
            <a:r>
              <a:rPr lang="ru-RU" altLang="ru-RU" sz="2000" dirty="0" smtClean="0">
                <a:latin typeface="Times New Roman" pitchFamily="18" charset="0"/>
                <a:cs typeface="Times New Roman" pitchFamily="18" charset="0"/>
              </a:rPr>
              <a:t> </a:t>
            </a:r>
            <a:r>
              <a:rPr lang="en-US" altLang="ru-RU" sz="2000" dirty="0">
                <a:latin typeface="Times New Roman" pitchFamily="18" charset="0"/>
                <a:cs typeface="Times New Roman" pitchFamily="18" charset="0"/>
              </a:rPr>
              <a:t>&gt;  </a:t>
            </a:r>
            <a:r>
              <a:rPr lang="ru-RU" altLang="ru-RU" sz="2000" dirty="0">
                <a:latin typeface="Times New Roman" pitchFamily="18" charset="0"/>
                <a:cs typeface="Times New Roman" pitchFamily="18" charset="0"/>
              </a:rPr>
              <a:t>С</a:t>
            </a:r>
            <a:r>
              <a:rPr lang="ru-RU" altLang="ru-RU" sz="2000" baseline="-25000" dirty="0">
                <a:latin typeface="Times New Roman" pitchFamily="18" charset="0"/>
                <a:cs typeface="Times New Roman" pitchFamily="18" charset="0"/>
              </a:rPr>
              <a:t>1</a:t>
            </a:r>
            <a:r>
              <a:rPr lang="en-US" altLang="ru-RU" sz="2000" dirty="0">
                <a:latin typeface="Times New Roman" pitchFamily="18" charset="0"/>
                <a:cs typeface="Times New Roman" pitchFamily="18" charset="0"/>
              </a:rPr>
              <a:t> </a:t>
            </a:r>
            <a:r>
              <a:rPr lang="en-US" altLang="ru-RU" sz="2000" dirty="0" smtClean="0">
                <a:latin typeface="Times New Roman" pitchFamily="18" charset="0"/>
                <a:cs typeface="Times New Roman" pitchFamily="18" charset="0"/>
              </a:rPr>
              <a:t>&amp; </a:t>
            </a:r>
            <a:r>
              <a:rPr lang="en-US" altLang="ru-RU" sz="2000" dirty="0" err="1" smtClean="0">
                <a:latin typeface="Times New Roman" pitchFamily="18" charset="0"/>
                <a:cs typeface="Times New Roman" pitchFamily="18" charset="0"/>
              </a:rPr>
              <a:t>DCA</a:t>
            </a:r>
            <a:r>
              <a:rPr lang="en-US" altLang="ru-RU" sz="2000" baseline="-25000" dirty="0" err="1" smtClean="0">
                <a:latin typeface="Times New Roman" pitchFamily="18" charset="0"/>
                <a:cs typeface="Times New Roman" pitchFamily="18" charset="0"/>
              </a:rPr>
              <a:t>p</a:t>
            </a:r>
            <a:r>
              <a:rPr lang="ru-RU" altLang="ru-RU" sz="2000" baseline="-25000" dirty="0" smtClean="0">
                <a:latin typeface="Times New Roman" pitchFamily="18" charset="0"/>
                <a:cs typeface="Times New Roman" pitchFamily="18" charset="0"/>
              </a:rPr>
              <a:t>   </a:t>
            </a:r>
            <a:r>
              <a:rPr lang="en-US" altLang="ru-RU" sz="2000" dirty="0">
                <a:latin typeface="Times New Roman" pitchFamily="18" charset="0"/>
                <a:cs typeface="Times New Roman" pitchFamily="18" charset="0"/>
              </a:rPr>
              <a:t>&gt; </a:t>
            </a:r>
            <a:r>
              <a:rPr lang="ru-RU" altLang="ru-RU" sz="2000" dirty="0">
                <a:latin typeface="Times New Roman" pitchFamily="18" charset="0"/>
                <a:cs typeface="Times New Roman" pitchFamily="18" charset="0"/>
              </a:rPr>
              <a:t>С</a:t>
            </a:r>
            <a:r>
              <a:rPr lang="ru-RU" altLang="ru-RU" sz="2000" baseline="-25000" dirty="0">
                <a:latin typeface="Times New Roman" pitchFamily="18" charset="0"/>
                <a:cs typeface="Times New Roman" pitchFamily="18" charset="0"/>
              </a:rPr>
              <a:t>2</a:t>
            </a:r>
            <a:r>
              <a:rPr lang="en-US" altLang="ru-RU" sz="2000" dirty="0">
                <a:latin typeface="Times New Roman" pitchFamily="18" charset="0"/>
                <a:cs typeface="Times New Roman" pitchFamily="18" charset="0"/>
              </a:rPr>
              <a:t> </a:t>
            </a:r>
            <a:r>
              <a:rPr lang="en-US" altLang="ru-RU" sz="2000" dirty="0" smtClean="0">
                <a:latin typeface="Times New Roman" pitchFamily="18" charset="0"/>
                <a:cs typeface="Times New Roman" pitchFamily="18" charset="0"/>
              </a:rPr>
              <a:t>&amp; </a:t>
            </a:r>
            <a:r>
              <a:rPr lang="ru-RU" altLang="ru-RU" sz="2000" dirty="0" smtClean="0">
                <a:latin typeface="Times New Roman" pitchFamily="18" charset="0"/>
                <a:cs typeface="Times New Roman" pitchFamily="18" charset="0"/>
              </a:rPr>
              <a:t> </a:t>
            </a:r>
            <a:r>
              <a:rPr lang="en-US" altLang="ru-RU" sz="2000" dirty="0" err="1" smtClean="0">
                <a:latin typeface="Times New Roman" pitchFamily="18" charset="0"/>
                <a:cs typeface="Times New Roman" pitchFamily="18" charset="0"/>
              </a:rPr>
              <a:t>DCA</a:t>
            </a:r>
            <a:r>
              <a:rPr lang="en-US" altLang="ru-RU" sz="2000" baseline="-25000" dirty="0" err="1" smtClean="0">
                <a:latin typeface="Times New Roman" pitchFamily="18" charset="0"/>
                <a:cs typeface="Times New Roman" pitchFamily="18" charset="0"/>
              </a:rPr>
              <a:t>πp</a:t>
            </a:r>
            <a:r>
              <a:rPr lang="en-US" altLang="ru-RU" sz="2000" dirty="0" smtClean="0">
                <a:latin typeface="Times New Roman" pitchFamily="18" charset="0"/>
                <a:cs typeface="Times New Roman" pitchFamily="18" charset="0"/>
              </a:rPr>
              <a:t> </a:t>
            </a:r>
            <a:r>
              <a:rPr lang="en-US" altLang="ru-RU" sz="2000" dirty="0">
                <a:latin typeface="Times New Roman" pitchFamily="18" charset="0"/>
                <a:cs typeface="Times New Roman" pitchFamily="18" charset="0"/>
              </a:rPr>
              <a:t>&lt;</a:t>
            </a:r>
            <a:r>
              <a:rPr lang="ru-RU" altLang="ru-RU" sz="2000" dirty="0">
                <a:latin typeface="Times New Roman" pitchFamily="18" charset="0"/>
                <a:cs typeface="Times New Roman" pitchFamily="18" charset="0"/>
              </a:rPr>
              <a:t> </a:t>
            </a:r>
            <a:r>
              <a:rPr lang="en-US" altLang="ru-RU" sz="2000" dirty="0">
                <a:latin typeface="Times New Roman" pitchFamily="18" charset="0"/>
                <a:cs typeface="Times New Roman" pitchFamily="18" charset="0"/>
              </a:rPr>
              <a:t> </a:t>
            </a:r>
            <a:r>
              <a:rPr lang="ru-RU" altLang="ru-RU" sz="2000" dirty="0">
                <a:latin typeface="Times New Roman" pitchFamily="18" charset="0"/>
                <a:cs typeface="Times New Roman" pitchFamily="18" charset="0"/>
              </a:rPr>
              <a:t>С</a:t>
            </a:r>
            <a:r>
              <a:rPr lang="ru-RU" altLang="ru-RU" sz="2000" baseline="-25000" dirty="0">
                <a:latin typeface="Times New Roman" pitchFamily="18" charset="0"/>
                <a:cs typeface="Times New Roman" pitchFamily="18" charset="0"/>
              </a:rPr>
              <a:t>3</a:t>
            </a:r>
            <a:r>
              <a:rPr lang="en-US" altLang="ru-RU" sz="2000" dirty="0">
                <a:latin typeface="Times New Roman" pitchFamily="18" charset="0"/>
                <a:cs typeface="Times New Roman" pitchFamily="18" charset="0"/>
              </a:rPr>
              <a:t> </a:t>
            </a:r>
            <a:r>
              <a:rPr lang="en-US" altLang="ru-RU" sz="2000" dirty="0" smtClean="0">
                <a:latin typeface="Times New Roman" pitchFamily="18" charset="0"/>
                <a:cs typeface="Times New Roman" pitchFamily="18" charset="0"/>
              </a:rPr>
              <a:t>&amp;</a:t>
            </a:r>
            <a:r>
              <a:rPr lang="ru-RU" altLang="ru-RU" sz="2000" dirty="0" smtClean="0">
                <a:latin typeface="Times New Roman" pitchFamily="18" charset="0"/>
                <a:cs typeface="Times New Roman" pitchFamily="18" charset="0"/>
              </a:rPr>
              <a:t> </a:t>
            </a:r>
            <a:r>
              <a:rPr lang="el-GR" altLang="ru-RU" sz="2000" dirty="0" smtClean="0">
                <a:latin typeface="Times New Roman" pitchFamily="18" charset="0"/>
                <a:cs typeface="Times New Roman" pitchFamily="18" charset="0"/>
              </a:rPr>
              <a:t>λ</a:t>
            </a:r>
            <a:r>
              <a:rPr lang="en-US" altLang="ru-RU" sz="2000" baseline="-25000" dirty="0" smtClean="0">
                <a:latin typeface="Times New Roman" pitchFamily="18" charset="0"/>
                <a:cs typeface="Times New Roman" pitchFamily="18" charset="0"/>
              </a:rPr>
              <a:t>Λ</a:t>
            </a:r>
            <a:r>
              <a:rPr lang="en-US" altLang="ru-RU" sz="2000" dirty="0" smtClean="0">
                <a:latin typeface="Times New Roman" pitchFamily="18" charset="0"/>
                <a:cs typeface="Times New Roman" pitchFamily="18" charset="0"/>
              </a:rPr>
              <a:t> </a:t>
            </a:r>
            <a:r>
              <a:rPr lang="en-US" altLang="ru-RU" sz="2000" dirty="0">
                <a:latin typeface="Times New Roman" pitchFamily="18" charset="0"/>
                <a:cs typeface="Times New Roman" pitchFamily="18" charset="0"/>
              </a:rPr>
              <a:t>&gt; </a:t>
            </a:r>
            <a:r>
              <a:rPr lang="ru-RU" altLang="ru-RU" sz="2000" dirty="0">
                <a:latin typeface="Times New Roman" pitchFamily="18" charset="0"/>
                <a:cs typeface="Times New Roman" pitchFamily="18" charset="0"/>
              </a:rPr>
              <a:t>С</a:t>
            </a:r>
            <a:r>
              <a:rPr lang="ru-RU" altLang="ru-RU" sz="2000" baseline="-25000" dirty="0">
                <a:latin typeface="Times New Roman" pitchFamily="18" charset="0"/>
                <a:cs typeface="Times New Roman" pitchFamily="18" charset="0"/>
              </a:rPr>
              <a:t>4 </a:t>
            </a:r>
            <a:r>
              <a:rPr lang="en-US" altLang="ru-RU" sz="2000" baseline="-25000" dirty="0">
                <a:latin typeface="Times New Roman" pitchFamily="18" charset="0"/>
                <a:cs typeface="Times New Roman" pitchFamily="18" charset="0"/>
              </a:rPr>
              <a:t> </a:t>
            </a:r>
            <a:r>
              <a:rPr lang="en-US" altLang="ru-RU" sz="2000" dirty="0" smtClean="0">
                <a:latin typeface="Times New Roman" pitchFamily="18" charset="0"/>
                <a:cs typeface="Times New Roman" pitchFamily="18" charset="0"/>
              </a:rPr>
              <a:t>&amp; </a:t>
            </a:r>
            <a:r>
              <a:rPr lang="el-GR" altLang="ru-RU" sz="2000" dirty="0" smtClean="0">
                <a:latin typeface="Times New Roman" pitchFamily="18" charset="0"/>
                <a:cs typeface="Times New Roman" pitchFamily="18" charset="0"/>
              </a:rPr>
              <a:t>θ</a:t>
            </a:r>
            <a:r>
              <a:rPr lang="en-US" altLang="ru-RU" sz="2000" cap="all" baseline="-25000" dirty="0" smtClean="0">
                <a:latin typeface="Times New Roman" pitchFamily="18" charset="0"/>
                <a:cs typeface="Times New Roman" pitchFamily="18" charset="0"/>
              </a:rPr>
              <a:t>Λ</a:t>
            </a:r>
            <a:r>
              <a:rPr lang="en-US" altLang="ru-RU" sz="2000" dirty="0" smtClean="0">
                <a:latin typeface="Times New Roman" pitchFamily="18" charset="0"/>
                <a:cs typeface="Times New Roman" pitchFamily="18" charset="0"/>
              </a:rPr>
              <a:t> </a:t>
            </a:r>
            <a:r>
              <a:rPr lang="en-US" altLang="ru-RU" sz="2000" dirty="0">
                <a:latin typeface="Times New Roman" pitchFamily="18" charset="0"/>
                <a:cs typeface="Times New Roman" pitchFamily="18" charset="0"/>
              </a:rPr>
              <a:t>&lt;</a:t>
            </a:r>
            <a:r>
              <a:rPr lang="ru-RU" altLang="ru-RU" sz="2000" dirty="0">
                <a:latin typeface="Times New Roman" pitchFamily="18" charset="0"/>
                <a:cs typeface="Times New Roman" pitchFamily="18" charset="0"/>
              </a:rPr>
              <a:t> С</a:t>
            </a:r>
            <a:r>
              <a:rPr lang="en-US" altLang="ru-RU" sz="2000" baseline="-25000" dirty="0">
                <a:latin typeface="Times New Roman" pitchFamily="18" charset="0"/>
                <a:cs typeface="Times New Roman" pitchFamily="18" charset="0"/>
              </a:rPr>
              <a:t>5</a:t>
            </a:r>
            <a:r>
              <a:rPr lang="en-US" altLang="ru-RU" sz="2000" dirty="0">
                <a:latin typeface="Times New Roman" pitchFamily="18" charset="0"/>
                <a:cs typeface="Times New Roman" pitchFamily="18" charset="0"/>
              </a:rPr>
              <a:t> </a:t>
            </a:r>
            <a:endParaRPr lang="ru-RU" altLang="ru-RU" sz="2000" dirty="0">
              <a:latin typeface="Times New Roman" pitchFamily="18" charset="0"/>
              <a:cs typeface="Times New Roman" pitchFamily="18" charset="0"/>
            </a:endParaRPr>
          </a:p>
        </p:txBody>
      </p:sp>
      <p:sp>
        <p:nvSpPr>
          <p:cNvPr id="26631" name="Rectangle 7"/>
          <p:cNvSpPr>
            <a:spLocks noChangeArrowheads="1"/>
          </p:cNvSpPr>
          <p:nvPr/>
        </p:nvSpPr>
        <p:spPr bwMode="auto">
          <a:xfrm>
            <a:off x="357158" y="4500570"/>
            <a:ext cx="8215370" cy="646331"/>
          </a:xfrm>
          <a:prstGeom prst="rect">
            <a:avLst/>
          </a:prstGeom>
          <a:noFill/>
          <a:ln w="9525">
            <a:noFill/>
            <a:miter lim="800000"/>
            <a:headEnd/>
            <a:tailEnd/>
          </a:ln>
        </p:spPr>
        <p:txBody>
          <a:bodyPr wrap="square" anchor="ctr">
            <a:spAutoFit/>
          </a:bodyPr>
          <a:lstStyle/>
          <a:p>
            <a:pPr eaLnBrk="1" hangingPunct="1"/>
            <a:r>
              <a:rPr lang="en-US" altLang="ru-RU" dirty="0">
                <a:latin typeface="Times New Roman" pitchFamily="18" charset="0"/>
                <a:cs typeface="Times New Roman" pitchFamily="18" charset="0"/>
              </a:rPr>
              <a:t>The parameters </a:t>
            </a:r>
            <a:r>
              <a:rPr lang="en-US" altLang="ru-RU" dirty="0" smtClean="0">
                <a:latin typeface="Times New Roman" pitchFamily="18" charset="0"/>
                <a:cs typeface="Times New Roman" pitchFamily="18" charset="0"/>
              </a:rPr>
              <a:t> </a:t>
            </a:r>
            <a:r>
              <a:rPr lang="en-US" altLang="ru-RU" dirty="0" err="1" smtClean="0">
                <a:latin typeface="Times New Roman" pitchFamily="18" charset="0"/>
                <a:cs typeface="Times New Roman" pitchFamily="18" charset="0"/>
              </a:rPr>
              <a:t>C</a:t>
            </a:r>
            <a:r>
              <a:rPr lang="en-US" altLang="ru-RU" baseline="-25000" dirty="0" err="1" smtClean="0">
                <a:latin typeface="Times New Roman" pitchFamily="18" charset="0"/>
                <a:cs typeface="Times New Roman" pitchFamily="18" charset="0"/>
              </a:rPr>
              <a:t>i</a:t>
            </a:r>
            <a:r>
              <a:rPr lang="en-US" altLang="ru-RU" dirty="0" smtClean="0">
                <a:latin typeface="Times New Roman" pitchFamily="18" charset="0"/>
                <a:cs typeface="Times New Roman" pitchFamily="18" charset="0"/>
              </a:rPr>
              <a:t> (</a:t>
            </a:r>
            <a:r>
              <a:rPr lang="en-US" altLang="ru-RU" dirty="0" smtClean="0">
                <a:solidFill>
                  <a:srgbClr val="C00000"/>
                </a:solidFill>
                <a:latin typeface="Times New Roman" pitchFamily="18" charset="0"/>
                <a:cs typeface="Times New Roman" pitchFamily="18" charset="0"/>
              </a:rPr>
              <a:t>cuts</a:t>
            </a:r>
            <a:r>
              <a:rPr lang="en-US" altLang="ru-RU" dirty="0" smtClean="0">
                <a:latin typeface="Times New Roman" pitchFamily="18" charset="0"/>
                <a:cs typeface="Times New Roman" pitchFamily="18" charset="0"/>
              </a:rPr>
              <a:t>) of </a:t>
            </a:r>
            <a:r>
              <a:rPr lang="en-US" altLang="ru-RU" dirty="0">
                <a:latin typeface="Times New Roman" pitchFamily="18" charset="0"/>
                <a:cs typeface="Times New Roman" pitchFamily="18" charset="0"/>
              </a:rPr>
              <a:t>the corresponding </a:t>
            </a:r>
            <a:r>
              <a:rPr lang="en-US" altLang="ru-RU" dirty="0" smtClean="0">
                <a:latin typeface="Times New Roman" pitchFamily="18" charset="0"/>
                <a:cs typeface="Times New Roman" pitchFamily="18" charset="0"/>
              </a:rPr>
              <a:t>selection are </a:t>
            </a:r>
            <a:r>
              <a:rPr lang="en-US" altLang="ru-RU" dirty="0">
                <a:latin typeface="Times New Roman" pitchFamily="18" charset="0"/>
                <a:cs typeface="Times New Roman" pitchFamily="18" charset="0"/>
              </a:rPr>
              <a:t>optimized by maximizing </a:t>
            </a:r>
            <a:endParaRPr lang="en-US" altLang="ru-RU" dirty="0" smtClean="0">
              <a:latin typeface="Times New Roman" pitchFamily="18" charset="0"/>
              <a:cs typeface="Times New Roman" pitchFamily="18" charset="0"/>
            </a:endParaRPr>
          </a:p>
          <a:p>
            <a:pPr eaLnBrk="1" hangingPunct="1"/>
            <a:r>
              <a:rPr lang="en-US" altLang="ru-RU" dirty="0" smtClean="0">
                <a:latin typeface="Times New Roman" pitchFamily="18" charset="0"/>
                <a:cs typeface="Times New Roman" pitchFamily="18" charset="0"/>
              </a:rPr>
              <a:t>the </a:t>
            </a:r>
            <a:r>
              <a:rPr lang="en-US" altLang="ru-RU" dirty="0">
                <a:solidFill>
                  <a:srgbClr val="C00000"/>
                </a:solidFill>
                <a:latin typeface="Times New Roman" pitchFamily="18" charset="0"/>
                <a:cs typeface="Times New Roman" pitchFamily="18" charset="0"/>
              </a:rPr>
              <a:t>signal significance </a:t>
            </a:r>
            <a:r>
              <a:rPr lang="ru-RU" altLang="ru-RU" dirty="0">
                <a:latin typeface="Times New Roman" pitchFamily="18" charset="0"/>
                <a:cs typeface="Times New Roman" pitchFamily="18" charset="0"/>
              </a:rPr>
              <a:t>:  </a:t>
            </a:r>
            <a:endParaRPr lang="ru-RU" altLang="ru-RU" dirty="0"/>
          </a:p>
        </p:txBody>
      </p:sp>
      <p:sp>
        <p:nvSpPr>
          <p:cNvPr id="26632" name="Rectangle 8"/>
          <p:cNvSpPr>
            <a:spLocks noChangeArrowheads="1"/>
          </p:cNvSpPr>
          <p:nvPr/>
        </p:nvSpPr>
        <p:spPr bwMode="auto">
          <a:xfrm>
            <a:off x="3571868" y="5357826"/>
            <a:ext cx="4857747" cy="646113"/>
          </a:xfrm>
          <a:prstGeom prst="rect">
            <a:avLst/>
          </a:prstGeom>
          <a:noFill/>
          <a:ln w="9525">
            <a:noFill/>
            <a:miter lim="800000"/>
            <a:headEnd/>
            <a:tailEnd/>
          </a:ln>
        </p:spPr>
        <p:txBody>
          <a:bodyPr wrap="square" anchor="ctr">
            <a:spAutoFit/>
          </a:bodyPr>
          <a:lstStyle/>
          <a:p>
            <a:pPr eaLnBrk="1" hangingPunct="1"/>
            <a:r>
              <a:rPr lang="ru-RU" altLang="ru-RU" sz="1400" dirty="0">
                <a:latin typeface="Times New Roman" pitchFamily="18" charset="0"/>
                <a:cs typeface="Times New Roman" pitchFamily="18" charset="0"/>
              </a:rPr>
              <a:t> </a:t>
            </a:r>
            <a:r>
              <a:rPr lang="en-US" altLang="ru-RU" dirty="0">
                <a:latin typeface="Times New Roman" pitchFamily="18" charset="0"/>
                <a:cs typeface="Times New Roman" pitchFamily="18" charset="0"/>
              </a:rPr>
              <a:t>where S and B are the estimated numbers of the signal and background events</a:t>
            </a:r>
            <a:r>
              <a:rPr lang="ru-RU" altLang="ru-RU" dirty="0">
                <a:latin typeface="Times New Roman" pitchFamily="18" charset="0"/>
                <a:cs typeface="Times New Roman" pitchFamily="18" charset="0"/>
              </a:rPr>
              <a:t>. </a:t>
            </a:r>
          </a:p>
        </p:txBody>
      </p:sp>
      <p:graphicFrame>
        <p:nvGraphicFramePr>
          <p:cNvPr id="126980" name="Object 4"/>
          <p:cNvGraphicFramePr>
            <a:graphicFrameLocks noChangeAspect="1"/>
          </p:cNvGraphicFramePr>
          <p:nvPr/>
        </p:nvGraphicFramePr>
        <p:xfrm>
          <a:off x="342900" y="5214938"/>
          <a:ext cx="3073400" cy="917575"/>
        </p:xfrm>
        <a:graphic>
          <a:graphicData uri="http://schemas.openxmlformats.org/presentationml/2006/ole">
            <p:oleObj spid="_x0000_s126980" name="Формула" r:id="rId4" imgW="1358640" imgH="482400" progId="Equation.3">
              <p:embed/>
            </p:oleObj>
          </a:graphicData>
        </a:graphic>
      </p:graphicFrame>
      <p:sp>
        <p:nvSpPr>
          <p:cNvPr id="13" name="TextBox 12"/>
          <p:cNvSpPr txBox="1"/>
          <p:nvPr/>
        </p:nvSpPr>
        <p:spPr>
          <a:xfrm>
            <a:off x="6715140" y="3071810"/>
            <a:ext cx="468398" cy="369332"/>
          </a:xfrm>
          <a:prstGeom prst="rect">
            <a:avLst/>
          </a:prstGeom>
          <a:noFill/>
        </p:spPr>
        <p:txBody>
          <a:bodyPr wrap="square" rtlCol="0">
            <a:spAutoFit/>
          </a:bodyPr>
          <a:lstStyle/>
          <a:p>
            <a:r>
              <a:rPr lang="el-GR" dirty="0" smtClean="0">
                <a:latin typeface="Times New Roman" pitchFamily="18" charset="0"/>
                <a:cs typeface="Times New Roman" pitchFamily="18" charset="0"/>
              </a:rPr>
              <a:t>π</a:t>
            </a:r>
            <a:r>
              <a:rPr lang="en-US" dirty="0" smtClean="0">
                <a:latin typeface="Times New Roman" pitchFamily="18" charset="0"/>
                <a:cs typeface="Times New Roman" pitchFamily="18" charset="0"/>
              </a:rPr>
              <a:t>p</a:t>
            </a:r>
            <a:endParaRPr lang="ru-RU" dirty="0">
              <a:latin typeface="Times New Roman" pitchFamily="18" charset="0"/>
              <a:cs typeface="Times New Roman" pitchFamily="18" charset="0"/>
            </a:endParaRPr>
          </a:p>
        </p:txBody>
      </p:sp>
      <p:sp>
        <p:nvSpPr>
          <p:cNvPr id="15" name="TextBox 26"/>
          <p:cNvSpPr txBox="1">
            <a:spLocks noChangeArrowheads="1"/>
          </p:cNvSpPr>
          <p:nvPr/>
        </p:nvSpPr>
        <p:spPr bwMode="auto">
          <a:xfrm>
            <a:off x="5572133" y="1071547"/>
            <a:ext cx="1714512" cy="461665"/>
          </a:xfrm>
          <a:prstGeom prst="rect">
            <a:avLst/>
          </a:prstGeom>
          <a:noFill/>
          <a:ln w="9525">
            <a:noFill/>
            <a:miter lim="800000"/>
            <a:headEnd/>
            <a:tailEnd/>
          </a:ln>
        </p:spPr>
        <p:txBody>
          <a:bodyPr wrap="square">
            <a:spAutoFit/>
          </a:bodyPr>
          <a:lstStyle/>
          <a:p>
            <a:r>
              <a:rPr lang="el-GR" sz="2400" dirty="0">
                <a:latin typeface="Times New Roman" pitchFamily="18" charset="0"/>
                <a:cs typeface="Times New Roman" pitchFamily="18" charset="0"/>
              </a:rPr>
              <a:t>Λ</a:t>
            </a:r>
            <a:r>
              <a:rPr lang="en-US" sz="2400" dirty="0">
                <a:latin typeface="Times New Roman" pitchFamily="18" charset="0"/>
                <a:cs typeface="Times New Roman" pitchFamily="18" charset="0"/>
              </a:rPr>
              <a:t> </a:t>
            </a:r>
            <a:r>
              <a:rPr lang="el-GR"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dirty="0" smtClean="0"/>
              <a:t>p </a:t>
            </a:r>
            <a:r>
              <a:rPr lang="en-US" sz="2400" dirty="0"/>
              <a:t>+ </a:t>
            </a:r>
            <a:r>
              <a:rPr lang="el-GR" sz="2400" dirty="0" smtClean="0">
                <a:latin typeface="Times New Roman" pitchFamily="18" charset="0"/>
                <a:cs typeface="Times New Roman" pitchFamily="18" charset="0"/>
              </a:rPr>
              <a:t>π</a:t>
            </a:r>
            <a:r>
              <a:rPr lang="en-US" sz="2400" baseline="30000" dirty="0" smtClean="0">
                <a:latin typeface="Times New Roman" pitchFamily="18" charset="0"/>
                <a:cs typeface="Times New Roman" pitchFamily="18" charset="0"/>
              </a:rPr>
              <a:t>-</a:t>
            </a:r>
            <a:endParaRPr lang="ru-RU" dirty="0"/>
          </a:p>
        </p:txBody>
      </p:sp>
      <p:sp>
        <p:nvSpPr>
          <p:cNvPr id="18" name="TextBox 17"/>
          <p:cNvSpPr txBox="1"/>
          <p:nvPr/>
        </p:nvSpPr>
        <p:spPr>
          <a:xfrm>
            <a:off x="8215338" y="2143116"/>
            <a:ext cx="357190" cy="307777"/>
          </a:xfrm>
          <a:prstGeom prst="rect">
            <a:avLst/>
          </a:prstGeom>
          <a:noFill/>
        </p:spPr>
        <p:txBody>
          <a:bodyPr wrap="square" rtlCol="0">
            <a:spAutoFit/>
          </a:bodyPr>
          <a:lstStyle/>
          <a:p>
            <a:r>
              <a:rPr lang="el-GR" sz="1400" b="1" dirty="0" smtClean="0"/>
              <a:t>Λ</a:t>
            </a:r>
            <a:endParaRPr lang="ru-RU" sz="14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357166"/>
            <a:ext cx="6115064" cy="428628"/>
          </a:xfrm>
        </p:spPr>
        <p:txBody>
          <a:bodyPr/>
          <a:lstStyle/>
          <a:p>
            <a:r>
              <a:rPr lang="el-GR" sz="2400" b="1" dirty="0" smtClean="0">
                <a:latin typeface="Times New Roman" pitchFamily="18" charset="0"/>
                <a:cs typeface="Times New Roman" pitchFamily="18" charset="0"/>
              </a:rPr>
              <a:t>Λ</a:t>
            </a:r>
            <a:r>
              <a:rPr lang="en-US" sz="2400" b="1" dirty="0" smtClean="0">
                <a:latin typeface="Times New Roman" pitchFamily="18" charset="0"/>
                <a:cs typeface="Times New Roman" pitchFamily="18" charset="0"/>
              </a:rPr>
              <a:t> </a:t>
            </a:r>
            <a:r>
              <a:rPr lang="en-US" sz="2400" b="1" dirty="0" smtClean="0"/>
              <a:t>reconstruction</a:t>
            </a:r>
            <a:r>
              <a:rPr lang="ru-RU" sz="2400" b="1" dirty="0" smtClean="0"/>
              <a:t> (5∙10</a:t>
            </a:r>
            <a:r>
              <a:rPr lang="ru-RU" sz="2400" b="1" baseline="30000" dirty="0" smtClean="0"/>
              <a:t>3 </a:t>
            </a:r>
            <a:r>
              <a:rPr lang="ru-RU" sz="2400" b="1" dirty="0" smtClean="0"/>
              <a:t> </a:t>
            </a:r>
            <a:r>
              <a:rPr lang="en-US" sz="2400" b="1" dirty="0" smtClean="0"/>
              <a:t>events): </a:t>
            </a:r>
            <a:endParaRPr lang="ru-RU" sz="2400" b="1" dirty="0"/>
          </a:p>
        </p:txBody>
      </p:sp>
      <p:sp>
        <p:nvSpPr>
          <p:cNvPr id="4" name="Номер слайда 3"/>
          <p:cNvSpPr>
            <a:spLocks noGrp="1"/>
          </p:cNvSpPr>
          <p:nvPr>
            <p:ph type="sldNum" sz="quarter" idx="12"/>
          </p:nvPr>
        </p:nvSpPr>
        <p:spPr/>
        <p:txBody>
          <a:bodyPr/>
          <a:lstStyle/>
          <a:p>
            <a:pPr>
              <a:defRPr/>
            </a:pPr>
            <a:fld id="{7364E235-7801-4107-ACD3-1406B8D2313B}" type="slidenum">
              <a:rPr lang="ru-RU" smtClean="0"/>
              <a:pPr>
                <a:defRPr/>
              </a:pPr>
              <a:t>13</a:t>
            </a:fld>
            <a:endParaRPr lang="ru-RU" dirty="0"/>
          </a:p>
        </p:txBody>
      </p:sp>
      <p:pic>
        <p:nvPicPr>
          <p:cNvPr id="8" name="Рисунок 7" descr="lambda_mass_5K.png"/>
          <p:cNvPicPr/>
          <p:nvPr/>
        </p:nvPicPr>
        <p:blipFill>
          <a:blip r:embed="rId2"/>
          <a:stretch>
            <a:fillRect/>
          </a:stretch>
        </p:blipFill>
        <p:spPr>
          <a:xfrm>
            <a:off x="2285984" y="2428868"/>
            <a:ext cx="4572032" cy="3000396"/>
          </a:xfrm>
          <a:prstGeom prst="rect">
            <a:avLst/>
          </a:prstGeom>
        </p:spPr>
      </p:pic>
      <p:sp>
        <p:nvSpPr>
          <p:cNvPr id="11" name="Прямоугольник 10"/>
          <p:cNvSpPr/>
          <p:nvPr/>
        </p:nvSpPr>
        <p:spPr>
          <a:xfrm>
            <a:off x="1643042" y="1214422"/>
            <a:ext cx="5857916" cy="707886"/>
          </a:xfrm>
          <a:prstGeom prst="rect">
            <a:avLst/>
          </a:prstGeom>
          <a:solidFill>
            <a:srgbClr val="FFFFCC"/>
          </a:solidFill>
          <a:ln w="12700">
            <a:solidFill>
              <a:schemeClr val="tx1"/>
            </a:solidFill>
          </a:ln>
        </p:spPr>
        <p:txBody>
          <a:bodyPr wrap="square">
            <a:spAutoFit/>
          </a:bodyPr>
          <a:lstStyle/>
          <a:p>
            <a:r>
              <a:rPr lang="ru-RU" sz="2000" dirty="0" smtClean="0">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dca</a:t>
            </a:r>
            <a:r>
              <a:rPr lang="ru-RU" sz="2000" dirty="0" smtClean="0">
                <a:solidFill>
                  <a:srgbClr val="002060"/>
                </a:solidFill>
                <a:latin typeface="Times New Roman" pitchFamily="18" charset="0"/>
                <a:cs typeface="Times New Roman" pitchFamily="18" charset="0"/>
              </a:rPr>
              <a:t>(</a:t>
            </a:r>
            <a:r>
              <a:rPr lang="en-US" sz="2000" dirty="0" smtClean="0">
                <a:solidFill>
                  <a:srgbClr val="002060"/>
                </a:solidFill>
                <a:latin typeface="Times New Roman" pitchFamily="18" charset="0"/>
                <a:cs typeface="Times New Roman" pitchFamily="18" charset="0"/>
              </a:rPr>
              <a:t>p</a:t>
            </a:r>
            <a:r>
              <a:rPr lang="ru-RU" sz="2000" dirty="0" smtClean="0">
                <a:solidFill>
                  <a:srgbClr val="002060"/>
                </a:solidFill>
                <a:latin typeface="Times New Roman" pitchFamily="18" charset="0"/>
                <a:cs typeface="Times New Roman" pitchFamily="18" charset="0"/>
              </a:rPr>
              <a:t>)&gt;0.3</a:t>
            </a:r>
            <a:r>
              <a:rPr lang="en-US" sz="2000" dirty="0" smtClean="0">
                <a:solidFill>
                  <a:srgbClr val="002060"/>
                </a:solidFill>
                <a:latin typeface="Times New Roman" pitchFamily="18" charset="0"/>
                <a:cs typeface="Times New Roman" pitchFamily="18" charset="0"/>
              </a:rPr>
              <a:t> </a:t>
            </a:r>
            <a:r>
              <a:rPr lang="ru-RU" sz="2000" dirty="0" smtClean="0">
                <a:solidFill>
                  <a:srgbClr val="002060"/>
                </a:solidFill>
                <a:latin typeface="Times New Roman" pitchFamily="18" charset="0"/>
                <a:cs typeface="Times New Roman" pitchFamily="18" charset="0"/>
              </a:rPr>
              <a:t>с</a:t>
            </a:r>
            <a:r>
              <a:rPr lang="en-US" sz="2000" dirty="0" smtClean="0">
                <a:solidFill>
                  <a:srgbClr val="002060"/>
                </a:solidFill>
                <a:latin typeface="Times New Roman" pitchFamily="18" charset="0"/>
                <a:cs typeface="Times New Roman" pitchFamily="18" charset="0"/>
              </a:rPr>
              <a:t>m</a:t>
            </a:r>
            <a:r>
              <a:rPr lang="ru-RU" sz="2000" dirty="0" smtClean="0">
                <a:solidFill>
                  <a:srgbClr val="002060"/>
                </a:solidFill>
                <a:latin typeface="Times New Roman" pitchFamily="18" charset="0"/>
                <a:cs typeface="Times New Roman" pitchFamily="18" charset="0"/>
              </a:rPr>
              <a:t> &amp; </a:t>
            </a:r>
            <a:r>
              <a:rPr lang="en-US" sz="2000" dirty="0" err="1" smtClean="0">
                <a:solidFill>
                  <a:srgbClr val="002060"/>
                </a:solidFill>
                <a:latin typeface="Times New Roman" pitchFamily="18" charset="0"/>
                <a:cs typeface="Times New Roman" pitchFamily="18" charset="0"/>
              </a:rPr>
              <a:t>dca</a:t>
            </a:r>
            <a:r>
              <a:rPr lang="ru-RU" sz="2000" dirty="0" smtClean="0">
                <a:solidFill>
                  <a:srgbClr val="002060"/>
                </a:solidFill>
                <a:latin typeface="Times New Roman" pitchFamily="18" charset="0"/>
                <a:cs typeface="Times New Roman" pitchFamily="18" charset="0"/>
              </a:rPr>
              <a:t>(</a:t>
            </a:r>
            <a:r>
              <a:rPr lang="en-US" sz="2000" dirty="0" smtClean="0">
                <a:solidFill>
                  <a:srgbClr val="002060"/>
                </a:solidFill>
                <a:latin typeface="Times New Roman" pitchFamily="18" charset="0"/>
                <a:cs typeface="Times New Roman" pitchFamily="18" charset="0"/>
              </a:rPr>
              <a:t>π</a:t>
            </a:r>
            <a:r>
              <a:rPr lang="ru-RU" sz="2000" i="1" baseline="30000" dirty="0" smtClean="0">
                <a:solidFill>
                  <a:srgbClr val="002060"/>
                </a:solidFill>
                <a:latin typeface="Times New Roman" pitchFamily="18" charset="0"/>
                <a:cs typeface="Times New Roman" pitchFamily="18" charset="0"/>
              </a:rPr>
              <a:t> </a:t>
            </a:r>
            <a:r>
              <a:rPr lang="ru-RU" sz="2000" dirty="0" smtClean="0">
                <a:solidFill>
                  <a:srgbClr val="002060"/>
                </a:solidFill>
                <a:latin typeface="Times New Roman" pitchFamily="18" charset="0"/>
                <a:cs typeface="Times New Roman" pitchFamily="18" charset="0"/>
              </a:rPr>
              <a:t>)&gt;0.3</a:t>
            </a:r>
            <a:r>
              <a:rPr lang="en-US" sz="2000" dirty="0" smtClean="0">
                <a:solidFill>
                  <a:srgbClr val="002060"/>
                </a:solidFill>
                <a:latin typeface="Times New Roman" pitchFamily="18" charset="0"/>
                <a:cs typeface="Times New Roman" pitchFamily="18" charset="0"/>
              </a:rPr>
              <a:t> </a:t>
            </a:r>
            <a:r>
              <a:rPr lang="ru-RU" sz="2000" dirty="0" smtClean="0">
                <a:solidFill>
                  <a:srgbClr val="002060"/>
                </a:solidFill>
                <a:latin typeface="Times New Roman" pitchFamily="18" charset="0"/>
                <a:cs typeface="Times New Roman" pitchFamily="18" charset="0"/>
              </a:rPr>
              <a:t>с</a:t>
            </a:r>
            <a:r>
              <a:rPr lang="en-US" sz="2000" dirty="0" smtClean="0">
                <a:solidFill>
                  <a:srgbClr val="002060"/>
                </a:solidFill>
                <a:latin typeface="Times New Roman" pitchFamily="18" charset="0"/>
                <a:cs typeface="Times New Roman" pitchFamily="18" charset="0"/>
              </a:rPr>
              <a:t>m</a:t>
            </a:r>
            <a:r>
              <a:rPr lang="ru-RU" sz="2000" dirty="0" smtClean="0">
                <a:solidFill>
                  <a:srgbClr val="002060"/>
                </a:solidFill>
                <a:latin typeface="Times New Roman" pitchFamily="18" charset="0"/>
                <a:cs typeface="Times New Roman" pitchFamily="18" charset="0"/>
              </a:rPr>
              <a:t> </a:t>
            </a:r>
            <a:r>
              <a:rPr lang="en-US" sz="2000" dirty="0" smtClean="0">
                <a:solidFill>
                  <a:srgbClr val="002060"/>
                </a:solidFill>
                <a:latin typeface="Times New Roman" pitchFamily="18" charset="0"/>
                <a:cs typeface="Times New Roman" pitchFamily="18" charset="0"/>
              </a:rPr>
              <a:t>&amp;</a:t>
            </a:r>
            <a:endParaRPr lang="ru-RU" sz="2000" dirty="0" smtClean="0">
              <a:solidFill>
                <a:srgbClr val="002060"/>
              </a:solidFill>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dca</a:t>
            </a:r>
            <a:r>
              <a:rPr lang="ru-RU" sz="2000" dirty="0" smtClean="0">
                <a:latin typeface="Times New Roman" pitchFamily="18" charset="0"/>
                <a:cs typeface="Times New Roman" pitchFamily="18" charset="0"/>
              </a:rPr>
              <a:t>(</a:t>
            </a:r>
            <a:r>
              <a:rPr lang="en-US" sz="2000" i="1" dirty="0" smtClean="0">
                <a:latin typeface="Times New Roman" pitchFamily="18" charset="0"/>
                <a:cs typeface="Times New Roman" pitchFamily="18" charset="0"/>
              </a:rPr>
              <a:t>π</a:t>
            </a:r>
            <a:r>
              <a:rPr lang="ru-RU" sz="2000" dirty="0" err="1" smtClean="0">
                <a:latin typeface="Times New Roman" pitchFamily="18" charset="0"/>
                <a:cs typeface="Times New Roman" pitchFamily="18" charset="0"/>
              </a:rPr>
              <a:t>р</a:t>
            </a:r>
            <a:r>
              <a:rPr lang="ru-RU" sz="2000" dirty="0" smtClean="0">
                <a:latin typeface="Times New Roman" pitchFamily="18" charset="0"/>
                <a:cs typeface="Times New Roman" pitchFamily="18" charset="0"/>
              </a:rPr>
              <a:t>)&lt;0.</a:t>
            </a:r>
            <a:r>
              <a:rPr lang="en-US" sz="2000" dirty="0" smtClean="0">
                <a:latin typeface="Times New Roman" pitchFamily="18" charset="0"/>
                <a:cs typeface="Times New Roman" pitchFamily="18" charset="0"/>
              </a:rPr>
              <a:t>0</a:t>
            </a:r>
            <a:r>
              <a:rPr lang="ru-RU" sz="2000" dirty="0" smtClean="0">
                <a:latin typeface="Times New Roman" pitchFamily="18" charset="0"/>
                <a:cs typeface="Times New Roman" pitchFamily="18" charset="0"/>
              </a:rPr>
              <a:t>5</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с</a:t>
            </a:r>
            <a:r>
              <a:rPr lang="en-US" sz="2000" dirty="0" smtClean="0">
                <a:latin typeface="Times New Roman" pitchFamily="18" charset="0"/>
                <a:cs typeface="Times New Roman" pitchFamily="18" charset="0"/>
              </a:rPr>
              <a:t>m</a:t>
            </a:r>
            <a:r>
              <a:rPr lang="ru-RU" sz="2000" dirty="0" smtClean="0">
                <a:latin typeface="Times New Roman" pitchFamily="18" charset="0"/>
                <a:cs typeface="Times New Roman" pitchFamily="18" charset="0"/>
              </a:rPr>
              <a:t> &amp; </a:t>
            </a:r>
            <a:r>
              <a:rPr lang="el-GR" sz="2000" dirty="0" smtClean="0">
                <a:latin typeface="Times New Roman" pitchFamily="18" charset="0"/>
                <a:cs typeface="Times New Roman" pitchFamily="18" charset="0"/>
              </a:rPr>
              <a:t>λ</a:t>
            </a:r>
            <a:r>
              <a:rPr lang="ru-RU"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Λ</a:t>
            </a:r>
            <a:r>
              <a:rPr lang="ru-RU" sz="2000" dirty="0" smtClean="0">
                <a:latin typeface="Times New Roman" pitchFamily="18" charset="0"/>
                <a:cs typeface="Times New Roman" pitchFamily="18" charset="0"/>
              </a:rPr>
              <a:t>)&gt;3.0</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с</a:t>
            </a:r>
            <a:r>
              <a:rPr lang="en-US" sz="2000" dirty="0" smtClean="0">
                <a:latin typeface="Times New Roman" pitchFamily="18" charset="0"/>
                <a:cs typeface="Times New Roman" pitchFamily="18" charset="0"/>
              </a:rPr>
              <a:t>m</a:t>
            </a:r>
            <a:r>
              <a:rPr lang="ru-RU" sz="2000" dirty="0" smtClean="0">
                <a:latin typeface="Times New Roman" pitchFamily="18" charset="0"/>
                <a:cs typeface="Times New Roman" pitchFamily="18" charset="0"/>
              </a:rPr>
              <a:t> &amp;</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θ</a:t>
            </a:r>
            <a:r>
              <a:rPr lang="ru-RU"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Λ</a:t>
            </a:r>
            <a:r>
              <a:rPr lang="ru-RU" sz="2000" dirty="0" smtClean="0">
                <a:latin typeface="Times New Roman" pitchFamily="18" charset="0"/>
                <a:cs typeface="Times New Roman" pitchFamily="18" charset="0"/>
              </a:rPr>
              <a:t>) &lt; 0.09 </a:t>
            </a:r>
            <a:r>
              <a:rPr lang="en-US" sz="2000" dirty="0" err="1" smtClean="0">
                <a:latin typeface="Times New Roman" pitchFamily="18" charset="0"/>
                <a:cs typeface="Times New Roman" pitchFamily="18" charset="0"/>
              </a:rPr>
              <a:t>rad</a:t>
            </a:r>
            <a:endParaRPr lang="ru-RU" sz="2000" dirty="0">
              <a:latin typeface="Times New Roman" pitchFamily="18" charset="0"/>
              <a:cs typeface="Times New Roman" pitchFamily="18" charset="0"/>
            </a:endParaRPr>
          </a:p>
        </p:txBody>
      </p:sp>
      <p:sp>
        <p:nvSpPr>
          <p:cNvPr id="12" name="TextBox 26"/>
          <p:cNvSpPr txBox="1">
            <a:spLocks noChangeArrowheads="1"/>
          </p:cNvSpPr>
          <p:nvPr/>
        </p:nvSpPr>
        <p:spPr bwMode="auto">
          <a:xfrm>
            <a:off x="5929322" y="357166"/>
            <a:ext cx="1428760" cy="400110"/>
          </a:xfrm>
          <a:prstGeom prst="rect">
            <a:avLst/>
          </a:prstGeom>
          <a:solidFill>
            <a:srgbClr val="B9FDFA"/>
          </a:solidFill>
          <a:ln w="25400">
            <a:solidFill>
              <a:schemeClr val="tx1"/>
            </a:solidFill>
            <a:miter lim="800000"/>
            <a:headEnd/>
            <a:tailEnd/>
          </a:ln>
        </p:spPr>
        <p:txBody>
          <a:bodyPr wrap="square">
            <a:spAutoFit/>
          </a:bodyPr>
          <a:lstStyle/>
          <a:p>
            <a:r>
              <a:rPr lang="el-GR" sz="2000" dirty="0">
                <a:latin typeface="Times New Roman" pitchFamily="18" charset="0"/>
                <a:cs typeface="Times New Roman" pitchFamily="18" charset="0"/>
              </a:rPr>
              <a:t>Λ</a:t>
            </a:r>
            <a:r>
              <a:rPr lang="en-US" sz="2000" dirty="0">
                <a:latin typeface="Times New Roman" pitchFamily="18" charset="0"/>
                <a:cs typeface="Times New Roman" pitchFamily="18" charset="0"/>
              </a:rPr>
              <a:t> </a:t>
            </a:r>
            <a:r>
              <a:rPr lang="el-GR"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a:t>
            </a:r>
            <a:r>
              <a:rPr lang="en-US" sz="2000" dirty="0" smtClean="0"/>
              <a:t>p </a:t>
            </a:r>
            <a:r>
              <a:rPr lang="en-US" sz="2000" dirty="0"/>
              <a:t>+ </a:t>
            </a:r>
            <a:r>
              <a:rPr lang="el-GR" sz="2000" dirty="0" smtClean="0">
                <a:latin typeface="Times New Roman" pitchFamily="18" charset="0"/>
                <a:cs typeface="Times New Roman" pitchFamily="18" charset="0"/>
              </a:rPr>
              <a:t>π</a:t>
            </a:r>
            <a:r>
              <a:rPr lang="en-US" sz="2000" baseline="30000" dirty="0" smtClean="0">
                <a:latin typeface="Times New Roman" pitchFamily="18" charset="0"/>
                <a:cs typeface="Times New Roman" pitchFamily="18" charset="0"/>
              </a:rPr>
              <a:t>-</a:t>
            </a:r>
            <a:endParaRPr lang="ru-RU" sz="2000" dirty="0"/>
          </a:p>
        </p:txBody>
      </p:sp>
      <p:sp>
        <p:nvSpPr>
          <p:cNvPr id="17" name="Стрелка вправо 16"/>
          <p:cNvSpPr/>
          <p:nvPr/>
        </p:nvSpPr>
        <p:spPr>
          <a:xfrm rot="5400000">
            <a:off x="4278531" y="1793643"/>
            <a:ext cx="357190" cy="627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право 12"/>
          <p:cNvSpPr/>
          <p:nvPr/>
        </p:nvSpPr>
        <p:spPr>
          <a:xfrm rot="5400000">
            <a:off x="6493109" y="650635"/>
            <a:ext cx="357190" cy="627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500034" y="5643578"/>
            <a:ext cx="8215370" cy="646331"/>
          </a:xfrm>
          <a:prstGeom prst="rect">
            <a:avLst/>
          </a:prstGeom>
          <a:solidFill>
            <a:srgbClr val="B9FDFA"/>
          </a:solidFill>
          <a:ln w="12700">
            <a:solidFill>
              <a:schemeClr val="tx1"/>
            </a:solidFill>
          </a:ln>
        </p:spPr>
        <p:txBody>
          <a:bodyPr wrap="square">
            <a:spAutoFit/>
          </a:bodyPr>
          <a:lstStyle/>
          <a:p>
            <a:r>
              <a:rPr lang="en-US" dirty="0" smtClean="0"/>
              <a:t> Obtained values of significance level </a:t>
            </a:r>
            <a:r>
              <a:rPr lang="en-US" dirty="0" smtClean="0">
                <a:solidFill>
                  <a:srgbClr val="C00000"/>
                </a:solidFill>
              </a:rPr>
              <a:t>112.6</a:t>
            </a:r>
            <a:r>
              <a:rPr lang="en-US" dirty="0" smtClean="0"/>
              <a:t> and signal-to-noise ratio 1</a:t>
            </a:r>
            <a:r>
              <a:rPr lang="en-US" dirty="0" smtClean="0">
                <a:solidFill>
                  <a:srgbClr val="C00000"/>
                </a:solidFill>
              </a:rPr>
              <a:t>1.3</a:t>
            </a:r>
            <a:r>
              <a:rPr lang="en-US" dirty="0" smtClean="0"/>
              <a:t>  indicate a high quality of charged particle tracking in the MPD tracking system.</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357166"/>
            <a:ext cx="4786346" cy="357190"/>
          </a:xfrm>
        </p:spPr>
        <p:txBody>
          <a:bodyPr/>
          <a:lstStyle/>
          <a:p>
            <a:pPr algn="l"/>
            <a:r>
              <a:rPr lang="en-US" sz="3200" b="1" dirty="0" smtClean="0">
                <a:latin typeface="Times New Roman" pitchFamily="18" charset="0"/>
                <a:cs typeface="Times New Roman" pitchFamily="18" charset="0"/>
              </a:rPr>
              <a:t> </a:t>
            </a:r>
            <a:r>
              <a:rPr lang="el-GR" sz="2400" b="1" dirty="0" smtClean="0">
                <a:latin typeface="Times New Roman" pitchFamily="18" charset="0"/>
                <a:cs typeface="Times New Roman" pitchFamily="18" charset="0"/>
              </a:rPr>
              <a:t>Ξ</a:t>
            </a:r>
            <a:r>
              <a:rPr lang="en-US" sz="2400" b="1" baseline="30000" dirty="0" smtClean="0">
                <a:latin typeface="Times New Roman" pitchFamily="18" charset="0"/>
                <a:cs typeface="Times New Roman" pitchFamily="18" charset="0"/>
              </a:rPr>
              <a:t>-</a:t>
            </a:r>
            <a:r>
              <a:rPr lang="en-US" sz="2400" b="1" dirty="0" smtClean="0">
                <a:latin typeface="Times New Roman" pitchFamily="18" charset="0"/>
                <a:cs typeface="Times New Roman" pitchFamily="18" charset="0"/>
              </a:rPr>
              <a:t> </a:t>
            </a:r>
            <a:r>
              <a:rPr lang="en-US" sz="2400" b="1" dirty="0" smtClean="0"/>
              <a:t>reconstruction</a:t>
            </a:r>
            <a:r>
              <a:rPr lang="en-US" sz="2400" b="1" dirty="0" smtClean="0"/>
              <a:t> </a:t>
            </a:r>
            <a:r>
              <a:rPr lang="ru-RU" sz="2400" b="1" dirty="0" smtClean="0"/>
              <a:t>(10</a:t>
            </a:r>
            <a:r>
              <a:rPr lang="en-US" sz="2400" b="1" baseline="30000" dirty="0" smtClean="0"/>
              <a:t>5</a:t>
            </a:r>
            <a:r>
              <a:rPr lang="ru-RU" sz="2400" b="1" dirty="0" smtClean="0"/>
              <a:t> </a:t>
            </a:r>
            <a:r>
              <a:rPr lang="en-US" sz="2400" b="1" dirty="0" smtClean="0"/>
              <a:t>events): </a:t>
            </a:r>
            <a:endParaRPr lang="ru-RU" sz="2400" b="1" dirty="0"/>
          </a:p>
        </p:txBody>
      </p:sp>
      <p:sp>
        <p:nvSpPr>
          <p:cNvPr id="4" name="Номер слайда 3"/>
          <p:cNvSpPr>
            <a:spLocks noGrp="1"/>
          </p:cNvSpPr>
          <p:nvPr>
            <p:ph type="sldNum" sz="quarter" idx="12"/>
          </p:nvPr>
        </p:nvSpPr>
        <p:spPr/>
        <p:txBody>
          <a:bodyPr/>
          <a:lstStyle/>
          <a:p>
            <a:pPr>
              <a:defRPr/>
            </a:pPr>
            <a:fld id="{7364E235-7801-4107-ACD3-1406B8D2313B}" type="slidenum">
              <a:rPr lang="ru-RU" smtClean="0"/>
              <a:pPr>
                <a:defRPr/>
              </a:pPr>
              <a:t>14</a:t>
            </a:fld>
            <a:endParaRPr lang="ru-RU"/>
          </a:p>
        </p:txBody>
      </p:sp>
      <p:pic>
        <p:nvPicPr>
          <p:cNvPr id="9" name="Рисунок 8" descr="xi_spectrum_100k.png"/>
          <p:cNvPicPr/>
          <p:nvPr/>
        </p:nvPicPr>
        <p:blipFill>
          <a:blip r:embed="rId2"/>
          <a:stretch>
            <a:fillRect/>
          </a:stretch>
        </p:blipFill>
        <p:spPr>
          <a:xfrm>
            <a:off x="5214942" y="3500438"/>
            <a:ext cx="3786214" cy="2595583"/>
          </a:xfrm>
          <a:prstGeom prst="rect">
            <a:avLst/>
          </a:prstGeom>
        </p:spPr>
      </p:pic>
      <p:sp>
        <p:nvSpPr>
          <p:cNvPr id="14" name="TextBox 26"/>
          <p:cNvSpPr txBox="1">
            <a:spLocks noChangeArrowheads="1"/>
          </p:cNvSpPr>
          <p:nvPr/>
        </p:nvSpPr>
        <p:spPr bwMode="auto">
          <a:xfrm>
            <a:off x="6000760" y="214290"/>
            <a:ext cx="1785950" cy="646331"/>
          </a:xfrm>
          <a:prstGeom prst="rect">
            <a:avLst/>
          </a:prstGeom>
          <a:solidFill>
            <a:srgbClr val="B9FDFA"/>
          </a:solidFill>
          <a:ln w="25400">
            <a:solidFill>
              <a:schemeClr val="tx1"/>
            </a:solidFill>
            <a:miter lim="800000"/>
            <a:headEnd/>
            <a:tailEnd/>
          </a:ln>
        </p:spPr>
        <p:txBody>
          <a:bodyPr wrap="square">
            <a:spAutoFit/>
          </a:bodyPr>
          <a:lstStyle/>
          <a:p>
            <a:r>
              <a:rPr lang="el-GR" dirty="0" smtClean="0">
                <a:latin typeface="Times New Roman" pitchFamily="18" charset="0"/>
                <a:cs typeface="Times New Roman" pitchFamily="18" charset="0"/>
              </a:rPr>
              <a:t>Ξ</a:t>
            </a:r>
            <a:r>
              <a:rPr lang="en-US" baseline="30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Λ</a:t>
            </a:r>
            <a:r>
              <a:rPr lang="en-US" dirty="0" smtClean="0">
                <a:latin typeface="Times New Roman" pitchFamily="18" charset="0"/>
                <a:cs typeface="Times New Roman" pitchFamily="18" charset="0"/>
              </a:rPr>
              <a:t> </a:t>
            </a:r>
            <a:r>
              <a:rPr lang="en-US" dirty="0" smtClean="0"/>
              <a:t>+ </a:t>
            </a:r>
            <a:r>
              <a:rPr lang="el-GR" dirty="0" smtClean="0">
                <a:latin typeface="Times New Roman" pitchFamily="18" charset="0"/>
                <a:cs typeface="Times New Roman" pitchFamily="18" charset="0"/>
              </a:rPr>
              <a:t>π</a:t>
            </a:r>
            <a:r>
              <a:rPr lang="en-US" baseline="30000"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p</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π</a:t>
            </a:r>
            <a:r>
              <a:rPr lang="en-US" baseline="30000" dirty="0" smtClean="0">
                <a:latin typeface="Times New Roman" pitchFamily="18" charset="0"/>
                <a:cs typeface="Times New Roman" pitchFamily="18" charset="0"/>
              </a:rPr>
              <a:t>-</a:t>
            </a:r>
            <a:r>
              <a:rPr lang="en-US" dirty="0" smtClean="0"/>
              <a:t>  </a:t>
            </a:r>
            <a:endParaRPr lang="ru-RU" dirty="0"/>
          </a:p>
        </p:txBody>
      </p:sp>
      <p:sp>
        <p:nvSpPr>
          <p:cNvPr id="16" name="Прямоугольник 15"/>
          <p:cNvSpPr/>
          <p:nvPr/>
        </p:nvSpPr>
        <p:spPr>
          <a:xfrm>
            <a:off x="357158" y="3786190"/>
            <a:ext cx="4143404" cy="1200329"/>
          </a:xfrm>
          <a:prstGeom prst="rect">
            <a:avLst/>
          </a:prstGeom>
          <a:solidFill>
            <a:srgbClr val="FFFFCC"/>
          </a:solidFill>
          <a:ln w="12700">
            <a:solidFill>
              <a:schemeClr val="tx1"/>
            </a:solidFill>
          </a:ln>
        </p:spPr>
        <p:txBody>
          <a:bodyPr wrap="square">
            <a:spAutoFit/>
          </a:bodyPr>
          <a:lstStyle/>
          <a:p>
            <a:r>
              <a:rPr lang="ru-RU" i="1" dirty="0" smtClean="0">
                <a:solidFill>
                  <a:srgbClr val="002060"/>
                </a:solidFill>
              </a:rPr>
              <a:t> </a:t>
            </a:r>
            <a:r>
              <a:rPr lang="en-US" dirty="0" err="1" smtClean="0">
                <a:solidFill>
                  <a:srgbClr val="002060"/>
                </a:solidFill>
                <a:latin typeface="Times New Roman" pitchFamily="18" charset="0"/>
                <a:cs typeface="Times New Roman" pitchFamily="18" charset="0"/>
              </a:rPr>
              <a:t>dca</a:t>
            </a:r>
            <a:r>
              <a:rPr lang="ru-RU" dirty="0" smtClean="0">
                <a:solidFill>
                  <a:srgbClr val="002060"/>
                </a:solidFill>
                <a:latin typeface="Times New Roman" pitchFamily="18" charset="0"/>
                <a:cs typeface="Times New Roman" pitchFamily="18" charset="0"/>
              </a:rPr>
              <a:t>(</a:t>
            </a:r>
            <a:r>
              <a:rPr lang="en-US" dirty="0" smtClean="0">
                <a:solidFill>
                  <a:srgbClr val="002060"/>
                </a:solidFill>
                <a:latin typeface="Times New Roman" pitchFamily="18" charset="0"/>
                <a:cs typeface="Times New Roman" pitchFamily="18" charset="0"/>
              </a:rPr>
              <a:t>p</a:t>
            </a:r>
            <a:r>
              <a:rPr lang="ru-RU" dirty="0" smtClean="0">
                <a:solidFill>
                  <a:srgbClr val="002060"/>
                </a:solidFill>
                <a:latin typeface="Times New Roman" pitchFamily="18" charset="0"/>
                <a:cs typeface="Times New Roman" pitchFamily="18" charset="0"/>
              </a:rPr>
              <a:t>)&gt;0.3</a:t>
            </a:r>
            <a:r>
              <a:rPr lang="en-US" dirty="0" smtClean="0">
                <a:solidFill>
                  <a:srgbClr val="002060"/>
                </a:solidFill>
                <a:latin typeface="Times New Roman" pitchFamily="18" charset="0"/>
                <a:cs typeface="Times New Roman" pitchFamily="18" charset="0"/>
              </a:rPr>
              <a:t> </a:t>
            </a:r>
            <a:r>
              <a:rPr lang="ru-RU" dirty="0" smtClean="0">
                <a:solidFill>
                  <a:srgbClr val="002060"/>
                </a:solidFill>
                <a:latin typeface="Times New Roman" pitchFamily="18" charset="0"/>
                <a:cs typeface="Times New Roman" pitchFamily="18" charset="0"/>
              </a:rPr>
              <a:t>с</a:t>
            </a:r>
            <a:r>
              <a:rPr lang="en-US" dirty="0" smtClean="0">
                <a:solidFill>
                  <a:srgbClr val="002060"/>
                </a:solidFill>
                <a:latin typeface="Times New Roman" pitchFamily="18" charset="0"/>
                <a:cs typeface="Times New Roman" pitchFamily="18" charset="0"/>
              </a:rPr>
              <a:t>m</a:t>
            </a:r>
            <a:r>
              <a:rPr lang="ru-RU" dirty="0" smtClean="0">
                <a:solidFill>
                  <a:srgbClr val="002060"/>
                </a:solidFill>
                <a:latin typeface="Times New Roman" pitchFamily="18" charset="0"/>
                <a:cs typeface="Times New Roman" pitchFamily="18" charset="0"/>
              </a:rPr>
              <a:t> &amp; </a:t>
            </a:r>
            <a:r>
              <a:rPr lang="en-US" dirty="0" err="1" smtClean="0">
                <a:solidFill>
                  <a:srgbClr val="002060"/>
                </a:solidFill>
                <a:latin typeface="Times New Roman" pitchFamily="18" charset="0"/>
                <a:cs typeface="Times New Roman" pitchFamily="18" charset="0"/>
              </a:rPr>
              <a:t>dca</a:t>
            </a:r>
            <a:r>
              <a:rPr lang="ru-RU" dirty="0" smtClean="0">
                <a:solidFill>
                  <a:srgbClr val="002060"/>
                </a:solidFill>
                <a:latin typeface="Times New Roman" pitchFamily="18" charset="0"/>
                <a:cs typeface="Times New Roman" pitchFamily="18" charset="0"/>
              </a:rPr>
              <a:t>(</a:t>
            </a:r>
            <a:r>
              <a:rPr lang="en-US" dirty="0" smtClean="0">
                <a:solidFill>
                  <a:srgbClr val="002060"/>
                </a:solidFill>
                <a:latin typeface="Times New Roman" pitchFamily="18" charset="0"/>
                <a:cs typeface="Times New Roman" pitchFamily="18" charset="0"/>
              </a:rPr>
              <a:t>π</a:t>
            </a:r>
            <a:r>
              <a:rPr lang="ru-RU" i="1" baseline="30000" dirty="0" smtClean="0">
                <a:solidFill>
                  <a:srgbClr val="002060"/>
                </a:solidFill>
                <a:latin typeface="Times New Roman" pitchFamily="18" charset="0"/>
                <a:cs typeface="Times New Roman" pitchFamily="18" charset="0"/>
              </a:rPr>
              <a:t> </a:t>
            </a:r>
            <a:r>
              <a:rPr lang="ru-RU" dirty="0" smtClean="0">
                <a:solidFill>
                  <a:srgbClr val="002060"/>
                </a:solidFill>
                <a:latin typeface="Times New Roman" pitchFamily="18" charset="0"/>
                <a:cs typeface="Times New Roman" pitchFamily="18" charset="0"/>
              </a:rPr>
              <a:t>)&gt;0.3</a:t>
            </a:r>
            <a:r>
              <a:rPr lang="en-US" dirty="0" smtClean="0">
                <a:solidFill>
                  <a:srgbClr val="002060"/>
                </a:solidFill>
                <a:latin typeface="Times New Roman" pitchFamily="18" charset="0"/>
                <a:cs typeface="Times New Roman" pitchFamily="18" charset="0"/>
              </a:rPr>
              <a:t> </a:t>
            </a:r>
            <a:r>
              <a:rPr lang="ru-RU" dirty="0" smtClean="0">
                <a:solidFill>
                  <a:srgbClr val="002060"/>
                </a:solidFill>
                <a:latin typeface="Times New Roman" pitchFamily="18" charset="0"/>
                <a:cs typeface="Times New Roman" pitchFamily="18" charset="0"/>
              </a:rPr>
              <a:t>с</a:t>
            </a:r>
            <a:r>
              <a:rPr lang="en-US" dirty="0" smtClean="0">
                <a:solidFill>
                  <a:srgbClr val="002060"/>
                </a:solidFill>
                <a:latin typeface="Times New Roman" pitchFamily="18" charset="0"/>
                <a:cs typeface="Times New Roman" pitchFamily="18" charset="0"/>
              </a:rPr>
              <a:t>m</a:t>
            </a:r>
            <a:r>
              <a:rPr lang="ru-RU" dirty="0" smtClean="0">
                <a:solidFill>
                  <a:srgbClr val="002060"/>
                </a:solidFill>
                <a:latin typeface="Times New Roman" pitchFamily="18" charset="0"/>
                <a:cs typeface="Times New Roman" pitchFamily="18" charset="0"/>
              </a:rPr>
              <a:t> &amp;</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dca</a:t>
            </a:r>
            <a:r>
              <a:rPr lang="ru-RU" dirty="0" smtClean="0">
                <a:solidFill>
                  <a:srgbClr val="002060"/>
                </a:solidFill>
                <a:latin typeface="Times New Roman" pitchFamily="18" charset="0"/>
                <a:cs typeface="Times New Roman" pitchFamily="18" charset="0"/>
              </a:rPr>
              <a:t>(Λ)</a:t>
            </a:r>
            <a:r>
              <a:rPr lang="en-US" dirty="0" smtClean="0">
                <a:solidFill>
                  <a:srgbClr val="002060"/>
                </a:solidFill>
                <a:latin typeface="Times New Roman" pitchFamily="18" charset="0"/>
                <a:cs typeface="Times New Roman" pitchFamily="18" charset="0"/>
              </a:rPr>
              <a:t>&gt;</a:t>
            </a:r>
            <a:r>
              <a:rPr lang="ru-RU" dirty="0" smtClean="0">
                <a:solidFill>
                  <a:srgbClr val="002060"/>
                </a:solidFill>
                <a:latin typeface="Times New Roman" pitchFamily="18" charset="0"/>
                <a:cs typeface="Times New Roman" pitchFamily="18" charset="0"/>
              </a:rPr>
              <a:t>0.</a:t>
            </a:r>
            <a:r>
              <a:rPr lang="en-US" dirty="0" smtClean="0">
                <a:solidFill>
                  <a:srgbClr val="002060"/>
                </a:solidFill>
                <a:latin typeface="Times New Roman" pitchFamily="18" charset="0"/>
                <a:cs typeface="Times New Roman" pitchFamily="18" charset="0"/>
              </a:rPr>
              <a:t>1 </a:t>
            </a:r>
            <a:r>
              <a:rPr lang="ru-RU" dirty="0" smtClean="0">
                <a:solidFill>
                  <a:srgbClr val="002060"/>
                </a:solidFill>
                <a:latin typeface="Times New Roman" pitchFamily="18" charset="0"/>
                <a:cs typeface="Times New Roman" pitchFamily="18" charset="0"/>
              </a:rPr>
              <a:t>с</a:t>
            </a:r>
            <a:r>
              <a:rPr lang="en-US" dirty="0" smtClean="0">
                <a:solidFill>
                  <a:srgbClr val="002060"/>
                </a:solidFill>
                <a:latin typeface="Times New Roman" pitchFamily="18" charset="0"/>
                <a:cs typeface="Times New Roman" pitchFamily="18" charset="0"/>
              </a:rPr>
              <a:t>m</a:t>
            </a:r>
            <a:r>
              <a:rPr lang="ru-RU" dirty="0" smtClean="0">
                <a:solidFill>
                  <a:srgbClr val="002060"/>
                </a:solidFill>
                <a:latin typeface="Times New Roman" pitchFamily="18" charset="0"/>
                <a:cs typeface="Times New Roman" pitchFamily="18" charset="0"/>
              </a:rPr>
              <a:t> </a:t>
            </a:r>
            <a:r>
              <a:rPr lang="en-US" dirty="0" smtClean="0">
                <a:solidFill>
                  <a:srgbClr val="002060"/>
                </a:solidFill>
                <a:latin typeface="Times New Roman" pitchFamily="18" charset="0"/>
                <a:cs typeface="Times New Roman" pitchFamily="18" charset="0"/>
              </a:rPr>
              <a:t>&amp; </a:t>
            </a:r>
          </a:p>
          <a:p>
            <a:r>
              <a:rPr lang="en-US" dirty="0" err="1" smtClean="0">
                <a:latin typeface="Times New Roman" pitchFamily="18" charset="0"/>
                <a:cs typeface="Times New Roman" pitchFamily="18" charset="0"/>
              </a:rPr>
              <a:t>dca</a:t>
            </a:r>
            <a:r>
              <a:rPr lang="en-US"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π</a:t>
            </a:r>
            <a:r>
              <a:rPr lang="en-US" dirty="0" smtClean="0">
                <a:latin typeface="Times New Roman" pitchFamily="18" charset="0"/>
                <a:cs typeface="Times New Roman" pitchFamily="18" charset="0"/>
              </a:rPr>
              <a:t>p)&lt;0.05</a:t>
            </a:r>
            <a:r>
              <a:rPr lang="ru-RU" dirty="0" smtClean="0">
                <a:latin typeface="Times New Roman" pitchFamily="18" charset="0"/>
                <a:cs typeface="Times New Roman" pitchFamily="18" charset="0"/>
              </a:rPr>
              <a:t>с</a:t>
            </a:r>
            <a:r>
              <a:rPr lang="en-US" dirty="0" smtClean="0">
                <a:latin typeface="Times New Roman" pitchFamily="18" charset="0"/>
                <a:cs typeface="Times New Roman" pitchFamily="18" charset="0"/>
              </a:rPr>
              <a:t>m &amp; </a:t>
            </a:r>
            <a:r>
              <a:rPr lang="en-US" dirty="0" err="1" smtClean="0">
                <a:latin typeface="Times New Roman" pitchFamily="18" charset="0"/>
                <a:cs typeface="Times New Roman" pitchFamily="18" charset="0"/>
              </a:rPr>
              <a:t>dca</a:t>
            </a:r>
            <a:r>
              <a:rPr lang="en-US"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Λπ</a:t>
            </a:r>
            <a:r>
              <a:rPr lang="en-US" dirty="0" smtClean="0">
                <a:latin typeface="Times New Roman" pitchFamily="18" charset="0"/>
                <a:cs typeface="Times New Roman" pitchFamily="18" charset="0"/>
              </a:rPr>
              <a:t>)&lt;0.2 </a:t>
            </a:r>
            <a:r>
              <a:rPr lang="ru-RU" dirty="0" smtClean="0">
                <a:latin typeface="Times New Roman" pitchFamily="18" charset="0"/>
                <a:cs typeface="Times New Roman" pitchFamily="18" charset="0"/>
              </a:rPr>
              <a:t>с</a:t>
            </a:r>
            <a:r>
              <a:rPr lang="en-US" dirty="0" smtClean="0">
                <a:latin typeface="Times New Roman" pitchFamily="18" charset="0"/>
                <a:cs typeface="Times New Roman" pitchFamily="18" charset="0"/>
              </a:rPr>
              <a:t>m &amp;  </a:t>
            </a:r>
          </a:p>
          <a:p>
            <a:r>
              <a:rPr lang="el-GR" dirty="0" smtClean="0">
                <a:latin typeface="Times New Roman" pitchFamily="18" charset="0"/>
                <a:cs typeface="Times New Roman" pitchFamily="18" charset="0"/>
              </a:rPr>
              <a:t>θ</a:t>
            </a:r>
            <a:r>
              <a:rPr lang="en-US"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Λ</a:t>
            </a:r>
            <a:r>
              <a:rPr lang="en-US" dirty="0" smtClean="0">
                <a:latin typeface="Times New Roman" pitchFamily="18" charset="0"/>
                <a:cs typeface="Times New Roman" pitchFamily="18" charset="0"/>
              </a:rPr>
              <a:t>)&gt;0.02 </a:t>
            </a:r>
            <a:r>
              <a:rPr lang="en-US" dirty="0" err="1" smtClean="0">
                <a:latin typeface="Times New Roman" pitchFamily="18" charset="0"/>
                <a:cs typeface="Times New Roman" pitchFamily="18" charset="0"/>
              </a:rPr>
              <a:t>rad</a:t>
            </a:r>
            <a:r>
              <a:rPr lang="en-US" dirty="0" smtClean="0">
                <a:latin typeface="Times New Roman" pitchFamily="18" charset="0"/>
                <a:cs typeface="Times New Roman" pitchFamily="18" charset="0"/>
              </a:rPr>
              <a:t> &amp; </a:t>
            </a:r>
            <a:r>
              <a:rPr lang="el-GR" dirty="0" smtClean="0">
                <a:latin typeface="Times New Roman" pitchFamily="18" charset="0"/>
                <a:cs typeface="Times New Roman" pitchFamily="18" charset="0"/>
              </a:rPr>
              <a:t>θ</a:t>
            </a:r>
            <a:r>
              <a:rPr lang="en-US"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Ξ</a:t>
            </a:r>
            <a:r>
              <a:rPr lang="en-US" dirty="0" smtClean="0">
                <a:latin typeface="Times New Roman" pitchFamily="18" charset="0"/>
                <a:cs typeface="Times New Roman" pitchFamily="18" charset="0"/>
              </a:rPr>
              <a:t>)&lt;0.05 </a:t>
            </a:r>
            <a:r>
              <a:rPr lang="en-US" dirty="0" err="1" smtClean="0">
                <a:latin typeface="Times New Roman" pitchFamily="18" charset="0"/>
                <a:cs typeface="Times New Roman" pitchFamily="18" charset="0"/>
              </a:rPr>
              <a:t>rad</a:t>
            </a:r>
            <a:endParaRPr lang="ru-RU" dirty="0">
              <a:latin typeface="Times New Roman" pitchFamily="18" charset="0"/>
              <a:cs typeface="Times New Roman" pitchFamily="18" charset="0"/>
            </a:endParaRPr>
          </a:p>
        </p:txBody>
      </p:sp>
      <p:sp>
        <p:nvSpPr>
          <p:cNvPr id="18" name="Стрелка вправо 17"/>
          <p:cNvSpPr/>
          <p:nvPr/>
        </p:nvSpPr>
        <p:spPr>
          <a:xfrm>
            <a:off x="4500562" y="4286256"/>
            <a:ext cx="642942" cy="627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право 14"/>
          <p:cNvSpPr/>
          <p:nvPr/>
        </p:nvSpPr>
        <p:spPr>
          <a:xfrm rot="5400000">
            <a:off x="2242548" y="3258122"/>
            <a:ext cx="428628" cy="627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 name="Рисунок 18" descr="xi_angL_signif.png"/>
          <p:cNvPicPr/>
          <p:nvPr/>
        </p:nvPicPr>
        <p:blipFill>
          <a:blip r:embed="rId3"/>
          <a:stretch>
            <a:fillRect/>
          </a:stretch>
        </p:blipFill>
        <p:spPr>
          <a:xfrm>
            <a:off x="142844" y="1285860"/>
            <a:ext cx="2357454" cy="1928826"/>
          </a:xfrm>
          <a:prstGeom prst="rect">
            <a:avLst/>
          </a:prstGeom>
        </p:spPr>
      </p:pic>
      <p:pic>
        <p:nvPicPr>
          <p:cNvPr id="20" name="Рисунок 19" descr="xi_angXi_signif.png"/>
          <p:cNvPicPr/>
          <p:nvPr/>
        </p:nvPicPr>
        <p:blipFill>
          <a:blip r:embed="rId4"/>
          <a:stretch>
            <a:fillRect/>
          </a:stretch>
        </p:blipFill>
        <p:spPr>
          <a:xfrm>
            <a:off x="2285984" y="1285860"/>
            <a:ext cx="2214578" cy="1943105"/>
          </a:xfrm>
          <a:prstGeom prst="rect">
            <a:avLst/>
          </a:prstGeom>
        </p:spPr>
      </p:pic>
      <p:pic>
        <p:nvPicPr>
          <p:cNvPr id="21" name="Рисунок 20" descr="xi_distL_signif.png"/>
          <p:cNvPicPr/>
          <p:nvPr/>
        </p:nvPicPr>
        <p:blipFill>
          <a:blip r:embed="rId5"/>
          <a:stretch>
            <a:fillRect/>
          </a:stretch>
        </p:blipFill>
        <p:spPr>
          <a:xfrm>
            <a:off x="4357686" y="1285860"/>
            <a:ext cx="2500330" cy="1928826"/>
          </a:xfrm>
          <a:prstGeom prst="rect">
            <a:avLst/>
          </a:prstGeom>
        </p:spPr>
      </p:pic>
      <p:pic>
        <p:nvPicPr>
          <p:cNvPr id="22" name="Рисунок 21" descr="xi_distXi_signif.png"/>
          <p:cNvPicPr/>
          <p:nvPr/>
        </p:nvPicPr>
        <p:blipFill>
          <a:blip r:embed="rId6"/>
          <a:stretch>
            <a:fillRect/>
          </a:stretch>
        </p:blipFill>
        <p:spPr>
          <a:xfrm>
            <a:off x="6786578" y="1285860"/>
            <a:ext cx="2357422" cy="1928826"/>
          </a:xfrm>
          <a:prstGeom prst="rect">
            <a:avLst/>
          </a:prstGeom>
        </p:spPr>
      </p:pic>
      <p:sp>
        <p:nvSpPr>
          <p:cNvPr id="23" name="Стрелка вправо 22"/>
          <p:cNvSpPr/>
          <p:nvPr/>
        </p:nvSpPr>
        <p:spPr>
          <a:xfrm rot="5400000">
            <a:off x="6743142" y="686354"/>
            <a:ext cx="285752" cy="627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0465" name="Rectangle 1"/>
          <p:cNvSpPr>
            <a:spLocks noChangeArrowheads="1"/>
          </p:cNvSpPr>
          <p:nvPr/>
        </p:nvSpPr>
        <p:spPr bwMode="auto">
          <a:xfrm>
            <a:off x="142844" y="5214950"/>
            <a:ext cx="5072098" cy="861774"/>
          </a:xfrm>
          <a:prstGeom prst="rect">
            <a:avLst/>
          </a:prstGeom>
          <a:solidFill>
            <a:srgbClr val="B9FDFA"/>
          </a:solidFill>
          <a:ln w="127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lvl="0"/>
            <a:r>
              <a:rPr kumimoji="0" lang="en-US" sz="1600" b="0" i="0" u="none" strike="noStrike" cap="none" normalizeH="0" baseline="0" dirty="0" smtClean="0">
                <a:ln>
                  <a:noFill/>
                </a:ln>
                <a:solidFill>
                  <a:schemeClr val="tx1"/>
                </a:solidFill>
                <a:effectLst/>
                <a:latin typeface="+mn-lt"/>
                <a:cs typeface="Arial" pitchFamily="34" charset="0"/>
              </a:rPr>
              <a:t> The use of optimized  selection criteria  allows to reconstruct </a:t>
            </a:r>
            <a:r>
              <a:rPr lang="el-GR" sz="1600" dirty="0" smtClean="0">
                <a:latin typeface="Times New Roman" pitchFamily="18" charset="0"/>
                <a:cs typeface="Times New Roman" pitchFamily="18" charset="0"/>
              </a:rPr>
              <a:t>Ξ</a:t>
            </a:r>
            <a:r>
              <a:rPr lang="en-US" sz="1600" baseline="30000" dirty="0" smtClean="0">
                <a:latin typeface="Times New Roman" pitchFamily="18" charset="0"/>
                <a:cs typeface="Times New Roman" pitchFamily="18" charset="0"/>
              </a:rPr>
              <a:t>-  </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with an efficiency of </a:t>
            </a:r>
            <a:r>
              <a:rPr kumimoji="0" lang="en-US" sz="1600" b="0" i="0" u="none" strike="noStrike" cap="none" normalizeH="0" baseline="0" dirty="0" smtClean="0">
                <a:ln>
                  <a:noFill/>
                </a:ln>
                <a:solidFill>
                  <a:srgbClr val="C00000"/>
                </a:solidFill>
                <a:effectLst/>
                <a:latin typeface="+mn-lt"/>
                <a:ea typeface="Calibri" pitchFamily="34" charset="0"/>
                <a:cs typeface="Times New Roman" pitchFamily="18" charset="0"/>
              </a:rPr>
              <a:t>1.3%</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 at sufficiently high level of significance</a:t>
            </a:r>
            <a:r>
              <a:rPr kumimoji="0" lang="ru-RU" sz="1600" b="0" i="0" u="none" strike="noStrike" cap="none" normalizeH="0" baseline="0" dirty="0" smtClean="0">
                <a:ln>
                  <a:noFill/>
                </a:ln>
                <a:solidFill>
                  <a:schemeClr val="tx1"/>
                </a:solidFill>
                <a:effectLst/>
                <a:latin typeface="+mn-lt"/>
                <a:cs typeface="Arial" pitchFamily="34" charset="0"/>
              </a:rPr>
              <a:t> </a:t>
            </a:r>
            <a:r>
              <a:rPr kumimoji="0" lang="en-US" sz="1600" b="0" i="0" u="none" strike="noStrike" cap="none" normalizeH="0" baseline="0" dirty="0" smtClean="0">
                <a:ln>
                  <a:noFill/>
                </a:ln>
                <a:solidFill>
                  <a:schemeClr val="tx1"/>
                </a:solidFill>
                <a:effectLst/>
                <a:latin typeface="+mn-lt"/>
                <a:cs typeface="Arial" pitchFamily="34" charset="0"/>
              </a:rPr>
              <a:t> of </a:t>
            </a:r>
            <a:r>
              <a:rPr kumimoji="0" lang="en-US" sz="1600" b="0" i="0" u="none" strike="noStrike" cap="none" normalizeH="0" baseline="0" dirty="0" smtClean="0">
                <a:ln>
                  <a:noFill/>
                </a:ln>
                <a:solidFill>
                  <a:srgbClr val="C00000"/>
                </a:solidFill>
                <a:effectLst/>
                <a:latin typeface="+mn-lt"/>
                <a:cs typeface="Arial" pitchFamily="34" charset="0"/>
              </a:rPr>
              <a:t>43.4</a:t>
            </a:r>
            <a:endParaRPr kumimoji="0" lang="ru-RU" sz="1600" b="0" i="0" u="none" strike="noStrike" cap="none" normalizeH="0" baseline="0" dirty="0" smtClean="0">
              <a:ln>
                <a:noFill/>
              </a:ln>
              <a:solidFill>
                <a:srgbClr val="C00000"/>
              </a:solidFill>
              <a:effectLst/>
              <a:latin typeface="+mn-lt"/>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14" y="285728"/>
            <a:ext cx="4714908" cy="428604"/>
          </a:xfrm>
        </p:spPr>
        <p:txBody>
          <a:bodyPr/>
          <a:lstStyle/>
          <a:p>
            <a:pPr algn="l"/>
            <a:r>
              <a:rPr lang="en-US" sz="3200" b="1" dirty="0" smtClean="0">
                <a:latin typeface="Times New Roman" pitchFamily="18" charset="0"/>
                <a:cs typeface="Times New Roman" pitchFamily="18" charset="0"/>
              </a:rPr>
              <a:t> </a:t>
            </a:r>
            <a:r>
              <a:rPr lang="el-GR" sz="2400" b="1" dirty="0" smtClean="0">
                <a:latin typeface="Times New Roman" pitchFamily="18" charset="0"/>
                <a:cs typeface="Times New Roman" pitchFamily="18" charset="0"/>
              </a:rPr>
              <a:t>Ω</a:t>
            </a:r>
            <a:r>
              <a:rPr lang="en-US" sz="2400" b="1" baseline="30000" dirty="0" smtClean="0">
                <a:latin typeface="Times New Roman" pitchFamily="18" charset="0"/>
                <a:cs typeface="Times New Roman" pitchFamily="18" charset="0"/>
              </a:rPr>
              <a:t>-</a:t>
            </a:r>
            <a:r>
              <a:rPr lang="en-US" sz="2400" b="1" dirty="0" smtClean="0">
                <a:latin typeface="Times New Roman" pitchFamily="18" charset="0"/>
                <a:cs typeface="Times New Roman" pitchFamily="18" charset="0"/>
              </a:rPr>
              <a:t> </a:t>
            </a:r>
            <a:r>
              <a:rPr lang="en-US" sz="2400" b="1" dirty="0" smtClean="0"/>
              <a:t>reconstruction </a:t>
            </a:r>
            <a:r>
              <a:rPr lang="ru-RU" sz="2400" b="1" dirty="0" smtClean="0"/>
              <a:t>(10</a:t>
            </a:r>
            <a:r>
              <a:rPr lang="en-US" sz="2400" b="1" baseline="30000" dirty="0" smtClean="0"/>
              <a:t>6</a:t>
            </a:r>
            <a:r>
              <a:rPr lang="ru-RU" sz="2400" b="1" baseline="30000" dirty="0" smtClean="0"/>
              <a:t> </a:t>
            </a:r>
            <a:r>
              <a:rPr lang="en-US" sz="2400" b="1" dirty="0" smtClean="0"/>
              <a:t>events</a:t>
            </a:r>
            <a:r>
              <a:rPr lang="en-US" sz="2400" b="1" dirty="0" smtClean="0"/>
              <a:t>): </a:t>
            </a:r>
            <a:endParaRPr lang="ru-RU" sz="2400" b="1" dirty="0"/>
          </a:p>
        </p:txBody>
      </p:sp>
      <p:sp>
        <p:nvSpPr>
          <p:cNvPr id="4" name="Номер слайда 3"/>
          <p:cNvSpPr>
            <a:spLocks noGrp="1"/>
          </p:cNvSpPr>
          <p:nvPr>
            <p:ph type="sldNum" sz="quarter" idx="12"/>
          </p:nvPr>
        </p:nvSpPr>
        <p:spPr/>
        <p:txBody>
          <a:bodyPr/>
          <a:lstStyle/>
          <a:p>
            <a:pPr>
              <a:defRPr/>
            </a:pPr>
            <a:fld id="{7364E235-7801-4107-ACD3-1406B8D2313B}" type="slidenum">
              <a:rPr lang="ru-RU" smtClean="0"/>
              <a:pPr>
                <a:defRPr/>
              </a:pPr>
              <a:t>15</a:t>
            </a:fld>
            <a:endParaRPr lang="ru-RU"/>
          </a:p>
        </p:txBody>
      </p:sp>
      <p:sp>
        <p:nvSpPr>
          <p:cNvPr id="14" name="TextBox 26"/>
          <p:cNvSpPr txBox="1">
            <a:spLocks noChangeArrowheads="1"/>
          </p:cNvSpPr>
          <p:nvPr/>
        </p:nvSpPr>
        <p:spPr bwMode="auto">
          <a:xfrm>
            <a:off x="6072198" y="214290"/>
            <a:ext cx="1785950" cy="646331"/>
          </a:xfrm>
          <a:prstGeom prst="rect">
            <a:avLst/>
          </a:prstGeom>
          <a:solidFill>
            <a:srgbClr val="B9FDFA"/>
          </a:solidFill>
          <a:ln w="25400">
            <a:solidFill>
              <a:schemeClr val="tx1"/>
            </a:solidFill>
            <a:miter lim="800000"/>
            <a:headEnd/>
            <a:tailEnd/>
          </a:ln>
        </p:spPr>
        <p:txBody>
          <a:bodyPr wrap="square">
            <a:spAutoFit/>
          </a:bodyPr>
          <a:lstStyle/>
          <a:p>
            <a:r>
              <a:rPr lang="el-GR" dirty="0" smtClean="0">
                <a:latin typeface="Times New Roman" pitchFamily="18" charset="0"/>
                <a:cs typeface="Times New Roman" pitchFamily="18" charset="0"/>
              </a:rPr>
              <a:t>Ω</a:t>
            </a:r>
            <a:r>
              <a:rPr lang="en-US" baseline="30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Λ</a:t>
            </a:r>
            <a:r>
              <a:rPr lang="en-US" dirty="0" smtClean="0">
                <a:latin typeface="Times New Roman" pitchFamily="18" charset="0"/>
                <a:cs typeface="Times New Roman" pitchFamily="18" charset="0"/>
              </a:rPr>
              <a:t> </a:t>
            </a:r>
            <a:r>
              <a:rPr lang="en-US" dirty="0" smtClean="0"/>
              <a:t>+ </a:t>
            </a:r>
            <a:r>
              <a:rPr lang="en-US" dirty="0" smtClean="0">
                <a:latin typeface="Times New Roman" pitchFamily="18" charset="0"/>
                <a:cs typeface="Times New Roman" pitchFamily="18" charset="0"/>
              </a:rPr>
              <a:t>K</a:t>
            </a:r>
            <a:r>
              <a:rPr lang="en-US" baseline="30000"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p</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π</a:t>
            </a:r>
            <a:r>
              <a:rPr lang="en-US" baseline="30000" dirty="0" smtClean="0">
                <a:latin typeface="Times New Roman" pitchFamily="18" charset="0"/>
                <a:cs typeface="Times New Roman" pitchFamily="18" charset="0"/>
              </a:rPr>
              <a:t>-</a:t>
            </a:r>
            <a:r>
              <a:rPr lang="en-US" dirty="0" smtClean="0"/>
              <a:t>  </a:t>
            </a:r>
            <a:endParaRPr lang="ru-RU" dirty="0"/>
          </a:p>
        </p:txBody>
      </p:sp>
      <p:sp>
        <p:nvSpPr>
          <p:cNvPr id="16" name="Прямоугольник 15"/>
          <p:cNvSpPr/>
          <p:nvPr/>
        </p:nvSpPr>
        <p:spPr>
          <a:xfrm>
            <a:off x="857224" y="1142984"/>
            <a:ext cx="7286676" cy="923330"/>
          </a:xfrm>
          <a:prstGeom prst="rect">
            <a:avLst/>
          </a:prstGeom>
          <a:solidFill>
            <a:srgbClr val="FFFFCC"/>
          </a:solidFill>
          <a:ln w="12700">
            <a:solidFill>
              <a:schemeClr val="tx1"/>
            </a:solidFill>
          </a:ln>
        </p:spPr>
        <p:txBody>
          <a:bodyPr wrap="square">
            <a:spAutoFit/>
          </a:bodyPr>
          <a:lstStyle/>
          <a:p>
            <a:pPr algn="ctr"/>
            <a:r>
              <a:rPr lang="ru-RU"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dca</a:t>
            </a:r>
            <a:r>
              <a:rPr lang="ru-RU" dirty="0" smtClean="0">
                <a:solidFill>
                  <a:srgbClr val="002060"/>
                </a:solidFill>
                <a:latin typeface="Times New Roman" pitchFamily="18" charset="0"/>
                <a:cs typeface="Times New Roman" pitchFamily="18" charset="0"/>
              </a:rPr>
              <a:t>(</a:t>
            </a:r>
            <a:r>
              <a:rPr lang="en-US" dirty="0" smtClean="0">
                <a:solidFill>
                  <a:srgbClr val="002060"/>
                </a:solidFill>
                <a:latin typeface="Times New Roman" pitchFamily="18" charset="0"/>
                <a:cs typeface="Times New Roman" pitchFamily="18" charset="0"/>
              </a:rPr>
              <a:t>π</a:t>
            </a:r>
            <a:r>
              <a:rPr lang="ru-RU" dirty="0" smtClean="0">
                <a:solidFill>
                  <a:srgbClr val="002060"/>
                </a:solidFill>
                <a:latin typeface="Times New Roman" pitchFamily="18" charset="0"/>
                <a:cs typeface="Times New Roman" pitchFamily="18" charset="0"/>
              </a:rPr>
              <a:t>)&gt;0.05</a:t>
            </a:r>
            <a:r>
              <a:rPr lang="en-US" dirty="0" smtClean="0">
                <a:solidFill>
                  <a:srgbClr val="002060"/>
                </a:solidFill>
                <a:latin typeface="Times New Roman" pitchFamily="18" charset="0"/>
                <a:cs typeface="Times New Roman" pitchFamily="18" charset="0"/>
              </a:rPr>
              <a:t> cm</a:t>
            </a:r>
            <a:r>
              <a:rPr lang="ru-RU" dirty="0" smtClean="0">
                <a:solidFill>
                  <a:srgbClr val="002060"/>
                </a:solidFill>
                <a:latin typeface="Times New Roman" pitchFamily="18" charset="0"/>
                <a:cs typeface="Times New Roman" pitchFamily="18" charset="0"/>
              </a:rPr>
              <a:t> &amp; </a:t>
            </a:r>
            <a:r>
              <a:rPr lang="en-US" dirty="0" err="1" smtClean="0">
                <a:solidFill>
                  <a:srgbClr val="002060"/>
                </a:solidFill>
                <a:latin typeface="Times New Roman" pitchFamily="18" charset="0"/>
                <a:cs typeface="Times New Roman" pitchFamily="18" charset="0"/>
              </a:rPr>
              <a:t>dca</a:t>
            </a:r>
            <a:r>
              <a:rPr lang="ru-RU" dirty="0" smtClean="0">
                <a:solidFill>
                  <a:srgbClr val="002060"/>
                </a:solidFill>
                <a:latin typeface="Times New Roman" pitchFamily="18" charset="0"/>
                <a:cs typeface="Times New Roman" pitchFamily="18" charset="0"/>
              </a:rPr>
              <a:t>(</a:t>
            </a:r>
            <a:r>
              <a:rPr lang="en-US" dirty="0" smtClean="0">
                <a:solidFill>
                  <a:srgbClr val="002060"/>
                </a:solidFill>
                <a:latin typeface="Times New Roman" pitchFamily="18" charset="0"/>
                <a:cs typeface="Times New Roman" pitchFamily="18" charset="0"/>
              </a:rPr>
              <a:t>p</a:t>
            </a:r>
            <a:r>
              <a:rPr lang="ru-RU" dirty="0" smtClean="0">
                <a:solidFill>
                  <a:srgbClr val="002060"/>
                </a:solidFill>
                <a:latin typeface="Times New Roman" pitchFamily="18" charset="0"/>
                <a:cs typeface="Times New Roman" pitchFamily="18" charset="0"/>
              </a:rPr>
              <a:t>)&gt;0.05</a:t>
            </a:r>
            <a:r>
              <a:rPr lang="en-US" dirty="0" smtClean="0">
                <a:solidFill>
                  <a:srgbClr val="002060"/>
                </a:solidFill>
                <a:latin typeface="Times New Roman" pitchFamily="18" charset="0"/>
                <a:cs typeface="Times New Roman" pitchFamily="18" charset="0"/>
              </a:rPr>
              <a:t> cm </a:t>
            </a:r>
            <a:r>
              <a:rPr lang="ru-RU" dirty="0" smtClean="0">
                <a:solidFill>
                  <a:srgbClr val="002060"/>
                </a:solidFill>
                <a:latin typeface="Times New Roman" pitchFamily="18" charset="0"/>
                <a:cs typeface="Times New Roman" pitchFamily="18" charset="0"/>
              </a:rPr>
              <a:t>&amp; </a:t>
            </a:r>
            <a:r>
              <a:rPr lang="en-US" dirty="0" err="1" smtClean="0">
                <a:solidFill>
                  <a:srgbClr val="002060"/>
                </a:solidFill>
                <a:latin typeface="Times New Roman" pitchFamily="18" charset="0"/>
                <a:cs typeface="Times New Roman" pitchFamily="18" charset="0"/>
              </a:rPr>
              <a:t>dca</a:t>
            </a:r>
            <a:r>
              <a:rPr lang="ru-RU" dirty="0" smtClean="0">
                <a:solidFill>
                  <a:srgbClr val="002060"/>
                </a:solidFill>
                <a:latin typeface="Times New Roman" pitchFamily="18" charset="0"/>
                <a:cs typeface="Times New Roman" pitchFamily="18" charset="0"/>
              </a:rPr>
              <a:t>(</a:t>
            </a:r>
            <a:r>
              <a:rPr lang="en-US" dirty="0" smtClean="0">
                <a:solidFill>
                  <a:srgbClr val="002060"/>
                </a:solidFill>
                <a:latin typeface="Times New Roman" pitchFamily="18" charset="0"/>
                <a:cs typeface="Times New Roman" pitchFamily="18" charset="0"/>
              </a:rPr>
              <a:t>K</a:t>
            </a:r>
            <a:r>
              <a:rPr lang="ru-RU" dirty="0" smtClean="0">
                <a:solidFill>
                  <a:srgbClr val="002060"/>
                </a:solidFill>
                <a:latin typeface="Times New Roman" pitchFamily="18" charset="0"/>
                <a:cs typeface="Times New Roman" pitchFamily="18" charset="0"/>
              </a:rPr>
              <a:t>)&gt;0.1</a:t>
            </a:r>
            <a:r>
              <a:rPr lang="en-US" dirty="0" smtClean="0">
                <a:solidFill>
                  <a:srgbClr val="002060"/>
                </a:solidFill>
                <a:latin typeface="Times New Roman" pitchFamily="18" charset="0"/>
                <a:cs typeface="Times New Roman" pitchFamily="18" charset="0"/>
              </a:rPr>
              <a:t> </a:t>
            </a:r>
            <a:r>
              <a:rPr lang="ru-RU" dirty="0" smtClean="0">
                <a:solidFill>
                  <a:srgbClr val="002060"/>
                </a:solidFill>
                <a:latin typeface="Times New Roman" pitchFamily="18" charset="0"/>
                <a:cs typeface="Times New Roman" pitchFamily="18" charset="0"/>
              </a:rPr>
              <a:t>с</a:t>
            </a:r>
            <a:r>
              <a:rPr lang="en-US" dirty="0" smtClean="0">
                <a:solidFill>
                  <a:srgbClr val="002060"/>
                </a:solidFill>
                <a:latin typeface="Times New Roman" pitchFamily="18" charset="0"/>
                <a:cs typeface="Times New Roman" pitchFamily="18" charset="0"/>
              </a:rPr>
              <a:t>m</a:t>
            </a:r>
            <a:r>
              <a:rPr lang="ru-RU" dirty="0" smtClean="0">
                <a:solidFill>
                  <a:srgbClr val="002060"/>
                </a:solidFill>
                <a:latin typeface="Times New Roman" pitchFamily="18" charset="0"/>
                <a:cs typeface="Times New Roman" pitchFamily="18" charset="0"/>
              </a:rPr>
              <a:t> &amp; </a:t>
            </a:r>
            <a:r>
              <a:rPr lang="en-US" dirty="0" err="1" smtClean="0">
                <a:solidFill>
                  <a:srgbClr val="002060"/>
                </a:solidFill>
                <a:latin typeface="Times New Roman" pitchFamily="18" charset="0"/>
                <a:cs typeface="Times New Roman" pitchFamily="18" charset="0"/>
              </a:rPr>
              <a:t>dca</a:t>
            </a:r>
            <a:r>
              <a:rPr lang="ru-RU" dirty="0" smtClean="0">
                <a:solidFill>
                  <a:srgbClr val="002060"/>
                </a:solidFill>
                <a:latin typeface="Times New Roman" pitchFamily="18" charset="0"/>
                <a:cs typeface="Times New Roman" pitchFamily="18" charset="0"/>
              </a:rPr>
              <a:t>(</a:t>
            </a:r>
            <a:r>
              <a:rPr lang="en-US" dirty="0" smtClean="0">
                <a:solidFill>
                  <a:srgbClr val="002060"/>
                </a:solidFill>
                <a:latin typeface="Times New Roman" pitchFamily="18" charset="0"/>
                <a:cs typeface="Times New Roman" pitchFamily="18" charset="0"/>
              </a:rPr>
              <a:t>Λ</a:t>
            </a:r>
            <a:r>
              <a:rPr lang="en-US" baseline="30000" dirty="0" smtClean="0">
                <a:solidFill>
                  <a:srgbClr val="002060"/>
                </a:solidFill>
                <a:latin typeface="Times New Roman" pitchFamily="18" charset="0"/>
                <a:cs typeface="Times New Roman" pitchFamily="18" charset="0"/>
              </a:rPr>
              <a:t> </a:t>
            </a:r>
            <a:r>
              <a:rPr lang="ru-RU" dirty="0" smtClean="0">
                <a:solidFill>
                  <a:srgbClr val="002060"/>
                </a:solidFill>
                <a:latin typeface="Times New Roman" pitchFamily="18" charset="0"/>
                <a:cs typeface="Times New Roman" pitchFamily="18" charset="0"/>
              </a:rPr>
              <a:t>)</a:t>
            </a:r>
            <a:r>
              <a:rPr lang="ru-RU" baseline="-25000" dirty="0" smtClean="0">
                <a:solidFill>
                  <a:srgbClr val="002060"/>
                </a:solidFill>
                <a:latin typeface="Times New Roman" pitchFamily="18" charset="0"/>
                <a:cs typeface="Times New Roman" pitchFamily="18" charset="0"/>
              </a:rPr>
              <a:t> </a:t>
            </a:r>
            <a:r>
              <a:rPr lang="ru-RU" dirty="0" smtClean="0">
                <a:solidFill>
                  <a:srgbClr val="002060"/>
                </a:solidFill>
                <a:latin typeface="Times New Roman" pitchFamily="18" charset="0"/>
                <a:cs typeface="Times New Roman" pitchFamily="18" charset="0"/>
              </a:rPr>
              <a:t>&gt;0.1</a:t>
            </a:r>
            <a:r>
              <a:rPr lang="en-US" dirty="0" smtClean="0">
                <a:solidFill>
                  <a:srgbClr val="002060"/>
                </a:solidFill>
                <a:latin typeface="Times New Roman" pitchFamily="18" charset="0"/>
                <a:cs typeface="Times New Roman" pitchFamily="18" charset="0"/>
              </a:rPr>
              <a:t> </a:t>
            </a:r>
            <a:r>
              <a:rPr lang="ru-RU" dirty="0" smtClean="0">
                <a:solidFill>
                  <a:srgbClr val="002060"/>
                </a:solidFill>
                <a:latin typeface="Times New Roman" pitchFamily="18" charset="0"/>
                <a:cs typeface="Times New Roman" pitchFamily="18" charset="0"/>
              </a:rPr>
              <a:t>с</a:t>
            </a:r>
            <a:r>
              <a:rPr lang="en-US" dirty="0" smtClean="0">
                <a:solidFill>
                  <a:srgbClr val="002060"/>
                </a:solidFill>
                <a:latin typeface="Times New Roman" pitchFamily="18" charset="0"/>
                <a:cs typeface="Times New Roman" pitchFamily="18" charset="0"/>
              </a:rPr>
              <a:t>m</a:t>
            </a:r>
            <a:r>
              <a:rPr lang="ru-RU" dirty="0" smtClean="0">
                <a:solidFill>
                  <a:srgbClr val="002060"/>
                </a:solidFill>
                <a:latin typeface="Times New Roman" pitchFamily="18" charset="0"/>
                <a:cs typeface="Times New Roman" pitchFamily="18" charset="0"/>
              </a:rPr>
              <a:t> &amp;</a:t>
            </a:r>
            <a:r>
              <a:rPr lang="en-US" dirty="0" smtClean="0">
                <a:solidFill>
                  <a:srgbClr val="002060"/>
                </a:solidFill>
                <a:latin typeface="Times New Roman" pitchFamily="18" charset="0"/>
                <a:cs typeface="Times New Roman" pitchFamily="18" charset="0"/>
              </a:rPr>
              <a:t> </a:t>
            </a:r>
            <a:r>
              <a:rPr lang="ru-RU" dirty="0" smtClean="0">
                <a:solidFill>
                  <a:srgbClr val="002060"/>
                </a:solidFill>
                <a:latin typeface="Times New Roman" pitchFamily="18" charset="0"/>
                <a:cs typeface="Times New Roman" pitchFamily="18" charset="0"/>
              </a:rPr>
              <a:t> </a:t>
            </a:r>
            <a:r>
              <a:rPr lang="en-US" dirty="0" err="1" smtClean="0">
                <a:latin typeface="Times New Roman" pitchFamily="18" charset="0"/>
                <a:cs typeface="Times New Roman" pitchFamily="18" charset="0"/>
              </a:rPr>
              <a:t>dca</a:t>
            </a:r>
            <a:r>
              <a:rPr lang="en-US"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π</a:t>
            </a:r>
            <a:r>
              <a:rPr lang="en-US" dirty="0" smtClean="0">
                <a:latin typeface="Times New Roman" pitchFamily="18" charset="0"/>
                <a:cs typeface="Times New Roman" pitchFamily="18" charset="0"/>
              </a:rPr>
              <a:t>p)&lt;0.3 </a:t>
            </a:r>
            <a:r>
              <a:rPr lang="ru-RU" dirty="0" smtClean="0">
                <a:latin typeface="Times New Roman" pitchFamily="18" charset="0"/>
                <a:cs typeface="Times New Roman" pitchFamily="18" charset="0"/>
              </a:rPr>
              <a:t>с</a:t>
            </a:r>
            <a:r>
              <a:rPr lang="en-US" dirty="0" smtClean="0">
                <a:latin typeface="Times New Roman" pitchFamily="18" charset="0"/>
                <a:cs typeface="Times New Roman" pitchFamily="18" charset="0"/>
              </a:rPr>
              <a:t>m &amp; </a:t>
            </a:r>
            <a:r>
              <a:rPr lang="en-US" dirty="0" err="1" smtClean="0">
                <a:latin typeface="Times New Roman" pitchFamily="18" charset="0"/>
                <a:cs typeface="Times New Roman" pitchFamily="18" charset="0"/>
              </a:rPr>
              <a:t>dca</a:t>
            </a:r>
            <a:r>
              <a:rPr lang="en-US"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Λ</a:t>
            </a:r>
            <a:r>
              <a:rPr lang="en-US" dirty="0" smtClean="0">
                <a:latin typeface="Times New Roman" pitchFamily="18" charset="0"/>
                <a:cs typeface="Times New Roman" pitchFamily="18" charset="0"/>
              </a:rPr>
              <a:t>K)&lt;0.1 </a:t>
            </a:r>
            <a:r>
              <a:rPr lang="ru-RU" dirty="0" smtClean="0">
                <a:latin typeface="Times New Roman" pitchFamily="18" charset="0"/>
                <a:cs typeface="Times New Roman" pitchFamily="18" charset="0"/>
              </a:rPr>
              <a:t>с</a:t>
            </a:r>
            <a:r>
              <a:rPr lang="en-US" dirty="0" smtClean="0">
                <a:latin typeface="Times New Roman" pitchFamily="18" charset="0"/>
                <a:cs typeface="Times New Roman" pitchFamily="18" charset="0"/>
              </a:rPr>
              <a:t>m &amp; </a:t>
            </a:r>
            <a:r>
              <a:rPr lang="el-GR" dirty="0" smtClean="0">
                <a:latin typeface="Times New Roman" pitchFamily="18" charset="0"/>
                <a:cs typeface="Times New Roman" pitchFamily="18" charset="0"/>
              </a:rPr>
              <a:t>θ</a:t>
            </a:r>
            <a:r>
              <a:rPr lang="en-US"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Λ</a:t>
            </a:r>
            <a:r>
              <a:rPr lang="en-US" dirty="0" smtClean="0">
                <a:latin typeface="Times New Roman" pitchFamily="18" charset="0"/>
                <a:cs typeface="Times New Roman" pitchFamily="18" charset="0"/>
              </a:rPr>
              <a:t>)&gt;0.01 </a:t>
            </a:r>
            <a:r>
              <a:rPr lang="en-US" dirty="0" err="1" smtClean="0">
                <a:latin typeface="Times New Roman" pitchFamily="18" charset="0"/>
                <a:cs typeface="Times New Roman" pitchFamily="18" charset="0"/>
              </a:rPr>
              <a:t>rad</a:t>
            </a:r>
            <a:r>
              <a:rPr lang="en-US" dirty="0" smtClean="0">
                <a:latin typeface="Times New Roman" pitchFamily="18" charset="0"/>
                <a:cs typeface="Times New Roman" pitchFamily="18" charset="0"/>
              </a:rPr>
              <a:t> &amp; </a:t>
            </a:r>
            <a:r>
              <a:rPr lang="el-GR" dirty="0" smtClean="0">
                <a:latin typeface="Times New Roman" pitchFamily="18" charset="0"/>
                <a:cs typeface="Times New Roman" pitchFamily="18" charset="0"/>
              </a:rPr>
              <a:t>θ</a:t>
            </a:r>
            <a:r>
              <a:rPr lang="en-US" dirty="0" smtClean="0">
                <a:latin typeface="Times New Roman" pitchFamily="18" charset="0"/>
                <a:cs typeface="Times New Roman" pitchFamily="18" charset="0"/>
              </a:rPr>
              <a:t>(Ω)&lt;0.015 </a:t>
            </a:r>
            <a:r>
              <a:rPr lang="en-US" dirty="0" err="1" smtClean="0">
                <a:latin typeface="Times New Roman" pitchFamily="18" charset="0"/>
                <a:cs typeface="Times New Roman" pitchFamily="18" charset="0"/>
              </a:rPr>
              <a:t>rad</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&amp;                     </a:t>
            </a:r>
            <a:r>
              <a:rPr lang="el-GR" dirty="0" smtClean="0">
                <a:latin typeface="Times New Roman" pitchFamily="18" charset="0"/>
                <a:cs typeface="Times New Roman" pitchFamily="18" charset="0"/>
              </a:rPr>
              <a:t>λ</a:t>
            </a:r>
            <a:r>
              <a:rPr lang="en-US" dirty="0" smtClean="0">
                <a:latin typeface="Times New Roman" pitchFamily="18" charset="0"/>
                <a:cs typeface="Times New Roman" pitchFamily="18" charset="0"/>
              </a:rPr>
              <a:t>(Λ)&gt;5 </a:t>
            </a:r>
            <a:r>
              <a:rPr lang="ru-RU" dirty="0" smtClean="0">
                <a:latin typeface="Times New Roman" pitchFamily="18" charset="0"/>
                <a:cs typeface="Times New Roman" pitchFamily="18" charset="0"/>
              </a:rPr>
              <a:t>с</a:t>
            </a:r>
            <a:r>
              <a:rPr lang="en-US" dirty="0" smtClean="0">
                <a:latin typeface="Times New Roman" pitchFamily="18" charset="0"/>
                <a:cs typeface="Times New Roman" pitchFamily="18" charset="0"/>
              </a:rPr>
              <a:t>m</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&amp; </a:t>
            </a:r>
            <a:r>
              <a:rPr lang="el-GR" dirty="0" smtClean="0">
                <a:latin typeface="Times New Roman" pitchFamily="18" charset="0"/>
                <a:cs typeface="Times New Roman" pitchFamily="18" charset="0"/>
              </a:rPr>
              <a:t>λ</a:t>
            </a:r>
            <a:r>
              <a:rPr lang="en-US" dirty="0" smtClean="0">
                <a:latin typeface="Times New Roman" pitchFamily="18" charset="0"/>
                <a:cs typeface="Times New Roman" pitchFamily="18" charset="0"/>
              </a:rPr>
              <a:t>(Ω)&lt;8 </a:t>
            </a:r>
            <a:r>
              <a:rPr lang="ru-RU" dirty="0" smtClean="0">
                <a:latin typeface="Times New Roman" pitchFamily="18" charset="0"/>
                <a:cs typeface="Times New Roman" pitchFamily="18" charset="0"/>
              </a:rPr>
              <a:t>с</a:t>
            </a:r>
            <a:r>
              <a:rPr lang="en-US" dirty="0" smtClean="0">
                <a:latin typeface="Times New Roman" pitchFamily="18" charset="0"/>
                <a:cs typeface="Times New Roman" pitchFamily="18" charset="0"/>
              </a:rPr>
              <a:t>m</a:t>
            </a:r>
            <a:endParaRPr lang="ru-RU" dirty="0">
              <a:latin typeface="Times New Roman" pitchFamily="18" charset="0"/>
              <a:cs typeface="Times New Roman" pitchFamily="18" charset="0"/>
            </a:endParaRPr>
          </a:p>
        </p:txBody>
      </p:sp>
      <p:sp>
        <p:nvSpPr>
          <p:cNvPr id="17" name="Стрелка вправо 16"/>
          <p:cNvSpPr/>
          <p:nvPr/>
        </p:nvSpPr>
        <p:spPr>
          <a:xfrm rot="5400000">
            <a:off x="2385424" y="1900800"/>
            <a:ext cx="285752" cy="627508"/>
          </a:xfrm>
          <a:prstGeom prst="rightArrow">
            <a:avLst>
              <a:gd name="adj1" fmla="val 50000"/>
              <a:gd name="adj2" fmla="val 444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descr="Om_mass_bp38_100K.png"/>
          <p:cNvPicPr/>
          <p:nvPr/>
        </p:nvPicPr>
        <p:blipFill>
          <a:blip r:embed="rId2"/>
          <a:stretch>
            <a:fillRect/>
          </a:stretch>
        </p:blipFill>
        <p:spPr>
          <a:xfrm>
            <a:off x="642910" y="2357430"/>
            <a:ext cx="3714776" cy="2714644"/>
          </a:xfrm>
          <a:prstGeom prst="rect">
            <a:avLst/>
          </a:prstGeom>
        </p:spPr>
      </p:pic>
      <p:sp>
        <p:nvSpPr>
          <p:cNvPr id="15" name="Стрелка вправо 14"/>
          <p:cNvSpPr/>
          <p:nvPr/>
        </p:nvSpPr>
        <p:spPr>
          <a:xfrm rot="5400000">
            <a:off x="6825164" y="675770"/>
            <a:ext cx="264584" cy="627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 name="Рисунок 18" descr="omega_spec2_1M.png"/>
          <p:cNvPicPr/>
          <p:nvPr/>
        </p:nvPicPr>
        <p:blipFill>
          <a:blip r:embed="rId3"/>
          <a:stretch>
            <a:fillRect/>
          </a:stretch>
        </p:blipFill>
        <p:spPr>
          <a:xfrm>
            <a:off x="4572000" y="2357430"/>
            <a:ext cx="3571900" cy="2714644"/>
          </a:xfrm>
          <a:prstGeom prst="rect">
            <a:avLst/>
          </a:prstGeom>
        </p:spPr>
      </p:pic>
      <p:sp>
        <p:nvSpPr>
          <p:cNvPr id="11" name="TextBox 10"/>
          <p:cNvSpPr txBox="1"/>
          <p:nvPr/>
        </p:nvSpPr>
        <p:spPr>
          <a:xfrm>
            <a:off x="1071538" y="5072074"/>
            <a:ext cx="3071675" cy="584775"/>
          </a:xfrm>
          <a:prstGeom prst="rect">
            <a:avLst/>
          </a:prstGeom>
          <a:solidFill>
            <a:srgbClr val="FFCCCC"/>
          </a:solidFill>
          <a:ln w="12700">
            <a:solidFill>
              <a:schemeClr val="tx1"/>
            </a:solidFill>
          </a:ln>
        </p:spPr>
        <p:txBody>
          <a:bodyPr wrap="none" rtlCol="0">
            <a:spAutoFit/>
          </a:bodyPr>
          <a:lstStyle/>
          <a:p>
            <a:r>
              <a:rPr lang="en-US" sz="1600" dirty="0" smtClean="0"/>
              <a:t>Signal – QGSM generator</a:t>
            </a:r>
          </a:p>
          <a:p>
            <a:r>
              <a:rPr lang="en-US" sz="1600" dirty="0" smtClean="0"/>
              <a:t>Background – QGSM generator</a:t>
            </a:r>
            <a:endParaRPr lang="ru-RU" sz="1600" dirty="0"/>
          </a:p>
        </p:txBody>
      </p:sp>
      <p:sp>
        <p:nvSpPr>
          <p:cNvPr id="12" name="TextBox 11"/>
          <p:cNvSpPr txBox="1"/>
          <p:nvPr/>
        </p:nvSpPr>
        <p:spPr>
          <a:xfrm>
            <a:off x="4929190" y="5072074"/>
            <a:ext cx="3071675" cy="584775"/>
          </a:xfrm>
          <a:prstGeom prst="rect">
            <a:avLst/>
          </a:prstGeom>
          <a:solidFill>
            <a:srgbClr val="FFCCCC"/>
          </a:solidFill>
          <a:ln w="12700">
            <a:solidFill>
              <a:schemeClr val="tx1"/>
            </a:solidFill>
          </a:ln>
        </p:spPr>
        <p:txBody>
          <a:bodyPr wrap="square" rtlCol="0">
            <a:spAutoFit/>
          </a:bodyPr>
          <a:lstStyle/>
          <a:p>
            <a:r>
              <a:rPr lang="en-US" sz="1600" dirty="0" smtClean="0"/>
              <a:t>Signal – thermal generator</a:t>
            </a:r>
          </a:p>
          <a:p>
            <a:r>
              <a:rPr lang="en-US" sz="1600" dirty="0" smtClean="0"/>
              <a:t>Background – QGSM generator</a:t>
            </a:r>
            <a:endParaRPr lang="ru-RU" sz="1600" dirty="0"/>
          </a:p>
        </p:txBody>
      </p:sp>
      <p:sp>
        <p:nvSpPr>
          <p:cNvPr id="18" name="Стрелка вправо 17"/>
          <p:cNvSpPr/>
          <p:nvPr/>
        </p:nvSpPr>
        <p:spPr>
          <a:xfrm rot="5400000">
            <a:off x="6243076" y="1900800"/>
            <a:ext cx="285752" cy="627508"/>
          </a:xfrm>
          <a:prstGeom prst="rightArrow">
            <a:avLst>
              <a:gd name="adj1" fmla="val 50000"/>
              <a:gd name="adj2" fmla="val 444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Rectangle 1"/>
          <p:cNvSpPr>
            <a:spLocks noChangeArrowheads="1"/>
          </p:cNvSpPr>
          <p:nvPr/>
        </p:nvSpPr>
        <p:spPr bwMode="auto">
          <a:xfrm>
            <a:off x="1428728" y="5786454"/>
            <a:ext cx="6000792" cy="584775"/>
          </a:xfrm>
          <a:prstGeom prst="rect">
            <a:avLst/>
          </a:prstGeom>
          <a:solidFill>
            <a:srgbClr val="B9FDFA"/>
          </a:solidFill>
          <a:ln w="127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lvl="0"/>
            <a:r>
              <a:rPr kumimoji="0" lang="en-US" sz="1600" b="0" i="0" u="none" strike="noStrike" cap="none" normalizeH="0" baseline="0" dirty="0" smtClean="0">
                <a:ln>
                  <a:noFill/>
                </a:ln>
                <a:solidFill>
                  <a:schemeClr val="tx1"/>
                </a:solidFill>
                <a:effectLst/>
                <a:latin typeface="+mn-lt"/>
                <a:cs typeface="Arial" pitchFamily="34" charset="0"/>
              </a:rPr>
              <a:t> Increasing</a:t>
            </a:r>
            <a:r>
              <a:rPr kumimoji="0" lang="en-US" sz="1600" b="0" i="0" u="none" strike="noStrike" cap="none" normalizeH="0" dirty="0" smtClean="0">
                <a:ln>
                  <a:noFill/>
                </a:ln>
                <a:solidFill>
                  <a:schemeClr val="tx1"/>
                </a:solidFill>
                <a:effectLst/>
                <a:latin typeface="+mn-lt"/>
                <a:cs typeface="Arial" pitchFamily="34" charset="0"/>
              </a:rPr>
              <a:t> the statistics to 1M events</a:t>
            </a:r>
            <a:r>
              <a:rPr kumimoji="0" lang="en-US" sz="1600" b="0" i="0" u="none" strike="noStrike" cap="none" normalizeH="0" baseline="0" dirty="0" smtClean="0">
                <a:ln>
                  <a:noFill/>
                </a:ln>
                <a:solidFill>
                  <a:schemeClr val="tx1"/>
                </a:solidFill>
                <a:effectLst/>
                <a:latin typeface="+mn-lt"/>
                <a:cs typeface="Arial" pitchFamily="34" charset="0"/>
              </a:rPr>
              <a:t>  allows to reconstruct </a:t>
            </a: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Ω</a:t>
            </a:r>
            <a:r>
              <a:rPr lang="en-US" sz="1600" baseline="30000" dirty="0" smtClean="0">
                <a:latin typeface="Times New Roman" pitchFamily="18" charset="0"/>
                <a:cs typeface="Times New Roman" pitchFamily="18" charset="0"/>
              </a:rPr>
              <a:t>-  </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with an efficiency of </a:t>
            </a:r>
            <a:r>
              <a:rPr kumimoji="0" lang="en-US" sz="1600" b="0" i="0" u="none" strike="noStrike" cap="none" normalizeH="0" baseline="0" dirty="0" smtClean="0">
                <a:ln>
                  <a:noFill/>
                </a:ln>
                <a:solidFill>
                  <a:srgbClr val="C00000"/>
                </a:solidFill>
                <a:effectLst/>
                <a:latin typeface="+mn-lt"/>
                <a:ea typeface="Calibri" pitchFamily="34" charset="0"/>
                <a:cs typeface="Times New Roman" pitchFamily="18" charset="0"/>
              </a:rPr>
              <a:t>1.5%</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  at a </a:t>
            </a:r>
            <a:r>
              <a:rPr lang="en-US" sz="1600" dirty="0" smtClean="0">
                <a:ea typeface="Calibri" pitchFamily="34" charset="0"/>
                <a:cs typeface="Times New Roman" pitchFamily="18" charset="0"/>
              </a:rPr>
              <a:t>significance </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level</a:t>
            </a:r>
            <a:r>
              <a:rPr kumimoji="0" lang="en-US" sz="1600" b="0" i="0" u="none" strike="noStrike" cap="none" normalizeH="0" dirty="0" smtClean="0">
                <a:ln>
                  <a:noFill/>
                </a:ln>
                <a:solidFill>
                  <a:schemeClr val="tx1"/>
                </a:solidFill>
                <a:effectLst/>
                <a:latin typeface="+mn-lt"/>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latin typeface="+mn-lt"/>
                <a:cs typeface="Arial" pitchFamily="34" charset="0"/>
              </a:rPr>
              <a:t>of </a:t>
            </a:r>
            <a:r>
              <a:rPr lang="en-US" sz="1600" dirty="0" smtClean="0">
                <a:solidFill>
                  <a:srgbClr val="C00000"/>
                </a:solidFill>
                <a:latin typeface="+mn-lt"/>
                <a:cs typeface="Arial" pitchFamily="34" charset="0"/>
              </a:rPr>
              <a:t>30.2</a:t>
            </a:r>
            <a:endParaRPr kumimoji="0" lang="ru-RU" sz="1600" b="0" i="0" u="none" strike="noStrike" cap="none" normalizeH="0" baseline="0" dirty="0" smtClean="0">
              <a:ln>
                <a:noFill/>
              </a:ln>
              <a:solidFill>
                <a:srgbClr val="C00000"/>
              </a:solidFill>
              <a:effectLst/>
              <a:latin typeface="+mn-lt"/>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2928926" y="5143512"/>
            <a:ext cx="2133600" cy="476250"/>
          </a:xfrm>
        </p:spPr>
        <p:txBody>
          <a:bodyPr/>
          <a:lstStyle/>
          <a:p>
            <a:pPr>
              <a:defRPr/>
            </a:pPr>
            <a:fld id="{7364E235-7801-4107-ACD3-1406B8D2313B}" type="slidenum">
              <a:rPr lang="ru-RU" smtClean="0"/>
              <a:pPr>
                <a:defRPr/>
              </a:pPr>
              <a:t>16</a:t>
            </a:fld>
            <a:endParaRPr lang="ru-RU"/>
          </a:p>
        </p:txBody>
      </p:sp>
      <p:sp>
        <p:nvSpPr>
          <p:cNvPr id="8" name="Заголовок 7"/>
          <p:cNvSpPr>
            <a:spLocks noGrp="1"/>
          </p:cNvSpPr>
          <p:nvPr>
            <p:ph type="title"/>
          </p:nvPr>
        </p:nvSpPr>
        <p:spPr>
          <a:xfrm>
            <a:off x="1500166" y="285728"/>
            <a:ext cx="7215238" cy="642918"/>
          </a:xfrm>
        </p:spPr>
        <p:txBody>
          <a:bodyPr/>
          <a:lstStyle/>
          <a:p>
            <a:r>
              <a:rPr lang="en-US" sz="2800" b="1" dirty="0" smtClean="0"/>
              <a:t>Charmed particle reconstruction in central </a:t>
            </a:r>
            <a:r>
              <a:rPr lang="en-US" sz="2800" b="1" dirty="0" err="1" smtClean="0"/>
              <a:t>Au+Au</a:t>
            </a:r>
            <a:r>
              <a:rPr lang="en-US" sz="2800" b="1" dirty="0" smtClean="0"/>
              <a:t> collisions at          = 9 </a:t>
            </a:r>
            <a:r>
              <a:rPr lang="en-US" sz="2800" b="1" dirty="0" err="1" smtClean="0"/>
              <a:t>GeV</a:t>
            </a:r>
            <a:r>
              <a:rPr lang="en-US" sz="2800" b="1" dirty="0" smtClean="0"/>
              <a:t> </a:t>
            </a:r>
            <a:endParaRPr lang="ru-RU" sz="2800" b="1" dirty="0"/>
          </a:p>
        </p:txBody>
      </p:sp>
      <p:sp>
        <p:nvSpPr>
          <p:cNvPr id="16998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69987" name="Object 3"/>
          <p:cNvGraphicFramePr>
            <a:graphicFrameLocks noChangeAspect="1"/>
          </p:cNvGraphicFramePr>
          <p:nvPr/>
        </p:nvGraphicFramePr>
        <p:xfrm>
          <a:off x="6286512" y="571480"/>
          <a:ext cx="857256" cy="500066"/>
        </p:xfrm>
        <a:graphic>
          <a:graphicData uri="http://schemas.openxmlformats.org/presentationml/2006/ole">
            <p:oleObj spid="_x0000_s188418" name="Формула" r:id="rId3" imgW="393480" imgH="266400" progId="Equation.3">
              <p:embed/>
            </p:oleObj>
          </a:graphicData>
        </a:graphic>
      </p:graphicFrame>
      <p:graphicFrame>
        <p:nvGraphicFramePr>
          <p:cNvPr id="11" name="Таблица 10"/>
          <p:cNvGraphicFramePr>
            <a:graphicFrameLocks noGrp="1"/>
          </p:cNvGraphicFramePr>
          <p:nvPr/>
        </p:nvGraphicFramePr>
        <p:xfrm>
          <a:off x="785787" y="1500174"/>
          <a:ext cx="7929616" cy="1219200"/>
        </p:xfrm>
        <a:graphic>
          <a:graphicData uri="http://schemas.openxmlformats.org/drawingml/2006/table">
            <a:tbl>
              <a:tblPr/>
              <a:tblGrid>
                <a:gridCol w="1382378"/>
                <a:gridCol w="1644268"/>
                <a:gridCol w="1877153"/>
                <a:gridCol w="1438734"/>
                <a:gridCol w="1587083"/>
              </a:tblGrid>
              <a:tr h="468631">
                <a:tc>
                  <a:txBody>
                    <a:bodyPr/>
                    <a:lstStyle/>
                    <a:p>
                      <a:pPr algn="ctr"/>
                      <a:r>
                        <a:rPr lang="en-US" sz="2000" dirty="0" smtClean="0">
                          <a:latin typeface="Times New Roman"/>
                        </a:rPr>
                        <a:t>Particle</a:t>
                      </a:r>
                      <a:endParaRPr lang="ru-RU" sz="2000" dirty="0">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r>
                        <a:rPr lang="en-US" sz="2000" dirty="0" smtClean="0">
                          <a:latin typeface="Times New Roman"/>
                        </a:rPr>
                        <a:t>Mass</a:t>
                      </a:r>
                      <a:endParaRPr lang="ru-RU" sz="2000" dirty="0">
                        <a:latin typeface="Times New Roman"/>
                      </a:endParaRPr>
                    </a:p>
                    <a:p>
                      <a:pPr algn="ctr"/>
                      <a:r>
                        <a:rPr lang="en-US" sz="2000" dirty="0">
                          <a:latin typeface="Times New Roman"/>
                        </a:rPr>
                        <a:t>[</a:t>
                      </a:r>
                      <a:r>
                        <a:rPr lang="en-US" sz="2000" dirty="0" err="1" smtClean="0">
                          <a:latin typeface="Times New Roman"/>
                        </a:rPr>
                        <a:t>MeV</a:t>
                      </a:r>
                      <a:r>
                        <a:rPr lang="en-US" sz="2000" dirty="0" smtClean="0">
                          <a:latin typeface="Times New Roman"/>
                        </a:rPr>
                        <a:t>/c</a:t>
                      </a:r>
                      <a:r>
                        <a:rPr lang="ru-RU" sz="2000" baseline="30000" dirty="0">
                          <a:latin typeface="Times New Roman"/>
                        </a:rPr>
                        <a:t>2</a:t>
                      </a:r>
                      <a:r>
                        <a:rPr lang="en-US" sz="2000" dirty="0">
                          <a:latin typeface="Times New Roman"/>
                        </a:rPr>
                        <a:t>]</a:t>
                      </a:r>
                      <a:endParaRPr lang="ru-RU" sz="2000" dirty="0">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r>
                        <a:rPr lang="en-US" sz="2000" dirty="0" smtClean="0">
                          <a:latin typeface="Times New Roman"/>
                        </a:rPr>
                        <a:t>Mean path</a:t>
                      </a:r>
                    </a:p>
                    <a:p>
                      <a:pPr algn="ctr"/>
                      <a:r>
                        <a:rPr lang="ru-RU" sz="2000" dirty="0" smtClean="0">
                          <a:latin typeface="Times New Roman"/>
                        </a:rPr>
                        <a:t> </a:t>
                      </a:r>
                      <a:r>
                        <a:rPr lang="ru-RU" sz="2000" dirty="0">
                          <a:latin typeface="Times New Roman"/>
                        </a:rPr>
                        <a:t>с</a:t>
                      </a:r>
                      <a:r>
                        <a:rPr lang="en-US" sz="2000" dirty="0">
                          <a:latin typeface="Times New Roman"/>
                        </a:rPr>
                        <a:t>τ</a:t>
                      </a:r>
                      <a:r>
                        <a:rPr lang="en-US" sz="2000" i="1" dirty="0">
                          <a:latin typeface="Times New Roman"/>
                        </a:rPr>
                        <a:t> </a:t>
                      </a:r>
                      <a:r>
                        <a:rPr lang="ru-RU" sz="2000" dirty="0" smtClean="0">
                          <a:latin typeface="Times New Roman"/>
                        </a:rPr>
                        <a:t>[</a:t>
                      </a:r>
                      <a:r>
                        <a:rPr lang="en-US" sz="2000" dirty="0" smtClean="0">
                          <a:latin typeface="Times New Roman"/>
                        </a:rPr>
                        <a:t>mm</a:t>
                      </a:r>
                      <a:r>
                        <a:rPr lang="ru-RU" sz="2000" dirty="0" smtClean="0">
                          <a:latin typeface="Times New Roman"/>
                        </a:rPr>
                        <a:t>]</a:t>
                      </a:r>
                      <a:endParaRPr lang="ru-RU" sz="2000" dirty="0">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r>
                        <a:rPr lang="en-US" sz="2000" dirty="0" smtClean="0">
                          <a:latin typeface="Times New Roman"/>
                        </a:rPr>
                        <a:t>Decay</a:t>
                      </a:r>
                      <a:r>
                        <a:rPr lang="en-US" sz="2000" baseline="0" dirty="0" smtClean="0">
                          <a:latin typeface="Times New Roman"/>
                        </a:rPr>
                        <a:t> channel</a:t>
                      </a:r>
                      <a:endParaRPr lang="ru-RU" sz="2000" dirty="0">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r>
                        <a:rPr lang="en-US" sz="2000">
                          <a:latin typeface="Times New Roman"/>
                        </a:rPr>
                        <a:t>BR</a:t>
                      </a:r>
                      <a:endParaRPr lang="ru-RU" sz="2000">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r>
              <a:tr h="234315">
                <a:tc>
                  <a:txBody>
                    <a:bodyPr/>
                    <a:lstStyle/>
                    <a:p>
                      <a:pPr algn="ctr"/>
                      <a:r>
                        <a:rPr lang="en-US" sz="2000" dirty="0">
                          <a:latin typeface="Times New Roman"/>
                        </a:rPr>
                        <a:t>D</a:t>
                      </a:r>
                      <a:r>
                        <a:rPr lang="ru-RU" sz="2000" baseline="30000" dirty="0">
                          <a:latin typeface="Times New Roman"/>
                        </a:rPr>
                        <a:t>+</a:t>
                      </a:r>
                      <a:endParaRPr lang="ru-RU" sz="2000" dirty="0">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r>
                        <a:rPr lang="en-US" sz="2000" dirty="0">
                          <a:latin typeface="Times New Roman"/>
                        </a:rPr>
                        <a:t>1869.62±0.20</a:t>
                      </a:r>
                      <a:endParaRPr lang="ru-RU" sz="2000" dirty="0">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r>
                        <a:rPr lang="ru-RU" sz="2000" dirty="0">
                          <a:latin typeface="Times New Roman"/>
                        </a:rPr>
                        <a:t>0.</a:t>
                      </a:r>
                      <a:r>
                        <a:rPr lang="en-US" sz="2000" dirty="0">
                          <a:latin typeface="Times New Roman"/>
                        </a:rPr>
                        <a:t>312</a:t>
                      </a:r>
                      <a:endParaRPr lang="ru-RU" sz="2000" dirty="0">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r>
                        <a:rPr lang="en-US" sz="2000" i="1" dirty="0">
                          <a:latin typeface="Times New Roman"/>
                        </a:rPr>
                        <a:t>π</a:t>
                      </a:r>
                      <a:r>
                        <a:rPr lang="ru-RU" sz="2000" i="1" baseline="30000" dirty="0">
                          <a:latin typeface="Times New Roman"/>
                        </a:rPr>
                        <a:t>+</a:t>
                      </a:r>
                      <a:r>
                        <a:rPr lang="en-US" sz="2000" dirty="0">
                          <a:latin typeface="Times New Roman"/>
                        </a:rPr>
                        <a:t> + </a:t>
                      </a:r>
                      <a:r>
                        <a:rPr lang="en-US" sz="2000" i="1" dirty="0">
                          <a:latin typeface="Times New Roman"/>
                        </a:rPr>
                        <a:t>π</a:t>
                      </a:r>
                      <a:r>
                        <a:rPr lang="ru-RU" sz="2000" baseline="30000" dirty="0">
                          <a:latin typeface="Times New Roman"/>
                        </a:rPr>
                        <a:t>+</a:t>
                      </a:r>
                      <a:r>
                        <a:rPr lang="en-US" sz="2000" dirty="0">
                          <a:latin typeface="Times New Roman"/>
                        </a:rPr>
                        <a:t> + K</a:t>
                      </a:r>
                      <a:r>
                        <a:rPr lang="en-US" sz="2000" baseline="30000" dirty="0">
                          <a:latin typeface="Times New Roman"/>
                        </a:rPr>
                        <a:t>-</a:t>
                      </a:r>
                      <a:endParaRPr lang="ru-RU" sz="2000" dirty="0">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r>
                        <a:rPr lang="en-US" sz="2000" dirty="0">
                          <a:latin typeface="Times New Roman"/>
                        </a:rPr>
                        <a:t>9.</a:t>
                      </a:r>
                      <a:r>
                        <a:rPr lang="ru-RU" sz="2000" dirty="0">
                          <a:latin typeface="Times New Roman"/>
                        </a:rPr>
                        <a:t>13</a:t>
                      </a:r>
                      <a:r>
                        <a:rPr lang="en-US" sz="2000" dirty="0">
                          <a:latin typeface="Times New Roman"/>
                        </a:rPr>
                        <a:t>%</a:t>
                      </a:r>
                      <a:endParaRPr lang="ru-RU" sz="2000" dirty="0">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r>
              <a:tr h="273368">
                <a:tc>
                  <a:txBody>
                    <a:bodyPr/>
                    <a:lstStyle/>
                    <a:p>
                      <a:pPr algn="ctr"/>
                      <a:r>
                        <a:rPr lang="en-US" sz="2000">
                          <a:latin typeface="Times New Roman"/>
                        </a:rPr>
                        <a:t>D</a:t>
                      </a:r>
                      <a:r>
                        <a:rPr lang="ru-RU" sz="2000" baseline="30000">
                          <a:latin typeface="Times New Roman"/>
                        </a:rPr>
                        <a:t>0</a:t>
                      </a:r>
                      <a:endParaRPr lang="ru-RU" sz="2000">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r>
                        <a:rPr lang="en-US" sz="2000">
                          <a:latin typeface="Times New Roman"/>
                        </a:rPr>
                        <a:t>1864.84±0.17</a:t>
                      </a:r>
                      <a:endParaRPr lang="ru-RU" sz="2000">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r>
                        <a:rPr lang="ru-RU" sz="2000" dirty="0">
                          <a:latin typeface="Times New Roman"/>
                        </a:rPr>
                        <a:t>0.</a:t>
                      </a:r>
                      <a:r>
                        <a:rPr lang="en-US" sz="2000" dirty="0">
                          <a:latin typeface="Times New Roman"/>
                        </a:rPr>
                        <a:t>123</a:t>
                      </a:r>
                      <a:endParaRPr lang="ru-RU" sz="2000" dirty="0">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r>
                        <a:rPr lang="en-US" sz="2000" i="1" dirty="0">
                          <a:latin typeface="Times New Roman"/>
                        </a:rPr>
                        <a:t>π</a:t>
                      </a:r>
                      <a:r>
                        <a:rPr lang="ru-RU" sz="2000" i="1" baseline="30000" dirty="0">
                          <a:latin typeface="Times New Roman"/>
                        </a:rPr>
                        <a:t>+</a:t>
                      </a:r>
                      <a:r>
                        <a:rPr lang="en-US" sz="2000" dirty="0">
                          <a:latin typeface="Times New Roman"/>
                        </a:rPr>
                        <a:t> + K</a:t>
                      </a:r>
                      <a:r>
                        <a:rPr lang="en-US" sz="2000" baseline="30000" dirty="0">
                          <a:latin typeface="Times New Roman"/>
                        </a:rPr>
                        <a:t>-</a:t>
                      </a:r>
                      <a:endParaRPr lang="ru-RU" sz="2000" dirty="0">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spcAft>
                          <a:spcPts val="0"/>
                        </a:spcAft>
                      </a:pPr>
                      <a:r>
                        <a:rPr lang="en-US" sz="2000" dirty="0">
                          <a:latin typeface="Times New Roman"/>
                        </a:rPr>
                        <a:t>3.89%</a:t>
                      </a:r>
                      <a:endParaRPr lang="ru-RU" sz="2000" dirty="0">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r>
            </a:tbl>
          </a:graphicData>
        </a:graphic>
      </p:graphicFrame>
      <p:sp>
        <p:nvSpPr>
          <p:cNvPr id="12" name="TextBox 11"/>
          <p:cNvSpPr txBox="1"/>
          <p:nvPr/>
        </p:nvSpPr>
        <p:spPr>
          <a:xfrm>
            <a:off x="2071670" y="4071942"/>
            <a:ext cx="5000660" cy="923330"/>
          </a:xfrm>
          <a:prstGeom prst="rect">
            <a:avLst/>
          </a:prstGeom>
          <a:solidFill>
            <a:srgbClr val="B9FDFA"/>
          </a:solidFill>
          <a:ln w="12700">
            <a:solidFill>
              <a:schemeClr val="tx1"/>
            </a:solidFill>
          </a:ln>
        </p:spPr>
        <p:txBody>
          <a:bodyPr wrap="square" rtlCol="0">
            <a:spAutoFit/>
          </a:bodyPr>
          <a:lstStyle/>
          <a:p>
            <a:r>
              <a:rPr lang="en-US" dirty="0" smtClean="0"/>
              <a:t>Two methods are used</a:t>
            </a:r>
            <a:r>
              <a:rPr lang="ru-RU" dirty="0" smtClean="0"/>
              <a:t> </a:t>
            </a:r>
            <a:r>
              <a:rPr lang="en-US" dirty="0" smtClean="0"/>
              <a:t>for signal selection:</a:t>
            </a:r>
          </a:p>
          <a:p>
            <a:pPr marL="342900" indent="-342900">
              <a:buAutoNum type="arabicParenR"/>
            </a:pPr>
            <a:r>
              <a:rPr lang="en-US" dirty="0" smtClean="0"/>
              <a:t>Method  of topological  cuts (</a:t>
            </a:r>
            <a:r>
              <a:rPr lang="en-US" dirty="0" smtClean="0">
                <a:solidFill>
                  <a:srgbClr val="C00000"/>
                </a:solidFill>
              </a:rPr>
              <a:t>TC</a:t>
            </a:r>
            <a:r>
              <a:rPr lang="en-US" dirty="0" smtClean="0"/>
              <a:t>)</a:t>
            </a:r>
          </a:p>
          <a:p>
            <a:pPr marL="342900" indent="-342900">
              <a:buAutoNum type="arabicParenR"/>
            </a:pPr>
            <a:r>
              <a:rPr lang="en-US" dirty="0" smtClean="0"/>
              <a:t>Method of multivariate data analysis (</a:t>
            </a:r>
            <a:r>
              <a:rPr lang="en-US" dirty="0" smtClean="0">
                <a:solidFill>
                  <a:srgbClr val="C00000"/>
                </a:solidFill>
              </a:rPr>
              <a:t>MVA</a:t>
            </a:r>
            <a:r>
              <a:rPr lang="en-US" dirty="0" smtClean="0"/>
              <a:t>)</a:t>
            </a:r>
            <a:endParaRPr lang="ru-RU" dirty="0"/>
          </a:p>
        </p:txBody>
      </p:sp>
      <p:sp>
        <p:nvSpPr>
          <p:cNvPr id="13" name="TextBox 12"/>
          <p:cNvSpPr txBox="1"/>
          <p:nvPr/>
        </p:nvSpPr>
        <p:spPr>
          <a:xfrm>
            <a:off x="1785918" y="3000372"/>
            <a:ext cx="6660798" cy="646331"/>
          </a:xfrm>
          <a:prstGeom prst="rect">
            <a:avLst/>
          </a:prstGeom>
          <a:solidFill>
            <a:srgbClr val="B9FDFA"/>
          </a:solidFill>
          <a:ln w="12700">
            <a:solidFill>
              <a:schemeClr val="tx1"/>
            </a:solidFill>
          </a:ln>
        </p:spPr>
        <p:txBody>
          <a:bodyPr wrap="none" rtlCol="0">
            <a:spAutoFit/>
          </a:bodyPr>
          <a:lstStyle/>
          <a:p>
            <a:r>
              <a:rPr lang="en-US" dirty="0" smtClean="0"/>
              <a:t>Background simulation -  using </a:t>
            </a:r>
            <a:r>
              <a:rPr lang="en-US" dirty="0" smtClean="0">
                <a:solidFill>
                  <a:srgbClr val="FF0000"/>
                </a:solidFill>
              </a:rPr>
              <a:t>QGSM</a:t>
            </a:r>
            <a:r>
              <a:rPr lang="en-US" dirty="0" smtClean="0"/>
              <a:t> generator (100K events)</a:t>
            </a:r>
          </a:p>
          <a:p>
            <a:r>
              <a:rPr lang="en-US" dirty="0" smtClean="0"/>
              <a:t>Signal simulation – using </a:t>
            </a:r>
            <a:r>
              <a:rPr lang="en-US" dirty="0" smtClean="0">
                <a:solidFill>
                  <a:srgbClr val="FF0000"/>
                </a:solidFill>
              </a:rPr>
              <a:t>thermal</a:t>
            </a:r>
            <a:r>
              <a:rPr lang="en-US" dirty="0" smtClean="0"/>
              <a:t> generator (1M events)</a:t>
            </a:r>
            <a:endParaRPr lang="ru-RU" dirty="0"/>
          </a:p>
        </p:txBody>
      </p:sp>
      <p:sp>
        <p:nvSpPr>
          <p:cNvPr id="9" name="Стрелка вправо 8"/>
          <p:cNvSpPr/>
          <p:nvPr/>
        </p:nvSpPr>
        <p:spPr>
          <a:xfrm rot="5400000">
            <a:off x="4314250" y="3543874"/>
            <a:ext cx="428628" cy="627508"/>
          </a:xfrm>
          <a:prstGeom prst="rightArrow">
            <a:avLst>
              <a:gd name="adj1" fmla="val 50000"/>
              <a:gd name="adj2" fmla="val 444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Номер слайда 3"/>
          <p:cNvSpPr>
            <a:spLocks noGrp="1"/>
          </p:cNvSpPr>
          <p:nvPr>
            <p:ph type="sldNum" sz="quarter" idx="12"/>
          </p:nvPr>
        </p:nvSpPr>
        <p:spPr>
          <a:noFill/>
        </p:spPr>
        <p:txBody>
          <a:bodyPr/>
          <a:lstStyle/>
          <a:p>
            <a:fld id="{80917A51-99D8-4723-88E8-828345CB38F0}" type="slidenum">
              <a:rPr lang="ru-RU" smtClean="0"/>
              <a:pPr/>
              <a:t>17</a:t>
            </a:fld>
            <a:endParaRPr lang="ru-RU" dirty="0" smtClean="0"/>
          </a:p>
        </p:txBody>
      </p:sp>
      <p:sp>
        <p:nvSpPr>
          <p:cNvPr id="11" name="Rectangle 2"/>
          <p:cNvSpPr>
            <a:spLocks noGrp="1" noChangeArrowheads="1"/>
          </p:cNvSpPr>
          <p:nvPr>
            <p:ph type="title"/>
          </p:nvPr>
        </p:nvSpPr>
        <p:spPr>
          <a:xfrm>
            <a:off x="1142976" y="142852"/>
            <a:ext cx="6858048" cy="357168"/>
          </a:xfrm>
        </p:spPr>
        <p:txBody>
          <a:bodyPr/>
          <a:lstStyle/>
          <a:p>
            <a:pPr eaLnBrk="1" hangingPunct="1"/>
            <a:r>
              <a:rPr lang="en-US" sz="2400" b="1" dirty="0" smtClean="0">
                <a:solidFill>
                  <a:schemeClr val="tx1"/>
                </a:solidFill>
                <a:latin typeface="Times New Roman" pitchFamily="18" charset="0"/>
                <a:cs typeface="Times New Roman" pitchFamily="18" charset="0"/>
              </a:rPr>
              <a:t>D</a:t>
            </a:r>
            <a:r>
              <a:rPr lang="en-US" sz="2400" b="1" baseline="30000" dirty="0" smtClean="0">
                <a:solidFill>
                  <a:schemeClr val="tx1"/>
                </a:solidFill>
                <a:latin typeface="Times New Roman" pitchFamily="18" charset="0"/>
                <a:cs typeface="Times New Roman" pitchFamily="18" charset="0"/>
              </a:rPr>
              <a:t>0</a:t>
            </a:r>
            <a:r>
              <a:rPr lang="en-US" sz="2400" b="1" dirty="0" smtClean="0">
                <a:solidFill>
                  <a:schemeClr val="tx1"/>
                </a:solidFill>
                <a:latin typeface="Times New Roman" pitchFamily="18" charset="0"/>
                <a:cs typeface="Times New Roman" pitchFamily="18" charset="0"/>
              </a:rPr>
              <a:t> reconstruction by TC method: cut selection </a:t>
            </a:r>
            <a:endParaRPr lang="ru-RU" sz="2400" dirty="0" smtClean="0">
              <a:solidFill>
                <a:schemeClr val="tx1"/>
              </a:solidFill>
            </a:endParaRPr>
          </a:p>
        </p:txBody>
      </p:sp>
      <p:sp>
        <p:nvSpPr>
          <p:cNvPr id="10" name="Прямоугольник 9"/>
          <p:cNvSpPr/>
          <p:nvPr/>
        </p:nvSpPr>
        <p:spPr>
          <a:xfrm>
            <a:off x="5500694" y="4214818"/>
            <a:ext cx="2571768" cy="1631216"/>
          </a:xfrm>
          <a:prstGeom prst="rect">
            <a:avLst/>
          </a:prstGeom>
          <a:solidFill>
            <a:srgbClr val="FFFFCC"/>
          </a:solidFill>
          <a:ln w="19050">
            <a:solidFill>
              <a:schemeClr val="tx1"/>
            </a:solidFill>
          </a:ln>
        </p:spPr>
        <p:txBody>
          <a:bodyPr wrap="square">
            <a:spAutoFit/>
          </a:bodyPr>
          <a:lstStyle/>
          <a:p>
            <a:r>
              <a:rPr lang="en-US" sz="2000" dirty="0" err="1" smtClean="0">
                <a:solidFill>
                  <a:srgbClr val="002060"/>
                </a:solidFill>
                <a:latin typeface="Times New Roman" pitchFamily="18" charset="0"/>
                <a:cs typeface="Times New Roman" pitchFamily="18" charset="0"/>
              </a:rPr>
              <a:t>dca</a:t>
            </a:r>
            <a:r>
              <a:rPr lang="en-US" sz="2000" dirty="0" smtClean="0">
                <a:solidFill>
                  <a:srgbClr val="002060"/>
                </a:solidFill>
                <a:latin typeface="Times New Roman" pitchFamily="18" charset="0"/>
                <a:cs typeface="Times New Roman" pitchFamily="18" charset="0"/>
              </a:rPr>
              <a:t>(K)</a:t>
            </a:r>
            <a:r>
              <a:rPr lang="ru-RU" sz="2000" dirty="0" smtClean="0">
                <a:solidFill>
                  <a:srgbClr val="002060"/>
                </a:solidFill>
                <a:latin typeface="Times New Roman" pitchFamily="18" charset="0"/>
                <a:cs typeface="Times New Roman" pitchFamily="18" charset="0"/>
              </a:rPr>
              <a:t>&gt;0.01</a:t>
            </a:r>
            <a:r>
              <a:rPr lang="en-US" sz="2000" dirty="0" smtClean="0">
                <a:solidFill>
                  <a:srgbClr val="002060"/>
                </a:solidFill>
                <a:latin typeface="Times New Roman" pitchFamily="18" charset="0"/>
                <a:cs typeface="Times New Roman" pitchFamily="18" charset="0"/>
              </a:rPr>
              <a:t>2</a:t>
            </a:r>
            <a:r>
              <a:rPr lang="ru-RU" sz="2000" dirty="0" smtClean="0">
                <a:solidFill>
                  <a:srgbClr val="002060"/>
                </a:solidFill>
                <a:latin typeface="Times New Roman" pitchFamily="18" charset="0"/>
                <a:cs typeface="Times New Roman" pitchFamily="18" charset="0"/>
              </a:rPr>
              <a:t> с</a:t>
            </a:r>
            <a:r>
              <a:rPr lang="en-US" sz="2000" dirty="0" smtClean="0">
                <a:solidFill>
                  <a:srgbClr val="002060"/>
                </a:solidFill>
                <a:latin typeface="Times New Roman" pitchFamily="18" charset="0"/>
                <a:cs typeface="Times New Roman" pitchFamily="18" charset="0"/>
              </a:rPr>
              <a:t>m</a:t>
            </a:r>
            <a:r>
              <a:rPr lang="ru-RU" sz="2000" dirty="0" smtClean="0">
                <a:solidFill>
                  <a:srgbClr val="002060"/>
                </a:solidFill>
                <a:latin typeface="Times New Roman" pitchFamily="18" charset="0"/>
                <a:cs typeface="Times New Roman" pitchFamily="18" charset="0"/>
              </a:rPr>
              <a:t> &amp; </a:t>
            </a:r>
            <a:r>
              <a:rPr lang="en-US" sz="2000" dirty="0" err="1" smtClean="0">
                <a:solidFill>
                  <a:srgbClr val="002060"/>
                </a:solidFill>
                <a:latin typeface="Times New Roman" pitchFamily="18" charset="0"/>
                <a:cs typeface="Times New Roman" pitchFamily="18" charset="0"/>
              </a:rPr>
              <a:t>dca</a:t>
            </a:r>
            <a:r>
              <a:rPr lang="en-US" sz="2000" dirty="0" smtClean="0">
                <a:solidFill>
                  <a:srgbClr val="002060"/>
                </a:solidFill>
                <a:latin typeface="Times New Roman" pitchFamily="18" charset="0"/>
                <a:cs typeface="Times New Roman" pitchFamily="18" charset="0"/>
              </a:rPr>
              <a:t>(</a:t>
            </a:r>
            <a:r>
              <a:rPr lang="el-GR" sz="2000" dirty="0" smtClean="0">
                <a:solidFill>
                  <a:srgbClr val="002060"/>
                </a:solidFill>
                <a:latin typeface="Times New Roman" pitchFamily="18" charset="0"/>
                <a:cs typeface="Times New Roman" pitchFamily="18" charset="0"/>
              </a:rPr>
              <a:t>π</a:t>
            </a:r>
            <a:r>
              <a:rPr lang="en-US" sz="2000" dirty="0" smtClean="0">
                <a:solidFill>
                  <a:srgbClr val="002060"/>
                </a:solidFill>
                <a:latin typeface="Times New Roman" pitchFamily="18" charset="0"/>
                <a:cs typeface="Times New Roman" pitchFamily="18" charset="0"/>
              </a:rPr>
              <a:t>)</a:t>
            </a:r>
            <a:r>
              <a:rPr lang="ru-RU" sz="2000" dirty="0" smtClean="0">
                <a:solidFill>
                  <a:srgbClr val="002060"/>
                </a:solidFill>
                <a:latin typeface="Times New Roman" pitchFamily="18" charset="0"/>
                <a:cs typeface="Times New Roman" pitchFamily="18" charset="0"/>
              </a:rPr>
              <a:t>&gt;0.01</a:t>
            </a:r>
            <a:r>
              <a:rPr lang="en-US" sz="2000" dirty="0" smtClean="0">
                <a:solidFill>
                  <a:srgbClr val="002060"/>
                </a:solidFill>
                <a:latin typeface="Times New Roman" pitchFamily="18" charset="0"/>
                <a:cs typeface="Times New Roman" pitchFamily="18" charset="0"/>
              </a:rPr>
              <a:t>2</a:t>
            </a:r>
            <a:r>
              <a:rPr lang="ru-RU" sz="2000" dirty="0" smtClean="0">
                <a:solidFill>
                  <a:srgbClr val="002060"/>
                </a:solidFill>
                <a:latin typeface="Times New Roman" pitchFamily="18" charset="0"/>
                <a:cs typeface="Times New Roman" pitchFamily="18" charset="0"/>
              </a:rPr>
              <a:t> с</a:t>
            </a:r>
            <a:r>
              <a:rPr lang="en-US" sz="2000" dirty="0" smtClean="0">
                <a:solidFill>
                  <a:srgbClr val="002060"/>
                </a:solidFill>
                <a:latin typeface="Times New Roman" pitchFamily="18" charset="0"/>
                <a:cs typeface="Times New Roman" pitchFamily="18" charset="0"/>
              </a:rPr>
              <a:t>m &amp; </a:t>
            </a:r>
            <a:r>
              <a:rPr lang="en-US" sz="2000" dirty="0" err="1" smtClean="0">
                <a:latin typeface="Times New Roman" pitchFamily="18" charset="0"/>
                <a:cs typeface="Times New Roman" pitchFamily="18" charset="0"/>
              </a:rPr>
              <a:t>dca</a:t>
            </a:r>
            <a:r>
              <a:rPr lang="en-US" sz="2000" dirty="0" smtClean="0">
                <a:latin typeface="Times New Roman" pitchFamily="18" charset="0"/>
                <a:cs typeface="Times New Roman" pitchFamily="18" charset="0"/>
              </a:rPr>
              <a:t>(</a:t>
            </a:r>
            <a:r>
              <a:rPr lang="el-GR" sz="2000" dirty="0" smtClean="0">
                <a:latin typeface="Times New Roman" pitchFamily="18" charset="0"/>
                <a:cs typeface="Times New Roman" pitchFamily="18" charset="0"/>
              </a:rPr>
              <a:t>π</a:t>
            </a:r>
            <a:r>
              <a:rPr lang="en-US" sz="2000" dirty="0" smtClean="0">
                <a:latin typeface="Times New Roman" pitchFamily="18" charset="0"/>
                <a:cs typeface="Times New Roman" pitchFamily="18" charset="0"/>
              </a:rPr>
              <a:t>K) &lt; 0.019 cm</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&amp; λ(D</a:t>
            </a:r>
            <a:r>
              <a:rPr lang="ru-RU" sz="2000" baseline="30000" dirty="0" smtClean="0">
                <a:latin typeface="Times New Roman" pitchFamily="18" charset="0"/>
                <a:cs typeface="Times New Roman" pitchFamily="18" charset="0"/>
              </a:rPr>
              <a:t>0</a:t>
            </a:r>
            <a:r>
              <a:rPr lang="en-US" sz="2000" dirty="0" smtClean="0">
                <a:latin typeface="Times New Roman" pitchFamily="18" charset="0"/>
                <a:cs typeface="Times New Roman" pitchFamily="18" charset="0"/>
              </a:rPr>
              <a:t>) &gt; 0.044 </a:t>
            </a:r>
            <a:r>
              <a:rPr lang="ru-RU" sz="2000" dirty="0" smtClean="0">
                <a:latin typeface="Times New Roman" pitchFamily="18" charset="0"/>
                <a:cs typeface="Times New Roman" pitchFamily="18" charset="0"/>
              </a:rPr>
              <a:t>с</a:t>
            </a:r>
            <a:r>
              <a:rPr lang="en-US" sz="2000" dirty="0" smtClean="0">
                <a:latin typeface="Times New Roman" pitchFamily="18" charset="0"/>
                <a:cs typeface="Times New Roman" pitchFamily="18" charset="0"/>
              </a:rPr>
              <a:t>m</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&amp; θ(D</a:t>
            </a:r>
            <a:r>
              <a:rPr lang="en-US" sz="2000" baseline="30000" dirty="0" smtClean="0">
                <a:latin typeface="Times New Roman" pitchFamily="18" charset="0"/>
                <a:cs typeface="Times New Roman" pitchFamily="18" charset="0"/>
              </a:rPr>
              <a:t>0</a:t>
            </a:r>
            <a:r>
              <a:rPr lang="en-US" sz="2000" dirty="0" smtClean="0">
                <a:latin typeface="Times New Roman" pitchFamily="18" charset="0"/>
                <a:cs typeface="Times New Roman" pitchFamily="18" charset="0"/>
              </a:rPr>
              <a:t>) &lt; 0.15 </a:t>
            </a:r>
            <a:r>
              <a:rPr lang="en-US" sz="2000" dirty="0" err="1" smtClean="0">
                <a:latin typeface="Times New Roman" pitchFamily="18" charset="0"/>
                <a:cs typeface="Times New Roman" pitchFamily="18" charset="0"/>
              </a:rPr>
              <a:t>rad</a:t>
            </a:r>
            <a:r>
              <a:rPr lang="en-US"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pic>
        <p:nvPicPr>
          <p:cNvPr id="16" name="Рисунок 15" descr="signif_angle.png"/>
          <p:cNvPicPr/>
          <p:nvPr/>
        </p:nvPicPr>
        <p:blipFill>
          <a:blip r:embed="rId2"/>
          <a:stretch>
            <a:fillRect/>
          </a:stretch>
        </p:blipFill>
        <p:spPr>
          <a:xfrm>
            <a:off x="1000100" y="1071546"/>
            <a:ext cx="3500462" cy="2571768"/>
          </a:xfrm>
          <a:prstGeom prst="rect">
            <a:avLst/>
          </a:prstGeom>
        </p:spPr>
      </p:pic>
      <p:pic>
        <p:nvPicPr>
          <p:cNvPr id="17" name="Рисунок 16" descr="signif_dist.png"/>
          <p:cNvPicPr/>
          <p:nvPr/>
        </p:nvPicPr>
        <p:blipFill>
          <a:blip r:embed="rId3"/>
          <a:stretch>
            <a:fillRect/>
          </a:stretch>
        </p:blipFill>
        <p:spPr>
          <a:xfrm>
            <a:off x="4857752" y="1142984"/>
            <a:ext cx="3714776" cy="2500330"/>
          </a:xfrm>
          <a:prstGeom prst="rect">
            <a:avLst/>
          </a:prstGeom>
          <a:ln w="0">
            <a:noFill/>
          </a:ln>
        </p:spPr>
      </p:pic>
      <p:pic>
        <p:nvPicPr>
          <p:cNvPr id="18" name="Рисунок 17" descr="signif_path.png"/>
          <p:cNvPicPr/>
          <p:nvPr/>
        </p:nvPicPr>
        <p:blipFill>
          <a:blip r:embed="rId4"/>
          <a:stretch>
            <a:fillRect/>
          </a:stretch>
        </p:blipFill>
        <p:spPr>
          <a:xfrm>
            <a:off x="1000100" y="3714752"/>
            <a:ext cx="3500462" cy="2643206"/>
          </a:xfrm>
          <a:prstGeom prst="rect">
            <a:avLst/>
          </a:prstGeom>
        </p:spPr>
      </p:pic>
      <p:sp>
        <p:nvSpPr>
          <p:cNvPr id="200705" name="Rectangle 1"/>
          <p:cNvSpPr>
            <a:spLocks noChangeArrowheads="1"/>
          </p:cNvSpPr>
          <p:nvPr/>
        </p:nvSpPr>
        <p:spPr bwMode="auto">
          <a:xfrm>
            <a:off x="214250" y="642918"/>
            <a:ext cx="8786906" cy="369332"/>
          </a:xfrm>
          <a:prstGeom prst="rect">
            <a:avLst/>
          </a:prstGeom>
          <a:solidFill>
            <a:srgbClr val="CCFFCC"/>
          </a:solidFill>
          <a:ln w="127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All topological  cuts are selected according to the maximum of significance functions</a:t>
            </a:r>
          </a:p>
        </p:txBody>
      </p:sp>
      <p:sp>
        <p:nvSpPr>
          <p:cNvPr id="9" name="Стрелка вправо 8"/>
          <p:cNvSpPr/>
          <p:nvPr/>
        </p:nvSpPr>
        <p:spPr>
          <a:xfrm rot="5400000">
            <a:off x="6528828" y="3543874"/>
            <a:ext cx="428628" cy="627508"/>
          </a:xfrm>
          <a:prstGeom prst="rightArrow">
            <a:avLst>
              <a:gd name="adj1" fmla="val 50000"/>
              <a:gd name="adj2" fmla="val 444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11"/>
          <p:cNvSpPr/>
          <p:nvPr/>
        </p:nvSpPr>
        <p:spPr>
          <a:xfrm>
            <a:off x="4500562" y="4615444"/>
            <a:ext cx="571504" cy="627508"/>
          </a:xfrm>
          <a:prstGeom prst="rightArrow">
            <a:avLst>
              <a:gd name="adj1" fmla="val 50000"/>
              <a:gd name="adj2" fmla="val 444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descr="spec1_D0_100M_bigstat.png"/>
          <p:cNvPicPr/>
          <p:nvPr/>
        </p:nvPicPr>
        <p:blipFill>
          <a:blip r:embed="rId2"/>
          <a:stretch>
            <a:fillRect/>
          </a:stretch>
        </p:blipFill>
        <p:spPr>
          <a:xfrm>
            <a:off x="1643042" y="1643050"/>
            <a:ext cx="6500858" cy="3929090"/>
          </a:xfrm>
          <a:prstGeom prst="rect">
            <a:avLst/>
          </a:prstGeom>
        </p:spPr>
      </p:pic>
      <p:sp>
        <p:nvSpPr>
          <p:cNvPr id="27651" name="Номер слайда 3"/>
          <p:cNvSpPr>
            <a:spLocks noGrp="1"/>
          </p:cNvSpPr>
          <p:nvPr>
            <p:ph type="sldNum" sz="quarter" idx="12"/>
          </p:nvPr>
        </p:nvSpPr>
        <p:spPr>
          <a:noFill/>
        </p:spPr>
        <p:txBody>
          <a:bodyPr/>
          <a:lstStyle/>
          <a:p>
            <a:fld id="{80917A51-99D8-4723-88E8-828345CB38F0}" type="slidenum">
              <a:rPr lang="ru-RU" smtClean="0"/>
              <a:pPr/>
              <a:t>18</a:t>
            </a:fld>
            <a:endParaRPr lang="ru-RU" smtClean="0"/>
          </a:p>
        </p:txBody>
      </p:sp>
      <p:sp>
        <p:nvSpPr>
          <p:cNvPr id="11" name="Rectangle 2"/>
          <p:cNvSpPr>
            <a:spLocks noGrp="1" noChangeArrowheads="1"/>
          </p:cNvSpPr>
          <p:nvPr>
            <p:ph type="title"/>
          </p:nvPr>
        </p:nvSpPr>
        <p:spPr>
          <a:xfrm>
            <a:off x="714348" y="214290"/>
            <a:ext cx="8215338" cy="428628"/>
          </a:xfrm>
        </p:spPr>
        <p:txBody>
          <a:bodyPr/>
          <a:lstStyle/>
          <a:p>
            <a:pPr eaLnBrk="1" hangingPunct="1"/>
            <a:r>
              <a:rPr lang="en-US" sz="2400" b="1" dirty="0" smtClean="0">
                <a:latin typeface="Times New Roman" pitchFamily="18" charset="0"/>
                <a:cs typeface="Times New Roman" pitchFamily="18" charset="0"/>
              </a:rPr>
              <a:t>D</a:t>
            </a:r>
            <a:r>
              <a:rPr lang="en-US" sz="2400" b="1" baseline="30000" dirty="0" smtClean="0">
                <a:latin typeface="Times New Roman" pitchFamily="18" charset="0"/>
                <a:cs typeface="Times New Roman" pitchFamily="18" charset="0"/>
              </a:rPr>
              <a:t>0</a:t>
            </a:r>
            <a:r>
              <a:rPr lang="en-US"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reconstruction</a:t>
            </a:r>
            <a:r>
              <a:rPr lang="ru-RU" sz="2400" b="1" dirty="0" smtClean="0"/>
              <a:t> </a:t>
            </a:r>
            <a:r>
              <a:rPr lang="ru-RU" sz="2400" b="1" dirty="0" smtClean="0"/>
              <a:t>(10</a:t>
            </a:r>
            <a:r>
              <a:rPr lang="en-US" sz="2400" b="1" baseline="30000" dirty="0" smtClean="0"/>
              <a:t>8</a:t>
            </a:r>
            <a:r>
              <a:rPr lang="ru-RU" sz="2400" b="1" baseline="30000" dirty="0" smtClean="0"/>
              <a:t> </a:t>
            </a:r>
            <a:r>
              <a:rPr lang="ru-RU" sz="2400" b="1" dirty="0" smtClean="0"/>
              <a:t> </a:t>
            </a:r>
            <a:r>
              <a:rPr lang="en-US" sz="2400" b="1" dirty="0" smtClean="0"/>
              <a:t>events</a:t>
            </a:r>
            <a:r>
              <a:rPr lang="en-US" sz="2400" b="1" dirty="0" smtClean="0"/>
              <a:t>)</a:t>
            </a:r>
            <a:r>
              <a:rPr lang="en-US"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invariant mass spectra</a:t>
            </a:r>
            <a:endParaRPr lang="ru-RU" sz="2400" dirty="0" smtClean="0">
              <a:solidFill>
                <a:schemeClr val="tx1"/>
              </a:solidFill>
            </a:endParaRPr>
          </a:p>
        </p:txBody>
      </p:sp>
      <p:sp>
        <p:nvSpPr>
          <p:cNvPr id="5" name="Прямоугольник 4"/>
          <p:cNvSpPr/>
          <p:nvPr/>
        </p:nvSpPr>
        <p:spPr>
          <a:xfrm>
            <a:off x="2285984" y="2857496"/>
            <a:ext cx="4572000" cy="646331"/>
          </a:xfrm>
          <a:prstGeom prst="rect">
            <a:avLst/>
          </a:prstGeom>
        </p:spPr>
        <p:txBody>
          <a:bodyPr>
            <a:spAutoFit/>
          </a:bodyPr>
          <a:lstStyle/>
          <a:p>
            <a:r>
              <a:rPr lang="en-US" dirty="0" smtClean="0">
                <a:solidFill>
                  <a:srgbClr val="0070C0"/>
                </a:solidFill>
              </a:rPr>
              <a:t/>
            </a:r>
            <a:br>
              <a:rPr lang="en-US" dirty="0" smtClean="0">
                <a:solidFill>
                  <a:srgbClr val="0070C0"/>
                </a:solidFill>
              </a:rPr>
            </a:br>
            <a:endParaRPr lang="ru-RU" dirty="0"/>
          </a:p>
        </p:txBody>
      </p:sp>
      <p:sp>
        <p:nvSpPr>
          <p:cNvPr id="9" name="TextBox 8"/>
          <p:cNvSpPr txBox="1"/>
          <p:nvPr/>
        </p:nvSpPr>
        <p:spPr>
          <a:xfrm>
            <a:off x="2071670" y="714356"/>
            <a:ext cx="2214578" cy="584775"/>
          </a:xfrm>
          <a:prstGeom prst="rect">
            <a:avLst/>
          </a:prstGeom>
          <a:solidFill>
            <a:srgbClr val="B9FDFA"/>
          </a:solidFill>
          <a:ln w="12700">
            <a:solidFill>
              <a:schemeClr val="tx1"/>
            </a:solidFill>
          </a:ln>
        </p:spPr>
        <p:txBody>
          <a:bodyPr wrap="square" rtlCol="0">
            <a:spAutoFit/>
          </a:bodyPr>
          <a:lstStyle/>
          <a:p>
            <a:r>
              <a:rPr lang="en-US" sz="1600" dirty="0" smtClean="0"/>
              <a:t>Signal  after applying </a:t>
            </a:r>
          </a:p>
          <a:p>
            <a:r>
              <a:rPr lang="en-US" sz="1600" dirty="0" smtClean="0"/>
              <a:t>cuts in 10</a:t>
            </a:r>
            <a:r>
              <a:rPr lang="en-US" sz="1600" baseline="30000" dirty="0" smtClean="0"/>
              <a:t>8</a:t>
            </a:r>
            <a:r>
              <a:rPr lang="en-US" sz="1600" dirty="0" smtClean="0"/>
              <a:t> events </a:t>
            </a:r>
            <a:endParaRPr lang="ru-RU" sz="1600" dirty="0"/>
          </a:p>
        </p:txBody>
      </p:sp>
      <p:sp>
        <p:nvSpPr>
          <p:cNvPr id="10" name="TextBox 9"/>
          <p:cNvSpPr txBox="1"/>
          <p:nvPr/>
        </p:nvSpPr>
        <p:spPr>
          <a:xfrm>
            <a:off x="4786314" y="714356"/>
            <a:ext cx="2857520" cy="584775"/>
          </a:xfrm>
          <a:prstGeom prst="rect">
            <a:avLst/>
          </a:prstGeom>
          <a:solidFill>
            <a:srgbClr val="B9FDFA"/>
          </a:solidFill>
          <a:ln w="12700">
            <a:solidFill>
              <a:schemeClr val="tx1"/>
            </a:solidFill>
          </a:ln>
        </p:spPr>
        <p:txBody>
          <a:bodyPr wrap="square" rtlCol="0">
            <a:spAutoFit/>
          </a:bodyPr>
          <a:lstStyle/>
          <a:p>
            <a:r>
              <a:rPr lang="en-US" sz="1600" dirty="0" smtClean="0"/>
              <a:t>Background  before applying </a:t>
            </a:r>
          </a:p>
          <a:p>
            <a:r>
              <a:rPr lang="en-US" sz="1600" dirty="0" smtClean="0"/>
              <a:t>cuts  in 10</a:t>
            </a:r>
            <a:r>
              <a:rPr lang="en-US" sz="1600" baseline="30000" dirty="0" smtClean="0"/>
              <a:t>5 </a:t>
            </a:r>
            <a:r>
              <a:rPr lang="en-US" sz="1600" dirty="0" smtClean="0"/>
              <a:t>events  </a:t>
            </a:r>
            <a:endParaRPr lang="ru-RU" sz="1600" dirty="0"/>
          </a:p>
        </p:txBody>
      </p:sp>
      <p:sp>
        <p:nvSpPr>
          <p:cNvPr id="12" name="TextBox 11"/>
          <p:cNvSpPr txBox="1"/>
          <p:nvPr/>
        </p:nvSpPr>
        <p:spPr>
          <a:xfrm>
            <a:off x="1785918" y="5786455"/>
            <a:ext cx="2643206" cy="615553"/>
          </a:xfrm>
          <a:prstGeom prst="rect">
            <a:avLst/>
          </a:prstGeom>
          <a:solidFill>
            <a:srgbClr val="B9FDFA"/>
          </a:solidFill>
          <a:ln w="12700">
            <a:solidFill>
              <a:schemeClr val="tx1"/>
            </a:solidFill>
          </a:ln>
        </p:spPr>
        <p:txBody>
          <a:bodyPr wrap="square" rtlCol="0">
            <a:spAutoFit/>
          </a:bodyPr>
          <a:lstStyle/>
          <a:p>
            <a:r>
              <a:rPr lang="en-US" sz="1600" dirty="0" smtClean="0"/>
              <a:t>Background  after applying cuts  in 10</a:t>
            </a:r>
            <a:r>
              <a:rPr lang="en-US" sz="1600" baseline="30000" dirty="0" smtClean="0"/>
              <a:t>5 </a:t>
            </a:r>
            <a:r>
              <a:rPr lang="en-US" sz="1600" dirty="0" smtClean="0"/>
              <a:t>events  </a:t>
            </a:r>
            <a:r>
              <a:rPr lang="en-US" dirty="0" smtClean="0"/>
              <a:t> </a:t>
            </a:r>
            <a:endParaRPr lang="ru-RU" dirty="0"/>
          </a:p>
        </p:txBody>
      </p:sp>
      <p:sp>
        <p:nvSpPr>
          <p:cNvPr id="13" name="TextBox 12"/>
          <p:cNvSpPr txBox="1"/>
          <p:nvPr/>
        </p:nvSpPr>
        <p:spPr>
          <a:xfrm>
            <a:off x="4929190" y="5786454"/>
            <a:ext cx="2714644" cy="615553"/>
          </a:xfrm>
          <a:prstGeom prst="rect">
            <a:avLst/>
          </a:prstGeom>
          <a:solidFill>
            <a:srgbClr val="B9FDFA"/>
          </a:solidFill>
          <a:ln w="12700">
            <a:solidFill>
              <a:schemeClr val="tx1"/>
            </a:solidFill>
          </a:ln>
        </p:spPr>
        <p:txBody>
          <a:bodyPr wrap="square" rtlCol="0">
            <a:spAutoFit/>
          </a:bodyPr>
          <a:lstStyle/>
          <a:p>
            <a:r>
              <a:rPr lang="en-US" sz="1600" dirty="0" smtClean="0"/>
              <a:t>Signal + background  after applying cuts in 10</a:t>
            </a:r>
            <a:r>
              <a:rPr lang="en-US" sz="1600" baseline="30000" dirty="0" smtClean="0"/>
              <a:t>8 </a:t>
            </a:r>
            <a:r>
              <a:rPr lang="en-US" sz="1600" dirty="0" smtClean="0"/>
              <a:t>events </a:t>
            </a:r>
            <a:r>
              <a:rPr lang="en-US" dirty="0" smtClean="0"/>
              <a:t>  </a:t>
            </a:r>
            <a:endParaRPr lang="ru-RU" dirty="0"/>
          </a:p>
        </p:txBody>
      </p:sp>
      <p:sp>
        <p:nvSpPr>
          <p:cNvPr id="14" name="Стрелка вправо 13"/>
          <p:cNvSpPr/>
          <p:nvPr/>
        </p:nvSpPr>
        <p:spPr>
          <a:xfrm rot="5400000">
            <a:off x="3085803" y="1200421"/>
            <a:ext cx="31375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право 14"/>
          <p:cNvSpPr/>
          <p:nvPr/>
        </p:nvSpPr>
        <p:spPr>
          <a:xfrm rot="5400000" flipH="1">
            <a:off x="2964645" y="5393545"/>
            <a:ext cx="285752" cy="500066"/>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право 17"/>
          <p:cNvSpPr/>
          <p:nvPr/>
        </p:nvSpPr>
        <p:spPr>
          <a:xfrm rot="5400000">
            <a:off x="6014761" y="1200421"/>
            <a:ext cx="31375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трелка вправо 19"/>
          <p:cNvSpPr/>
          <p:nvPr/>
        </p:nvSpPr>
        <p:spPr>
          <a:xfrm rot="5400000" flipH="1">
            <a:off x="6028762" y="5401262"/>
            <a:ext cx="285752" cy="484632"/>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7143768" y="1928802"/>
            <a:ext cx="312906" cy="369332"/>
          </a:xfrm>
          <a:prstGeom prst="rect">
            <a:avLst/>
          </a:prstGeom>
          <a:noFill/>
        </p:spPr>
        <p:txBody>
          <a:bodyPr wrap="none" rtlCol="0">
            <a:spAutoFit/>
          </a:bodyPr>
          <a:lstStyle/>
          <a:p>
            <a:r>
              <a:rPr lang="en-US" dirty="0" smtClean="0">
                <a:solidFill>
                  <a:srgbClr val="C00000"/>
                </a:solidFill>
              </a:rPr>
              <a:t>b</a:t>
            </a:r>
            <a:endParaRPr lang="ru-RU" dirty="0">
              <a:solidFill>
                <a:srgbClr val="C00000"/>
              </a:solidFill>
            </a:endParaRPr>
          </a:p>
        </p:txBody>
      </p:sp>
      <p:sp>
        <p:nvSpPr>
          <p:cNvPr id="19" name="TextBox 18"/>
          <p:cNvSpPr txBox="1"/>
          <p:nvPr/>
        </p:nvSpPr>
        <p:spPr>
          <a:xfrm>
            <a:off x="3786182" y="3857628"/>
            <a:ext cx="250992" cy="369332"/>
          </a:xfrm>
          <a:prstGeom prst="rect">
            <a:avLst/>
          </a:prstGeom>
          <a:noFill/>
        </p:spPr>
        <p:txBody>
          <a:bodyPr wrap="square" rtlCol="0">
            <a:spAutoFit/>
          </a:bodyPr>
          <a:lstStyle/>
          <a:p>
            <a:r>
              <a:rPr lang="en-US" dirty="0" smtClean="0">
                <a:solidFill>
                  <a:srgbClr val="C00000"/>
                </a:solidFill>
              </a:rPr>
              <a:t>c</a:t>
            </a:r>
            <a:endParaRPr lang="ru-RU" dirty="0">
              <a:solidFill>
                <a:srgbClr val="C00000"/>
              </a:solidFill>
            </a:endParaRPr>
          </a:p>
        </p:txBody>
      </p:sp>
      <p:sp>
        <p:nvSpPr>
          <p:cNvPr id="21" name="TextBox 20"/>
          <p:cNvSpPr txBox="1"/>
          <p:nvPr/>
        </p:nvSpPr>
        <p:spPr>
          <a:xfrm>
            <a:off x="7000892" y="3857628"/>
            <a:ext cx="312906" cy="369332"/>
          </a:xfrm>
          <a:prstGeom prst="rect">
            <a:avLst/>
          </a:prstGeom>
          <a:noFill/>
        </p:spPr>
        <p:txBody>
          <a:bodyPr wrap="none" rtlCol="0">
            <a:spAutoFit/>
          </a:bodyPr>
          <a:lstStyle/>
          <a:p>
            <a:r>
              <a:rPr lang="en-US" dirty="0" smtClean="0">
                <a:solidFill>
                  <a:srgbClr val="C00000"/>
                </a:solidFill>
              </a:rPr>
              <a:t>d</a:t>
            </a:r>
            <a:endParaRPr lang="ru-RU" dirty="0">
              <a:solidFill>
                <a:srgbClr val="C00000"/>
              </a:solidFill>
            </a:endParaRPr>
          </a:p>
        </p:txBody>
      </p:sp>
      <p:sp>
        <p:nvSpPr>
          <p:cNvPr id="22" name="TextBox 21"/>
          <p:cNvSpPr txBox="1"/>
          <p:nvPr/>
        </p:nvSpPr>
        <p:spPr>
          <a:xfrm>
            <a:off x="3714744" y="1928802"/>
            <a:ext cx="312906" cy="369332"/>
          </a:xfrm>
          <a:prstGeom prst="rect">
            <a:avLst/>
          </a:prstGeom>
          <a:noFill/>
        </p:spPr>
        <p:txBody>
          <a:bodyPr wrap="none" rtlCol="0">
            <a:spAutoFit/>
          </a:bodyPr>
          <a:lstStyle/>
          <a:p>
            <a:r>
              <a:rPr lang="en-US" dirty="0" smtClean="0">
                <a:solidFill>
                  <a:srgbClr val="C00000"/>
                </a:solidFill>
              </a:rPr>
              <a:t>a</a:t>
            </a:r>
            <a:endParaRPr lang="ru-RU" dirty="0">
              <a:solidFill>
                <a:srgbClr val="C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Номер слайда 3"/>
          <p:cNvSpPr>
            <a:spLocks noGrp="1"/>
          </p:cNvSpPr>
          <p:nvPr>
            <p:ph type="sldNum" sz="quarter" idx="12"/>
          </p:nvPr>
        </p:nvSpPr>
        <p:spPr>
          <a:noFill/>
        </p:spPr>
        <p:txBody>
          <a:bodyPr/>
          <a:lstStyle/>
          <a:p>
            <a:fld id="{80917A51-99D8-4723-88E8-828345CB38F0}" type="slidenum">
              <a:rPr lang="ru-RU" smtClean="0"/>
              <a:pPr/>
              <a:t>19</a:t>
            </a:fld>
            <a:endParaRPr lang="ru-RU" smtClean="0"/>
          </a:p>
        </p:txBody>
      </p:sp>
      <p:sp>
        <p:nvSpPr>
          <p:cNvPr id="11" name="Rectangle 2"/>
          <p:cNvSpPr>
            <a:spLocks noGrp="1" noChangeArrowheads="1"/>
          </p:cNvSpPr>
          <p:nvPr>
            <p:ph type="title"/>
          </p:nvPr>
        </p:nvSpPr>
        <p:spPr>
          <a:xfrm>
            <a:off x="214282" y="214290"/>
            <a:ext cx="8715436" cy="357190"/>
          </a:xfrm>
        </p:spPr>
        <p:txBody>
          <a:bodyPr/>
          <a:lstStyle/>
          <a:p>
            <a:pPr eaLnBrk="1" hangingPunct="1"/>
            <a:r>
              <a:rPr lang="ru-RU" sz="2400" b="1" dirty="0" smtClean="0">
                <a:solidFill>
                  <a:schemeClr val="accent2"/>
                </a:solidFill>
                <a:latin typeface="Times New Roman" pitchFamily="18" charset="0"/>
                <a:cs typeface="Times New Roman" pitchFamily="18" charset="0"/>
              </a:rPr>
              <a:t> </a:t>
            </a:r>
            <a:r>
              <a:rPr lang="en-US" sz="2400" b="1" dirty="0" smtClean="0">
                <a:solidFill>
                  <a:schemeClr val="accent2"/>
                </a:solidFill>
                <a:latin typeface="Times New Roman" pitchFamily="18" charset="0"/>
                <a:cs typeface="Times New Roman" pitchFamily="18" charset="0"/>
              </a:rPr>
              <a:t/>
            </a:r>
            <a:br>
              <a:rPr lang="en-US" sz="2400" b="1" dirty="0" smtClean="0">
                <a:solidFill>
                  <a:schemeClr val="accent2"/>
                </a:solidFill>
                <a:latin typeface="Times New Roman" pitchFamily="18" charset="0"/>
                <a:cs typeface="Times New Roman" pitchFamily="18" charset="0"/>
              </a:rPr>
            </a:br>
            <a:r>
              <a:rPr lang="en-US" sz="2400" b="1" dirty="0" smtClean="0">
                <a:solidFill>
                  <a:schemeClr val="tx1"/>
                </a:solidFill>
                <a:latin typeface="Times New Roman" pitchFamily="18" charset="0"/>
                <a:cs typeface="Times New Roman" pitchFamily="18" charset="0"/>
              </a:rPr>
              <a:t>D mesons reconstruction by TC method: invariant mass spectra </a:t>
            </a:r>
            <a:r>
              <a:rPr lang="en-US" sz="2400" dirty="0" smtClean="0">
                <a:solidFill>
                  <a:srgbClr val="0070C0"/>
                </a:solidFill>
              </a:rPr>
              <a:t/>
            </a:r>
            <a:br>
              <a:rPr lang="en-US" sz="2400" dirty="0" smtClean="0">
                <a:solidFill>
                  <a:srgbClr val="0070C0"/>
                </a:solidFill>
              </a:rPr>
            </a:br>
            <a:endParaRPr lang="ru-RU" sz="2400" dirty="0" smtClean="0">
              <a:solidFill>
                <a:srgbClr val="0070C0"/>
              </a:solidFill>
            </a:endParaRPr>
          </a:p>
        </p:txBody>
      </p:sp>
      <p:sp>
        <p:nvSpPr>
          <p:cNvPr id="9" name="Text Box 51"/>
          <p:cNvSpPr txBox="1">
            <a:spLocks noChangeArrowheads="1"/>
          </p:cNvSpPr>
          <p:nvPr/>
        </p:nvSpPr>
        <p:spPr bwMode="auto">
          <a:xfrm>
            <a:off x="1643042" y="1000108"/>
            <a:ext cx="1714512" cy="400110"/>
          </a:xfrm>
          <a:prstGeom prst="rect">
            <a:avLst/>
          </a:prstGeom>
          <a:solidFill>
            <a:srgbClr val="B9FDFA"/>
          </a:solidFill>
          <a:ln w="19050">
            <a:solidFill>
              <a:schemeClr val="tx1"/>
            </a:solidFill>
            <a:miter lim="800000"/>
            <a:headEnd/>
            <a:tailEnd/>
          </a:ln>
        </p:spPr>
        <p:txBody>
          <a:bodyPr wrap="square">
            <a:spAutoFit/>
          </a:bodyPr>
          <a:lstStyle/>
          <a:p>
            <a:pPr eaLnBrk="1" hangingPunct="1"/>
            <a:r>
              <a:rPr lang="en-US" altLang="ru-RU" sz="2000" dirty="0" smtClean="0">
                <a:latin typeface="Times New Roman" pitchFamily="18" charset="0"/>
                <a:cs typeface="Times New Roman" pitchFamily="18" charset="0"/>
              </a:rPr>
              <a:t>D</a:t>
            </a:r>
            <a:r>
              <a:rPr lang="en-US" altLang="ru-RU" sz="2000" baseline="30000" dirty="0" smtClean="0">
                <a:latin typeface="Times New Roman" pitchFamily="18" charset="0"/>
                <a:cs typeface="Times New Roman" pitchFamily="18" charset="0"/>
              </a:rPr>
              <a:t>0 </a:t>
            </a:r>
            <a:r>
              <a:rPr lang="ru-RU" altLang="ru-RU" sz="2000" dirty="0" smtClean="0">
                <a:latin typeface="Times New Roman" pitchFamily="18" charset="0"/>
                <a:cs typeface="Times New Roman" pitchFamily="18" charset="0"/>
              </a:rPr>
              <a:t>→</a:t>
            </a:r>
            <a:r>
              <a:rPr lang="en-US" altLang="ru-RU" sz="2000" dirty="0" smtClean="0">
                <a:latin typeface="Times New Roman" pitchFamily="18" charset="0"/>
                <a:cs typeface="Times New Roman" pitchFamily="18" charset="0"/>
              </a:rPr>
              <a:t>  K</a:t>
            </a:r>
            <a:r>
              <a:rPr lang="en-US" altLang="ru-RU" sz="2000" baseline="30000" dirty="0" smtClean="0">
                <a:latin typeface="Times New Roman" pitchFamily="18" charset="0"/>
                <a:cs typeface="Times New Roman" pitchFamily="18" charset="0"/>
              </a:rPr>
              <a:t>‒</a:t>
            </a:r>
            <a:r>
              <a:rPr lang="en-US" altLang="ru-RU" sz="2000" dirty="0" smtClean="0">
                <a:latin typeface="Times New Roman" pitchFamily="18" charset="0"/>
                <a:cs typeface="Times New Roman" pitchFamily="18" charset="0"/>
              </a:rPr>
              <a:t> </a:t>
            </a:r>
            <a:r>
              <a:rPr lang="en-US" altLang="ru-RU" sz="2000" dirty="0">
                <a:latin typeface="Times New Roman" pitchFamily="18" charset="0"/>
                <a:cs typeface="Times New Roman" pitchFamily="18" charset="0"/>
              </a:rPr>
              <a:t>+ </a:t>
            </a:r>
            <a:r>
              <a:rPr lang="ru-RU" altLang="ru-RU" sz="2000" dirty="0" err="1">
                <a:latin typeface="Times New Roman" pitchFamily="18" charset="0"/>
                <a:cs typeface="Times New Roman" pitchFamily="18" charset="0"/>
              </a:rPr>
              <a:t>π</a:t>
            </a:r>
            <a:r>
              <a:rPr lang="en-US" altLang="ru-RU" sz="2000" baseline="30000" dirty="0">
                <a:latin typeface="Times New Roman" pitchFamily="18" charset="0"/>
                <a:cs typeface="Times New Roman" pitchFamily="18" charset="0"/>
              </a:rPr>
              <a:t> </a:t>
            </a:r>
            <a:r>
              <a:rPr lang="ru-RU" altLang="ru-RU" sz="2000" baseline="30000" dirty="0" smtClean="0">
                <a:latin typeface="Times New Roman" pitchFamily="18" charset="0"/>
                <a:cs typeface="Times New Roman" pitchFamily="18" charset="0"/>
              </a:rPr>
              <a:t>+</a:t>
            </a:r>
            <a:r>
              <a:rPr lang="en-US" altLang="ru-RU" sz="2000" dirty="0" smtClean="0">
                <a:latin typeface="Times New Roman" pitchFamily="18" charset="0"/>
                <a:cs typeface="Times New Roman" pitchFamily="18" charset="0"/>
              </a:rPr>
              <a:t> </a:t>
            </a:r>
            <a:endParaRPr lang="en-US" altLang="ru-RU" sz="2000" baseline="30000" dirty="0">
              <a:latin typeface="Times New Roman" pitchFamily="18" charset="0"/>
              <a:cs typeface="Times New Roman" pitchFamily="18" charset="0"/>
            </a:endParaRPr>
          </a:p>
        </p:txBody>
      </p:sp>
      <p:pic>
        <p:nvPicPr>
          <p:cNvPr id="6" name="Рисунок 5" descr="spec2_D0_100M_bigstat.png"/>
          <p:cNvPicPr/>
          <p:nvPr/>
        </p:nvPicPr>
        <p:blipFill>
          <a:blip r:embed="rId2"/>
          <a:stretch>
            <a:fillRect/>
          </a:stretch>
        </p:blipFill>
        <p:spPr>
          <a:xfrm>
            <a:off x="214282" y="1643050"/>
            <a:ext cx="4429156" cy="3714776"/>
          </a:xfrm>
          <a:prstGeom prst="rect">
            <a:avLst/>
          </a:prstGeom>
        </p:spPr>
      </p:pic>
      <p:pic>
        <p:nvPicPr>
          <p:cNvPr id="8" name="Рисунок 7" descr="spec2_Dp_100M_bigstat.png"/>
          <p:cNvPicPr/>
          <p:nvPr/>
        </p:nvPicPr>
        <p:blipFill>
          <a:blip r:embed="rId3"/>
          <a:stretch>
            <a:fillRect/>
          </a:stretch>
        </p:blipFill>
        <p:spPr>
          <a:xfrm>
            <a:off x="4333875" y="1643050"/>
            <a:ext cx="4810125" cy="3714776"/>
          </a:xfrm>
          <a:prstGeom prst="rect">
            <a:avLst/>
          </a:prstGeom>
        </p:spPr>
      </p:pic>
      <p:sp>
        <p:nvSpPr>
          <p:cNvPr id="10" name="Text Box 51"/>
          <p:cNvSpPr txBox="1">
            <a:spLocks noChangeArrowheads="1"/>
          </p:cNvSpPr>
          <p:nvPr/>
        </p:nvSpPr>
        <p:spPr bwMode="auto">
          <a:xfrm>
            <a:off x="5643570" y="1000108"/>
            <a:ext cx="2286016" cy="400110"/>
          </a:xfrm>
          <a:prstGeom prst="rect">
            <a:avLst/>
          </a:prstGeom>
          <a:solidFill>
            <a:srgbClr val="B9FDFA"/>
          </a:solidFill>
          <a:ln w="19050">
            <a:solidFill>
              <a:schemeClr val="tx1"/>
            </a:solidFill>
            <a:miter lim="800000"/>
            <a:headEnd/>
            <a:tailEnd/>
          </a:ln>
        </p:spPr>
        <p:txBody>
          <a:bodyPr wrap="square">
            <a:spAutoFit/>
          </a:bodyPr>
          <a:lstStyle/>
          <a:p>
            <a:pPr eaLnBrk="1" hangingPunct="1"/>
            <a:r>
              <a:rPr lang="en-US" altLang="ru-RU" sz="2000" dirty="0" smtClean="0">
                <a:latin typeface="Times New Roman" pitchFamily="18" charset="0"/>
                <a:cs typeface="Times New Roman" pitchFamily="18" charset="0"/>
              </a:rPr>
              <a:t>D</a:t>
            </a:r>
            <a:r>
              <a:rPr lang="en-US" altLang="ru-RU" sz="2000" baseline="30000" dirty="0" smtClean="0">
                <a:latin typeface="Times New Roman" pitchFamily="18" charset="0"/>
                <a:cs typeface="Times New Roman" pitchFamily="18" charset="0"/>
              </a:rPr>
              <a:t>+ </a:t>
            </a:r>
            <a:r>
              <a:rPr lang="ru-RU" altLang="ru-RU" sz="2000" dirty="0" smtClean="0">
                <a:latin typeface="Times New Roman" pitchFamily="18" charset="0"/>
                <a:cs typeface="Times New Roman" pitchFamily="18" charset="0"/>
              </a:rPr>
              <a:t>→</a:t>
            </a:r>
            <a:r>
              <a:rPr lang="en-US" altLang="ru-RU" sz="2000" dirty="0" smtClean="0">
                <a:latin typeface="Times New Roman" pitchFamily="18" charset="0"/>
                <a:cs typeface="Times New Roman" pitchFamily="18" charset="0"/>
              </a:rPr>
              <a:t>  K</a:t>
            </a:r>
            <a:r>
              <a:rPr lang="en-US" altLang="ru-RU" sz="2000" baseline="30000" dirty="0" smtClean="0">
                <a:latin typeface="Times New Roman" pitchFamily="18" charset="0"/>
                <a:cs typeface="Times New Roman" pitchFamily="18" charset="0"/>
              </a:rPr>
              <a:t>‒</a:t>
            </a:r>
            <a:r>
              <a:rPr lang="en-US" altLang="ru-RU" sz="2000" dirty="0" smtClean="0">
                <a:latin typeface="Times New Roman" pitchFamily="18" charset="0"/>
                <a:cs typeface="Times New Roman" pitchFamily="18" charset="0"/>
              </a:rPr>
              <a:t> + </a:t>
            </a:r>
            <a:r>
              <a:rPr lang="ru-RU" altLang="ru-RU" sz="2000" dirty="0" err="1" smtClean="0">
                <a:latin typeface="Times New Roman" pitchFamily="18" charset="0"/>
                <a:cs typeface="Times New Roman" pitchFamily="18" charset="0"/>
              </a:rPr>
              <a:t>π</a:t>
            </a:r>
            <a:r>
              <a:rPr lang="en-US" altLang="ru-RU" sz="2000" baseline="30000" dirty="0" smtClean="0">
                <a:latin typeface="Times New Roman" pitchFamily="18" charset="0"/>
                <a:cs typeface="Times New Roman" pitchFamily="18" charset="0"/>
              </a:rPr>
              <a:t> </a:t>
            </a:r>
            <a:r>
              <a:rPr lang="ru-RU" altLang="ru-RU" sz="2000" baseline="30000" dirty="0" smtClean="0">
                <a:latin typeface="Times New Roman" pitchFamily="18" charset="0"/>
                <a:cs typeface="Times New Roman" pitchFamily="18" charset="0"/>
              </a:rPr>
              <a:t>+</a:t>
            </a:r>
            <a:r>
              <a:rPr lang="en-US" altLang="ru-RU" sz="2000" dirty="0" smtClean="0">
                <a:latin typeface="Times New Roman" pitchFamily="18" charset="0"/>
                <a:cs typeface="Times New Roman" pitchFamily="18" charset="0"/>
              </a:rPr>
              <a:t> +</a:t>
            </a:r>
            <a:r>
              <a:rPr lang="ru-RU" altLang="ru-RU" sz="2000" dirty="0" smtClean="0">
                <a:latin typeface="Times New Roman" pitchFamily="18" charset="0"/>
                <a:cs typeface="Times New Roman" pitchFamily="18" charset="0"/>
              </a:rPr>
              <a:t> </a:t>
            </a:r>
            <a:r>
              <a:rPr lang="ru-RU" altLang="ru-RU" sz="2000" dirty="0" err="1" smtClean="0">
                <a:latin typeface="Times New Roman" pitchFamily="18" charset="0"/>
                <a:cs typeface="Times New Roman" pitchFamily="18" charset="0"/>
              </a:rPr>
              <a:t>π</a:t>
            </a:r>
            <a:r>
              <a:rPr lang="en-US" altLang="ru-RU" sz="2000" baseline="30000" dirty="0" smtClean="0">
                <a:latin typeface="Times New Roman" pitchFamily="18" charset="0"/>
                <a:cs typeface="Times New Roman" pitchFamily="18" charset="0"/>
              </a:rPr>
              <a:t> </a:t>
            </a:r>
            <a:r>
              <a:rPr lang="ru-RU" altLang="ru-RU" sz="2000" baseline="30000" dirty="0" smtClean="0">
                <a:latin typeface="Times New Roman" pitchFamily="18" charset="0"/>
                <a:cs typeface="Times New Roman" pitchFamily="18" charset="0"/>
              </a:rPr>
              <a:t>+</a:t>
            </a:r>
            <a:r>
              <a:rPr lang="en-US" altLang="ru-RU" sz="2000" dirty="0" smtClean="0">
                <a:latin typeface="Times New Roman" pitchFamily="18" charset="0"/>
                <a:cs typeface="Times New Roman" pitchFamily="18" charset="0"/>
              </a:rPr>
              <a:t>    </a:t>
            </a:r>
            <a:r>
              <a:rPr lang="en-US" altLang="ru-RU" sz="2000" baseline="-25000" dirty="0" smtClean="0">
                <a:latin typeface="Times New Roman" pitchFamily="18" charset="0"/>
                <a:cs typeface="Times New Roman" pitchFamily="18" charset="0"/>
              </a:rPr>
              <a:t> </a:t>
            </a:r>
            <a:r>
              <a:rPr lang="en-US" altLang="ru-RU" sz="2000" dirty="0" smtClean="0">
                <a:latin typeface="Times New Roman" pitchFamily="18" charset="0"/>
                <a:cs typeface="Times New Roman" pitchFamily="18" charset="0"/>
              </a:rPr>
              <a:t> </a:t>
            </a:r>
            <a:endParaRPr lang="en-US" altLang="ru-RU" sz="2000" baseline="30000" dirty="0">
              <a:latin typeface="Times New Roman" pitchFamily="18" charset="0"/>
              <a:cs typeface="Times New Roman" pitchFamily="18" charset="0"/>
            </a:endParaRPr>
          </a:p>
        </p:txBody>
      </p:sp>
      <p:sp>
        <p:nvSpPr>
          <p:cNvPr id="12" name="Rectangle 1"/>
          <p:cNvSpPr>
            <a:spLocks noChangeArrowheads="1"/>
          </p:cNvSpPr>
          <p:nvPr/>
        </p:nvSpPr>
        <p:spPr bwMode="auto">
          <a:xfrm>
            <a:off x="1071538" y="5572140"/>
            <a:ext cx="6715172" cy="584775"/>
          </a:xfrm>
          <a:prstGeom prst="rect">
            <a:avLst/>
          </a:prstGeom>
          <a:solidFill>
            <a:srgbClr val="B9FDFA"/>
          </a:solidFill>
          <a:ln w="127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lvl="0"/>
            <a:r>
              <a:rPr kumimoji="0" lang="en-US" sz="1600" b="0" i="0" u="none" strike="noStrike" cap="none" normalizeH="0" baseline="0" dirty="0" smtClean="0">
                <a:ln>
                  <a:noFill/>
                </a:ln>
                <a:solidFill>
                  <a:schemeClr val="tx1"/>
                </a:solidFill>
                <a:effectLst/>
                <a:latin typeface="+mn-lt"/>
                <a:cs typeface="Arial" pitchFamily="34" charset="0"/>
              </a:rPr>
              <a:t> </a:t>
            </a:r>
            <a:r>
              <a:rPr lang="en-US" sz="1600" dirty="0" smtClean="0">
                <a:latin typeface="+mn-lt"/>
                <a:cs typeface="Arial" pitchFamily="34" charset="0"/>
              </a:rPr>
              <a:t>Using</a:t>
            </a:r>
            <a:r>
              <a:rPr kumimoji="0" lang="en-US" sz="1600" b="0" i="0" u="none" strike="noStrike" cap="none" normalizeH="0" baseline="0" dirty="0" smtClean="0">
                <a:ln>
                  <a:noFill/>
                </a:ln>
                <a:solidFill>
                  <a:schemeClr val="tx1"/>
                </a:solidFill>
                <a:effectLst/>
                <a:latin typeface="+mn-lt"/>
                <a:cs typeface="Arial" pitchFamily="34" charset="0"/>
              </a:rPr>
              <a:t> </a:t>
            </a:r>
            <a:r>
              <a:rPr lang="en-US" sz="1600" dirty="0" smtClean="0">
                <a:latin typeface="+mn-lt"/>
                <a:cs typeface="Arial" pitchFamily="34" charset="0"/>
              </a:rPr>
              <a:t>the method </a:t>
            </a:r>
            <a:r>
              <a:rPr lang="en-US" sz="1600" dirty="0" smtClean="0"/>
              <a:t>of topological  cuts</a:t>
            </a:r>
            <a:r>
              <a:rPr kumimoji="0" lang="en-US" sz="1600" b="0" i="0" u="none" strike="noStrike" cap="none" normalizeH="0" baseline="0" dirty="0" smtClean="0">
                <a:ln>
                  <a:noFill/>
                </a:ln>
                <a:solidFill>
                  <a:schemeClr val="tx1"/>
                </a:solidFill>
                <a:effectLst/>
                <a:latin typeface="+mn-lt"/>
                <a:cs typeface="Arial" pitchFamily="34" charset="0"/>
              </a:rPr>
              <a:t>  allows to reconstruct  </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D</a:t>
            </a:r>
            <a:r>
              <a:rPr kumimoji="0" lang="en-US" sz="1600" b="0" i="0" u="none" strike="noStrike" cap="none" normalizeH="0" baseline="30000" dirty="0" smtClean="0">
                <a:ln>
                  <a:noFill/>
                </a:ln>
                <a:solidFill>
                  <a:schemeClr val="tx1"/>
                </a:solidFill>
                <a:effectLst/>
                <a:latin typeface="Times New Roman" pitchFamily="18" charset="0"/>
                <a:cs typeface="Times New Roman" pitchFamily="18" charset="0"/>
              </a:rPr>
              <a:t>0</a:t>
            </a:r>
            <a:r>
              <a:rPr lang="en-US" sz="1600" baseline="30000" dirty="0" smtClean="0">
                <a:latin typeface="Times New Roman" pitchFamily="18" charset="0"/>
                <a:cs typeface="Times New Roman" pitchFamily="18" charset="0"/>
              </a:rPr>
              <a:t>  </a:t>
            </a:r>
            <a:r>
              <a:rPr lang="en-US" sz="1600" dirty="0" smtClean="0">
                <a:latin typeface="+mn-lt"/>
                <a:cs typeface="Times New Roman" pitchFamily="18" charset="0"/>
              </a:rPr>
              <a:t>and </a:t>
            </a:r>
            <a:r>
              <a:rPr lang="en-US" sz="1600" dirty="0" smtClean="0">
                <a:latin typeface="Times New Roman" pitchFamily="18" charset="0"/>
                <a:cs typeface="Times New Roman" pitchFamily="18" charset="0"/>
              </a:rPr>
              <a:t>D</a:t>
            </a:r>
            <a:r>
              <a:rPr lang="en-US" sz="1600" baseline="30000" dirty="0" smtClean="0">
                <a:latin typeface="Times New Roman" pitchFamily="18" charset="0"/>
                <a:cs typeface="Times New Roman" pitchFamily="18" charset="0"/>
              </a:rPr>
              <a:t>+ </a:t>
            </a:r>
          </a:p>
          <a:p>
            <a:pPr lvl="0"/>
            <a:r>
              <a:rPr lang="en-US" sz="1600" dirty="0" smtClean="0">
                <a:latin typeface="+mn-lt"/>
                <a:cs typeface="Times New Roman" pitchFamily="18" charset="0"/>
              </a:rPr>
              <a:t> w</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ith an efficiency of </a:t>
            </a:r>
            <a:r>
              <a:rPr lang="en-US" sz="1600" dirty="0" smtClean="0">
                <a:solidFill>
                  <a:srgbClr val="C00000"/>
                </a:solidFill>
                <a:latin typeface="+mn-lt"/>
                <a:ea typeface="Calibri" pitchFamily="34" charset="0"/>
                <a:cs typeface="Times New Roman" pitchFamily="18" charset="0"/>
              </a:rPr>
              <a:t>0</a:t>
            </a:r>
            <a:r>
              <a:rPr kumimoji="0" lang="en-US" sz="1600" b="0" i="0" u="none" strike="noStrike" cap="none" normalizeH="0" baseline="0" dirty="0" smtClean="0">
                <a:ln>
                  <a:noFill/>
                </a:ln>
                <a:solidFill>
                  <a:srgbClr val="C00000"/>
                </a:solidFill>
                <a:effectLst/>
                <a:latin typeface="+mn-lt"/>
                <a:ea typeface="Calibri" pitchFamily="34" charset="0"/>
                <a:cs typeface="Times New Roman" pitchFamily="18" charset="0"/>
              </a:rPr>
              <a:t>.8%</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 and</a:t>
            </a:r>
            <a:r>
              <a:rPr kumimoji="0" lang="en-US" sz="1600" b="0" i="0" u="none" strike="noStrike" cap="none" normalizeH="0" dirty="0" smtClean="0">
                <a:ln>
                  <a:noFill/>
                </a:ln>
                <a:solidFill>
                  <a:schemeClr val="tx1"/>
                </a:solidFill>
                <a:effectLst/>
                <a:latin typeface="+mn-lt"/>
                <a:ea typeface="Calibri" pitchFamily="34" charset="0"/>
                <a:cs typeface="Times New Roman" pitchFamily="18" charset="0"/>
              </a:rPr>
              <a:t> </a:t>
            </a:r>
            <a:r>
              <a:rPr kumimoji="0" lang="en-US" sz="1600" b="0" i="0" u="none" strike="noStrike" cap="none" normalizeH="0" dirty="0" smtClean="0">
                <a:ln>
                  <a:noFill/>
                </a:ln>
                <a:solidFill>
                  <a:srgbClr val="C00000"/>
                </a:solidFill>
                <a:effectLst/>
                <a:latin typeface="+mn-lt"/>
                <a:ea typeface="Calibri" pitchFamily="34" charset="0"/>
                <a:cs typeface="Times New Roman" pitchFamily="18" charset="0"/>
              </a:rPr>
              <a:t>0.5%</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 respectively.</a:t>
            </a:r>
            <a:endParaRPr kumimoji="0" lang="ru-RU" sz="1600" b="0" i="0" u="none" strike="noStrike" cap="none" normalizeH="0" baseline="0" dirty="0" smtClean="0">
              <a:ln>
                <a:noFill/>
              </a:ln>
              <a:solidFill>
                <a:srgbClr val="C00000"/>
              </a:solidFill>
              <a:effectLst/>
              <a:latin typeface="+mn-lt"/>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00063" y="214313"/>
            <a:ext cx="8229600" cy="928687"/>
          </a:xfrm>
        </p:spPr>
        <p:txBody>
          <a:bodyPr/>
          <a:lstStyle/>
          <a:p>
            <a:pPr eaLnBrk="1" hangingPunct="1"/>
            <a:r>
              <a:rPr lang="en-US" altLang="ru-RU" sz="3200" b="1" dirty="0" smtClean="0">
                <a:solidFill>
                  <a:schemeClr val="tx1"/>
                </a:solidFill>
              </a:rPr>
              <a:t>Contents</a:t>
            </a:r>
            <a:endParaRPr lang="ru-RU" altLang="ru-RU" sz="3200" b="1" dirty="0" smtClean="0">
              <a:solidFill>
                <a:schemeClr val="tx1"/>
              </a:solidFill>
            </a:endParaRPr>
          </a:p>
        </p:txBody>
      </p:sp>
      <p:sp>
        <p:nvSpPr>
          <p:cNvPr id="11267" name="Rectangle 3"/>
          <p:cNvSpPr>
            <a:spLocks noGrp="1" noChangeArrowheads="1"/>
          </p:cNvSpPr>
          <p:nvPr>
            <p:ph type="body" idx="1"/>
          </p:nvPr>
        </p:nvSpPr>
        <p:spPr>
          <a:xfrm>
            <a:off x="928662" y="1428750"/>
            <a:ext cx="8001026" cy="4445000"/>
          </a:xfrm>
        </p:spPr>
        <p:txBody>
          <a:bodyPr/>
          <a:lstStyle/>
          <a:p>
            <a:pPr marL="609600" indent="-609600" eaLnBrk="1" hangingPunct="1">
              <a:buFont typeface="Wingdings" pitchFamily="2" charset="2"/>
              <a:buChar char="q"/>
            </a:pPr>
            <a:r>
              <a:rPr lang="en-US" altLang="ru-RU" sz="2400" dirty="0" smtClean="0"/>
              <a:t>Introduction</a:t>
            </a:r>
            <a:r>
              <a:rPr lang="ru-RU" altLang="ru-RU" sz="2400" dirty="0" smtClean="0"/>
              <a:t> </a:t>
            </a:r>
            <a:endParaRPr lang="en-US" altLang="ru-RU" sz="2400" dirty="0" smtClean="0"/>
          </a:p>
          <a:p>
            <a:pPr marL="609600" indent="-609600" eaLnBrk="1" hangingPunct="1"/>
            <a:r>
              <a:rPr lang="en-US" altLang="ru-RU" sz="2400" dirty="0" smtClean="0"/>
              <a:t>Physical motivation of using vertex detectors</a:t>
            </a:r>
            <a:r>
              <a:rPr lang="ru-RU" altLang="ru-RU" sz="2400" dirty="0" smtClean="0"/>
              <a:t> </a:t>
            </a:r>
            <a:endParaRPr lang="en-US" altLang="ru-RU" sz="2400" dirty="0" smtClean="0"/>
          </a:p>
          <a:p>
            <a:pPr marL="609600" indent="-609600" eaLnBrk="1" hangingPunct="1">
              <a:buFont typeface="Wingdings" pitchFamily="2" charset="2"/>
              <a:buChar char="q"/>
            </a:pPr>
            <a:r>
              <a:rPr lang="en-US" altLang="ru-RU" sz="2400" dirty="0" smtClean="0"/>
              <a:t>Modeling of the Inner Tracker (IT) of the MPD setup</a:t>
            </a:r>
          </a:p>
          <a:p>
            <a:pPr marL="609600" indent="-609600" eaLnBrk="1" hangingPunct="1"/>
            <a:r>
              <a:rPr lang="en-US" altLang="ru-RU" sz="2400" dirty="0" smtClean="0"/>
              <a:t>Geometric layout</a:t>
            </a:r>
            <a:endParaRPr lang="ru-RU" altLang="ru-RU" sz="2400" dirty="0" smtClean="0"/>
          </a:p>
          <a:p>
            <a:pPr marL="609600" indent="-609600" eaLnBrk="1" hangingPunct="1"/>
            <a:r>
              <a:rPr lang="en-US" altLang="ru-RU" sz="2400" dirty="0" smtClean="0"/>
              <a:t>Pointing resolution</a:t>
            </a:r>
          </a:p>
          <a:p>
            <a:pPr marL="609600" indent="-609600" eaLnBrk="1" hangingPunct="1"/>
            <a:r>
              <a:rPr lang="en-US" altLang="ru-RU" sz="2400" dirty="0" smtClean="0"/>
              <a:t>Strange particle reconstruction</a:t>
            </a:r>
            <a:endParaRPr lang="ru-RU" altLang="ru-RU" sz="2400" dirty="0" smtClean="0"/>
          </a:p>
          <a:p>
            <a:pPr marL="609600" indent="-609600" eaLnBrk="1" hangingPunct="1"/>
            <a:r>
              <a:rPr lang="en-US" altLang="ru-RU" sz="2400" dirty="0" smtClean="0"/>
              <a:t>Charmed particle reconstruction</a:t>
            </a:r>
            <a:r>
              <a:rPr lang="ru-RU" altLang="ru-RU" sz="2400" dirty="0" smtClean="0"/>
              <a:t> </a:t>
            </a:r>
            <a:endParaRPr lang="en-US" altLang="ru-RU" sz="2400" dirty="0" smtClean="0"/>
          </a:p>
          <a:p>
            <a:pPr marL="609600" indent="-609600" eaLnBrk="1" hangingPunct="1">
              <a:buFont typeface="Wingdings" pitchFamily="2" charset="2"/>
              <a:buChar char="q"/>
            </a:pPr>
            <a:r>
              <a:rPr lang="en-US" altLang="ru-RU" sz="2400" dirty="0" smtClean="0"/>
              <a:t>Conclusion</a:t>
            </a:r>
          </a:p>
          <a:p>
            <a:pPr marL="609600" indent="-609600" eaLnBrk="1" hangingPunct="1">
              <a:buFontTx/>
              <a:buNone/>
            </a:pPr>
            <a:endParaRPr lang="en-US" altLang="ru-RU" sz="2400" dirty="0" smtClean="0"/>
          </a:p>
          <a:p>
            <a:pPr marL="609600" indent="-609600" eaLnBrk="1" hangingPunct="1"/>
            <a:endParaRPr lang="ru-RU" altLang="ru-RU" sz="3600" dirty="0" smtClean="0"/>
          </a:p>
        </p:txBody>
      </p:sp>
      <p:sp>
        <p:nvSpPr>
          <p:cNvPr id="11268" name="Номер слайда 5"/>
          <p:cNvSpPr>
            <a:spLocks noGrp="1"/>
          </p:cNvSpPr>
          <p:nvPr>
            <p:ph type="sldNum" sz="quarter" idx="12"/>
          </p:nvPr>
        </p:nvSpPr>
        <p:spPr>
          <a:noFill/>
        </p:spPr>
        <p:txBody>
          <a:bodyPr/>
          <a:lstStyle/>
          <a:p>
            <a:fld id="{3F7BB90A-909B-4260-9F76-A30E3E73842C}" type="slidenum">
              <a:rPr lang="ru-RU" altLang="ru-RU" smtClean="0">
                <a:latin typeface="Arial" charset="0"/>
              </a:rPr>
              <a:pPr/>
              <a:t>2</a:t>
            </a:fld>
            <a:endParaRPr lang="ru-RU" altLang="ru-RU" smtClean="0">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Номер слайда 3"/>
          <p:cNvSpPr>
            <a:spLocks noGrp="1"/>
          </p:cNvSpPr>
          <p:nvPr>
            <p:ph type="sldNum" sz="quarter" idx="12"/>
          </p:nvPr>
        </p:nvSpPr>
        <p:spPr>
          <a:noFill/>
        </p:spPr>
        <p:txBody>
          <a:bodyPr/>
          <a:lstStyle/>
          <a:p>
            <a:fld id="{80917A51-99D8-4723-88E8-828345CB38F0}" type="slidenum">
              <a:rPr lang="ru-RU" smtClean="0"/>
              <a:pPr/>
              <a:t>20</a:t>
            </a:fld>
            <a:endParaRPr lang="ru-RU" smtClean="0"/>
          </a:p>
        </p:txBody>
      </p:sp>
      <p:sp>
        <p:nvSpPr>
          <p:cNvPr id="13" name="Rectangle 2"/>
          <p:cNvSpPr>
            <a:spLocks noGrp="1" noChangeArrowheads="1"/>
          </p:cNvSpPr>
          <p:nvPr>
            <p:ph type="title"/>
          </p:nvPr>
        </p:nvSpPr>
        <p:spPr>
          <a:xfrm>
            <a:off x="0" y="357166"/>
            <a:ext cx="8929718" cy="357190"/>
          </a:xfrm>
        </p:spPr>
        <p:txBody>
          <a:bodyPr/>
          <a:lstStyle/>
          <a:p>
            <a:pPr eaLnBrk="1" hangingPunct="1"/>
            <a:r>
              <a:rPr lang="ru-RU" sz="2400" b="1" dirty="0" smtClean="0">
                <a:solidFill>
                  <a:schemeClr val="accent2"/>
                </a:solidFill>
                <a:latin typeface="Times New Roman" pitchFamily="18" charset="0"/>
                <a:cs typeface="Times New Roman" pitchFamily="18" charset="0"/>
              </a:rPr>
              <a:t> </a:t>
            </a:r>
            <a:r>
              <a:rPr lang="en-US" sz="2400" b="1" dirty="0" smtClean="0">
                <a:solidFill>
                  <a:schemeClr val="accent2"/>
                </a:solidFill>
                <a:latin typeface="Times New Roman" pitchFamily="18" charset="0"/>
                <a:cs typeface="Times New Roman" pitchFamily="18" charset="0"/>
              </a:rPr>
              <a:t/>
            </a:r>
            <a:br>
              <a:rPr lang="en-US" sz="2400" b="1" dirty="0" smtClean="0">
                <a:solidFill>
                  <a:schemeClr val="accent2"/>
                </a:solidFill>
                <a:latin typeface="Times New Roman" pitchFamily="18" charset="0"/>
                <a:cs typeface="Times New Roman" pitchFamily="18" charset="0"/>
              </a:rPr>
            </a:br>
            <a:r>
              <a:rPr lang="en-US" sz="2400" b="1" dirty="0" smtClean="0">
                <a:solidFill>
                  <a:schemeClr val="tx1"/>
                </a:solidFill>
                <a:latin typeface="Times New Roman" pitchFamily="18" charset="0"/>
                <a:cs typeface="Times New Roman" pitchFamily="18" charset="0"/>
              </a:rPr>
              <a:t> </a:t>
            </a:r>
            <a:r>
              <a:rPr lang="en-US" sz="2400" b="1" dirty="0" smtClean="0">
                <a:latin typeface="Times New Roman" pitchFamily="18" charset="0"/>
                <a:cs typeface="Times New Roman" pitchFamily="18" charset="0"/>
              </a:rPr>
              <a:t>Toolkit for </a:t>
            </a:r>
            <a:r>
              <a:rPr lang="en-US" sz="2400" b="1" dirty="0" err="1" smtClean="0">
                <a:latin typeface="Times New Roman" pitchFamily="18" charset="0"/>
                <a:cs typeface="Times New Roman" pitchFamily="18" charset="0"/>
              </a:rPr>
              <a:t>MultiVariate</a:t>
            </a:r>
            <a:r>
              <a:rPr lang="en-US" sz="2400" b="1" dirty="0" smtClean="0">
                <a:latin typeface="Times New Roman" pitchFamily="18" charset="0"/>
                <a:cs typeface="Times New Roman" pitchFamily="18" charset="0"/>
              </a:rPr>
              <a:t> Analysis</a:t>
            </a:r>
            <a:r>
              <a:rPr lang="en-US" sz="2400" b="1" dirty="0" smtClean="0">
                <a:solidFill>
                  <a:srgbClr val="0070C0"/>
                </a:solidFill>
                <a:latin typeface="Times New Roman" pitchFamily="18" charset="0"/>
                <a:cs typeface="Times New Roman" pitchFamily="18" charset="0"/>
              </a:rPr>
              <a:t/>
            </a:r>
            <a:br>
              <a:rPr lang="en-US" sz="2400" b="1" dirty="0" smtClean="0">
                <a:solidFill>
                  <a:srgbClr val="0070C0"/>
                </a:solidFill>
                <a:latin typeface="Times New Roman" pitchFamily="18" charset="0"/>
                <a:cs typeface="Times New Roman" pitchFamily="18" charset="0"/>
              </a:rPr>
            </a:br>
            <a:endParaRPr lang="ru-RU" sz="2400" b="1" dirty="0" smtClean="0">
              <a:solidFill>
                <a:srgbClr val="0070C0"/>
              </a:solidFill>
              <a:latin typeface="Times New Roman" pitchFamily="18" charset="0"/>
              <a:cs typeface="Times New Roman" pitchFamily="18" charset="0"/>
            </a:endParaRPr>
          </a:p>
        </p:txBody>
      </p:sp>
      <p:sp>
        <p:nvSpPr>
          <p:cNvPr id="12" name="Прямоугольник 11"/>
          <p:cNvSpPr/>
          <p:nvPr/>
        </p:nvSpPr>
        <p:spPr>
          <a:xfrm>
            <a:off x="428596" y="1071546"/>
            <a:ext cx="8429684" cy="3785652"/>
          </a:xfrm>
          <a:prstGeom prst="rect">
            <a:avLst/>
          </a:prstGeom>
        </p:spPr>
        <p:txBody>
          <a:bodyPr wrap="square">
            <a:spAutoFit/>
          </a:bodyPr>
          <a:lstStyle/>
          <a:p>
            <a:r>
              <a:rPr lang="en-US" b="1" dirty="0" smtClean="0">
                <a:solidFill>
                  <a:srgbClr val="C00000"/>
                </a:solidFill>
              </a:rPr>
              <a:t>TMVA</a:t>
            </a:r>
            <a:r>
              <a:rPr lang="en-US" dirty="0" smtClean="0"/>
              <a:t> is a ROOT package for training, testing and performances evaluation of multivariate classification techniques.</a:t>
            </a:r>
          </a:p>
          <a:p>
            <a:endParaRPr lang="en-US" dirty="0" smtClean="0"/>
          </a:p>
          <a:p>
            <a:r>
              <a:rPr lang="en-US" dirty="0" smtClean="0"/>
              <a:t>      Analysis is generally organized in 2 steps : </a:t>
            </a:r>
          </a:p>
          <a:p>
            <a:pPr>
              <a:buFont typeface="Wingdings" pitchFamily="2" charset="2"/>
              <a:buChar char="q"/>
            </a:pPr>
            <a:r>
              <a:rPr lang="en-US" dirty="0" smtClean="0"/>
              <a:t>   </a:t>
            </a:r>
            <a:r>
              <a:rPr lang="en-US" b="1" dirty="0" smtClean="0">
                <a:solidFill>
                  <a:schemeClr val="accent6">
                    <a:lumMod val="60000"/>
                    <a:lumOff val="40000"/>
                  </a:schemeClr>
                </a:solidFill>
              </a:rPr>
              <a:t>Training phase  </a:t>
            </a:r>
          </a:p>
          <a:p>
            <a:pPr marL="361950"/>
            <a:r>
              <a:rPr lang="en-US" dirty="0" smtClean="0"/>
              <a:t> At this stage  the variables from the signal and background samples are    trained according the classifier chosen by the user. The results of the classification is written into weight files, traducing the initial </a:t>
            </a:r>
            <a:r>
              <a:rPr lang="en-US" b="1" dirty="0" smtClean="0">
                <a:solidFill>
                  <a:srgbClr val="C00000"/>
                </a:solidFill>
              </a:rPr>
              <a:t>N</a:t>
            </a:r>
            <a:r>
              <a:rPr lang="en-US" dirty="0" smtClean="0"/>
              <a:t> input </a:t>
            </a:r>
            <a:endParaRPr lang="ru-RU" dirty="0" smtClean="0"/>
          </a:p>
          <a:p>
            <a:pPr marL="361950"/>
            <a:r>
              <a:rPr lang="en-US" dirty="0" smtClean="0"/>
              <a:t>variables </a:t>
            </a:r>
            <a:r>
              <a:rPr lang="en-US" b="1" dirty="0" smtClean="0">
                <a:solidFill>
                  <a:srgbClr val="C00000"/>
                </a:solidFill>
              </a:rPr>
              <a:t>V</a:t>
            </a:r>
            <a:r>
              <a:rPr lang="en-US" dirty="0" smtClean="0"/>
              <a:t> to one dimensional variable </a:t>
            </a:r>
            <a:r>
              <a:rPr lang="en-US" b="1" dirty="0" smtClean="0">
                <a:solidFill>
                  <a:srgbClr val="C00000"/>
                </a:solidFill>
              </a:rPr>
              <a:t>R</a:t>
            </a:r>
            <a:r>
              <a:rPr lang="ru-RU" b="1" dirty="0" smtClean="0">
                <a:solidFill>
                  <a:srgbClr val="C00000"/>
                </a:solidFill>
              </a:rPr>
              <a:t> </a:t>
            </a:r>
            <a:r>
              <a:rPr lang="ru-RU" dirty="0" smtClean="0">
                <a:solidFill>
                  <a:srgbClr val="002060"/>
                </a:solidFill>
              </a:rPr>
              <a:t>(</a:t>
            </a:r>
            <a:r>
              <a:rPr lang="en-US" dirty="0" smtClean="0">
                <a:solidFill>
                  <a:srgbClr val="002060"/>
                </a:solidFill>
              </a:rPr>
              <a:t>response) </a:t>
            </a:r>
            <a:r>
              <a:rPr lang="en-US" dirty="0" smtClean="0"/>
              <a:t>:</a:t>
            </a:r>
          </a:p>
          <a:p>
            <a:r>
              <a:rPr lang="en-US" sz="2400" b="1" dirty="0" smtClean="0"/>
              <a:t>                             </a:t>
            </a:r>
            <a:r>
              <a:rPr lang="en-US" sz="2400" b="1" dirty="0" smtClean="0">
                <a:solidFill>
                  <a:srgbClr val="C00000"/>
                </a:solidFill>
              </a:rPr>
              <a:t>V</a:t>
            </a:r>
            <a:r>
              <a:rPr lang="en-US" sz="2400" b="1" baseline="30000" dirty="0" smtClean="0">
                <a:solidFill>
                  <a:srgbClr val="C00000"/>
                </a:solidFill>
              </a:rPr>
              <a:t>N </a:t>
            </a:r>
            <a:r>
              <a:rPr lang="ru-RU" sz="2400" b="1" dirty="0" smtClean="0">
                <a:solidFill>
                  <a:srgbClr val="C00000"/>
                </a:solidFill>
              </a:rPr>
              <a:t>→</a:t>
            </a:r>
            <a:r>
              <a:rPr lang="en-US" sz="2400" b="1" dirty="0" smtClean="0">
                <a:solidFill>
                  <a:srgbClr val="C00000"/>
                </a:solidFill>
              </a:rPr>
              <a:t> R</a:t>
            </a:r>
          </a:p>
          <a:p>
            <a:pPr>
              <a:buFont typeface="Wingdings" pitchFamily="2" charset="2"/>
              <a:buChar char="q"/>
            </a:pPr>
            <a:r>
              <a:rPr lang="en-US" dirty="0" smtClean="0"/>
              <a:t>   </a:t>
            </a:r>
            <a:r>
              <a:rPr lang="en-US" b="1" dirty="0" smtClean="0">
                <a:solidFill>
                  <a:srgbClr val="0070C0"/>
                </a:solidFill>
              </a:rPr>
              <a:t>Application phase  </a:t>
            </a:r>
          </a:p>
          <a:p>
            <a:pPr marL="361950"/>
            <a:r>
              <a:rPr lang="en-US" dirty="0" smtClean="0"/>
              <a:t> At this stage the data classification, reading from the weight files, is applied to the data to be analyzed.</a:t>
            </a:r>
            <a:endParaRPr lang="ru-RU" dirty="0"/>
          </a:p>
        </p:txBody>
      </p:sp>
      <p:sp>
        <p:nvSpPr>
          <p:cNvPr id="14" name="Прямоугольник 13"/>
          <p:cNvSpPr/>
          <p:nvPr/>
        </p:nvSpPr>
        <p:spPr>
          <a:xfrm>
            <a:off x="1000100" y="5000636"/>
            <a:ext cx="6715172" cy="646331"/>
          </a:xfrm>
          <a:prstGeom prst="rect">
            <a:avLst/>
          </a:prstGeom>
          <a:solidFill>
            <a:srgbClr val="B9FDFA"/>
          </a:solidFill>
          <a:ln w="12700">
            <a:solidFill>
              <a:schemeClr val="tx1"/>
            </a:solidFill>
          </a:ln>
        </p:spPr>
        <p:txBody>
          <a:bodyPr wrap="square">
            <a:spAutoFit/>
          </a:bodyPr>
          <a:lstStyle/>
          <a:p>
            <a:r>
              <a:rPr lang="en-US" dirty="0" smtClean="0"/>
              <a:t> The classifier BDT (Boosted Decision Trees) has been chosen for the analysis phase when reconstructing D mesons</a:t>
            </a: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Номер слайда 3"/>
          <p:cNvSpPr>
            <a:spLocks noGrp="1"/>
          </p:cNvSpPr>
          <p:nvPr>
            <p:ph type="sldNum" sz="quarter" idx="12"/>
          </p:nvPr>
        </p:nvSpPr>
        <p:spPr>
          <a:noFill/>
        </p:spPr>
        <p:txBody>
          <a:bodyPr/>
          <a:lstStyle/>
          <a:p>
            <a:fld id="{80917A51-99D8-4723-88E8-828345CB38F0}" type="slidenum">
              <a:rPr lang="ru-RU" smtClean="0"/>
              <a:pPr/>
              <a:t>21</a:t>
            </a:fld>
            <a:endParaRPr lang="ru-RU" smtClean="0"/>
          </a:p>
        </p:txBody>
      </p:sp>
      <p:sp>
        <p:nvSpPr>
          <p:cNvPr id="19" name="Прямоугольник 5"/>
          <p:cNvSpPr>
            <a:spLocks noChangeArrowheads="1"/>
          </p:cNvSpPr>
          <p:nvPr/>
        </p:nvSpPr>
        <p:spPr bwMode="auto">
          <a:xfrm>
            <a:off x="785786" y="714356"/>
            <a:ext cx="4214842" cy="400110"/>
          </a:xfrm>
          <a:prstGeom prst="rect">
            <a:avLst/>
          </a:prstGeom>
          <a:solidFill>
            <a:srgbClr val="B9FDFA"/>
          </a:solidFill>
          <a:ln w="6350">
            <a:solidFill>
              <a:schemeClr val="tx1"/>
            </a:solidFill>
            <a:miter lim="800000"/>
            <a:headEnd/>
            <a:tailEnd/>
          </a:ln>
        </p:spPr>
        <p:txBody>
          <a:bodyPr wrap="square">
            <a:spAutoFit/>
          </a:bodyPr>
          <a:lstStyle/>
          <a:p>
            <a:pPr eaLnBrk="1" hangingPunct="1"/>
            <a:r>
              <a:rPr lang="en-US" altLang="ru-RU" sz="2000" dirty="0" smtClean="0">
                <a:latin typeface="Times New Roman" pitchFamily="18" charset="0"/>
                <a:cs typeface="Times New Roman" pitchFamily="18" charset="0"/>
              </a:rPr>
              <a:t> </a:t>
            </a:r>
            <a:r>
              <a:rPr lang="en-US" altLang="ru-RU" sz="2000" dirty="0" err="1" smtClean="0">
                <a:latin typeface="Times New Roman" pitchFamily="18" charset="0"/>
                <a:cs typeface="Times New Roman" pitchFamily="18" charset="0"/>
              </a:rPr>
              <a:t>dca</a:t>
            </a:r>
            <a:r>
              <a:rPr lang="en-US" altLang="ru-RU" sz="2000" dirty="0" smtClean="0">
                <a:latin typeface="Times New Roman" pitchFamily="18" charset="0"/>
                <a:cs typeface="Times New Roman" pitchFamily="18" charset="0"/>
              </a:rPr>
              <a:t>(</a:t>
            </a:r>
            <a:r>
              <a:rPr lang="el-GR" altLang="ru-RU" sz="2000" dirty="0" smtClean="0">
                <a:latin typeface="Times New Roman" pitchFamily="18" charset="0"/>
                <a:cs typeface="Times New Roman" pitchFamily="18" charset="0"/>
              </a:rPr>
              <a:t>π</a:t>
            </a:r>
            <a:r>
              <a:rPr lang="en-US" altLang="ru-RU" sz="2000" dirty="0" smtClean="0">
                <a:latin typeface="Times New Roman" pitchFamily="18" charset="0"/>
                <a:cs typeface="Times New Roman" pitchFamily="18" charset="0"/>
              </a:rPr>
              <a:t>), </a:t>
            </a:r>
            <a:r>
              <a:rPr lang="en-US" altLang="ru-RU" sz="2000" dirty="0" err="1" smtClean="0">
                <a:latin typeface="Times New Roman" pitchFamily="18" charset="0"/>
                <a:cs typeface="Times New Roman" pitchFamily="18" charset="0"/>
              </a:rPr>
              <a:t>dca</a:t>
            </a:r>
            <a:r>
              <a:rPr lang="en-US" altLang="ru-RU" sz="2000" dirty="0" smtClean="0">
                <a:latin typeface="Times New Roman" pitchFamily="18" charset="0"/>
                <a:cs typeface="Times New Roman" pitchFamily="18" charset="0"/>
              </a:rPr>
              <a:t>(K), </a:t>
            </a:r>
            <a:r>
              <a:rPr lang="en-US" altLang="ru-RU" sz="2000" dirty="0" err="1" smtClean="0">
                <a:latin typeface="Times New Roman" pitchFamily="18" charset="0"/>
                <a:cs typeface="Times New Roman" pitchFamily="18" charset="0"/>
              </a:rPr>
              <a:t>dca</a:t>
            </a:r>
            <a:r>
              <a:rPr lang="en-US" altLang="ru-RU" sz="2000" dirty="0" smtClean="0">
                <a:latin typeface="Times New Roman" pitchFamily="18" charset="0"/>
                <a:cs typeface="Times New Roman" pitchFamily="18" charset="0"/>
              </a:rPr>
              <a:t>(</a:t>
            </a:r>
            <a:r>
              <a:rPr lang="el-GR" altLang="ru-RU" sz="2000" dirty="0" smtClean="0">
                <a:latin typeface="Times New Roman" pitchFamily="18" charset="0"/>
                <a:cs typeface="Times New Roman" pitchFamily="18" charset="0"/>
              </a:rPr>
              <a:t>π</a:t>
            </a:r>
            <a:r>
              <a:rPr lang="en-US" altLang="ru-RU" sz="2000" dirty="0" smtClean="0">
                <a:latin typeface="Times New Roman" pitchFamily="18" charset="0"/>
                <a:cs typeface="Times New Roman" pitchFamily="18" charset="0"/>
              </a:rPr>
              <a:t>K), λ(D</a:t>
            </a:r>
            <a:r>
              <a:rPr lang="en-US" altLang="ru-RU" sz="2000" baseline="30000" dirty="0" smtClean="0">
                <a:latin typeface="Times New Roman" pitchFamily="18" charset="0"/>
                <a:cs typeface="Times New Roman" pitchFamily="18" charset="0"/>
              </a:rPr>
              <a:t>0</a:t>
            </a:r>
            <a:r>
              <a:rPr lang="en-US" altLang="ru-RU" sz="2000" dirty="0" smtClean="0">
                <a:latin typeface="Times New Roman" pitchFamily="18" charset="0"/>
                <a:cs typeface="Times New Roman" pitchFamily="18" charset="0"/>
              </a:rPr>
              <a:t>), </a:t>
            </a:r>
            <a:r>
              <a:rPr lang="el-GR" altLang="ru-RU" sz="2000" dirty="0" smtClean="0">
                <a:latin typeface="Times New Roman" pitchFamily="18" charset="0"/>
                <a:cs typeface="Times New Roman" pitchFamily="18" charset="0"/>
              </a:rPr>
              <a:t>θ</a:t>
            </a:r>
            <a:r>
              <a:rPr lang="en-US" altLang="ru-RU" sz="2000" dirty="0" smtClean="0">
                <a:latin typeface="Times New Roman" pitchFamily="18" charset="0"/>
                <a:cs typeface="Times New Roman" pitchFamily="18" charset="0"/>
              </a:rPr>
              <a:t>(D</a:t>
            </a:r>
            <a:r>
              <a:rPr lang="en-US" altLang="ru-RU" sz="2000" baseline="30000" dirty="0" smtClean="0">
                <a:latin typeface="Times New Roman" pitchFamily="18" charset="0"/>
                <a:cs typeface="Times New Roman" pitchFamily="18" charset="0"/>
              </a:rPr>
              <a:t>0</a:t>
            </a:r>
            <a:r>
              <a:rPr lang="en-US" altLang="ru-RU" sz="2000" dirty="0" smtClean="0">
                <a:latin typeface="Times New Roman" pitchFamily="18" charset="0"/>
                <a:cs typeface="Times New Roman" pitchFamily="18" charset="0"/>
              </a:rPr>
              <a:t>) </a:t>
            </a:r>
            <a:r>
              <a:rPr lang="ru-RU" altLang="ru-RU" sz="2000" dirty="0" smtClean="0">
                <a:latin typeface="Times New Roman" pitchFamily="18" charset="0"/>
                <a:cs typeface="Times New Roman" pitchFamily="18" charset="0"/>
              </a:rPr>
              <a:t> </a:t>
            </a:r>
            <a:r>
              <a:rPr lang="en-US" altLang="ru-RU" sz="2000" cap="all" dirty="0" smtClean="0">
                <a:latin typeface="Times New Roman" pitchFamily="18" charset="0"/>
                <a:cs typeface="Times New Roman" pitchFamily="18" charset="0"/>
              </a:rPr>
              <a:t> </a:t>
            </a:r>
            <a:r>
              <a:rPr lang="en-US" altLang="ru-RU" sz="2000" dirty="0" smtClean="0">
                <a:latin typeface="Times New Roman" pitchFamily="18" charset="0"/>
                <a:cs typeface="Times New Roman" pitchFamily="18" charset="0"/>
              </a:rPr>
              <a:t> </a:t>
            </a:r>
            <a:endParaRPr lang="ru-RU" altLang="ru-RU" sz="2000" dirty="0">
              <a:latin typeface="Times New Roman" pitchFamily="18" charset="0"/>
              <a:cs typeface="Times New Roman" pitchFamily="18" charset="0"/>
            </a:endParaRPr>
          </a:p>
        </p:txBody>
      </p:sp>
      <p:sp>
        <p:nvSpPr>
          <p:cNvPr id="20" name="Прямоугольник 5"/>
          <p:cNvSpPr>
            <a:spLocks noChangeArrowheads="1"/>
          </p:cNvSpPr>
          <p:nvPr/>
        </p:nvSpPr>
        <p:spPr bwMode="auto">
          <a:xfrm>
            <a:off x="6786578" y="714356"/>
            <a:ext cx="1357322" cy="400110"/>
          </a:xfrm>
          <a:prstGeom prst="rect">
            <a:avLst/>
          </a:prstGeom>
          <a:solidFill>
            <a:srgbClr val="B9FDFA"/>
          </a:solidFill>
          <a:ln w="6350">
            <a:solidFill>
              <a:schemeClr val="tx1"/>
            </a:solidFill>
            <a:miter lim="800000"/>
            <a:headEnd/>
            <a:tailEnd/>
          </a:ln>
        </p:spPr>
        <p:txBody>
          <a:bodyPr wrap="square">
            <a:spAutoFit/>
          </a:bodyPr>
          <a:lstStyle/>
          <a:p>
            <a:pPr eaLnBrk="1" hangingPunct="1"/>
            <a:r>
              <a:rPr lang="en-US" altLang="ru-RU" sz="2000" dirty="0" smtClean="0">
                <a:latin typeface="Times New Roman" pitchFamily="18" charset="0"/>
                <a:cs typeface="Times New Roman" pitchFamily="18" charset="0"/>
              </a:rPr>
              <a:t> </a:t>
            </a:r>
            <a:r>
              <a:rPr lang="ru-RU" altLang="ru-RU" sz="2000" dirty="0" smtClean="0">
                <a:latin typeface="Times New Roman" pitchFamily="18" charset="0"/>
                <a:cs typeface="Times New Roman" pitchFamily="18" charset="0"/>
              </a:rPr>
              <a:t> </a:t>
            </a:r>
            <a:r>
              <a:rPr lang="en-US" altLang="ru-RU" sz="2000" dirty="0" smtClean="0">
                <a:latin typeface="Times New Roman" pitchFamily="18" charset="0"/>
                <a:cs typeface="Times New Roman" pitchFamily="18" charset="0"/>
              </a:rPr>
              <a:t>BDT cut  </a:t>
            </a:r>
            <a:endParaRPr lang="ru-RU" altLang="ru-RU" sz="2000" dirty="0">
              <a:latin typeface="Times New Roman" pitchFamily="18" charset="0"/>
              <a:cs typeface="Times New Roman" pitchFamily="18" charset="0"/>
            </a:endParaRPr>
          </a:p>
        </p:txBody>
      </p:sp>
      <p:sp>
        <p:nvSpPr>
          <p:cNvPr id="21" name="Стрелка вправо 20"/>
          <p:cNvSpPr/>
          <p:nvPr/>
        </p:nvSpPr>
        <p:spPr>
          <a:xfrm>
            <a:off x="5429256" y="64291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Rectangle 2"/>
          <p:cNvSpPr>
            <a:spLocks noGrp="1" noChangeArrowheads="1"/>
          </p:cNvSpPr>
          <p:nvPr>
            <p:ph type="title"/>
          </p:nvPr>
        </p:nvSpPr>
        <p:spPr>
          <a:xfrm>
            <a:off x="0" y="214290"/>
            <a:ext cx="8929718" cy="357190"/>
          </a:xfrm>
        </p:spPr>
        <p:txBody>
          <a:bodyPr/>
          <a:lstStyle/>
          <a:p>
            <a:pPr eaLnBrk="1" hangingPunct="1"/>
            <a:r>
              <a:rPr lang="ru-RU" sz="2400" b="1" dirty="0" smtClean="0">
                <a:solidFill>
                  <a:schemeClr val="accent2"/>
                </a:solidFill>
                <a:latin typeface="Times New Roman" pitchFamily="18" charset="0"/>
                <a:cs typeface="Times New Roman" pitchFamily="18" charset="0"/>
              </a:rPr>
              <a:t> </a:t>
            </a:r>
            <a:r>
              <a:rPr lang="en-US" sz="2400" b="1" dirty="0" smtClean="0">
                <a:solidFill>
                  <a:schemeClr val="accent2"/>
                </a:solidFill>
                <a:latin typeface="Times New Roman" pitchFamily="18" charset="0"/>
                <a:cs typeface="Times New Roman" pitchFamily="18" charset="0"/>
              </a:rPr>
              <a:t/>
            </a:r>
            <a:br>
              <a:rPr lang="en-US" sz="2400" b="1" dirty="0" smtClean="0">
                <a:solidFill>
                  <a:schemeClr val="accent2"/>
                </a:solidFill>
                <a:latin typeface="Times New Roman" pitchFamily="18" charset="0"/>
                <a:cs typeface="Times New Roman" pitchFamily="18" charset="0"/>
              </a:rPr>
            </a:br>
            <a:r>
              <a:rPr lang="en-US" sz="2400" b="1" dirty="0" smtClean="0">
                <a:solidFill>
                  <a:schemeClr val="tx1"/>
                </a:solidFill>
                <a:latin typeface="Times New Roman" pitchFamily="18" charset="0"/>
                <a:cs typeface="Times New Roman" pitchFamily="18" charset="0"/>
              </a:rPr>
              <a:t>D</a:t>
            </a:r>
            <a:r>
              <a:rPr lang="en-US" sz="2400" b="1" baseline="30000" dirty="0" smtClean="0">
                <a:solidFill>
                  <a:schemeClr val="tx1"/>
                </a:solidFill>
                <a:latin typeface="Times New Roman" pitchFamily="18" charset="0"/>
                <a:cs typeface="Times New Roman" pitchFamily="18" charset="0"/>
              </a:rPr>
              <a:t>0</a:t>
            </a:r>
            <a:r>
              <a:rPr lang="en-US" sz="2400" b="1" dirty="0" smtClean="0">
                <a:solidFill>
                  <a:schemeClr val="tx1"/>
                </a:solidFill>
                <a:latin typeface="Times New Roman" pitchFamily="18" charset="0"/>
                <a:cs typeface="Times New Roman" pitchFamily="18" charset="0"/>
              </a:rPr>
              <a:t> reconstruction by MVA method: cut selection </a:t>
            </a:r>
            <a:r>
              <a:rPr lang="en-US" sz="2400" dirty="0" smtClean="0">
                <a:solidFill>
                  <a:srgbClr val="0070C0"/>
                </a:solidFill>
              </a:rPr>
              <a:t/>
            </a:r>
            <a:br>
              <a:rPr lang="en-US" sz="2400" dirty="0" smtClean="0">
                <a:solidFill>
                  <a:srgbClr val="0070C0"/>
                </a:solidFill>
              </a:rPr>
            </a:br>
            <a:endParaRPr lang="ru-RU" sz="2400" dirty="0" smtClean="0">
              <a:solidFill>
                <a:srgbClr val="0070C0"/>
              </a:solidFill>
            </a:endParaRPr>
          </a:p>
        </p:txBody>
      </p:sp>
      <p:pic>
        <p:nvPicPr>
          <p:cNvPr id="17" name="Рисунок 16" descr="input_var.png"/>
          <p:cNvPicPr/>
          <p:nvPr/>
        </p:nvPicPr>
        <p:blipFill>
          <a:blip r:embed="rId2"/>
          <a:stretch>
            <a:fillRect/>
          </a:stretch>
        </p:blipFill>
        <p:spPr>
          <a:xfrm>
            <a:off x="0" y="1428736"/>
            <a:ext cx="5929322" cy="1962149"/>
          </a:xfrm>
          <a:prstGeom prst="rect">
            <a:avLst/>
          </a:prstGeom>
        </p:spPr>
      </p:pic>
      <p:pic>
        <p:nvPicPr>
          <p:cNvPr id="18" name="Рисунок 17" descr="bdtd_response.png"/>
          <p:cNvPicPr/>
          <p:nvPr/>
        </p:nvPicPr>
        <p:blipFill>
          <a:blip r:embed="rId3"/>
          <a:stretch>
            <a:fillRect/>
          </a:stretch>
        </p:blipFill>
        <p:spPr>
          <a:xfrm>
            <a:off x="6215074" y="1500174"/>
            <a:ext cx="2643206" cy="1928826"/>
          </a:xfrm>
          <a:prstGeom prst="rect">
            <a:avLst/>
          </a:prstGeom>
        </p:spPr>
      </p:pic>
      <p:pic>
        <p:nvPicPr>
          <p:cNvPr id="22" name="Рисунок 21" descr="bdtd_cut2.png"/>
          <p:cNvPicPr/>
          <p:nvPr/>
        </p:nvPicPr>
        <p:blipFill>
          <a:blip r:embed="rId4"/>
          <a:stretch>
            <a:fillRect/>
          </a:stretch>
        </p:blipFill>
        <p:spPr>
          <a:xfrm>
            <a:off x="428596" y="3643314"/>
            <a:ext cx="3714776" cy="2281251"/>
          </a:xfrm>
          <a:prstGeom prst="rect">
            <a:avLst/>
          </a:prstGeom>
        </p:spPr>
      </p:pic>
      <p:sp>
        <p:nvSpPr>
          <p:cNvPr id="23" name="Стрелка вправо 22"/>
          <p:cNvSpPr/>
          <p:nvPr/>
        </p:nvSpPr>
        <p:spPr>
          <a:xfrm rot="5400000">
            <a:off x="2671176" y="1043544"/>
            <a:ext cx="28575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трелка вправо 23"/>
          <p:cNvSpPr/>
          <p:nvPr/>
        </p:nvSpPr>
        <p:spPr>
          <a:xfrm rot="5400000">
            <a:off x="7386084" y="1043544"/>
            <a:ext cx="28575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11"/>
          <p:cNvSpPr/>
          <p:nvPr/>
        </p:nvSpPr>
        <p:spPr>
          <a:xfrm>
            <a:off x="4214810" y="4357694"/>
            <a:ext cx="42862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0945" name="Rectangle 1"/>
          <p:cNvSpPr>
            <a:spLocks noChangeArrowheads="1"/>
          </p:cNvSpPr>
          <p:nvPr/>
        </p:nvSpPr>
        <p:spPr bwMode="auto">
          <a:xfrm>
            <a:off x="4714844" y="3857628"/>
            <a:ext cx="4286312" cy="1754326"/>
          </a:xfrm>
          <a:prstGeom prst="rect">
            <a:avLst/>
          </a:prstGeom>
          <a:solidFill>
            <a:srgbClr val="B9FDFA"/>
          </a:solidFill>
          <a:ln w="127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To separate the signal and background the optimal value of the resulting cut of the classifier </a:t>
            </a:r>
            <a:r>
              <a:rPr kumimoji="0" lang="en-US" sz="1800" b="0" i="0" u="none" strike="noStrike" cap="none" normalizeH="0" baseline="0" dirty="0" err="1" smtClean="0">
                <a:ln>
                  <a:noFill/>
                </a:ln>
                <a:solidFill>
                  <a:srgbClr val="C00000"/>
                </a:solidFill>
                <a:effectLst/>
                <a:latin typeface="Arial" pitchFamily="34" charset="0"/>
                <a:cs typeface="Arial" pitchFamily="34" charset="0"/>
              </a:rPr>
              <a:t>BDTD_response</a:t>
            </a:r>
            <a:r>
              <a:rPr kumimoji="0" lang="en-US" sz="1800" b="0" i="0" u="none" strike="noStrike" cap="none" normalizeH="0" baseline="0" dirty="0" smtClean="0">
                <a:ln>
                  <a:noFill/>
                </a:ln>
                <a:solidFill>
                  <a:srgbClr val="C00000"/>
                </a:solidFill>
                <a:effectLst/>
                <a:latin typeface="Arial" pitchFamily="34" charset="0"/>
                <a:cs typeface="Arial" pitchFamily="34" charset="0"/>
              </a:rPr>
              <a:t>&gt;0.3</a:t>
            </a:r>
            <a:r>
              <a:rPr kumimoji="0" lang="en-US" sz="1800" b="0" i="0" u="none" strike="noStrike" cap="none" normalizeH="0" baseline="0" dirty="0" smtClean="0">
                <a:ln>
                  <a:noFill/>
                </a:ln>
                <a:solidFill>
                  <a:schemeClr val="tx1"/>
                </a:solidFill>
                <a:effectLst/>
                <a:latin typeface="Arial" pitchFamily="34" charset="0"/>
                <a:cs typeface="Arial" pitchFamily="34" charset="0"/>
              </a:rPr>
              <a:t>  was selected  and applied to 1M signal and 100K background events generated using the thermal and QGSM generator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Номер слайда 3"/>
          <p:cNvSpPr>
            <a:spLocks noGrp="1"/>
          </p:cNvSpPr>
          <p:nvPr>
            <p:ph type="sldNum" sz="quarter" idx="12"/>
          </p:nvPr>
        </p:nvSpPr>
        <p:spPr>
          <a:noFill/>
        </p:spPr>
        <p:txBody>
          <a:bodyPr/>
          <a:lstStyle/>
          <a:p>
            <a:fld id="{80917A51-99D8-4723-88E8-828345CB38F0}" type="slidenum">
              <a:rPr lang="ru-RU" smtClean="0"/>
              <a:pPr/>
              <a:t>22</a:t>
            </a:fld>
            <a:endParaRPr lang="ru-RU" smtClean="0"/>
          </a:p>
        </p:txBody>
      </p:sp>
      <p:sp>
        <p:nvSpPr>
          <p:cNvPr id="18" name="Text Box 51"/>
          <p:cNvSpPr txBox="1">
            <a:spLocks noChangeArrowheads="1"/>
          </p:cNvSpPr>
          <p:nvPr/>
        </p:nvSpPr>
        <p:spPr bwMode="auto">
          <a:xfrm>
            <a:off x="5715008" y="928670"/>
            <a:ext cx="2214577" cy="369332"/>
          </a:xfrm>
          <a:prstGeom prst="rect">
            <a:avLst/>
          </a:prstGeom>
          <a:solidFill>
            <a:srgbClr val="B9FDFA"/>
          </a:solidFill>
          <a:ln w="19050">
            <a:solidFill>
              <a:schemeClr val="tx1"/>
            </a:solidFill>
            <a:miter lim="800000"/>
            <a:headEnd/>
            <a:tailEnd/>
          </a:ln>
        </p:spPr>
        <p:txBody>
          <a:bodyPr wrap="square">
            <a:spAutoFit/>
          </a:bodyPr>
          <a:lstStyle/>
          <a:p>
            <a:pPr eaLnBrk="1" hangingPunct="1"/>
            <a:r>
              <a:rPr lang="en-US" altLang="ru-RU" dirty="0" smtClean="0">
                <a:latin typeface="Times New Roman" pitchFamily="18" charset="0"/>
                <a:cs typeface="Times New Roman" pitchFamily="18" charset="0"/>
              </a:rPr>
              <a:t>D</a:t>
            </a:r>
            <a:r>
              <a:rPr lang="en-US" altLang="ru-RU" baseline="30000" dirty="0" smtClean="0">
                <a:latin typeface="Times New Roman" pitchFamily="18" charset="0"/>
                <a:cs typeface="Times New Roman" pitchFamily="18" charset="0"/>
              </a:rPr>
              <a:t>+</a:t>
            </a:r>
            <a:r>
              <a:rPr lang="ru-RU" altLang="ru-RU" dirty="0" smtClean="0">
                <a:latin typeface="Times New Roman" pitchFamily="18" charset="0"/>
                <a:cs typeface="Times New Roman" pitchFamily="18" charset="0"/>
              </a:rPr>
              <a:t>→</a:t>
            </a:r>
            <a:r>
              <a:rPr lang="en-US" altLang="ru-RU" dirty="0" smtClean="0">
                <a:latin typeface="Times New Roman" pitchFamily="18" charset="0"/>
                <a:cs typeface="Times New Roman" pitchFamily="18" charset="0"/>
              </a:rPr>
              <a:t>  K</a:t>
            </a:r>
            <a:r>
              <a:rPr lang="en-US" altLang="ru-RU" baseline="30000" dirty="0" smtClean="0">
                <a:latin typeface="Times New Roman" pitchFamily="18" charset="0"/>
                <a:cs typeface="Times New Roman" pitchFamily="18" charset="0"/>
              </a:rPr>
              <a:t>‒</a:t>
            </a:r>
            <a:r>
              <a:rPr lang="en-US" altLang="ru-RU" dirty="0" smtClean="0">
                <a:latin typeface="Times New Roman" pitchFamily="18" charset="0"/>
                <a:cs typeface="Times New Roman" pitchFamily="18" charset="0"/>
              </a:rPr>
              <a:t> </a:t>
            </a:r>
            <a:r>
              <a:rPr lang="en-US" altLang="ru-RU" dirty="0">
                <a:latin typeface="Times New Roman" pitchFamily="18" charset="0"/>
                <a:cs typeface="Times New Roman" pitchFamily="18" charset="0"/>
              </a:rPr>
              <a:t>+ </a:t>
            </a:r>
            <a:r>
              <a:rPr lang="ru-RU" altLang="ru-RU" dirty="0" err="1">
                <a:latin typeface="Times New Roman" pitchFamily="18" charset="0"/>
                <a:cs typeface="Times New Roman" pitchFamily="18" charset="0"/>
              </a:rPr>
              <a:t>π</a:t>
            </a:r>
            <a:r>
              <a:rPr lang="en-US" altLang="ru-RU" baseline="30000" dirty="0">
                <a:latin typeface="Times New Roman" pitchFamily="18" charset="0"/>
                <a:cs typeface="Times New Roman" pitchFamily="18" charset="0"/>
              </a:rPr>
              <a:t> </a:t>
            </a:r>
            <a:r>
              <a:rPr lang="ru-RU" altLang="ru-RU" baseline="30000" dirty="0" smtClean="0">
                <a:latin typeface="Times New Roman" pitchFamily="18" charset="0"/>
                <a:cs typeface="Times New Roman" pitchFamily="18" charset="0"/>
              </a:rPr>
              <a:t>+</a:t>
            </a:r>
            <a:r>
              <a:rPr lang="en-US" altLang="ru-RU" dirty="0" smtClean="0">
                <a:latin typeface="Times New Roman" pitchFamily="18" charset="0"/>
                <a:cs typeface="Times New Roman" pitchFamily="18" charset="0"/>
              </a:rPr>
              <a:t> + </a:t>
            </a:r>
            <a:r>
              <a:rPr lang="ru-RU" altLang="ru-RU" dirty="0" err="1" smtClean="0">
                <a:latin typeface="Times New Roman" pitchFamily="18" charset="0"/>
                <a:cs typeface="Times New Roman" pitchFamily="18" charset="0"/>
              </a:rPr>
              <a:t>π</a:t>
            </a:r>
            <a:r>
              <a:rPr lang="en-US" altLang="ru-RU" baseline="30000" dirty="0" smtClean="0">
                <a:latin typeface="Times New Roman" pitchFamily="18" charset="0"/>
                <a:cs typeface="Times New Roman" pitchFamily="18" charset="0"/>
              </a:rPr>
              <a:t> </a:t>
            </a:r>
            <a:r>
              <a:rPr lang="ru-RU" altLang="ru-RU" baseline="30000" dirty="0" smtClean="0">
                <a:latin typeface="Times New Roman" pitchFamily="18" charset="0"/>
                <a:cs typeface="Times New Roman" pitchFamily="18" charset="0"/>
              </a:rPr>
              <a:t>+</a:t>
            </a:r>
            <a:endParaRPr lang="en-US" altLang="ru-RU" baseline="30000" dirty="0">
              <a:latin typeface="Times New Roman" pitchFamily="18" charset="0"/>
              <a:cs typeface="Times New Roman" pitchFamily="18" charset="0"/>
            </a:endParaRPr>
          </a:p>
        </p:txBody>
      </p:sp>
      <p:sp>
        <p:nvSpPr>
          <p:cNvPr id="5" name="Прямоугольник 4"/>
          <p:cNvSpPr/>
          <p:nvPr/>
        </p:nvSpPr>
        <p:spPr>
          <a:xfrm>
            <a:off x="2286000" y="2967335"/>
            <a:ext cx="4572000" cy="646331"/>
          </a:xfrm>
          <a:prstGeom prst="rect">
            <a:avLst/>
          </a:prstGeom>
        </p:spPr>
        <p:txBody>
          <a:bodyPr>
            <a:spAutoFit/>
          </a:bodyPr>
          <a:lstStyle/>
          <a:p>
            <a:r>
              <a:rPr lang="en-US" dirty="0" smtClean="0">
                <a:solidFill>
                  <a:srgbClr val="0070C0"/>
                </a:solidFill>
              </a:rPr>
              <a:t/>
            </a:r>
            <a:br>
              <a:rPr lang="en-US" dirty="0" smtClean="0">
                <a:solidFill>
                  <a:srgbClr val="0070C0"/>
                </a:solidFill>
              </a:rPr>
            </a:br>
            <a:endParaRPr lang="ru-RU" dirty="0"/>
          </a:p>
        </p:txBody>
      </p:sp>
      <p:sp>
        <p:nvSpPr>
          <p:cNvPr id="13" name="Прямоугольник 12"/>
          <p:cNvSpPr/>
          <p:nvPr/>
        </p:nvSpPr>
        <p:spPr>
          <a:xfrm>
            <a:off x="214282" y="285728"/>
            <a:ext cx="8929718" cy="461665"/>
          </a:xfrm>
          <a:prstGeom prst="rect">
            <a:avLst/>
          </a:prstGeom>
        </p:spPr>
        <p:txBody>
          <a:bodyPr wrap="square">
            <a:spAutoFit/>
          </a:bodyPr>
          <a:lstStyle/>
          <a:p>
            <a:r>
              <a:rPr lang="en-US" sz="2400" b="1" dirty="0" smtClean="0">
                <a:latin typeface="Times New Roman" pitchFamily="18" charset="0"/>
                <a:cs typeface="Times New Roman" pitchFamily="18" charset="0"/>
              </a:rPr>
              <a:t>D mesons reconstruction by MVA method: invariant mass spectra</a:t>
            </a:r>
            <a:endParaRPr lang="ru-RU" sz="2400" dirty="0"/>
          </a:p>
        </p:txBody>
      </p:sp>
      <p:sp>
        <p:nvSpPr>
          <p:cNvPr id="14" name="Text Box 51"/>
          <p:cNvSpPr txBox="1">
            <a:spLocks noChangeArrowheads="1"/>
          </p:cNvSpPr>
          <p:nvPr/>
        </p:nvSpPr>
        <p:spPr bwMode="auto">
          <a:xfrm>
            <a:off x="1714480" y="928670"/>
            <a:ext cx="1714512" cy="369332"/>
          </a:xfrm>
          <a:prstGeom prst="rect">
            <a:avLst/>
          </a:prstGeom>
          <a:solidFill>
            <a:srgbClr val="B9FDFA"/>
          </a:solidFill>
          <a:ln w="19050">
            <a:solidFill>
              <a:schemeClr val="tx1"/>
            </a:solidFill>
            <a:miter lim="800000"/>
            <a:headEnd/>
            <a:tailEnd/>
          </a:ln>
        </p:spPr>
        <p:txBody>
          <a:bodyPr wrap="square">
            <a:spAutoFit/>
          </a:bodyPr>
          <a:lstStyle/>
          <a:p>
            <a:pPr eaLnBrk="1" hangingPunct="1"/>
            <a:r>
              <a:rPr lang="en-US" altLang="ru-RU" dirty="0" smtClean="0">
                <a:latin typeface="Times New Roman" pitchFamily="18" charset="0"/>
                <a:cs typeface="Times New Roman" pitchFamily="18" charset="0"/>
              </a:rPr>
              <a:t>D</a:t>
            </a:r>
            <a:r>
              <a:rPr lang="en-US" altLang="ru-RU" baseline="30000" dirty="0" smtClean="0">
                <a:latin typeface="Times New Roman" pitchFamily="18" charset="0"/>
                <a:cs typeface="Times New Roman" pitchFamily="18" charset="0"/>
              </a:rPr>
              <a:t>0 </a:t>
            </a:r>
            <a:r>
              <a:rPr lang="ru-RU" altLang="ru-RU" dirty="0" smtClean="0">
                <a:latin typeface="Times New Roman" pitchFamily="18" charset="0"/>
                <a:cs typeface="Times New Roman" pitchFamily="18" charset="0"/>
              </a:rPr>
              <a:t>→</a:t>
            </a:r>
            <a:r>
              <a:rPr lang="en-US" altLang="ru-RU" dirty="0" smtClean="0">
                <a:latin typeface="Times New Roman" pitchFamily="18" charset="0"/>
                <a:cs typeface="Times New Roman" pitchFamily="18" charset="0"/>
              </a:rPr>
              <a:t>  K</a:t>
            </a:r>
            <a:r>
              <a:rPr lang="en-US" altLang="ru-RU" baseline="30000" dirty="0" smtClean="0">
                <a:latin typeface="Times New Roman" pitchFamily="18" charset="0"/>
                <a:cs typeface="Times New Roman" pitchFamily="18" charset="0"/>
              </a:rPr>
              <a:t>‒</a:t>
            </a:r>
            <a:r>
              <a:rPr lang="en-US" altLang="ru-RU" dirty="0" smtClean="0">
                <a:latin typeface="Times New Roman" pitchFamily="18" charset="0"/>
                <a:cs typeface="Times New Roman" pitchFamily="18" charset="0"/>
              </a:rPr>
              <a:t> </a:t>
            </a:r>
            <a:r>
              <a:rPr lang="en-US" altLang="ru-RU" dirty="0">
                <a:latin typeface="Times New Roman" pitchFamily="18" charset="0"/>
                <a:cs typeface="Times New Roman" pitchFamily="18" charset="0"/>
              </a:rPr>
              <a:t>+ </a:t>
            </a:r>
            <a:r>
              <a:rPr lang="ru-RU" altLang="ru-RU" dirty="0" err="1">
                <a:latin typeface="Times New Roman" pitchFamily="18" charset="0"/>
                <a:cs typeface="Times New Roman" pitchFamily="18" charset="0"/>
              </a:rPr>
              <a:t>π</a:t>
            </a:r>
            <a:r>
              <a:rPr lang="en-US" altLang="ru-RU" baseline="30000" dirty="0">
                <a:latin typeface="Times New Roman" pitchFamily="18" charset="0"/>
                <a:cs typeface="Times New Roman" pitchFamily="18" charset="0"/>
              </a:rPr>
              <a:t> </a:t>
            </a:r>
            <a:r>
              <a:rPr lang="ru-RU" altLang="ru-RU" baseline="30000" dirty="0" smtClean="0">
                <a:latin typeface="Times New Roman" pitchFamily="18" charset="0"/>
                <a:cs typeface="Times New Roman" pitchFamily="18" charset="0"/>
              </a:rPr>
              <a:t>+</a:t>
            </a:r>
            <a:r>
              <a:rPr lang="en-US" altLang="ru-RU" dirty="0" smtClean="0">
                <a:latin typeface="Times New Roman" pitchFamily="18" charset="0"/>
                <a:cs typeface="Times New Roman" pitchFamily="18" charset="0"/>
              </a:rPr>
              <a:t> </a:t>
            </a:r>
            <a:endParaRPr lang="en-US" altLang="ru-RU" baseline="30000" dirty="0">
              <a:latin typeface="Times New Roman" pitchFamily="18" charset="0"/>
              <a:cs typeface="Times New Roman" pitchFamily="18" charset="0"/>
            </a:endParaRPr>
          </a:p>
        </p:txBody>
      </p:sp>
      <p:pic>
        <p:nvPicPr>
          <p:cNvPr id="15" name="Рисунок 14" descr="spec2_D0_100M_bs_v2.png"/>
          <p:cNvPicPr/>
          <p:nvPr/>
        </p:nvPicPr>
        <p:blipFill>
          <a:blip r:embed="rId2"/>
          <a:stretch>
            <a:fillRect/>
          </a:stretch>
        </p:blipFill>
        <p:spPr>
          <a:xfrm>
            <a:off x="571472" y="1428736"/>
            <a:ext cx="4143404" cy="3429024"/>
          </a:xfrm>
          <a:prstGeom prst="rect">
            <a:avLst/>
          </a:prstGeom>
        </p:spPr>
      </p:pic>
      <p:pic>
        <p:nvPicPr>
          <p:cNvPr id="16" name="Рисунок 15" descr="spec2_Dp_100M_tmva_bigstat.png"/>
          <p:cNvPicPr/>
          <p:nvPr/>
        </p:nvPicPr>
        <p:blipFill>
          <a:blip r:embed="rId3"/>
          <a:stretch>
            <a:fillRect/>
          </a:stretch>
        </p:blipFill>
        <p:spPr>
          <a:xfrm>
            <a:off x="4929190" y="1428736"/>
            <a:ext cx="4214810" cy="3357586"/>
          </a:xfrm>
          <a:prstGeom prst="rect">
            <a:avLst/>
          </a:prstGeom>
        </p:spPr>
      </p:pic>
      <p:sp>
        <p:nvSpPr>
          <p:cNvPr id="9" name="Rectangle 1"/>
          <p:cNvSpPr>
            <a:spLocks noChangeArrowheads="1"/>
          </p:cNvSpPr>
          <p:nvPr/>
        </p:nvSpPr>
        <p:spPr bwMode="auto">
          <a:xfrm>
            <a:off x="1643042" y="5072074"/>
            <a:ext cx="5643602" cy="584775"/>
          </a:xfrm>
          <a:prstGeom prst="rect">
            <a:avLst/>
          </a:prstGeom>
          <a:solidFill>
            <a:srgbClr val="B9FDFA"/>
          </a:solidFill>
          <a:ln w="127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lvl="0"/>
            <a:r>
              <a:rPr kumimoji="0" lang="en-US" sz="1600" b="0" i="0" u="none" strike="noStrike" cap="none" normalizeH="0" baseline="0" dirty="0" smtClean="0">
                <a:ln>
                  <a:noFill/>
                </a:ln>
                <a:solidFill>
                  <a:schemeClr val="tx1"/>
                </a:solidFill>
                <a:effectLst/>
                <a:latin typeface="+mn-lt"/>
                <a:cs typeface="Arial" pitchFamily="34" charset="0"/>
              </a:rPr>
              <a:t> </a:t>
            </a:r>
            <a:r>
              <a:rPr lang="en-US" sz="1600" dirty="0" smtClean="0">
                <a:latin typeface="+mn-lt"/>
                <a:cs typeface="Arial" pitchFamily="34" charset="0"/>
              </a:rPr>
              <a:t>Using</a:t>
            </a:r>
            <a:r>
              <a:rPr kumimoji="0" lang="en-US" sz="1600" b="0" i="0" u="none" strike="noStrike" cap="none" normalizeH="0" baseline="0" dirty="0" smtClean="0">
                <a:ln>
                  <a:noFill/>
                </a:ln>
                <a:solidFill>
                  <a:schemeClr val="tx1"/>
                </a:solidFill>
                <a:effectLst/>
                <a:latin typeface="+mn-lt"/>
                <a:cs typeface="Arial" pitchFamily="34" charset="0"/>
              </a:rPr>
              <a:t> </a:t>
            </a:r>
            <a:r>
              <a:rPr lang="en-US" sz="1600" dirty="0" smtClean="0">
                <a:latin typeface="+mn-lt"/>
                <a:cs typeface="Arial" pitchFamily="34" charset="0"/>
              </a:rPr>
              <a:t>the optimal BDT</a:t>
            </a:r>
            <a:r>
              <a:rPr lang="en-US" sz="1600" dirty="0" smtClean="0"/>
              <a:t> cut</a:t>
            </a:r>
            <a:r>
              <a:rPr kumimoji="0" lang="en-US" sz="1600" b="0" i="0" u="none" strike="noStrike" cap="none" normalizeH="0" baseline="0" dirty="0" smtClean="0">
                <a:ln>
                  <a:noFill/>
                </a:ln>
                <a:solidFill>
                  <a:schemeClr val="tx1"/>
                </a:solidFill>
                <a:effectLst/>
                <a:latin typeface="+mn-lt"/>
                <a:cs typeface="Arial" pitchFamily="34" charset="0"/>
              </a:rPr>
              <a:t>  allows to reconstruct  </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D</a:t>
            </a:r>
            <a:r>
              <a:rPr kumimoji="0" lang="en-US" sz="1600" b="0" i="0" u="none" strike="noStrike" cap="none" normalizeH="0" baseline="30000" dirty="0" smtClean="0">
                <a:ln>
                  <a:noFill/>
                </a:ln>
                <a:solidFill>
                  <a:schemeClr val="tx1"/>
                </a:solidFill>
                <a:effectLst/>
                <a:latin typeface="Times New Roman" pitchFamily="18" charset="0"/>
                <a:cs typeface="Times New Roman" pitchFamily="18" charset="0"/>
              </a:rPr>
              <a:t>0</a:t>
            </a:r>
            <a:r>
              <a:rPr lang="en-US" sz="1600" baseline="30000" dirty="0" smtClean="0">
                <a:latin typeface="Times New Roman" pitchFamily="18" charset="0"/>
                <a:cs typeface="Times New Roman" pitchFamily="18" charset="0"/>
              </a:rPr>
              <a:t>  </a:t>
            </a:r>
            <a:r>
              <a:rPr lang="en-US" sz="1600" dirty="0" smtClean="0">
                <a:latin typeface="+mn-lt"/>
                <a:cs typeface="Times New Roman" pitchFamily="18" charset="0"/>
              </a:rPr>
              <a:t>and </a:t>
            </a:r>
            <a:r>
              <a:rPr lang="en-US" sz="1600" dirty="0" smtClean="0">
                <a:latin typeface="Times New Roman" pitchFamily="18" charset="0"/>
                <a:cs typeface="Times New Roman" pitchFamily="18" charset="0"/>
              </a:rPr>
              <a:t>D</a:t>
            </a:r>
            <a:r>
              <a:rPr lang="en-US" sz="1600" baseline="30000" dirty="0" smtClean="0">
                <a:latin typeface="Times New Roman" pitchFamily="18" charset="0"/>
                <a:cs typeface="Times New Roman" pitchFamily="18" charset="0"/>
              </a:rPr>
              <a:t>+ </a:t>
            </a:r>
            <a:r>
              <a:rPr lang="en-US" sz="1600" dirty="0" smtClean="0">
                <a:latin typeface="+mn-lt"/>
                <a:cs typeface="Times New Roman" pitchFamily="18" charset="0"/>
              </a:rPr>
              <a:t> </a:t>
            </a:r>
          </a:p>
          <a:p>
            <a:pPr lvl="0"/>
            <a:r>
              <a:rPr lang="en-US" sz="1600" dirty="0" smtClean="0">
                <a:latin typeface="+mn-lt"/>
                <a:cs typeface="Times New Roman" pitchFamily="18" charset="0"/>
              </a:rPr>
              <a:t>w</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ith an efficiency of </a:t>
            </a:r>
            <a:r>
              <a:rPr lang="en-US" sz="1600" dirty="0" smtClean="0">
                <a:solidFill>
                  <a:srgbClr val="C00000"/>
                </a:solidFill>
                <a:latin typeface="+mn-lt"/>
                <a:ea typeface="Calibri" pitchFamily="34" charset="0"/>
                <a:cs typeface="Times New Roman" pitchFamily="18" charset="0"/>
              </a:rPr>
              <a:t>0</a:t>
            </a:r>
            <a:r>
              <a:rPr kumimoji="0" lang="en-US" sz="1600" b="0" i="0" u="none" strike="noStrike" cap="none" normalizeH="0" baseline="0" dirty="0" smtClean="0">
                <a:ln>
                  <a:noFill/>
                </a:ln>
                <a:solidFill>
                  <a:srgbClr val="C00000"/>
                </a:solidFill>
                <a:effectLst/>
                <a:latin typeface="+mn-lt"/>
                <a:ea typeface="Calibri" pitchFamily="34" charset="0"/>
                <a:cs typeface="Times New Roman" pitchFamily="18" charset="0"/>
              </a:rPr>
              <a:t>.85%</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 and</a:t>
            </a:r>
            <a:r>
              <a:rPr kumimoji="0" lang="en-US" sz="1600" b="0" i="0" u="none" strike="noStrike" cap="none" normalizeH="0" dirty="0" smtClean="0">
                <a:ln>
                  <a:noFill/>
                </a:ln>
                <a:solidFill>
                  <a:schemeClr val="tx1"/>
                </a:solidFill>
                <a:effectLst/>
                <a:latin typeface="+mn-lt"/>
                <a:ea typeface="Calibri" pitchFamily="34" charset="0"/>
                <a:cs typeface="Times New Roman" pitchFamily="18" charset="0"/>
              </a:rPr>
              <a:t> </a:t>
            </a:r>
            <a:r>
              <a:rPr kumimoji="0" lang="en-US" sz="1600" b="0" i="0" u="none" strike="noStrike" cap="none" normalizeH="0" dirty="0" smtClean="0">
                <a:ln>
                  <a:noFill/>
                </a:ln>
                <a:solidFill>
                  <a:srgbClr val="C00000"/>
                </a:solidFill>
                <a:effectLst/>
                <a:latin typeface="+mn-lt"/>
                <a:ea typeface="Calibri" pitchFamily="34" charset="0"/>
                <a:cs typeface="Times New Roman" pitchFamily="18" charset="0"/>
              </a:rPr>
              <a:t>1.0%</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 respectively.</a:t>
            </a:r>
            <a:endParaRPr kumimoji="0" lang="ru-RU" sz="1600" b="0" i="0" u="none" strike="noStrike" cap="none" normalizeH="0" baseline="0" dirty="0" smtClean="0">
              <a:ln>
                <a:noFill/>
              </a:ln>
              <a:solidFill>
                <a:srgbClr val="C00000"/>
              </a:solidFill>
              <a:effectLst/>
              <a:latin typeface="+mn-lt"/>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7364E235-7801-4107-ACD3-1406B8D2313B}" type="slidenum">
              <a:rPr lang="ru-RU" smtClean="0"/>
              <a:pPr>
                <a:defRPr/>
              </a:pPr>
              <a:t>23</a:t>
            </a:fld>
            <a:endParaRPr lang="ru-RU"/>
          </a:p>
        </p:txBody>
      </p:sp>
      <p:sp>
        <p:nvSpPr>
          <p:cNvPr id="8" name="Прямоугольник 7"/>
          <p:cNvSpPr/>
          <p:nvPr/>
        </p:nvSpPr>
        <p:spPr>
          <a:xfrm>
            <a:off x="285720" y="428604"/>
            <a:ext cx="8715436" cy="830997"/>
          </a:xfrm>
          <a:prstGeom prst="rect">
            <a:avLst/>
          </a:prstGeom>
          <a:ln w="19050">
            <a:noFill/>
          </a:ln>
        </p:spPr>
        <p:txBody>
          <a:bodyPr wrap="square">
            <a:spAutoFit/>
          </a:bodyPr>
          <a:lstStyle/>
          <a:p>
            <a:pPr algn="ctr"/>
            <a:r>
              <a:rPr lang="en-US" sz="2400" b="1" dirty="0" smtClean="0">
                <a:latin typeface="Times New Roman" pitchFamily="18" charset="0"/>
                <a:cs typeface="Times New Roman" pitchFamily="18" charset="0"/>
              </a:rPr>
              <a:t>Reconstruction parameters</a:t>
            </a:r>
            <a:r>
              <a:rPr lang="ru-RU"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of strange and charmed particles </a:t>
            </a:r>
          </a:p>
          <a:p>
            <a:pPr algn="ctr"/>
            <a:r>
              <a:rPr lang="en-US" sz="2400" b="1" dirty="0" smtClean="0">
                <a:latin typeface="Times New Roman" pitchFamily="18" charset="0"/>
                <a:cs typeface="Times New Roman" pitchFamily="18" charset="0"/>
              </a:rPr>
              <a:t>in</a:t>
            </a:r>
            <a:r>
              <a:rPr lang="ru-RU"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central</a:t>
            </a:r>
            <a:r>
              <a:rPr lang="ru-RU"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Au</a:t>
            </a:r>
            <a:r>
              <a:rPr lang="ru-RU" sz="2400" b="1" dirty="0" smtClean="0">
                <a:latin typeface="Times New Roman" pitchFamily="18" charset="0"/>
                <a:cs typeface="Times New Roman" pitchFamily="18" charset="0"/>
              </a:rPr>
              <a:t>+</a:t>
            </a:r>
            <a:r>
              <a:rPr lang="en-US" sz="2400" b="1" dirty="0" smtClean="0">
                <a:latin typeface="Times New Roman" pitchFamily="18" charset="0"/>
                <a:cs typeface="Times New Roman" pitchFamily="18" charset="0"/>
              </a:rPr>
              <a:t>Au</a:t>
            </a:r>
            <a:r>
              <a:rPr lang="ru-RU"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collisions at</a:t>
            </a:r>
            <a:r>
              <a:rPr lang="ru-RU" sz="2400" b="1" dirty="0" smtClean="0">
                <a:latin typeface="Times New Roman" pitchFamily="18" charset="0"/>
                <a:cs typeface="Times New Roman" pitchFamily="18" charset="0"/>
              </a:rPr>
              <a:t>  </a:t>
            </a:r>
            <a:r>
              <a:rPr lang="ru-RU" sz="2400" b="1" dirty="0" smtClean="0"/>
              <a:t> </a:t>
            </a:r>
            <a:r>
              <a:rPr lang="en-US" sz="2400" b="1"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 = 9 ГэВ</a:t>
            </a:r>
            <a:r>
              <a:rPr lang="en-US" sz="2000" b="1" dirty="0" smtClean="0">
                <a:latin typeface="Times New Roman" pitchFamily="18" charset="0"/>
                <a:cs typeface="Times New Roman" pitchFamily="18" charset="0"/>
              </a:rPr>
              <a:t>          </a:t>
            </a:r>
            <a:endParaRPr lang="ru-RU" sz="2000" b="1" dirty="0">
              <a:latin typeface="Times New Roman" pitchFamily="18" charset="0"/>
              <a:cs typeface="Times New Roman" pitchFamily="18" charset="0"/>
            </a:endParaRPr>
          </a:p>
        </p:txBody>
      </p:sp>
      <p:sp>
        <p:nvSpPr>
          <p:cNvPr id="93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3185" name="Object 1"/>
          <p:cNvGraphicFramePr>
            <a:graphicFrameLocks noChangeAspect="1"/>
          </p:cNvGraphicFramePr>
          <p:nvPr/>
        </p:nvGraphicFramePr>
        <p:xfrm>
          <a:off x="5786446" y="811591"/>
          <a:ext cx="642942" cy="410769"/>
        </p:xfrm>
        <a:graphic>
          <a:graphicData uri="http://schemas.openxmlformats.org/presentationml/2006/ole">
            <p:oleObj spid="_x0000_s93185" name="Формула" r:id="rId3" imgW="406080" imgH="266400" progId="Equation.3">
              <p:embed/>
            </p:oleObj>
          </a:graphicData>
        </a:graphic>
      </p:graphicFrame>
      <p:graphicFrame>
        <p:nvGraphicFramePr>
          <p:cNvPr id="11" name="Таблица 10"/>
          <p:cNvGraphicFramePr>
            <a:graphicFrameLocks noGrp="1"/>
          </p:cNvGraphicFramePr>
          <p:nvPr/>
        </p:nvGraphicFramePr>
        <p:xfrm>
          <a:off x="500034" y="1500174"/>
          <a:ext cx="8286809" cy="2928960"/>
        </p:xfrm>
        <a:graphic>
          <a:graphicData uri="http://schemas.openxmlformats.org/drawingml/2006/table">
            <a:tbl>
              <a:tblPr>
                <a:effectLst>
                  <a:outerShdw blurRad="50800" dist="38100" dir="5400000" algn="t" rotWithShape="0">
                    <a:prstClr val="black">
                      <a:alpha val="40000"/>
                    </a:prstClr>
                  </a:outerShdw>
                </a:effectLst>
                <a:tableStyleId>{BC89EF96-8CEA-46FF-86C4-4CE0E7609802}</a:tableStyleId>
              </a:tblPr>
              <a:tblGrid>
                <a:gridCol w="2326122"/>
                <a:gridCol w="872296"/>
                <a:gridCol w="883310"/>
                <a:gridCol w="892728"/>
                <a:gridCol w="910198"/>
                <a:gridCol w="833329"/>
                <a:gridCol w="735497"/>
                <a:gridCol w="833329"/>
              </a:tblGrid>
              <a:tr h="366120">
                <a:tc>
                  <a:txBody>
                    <a:bodyPr/>
                    <a:lstStyle/>
                    <a:p>
                      <a:pPr algn="just">
                        <a:lnSpc>
                          <a:spcPts val="1200"/>
                        </a:lnSpc>
                        <a:spcAft>
                          <a:spcPts val="0"/>
                        </a:spcAft>
                      </a:pPr>
                      <a:endParaRPr lang="en-US" sz="1800" dirty="0" smtClean="0"/>
                    </a:p>
                    <a:p>
                      <a:pPr algn="just">
                        <a:lnSpc>
                          <a:spcPts val="1200"/>
                        </a:lnSpc>
                        <a:spcAft>
                          <a:spcPts val="0"/>
                        </a:spcAft>
                      </a:pPr>
                      <a:r>
                        <a:rPr lang="en-US" sz="1800" dirty="0" smtClean="0"/>
                        <a:t>Particle</a:t>
                      </a:r>
                      <a:endParaRPr lang="ru-RU" sz="1800" b="0" dirty="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a:lnSpc>
                          <a:spcPts val="1200"/>
                        </a:lnSpc>
                        <a:spcAft>
                          <a:spcPts val="0"/>
                        </a:spcAft>
                      </a:pPr>
                      <a:endParaRPr lang="en-US" sz="1800" dirty="0" smtClean="0">
                        <a:latin typeface="Times New Roman" pitchFamily="18" charset="0"/>
                        <a:cs typeface="Times New Roman" pitchFamily="18" charset="0"/>
                      </a:endParaRPr>
                    </a:p>
                    <a:p>
                      <a:pPr algn="ctr">
                        <a:lnSpc>
                          <a:spcPts val="1200"/>
                        </a:lnSpc>
                        <a:spcAft>
                          <a:spcPts val="0"/>
                        </a:spcAft>
                      </a:pPr>
                      <a:r>
                        <a:rPr lang="el-GR" sz="1800" dirty="0" smtClean="0">
                          <a:latin typeface="Times New Roman" pitchFamily="18" charset="0"/>
                          <a:cs typeface="Times New Roman" pitchFamily="18" charset="0"/>
                        </a:rPr>
                        <a:t>Λ</a:t>
                      </a:r>
                      <a:endParaRPr lang="ru-RU" sz="1800" b="0" dirty="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a:lnSpc>
                          <a:spcPts val="1200"/>
                        </a:lnSpc>
                        <a:spcAft>
                          <a:spcPts val="0"/>
                        </a:spcAft>
                      </a:pPr>
                      <a:endParaRPr lang="en-US" sz="1800" dirty="0" smtClean="0">
                        <a:latin typeface="Times New Roman" pitchFamily="18" charset="0"/>
                        <a:cs typeface="Times New Roman" pitchFamily="18" charset="0"/>
                      </a:endParaRPr>
                    </a:p>
                    <a:p>
                      <a:pPr algn="ctr">
                        <a:lnSpc>
                          <a:spcPts val="1200"/>
                        </a:lnSpc>
                        <a:spcAft>
                          <a:spcPts val="0"/>
                        </a:spcAft>
                      </a:pPr>
                      <a:r>
                        <a:rPr lang="ru-RU" sz="1800" dirty="0" smtClean="0">
                          <a:latin typeface="Times New Roman" pitchFamily="18" charset="0"/>
                          <a:cs typeface="Times New Roman" pitchFamily="18" charset="0"/>
                        </a:rPr>
                        <a:t>Ξ</a:t>
                      </a:r>
                      <a:r>
                        <a:rPr lang="ru-RU" sz="1800" baseline="30000" dirty="0">
                          <a:latin typeface="Times New Roman" pitchFamily="18" charset="0"/>
                          <a:cs typeface="Times New Roman" pitchFamily="18" charset="0"/>
                        </a:rPr>
                        <a:t>−</a:t>
                      </a:r>
                      <a:endParaRPr lang="ru-RU" sz="1800" b="0" dirty="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a:lnSpc>
                          <a:spcPts val="1200"/>
                        </a:lnSpc>
                        <a:spcAft>
                          <a:spcPts val="0"/>
                        </a:spcAft>
                      </a:pPr>
                      <a:endParaRPr lang="en-US" sz="1800" dirty="0" smtClean="0">
                        <a:latin typeface="Times New Roman" pitchFamily="18" charset="0"/>
                        <a:cs typeface="Times New Roman" pitchFamily="18" charset="0"/>
                      </a:endParaRPr>
                    </a:p>
                    <a:p>
                      <a:pPr algn="ctr">
                        <a:lnSpc>
                          <a:spcPts val="1200"/>
                        </a:lnSpc>
                        <a:spcAft>
                          <a:spcPts val="0"/>
                        </a:spcAft>
                      </a:pPr>
                      <a:r>
                        <a:rPr lang="ru-RU" sz="1800" dirty="0" smtClean="0">
                          <a:latin typeface="Times New Roman" pitchFamily="18" charset="0"/>
                          <a:cs typeface="Times New Roman" pitchFamily="18" charset="0"/>
                        </a:rPr>
                        <a:t>Ω</a:t>
                      </a:r>
                      <a:r>
                        <a:rPr lang="ru-RU" sz="1800" baseline="30000" dirty="0">
                          <a:latin typeface="Times New Roman" pitchFamily="18" charset="0"/>
                          <a:cs typeface="Times New Roman" pitchFamily="18" charset="0"/>
                        </a:rPr>
                        <a:t>–</a:t>
                      </a:r>
                      <a:endParaRPr lang="ru-RU" sz="1800" b="0" dirty="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gridSpan="2">
                  <a:txBody>
                    <a:bodyPr/>
                    <a:lstStyle/>
                    <a:p>
                      <a:pPr algn="ctr">
                        <a:lnSpc>
                          <a:spcPts val="1200"/>
                        </a:lnSpc>
                        <a:spcAft>
                          <a:spcPts val="0"/>
                        </a:spcAft>
                      </a:pPr>
                      <a:endParaRPr lang="en-US" sz="1800" dirty="0" smtClean="0">
                        <a:latin typeface="Times New Roman" pitchFamily="18" charset="0"/>
                        <a:cs typeface="Times New Roman" pitchFamily="18" charset="0"/>
                      </a:endParaRPr>
                    </a:p>
                    <a:p>
                      <a:pPr algn="ctr">
                        <a:lnSpc>
                          <a:spcPts val="1200"/>
                        </a:lnSpc>
                        <a:spcAft>
                          <a:spcPts val="0"/>
                        </a:spcAft>
                      </a:pPr>
                      <a:r>
                        <a:rPr lang="en-US" sz="1800" dirty="0" smtClean="0">
                          <a:latin typeface="Times New Roman" pitchFamily="18" charset="0"/>
                          <a:cs typeface="Times New Roman" pitchFamily="18" charset="0"/>
                        </a:rPr>
                        <a:t>D</a:t>
                      </a:r>
                      <a:r>
                        <a:rPr lang="ru-RU" sz="1800" baseline="30000" dirty="0">
                          <a:latin typeface="Times New Roman" pitchFamily="18" charset="0"/>
                          <a:cs typeface="Times New Roman" pitchFamily="18" charset="0"/>
                        </a:rPr>
                        <a:t>0</a:t>
                      </a:r>
                      <a:endParaRPr lang="ru-RU" sz="1800" b="0" dirty="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hMerge="1">
                  <a:txBody>
                    <a:bodyPr/>
                    <a:lstStyle/>
                    <a:p>
                      <a:endParaRPr lang="ru-RU"/>
                    </a:p>
                  </a:txBody>
                  <a:tcPr/>
                </a:tc>
                <a:tc gridSpan="2">
                  <a:txBody>
                    <a:bodyPr/>
                    <a:lstStyle/>
                    <a:p>
                      <a:pPr algn="ctr">
                        <a:lnSpc>
                          <a:spcPts val="1200"/>
                        </a:lnSpc>
                        <a:spcAft>
                          <a:spcPts val="0"/>
                        </a:spcAft>
                      </a:pPr>
                      <a:endParaRPr lang="en-US" sz="1800" dirty="0" smtClean="0">
                        <a:latin typeface="Times New Roman" pitchFamily="18" charset="0"/>
                        <a:cs typeface="Times New Roman" pitchFamily="18" charset="0"/>
                      </a:endParaRPr>
                    </a:p>
                    <a:p>
                      <a:pPr algn="ctr">
                        <a:lnSpc>
                          <a:spcPts val="1200"/>
                        </a:lnSpc>
                        <a:spcAft>
                          <a:spcPts val="0"/>
                        </a:spcAft>
                      </a:pPr>
                      <a:r>
                        <a:rPr lang="en-US" sz="1800" dirty="0" smtClean="0">
                          <a:latin typeface="Times New Roman" pitchFamily="18" charset="0"/>
                          <a:cs typeface="Times New Roman" pitchFamily="18" charset="0"/>
                        </a:rPr>
                        <a:t>D</a:t>
                      </a:r>
                      <a:r>
                        <a:rPr lang="ru-RU" sz="1800" baseline="30000" dirty="0">
                          <a:latin typeface="Times New Roman" pitchFamily="18" charset="0"/>
                          <a:cs typeface="Times New Roman" pitchFamily="18" charset="0"/>
                        </a:rPr>
                        <a:t>+</a:t>
                      </a:r>
                      <a:endParaRPr lang="ru-RU" sz="1800" b="0" dirty="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hMerge="1">
                  <a:txBody>
                    <a:bodyPr/>
                    <a:lstStyle/>
                    <a:p>
                      <a:endParaRPr lang="ru-RU"/>
                    </a:p>
                  </a:txBody>
                  <a:tcPr/>
                </a:tc>
              </a:tr>
              <a:tr h="366120">
                <a:tc>
                  <a:txBody>
                    <a:bodyPr/>
                    <a:lstStyle/>
                    <a:p>
                      <a:pPr algn="just">
                        <a:lnSpc>
                          <a:spcPts val="1200"/>
                        </a:lnSpc>
                        <a:spcAft>
                          <a:spcPts val="0"/>
                        </a:spcAft>
                      </a:pPr>
                      <a:endParaRPr lang="en-US" sz="1800" dirty="0" smtClean="0"/>
                    </a:p>
                    <a:p>
                      <a:pPr algn="just">
                        <a:lnSpc>
                          <a:spcPts val="1200"/>
                        </a:lnSpc>
                        <a:spcAft>
                          <a:spcPts val="0"/>
                        </a:spcAft>
                      </a:pPr>
                      <a:r>
                        <a:rPr lang="en-US" sz="1800" dirty="0" smtClean="0"/>
                        <a:t>Method</a:t>
                      </a:r>
                      <a:endParaRPr lang="ru-RU" sz="1800" b="0" dirty="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a:lnSpc>
                          <a:spcPts val="1200"/>
                        </a:lnSpc>
                        <a:spcAft>
                          <a:spcPts val="0"/>
                        </a:spcAft>
                      </a:pPr>
                      <a:endParaRPr lang="en-US" sz="1800" dirty="0" smtClean="0"/>
                    </a:p>
                    <a:p>
                      <a:pPr algn="ctr">
                        <a:lnSpc>
                          <a:spcPts val="1200"/>
                        </a:lnSpc>
                        <a:spcAft>
                          <a:spcPts val="0"/>
                        </a:spcAft>
                      </a:pPr>
                      <a:r>
                        <a:rPr lang="en-US" sz="1800" dirty="0" smtClean="0"/>
                        <a:t>TC</a:t>
                      </a:r>
                      <a:endParaRPr lang="ru-RU" sz="1800" b="0" dirty="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a:lnSpc>
                          <a:spcPts val="1200"/>
                        </a:lnSpc>
                        <a:spcAft>
                          <a:spcPts val="0"/>
                        </a:spcAft>
                      </a:pPr>
                      <a:endParaRPr lang="en-US" sz="1800" dirty="0" smtClean="0"/>
                    </a:p>
                    <a:p>
                      <a:pPr algn="ctr">
                        <a:lnSpc>
                          <a:spcPts val="1200"/>
                        </a:lnSpc>
                        <a:spcAft>
                          <a:spcPts val="0"/>
                        </a:spcAft>
                      </a:pPr>
                      <a:r>
                        <a:rPr lang="en-US" sz="1800" dirty="0" smtClean="0"/>
                        <a:t>TC</a:t>
                      </a:r>
                      <a:endParaRPr lang="ru-RU" sz="1800" b="0" dirty="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a:lnSpc>
                          <a:spcPts val="1200"/>
                        </a:lnSpc>
                        <a:spcAft>
                          <a:spcPts val="0"/>
                        </a:spcAft>
                      </a:pPr>
                      <a:endParaRPr lang="en-US" sz="1800" dirty="0" smtClean="0"/>
                    </a:p>
                    <a:p>
                      <a:pPr algn="ctr">
                        <a:lnSpc>
                          <a:spcPts val="1200"/>
                        </a:lnSpc>
                        <a:spcAft>
                          <a:spcPts val="0"/>
                        </a:spcAft>
                      </a:pPr>
                      <a:r>
                        <a:rPr lang="en-US" sz="1800" dirty="0" smtClean="0"/>
                        <a:t>TC</a:t>
                      </a:r>
                      <a:endParaRPr lang="ru-RU" sz="1800" b="0" dirty="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a:lnSpc>
                          <a:spcPts val="1200"/>
                        </a:lnSpc>
                        <a:spcAft>
                          <a:spcPts val="0"/>
                        </a:spcAft>
                      </a:pPr>
                      <a:endParaRPr lang="en-US" sz="1800" dirty="0" smtClean="0"/>
                    </a:p>
                    <a:p>
                      <a:pPr algn="ctr">
                        <a:lnSpc>
                          <a:spcPts val="1200"/>
                        </a:lnSpc>
                        <a:spcAft>
                          <a:spcPts val="0"/>
                        </a:spcAft>
                      </a:pPr>
                      <a:r>
                        <a:rPr lang="en-US" sz="1800" dirty="0" smtClean="0"/>
                        <a:t>TC</a:t>
                      </a:r>
                      <a:endParaRPr lang="ru-RU" sz="1800" b="0" dirty="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5">
                        <a:lumMod val="90000"/>
                      </a:schemeClr>
                    </a:solidFill>
                  </a:tcPr>
                </a:tc>
                <a:tc>
                  <a:txBody>
                    <a:bodyPr/>
                    <a:lstStyle/>
                    <a:p>
                      <a:pPr algn="ctr">
                        <a:lnSpc>
                          <a:spcPts val="1200"/>
                        </a:lnSpc>
                        <a:spcAft>
                          <a:spcPts val="0"/>
                        </a:spcAft>
                      </a:pPr>
                      <a:endParaRPr lang="en-US" sz="1800" dirty="0" smtClean="0"/>
                    </a:p>
                    <a:p>
                      <a:pPr algn="ctr">
                        <a:lnSpc>
                          <a:spcPts val="1200"/>
                        </a:lnSpc>
                        <a:spcAft>
                          <a:spcPts val="0"/>
                        </a:spcAft>
                      </a:pPr>
                      <a:r>
                        <a:rPr lang="en-US" sz="1800" dirty="0" smtClean="0"/>
                        <a:t>MVA</a:t>
                      </a:r>
                      <a:endParaRPr lang="ru-RU" sz="1800" b="0" dirty="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FFCC"/>
                    </a:solidFill>
                  </a:tcPr>
                </a:tc>
                <a:tc>
                  <a:txBody>
                    <a:bodyPr/>
                    <a:lstStyle/>
                    <a:p>
                      <a:pPr algn="ctr">
                        <a:lnSpc>
                          <a:spcPts val="1200"/>
                        </a:lnSpc>
                        <a:spcAft>
                          <a:spcPts val="0"/>
                        </a:spcAft>
                      </a:pPr>
                      <a:endParaRPr lang="en-US" sz="1800" dirty="0" smtClean="0"/>
                    </a:p>
                    <a:p>
                      <a:pPr algn="ctr">
                        <a:lnSpc>
                          <a:spcPts val="1200"/>
                        </a:lnSpc>
                        <a:spcAft>
                          <a:spcPts val="0"/>
                        </a:spcAft>
                      </a:pPr>
                      <a:r>
                        <a:rPr lang="en-US" sz="1800" dirty="0" smtClean="0"/>
                        <a:t>TC</a:t>
                      </a:r>
                      <a:endParaRPr lang="ru-RU" sz="1800" b="0" dirty="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5">
                        <a:lumMod val="90000"/>
                      </a:schemeClr>
                    </a:solidFill>
                  </a:tcPr>
                </a:tc>
                <a:tc>
                  <a:txBody>
                    <a:bodyPr/>
                    <a:lstStyle/>
                    <a:p>
                      <a:pPr algn="ctr">
                        <a:lnSpc>
                          <a:spcPts val="1200"/>
                        </a:lnSpc>
                        <a:spcAft>
                          <a:spcPts val="0"/>
                        </a:spcAft>
                      </a:pPr>
                      <a:endParaRPr lang="en-US" sz="1800" dirty="0" smtClean="0"/>
                    </a:p>
                    <a:p>
                      <a:pPr algn="ctr">
                        <a:lnSpc>
                          <a:spcPts val="1200"/>
                        </a:lnSpc>
                        <a:spcAft>
                          <a:spcPts val="0"/>
                        </a:spcAft>
                      </a:pPr>
                      <a:r>
                        <a:rPr lang="en-US" sz="1800" dirty="0" smtClean="0"/>
                        <a:t>MVA</a:t>
                      </a:r>
                      <a:endParaRPr lang="ru-RU" sz="1800" b="0" dirty="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FFCC"/>
                    </a:solidFill>
                  </a:tcPr>
                </a:tc>
              </a:tr>
              <a:tr h="366120">
                <a:tc>
                  <a:txBody>
                    <a:bodyPr/>
                    <a:lstStyle/>
                    <a:p>
                      <a:pPr algn="just">
                        <a:lnSpc>
                          <a:spcPts val="1200"/>
                        </a:lnSpc>
                        <a:spcAft>
                          <a:spcPts val="0"/>
                        </a:spcAft>
                      </a:pPr>
                      <a:endParaRPr lang="en-US" sz="1800" dirty="0" smtClean="0"/>
                    </a:p>
                    <a:p>
                      <a:pPr algn="just">
                        <a:lnSpc>
                          <a:spcPts val="1200"/>
                        </a:lnSpc>
                        <a:spcAft>
                          <a:spcPts val="0"/>
                        </a:spcAft>
                      </a:pPr>
                      <a:r>
                        <a:rPr lang="en-US" sz="1800" dirty="0" smtClean="0"/>
                        <a:t>Multiplicity</a:t>
                      </a:r>
                      <a:endParaRPr lang="ru-RU" sz="1800" b="0" dirty="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a:lnSpc>
                          <a:spcPts val="1200"/>
                        </a:lnSpc>
                        <a:spcAft>
                          <a:spcPts val="0"/>
                        </a:spcAft>
                      </a:pPr>
                      <a:endParaRPr lang="en-US" sz="1600" dirty="0" smtClean="0"/>
                    </a:p>
                    <a:p>
                      <a:pPr algn="ctr">
                        <a:lnSpc>
                          <a:spcPts val="1200"/>
                        </a:lnSpc>
                        <a:spcAft>
                          <a:spcPts val="0"/>
                        </a:spcAft>
                      </a:pPr>
                      <a:r>
                        <a:rPr lang="en-US" sz="1600" dirty="0" smtClean="0"/>
                        <a:t>20</a:t>
                      </a:r>
                      <a:endParaRPr lang="ru-RU" sz="1600" b="0" dirty="0">
                        <a:latin typeface="+mj-lt"/>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a:lnSpc>
                          <a:spcPts val="1200"/>
                        </a:lnSpc>
                        <a:spcAft>
                          <a:spcPts val="0"/>
                        </a:spcAft>
                      </a:pPr>
                      <a:endParaRPr lang="en-US" sz="1600" dirty="0" smtClean="0"/>
                    </a:p>
                    <a:p>
                      <a:pPr algn="ctr">
                        <a:lnSpc>
                          <a:spcPts val="1200"/>
                        </a:lnSpc>
                        <a:spcAft>
                          <a:spcPts val="0"/>
                        </a:spcAft>
                      </a:pPr>
                      <a:r>
                        <a:rPr lang="en-US" sz="1600" dirty="0" smtClean="0"/>
                        <a:t>1.2</a:t>
                      </a:r>
                      <a:endParaRPr lang="ru-RU" sz="1600" b="0" dirty="0">
                        <a:latin typeface="+mj-lt"/>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a:lnSpc>
                          <a:spcPts val="1200"/>
                        </a:lnSpc>
                        <a:spcAft>
                          <a:spcPts val="0"/>
                        </a:spcAft>
                      </a:pPr>
                      <a:endParaRPr lang="en-US" sz="1600" dirty="0" smtClean="0"/>
                    </a:p>
                    <a:p>
                      <a:pPr algn="ctr">
                        <a:lnSpc>
                          <a:spcPts val="1200"/>
                        </a:lnSpc>
                        <a:spcAft>
                          <a:spcPts val="0"/>
                        </a:spcAft>
                      </a:pPr>
                      <a:r>
                        <a:rPr lang="en-US" sz="1600" dirty="0" smtClean="0"/>
                        <a:t>10</a:t>
                      </a:r>
                      <a:r>
                        <a:rPr lang="en-US" sz="1600" baseline="30000" dirty="0" smtClean="0"/>
                        <a:t>-1</a:t>
                      </a:r>
                      <a:endParaRPr lang="ru-RU" sz="1600" b="0" dirty="0">
                        <a:latin typeface="+mj-lt"/>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a:lnSpc>
                          <a:spcPts val="1200"/>
                        </a:lnSpc>
                        <a:spcAft>
                          <a:spcPts val="0"/>
                        </a:spcAft>
                      </a:pPr>
                      <a:endParaRPr lang="en-US" sz="1600" dirty="0" smtClean="0"/>
                    </a:p>
                    <a:p>
                      <a:pPr algn="ctr">
                        <a:lnSpc>
                          <a:spcPts val="1200"/>
                        </a:lnSpc>
                        <a:spcAft>
                          <a:spcPts val="0"/>
                        </a:spcAft>
                      </a:pPr>
                      <a:r>
                        <a:rPr lang="ru-RU" sz="1600" dirty="0" smtClean="0"/>
                        <a:t>10</a:t>
                      </a:r>
                      <a:r>
                        <a:rPr lang="ru-RU" sz="1600" baseline="30000" dirty="0" smtClean="0"/>
                        <a:t>-2</a:t>
                      </a:r>
                      <a:endParaRPr lang="ru-RU" sz="1600" b="0" dirty="0">
                        <a:latin typeface="+mj-lt"/>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5">
                        <a:lumMod val="90000"/>
                      </a:schemeClr>
                    </a:solidFill>
                  </a:tcPr>
                </a:tc>
                <a:tc>
                  <a:txBody>
                    <a:bodyPr/>
                    <a:lstStyle/>
                    <a:p>
                      <a:pPr algn="ctr">
                        <a:lnSpc>
                          <a:spcPts val="1200"/>
                        </a:lnSpc>
                        <a:spcAft>
                          <a:spcPts val="0"/>
                        </a:spcAft>
                      </a:pPr>
                      <a:endParaRPr lang="en-US" sz="1600" dirty="0" smtClean="0"/>
                    </a:p>
                    <a:p>
                      <a:pPr algn="ctr">
                        <a:lnSpc>
                          <a:spcPts val="1200"/>
                        </a:lnSpc>
                        <a:spcAft>
                          <a:spcPts val="0"/>
                        </a:spcAft>
                      </a:pPr>
                      <a:r>
                        <a:rPr lang="ru-RU" sz="1600" dirty="0" smtClean="0"/>
                        <a:t>10</a:t>
                      </a:r>
                      <a:r>
                        <a:rPr lang="ru-RU" sz="1600" baseline="30000" dirty="0" smtClean="0"/>
                        <a:t>-2</a:t>
                      </a:r>
                      <a:endParaRPr lang="ru-RU" sz="1600" b="0" dirty="0">
                        <a:latin typeface="+mj-lt"/>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FFCC"/>
                    </a:solidFill>
                  </a:tcPr>
                </a:tc>
                <a:tc>
                  <a:txBody>
                    <a:bodyPr/>
                    <a:lstStyle/>
                    <a:p>
                      <a:pPr algn="ctr">
                        <a:lnSpc>
                          <a:spcPts val="1200"/>
                        </a:lnSpc>
                        <a:spcAft>
                          <a:spcPts val="0"/>
                        </a:spcAft>
                      </a:pPr>
                      <a:endParaRPr lang="en-US" sz="1600" dirty="0" smtClean="0"/>
                    </a:p>
                    <a:p>
                      <a:pPr algn="ctr">
                        <a:lnSpc>
                          <a:spcPts val="1200"/>
                        </a:lnSpc>
                        <a:spcAft>
                          <a:spcPts val="0"/>
                        </a:spcAft>
                      </a:pPr>
                      <a:r>
                        <a:rPr lang="ru-RU" sz="1600" dirty="0" smtClean="0"/>
                        <a:t>10</a:t>
                      </a:r>
                      <a:r>
                        <a:rPr lang="ru-RU" sz="1600" baseline="30000" dirty="0" smtClean="0"/>
                        <a:t>-2</a:t>
                      </a:r>
                      <a:endParaRPr lang="ru-RU" sz="1600" b="0" dirty="0">
                        <a:latin typeface="+mj-lt"/>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5">
                        <a:lumMod val="90000"/>
                      </a:schemeClr>
                    </a:solidFill>
                  </a:tcPr>
                </a:tc>
                <a:tc>
                  <a:txBody>
                    <a:bodyPr/>
                    <a:lstStyle/>
                    <a:p>
                      <a:pPr algn="ctr">
                        <a:lnSpc>
                          <a:spcPts val="1200"/>
                        </a:lnSpc>
                        <a:spcAft>
                          <a:spcPts val="0"/>
                        </a:spcAft>
                      </a:pPr>
                      <a:endParaRPr lang="en-US" sz="1600" dirty="0" smtClean="0"/>
                    </a:p>
                    <a:p>
                      <a:pPr algn="ctr">
                        <a:lnSpc>
                          <a:spcPts val="1200"/>
                        </a:lnSpc>
                        <a:spcAft>
                          <a:spcPts val="0"/>
                        </a:spcAft>
                      </a:pPr>
                      <a:r>
                        <a:rPr lang="ru-RU" sz="1600" dirty="0" smtClean="0"/>
                        <a:t>10</a:t>
                      </a:r>
                      <a:r>
                        <a:rPr lang="ru-RU" sz="1600" baseline="30000" dirty="0" smtClean="0"/>
                        <a:t>-2</a:t>
                      </a:r>
                      <a:endParaRPr lang="ru-RU" sz="1600" b="0" dirty="0">
                        <a:latin typeface="+mj-lt"/>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FFCC"/>
                    </a:solidFill>
                  </a:tcPr>
                </a:tc>
              </a:tr>
              <a:tr h="366120">
                <a:tc>
                  <a:txBody>
                    <a:bodyPr/>
                    <a:lstStyle/>
                    <a:p>
                      <a:pPr algn="just">
                        <a:lnSpc>
                          <a:spcPts val="1200"/>
                        </a:lnSpc>
                        <a:spcAft>
                          <a:spcPts val="0"/>
                        </a:spcAft>
                      </a:pPr>
                      <a:endParaRPr lang="en-US" sz="1800" dirty="0" smtClean="0"/>
                    </a:p>
                    <a:p>
                      <a:pPr algn="just">
                        <a:lnSpc>
                          <a:spcPts val="1200"/>
                        </a:lnSpc>
                        <a:spcAft>
                          <a:spcPts val="0"/>
                        </a:spcAft>
                      </a:pPr>
                      <a:r>
                        <a:rPr lang="en-US" sz="1800" dirty="0" smtClean="0"/>
                        <a:t>Number</a:t>
                      </a:r>
                      <a:r>
                        <a:rPr lang="en-US" sz="1800" baseline="0" dirty="0" smtClean="0"/>
                        <a:t> of events</a:t>
                      </a:r>
                      <a:endParaRPr lang="ru-RU" sz="1800" b="0" dirty="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a:lnSpc>
                          <a:spcPts val="1200"/>
                        </a:lnSpc>
                        <a:spcAft>
                          <a:spcPts val="0"/>
                        </a:spcAft>
                      </a:pPr>
                      <a:endParaRPr lang="en-US" sz="1600" dirty="0" smtClean="0"/>
                    </a:p>
                    <a:p>
                      <a:pPr algn="ctr">
                        <a:lnSpc>
                          <a:spcPts val="1200"/>
                        </a:lnSpc>
                        <a:spcAft>
                          <a:spcPts val="0"/>
                        </a:spcAft>
                      </a:pPr>
                      <a:r>
                        <a:rPr lang="ru-RU" sz="1600" dirty="0" smtClean="0"/>
                        <a:t>5</a:t>
                      </a:r>
                      <a:r>
                        <a:rPr lang="ru-RU" sz="1600" dirty="0"/>
                        <a:t>∙10</a:t>
                      </a:r>
                      <a:r>
                        <a:rPr lang="ru-RU" sz="1600" baseline="30000" dirty="0"/>
                        <a:t>3</a:t>
                      </a:r>
                      <a:endParaRPr lang="ru-RU" sz="1600" b="0" dirty="0">
                        <a:latin typeface="+mj-lt"/>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a:lnSpc>
                          <a:spcPts val="1200"/>
                        </a:lnSpc>
                        <a:spcAft>
                          <a:spcPts val="0"/>
                        </a:spcAft>
                      </a:pPr>
                      <a:endParaRPr lang="en-US" sz="1600" dirty="0" smtClean="0"/>
                    </a:p>
                    <a:p>
                      <a:pPr algn="ctr">
                        <a:lnSpc>
                          <a:spcPts val="1200"/>
                        </a:lnSpc>
                        <a:spcAft>
                          <a:spcPts val="0"/>
                        </a:spcAft>
                      </a:pPr>
                      <a:r>
                        <a:rPr lang="ru-RU" sz="1600" dirty="0" smtClean="0"/>
                        <a:t>10</a:t>
                      </a:r>
                      <a:r>
                        <a:rPr lang="ru-RU" sz="1600" baseline="30000" dirty="0" smtClean="0"/>
                        <a:t>5</a:t>
                      </a:r>
                      <a:endParaRPr lang="ru-RU" sz="1600" b="0" dirty="0">
                        <a:latin typeface="+mj-lt"/>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a:lnSpc>
                          <a:spcPts val="1200"/>
                        </a:lnSpc>
                        <a:spcAft>
                          <a:spcPts val="0"/>
                        </a:spcAft>
                      </a:pPr>
                      <a:endParaRPr lang="en-US" sz="1600" dirty="0" smtClean="0"/>
                    </a:p>
                    <a:p>
                      <a:pPr algn="ctr">
                        <a:lnSpc>
                          <a:spcPts val="1200"/>
                        </a:lnSpc>
                        <a:spcAft>
                          <a:spcPts val="0"/>
                        </a:spcAft>
                      </a:pPr>
                      <a:r>
                        <a:rPr lang="ru-RU" sz="1600" dirty="0" smtClean="0"/>
                        <a:t>10</a:t>
                      </a:r>
                      <a:r>
                        <a:rPr lang="ru-RU" sz="1600" baseline="30000" dirty="0" smtClean="0"/>
                        <a:t>6</a:t>
                      </a:r>
                      <a:endParaRPr lang="ru-RU" sz="1600" b="0" dirty="0">
                        <a:latin typeface="+mj-lt"/>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a:lnSpc>
                          <a:spcPts val="1200"/>
                        </a:lnSpc>
                        <a:spcAft>
                          <a:spcPts val="0"/>
                        </a:spcAft>
                      </a:pPr>
                      <a:endParaRPr lang="en-US" sz="1600" dirty="0" smtClean="0"/>
                    </a:p>
                    <a:p>
                      <a:pPr algn="ctr">
                        <a:lnSpc>
                          <a:spcPts val="1200"/>
                        </a:lnSpc>
                        <a:spcAft>
                          <a:spcPts val="0"/>
                        </a:spcAft>
                      </a:pPr>
                      <a:r>
                        <a:rPr lang="ru-RU" sz="1600" dirty="0" smtClean="0"/>
                        <a:t>10</a:t>
                      </a:r>
                      <a:r>
                        <a:rPr lang="ru-RU" sz="1600" baseline="30000" dirty="0" smtClean="0"/>
                        <a:t>8</a:t>
                      </a:r>
                      <a:endParaRPr lang="ru-RU" sz="1600" b="0" dirty="0">
                        <a:latin typeface="+mj-lt"/>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5">
                        <a:lumMod val="90000"/>
                      </a:schemeClr>
                    </a:solidFill>
                  </a:tcPr>
                </a:tc>
                <a:tc>
                  <a:txBody>
                    <a:bodyPr/>
                    <a:lstStyle/>
                    <a:p>
                      <a:pPr algn="ctr">
                        <a:lnSpc>
                          <a:spcPts val="1200"/>
                        </a:lnSpc>
                        <a:spcAft>
                          <a:spcPts val="0"/>
                        </a:spcAft>
                      </a:pPr>
                      <a:endParaRPr lang="en-US" sz="1600" dirty="0" smtClean="0"/>
                    </a:p>
                    <a:p>
                      <a:pPr algn="ctr">
                        <a:lnSpc>
                          <a:spcPts val="1200"/>
                        </a:lnSpc>
                        <a:spcAft>
                          <a:spcPts val="0"/>
                        </a:spcAft>
                      </a:pPr>
                      <a:r>
                        <a:rPr lang="ru-RU" sz="1600" dirty="0" smtClean="0"/>
                        <a:t>10</a:t>
                      </a:r>
                      <a:r>
                        <a:rPr lang="ru-RU" sz="1600" baseline="30000" dirty="0" smtClean="0"/>
                        <a:t>8</a:t>
                      </a:r>
                      <a:endParaRPr lang="ru-RU" sz="1600" b="0" dirty="0">
                        <a:latin typeface="+mj-lt"/>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FFCC"/>
                    </a:solidFill>
                  </a:tcPr>
                </a:tc>
                <a:tc>
                  <a:txBody>
                    <a:bodyPr/>
                    <a:lstStyle/>
                    <a:p>
                      <a:pPr algn="ctr">
                        <a:lnSpc>
                          <a:spcPts val="1200"/>
                        </a:lnSpc>
                        <a:spcAft>
                          <a:spcPts val="0"/>
                        </a:spcAft>
                      </a:pPr>
                      <a:endParaRPr lang="en-US" sz="1600" dirty="0" smtClean="0"/>
                    </a:p>
                    <a:p>
                      <a:pPr algn="ctr">
                        <a:lnSpc>
                          <a:spcPts val="1200"/>
                        </a:lnSpc>
                        <a:spcAft>
                          <a:spcPts val="0"/>
                        </a:spcAft>
                      </a:pPr>
                      <a:r>
                        <a:rPr lang="ru-RU" sz="1600" dirty="0" smtClean="0"/>
                        <a:t>10</a:t>
                      </a:r>
                      <a:r>
                        <a:rPr lang="ru-RU" sz="1600" baseline="30000" dirty="0" smtClean="0"/>
                        <a:t>8</a:t>
                      </a:r>
                      <a:endParaRPr lang="ru-RU" sz="1600" b="0" dirty="0">
                        <a:latin typeface="+mj-lt"/>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5">
                        <a:lumMod val="90000"/>
                      </a:schemeClr>
                    </a:solidFill>
                  </a:tcPr>
                </a:tc>
                <a:tc>
                  <a:txBody>
                    <a:bodyPr/>
                    <a:lstStyle/>
                    <a:p>
                      <a:pPr algn="ctr">
                        <a:lnSpc>
                          <a:spcPts val="1200"/>
                        </a:lnSpc>
                        <a:spcAft>
                          <a:spcPts val="0"/>
                        </a:spcAft>
                      </a:pPr>
                      <a:endParaRPr lang="en-US" sz="1600" dirty="0" smtClean="0"/>
                    </a:p>
                    <a:p>
                      <a:pPr algn="ctr">
                        <a:lnSpc>
                          <a:spcPts val="1200"/>
                        </a:lnSpc>
                        <a:spcAft>
                          <a:spcPts val="0"/>
                        </a:spcAft>
                      </a:pPr>
                      <a:r>
                        <a:rPr lang="ru-RU" sz="1600" dirty="0" smtClean="0"/>
                        <a:t>10</a:t>
                      </a:r>
                      <a:r>
                        <a:rPr lang="ru-RU" sz="1600" baseline="30000" dirty="0" smtClean="0"/>
                        <a:t>8</a:t>
                      </a:r>
                      <a:endParaRPr lang="ru-RU" sz="1600" b="0" dirty="0">
                        <a:latin typeface="+mj-lt"/>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FFCC"/>
                    </a:solidFill>
                  </a:tcPr>
                </a:tc>
              </a:tr>
              <a:tr h="366120">
                <a:tc>
                  <a:txBody>
                    <a:bodyPr/>
                    <a:lstStyle/>
                    <a:p>
                      <a:pPr algn="just">
                        <a:lnSpc>
                          <a:spcPts val="1200"/>
                        </a:lnSpc>
                        <a:spcAft>
                          <a:spcPts val="0"/>
                        </a:spcAft>
                      </a:pPr>
                      <a:endParaRPr lang="en-US" sz="1800" dirty="0" smtClean="0"/>
                    </a:p>
                    <a:p>
                      <a:pPr algn="just">
                        <a:lnSpc>
                          <a:spcPts val="1200"/>
                        </a:lnSpc>
                        <a:spcAft>
                          <a:spcPts val="0"/>
                        </a:spcAft>
                      </a:pPr>
                      <a:r>
                        <a:rPr lang="en-US" sz="1800" dirty="0" smtClean="0"/>
                        <a:t>Efficiency</a:t>
                      </a:r>
                      <a:r>
                        <a:rPr lang="ru-RU" sz="1800" dirty="0" smtClean="0"/>
                        <a:t>, </a:t>
                      </a:r>
                      <a:r>
                        <a:rPr lang="ru-RU" sz="1800" dirty="0"/>
                        <a:t>%</a:t>
                      </a:r>
                      <a:endParaRPr lang="ru-RU" sz="1800" b="0" dirty="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a:lnSpc>
                          <a:spcPts val="1200"/>
                        </a:lnSpc>
                        <a:spcAft>
                          <a:spcPts val="0"/>
                        </a:spcAft>
                      </a:pPr>
                      <a:endParaRPr lang="en-US" sz="1600" dirty="0" smtClean="0"/>
                    </a:p>
                    <a:p>
                      <a:pPr algn="ctr">
                        <a:lnSpc>
                          <a:spcPts val="1200"/>
                        </a:lnSpc>
                        <a:spcAft>
                          <a:spcPts val="0"/>
                        </a:spcAft>
                      </a:pPr>
                      <a:r>
                        <a:rPr lang="en-US" sz="1600" dirty="0" smtClean="0"/>
                        <a:t>8.0</a:t>
                      </a:r>
                      <a:endParaRPr lang="ru-RU" sz="1600" b="0" dirty="0">
                        <a:latin typeface="+mj-lt"/>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a:lnSpc>
                          <a:spcPts val="1200"/>
                        </a:lnSpc>
                        <a:spcAft>
                          <a:spcPts val="0"/>
                        </a:spcAft>
                      </a:pPr>
                      <a:endParaRPr lang="en-US" sz="1600" dirty="0" smtClean="0"/>
                    </a:p>
                    <a:p>
                      <a:pPr algn="ctr">
                        <a:lnSpc>
                          <a:spcPts val="1200"/>
                        </a:lnSpc>
                        <a:spcAft>
                          <a:spcPts val="0"/>
                        </a:spcAft>
                      </a:pPr>
                      <a:r>
                        <a:rPr lang="en-US" sz="1600" dirty="0" smtClean="0"/>
                        <a:t>1.3</a:t>
                      </a:r>
                      <a:endParaRPr lang="ru-RU" sz="1600" b="0" dirty="0">
                        <a:latin typeface="+mj-lt"/>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a:lnSpc>
                          <a:spcPts val="1200"/>
                        </a:lnSpc>
                        <a:spcAft>
                          <a:spcPts val="0"/>
                        </a:spcAft>
                      </a:pPr>
                      <a:endParaRPr lang="en-US" sz="1600" dirty="0" smtClean="0"/>
                    </a:p>
                    <a:p>
                      <a:pPr algn="ctr">
                        <a:lnSpc>
                          <a:spcPts val="1200"/>
                        </a:lnSpc>
                        <a:spcAft>
                          <a:spcPts val="0"/>
                        </a:spcAft>
                      </a:pPr>
                      <a:r>
                        <a:rPr lang="en-US" sz="1600" dirty="0" smtClean="0"/>
                        <a:t>1.5</a:t>
                      </a:r>
                      <a:endParaRPr lang="ru-RU" sz="1600" b="0" dirty="0">
                        <a:latin typeface="+mj-lt"/>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a:lnSpc>
                          <a:spcPts val="1200"/>
                        </a:lnSpc>
                        <a:spcAft>
                          <a:spcPts val="0"/>
                        </a:spcAft>
                      </a:pPr>
                      <a:endParaRPr lang="en-US" sz="1600" dirty="0" smtClean="0"/>
                    </a:p>
                    <a:p>
                      <a:pPr algn="ctr">
                        <a:lnSpc>
                          <a:spcPts val="1200"/>
                        </a:lnSpc>
                        <a:spcAft>
                          <a:spcPts val="0"/>
                        </a:spcAft>
                      </a:pPr>
                      <a:r>
                        <a:rPr lang="en-US" sz="1600" dirty="0" smtClean="0"/>
                        <a:t>0</a:t>
                      </a:r>
                      <a:r>
                        <a:rPr lang="ru-RU" sz="1600" dirty="0"/>
                        <a:t>.</a:t>
                      </a:r>
                      <a:r>
                        <a:rPr lang="en-US" sz="1600" dirty="0"/>
                        <a:t>80</a:t>
                      </a:r>
                      <a:endParaRPr lang="ru-RU" sz="1600" b="0" dirty="0">
                        <a:latin typeface="+mj-lt"/>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5">
                        <a:lumMod val="90000"/>
                      </a:schemeClr>
                    </a:solidFill>
                  </a:tcPr>
                </a:tc>
                <a:tc>
                  <a:txBody>
                    <a:bodyPr/>
                    <a:lstStyle/>
                    <a:p>
                      <a:pPr algn="ctr">
                        <a:lnSpc>
                          <a:spcPts val="1200"/>
                        </a:lnSpc>
                        <a:spcAft>
                          <a:spcPts val="0"/>
                        </a:spcAft>
                      </a:pPr>
                      <a:endParaRPr lang="en-US" sz="1600" dirty="0" smtClean="0"/>
                    </a:p>
                    <a:p>
                      <a:pPr algn="ctr">
                        <a:lnSpc>
                          <a:spcPts val="1200"/>
                        </a:lnSpc>
                        <a:spcAft>
                          <a:spcPts val="0"/>
                        </a:spcAft>
                      </a:pPr>
                      <a:r>
                        <a:rPr lang="ru-RU" sz="1600" dirty="0" smtClean="0"/>
                        <a:t>0.</a:t>
                      </a:r>
                      <a:r>
                        <a:rPr lang="en-US" sz="1600" dirty="0"/>
                        <a:t>85</a:t>
                      </a:r>
                      <a:endParaRPr lang="ru-RU" sz="1600" b="0" dirty="0">
                        <a:latin typeface="+mj-lt"/>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FFCC"/>
                    </a:solidFill>
                  </a:tcPr>
                </a:tc>
                <a:tc>
                  <a:txBody>
                    <a:bodyPr/>
                    <a:lstStyle/>
                    <a:p>
                      <a:pPr algn="ctr">
                        <a:lnSpc>
                          <a:spcPts val="1200"/>
                        </a:lnSpc>
                        <a:spcAft>
                          <a:spcPts val="0"/>
                        </a:spcAft>
                      </a:pPr>
                      <a:endParaRPr lang="en-US" sz="1600" dirty="0" smtClean="0"/>
                    </a:p>
                    <a:p>
                      <a:pPr algn="ctr">
                        <a:lnSpc>
                          <a:spcPts val="1200"/>
                        </a:lnSpc>
                        <a:spcAft>
                          <a:spcPts val="0"/>
                        </a:spcAft>
                      </a:pPr>
                      <a:r>
                        <a:rPr lang="en-US" sz="1600" dirty="0" smtClean="0"/>
                        <a:t>0.50</a:t>
                      </a:r>
                      <a:endParaRPr lang="ru-RU" sz="1600" b="0" dirty="0">
                        <a:latin typeface="+mj-lt"/>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5">
                        <a:lumMod val="90000"/>
                      </a:schemeClr>
                    </a:solidFill>
                  </a:tcPr>
                </a:tc>
                <a:tc>
                  <a:txBody>
                    <a:bodyPr/>
                    <a:lstStyle/>
                    <a:p>
                      <a:pPr algn="ctr">
                        <a:lnSpc>
                          <a:spcPts val="1200"/>
                        </a:lnSpc>
                        <a:spcAft>
                          <a:spcPts val="0"/>
                        </a:spcAft>
                      </a:pPr>
                      <a:endParaRPr lang="en-US" sz="1600" dirty="0" smtClean="0"/>
                    </a:p>
                    <a:p>
                      <a:pPr algn="ctr">
                        <a:lnSpc>
                          <a:spcPts val="1200"/>
                        </a:lnSpc>
                        <a:spcAft>
                          <a:spcPts val="0"/>
                        </a:spcAft>
                      </a:pPr>
                      <a:r>
                        <a:rPr lang="en-US" sz="1600" dirty="0" smtClean="0"/>
                        <a:t>1.0</a:t>
                      </a:r>
                      <a:endParaRPr lang="ru-RU" sz="1600" b="0" dirty="0">
                        <a:latin typeface="+mj-lt"/>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FFCC"/>
                    </a:solidFill>
                  </a:tcPr>
                </a:tc>
              </a:tr>
              <a:tr h="366120">
                <a:tc>
                  <a:txBody>
                    <a:bodyPr/>
                    <a:lstStyle/>
                    <a:p>
                      <a:pPr algn="just">
                        <a:lnSpc>
                          <a:spcPts val="1200"/>
                        </a:lnSpc>
                        <a:spcAft>
                          <a:spcPts val="0"/>
                        </a:spcAft>
                      </a:pPr>
                      <a:endParaRPr lang="en-US" sz="1800" dirty="0" smtClean="0"/>
                    </a:p>
                    <a:p>
                      <a:pPr algn="just">
                        <a:lnSpc>
                          <a:spcPts val="1200"/>
                        </a:lnSpc>
                        <a:spcAft>
                          <a:spcPts val="0"/>
                        </a:spcAft>
                      </a:pPr>
                      <a:r>
                        <a:rPr lang="en-US" sz="1800" dirty="0" smtClean="0"/>
                        <a:t>Significance</a:t>
                      </a:r>
                      <a:r>
                        <a:rPr lang="ru-RU" sz="1800" dirty="0" smtClean="0"/>
                        <a:t>   </a:t>
                      </a:r>
                      <a:endParaRPr lang="ru-RU" sz="1800" b="0" dirty="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a:lnSpc>
                          <a:spcPts val="1200"/>
                        </a:lnSpc>
                        <a:spcAft>
                          <a:spcPts val="0"/>
                        </a:spcAft>
                      </a:pPr>
                      <a:endParaRPr lang="en-US" sz="1600" dirty="0" smtClean="0"/>
                    </a:p>
                    <a:p>
                      <a:pPr algn="ctr">
                        <a:lnSpc>
                          <a:spcPts val="1200"/>
                        </a:lnSpc>
                        <a:spcAft>
                          <a:spcPts val="0"/>
                        </a:spcAft>
                      </a:pPr>
                      <a:r>
                        <a:rPr lang="en-US" sz="1600" dirty="0" smtClean="0"/>
                        <a:t>112.6</a:t>
                      </a:r>
                      <a:endParaRPr lang="ru-RU" sz="1600" b="0" dirty="0">
                        <a:latin typeface="+mj-lt"/>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a:lnSpc>
                          <a:spcPts val="1200"/>
                        </a:lnSpc>
                        <a:spcAft>
                          <a:spcPts val="0"/>
                        </a:spcAft>
                      </a:pPr>
                      <a:endParaRPr lang="en-US" sz="1600" dirty="0" smtClean="0"/>
                    </a:p>
                    <a:p>
                      <a:pPr algn="ctr">
                        <a:lnSpc>
                          <a:spcPts val="1200"/>
                        </a:lnSpc>
                        <a:spcAft>
                          <a:spcPts val="0"/>
                        </a:spcAft>
                      </a:pPr>
                      <a:r>
                        <a:rPr lang="en-US" sz="1600" dirty="0" smtClean="0"/>
                        <a:t>43.4</a:t>
                      </a:r>
                      <a:endParaRPr lang="ru-RU" sz="1600" b="0" dirty="0">
                        <a:latin typeface="+mj-lt"/>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a:lnSpc>
                          <a:spcPts val="1200"/>
                        </a:lnSpc>
                        <a:spcAft>
                          <a:spcPts val="0"/>
                        </a:spcAft>
                      </a:pPr>
                      <a:endParaRPr lang="en-US" sz="1600" dirty="0" smtClean="0"/>
                    </a:p>
                    <a:p>
                      <a:pPr algn="ctr">
                        <a:lnSpc>
                          <a:spcPts val="1200"/>
                        </a:lnSpc>
                        <a:spcAft>
                          <a:spcPts val="0"/>
                        </a:spcAft>
                      </a:pPr>
                      <a:r>
                        <a:rPr lang="en-US" sz="1600" dirty="0" smtClean="0"/>
                        <a:t>30.2</a:t>
                      </a:r>
                      <a:endParaRPr lang="ru-RU" sz="1600" b="0" dirty="0">
                        <a:latin typeface="+mj-lt"/>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a:lnSpc>
                          <a:spcPts val="1200"/>
                        </a:lnSpc>
                        <a:spcAft>
                          <a:spcPts val="0"/>
                        </a:spcAft>
                      </a:pPr>
                      <a:endParaRPr lang="en-US" sz="1600" dirty="0" smtClean="0"/>
                    </a:p>
                    <a:p>
                      <a:pPr algn="ctr">
                        <a:lnSpc>
                          <a:spcPts val="1200"/>
                        </a:lnSpc>
                        <a:spcAft>
                          <a:spcPts val="0"/>
                        </a:spcAft>
                      </a:pPr>
                      <a:r>
                        <a:rPr lang="en-US" sz="1600" dirty="0" smtClean="0"/>
                        <a:t>5</a:t>
                      </a:r>
                      <a:r>
                        <a:rPr lang="ru-RU" sz="1600" dirty="0"/>
                        <a:t>.3</a:t>
                      </a:r>
                      <a:endParaRPr lang="ru-RU" sz="1600" b="0" dirty="0">
                        <a:latin typeface="+mj-lt"/>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5">
                        <a:lumMod val="90000"/>
                      </a:schemeClr>
                    </a:solidFill>
                  </a:tcPr>
                </a:tc>
                <a:tc>
                  <a:txBody>
                    <a:bodyPr/>
                    <a:lstStyle/>
                    <a:p>
                      <a:pPr algn="ctr">
                        <a:lnSpc>
                          <a:spcPts val="1200"/>
                        </a:lnSpc>
                        <a:spcAft>
                          <a:spcPts val="0"/>
                        </a:spcAft>
                      </a:pPr>
                      <a:endParaRPr lang="en-US" sz="1600" dirty="0" smtClean="0"/>
                    </a:p>
                    <a:p>
                      <a:pPr algn="ctr">
                        <a:lnSpc>
                          <a:spcPts val="1200"/>
                        </a:lnSpc>
                        <a:spcAft>
                          <a:spcPts val="0"/>
                        </a:spcAft>
                      </a:pPr>
                      <a:r>
                        <a:rPr lang="en-US" sz="1600" dirty="0" smtClean="0"/>
                        <a:t>5</a:t>
                      </a:r>
                      <a:r>
                        <a:rPr lang="ru-RU" sz="1600" dirty="0"/>
                        <a:t>.</a:t>
                      </a:r>
                      <a:r>
                        <a:rPr lang="en-US" sz="1600" dirty="0"/>
                        <a:t>5</a:t>
                      </a:r>
                      <a:endParaRPr lang="ru-RU" sz="1600" b="0" dirty="0">
                        <a:latin typeface="+mj-lt"/>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FFCC"/>
                    </a:solidFill>
                  </a:tcPr>
                </a:tc>
                <a:tc>
                  <a:txBody>
                    <a:bodyPr/>
                    <a:lstStyle/>
                    <a:p>
                      <a:pPr algn="ctr">
                        <a:lnSpc>
                          <a:spcPts val="1200"/>
                        </a:lnSpc>
                        <a:spcAft>
                          <a:spcPts val="0"/>
                        </a:spcAft>
                      </a:pPr>
                      <a:endParaRPr lang="en-US" sz="1600" dirty="0" smtClean="0"/>
                    </a:p>
                    <a:p>
                      <a:pPr algn="ctr">
                        <a:lnSpc>
                          <a:spcPts val="1200"/>
                        </a:lnSpc>
                        <a:spcAft>
                          <a:spcPts val="0"/>
                        </a:spcAft>
                      </a:pPr>
                      <a:r>
                        <a:rPr lang="en-US" sz="1600" dirty="0" smtClean="0"/>
                        <a:t>7.0</a:t>
                      </a:r>
                      <a:endParaRPr lang="ru-RU" sz="1600" b="0" dirty="0">
                        <a:latin typeface="+mj-lt"/>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5">
                        <a:lumMod val="90000"/>
                      </a:schemeClr>
                    </a:solidFill>
                  </a:tcPr>
                </a:tc>
                <a:tc>
                  <a:txBody>
                    <a:bodyPr/>
                    <a:lstStyle/>
                    <a:p>
                      <a:pPr algn="ctr">
                        <a:lnSpc>
                          <a:spcPts val="1200"/>
                        </a:lnSpc>
                        <a:spcAft>
                          <a:spcPts val="0"/>
                        </a:spcAft>
                      </a:pPr>
                      <a:endParaRPr lang="en-US" sz="1600" dirty="0" smtClean="0"/>
                    </a:p>
                    <a:p>
                      <a:pPr algn="ctr">
                        <a:lnSpc>
                          <a:spcPts val="1200"/>
                        </a:lnSpc>
                        <a:spcAft>
                          <a:spcPts val="0"/>
                        </a:spcAft>
                      </a:pPr>
                      <a:r>
                        <a:rPr lang="en-US" sz="1600" dirty="0" smtClean="0"/>
                        <a:t>10.5</a:t>
                      </a:r>
                      <a:endParaRPr lang="ru-RU" sz="1600" b="0" dirty="0">
                        <a:latin typeface="+mj-lt"/>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FFCC"/>
                    </a:solidFill>
                  </a:tcPr>
                </a:tc>
              </a:tr>
              <a:tr h="366120">
                <a:tc>
                  <a:txBody>
                    <a:bodyPr/>
                    <a:lstStyle/>
                    <a:p>
                      <a:pPr algn="just">
                        <a:lnSpc>
                          <a:spcPts val="1200"/>
                        </a:lnSpc>
                        <a:spcAft>
                          <a:spcPts val="0"/>
                        </a:spcAft>
                      </a:pPr>
                      <a:endParaRPr lang="en-US" sz="1800" dirty="0" smtClean="0"/>
                    </a:p>
                    <a:p>
                      <a:pPr algn="just">
                        <a:lnSpc>
                          <a:spcPts val="1200"/>
                        </a:lnSpc>
                        <a:spcAft>
                          <a:spcPts val="0"/>
                        </a:spcAft>
                      </a:pPr>
                      <a:r>
                        <a:rPr lang="en-US" sz="1800" dirty="0" smtClean="0"/>
                        <a:t>S</a:t>
                      </a:r>
                      <a:r>
                        <a:rPr lang="ru-RU" sz="1800" dirty="0"/>
                        <a:t>/</a:t>
                      </a:r>
                      <a:r>
                        <a:rPr lang="en-US" sz="1800" dirty="0"/>
                        <a:t>B</a:t>
                      </a:r>
                      <a:r>
                        <a:rPr lang="ru-RU" sz="1800" dirty="0"/>
                        <a:t>(2</a:t>
                      </a:r>
                      <a:r>
                        <a:rPr lang="en-US" sz="1800" dirty="0"/>
                        <a:t>σ</a:t>
                      </a:r>
                      <a:r>
                        <a:rPr lang="ru-RU" sz="1800" dirty="0" smtClean="0"/>
                        <a:t>)</a:t>
                      </a:r>
                      <a:r>
                        <a:rPr lang="en-US" sz="1800" dirty="0" smtClean="0"/>
                        <a:t> ratio</a:t>
                      </a:r>
                      <a:endParaRPr lang="ru-RU" sz="1800" b="0" dirty="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a:lnSpc>
                          <a:spcPts val="1200"/>
                        </a:lnSpc>
                        <a:spcAft>
                          <a:spcPts val="0"/>
                        </a:spcAft>
                      </a:pPr>
                      <a:endParaRPr lang="en-US" sz="1600" dirty="0" smtClean="0"/>
                    </a:p>
                    <a:p>
                      <a:pPr algn="ctr">
                        <a:lnSpc>
                          <a:spcPts val="1200"/>
                        </a:lnSpc>
                        <a:spcAft>
                          <a:spcPts val="0"/>
                        </a:spcAft>
                      </a:pPr>
                      <a:r>
                        <a:rPr lang="en-US" sz="1600" dirty="0" smtClean="0"/>
                        <a:t>11.3</a:t>
                      </a:r>
                      <a:endParaRPr lang="ru-RU" sz="1600" b="0" dirty="0">
                        <a:latin typeface="+mj-lt"/>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a:lnSpc>
                          <a:spcPts val="1200"/>
                        </a:lnSpc>
                        <a:spcAft>
                          <a:spcPts val="0"/>
                        </a:spcAft>
                      </a:pPr>
                      <a:endParaRPr lang="en-US" sz="1600" dirty="0" smtClean="0"/>
                    </a:p>
                    <a:p>
                      <a:pPr algn="ctr">
                        <a:lnSpc>
                          <a:spcPts val="1200"/>
                        </a:lnSpc>
                        <a:spcAft>
                          <a:spcPts val="0"/>
                        </a:spcAft>
                      </a:pPr>
                      <a:r>
                        <a:rPr lang="en-US" sz="1600" dirty="0" smtClean="0"/>
                        <a:t>24.4</a:t>
                      </a:r>
                      <a:endParaRPr lang="ru-RU" sz="1600" b="0" dirty="0">
                        <a:latin typeface="+mj-lt"/>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a:lnSpc>
                          <a:spcPts val="1200"/>
                        </a:lnSpc>
                        <a:spcAft>
                          <a:spcPts val="0"/>
                        </a:spcAft>
                      </a:pPr>
                      <a:endParaRPr lang="en-US" sz="1600" dirty="0" smtClean="0"/>
                    </a:p>
                    <a:p>
                      <a:pPr algn="ctr">
                        <a:lnSpc>
                          <a:spcPts val="1200"/>
                        </a:lnSpc>
                        <a:spcAft>
                          <a:spcPts val="0"/>
                        </a:spcAft>
                      </a:pPr>
                      <a:r>
                        <a:rPr lang="en-US" sz="1600" dirty="0" smtClean="0"/>
                        <a:t>7.6</a:t>
                      </a:r>
                      <a:endParaRPr lang="ru-RU" sz="1600" b="0" dirty="0">
                        <a:latin typeface="+mj-lt"/>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a:lnSpc>
                          <a:spcPts val="1200"/>
                        </a:lnSpc>
                        <a:spcAft>
                          <a:spcPts val="0"/>
                        </a:spcAft>
                      </a:pPr>
                      <a:endParaRPr lang="en-US" sz="1600" dirty="0" smtClean="0"/>
                    </a:p>
                    <a:p>
                      <a:pPr algn="ctr">
                        <a:lnSpc>
                          <a:spcPts val="1200"/>
                        </a:lnSpc>
                        <a:spcAft>
                          <a:spcPts val="0"/>
                        </a:spcAft>
                      </a:pPr>
                      <a:r>
                        <a:rPr lang="ru-RU" sz="1600" dirty="0" smtClean="0"/>
                        <a:t>0.1</a:t>
                      </a:r>
                      <a:r>
                        <a:rPr lang="en-US" sz="1600" dirty="0"/>
                        <a:t>0</a:t>
                      </a:r>
                      <a:endParaRPr lang="ru-RU" sz="1600" b="0" dirty="0">
                        <a:latin typeface="+mj-lt"/>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5">
                        <a:lumMod val="90000"/>
                      </a:schemeClr>
                    </a:solidFill>
                  </a:tcPr>
                </a:tc>
                <a:tc>
                  <a:txBody>
                    <a:bodyPr/>
                    <a:lstStyle/>
                    <a:p>
                      <a:pPr algn="ctr">
                        <a:lnSpc>
                          <a:spcPts val="1200"/>
                        </a:lnSpc>
                        <a:spcAft>
                          <a:spcPts val="0"/>
                        </a:spcAft>
                      </a:pPr>
                      <a:endParaRPr lang="en-US" sz="1600" dirty="0" smtClean="0"/>
                    </a:p>
                    <a:p>
                      <a:pPr algn="ctr">
                        <a:lnSpc>
                          <a:spcPts val="1200"/>
                        </a:lnSpc>
                        <a:spcAft>
                          <a:spcPts val="0"/>
                        </a:spcAft>
                      </a:pPr>
                      <a:r>
                        <a:rPr lang="ru-RU" sz="1600" dirty="0" smtClean="0"/>
                        <a:t>0.</a:t>
                      </a:r>
                      <a:r>
                        <a:rPr lang="en-US" sz="1600" dirty="0"/>
                        <a:t>10</a:t>
                      </a:r>
                      <a:endParaRPr lang="ru-RU" sz="1600" b="0" dirty="0">
                        <a:latin typeface="+mj-lt"/>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FFCC"/>
                    </a:solidFill>
                  </a:tcPr>
                </a:tc>
                <a:tc>
                  <a:txBody>
                    <a:bodyPr/>
                    <a:lstStyle/>
                    <a:p>
                      <a:pPr algn="ctr">
                        <a:lnSpc>
                          <a:spcPts val="1200"/>
                        </a:lnSpc>
                        <a:spcAft>
                          <a:spcPts val="0"/>
                        </a:spcAft>
                      </a:pPr>
                      <a:endParaRPr lang="en-US" sz="1600" dirty="0" smtClean="0"/>
                    </a:p>
                    <a:p>
                      <a:pPr algn="ctr">
                        <a:lnSpc>
                          <a:spcPts val="1200"/>
                        </a:lnSpc>
                        <a:spcAft>
                          <a:spcPts val="0"/>
                        </a:spcAft>
                      </a:pPr>
                      <a:r>
                        <a:rPr lang="en-US" sz="1600" dirty="0" smtClean="0"/>
                        <a:t>0.12</a:t>
                      </a:r>
                      <a:endParaRPr lang="ru-RU" sz="1600" b="0" dirty="0">
                        <a:latin typeface="+mj-lt"/>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5">
                        <a:lumMod val="90000"/>
                      </a:schemeClr>
                    </a:solidFill>
                  </a:tcPr>
                </a:tc>
                <a:tc>
                  <a:txBody>
                    <a:bodyPr/>
                    <a:lstStyle/>
                    <a:p>
                      <a:pPr algn="ctr">
                        <a:lnSpc>
                          <a:spcPts val="1200"/>
                        </a:lnSpc>
                        <a:spcAft>
                          <a:spcPts val="0"/>
                        </a:spcAft>
                      </a:pPr>
                      <a:endParaRPr lang="en-US" sz="1600" dirty="0" smtClean="0"/>
                    </a:p>
                    <a:p>
                      <a:pPr algn="ctr">
                        <a:lnSpc>
                          <a:spcPts val="1200"/>
                        </a:lnSpc>
                        <a:spcAft>
                          <a:spcPts val="0"/>
                        </a:spcAft>
                      </a:pPr>
                      <a:r>
                        <a:rPr lang="en-US" sz="1600" dirty="0" smtClean="0"/>
                        <a:t>0.14</a:t>
                      </a:r>
                      <a:endParaRPr lang="ru-RU" sz="1600" b="0" dirty="0">
                        <a:latin typeface="+mj-lt"/>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FFCC"/>
                    </a:solidFill>
                  </a:tcPr>
                </a:tc>
              </a:tr>
              <a:tr h="366120">
                <a:tc>
                  <a:txBody>
                    <a:bodyPr/>
                    <a:lstStyle/>
                    <a:p>
                      <a:pPr algn="just">
                        <a:lnSpc>
                          <a:spcPts val="1200"/>
                        </a:lnSpc>
                        <a:spcAft>
                          <a:spcPts val="0"/>
                        </a:spcAft>
                      </a:pPr>
                      <a:endParaRPr lang="en-US" sz="1800" dirty="0" smtClean="0"/>
                    </a:p>
                    <a:p>
                      <a:pPr algn="just">
                        <a:lnSpc>
                          <a:spcPts val="1200"/>
                        </a:lnSpc>
                        <a:spcAft>
                          <a:spcPts val="0"/>
                        </a:spcAft>
                      </a:pPr>
                      <a:r>
                        <a:rPr lang="en-US" sz="1800" dirty="0" smtClean="0"/>
                        <a:t>Yield</a:t>
                      </a:r>
                      <a:r>
                        <a:rPr lang="en-US" sz="1800" baseline="0" dirty="0" smtClean="0"/>
                        <a:t> per month</a:t>
                      </a:r>
                      <a:endParaRPr lang="ru-RU" sz="1800" b="0" dirty="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a:lnSpc>
                          <a:spcPts val="1200"/>
                        </a:lnSpc>
                        <a:spcAft>
                          <a:spcPts val="0"/>
                        </a:spcAft>
                      </a:pPr>
                      <a:endParaRPr lang="en-US" sz="1600" dirty="0" smtClean="0"/>
                    </a:p>
                    <a:p>
                      <a:pPr algn="ctr">
                        <a:lnSpc>
                          <a:spcPts val="1200"/>
                        </a:lnSpc>
                        <a:spcAft>
                          <a:spcPts val="0"/>
                        </a:spcAft>
                      </a:pPr>
                      <a:r>
                        <a:rPr lang="ru-RU" sz="1600" dirty="0" smtClean="0"/>
                        <a:t>2</a:t>
                      </a:r>
                      <a:r>
                        <a:rPr lang="ru-RU" sz="1600" dirty="0"/>
                        <a:t>∙10</a:t>
                      </a:r>
                      <a:r>
                        <a:rPr lang="ru-RU" sz="1600" baseline="30000" dirty="0"/>
                        <a:t>9</a:t>
                      </a:r>
                      <a:endParaRPr lang="ru-RU" sz="1600" b="0" dirty="0">
                        <a:latin typeface="+mj-lt"/>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a:lnSpc>
                          <a:spcPts val="1200"/>
                        </a:lnSpc>
                        <a:spcAft>
                          <a:spcPts val="0"/>
                        </a:spcAft>
                      </a:pPr>
                      <a:endParaRPr lang="en-US" sz="1600" dirty="0" smtClean="0"/>
                    </a:p>
                    <a:p>
                      <a:pPr algn="ctr">
                        <a:lnSpc>
                          <a:spcPts val="1200"/>
                        </a:lnSpc>
                        <a:spcAft>
                          <a:spcPts val="0"/>
                        </a:spcAft>
                      </a:pPr>
                      <a:r>
                        <a:rPr lang="ru-RU" sz="1600" dirty="0" smtClean="0"/>
                        <a:t>3</a:t>
                      </a:r>
                      <a:r>
                        <a:rPr lang="ru-RU" sz="1600" dirty="0"/>
                        <a:t>∙10</a:t>
                      </a:r>
                      <a:r>
                        <a:rPr lang="ru-RU" sz="1600" baseline="30000" dirty="0"/>
                        <a:t>7</a:t>
                      </a:r>
                      <a:endParaRPr lang="ru-RU" sz="1600" b="0" dirty="0">
                        <a:latin typeface="+mj-lt"/>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a:lnSpc>
                          <a:spcPts val="1200"/>
                        </a:lnSpc>
                        <a:spcAft>
                          <a:spcPts val="0"/>
                        </a:spcAft>
                      </a:pPr>
                      <a:endParaRPr lang="en-US" sz="1600" dirty="0" smtClean="0"/>
                    </a:p>
                    <a:p>
                      <a:pPr algn="ctr">
                        <a:lnSpc>
                          <a:spcPts val="1200"/>
                        </a:lnSpc>
                        <a:spcAft>
                          <a:spcPts val="0"/>
                        </a:spcAft>
                      </a:pPr>
                      <a:r>
                        <a:rPr lang="ru-RU" sz="1600" dirty="0" smtClean="0"/>
                        <a:t>2</a:t>
                      </a:r>
                      <a:r>
                        <a:rPr lang="ru-RU" sz="1600" dirty="0"/>
                        <a:t>∙10</a:t>
                      </a:r>
                      <a:r>
                        <a:rPr lang="ru-RU" sz="1600" baseline="30000" dirty="0"/>
                        <a:t>6</a:t>
                      </a:r>
                      <a:endParaRPr lang="ru-RU" sz="1600" b="0" dirty="0">
                        <a:latin typeface="+mj-lt"/>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a:lnSpc>
                          <a:spcPts val="1200"/>
                        </a:lnSpc>
                        <a:spcAft>
                          <a:spcPts val="0"/>
                        </a:spcAft>
                      </a:pPr>
                      <a:endParaRPr lang="en-US" sz="1600" dirty="0" smtClean="0"/>
                    </a:p>
                    <a:p>
                      <a:pPr algn="ctr">
                        <a:lnSpc>
                          <a:spcPts val="1200"/>
                        </a:lnSpc>
                        <a:spcAft>
                          <a:spcPts val="0"/>
                        </a:spcAft>
                      </a:pPr>
                      <a:r>
                        <a:rPr lang="ru-RU" sz="1600" dirty="0" smtClean="0"/>
                        <a:t>6∙</a:t>
                      </a:r>
                      <a:r>
                        <a:rPr lang="ru-RU" sz="1600" dirty="0"/>
                        <a:t>10</a:t>
                      </a:r>
                      <a:r>
                        <a:rPr lang="ru-RU" sz="1600" baseline="30000" dirty="0"/>
                        <a:t>3</a:t>
                      </a:r>
                      <a:endParaRPr lang="ru-RU" sz="1600" b="0" dirty="0">
                        <a:latin typeface="+mj-lt"/>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5">
                        <a:lumMod val="90000"/>
                      </a:schemeClr>
                    </a:solidFill>
                  </a:tcPr>
                </a:tc>
                <a:tc>
                  <a:txBody>
                    <a:bodyPr/>
                    <a:lstStyle/>
                    <a:p>
                      <a:pPr algn="ctr">
                        <a:lnSpc>
                          <a:spcPts val="1200"/>
                        </a:lnSpc>
                        <a:spcAft>
                          <a:spcPts val="0"/>
                        </a:spcAft>
                      </a:pPr>
                      <a:endParaRPr lang="en-US" sz="1600" dirty="0" smtClean="0"/>
                    </a:p>
                    <a:p>
                      <a:pPr algn="ctr">
                        <a:lnSpc>
                          <a:spcPts val="1200"/>
                        </a:lnSpc>
                        <a:spcAft>
                          <a:spcPts val="0"/>
                        </a:spcAft>
                      </a:pPr>
                      <a:r>
                        <a:rPr lang="ru-RU" sz="1600" dirty="0" smtClean="0"/>
                        <a:t>7</a:t>
                      </a:r>
                      <a:r>
                        <a:rPr lang="ru-RU" sz="1600" dirty="0"/>
                        <a:t>∙10</a:t>
                      </a:r>
                      <a:r>
                        <a:rPr lang="ru-RU" sz="1600" baseline="30000" dirty="0"/>
                        <a:t>3</a:t>
                      </a:r>
                      <a:endParaRPr lang="ru-RU" sz="1600" b="0" dirty="0">
                        <a:latin typeface="+mj-lt"/>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FFCC"/>
                    </a:solidFill>
                  </a:tcPr>
                </a:tc>
                <a:tc>
                  <a:txBody>
                    <a:bodyPr/>
                    <a:lstStyle/>
                    <a:p>
                      <a:pPr algn="ctr">
                        <a:lnSpc>
                          <a:spcPts val="1200"/>
                        </a:lnSpc>
                        <a:spcAft>
                          <a:spcPts val="0"/>
                        </a:spcAft>
                      </a:pPr>
                      <a:endParaRPr lang="en-US" sz="1600" dirty="0" smtClean="0"/>
                    </a:p>
                    <a:p>
                      <a:pPr algn="ctr">
                        <a:lnSpc>
                          <a:spcPts val="1200"/>
                        </a:lnSpc>
                        <a:spcAft>
                          <a:spcPts val="0"/>
                        </a:spcAft>
                      </a:pPr>
                      <a:r>
                        <a:rPr lang="ru-RU" sz="1600" dirty="0" smtClean="0"/>
                        <a:t>1</a:t>
                      </a:r>
                      <a:r>
                        <a:rPr lang="ru-RU" sz="1600" dirty="0"/>
                        <a:t>∙10</a:t>
                      </a:r>
                      <a:r>
                        <a:rPr lang="ru-RU" sz="1600" baseline="30000" dirty="0"/>
                        <a:t>4</a:t>
                      </a:r>
                      <a:endParaRPr lang="ru-RU" sz="1600" b="0" dirty="0">
                        <a:latin typeface="+mj-lt"/>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5">
                        <a:lumMod val="90000"/>
                      </a:schemeClr>
                    </a:solidFill>
                  </a:tcPr>
                </a:tc>
                <a:tc>
                  <a:txBody>
                    <a:bodyPr/>
                    <a:lstStyle/>
                    <a:p>
                      <a:pPr algn="ctr">
                        <a:lnSpc>
                          <a:spcPts val="1200"/>
                        </a:lnSpc>
                        <a:spcAft>
                          <a:spcPts val="0"/>
                        </a:spcAft>
                      </a:pPr>
                      <a:endParaRPr lang="en-US" sz="1600" dirty="0" smtClean="0"/>
                    </a:p>
                    <a:p>
                      <a:pPr algn="ctr">
                        <a:lnSpc>
                          <a:spcPts val="1200"/>
                        </a:lnSpc>
                        <a:spcAft>
                          <a:spcPts val="0"/>
                        </a:spcAft>
                      </a:pPr>
                      <a:r>
                        <a:rPr lang="ru-RU" sz="1600" dirty="0" smtClean="0"/>
                        <a:t>2</a:t>
                      </a:r>
                      <a:r>
                        <a:rPr lang="ru-RU" sz="1600" dirty="0"/>
                        <a:t>∙10</a:t>
                      </a:r>
                      <a:r>
                        <a:rPr lang="ru-RU" sz="1600" baseline="30000" dirty="0"/>
                        <a:t>4</a:t>
                      </a:r>
                      <a:endParaRPr lang="ru-RU" sz="1600" b="0" dirty="0">
                        <a:latin typeface="+mj-lt"/>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FFCC"/>
                    </a:solidFill>
                  </a:tcPr>
                </a:tc>
              </a:tr>
            </a:tbl>
          </a:graphicData>
        </a:graphic>
      </p:graphicFrame>
      <p:graphicFrame>
        <p:nvGraphicFramePr>
          <p:cNvPr id="2" name="Object 2"/>
          <p:cNvGraphicFramePr>
            <a:graphicFrameLocks noChangeAspect="1"/>
          </p:cNvGraphicFramePr>
          <p:nvPr/>
        </p:nvGraphicFramePr>
        <p:xfrm>
          <a:off x="1928794" y="3357562"/>
          <a:ext cx="714380" cy="353220"/>
        </p:xfrm>
        <a:graphic>
          <a:graphicData uri="http://schemas.openxmlformats.org/presentationml/2006/ole">
            <p:oleObj spid="_x0000_s93186" name="Формула" r:id="rId4" imgW="634725" imgH="241195" progId="Equation.3">
              <p:embed/>
            </p:oleObj>
          </a:graphicData>
        </a:graphic>
      </p:graphicFrame>
      <p:sp>
        <p:nvSpPr>
          <p:cNvPr id="9" name="TextBox 8"/>
          <p:cNvSpPr txBox="1"/>
          <p:nvPr/>
        </p:nvSpPr>
        <p:spPr>
          <a:xfrm>
            <a:off x="428596" y="4786322"/>
            <a:ext cx="8501122" cy="646331"/>
          </a:xfrm>
          <a:prstGeom prst="rect">
            <a:avLst/>
          </a:prstGeom>
          <a:solidFill>
            <a:srgbClr val="B9FDFA"/>
          </a:solidFill>
          <a:ln w="12700">
            <a:solidFill>
              <a:schemeClr val="tx1"/>
            </a:solidFill>
          </a:ln>
        </p:spPr>
        <p:txBody>
          <a:bodyPr wrap="square" rtlCol="0">
            <a:spAutoFit/>
          </a:bodyPr>
          <a:lstStyle/>
          <a:p>
            <a:r>
              <a:rPr lang="en-US" dirty="0" smtClean="0"/>
              <a:t>If  D</a:t>
            </a:r>
            <a:r>
              <a:rPr lang="en-US" baseline="30000" dirty="0" smtClean="0"/>
              <a:t>0</a:t>
            </a:r>
            <a:r>
              <a:rPr lang="en-US" dirty="0" smtClean="0"/>
              <a:t> reconstruction efficiencies by MVA  and TC are similar, then the use of  MVA in the case of D</a:t>
            </a:r>
            <a:r>
              <a:rPr lang="en-US" baseline="30000" dirty="0" smtClean="0"/>
              <a:t>+   </a:t>
            </a:r>
            <a:r>
              <a:rPr lang="en-US" dirty="0" smtClean="0"/>
              <a:t>allows doubling the efficiency with a higher level of significance.</a:t>
            </a:r>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200" b="1" dirty="0" smtClean="0"/>
              <a:t>Conclusion</a:t>
            </a:r>
            <a:endParaRPr lang="ru-RU" sz="3200" b="1" dirty="0"/>
          </a:p>
        </p:txBody>
      </p:sp>
      <p:sp>
        <p:nvSpPr>
          <p:cNvPr id="3" name="Содержимое 2"/>
          <p:cNvSpPr>
            <a:spLocks noGrp="1"/>
          </p:cNvSpPr>
          <p:nvPr>
            <p:ph idx="1"/>
          </p:nvPr>
        </p:nvSpPr>
        <p:spPr>
          <a:xfrm>
            <a:off x="457200" y="1600201"/>
            <a:ext cx="8043890" cy="3257559"/>
          </a:xfrm>
          <a:solidFill>
            <a:srgbClr val="B9FDFA"/>
          </a:solidFill>
          <a:ln w="12700">
            <a:solidFill>
              <a:schemeClr val="tx1"/>
            </a:solidFill>
          </a:ln>
        </p:spPr>
        <p:txBody>
          <a:bodyPr/>
          <a:lstStyle/>
          <a:p>
            <a:pPr>
              <a:buNone/>
            </a:pPr>
            <a:r>
              <a:rPr lang="en-US" sz="2000" dirty="0" smtClean="0"/>
              <a:t>     Q</a:t>
            </a:r>
            <a:r>
              <a:rPr lang="ru-RU" sz="2000" dirty="0" err="1" smtClean="0"/>
              <a:t>uality</a:t>
            </a:r>
            <a:r>
              <a:rPr lang="ru-RU" sz="2000" dirty="0" smtClean="0"/>
              <a:t> </a:t>
            </a:r>
            <a:r>
              <a:rPr lang="ru-RU" sz="2000" dirty="0" err="1" smtClean="0"/>
              <a:t>assessment</a:t>
            </a:r>
            <a:r>
              <a:rPr lang="ru-RU" sz="2000" dirty="0" smtClean="0"/>
              <a:t> </a:t>
            </a:r>
            <a:r>
              <a:rPr lang="en-US" sz="2000" dirty="0" smtClean="0"/>
              <a:t>of the MPD tracking system, which includes TPC and MAPS  based IT has been studied when reconstructing strange and charmed particles formed in AA collisions at NICA energies. </a:t>
            </a:r>
          </a:p>
          <a:p>
            <a:pPr>
              <a:buNone/>
            </a:pPr>
            <a:r>
              <a:rPr lang="en-US" sz="2000" dirty="0" smtClean="0"/>
              <a:t>      Simulation shows:</a:t>
            </a:r>
          </a:p>
          <a:p>
            <a:pPr indent="282575">
              <a:buFont typeface="Wingdings" pitchFamily="2" charset="2"/>
              <a:buChar char="§"/>
            </a:pPr>
            <a:r>
              <a:rPr lang="en-US" sz="2000" dirty="0" smtClean="0"/>
              <a:t>reliable reconstruction of hyperons </a:t>
            </a:r>
            <a:r>
              <a:rPr lang="en-US" sz="2000" dirty="0" smtClean="0">
                <a:latin typeface="Times New Roman" pitchFamily="18" charset="0"/>
                <a:cs typeface="Times New Roman" pitchFamily="18" charset="0"/>
              </a:rPr>
              <a:t>Λ, Ξ</a:t>
            </a:r>
            <a:r>
              <a:rPr lang="en-US" sz="2000" baseline="30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Ω</a:t>
            </a:r>
            <a:r>
              <a:rPr lang="en-US" sz="2000" baseline="30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indent="282575">
              <a:buFont typeface="Wingdings" pitchFamily="2" charset="2"/>
              <a:buChar char="§"/>
            </a:pPr>
            <a:r>
              <a:rPr lang="en-US" sz="2000" dirty="0" smtClean="0"/>
              <a:t>possibility of D-mesons reconstruction in central Au + Au collisions  at         = 9 </a:t>
            </a:r>
            <a:r>
              <a:rPr lang="en-US" sz="2000" dirty="0" err="1" smtClean="0"/>
              <a:t>GeV</a:t>
            </a:r>
            <a:r>
              <a:rPr lang="en-US" sz="2000" dirty="0" smtClean="0"/>
              <a:t>, which opens up prospects for studying the heavy flavors physics at the NICA-MPD facility.</a:t>
            </a:r>
            <a:endParaRPr lang="ru-RU" sz="2000" dirty="0"/>
          </a:p>
        </p:txBody>
      </p:sp>
      <p:sp>
        <p:nvSpPr>
          <p:cNvPr id="4" name="Номер слайда 3"/>
          <p:cNvSpPr>
            <a:spLocks noGrp="1"/>
          </p:cNvSpPr>
          <p:nvPr>
            <p:ph type="sldNum" sz="quarter" idx="12"/>
          </p:nvPr>
        </p:nvSpPr>
        <p:spPr/>
        <p:txBody>
          <a:bodyPr/>
          <a:lstStyle/>
          <a:p>
            <a:pPr>
              <a:defRPr/>
            </a:pPr>
            <a:fld id="{7364E235-7801-4107-ACD3-1406B8D2313B}" type="slidenum">
              <a:rPr lang="ru-RU" smtClean="0"/>
              <a:pPr>
                <a:defRPr/>
              </a:pPr>
              <a:t>24</a:t>
            </a:fld>
            <a:endParaRPr lang="ru-RU"/>
          </a:p>
        </p:txBody>
      </p:sp>
      <p:graphicFrame>
        <p:nvGraphicFramePr>
          <p:cNvPr id="198660" name="Object 4"/>
          <p:cNvGraphicFramePr>
            <a:graphicFrameLocks noChangeAspect="1"/>
          </p:cNvGraphicFramePr>
          <p:nvPr/>
        </p:nvGraphicFramePr>
        <p:xfrm>
          <a:off x="2285984" y="3929066"/>
          <a:ext cx="571500" cy="365125"/>
        </p:xfrm>
        <a:graphic>
          <a:graphicData uri="http://schemas.openxmlformats.org/presentationml/2006/ole">
            <p:oleObj spid="_x0000_s198660" name="Формула" r:id="rId3" imgW="406048" imgH="266469" progId="Equation.3">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2" descr="https://ds04.infourok.ru/uploads/ex/08fc/000e7463-c76e1742/hello_html_m47a6833b.jpg"/>
          <p:cNvPicPr>
            <a:picLocks noChangeAspect="1" noChangeArrowheads="1"/>
          </p:cNvPicPr>
          <p:nvPr/>
        </p:nvPicPr>
        <p:blipFill>
          <a:blip r:embed="rId2"/>
          <a:srcRect/>
          <a:stretch>
            <a:fillRect/>
          </a:stretch>
        </p:blipFill>
        <p:spPr bwMode="auto">
          <a:xfrm>
            <a:off x="1214414" y="642918"/>
            <a:ext cx="6858000" cy="3810000"/>
          </a:xfrm>
          <a:prstGeom prst="rect">
            <a:avLst/>
          </a:prstGeom>
          <a:noFill/>
        </p:spPr>
      </p:pic>
      <p:sp>
        <p:nvSpPr>
          <p:cNvPr id="4" name="Номер слайда 3"/>
          <p:cNvSpPr>
            <a:spLocks noGrp="1"/>
          </p:cNvSpPr>
          <p:nvPr>
            <p:ph type="sldNum" sz="quarter" idx="12"/>
          </p:nvPr>
        </p:nvSpPr>
        <p:spPr/>
        <p:txBody>
          <a:bodyPr/>
          <a:lstStyle/>
          <a:p>
            <a:pPr>
              <a:defRPr/>
            </a:pPr>
            <a:fld id="{7364E235-7801-4107-ACD3-1406B8D2313B}" type="slidenum">
              <a:rPr lang="ru-RU" smtClean="0"/>
              <a:pPr>
                <a:defRPr/>
              </a:pPr>
              <a:t>25</a:t>
            </a:fld>
            <a:endParaRPr lang="ru-RU"/>
          </a:p>
        </p:txBody>
      </p:sp>
      <p:sp>
        <p:nvSpPr>
          <p:cNvPr id="5" name="TextBox 4"/>
          <p:cNvSpPr txBox="1"/>
          <p:nvPr/>
        </p:nvSpPr>
        <p:spPr>
          <a:xfrm>
            <a:off x="1500166" y="3643314"/>
            <a:ext cx="6596678" cy="646331"/>
          </a:xfrm>
          <a:prstGeom prst="rect">
            <a:avLst/>
          </a:prstGeom>
          <a:noFill/>
        </p:spPr>
        <p:txBody>
          <a:bodyPr wrap="square" rtlCol="0">
            <a:spAutoFit/>
          </a:bodyPr>
          <a:lstStyle/>
          <a:p>
            <a:r>
              <a:rPr lang="en-US" sz="3600" b="1" i="1" dirty="0" smtClean="0">
                <a:solidFill>
                  <a:srgbClr val="FF0000"/>
                </a:solidFill>
                <a:latin typeface="Arial" panose="020B0604020202020204" pitchFamily="34" charset="0"/>
                <a:cs typeface="Arial" panose="020B0604020202020204" pitchFamily="34" charset="0"/>
              </a:rPr>
              <a:t>Thank you for your attention!</a:t>
            </a:r>
            <a:endParaRPr lang="ru-RU" sz="3600" b="1" i="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357422" y="1857364"/>
            <a:ext cx="4572032" cy="828668"/>
          </a:xfrm>
        </p:spPr>
        <p:txBody>
          <a:bodyPr/>
          <a:lstStyle/>
          <a:p>
            <a:pPr>
              <a:buNone/>
            </a:pPr>
            <a:r>
              <a:rPr lang="en-US" sz="4800" dirty="0" smtClean="0"/>
              <a:t>Back up slides</a:t>
            </a:r>
            <a:endParaRPr lang="ru-RU" sz="4800" dirty="0"/>
          </a:p>
        </p:txBody>
      </p:sp>
      <p:sp>
        <p:nvSpPr>
          <p:cNvPr id="4" name="Номер слайда 3"/>
          <p:cNvSpPr>
            <a:spLocks noGrp="1"/>
          </p:cNvSpPr>
          <p:nvPr>
            <p:ph type="sldNum" sz="quarter" idx="12"/>
          </p:nvPr>
        </p:nvSpPr>
        <p:spPr/>
        <p:txBody>
          <a:bodyPr/>
          <a:lstStyle/>
          <a:p>
            <a:pPr>
              <a:defRPr/>
            </a:pPr>
            <a:fld id="{7364E235-7801-4107-ACD3-1406B8D2313B}" type="slidenum">
              <a:rPr lang="ru-RU" smtClean="0"/>
              <a:pPr>
                <a:defRPr/>
              </a:pPr>
              <a:t>26</a:t>
            </a:fld>
            <a:endParaRPr lang="ru-RU"/>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285728"/>
            <a:ext cx="6543692" cy="368280"/>
          </a:xfrm>
        </p:spPr>
        <p:txBody>
          <a:bodyPr/>
          <a:lstStyle/>
          <a:p>
            <a:pPr>
              <a:lnSpc>
                <a:spcPct val="115000"/>
              </a:lnSpc>
              <a:spcAft>
                <a:spcPts val="0"/>
              </a:spcAft>
            </a:pPr>
            <a:r>
              <a:rPr lang="en-US" sz="2800" b="1" dirty="0" smtClean="0">
                <a:latin typeface="Times New Roman"/>
                <a:ea typeface="Calibri"/>
              </a:rPr>
              <a:t>Effective thickness of ITS2  layers</a:t>
            </a:r>
            <a:endParaRPr lang="ru-RU" sz="2800" b="1" dirty="0"/>
          </a:p>
        </p:txBody>
      </p:sp>
      <p:sp>
        <p:nvSpPr>
          <p:cNvPr id="4" name="Номер слайда 3"/>
          <p:cNvSpPr>
            <a:spLocks noGrp="1"/>
          </p:cNvSpPr>
          <p:nvPr>
            <p:ph type="sldNum" sz="quarter" idx="12"/>
          </p:nvPr>
        </p:nvSpPr>
        <p:spPr/>
        <p:txBody>
          <a:bodyPr/>
          <a:lstStyle/>
          <a:p>
            <a:pPr>
              <a:defRPr/>
            </a:pPr>
            <a:fld id="{7364E235-7801-4107-ACD3-1406B8D2313B}" type="slidenum">
              <a:rPr lang="ru-RU" smtClean="0"/>
              <a:pPr>
                <a:defRPr/>
              </a:pPr>
              <a:t>27</a:t>
            </a:fld>
            <a:endParaRPr lang="ru-RU"/>
          </a:p>
        </p:txBody>
      </p:sp>
      <p:pic>
        <p:nvPicPr>
          <p:cNvPr id="5" name="Рисунок 3">
            <a:extLst>
              <a:ext uri="{FF2B5EF4-FFF2-40B4-BE49-F238E27FC236}">
                <a16:creationId xmlns="" xmlns:a16="http://schemas.microsoft.com/office/drawing/2014/main" id="{CEB02FFF-AFFD-48BD-A069-F9F37B39B631}"/>
              </a:ext>
            </a:extLst>
          </p:cNvPr>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785786" y="1071546"/>
            <a:ext cx="5839774" cy="2500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1285852" y="785794"/>
            <a:ext cx="1415772" cy="369332"/>
          </a:xfrm>
          <a:prstGeom prst="rect">
            <a:avLst/>
          </a:prstGeom>
          <a:noFill/>
        </p:spPr>
        <p:txBody>
          <a:bodyPr wrap="none" rtlCol="0">
            <a:spAutoFit/>
          </a:bodyPr>
          <a:lstStyle/>
          <a:p>
            <a:r>
              <a:rPr lang="en-US" dirty="0" smtClean="0"/>
              <a:t>Outer barrel</a:t>
            </a:r>
            <a:endParaRPr lang="ru-RU" dirty="0"/>
          </a:p>
        </p:txBody>
      </p:sp>
      <p:pic>
        <p:nvPicPr>
          <p:cNvPr id="7" name="Рисунок 3">
            <a:extLst>
              <a:ext uri="{FF2B5EF4-FFF2-40B4-BE49-F238E27FC236}">
                <a16:creationId xmlns:a16="http://schemas.microsoft.com/office/drawing/2014/main" xmlns="" id="{7A12AF48-5EE6-46DB-9550-B128590321C9}"/>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28662" y="3929066"/>
            <a:ext cx="5310187" cy="222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1357290" y="3643314"/>
            <a:ext cx="1364476" cy="369332"/>
          </a:xfrm>
          <a:prstGeom prst="rect">
            <a:avLst/>
          </a:prstGeom>
          <a:noFill/>
        </p:spPr>
        <p:txBody>
          <a:bodyPr wrap="none" rtlCol="0">
            <a:spAutoFit/>
          </a:bodyPr>
          <a:lstStyle/>
          <a:p>
            <a:r>
              <a:rPr lang="en-US" dirty="0" smtClean="0"/>
              <a:t>Inner barrel</a:t>
            </a:r>
            <a:endParaRPr lang="ru-RU" dirty="0"/>
          </a:p>
        </p:txBody>
      </p:sp>
      <p:sp>
        <p:nvSpPr>
          <p:cNvPr id="9" name="TextBox 8"/>
          <p:cNvSpPr txBox="1"/>
          <p:nvPr/>
        </p:nvSpPr>
        <p:spPr>
          <a:xfrm>
            <a:off x="4429124" y="3429000"/>
            <a:ext cx="3397725" cy="369332"/>
          </a:xfrm>
          <a:prstGeom prst="rect">
            <a:avLst/>
          </a:prstGeom>
          <a:noFill/>
        </p:spPr>
        <p:txBody>
          <a:bodyPr wrap="none" rtlCol="0">
            <a:spAutoFit/>
          </a:bodyPr>
          <a:lstStyle/>
          <a:p>
            <a:r>
              <a:rPr lang="en-US" dirty="0" smtClean="0"/>
              <a:t>Effective Si thickness t=760 </a:t>
            </a:r>
            <a:r>
              <a:rPr lang="el-GR" dirty="0" smtClean="0"/>
              <a:t>μ</a:t>
            </a:r>
            <a:r>
              <a:rPr lang="en-US" dirty="0" smtClean="0"/>
              <a:t>m</a:t>
            </a:r>
            <a:endParaRPr lang="ru-RU" dirty="0"/>
          </a:p>
        </p:txBody>
      </p:sp>
      <p:sp>
        <p:nvSpPr>
          <p:cNvPr id="10" name="TextBox 9"/>
          <p:cNvSpPr txBox="1"/>
          <p:nvPr/>
        </p:nvSpPr>
        <p:spPr>
          <a:xfrm>
            <a:off x="4429124" y="6072206"/>
            <a:ext cx="3397725" cy="369332"/>
          </a:xfrm>
          <a:prstGeom prst="rect">
            <a:avLst/>
          </a:prstGeom>
          <a:noFill/>
        </p:spPr>
        <p:txBody>
          <a:bodyPr wrap="none" rtlCol="0">
            <a:spAutoFit/>
          </a:bodyPr>
          <a:lstStyle/>
          <a:p>
            <a:r>
              <a:rPr lang="en-US" dirty="0" smtClean="0"/>
              <a:t>Effective Si thickness t=260 </a:t>
            </a:r>
            <a:r>
              <a:rPr lang="el-GR" dirty="0" smtClean="0"/>
              <a:t>μ</a:t>
            </a:r>
            <a:r>
              <a:rPr lang="en-US" dirty="0" smtClean="0"/>
              <a:t>m</a:t>
            </a:r>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Номер слайда 3"/>
          <p:cNvSpPr>
            <a:spLocks noGrp="1"/>
          </p:cNvSpPr>
          <p:nvPr>
            <p:ph type="sldNum" sz="quarter" idx="12"/>
          </p:nvPr>
        </p:nvSpPr>
        <p:spPr>
          <a:noFill/>
        </p:spPr>
        <p:txBody>
          <a:bodyPr/>
          <a:lstStyle/>
          <a:p>
            <a:fld id="{80917A51-99D8-4723-88E8-828345CB38F0}" type="slidenum">
              <a:rPr lang="ru-RU" smtClean="0"/>
              <a:pPr/>
              <a:t>28</a:t>
            </a:fld>
            <a:endParaRPr lang="ru-RU" smtClean="0"/>
          </a:p>
        </p:txBody>
      </p:sp>
      <p:sp>
        <p:nvSpPr>
          <p:cNvPr id="11" name="Rectangle 2"/>
          <p:cNvSpPr>
            <a:spLocks noGrp="1" noChangeArrowheads="1"/>
          </p:cNvSpPr>
          <p:nvPr>
            <p:ph type="title"/>
          </p:nvPr>
        </p:nvSpPr>
        <p:spPr>
          <a:xfrm>
            <a:off x="1142976" y="285750"/>
            <a:ext cx="7429552" cy="642920"/>
          </a:xfrm>
        </p:spPr>
        <p:txBody>
          <a:bodyPr/>
          <a:lstStyle/>
          <a:p>
            <a:pPr eaLnBrk="1" hangingPunct="1"/>
            <a:r>
              <a:rPr lang="en-US" sz="2400" b="1" dirty="0" smtClean="0">
                <a:solidFill>
                  <a:schemeClr val="tx1"/>
                </a:solidFill>
                <a:latin typeface="Times New Roman" pitchFamily="18" charset="0"/>
                <a:cs typeface="Times New Roman" pitchFamily="18" charset="0"/>
              </a:rPr>
              <a:t>Thermal generator: p</a:t>
            </a:r>
            <a:r>
              <a:rPr lang="en-US" sz="2400" b="1" baseline="-25000" dirty="0" smtClean="0">
                <a:solidFill>
                  <a:schemeClr val="tx1"/>
                </a:solidFill>
                <a:latin typeface="Times New Roman" pitchFamily="18" charset="0"/>
                <a:cs typeface="Times New Roman" pitchFamily="18" charset="0"/>
              </a:rPr>
              <a:t>t</a:t>
            </a:r>
            <a:r>
              <a:rPr lang="en-US" sz="2400" b="1" dirty="0" smtClean="0">
                <a:solidFill>
                  <a:schemeClr val="tx1"/>
                </a:solidFill>
                <a:latin typeface="Times New Roman" pitchFamily="18" charset="0"/>
                <a:cs typeface="Times New Roman" pitchFamily="18" charset="0"/>
              </a:rPr>
              <a:t> – spectrum of D</a:t>
            </a:r>
            <a:r>
              <a:rPr lang="en-US" sz="2400" b="1" baseline="30000" dirty="0" smtClean="0">
                <a:solidFill>
                  <a:schemeClr val="tx1"/>
                </a:solidFill>
                <a:latin typeface="Times New Roman" pitchFamily="18" charset="0"/>
                <a:cs typeface="Times New Roman" pitchFamily="18" charset="0"/>
              </a:rPr>
              <a:t>0</a:t>
            </a:r>
            <a:r>
              <a:rPr lang="en-US" sz="2400" b="1" dirty="0" smtClean="0">
                <a:solidFill>
                  <a:schemeClr val="tx1"/>
                </a:solidFill>
                <a:latin typeface="Times New Roman" pitchFamily="18" charset="0"/>
                <a:cs typeface="Times New Roman" pitchFamily="18" charset="0"/>
              </a:rPr>
              <a:t> </a:t>
            </a:r>
            <a:r>
              <a:rPr lang="fr-FR" sz="2400" b="1" dirty="0" smtClean="0">
                <a:solidFill>
                  <a:schemeClr val="tx1"/>
                </a:solidFill>
              </a:rPr>
              <a:t>in Au+Au collisions at </a:t>
            </a:r>
            <a:r>
              <a:rPr lang="en-US" sz="2400" b="1" dirty="0" smtClean="0">
                <a:solidFill>
                  <a:schemeClr val="tx1"/>
                </a:solidFill>
              </a:rPr>
              <a:t>NICA energies</a:t>
            </a:r>
            <a:r>
              <a:rPr lang="en-US" sz="2400" b="1" dirty="0" smtClean="0">
                <a:solidFill>
                  <a:schemeClr val="tx1"/>
                </a:solidFill>
                <a:latin typeface="Times New Roman" pitchFamily="18" charset="0"/>
                <a:cs typeface="Times New Roman" pitchFamily="18" charset="0"/>
              </a:rPr>
              <a:t>  </a:t>
            </a:r>
            <a:endParaRPr lang="ru-RU" sz="2400" b="1" dirty="0" smtClean="0">
              <a:solidFill>
                <a:schemeClr val="tx1"/>
              </a:solidFill>
            </a:endParaRPr>
          </a:p>
        </p:txBody>
      </p:sp>
      <p:sp>
        <p:nvSpPr>
          <p:cNvPr id="5" name="Прямоугольник 4"/>
          <p:cNvSpPr/>
          <p:nvPr/>
        </p:nvSpPr>
        <p:spPr>
          <a:xfrm>
            <a:off x="2286000" y="2967335"/>
            <a:ext cx="4572000" cy="646331"/>
          </a:xfrm>
          <a:prstGeom prst="rect">
            <a:avLst/>
          </a:prstGeom>
        </p:spPr>
        <p:txBody>
          <a:bodyPr>
            <a:spAutoFit/>
          </a:bodyPr>
          <a:lstStyle/>
          <a:p>
            <a:r>
              <a:rPr lang="en-US" dirty="0" smtClean="0">
                <a:solidFill>
                  <a:srgbClr val="0070C0"/>
                </a:solidFill>
              </a:rPr>
              <a:t/>
            </a:r>
            <a:br>
              <a:rPr lang="en-US" dirty="0" smtClean="0">
                <a:solidFill>
                  <a:srgbClr val="0070C0"/>
                </a:solidFill>
              </a:rPr>
            </a:br>
            <a:endParaRPr lang="ru-RU" dirty="0"/>
          </a:p>
        </p:txBody>
      </p:sp>
      <p:pic>
        <p:nvPicPr>
          <p:cNvPr id="14" name="Рисунок 13" descr="pt_spectrum_D0.jpg"/>
          <p:cNvPicPr>
            <a:picLocks noChangeAspect="1"/>
          </p:cNvPicPr>
          <p:nvPr/>
        </p:nvPicPr>
        <p:blipFill>
          <a:blip r:embed="rId2"/>
          <a:stretch>
            <a:fillRect/>
          </a:stretch>
        </p:blipFill>
        <p:spPr>
          <a:xfrm>
            <a:off x="2143108" y="1428736"/>
            <a:ext cx="5572164" cy="3799929"/>
          </a:xfrm>
          <a:prstGeom prst="rect">
            <a:avLst/>
          </a:prstGeom>
          <a:ln w="6350">
            <a:solidFill>
              <a:schemeClr val="tx1"/>
            </a:solidFill>
          </a:ln>
        </p:spPr>
      </p:pic>
      <p:sp>
        <p:nvSpPr>
          <p:cNvPr id="15" name="Прямоугольник 14"/>
          <p:cNvSpPr/>
          <p:nvPr/>
        </p:nvSpPr>
        <p:spPr>
          <a:xfrm>
            <a:off x="1500166" y="5429264"/>
            <a:ext cx="6572296" cy="738664"/>
          </a:xfrm>
          <a:prstGeom prst="rect">
            <a:avLst/>
          </a:prstGeom>
        </p:spPr>
        <p:txBody>
          <a:bodyPr wrap="square">
            <a:spAutoFit/>
          </a:bodyPr>
          <a:lstStyle/>
          <a:p>
            <a:r>
              <a:rPr lang="en-US" sz="1400" dirty="0" smtClean="0"/>
              <a:t>Abdel Nasser TAWFIK† and </a:t>
            </a:r>
            <a:r>
              <a:rPr lang="en-US" sz="1400" dirty="0" err="1" smtClean="0"/>
              <a:t>Ehab</a:t>
            </a:r>
            <a:r>
              <a:rPr lang="en-US" sz="1400" dirty="0" smtClean="0"/>
              <a:t> ABBAS</a:t>
            </a:r>
            <a:r>
              <a:rPr lang="fr-FR" sz="1400" dirty="0" smtClean="0"/>
              <a:t> </a:t>
            </a:r>
          </a:p>
          <a:p>
            <a:r>
              <a:rPr lang="fr-FR" sz="1400" dirty="0" smtClean="0"/>
              <a:t>Thermal Description of Particle Production in Au-Au Collisions at </a:t>
            </a:r>
            <a:r>
              <a:rPr lang="en-US" sz="1400" dirty="0" smtClean="0"/>
              <a:t>STAR Energies </a:t>
            </a:r>
          </a:p>
          <a:p>
            <a:r>
              <a:rPr lang="en-US" sz="1400" dirty="0" smtClean="0"/>
              <a:t>Physics of Particles and Nuclei Letters. November 2013</a:t>
            </a:r>
            <a:endParaRPr lang="ru-RU" sz="1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Номер слайда 3"/>
          <p:cNvSpPr>
            <a:spLocks noGrp="1"/>
          </p:cNvSpPr>
          <p:nvPr>
            <p:ph type="sldNum" sz="quarter" idx="12"/>
          </p:nvPr>
        </p:nvSpPr>
        <p:spPr>
          <a:noFill/>
        </p:spPr>
        <p:txBody>
          <a:bodyPr/>
          <a:lstStyle/>
          <a:p>
            <a:fld id="{80917A51-99D8-4723-88E8-828345CB38F0}" type="slidenum">
              <a:rPr lang="ru-RU" smtClean="0"/>
              <a:pPr/>
              <a:t>29</a:t>
            </a:fld>
            <a:endParaRPr lang="ru-RU" smtClean="0"/>
          </a:p>
        </p:txBody>
      </p:sp>
      <p:sp>
        <p:nvSpPr>
          <p:cNvPr id="11" name="Rectangle 2"/>
          <p:cNvSpPr>
            <a:spLocks noGrp="1" noChangeArrowheads="1"/>
          </p:cNvSpPr>
          <p:nvPr>
            <p:ph type="title"/>
          </p:nvPr>
        </p:nvSpPr>
        <p:spPr>
          <a:xfrm>
            <a:off x="1142976" y="214290"/>
            <a:ext cx="7429552" cy="642942"/>
          </a:xfrm>
        </p:spPr>
        <p:txBody>
          <a:bodyPr/>
          <a:lstStyle/>
          <a:p>
            <a:pPr eaLnBrk="1" hangingPunct="1"/>
            <a:r>
              <a:rPr lang="en-US" sz="2400" b="1" dirty="0" smtClean="0">
                <a:solidFill>
                  <a:schemeClr val="tx1"/>
                </a:solidFill>
                <a:latin typeface="Times New Roman" pitchFamily="18" charset="0"/>
                <a:cs typeface="Times New Roman" pitchFamily="18" charset="0"/>
              </a:rPr>
              <a:t>QGSM generator:   p</a:t>
            </a:r>
            <a:r>
              <a:rPr lang="en-US" sz="2400" b="1" baseline="-25000" dirty="0" smtClean="0">
                <a:solidFill>
                  <a:schemeClr val="tx1"/>
                </a:solidFill>
                <a:latin typeface="Times New Roman" pitchFamily="18" charset="0"/>
                <a:cs typeface="Times New Roman" pitchFamily="18" charset="0"/>
              </a:rPr>
              <a:t>t </a:t>
            </a:r>
            <a:r>
              <a:rPr lang="en-US" sz="2400" b="1" dirty="0" smtClean="0">
                <a:solidFill>
                  <a:schemeClr val="tx1"/>
                </a:solidFill>
                <a:latin typeface="Times New Roman" pitchFamily="18" charset="0"/>
                <a:cs typeface="Times New Roman" pitchFamily="18" charset="0"/>
              </a:rPr>
              <a:t>– spectra of strange particles </a:t>
            </a:r>
            <a:br>
              <a:rPr lang="en-US" sz="2400" b="1" dirty="0" smtClean="0">
                <a:solidFill>
                  <a:schemeClr val="tx1"/>
                </a:solidFill>
                <a:latin typeface="Times New Roman" pitchFamily="18" charset="0"/>
                <a:cs typeface="Times New Roman" pitchFamily="18" charset="0"/>
              </a:rPr>
            </a:br>
            <a:r>
              <a:rPr lang="en-US" sz="2400" b="1" dirty="0" smtClean="0">
                <a:solidFill>
                  <a:schemeClr val="tx1"/>
                </a:solidFill>
                <a:latin typeface="Times New Roman" pitchFamily="18" charset="0"/>
                <a:cs typeface="Times New Roman" pitchFamily="18" charset="0"/>
              </a:rPr>
              <a:t>in 100K central </a:t>
            </a:r>
            <a:r>
              <a:rPr lang="en-US" sz="2400" b="1" dirty="0" err="1" smtClean="0">
                <a:solidFill>
                  <a:schemeClr val="tx1"/>
                </a:solidFill>
                <a:latin typeface="Times New Roman" pitchFamily="18" charset="0"/>
                <a:cs typeface="Times New Roman" pitchFamily="18" charset="0"/>
              </a:rPr>
              <a:t>Au+Au</a:t>
            </a:r>
            <a:r>
              <a:rPr lang="en-US" sz="2400" b="1" dirty="0" smtClean="0">
                <a:solidFill>
                  <a:schemeClr val="tx1"/>
                </a:solidFill>
                <a:latin typeface="Times New Roman" pitchFamily="18" charset="0"/>
                <a:cs typeface="Times New Roman" pitchFamily="18" charset="0"/>
              </a:rPr>
              <a:t> collisions at          = 9 </a:t>
            </a:r>
            <a:r>
              <a:rPr lang="en-US" sz="2400" b="1" dirty="0" err="1" smtClean="0">
                <a:solidFill>
                  <a:schemeClr val="tx1"/>
                </a:solidFill>
                <a:latin typeface="Times New Roman" pitchFamily="18" charset="0"/>
                <a:cs typeface="Times New Roman" pitchFamily="18" charset="0"/>
              </a:rPr>
              <a:t>GeV</a:t>
            </a:r>
            <a:r>
              <a:rPr lang="en-US" sz="2400" b="1" dirty="0" smtClean="0">
                <a:solidFill>
                  <a:schemeClr val="tx1"/>
                </a:solidFill>
                <a:latin typeface="Times New Roman" pitchFamily="18" charset="0"/>
                <a:cs typeface="Times New Roman" pitchFamily="18" charset="0"/>
              </a:rPr>
              <a:t>  </a:t>
            </a:r>
            <a:endParaRPr lang="ru-RU" sz="2400" dirty="0" smtClean="0">
              <a:solidFill>
                <a:schemeClr val="tx1"/>
              </a:solidFill>
            </a:endParaRPr>
          </a:p>
        </p:txBody>
      </p:sp>
      <p:sp>
        <p:nvSpPr>
          <p:cNvPr id="5" name="Прямоугольник 4"/>
          <p:cNvSpPr/>
          <p:nvPr/>
        </p:nvSpPr>
        <p:spPr>
          <a:xfrm>
            <a:off x="2286000" y="2967335"/>
            <a:ext cx="4572000" cy="646331"/>
          </a:xfrm>
          <a:prstGeom prst="rect">
            <a:avLst/>
          </a:prstGeom>
        </p:spPr>
        <p:txBody>
          <a:bodyPr>
            <a:spAutoFit/>
          </a:bodyPr>
          <a:lstStyle/>
          <a:p>
            <a:r>
              <a:rPr lang="en-US" dirty="0" smtClean="0">
                <a:solidFill>
                  <a:srgbClr val="0070C0"/>
                </a:solidFill>
              </a:rPr>
              <a:t/>
            </a:r>
            <a:br>
              <a:rPr lang="en-US" dirty="0" smtClean="0">
                <a:solidFill>
                  <a:srgbClr val="0070C0"/>
                </a:solidFill>
              </a:rPr>
            </a:br>
            <a:endParaRPr lang="ru-RU" dirty="0"/>
          </a:p>
        </p:txBody>
      </p:sp>
      <p:pic>
        <p:nvPicPr>
          <p:cNvPr id="7" name="Рисунок 6" descr="strange_pt_spectra_1M.png"/>
          <p:cNvPicPr/>
          <p:nvPr/>
        </p:nvPicPr>
        <p:blipFill>
          <a:blip r:embed="rId3"/>
          <a:stretch>
            <a:fillRect/>
          </a:stretch>
        </p:blipFill>
        <p:spPr>
          <a:xfrm>
            <a:off x="1357290" y="1142984"/>
            <a:ext cx="6448445" cy="5167328"/>
          </a:xfrm>
          <a:prstGeom prst="rect">
            <a:avLst/>
          </a:prstGeom>
        </p:spPr>
      </p:pic>
      <p:graphicFrame>
        <p:nvGraphicFramePr>
          <p:cNvPr id="195586" name="Object 2"/>
          <p:cNvGraphicFramePr>
            <a:graphicFrameLocks noChangeAspect="1"/>
          </p:cNvGraphicFramePr>
          <p:nvPr/>
        </p:nvGraphicFramePr>
        <p:xfrm>
          <a:off x="6256711" y="500063"/>
          <a:ext cx="672727" cy="428607"/>
        </p:xfrm>
        <a:graphic>
          <a:graphicData uri="http://schemas.openxmlformats.org/presentationml/2006/ole">
            <p:oleObj spid="_x0000_s199682" name="Формула" r:id="rId4" imgW="406080" imgH="266400" progId="Equation.3">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noChangeArrowheads="1"/>
          </p:cNvSpPr>
          <p:nvPr>
            <p:ph type="title"/>
          </p:nvPr>
        </p:nvSpPr>
        <p:spPr>
          <a:xfrm>
            <a:off x="1357290" y="214290"/>
            <a:ext cx="6215106" cy="428605"/>
          </a:xfrm>
        </p:spPr>
        <p:txBody>
          <a:bodyPr/>
          <a:lstStyle/>
          <a:p>
            <a:pPr lvl="0"/>
            <a:r>
              <a:rPr lang="en-US" sz="2000" kern="1200" dirty="0" smtClean="0"/>
              <a:t/>
            </a:r>
            <a:br>
              <a:rPr lang="en-US" sz="2000" kern="1200" dirty="0" smtClean="0"/>
            </a:br>
            <a:r>
              <a:rPr lang="ru-RU" sz="2000" kern="1200" dirty="0" smtClean="0"/>
              <a:t> </a:t>
            </a:r>
            <a:r>
              <a:rPr lang="en-US" sz="2400" b="1" dirty="0" smtClean="0"/>
              <a:t>Physical motivation of using IT</a:t>
            </a:r>
            <a:r>
              <a:rPr lang="en-US" altLang="ru-RU" sz="2400" b="1" kern="1200" dirty="0" smtClean="0">
                <a:latin typeface="Times New Roman" pitchFamily="18" charset="0"/>
                <a:cs typeface="Times New Roman" pitchFamily="18" charset="0"/>
              </a:rPr>
              <a:t>  </a:t>
            </a:r>
            <a:r>
              <a:rPr lang="ru-RU" sz="2400" b="1" kern="1200" dirty="0" smtClean="0"/>
              <a:t/>
            </a:r>
            <a:br>
              <a:rPr lang="ru-RU" sz="2400" b="1" kern="1200" dirty="0" smtClean="0"/>
            </a:br>
            <a:endParaRPr lang="ru-RU" altLang="ru-RU" sz="2400" dirty="0" smtClean="0">
              <a:solidFill>
                <a:schemeClr val="accent2"/>
              </a:solidFill>
            </a:endParaRPr>
          </a:p>
        </p:txBody>
      </p:sp>
      <p:sp>
        <p:nvSpPr>
          <p:cNvPr id="13315" name="Номер слайда 3"/>
          <p:cNvSpPr>
            <a:spLocks noGrp="1"/>
          </p:cNvSpPr>
          <p:nvPr>
            <p:ph type="sldNum" sz="quarter" idx="12"/>
          </p:nvPr>
        </p:nvSpPr>
        <p:spPr>
          <a:noFill/>
        </p:spPr>
        <p:txBody>
          <a:bodyPr/>
          <a:lstStyle/>
          <a:p>
            <a:fld id="{B46DF12A-EEB8-4F81-B09A-B89B78F59097}" type="slidenum">
              <a:rPr lang="ru-RU" altLang="ru-RU" smtClean="0">
                <a:latin typeface="Arial" charset="0"/>
              </a:rPr>
              <a:pPr/>
              <a:t>3</a:t>
            </a:fld>
            <a:endParaRPr lang="ru-RU" altLang="ru-RU" smtClean="0">
              <a:latin typeface="Arial" charset="0"/>
            </a:endParaRPr>
          </a:p>
        </p:txBody>
      </p:sp>
      <p:sp>
        <p:nvSpPr>
          <p:cNvPr id="13317" name="Прямоугольник 7"/>
          <p:cNvSpPr>
            <a:spLocks noChangeArrowheads="1"/>
          </p:cNvSpPr>
          <p:nvPr/>
        </p:nvSpPr>
        <p:spPr bwMode="auto">
          <a:xfrm>
            <a:off x="500034" y="785794"/>
            <a:ext cx="8501063" cy="2246769"/>
          </a:xfrm>
          <a:prstGeom prst="rect">
            <a:avLst/>
          </a:prstGeom>
          <a:solidFill>
            <a:srgbClr val="CCFFFF"/>
          </a:solidFill>
          <a:ln w="9525">
            <a:solidFill>
              <a:schemeClr val="tx1"/>
            </a:solidFill>
            <a:miter lim="800000"/>
            <a:headEnd/>
            <a:tailEnd/>
          </a:ln>
        </p:spPr>
        <p:txBody>
          <a:bodyPr wrap="square">
            <a:spAutoFit/>
          </a:bodyPr>
          <a:lstStyle/>
          <a:p>
            <a:pPr marL="266700" lvl="8" algn="just"/>
            <a:r>
              <a:rPr lang="en-US" sz="2000" dirty="0" smtClean="0"/>
              <a:t>MPD is being constructed to study the properties of extremely dense nuclear matter formed in relativistic nucleus-nucleus collisions at NICA energies. </a:t>
            </a:r>
            <a:r>
              <a:rPr lang="en-US" sz="2000" dirty="0" smtClean="0">
                <a:solidFill>
                  <a:srgbClr val="FF0000"/>
                </a:solidFill>
              </a:rPr>
              <a:t>The yields and spectra of strange and charmed particles </a:t>
            </a:r>
            <a:r>
              <a:rPr lang="en-US" sz="2000" dirty="0" smtClean="0"/>
              <a:t>are the important observables sensitive to critical phenomena in phase transitions of the QCD-matter. So, </a:t>
            </a:r>
            <a:r>
              <a:rPr lang="en-US" sz="2000" dirty="0" smtClean="0">
                <a:solidFill>
                  <a:srgbClr val="FF0000"/>
                </a:solidFill>
              </a:rPr>
              <a:t>vertex detector (IT) </a:t>
            </a:r>
            <a:r>
              <a:rPr lang="en-US" sz="2000" dirty="0" smtClean="0"/>
              <a:t>is required for highly efficient registration of such </a:t>
            </a:r>
            <a:r>
              <a:rPr lang="en-US" sz="2000" dirty="0" smtClean="0">
                <a:solidFill>
                  <a:srgbClr val="FF0000"/>
                </a:solidFill>
              </a:rPr>
              <a:t>short-lived products </a:t>
            </a:r>
            <a:r>
              <a:rPr lang="en-US" sz="2000" dirty="0" smtClean="0"/>
              <a:t>of nuclear interactions.</a:t>
            </a:r>
            <a:endParaRPr lang="en-US" altLang="ru-RU" sz="2000" dirty="0">
              <a:solidFill>
                <a:srgbClr val="FF0000"/>
              </a:solidFill>
            </a:endParaRPr>
          </a:p>
        </p:txBody>
      </p:sp>
      <p:pic>
        <p:nvPicPr>
          <p:cNvPr id="8" name="Picture 4"/>
          <p:cNvPicPr>
            <a:picLocks noChangeAspect="1" noChangeArrowheads="1"/>
          </p:cNvPicPr>
          <p:nvPr/>
        </p:nvPicPr>
        <p:blipFill>
          <a:blip r:embed="rId2"/>
          <a:srcRect/>
          <a:stretch>
            <a:fillRect/>
          </a:stretch>
        </p:blipFill>
        <p:spPr bwMode="auto">
          <a:xfrm>
            <a:off x="500034" y="3357562"/>
            <a:ext cx="4310002" cy="2571768"/>
          </a:xfrm>
          <a:prstGeom prst="rect">
            <a:avLst/>
          </a:prstGeom>
          <a:noFill/>
          <a:ln w="9525">
            <a:noFill/>
            <a:miter lim="800000"/>
            <a:headEnd/>
            <a:tailEnd/>
          </a:ln>
        </p:spPr>
      </p:pic>
      <p:sp>
        <p:nvSpPr>
          <p:cNvPr id="9" name="Прямоугольник 10"/>
          <p:cNvSpPr>
            <a:spLocks noChangeArrowheads="1"/>
          </p:cNvSpPr>
          <p:nvPr/>
        </p:nvSpPr>
        <p:spPr bwMode="auto">
          <a:xfrm>
            <a:off x="5357818" y="3429000"/>
            <a:ext cx="3357586" cy="2554545"/>
          </a:xfrm>
          <a:prstGeom prst="rect">
            <a:avLst/>
          </a:prstGeom>
          <a:solidFill>
            <a:srgbClr val="CCFFFF"/>
          </a:solidFill>
          <a:ln w="9525">
            <a:solidFill>
              <a:schemeClr val="tx1"/>
            </a:solidFill>
            <a:miter lim="800000"/>
            <a:headEnd/>
            <a:tailEnd/>
          </a:ln>
        </p:spPr>
        <p:txBody>
          <a:bodyPr wrap="square">
            <a:spAutoFit/>
          </a:bodyPr>
          <a:lstStyle/>
          <a:p>
            <a:pPr eaLnBrk="1" hangingPunct="1"/>
            <a:r>
              <a:rPr lang="en-US" altLang="ru-RU" sz="2000" dirty="0" smtClean="0"/>
              <a:t>Modern vertex detectors consist of  a few layers of </a:t>
            </a:r>
            <a:r>
              <a:rPr lang="en-US" altLang="ru-RU" sz="2000" dirty="0" smtClean="0">
                <a:solidFill>
                  <a:srgbClr val="C00000"/>
                </a:solidFill>
              </a:rPr>
              <a:t>silicon position-sensitive sensors</a:t>
            </a:r>
            <a:r>
              <a:rPr lang="en-US" altLang="ru-RU" sz="2000" dirty="0" smtClean="0"/>
              <a:t>. </a:t>
            </a:r>
          </a:p>
          <a:p>
            <a:pPr eaLnBrk="1" hangingPunct="1"/>
            <a:r>
              <a:rPr lang="en-US" altLang="ru-RU" sz="2000" dirty="0" smtClean="0"/>
              <a:t>This kind of detectors are already used in </a:t>
            </a:r>
            <a:r>
              <a:rPr lang="en-US" sz="2000" dirty="0" smtClean="0"/>
              <a:t>ALICE</a:t>
            </a:r>
            <a:r>
              <a:rPr lang="ru-RU" sz="2000" dirty="0" smtClean="0"/>
              <a:t> , </a:t>
            </a:r>
            <a:r>
              <a:rPr lang="en-US" sz="2000" dirty="0" smtClean="0"/>
              <a:t>ATLAS</a:t>
            </a:r>
            <a:r>
              <a:rPr lang="ru-RU" sz="2000" dirty="0" smtClean="0"/>
              <a:t>, </a:t>
            </a:r>
            <a:r>
              <a:rPr lang="en-US" sz="2000" dirty="0" smtClean="0"/>
              <a:t>CMS and</a:t>
            </a:r>
            <a:r>
              <a:rPr lang="ru-RU" sz="2000" dirty="0" smtClean="0"/>
              <a:t> </a:t>
            </a:r>
            <a:r>
              <a:rPr lang="en-US" sz="2000" dirty="0" smtClean="0"/>
              <a:t>STAR experiments.</a:t>
            </a:r>
            <a:endParaRPr lang="en-US" altLang="ru-RU"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Номер слайда 3"/>
          <p:cNvSpPr>
            <a:spLocks noGrp="1"/>
          </p:cNvSpPr>
          <p:nvPr>
            <p:ph type="sldNum" sz="quarter" idx="12"/>
          </p:nvPr>
        </p:nvSpPr>
        <p:spPr>
          <a:noFill/>
        </p:spPr>
        <p:txBody>
          <a:bodyPr/>
          <a:lstStyle/>
          <a:p>
            <a:fld id="{80917A51-99D8-4723-88E8-828345CB38F0}" type="slidenum">
              <a:rPr lang="ru-RU" smtClean="0"/>
              <a:pPr/>
              <a:t>30</a:t>
            </a:fld>
            <a:endParaRPr lang="ru-RU" smtClean="0"/>
          </a:p>
        </p:txBody>
      </p:sp>
      <p:sp>
        <p:nvSpPr>
          <p:cNvPr id="11" name="Rectangle 2"/>
          <p:cNvSpPr>
            <a:spLocks noGrp="1" noChangeArrowheads="1"/>
          </p:cNvSpPr>
          <p:nvPr>
            <p:ph type="title"/>
          </p:nvPr>
        </p:nvSpPr>
        <p:spPr>
          <a:xfrm>
            <a:off x="857224" y="285728"/>
            <a:ext cx="7429552" cy="642942"/>
          </a:xfrm>
        </p:spPr>
        <p:txBody>
          <a:bodyPr/>
          <a:lstStyle/>
          <a:p>
            <a:pPr eaLnBrk="1" hangingPunct="1"/>
            <a:r>
              <a:rPr lang="en-US" sz="1600" b="1" dirty="0" err="1" smtClean="0">
                <a:solidFill>
                  <a:schemeClr val="tx1"/>
                </a:solidFill>
              </a:rPr>
              <a:t>lnput</a:t>
            </a:r>
            <a:r>
              <a:rPr lang="en-US" sz="1600" b="1" dirty="0" smtClean="0">
                <a:solidFill>
                  <a:schemeClr val="tx1"/>
                </a:solidFill>
              </a:rPr>
              <a:t> variables distributions for signal  and background events after the </a:t>
            </a:r>
            <a:r>
              <a:rPr lang="en-US" sz="1600" b="1" dirty="0" err="1" smtClean="0">
                <a:solidFill>
                  <a:schemeClr val="tx1"/>
                </a:solidFill>
              </a:rPr>
              <a:t>decorrelation</a:t>
            </a:r>
            <a:r>
              <a:rPr lang="en-US" sz="1600" b="1" dirty="0" smtClean="0">
                <a:solidFill>
                  <a:schemeClr val="tx1"/>
                </a:solidFill>
              </a:rPr>
              <a:t> ,</a:t>
            </a:r>
            <a:r>
              <a:rPr lang="en-US" sz="1600" b="1" dirty="0" smtClean="0"/>
              <a:t> </a:t>
            </a:r>
            <a:r>
              <a:rPr lang="en-US" sz="1600" b="1" dirty="0" err="1" smtClean="0"/>
              <a:t>gaussianisation</a:t>
            </a:r>
            <a:r>
              <a:rPr lang="en-US" sz="1600" b="1" dirty="0" smtClean="0"/>
              <a:t> and  principal component decomposition</a:t>
            </a:r>
            <a:endParaRPr lang="ru-RU" sz="1600" b="1" dirty="0" smtClean="0">
              <a:solidFill>
                <a:schemeClr val="tx1"/>
              </a:solidFill>
            </a:endParaRPr>
          </a:p>
        </p:txBody>
      </p:sp>
      <p:sp>
        <p:nvSpPr>
          <p:cNvPr id="5" name="Прямоугольник 4"/>
          <p:cNvSpPr/>
          <p:nvPr/>
        </p:nvSpPr>
        <p:spPr>
          <a:xfrm>
            <a:off x="2286000" y="2967335"/>
            <a:ext cx="4572000" cy="646331"/>
          </a:xfrm>
          <a:prstGeom prst="rect">
            <a:avLst/>
          </a:prstGeom>
        </p:spPr>
        <p:txBody>
          <a:bodyPr>
            <a:spAutoFit/>
          </a:bodyPr>
          <a:lstStyle/>
          <a:p>
            <a:r>
              <a:rPr lang="en-US" dirty="0" smtClean="0">
                <a:solidFill>
                  <a:srgbClr val="0070C0"/>
                </a:solidFill>
              </a:rPr>
              <a:t/>
            </a:r>
            <a:br>
              <a:rPr lang="en-US" dirty="0" smtClean="0">
                <a:solidFill>
                  <a:srgbClr val="0070C0"/>
                </a:solidFill>
              </a:rPr>
            </a:br>
            <a:endParaRPr lang="ru-RU" dirty="0"/>
          </a:p>
        </p:txBody>
      </p:sp>
      <p:pic>
        <p:nvPicPr>
          <p:cNvPr id="209924" name="Рисунок 21" descr="input_var_gauss.png"/>
          <p:cNvPicPr>
            <a:picLocks noChangeAspect="1" noChangeArrowheads="1"/>
          </p:cNvPicPr>
          <p:nvPr/>
        </p:nvPicPr>
        <p:blipFill>
          <a:blip r:embed="rId2"/>
          <a:srcRect/>
          <a:stretch>
            <a:fillRect/>
          </a:stretch>
        </p:blipFill>
        <p:spPr bwMode="auto">
          <a:xfrm>
            <a:off x="1428728" y="2786058"/>
            <a:ext cx="6362700" cy="1771650"/>
          </a:xfrm>
          <a:prstGeom prst="rect">
            <a:avLst/>
          </a:prstGeom>
          <a:noFill/>
        </p:spPr>
      </p:pic>
      <p:pic>
        <p:nvPicPr>
          <p:cNvPr id="209923" name="Рисунок 22" descr="input_var_pca.png"/>
          <p:cNvPicPr>
            <a:picLocks noChangeAspect="1" noChangeArrowheads="1"/>
          </p:cNvPicPr>
          <p:nvPr/>
        </p:nvPicPr>
        <p:blipFill>
          <a:blip r:embed="rId3"/>
          <a:srcRect/>
          <a:stretch>
            <a:fillRect/>
          </a:stretch>
        </p:blipFill>
        <p:spPr bwMode="auto">
          <a:xfrm>
            <a:off x="1571604" y="4572008"/>
            <a:ext cx="6286500" cy="1819275"/>
          </a:xfrm>
          <a:prstGeom prst="rect">
            <a:avLst/>
          </a:prstGeom>
          <a:noFill/>
        </p:spPr>
      </p:pic>
      <p:sp>
        <p:nvSpPr>
          <p:cNvPr id="209925" name="Rectangle 5"/>
          <p:cNvSpPr>
            <a:spLocks noChangeArrowheads="1"/>
          </p:cNvSpPr>
          <p:nvPr/>
        </p:nvSpPr>
        <p:spPr bwMode="auto">
          <a:xfrm>
            <a:off x="-1285916"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09926" name="Rectangle 6"/>
          <p:cNvSpPr>
            <a:spLocks noChangeArrowheads="1"/>
          </p:cNvSpPr>
          <p:nvPr/>
        </p:nvSpPr>
        <p:spPr bwMode="auto">
          <a:xfrm>
            <a:off x="0" y="0"/>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09927" name="Rectangle 7"/>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13" name="Рисунок 12" descr="input_var_deco.png"/>
          <p:cNvPicPr/>
          <p:nvPr/>
        </p:nvPicPr>
        <p:blipFill>
          <a:blip r:embed="rId4"/>
          <a:stretch>
            <a:fillRect/>
          </a:stretch>
        </p:blipFill>
        <p:spPr>
          <a:xfrm>
            <a:off x="1357290" y="928670"/>
            <a:ext cx="6286500" cy="1876425"/>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descr="d0_pt_spectrum.png"/>
          <p:cNvPicPr/>
          <p:nvPr/>
        </p:nvPicPr>
        <p:blipFill>
          <a:blip r:embed="rId2"/>
          <a:stretch>
            <a:fillRect/>
          </a:stretch>
        </p:blipFill>
        <p:spPr>
          <a:xfrm>
            <a:off x="1428728" y="785794"/>
            <a:ext cx="6267450" cy="5610225"/>
          </a:xfrm>
          <a:prstGeom prst="rect">
            <a:avLst/>
          </a:prstGeom>
        </p:spPr>
      </p:pic>
      <p:sp>
        <p:nvSpPr>
          <p:cNvPr id="27651" name="Номер слайда 3"/>
          <p:cNvSpPr>
            <a:spLocks noGrp="1"/>
          </p:cNvSpPr>
          <p:nvPr>
            <p:ph type="sldNum" sz="quarter" idx="12"/>
          </p:nvPr>
        </p:nvSpPr>
        <p:spPr>
          <a:noFill/>
        </p:spPr>
        <p:txBody>
          <a:bodyPr/>
          <a:lstStyle/>
          <a:p>
            <a:fld id="{80917A51-99D8-4723-88E8-828345CB38F0}" type="slidenum">
              <a:rPr lang="ru-RU" smtClean="0"/>
              <a:pPr/>
              <a:t>31</a:t>
            </a:fld>
            <a:endParaRPr lang="ru-RU" smtClean="0"/>
          </a:p>
        </p:txBody>
      </p:sp>
      <p:sp>
        <p:nvSpPr>
          <p:cNvPr id="11" name="Rectangle 2"/>
          <p:cNvSpPr>
            <a:spLocks noGrp="1" noChangeArrowheads="1"/>
          </p:cNvSpPr>
          <p:nvPr>
            <p:ph type="title"/>
          </p:nvPr>
        </p:nvSpPr>
        <p:spPr>
          <a:xfrm>
            <a:off x="642910" y="214290"/>
            <a:ext cx="8501090" cy="357168"/>
          </a:xfrm>
        </p:spPr>
        <p:txBody>
          <a:bodyPr/>
          <a:lstStyle/>
          <a:p>
            <a:pPr eaLnBrk="1" hangingPunct="1"/>
            <a:r>
              <a:rPr lang="en-US" sz="2400" b="1" dirty="0" smtClean="0">
                <a:solidFill>
                  <a:schemeClr val="accent2"/>
                </a:solidFill>
                <a:latin typeface="Times New Roman" pitchFamily="18" charset="0"/>
                <a:cs typeface="Times New Roman" pitchFamily="18" charset="0"/>
              </a:rPr>
              <a:t> </a:t>
            </a:r>
            <a:r>
              <a:rPr lang="en-US" sz="2000" b="1" dirty="0" smtClean="0">
                <a:solidFill>
                  <a:schemeClr val="tx1"/>
                </a:solidFill>
                <a:latin typeface="Times New Roman" pitchFamily="18" charset="0"/>
                <a:cs typeface="Times New Roman" pitchFamily="18" charset="0"/>
              </a:rPr>
              <a:t>MC and reconstructed p</a:t>
            </a:r>
            <a:r>
              <a:rPr lang="en-US" sz="2000" b="1" baseline="-25000" dirty="0" smtClean="0">
                <a:solidFill>
                  <a:schemeClr val="tx1"/>
                </a:solidFill>
                <a:latin typeface="Times New Roman" pitchFamily="18" charset="0"/>
                <a:cs typeface="Times New Roman" pitchFamily="18" charset="0"/>
              </a:rPr>
              <a:t>t</a:t>
            </a:r>
            <a:r>
              <a:rPr lang="en-US" sz="2000" b="1" dirty="0" smtClean="0">
                <a:solidFill>
                  <a:schemeClr val="tx1"/>
                </a:solidFill>
                <a:latin typeface="Times New Roman" pitchFamily="18" charset="0"/>
                <a:cs typeface="Times New Roman" pitchFamily="18" charset="0"/>
              </a:rPr>
              <a:t>-spectra of D</a:t>
            </a:r>
            <a:r>
              <a:rPr lang="en-US" sz="2000" b="1" baseline="30000" dirty="0" smtClean="0">
                <a:solidFill>
                  <a:schemeClr val="tx1"/>
                </a:solidFill>
                <a:latin typeface="Times New Roman" pitchFamily="18" charset="0"/>
                <a:cs typeface="Times New Roman" pitchFamily="18" charset="0"/>
              </a:rPr>
              <a:t>0</a:t>
            </a:r>
            <a:r>
              <a:rPr lang="en-US" sz="2000" b="1" dirty="0" smtClean="0">
                <a:solidFill>
                  <a:schemeClr val="tx1"/>
                </a:solidFill>
                <a:latin typeface="Times New Roman" pitchFamily="18" charset="0"/>
                <a:cs typeface="Times New Roman" pitchFamily="18" charset="0"/>
              </a:rPr>
              <a:t>-mesons and they decay products</a:t>
            </a:r>
            <a:endParaRPr lang="ru-RU" sz="2000" dirty="0" smtClean="0">
              <a:solidFill>
                <a:schemeClr val="tx1"/>
              </a:solidFill>
            </a:endParaRPr>
          </a:p>
        </p:txBody>
      </p:sp>
      <p:sp>
        <p:nvSpPr>
          <p:cNvPr id="5" name="Прямоугольник 4"/>
          <p:cNvSpPr/>
          <p:nvPr/>
        </p:nvSpPr>
        <p:spPr>
          <a:xfrm>
            <a:off x="2286000" y="2967335"/>
            <a:ext cx="4572000" cy="646331"/>
          </a:xfrm>
          <a:prstGeom prst="rect">
            <a:avLst/>
          </a:prstGeom>
        </p:spPr>
        <p:txBody>
          <a:bodyPr>
            <a:spAutoFit/>
          </a:bodyPr>
          <a:lstStyle/>
          <a:p>
            <a:r>
              <a:rPr lang="en-US" dirty="0" smtClean="0">
                <a:solidFill>
                  <a:srgbClr val="0070C0"/>
                </a:solidFill>
              </a:rPr>
              <a:t/>
            </a:r>
            <a:br>
              <a:rPr lang="en-US" dirty="0" smtClean="0">
                <a:solidFill>
                  <a:srgbClr val="0070C0"/>
                </a:solidFill>
              </a:rPr>
            </a:br>
            <a:endParaRPr lang="ru-RU" dirty="0"/>
          </a:p>
        </p:txBody>
      </p:sp>
      <p:sp>
        <p:nvSpPr>
          <p:cNvPr id="8" name="TextBox 7"/>
          <p:cNvSpPr txBox="1"/>
          <p:nvPr/>
        </p:nvSpPr>
        <p:spPr>
          <a:xfrm>
            <a:off x="5572132" y="1643050"/>
            <a:ext cx="1357322" cy="369332"/>
          </a:xfrm>
          <a:prstGeom prst="rect">
            <a:avLst/>
          </a:prstGeom>
          <a:noFill/>
        </p:spPr>
        <p:txBody>
          <a:bodyPr wrap="square" rtlCol="0">
            <a:spAutoFit/>
          </a:bodyPr>
          <a:lstStyle/>
          <a:p>
            <a:r>
              <a:rPr lang="en-US" dirty="0" smtClean="0"/>
              <a:t>D</a:t>
            </a:r>
            <a:r>
              <a:rPr lang="en-US" baseline="30000" dirty="0" smtClean="0"/>
              <a:t>0</a:t>
            </a:r>
            <a:r>
              <a:rPr lang="en-US" dirty="0" smtClean="0"/>
              <a:t> mesons</a:t>
            </a:r>
            <a:endParaRPr lang="ru-RU" dirty="0"/>
          </a:p>
        </p:txBody>
      </p:sp>
      <p:sp>
        <p:nvSpPr>
          <p:cNvPr id="9" name="TextBox 8"/>
          <p:cNvSpPr txBox="1"/>
          <p:nvPr/>
        </p:nvSpPr>
        <p:spPr>
          <a:xfrm>
            <a:off x="5929322" y="3500438"/>
            <a:ext cx="785818" cy="369332"/>
          </a:xfrm>
          <a:prstGeom prst="rect">
            <a:avLst/>
          </a:prstGeom>
          <a:noFill/>
        </p:spPr>
        <p:txBody>
          <a:bodyPr wrap="square" rtlCol="0">
            <a:spAutoFit/>
          </a:bodyPr>
          <a:lstStyle/>
          <a:p>
            <a:r>
              <a:rPr lang="en-US" dirty="0" err="1" smtClean="0"/>
              <a:t>Pions</a:t>
            </a:r>
            <a:endParaRPr lang="ru-RU" dirty="0"/>
          </a:p>
        </p:txBody>
      </p:sp>
      <p:sp>
        <p:nvSpPr>
          <p:cNvPr id="10" name="TextBox 9"/>
          <p:cNvSpPr txBox="1"/>
          <p:nvPr/>
        </p:nvSpPr>
        <p:spPr>
          <a:xfrm>
            <a:off x="6072198" y="5214950"/>
            <a:ext cx="928694" cy="369332"/>
          </a:xfrm>
          <a:prstGeom prst="rect">
            <a:avLst/>
          </a:prstGeom>
          <a:noFill/>
        </p:spPr>
        <p:txBody>
          <a:bodyPr wrap="square" rtlCol="0">
            <a:spAutoFit/>
          </a:bodyPr>
          <a:lstStyle/>
          <a:p>
            <a:r>
              <a:rPr lang="en-US" dirty="0" err="1" smtClean="0"/>
              <a:t>Kaons</a:t>
            </a:r>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dp_pt_spectrum.png"/>
          <p:cNvPicPr/>
          <p:nvPr/>
        </p:nvPicPr>
        <p:blipFill>
          <a:blip r:embed="rId2"/>
          <a:stretch>
            <a:fillRect/>
          </a:stretch>
        </p:blipFill>
        <p:spPr>
          <a:xfrm>
            <a:off x="1500166" y="714356"/>
            <a:ext cx="6143625" cy="5572125"/>
          </a:xfrm>
          <a:prstGeom prst="rect">
            <a:avLst/>
          </a:prstGeom>
        </p:spPr>
      </p:pic>
      <p:sp>
        <p:nvSpPr>
          <p:cNvPr id="27651" name="Номер слайда 3"/>
          <p:cNvSpPr>
            <a:spLocks noGrp="1"/>
          </p:cNvSpPr>
          <p:nvPr>
            <p:ph type="sldNum" sz="quarter" idx="12"/>
          </p:nvPr>
        </p:nvSpPr>
        <p:spPr>
          <a:noFill/>
        </p:spPr>
        <p:txBody>
          <a:bodyPr/>
          <a:lstStyle/>
          <a:p>
            <a:fld id="{80917A51-99D8-4723-88E8-828345CB38F0}" type="slidenum">
              <a:rPr lang="ru-RU" smtClean="0"/>
              <a:pPr/>
              <a:t>32</a:t>
            </a:fld>
            <a:endParaRPr lang="ru-RU" smtClean="0"/>
          </a:p>
        </p:txBody>
      </p:sp>
      <p:sp>
        <p:nvSpPr>
          <p:cNvPr id="11" name="Rectangle 2"/>
          <p:cNvSpPr>
            <a:spLocks noGrp="1" noChangeArrowheads="1"/>
          </p:cNvSpPr>
          <p:nvPr>
            <p:ph type="title"/>
          </p:nvPr>
        </p:nvSpPr>
        <p:spPr>
          <a:xfrm>
            <a:off x="642910" y="214290"/>
            <a:ext cx="8501090" cy="357168"/>
          </a:xfrm>
        </p:spPr>
        <p:txBody>
          <a:bodyPr/>
          <a:lstStyle/>
          <a:p>
            <a:pPr eaLnBrk="1" hangingPunct="1"/>
            <a:r>
              <a:rPr lang="en-US" sz="2400" b="1" dirty="0" smtClean="0">
                <a:solidFill>
                  <a:schemeClr val="tx1"/>
                </a:solidFill>
                <a:latin typeface="Times New Roman" pitchFamily="18" charset="0"/>
                <a:cs typeface="Times New Roman" pitchFamily="18" charset="0"/>
              </a:rPr>
              <a:t> </a:t>
            </a:r>
            <a:r>
              <a:rPr lang="en-US" sz="2000" b="1" dirty="0" smtClean="0">
                <a:solidFill>
                  <a:schemeClr val="tx1"/>
                </a:solidFill>
                <a:latin typeface="Times New Roman" pitchFamily="18" charset="0"/>
                <a:cs typeface="Times New Roman" pitchFamily="18" charset="0"/>
              </a:rPr>
              <a:t>MC and reconstructed p</a:t>
            </a:r>
            <a:r>
              <a:rPr lang="en-US" sz="2000" b="1" baseline="-25000" dirty="0" smtClean="0">
                <a:solidFill>
                  <a:schemeClr val="tx1"/>
                </a:solidFill>
                <a:latin typeface="Times New Roman" pitchFamily="18" charset="0"/>
                <a:cs typeface="Times New Roman" pitchFamily="18" charset="0"/>
              </a:rPr>
              <a:t>t</a:t>
            </a:r>
            <a:r>
              <a:rPr lang="en-US" sz="2000" b="1" dirty="0" smtClean="0">
                <a:solidFill>
                  <a:schemeClr val="tx1"/>
                </a:solidFill>
                <a:latin typeface="Times New Roman" pitchFamily="18" charset="0"/>
                <a:cs typeface="Times New Roman" pitchFamily="18" charset="0"/>
              </a:rPr>
              <a:t>-spectra of D</a:t>
            </a:r>
            <a:r>
              <a:rPr lang="en-US" sz="2000" b="1" baseline="30000" dirty="0" smtClean="0">
                <a:solidFill>
                  <a:schemeClr val="tx1"/>
                </a:solidFill>
                <a:latin typeface="Times New Roman" pitchFamily="18" charset="0"/>
                <a:cs typeface="Times New Roman" pitchFamily="18" charset="0"/>
              </a:rPr>
              <a:t>+</a:t>
            </a:r>
            <a:r>
              <a:rPr lang="en-US" sz="2000" b="1" dirty="0" smtClean="0">
                <a:solidFill>
                  <a:schemeClr val="tx1"/>
                </a:solidFill>
                <a:latin typeface="Times New Roman" pitchFamily="18" charset="0"/>
                <a:cs typeface="Times New Roman" pitchFamily="18" charset="0"/>
              </a:rPr>
              <a:t>-mesons and they decay products</a:t>
            </a:r>
            <a:endParaRPr lang="ru-RU" sz="2000" dirty="0" smtClean="0">
              <a:solidFill>
                <a:schemeClr val="tx1"/>
              </a:solidFill>
            </a:endParaRPr>
          </a:p>
        </p:txBody>
      </p:sp>
      <p:sp>
        <p:nvSpPr>
          <p:cNvPr id="5" name="Прямоугольник 4"/>
          <p:cNvSpPr/>
          <p:nvPr/>
        </p:nvSpPr>
        <p:spPr>
          <a:xfrm>
            <a:off x="2286000" y="2967335"/>
            <a:ext cx="4572000" cy="646331"/>
          </a:xfrm>
          <a:prstGeom prst="rect">
            <a:avLst/>
          </a:prstGeom>
        </p:spPr>
        <p:txBody>
          <a:bodyPr>
            <a:spAutoFit/>
          </a:bodyPr>
          <a:lstStyle/>
          <a:p>
            <a:r>
              <a:rPr lang="en-US" dirty="0" smtClean="0">
                <a:solidFill>
                  <a:srgbClr val="0070C0"/>
                </a:solidFill>
              </a:rPr>
              <a:t/>
            </a:r>
            <a:br>
              <a:rPr lang="en-US" dirty="0" smtClean="0">
                <a:solidFill>
                  <a:srgbClr val="0070C0"/>
                </a:solidFill>
              </a:rPr>
            </a:br>
            <a:endParaRPr lang="ru-RU" dirty="0"/>
          </a:p>
        </p:txBody>
      </p:sp>
      <p:sp>
        <p:nvSpPr>
          <p:cNvPr id="8" name="TextBox 7"/>
          <p:cNvSpPr txBox="1"/>
          <p:nvPr/>
        </p:nvSpPr>
        <p:spPr>
          <a:xfrm>
            <a:off x="5572132" y="1643050"/>
            <a:ext cx="1357322" cy="369332"/>
          </a:xfrm>
          <a:prstGeom prst="rect">
            <a:avLst/>
          </a:prstGeom>
          <a:noFill/>
        </p:spPr>
        <p:txBody>
          <a:bodyPr wrap="square" rtlCol="0">
            <a:spAutoFit/>
          </a:bodyPr>
          <a:lstStyle/>
          <a:p>
            <a:r>
              <a:rPr lang="en-US" dirty="0" smtClean="0"/>
              <a:t>D</a:t>
            </a:r>
            <a:r>
              <a:rPr lang="en-US" baseline="30000" dirty="0" smtClean="0"/>
              <a:t>+</a:t>
            </a:r>
            <a:r>
              <a:rPr lang="en-US" dirty="0" smtClean="0"/>
              <a:t> mesons</a:t>
            </a:r>
            <a:endParaRPr lang="ru-RU" dirty="0"/>
          </a:p>
        </p:txBody>
      </p:sp>
      <p:sp>
        <p:nvSpPr>
          <p:cNvPr id="9" name="TextBox 8"/>
          <p:cNvSpPr txBox="1"/>
          <p:nvPr/>
        </p:nvSpPr>
        <p:spPr>
          <a:xfrm>
            <a:off x="5929322" y="3500438"/>
            <a:ext cx="785818" cy="369332"/>
          </a:xfrm>
          <a:prstGeom prst="rect">
            <a:avLst/>
          </a:prstGeom>
          <a:noFill/>
        </p:spPr>
        <p:txBody>
          <a:bodyPr wrap="square" rtlCol="0">
            <a:spAutoFit/>
          </a:bodyPr>
          <a:lstStyle/>
          <a:p>
            <a:r>
              <a:rPr lang="en-US" dirty="0" err="1" smtClean="0"/>
              <a:t>Pions</a:t>
            </a:r>
            <a:endParaRPr lang="ru-RU" dirty="0"/>
          </a:p>
        </p:txBody>
      </p:sp>
      <p:sp>
        <p:nvSpPr>
          <p:cNvPr id="10" name="TextBox 9"/>
          <p:cNvSpPr txBox="1"/>
          <p:nvPr/>
        </p:nvSpPr>
        <p:spPr>
          <a:xfrm>
            <a:off x="6072198" y="5214950"/>
            <a:ext cx="928694" cy="369332"/>
          </a:xfrm>
          <a:prstGeom prst="rect">
            <a:avLst/>
          </a:prstGeom>
          <a:noFill/>
        </p:spPr>
        <p:txBody>
          <a:bodyPr wrap="square" rtlCol="0">
            <a:spAutoFit/>
          </a:bodyPr>
          <a:lstStyle/>
          <a:p>
            <a:r>
              <a:rPr lang="en-US" dirty="0" err="1" smtClean="0"/>
              <a:t>Kaons</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Номер слайда 6"/>
          <p:cNvSpPr>
            <a:spLocks noGrp="1"/>
          </p:cNvSpPr>
          <p:nvPr>
            <p:ph type="sldNum" sz="quarter" idx="12"/>
          </p:nvPr>
        </p:nvSpPr>
        <p:spPr>
          <a:noFill/>
        </p:spPr>
        <p:txBody>
          <a:bodyPr/>
          <a:lstStyle/>
          <a:p>
            <a:fld id="{61D8C91B-C56C-493A-BF2A-7332D793F267}" type="slidenum">
              <a:rPr lang="ru-RU" altLang="en-US" smtClean="0">
                <a:latin typeface="Arial" charset="0"/>
              </a:rPr>
              <a:pPr/>
              <a:t>4</a:t>
            </a:fld>
            <a:endParaRPr lang="ru-RU" altLang="en-US" smtClean="0">
              <a:latin typeface="Arial" charset="0"/>
            </a:endParaRPr>
          </a:p>
        </p:txBody>
      </p:sp>
      <p:sp>
        <p:nvSpPr>
          <p:cNvPr id="60418" name="Rectangle 2">
            <a:extLst>
              <a:ext uri="{FF2B5EF4-FFF2-40B4-BE49-F238E27FC236}"/>
            </a:extLst>
          </p:cNvPr>
          <p:cNvSpPr>
            <a:spLocks noGrp="1" noChangeArrowheads="1"/>
          </p:cNvSpPr>
          <p:nvPr>
            <p:ph type="title"/>
          </p:nvPr>
        </p:nvSpPr>
        <p:spPr>
          <a:xfrm>
            <a:off x="285750" y="214313"/>
            <a:ext cx="8686800" cy="500062"/>
          </a:xfrm>
        </p:spPr>
        <p:txBody>
          <a:bodyPr/>
          <a:lstStyle/>
          <a:p>
            <a:pPr eaLnBrk="1" hangingPunct="1">
              <a:defRPr/>
            </a:pPr>
            <a:r>
              <a:rPr lang="en-US" sz="2400" b="1" dirty="0">
                <a:solidFill>
                  <a:schemeClr val="accent2"/>
                </a:solidFill>
                <a:latin typeface="+mn-lt"/>
              </a:rPr>
              <a:t> </a:t>
            </a:r>
            <a:r>
              <a:rPr lang="en-US" sz="2000" b="1" dirty="0">
                <a:solidFill>
                  <a:schemeClr val="tx1"/>
                </a:solidFill>
                <a:latin typeface="+mn-lt"/>
              </a:rPr>
              <a:t>Registration of strange and charmed particles by the vertex </a:t>
            </a:r>
            <a:r>
              <a:rPr lang="en-US" sz="2000" b="1" dirty="0" smtClean="0">
                <a:solidFill>
                  <a:schemeClr val="tx1"/>
                </a:solidFill>
                <a:latin typeface="+mn-lt"/>
              </a:rPr>
              <a:t>detector</a:t>
            </a:r>
            <a:endParaRPr lang="ru-RU" sz="2000" b="1" dirty="0">
              <a:solidFill>
                <a:schemeClr val="tx1"/>
              </a:solidFill>
              <a:latin typeface="+mn-lt"/>
            </a:endParaRPr>
          </a:p>
        </p:txBody>
      </p:sp>
      <p:sp>
        <p:nvSpPr>
          <p:cNvPr id="15364" name="AutoShape 5" descr="ALICE-SetUp-2008"/>
          <p:cNvSpPr>
            <a:spLocks noChangeAspect="1" noChangeArrowheads="1"/>
          </p:cNvSpPr>
          <p:nvPr/>
        </p:nvSpPr>
        <p:spPr bwMode="auto">
          <a:xfrm>
            <a:off x="3214688" y="2428875"/>
            <a:ext cx="2857500" cy="2095500"/>
          </a:xfrm>
          <a:prstGeom prst="rect">
            <a:avLst/>
          </a:prstGeom>
          <a:noFill/>
          <a:ln w="9525">
            <a:noFill/>
            <a:miter lim="800000"/>
            <a:headEnd/>
            <a:tailEnd/>
          </a:ln>
        </p:spPr>
        <p:txBody>
          <a:bodyPr/>
          <a:lstStyle/>
          <a:p>
            <a:pPr eaLnBrk="1" hangingPunct="1"/>
            <a:endParaRPr lang="ru-RU" altLang="ru-RU"/>
          </a:p>
        </p:txBody>
      </p:sp>
      <p:sp>
        <p:nvSpPr>
          <p:cNvPr id="15365" name="AutoShape 6" descr="ALICE-SetUp-2008"/>
          <p:cNvSpPr>
            <a:spLocks noChangeAspect="1" noChangeArrowheads="1"/>
          </p:cNvSpPr>
          <p:nvPr/>
        </p:nvSpPr>
        <p:spPr bwMode="auto">
          <a:xfrm>
            <a:off x="2857500" y="2571750"/>
            <a:ext cx="2857500" cy="2095500"/>
          </a:xfrm>
          <a:prstGeom prst="rect">
            <a:avLst/>
          </a:prstGeom>
          <a:noFill/>
          <a:ln w="9525">
            <a:noFill/>
            <a:miter lim="800000"/>
            <a:headEnd/>
            <a:tailEnd/>
          </a:ln>
        </p:spPr>
        <p:txBody>
          <a:bodyPr/>
          <a:lstStyle/>
          <a:p>
            <a:pPr eaLnBrk="1" hangingPunct="1"/>
            <a:endParaRPr lang="ru-RU" altLang="ru-RU"/>
          </a:p>
        </p:txBody>
      </p:sp>
      <p:sp>
        <p:nvSpPr>
          <p:cNvPr id="15366" name="AutoShape 7" descr="ALICE-SetUp-2008"/>
          <p:cNvSpPr>
            <a:spLocks noChangeAspect="1" noChangeArrowheads="1"/>
          </p:cNvSpPr>
          <p:nvPr/>
        </p:nvSpPr>
        <p:spPr bwMode="auto">
          <a:xfrm>
            <a:off x="3357563" y="1428750"/>
            <a:ext cx="2857500" cy="2095500"/>
          </a:xfrm>
          <a:prstGeom prst="rect">
            <a:avLst/>
          </a:prstGeom>
          <a:noFill/>
          <a:ln w="9525">
            <a:noFill/>
            <a:miter lim="800000"/>
            <a:headEnd/>
            <a:tailEnd/>
          </a:ln>
        </p:spPr>
        <p:txBody>
          <a:bodyPr/>
          <a:lstStyle/>
          <a:p>
            <a:pPr eaLnBrk="1" hangingPunct="1"/>
            <a:endParaRPr lang="ru-RU" altLang="ru-RU"/>
          </a:p>
        </p:txBody>
      </p:sp>
      <p:pic>
        <p:nvPicPr>
          <p:cNvPr id="15367" name="Picture 8" descr="vertexAlice"/>
          <p:cNvPicPr>
            <a:picLocks noChangeAspect="1" noChangeArrowheads="1"/>
          </p:cNvPicPr>
          <p:nvPr/>
        </p:nvPicPr>
        <p:blipFill>
          <a:blip r:embed="rId3"/>
          <a:srcRect/>
          <a:stretch>
            <a:fillRect/>
          </a:stretch>
        </p:blipFill>
        <p:spPr bwMode="auto">
          <a:xfrm>
            <a:off x="857224" y="928670"/>
            <a:ext cx="4643443" cy="3380132"/>
          </a:xfrm>
          <a:prstGeom prst="rect">
            <a:avLst/>
          </a:prstGeom>
          <a:noFill/>
          <a:ln w="9525">
            <a:solidFill>
              <a:schemeClr val="tx1"/>
            </a:solidFill>
            <a:miter lim="800000"/>
            <a:headEnd/>
            <a:tailEnd/>
          </a:ln>
        </p:spPr>
      </p:pic>
      <p:sp>
        <p:nvSpPr>
          <p:cNvPr id="15368" name="Text Box 51"/>
          <p:cNvSpPr txBox="1">
            <a:spLocks noChangeArrowheads="1"/>
          </p:cNvSpPr>
          <p:nvPr/>
        </p:nvSpPr>
        <p:spPr bwMode="auto">
          <a:xfrm>
            <a:off x="6016625" y="673100"/>
            <a:ext cx="2000250" cy="461963"/>
          </a:xfrm>
          <a:prstGeom prst="rect">
            <a:avLst/>
          </a:prstGeom>
          <a:noFill/>
          <a:ln w="9525">
            <a:noFill/>
            <a:miter lim="800000"/>
            <a:headEnd/>
            <a:tailEnd/>
          </a:ln>
        </p:spPr>
        <p:txBody>
          <a:bodyPr>
            <a:spAutoFit/>
          </a:bodyPr>
          <a:lstStyle/>
          <a:p>
            <a:pPr eaLnBrk="1" hangingPunct="1"/>
            <a:r>
              <a:rPr lang="en-US" altLang="ru-RU" sz="2400">
                <a:solidFill>
                  <a:schemeClr val="accent2"/>
                </a:solidFill>
                <a:latin typeface="Times New Roman" pitchFamily="18" charset="0"/>
                <a:cs typeface="Times New Roman" pitchFamily="18" charset="0"/>
              </a:rPr>
              <a:t>Λ</a:t>
            </a:r>
            <a:r>
              <a:rPr lang="en-US" altLang="ru-RU" sz="2400" baseline="30000">
                <a:solidFill>
                  <a:schemeClr val="accent2"/>
                </a:solidFill>
                <a:latin typeface="Times New Roman" pitchFamily="18" charset="0"/>
                <a:cs typeface="Times New Roman" pitchFamily="18" charset="0"/>
              </a:rPr>
              <a:t>0</a:t>
            </a:r>
            <a:r>
              <a:rPr lang="en-US" altLang="ru-RU" sz="2400">
                <a:solidFill>
                  <a:schemeClr val="accent2"/>
                </a:solidFill>
                <a:latin typeface="Times New Roman" pitchFamily="18" charset="0"/>
                <a:cs typeface="Times New Roman" pitchFamily="18" charset="0"/>
              </a:rPr>
              <a:t> </a:t>
            </a:r>
            <a:r>
              <a:rPr lang="ru-RU" altLang="ru-RU" sz="2400">
                <a:solidFill>
                  <a:schemeClr val="accent2"/>
                </a:solidFill>
                <a:latin typeface="Times New Roman" pitchFamily="18" charset="0"/>
                <a:cs typeface="Times New Roman" pitchFamily="18" charset="0"/>
              </a:rPr>
              <a:t>→</a:t>
            </a:r>
            <a:r>
              <a:rPr lang="en-US" altLang="ru-RU" sz="2400">
                <a:solidFill>
                  <a:schemeClr val="accent2"/>
                </a:solidFill>
                <a:latin typeface="Times New Roman" pitchFamily="18" charset="0"/>
                <a:cs typeface="Times New Roman" pitchFamily="18" charset="0"/>
              </a:rPr>
              <a:t> p + </a:t>
            </a:r>
            <a:r>
              <a:rPr lang="ru-RU" altLang="ru-RU" sz="2400">
                <a:solidFill>
                  <a:schemeClr val="accent2"/>
                </a:solidFill>
                <a:latin typeface="Times New Roman" pitchFamily="18" charset="0"/>
                <a:cs typeface="Times New Roman" pitchFamily="18" charset="0"/>
              </a:rPr>
              <a:t>π</a:t>
            </a:r>
            <a:r>
              <a:rPr lang="en-US" altLang="ru-RU" sz="2400" baseline="30000">
                <a:solidFill>
                  <a:schemeClr val="accent2"/>
                </a:solidFill>
                <a:latin typeface="Times New Roman" pitchFamily="18" charset="0"/>
                <a:cs typeface="Times New Roman" pitchFamily="18" charset="0"/>
              </a:rPr>
              <a:t> –</a:t>
            </a:r>
            <a:endParaRPr lang="el-GR" altLang="ru-RU" sz="2800">
              <a:solidFill>
                <a:schemeClr val="accent2"/>
              </a:solidFill>
              <a:cs typeface="Times New Roman" pitchFamily="18" charset="0"/>
            </a:endParaRPr>
          </a:p>
        </p:txBody>
      </p:sp>
      <p:sp>
        <p:nvSpPr>
          <p:cNvPr id="15369" name="Text Box 51"/>
          <p:cNvSpPr txBox="1">
            <a:spLocks noChangeArrowheads="1"/>
          </p:cNvSpPr>
          <p:nvPr/>
        </p:nvSpPr>
        <p:spPr bwMode="auto">
          <a:xfrm>
            <a:off x="6016625" y="1139825"/>
            <a:ext cx="3000375" cy="830263"/>
          </a:xfrm>
          <a:prstGeom prst="rect">
            <a:avLst/>
          </a:prstGeom>
          <a:noFill/>
          <a:ln w="9525">
            <a:noFill/>
            <a:miter lim="800000"/>
            <a:headEnd/>
            <a:tailEnd/>
          </a:ln>
        </p:spPr>
        <p:txBody>
          <a:bodyPr>
            <a:spAutoFit/>
          </a:bodyPr>
          <a:lstStyle/>
          <a:p>
            <a:pPr eaLnBrk="1" hangingPunct="1"/>
            <a:r>
              <a:rPr lang="en-US" altLang="ru-RU" sz="2400" dirty="0">
                <a:solidFill>
                  <a:srgbClr val="C00000"/>
                </a:solidFill>
                <a:latin typeface="Times New Roman" pitchFamily="18" charset="0"/>
                <a:cs typeface="Times New Roman" pitchFamily="18" charset="0"/>
              </a:rPr>
              <a:t>Ξ¯ </a:t>
            </a:r>
            <a:r>
              <a:rPr lang="ru-RU" altLang="ru-RU" sz="2400" dirty="0">
                <a:solidFill>
                  <a:srgbClr val="C00000"/>
                </a:solidFill>
                <a:latin typeface="Times New Roman" pitchFamily="18" charset="0"/>
                <a:cs typeface="Times New Roman" pitchFamily="18" charset="0"/>
              </a:rPr>
              <a:t>→</a:t>
            </a:r>
            <a:r>
              <a:rPr lang="en-US" altLang="ru-RU" sz="2400" dirty="0">
                <a:solidFill>
                  <a:srgbClr val="C00000"/>
                </a:solidFill>
                <a:latin typeface="Times New Roman" pitchFamily="18" charset="0"/>
                <a:cs typeface="Times New Roman" pitchFamily="18" charset="0"/>
              </a:rPr>
              <a:t>  </a:t>
            </a:r>
            <a:r>
              <a:rPr lang="el-GR" altLang="ru-RU" sz="2400" dirty="0">
                <a:solidFill>
                  <a:srgbClr val="C00000"/>
                </a:solidFill>
                <a:latin typeface="Times New Roman" pitchFamily="18" charset="0"/>
                <a:cs typeface="Times New Roman" pitchFamily="18" charset="0"/>
              </a:rPr>
              <a:t>Λ</a:t>
            </a:r>
            <a:r>
              <a:rPr lang="en-US" altLang="ru-RU" sz="2400" dirty="0">
                <a:solidFill>
                  <a:srgbClr val="C00000"/>
                </a:solidFill>
                <a:latin typeface="Times New Roman" pitchFamily="18" charset="0"/>
                <a:cs typeface="Times New Roman" pitchFamily="18" charset="0"/>
              </a:rPr>
              <a:t> + </a:t>
            </a:r>
            <a:r>
              <a:rPr lang="ru-RU" altLang="ru-RU" sz="2400" dirty="0" err="1">
                <a:solidFill>
                  <a:srgbClr val="C00000"/>
                </a:solidFill>
                <a:latin typeface="Times New Roman" pitchFamily="18" charset="0"/>
                <a:cs typeface="Times New Roman" pitchFamily="18" charset="0"/>
              </a:rPr>
              <a:t>π</a:t>
            </a:r>
            <a:r>
              <a:rPr lang="en-US" altLang="ru-RU" sz="2400" baseline="30000" dirty="0">
                <a:solidFill>
                  <a:srgbClr val="C00000"/>
                </a:solidFill>
                <a:latin typeface="Times New Roman" pitchFamily="18" charset="0"/>
                <a:cs typeface="Times New Roman" pitchFamily="18" charset="0"/>
              </a:rPr>
              <a:t> –</a:t>
            </a:r>
            <a:endParaRPr lang="ru-RU" altLang="ru-RU" sz="2400" baseline="30000" dirty="0">
              <a:solidFill>
                <a:srgbClr val="C00000"/>
              </a:solidFill>
              <a:latin typeface="Times New Roman" pitchFamily="18" charset="0"/>
              <a:cs typeface="Times New Roman" pitchFamily="18" charset="0"/>
            </a:endParaRPr>
          </a:p>
          <a:p>
            <a:pPr eaLnBrk="1" hangingPunct="1"/>
            <a:r>
              <a:rPr lang="ru-RU" altLang="ru-RU" sz="2400" baseline="30000" dirty="0">
                <a:solidFill>
                  <a:srgbClr val="C00000"/>
                </a:solidFill>
                <a:latin typeface="Times New Roman" pitchFamily="18" charset="0"/>
                <a:cs typeface="Times New Roman" pitchFamily="18" charset="0"/>
              </a:rPr>
              <a:t>      </a:t>
            </a:r>
            <a:r>
              <a:rPr lang="en-US" altLang="ru-RU" sz="2400" baseline="30000" dirty="0">
                <a:solidFill>
                  <a:srgbClr val="C00000"/>
                </a:solidFill>
                <a:latin typeface="Times New Roman" pitchFamily="18" charset="0"/>
                <a:cs typeface="Times New Roman" pitchFamily="18" charset="0"/>
              </a:rPr>
              <a:t>   </a:t>
            </a:r>
            <a:r>
              <a:rPr lang="ru-RU" altLang="ru-RU" sz="2400" baseline="30000" dirty="0">
                <a:solidFill>
                  <a:srgbClr val="C00000"/>
                </a:solidFill>
                <a:latin typeface="Times New Roman" pitchFamily="18" charset="0"/>
                <a:cs typeface="Times New Roman" pitchFamily="18" charset="0"/>
              </a:rPr>
              <a:t>        </a:t>
            </a:r>
            <a:r>
              <a:rPr lang="ru-RU" altLang="ru-RU" sz="2400" dirty="0">
                <a:solidFill>
                  <a:srgbClr val="C00000"/>
                </a:solidFill>
                <a:latin typeface="Times New Roman" pitchFamily="18" charset="0"/>
                <a:cs typeface="Times New Roman" pitchFamily="18" charset="0"/>
              </a:rPr>
              <a:t>└→</a:t>
            </a:r>
            <a:r>
              <a:rPr lang="en-US" altLang="ru-RU" sz="2400" dirty="0">
                <a:solidFill>
                  <a:srgbClr val="C00000"/>
                </a:solidFill>
                <a:latin typeface="Times New Roman" pitchFamily="18" charset="0"/>
                <a:cs typeface="Times New Roman" pitchFamily="18" charset="0"/>
              </a:rPr>
              <a:t> p + </a:t>
            </a:r>
            <a:r>
              <a:rPr lang="ru-RU" altLang="ru-RU" sz="2400" dirty="0" err="1">
                <a:solidFill>
                  <a:srgbClr val="C00000"/>
                </a:solidFill>
                <a:latin typeface="Times New Roman" pitchFamily="18" charset="0"/>
                <a:cs typeface="Times New Roman" pitchFamily="18" charset="0"/>
              </a:rPr>
              <a:t>π</a:t>
            </a:r>
            <a:r>
              <a:rPr lang="en-US" altLang="ru-RU" sz="2400" baseline="30000" dirty="0">
                <a:solidFill>
                  <a:srgbClr val="C00000"/>
                </a:solidFill>
                <a:latin typeface="Times New Roman" pitchFamily="18" charset="0"/>
                <a:cs typeface="Times New Roman" pitchFamily="18" charset="0"/>
              </a:rPr>
              <a:t> –</a:t>
            </a:r>
            <a:endParaRPr lang="el-GR" altLang="ru-RU" sz="2800" dirty="0">
              <a:solidFill>
                <a:srgbClr val="C00000"/>
              </a:solidFill>
              <a:latin typeface="Times New Roman" pitchFamily="18" charset="0"/>
              <a:cs typeface="Times New Roman" pitchFamily="18" charset="0"/>
            </a:endParaRPr>
          </a:p>
        </p:txBody>
      </p:sp>
      <p:sp>
        <p:nvSpPr>
          <p:cNvPr id="15370" name="Text Box 51"/>
          <p:cNvSpPr txBox="1">
            <a:spLocks noChangeArrowheads="1"/>
          </p:cNvSpPr>
          <p:nvPr/>
        </p:nvSpPr>
        <p:spPr bwMode="auto">
          <a:xfrm>
            <a:off x="6148388" y="1933575"/>
            <a:ext cx="2643187" cy="830263"/>
          </a:xfrm>
          <a:prstGeom prst="rect">
            <a:avLst/>
          </a:prstGeom>
          <a:noFill/>
          <a:ln w="9525">
            <a:noFill/>
            <a:miter lim="800000"/>
            <a:headEnd/>
            <a:tailEnd/>
          </a:ln>
        </p:spPr>
        <p:txBody>
          <a:bodyPr>
            <a:spAutoFit/>
          </a:bodyPr>
          <a:lstStyle/>
          <a:p>
            <a:pPr eaLnBrk="1" hangingPunct="1"/>
            <a:r>
              <a:rPr lang="en-US" altLang="ru-RU" sz="2400" dirty="0">
                <a:solidFill>
                  <a:srgbClr val="C00000"/>
                </a:solidFill>
                <a:latin typeface="Times New Roman" pitchFamily="18" charset="0"/>
                <a:cs typeface="Times New Roman" pitchFamily="18" charset="0"/>
              </a:rPr>
              <a:t>Ω</a:t>
            </a:r>
            <a:r>
              <a:rPr lang="en-US" altLang="ru-RU" sz="2400" baseline="30000" dirty="0">
                <a:solidFill>
                  <a:srgbClr val="C00000"/>
                </a:solidFill>
                <a:latin typeface="Times New Roman" pitchFamily="18" charset="0"/>
                <a:cs typeface="Times New Roman" pitchFamily="18" charset="0"/>
              </a:rPr>
              <a:t>¯</a:t>
            </a:r>
            <a:r>
              <a:rPr lang="en-US" altLang="ru-RU" sz="2400" dirty="0">
                <a:solidFill>
                  <a:srgbClr val="C00000"/>
                </a:solidFill>
                <a:latin typeface="Times New Roman" pitchFamily="18" charset="0"/>
                <a:cs typeface="Times New Roman" pitchFamily="18" charset="0"/>
              </a:rPr>
              <a:t> </a:t>
            </a:r>
            <a:r>
              <a:rPr lang="ru-RU" altLang="ru-RU" sz="2400" dirty="0">
                <a:solidFill>
                  <a:srgbClr val="C00000"/>
                </a:solidFill>
                <a:latin typeface="Times New Roman" pitchFamily="18" charset="0"/>
                <a:cs typeface="Times New Roman" pitchFamily="18" charset="0"/>
              </a:rPr>
              <a:t>→</a:t>
            </a:r>
            <a:r>
              <a:rPr lang="en-US" altLang="ru-RU" sz="2400" dirty="0">
                <a:solidFill>
                  <a:srgbClr val="C00000"/>
                </a:solidFill>
                <a:latin typeface="Times New Roman" pitchFamily="18" charset="0"/>
                <a:cs typeface="Times New Roman" pitchFamily="18" charset="0"/>
              </a:rPr>
              <a:t>  </a:t>
            </a:r>
            <a:r>
              <a:rPr lang="el-GR" altLang="ru-RU" sz="2400" dirty="0">
                <a:solidFill>
                  <a:srgbClr val="C00000"/>
                </a:solidFill>
                <a:latin typeface="Times New Roman" pitchFamily="18" charset="0"/>
                <a:cs typeface="Times New Roman" pitchFamily="18" charset="0"/>
              </a:rPr>
              <a:t>Λ</a:t>
            </a:r>
            <a:r>
              <a:rPr lang="en-US" altLang="ru-RU" sz="2400" dirty="0">
                <a:solidFill>
                  <a:srgbClr val="C00000"/>
                </a:solidFill>
                <a:latin typeface="Times New Roman" pitchFamily="18" charset="0"/>
                <a:cs typeface="Times New Roman" pitchFamily="18" charset="0"/>
              </a:rPr>
              <a:t> + K</a:t>
            </a:r>
            <a:r>
              <a:rPr lang="en-US" altLang="ru-RU" sz="2400" baseline="30000" dirty="0">
                <a:solidFill>
                  <a:srgbClr val="C00000"/>
                </a:solidFill>
                <a:latin typeface="Times New Roman" pitchFamily="18" charset="0"/>
                <a:cs typeface="Times New Roman" pitchFamily="18" charset="0"/>
              </a:rPr>
              <a:t>¯</a:t>
            </a:r>
            <a:endParaRPr lang="ru-RU" altLang="ru-RU" sz="2400" baseline="30000" dirty="0">
              <a:solidFill>
                <a:srgbClr val="C00000"/>
              </a:solidFill>
              <a:latin typeface="Times New Roman" pitchFamily="18" charset="0"/>
              <a:cs typeface="Times New Roman" pitchFamily="18" charset="0"/>
            </a:endParaRPr>
          </a:p>
          <a:p>
            <a:pPr eaLnBrk="1" hangingPunct="1"/>
            <a:r>
              <a:rPr lang="ru-RU" altLang="ru-RU" sz="2400" baseline="30000" dirty="0">
                <a:solidFill>
                  <a:srgbClr val="C00000"/>
                </a:solidFill>
                <a:latin typeface="Times New Roman" pitchFamily="18" charset="0"/>
                <a:cs typeface="Times New Roman" pitchFamily="18" charset="0"/>
              </a:rPr>
              <a:t>         </a:t>
            </a:r>
            <a:r>
              <a:rPr lang="en-US" altLang="ru-RU" sz="2400" baseline="30000" dirty="0">
                <a:solidFill>
                  <a:srgbClr val="C00000"/>
                </a:solidFill>
                <a:latin typeface="Times New Roman" pitchFamily="18" charset="0"/>
                <a:cs typeface="Times New Roman" pitchFamily="18" charset="0"/>
              </a:rPr>
              <a:t>   </a:t>
            </a:r>
            <a:r>
              <a:rPr lang="ru-RU" altLang="ru-RU" sz="2400" baseline="30000" dirty="0">
                <a:solidFill>
                  <a:srgbClr val="C00000"/>
                </a:solidFill>
                <a:latin typeface="Times New Roman" pitchFamily="18" charset="0"/>
                <a:cs typeface="Times New Roman" pitchFamily="18" charset="0"/>
              </a:rPr>
              <a:t>     </a:t>
            </a:r>
            <a:r>
              <a:rPr lang="ru-RU" altLang="ru-RU" sz="2400" dirty="0">
                <a:solidFill>
                  <a:srgbClr val="C00000"/>
                </a:solidFill>
                <a:latin typeface="Times New Roman" pitchFamily="18" charset="0"/>
                <a:cs typeface="Times New Roman" pitchFamily="18" charset="0"/>
              </a:rPr>
              <a:t>└→</a:t>
            </a:r>
            <a:r>
              <a:rPr lang="en-US" altLang="ru-RU" sz="2400" dirty="0">
                <a:solidFill>
                  <a:srgbClr val="C00000"/>
                </a:solidFill>
                <a:latin typeface="Times New Roman" pitchFamily="18" charset="0"/>
                <a:cs typeface="Times New Roman" pitchFamily="18" charset="0"/>
              </a:rPr>
              <a:t> p + </a:t>
            </a:r>
            <a:r>
              <a:rPr lang="ru-RU" altLang="ru-RU" sz="2400" dirty="0" err="1">
                <a:solidFill>
                  <a:srgbClr val="C00000"/>
                </a:solidFill>
                <a:latin typeface="Times New Roman" pitchFamily="18" charset="0"/>
                <a:cs typeface="Times New Roman" pitchFamily="18" charset="0"/>
              </a:rPr>
              <a:t>π</a:t>
            </a:r>
            <a:r>
              <a:rPr lang="en-US" altLang="ru-RU" sz="2400" baseline="30000" dirty="0">
                <a:solidFill>
                  <a:srgbClr val="C00000"/>
                </a:solidFill>
                <a:latin typeface="Times New Roman" pitchFamily="18" charset="0"/>
                <a:cs typeface="Times New Roman" pitchFamily="18" charset="0"/>
              </a:rPr>
              <a:t> –</a:t>
            </a:r>
            <a:endParaRPr lang="el-GR" altLang="ru-RU" sz="2800" dirty="0">
              <a:solidFill>
                <a:srgbClr val="C00000"/>
              </a:solidFill>
              <a:latin typeface="Times New Roman" pitchFamily="18" charset="0"/>
              <a:cs typeface="Times New Roman" pitchFamily="18" charset="0"/>
            </a:endParaRPr>
          </a:p>
        </p:txBody>
      </p:sp>
      <p:sp>
        <p:nvSpPr>
          <p:cNvPr id="15371" name="Text Box 51"/>
          <p:cNvSpPr txBox="1">
            <a:spLocks noChangeArrowheads="1"/>
          </p:cNvSpPr>
          <p:nvPr/>
        </p:nvSpPr>
        <p:spPr bwMode="auto">
          <a:xfrm>
            <a:off x="6208713" y="2830513"/>
            <a:ext cx="2643187" cy="830262"/>
          </a:xfrm>
          <a:prstGeom prst="rect">
            <a:avLst/>
          </a:prstGeom>
          <a:noFill/>
          <a:ln w="9525">
            <a:noFill/>
            <a:miter lim="800000"/>
            <a:headEnd/>
            <a:tailEnd/>
          </a:ln>
        </p:spPr>
        <p:txBody>
          <a:bodyPr>
            <a:spAutoFit/>
          </a:bodyPr>
          <a:lstStyle/>
          <a:p>
            <a:pPr eaLnBrk="1" hangingPunct="1"/>
            <a:r>
              <a:rPr lang="el-GR" altLang="ru-RU" sz="2400">
                <a:solidFill>
                  <a:srgbClr val="00863D"/>
                </a:solidFill>
                <a:latin typeface="Times New Roman" pitchFamily="18" charset="0"/>
                <a:cs typeface="Times New Roman" pitchFamily="18" charset="0"/>
              </a:rPr>
              <a:t>Λ</a:t>
            </a:r>
            <a:r>
              <a:rPr lang="en-US" altLang="ru-RU" sz="2400" baseline="-25000">
                <a:solidFill>
                  <a:srgbClr val="00863D"/>
                </a:solidFill>
                <a:latin typeface="Times New Roman" pitchFamily="18" charset="0"/>
                <a:cs typeface="Times New Roman" pitchFamily="18" charset="0"/>
              </a:rPr>
              <a:t>c</a:t>
            </a:r>
            <a:r>
              <a:rPr lang="ru-RU" altLang="ru-RU" sz="2400">
                <a:solidFill>
                  <a:srgbClr val="00863D"/>
                </a:solidFill>
                <a:latin typeface="Times New Roman" pitchFamily="18" charset="0"/>
                <a:cs typeface="Times New Roman" pitchFamily="18" charset="0"/>
              </a:rPr>
              <a:t>→</a:t>
            </a:r>
            <a:r>
              <a:rPr lang="en-US" altLang="ru-RU" sz="2400">
                <a:solidFill>
                  <a:srgbClr val="00863D"/>
                </a:solidFill>
                <a:latin typeface="Times New Roman" pitchFamily="18" charset="0"/>
                <a:cs typeface="Times New Roman" pitchFamily="18" charset="0"/>
              </a:rPr>
              <a:t> p + K</a:t>
            </a:r>
            <a:r>
              <a:rPr lang="en-US" altLang="ru-RU" sz="2400" baseline="30000">
                <a:solidFill>
                  <a:srgbClr val="00863D"/>
                </a:solidFill>
                <a:latin typeface="Times New Roman" pitchFamily="18" charset="0"/>
                <a:cs typeface="Times New Roman" pitchFamily="18" charset="0"/>
              </a:rPr>
              <a:t>‒</a:t>
            </a:r>
            <a:r>
              <a:rPr lang="en-US" altLang="ru-RU" sz="2400">
                <a:solidFill>
                  <a:srgbClr val="00863D"/>
                </a:solidFill>
                <a:latin typeface="Times New Roman" pitchFamily="18" charset="0"/>
                <a:cs typeface="Times New Roman" pitchFamily="18" charset="0"/>
              </a:rPr>
              <a:t> + </a:t>
            </a:r>
            <a:r>
              <a:rPr lang="ru-RU" altLang="ru-RU" sz="2400">
                <a:solidFill>
                  <a:srgbClr val="00863D"/>
                </a:solidFill>
                <a:latin typeface="Times New Roman" pitchFamily="18" charset="0"/>
                <a:cs typeface="Times New Roman" pitchFamily="18" charset="0"/>
              </a:rPr>
              <a:t>π</a:t>
            </a:r>
            <a:r>
              <a:rPr lang="en-US" altLang="ru-RU" sz="2400" baseline="30000">
                <a:solidFill>
                  <a:srgbClr val="00863D"/>
                </a:solidFill>
                <a:latin typeface="Times New Roman" pitchFamily="18" charset="0"/>
                <a:cs typeface="Times New Roman" pitchFamily="18" charset="0"/>
              </a:rPr>
              <a:t> –</a:t>
            </a:r>
          </a:p>
          <a:p>
            <a:pPr eaLnBrk="1" hangingPunct="1"/>
            <a:r>
              <a:rPr lang="el-GR" altLang="ru-RU" sz="2400">
                <a:solidFill>
                  <a:srgbClr val="00863D"/>
                </a:solidFill>
                <a:latin typeface="Times New Roman" pitchFamily="18" charset="0"/>
                <a:cs typeface="Times New Roman" pitchFamily="18" charset="0"/>
              </a:rPr>
              <a:t>τ</a:t>
            </a:r>
            <a:r>
              <a:rPr lang="en-US" altLang="ru-RU" sz="2400">
                <a:solidFill>
                  <a:srgbClr val="00863D"/>
                </a:solidFill>
                <a:latin typeface="Times New Roman" pitchFamily="18" charset="0"/>
                <a:cs typeface="Times New Roman" pitchFamily="18" charset="0"/>
              </a:rPr>
              <a:t>c = </a:t>
            </a:r>
            <a:r>
              <a:rPr lang="ru-RU" altLang="ru-RU" sz="2400">
                <a:solidFill>
                  <a:srgbClr val="00863D"/>
                </a:solidFill>
                <a:latin typeface="Times New Roman" pitchFamily="18" charset="0"/>
                <a:cs typeface="Times New Roman" pitchFamily="18" charset="0"/>
              </a:rPr>
              <a:t>68 </a:t>
            </a:r>
            <a:r>
              <a:rPr lang="el-GR" altLang="ru-RU" sz="2400">
                <a:solidFill>
                  <a:srgbClr val="00863D"/>
                </a:solidFill>
                <a:latin typeface="Times New Roman" pitchFamily="18" charset="0"/>
                <a:cs typeface="Times New Roman" pitchFamily="18" charset="0"/>
              </a:rPr>
              <a:t>μ</a:t>
            </a:r>
            <a:r>
              <a:rPr lang="en-US" altLang="ru-RU" sz="2400">
                <a:solidFill>
                  <a:srgbClr val="00863D"/>
                </a:solidFill>
                <a:latin typeface="Times New Roman" pitchFamily="18" charset="0"/>
                <a:cs typeface="Times New Roman" pitchFamily="18" charset="0"/>
              </a:rPr>
              <a:t>m</a:t>
            </a:r>
            <a:endParaRPr lang="el-GR" altLang="ru-RU" sz="2400">
              <a:solidFill>
                <a:srgbClr val="00863D"/>
              </a:solidFill>
              <a:latin typeface="Times New Roman" pitchFamily="18" charset="0"/>
              <a:cs typeface="Times New Roman" pitchFamily="18" charset="0"/>
            </a:endParaRPr>
          </a:p>
        </p:txBody>
      </p:sp>
      <p:sp>
        <p:nvSpPr>
          <p:cNvPr id="15372" name="Text Box 51"/>
          <p:cNvSpPr txBox="1">
            <a:spLocks noChangeArrowheads="1"/>
          </p:cNvSpPr>
          <p:nvPr/>
        </p:nvSpPr>
        <p:spPr bwMode="auto">
          <a:xfrm>
            <a:off x="6302375" y="3651250"/>
            <a:ext cx="2489200" cy="830263"/>
          </a:xfrm>
          <a:prstGeom prst="rect">
            <a:avLst/>
          </a:prstGeom>
          <a:noFill/>
          <a:ln w="9525">
            <a:noFill/>
            <a:miter lim="800000"/>
            <a:headEnd/>
            <a:tailEnd/>
          </a:ln>
        </p:spPr>
        <p:txBody>
          <a:bodyPr>
            <a:spAutoFit/>
          </a:bodyPr>
          <a:lstStyle/>
          <a:p>
            <a:pPr eaLnBrk="1" hangingPunct="1"/>
            <a:r>
              <a:rPr lang="en-US" altLang="ru-RU" sz="2400">
                <a:solidFill>
                  <a:srgbClr val="00863D"/>
                </a:solidFill>
                <a:latin typeface="Times New Roman" pitchFamily="18" charset="0"/>
                <a:cs typeface="Times New Roman" pitchFamily="18" charset="0"/>
              </a:rPr>
              <a:t>D</a:t>
            </a:r>
            <a:r>
              <a:rPr lang="en-US" altLang="ru-RU" sz="2400" baseline="30000">
                <a:solidFill>
                  <a:srgbClr val="00863D"/>
                </a:solidFill>
                <a:latin typeface="Times New Roman" pitchFamily="18" charset="0"/>
                <a:cs typeface="Times New Roman" pitchFamily="18" charset="0"/>
              </a:rPr>
              <a:t>0</a:t>
            </a:r>
            <a:r>
              <a:rPr lang="en-US" altLang="ru-RU" sz="2400">
                <a:solidFill>
                  <a:srgbClr val="00863D"/>
                </a:solidFill>
                <a:latin typeface="Times New Roman" pitchFamily="18" charset="0"/>
                <a:cs typeface="Times New Roman" pitchFamily="18" charset="0"/>
              </a:rPr>
              <a:t> </a:t>
            </a:r>
            <a:r>
              <a:rPr lang="ru-RU" altLang="ru-RU" sz="2400">
                <a:solidFill>
                  <a:srgbClr val="00863D"/>
                </a:solidFill>
                <a:latin typeface="Times New Roman" pitchFamily="18" charset="0"/>
                <a:cs typeface="Times New Roman" pitchFamily="18" charset="0"/>
              </a:rPr>
              <a:t>→</a:t>
            </a:r>
            <a:r>
              <a:rPr lang="en-US" altLang="ru-RU" sz="2400">
                <a:solidFill>
                  <a:srgbClr val="00863D"/>
                </a:solidFill>
                <a:latin typeface="Times New Roman" pitchFamily="18" charset="0"/>
                <a:cs typeface="Times New Roman" pitchFamily="18" charset="0"/>
              </a:rPr>
              <a:t> K</a:t>
            </a:r>
            <a:r>
              <a:rPr lang="en-US" altLang="ru-RU" sz="2400" baseline="30000">
                <a:solidFill>
                  <a:srgbClr val="00863D"/>
                </a:solidFill>
                <a:latin typeface="Times New Roman" pitchFamily="18" charset="0"/>
                <a:cs typeface="Times New Roman" pitchFamily="18" charset="0"/>
              </a:rPr>
              <a:t>¯</a:t>
            </a:r>
            <a:r>
              <a:rPr lang="en-US" altLang="ru-RU" sz="2400">
                <a:solidFill>
                  <a:srgbClr val="00863D"/>
                </a:solidFill>
                <a:latin typeface="Times New Roman" pitchFamily="18" charset="0"/>
                <a:cs typeface="Times New Roman" pitchFamily="18" charset="0"/>
              </a:rPr>
              <a:t> + </a:t>
            </a:r>
            <a:r>
              <a:rPr lang="ru-RU" altLang="ru-RU" sz="2400">
                <a:solidFill>
                  <a:srgbClr val="00863D"/>
                </a:solidFill>
                <a:latin typeface="Times New Roman" pitchFamily="18" charset="0"/>
                <a:cs typeface="Times New Roman" pitchFamily="18" charset="0"/>
              </a:rPr>
              <a:t>π</a:t>
            </a:r>
            <a:r>
              <a:rPr lang="en-US" altLang="ru-RU" sz="2400" baseline="30000">
                <a:solidFill>
                  <a:srgbClr val="00863D"/>
                </a:solidFill>
                <a:latin typeface="Times New Roman" pitchFamily="18" charset="0"/>
                <a:cs typeface="Times New Roman" pitchFamily="18" charset="0"/>
              </a:rPr>
              <a:t> +</a:t>
            </a:r>
          </a:p>
          <a:p>
            <a:pPr eaLnBrk="1" hangingPunct="1"/>
            <a:r>
              <a:rPr lang="el-GR" altLang="ru-RU" sz="2400">
                <a:solidFill>
                  <a:srgbClr val="00863D"/>
                </a:solidFill>
                <a:latin typeface="Times New Roman" pitchFamily="18" charset="0"/>
                <a:cs typeface="Times New Roman" pitchFamily="18" charset="0"/>
              </a:rPr>
              <a:t>τ</a:t>
            </a:r>
            <a:r>
              <a:rPr lang="en-US" altLang="ru-RU" sz="2400">
                <a:solidFill>
                  <a:srgbClr val="00863D"/>
                </a:solidFill>
                <a:latin typeface="Times New Roman" pitchFamily="18" charset="0"/>
                <a:cs typeface="Times New Roman" pitchFamily="18" charset="0"/>
              </a:rPr>
              <a:t>c = 123 μm</a:t>
            </a:r>
            <a:endParaRPr lang="el-GR" altLang="ru-RU" sz="2400">
              <a:solidFill>
                <a:srgbClr val="00863D"/>
              </a:solidFill>
              <a:latin typeface="Times New Roman" pitchFamily="18" charset="0"/>
              <a:cs typeface="Times New Roman" pitchFamily="18" charset="0"/>
            </a:endParaRPr>
          </a:p>
        </p:txBody>
      </p:sp>
      <p:sp>
        <p:nvSpPr>
          <p:cNvPr id="16" name="Rectangle 3">
            <a:extLst>
              <a:ext uri="{FF2B5EF4-FFF2-40B4-BE49-F238E27FC236}"/>
            </a:extLst>
          </p:cNvPr>
          <p:cNvSpPr txBox="1">
            <a:spLocks noChangeArrowheads="1"/>
          </p:cNvSpPr>
          <p:nvPr/>
        </p:nvSpPr>
        <p:spPr bwMode="auto">
          <a:xfrm>
            <a:off x="428597" y="4643446"/>
            <a:ext cx="8286808" cy="1285884"/>
          </a:xfrm>
          <a:prstGeom prst="rect">
            <a:avLst/>
          </a:prstGeom>
          <a:solidFill>
            <a:srgbClr val="CCFFFF"/>
          </a:solidFill>
          <a:ln w="9525">
            <a:solidFill>
              <a:schemeClr val="tx1"/>
            </a:solidFill>
            <a:miter lim="800000"/>
            <a:headEnd/>
            <a:tailEnd/>
          </a:ln>
        </p:spPr>
        <p:txBody>
          <a:bodyPr/>
          <a:lstStyle/>
          <a:p>
            <a:pPr marL="342900" indent="-342900">
              <a:spcBef>
                <a:spcPct val="20000"/>
              </a:spcBef>
              <a:defRPr/>
            </a:pPr>
            <a:r>
              <a:rPr lang="en-US" dirty="0" smtClean="0">
                <a:latin typeface="+mj-lt"/>
                <a:cs typeface="Times New Roman" pitchFamily="18" charset="0"/>
              </a:rPr>
              <a:t>      </a:t>
            </a:r>
            <a:r>
              <a:rPr lang="en-US" dirty="0" smtClean="0">
                <a:latin typeface="+mn-lt"/>
                <a:cs typeface="Times New Roman" pitchFamily="18" charset="0"/>
              </a:rPr>
              <a:t>Reliable  </a:t>
            </a:r>
            <a:r>
              <a:rPr lang="en-US" dirty="0">
                <a:latin typeface="+mn-lt"/>
                <a:cs typeface="Times New Roman" pitchFamily="18" charset="0"/>
              </a:rPr>
              <a:t>identification of short-lived particles (</a:t>
            </a:r>
            <a:r>
              <a:rPr lang="en-US" dirty="0" err="1">
                <a:solidFill>
                  <a:srgbClr val="C00000"/>
                </a:solidFill>
                <a:latin typeface="+mn-lt"/>
                <a:cs typeface="Times New Roman" pitchFamily="18" charset="0"/>
              </a:rPr>
              <a:t>multistrange</a:t>
            </a:r>
            <a:r>
              <a:rPr lang="en-US" dirty="0">
                <a:solidFill>
                  <a:srgbClr val="C00000"/>
                </a:solidFill>
                <a:latin typeface="+mn-lt"/>
                <a:cs typeface="Times New Roman" pitchFamily="18" charset="0"/>
              </a:rPr>
              <a:t> hyperons</a:t>
            </a:r>
            <a:r>
              <a:rPr lang="en-US" dirty="0">
                <a:solidFill>
                  <a:srgbClr val="00863D"/>
                </a:solidFill>
                <a:latin typeface="+mn-lt"/>
                <a:cs typeface="Times New Roman" pitchFamily="18" charset="0"/>
              </a:rPr>
              <a:t> </a:t>
            </a:r>
            <a:r>
              <a:rPr lang="en-US" dirty="0">
                <a:latin typeface="+mn-lt"/>
                <a:cs typeface="Times New Roman" pitchFamily="18" charset="0"/>
              </a:rPr>
              <a:t>and </a:t>
            </a:r>
            <a:r>
              <a:rPr lang="en-US" dirty="0" smtClean="0">
                <a:solidFill>
                  <a:srgbClr val="00863D"/>
                </a:solidFill>
                <a:latin typeface="+mn-lt"/>
                <a:cs typeface="Times New Roman" pitchFamily="18" charset="0"/>
              </a:rPr>
              <a:t>charmed mesons</a:t>
            </a:r>
            <a:r>
              <a:rPr lang="en-US" dirty="0">
                <a:latin typeface="+mn-lt"/>
                <a:cs typeface="Times New Roman" pitchFamily="18" charset="0"/>
              </a:rPr>
              <a:t>) </a:t>
            </a:r>
            <a:r>
              <a:rPr lang="en-US" dirty="0" smtClean="0">
                <a:latin typeface="+mn-lt"/>
                <a:cs typeface="Times New Roman" pitchFamily="18" charset="0"/>
              </a:rPr>
              <a:t> is performed by </a:t>
            </a:r>
            <a:r>
              <a:rPr lang="en-US" dirty="0">
                <a:latin typeface="+mn-lt"/>
                <a:cs typeface="Times New Roman" pitchFamily="18" charset="0"/>
              </a:rPr>
              <a:t>determining the invariant mass of their decay products</a:t>
            </a:r>
            <a:r>
              <a:rPr lang="en-US" dirty="0" smtClean="0">
                <a:latin typeface="+mn-lt"/>
                <a:cs typeface="Times New Roman" pitchFamily="18" charset="0"/>
              </a:rPr>
              <a:t>. So, for high-efficient  reconstruction of decay vertices  near the interaction point detectors with </a:t>
            </a:r>
            <a:r>
              <a:rPr lang="en-US" dirty="0" smtClean="0">
                <a:solidFill>
                  <a:srgbClr val="C00000"/>
                </a:solidFill>
                <a:latin typeface="+mn-lt"/>
                <a:cs typeface="Times New Roman" pitchFamily="18" charset="0"/>
              </a:rPr>
              <a:t>high pointing resolution </a:t>
            </a:r>
            <a:r>
              <a:rPr lang="en-US" dirty="0" smtClean="0">
                <a:latin typeface="+mn-lt"/>
                <a:cs typeface="Times New Roman" pitchFamily="18" charset="0"/>
              </a:rPr>
              <a:t>are needed.</a:t>
            </a:r>
            <a:endParaRPr lang="ru-RU" kern="0" dirty="0">
              <a:latin typeface="+mn-lt"/>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Номер слайда 6"/>
          <p:cNvSpPr>
            <a:spLocks noGrp="1"/>
          </p:cNvSpPr>
          <p:nvPr>
            <p:ph type="sldNum" sz="quarter" idx="12"/>
          </p:nvPr>
        </p:nvSpPr>
        <p:spPr>
          <a:xfrm>
            <a:off x="6572264" y="6381750"/>
            <a:ext cx="2133600" cy="476250"/>
          </a:xfrm>
          <a:noFill/>
        </p:spPr>
        <p:txBody>
          <a:bodyPr/>
          <a:lstStyle/>
          <a:p>
            <a:fld id="{61D8C91B-C56C-493A-BF2A-7332D793F267}" type="slidenum">
              <a:rPr lang="ru-RU" altLang="en-US" smtClean="0">
                <a:latin typeface="Arial" charset="0"/>
              </a:rPr>
              <a:pPr/>
              <a:t>5</a:t>
            </a:fld>
            <a:endParaRPr lang="ru-RU" altLang="en-US" dirty="0" smtClean="0">
              <a:latin typeface="Arial" charset="0"/>
            </a:endParaRPr>
          </a:p>
        </p:txBody>
      </p:sp>
      <p:sp>
        <p:nvSpPr>
          <p:cNvPr id="60418" name="Rectangle 2">
            <a:extLst>
              <a:ext uri="{FF2B5EF4-FFF2-40B4-BE49-F238E27FC236}"/>
            </a:extLst>
          </p:cNvPr>
          <p:cNvSpPr>
            <a:spLocks noGrp="1" noChangeArrowheads="1"/>
          </p:cNvSpPr>
          <p:nvPr>
            <p:ph type="title"/>
          </p:nvPr>
        </p:nvSpPr>
        <p:spPr>
          <a:xfrm>
            <a:off x="1643042" y="214290"/>
            <a:ext cx="5929354" cy="500062"/>
          </a:xfrm>
        </p:spPr>
        <p:txBody>
          <a:bodyPr/>
          <a:lstStyle/>
          <a:p>
            <a:pPr eaLnBrk="1" hangingPunct="1">
              <a:defRPr/>
            </a:pPr>
            <a:r>
              <a:rPr lang="en-US" sz="2400" b="1" dirty="0" smtClean="0">
                <a:solidFill>
                  <a:schemeClr val="accent2"/>
                </a:solidFill>
                <a:latin typeface="+mn-lt"/>
              </a:rPr>
              <a:t/>
            </a:r>
            <a:br>
              <a:rPr lang="en-US" sz="2400" b="1" dirty="0" smtClean="0">
                <a:solidFill>
                  <a:schemeClr val="accent2"/>
                </a:solidFill>
                <a:latin typeface="+mn-lt"/>
              </a:rPr>
            </a:br>
            <a:r>
              <a:rPr lang="en-US" sz="2400" b="1" dirty="0" smtClean="0">
                <a:solidFill>
                  <a:schemeClr val="accent2"/>
                </a:solidFill>
                <a:latin typeface="+mn-lt"/>
              </a:rPr>
              <a:t> </a:t>
            </a:r>
            <a:r>
              <a:rPr lang="en-US" sz="2400" b="1" dirty="0" smtClean="0"/>
              <a:t>Monolithic Active Pixel Sensor</a:t>
            </a:r>
            <a:r>
              <a:rPr lang="ru-RU" sz="2400" b="1" dirty="0" smtClean="0"/>
              <a:t> (</a:t>
            </a:r>
            <a:r>
              <a:rPr lang="en-US" sz="2400" b="1" dirty="0" smtClean="0">
                <a:solidFill>
                  <a:schemeClr val="tx1"/>
                </a:solidFill>
              </a:rPr>
              <a:t>MAPS)</a:t>
            </a:r>
            <a:r>
              <a:rPr lang="ru-RU" sz="2400" b="1" dirty="0" smtClean="0">
                <a:solidFill>
                  <a:schemeClr val="tx1"/>
                </a:solidFill>
              </a:rPr>
              <a:t/>
            </a:r>
            <a:br>
              <a:rPr lang="ru-RU" sz="2400" b="1" dirty="0" smtClean="0">
                <a:solidFill>
                  <a:schemeClr val="tx1"/>
                </a:solidFill>
              </a:rPr>
            </a:br>
            <a:endParaRPr lang="ru-RU" sz="2400" b="1" dirty="0">
              <a:solidFill>
                <a:schemeClr val="tx1"/>
              </a:solidFill>
              <a:latin typeface="+mn-lt"/>
            </a:endParaRPr>
          </a:p>
        </p:txBody>
      </p:sp>
      <p:sp>
        <p:nvSpPr>
          <p:cNvPr id="15364" name="AutoShape 5" descr="ALICE-SetUp-2008"/>
          <p:cNvSpPr>
            <a:spLocks noChangeAspect="1" noChangeArrowheads="1"/>
          </p:cNvSpPr>
          <p:nvPr/>
        </p:nvSpPr>
        <p:spPr bwMode="auto">
          <a:xfrm>
            <a:off x="3214688" y="2428875"/>
            <a:ext cx="2857500" cy="2095500"/>
          </a:xfrm>
          <a:prstGeom prst="rect">
            <a:avLst/>
          </a:prstGeom>
          <a:noFill/>
          <a:ln w="9525">
            <a:noFill/>
            <a:miter lim="800000"/>
            <a:headEnd/>
            <a:tailEnd/>
          </a:ln>
        </p:spPr>
        <p:txBody>
          <a:bodyPr/>
          <a:lstStyle/>
          <a:p>
            <a:pPr eaLnBrk="1" hangingPunct="1"/>
            <a:endParaRPr lang="ru-RU" altLang="ru-RU"/>
          </a:p>
        </p:txBody>
      </p:sp>
      <p:sp>
        <p:nvSpPr>
          <p:cNvPr id="15365" name="AutoShape 6" descr="ALICE-SetUp-2008"/>
          <p:cNvSpPr>
            <a:spLocks noChangeAspect="1" noChangeArrowheads="1"/>
          </p:cNvSpPr>
          <p:nvPr/>
        </p:nvSpPr>
        <p:spPr bwMode="auto">
          <a:xfrm>
            <a:off x="2857500" y="2571750"/>
            <a:ext cx="2857500" cy="2095500"/>
          </a:xfrm>
          <a:prstGeom prst="rect">
            <a:avLst/>
          </a:prstGeom>
          <a:noFill/>
          <a:ln w="9525">
            <a:noFill/>
            <a:miter lim="800000"/>
            <a:headEnd/>
            <a:tailEnd/>
          </a:ln>
        </p:spPr>
        <p:txBody>
          <a:bodyPr/>
          <a:lstStyle/>
          <a:p>
            <a:pPr eaLnBrk="1" hangingPunct="1"/>
            <a:endParaRPr lang="ru-RU" altLang="ru-RU"/>
          </a:p>
        </p:txBody>
      </p:sp>
      <p:sp>
        <p:nvSpPr>
          <p:cNvPr id="15366" name="AutoShape 7" descr="ALICE-SetUp-2008"/>
          <p:cNvSpPr>
            <a:spLocks noChangeAspect="1" noChangeArrowheads="1"/>
          </p:cNvSpPr>
          <p:nvPr/>
        </p:nvSpPr>
        <p:spPr bwMode="auto">
          <a:xfrm>
            <a:off x="3357563" y="1428750"/>
            <a:ext cx="2857500" cy="2095500"/>
          </a:xfrm>
          <a:prstGeom prst="rect">
            <a:avLst/>
          </a:prstGeom>
          <a:noFill/>
          <a:ln w="9525">
            <a:noFill/>
            <a:miter lim="800000"/>
            <a:headEnd/>
            <a:tailEnd/>
          </a:ln>
        </p:spPr>
        <p:txBody>
          <a:bodyPr/>
          <a:lstStyle/>
          <a:p>
            <a:pPr eaLnBrk="1" hangingPunct="1"/>
            <a:endParaRPr lang="ru-RU" altLang="ru-RU"/>
          </a:p>
        </p:txBody>
      </p:sp>
      <p:sp>
        <p:nvSpPr>
          <p:cNvPr id="16" name="Rectangle 3">
            <a:extLst>
              <a:ext uri="{FF2B5EF4-FFF2-40B4-BE49-F238E27FC236}"/>
            </a:extLst>
          </p:cNvPr>
          <p:cNvSpPr txBox="1">
            <a:spLocks noChangeArrowheads="1"/>
          </p:cNvSpPr>
          <p:nvPr/>
        </p:nvSpPr>
        <p:spPr bwMode="auto">
          <a:xfrm>
            <a:off x="285720" y="857232"/>
            <a:ext cx="8501063" cy="1785950"/>
          </a:xfrm>
          <a:prstGeom prst="rect">
            <a:avLst/>
          </a:prstGeom>
          <a:solidFill>
            <a:srgbClr val="CCFFFF"/>
          </a:solidFill>
          <a:ln w="9525">
            <a:solidFill>
              <a:schemeClr val="tx1"/>
            </a:solidFill>
            <a:miter lim="800000"/>
            <a:headEnd/>
            <a:tailEnd/>
          </a:ln>
        </p:spPr>
        <p:txBody>
          <a:bodyPr/>
          <a:lstStyle/>
          <a:p>
            <a:pPr>
              <a:spcBef>
                <a:spcPct val="20000"/>
              </a:spcBef>
              <a:defRPr/>
            </a:pPr>
            <a:r>
              <a:rPr lang="en-US" kern="0" dirty="0" smtClean="0">
                <a:latin typeface="+mn-lt"/>
              </a:rPr>
              <a:t>Pixel sensors of the new generation  </a:t>
            </a:r>
            <a:r>
              <a:rPr lang="en-US" kern="0" dirty="0" smtClean="0">
                <a:solidFill>
                  <a:srgbClr val="FF0000"/>
                </a:solidFill>
                <a:latin typeface="+mn-lt"/>
              </a:rPr>
              <a:t>- </a:t>
            </a:r>
            <a:r>
              <a:rPr lang="en-US" kern="0" dirty="0" smtClean="0">
                <a:solidFill>
                  <a:srgbClr val="C00000"/>
                </a:solidFill>
                <a:latin typeface="+mn-lt"/>
              </a:rPr>
              <a:t>MAPS - </a:t>
            </a:r>
            <a:r>
              <a:rPr lang="en-US" kern="0" dirty="0" smtClean="0">
                <a:latin typeface="+mn-lt"/>
              </a:rPr>
              <a:t> have the best spatial resolution at a high counting rate  and their high level of segmentation per pixel allows  to install detectors of this type at distances of several centimeters from the interaction point without a threat of frequency overload.  Combination of the </a:t>
            </a:r>
            <a:r>
              <a:rPr lang="en-US" kern="0" dirty="0" smtClean="0">
                <a:solidFill>
                  <a:srgbClr val="FF0000"/>
                </a:solidFill>
                <a:latin typeface="+mn-lt"/>
              </a:rPr>
              <a:t>TPC</a:t>
            </a:r>
            <a:r>
              <a:rPr lang="en-US" kern="0" dirty="0" smtClean="0">
                <a:latin typeface="+mn-lt"/>
              </a:rPr>
              <a:t> and the  MAPS based vertex detector  </a:t>
            </a:r>
            <a:r>
              <a:rPr lang="en-US" kern="0" dirty="0" smtClean="0">
                <a:solidFill>
                  <a:srgbClr val="FF0000"/>
                </a:solidFill>
                <a:latin typeface="+mn-lt"/>
              </a:rPr>
              <a:t>IT </a:t>
            </a:r>
            <a:r>
              <a:rPr lang="en-US" kern="0" dirty="0" smtClean="0">
                <a:latin typeface="+mn-lt"/>
              </a:rPr>
              <a:t> will allow  to register short-lived products of A-A interactions with maximum efficiency.</a:t>
            </a:r>
            <a:endParaRPr lang="ru-RU" kern="0" dirty="0">
              <a:latin typeface="+mn-lt"/>
            </a:endParaRPr>
          </a:p>
        </p:txBody>
      </p:sp>
      <p:pic>
        <p:nvPicPr>
          <p:cNvPr id="14" name="Picture 9" descr="pixel"/>
          <p:cNvPicPr>
            <a:picLocks noChangeAspect="1" noChangeArrowheads="1"/>
          </p:cNvPicPr>
          <p:nvPr/>
        </p:nvPicPr>
        <p:blipFill>
          <a:blip r:embed="rId3"/>
          <a:srcRect/>
          <a:stretch>
            <a:fillRect/>
          </a:stretch>
        </p:blipFill>
        <p:spPr bwMode="auto">
          <a:xfrm>
            <a:off x="214282" y="2786058"/>
            <a:ext cx="5017355" cy="3663387"/>
          </a:xfrm>
          <a:prstGeom prst="rect">
            <a:avLst/>
          </a:prstGeom>
          <a:noFill/>
          <a:ln w="9525">
            <a:noFill/>
            <a:miter lim="800000"/>
            <a:headEnd/>
            <a:tailEnd/>
          </a:ln>
        </p:spPr>
      </p:pic>
      <p:sp>
        <p:nvSpPr>
          <p:cNvPr id="15" name="Rectangle 4"/>
          <p:cNvSpPr txBox="1">
            <a:spLocks noChangeArrowheads="1"/>
          </p:cNvSpPr>
          <p:nvPr/>
        </p:nvSpPr>
        <p:spPr>
          <a:xfrm>
            <a:off x="5143504" y="3286124"/>
            <a:ext cx="4000496" cy="2071702"/>
          </a:xfrm>
          <a:prstGeom prst="rect">
            <a:avLst/>
          </a:prstGeom>
        </p:spPr>
        <p:txBody>
          <a:bodyPr vert="horz" lIns="370312" tIns="185154" rIns="370312" bIns="185154" rtlCol="0">
            <a:noAutofit/>
          </a:bodyPr>
          <a:lstStyle/>
          <a:p>
            <a:pPr marL="0" marR="0" lvl="0" indent="0" defTabSz="3703118"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effectLst/>
                <a:uLnTx/>
                <a:uFillTx/>
                <a:latin typeface="+mn-lt"/>
                <a:ea typeface="+mn-ea"/>
                <a:cs typeface="+mn-cs"/>
              </a:rPr>
              <a:t>Sensitive area: </a:t>
            </a:r>
            <a:r>
              <a:rPr kumimoji="0" lang="ru-RU" sz="2000" b="0" i="0" u="none" strike="noStrike" kern="1200" cap="none" spc="0" normalizeH="0" baseline="0" noProof="0" dirty="0" smtClean="0">
                <a:ln>
                  <a:noFill/>
                </a:ln>
                <a:solidFill>
                  <a:srgbClr val="FF0000"/>
                </a:solidFill>
                <a:effectLst/>
                <a:uLnTx/>
                <a:uFillTx/>
                <a:latin typeface="+mn-lt"/>
                <a:ea typeface="+mn-ea"/>
                <a:cs typeface="+mn-cs"/>
              </a:rPr>
              <a:t>15</a:t>
            </a:r>
            <a:r>
              <a:rPr kumimoji="0" lang="el-GR" sz="2000" b="0" i="0" u="none" strike="noStrike" kern="1200" cap="none" spc="0" normalizeH="0" baseline="0" noProof="0" dirty="0" smtClean="0">
                <a:ln>
                  <a:noFill/>
                </a:ln>
                <a:solidFill>
                  <a:srgbClr val="FF0000"/>
                </a:solidFill>
                <a:effectLst/>
                <a:uLnTx/>
                <a:uFillTx/>
                <a:latin typeface="+mn-lt"/>
                <a:ea typeface="+mn-ea"/>
                <a:cs typeface="+mn-cs"/>
              </a:rPr>
              <a:t>×</a:t>
            </a:r>
            <a:r>
              <a:rPr kumimoji="0" lang="ru-RU" sz="2000" b="0" i="0" u="none" strike="noStrike" kern="1200" cap="none" spc="0" normalizeH="0" baseline="0" noProof="0" dirty="0">
                <a:ln>
                  <a:noFill/>
                </a:ln>
                <a:solidFill>
                  <a:srgbClr val="FF0000"/>
                </a:solidFill>
                <a:effectLst/>
                <a:uLnTx/>
                <a:uFillTx/>
                <a:latin typeface="+mn-lt"/>
                <a:ea typeface="+mn-ea"/>
                <a:cs typeface="+mn-cs"/>
              </a:rPr>
              <a:t>30 </a:t>
            </a:r>
            <a:r>
              <a:rPr kumimoji="0" lang="en-US" sz="2000" b="0" i="0" u="none" strike="noStrike" kern="1200" cap="none" spc="0" normalizeH="0" baseline="0" noProof="0" dirty="0">
                <a:ln>
                  <a:noFill/>
                </a:ln>
                <a:solidFill>
                  <a:srgbClr val="FF0000"/>
                </a:solidFill>
                <a:effectLst/>
                <a:uLnTx/>
                <a:uFillTx/>
                <a:latin typeface="+mn-lt"/>
                <a:ea typeface="+mn-ea"/>
                <a:cs typeface="+mn-cs"/>
              </a:rPr>
              <a:t>mm</a:t>
            </a:r>
            <a:r>
              <a:rPr kumimoji="0" lang="ru-RU" sz="2000" b="0" i="0" u="none" strike="noStrike" kern="1200" cap="none" spc="0" normalizeH="0" baseline="30000" noProof="0" dirty="0">
                <a:ln>
                  <a:noFill/>
                </a:ln>
                <a:solidFill>
                  <a:srgbClr val="FF0000"/>
                </a:solidFill>
                <a:effectLst/>
                <a:uLnTx/>
                <a:uFillTx/>
                <a:latin typeface="+mn-lt"/>
                <a:ea typeface="+mn-ea"/>
                <a:cs typeface="+mn-cs"/>
              </a:rPr>
              <a:t>2</a:t>
            </a:r>
            <a:endParaRPr kumimoji="0" lang="en-US" sz="2000" b="0" i="0" u="none" strike="noStrike" kern="1200" cap="none" spc="0" normalizeH="0" baseline="30000" noProof="0" dirty="0">
              <a:ln>
                <a:noFill/>
              </a:ln>
              <a:solidFill>
                <a:srgbClr val="FF0000"/>
              </a:solidFill>
              <a:effectLst/>
              <a:uLnTx/>
              <a:uFillTx/>
              <a:latin typeface="+mn-lt"/>
              <a:ea typeface="+mn-ea"/>
              <a:cs typeface="+mn-cs"/>
            </a:endParaRPr>
          </a:p>
          <a:p>
            <a:pPr marL="0" marR="0" lvl="0" indent="0" defTabSz="3703118"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effectLst/>
                <a:uLnTx/>
                <a:uFillTx/>
                <a:latin typeface="+mn-lt"/>
                <a:ea typeface="+mn-ea"/>
                <a:cs typeface="+mn-cs"/>
              </a:rPr>
              <a:t>Thickness:  </a:t>
            </a:r>
            <a:r>
              <a:rPr kumimoji="0" lang="ru-RU" sz="2000" b="0" i="0" u="none" strike="noStrike" kern="1200" cap="none" spc="0" normalizeH="0" baseline="0" noProof="0" dirty="0">
                <a:ln>
                  <a:noFill/>
                </a:ln>
                <a:effectLst/>
                <a:uLnTx/>
                <a:uFillTx/>
                <a:latin typeface="+mn-lt"/>
                <a:ea typeface="+mn-ea"/>
                <a:cs typeface="+mn-cs"/>
              </a:rPr>
              <a:t>50 </a:t>
            </a:r>
            <a:r>
              <a:rPr kumimoji="0" lang="ru-RU" sz="2000" b="0" i="0" u="none" strike="noStrike" kern="1200" cap="none" spc="0" normalizeH="0" baseline="0" noProof="0" dirty="0" err="1" smtClean="0">
                <a:ln>
                  <a:noFill/>
                </a:ln>
                <a:effectLst/>
                <a:uLnTx/>
                <a:uFillTx/>
                <a:latin typeface="+mn-lt"/>
                <a:ea typeface="+mn-ea"/>
                <a:cs typeface="+mn-cs"/>
              </a:rPr>
              <a:t>μ</a:t>
            </a:r>
            <a:r>
              <a:rPr kumimoji="0" lang="en-US" sz="2000" b="0" i="0" u="none" strike="noStrike" kern="1200" cap="none" spc="0" normalizeH="0" baseline="0" noProof="0" dirty="0" smtClean="0">
                <a:ln>
                  <a:noFill/>
                </a:ln>
                <a:effectLst/>
                <a:uLnTx/>
                <a:uFillTx/>
                <a:latin typeface="+mn-lt"/>
                <a:ea typeface="+mn-ea"/>
                <a:cs typeface="+mn-cs"/>
              </a:rPr>
              <a:t>m </a:t>
            </a:r>
            <a:endParaRPr kumimoji="0" lang="en-US" sz="2000" b="0" i="0" u="none" strike="noStrike" kern="1200" cap="none" spc="0" normalizeH="0" baseline="0" noProof="0" dirty="0">
              <a:ln>
                <a:noFill/>
              </a:ln>
              <a:effectLst/>
              <a:uLnTx/>
              <a:uFillTx/>
              <a:latin typeface="+mn-lt"/>
              <a:ea typeface="+mn-ea"/>
              <a:cs typeface="+mn-cs"/>
            </a:endParaRPr>
          </a:p>
          <a:p>
            <a:pPr marL="0" marR="0" lvl="0" indent="0" defTabSz="3703118"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effectLst/>
                <a:uLnTx/>
                <a:uFillTx/>
                <a:latin typeface="+mn-lt"/>
                <a:ea typeface="+mn-ea"/>
                <a:cs typeface="+mn-cs"/>
              </a:rPr>
              <a:t>Number of pixels: </a:t>
            </a:r>
            <a:r>
              <a:rPr kumimoji="0" lang="ru-RU" sz="2000" b="0" i="0" u="none" strike="noStrike" kern="1200" cap="none" spc="0" normalizeH="0" baseline="0" noProof="0" dirty="0">
                <a:ln>
                  <a:noFill/>
                </a:ln>
                <a:effectLst/>
                <a:uLnTx/>
                <a:uFillTx/>
                <a:latin typeface="+mn-lt"/>
                <a:ea typeface="+mn-ea"/>
                <a:cs typeface="+mn-cs"/>
              </a:rPr>
              <a:t> 512</a:t>
            </a:r>
            <a:r>
              <a:rPr kumimoji="0" lang="el-GR" sz="2000" b="0" i="0" u="none" strike="noStrike" kern="1200" cap="none" spc="0" normalizeH="0" baseline="0" noProof="0" dirty="0">
                <a:ln>
                  <a:noFill/>
                </a:ln>
                <a:effectLst/>
                <a:uLnTx/>
                <a:uFillTx/>
                <a:latin typeface="+mn-lt"/>
                <a:ea typeface="+mn-ea"/>
                <a:cs typeface="+mn-cs"/>
              </a:rPr>
              <a:t>×</a:t>
            </a:r>
            <a:r>
              <a:rPr kumimoji="0" lang="ru-RU" sz="2000" b="0" i="0" u="none" strike="noStrike" kern="1200" cap="none" spc="0" normalizeH="0" baseline="0" noProof="0" dirty="0" smtClean="0">
                <a:ln>
                  <a:noFill/>
                </a:ln>
                <a:effectLst/>
                <a:uLnTx/>
                <a:uFillTx/>
                <a:latin typeface="+mn-lt"/>
                <a:ea typeface="+mn-ea"/>
                <a:cs typeface="+mn-cs"/>
              </a:rPr>
              <a:t>1024</a:t>
            </a:r>
            <a:endParaRPr kumimoji="0" lang="en-US" sz="2000" b="0" i="0" u="none" strike="noStrike" kern="1200" cap="none" spc="0" normalizeH="0" baseline="0" noProof="0" dirty="0" smtClean="0">
              <a:ln>
                <a:noFill/>
              </a:ln>
              <a:effectLst/>
              <a:uLnTx/>
              <a:uFillTx/>
              <a:latin typeface="+mn-lt"/>
              <a:ea typeface="+mn-ea"/>
              <a:cs typeface="+mn-cs"/>
            </a:endParaRPr>
          </a:p>
          <a:p>
            <a:pPr marL="0" marR="0" lvl="0" indent="0" defTabSz="3703118"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effectLst/>
                <a:uLnTx/>
                <a:uFillTx/>
                <a:latin typeface="+mn-lt"/>
                <a:ea typeface="+mn-ea"/>
                <a:cs typeface="+mn-cs"/>
              </a:rPr>
              <a:t>Pixel </a:t>
            </a:r>
            <a:r>
              <a:rPr kumimoji="0" lang="en-US" sz="2000" b="0" i="0" u="none" strike="noStrike" kern="1200" cap="none" spc="0" normalizeH="0" baseline="0" noProof="0" dirty="0">
                <a:ln>
                  <a:noFill/>
                </a:ln>
                <a:effectLst/>
                <a:uLnTx/>
                <a:uFillTx/>
                <a:latin typeface="+mn-lt"/>
                <a:ea typeface="+mn-ea"/>
                <a:cs typeface="+mn-cs"/>
              </a:rPr>
              <a:t>size: </a:t>
            </a:r>
            <a:r>
              <a:rPr kumimoji="0" lang="ru-RU" sz="2000" b="0" i="0" u="none" strike="noStrike" kern="1200" cap="none" spc="0" normalizeH="0" baseline="0" noProof="0" dirty="0">
                <a:ln>
                  <a:noFill/>
                </a:ln>
                <a:effectLst/>
                <a:uLnTx/>
                <a:uFillTx/>
                <a:latin typeface="+mn-lt"/>
                <a:ea typeface="+mn-ea"/>
                <a:cs typeface="+mn-cs"/>
              </a:rPr>
              <a:t> </a:t>
            </a:r>
            <a:r>
              <a:rPr kumimoji="0" lang="ru-RU" sz="2000" b="0" i="0" u="none" strike="noStrike" kern="1200" cap="none" spc="0" normalizeH="0" baseline="0" noProof="0" dirty="0" smtClean="0">
                <a:ln>
                  <a:noFill/>
                </a:ln>
                <a:solidFill>
                  <a:srgbClr val="FF0000"/>
                </a:solidFill>
                <a:effectLst/>
                <a:uLnTx/>
                <a:uFillTx/>
                <a:latin typeface="+mn-lt"/>
                <a:ea typeface="+mn-ea"/>
                <a:cs typeface="+mn-cs"/>
              </a:rPr>
              <a:t>2</a:t>
            </a:r>
            <a:r>
              <a:rPr kumimoji="0" lang="en-US" sz="2000" b="0" i="0" u="none" strike="noStrike" kern="1200" cap="none" spc="0" normalizeH="0" baseline="0" noProof="0" dirty="0" smtClean="0">
                <a:ln>
                  <a:noFill/>
                </a:ln>
                <a:solidFill>
                  <a:srgbClr val="FF0000"/>
                </a:solidFill>
                <a:effectLst/>
                <a:uLnTx/>
                <a:uFillTx/>
                <a:latin typeface="+mn-lt"/>
                <a:ea typeface="+mn-ea"/>
                <a:cs typeface="+mn-cs"/>
              </a:rPr>
              <a:t>8</a:t>
            </a:r>
            <a:r>
              <a:rPr kumimoji="0" lang="el-GR" sz="2000" b="0" i="0" u="none" strike="noStrike" kern="1200" cap="none" spc="0" normalizeH="0" baseline="0" noProof="0" dirty="0" smtClean="0">
                <a:ln>
                  <a:noFill/>
                </a:ln>
                <a:solidFill>
                  <a:srgbClr val="FF0000"/>
                </a:solidFill>
                <a:effectLst/>
                <a:uLnTx/>
                <a:uFillTx/>
                <a:latin typeface="+mn-lt"/>
                <a:ea typeface="+mn-ea"/>
                <a:cs typeface="+mn-cs"/>
              </a:rPr>
              <a:t>×</a:t>
            </a:r>
            <a:r>
              <a:rPr lang="en-US" sz="2000" dirty="0" smtClean="0">
                <a:solidFill>
                  <a:srgbClr val="FF0000"/>
                </a:solidFill>
              </a:rPr>
              <a:t>28</a:t>
            </a:r>
            <a:r>
              <a:rPr kumimoji="0" lang="en-US" sz="2000" b="0" i="0" u="none" strike="noStrike" kern="1200" cap="none" spc="0" normalizeH="0" baseline="0" noProof="0" dirty="0" smtClean="0">
                <a:ln>
                  <a:noFill/>
                </a:ln>
                <a:solidFill>
                  <a:srgbClr val="FF0000"/>
                </a:solidFill>
                <a:effectLst/>
                <a:uLnTx/>
                <a:uFillTx/>
                <a:latin typeface="+mn-lt"/>
                <a:ea typeface="+mn-ea"/>
                <a:cs typeface="+mn-cs"/>
              </a:rPr>
              <a:t> </a:t>
            </a:r>
            <a:r>
              <a:rPr kumimoji="0" lang="ru-RU" sz="2000" b="0" i="0" u="none" strike="noStrike" kern="1200" cap="none" spc="0" normalizeH="0" baseline="0" noProof="0" dirty="0" err="1">
                <a:ln>
                  <a:noFill/>
                </a:ln>
                <a:effectLst/>
                <a:uLnTx/>
                <a:uFillTx/>
                <a:latin typeface="+mn-lt"/>
                <a:ea typeface="+mn-ea"/>
                <a:cs typeface="+mn-cs"/>
              </a:rPr>
              <a:t>μ</a:t>
            </a:r>
            <a:r>
              <a:rPr kumimoji="0" lang="en-US" sz="2000" b="0" i="0" u="none" strike="noStrike" kern="1200" cap="none" spc="0" normalizeH="0" baseline="0" noProof="0" dirty="0">
                <a:ln>
                  <a:noFill/>
                </a:ln>
                <a:effectLst/>
                <a:uLnTx/>
                <a:uFillTx/>
                <a:latin typeface="+mn-lt"/>
                <a:ea typeface="+mn-ea"/>
                <a:cs typeface="+mn-cs"/>
              </a:rPr>
              <a:t>m</a:t>
            </a:r>
            <a:r>
              <a:rPr kumimoji="0" lang="ru-RU" sz="2000" b="0" i="0" u="none" strike="noStrike" kern="1200" cap="none" spc="0" normalizeH="0" baseline="30000" noProof="0" dirty="0">
                <a:ln>
                  <a:noFill/>
                </a:ln>
                <a:effectLst/>
                <a:uLnTx/>
                <a:uFillTx/>
                <a:latin typeface="+mn-lt"/>
                <a:ea typeface="+mn-ea"/>
                <a:cs typeface="+mn-cs"/>
              </a:rPr>
              <a:t>2</a:t>
            </a:r>
            <a:r>
              <a:rPr kumimoji="0" lang="ru-RU" sz="2000" b="0" i="0" u="none" strike="noStrike" kern="1200" cap="none" spc="0" normalizeH="0" baseline="0" noProof="0" dirty="0">
                <a:ln>
                  <a:noFill/>
                </a:ln>
                <a:effectLst/>
                <a:uLnTx/>
                <a:uFillTx/>
                <a:latin typeface="+mn-lt"/>
                <a:ea typeface="+mn-ea"/>
                <a:cs typeface="+mn-cs"/>
              </a:rPr>
              <a:t>.</a:t>
            </a:r>
            <a:endParaRPr kumimoji="0" lang="en-US" sz="2000" b="0" i="0" u="none" strike="noStrike" kern="1200" cap="none" spc="0" normalizeH="0" baseline="0" noProof="0" dirty="0">
              <a:ln>
                <a:noFill/>
              </a:ln>
              <a:effectLst/>
              <a:uLnTx/>
              <a:uFillTx/>
              <a:latin typeface="+mn-lt"/>
              <a:ea typeface="+mn-ea"/>
              <a:cs typeface="+mn-cs"/>
            </a:endParaRPr>
          </a:p>
          <a:p>
            <a:pPr marL="0" marR="0" lvl="0" indent="0" defTabSz="3703118"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effectLst/>
                <a:uLnTx/>
                <a:uFillTx/>
                <a:latin typeface="+mn-lt"/>
                <a:ea typeface="+mn-ea"/>
                <a:cs typeface="+mn-cs"/>
              </a:rPr>
              <a:t>Space </a:t>
            </a:r>
            <a:r>
              <a:rPr kumimoji="0" lang="en-US" sz="2000" b="1" i="0" u="none" strike="noStrike" kern="1200" cap="none" spc="0" normalizeH="0" baseline="0" noProof="0" dirty="0" smtClean="0">
                <a:ln>
                  <a:noFill/>
                </a:ln>
                <a:effectLst/>
                <a:uLnTx/>
                <a:uFillTx/>
                <a:latin typeface="+mn-lt"/>
                <a:ea typeface="+mn-ea"/>
                <a:cs typeface="+mn-cs"/>
              </a:rPr>
              <a:t>resolution</a:t>
            </a:r>
            <a:r>
              <a:rPr kumimoji="0" lang="ru-RU" sz="2000" b="1" i="0" u="none" strike="noStrike" kern="1200" cap="none" spc="0" normalizeH="0" baseline="0" noProof="0" dirty="0" smtClean="0">
                <a:ln>
                  <a:noFill/>
                </a:ln>
                <a:effectLst/>
                <a:uLnTx/>
                <a:uFillTx/>
                <a:latin typeface="+mn-lt"/>
                <a:ea typeface="+mn-ea"/>
                <a:cs typeface="+mn-cs"/>
              </a:rPr>
              <a:t>:</a:t>
            </a:r>
          </a:p>
          <a:p>
            <a:pPr marL="0" marR="0" lvl="0" indent="0" defTabSz="3703118"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accent2"/>
                </a:solidFill>
                <a:effectLst/>
                <a:uLnTx/>
                <a:uFillTx/>
                <a:latin typeface="+mn-lt"/>
                <a:ea typeface="+mn-ea"/>
                <a:cs typeface="+mn-cs"/>
              </a:rPr>
              <a:t> </a:t>
            </a:r>
            <a:r>
              <a:rPr kumimoji="0" lang="el-GR" sz="2000" b="0" i="0" u="none" strike="noStrike" kern="1200" cap="none" spc="0" normalizeH="0" baseline="0" noProof="0" dirty="0" smtClean="0">
                <a:ln>
                  <a:noFill/>
                </a:ln>
                <a:solidFill>
                  <a:srgbClr val="C00000"/>
                </a:solidFill>
                <a:effectLst/>
                <a:uLnTx/>
                <a:uFillTx/>
                <a:latin typeface="+mn-lt"/>
                <a:ea typeface="+mn-ea"/>
                <a:cs typeface="+mn-cs"/>
              </a:rPr>
              <a:t>σ</a:t>
            </a:r>
            <a:r>
              <a:rPr kumimoji="0" lang="en-US" sz="2000" b="0" i="0" u="none" strike="noStrike" kern="1200" cap="none" spc="0" normalizeH="0" baseline="-25000" noProof="0" dirty="0" smtClean="0">
                <a:ln>
                  <a:noFill/>
                </a:ln>
                <a:solidFill>
                  <a:srgbClr val="C00000"/>
                </a:solidFill>
                <a:effectLst/>
                <a:uLnTx/>
                <a:uFillTx/>
                <a:latin typeface="+mn-lt"/>
                <a:ea typeface="+mn-ea"/>
                <a:cs typeface="+mn-cs"/>
              </a:rPr>
              <a:t>r</a:t>
            </a:r>
            <a:r>
              <a:rPr kumimoji="0" lang="el-GR" sz="2000" b="0" i="0" u="none" strike="noStrike" kern="1200" cap="none" spc="0" normalizeH="0" baseline="-25000" noProof="0" dirty="0" smtClean="0">
                <a:ln>
                  <a:noFill/>
                </a:ln>
                <a:solidFill>
                  <a:srgbClr val="C00000"/>
                </a:solidFill>
                <a:effectLst/>
                <a:uLnTx/>
                <a:uFillTx/>
                <a:latin typeface="+mn-lt"/>
                <a:ea typeface="+mn-ea"/>
                <a:cs typeface="+mn-cs"/>
              </a:rPr>
              <a:t>φ</a:t>
            </a:r>
            <a:r>
              <a:rPr kumimoji="0" lang="ru-RU" sz="2000" b="0" i="0" u="none" strike="noStrike" kern="1200" cap="none" spc="0" normalizeH="0" baseline="-25000" noProof="0" dirty="0" smtClean="0">
                <a:ln>
                  <a:noFill/>
                </a:ln>
                <a:solidFill>
                  <a:srgbClr val="C00000"/>
                </a:solidFill>
                <a:effectLst/>
                <a:uLnTx/>
                <a:uFillTx/>
                <a:latin typeface="+mn-lt"/>
                <a:ea typeface="+mn-ea"/>
                <a:cs typeface="+mn-cs"/>
              </a:rPr>
              <a:t> </a:t>
            </a:r>
            <a:r>
              <a:rPr kumimoji="0" lang="ru-RU" sz="2000" b="0" i="0" u="none" strike="noStrike" kern="1200" cap="none" spc="0" normalizeH="0" baseline="0" noProof="0" dirty="0" smtClean="0">
                <a:ln>
                  <a:noFill/>
                </a:ln>
                <a:solidFill>
                  <a:srgbClr val="C00000"/>
                </a:solidFill>
                <a:effectLst/>
                <a:uLnTx/>
                <a:uFillTx/>
                <a:latin typeface="+mn-lt"/>
                <a:ea typeface="+mn-ea"/>
                <a:cs typeface="+mn-cs"/>
              </a:rPr>
              <a:t>= </a:t>
            </a:r>
            <a:r>
              <a:rPr kumimoji="0" lang="en-US" sz="2000" b="0" i="0" u="none" strike="noStrike" kern="1200" cap="none" spc="0" normalizeH="0" baseline="0" noProof="0" dirty="0" smtClean="0">
                <a:ln>
                  <a:noFill/>
                </a:ln>
                <a:solidFill>
                  <a:srgbClr val="C00000"/>
                </a:solidFill>
                <a:effectLst/>
                <a:uLnTx/>
                <a:uFillTx/>
                <a:latin typeface="+mn-lt"/>
                <a:ea typeface="+mn-ea"/>
                <a:cs typeface="+mn-cs"/>
              </a:rPr>
              <a:t>5</a:t>
            </a:r>
            <a:r>
              <a:rPr kumimoji="0" lang="ru-RU" sz="2000" b="0" i="0" u="none" strike="noStrike" kern="1200" cap="none" spc="0" normalizeH="0" baseline="0" noProof="0" dirty="0" smtClean="0">
                <a:ln>
                  <a:noFill/>
                </a:ln>
                <a:solidFill>
                  <a:srgbClr val="C00000"/>
                </a:solidFill>
                <a:effectLst/>
                <a:uLnTx/>
                <a:uFillTx/>
                <a:latin typeface="+mn-lt"/>
                <a:ea typeface="+mn-ea"/>
                <a:cs typeface="+mn-cs"/>
              </a:rPr>
              <a:t> </a:t>
            </a:r>
            <a:r>
              <a:rPr kumimoji="0" lang="ru-RU" sz="2000" b="0" i="0" u="none" strike="noStrike" kern="1200" cap="none" spc="0" normalizeH="0" baseline="0" noProof="0" dirty="0" err="1" smtClean="0">
                <a:ln>
                  <a:noFill/>
                </a:ln>
                <a:solidFill>
                  <a:srgbClr val="C00000"/>
                </a:solidFill>
                <a:effectLst/>
                <a:uLnTx/>
                <a:uFillTx/>
                <a:latin typeface="+mn-lt"/>
                <a:ea typeface="+mn-ea"/>
                <a:cs typeface="+mn-cs"/>
              </a:rPr>
              <a:t>μ</a:t>
            </a:r>
            <a:r>
              <a:rPr kumimoji="0" lang="en-US" sz="2000" b="0" i="0" u="none" strike="noStrike" kern="1200" cap="none" spc="0" normalizeH="0" baseline="0" noProof="0" dirty="0" smtClean="0">
                <a:ln>
                  <a:noFill/>
                </a:ln>
                <a:solidFill>
                  <a:srgbClr val="C00000"/>
                </a:solidFill>
                <a:effectLst/>
                <a:uLnTx/>
                <a:uFillTx/>
                <a:latin typeface="+mn-lt"/>
                <a:ea typeface="+mn-ea"/>
                <a:cs typeface="+mn-cs"/>
              </a:rPr>
              <a:t>m </a:t>
            </a:r>
            <a:r>
              <a:rPr kumimoji="0" lang="ru-RU" sz="2000" b="0" i="0" u="none" strike="noStrike" kern="1200" cap="none" spc="0" normalizeH="0" baseline="0" noProof="0" dirty="0" smtClean="0">
                <a:ln>
                  <a:noFill/>
                </a:ln>
                <a:solidFill>
                  <a:srgbClr val="C00000"/>
                </a:solidFill>
                <a:effectLst/>
                <a:uLnTx/>
                <a:uFillTx/>
                <a:latin typeface="+mn-lt"/>
                <a:ea typeface="+mn-ea"/>
                <a:cs typeface="+mn-cs"/>
              </a:rPr>
              <a:t>, </a:t>
            </a:r>
            <a:r>
              <a:rPr kumimoji="0" lang="el-GR" sz="2000" b="0" i="0" u="none" strike="noStrike" kern="1200" cap="none" spc="0" normalizeH="0" baseline="0" noProof="0" dirty="0" smtClean="0">
                <a:ln>
                  <a:noFill/>
                </a:ln>
                <a:solidFill>
                  <a:srgbClr val="C00000"/>
                </a:solidFill>
                <a:effectLst/>
                <a:uLnTx/>
                <a:uFillTx/>
                <a:latin typeface="+mn-lt"/>
                <a:ea typeface="+mn-ea"/>
                <a:cs typeface="+mn-cs"/>
              </a:rPr>
              <a:t>σ</a:t>
            </a:r>
            <a:r>
              <a:rPr kumimoji="0" lang="en-US" sz="2000" b="0" i="0" u="none" strike="noStrike" kern="1200" cap="none" spc="0" normalizeH="0" baseline="-25000" noProof="0" dirty="0" smtClean="0">
                <a:ln>
                  <a:noFill/>
                </a:ln>
                <a:solidFill>
                  <a:srgbClr val="C00000"/>
                </a:solidFill>
                <a:effectLst/>
                <a:uLnTx/>
                <a:uFillTx/>
                <a:latin typeface="+mn-lt"/>
                <a:ea typeface="+mn-ea"/>
                <a:cs typeface="+mn-cs"/>
              </a:rPr>
              <a:t>z</a:t>
            </a:r>
            <a:r>
              <a:rPr kumimoji="0" lang="ru-RU" sz="2000" b="0" i="0" u="none" strike="noStrike" kern="1200" cap="none" spc="0" normalizeH="0" baseline="-25000" noProof="0" dirty="0" smtClean="0">
                <a:ln>
                  <a:noFill/>
                </a:ln>
                <a:solidFill>
                  <a:srgbClr val="C00000"/>
                </a:solidFill>
                <a:effectLst/>
                <a:uLnTx/>
                <a:uFillTx/>
                <a:latin typeface="+mn-lt"/>
                <a:ea typeface="+mn-ea"/>
                <a:cs typeface="+mn-cs"/>
              </a:rPr>
              <a:t> </a:t>
            </a:r>
            <a:r>
              <a:rPr kumimoji="0" lang="ru-RU" sz="2000" b="0" i="0" u="none" strike="noStrike" kern="1200" cap="none" spc="0" normalizeH="0" baseline="0" noProof="0" dirty="0" smtClean="0">
                <a:ln>
                  <a:noFill/>
                </a:ln>
                <a:solidFill>
                  <a:srgbClr val="C00000"/>
                </a:solidFill>
                <a:effectLst/>
                <a:uLnTx/>
                <a:uFillTx/>
                <a:latin typeface="+mn-lt"/>
                <a:ea typeface="+mn-ea"/>
                <a:cs typeface="+mn-cs"/>
              </a:rPr>
              <a:t>= </a:t>
            </a:r>
            <a:r>
              <a:rPr kumimoji="0" lang="en-US" sz="2000" b="0" i="0" u="none" strike="noStrike" kern="1200" cap="none" spc="0" normalizeH="0" baseline="0" noProof="0" dirty="0" smtClean="0">
                <a:ln>
                  <a:noFill/>
                </a:ln>
                <a:solidFill>
                  <a:srgbClr val="C00000"/>
                </a:solidFill>
                <a:effectLst/>
                <a:uLnTx/>
                <a:uFillTx/>
                <a:latin typeface="+mn-lt"/>
                <a:ea typeface="+mn-ea"/>
                <a:cs typeface="+mn-cs"/>
              </a:rPr>
              <a:t>5</a:t>
            </a:r>
            <a:r>
              <a:rPr kumimoji="0" lang="ru-RU" sz="2000" b="0" i="0" u="none" strike="noStrike" kern="1200" cap="none" spc="0" normalizeH="0" baseline="0" noProof="0" dirty="0" smtClean="0">
                <a:ln>
                  <a:noFill/>
                </a:ln>
                <a:solidFill>
                  <a:srgbClr val="C00000"/>
                </a:solidFill>
                <a:effectLst/>
                <a:uLnTx/>
                <a:uFillTx/>
                <a:latin typeface="+mn-lt"/>
                <a:ea typeface="+mn-ea"/>
                <a:cs typeface="+mn-cs"/>
              </a:rPr>
              <a:t> </a:t>
            </a:r>
            <a:r>
              <a:rPr kumimoji="0" lang="ru-RU" sz="2000" b="0" i="0" u="none" strike="noStrike" kern="1200" cap="none" spc="0" normalizeH="0" baseline="0" noProof="0" dirty="0" err="1" smtClean="0">
                <a:ln>
                  <a:noFill/>
                </a:ln>
                <a:solidFill>
                  <a:srgbClr val="C00000"/>
                </a:solidFill>
                <a:effectLst/>
                <a:uLnTx/>
                <a:uFillTx/>
                <a:latin typeface="+mn-lt"/>
                <a:ea typeface="+mn-ea"/>
                <a:cs typeface="+mn-cs"/>
              </a:rPr>
              <a:t>μ</a:t>
            </a:r>
            <a:r>
              <a:rPr kumimoji="0" lang="en-US" sz="2000" b="0" i="0" u="none" strike="noStrike" kern="1200" cap="none" spc="0" normalizeH="0" baseline="0" noProof="0" dirty="0" smtClean="0">
                <a:ln>
                  <a:noFill/>
                </a:ln>
                <a:solidFill>
                  <a:srgbClr val="C00000"/>
                </a:solidFill>
                <a:effectLst/>
                <a:uLnTx/>
                <a:uFillTx/>
                <a:latin typeface="+mn-lt"/>
                <a:ea typeface="+mn-ea"/>
                <a:cs typeface="+mn-cs"/>
              </a:rPr>
              <a:t>m </a:t>
            </a:r>
            <a:endParaRPr kumimoji="0" lang="ru-RU" sz="2000" b="0" i="0" u="none" strike="noStrike" kern="1200" cap="none" spc="0" normalizeH="0" baseline="0" noProof="0" dirty="0">
              <a:ln>
                <a:noFill/>
              </a:ln>
              <a:solidFill>
                <a:srgbClr val="C0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Номер слайда 14"/>
          <p:cNvSpPr>
            <a:spLocks noGrp="1"/>
          </p:cNvSpPr>
          <p:nvPr>
            <p:ph type="sldNum" sz="quarter" idx="12"/>
          </p:nvPr>
        </p:nvSpPr>
        <p:spPr>
          <a:noFill/>
        </p:spPr>
        <p:txBody>
          <a:bodyPr/>
          <a:lstStyle/>
          <a:p>
            <a:fld id="{A80B30CB-FAA4-4C59-A725-D266ABF9ECB3}" type="slidenum">
              <a:rPr lang="ru-RU" smtClean="0"/>
              <a:pPr/>
              <a:t>6</a:t>
            </a:fld>
            <a:endParaRPr lang="ru-RU" dirty="0" smtClean="0"/>
          </a:p>
        </p:txBody>
      </p:sp>
      <p:sp>
        <p:nvSpPr>
          <p:cNvPr id="1032" name="Rectangle 2"/>
          <p:cNvSpPr>
            <a:spLocks noGrp="1" noChangeArrowheads="1"/>
          </p:cNvSpPr>
          <p:nvPr>
            <p:ph type="title"/>
          </p:nvPr>
        </p:nvSpPr>
        <p:spPr>
          <a:xfrm>
            <a:off x="1142976" y="285728"/>
            <a:ext cx="7143800" cy="500066"/>
          </a:xfrm>
        </p:spPr>
        <p:txBody>
          <a:bodyPr/>
          <a:lstStyle/>
          <a:p>
            <a:pPr eaLnBrk="1" hangingPunct="1"/>
            <a:r>
              <a:rPr lang="en-US" sz="2400" b="1" dirty="0" smtClean="0">
                <a:solidFill>
                  <a:schemeClr val="tx1"/>
                </a:solidFill>
              </a:rPr>
              <a:t>IT design on the base of </a:t>
            </a:r>
            <a:r>
              <a:rPr lang="ru-RU" sz="2400" b="1" dirty="0" smtClean="0">
                <a:solidFill>
                  <a:schemeClr val="tx1"/>
                </a:solidFill>
              </a:rPr>
              <a:t> </a:t>
            </a:r>
            <a:r>
              <a:rPr lang="en-US" sz="2400" b="1" dirty="0" smtClean="0">
                <a:solidFill>
                  <a:schemeClr val="tx1"/>
                </a:solidFill>
              </a:rPr>
              <a:t>MAPS</a:t>
            </a:r>
            <a:endParaRPr lang="ru-RU" sz="2400" b="1" dirty="0" smtClean="0">
              <a:solidFill>
                <a:schemeClr val="tx1"/>
              </a:solidFill>
            </a:endParaRPr>
          </a:p>
        </p:txBody>
      </p:sp>
      <p:sp>
        <p:nvSpPr>
          <p:cNvPr id="1033" name="Прямоугольник 8"/>
          <p:cNvSpPr>
            <a:spLocks noChangeArrowheads="1"/>
          </p:cNvSpPr>
          <p:nvPr/>
        </p:nvSpPr>
        <p:spPr bwMode="auto">
          <a:xfrm>
            <a:off x="4214810" y="2928934"/>
            <a:ext cx="4357717" cy="369332"/>
          </a:xfrm>
          <a:prstGeom prst="rect">
            <a:avLst/>
          </a:prstGeom>
          <a:noFill/>
          <a:ln w="9525">
            <a:noFill/>
            <a:miter lim="800000"/>
            <a:headEnd/>
            <a:tailEnd/>
          </a:ln>
        </p:spPr>
        <p:txBody>
          <a:bodyPr wrap="square">
            <a:spAutoFit/>
          </a:bodyPr>
          <a:lstStyle/>
          <a:p>
            <a:endParaRPr lang="ru-RU" dirty="0"/>
          </a:p>
        </p:txBody>
      </p:sp>
      <p:pic>
        <p:nvPicPr>
          <p:cNvPr id="10" name="Рисунок 9" descr="MPD_ITS_HIghres.jpg"/>
          <p:cNvPicPr>
            <a:picLocks noChangeAspect="1"/>
          </p:cNvPicPr>
          <p:nvPr/>
        </p:nvPicPr>
        <p:blipFill>
          <a:blip r:embed="rId2" cstate="print"/>
          <a:stretch>
            <a:fillRect/>
          </a:stretch>
        </p:blipFill>
        <p:spPr>
          <a:xfrm>
            <a:off x="214282" y="3929066"/>
            <a:ext cx="4500594" cy="2786082"/>
          </a:xfrm>
          <a:prstGeom prst="rect">
            <a:avLst/>
          </a:prstGeom>
        </p:spPr>
      </p:pic>
      <p:pic>
        <p:nvPicPr>
          <p:cNvPr id="11" name="Рисунок 10" descr="MPD-setup.jpg"/>
          <p:cNvPicPr>
            <a:picLocks noChangeAspect="1"/>
          </p:cNvPicPr>
          <p:nvPr/>
        </p:nvPicPr>
        <p:blipFill>
          <a:blip r:embed="rId3"/>
          <a:stretch>
            <a:fillRect/>
          </a:stretch>
        </p:blipFill>
        <p:spPr>
          <a:xfrm>
            <a:off x="571472" y="857232"/>
            <a:ext cx="2914650" cy="2857520"/>
          </a:xfrm>
          <a:prstGeom prst="rect">
            <a:avLst/>
          </a:prstGeom>
        </p:spPr>
      </p:pic>
      <p:sp>
        <p:nvSpPr>
          <p:cNvPr id="12" name="TextBox 11"/>
          <p:cNvSpPr txBox="1"/>
          <p:nvPr/>
        </p:nvSpPr>
        <p:spPr>
          <a:xfrm>
            <a:off x="4214810" y="857232"/>
            <a:ext cx="4714908" cy="2862322"/>
          </a:xfrm>
          <a:prstGeom prst="rect">
            <a:avLst/>
          </a:prstGeom>
          <a:noFill/>
        </p:spPr>
        <p:txBody>
          <a:bodyPr wrap="square" rtlCol="0">
            <a:spAutoFit/>
          </a:bodyPr>
          <a:lstStyle/>
          <a:p>
            <a:pPr lvl="0"/>
            <a:r>
              <a:rPr lang="en-US" dirty="0" smtClean="0">
                <a:solidFill>
                  <a:srgbClr val="C00000"/>
                </a:solidFill>
              </a:rPr>
              <a:t>Geometric  limitations:  </a:t>
            </a:r>
          </a:p>
          <a:p>
            <a:pPr lvl="0">
              <a:buFont typeface="Arial" pitchFamily="34" charset="0"/>
              <a:buChar char="•"/>
            </a:pPr>
            <a:r>
              <a:rPr lang="en-US" dirty="0" smtClean="0"/>
              <a:t>  by the size of the beam pipe, the diameter of which can vary from </a:t>
            </a:r>
            <a:r>
              <a:rPr lang="en-US" dirty="0" smtClean="0">
                <a:solidFill>
                  <a:srgbClr val="0070C0"/>
                </a:solidFill>
              </a:rPr>
              <a:t>40 to 65 mm</a:t>
            </a:r>
            <a:r>
              <a:rPr lang="en-US" dirty="0" smtClean="0"/>
              <a:t>;</a:t>
            </a:r>
          </a:p>
          <a:p>
            <a:pPr lvl="0">
              <a:buFont typeface="Arial" pitchFamily="34" charset="0"/>
              <a:buChar char="•"/>
            </a:pPr>
            <a:r>
              <a:rPr lang="en-US" dirty="0" smtClean="0"/>
              <a:t>  by the dimensions of the TPC, the inner diameter of which is 500 mm</a:t>
            </a:r>
          </a:p>
          <a:p>
            <a:pPr lvl="0"/>
            <a:endParaRPr lang="en-US" dirty="0" smtClean="0"/>
          </a:p>
          <a:p>
            <a:pPr lvl="0"/>
            <a:r>
              <a:rPr lang="en-US" dirty="0" smtClean="0">
                <a:solidFill>
                  <a:srgbClr val="C00000"/>
                </a:solidFill>
              </a:rPr>
              <a:t>Constructive limitations:</a:t>
            </a:r>
          </a:p>
          <a:p>
            <a:pPr lvl="0">
              <a:buFont typeface="Arial" pitchFamily="34" charset="0"/>
              <a:buChar char="•"/>
            </a:pPr>
            <a:r>
              <a:rPr lang="en-US" dirty="0" smtClean="0"/>
              <a:t>  by the  dimensions of the carbon      composite support structures;</a:t>
            </a:r>
          </a:p>
          <a:p>
            <a:pPr lvl="0">
              <a:buFont typeface="Arial" pitchFamily="34" charset="0"/>
              <a:buChar char="•"/>
            </a:pPr>
            <a:r>
              <a:rPr lang="en-US" dirty="0" smtClean="0"/>
              <a:t>  by the transverse dimensions of MAPS.   </a:t>
            </a:r>
            <a:endParaRPr lang="ru-RU" dirty="0"/>
          </a:p>
        </p:txBody>
      </p:sp>
      <p:sp>
        <p:nvSpPr>
          <p:cNvPr id="14" name="Прямоугольник 13"/>
          <p:cNvSpPr/>
          <p:nvPr/>
        </p:nvSpPr>
        <p:spPr>
          <a:xfrm>
            <a:off x="4786314" y="4643446"/>
            <a:ext cx="4143404" cy="923330"/>
          </a:xfrm>
          <a:prstGeom prst="rect">
            <a:avLst/>
          </a:prstGeom>
        </p:spPr>
        <p:txBody>
          <a:bodyPr wrap="square">
            <a:spAutoFit/>
          </a:bodyPr>
          <a:lstStyle/>
          <a:p>
            <a:r>
              <a:rPr lang="en-US" dirty="0" smtClean="0"/>
              <a:t>These limitations lead to a 5-layer construction of IT with 12 ladders in the innermost layer.</a:t>
            </a:r>
            <a:endParaRPr lang="ru-RU" dirty="0"/>
          </a:p>
        </p:txBody>
      </p:sp>
      <p:sp>
        <p:nvSpPr>
          <p:cNvPr id="15" name="Стрелка вниз 14"/>
          <p:cNvSpPr/>
          <p:nvPr/>
        </p:nvSpPr>
        <p:spPr>
          <a:xfrm>
            <a:off x="5715008" y="3929066"/>
            <a:ext cx="928694"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Номер слайда 14"/>
          <p:cNvSpPr>
            <a:spLocks noGrp="1"/>
          </p:cNvSpPr>
          <p:nvPr>
            <p:ph type="sldNum" sz="quarter" idx="12"/>
          </p:nvPr>
        </p:nvSpPr>
        <p:spPr>
          <a:noFill/>
        </p:spPr>
        <p:txBody>
          <a:bodyPr/>
          <a:lstStyle/>
          <a:p>
            <a:fld id="{A80B30CB-FAA4-4C59-A725-D266ABF9ECB3}" type="slidenum">
              <a:rPr lang="ru-RU" smtClean="0"/>
              <a:pPr/>
              <a:t>7</a:t>
            </a:fld>
            <a:endParaRPr lang="ru-RU" dirty="0" smtClean="0"/>
          </a:p>
        </p:txBody>
      </p:sp>
      <p:sp>
        <p:nvSpPr>
          <p:cNvPr id="1032" name="Rectangle 2"/>
          <p:cNvSpPr>
            <a:spLocks noGrp="1" noChangeArrowheads="1"/>
          </p:cNvSpPr>
          <p:nvPr>
            <p:ph type="title"/>
          </p:nvPr>
        </p:nvSpPr>
        <p:spPr>
          <a:xfrm>
            <a:off x="1142976" y="214290"/>
            <a:ext cx="7143800" cy="500066"/>
          </a:xfrm>
        </p:spPr>
        <p:txBody>
          <a:bodyPr/>
          <a:lstStyle/>
          <a:p>
            <a:pPr eaLnBrk="1" hangingPunct="1"/>
            <a:r>
              <a:rPr lang="en-US" sz="2400" b="1" dirty="0" smtClean="0">
                <a:solidFill>
                  <a:schemeClr val="tx1"/>
                </a:solidFill>
              </a:rPr>
              <a:t>IT geometric model using for simulation</a:t>
            </a:r>
            <a:endParaRPr lang="ru-RU" sz="2400" b="1" dirty="0" smtClean="0">
              <a:solidFill>
                <a:schemeClr val="tx1"/>
              </a:solidFill>
            </a:endParaRPr>
          </a:p>
        </p:txBody>
      </p:sp>
      <p:graphicFrame>
        <p:nvGraphicFramePr>
          <p:cNvPr id="13" name="Таблица 12"/>
          <p:cNvGraphicFramePr>
            <a:graphicFrameLocks noGrp="1"/>
          </p:cNvGraphicFramePr>
          <p:nvPr/>
        </p:nvGraphicFramePr>
        <p:xfrm>
          <a:off x="500034" y="4000504"/>
          <a:ext cx="8358245" cy="2051684"/>
        </p:xfrm>
        <a:graphic>
          <a:graphicData uri="http://schemas.openxmlformats.org/drawingml/2006/table">
            <a:tbl>
              <a:tblPr/>
              <a:tblGrid>
                <a:gridCol w="854799"/>
                <a:gridCol w="1220926"/>
                <a:gridCol w="1220926"/>
                <a:gridCol w="1037862"/>
                <a:gridCol w="1037862"/>
                <a:gridCol w="1492935"/>
                <a:gridCol w="1492935"/>
              </a:tblGrid>
              <a:tr h="680084">
                <a:tc>
                  <a:txBody>
                    <a:bodyPr/>
                    <a:lstStyle/>
                    <a:p>
                      <a:pPr algn="ctr">
                        <a:lnSpc>
                          <a:spcPct val="100000"/>
                        </a:lnSpc>
                        <a:spcAft>
                          <a:spcPts val="0"/>
                        </a:spcAft>
                      </a:pPr>
                      <a:r>
                        <a:rPr lang="en-US" sz="1800" dirty="0" smtClean="0">
                          <a:latin typeface="Times New Roman"/>
                          <a:ea typeface="Calibri"/>
                        </a:rPr>
                        <a:t>Layer</a:t>
                      </a:r>
                      <a:endParaRPr lang="ru-RU" sz="18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en-US" sz="1800" dirty="0" smtClean="0">
                          <a:latin typeface="Times New Roman"/>
                          <a:ea typeface="Calibri"/>
                        </a:rPr>
                        <a:t>Number of ladders</a:t>
                      </a:r>
                      <a:endParaRPr lang="ru-RU" sz="18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en-US" sz="1800" dirty="0" smtClean="0">
                          <a:latin typeface="Times New Roman"/>
                          <a:ea typeface="Calibri"/>
                        </a:rPr>
                        <a:t>Number</a:t>
                      </a:r>
                      <a:r>
                        <a:rPr lang="en-US" sz="1800" baseline="0" dirty="0" smtClean="0">
                          <a:latin typeface="Times New Roman"/>
                          <a:ea typeface="Calibri"/>
                        </a:rPr>
                        <a:t> of  MAPS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en-US" sz="1800" dirty="0" err="1">
                          <a:latin typeface="Times New Roman"/>
                          <a:ea typeface="Calibri"/>
                        </a:rPr>
                        <a:t>R</a:t>
                      </a:r>
                      <a:r>
                        <a:rPr lang="en-US" sz="1800" baseline="-25000" dirty="0" err="1">
                          <a:latin typeface="Times New Roman"/>
                          <a:ea typeface="Calibri"/>
                        </a:rPr>
                        <a:t>min</a:t>
                      </a:r>
                      <a:r>
                        <a:rPr lang="en-US" sz="1800" dirty="0">
                          <a:latin typeface="Times New Roman"/>
                          <a:ea typeface="Calibri"/>
                        </a:rPr>
                        <a:t>, </a:t>
                      </a:r>
                      <a:r>
                        <a:rPr lang="en-US" sz="1800" dirty="0" smtClean="0">
                          <a:latin typeface="Times New Roman"/>
                          <a:ea typeface="Calibri"/>
                        </a:rPr>
                        <a:t>mm</a:t>
                      </a:r>
                      <a:endParaRPr lang="ru-RU" sz="18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en-US" sz="1800" dirty="0" err="1">
                          <a:latin typeface="Times New Roman"/>
                          <a:ea typeface="Calibri"/>
                        </a:rPr>
                        <a:t>R</a:t>
                      </a:r>
                      <a:r>
                        <a:rPr lang="en-US" sz="1800" baseline="-25000" dirty="0" err="1">
                          <a:latin typeface="Times New Roman"/>
                          <a:ea typeface="Calibri"/>
                        </a:rPr>
                        <a:t>max</a:t>
                      </a:r>
                      <a:r>
                        <a:rPr lang="en-US" sz="1800" dirty="0">
                          <a:latin typeface="Times New Roman"/>
                          <a:ea typeface="Calibri"/>
                        </a:rPr>
                        <a:t>, </a:t>
                      </a:r>
                      <a:r>
                        <a:rPr lang="en-US" sz="1800" dirty="0" smtClean="0">
                          <a:latin typeface="Times New Roman"/>
                          <a:ea typeface="Calibri"/>
                        </a:rPr>
                        <a:t>mm</a:t>
                      </a:r>
                      <a:endParaRPr lang="ru-RU" sz="18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en-US" sz="1800" dirty="0" smtClean="0">
                          <a:latin typeface="Times New Roman"/>
                          <a:ea typeface="Calibri"/>
                        </a:rPr>
                        <a:t>Ladder</a:t>
                      </a:r>
                    </a:p>
                    <a:p>
                      <a:pPr algn="ctr">
                        <a:lnSpc>
                          <a:spcPct val="100000"/>
                        </a:lnSpc>
                        <a:spcAft>
                          <a:spcPts val="0"/>
                        </a:spcAft>
                      </a:pPr>
                      <a:r>
                        <a:rPr lang="en-US" sz="1800" dirty="0" smtClean="0">
                          <a:latin typeface="Times New Roman"/>
                          <a:ea typeface="Calibri"/>
                        </a:rPr>
                        <a:t> length</a:t>
                      </a:r>
                      <a:r>
                        <a:rPr lang="ru-RU" sz="1800" dirty="0" smtClean="0">
                          <a:latin typeface="Times New Roman"/>
                          <a:ea typeface="Calibri"/>
                        </a:rPr>
                        <a:t>, </a:t>
                      </a:r>
                      <a:r>
                        <a:rPr lang="en-US" sz="1800" dirty="0" smtClean="0">
                          <a:latin typeface="Times New Roman"/>
                          <a:ea typeface="Calibri"/>
                        </a:rPr>
                        <a:t>mm</a:t>
                      </a:r>
                      <a:endParaRPr lang="ru-RU" sz="18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en-US" sz="1800" dirty="0" smtClean="0">
                          <a:latin typeface="Times New Roman"/>
                          <a:ea typeface="Calibri"/>
                        </a:rPr>
                        <a:t>Effective</a:t>
                      </a:r>
                    </a:p>
                    <a:p>
                      <a:pPr algn="ctr">
                        <a:lnSpc>
                          <a:spcPct val="100000"/>
                        </a:lnSpc>
                        <a:spcAft>
                          <a:spcPts val="0"/>
                        </a:spcAft>
                      </a:pPr>
                      <a:r>
                        <a:rPr lang="en-US" sz="1800" dirty="0" smtClean="0">
                          <a:latin typeface="Times New Roman"/>
                          <a:ea typeface="Calibri"/>
                        </a:rPr>
                        <a:t>thickness,  </a:t>
                      </a:r>
                      <a:r>
                        <a:rPr lang="el-GR" sz="1800" dirty="0" smtClean="0">
                          <a:latin typeface="Times New Roman"/>
                          <a:ea typeface="Calibri"/>
                        </a:rPr>
                        <a:t>μ</a:t>
                      </a:r>
                      <a:r>
                        <a:rPr lang="en-US" sz="1800" dirty="0" smtClean="0">
                          <a:latin typeface="Times New Roman"/>
                          <a:ea typeface="Calibri"/>
                        </a:rPr>
                        <a:t>m</a:t>
                      </a:r>
                      <a:endParaRPr lang="ru-RU" sz="18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r>
              <a:tr h="207592">
                <a:tc>
                  <a:txBody>
                    <a:bodyPr/>
                    <a:lstStyle/>
                    <a:p>
                      <a:pPr algn="ctr">
                        <a:lnSpc>
                          <a:spcPct val="100000"/>
                        </a:lnSpc>
                        <a:spcAft>
                          <a:spcPts val="0"/>
                        </a:spcAft>
                      </a:pPr>
                      <a:r>
                        <a:rPr lang="ru-RU" sz="1800">
                          <a:latin typeface="Times New Roman"/>
                          <a:ea typeface="Calibri"/>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ru-RU" sz="1800" dirty="0">
                          <a:latin typeface="Times New Roman"/>
                          <a:ea typeface="Calibri"/>
                        </a:rPr>
                        <a:t>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en-US" sz="1800" dirty="0" smtClean="0">
                          <a:latin typeface="Times New Roman"/>
                          <a:ea typeface="Calibri"/>
                        </a:rPr>
                        <a:t>288</a:t>
                      </a:r>
                      <a:endParaRPr lang="ru-RU" sz="18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ru-RU" sz="1800" dirty="0">
                          <a:latin typeface="Times New Roman"/>
                          <a:ea typeface="Calibri"/>
                        </a:rPr>
                        <a:t>22.4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ru-RU" sz="1800">
                          <a:latin typeface="Times New Roman"/>
                          <a:ea typeface="Calibri"/>
                        </a:rPr>
                        <a:t>26.7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en-US" sz="1800" dirty="0" smtClean="0">
                          <a:latin typeface="Times New Roman"/>
                          <a:ea typeface="Calibri"/>
                        </a:rPr>
                        <a:t>750</a:t>
                      </a:r>
                      <a:endParaRPr lang="ru-RU" sz="18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en-US" sz="1800" dirty="0" smtClean="0">
                          <a:latin typeface="Times New Roman"/>
                          <a:ea typeface="Calibri"/>
                        </a:rPr>
                        <a:t>100</a:t>
                      </a:r>
                      <a:endParaRPr lang="ru-RU" sz="18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r>
              <a:tr h="207592">
                <a:tc>
                  <a:txBody>
                    <a:bodyPr/>
                    <a:lstStyle/>
                    <a:p>
                      <a:pPr algn="ctr">
                        <a:lnSpc>
                          <a:spcPct val="100000"/>
                        </a:lnSpc>
                        <a:spcAft>
                          <a:spcPts val="0"/>
                        </a:spcAft>
                      </a:pPr>
                      <a:r>
                        <a:rPr lang="ru-RU" sz="1800">
                          <a:latin typeface="Times New Roman"/>
                          <a:ea typeface="Calibri"/>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ru-RU" sz="1800">
                          <a:latin typeface="Times New Roman"/>
                          <a:ea typeface="Calibri"/>
                        </a:rPr>
                        <a:t>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en-US" sz="1800" dirty="0" smtClean="0">
                          <a:latin typeface="Times New Roman"/>
                          <a:ea typeface="Calibri"/>
                        </a:rPr>
                        <a:t>528</a:t>
                      </a:r>
                      <a:endParaRPr lang="ru-RU" sz="18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ru-RU" sz="1800" dirty="0">
                          <a:latin typeface="Times New Roman"/>
                          <a:ea typeface="Calibri"/>
                        </a:rPr>
                        <a:t>40.7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ru-RU" sz="1800" dirty="0">
                          <a:latin typeface="Times New Roman"/>
                          <a:ea typeface="Calibri"/>
                        </a:rPr>
                        <a:t>45.9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en-US" sz="1800" dirty="0" smtClean="0">
                          <a:latin typeface="Times New Roman"/>
                          <a:ea typeface="Calibri"/>
                        </a:rPr>
                        <a:t>750</a:t>
                      </a:r>
                      <a:endParaRPr lang="ru-RU" sz="18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en-US" sz="1800" dirty="0" smtClean="0">
                          <a:latin typeface="Times New Roman"/>
                          <a:ea typeface="Calibri"/>
                        </a:rPr>
                        <a:t>100</a:t>
                      </a:r>
                      <a:endParaRPr lang="ru-RU" sz="18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r>
              <a:tr h="207592">
                <a:tc>
                  <a:txBody>
                    <a:bodyPr/>
                    <a:lstStyle/>
                    <a:p>
                      <a:pPr algn="ctr">
                        <a:lnSpc>
                          <a:spcPct val="100000"/>
                        </a:lnSpc>
                        <a:spcAft>
                          <a:spcPts val="0"/>
                        </a:spcAft>
                      </a:pPr>
                      <a:r>
                        <a:rPr lang="ru-RU" sz="1800">
                          <a:latin typeface="Times New Roman"/>
                          <a:ea typeface="Calibri"/>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ru-RU" sz="1800">
                          <a:latin typeface="Times New Roman"/>
                          <a:ea typeface="Calibri"/>
                        </a:rPr>
                        <a:t>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en-US" sz="1800" dirty="0" smtClean="0">
                          <a:latin typeface="Times New Roman"/>
                          <a:ea typeface="Calibri"/>
                        </a:rPr>
                        <a:t>768</a:t>
                      </a:r>
                      <a:endParaRPr lang="ru-RU" sz="18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ru-RU" sz="1800" dirty="0">
                          <a:latin typeface="Times New Roman"/>
                          <a:ea typeface="Calibri"/>
                        </a:rPr>
                        <a:t>59.8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ru-RU" sz="1800" dirty="0">
                          <a:latin typeface="Times New Roman"/>
                          <a:ea typeface="Calibri"/>
                        </a:rPr>
                        <a:t>65.1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ru-RU" sz="1800" dirty="0" smtClean="0">
                          <a:latin typeface="Times New Roman"/>
                          <a:ea typeface="Calibri"/>
                        </a:rPr>
                        <a:t>7</a:t>
                      </a:r>
                      <a:r>
                        <a:rPr lang="en-US" sz="1800" dirty="0" smtClean="0">
                          <a:latin typeface="Times New Roman"/>
                          <a:ea typeface="Calibri"/>
                        </a:rPr>
                        <a:t>50</a:t>
                      </a:r>
                      <a:endParaRPr lang="ru-RU" sz="18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en-US" sz="1800" dirty="0" smtClean="0">
                          <a:latin typeface="Times New Roman"/>
                          <a:ea typeface="Calibri"/>
                        </a:rPr>
                        <a:t>100</a:t>
                      </a:r>
                      <a:endParaRPr lang="ru-RU" sz="18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r>
              <a:tr h="207592">
                <a:tc>
                  <a:txBody>
                    <a:bodyPr/>
                    <a:lstStyle/>
                    <a:p>
                      <a:pPr algn="ctr">
                        <a:lnSpc>
                          <a:spcPct val="100000"/>
                        </a:lnSpc>
                        <a:spcAft>
                          <a:spcPts val="0"/>
                        </a:spcAft>
                      </a:pPr>
                      <a:r>
                        <a:rPr lang="ru-RU" sz="1800">
                          <a:latin typeface="Times New Roman"/>
                          <a:ea typeface="Calibri"/>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ru-RU" sz="1800">
                          <a:latin typeface="Times New Roman"/>
                          <a:ea typeface="Calibri"/>
                        </a:rPr>
                        <a:t>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en-US" sz="1800" dirty="0" smtClean="0">
                          <a:latin typeface="Times New Roman"/>
                          <a:ea typeface="Calibri"/>
                        </a:rPr>
                        <a:t>3528</a:t>
                      </a:r>
                      <a:endParaRPr lang="ru-RU" sz="18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ru-RU" sz="1800">
                          <a:latin typeface="Times New Roman"/>
                          <a:ea typeface="Calibri"/>
                        </a:rPr>
                        <a:t>144.5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ru-RU" sz="1800">
                          <a:latin typeface="Times New Roman"/>
                          <a:ea typeface="Calibri"/>
                        </a:rPr>
                        <a:t>147.9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ru-RU" sz="1800" dirty="0" smtClean="0">
                          <a:latin typeface="Times New Roman"/>
                          <a:ea typeface="Calibri"/>
                        </a:rPr>
                        <a:t>1</a:t>
                      </a:r>
                      <a:r>
                        <a:rPr lang="en-US" sz="1800" dirty="0" smtClean="0">
                          <a:latin typeface="Times New Roman"/>
                          <a:ea typeface="Calibri"/>
                        </a:rPr>
                        <a:t>526</a:t>
                      </a:r>
                      <a:endParaRPr lang="ru-RU" sz="18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en-US" sz="1800" dirty="0" smtClean="0">
                          <a:latin typeface="Times New Roman"/>
                          <a:ea typeface="Calibri"/>
                        </a:rPr>
                        <a:t>700</a:t>
                      </a:r>
                      <a:endParaRPr lang="ru-RU" sz="18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r>
              <a:tr h="207592">
                <a:tc>
                  <a:txBody>
                    <a:bodyPr/>
                    <a:lstStyle/>
                    <a:p>
                      <a:pPr algn="ctr">
                        <a:lnSpc>
                          <a:spcPct val="100000"/>
                        </a:lnSpc>
                        <a:spcAft>
                          <a:spcPts val="0"/>
                        </a:spcAft>
                      </a:pPr>
                      <a:r>
                        <a:rPr lang="ru-RU" sz="1800">
                          <a:latin typeface="Times New Roman"/>
                          <a:ea typeface="Calibri"/>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ru-RU" sz="1800" dirty="0">
                          <a:latin typeface="Times New Roman"/>
                          <a:ea typeface="Calibri"/>
                        </a:rPr>
                        <a:t>48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en-US" sz="1800" dirty="0" smtClean="0">
                          <a:latin typeface="Times New Roman"/>
                          <a:ea typeface="Calibri"/>
                        </a:rPr>
                        <a:t>4704</a:t>
                      </a:r>
                      <a:endParaRPr lang="ru-RU" sz="18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ru-RU" sz="1800">
                          <a:latin typeface="Times New Roman"/>
                          <a:ea typeface="Calibri"/>
                        </a:rPr>
                        <a:t>194.4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ru-RU" sz="1800">
                          <a:latin typeface="Times New Roman"/>
                          <a:ea typeface="Calibri"/>
                        </a:rPr>
                        <a:t>197.6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ru-RU" sz="1800" dirty="0" smtClean="0">
                          <a:latin typeface="Times New Roman"/>
                          <a:ea typeface="Calibri"/>
                        </a:rPr>
                        <a:t>1</a:t>
                      </a:r>
                      <a:r>
                        <a:rPr lang="en-US" sz="1800" dirty="0" smtClean="0">
                          <a:latin typeface="Times New Roman"/>
                          <a:ea typeface="Calibri"/>
                        </a:rPr>
                        <a:t>526</a:t>
                      </a:r>
                      <a:endParaRPr lang="ru-RU" sz="18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en-US" sz="1800" dirty="0" smtClean="0">
                          <a:latin typeface="Times New Roman"/>
                          <a:ea typeface="Calibri"/>
                        </a:rPr>
                        <a:t>700</a:t>
                      </a:r>
                      <a:endParaRPr lang="ru-RU" sz="18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r>
            </a:tbl>
          </a:graphicData>
        </a:graphic>
      </p:graphicFrame>
      <p:sp>
        <p:nvSpPr>
          <p:cNvPr id="11" name="Прямоугольник 10"/>
          <p:cNvSpPr/>
          <p:nvPr/>
        </p:nvSpPr>
        <p:spPr>
          <a:xfrm>
            <a:off x="4071934" y="1000108"/>
            <a:ext cx="4857752" cy="1754326"/>
          </a:xfrm>
          <a:prstGeom prst="rect">
            <a:avLst/>
          </a:prstGeom>
        </p:spPr>
        <p:txBody>
          <a:bodyPr wrap="square">
            <a:spAutoFit/>
          </a:bodyPr>
          <a:lstStyle/>
          <a:p>
            <a:pPr>
              <a:tabLst>
                <a:tab pos="4572000" algn="l"/>
              </a:tabLst>
            </a:pPr>
            <a:r>
              <a:rPr lang="en-US" dirty="0" smtClean="0">
                <a:solidFill>
                  <a:srgbClr val="FF0000"/>
                </a:solidFill>
              </a:rPr>
              <a:t>Model  IT5-40   </a:t>
            </a:r>
            <a:r>
              <a:rPr lang="en-US" dirty="0" smtClean="0"/>
              <a:t>(basic project configuration):</a:t>
            </a:r>
          </a:p>
          <a:p>
            <a:r>
              <a:rPr lang="en-US" dirty="0" smtClean="0"/>
              <a:t>5-layer IT  for a beam pipe with the smallest possible diameter of </a:t>
            </a:r>
            <a:r>
              <a:rPr lang="en-US" dirty="0" smtClean="0">
                <a:solidFill>
                  <a:srgbClr val="C00000"/>
                </a:solidFill>
              </a:rPr>
              <a:t>40 mm </a:t>
            </a:r>
            <a:r>
              <a:rPr lang="en-US" dirty="0" smtClean="0"/>
              <a:t>with a staggered arrangement of ladders in  Outer Barrel (OB) and a fan-like arrangement of ladders in Inner Barrel (IB) </a:t>
            </a:r>
            <a:endParaRPr lang="ru-RU" dirty="0"/>
          </a:p>
        </p:txBody>
      </p:sp>
      <p:pic>
        <p:nvPicPr>
          <p:cNvPr id="12" name="Рисунок 11" descr="ITS_ideal.png"/>
          <p:cNvPicPr>
            <a:picLocks noChangeAspect="1"/>
          </p:cNvPicPr>
          <p:nvPr/>
        </p:nvPicPr>
        <p:blipFill>
          <a:blip r:embed="rId2"/>
          <a:stretch>
            <a:fillRect/>
          </a:stretch>
        </p:blipFill>
        <p:spPr>
          <a:xfrm>
            <a:off x="714348" y="785794"/>
            <a:ext cx="3232311" cy="3000396"/>
          </a:xfrm>
          <a:prstGeom prst="rect">
            <a:avLst/>
          </a:prstGeom>
        </p:spPr>
      </p:pic>
      <p:sp>
        <p:nvSpPr>
          <p:cNvPr id="14" name="TextBox 13"/>
          <p:cNvSpPr txBox="1"/>
          <p:nvPr/>
        </p:nvSpPr>
        <p:spPr>
          <a:xfrm>
            <a:off x="357158" y="714356"/>
            <a:ext cx="1172116" cy="369332"/>
          </a:xfrm>
          <a:prstGeom prst="rect">
            <a:avLst/>
          </a:prstGeom>
          <a:noFill/>
        </p:spPr>
        <p:txBody>
          <a:bodyPr wrap="none" rtlCol="0">
            <a:spAutoFit/>
          </a:bodyPr>
          <a:lstStyle/>
          <a:p>
            <a:r>
              <a:rPr lang="en-US" dirty="0" smtClean="0"/>
              <a:t>TPC bore</a:t>
            </a:r>
            <a:endParaRPr lang="ru-RU" dirty="0"/>
          </a:p>
        </p:txBody>
      </p:sp>
      <p:sp>
        <p:nvSpPr>
          <p:cNvPr id="15" name="TextBox 14"/>
          <p:cNvSpPr txBox="1"/>
          <p:nvPr/>
        </p:nvSpPr>
        <p:spPr>
          <a:xfrm>
            <a:off x="214282" y="3357562"/>
            <a:ext cx="1287532" cy="369332"/>
          </a:xfrm>
          <a:prstGeom prst="rect">
            <a:avLst/>
          </a:prstGeom>
          <a:noFill/>
        </p:spPr>
        <p:txBody>
          <a:bodyPr wrap="none" rtlCol="0">
            <a:spAutoFit/>
          </a:bodyPr>
          <a:lstStyle/>
          <a:p>
            <a:r>
              <a:rPr lang="en-US" dirty="0" smtClean="0"/>
              <a:t>Beam pipe</a:t>
            </a:r>
            <a:endParaRPr lang="ru-RU" dirty="0"/>
          </a:p>
        </p:txBody>
      </p:sp>
      <p:sp>
        <p:nvSpPr>
          <p:cNvPr id="16" name="TextBox 15"/>
          <p:cNvSpPr txBox="1"/>
          <p:nvPr/>
        </p:nvSpPr>
        <p:spPr>
          <a:xfrm>
            <a:off x="428596" y="1285860"/>
            <a:ext cx="518091" cy="369332"/>
          </a:xfrm>
          <a:prstGeom prst="rect">
            <a:avLst/>
          </a:prstGeom>
          <a:noFill/>
        </p:spPr>
        <p:txBody>
          <a:bodyPr wrap="none" rtlCol="0">
            <a:spAutoFit/>
          </a:bodyPr>
          <a:lstStyle/>
          <a:p>
            <a:r>
              <a:rPr lang="en-US" dirty="0" smtClean="0"/>
              <a:t>OB</a:t>
            </a:r>
            <a:endParaRPr lang="ru-RU" dirty="0"/>
          </a:p>
        </p:txBody>
      </p:sp>
      <p:sp>
        <p:nvSpPr>
          <p:cNvPr id="17" name="TextBox 16"/>
          <p:cNvSpPr txBox="1"/>
          <p:nvPr/>
        </p:nvSpPr>
        <p:spPr>
          <a:xfrm>
            <a:off x="428596" y="2571744"/>
            <a:ext cx="402674" cy="369332"/>
          </a:xfrm>
          <a:prstGeom prst="rect">
            <a:avLst/>
          </a:prstGeom>
          <a:noFill/>
        </p:spPr>
        <p:txBody>
          <a:bodyPr wrap="none" rtlCol="0">
            <a:spAutoFit/>
          </a:bodyPr>
          <a:lstStyle/>
          <a:p>
            <a:r>
              <a:rPr lang="en-US" dirty="0" smtClean="0"/>
              <a:t>IB</a:t>
            </a:r>
            <a:endParaRPr lang="ru-RU" dirty="0"/>
          </a:p>
        </p:txBody>
      </p:sp>
      <p:cxnSp>
        <p:nvCxnSpPr>
          <p:cNvPr id="19" name="Прямая со стрелкой 18"/>
          <p:cNvCxnSpPr/>
          <p:nvPr/>
        </p:nvCxnSpPr>
        <p:spPr>
          <a:xfrm>
            <a:off x="1000100" y="1071546"/>
            <a:ext cx="357190" cy="21431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143372" y="2786058"/>
            <a:ext cx="3724161" cy="646331"/>
          </a:xfrm>
          <a:prstGeom prst="rect">
            <a:avLst/>
          </a:prstGeom>
          <a:noFill/>
        </p:spPr>
        <p:txBody>
          <a:bodyPr wrap="none" rtlCol="0">
            <a:spAutoFit/>
          </a:bodyPr>
          <a:lstStyle/>
          <a:p>
            <a:r>
              <a:rPr lang="en-US" dirty="0" smtClean="0"/>
              <a:t>OB: ladders similar to  ALICE ITS2</a:t>
            </a:r>
          </a:p>
          <a:p>
            <a:r>
              <a:rPr lang="en-US" dirty="0" smtClean="0"/>
              <a:t>IB: ladders similar to ALICE ITS3</a:t>
            </a:r>
            <a:endParaRPr lang="ru-RU" dirty="0"/>
          </a:p>
        </p:txBody>
      </p:sp>
      <p:cxnSp>
        <p:nvCxnSpPr>
          <p:cNvPr id="22" name="Прямая со стрелкой 21"/>
          <p:cNvCxnSpPr>
            <a:stCxn id="16" idx="2"/>
          </p:cNvCxnSpPr>
          <p:nvPr/>
        </p:nvCxnSpPr>
        <p:spPr>
          <a:xfrm rot="16200000" flipH="1">
            <a:off x="992818" y="1350016"/>
            <a:ext cx="273610" cy="8839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flipV="1">
            <a:off x="785786" y="2357430"/>
            <a:ext cx="1143008" cy="3571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flipV="1">
            <a:off x="857224" y="2357430"/>
            <a:ext cx="1428760" cy="107157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285728"/>
            <a:ext cx="5857916" cy="582594"/>
          </a:xfrm>
        </p:spPr>
        <p:txBody>
          <a:bodyPr/>
          <a:lstStyle/>
          <a:p>
            <a:r>
              <a:rPr lang="ru-RU" sz="2800" dirty="0" smtClean="0">
                <a:solidFill>
                  <a:schemeClr val="accent6"/>
                </a:solidFill>
              </a:rPr>
              <a:t> </a:t>
            </a:r>
            <a:r>
              <a:rPr lang="en-US" sz="2800" b="1" dirty="0" smtClean="0">
                <a:solidFill>
                  <a:schemeClr val="tx1"/>
                </a:solidFill>
              </a:rPr>
              <a:t>IT</a:t>
            </a:r>
            <a:r>
              <a:rPr lang="en-US" altLang="ru-RU" sz="2800" b="1" dirty="0" smtClean="0">
                <a:solidFill>
                  <a:schemeClr val="tx1"/>
                </a:solidFill>
                <a:latin typeface="Times New Roman" pitchFamily="18" charset="0"/>
                <a:cs typeface="Times New Roman" pitchFamily="18" charset="0"/>
              </a:rPr>
              <a:t> pointing resolution for </a:t>
            </a:r>
            <a:r>
              <a:rPr lang="el-GR" altLang="ru-RU" sz="2800" b="1" dirty="0" smtClean="0">
                <a:solidFill>
                  <a:schemeClr val="tx1"/>
                </a:solidFill>
                <a:latin typeface="Times New Roman" pitchFamily="18" charset="0"/>
                <a:cs typeface="Times New Roman" pitchFamily="18" charset="0"/>
              </a:rPr>
              <a:t>π</a:t>
            </a:r>
            <a:r>
              <a:rPr lang="en-US" altLang="ru-RU" sz="2800" b="1" dirty="0" smtClean="0">
                <a:solidFill>
                  <a:schemeClr val="tx1"/>
                </a:solidFill>
                <a:latin typeface="Times New Roman" pitchFamily="18" charset="0"/>
                <a:cs typeface="Times New Roman" pitchFamily="18" charset="0"/>
              </a:rPr>
              <a:t>, </a:t>
            </a:r>
            <a:r>
              <a:rPr lang="en-US" altLang="ru-RU" sz="2800" b="1" i="1" dirty="0" smtClean="0">
                <a:solidFill>
                  <a:schemeClr val="tx1"/>
                </a:solidFill>
                <a:latin typeface="Times New Roman" pitchFamily="18" charset="0"/>
                <a:cs typeface="Times New Roman" pitchFamily="18" charset="0"/>
              </a:rPr>
              <a:t>K</a:t>
            </a:r>
            <a:r>
              <a:rPr lang="en-US" altLang="ru-RU" sz="2800" b="1" dirty="0" smtClean="0">
                <a:solidFill>
                  <a:schemeClr val="tx1"/>
                </a:solidFill>
                <a:latin typeface="Times New Roman" pitchFamily="18" charset="0"/>
                <a:cs typeface="Times New Roman" pitchFamily="18" charset="0"/>
              </a:rPr>
              <a:t> and </a:t>
            </a:r>
            <a:r>
              <a:rPr lang="en-US" altLang="ru-RU" sz="2800" b="1" i="1" dirty="0" smtClean="0">
                <a:solidFill>
                  <a:schemeClr val="tx1"/>
                </a:solidFill>
                <a:latin typeface="Times New Roman" pitchFamily="18" charset="0"/>
                <a:cs typeface="Times New Roman" pitchFamily="18" charset="0"/>
              </a:rPr>
              <a:t>p</a:t>
            </a:r>
            <a:r>
              <a:rPr lang="en-US" altLang="ru-RU" sz="2800" b="1" dirty="0" smtClean="0">
                <a:solidFill>
                  <a:schemeClr val="tx1"/>
                </a:solidFill>
                <a:latin typeface="Times New Roman" pitchFamily="18" charset="0"/>
                <a:cs typeface="Times New Roman" pitchFamily="18" charset="0"/>
              </a:rPr>
              <a:t>  </a:t>
            </a:r>
            <a:endParaRPr lang="ru-RU" sz="2800" b="1" dirty="0">
              <a:solidFill>
                <a:schemeClr val="tx1"/>
              </a:solidFill>
            </a:endParaRPr>
          </a:p>
        </p:txBody>
      </p:sp>
      <p:sp>
        <p:nvSpPr>
          <p:cNvPr id="4" name="Номер слайда 3"/>
          <p:cNvSpPr>
            <a:spLocks noGrp="1"/>
          </p:cNvSpPr>
          <p:nvPr>
            <p:ph type="sldNum" sz="quarter" idx="12"/>
          </p:nvPr>
        </p:nvSpPr>
        <p:spPr>
          <a:xfrm>
            <a:off x="6643702" y="6381750"/>
            <a:ext cx="2133600" cy="476250"/>
          </a:xfrm>
        </p:spPr>
        <p:txBody>
          <a:bodyPr/>
          <a:lstStyle/>
          <a:p>
            <a:pPr>
              <a:defRPr/>
            </a:pPr>
            <a:fld id="{7364E235-7801-4107-ACD3-1406B8D2313B}" type="slidenum">
              <a:rPr lang="ru-RU" smtClean="0"/>
              <a:pPr>
                <a:defRPr/>
              </a:pPr>
              <a:t>8</a:t>
            </a:fld>
            <a:endParaRPr lang="ru-RU" dirty="0"/>
          </a:p>
        </p:txBody>
      </p:sp>
      <p:pic>
        <p:nvPicPr>
          <p:cNvPr id="26" name="Рисунок 25" descr="it-5-40-all.jpg"/>
          <p:cNvPicPr/>
          <p:nvPr/>
        </p:nvPicPr>
        <p:blipFill>
          <a:blip r:embed="rId2"/>
          <a:stretch>
            <a:fillRect/>
          </a:stretch>
        </p:blipFill>
        <p:spPr>
          <a:xfrm>
            <a:off x="4571936" y="2000240"/>
            <a:ext cx="4572064" cy="2928958"/>
          </a:xfrm>
          <a:prstGeom prst="rect">
            <a:avLst/>
          </a:prstGeom>
        </p:spPr>
      </p:pic>
      <p:graphicFrame>
        <p:nvGraphicFramePr>
          <p:cNvPr id="27" name="Таблица 26"/>
          <p:cNvGraphicFramePr>
            <a:graphicFrameLocks noGrp="1"/>
          </p:cNvGraphicFramePr>
          <p:nvPr/>
        </p:nvGraphicFramePr>
        <p:xfrm>
          <a:off x="285720" y="2500306"/>
          <a:ext cx="4286279" cy="1928827"/>
        </p:xfrm>
        <a:graphic>
          <a:graphicData uri="http://schemas.openxmlformats.org/drawingml/2006/table">
            <a:tbl>
              <a:tblPr/>
              <a:tblGrid>
                <a:gridCol w="1071430"/>
                <a:gridCol w="1071430"/>
                <a:gridCol w="1000412"/>
                <a:gridCol w="1143007"/>
              </a:tblGrid>
              <a:tr h="341683">
                <a:tc>
                  <a:txBody>
                    <a:bodyPr/>
                    <a:lstStyle/>
                    <a:p>
                      <a:pPr algn="ctr">
                        <a:lnSpc>
                          <a:spcPct val="100000"/>
                        </a:lnSpc>
                        <a:spcAft>
                          <a:spcPts val="0"/>
                        </a:spcAft>
                      </a:pPr>
                      <a:r>
                        <a:rPr lang="en-US" sz="1600" dirty="0" smtClean="0">
                          <a:latin typeface="Times New Roman" pitchFamily="18" charset="0"/>
                          <a:ea typeface="Calibri"/>
                          <a:cs typeface="Times New Roman" pitchFamily="18" charset="0"/>
                        </a:rPr>
                        <a:t>Layer</a:t>
                      </a:r>
                      <a:endParaRPr lang="ru-RU" sz="16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en-US" sz="1600" dirty="0" smtClean="0">
                          <a:latin typeface="Times New Roman" pitchFamily="18" charset="0"/>
                          <a:ea typeface="Calibri"/>
                          <a:cs typeface="Times New Roman" pitchFamily="18" charset="0"/>
                        </a:rPr>
                        <a:t>Mean r</a:t>
                      </a:r>
                      <a:r>
                        <a:rPr lang="en-US" sz="1600" dirty="0">
                          <a:latin typeface="Times New Roman" pitchFamily="18" charset="0"/>
                          <a:ea typeface="Calibri"/>
                          <a:cs typeface="Times New Roman" pitchFamily="18" charset="0"/>
                        </a:rPr>
                        <a:t>, </a:t>
                      </a:r>
                      <a:r>
                        <a:rPr lang="ru-RU" sz="1600" dirty="0">
                          <a:latin typeface="Times New Roman" pitchFamily="18" charset="0"/>
                          <a:ea typeface="Calibri"/>
                          <a:cs typeface="Times New Roman" pitchFamily="18" charset="0"/>
                        </a:rPr>
                        <a:t>мм</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el-GR" sz="1600" kern="1200" baseline="0" dirty="0" smtClean="0">
                          <a:solidFill>
                            <a:schemeClr val="tx1"/>
                          </a:solidFill>
                          <a:latin typeface="Times New Roman" pitchFamily="18" charset="0"/>
                          <a:ea typeface="+mn-ea"/>
                          <a:cs typeface="Times New Roman" pitchFamily="18" charset="0"/>
                        </a:rPr>
                        <a:t>σ</a:t>
                      </a:r>
                      <a:r>
                        <a:rPr lang="ru-RU" sz="1600" kern="1200" baseline="0" dirty="0" smtClean="0">
                          <a:solidFill>
                            <a:schemeClr val="tx1"/>
                          </a:solidFill>
                          <a:latin typeface="Times New Roman" pitchFamily="18" charset="0"/>
                          <a:ea typeface="+mn-ea"/>
                          <a:cs typeface="Times New Roman" pitchFamily="18" charset="0"/>
                        </a:rPr>
                        <a:t>(</a:t>
                      </a:r>
                      <a:r>
                        <a:rPr lang="en-US" sz="1600" kern="1200" baseline="0" dirty="0" smtClean="0">
                          <a:solidFill>
                            <a:schemeClr val="tx1"/>
                          </a:solidFill>
                          <a:latin typeface="Times New Roman" pitchFamily="18" charset="0"/>
                          <a:ea typeface="+mn-ea"/>
                          <a:cs typeface="Times New Roman" pitchFamily="18" charset="0"/>
                        </a:rPr>
                        <a:t>ρ</a:t>
                      </a:r>
                      <a:r>
                        <a:rPr lang="el-GR" sz="1600" kern="1200" baseline="0" dirty="0" smtClean="0">
                          <a:solidFill>
                            <a:schemeClr val="tx1"/>
                          </a:solidFill>
                          <a:latin typeface="Times New Roman" pitchFamily="18" charset="0"/>
                          <a:ea typeface="+mn-ea"/>
                          <a:cs typeface="Times New Roman" pitchFamily="18" charset="0"/>
                        </a:rPr>
                        <a:t>φ</a:t>
                      </a:r>
                      <a:r>
                        <a:rPr lang="ru-RU" sz="1600" kern="1200" baseline="0" dirty="0" smtClean="0">
                          <a:solidFill>
                            <a:schemeClr val="tx1"/>
                          </a:solidFill>
                          <a:latin typeface="Times New Roman" pitchFamily="18" charset="0"/>
                          <a:ea typeface="+mn-ea"/>
                          <a:cs typeface="Times New Roman" pitchFamily="18" charset="0"/>
                        </a:rPr>
                        <a:t>)</a:t>
                      </a:r>
                      <a:r>
                        <a:rPr lang="en-US" sz="1600" kern="1200" dirty="0" smtClean="0">
                          <a:solidFill>
                            <a:schemeClr val="tx1"/>
                          </a:solidFill>
                          <a:latin typeface="Times New Roman" pitchFamily="18" charset="0"/>
                          <a:ea typeface="+mn-ea"/>
                          <a:cs typeface="Times New Roman" pitchFamily="18" charset="0"/>
                        </a:rPr>
                        <a:t>, um</a:t>
                      </a:r>
                      <a:endParaRPr lang="ru-RU" sz="16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ru-RU" sz="1600" dirty="0" smtClean="0">
                          <a:latin typeface="Times New Roman" pitchFamily="18" charset="0"/>
                          <a:ea typeface="Calibri"/>
                          <a:cs typeface="Times New Roman" pitchFamily="18" charset="0"/>
                        </a:rPr>
                        <a:t> </a:t>
                      </a:r>
                      <a:r>
                        <a:rPr lang="en-US" sz="1600" dirty="0" smtClean="0">
                          <a:latin typeface="Times New Roman" pitchFamily="18" charset="0"/>
                          <a:ea typeface="Calibri"/>
                          <a:cs typeface="Times New Roman" pitchFamily="18" charset="0"/>
                        </a:rPr>
                        <a:t> X/X</a:t>
                      </a:r>
                      <a:r>
                        <a:rPr lang="en-US" sz="1600" baseline="-25000" dirty="0" smtClean="0">
                          <a:latin typeface="Times New Roman" pitchFamily="18" charset="0"/>
                          <a:ea typeface="Calibri"/>
                          <a:cs typeface="Times New Roman" pitchFamily="18" charset="0"/>
                        </a:rPr>
                        <a:t>0</a:t>
                      </a:r>
                      <a:r>
                        <a:rPr lang="ru-RU" sz="1600" dirty="0" smtClean="0">
                          <a:latin typeface="Times New Roman" pitchFamily="18" charset="0"/>
                          <a:ea typeface="Calibri"/>
                          <a:cs typeface="Times New Roman" pitchFamily="18" charset="0"/>
                        </a:rPr>
                        <a:t>, </a:t>
                      </a:r>
                      <a:r>
                        <a:rPr lang="ru-RU" sz="1600" dirty="0">
                          <a:latin typeface="Times New Roman" pitchFamily="18" charset="0"/>
                          <a:ea typeface="Calibri"/>
                          <a:cs typeface="Times New Roman"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r>
              <a:tr h="264524">
                <a:tc>
                  <a:txBody>
                    <a:bodyPr/>
                    <a:lstStyle/>
                    <a:p>
                      <a:pPr algn="ctr">
                        <a:lnSpc>
                          <a:spcPct val="100000"/>
                        </a:lnSpc>
                        <a:spcAft>
                          <a:spcPts val="0"/>
                        </a:spcAft>
                      </a:pPr>
                      <a:r>
                        <a:rPr lang="en-US" sz="1600" dirty="0" smtClean="0">
                          <a:latin typeface="Times New Roman" pitchFamily="18" charset="0"/>
                          <a:ea typeface="Calibri"/>
                          <a:cs typeface="Times New Roman" pitchFamily="18" charset="0"/>
                        </a:rPr>
                        <a:t>Beam</a:t>
                      </a:r>
                      <a:r>
                        <a:rPr lang="en-US" sz="1600" baseline="0" dirty="0" smtClean="0">
                          <a:latin typeface="Times New Roman" pitchFamily="18" charset="0"/>
                          <a:ea typeface="Calibri"/>
                          <a:cs typeface="Times New Roman" pitchFamily="18" charset="0"/>
                        </a:rPr>
                        <a:t> pipe</a:t>
                      </a:r>
                      <a:endParaRPr lang="ru-RU" sz="16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ru-RU" sz="1600" dirty="0">
                          <a:latin typeface="Times New Roman" pitchFamily="18" charset="0"/>
                          <a:ea typeface="Calibri"/>
                          <a:cs typeface="Times New Roman" pitchFamily="18" charset="0"/>
                        </a:rPr>
                        <a:t>20.0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ru-RU" sz="1600" dirty="0">
                          <a:latin typeface="Times New Roman" pitchFamily="18" charset="0"/>
                          <a:ea typeface="Calibri"/>
                          <a:cs typeface="Times New Roman"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ru-RU" sz="1600" dirty="0">
                          <a:latin typeface="Times New Roman" pitchFamily="18" charset="0"/>
                          <a:ea typeface="Calibri"/>
                          <a:cs typeface="Times New Roman" pitchFamily="18" charset="0"/>
                        </a:rPr>
                        <a:t>0.22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r>
              <a:tr h="264524">
                <a:tc>
                  <a:txBody>
                    <a:bodyPr/>
                    <a:lstStyle/>
                    <a:p>
                      <a:pPr algn="ctr">
                        <a:lnSpc>
                          <a:spcPct val="100000"/>
                        </a:lnSpc>
                        <a:spcAft>
                          <a:spcPts val="0"/>
                        </a:spcAft>
                      </a:pPr>
                      <a:r>
                        <a:rPr lang="ru-RU" sz="1600">
                          <a:latin typeface="Times New Roman" pitchFamily="18" charset="0"/>
                          <a:ea typeface="Calibri"/>
                          <a:cs typeface="Times New Roman"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ru-RU" sz="1600" dirty="0">
                          <a:latin typeface="Times New Roman" pitchFamily="18" charset="0"/>
                          <a:ea typeface="Calibri"/>
                          <a:cs typeface="Times New Roman" pitchFamily="18" charset="0"/>
                        </a:rPr>
                        <a:t>24.6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en-US" sz="1600" dirty="0" smtClean="0">
                          <a:latin typeface="Times New Roman" pitchFamily="18" charset="0"/>
                          <a:ea typeface="Calibri"/>
                          <a:cs typeface="Times New Roman" pitchFamily="18" charset="0"/>
                        </a:rPr>
                        <a:t>5</a:t>
                      </a:r>
                      <a:r>
                        <a:rPr lang="ru-RU" sz="1600" dirty="0" smtClean="0">
                          <a:latin typeface="Times New Roman" pitchFamily="18" charset="0"/>
                          <a:ea typeface="Calibri"/>
                          <a:cs typeface="Times New Roman" pitchFamily="18" charset="0"/>
                        </a:rPr>
                        <a:t>.0</a:t>
                      </a:r>
                      <a:endParaRPr lang="ru-RU" sz="16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ru-RU" sz="1600" dirty="0">
                          <a:latin typeface="Times New Roman" pitchFamily="18" charset="0"/>
                          <a:ea typeface="Calibri"/>
                          <a:cs typeface="Times New Roman" pitchFamily="18" charset="0"/>
                        </a:rPr>
                        <a:t>0.</a:t>
                      </a:r>
                      <a:r>
                        <a:rPr lang="en-US" sz="1600" dirty="0">
                          <a:latin typeface="Times New Roman" pitchFamily="18" charset="0"/>
                          <a:ea typeface="Calibri"/>
                          <a:cs typeface="Times New Roman" pitchFamily="18" charset="0"/>
                        </a:rPr>
                        <a:t>30</a:t>
                      </a:r>
                      <a:endParaRPr lang="ru-RU" sz="16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r>
              <a:tr h="264524">
                <a:tc>
                  <a:txBody>
                    <a:bodyPr/>
                    <a:lstStyle/>
                    <a:p>
                      <a:pPr algn="ctr">
                        <a:lnSpc>
                          <a:spcPct val="100000"/>
                        </a:lnSpc>
                        <a:spcAft>
                          <a:spcPts val="0"/>
                        </a:spcAft>
                      </a:pPr>
                      <a:r>
                        <a:rPr lang="ru-RU" sz="1600" dirty="0">
                          <a:latin typeface="Times New Roman" pitchFamily="18" charset="0"/>
                          <a:ea typeface="Calibri"/>
                          <a:cs typeface="Times New Roman"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ru-RU" sz="1600" dirty="0">
                          <a:latin typeface="Times New Roman" pitchFamily="18" charset="0"/>
                          <a:ea typeface="Calibri"/>
                          <a:cs typeface="Times New Roman" pitchFamily="18" charset="0"/>
                        </a:rPr>
                        <a:t>43.3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en-US" sz="1600" dirty="0" smtClean="0">
                          <a:latin typeface="Times New Roman" pitchFamily="18" charset="0"/>
                          <a:ea typeface="Calibri"/>
                          <a:cs typeface="Times New Roman" pitchFamily="18" charset="0"/>
                        </a:rPr>
                        <a:t>5</a:t>
                      </a:r>
                      <a:r>
                        <a:rPr lang="ru-RU" sz="1600" dirty="0" smtClean="0">
                          <a:latin typeface="Times New Roman" pitchFamily="18" charset="0"/>
                          <a:ea typeface="Calibri"/>
                          <a:cs typeface="Times New Roman" pitchFamily="18" charset="0"/>
                        </a:rPr>
                        <a:t>.0</a:t>
                      </a:r>
                      <a:endParaRPr lang="ru-RU" sz="16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en-US" sz="1600" dirty="0">
                          <a:latin typeface="Times New Roman" pitchFamily="18" charset="0"/>
                          <a:ea typeface="Calibri"/>
                          <a:cs typeface="Times New Roman" pitchFamily="18" charset="0"/>
                        </a:rPr>
                        <a:t>0</a:t>
                      </a:r>
                      <a:r>
                        <a:rPr lang="ru-RU" sz="1600" dirty="0">
                          <a:latin typeface="Times New Roman" pitchFamily="18" charset="0"/>
                          <a:ea typeface="Calibri"/>
                          <a:cs typeface="Times New Roman" pitchFamily="18" charset="0"/>
                        </a:rPr>
                        <a:t>.30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r>
              <a:tr h="264524">
                <a:tc>
                  <a:txBody>
                    <a:bodyPr/>
                    <a:lstStyle/>
                    <a:p>
                      <a:pPr algn="ctr">
                        <a:lnSpc>
                          <a:spcPct val="100000"/>
                        </a:lnSpc>
                        <a:spcAft>
                          <a:spcPts val="0"/>
                        </a:spcAft>
                      </a:pPr>
                      <a:r>
                        <a:rPr lang="ru-RU" sz="1600">
                          <a:latin typeface="Times New Roman" pitchFamily="18" charset="0"/>
                          <a:ea typeface="Calibri"/>
                          <a:cs typeface="Times New Roman"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ru-RU" sz="1600">
                          <a:latin typeface="Times New Roman" pitchFamily="18" charset="0"/>
                          <a:ea typeface="Calibri"/>
                          <a:cs typeface="Times New Roman" pitchFamily="18" charset="0"/>
                        </a:rPr>
                        <a:t>62.5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en-US" sz="1600" dirty="0" smtClean="0">
                          <a:latin typeface="Times New Roman" pitchFamily="18" charset="0"/>
                          <a:ea typeface="Calibri"/>
                          <a:cs typeface="Times New Roman" pitchFamily="18" charset="0"/>
                        </a:rPr>
                        <a:t>5</a:t>
                      </a:r>
                      <a:r>
                        <a:rPr lang="ru-RU" sz="1600" dirty="0" smtClean="0">
                          <a:latin typeface="Times New Roman" pitchFamily="18" charset="0"/>
                          <a:ea typeface="Calibri"/>
                          <a:cs typeface="Times New Roman" pitchFamily="18" charset="0"/>
                        </a:rPr>
                        <a:t>.0</a:t>
                      </a:r>
                      <a:endParaRPr lang="ru-RU" sz="16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ru-RU" sz="1600" dirty="0">
                          <a:latin typeface="Times New Roman" pitchFamily="18" charset="0"/>
                          <a:ea typeface="Calibri"/>
                          <a:cs typeface="Times New Roman" pitchFamily="18" charset="0"/>
                        </a:rPr>
                        <a:t>0.30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r>
              <a:tr h="264524">
                <a:tc>
                  <a:txBody>
                    <a:bodyPr/>
                    <a:lstStyle/>
                    <a:p>
                      <a:pPr algn="ctr">
                        <a:lnSpc>
                          <a:spcPct val="100000"/>
                        </a:lnSpc>
                        <a:spcAft>
                          <a:spcPts val="0"/>
                        </a:spcAft>
                      </a:pPr>
                      <a:r>
                        <a:rPr lang="ru-RU" sz="1600">
                          <a:latin typeface="Times New Roman" pitchFamily="18" charset="0"/>
                          <a:ea typeface="Calibri"/>
                          <a:cs typeface="Times New Roman" pitchFamily="18"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ru-RU" sz="1600">
                          <a:latin typeface="Times New Roman" pitchFamily="18" charset="0"/>
                          <a:ea typeface="Calibri"/>
                          <a:cs typeface="Times New Roman" pitchFamily="18" charset="0"/>
                        </a:rPr>
                        <a:t>146.2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en-US" sz="1600" dirty="0" smtClean="0">
                          <a:latin typeface="Times New Roman" pitchFamily="18" charset="0"/>
                          <a:ea typeface="Calibri"/>
                          <a:cs typeface="Times New Roman" pitchFamily="18" charset="0"/>
                        </a:rPr>
                        <a:t>5</a:t>
                      </a:r>
                      <a:r>
                        <a:rPr lang="ru-RU" sz="1600" dirty="0" smtClean="0">
                          <a:latin typeface="Times New Roman" pitchFamily="18" charset="0"/>
                          <a:ea typeface="Calibri"/>
                          <a:cs typeface="Times New Roman" pitchFamily="18" charset="0"/>
                        </a:rPr>
                        <a:t>.0</a:t>
                      </a:r>
                      <a:endParaRPr lang="ru-RU" sz="16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ru-RU" sz="1600" dirty="0">
                          <a:latin typeface="Times New Roman" pitchFamily="18" charset="0"/>
                          <a:ea typeface="Calibri"/>
                          <a:cs typeface="Times New Roman" pitchFamily="18" charset="0"/>
                        </a:rPr>
                        <a:t>0.30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r>
              <a:tr h="264524">
                <a:tc>
                  <a:txBody>
                    <a:bodyPr/>
                    <a:lstStyle/>
                    <a:p>
                      <a:pPr algn="ctr">
                        <a:lnSpc>
                          <a:spcPct val="100000"/>
                        </a:lnSpc>
                        <a:spcAft>
                          <a:spcPts val="0"/>
                        </a:spcAft>
                      </a:pPr>
                      <a:r>
                        <a:rPr lang="ru-RU" sz="1600">
                          <a:latin typeface="Times New Roman" pitchFamily="18" charset="0"/>
                          <a:ea typeface="Calibri"/>
                          <a:cs typeface="Times New Roman" pitchFamily="18"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ru-RU" sz="1600">
                          <a:latin typeface="Times New Roman" pitchFamily="18" charset="0"/>
                          <a:ea typeface="Calibri"/>
                          <a:cs typeface="Times New Roman" pitchFamily="18" charset="0"/>
                        </a:rPr>
                        <a:t>196.0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en-US" sz="1600" dirty="0" smtClean="0">
                          <a:latin typeface="Times New Roman" pitchFamily="18" charset="0"/>
                          <a:ea typeface="Calibri"/>
                          <a:cs typeface="Times New Roman" pitchFamily="18" charset="0"/>
                        </a:rPr>
                        <a:t>5</a:t>
                      </a:r>
                      <a:r>
                        <a:rPr lang="ru-RU" sz="1600" dirty="0" smtClean="0">
                          <a:latin typeface="Times New Roman" pitchFamily="18" charset="0"/>
                          <a:ea typeface="Calibri"/>
                          <a:cs typeface="Times New Roman" pitchFamily="18" charset="0"/>
                        </a:rPr>
                        <a:t>.0</a:t>
                      </a:r>
                      <a:endParaRPr lang="ru-RU" sz="16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c>
                  <a:txBody>
                    <a:bodyPr/>
                    <a:lstStyle/>
                    <a:p>
                      <a:pPr algn="ctr">
                        <a:lnSpc>
                          <a:spcPct val="100000"/>
                        </a:lnSpc>
                        <a:spcAft>
                          <a:spcPts val="0"/>
                        </a:spcAft>
                      </a:pPr>
                      <a:r>
                        <a:rPr lang="ru-RU" sz="1600" dirty="0">
                          <a:latin typeface="Times New Roman" pitchFamily="18" charset="0"/>
                          <a:ea typeface="Calibri"/>
                          <a:cs typeface="Times New Roman" pitchFamily="18" charset="0"/>
                        </a:rPr>
                        <a:t>0.30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tr>
            </a:tbl>
          </a:graphicData>
        </a:graphic>
      </p:graphicFrame>
      <p:sp>
        <p:nvSpPr>
          <p:cNvPr id="154626" name="Rectangle 2"/>
          <p:cNvSpPr>
            <a:spLocks noChangeArrowheads="1"/>
          </p:cNvSpPr>
          <p:nvPr/>
        </p:nvSpPr>
        <p:spPr bwMode="auto">
          <a:xfrm>
            <a:off x="1000100" y="5072074"/>
            <a:ext cx="6929486" cy="1015663"/>
          </a:xfrm>
          <a:prstGeom prst="rect">
            <a:avLst/>
          </a:prstGeom>
          <a:solidFill>
            <a:srgbClr val="B9FDFA"/>
          </a:solidFill>
          <a:ln w="127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2000" dirty="0" smtClean="0">
                <a:latin typeface="Arial" pitchFamily="34" charset="0"/>
                <a:cs typeface="Arial" pitchFamily="34" charset="0"/>
              </a:rPr>
              <a:t>Evaluated</a:t>
            </a:r>
            <a:r>
              <a:rPr kumimoji="0" lang="en-US" sz="2000" b="0" i="0" u="none" strike="noStrike" cap="none" normalizeH="0" baseline="0" dirty="0" smtClean="0">
                <a:ln>
                  <a:noFill/>
                </a:ln>
                <a:solidFill>
                  <a:schemeClr val="tx1"/>
                </a:solidFill>
                <a:effectLst/>
                <a:latin typeface="Arial" pitchFamily="34" charset="0"/>
                <a:cs typeface="Arial" pitchFamily="34" charset="0"/>
              </a:rPr>
              <a:t> resolution of</a:t>
            </a:r>
            <a:r>
              <a:rPr kumimoji="0" lang="en-US" sz="2000" b="0" i="0" u="none" strike="noStrike" cap="none" normalizeH="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smtClean="0">
                <a:ln>
                  <a:noFill/>
                </a:ln>
                <a:solidFill>
                  <a:schemeClr val="tx1"/>
                </a:solidFill>
                <a:effectLst/>
                <a:latin typeface="Arial" pitchFamily="34" charset="0"/>
                <a:cs typeface="Arial" pitchFamily="34" charset="0"/>
              </a:rPr>
              <a:t> IT5-40 provides, for example, the possibility of </a:t>
            </a:r>
            <a:r>
              <a:rPr lang="en-US" sz="2000" dirty="0" smtClean="0"/>
              <a:t>D</a:t>
            </a:r>
            <a:r>
              <a:rPr lang="en-US" sz="2000" baseline="30000" dirty="0" smtClean="0"/>
              <a:t>0 </a:t>
            </a:r>
            <a:r>
              <a:rPr lang="en-US" sz="2000" dirty="0" smtClean="0"/>
              <a:t>decay vertex reconstruction </a:t>
            </a:r>
            <a:r>
              <a:rPr kumimoji="0" lang="en-US" sz="2000" b="0" i="0" u="none" strike="noStrike" cap="none" normalizeH="0" baseline="0" dirty="0" smtClean="0">
                <a:ln>
                  <a:noFill/>
                </a:ln>
                <a:solidFill>
                  <a:schemeClr val="tx1"/>
                </a:solidFill>
                <a:effectLst/>
                <a:latin typeface="Arial" pitchFamily="34" charset="0"/>
                <a:cs typeface="Arial" pitchFamily="34" charset="0"/>
              </a:rPr>
              <a:t>in the channel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lvl="0"/>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D</a:t>
            </a:r>
            <a:r>
              <a:rPr kumimoji="0" lang="en-US" sz="2000" b="0" i="0" u="none" strike="noStrike" cap="none" normalizeH="0" baseline="30000" dirty="0" smtClean="0">
                <a:ln>
                  <a:noFill/>
                </a:ln>
                <a:solidFill>
                  <a:schemeClr val="tx1"/>
                </a:solidFill>
                <a:effectLst/>
                <a:latin typeface="Times New Roman" pitchFamily="18" charset="0"/>
                <a:cs typeface="Times New Roman" pitchFamily="18" charset="0"/>
              </a:rPr>
              <a:t>0</a:t>
            </a:r>
            <a:r>
              <a:rPr lang="en-US" sz="2000" dirty="0" smtClean="0">
                <a:latin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K</a:t>
            </a:r>
            <a:r>
              <a:rPr kumimoji="0" lang="en-US" sz="2000" b="0" i="0" u="none" strike="noStrike" cap="none" normalizeH="0" baseline="30000" dirty="0" smtClean="0">
                <a:ln>
                  <a:noFill/>
                </a:ln>
                <a:solidFill>
                  <a:schemeClr val="tx1"/>
                </a:solidFill>
                <a:effectLst/>
                <a:latin typeface="Times New Roman" pitchFamily="18" charset="0"/>
                <a:cs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 </a:t>
            </a:r>
            <a:r>
              <a:rPr kumimoji="0" lang="ru-RU" sz="2000" b="0" i="0" u="none" strike="noStrike" cap="none" normalizeH="0" baseline="0" dirty="0" err="1" smtClean="0">
                <a:ln>
                  <a:noFill/>
                </a:ln>
                <a:solidFill>
                  <a:schemeClr val="tx1"/>
                </a:solidFill>
                <a:effectLst/>
                <a:latin typeface="Times New Roman" pitchFamily="18" charset="0"/>
                <a:cs typeface="Times New Roman" pitchFamily="18" charset="0"/>
              </a:rPr>
              <a:t>π</a:t>
            </a:r>
            <a:r>
              <a:rPr kumimoji="0" lang="en-US" sz="2000" b="0" i="0" u="none" strike="noStrike" cap="none" normalizeH="0" baseline="30000" dirty="0" smtClean="0">
                <a:ln>
                  <a:noFill/>
                </a:ln>
                <a:solidFill>
                  <a:schemeClr val="tx1"/>
                </a:solidFill>
                <a:effectLst/>
                <a:latin typeface="Times New Roman" pitchFamily="18" charset="0"/>
                <a:cs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l-GR" sz="2000" b="0" i="0" u="none" strike="noStrike" cap="none" normalizeH="0" baseline="0" dirty="0" smtClean="0">
                <a:ln>
                  <a:noFill/>
                </a:ln>
                <a:solidFill>
                  <a:schemeClr val="tx1"/>
                </a:solidFill>
                <a:effectLst/>
                <a:latin typeface="Arial" pitchFamily="34" charset="0"/>
                <a:cs typeface="Arial" pitchFamily="34" charset="0"/>
              </a:rPr>
              <a:t>λ</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smtClean="0">
                <a:ln>
                  <a:noFill/>
                </a:ln>
                <a:solidFill>
                  <a:schemeClr val="tx1"/>
                </a:solidFill>
                <a:effectLst/>
                <a:latin typeface="Arial" pitchFamily="34" charset="0"/>
                <a:cs typeface="Arial" pitchFamily="34" charset="0"/>
              </a:rPr>
              <a:t>= 123 </a:t>
            </a:r>
            <a:r>
              <a:rPr kumimoji="0" lang="ru-RU" sz="2000" b="0" i="0" u="none" strike="noStrike" cap="none" normalizeH="0" baseline="0" dirty="0" err="1" smtClean="0">
                <a:ln>
                  <a:noFill/>
                </a:ln>
                <a:solidFill>
                  <a:schemeClr val="tx1"/>
                </a:solidFill>
                <a:effectLst/>
                <a:latin typeface="Arial" pitchFamily="34" charset="0"/>
                <a:cs typeface="Arial" pitchFamily="34" charset="0"/>
              </a:rPr>
              <a:t>μ</a:t>
            </a:r>
            <a:r>
              <a:rPr kumimoji="0" lang="en-US" sz="2000" b="0" i="0" u="none" strike="noStrike" cap="none" normalizeH="0" baseline="0" dirty="0" smtClean="0">
                <a:ln>
                  <a:noFill/>
                </a:ln>
                <a:solidFill>
                  <a:schemeClr val="tx1"/>
                </a:solidFill>
                <a:effectLst/>
                <a:latin typeface="Arial" pitchFamily="34" charset="0"/>
                <a:cs typeface="Arial" pitchFamily="34" charset="0"/>
              </a:rPr>
              <a:t>m) with small </a:t>
            </a:r>
            <a:r>
              <a:rPr kumimoji="0" lang="en-US" sz="2000" b="0" i="0" u="none" strike="noStrike" cap="none" normalizeH="0" baseline="0" dirty="0" err="1" smtClean="0">
                <a:ln>
                  <a:noFill/>
                </a:ln>
                <a:solidFill>
                  <a:schemeClr val="tx1"/>
                </a:solidFill>
                <a:effectLst/>
                <a:latin typeface="Arial" pitchFamily="34" charset="0"/>
                <a:cs typeface="Arial" pitchFamily="34" charset="0"/>
              </a:rPr>
              <a:t>p</a:t>
            </a:r>
            <a:r>
              <a:rPr kumimoji="0" lang="en-US" sz="2000" b="0" i="0" u="none" strike="noStrike" cap="none" normalizeH="0" baseline="-25000" dirty="0" err="1" smtClean="0">
                <a:ln>
                  <a:noFill/>
                </a:ln>
                <a:solidFill>
                  <a:schemeClr val="tx1"/>
                </a:solidFill>
                <a:effectLst/>
                <a:latin typeface="Arial" pitchFamily="34" charset="0"/>
                <a:cs typeface="Arial" pitchFamily="34" charset="0"/>
              </a:rPr>
              <a:t>T</a:t>
            </a:r>
            <a:r>
              <a:rPr kumimoji="0" lang="en-US" sz="2000" b="0" i="0" u="none" strike="noStrike" cap="none" normalizeH="0" baseline="0" dirty="0" smtClean="0">
                <a:ln>
                  <a:noFill/>
                </a:ln>
                <a:solidFill>
                  <a:schemeClr val="tx1"/>
                </a:solidFill>
                <a:effectLst/>
                <a:latin typeface="Arial" pitchFamily="34" charset="0"/>
                <a:cs typeface="Arial" pitchFamily="34" charset="0"/>
              </a:rPr>
              <a:t> up to 300 </a:t>
            </a:r>
            <a:r>
              <a:rPr kumimoji="0" lang="en-US" sz="2000" b="0" i="0" u="none" strike="noStrike" cap="none" normalizeH="0" baseline="0" dirty="0" err="1" smtClean="0">
                <a:ln>
                  <a:noFill/>
                </a:ln>
                <a:solidFill>
                  <a:schemeClr val="tx1"/>
                </a:solidFill>
                <a:effectLst/>
                <a:latin typeface="Arial" pitchFamily="34" charset="0"/>
                <a:cs typeface="Arial" pitchFamily="34" charset="0"/>
              </a:rPr>
              <a:t>MeV</a:t>
            </a:r>
            <a:r>
              <a:rPr kumimoji="0" lang="en-US" sz="2000" b="0" i="0" u="none" strike="noStrike" cap="none" normalizeH="0" baseline="0" dirty="0" smtClean="0">
                <a:ln>
                  <a:noFill/>
                </a:ln>
                <a:solidFill>
                  <a:schemeClr val="tx1"/>
                </a:solidFill>
                <a:effectLst/>
                <a:latin typeface="Arial" pitchFamily="34" charset="0"/>
                <a:cs typeface="Arial" pitchFamily="34" charset="0"/>
              </a:rPr>
              <a:t>/c.</a:t>
            </a:r>
          </a:p>
        </p:txBody>
      </p:sp>
      <p:sp>
        <p:nvSpPr>
          <p:cNvPr id="7" name="Прямоугольник 6"/>
          <p:cNvSpPr/>
          <p:nvPr/>
        </p:nvSpPr>
        <p:spPr>
          <a:xfrm>
            <a:off x="428564" y="928670"/>
            <a:ext cx="8715436" cy="923330"/>
          </a:xfrm>
          <a:prstGeom prst="rect">
            <a:avLst/>
          </a:prstGeom>
        </p:spPr>
        <p:txBody>
          <a:bodyPr wrap="square">
            <a:spAutoFit/>
          </a:bodyPr>
          <a:lstStyle/>
          <a:p>
            <a:r>
              <a:rPr lang="en-US" dirty="0" smtClean="0"/>
              <a:t>The spatial resolution of the </a:t>
            </a:r>
            <a:r>
              <a:rPr lang="en-US" dirty="0" smtClean="0">
                <a:solidFill>
                  <a:srgbClr val="C00000"/>
                </a:solidFill>
              </a:rPr>
              <a:t>IT5-40</a:t>
            </a:r>
            <a:r>
              <a:rPr lang="en-US" dirty="0" smtClean="0"/>
              <a:t> model was evaluated in the framework of the simplified code developed by ALICE collaboration, which performs tracking  of charged particles through cylindrical silicon layers with a given radiation thickness. </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85728"/>
            <a:ext cx="8929718" cy="582594"/>
          </a:xfrm>
        </p:spPr>
        <p:txBody>
          <a:bodyPr/>
          <a:lstStyle/>
          <a:p>
            <a:pPr algn="l"/>
            <a:r>
              <a:rPr lang="ru-RU" sz="2800" dirty="0" smtClean="0">
                <a:solidFill>
                  <a:schemeClr val="accent6"/>
                </a:solidFill>
              </a:rPr>
              <a:t> </a:t>
            </a:r>
            <a:r>
              <a:rPr lang="en-US" sz="2800" b="1" dirty="0" smtClean="0">
                <a:solidFill>
                  <a:schemeClr val="tx1"/>
                </a:solidFill>
              </a:rPr>
              <a:t>MPD IT</a:t>
            </a:r>
            <a:r>
              <a:rPr lang="en-US" altLang="ru-RU" sz="2800" b="1" dirty="0" smtClean="0">
                <a:solidFill>
                  <a:schemeClr val="tx1"/>
                </a:solidFill>
                <a:cs typeface="Times New Roman" pitchFamily="18" charset="0"/>
              </a:rPr>
              <a:t> pointing resolution compared to ALICE ITS </a:t>
            </a:r>
            <a:endParaRPr lang="ru-RU" sz="2800" b="1" dirty="0">
              <a:solidFill>
                <a:schemeClr val="tx1"/>
              </a:solidFill>
            </a:endParaRPr>
          </a:p>
        </p:txBody>
      </p:sp>
      <p:sp>
        <p:nvSpPr>
          <p:cNvPr id="4" name="Номер слайда 3"/>
          <p:cNvSpPr>
            <a:spLocks noGrp="1"/>
          </p:cNvSpPr>
          <p:nvPr>
            <p:ph type="sldNum" sz="quarter" idx="12"/>
          </p:nvPr>
        </p:nvSpPr>
        <p:spPr>
          <a:xfrm>
            <a:off x="6643702" y="6381750"/>
            <a:ext cx="2133600" cy="476250"/>
          </a:xfrm>
        </p:spPr>
        <p:txBody>
          <a:bodyPr/>
          <a:lstStyle/>
          <a:p>
            <a:pPr>
              <a:defRPr/>
            </a:pPr>
            <a:fld id="{7364E235-7801-4107-ACD3-1406B8D2313B}" type="slidenum">
              <a:rPr lang="ru-RU" smtClean="0"/>
              <a:pPr>
                <a:defRPr/>
              </a:pPr>
              <a:t>9</a:t>
            </a:fld>
            <a:endParaRPr lang="ru-RU" dirty="0"/>
          </a:p>
        </p:txBody>
      </p:sp>
      <p:pic>
        <p:nvPicPr>
          <p:cNvPr id="5" name="Содержимое 4" descr="alice_old+new.png"/>
          <p:cNvPicPr>
            <a:picLocks noGrp="1"/>
          </p:cNvPicPr>
          <p:nvPr>
            <p:ph idx="1"/>
          </p:nvPr>
        </p:nvPicPr>
        <p:blipFill>
          <a:blip r:embed="rId3"/>
          <a:stretch>
            <a:fillRect/>
          </a:stretch>
        </p:blipFill>
        <p:spPr>
          <a:xfrm>
            <a:off x="357158" y="1000108"/>
            <a:ext cx="4143404" cy="3000396"/>
          </a:xfrm>
          <a:prstGeom prst="rect">
            <a:avLst/>
          </a:prstGeom>
        </p:spPr>
      </p:pic>
      <p:pic>
        <p:nvPicPr>
          <p:cNvPr id="6" name="Рисунок 5" descr="mpd_its_123.png"/>
          <p:cNvPicPr/>
          <p:nvPr/>
        </p:nvPicPr>
        <p:blipFill>
          <a:blip r:embed="rId4"/>
          <a:stretch>
            <a:fillRect/>
          </a:stretch>
        </p:blipFill>
        <p:spPr>
          <a:xfrm>
            <a:off x="4357686" y="1071546"/>
            <a:ext cx="4214842" cy="2928958"/>
          </a:xfrm>
          <a:prstGeom prst="rect">
            <a:avLst/>
          </a:prstGeom>
        </p:spPr>
      </p:pic>
      <p:sp>
        <p:nvSpPr>
          <p:cNvPr id="7" name="TextBox 6"/>
          <p:cNvSpPr txBox="1"/>
          <p:nvPr/>
        </p:nvSpPr>
        <p:spPr>
          <a:xfrm>
            <a:off x="1643042" y="1500174"/>
            <a:ext cx="2214578"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ALICE ITS</a:t>
            </a:r>
            <a:r>
              <a:rPr lang="ru-RU" sz="2800" b="1" dirty="0" smtClean="0">
                <a:latin typeface="Times New Roman" pitchFamily="18" charset="0"/>
                <a:cs typeface="Times New Roman" pitchFamily="18" charset="0"/>
              </a:rPr>
              <a:t>2</a:t>
            </a:r>
            <a:endParaRPr lang="ru-RU" sz="2800" b="1" dirty="0">
              <a:latin typeface="Times New Roman" pitchFamily="18" charset="0"/>
              <a:cs typeface="Times New Roman" pitchFamily="18" charset="0"/>
            </a:endParaRPr>
          </a:p>
        </p:txBody>
      </p:sp>
      <p:sp>
        <p:nvSpPr>
          <p:cNvPr id="10" name="TextBox 9"/>
          <p:cNvSpPr txBox="1"/>
          <p:nvPr/>
        </p:nvSpPr>
        <p:spPr>
          <a:xfrm>
            <a:off x="6072198" y="1428736"/>
            <a:ext cx="1571636"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MPD IT</a:t>
            </a:r>
            <a:endParaRPr lang="ru-RU" sz="2800" b="1" dirty="0">
              <a:latin typeface="Times New Roman" pitchFamily="18" charset="0"/>
              <a:cs typeface="Times New Roman" pitchFamily="18" charset="0"/>
            </a:endParaRPr>
          </a:p>
        </p:txBody>
      </p:sp>
      <p:sp>
        <p:nvSpPr>
          <p:cNvPr id="11" name="TextBox 10"/>
          <p:cNvSpPr txBox="1"/>
          <p:nvPr/>
        </p:nvSpPr>
        <p:spPr>
          <a:xfrm>
            <a:off x="1857356" y="4000504"/>
            <a:ext cx="1714512"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New ITS2</a:t>
            </a:r>
            <a:endParaRPr lang="ru-RU" sz="2400" dirty="0">
              <a:latin typeface="Times New Roman" pitchFamily="18" charset="0"/>
              <a:cs typeface="Times New Roman" pitchFamily="18" charset="0"/>
            </a:endParaRPr>
          </a:p>
        </p:txBody>
      </p:sp>
      <p:sp>
        <p:nvSpPr>
          <p:cNvPr id="12" name="TextBox 11"/>
          <p:cNvSpPr txBox="1"/>
          <p:nvPr/>
        </p:nvSpPr>
        <p:spPr>
          <a:xfrm>
            <a:off x="1785918" y="4429132"/>
            <a:ext cx="1928826"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 Old</a:t>
            </a:r>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ITS</a:t>
            </a:r>
            <a:r>
              <a:rPr lang="ru-RU" sz="2400" dirty="0" smtClean="0">
                <a:latin typeface="Times New Roman" pitchFamily="18" charset="0"/>
                <a:cs typeface="Times New Roman" pitchFamily="18" charset="0"/>
              </a:rPr>
              <a:t>1</a:t>
            </a:r>
            <a:endParaRPr lang="ru-RU" sz="2400" dirty="0">
              <a:latin typeface="Times New Roman" pitchFamily="18" charset="0"/>
              <a:cs typeface="Times New Roman" pitchFamily="18" charset="0"/>
            </a:endParaRPr>
          </a:p>
        </p:txBody>
      </p:sp>
      <p:sp>
        <p:nvSpPr>
          <p:cNvPr id="14" name="Прямоугольник 13"/>
          <p:cNvSpPr/>
          <p:nvPr/>
        </p:nvSpPr>
        <p:spPr>
          <a:xfrm>
            <a:off x="6000760" y="4000504"/>
            <a:ext cx="2499402" cy="369332"/>
          </a:xfrm>
          <a:prstGeom prst="rect">
            <a:avLst/>
          </a:prstGeom>
        </p:spPr>
        <p:txBody>
          <a:bodyPr wrap="none">
            <a:spAutoFit/>
          </a:bodyPr>
          <a:lstStyle/>
          <a:p>
            <a:r>
              <a:rPr lang="en-US" dirty="0" smtClean="0"/>
              <a:t>Beam pipe </a:t>
            </a:r>
            <a:r>
              <a:rPr lang="ru-RU" dirty="0" smtClean="0"/>
              <a:t>Ø</a:t>
            </a:r>
            <a:r>
              <a:rPr lang="en-US" dirty="0" smtClean="0"/>
              <a:t> =</a:t>
            </a:r>
            <a:r>
              <a:rPr lang="ru-RU" dirty="0" smtClean="0"/>
              <a:t> 4</a:t>
            </a:r>
            <a:r>
              <a:rPr lang="en-US" dirty="0" smtClean="0"/>
              <a:t>0</a:t>
            </a:r>
            <a:r>
              <a:rPr lang="ru-RU" dirty="0" smtClean="0"/>
              <a:t> </a:t>
            </a:r>
            <a:r>
              <a:rPr lang="en-US" dirty="0" smtClean="0"/>
              <a:t>mm</a:t>
            </a:r>
            <a:endParaRPr lang="ru-RU" dirty="0"/>
          </a:p>
        </p:txBody>
      </p:sp>
      <p:sp>
        <p:nvSpPr>
          <p:cNvPr id="15" name="Прямоугольник 14"/>
          <p:cNvSpPr/>
          <p:nvPr/>
        </p:nvSpPr>
        <p:spPr>
          <a:xfrm>
            <a:off x="6000760" y="4357694"/>
            <a:ext cx="2499402" cy="369332"/>
          </a:xfrm>
          <a:prstGeom prst="rect">
            <a:avLst/>
          </a:prstGeom>
        </p:spPr>
        <p:txBody>
          <a:bodyPr wrap="none">
            <a:spAutoFit/>
          </a:bodyPr>
          <a:lstStyle/>
          <a:p>
            <a:r>
              <a:rPr lang="en-US" dirty="0" smtClean="0"/>
              <a:t>Beam pipe </a:t>
            </a:r>
            <a:r>
              <a:rPr lang="ru-RU" dirty="0" smtClean="0"/>
              <a:t>Ø</a:t>
            </a:r>
            <a:r>
              <a:rPr lang="en-US" dirty="0" smtClean="0"/>
              <a:t> =</a:t>
            </a:r>
            <a:r>
              <a:rPr lang="ru-RU" dirty="0" smtClean="0"/>
              <a:t> 5</a:t>
            </a:r>
            <a:r>
              <a:rPr lang="en-US" dirty="0" smtClean="0"/>
              <a:t>0</a:t>
            </a:r>
            <a:r>
              <a:rPr lang="ru-RU" dirty="0" smtClean="0"/>
              <a:t> </a:t>
            </a:r>
            <a:r>
              <a:rPr lang="en-US" dirty="0" smtClean="0"/>
              <a:t>mm</a:t>
            </a:r>
            <a:endParaRPr lang="ru-RU" dirty="0"/>
          </a:p>
        </p:txBody>
      </p:sp>
      <p:sp>
        <p:nvSpPr>
          <p:cNvPr id="16" name="Прямоугольник 15"/>
          <p:cNvSpPr/>
          <p:nvPr/>
        </p:nvSpPr>
        <p:spPr>
          <a:xfrm>
            <a:off x="6000760" y="4714884"/>
            <a:ext cx="2563522" cy="369332"/>
          </a:xfrm>
          <a:prstGeom prst="rect">
            <a:avLst/>
          </a:prstGeom>
        </p:spPr>
        <p:txBody>
          <a:bodyPr wrap="none">
            <a:spAutoFit/>
          </a:bodyPr>
          <a:lstStyle/>
          <a:p>
            <a:r>
              <a:rPr lang="en-US" dirty="0" smtClean="0"/>
              <a:t>Beam pipe  </a:t>
            </a:r>
            <a:r>
              <a:rPr lang="ru-RU" dirty="0" smtClean="0"/>
              <a:t>Ø</a:t>
            </a:r>
            <a:r>
              <a:rPr lang="en-US" dirty="0" smtClean="0"/>
              <a:t> =</a:t>
            </a:r>
            <a:r>
              <a:rPr lang="ru-RU" dirty="0" smtClean="0"/>
              <a:t> 6</a:t>
            </a:r>
            <a:r>
              <a:rPr lang="en-US" dirty="0" smtClean="0"/>
              <a:t>0</a:t>
            </a:r>
            <a:r>
              <a:rPr lang="ru-RU" dirty="0" smtClean="0"/>
              <a:t> </a:t>
            </a:r>
            <a:r>
              <a:rPr lang="en-US" dirty="0" smtClean="0"/>
              <a:t>mm</a:t>
            </a:r>
            <a:endParaRPr lang="ru-RU" dirty="0"/>
          </a:p>
        </p:txBody>
      </p:sp>
      <p:cxnSp>
        <p:nvCxnSpPr>
          <p:cNvPr id="18" name="Прямая соединительная линия 17"/>
          <p:cNvCxnSpPr/>
          <p:nvPr/>
        </p:nvCxnSpPr>
        <p:spPr>
          <a:xfrm>
            <a:off x="4786314" y="4214818"/>
            <a:ext cx="1000132"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714348" y="4214818"/>
            <a:ext cx="1000132"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714348" y="4643446"/>
            <a:ext cx="1000132" cy="1588"/>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4786314" y="4572008"/>
            <a:ext cx="1000132"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4857752" y="4857760"/>
            <a:ext cx="1000132" cy="1588"/>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928926" y="2928934"/>
            <a:ext cx="761747" cy="369332"/>
          </a:xfrm>
          <a:prstGeom prst="rect">
            <a:avLst/>
          </a:prstGeom>
          <a:noFill/>
        </p:spPr>
        <p:txBody>
          <a:bodyPr wrap="none" rtlCol="0">
            <a:spAutoFit/>
          </a:bodyPr>
          <a:lstStyle/>
          <a:p>
            <a:r>
              <a:rPr lang="en-US" dirty="0" err="1" smtClean="0"/>
              <a:t>Pions</a:t>
            </a:r>
            <a:endParaRPr lang="ru-RU" dirty="0"/>
          </a:p>
        </p:txBody>
      </p:sp>
      <p:sp>
        <p:nvSpPr>
          <p:cNvPr id="24" name="TextBox 23"/>
          <p:cNvSpPr txBox="1"/>
          <p:nvPr/>
        </p:nvSpPr>
        <p:spPr>
          <a:xfrm>
            <a:off x="7143768" y="3000372"/>
            <a:ext cx="761747" cy="369332"/>
          </a:xfrm>
          <a:prstGeom prst="rect">
            <a:avLst/>
          </a:prstGeom>
          <a:noFill/>
        </p:spPr>
        <p:txBody>
          <a:bodyPr wrap="none" rtlCol="0">
            <a:spAutoFit/>
          </a:bodyPr>
          <a:lstStyle/>
          <a:p>
            <a:r>
              <a:rPr lang="en-US" dirty="0" err="1" smtClean="0"/>
              <a:t>Pions</a:t>
            </a:r>
            <a:endParaRPr lang="ru-RU" dirty="0"/>
          </a:p>
        </p:txBody>
      </p:sp>
      <p:sp>
        <p:nvSpPr>
          <p:cNvPr id="26" name="TextBox 25"/>
          <p:cNvSpPr txBox="1"/>
          <p:nvPr/>
        </p:nvSpPr>
        <p:spPr>
          <a:xfrm>
            <a:off x="357158" y="5357826"/>
            <a:ext cx="8286808" cy="338554"/>
          </a:xfrm>
          <a:prstGeom prst="rect">
            <a:avLst/>
          </a:prstGeom>
          <a:solidFill>
            <a:srgbClr val="B9FDFA"/>
          </a:solidFill>
          <a:ln w="15875">
            <a:solidFill>
              <a:schemeClr val="tx1"/>
            </a:solidFill>
          </a:ln>
        </p:spPr>
        <p:txBody>
          <a:bodyPr wrap="square" rtlCol="0">
            <a:spAutoFit/>
          </a:bodyPr>
          <a:lstStyle/>
          <a:p>
            <a:r>
              <a:rPr lang="en-US" sz="1600" dirty="0" smtClean="0"/>
              <a:t>MPD IT pointing resolution with a beam pipe </a:t>
            </a:r>
            <a:r>
              <a:rPr lang="ru-RU" sz="1600" dirty="0" smtClean="0"/>
              <a:t>Ø</a:t>
            </a:r>
            <a:r>
              <a:rPr lang="en-US" sz="1600" dirty="0" smtClean="0"/>
              <a:t> =</a:t>
            </a:r>
            <a:r>
              <a:rPr lang="ru-RU" sz="1600" dirty="0" smtClean="0"/>
              <a:t> 4</a:t>
            </a:r>
            <a:r>
              <a:rPr lang="en-US" sz="1600" dirty="0" smtClean="0"/>
              <a:t>0</a:t>
            </a:r>
            <a:r>
              <a:rPr lang="ru-RU" sz="1600" dirty="0" smtClean="0"/>
              <a:t> </a:t>
            </a:r>
            <a:r>
              <a:rPr lang="en-US" sz="1600" dirty="0" smtClean="0"/>
              <a:t>mm is comparable with  ALICE ITS2. </a:t>
            </a:r>
            <a:endParaRPr lang="ru-RU"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35006</TotalTime>
  <Words>2314</Words>
  <Application>Microsoft Office PowerPoint</Application>
  <PresentationFormat>Экран (4:3)</PresentationFormat>
  <Paragraphs>473</Paragraphs>
  <Slides>32</Slides>
  <Notes>4</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32</vt:i4>
      </vt:variant>
    </vt:vector>
  </HeadingPairs>
  <TitlesOfParts>
    <vt:vector size="34" baseType="lpstr">
      <vt:lpstr>Default Design</vt:lpstr>
      <vt:lpstr>Формула</vt:lpstr>
      <vt:lpstr>Identification power of the vertex tracking detector of the NICA-MPD setup for decays reconstruction of strange and charmed particles.</vt:lpstr>
      <vt:lpstr>Contents</vt:lpstr>
      <vt:lpstr>  Physical motivation of using IT   </vt:lpstr>
      <vt:lpstr> Registration of strange and charmed particles by the vertex detector</vt:lpstr>
      <vt:lpstr>  Monolithic Active Pixel Sensor (MAPS) </vt:lpstr>
      <vt:lpstr>IT design on the base of  MAPS</vt:lpstr>
      <vt:lpstr>IT geometric model using for simulation</vt:lpstr>
      <vt:lpstr> IT pointing resolution for π, K and p  </vt:lpstr>
      <vt:lpstr> MPD IT pointing resolution compared to ALICE ITS </vt:lpstr>
      <vt:lpstr>IT Monte-Carlo simulation scheme within MpdRoot</vt:lpstr>
      <vt:lpstr>Strange particle reconstruction in central Au+Au collisions at          = 9 GeV </vt:lpstr>
      <vt:lpstr>Selection criteria for two particle decay</vt:lpstr>
      <vt:lpstr>Λ reconstruction (5∙103  events): </vt:lpstr>
      <vt:lpstr> Ξ- reconstruction (105 events): </vt:lpstr>
      <vt:lpstr> Ω- reconstruction (106 events): </vt:lpstr>
      <vt:lpstr>Charmed particle reconstruction in central Au+Au collisions at          = 9 GeV </vt:lpstr>
      <vt:lpstr>D0 reconstruction by TC method: cut selection </vt:lpstr>
      <vt:lpstr>D0 reconstruction (108  events): invariant mass spectra</vt:lpstr>
      <vt:lpstr>  D mesons reconstruction by TC method: invariant mass spectra  </vt:lpstr>
      <vt:lpstr>   Toolkit for MultiVariate Analysis </vt:lpstr>
      <vt:lpstr>  D0 reconstruction by MVA method: cut selection  </vt:lpstr>
      <vt:lpstr>Слайд 22</vt:lpstr>
      <vt:lpstr>Слайд 23</vt:lpstr>
      <vt:lpstr>Conclusion</vt:lpstr>
      <vt:lpstr>Слайд 25</vt:lpstr>
      <vt:lpstr>Слайд 26</vt:lpstr>
      <vt:lpstr>Effective thickness of ITS2  layers</vt:lpstr>
      <vt:lpstr>Thermal generator: pt – spectrum of D0 in Au+Au collisions at NICA energies  </vt:lpstr>
      <vt:lpstr>QGSM generator:   pt – spectra of strange particles  in 100K central Au+Au collisions at          = 9 GeV  </vt:lpstr>
      <vt:lpstr>lnput variables distributions for signal  and background events after the decorrelation , gaussianisation and  principal component decomposition</vt:lpstr>
      <vt:lpstr> MC and reconstructed pt-spectra of D0-mesons and they decay products</vt:lpstr>
      <vt:lpstr> MC and reconstructed pt-spectra of D+-mesons and they decay products</vt:lpstr>
    </vt:vector>
  </TitlesOfParts>
  <Company>Indiana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STS: models with cables and evaluation of cable influence on reconstruction results</dc:title>
  <dc:creator>Prokofyev Nikita</dc:creator>
  <cp:lastModifiedBy>Валерий</cp:lastModifiedBy>
  <cp:revision>429</cp:revision>
  <dcterms:created xsi:type="dcterms:W3CDTF">2011-09-10T12:03:54Z</dcterms:created>
  <dcterms:modified xsi:type="dcterms:W3CDTF">2020-02-04T09:47:02Z</dcterms:modified>
</cp:coreProperties>
</file>