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802" r:id="rId2"/>
    <p:sldId id="257" r:id="rId3"/>
    <p:sldId id="321" r:id="rId4"/>
    <p:sldId id="885" r:id="rId5"/>
    <p:sldId id="270" r:id="rId6"/>
    <p:sldId id="88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86CE-29BF-4396-A18A-4FB4B1930115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7C5EC-D1B3-4A92-BDDD-E724BEF66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9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FA7E1DCB-F024-453C-91BF-C05A79B4A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7A69AAC9-EF21-45E4-A9DC-52597F317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C1EA9081-E5AF-423B-9C3C-937EBB730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8B401-9ED2-4D0B-96A8-81B4616B7A86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id="{6BBA3B5F-C7D2-45E0-9128-C8CA2A672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445547-532F-40C1-A1A7-4B302D9F94C0}" type="slidenum">
              <a:rPr lang="de-DE" altLang="ru-RU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DE" altLang="ru-RU">
              <a:cs typeface="Arial" panose="020B0604020202020204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D140B95C-A143-4D2B-BD1D-2F83AEE11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4A1D2B1-E872-411B-A9E8-EDD1590EF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id="{6BBA3B5F-C7D2-45E0-9128-C8CA2A672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445547-532F-40C1-A1A7-4B302D9F94C0}" type="slidenum">
              <a:rPr lang="de-DE" altLang="ru-RU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DE" altLang="ru-RU">
              <a:cs typeface="Arial" panose="020B0604020202020204" pitchFamily="34" charset="0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D140B95C-A143-4D2B-BD1D-2F83AEE11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4A1D2B1-E872-411B-A9E8-EDD1590EF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76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B24D9-88F0-4D3D-A43D-AF1386EE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8F660E-6E59-4ED5-BCB2-5A4CA999D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B8DB-9EEA-47F4-8842-F054571A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C55F6-D328-4022-86A9-B950FCB0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4392-EB1C-4508-9CF8-CF6E2A2E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1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7E615-3DC5-49DC-B913-3247876F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14C715-91FA-4172-959C-1E1307AA0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796E0-0828-418F-9D59-56BF3FFE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7D801-08CC-4957-A723-FAF05E52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77435-CE2D-42F6-9D04-36C4ADC8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1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59ADF3-AA13-48E9-A780-A5D478F57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DF3EBB-54BD-418D-9804-58B6E801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5CE6A-F074-492B-8ABD-C28DF790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B8101-5601-4D33-98EF-E2A4BE61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A02C3-B0CA-4515-9AB5-F415008A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2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FC372-A010-4F4C-B9AA-1CD5E7CF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53C7B-ED71-416B-9C55-4E57E69D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4B76C6-252A-470A-B2C6-7BFF614D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976FC-4138-4F3D-98F0-B2E8D5C0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A12B9-0C0D-402A-8797-C3F7726D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6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027CD-A50B-46F1-B685-DDE8AEF3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DB287-FB3D-4944-A477-37E1C8DB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3175C-D889-41CB-BA3F-5CF17A08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A5EFF-7CAE-4E26-9357-8B0D8547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26E5C-B607-49A3-B575-A4589AE4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8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257A3-324F-47AD-92A2-FB1FBD69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1B811-D9C6-403A-BFE8-ED4213116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568435-C92F-4CCE-AA01-5A8AC2D50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B9EA40-E0A0-4D91-8C78-060B9D01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E3AA4-2CAC-4085-8437-1EA97E0D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A01AC1-F6A5-48AE-AB41-5EE8F9F1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9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7CA48-50DC-45B0-9453-ED9CE1AB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AF66E8-65B5-473B-93AC-8FB86548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8DED4C-C72B-430D-8890-94DF8C956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AF51A9-F40A-4F69-BB9D-6775647DC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CDFE7D-2EEE-4187-98C9-9B5B19AEC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7A2AD8-A32A-487E-9211-CC0C6B50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C94806-3842-4262-A6A3-0C660CC4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E766BB-3E01-427D-A906-1C823EED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3930C-F06A-471C-8666-D5DE96F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C403C9-48A9-447E-BEB4-F27EF664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0829B1-4C61-4777-8BD1-6C960B8F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B6E875-ED94-4536-A169-3FD55C20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8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B88A3-2854-4718-88D2-F44927DC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65F85A-4838-42A4-81F8-40816B94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0DC2F6-93B5-40E6-8000-A984A826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B1DFC-25E1-4A2D-B6A1-CA5E0AA8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5E8E2-E54A-40B2-8C12-47ACE5DA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12D9E-5BB5-4A4E-972E-7AEF7545A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D99DC-A061-48A7-AE97-FF1E90F7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70A3E-A898-43EF-857E-E1A442C2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C3C26-B22D-457E-A8A6-17B0B461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2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2E775-91BE-4157-81D3-8E767C09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7D44A9-0DD3-4BDA-906E-CA36C3A1A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9E5F7-72F6-4F46-90C0-6CEF5679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DF6711-4D57-468F-A8DC-FC59D782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9B9B9-E21A-4837-ACF0-E71440BF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58E45-5CCE-4EA2-B44A-7E209AB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967F1-356C-4EC1-B3E5-9344531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18BB8-ADAC-4DAF-A880-E832FEAB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B60F9-1B91-448B-96AA-D0BD943DE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F2E8-2A5F-4CAA-979A-57AF185A1593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03CD1-79FB-434A-9F55-BA883ACEB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A98A9-73B5-464C-8A61-1E981AA49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085F-8DE5-4715-A64A-793E010B6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9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5">
            <a:extLst>
              <a:ext uri="{FF2B5EF4-FFF2-40B4-BE49-F238E27FC236}">
                <a16:creationId xmlns:a16="http://schemas.microsoft.com/office/drawing/2014/main" id="{CB93ABE9-B68B-41D9-8CDC-F8A581D2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1271589"/>
            <a:ext cx="438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ru-RU" sz="1400">
                <a:solidFill>
                  <a:schemeClr val="bg1"/>
                </a:solidFill>
                <a:latin typeface="Arial" panose="020B0604020202020204" pitchFamily="34" charset="0"/>
              </a:rPr>
              <a:t>J. Steinheimer, A. Botvina, M. Bleicher</a:t>
            </a:r>
            <a:r>
              <a:rPr lang="en-US" altLang="ru-RU" sz="1400">
                <a:solidFill>
                  <a:schemeClr val="bg1"/>
                </a:solidFill>
                <a:latin typeface="Arial" panose="020B0604020202020204" pitchFamily="34" charset="0"/>
              </a:rPr>
              <a:t> arXiv:1605.03439v1</a:t>
            </a:r>
            <a:endParaRPr lang="de-DE" altLang="ru-RU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Foliennummernplatzhalter 2">
            <a:extLst>
              <a:ext uri="{FF2B5EF4-FFF2-40B4-BE49-F238E27FC236}">
                <a16:creationId xmlns:a16="http://schemas.microsoft.com/office/drawing/2014/main" id="{ACF68555-FA67-4587-8828-3B605E96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80FB72-003E-4B66-B043-11C395588ED3}" type="slidenum">
              <a:rPr lang="de-DE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ru-RU" sz="1200">
              <a:solidFill>
                <a:srgbClr val="898989"/>
              </a:solidFill>
            </a:endParaRPr>
          </a:p>
        </p:txBody>
      </p:sp>
      <p:sp>
        <p:nvSpPr>
          <p:cNvPr id="7173" name="Textfeld 7">
            <a:extLst>
              <a:ext uri="{FF2B5EF4-FFF2-40B4-BE49-F238E27FC236}">
                <a16:creationId xmlns:a16="http://schemas.microsoft.com/office/drawing/2014/main" id="{47D85EED-8F77-4584-9F0F-75789DCAF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4598988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400" b="1" i="1" dirty="0">
                <a:latin typeface="Arial" panose="020B0604020202020204" pitchFamily="34" charset="0"/>
              </a:rPr>
              <a:t> </a:t>
            </a:r>
            <a:r>
              <a:rPr lang="en-US" altLang="ru-RU" sz="1400" b="1" i="1" dirty="0">
                <a:latin typeface="Arial" panose="020B0604020202020204" pitchFamily="34" charset="0"/>
              </a:rPr>
              <a:t>BM@N-2</a:t>
            </a:r>
            <a:r>
              <a:rPr lang="ru-RU" altLang="ru-RU" sz="1400" b="1" i="1" dirty="0">
                <a:latin typeface="Arial" panose="020B0604020202020204" pitchFamily="34" charset="0"/>
              </a:rPr>
              <a:t> </a:t>
            </a:r>
            <a:r>
              <a:rPr lang="en-US" altLang="ru-RU" sz="1400" b="1" i="1" dirty="0">
                <a:latin typeface="Arial" panose="020B0604020202020204" pitchFamily="34" charset="0"/>
              </a:rPr>
              <a:t>/ CBM</a:t>
            </a:r>
            <a:r>
              <a:rPr lang="de-DE" altLang="ru-RU" sz="1400" dirty="0">
                <a:latin typeface="Arial" panose="020B0604020202020204" pitchFamily="34" charset="0"/>
              </a:rPr>
              <a:t/>
            </a:r>
            <a:br>
              <a:rPr lang="de-DE" altLang="ru-RU" sz="1400" dirty="0">
                <a:latin typeface="Arial" panose="020B0604020202020204" pitchFamily="34" charset="0"/>
              </a:rPr>
            </a:br>
            <a:endParaRPr lang="de-DE" altLang="ru-RU" sz="1400" dirty="0">
              <a:latin typeface="Arial" panose="020B0604020202020204" pitchFamily="34" charset="0"/>
            </a:endParaRPr>
          </a:p>
        </p:txBody>
      </p:sp>
      <p:sp>
        <p:nvSpPr>
          <p:cNvPr id="7174" name="Textfeld 7">
            <a:extLst>
              <a:ext uri="{FF2B5EF4-FFF2-40B4-BE49-F238E27FC236}">
                <a16:creationId xmlns:a16="http://schemas.microsoft.com/office/drawing/2014/main" id="{C2947A5B-9629-4075-AB56-D9973B62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6" y="5672139"/>
            <a:ext cx="98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400" b="1" i="1">
                <a:latin typeface="Arial" panose="020B0604020202020204" pitchFamily="34" charset="0"/>
              </a:rPr>
              <a:t> </a:t>
            </a:r>
            <a:r>
              <a:rPr lang="en-US" altLang="ru-RU" sz="1400" b="1" i="1">
                <a:latin typeface="Arial" panose="020B0604020202020204" pitchFamily="34" charset="0"/>
              </a:rPr>
              <a:t>MPD/ITS</a:t>
            </a:r>
            <a:r>
              <a:rPr lang="de-DE" altLang="ru-RU" sz="1400">
                <a:latin typeface="Arial" panose="020B0604020202020204" pitchFamily="34" charset="0"/>
              </a:rPr>
              <a:t/>
            </a:r>
            <a:br>
              <a:rPr lang="de-DE" altLang="ru-RU" sz="1400">
                <a:latin typeface="Arial" panose="020B0604020202020204" pitchFamily="34" charset="0"/>
              </a:rPr>
            </a:br>
            <a:endParaRPr lang="de-DE" altLang="ru-RU" sz="1400">
              <a:latin typeface="Arial" panose="020B0604020202020204" pitchFamily="34" charset="0"/>
            </a:endParaRPr>
          </a:p>
        </p:txBody>
      </p:sp>
      <p:sp>
        <p:nvSpPr>
          <p:cNvPr id="7175" name="Textfeld 7">
            <a:extLst>
              <a:ext uri="{FF2B5EF4-FFF2-40B4-BE49-F238E27FC236}">
                <a16:creationId xmlns:a16="http://schemas.microsoft.com/office/drawing/2014/main" id="{4A660ADB-D8DD-4E56-A093-7ACA26C379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391400" y="5676901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400" b="1" i="1" dirty="0">
                <a:latin typeface="Arial" panose="020B0604020202020204" pitchFamily="34" charset="0"/>
              </a:rPr>
              <a:t> „Innovative“  </a:t>
            </a:r>
            <a:r>
              <a:rPr lang="de-DE" altLang="ru-RU" sz="1400" b="1" i="1" dirty="0" err="1">
                <a:latin typeface="Arial" panose="020B0604020202020204" pitchFamily="34" charset="0"/>
              </a:rPr>
              <a:t>projects</a:t>
            </a:r>
            <a:r>
              <a:rPr lang="de-DE" altLang="ru-RU" sz="1400" dirty="0">
                <a:latin typeface="Arial" panose="020B0604020202020204" pitchFamily="34" charset="0"/>
              </a:rPr>
              <a:t/>
            </a:r>
            <a:br>
              <a:rPr lang="de-DE" altLang="ru-RU" sz="1400" dirty="0">
                <a:latin typeface="Arial" panose="020B0604020202020204" pitchFamily="34" charset="0"/>
              </a:rPr>
            </a:br>
            <a:endParaRPr lang="de-DE" altLang="ru-RU" sz="1400" dirty="0">
              <a:latin typeface="Arial" panose="020B0604020202020204" pitchFamily="34" charset="0"/>
            </a:endParaRPr>
          </a:p>
        </p:txBody>
      </p:sp>
      <p:pic>
        <p:nvPicPr>
          <p:cNvPr id="7176" name="Рисунок 11">
            <a:extLst>
              <a:ext uri="{FF2B5EF4-FFF2-40B4-BE49-F238E27FC236}">
                <a16:creationId xmlns:a16="http://schemas.microsoft.com/office/drawing/2014/main" id="{EFB1AB2C-3735-4D7D-8FCC-BBFB62C8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704975"/>
            <a:ext cx="353853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F132A3E5-E115-48F9-B1C8-17CE4D5971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083564"/>
            <a:ext cx="179705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7178" name="Рисунок 1">
            <a:extLst>
              <a:ext uri="{FF2B5EF4-FFF2-40B4-BE49-F238E27FC236}">
                <a16:creationId xmlns:a16="http://schemas.microsoft.com/office/drawing/2014/main" id="{27FC8DDC-C706-4820-A743-89163877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2503488"/>
            <a:ext cx="2206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8">
            <a:extLst>
              <a:ext uri="{FF2B5EF4-FFF2-40B4-BE49-F238E27FC236}">
                <a16:creationId xmlns:a16="http://schemas.microsoft.com/office/drawing/2014/main" id="{A2B3FA1C-81DE-4853-B58D-85B11077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9144000" cy="52540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Tree Pillars of the STS Department</a:t>
            </a:r>
            <a:endParaRPr lang="de-DE" altLang="ru-RU" sz="2800" dirty="0">
              <a:solidFill>
                <a:srgbClr val="FF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50F28D-C996-4FC3-B83C-41DB1DA2E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86" y="1095376"/>
            <a:ext cx="10655728" cy="5410200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id="{D32A59A1-F0E0-43D9-96F9-39C670FA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2540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MPD ITS Project</a:t>
            </a:r>
            <a:endParaRPr lang="de-DE" altLang="ru-RU" sz="2800" dirty="0">
              <a:solidFill>
                <a:srgbClr val="FF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8">
            <a:extLst>
              <a:ext uri="{FF2B5EF4-FFF2-40B4-BE49-F238E27FC236}">
                <a16:creationId xmlns:a16="http://schemas.microsoft.com/office/drawing/2014/main" id="{0B361FF9-BE9A-431A-8E12-0D061D9B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955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High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energy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HI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physics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major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objective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–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deconfined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matter in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lab  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54E468E-96BE-4B4B-8C29-964C5116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301876"/>
            <a:ext cx="6845301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4">
            <a:extLst>
              <a:ext uri="{FF2B5EF4-FFF2-40B4-BE49-F238E27FC236}">
                <a16:creationId xmlns:a16="http://schemas.microsoft.com/office/drawing/2014/main" id="{C60D826A-B1D7-4A85-AB00-F471DF4FBA14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4253706" y="3994944"/>
            <a:ext cx="1728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BM_N@JINR</a:t>
            </a:r>
            <a:endParaRPr lang="en-US" altLang="ru-RU" sz="18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Text Box 14">
            <a:extLst>
              <a:ext uri="{FF2B5EF4-FFF2-40B4-BE49-F238E27FC236}">
                <a16:creationId xmlns:a16="http://schemas.microsoft.com/office/drawing/2014/main" id="{B17D602A-25C7-4B52-A525-399BAF765082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854995" y="2174082"/>
            <a:ext cx="1874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RHIC@BNL </a:t>
            </a:r>
            <a:endParaRPr lang="en-US" altLang="ru-RU" sz="18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Text Box 14">
            <a:extLst>
              <a:ext uri="{FF2B5EF4-FFF2-40B4-BE49-F238E27FC236}">
                <a16:creationId xmlns:a16="http://schemas.microsoft.com/office/drawing/2014/main" id="{EF617EF8-0857-43A4-869A-12AF58A7E76C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2982913" y="1865313"/>
            <a:ext cx="172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MPD@NICA-JINR </a:t>
            </a:r>
            <a:endParaRPr lang="en-US" altLang="ru-RU" sz="18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Text Box 14">
            <a:extLst>
              <a:ext uri="{FF2B5EF4-FFF2-40B4-BE49-F238E27FC236}">
                <a16:creationId xmlns:a16="http://schemas.microsoft.com/office/drawing/2014/main" id="{E09F991B-A5B2-45ED-9F4C-FD2C86B9710B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3317081" y="2699544"/>
            <a:ext cx="1728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CBM@FAIR</a:t>
            </a:r>
            <a:endParaRPr lang="en-US" altLang="ru-RU" sz="18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Text Box 14">
            <a:extLst>
              <a:ext uri="{FF2B5EF4-FFF2-40B4-BE49-F238E27FC236}">
                <a16:creationId xmlns:a16="http://schemas.microsoft.com/office/drawing/2014/main" id="{A28E12E3-483B-4A95-B740-2405C381F932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293813" y="890529"/>
            <a:ext cx="1727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ALICE@CERN </a:t>
            </a:r>
            <a:endParaRPr lang="en-US" altLang="ru-RU" sz="18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FB14769-F6A9-43BD-B4F7-59154D4D426B}"/>
              </a:ext>
            </a:extLst>
          </p:cNvPr>
          <p:cNvSpPr txBox="1">
            <a:spLocks noChangeArrowheads="1"/>
          </p:cNvSpPr>
          <p:nvPr/>
        </p:nvSpPr>
        <p:spPr bwMode="auto">
          <a:xfrm rot="2400000">
            <a:off x="1627188" y="5519739"/>
            <a:ext cx="57324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Confined matter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sp>
        <p:nvSpPr>
          <p:cNvPr id="16394" name="Text Box 14">
            <a:extLst>
              <a:ext uri="{FF2B5EF4-FFF2-40B4-BE49-F238E27FC236}">
                <a16:creationId xmlns:a16="http://schemas.microsoft.com/office/drawing/2014/main" id="{A75364AA-6ABC-4A4C-A553-3140208A71D9}"/>
              </a:ext>
            </a:extLst>
          </p:cNvPr>
          <p:cNvSpPr txBox="1">
            <a:spLocks noChangeArrowheads="1"/>
          </p:cNvSpPr>
          <p:nvPr/>
        </p:nvSpPr>
        <p:spPr bwMode="auto">
          <a:xfrm rot="2460000">
            <a:off x="3792538" y="5856288"/>
            <a:ext cx="5732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Spinodial decay ?</a:t>
            </a:r>
            <a:r>
              <a:rPr lang="en-US" altLang="ru-RU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ru-RU" sz="2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B698B8D7-5056-4EDB-96AC-66000108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5661026"/>
            <a:ext cx="24479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25C41E13-684E-48E3-82D5-7271B7AB4895}"/>
              </a:ext>
            </a:extLst>
          </p:cNvPr>
          <p:cNvSpPr txBox="1">
            <a:spLocks noChangeArrowheads="1"/>
          </p:cNvSpPr>
          <p:nvPr/>
        </p:nvSpPr>
        <p:spPr bwMode="auto">
          <a:xfrm rot="1500000">
            <a:off x="4151313" y="3451225"/>
            <a:ext cx="58547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Deconfined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 matter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pic>
        <p:nvPicPr>
          <p:cNvPr id="17" name="Picture 10" descr="Pages from Springer_2-2">
            <a:extLst>
              <a:ext uri="{FF2B5EF4-FFF2-40B4-BE49-F238E27FC236}">
                <a16:creationId xmlns:a16="http://schemas.microsoft.com/office/drawing/2014/main" id="{CBB9411A-B327-4D4C-9B8A-256FA031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6" y="1052513"/>
            <a:ext cx="35528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Прямоугольник 2">
            <a:extLst>
              <a:ext uri="{FF2B5EF4-FFF2-40B4-BE49-F238E27FC236}">
                <a16:creationId xmlns:a16="http://schemas.microsoft.com/office/drawing/2014/main" id="{66BFBC8D-036A-4E2F-A507-764A3586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2659064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Comic Sans MS" panose="030F0702030302020204" pitchFamily="66" charset="0"/>
              </a:rPr>
              <a:t>“Heating” </a:t>
            </a:r>
          </a:p>
        </p:txBody>
      </p:sp>
      <p:sp>
        <p:nvSpPr>
          <p:cNvPr id="16399" name="Прямоугольник 3">
            <a:extLst>
              <a:ext uri="{FF2B5EF4-FFF2-40B4-BE49-F238E27FC236}">
                <a16:creationId xmlns:a16="http://schemas.microsoft.com/office/drawing/2014/main" id="{96E440A6-F447-4A9B-9995-5CE927A6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9" y="1946275"/>
            <a:ext cx="177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Comic Sans MS" panose="030F0702030302020204" pitchFamily="66" charset="0"/>
              </a:rPr>
              <a:t>“Compressing”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8">
            <a:extLst>
              <a:ext uri="{FF2B5EF4-FFF2-40B4-BE49-F238E27FC236}">
                <a16:creationId xmlns:a16="http://schemas.microsoft.com/office/drawing/2014/main" id="{0B361FF9-BE9A-431A-8E12-0D061D9B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2540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Acelerator-driven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QGP link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r>
              <a:rPr lang="de-DE" altLang="ru-RU" sz="2800" dirty="0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altLang="ru-RU" sz="2800" dirty="0" err="1">
                <a:solidFill>
                  <a:srgbClr val="FF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Astrophysics</a:t>
            </a:r>
            <a:endParaRPr lang="de-DE" altLang="ru-RU" sz="2800" dirty="0">
              <a:solidFill>
                <a:srgbClr val="FF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54E468E-96BE-4B4B-8C29-964C5116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23" y="2550096"/>
            <a:ext cx="6845301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4">
            <a:extLst>
              <a:ext uri="{FF2B5EF4-FFF2-40B4-BE49-F238E27FC236}">
                <a16:creationId xmlns:a16="http://schemas.microsoft.com/office/drawing/2014/main" id="{C60D826A-B1D7-4A85-AB00-F471DF4FBA14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8380713" y="5193853"/>
            <a:ext cx="1728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Neutron Star Core</a:t>
            </a:r>
            <a:endParaRPr lang="en-US" altLang="ru-RU" sz="1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Text Box 14">
            <a:extLst>
              <a:ext uri="{FF2B5EF4-FFF2-40B4-BE49-F238E27FC236}">
                <a16:creationId xmlns:a16="http://schemas.microsoft.com/office/drawing/2014/main" id="{A28E12E3-483B-4A95-B740-2405C381F932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1502573" y="1256408"/>
            <a:ext cx="1727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Big Bang </a:t>
            </a:r>
            <a:endParaRPr lang="en-US" altLang="ru-RU" sz="1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FB14769-F6A9-43BD-B4F7-59154D4D426B}"/>
              </a:ext>
            </a:extLst>
          </p:cNvPr>
          <p:cNvSpPr txBox="1">
            <a:spLocks noChangeArrowheads="1"/>
          </p:cNvSpPr>
          <p:nvPr/>
        </p:nvSpPr>
        <p:spPr bwMode="auto">
          <a:xfrm rot="2400000">
            <a:off x="1627188" y="5519739"/>
            <a:ext cx="57324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Confined matter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sp>
        <p:nvSpPr>
          <p:cNvPr id="16394" name="Text Box 14">
            <a:extLst>
              <a:ext uri="{FF2B5EF4-FFF2-40B4-BE49-F238E27FC236}">
                <a16:creationId xmlns:a16="http://schemas.microsoft.com/office/drawing/2014/main" id="{A75364AA-6ABC-4A4C-A553-3140208A71D9}"/>
              </a:ext>
            </a:extLst>
          </p:cNvPr>
          <p:cNvSpPr txBox="1">
            <a:spLocks noChangeArrowheads="1"/>
          </p:cNvSpPr>
          <p:nvPr/>
        </p:nvSpPr>
        <p:spPr bwMode="auto">
          <a:xfrm rot="2460000">
            <a:off x="3792538" y="5856288"/>
            <a:ext cx="5732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Spinodial decay ?</a:t>
            </a:r>
            <a:r>
              <a:rPr lang="en-US" altLang="ru-RU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ru-RU" sz="2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B698B8D7-5056-4EDB-96AC-66000108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5661026"/>
            <a:ext cx="24479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25C41E13-684E-48E3-82D5-7271B7AB4895}"/>
              </a:ext>
            </a:extLst>
          </p:cNvPr>
          <p:cNvSpPr txBox="1">
            <a:spLocks noChangeArrowheads="1"/>
          </p:cNvSpPr>
          <p:nvPr/>
        </p:nvSpPr>
        <p:spPr bwMode="auto">
          <a:xfrm rot="1500000">
            <a:off x="4221571" y="3552092"/>
            <a:ext cx="58547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Deconfined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 matter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pic>
        <p:nvPicPr>
          <p:cNvPr id="17" name="Picture 10" descr="Pages from Springer_2-2">
            <a:extLst>
              <a:ext uri="{FF2B5EF4-FFF2-40B4-BE49-F238E27FC236}">
                <a16:creationId xmlns:a16="http://schemas.microsoft.com/office/drawing/2014/main" id="{CBB9411A-B327-4D4C-9B8A-256FA031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1" y="1125538"/>
            <a:ext cx="35528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Прямоугольник 3">
            <a:extLst>
              <a:ext uri="{FF2B5EF4-FFF2-40B4-BE49-F238E27FC236}">
                <a16:creationId xmlns:a16="http://schemas.microsoft.com/office/drawing/2014/main" id="{96E440A6-F447-4A9B-9995-5CE927A6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9" y="1946275"/>
            <a:ext cx="2690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“Direct Observables!”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590F707-6782-4F14-B1CA-A8E60D3FB671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3492564" y="2723425"/>
            <a:ext cx="1728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Neutron Star Merger</a:t>
            </a:r>
            <a:endParaRPr lang="en-US" altLang="ru-RU" sz="1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2">
            <a:extLst>
              <a:ext uri="{FF2B5EF4-FFF2-40B4-BE49-F238E27FC236}">
                <a16:creationId xmlns:a16="http://schemas.microsoft.com/office/drawing/2014/main" id="{970D8BB5-F59E-4B01-A512-B54F9A8EA557}"/>
              </a:ext>
            </a:extLst>
          </p:cNvPr>
          <p:cNvSpPr>
            <a:spLocks noChangeArrowheads="1"/>
          </p:cNvSpPr>
          <p:nvPr/>
        </p:nvSpPr>
        <p:spPr bwMode="auto">
          <a:xfrm rot="19937471">
            <a:off x="1552342" y="1531412"/>
            <a:ext cx="2884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“No direct Observables” </a:t>
            </a:r>
          </a:p>
        </p:txBody>
      </p:sp>
      <p:sp>
        <p:nvSpPr>
          <p:cNvPr id="20" name="Прямоугольник 2">
            <a:extLst>
              <a:ext uri="{FF2B5EF4-FFF2-40B4-BE49-F238E27FC236}">
                <a16:creationId xmlns:a16="http://schemas.microsoft.com/office/drawing/2014/main" id="{94EC04D8-ABFC-427E-9CAA-8CBDD1263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1054" y="5060755"/>
            <a:ext cx="2884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“No direct Observables” </a:t>
            </a:r>
          </a:p>
        </p:txBody>
      </p:sp>
    </p:spTree>
    <p:extLst>
      <p:ext uri="{BB962C8B-B14F-4D97-AF65-F5344CB8AC3E}">
        <p14:creationId xmlns:p14="http://schemas.microsoft.com/office/powerpoint/2010/main" val="3056541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les8.adme.ru/files/news/part_111/1113760/4709710-image-1000-b78b77fe75-1480600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0648"/>
            <a:ext cx="6137920" cy="6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44" y="6021288"/>
            <a:ext cx="8229600" cy="1143000"/>
          </a:xfrm>
        </p:spPr>
        <p:txBody>
          <a:bodyPr/>
          <a:lstStyle/>
          <a:p>
            <a:r>
              <a:rPr lang="en-US" dirty="0"/>
              <a:t>Russian Universities major role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meeting of the JINR and </a:t>
            </a:r>
            <a:r>
              <a:rPr lang="en-US" dirty="0" err="1"/>
              <a:t>SPbU</a:t>
            </a:r>
            <a:r>
              <a:rPr lang="en-US" dirty="0"/>
              <a:t> and MSU  teams’ leaders</a:t>
            </a:r>
          </a:p>
          <a:p>
            <a:pPr marL="342900" indent="-342900"/>
            <a:r>
              <a:rPr lang="en-US" dirty="0"/>
              <a:t>revisit  the MPD ITS project status and plans </a:t>
            </a:r>
          </a:p>
          <a:p>
            <a:pPr marL="342900" indent="-342900"/>
            <a:r>
              <a:rPr lang="en-US" dirty="0"/>
              <a:t>planning of work for </a:t>
            </a:r>
            <a:r>
              <a:rPr lang="en-US" dirty="0" err="1"/>
              <a:t>SPbU</a:t>
            </a:r>
            <a:r>
              <a:rPr lang="en-US" dirty="0"/>
              <a:t> and MSU role in the project for the next three years </a:t>
            </a:r>
          </a:p>
          <a:p>
            <a:pPr marL="342900" indent="-342900"/>
            <a:r>
              <a:rPr lang="en-US" dirty="0"/>
              <a:t>concrete steps towards new contracts </a:t>
            </a:r>
          </a:p>
          <a:p>
            <a:pPr marL="342900" indent="-342900"/>
            <a:r>
              <a:rPr lang="en-US" dirty="0"/>
              <a:t>identify needed resources for the Universities </a:t>
            </a:r>
          </a:p>
          <a:p>
            <a:pPr marL="676275" lvl="1" indent="-342900"/>
            <a:r>
              <a:rPr lang="en-US" dirty="0"/>
              <a:t>hardware, personnel, work share, funding  </a:t>
            </a:r>
          </a:p>
          <a:p>
            <a:pPr marL="342900" indent="-342900"/>
            <a:r>
              <a:rPr lang="en-US" dirty="0"/>
              <a:t>agree on timeline and tasks </a:t>
            </a:r>
          </a:p>
          <a:p>
            <a:pPr marL="342900" indent="-342900"/>
            <a:r>
              <a:rPr lang="en-US" dirty="0"/>
              <a:t>establish efficient project follow-up structure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Yu.Murin</a:t>
            </a:r>
            <a:r>
              <a:rPr lang="de-DE" dirty="0"/>
              <a:t> – CBM Silicon Tracking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6D608-34ED-4CFF-84BF-02067398AA3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363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180</Words>
  <Application>Microsoft Office PowerPoint</Application>
  <PresentationFormat>Широкоэкранный</PresentationFormat>
  <Paragraphs>43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Comic Sans MS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Russian Universities major role</vt:lpstr>
      <vt:lpstr>Goals of the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Мурина</dc:creator>
  <cp:lastModifiedBy>Windows User</cp:lastModifiedBy>
  <cp:revision>7</cp:revision>
  <dcterms:created xsi:type="dcterms:W3CDTF">2020-02-05T19:49:02Z</dcterms:created>
  <dcterms:modified xsi:type="dcterms:W3CDTF">2020-02-06T07:33:37Z</dcterms:modified>
</cp:coreProperties>
</file>