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6" r:id="rId2"/>
    <p:sldId id="269" r:id="rId3"/>
    <p:sldId id="266" r:id="rId4"/>
    <p:sldId id="267" r:id="rId5"/>
    <p:sldId id="268" r:id="rId6"/>
    <p:sldId id="270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3856C6E-DC51-456F-9565-FB3DE1E20F00}">
          <p14:sldIdLst>
            <p14:sldId id="256"/>
            <p14:sldId id="269"/>
            <p14:sldId id="266"/>
            <p14:sldId id="267"/>
            <p14:sldId id="268"/>
            <p14:sldId id="270"/>
          </p14:sldIdLst>
        </p14:section>
        <p14:section name="Раздел без заголовка" id="{67B55910-70F6-4783-B69A-B406918979CE}">
          <p14:sldIdLst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</p14:sldIdLst>
        </p14:section>
        <p14:section name="Раздел без заголовка" id="{043B13E1-BB0E-459A-85A1-BA564B166141}">
          <p14:sldIdLst>
            <p14:sldId id="26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21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72861-CB4F-44CE-A6CF-A43D72525379}" type="datetimeFigureOut">
              <a:rPr lang="ru-RU" smtClean="0"/>
              <a:t>13.01.2019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0DA6A7-6A9B-479F-A184-F2F53901F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342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DA6A7-6A9B-479F-A184-F2F53901F2E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780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84487-E2C3-4B00-B18F-3CEAB6B51F18}" type="datetimeFigureOut">
              <a:rPr lang="ru-RU" smtClean="0"/>
              <a:t>13.01.2019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0F3DB-E89D-4066-9AE3-C2C4AD5964C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84487-E2C3-4B00-B18F-3CEAB6B51F18}" type="datetimeFigureOut">
              <a:rPr lang="ru-RU" smtClean="0"/>
              <a:t>13.01.2019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0F3DB-E89D-4066-9AE3-C2C4AD5964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84487-E2C3-4B00-B18F-3CEAB6B51F18}" type="datetimeFigureOut">
              <a:rPr lang="ru-RU" smtClean="0"/>
              <a:t>13.01.2019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0F3DB-E89D-4066-9AE3-C2C4AD5964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84487-E2C3-4B00-B18F-3CEAB6B51F18}" type="datetimeFigureOut">
              <a:rPr lang="ru-RU" smtClean="0"/>
              <a:t>13.01.2019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0F3DB-E89D-4066-9AE3-C2C4AD5964C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84487-E2C3-4B00-B18F-3CEAB6B51F18}" type="datetimeFigureOut">
              <a:rPr lang="ru-RU" smtClean="0"/>
              <a:t>13.01.2019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0F3DB-E89D-4066-9AE3-C2C4AD5964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84487-E2C3-4B00-B18F-3CEAB6B51F18}" type="datetimeFigureOut">
              <a:rPr lang="ru-RU" smtClean="0"/>
              <a:t>13.01.2019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0F3DB-E89D-4066-9AE3-C2C4AD5964C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84487-E2C3-4B00-B18F-3CEAB6B51F18}" type="datetimeFigureOut">
              <a:rPr lang="ru-RU" smtClean="0"/>
              <a:t>13.01.2019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0F3DB-E89D-4066-9AE3-C2C4AD5964C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84487-E2C3-4B00-B18F-3CEAB6B51F18}" type="datetimeFigureOut">
              <a:rPr lang="ru-RU" smtClean="0"/>
              <a:t>13.01.2019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0F3DB-E89D-4066-9AE3-C2C4AD5964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84487-E2C3-4B00-B18F-3CEAB6B51F18}" type="datetimeFigureOut">
              <a:rPr lang="ru-RU" smtClean="0"/>
              <a:t>13.01.2019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0F3DB-E89D-4066-9AE3-C2C4AD5964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84487-E2C3-4B00-B18F-3CEAB6B51F18}" type="datetimeFigureOut">
              <a:rPr lang="ru-RU" smtClean="0"/>
              <a:t>13.01.2019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0F3DB-E89D-4066-9AE3-C2C4AD5964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84487-E2C3-4B00-B18F-3CEAB6B51F18}" type="datetimeFigureOut">
              <a:rPr lang="ru-RU" smtClean="0"/>
              <a:t>13.01.2019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0F3DB-E89D-4066-9AE3-C2C4AD5964C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5484487-E2C3-4B00-B18F-3CEAB6B51F18}" type="datetimeFigureOut">
              <a:rPr lang="ru-RU" smtClean="0"/>
              <a:t>13.01.2019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730F3DB-E89D-4066-9AE3-C2C4AD5964C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wmf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5949280"/>
            <a:ext cx="3560440" cy="69763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Дубна  15 января 2019г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470025"/>
          </a:xfrm>
        </p:spPr>
        <p:txBody>
          <a:bodyPr>
            <a:normAutofit/>
          </a:bodyPr>
          <a:lstStyle/>
          <a:p>
            <a:pPr marL="182880" indent="0">
              <a:buNone/>
            </a:pPr>
            <a:r>
              <a:rPr lang="ru-RU" sz="2800" dirty="0" smtClean="0"/>
              <a:t>     Интеграция ионно-провода и      </a:t>
            </a:r>
            <a:br>
              <a:rPr lang="ru-RU" sz="2800" dirty="0" smtClean="0"/>
            </a:br>
            <a:r>
              <a:rPr lang="ru-RU" sz="2800" dirty="0"/>
              <a:t> </a:t>
            </a:r>
            <a:r>
              <a:rPr lang="ru-RU" sz="2800" dirty="0" smtClean="0"/>
              <a:t>    сопутствующих ему  внутренних  </a:t>
            </a:r>
            <a:br>
              <a:rPr lang="ru-RU" sz="2800" dirty="0" smtClean="0"/>
            </a:br>
            <a:r>
              <a:rPr lang="ru-RU" sz="2800" dirty="0"/>
              <a:t> </a:t>
            </a:r>
            <a:r>
              <a:rPr lang="ru-RU" sz="2800" dirty="0" smtClean="0"/>
              <a:t>    систем установки </a:t>
            </a:r>
            <a:r>
              <a:rPr lang="en-US" sz="2800" dirty="0" smtClean="0"/>
              <a:t>MPD </a:t>
            </a:r>
            <a:r>
              <a:rPr lang="ru-RU" sz="2800" dirty="0" smtClean="0"/>
              <a:t>с</a:t>
            </a:r>
            <a:r>
              <a:rPr lang="en-US" sz="2800" dirty="0" smtClean="0"/>
              <a:t> TPC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768"/>
            <a:ext cx="5292080" cy="38088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80112" y="4874913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Мурин Ю.А</a:t>
            </a:r>
            <a:r>
              <a:rPr lang="ru-RU" dirty="0" smtClean="0"/>
              <a:t>. </a:t>
            </a:r>
            <a:r>
              <a:rPr lang="en-US" sz="1400" dirty="0" err="1" smtClean="0"/>
              <a:t>murin@jinr</a:t>
            </a:r>
            <a:r>
              <a:rPr lang="en-US" sz="1400" dirty="0" smtClean="0"/>
              <a:t>/</a:t>
            </a:r>
            <a:r>
              <a:rPr lang="en-US" sz="1400" dirty="0" err="1" smtClean="0"/>
              <a:t>ru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580112" y="5373216"/>
            <a:ext cx="3563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Иголкин</a:t>
            </a:r>
            <a:r>
              <a:rPr lang="ru-RU" sz="1400" dirty="0" smtClean="0"/>
              <a:t> С.Н. </a:t>
            </a:r>
            <a:r>
              <a:rPr lang="en-US" sz="1400" dirty="0" smtClean="0"/>
              <a:t>Igolkin.sergey@gmail.com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250420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332656"/>
            <a:ext cx="4496287" cy="476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Этапы сборочных работ блока </a:t>
            </a:r>
            <a:r>
              <a:rPr lang="en-US" sz="2000" dirty="0" smtClean="0"/>
              <a:t>ITS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908720"/>
            <a:ext cx="8496944" cy="288032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ru-RU" sz="1400" dirty="0" smtClean="0"/>
              <a:t>-  </a:t>
            </a:r>
            <a:r>
              <a:rPr lang="ru-RU" sz="1500" dirty="0" smtClean="0"/>
              <a:t>Сборка </a:t>
            </a:r>
            <a:r>
              <a:rPr lang="en-US" sz="1500" dirty="0" smtClean="0"/>
              <a:t>ITS</a:t>
            </a:r>
            <a:r>
              <a:rPr lang="ru-RU" sz="1500" dirty="0" smtClean="0"/>
              <a:t> начинается со сборки корпусов в единый блок  нижний и верхний отдельно.</a:t>
            </a:r>
            <a:endParaRPr lang="ru-RU" sz="15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96752"/>
            <a:ext cx="6480720" cy="10650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04248" y="1268760"/>
            <a:ext cx="2232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Сборка состоит из центрального корпуса, двух сервисных и двух корпусов с разъёмами.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75411" y="2266999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Длина сборки 4420мм , центральный корпус длиной 1660мм имеет наружный диаметр 495мм.</a:t>
            </a:r>
          </a:p>
          <a:p>
            <a:r>
              <a:rPr lang="ru-RU" sz="1400" dirty="0" smtClean="0"/>
              <a:t>Диаметр технологического корпуса 490мм.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2708920"/>
            <a:ext cx="84249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-  На специальном стапеле в центральный корпус последовательно устанавливаются линейки детекторов начиная со слоя №5. Для точного позиционирования используются прецизионные опоры с рубиновыми шариками. Линейки крепятся к опорам винтами .</a:t>
            </a:r>
            <a:endParaRPr lang="ru-RU" sz="1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72" y="3436460"/>
            <a:ext cx="6480721" cy="9473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766" y="3380143"/>
            <a:ext cx="1465438" cy="100366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5411" y="4581128"/>
            <a:ext cx="8461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Одновременно осуществляется установка кабелей и трубок систем охлаждения с подключением к соответствующим разъёмам в корпусе разъёмов.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95536" y="5229200"/>
            <a:ext cx="8676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-  Линейки слоя №4 и слоёв  № 1, 2 и 3 собираются отдельно и устанавливаются блоками. На рисунке они только обозначены  в виде  цветных полуцилиндров.</a:t>
            </a:r>
            <a:endParaRPr lang="ru-RU" sz="14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5752420"/>
            <a:ext cx="6520663" cy="110558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876256" y="5877272"/>
            <a:ext cx="21602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Аналогично собирается верхний блок линеек детекторов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287165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548680"/>
            <a:ext cx="8568952" cy="504056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US" sz="1400" dirty="0" smtClean="0"/>
              <a:t>- </a:t>
            </a:r>
            <a:r>
              <a:rPr lang="ru-RU" sz="1400" dirty="0" smtClean="0"/>
              <a:t>После проведения соответствующих контрольных операций блока детекторов </a:t>
            </a:r>
            <a:r>
              <a:rPr lang="en-US" sz="1400" dirty="0" smtClean="0"/>
              <a:t>ITS</a:t>
            </a:r>
            <a:r>
              <a:rPr lang="ru-RU" sz="1400" dirty="0" smtClean="0"/>
              <a:t>, устанавливаются блоки детекторов </a:t>
            </a:r>
            <a:r>
              <a:rPr lang="en-US" sz="1400" dirty="0" smtClean="0"/>
              <a:t>FFD</a:t>
            </a:r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76403"/>
            <a:ext cx="6408712" cy="10531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896369"/>
            <a:ext cx="1791494" cy="12332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2276872"/>
            <a:ext cx="85689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Блоки крепятся в суппортах имеющихся в сервисных корпусах. Производится </a:t>
            </a:r>
            <a:r>
              <a:rPr lang="ru-RU" sz="1400" dirty="0"/>
              <a:t>р</a:t>
            </a:r>
            <a:r>
              <a:rPr lang="ru-RU" sz="1400" dirty="0" smtClean="0"/>
              <a:t>азводка кабелей и элементов системы охлаждения к блоку разъёмов. Аналогичная операция проводится и для верхнего блока корпусов </a:t>
            </a:r>
            <a:r>
              <a:rPr lang="en-US" sz="1400" dirty="0" smtClean="0"/>
              <a:t>ITS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332041" y="3015536"/>
            <a:ext cx="86409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-  Следующий шаг,  это монтаж технологических корпусов к нижнему блоку корпусов </a:t>
            </a:r>
            <a:r>
              <a:rPr lang="en-US" sz="1400" dirty="0" smtClean="0"/>
              <a:t>ITS</a:t>
            </a:r>
            <a:r>
              <a:rPr lang="ru-RU" sz="1400" dirty="0" smtClean="0"/>
              <a:t>.</a:t>
            </a:r>
          </a:p>
          <a:p>
            <a:r>
              <a:rPr lang="ru-RU" sz="1400" dirty="0"/>
              <a:t> </a:t>
            </a:r>
            <a:r>
              <a:rPr lang="ru-RU" sz="1400" dirty="0" smtClean="0"/>
              <a:t> В каждом технологическом корпусе имеется по три суппорта для поддержки  трубы ионно-провода. </a:t>
            </a:r>
            <a:endParaRPr lang="ru-RU" sz="1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69" y="3666728"/>
            <a:ext cx="8286750" cy="914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269" y="4725144"/>
            <a:ext cx="846250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Суммарная длина сборки достигла 8970мм. Следует отметить, что диаметр технологических корпусов оставлен таким-же как и корпус сервисного блока 490мм т.е. максимально допустимым. Диаметр технологического корпуса и корпуса разъёмов могут быть уменьшены после более полной проработки конструкции </a:t>
            </a:r>
            <a:r>
              <a:rPr lang="en-US" sz="1400" dirty="0" smtClean="0"/>
              <a:t>beam pipe </a:t>
            </a:r>
            <a:r>
              <a:rPr lang="ru-RU" sz="1400" dirty="0" smtClean="0"/>
              <a:t>и её комплектации на этапе инсталляции, а  </a:t>
            </a:r>
            <a:r>
              <a:rPr lang="en-US" sz="1400" dirty="0" smtClean="0"/>
              <a:t> </a:t>
            </a:r>
            <a:r>
              <a:rPr lang="ru-RU" sz="1400" dirty="0" smtClean="0"/>
              <a:t>так-же количества и размеров  </a:t>
            </a:r>
            <a:r>
              <a:rPr lang="en-US" sz="1400" dirty="0" smtClean="0"/>
              <a:t>patch-panels</a:t>
            </a:r>
            <a:r>
              <a:rPr lang="ru-RU" sz="1400" dirty="0" smtClean="0"/>
              <a:t> в корпусе разъёмов.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811608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65598" y="0"/>
            <a:ext cx="8784976" cy="733582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ru-RU" sz="1500" dirty="0" smtClean="0"/>
              <a:t>Теперь можно устанавливать трубу ионно-провода.  В настоящем используется трёхмерная модель выполненная по эскизу заказчика от 11.10.2018   Конструкция трубы состоит из труб различного диаметра  64мм  80мм и 130мм По конам сборки имеются </a:t>
            </a:r>
            <a:r>
              <a:rPr lang="ru-RU" sz="1500" dirty="0" err="1" smtClean="0"/>
              <a:t>сильфонные</a:t>
            </a:r>
            <a:r>
              <a:rPr lang="ru-RU" sz="1500" dirty="0" smtClean="0"/>
              <a:t> блоки</a:t>
            </a:r>
          </a:p>
          <a:p>
            <a:pPr>
              <a:buFontTx/>
              <a:buChar char="-"/>
            </a:pPr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5" y="733582"/>
            <a:ext cx="8401050" cy="8001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914" y="1628800"/>
            <a:ext cx="2846052" cy="19492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1435" y="1649310"/>
            <a:ext cx="6048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- На этом этапе труба фиксируется хомутами на суппортах сервисного корпуса. Дополнительную фиксацию труба получит после сборки нижней и верхней частей </a:t>
            </a:r>
            <a:r>
              <a:rPr lang="en-US" sz="1400" dirty="0" smtClean="0"/>
              <a:t>ITS</a:t>
            </a:r>
            <a:r>
              <a:rPr lang="ru-RU" sz="1400" dirty="0"/>
              <a:t>  </a:t>
            </a:r>
            <a:r>
              <a:rPr lang="ru-RU" sz="1400" dirty="0" smtClean="0"/>
              <a:t>на диаметре 130мм в виде сборки фланцевых частей корпуса разъёмов.</a:t>
            </a:r>
            <a:endParaRPr lang="ru-RU" sz="1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5" y="3772968"/>
            <a:ext cx="8286750" cy="10001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4174" y="2603417"/>
            <a:ext cx="63367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Нижняя и верхняя части </a:t>
            </a:r>
            <a:r>
              <a:rPr lang="en-US" sz="1400" dirty="0" smtClean="0"/>
              <a:t>ITS</a:t>
            </a:r>
            <a:r>
              <a:rPr lang="ru-RU" sz="1400" dirty="0" smtClean="0"/>
              <a:t> позиционируются по четырём штифтам на опорных суппортах корпуса линеек детекторов и жёстко фиксируются винтами расположенными на каждом суппорте всех корпусов.</a:t>
            </a:r>
          </a:p>
          <a:p>
            <a:r>
              <a:rPr lang="ru-RU" sz="1400" dirty="0" smtClean="0"/>
              <a:t>Для возможности свинчивания, на верхних корпусах имеются пазы обеспечивающие допуск к винтовой паре. 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261435" y="4788894"/>
            <a:ext cx="8775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-  Теперь осталось только закрыть технологические нижние корпуса верхними. </a:t>
            </a:r>
            <a:endParaRPr lang="ru-RU" sz="14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74" y="5090773"/>
            <a:ext cx="8286750" cy="98651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2511" y="6077291"/>
            <a:ext cx="61028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Корпуса свинчиваются по фланцам и вдоль корпусов по суппортам.</a:t>
            </a:r>
          </a:p>
          <a:p>
            <a:r>
              <a:rPr lang="ru-RU" sz="1400" dirty="0" smtClean="0"/>
              <a:t>В таком виде </a:t>
            </a:r>
            <a:r>
              <a:rPr lang="en-US" sz="1400" dirty="0" smtClean="0"/>
              <a:t>Beam pipe </a:t>
            </a:r>
            <a:r>
              <a:rPr lang="ru-RU" sz="1400" dirty="0" smtClean="0"/>
              <a:t>в сборке с</a:t>
            </a:r>
            <a:r>
              <a:rPr lang="en-US" sz="1400" dirty="0" smtClean="0"/>
              <a:t> ITS</a:t>
            </a:r>
            <a:r>
              <a:rPr lang="ru-RU" sz="1400" dirty="0" smtClean="0"/>
              <a:t> поступает на монтажный стапель с детектором ТРС.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5940152" y="6381328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к</a:t>
            </a:r>
            <a:r>
              <a:rPr lang="ru-RU" sz="1000" dirty="0" smtClean="0"/>
              <a:t>ак старом анекдоте: сколько не собираю части всё контейнер с ракетой получается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4023316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188640"/>
            <a:ext cx="842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Этап интеграции ионно-провода и системы </a:t>
            </a:r>
            <a:r>
              <a:rPr lang="en-US" sz="2000" dirty="0" smtClean="0"/>
              <a:t>ITS</a:t>
            </a:r>
            <a:r>
              <a:rPr lang="ru-RU" sz="2000" dirty="0" smtClean="0"/>
              <a:t> установки </a:t>
            </a:r>
            <a:r>
              <a:rPr lang="en-US" sz="2000" dirty="0" smtClean="0"/>
              <a:t>MPD </a:t>
            </a:r>
            <a:r>
              <a:rPr lang="ru-RU" sz="2000" dirty="0" smtClean="0"/>
              <a:t>с </a:t>
            </a:r>
            <a:r>
              <a:rPr lang="en-US" sz="2000" dirty="0" smtClean="0"/>
              <a:t>TPC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47" y="3140968"/>
            <a:ext cx="7200800" cy="12331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1560" y="692696"/>
            <a:ext cx="82089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Детектор ТРС условно изображён прозрачным.   Для обеспечения проведения сборочных работ слева и справа от ТРС устанавливается временный пол на уровне 724мм от оси отверстия  ТРС</a:t>
            </a:r>
          </a:p>
          <a:p>
            <a:r>
              <a:rPr lang="ru-RU" sz="1400" dirty="0" smtClean="0"/>
              <a:t>Необходимое пространство слева от ТРС 3,5м справа от ТРС 10м. Общая длина сборочного поля </a:t>
            </a:r>
            <a:r>
              <a:rPr lang="ru-RU" sz="1400" dirty="0" err="1" smtClean="0"/>
              <a:t>д.б</a:t>
            </a:r>
            <a:r>
              <a:rPr lang="ru-RU" sz="1400" dirty="0" smtClean="0"/>
              <a:t>.  порядка 17м  не менее.</a:t>
            </a:r>
          </a:p>
          <a:p>
            <a:r>
              <a:rPr lang="ru-RU" sz="1400" dirty="0" smtClean="0"/>
              <a:t>Использую стандартные  конструкционные профили и соединительные элементы собираются суппорта с рельсовыми направляющими. На рельсовых направляющих справа расставляются тележки с опорными элементами в виде радиусных выборок для постановки корпусной сборки.</a:t>
            </a:r>
          </a:p>
          <a:p>
            <a:r>
              <a:rPr lang="ru-RU" sz="1400" dirty="0" smtClean="0"/>
              <a:t>Система должна быть отъюстирована с точностью позволяющей закатить корпусную сборку в отверстие детектора ТРС. Минимальный радиальный зазор между элементами ТРС и наружной поверхностью блока </a:t>
            </a:r>
            <a:r>
              <a:rPr lang="en-US" sz="1400" dirty="0" smtClean="0"/>
              <a:t>ITS</a:t>
            </a:r>
            <a:r>
              <a:rPr lang="ru-RU" sz="1400" dirty="0" smtClean="0"/>
              <a:t> ( центральная  часть) на длине 1660мм составляет 1,37мм.</a:t>
            </a:r>
          </a:p>
          <a:p>
            <a:r>
              <a:rPr lang="ru-RU" sz="1400" dirty="0" smtClean="0"/>
              <a:t>-  Корпусную сборку устанавливаем на суппорта тележек справа от ТРС.</a:t>
            </a:r>
          </a:p>
          <a:p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737646" y="4509120"/>
            <a:ext cx="80828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Предполагается, что вес корпусной </a:t>
            </a:r>
            <a:r>
              <a:rPr lang="ru-RU" sz="1400" dirty="0" smtClean="0"/>
              <a:t>сборки будет </a:t>
            </a:r>
            <a:r>
              <a:rPr lang="ru-RU" sz="1400" dirty="0"/>
              <a:t>порядка 200кг и основная нагрузка расположена в центральном и сервисных корпусах. По длине корпусная сборка сбалансирована относительно центра, т.е. при наличии тележки в центральной части можно закатить сборку корпусов </a:t>
            </a:r>
            <a:r>
              <a:rPr lang="ru-RU" sz="1400" dirty="0" smtClean="0"/>
              <a:t>в отверстие ТРС и часть корпусной сборки длиной около 1м выйдет наружу  и ляжет на суппорт тележки слева. Далее останется только прокатить корпусную сборку до её центрального штатного положения.</a:t>
            </a:r>
          </a:p>
          <a:p>
            <a:r>
              <a:rPr lang="ru-RU" sz="1400" dirty="0" smtClean="0"/>
              <a:t>После проведения контрольных операций взаиморасположения детекторов и их регулировки блок  </a:t>
            </a:r>
            <a:r>
              <a:rPr lang="en-US" sz="1400" dirty="0" smtClean="0"/>
              <a:t>ITS </a:t>
            </a:r>
            <a:r>
              <a:rPr lang="ru-RU" sz="1400" dirty="0" smtClean="0"/>
              <a:t>фиксируется</a:t>
            </a:r>
            <a:r>
              <a:rPr lang="en-US" sz="1400" dirty="0" smtClean="0"/>
              <a:t> </a:t>
            </a:r>
            <a:r>
              <a:rPr lang="ru-RU" sz="1400" dirty="0" smtClean="0"/>
              <a:t>относительно  торцевой стенке ТРС. Детали для фиксации и место для этого может быть определено после получения соответствующих чертежей от заказчика и согласования.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287269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444208" y="2348880"/>
            <a:ext cx="248565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Поэтапно корпусная сборка освобождается от технологических частей, в частности: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Снимаются верхние технологические корпуса и труба вывешивается и крепится за иные части установки.</a:t>
            </a:r>
          </a:p>
          <a:p>
            <a:pPr marL="285750" indent="-285750">
              <a:buFontTx/>
              <a:buChar char="-"/>
            </a:pPr>
            <a:endParaRPr lang="ru-RU" sz="14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39552" y="260648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После проведения контрольных операций взаиморасположения детекторов и их регулировки блок  ITS фиксируется относительно  торцевой стенке ТРС. Детали для фиксации и место для этого может быть определено после получения соответствующих чертежей от заказчика и согласования.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192" y="4725144"/>
            <a:ext cx="25202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400" dirty="0" smtClean="0"/>
              <a:t>Разбираются и вытаскиваются оставшиеся по краям тележки. 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Отсоединяются нижние технологические корпуса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Разбираются рельсовые суппорта</a:t>
            </a:r>
            <a:endParaRPr lang="ru-RU" sz="14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4710572"/>
            <a:ext cx="5544617" cy="14772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75663"/>
            <a:ext cx="5507238" cy="139392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06" y="2924944"/>
            <a:ext cx="5507238" cy="153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238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486119"/>
            <a:ext cx="8280920" cy="2160240"/>
          </a:xfrm>
          <a:noFill/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sz="1400" dirty="0" smtClean="0"/>
              <a:t>1. Предложена контейнерная установка сборки </a:t>
            </a:r>
            <a:r>
              <a:rPr lang="en-US" sz="1400" dirty="0" smtClean="0"/>
              <a:t>Beam pipe</a:t>
            </a:r>
            <a:r>
              <a:rPr lang="ru-RU" sz="1400" dirty="0" smtClean="0"/>
              <a:t>, </a:t>
            </a:r>
            <a:r>
              <a:rPr lang="en-US" sz="1400" dirty="0" smtClean="0"/>
              <a:t>FFD </a:t>
            </a:r>
            <a:r>
              <a:rPr lang="ru-RU" sz="1400" dirty="0" smtClean="0"/>
              <a:t>и </a:t>
            </a:r>
            <a:r>
              <a:rPr lang="en-US" sz="1400" dirty="0" smtClean="0"/>
              <a:t>ITS </a:t>
            </a:r>
            <a:r>
              <a:rPr lang="ru-RU" sz="1400" dirty="0" smtClean="0"/>
              <a:t> в одном блоке позволяющая исключить какие либо их повреждения возможные при раздельном монтаже систем.</a:t>
            </a:r>
          </a:p>
          <a:p>
            <a:pPr marL="45720" indent="0">
              <a:buNone/>
            </a:pPr>
            <a:r>
              <a:rPr lang="ru-RU" sz="1400" dirty="0" smtClean="0"/>
              <a:t>2. Настоящая конструкция не оптимизирована и представляет собой скорее вариант её возможного развития. Такая ситуация сложилась в частности из-за отсутствия должной информации, в частности по конструкции  трубы ионно-провода и то в каком виде и с какими технологическими элементами она должна поступить на сборку.</a:t>
            </a:r>
          </a:p>
          <a:p>
            <a:pPr marL="45720" indent="0">
              <a:buNone/>
            </a:pPr>
            <a:r>
              <a:rPr lang="ru-RU" sz="1400" dirty="0" smtClean="0"/>
              <a:t>3. Похожая ситуация сложилась и при конструировании блока разъёмов,  однако она легко разрешима, т.к. есть пространство для развития при необходимости. </a:t>
            </a:r>
          </a:p>
          <a:p>
            <a:pPr marL="388620" indent="-342900">
              <a:buAutoNum type="arabicPeriod"/>
            </a:pP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498875" y="2492896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Рекомендации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403648" y="86009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Выводы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2764959"/>
            <a:ext cx="83529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1. По возможности  разработать КД на трубу ионно-провода и определить  технологические детали  с которыми она поступит на сборку.</a:t>
            </a:r>
          </a:p>
          <a:p>
            <a:r>
              <a:rPr lang="ru-RU" sz="1400" dirty="0" smtClean="0"/>
              <a:t>2. Определить структуру </a:t>
            </a:r>
            <a:r>
              <a:rPr lang="en-US" sz="1400" dirty="0" smtClean="0"/>
              <a:t>Patch panel </a:t>
            </a:r>
            <a:r>
              <a:rPr lang="ru-RU" sz="1400" dirty="0" smtClean="0"/>
              <a:t>для линеек детекторов слоя 4 и 5 используя результаты конструирования аналогичных элементов в проекте </a:t>
            </a:r>
            <a:r>
              <a:rPr lang="en-US" sz="1400" dirty="0" smtClean="0"/>
              <a:t>ALICE</a:t>
            </a:r>
            <a:r>
              <a:rPr lang="ru-RU" sz="1400" dirty="0" smtClean="0"/>
              <a:t> и адаптировать их применительно к нашим условиям.</a:t>
            </a:r>
          </a:p>
          <a:p>
            <a:r>
              <a:rPr lang="ru-RU" sz="1400" dirty="0" smtClean="0"/>
              <a:t>3. После получения информации по п1 и2 провести корректировку КД,  провести расчёт жесткости системы и возможности её доработки при необходимости.</a:t>
            </a:r>
          </a:p>
          <a:p>
            <a:r>
              <a:rPr lang="ru-RU" sz="1400" dirty="0" smtClean="0"/>
              <a:t>4. Определить возможность развития системы в сторону использования трубы с наружным диаметром </a:t>
            </a:r>
            <a:r>
              <a:rPr lang="ru-RU" sz="1400" dirty="0" err="1" smtClean="0"/>
              <a:t>Ве</a:t>
            </a:r>
            <a:r>
              <a:rPr lang="ru-RU" sz="1400" dirty="0" smtClean="0"/>
              <a:t> части 38мм аналогично трубе проекта </a:t>
            </a:r>
            <a:r>
              <a:rPr lang="en-US" sz="1400" dirty="0" smtClean="0"/>
              <a:t>ALICE.</a:t>
            </a:r>
            <a:endParaRPr lang="ru-RU" sz="1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498875" y="4789497"/>
            <a:ext cx="2097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Планы на 2019год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5158829"/>
            <a:ext cx="83529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400" dirty="0" smtClean="0"/>
              <a:t>Разработка КД  рабочих чертежей  </a:t>
            </a:r>
            <a:r>
              <a:rPr lang="en-US" sz="1400" dirty="0" smtClean="0"/>
              <a:t>ITS</a:t>
            </a:r>
            <a:r>
              <a:rPr lang="ru-RU" sz="1400" dirty="0" smtClean="0"/>
              <a:t> первых трёх слоёв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Разработка КД  технологической оснастки для изготовления механики линеек первых слоёв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Разработка КД  </a:t>
            </a:r>
            <a:r>
              <a:rPr lang="en-US" sz="1400" dirty="0"/>
              <a:t> </a:t>
            </a:r>
            <a:r>
              <a:rPr lang="ru-RU" sz="1400" dirty="0" smtClean="0"/>
              <a:t>рабочих чертежей </a:t>
            </a:r>
            <a:r>
              <a:rPr lang="en-US" sz="1400" dirty="0" smtClean="0"/>
              <a:t>ITS </a:t>
            </a:r>
            <a:r>
              <a:rPr lang="ru-RU" sz="1400" dirty="0" smtClean="0"/>
              <a:t>для варианта трубы 64мм – 100%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Разработка КД  технологической оснастки общего назначения ( оговорённые позиции)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Изготовление комплекта </a:t>
            </a:r>
            <a:r>
              <a:rPr lang="ru-RU" sz="1400" dirty="0" err="1" smtClean="0"/>
              <a:t>углепластиковых</a:t>
            </a:r>
            <a:r>
              <a:rPr lang="ru-RU" sz="1400" dirty="0" smtClean="0"/>
              <a:t> элементов линеек 4 и 5 слоёв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Изготовление и тестирование ферм </a:t>
            </a:r>
            <a:r>
              <a:rPr lang="en-US" sz="1400" dirty="0" smtClean="0"/>
              <a:t>ALICE</a:t>
            </a:r>
            <a:r>
              <a:rPr lang="ru-RU" sz="1400" dirty="0" smtClean="0"/>
              <a:t> старого образца с  использованием </a:t>
            </a:r>
            <a:r>
              <a:rPr lang="ru-RU" sz="1400" dirty="0" err="1" smtClean="0"/>
              <a:t>препрега</a:t>
            </a:r>
            <a:r>
              <a:rPr lang="ru-RU" sz="1400" dirty="0" smtClean="0"/>
              <a:t>  М55</a:t>
            </a:r>
            <a:r>
              <a:rPr lang="en-US" sz="1400" dirty="0" smtClean="0"/>
              <a:t>J </a:t>
            </a:r>
            <a:r>
              <a:rPr lang="ru-RU" sz="1400" dirty="0" smtClean="0"/>
              <a:t>производства НИИКАМ</a:t>
            </a:r>
          </a:p>
          <a:p>
            <a:pPr marL="342900" indent="-342900">
              <a:buAutoNum type="arabicPeriod"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01627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9144000" cy="46886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5" y="4149080"/>
            <a:ext cx="5249235" cy="269157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8955" y="116632"/>
            <a:ext cx="911504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Механика  </a:t>
            </a:r>
            <a:r>
              <a:rPr lang="en-US" dirty="0" smtClean="0"/>
              <a:t>ITS</a:t>
            </a:r>
            <a:r>
              <a:rPr lang="ru-RU" dirty="0" smtClean="0"/>
              <a:t> оптимального варианта под трубу  38мм</a:t>
            </a:r>
          </a:p>
          <a:p>
            <a:r>
              <a:rPr lang="ru-RU" sz="1400" dirty="0" smtClean="0"/>
              <a:t>               Длина   корпуса 1660мм       Наружный диаметр  495мм</a:t>
            </a:r>
          </a:p>
          <a:p>
            <a:r>
              <a:rPr lang="ru-RU" sz="1400" dirty="0" smtClean="0"/>
              <a:t>  Состоит из пяти коаксиальных  слоёв линеек детекторов.  </a:t>
            </a:r>
            <a:r>
              <a:rPr lang="ru-RU" sz="1400" dirty="0"/>
              <a:t>П</a:t>
            </a:r>
            <a:r>
              <a:rPr lang="ru-RU" sz="1400" dirty="0" smtClean="0"/>
              <a:t>ервых три слоя  расположены максимально     </a:t>
            </a:r>
          </a:p>
          <a:p>
            <a:r>
              <a:rPr lang="ru-RU" sz="1400" dirty="0"/>
              <a:t> </a:t>
            </a:r>
            <a:r>
              <a:rPr lang="ru-RU" sz="1400" dirty="0" smtClean="0"/>
              <a:t> близко к трубе ионно-провода. Эти слои образуют блок имеющий независимую опорную структуру  и </a:t>
            </a:r>
          </a:p>
          <a:p>
            <a:r>
              <a:rPr lang="ru-RU" sz="1400" dirty="0"/>
              <a:t> </a:t>
            </a:r>
            <a:r>
              <a:rPr lang="ru-RU" sz="1400" dirty="0" smtClean="0"/>
              <a:t> может быть заменён на иной блок в зависимости от диаметра  используемой трубы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3779912" y="3933056"/>
            <a:ext cx="536408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Слой   </a:t>
            </a:r>
            <a:r>
              <a:rPr lang="en-US" sz="1400" dirty="0" smtClean="0"/>
              <a:t>R</a:t>
            </a:r>
            <a:r>
              <a:rPr lang="ru-RU" sz="1400" dirty="0" smtClean="0"/>
              <a:t> </a:t>
            </a:r>
            <a:r>
              <a:rPr lang="ru-RU" sz="1400" dirty="0" err="1" smtClean="0"/>
              <a:t>устан</a:t>
            </a:r>
            <a:r>
              <a:rPr lang="ru-RU" sz="1400" dirty="0" smtClean="0"/>
              <a:t>    Кол         Длина     </a:t>
            </a:r>
            <a:r>
              <a:rPr lang="ru-RU" sz="1400" dirty="0" err="1" smtClean="0"/>
              <a:t>Длина</a:t>
            </a:r>
            <a:r>
              <a:rPr lang="ru-RU" sz="1400" dirty="0" smtClean="0"/>
              <a:t>    Кол дет  Кол дет</a:t>
            </a:r>
          </a:p>
          <a:p>
            <a:r>
              <a:rPr lang="ru-RU" sz="1400" dirty="0"/>
              <a:t> </a:t>
            </a:r>
            <a:r>
              <a:rPr lang="ru-RU" sz="1400" dirty="0" smtClean="0"/>
              <a:t>                         линеек    линейки  </a:t>
            </a:r>
            <a:r>
              <a:rPr lang="ru-RU" sz="1400" dirty="0" err="1" smtClean="0"/>
              <a:t>детект</a:t>
            </a:r>
            <a:r>
              <a:rPr lang="ru-RU" sz="1400" dirty="0" smtClean="0"/>
              <a:t>    на </a:t>
            </a:r>
            <a:r>
              <a:rPr lang="ru-RU" sz="1400" dirty="0" err="1" smtClean="0"/>
              <a:t>лин</a:t>
            </a:r>
            <a:r>
              <a:rPr lang="ru-RU" sz="1400" dirty="0" smtClean="0"/>
              <a:t>   в слое</a:t>
            </a:r>
          </a:p>
          <a:p>
            <a:r>
              <a:rPr lang="ru-RU" sz="1400" dirty="0"/>
              <a:t> </a:t>
            </a:r>
            <a:r>
              <a:rPr lang="ru-RU" sz="1400" dirty="0" smtClean="0"/>
              <a:t>   </a:t>
            </a:r>
          </a:p>
          <a:p>
            <a:r>
              <a:rPr lang="ru-RU" sz="1400" dirty="0"/>
              <a:t> </a:t>
            </a:r>
            <a:r>
              <a:rPr lang="ru-RU" sz="1400" dirty="0" smtClean="0"/>
              <a:t>  1        23,4        12              768      722,3           24         288</a:t>
            </a:r>
          </a:p>
          <a:p>
            <a:r>
              <a:rPr lang="ru-RU" sz="1400" dirty="0"/>
              <a:t> </a:t>
            </a:r>
            <a:r>
              <a:rPr lang="ru-RU" sz="1400" dirty="0" smtClean="0"/>
              <a:t>   </a:t>
            </a:r>
          </a:p>
          <a:p>
            <a:r>
              <a:rPr lang="ru-RU" sz="1400" dirty="0"/>
              <a:t> </a:t>
            </a:r>
            <a:r>
              <a:rPr lang="ru-RU" sz="1400" dirty="0" smtClean="0"/>
              <a:t>  2        42,4        22              768      722,3           24          528</a:t>
            </a:r>
          </a:p>
          <a:p>
            <a:endParaRPr lang="ru-RU" sz="1400" dirty="0"/>
          </a:p>
          <a:p>
            <a:r>
              <a:rPr lang="ru-RU" sz="1400" dirty="0" smtClean="0"/>
              <a:t>   3        61,5        32              768      722,3           24          768</a:t>
            </a:r>
          </a:p>
          <a:p>
            <a:r>
              <a:rPr lang="ru-RU" sz="1400" dirty="0"/>
              <a:t> </a:t>
            </a:r>
            <a:r>
              <a:rPr lang="ru-RU" sz="1400" dirty="0" smtClean="0"/>
              <a:t>   </a:t>
            </a:r>
          </a:p>
          <a:p>
            <a:r>
              <a:rPr lang="ru-RU" sz="1400" dirty="0"/>
              <a:t> </a:t>
            </a:r>
            <a:r>
              <a:rPr lang="ru-RU" sz="1400" dirty="0" smtClean="0"/>
              <a:t>  4        143,5/     18             1540    1474,8         188         3384</a:t>
            </a:r>
          </a:p>
          <a:p>
            <a:r>
              <a:rPr lang="ru-RU" sz="1400" dirty="0" smtClean="0"/>
              <a:t>             147,9          </a:t>
            </a:r>
            <a:endParaRPr lang="ru-RU" sz="1400" dirty="0"/>
          </a:p>
          <a:p>
            <a:r>
              <a:rPr lang="ru-RU" sz="1400" dirty="0" smtClean="0"/>
              <a:t>   5        193,5/     24             1540    1474,8          188        4512</a:t>
            </a:r>
          </a:p>
          <a:p>
            <a:r>
              <a:rPr lang="ru-RU" sz="1400" dirty="0"/>
              <a:t> </a:t>
            </a:r>
            <a:r>
              <a:rPr lang="ru-RU" sz="1400" dirty="0" smtClean="0"/>
              <a:t>            197,6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68743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2" y="404664"/>
            <a:ext cx="9164050" cy="4698912"/>
          </a:xfrm>
        </p:spPr>
      </p:pic>
      <p:sp>
        <p:nvSpPr>
          <p:cNvPr id="8" name="TextBox 7"/>
          <p:cNvSpPr txBox="1"/>
          <p:nvPr/>
        </p:nvSpPr>
        <p:spPr>
          <a:xfrm>
            <a:off x="107504" y="-13855"/>
            <a:ext cx="871296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Механика  </a:t>
            </a:r>
            <a:r>
              <a:rPr lang="en-US" sz="2000" dirty="0" smtClean="0"/>
              <a:t>ITS</a:t>
            </a:r>
            <a:r>
              <a:rPr lang="ru-RU" sz="2000" dirty="0" smtClean="0"/>
              <a:t> проектного варианта под трубу 64мм</a:t>
            </a:r>
          </a:p>
          <a:p>
            <a:r>
              <a:rPr lang="en-US" sz="2000" dirty="0" smtClean="0"/>
              <a:t> - </a:t>
            </a:r>
            <a:r>
              <a:rPr lang="ru-RU" sz="1400" dirty="0" smtClean="0"/>
              <a:t>Длина корпуса  1660 мм     Наружный  диаметр  495мм</a:t>
            </a:r>
            <a:endParaRPr lang="en-US" sz="1400" dirty="0" smtClean="0"/>
          </a:p>
          <a:p>
            <a:r>
              <a:rPr lang="ru-RU" sz="1400" dirty="0" smtClean="0"/>
              <a:t> Состоит из  пяти коаксиальных слоёв  линеек детекторов.  Первые три слоя имеют независимую        </a:t>
            </a:r>
          </a:p>
          <a:p>
            <a:r>
              <a:rPr lang="ru-RU" sz="1400" dirty="0" smtClean="0"/>
              <a:t>опорную структуру и могут  быть модифицированы в зависимости от диаметра трубы ионно-провода</a:t>
            </a:r>
          </a:p>
          <a:p>
            <a:endParaRPr lang="ru-RU" sz="1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863" y="3248025"/>
            <a:ext cx="6516687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863" y="3248025"/>
            <a:ext cx="6516687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33055"/>
            <a:ext cx="5724224" cy="29351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067944" y="3933056"/>
            <a:ext cx="507605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Слой  </a:t>
            </a:r>
            <a:r>
              <a:rPr lang="en-US" sz="1400" dirty="0" smtClean="0"/>
              <a:t>R </a:t>
            </a:r>
            <a:r>
              <a:rPr lang="ru-RU" sz="1400" dirty="0" err="1" smtClean="0"/>
              <a:t>устан</a:t>
            </a:r>
            <a:r>
              <a:rPr lang="ru-RU" sz="1400" dirty="0" smtClean="0"/>
              <a:t>   Кол     Длина      </a:t>
            </a:r>
            <a:r>
              <a:rPr lang="ru-RU" sz="1400" dirty="0" err="1" smtClean="0"/>
              <a:t>Длина</a:t>
            </a:r>
            <a:r>
              <a:rPr lang="ru-RU" sz="1400" dirty="0" smtClean="0"/>
              <a:t>    Кол дет   Кол дет </a:t>
            </a:r>
          </a:p>
          <a:p>
            <a:r>
              <a:rPr lang="ru-RU" sz="1400" dirty="0"/>
              <a:t> </a:t>
            </a:r>
            <a:r>
              <a:rPr lang="ru-RU" sz="1400" dirty="0" smtClean="0"/>
              <a:t>                       </a:t>
            </a:r>
            <a:r>
              <a:rPr lang="ru-RU" sz="1400" dirty="0" err="1" smtClean="0"/>
              <a:t>лин</a:t>
            </a:r>
            <a:r>
              <a:rPr lang="ru-RU" sz="1400" dirty="0" smtClean="0"/>
              <a:t>.      </a:t>
            </a:r>
            <a:r>
              <a:rPr lang="ru-RU" sz="1400" dirty="0" err="1" smtClean="0"/>
              <a:t>лин</a:t>
            </a:r>
            <a:r>
              <a:rPr lang="ru-RU" sz="1400" dirty="0" smtClean="0"/>
              <a:t>        </a:t>
            </a:r>
            <a:r>
              <a:rPr lang="ru-RU" sz="1400" dirty="0" err="1" smtClean="0"/>
              <a:t>детект</a:t>
            </a:r>
            <a:r>
              <a:rPr lang="ru-RU" sz="1400" dirty="0" smtClean="0"/>
              <a:t>     на </a:t>
            </a:r>
            <a:r>
              <a:rPr lang="ru-RU" sz="1400" dirty="0" err="1" smtClean="0"/>
              <a:t>лин</a:t>
            </a:r>
            <a:r>
              <a:rPr lang="ru-RU" sz="1400" dirty="0" smtClean="0"/>
              <a:t>    в слое</a:t>
            </a:r>
          </a:p>
          <a:p>
            <a:endParaRPr lang="ru-RU" sz="1400" dirty="0"/>
          </a:p>
          <a:p>
            <a:r>
              <a:rPr lang="ru-RU" sz="1400" dirty="0" smtClean="0"/>
              <a:t>    1     35,5/       10           954         902,9      60          600</a:t>
            </a:r>
          </a:p>
          <a:p>
            <a:r>
              <a:rPr lang="ru-RU" sz="1400" dirty="0"/>
              <a:t> </a:t>
            </a:r>
            <a:r>
              <a:rPr lang="ru-RU" sz="1400" dirty="0" smtClean="0"/>
              <a:t>          40,5  </a:t>
            </a:r>
          </a:p>
          <a:p>
            <a:r>
              <a:rPr lang="ru-RU" sz="1400" dirty="0"/>
              <a:t> </a:t>
            </a:r>
            <a:r>
              <a:rPr lang="ru-RU" sz="1400" dirty="0" smtClean="0"/>
              <a:t>   2     62,5/       16           954         902,9      60          960</a:t>
            </a:r>
          </a:p>
          <a:p>
            <a:r>
              <a:rPr lang="ru-RU" sz="1400" dirty="0"/>
              <a:t> </a:t>
            </a:r>
            <a:r>
              <a:rPr lang="ru-RU" sz="1400" dirty="0" smtClean="0"/>
              <a:t>          66,5</a:t>
            </a:r>
          </a:p>
          <a:p>
            <a:r>
              <a:rPr lang="ru-RU" sz="1400" dirty="0"/>
              <a:t> </a:t>
            </a:r>
            <a:r>
              <a:rPr lang="ru-RU" sz="1400" dirty="0" smtClean="0"/>
              <a:t>   3      88,5/      22           954         902,9      60         1320</a:t>
            </a:r>
          </a:p>
          <a:p>
            <a:r>
              <a:rPr lang="ru-RU" sz="1400" dirty="0"/>
              <a:t> </a:t>
            </a:r>
            <a:r>
              <a:rPr lang="ru-RU" sz="1400" dirty="0" smtClean="0"/>
              <a:t>           92,5</a:t>
            </a:r>
          </a:p>
          <a:p>
            <a:r>
              <a:rPr lang="ru-RU" sz="1400" dirty="0"/>
              <a:t> </a:t>
            </a:r>
            <a:r>
              <a:rPr lang="ru-RU" sz="1400" dirty="0" smtClean="0"/>
              <a:t>   4     143,5/     18          1540       1474,8     188        3384</a:t>
            </a:r>
          </a:p>
          <a:p>
            <a:r>
              <a:rPr lang="ru-RU" sz="1400" dirty="0"/>
              <a:t> </a:t>
            </a:r>
            <a:r>
              <a:rPr lang="ru-RU" sz="1400" dirty="0" smtClean="0"/>
              <a:t>          147,9</a:t>
            </a:r>
          </a:p>
          <a:p>
            <a:r>
              <a:rPr lang="ru-RU" sz="1400" dirty="0"/>
              <a:t> </a:t>
            </a:r>
            <a:r>
              <a:rPr lang="ru-RU" sz="1400" dirty="0" smtClean="0"/>
              <a:t>   5     193,5/     24          1540       1474,8     188        4512</a:t>
            </a:r>
          </a:p>
          <a:p>
            <a:r>
              <a:rPr lang="ru-RU" sz="1400" dirty="0"/>
              <a:t> </a:t>
            </a:r>
            <a:r>
              <a:rPr lang="ru-RU" sz="1400" dirty="0" smtClean="0"/>
              <a:t>          197,6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58374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290" y="199402"/>
            <a:ext cx="8100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 </a:t>
            </a:r>
            <a:r>
              <a:rPr lang="ru-RU" sz="2000" b="1" dirty="0" smtClean="0"/>
              <a:t>Линейки детекторов наружных слоёв № 4 и5 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99" y="980728"/>
            <a:ext cx="8175625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10233"/>
            <a:ext cx="3756025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8032" y="2204894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Tx/>
              <a:buChar char="-"/>
            </a:pPr>
            <a:r>
              <a:rPr lang="ru-RU" sz="1400" dirty="0">
                <a:solidFill>
                  <a:srgbClr val="B4DCFA">
                    <a:lumMod val="50000"/>
                  </a:srgbClr>
                </a:solidFill>
              </a:rPr>
              <a:t>Линейка детекторов для слоя 4 и 5 длиной 1540мм. Имеют 2 панели пиксельных детекторов расположенных в два ряда на каждой панели. Общее количество детекторов на линейке 196шт  Количество линеек в двух слоях 42шт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088" y="4325042"/>
            <a:ext cx="4572001" cy="2344317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01" y="3501008"/>
            <a:ext cx="4897091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7119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49080"/>
            <a:ext cx="4893204" cy="1875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7717" y="1268760"/>
            <a:ext cx="3830716" cy="2331407"/>
          </a:xfrm>
          <a:prstGeom prst="rect">
            <a:avLst/>
          </a:prstGeom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3140075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6845" y="100599"/>
            <a:ext cx="849694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</a:rPr>
              <a:t>Линейки детекторов наружных слоёв № 4 </a:t>
            </a:r>
            <a:r>
              <a:rPr lang="ru-RU" sz="1400" dirty="0" smtClean="0">
                <a:solidFill>
                  <a:prstClr val="black"/>
                </a:solidFill>
              </a:rPr>
              <a:t>и5- полный аналог  линеек детекторов ОВ проекта </a:t>
            </a:r>
            <a:r>
              <a:rPr lang="en-US" sz="1400" dirty="0" smtClean="0">
                <a:solidFill>
                  <a:prstClr val="black"/>
                </a:solidFill>
              </a:rPr>
              <a:t>ALICE</a:t>
            </a:r>
            <a:r>
              <a:rPr lang="ru-RU" sz="1400" dirty="0" smtClean="0">
                <a:solidFill>
                  <a:prstClr val="black"/>
                </a:solidFill>
              </a:rPr>
              <a:t>.</a:t>
            </a:r>
          </a:p>
          <a:p>
            <a:r>
              <a:rPr lang="ru-RU" sz="1400" dirty="0" smtClean="0">
                <a:solidFill>
                  <a:prstClr val="black"/>
                </a:solidFill>
              </a:rPr>
              <a:t>Для производства которых в </a:t>
            </a:r>
            <a:r>
              <a:rPr lang="ru-RU" sz="1400" dirty="0" err="1" smtClean="0">
                <a:solidFill>
                  <a:prstClr val="black"/>
                </a:solidFill>
              </a:rPr>
              <a:t>ЦЕРНе</a:t>
            </a:r>
            <a:r>
              <a:rPr lang="ru-RU" sz="1400" dirty="0" smtClean="0">
                <a:solidFill>
                  <a:prstClr val="black"/>
                </a:solidFill>
              </a:rPr>
              <a:t>  имеется всё необходимое  оборудование, в частности: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prstClr val="black"/>
                </a:solidFill>
              </a:rPr>
              <a:t>Матрицы для формования пространственных ферм;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prstClr val="black"/>
                </a:solidFill>
              </a:rPr>
              <a:t>Матрицы для формования тепловых панелей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prstClr val="black"/>
                </a:solidFill>
              </a:rPr>
              <a:t>Технологическая оснастка для сборочных операций </a:t>
            </a:r>
            <a:endParaRPr lang="ru-RU" sz="1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2" r="3658"/>
          <a:stretch/>
        </p:blipFill>
        <p:spPr bwMode="auto">
          <a:xfrm>
            <a:off x="5796136" y="3583098"/>
            <a:ext cx="2232248" cy="2915376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840829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60648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Линейка детекторов первых трёх слоёв 1, 2 и 3 для трубы  38мм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436" y="4653137"/>
            <a:ext cx="3894564" cy="19969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836712"/>
            <a:ext cx="9048750" cy="11049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843" y="1922597"/>
            <a:ext cx="3875653" cy="27893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5250" y="2348880"/>
            <a:ext cx="483678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Линейка детекторов  состоит из композитных материалов и имеет два принципиальных  узла: - -   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панели охлаждения  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Намотанной структуры  обеспечивающей жёсткость  сборки 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95251" y="3645024"/>
            <a:ext cx="50655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Панель охлаждения шириной 15,4мм под установку детекторов 15 х 30мм.  </a:t>
            </a:r>
          </a:p>
          <a:p>
            <a:r>
              <a:rPr lang="ru-RU" sz="1400" dirty="0" smtClean="0"/>
              <a:t>Для отвода тепла используются 2 канала диаметром 1мм</a:t>
            </a:r>
          </a:p>
          <a:p>
            <a:endParaRPr lang="ru-RU" sz="1400" dirty="0"/>
          </a:p>
          <a:p>
            <a:r>
              <a:rPr lang="ru-RU" sz="1400" dirty="0" smtClean="0"/>
              <a:t>Состав панели  аналогичен  панели </a:t>
            </a:r>
            <a:r>
              <a:rPr lang="en-US" sz="1400" dirty="0" smtClean="0"/>
              <a:t>IB</a:t>
            </a:r>
            <a:r>
              <a:rPr lang="ru-RU" sz="1400" dirty="0" smtClean="0"/>
              <a:t> проекта  </a:t>
            </a:r>
            <a:r>
              <a:rPr lang="en-US" sz="1400" dirty="0" smtClean="0"/>
              <a:t>ALICE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pic>
        <p:nvPicPr>
          <p:cNvPr id="9" name="Picture 1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1" y="4839399"/>
            <a:ext cx="4383435" cy="1652561"/>
          </a:xfrm>
          <a:prstGeom prst="rect">
            <a:avLst/>
          </a:prstGeom>
        </p:spPr>
      </p:pic>
      <p:pic>
        <p:nvPicPr>
          <p:cNvPr id="10" name="Picture 50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28" r="10977" b="13188"/>
          <a:stretch/>
        </p:blipFill>
        <p:spPr>
          <a:xfrm rot="14307446" flipH="1">
            <a:off x="3641626" y="4653321"/>
            <a:ext cx="3215617" cy="199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789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81" y="725036"/>
            <a:ext cx="8545793" cy="79208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877" y="1844824"/>
            <a:ext cx="4387208" cy="9361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2678" y="1844824"/>
            <a:ext cx="47525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</a:rPr>
              <a:t>-Линейка детекторов для слоя 1, 2 и 3 длиной  954мм. </a:t>
            </a:r>
            <a:endParaRPr lang="ru-RU" sz="1400" dirty="0">
              <a:solidFill>
                <a:srgbClr val="0070C0"/>
              </a:solidFill>
            </a:endParaRPr>
          </a:p>
          <a:p>
            <a:r>
              <a:rPr lang="ru-RU" sz="1400" dirty="0" smtClean="0">
                <a:solidFill>
                  <a:srgbClr val="0070C0"/>
                </a:solidFill>
              </a:rPr>
              <a:t>Состоят из  двух принципиальных  узлов: </a:t>
            </a:r>
          </a:p>
          <a:p>
            <a:r>
              <a:rPr lang="ru-RU" sz="1400" dirty="0" smtClean="0">
                <a:solidFill>
                  <a:srgbClr val="0070C0"/>
                </a:solidFill>
              </a:rPr>
              <a:t>- Ферма  жёсткости  и</a:t>
            </a:r>
          </a:p>
          <a:p>
            <a:r>
              <a:rPr lang="ru-RU" sz="1400" dirty="0" smtClean="0">
                <a:solidFill>
                  <a:srgbClr val="0070C0"/>
                </a:solidFill>
              </a:rPr>
              <a:t>- Панель охлаждения  ( аналог  панели охлаждения     </a:t>
            </a:r>
          </a:p>
          <a:p>
            <a:r>
              <a:rPr lang="ru-RU" sz="1400" dirty="0">
                <a:solidFill>
                  <a:srgbClr val="0070C0"/>
                </a:solidFill>
              </a:rPr>
              <a:t> </a:t>
            </a:r>
            <a:r>
              <a:rPr lang="ru-RU" sz="1400" dirty="0" smtClean="0">
                <a:solidFill>
                  <a:srgbClr val="0070C0"/>
                </a:solidFill>
              </a:rPr>
              <a:t>  для слоя 4 ии5 ) </a:t>
            </a:r>
          </a:p>
          <a:p>
            <a:r>
              <a:rPr lang="ru-RU" sz="1400" dirty="0">
                <a:solidFill>
                  <a:srgbClr val="0070C0"/>
                </a:solidFill>
              </a:rPr>
              <a:t> </a:t>
            </a:r>
            <a:r>
              <a:rPr lang="ru-RU" sz="1400" dirty="0" smtClean="0">
                <a:solidFill>
                  <a:srgbClr val="0070C0"/>
                </a:solidFill>
              </a:rPr>
              <a:t> Детекторы расположены на панели в два ряда</a:t>
            </a:r>
          </a:p>
          <a:p>
            <a:r>
              <a:rPr lang="ru-RU" sz="1400" dirty="0" smtClean="0">
                <a:solidFill>
                  <a:srgbClr val="0070C0"/>
                </a:solidFill>
              </a:rPr>
              <a:t>Общее количество детекторов на линейке 60шт</a:t>
            </a:r>
          </a:p>
          <a:p>
            <a:r>
              <a:rPr lang="ru-RU" sz="1400" dirty="0" smtClean="0">
                <a:solidFill>
                  <a:srgbClr val="0070C0"/>
                </a:solidFill>
              </a:rPr>
              <a:t>Количество линеек в трёх слоях 48шт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260648"/>
            <a:ext cx="8075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Линейки детекторов первых слоёв № 1, 2 и 3 под трубу 64мм</a:t>
            </a:r>
            <a:endParaRPr lang="ru-RU" sz="2000" b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22" y="4221088"/>
            <a:ext cx="2853308" cy="20680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354" y="4221088"/>
            <a:ext cx="2853308" cy="206807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362" y="4653136"/>
            <a:ext cx="3038723" cy="155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814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5029944" cy="4249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Механика  </a:t>
            </a:r>
            <a:r>
              <a:rPr lang="en-US" sz="2000" dirty="0" smtClean="0"/>
              <a:t>ITS</a:t>
            </a:r>
            <a:r>
              <a:rPr lang="ru-RU" sz="2000" dirty="0" smtClean="0"/>
              <a:t> с опорными элементами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908720"/>
            <a:ext cx="7120880" cy="504056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ru-RU" sz="1400" dirty="0" smtClean="0"/>
              <a:t>Корпус </a:t>
            </a:r>
            <a:r>
              <a:rPr lang="en-US" sz="1400" dirty="0" smtClean="0"/>
              <a:t>ITS</a:t>
            </a:r>
            <a:r>
              <a:rPr lang="ru-RU" sz="1400" dirty="0" smtClean="0"/>
              <a:t> состоит из двух половинок, нижней и верхней. </a:t>
            </a:r>
          </a:p>
          <a:p>
            <a:pPr marL="45720" indent="0">
              <a:buNone/>
            </a:pPr>
            <a:r>
              <a:rPr lang="ru-RU" sz="1400" dirty="0" smtClean="0"/>
              <a:t>Каждая половинка в свою очередь состоит из следующих корпусных сборок: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465530"/>
            <a:ext cx="4307388" cy="15121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371" y="1484784"/>
            <a:ext cx="1917346" cy="1384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1556792"/>
            <a:ext cx="29523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Центральный корпус  </a:t>
            </a:r>
            <a:r>
              <a:rPr lang="en-US" sz="1400" dirty="0" smtClean="0"/>
              <a:t>ITS</a:t>
            </a:r>
            <a:r>
              <a:rPr lang="ru-RU" sz="1400" dirty="0" smtClean="0"/>
              <a:t> с прецизионными элементами базирования линеек детекторов.</a:t>
            </a:r>
          </a:p>
          <a:p>
            <a:r>
              <a:rPr lang="ru-RU" sz="1400" dirty="0" smtClean="0"/>
              <a:t>Длина 1660м </a:t>
            </a:r>
            <a:r>
              <a:rPr lang="ru-RU" sz="1400" dirty="0" err="1" smtClean="0"/>
              <a:t>Д.нар</a:t>
            </a:r>
            <a:r>
              <a:rPr lang="ru-RU" sz="1400" dirty="0" smtClean="0"/>
              <a:t>. = 495мм</a:t>
            </a:r>
          </a:p>
          <a:p>
            <a:r>
              <a:rPr lang="ru-RU" sz="1400" dirty="0" smtClean="0"/>
              <a:t>Материал корпуса – две </a:t>
            </a:r>
            <a:r>
              <a:rPr lang="ru-RU" sz="1400" dirty="0" err="1" smtClean="0"/>
              <a:t>углекомпозитных</a:t>
            </a:r>
            <a:r>
              <a:rPr lang="ru-RU" sz="1400" dirty="0" smtClean="0"/>
              <a:t> оболочки  с пенопластовой центральной частью. </a:t>
            </a:r>
          </a:p>
          <a:p>
            <a:r>
              <a:rPr lang="ru-RU" sz="1400" dirty="0" smtClean="0"/>
              <a:t>   </a:t>
            </a:r>
            <a:endParaRPr lang="ru-RU" sz="1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41" y="3501008"/>
            <a:ext cx="3700437" cy="17528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11960" y="3577208"/>
            <a:ext cx="46805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Сервисный корпус. </a:t>
            </a:r>
            <a:r>
              <a:rPr lang="ru-RU" sz="1400" dirty="0"/>
              <a:t> </a:t>
            </a:r>
            <a:r>
              <a:rPr lang="ru-RU" sz="1400" dirty="0" smtClean="0"/>
              <a:t>Предназначен для крепления шлейфов сигнальных и силовых кабелей, преобразователей электропитания, коллекторов раздачи, трубок жидкостного и воздушного охлаждения и пр. </a:t>
            </a:r>
          </a:p>
          <a:p>
            <a:r>
              <a:rPr lang="ru-RU" sz="1400" dirty="0" smtClean="0"/>
              <a:t>Элементов фиксации детектора </a:t>
            </a:r>
            <a:r>
              <a:rPr lang="en-US" sz="1400" dirty="0" smtClean="0"/>
              <a:t>FFD</a:t>
            </a:r>
            <a:r>
              <a:rPr lang="ru-RU" sz="1400" dirty="0" smtClean="0"/>
              <a:t> и элементов обеспечения его работы.</a:t>
            </a:r>
          </a:p>
          <a:p>
            <a:r>
              <a:rPr lang="ru-RU" sz="1400" dirty="0" smtClean="0"/>
              <a:t>Длина 1020мм  Д.нар.490мм</a:t>
            </a:r>
            <a:endParaRPr lang="ru-RU" sz="1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806" y="5416699"/>
            <a:ext cx="1694476" cy="12946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1241" y="5589240"/>
            <a:ext cx="69739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Корпус разъёмов элементов силовых и сигнальных кабелей, фитингов систем жидкостного и воздушного охлаждения. </a:t>
            </a:r>
          </a:p>
          <a:p>
            <a:r>
              <a:rPr lang="ru-RU" sz="1400" dirty="0" smtClean="0"/>
              <a:t>В настоящее время отверстия для разъёмов и их количество  не определены.</a:t>
            </a:r>
          </a:p>
          <a:p>
            <a:r>
              <a:rPr lang="ru-RU" sz="1400" dirty="0" smtClean="0"/>
              <a:t>Длина корпуса 360мм. </a:t>
            </a:r>
            <a:r>
              <a:rPr lang="ru-RU" sz="1400" dirty="0" err="1" smtClean="0"/>
              <a:t>Д.нар</a:t>
            </a:r>
            <a:r>
              <a:rPr lang="ru-RU" sz="1400" dirty="0" smtClean="0"/>
              <a:t>.= 490мм.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291446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564904"/>
            <a:ext cx="5507992" cy="432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Технологические элементы инсталляции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4312567" cy="1315180"/>
          </a:xfrm>
        </p:spPr>
      </p:pic>
      <p:sp>
        <p:nvSpPr>
          <p:cNvPr id="5" name="TextBox 4"/>
          <p:cNvSpPr txBox="1"/>
          <p:nvPr/>
        </p:nvSpPr>
        <p:spPr>
          <a:xfrm>
            <a:off x="4788024" y="260648"/>
            <a:ext cx="41764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Кроме блока  корпусов </a:t>
            </a:r>
            <a:r>
              <a:rPr lang="en-US" sz="1400" dirty="0" smtClean="0"/>
              <a:t>ITS</a:t>
            </a:r>
            <a:r>
              <a:rPr lang="ru-RU" sz="1400" dirty="0" smtClean="0"/>
              <a:t> имеется так-же технологический корпус предназначенный для поддержки трубы ионно-провода  на  этапе её инсталляции в отверстие детектора ТРС.</a:t>
            </a:r>
          </a:p>
          <a:p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3284984"/>
            <a:ext cx="81369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К таковым элементам относятся большой и малый суппорты с рельсовыми направляющими  и тележки на которых блок </a:t>
            </a:r>
            <a:r>
              <a:rPr lang="en-US" sz="1400" dirty="0" smtClean="0"/>
              <a:t>ITS</a:t>
            </a:r>
            <a:r>
              <a:rPr lang="ru-RU" sz="1400" dirty="0" smtClean="0"/>
              <a:t> закатывается в отверстие ТРС.</a:t>
            </a:r>
          </a:p>
          <a:p>
            <a:r>
              <a:rPr lang="ru-RU" sz="1400" dirty="0" smtClean="0"/>
              <a:t>Суппорты состоят только из стандартных алюминиевых конструкционных профилей и не требуют какой либо механической обработки. Длина секции 1метр Винтовые опоры позволяют регулировать положение суппортов по высоте.</a:t>
            </a:r>
          </a:p>
          <a:p>
            <a:endParaRPr lang="ru-RU" sz="1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57" y="4496504"/>
            <a:ext cx="8429625" cy="11715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57" y="5840509"/>
            <a:ext cx="3308424" cy="9798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5684974"/>
            <a:ext cx="1524446" cy="122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691716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1786</TotalTime>
  <Words>1682</Words>
  <Application>Microsoft Office PowerPoint</Application>
  <PresentationFormat>Экран (4:3)</PresentationFormat>
  <Paragraphs>133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     Интеграция ионно-провода и            сопутствующих ему  внутренних        систем установки MPD с TPC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Механика  ITS с опорными элементами</vt:lpstr>
      <vt:lpstr>Технологические элементы инсталляции</vt:lpstr>
      <vt:lpstr>Этапы сборочных работ блока ITS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Установка блока детекторов ITS –FFD с трубой ионопровода в жерло  ТРС</dc:title>
  <dc:creator>User</dc:creator>
  <cp:lastModifiedBy>User</cp:lastModifiedBy>
  <cp:revision>110</cp:revision>
  <dcterms:created xsi:type="dcterms:W3CDTF">2018-11-25T19:09:18Z</dcterms:created>
  <dcterms:modified xsi:type="dcterms:W3CDTF">2019-01-13T15:35:58Z</dcterms:modified>
</cp:coreProperties>
</file>