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 id="2147483784" r:id="rId2"/>
  </p:sldMasterIdLst>
  <p:notesMasterIdLst>
    <p:notesMasterId r:id="rId14"/>
  </p:notesMasterIdLst>
  <p:handoutMasterIdLst>
    <p:handoutMasterId r:id="rId15"/>
  </p:handoutMasterIdLst>
  <p:sldIdLst>
    <p:sldId id="336" r:id="rId3"/>
    <p:sldId id="313" r:id="rId4"/>
    <p:sldId id="563" r:id="rId5"/>
    <p:sldId id="261" r:id="rId6"/>
    <p:sldId id="262" r:id="rId7"/>
    <p:sldId id="564" r:id="rId8"/>
    <p:sldId id="263" r:id="rId9"/>
    <p:sldId id="561" r:id="rId10"/>
    <p:sldId id="565" r:id="rId11"/>
    <p:sldId id="562" r:id="rId12"/>
    <p:sldId id="566" r:id="rId13"/>
  </p:sldIdLst>
  <p:sldSz cx="12192000" cy="6858000"/>
  <p:notesSz cx="9945688" cy="6811963"/>
  <p:defaultTextStyle>
    <a:defPPr>
      <a:defRPr lang="ru-RU"/>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46" userDrawn="1">
          <p15:clr>
            <a:srgbClr val="A4A3A4"/>
          </p15:clr>
        </p15:guide>
        <p15:guide id="2" pos="313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a:srgbClr val="4F81BD"/>
    <a:srgbClr val="D0D8E8"/>
    <a:srgbClr val="FDFEFF"/>
    <a:srgbClr val="C0504D"/>
    <a:srgbClr val="F3F3F3"/>
    <a:srgbClr val="0000FE"/>
    <a:srgbClr val="F79646"/>
    <a:srgbClr val="FF5757"/>
    <a:srgbClr val="007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Стиль из темы 2 - акцент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Средний стиль 4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E171933-4619-4E11-9A3F-F7608DF75F80}" styleName="Средний стиль 1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8EC20E35-A176-4012-BC5E-935CFFF8708E}" styleName="Средний стиль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344D84-9AFB-497E-A393-DC336BA19D2E}" styleName="Средний стиль 3 - акцент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24" autoAdjust="0"/>
    <p:restoredTop sz="97140" autoAdjust="0"/>
  </p:normalViewPr>
  <p:slideViewPr>
    <p:cSldViewPr>
      <p:cViewPr varScale="1">
        <p:scale>
          <a:sx n="137" d="100"/>
          <a:sy n="137" d="100"/>
        </p:scale>
        <p:origin x="576" y="13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49" d="100"/>
          <a:sy n="49" d="100"/>
        </p:scale>
        <p:origin x="-2916" y="-102"/>
      </p:cViewPr>
      <p:guideLst>
        <p:guide orient="horz" pos="2146"/>
        <p:guide pos="313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1"/>
            <a:ext cx="4310381" cy="340439"/>
          </a:xfrm>
          <a:prstGeom prst="rect">
            <a:avLst/>
          </a:prstGeom>
        </p:spPr>
        <p:txBody>
          <a:bodyPr vert="horz" lIns="95731" tIns="47866" rIns="95731" bIns="47866" rtlCol="0"/>
          <a:lstStyle>
            <a:lvl1pPr algn="l" eaLnBrk="1" fontAlgn="auto" hangingPunct="1">
              <a:spcBef>
                <a:spcPts val="0"/>
              </a:spcBef>
              <a:spcAft>
                <a:spcPts val="0"/>
              </a:spcAft>
              <a:defRPr sz="1200">
                <a:latin typeface="+mn-lt"/>
              </a:defRPr>
            </a:lvl1pPr>
          </a:lstStyle>
          <a:p>
            <a:pPr>
              <a:defRPr/>
            </a:pPr>
            <a:endParaRPr lang="en-US"/>
          </a:p>
        </p:txBody>
      </p:sp>
      <p:sp>
        <p:nvSpPr>
          <p:cNvPr id="3" name="Дата 2"/>
          <p:cNvSpPr>
            <a:spLocks noGrp="1"/>
          </p:cNvSpPr>
          <p:nvPr>
            <p:ph type="dt" sz="quarter" idx="1"/>
          </p:nvPr>
        </p:nvSpPr>
        <p:spPr>
          <a:xfrm>
            <a:off x="5633716" y="1"/>
            <a:ext cx="4310381" cy="340439"/>
          </a:xfrm>
          <a:prstGeom prst="rect">
            <a:avLst/>
          </a:prstGeom>
        </p:spPr>
        <p:txBody>
          <a:bodyPr vert="horz" lIns="95731" tIns="47866" rIns="95731" bIns="47866" rtlCol="0"/>
          <a:lstStyle>
            <a:lvl1pPr algn="r" eaLnBrk="1" fontAlgn="auto" hangingPunct="1">
              <a:spcBef>
                <a:spcPts val="0"/>
              </a:spcBef>
              <a:spcAft>
                <a:spcPts val="0"/>
              </a:spcAft>
              <a:defRPr sz="1200">
                <a:latin typeface="+mn-lt"/>
              </a:defRPr>
            </a:lvl1pPr>
          </a:lstStyle>
          <a:p>
            <a:pPr>
              <a:defRPr/>
            </a:pPr>
            <a:fld id="{5A530651-02F6-4B93-98A5-D9DEF0218D00}" type="datetimeFigureOut">
              <a:rPr lang="en-US"/>
              <a:pPr>
                <a:defRPr/>
              </a:pPr>
              <a:t>4/16/2020</a:t>
            </a:fld>
            <a:endParaRPr lang="en-US"/>
          </a:p>
        </p:txBody>
      </p:sp>
      <p:sp>
        <p:nvSpPr>
          <p:cNvPr id="4" name="Нижний колонтитул 3"/>
          <p:cNvSpPr>
            <a:spLocks noGrp="1"/>
          </p:cNvSpPr>
          <p:nvPr>
            <p:ph type="ftr" sz="quarter" idx="2"/>
          </p:nvPr>
        </p:nvSpPr>
        <p:spPr>
          <a:xfrm>
            <a:off x="1" y="6469934"/>
            <a:ext cx="4310381" cy="340439"/>
          </a:xfrm>
          <a:prstGeom prst="rect">
            <a:avLst/>
          </a:prstGeom>
        </p:spPr>
        <p:txBody>
          <a:bodyPr vert="horz" lIns="95731" tIns="47866" rIns="95731" bIns="47866"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Номер слайда 4"/>
          <p:cNvSpPr>
            <a:spLocks noGrp="1"/>
          </p:cNvSpPr>
          <p:nvPr>
            <p:ph type="sldNum" sz="quarter" idx="3"/>
          </p:nvPr>
        </p:nvSpPr>
        <p:spPr>
          <a:xfrm>
            <a:off x="5633716" y="6469934"/>
            <a:ext cx="4310381" cy="340439"/>
          </a:xfrm>
          <a:prstGeom prst="rect">
            <a:avLst/>
          </a:prstGeom>
        </p:spPr>
        <p:txBody>
          <a:bodyPr vert="horz" lIns="95731" tIns="47866" rIns="95731" bIns="47866" rtlCol="0" anchor="b"/>
          <a:lstStyle>
            <a:lvl1pPr algn="r" eaLnBrk="1" fontAlgn="auto" hangingPunct="1">
              <a:spcBef>
                <a:spcPts val="0"/>
              </a:spcBef>
              <a:spcAft>
                <a:spcPts val="0"/>
              </a:spcAft>
              <a:defRPr sz="1200">
                <a:latin typeface="+mn-lt"/>
              </a:defRPr>
            </a:lvl1pPr>
          </a:lstStyle>
          <a:p>
            <a:pPr>
              <a:defRPr/>
            </a:pPr>
            <a:fld id="{8CF8388A-69E2-4A88-A743-CF984240EBA9}" type="slidenum">
              <a:rPr lang="en-US"/>
              <a:pPr>
                <a:defRPr/>
              </a:pPr>
              <a:t>‹#›</a:t>
            </a:fld>
            <a:endParaRPr lang="en-US"/>
          </a:p>
        </p:txBody>
      </p:sp>
    </p:spTree>
    <p:extLst>
      <p:ext uri="{BB962C8B-B14F-4D97-AF65-F5344CB8AC3E}">
        <p14:creationId xmlns:p14="http://schemas.microsoft.com/office/powerpoint/2010/main" val="35475595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1"/>
            <a:ext cx="4310381" cy="340439"/>
          </a:xfrm>
          <a:prstGeom prst="rect">
            <a:avLst/>
          </a:prstGeom>
        </p:spPr>
        <p:txBody>
          <a:bodyPr vert="horz" lIns="95731" tIns="47866" rIns="95731" bIns="47866" rtlCol="0"/>
          <a:lstStyle>
            <a:lvl1pPr algn="l" eaLnBrk="1" fontAlgn="auto" hangingPunct="1">
              <a:spcBef>
                <a:spcPts val="0"/>
              </a:spcBef>
              <a:spcAft>
                <a:spcPts val="0"/>
              </a:spcAft>
              <a:defRPr sz="1200">
                <a:latin typeface="+mn-lt"/>
              </a:defRPr>
            </a:lvl1pPr>
          </a:lstStyle>
          <a:p>
            <a:pPr>
              <a:defRPr/>
            </a:pPr>
            <a:endParaRPr lang="en-US"/>
          </a:p>
        </p:txBody>
      </p:sp>
      <p:sp>
        <p:nvSpPr>
          <p:cNvPr id="3" name="Дата 2"/>
          <p:cNvSpPr>
            <a:spLocks noGrp="1"/>
          </p:cNvSpPr>
          <p:nvPr>
            <p:ph type="dt" idx="1"/>
          </p:nvPr>
        </p:nvSpPr>
        <p:spPr>
          <a:xfrm>
            <a:off x="5633716" y="1"/>
            <a:ext cx="4310381" cy="340439"/>
          </a:xfrm>
          <a:prstGeom prst="rect">
            <a:avLst/>
          </a:prstGeom>
        </p:spPr>
        <p:txBody>
          <a:bodyPr vert="horz" lIns="95731" tIns="47866" rIns="95731" bIns="47866" rtlCol="0"/>
          <a:lstStyle>
            <a:lvl1pPr algn="r" eaLnBrk="1" fontAlgn="auto" hangingPunct="1">
              <a:spcBef>
                <a:spcPts val="0"/>
              </a:spcBef>
              <a:spcAft>
                <a:spcPts val="0"/>
              </a:spcAft>
              <a:defRPr sz="1200">
                <a:latin typeface="+mn-lt"/>
              </a:defRPr>
            </a:lvl1pPr>
          </a:lstStyle>
          <a:p>
            <a:pPr>
              <a:defRPr/>
            </a:pPr>
            <a:fld id="{0CE408B6-357F-4705-B6C5-AF4BCD89C9B0}" type="datetimeFigureOut">
              <a:rPr lang="en-US"/>
              <a:pPr>
                <a:defRPr/>
              </a:pPr>
              <a:t>4/16/2020</a:t>
            </a:fld>
            <a:endParaRPr lang="en-US"/>
          </a:p>
        </p:txBody>
      </p:sp>
      <p:sp>
        <p:nvSpPr>
          <p:cNvPr id="4" name="Образ слайда 3"/>
          <p:cNvSpPr>
            <a:spLocks noGrp="1" noRot="1" noChangeAspect="1"/>
          </p:cNvSpPr>
          <p:nvPr>
            <p:ph type="sldImg" idx="2"/>
          </p:nvPr>
        </p:nvSpPr>
        <p:spPr>
          <a:xfrm>
            <a:off x="2701925" y="511175"/>
            <a:ext cx="4541838" cy="2554288"/>
          </a:xfrm>
          <a:prstGeom prst="rect">
            <a:avLst/>
          </a:prstGeom>
          <a:noFill/>
          <a:ln w="12700">
            <a:solidFill>
              <a:prstClr val="black"/>
            </a:solidFill>
          </a:ln>
        </p:spPr>
        <p:txBody>
          <a:bodyPr vert="horz" lIns="95731" tIns="47866" rIns="95731" bIns="47866" rtlCol="0" anchor="ctr"/>
          <a:lstStyle/>
          <a:p>
            <a:pPr lvl="0"/>
            <a:endParaRPr lang="en-US" noProof="0"/>
          </a:p>
        </p:txBody>
      </p:sp>
      <p:sp>
        <p:nvSpPr>
          <p:cNvPr id="5" name="Заметки 4"/>
          <p:cNvSpPr>
            <a:spLocks noGrp="1"/>
          </p:cNvSpPr>
          <p:nvPr>
            <p:ph type="body" sz="quarter" idx="3"/>
          </p:nvPr>
        </p:nvSpPr>
        <p:spPr>
          <a:xfrm>
            <a:off x="994092" y="3235762"/>
            <a:ext cx="7957504" cy="3065543"/>
          </a:xfrm>
          <a:prstGeom prst="rect">
            <a:avLst/>
          </a:prstGeom>
        </p:spPr>
        <p:txBody>
          <a:bodyPr vert="horz" wrap="square" lIns="95731" tIns="47866" rIns="95731" bIns="47866" numCol="1" anchor="t" anchorCtr="0" compatLnSpc="1">
            <a:prstTxWarp prst="textNoShape">
              <a:avLst/>
            </a:prstTxWarp>
            <a:normAutofit/>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6" name="Нижний колонтитул 5"/>
          <p:cNvSpPr>
            <a:spLocks noGrp="1"/>
          </p:cNvSpPr>
          <p:nvPr>
            <p:ph type="ftr" sz="quarter" idx="4"/>
          </p:nvPr>
        </p:nvSpPr>
        <p:spPr>
          <a:xfrm>
            <a:off x="1" y="6469934"/>
            <a:ext cx="4310381" cy="340439"/>
          </a:xfrm>
          <a:prstGeom prst="rect">
            <a:avLst/>
          </a:prstGeom>
        </p:spPr>
        <p:txBody>
          <a:bodyPr vert="horz" lIns="95731" tIns="47866" rIns="95731" bIns="47866"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Номер слайда 6"/>
          <p:cNvSpPr>
            <a:spLocks noGrp="1"/>
          </p:cNvSpPr>
          <p:nvPr>
            <p:ph type="sldNum" sz="quarter" idx="5"/>
          </p:nvPr>
        </p:nvSpPr>
        <p:spPr>
          <a:xfrm>
            <a:off x="5633716" y="6469934"/>
            <a:ext cx="4310381" cy="340439"/>
          </a:xfrm>
          <a:prstGeom prst="rect">
            <a:avLst/>
          </a:prstGeom>
        </p:spPr>
        <p:txBody>
          <a:bodyPr vert="horz" lIns="95731" tIns="47866" rIns="95731" bIns="47866" rtlCol="0" anchor="b"/>
          <a:lstStyle>
            <a:lvl1pPr algn="r" eaLnBrk="1" fontAlgn="auto" hangingPunct="1">
              <a:spcBef>
                <a:spcPts val="0"/>
              </a:spcBef>
              <a:spcAft>
                <a:spcPts val="0"/>
              </a:spcAft>
              <a:defRPr sz="1200">
                <a:latin typeface="+mn-lt"/>
              </a:defRPr>
            </a:lvl1pPr>
          </a:lstStyle>
          <a:p>
            <a:pPr>
              <a:defRPr/>
            </a:pPr>
            <a:fld id="{EDFB0D53-7B31-4C23-9764-662FB5786FC2}" type="slidenum">
              <a:rPr lang="en-US"/>
              <a:pPr>
                <a:defRPr/>
              </a:pPr>
              <a:t>‹#›</a:t>
            </a:fld>
            <a:endParaRPr lang="en-US"/>
          </a:p>
        </p:txBody>
      </p:sp>
    </p:spTree>
    <p:extLst>
      <p:ext uri="{BB962C8B-B14F-4D97-AF65-F5344CB8AC3E}">
        <p14:creationId xmlns:p14="http://schemas.microsoft.com/office/powerpoint/2010/main" val="27739453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Образ слайда 1"/>
          <p:cNvSpPr>
            <a:spLocks noGrp="1" noRot="1" noChangeAspect="1" noTextEdit="1"/>
          </p:cNvSpPr>
          <p:nvPr>
            <p:ph type="sldImg"/>
          </p:nvPr>
        </p:nvSpPr>
        <p:spPr bwMode="auto">
          <a:xfrm>
            <a:off x="2701925" y="511175"/>
            <a:ext cx="4541838" cy="2554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ltLang="en-US" dirty="0"/>
          </a:p>
        </p:txBody>
      </p:sp>
      <p:sp>
        <p:nvSpPr>
          <p:cNvPr id="16387"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9134" indent="-287884">
              <a:defRPr>
                <a:solidFill>
                  <a:schemeClr val="tx1"/>
                </a:solidFill>
                <a:latin typeface="Calibri" panose="020F0502020204030204" pitchFamily="34" charset="0"/>
              </a:defRPr>
            </a:lvl2pPr>
            <a:lvl3pPr marL="1153125" indent="-230625">
              <a:defRPr>
                <a:solidFill>
                  <a:schemeClr val="tx1"/>
                </a:solidFill>
                <a:latin typeface="Calibri" panose="020F0502020204030204" pitchFamily="34" charset="0"/>
              </a:defRPr>
            </a:lvl3pPr>
            <a:lvl4pPr marL="1614374" indent="-230625">
              <a:defRPr>
                <a:solidFill>
                  <a:schemeClr val="tx1"/>
                </a:solidFill>
                <a:latin typeface="Calibri" panose="020F0502020204030204" pitchFamily="34" charset="0"/>
              </a:defRPr>
            </a:lvl4pPr>
            <a:lvl5pPr marL="2077214" indent="-230625">
              <a:defRPr>
                <a:solidFill>
                  <a:schemeClr val="tx1"/>
                </a:solidFill>
                <a:latin typeface="Calibri" panose="020F0502020204030204" pitchFamily="34" charset="0"/>
              </a:defRPr>
            </a:lvl5pPr>
            <a:lvl6pPr marL="2535283" indent="-230625" eaLnBrk="0" fontAlgn="base" hangingPunct="0">
              <a:spcBef>
                <a:spcPct val="0"/>
              </a:spcBef>
              <a:spcAft>
                <a:spcPct val="0"/>
              </a:spcAft>
              <a:defRPr>
                <a:solidFill>
                  <a:schemeClr val="tx1"/>
                </a:solidFill>
                <a:latin typeface="Calibri" panose="020F0502020204030204" pitchFamily="34" charset="0"/>
              </a:defRPr>
            </a:lvl6pPr>
            <a:lvl7pPr marL="2993352" indent="-230625" eaLnBrk="0" fontAlgn="base" hangingPunct="0">
              <a:spcBef>
                <a:spcPct val="0"/>
              </a:spcBef>
              <a:spcAft>
                <a:spcPct val="0"/>
              </a:spcAft>
              <a:defRPr>
                <a:solidFill>
                  <a:schemeClr val="tx1"/>
                </a:solidFill>
                <a:latin typeface="Calibri" panose="020F0502020204030204" pitchFamily="34" charset="0"/>
              </a:defRPr>
            </a:lvl7pPr>
            <a:lvl8pPr marL="3451420" indent="-230625" eaLnBrk="0" fontAlgn="base" hangingPunct="0">
              <a:spcBef>
                <a:spcPct val="0"/>
              </a:spcBef>
              <a:spcAft>
                <a:spcPct val="0"/>
              </a:spcAft>
              <a:defRPr>
                <a:solidFill>
                  <a:schemeClr val="tx1"/>
                </a:solidFill>
                <a:latin typeface="Calibri" panose="020F0502020204030204" pitchFamily="34" charset="0"/>
              </a:defRPr>
            </a:lvl8pPr>
            <a:lvl9pPr marL="3909489" indent="-23062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D08AE62-BE6A-4F35-B30D-4D4C1AE402EA}" type="slidenum">
              <a:rPr lang="en-US" altLang="en-US" smtClean="0"/>
              <a:pPr fontAlgn="base">
                <a:spcBef>
                  <a:spcPct val="0"/>
                </a:spcBef>
                <a:spcAft>
                  <a:spcPct val="0"/>
                </a:spcAft>
              </a:pPr>
              <a:t>1</a:t>
            </a:fld>
            <a:endParaRPr lang="en-US" altLang="en-US"/>
          </a:p>
        </p:txBody>
      </p:sp>
    </p:spTree>
    <p:extLst>
      <p:ext uri="{BB962C8B-B14F-4D97-AF65-F5344CB8AC3E}">
        <p14:creationId xmlns:p14="http://schemas.microsoft.com/office/powerpoint/2010/main" val="1654368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3BEDFF65-59DE-46A6-BFC0-0AF492C56447}" type="slidenum">
              <a:rPr lang="en-US" smtClean="0"/>
              <a:pPr/>
              <a:t>11</a:t>
            </a:fld>
            <a:endParaRPr lang="en-US"/>
          </a:p>
        </p:txBody>
      </p:sp>
    </p:spTree>
    <p:extLst>
      <p:ext uri="{BB962C8B-B14F-4D97-AF65-F5344CB8AC3E}">
        <p14:creationId xmlns:p14="http://schemas.microsoft.com/office/powerpoint/2010/main" val="3479336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Образ слайда 1">
            <a:extLst>
              <a:ext uri="{FF2B5EF4-FFF2-40B4-BE49-F238E27FC236}">
                <a16:creationId xmlns:a16="http://schemas.microsoft.com/office/drawing/2014/main" id="{2C00D2A3-8883-4E70-8715-EBA641618A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Заметки 2">
            <a:extLst>
              <a:ext uri="{FF2B5EF4-FFF2-40B4-BE49-F238E27FC236}">
                <a16:creationId xmlns:a16="http://schemas.microsoft.com/office/drawing/2014/main" id="{97A04FF0-0B98-4158-9C17-730259C01F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ru-RU" altLang="ru-RU" dirty="0"/>
              <a:t>Создается </a:t>
            </a:r>
            <a:r>
              <a:rPr lang="ru-RU" altLang="ru-RU" dirty="0" err="1"/>
              <a:t>off-line</a:t>
            </a:r>
            <a:r>
              <a:rPr lang="ru-RU" altLang="ru-RU" dirty="0"/>
              <a:t> компьютерный комплекс для моделирования, обработки, анализа и хранения данных в рамках проекта NICA, состоящий из территориально распределенных </a:t>
            </a:r>
            <a:r>
              <a:rPr lang="en-US" altLang="ru-RU" dirty="0"/>
              <a:t>on</a:t>
            </a:r>
            <a:r>
              <a:rPr lang="ru-RU" altLang="ru-RU" dirty="0"/>
              <a:t>-</a:t>
            </a:r>
            <a:r>
              <a:rPr lang="en-US" altLang="ru-RU" dirty="0"/>
              <a:t>line</a:t>
            </a:r>
            <a:r>
              <a:rPr lang="ru-RU" altLang="ru-RU" dirty="0"/>
              <a:t> и трех </a:t>
            </a:r>
            <a:r>
              <a:rPr lang="en-US" altLang="ru-RU" dirty="0"/>
              <a:t>off</a:t>
            </a:r>
            <a:r>
              <a:rPr lang="ru-RU" altLang="ru-RU" dirty="0"/>
              <a:t>-</a:t>
            </a:r>
            <a:r>
              <a:rPr lang="en-US" altLang="ru-RU" dirty="0"/>
              <a:t>line</a:t>
            </a:r>
            <a:r>
              <a:rPr lang="ru-RU" altLang="ru-RU" dirty="0"/>
              <a:t> кластеров, связанных между собой высокоскоростной компьютерной сетью с пропускной способностью 4</a:t>
            </a:r>
            <a:r>
              <a:rPr lang="en-US" altLang="ru-RU" dirty="0"/>
              <a:t>x</a:t>
            </a:r>
            <a:r>
              <a:rPr lang="ru-RU" altLang="ru-RU" dirty="0"/>
              <a:t>100 Гбит/с. Вычислительно-информационный </a:t>
            </a:r>
            <a:r>
              <a:rPr lang="ru-RU" altLang="ru-RU" dirty="0" err="1"/>
              <a:t>off-line</a:t>
            </a:r>
            <a:r>
              <a:rPr lang="ru-RU" altLang="ru-RU" dirty="0"/>
              <a:t> кластер NICA в ЛИТ организован на базе МИВК ОИЯИ как распределенный масштабируемый гибридный кластер, что позволяет эффективно и без дополнительных трудозатрат организовать </a:t>
            </a:r>
            <a:r>
              <a:rPr lang="ru-RU" altLang="ru-RU" dirty="0" err="1"/>
              <a:t>компьютинг</a:t>
            </a:r>
            <a:r>
              <a:rPr lang="ru-RU" altLang="ru-RU" dirty="0"/>
              <a:t> для проекта NICA по требованию различного класса задач и пользователей. Основной задачей </a:t>
            </a:r>
            <a:r>
              <a:rPr lang="ru-RU" altLang="ru-RU" dirty="0" err="1"/>
              <a:t>off-line</a:t>
            </a:r>
            <a:r>
              <a:rPr lang="ru-RU" altLang="ru-RU" dirty="0"/>
              <a:t> кластера ЛИТ является создание двухуровневой (диско-ленточной) системы хранения для экспериментов NICA, поскольку после первого этапа этих экспериментов потребуются значительные объемы хранения (от 2,5 ПБ до 70 ПБ в год). В настоящее время вычислительно-информационный </a:t>
            </a:r>
            <a:r>
              <a:rPr lang="ru-RU" altLang="ru-RU" dirty="0" err="1"/>
              <a:t>off-line</a:t>
            </a:r>
            <a:r>
              <a:rPr lang="ru-RU" altLang="ru-RU" dirty="0"/>
              <a:t> кластер NICA в ЛИТ организован на базе Tier1, Tier2, суперкомпьютера «Говорун» и системы хранения на базе EOS. Особое внимание уделяется новым перспективным направлениям в создании распределенных хранилищ данных («озеро данных»), интеграции Больших данных и суперкомпьютерных технологий, методов «машинного обучения».</a:t>
            </a:r>
          </a:p>
          <a:p>
            <a:endParaRPr lang="en-US" altLang="ru-RU" dirty="0"/>
          </a:p>
          <a:p>
            <a:r>
              <a:rPr lang="en-US" altLang="ru-RU" dirty="0"/>
              <a:t>An off-line computer complex for data modeling, processing, analysis and storage within the NICA project, which consists of territorially distributed on-line and three off-line clusters connected by the high-speed computer network with a bandwidth 4x100 Gb/s, is being created. The NICA computing and information off-line cluster in LIT was organized on the basis of the JINR MICC as a distributed scalable hybrid cluster, which allows organizing computing for the NICA project efficiently and without additional labor costs at the request of a different class of jobs and users. The main objective of the LIT off-line cluster is to create a two-level (disk-tape) storage system for the NICA experiments, as after the first stage of these experiments, significant storage volumes will be required (from 2.5 PB to 70 PB per year). At present, the NICA computing and information off-line cluster in LIT is organized on the basis of Tier1, Tier2, the “</a:t>
            </a:r>
            <a:r>
              <a:rPr lang="en-US" altLang="ru-RU" dirty="0" err="1"/>
              <a:t>Govorun</a:t>
            </a:r>
            <a:r>
              <a:rPr lang="en-US" altLang="ru-RU" dirty="0"/>
              <a:t>” supercomputer and the EOS-based storage system. Special attention is paid to new promising directions in creating distributed data storages (“data lake”), the integration of Big Data and supercomputer technologies, machine learning methods.</a:t>
            </a:r>
            <a:endParaRPr lang="ru-RU" altLang="ru-RU" dirty="0"/>
          </a:p>
        </p:txBody>
      </p:sp>
      <p:sp>
        <p:nvSpPr>
          <p:cNvPr id="4" name="Номер слайда 3">
            <a:extLst>
              <a:ext uri="{FF2B5EF4-FFF2-40B4-BE49-F238E27FC236}">
                <a16:creationId xmlns:a16="http://schemas.microsoft.com/office/drawing/2014/main" id="{BDDA3A8D-9C4A-4770-83D7-27FB4A9C11F1}"/>
              </a:ext>
            </a:extLst>
          </p:cNvPr>
          <p:cNvSpPr>
            <a:spLocks noGrp="1"/>
          </p:cNvSpPr>
          <p:nvPr>
            <p:ph type="sldNum" sz="quarter" idx="5"/>
          </p:nvPr>
        </p:nvSpPr>
        <p:spPr/>
        <p:txBody>
          <a:bodyPr/>
          <a:lstStyle/>
          <a:p>
            <a:pPr>
              <a:defRPr/>
            </a:pPr>
            <a:fld id="{02C45238-1254-4ADB-9FD7-0D9824ECC4BA}" type="slidenum">
              <a:rPr lang="ru-RU" smtClean="0"/>
              <a:pPr>
                <a:defRPr/>
              </a:pPr>
              <a:t>2</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r>
              <a:rPr lang="ru-RU" dirty="0"/>
              <a:t>Для ускорения работы с данными для экспериментов на ускорительном комплексе NICA в суперкомпьютер «Говорун» совместно с компаниями </a:t>
            </a:r>
            <a:r>
              <a:rPr lang="en-US" dirty="0"/>
              <a:t>Intel </a:t>
            </a:r>
            <a:r>
              <a:rPr lang="ru-RU" dirty="0"/>
              <a:t>и ЗАО "РСК Технологии"  была имплементирована иерархическая </a:t>
            </a:r>
            <a:r>
              <a:rPr lang="ru-RU" dirty="0" err="1"/>
              <a:t>гиперконвергентная</a:t>
            </a:r>
            <a:r>
              <a:rPr lang="ru-RU" dirty="0"/>
              <a:t> система обработки и хранения данных с программно-определяемой архитектурой. По скорости обращения к данным система делится на уровни, доступный для выбора пользователя – </a:t>
            </a:r>
            <a:r>
              <a:rPr lang="ru-RU" dirty="0" err="1"/>
              <a:t>сверх-горячий</a:t>
            </a:r>
            <a:r>
              <a:rPr lang="ru-RU" dirty="0"/>
              <a:t> слой, реализованный на базе </a:t>
            </a:r>
            <a:r>
              <a:rPr lang="ru-RU" dirty="0" err="1"/>
              <a:t>Intel</a:t>
            </a:r>
            <a:r>
              <a:rPr lang="ru-RU" dirty="0"/>
              <a:t> </a:t>
            </a:r>
            <a:r>
              <a:rPr lang="ru-RU" dirty="0" err="1"/>
              <a:t>Optane</a:t>
            </a:r>
            <a:r>
              <a:rPr lang="ru-RU" dirty="0"/>
              <a:t>, горячий слой на базе </a:t>
            </a:r>
            <a:r>
              <a:rPr lang="ru-RU" dirty="0" err="1"/>
              <a:t>Intel</a:t>
            </a:r>
            <a:r>
              <a:rPr lang="ru-RU" dirty="0"/>
              <a:t> SSD </a:t>
            </a:r>
            <a:r>
              <a:rPr lang="ru-RU" dirty="0" err="1"/>
              <a:t>NVMe</a:t>
            </a:r>
            <a:r>
              <a:rPr lang="ru-RU" dirty="0"/>
              <a:t> под управлением файловой системой </a:t>
            </a:r>
            <a:r>
              <a:rPr lang="ru-RU" dirty="0" err="1"/>
              <a:t>Lustre</a:t>
            </a:r>
            <a:r>
              <a:rPr lang="ru-RU" dirty="0"/>
              <a:t>, теплый слой реализуется как «система хранения по требованию» и может управляться различными файловыми системами, определяемыми пользователем, холодный слой реализуется на HDD достаточного объема и обеспечивает хранение данных, но не отвечает пиковым требованиям вычислительной задачи. Каждый слой развиваемой системы хранения данных может использоваться как независимо, так и в составе рабочих процессов (</a:t>
            </a:r>
            <a:r>
              <a:rPr lang="ru-RU" dirty="0" err="1"/>
              <a:t>workflow</a:t>
            </a:r>
            <a:r>
              <a:rPr lang="ru-RU" dirty="0"/>
              <a:t>) обработки данных. </a:t>
            </a:r>
          </a:p>
          <a:p>
            <a:r>
              <a:rPr lang="ru-RU" dirty="0"/>
              <a:t>Следует отметить, что часть холодного хранилища находится под управлением географически распределенной файловой системы EOS, что позволяет подключить систему обработки и хранения данных, реализованной на СК «Говорун» к географически распределенным хранилищам, так называемым </a:t>
            </a:r>
            <a:r>
              <a:rPr lang="ru-RU" dirty="0" err="1"/>
              <a:t>DataLake</a:t>
            </a:r>
            <a:r>
              <a:rPr lang="ru-RU" dirty="0"/>
              <a:t>.</a:t>
            </a:r>
          </a:p>
          <a:p>
            <a:r>
              <a:rPr lang="ru-RU" dirty="0"/>
              <a:t>Разработанная система обработки и хранения данных является крайне удобным инструментом для обработки больших массивов данных, что позволяет существенно ускорить работу с данными для экспериментов мегапроекта NICA. Разрабатываемые технологии работы с большими данными могут найти свое применение для других проектов класса </a:t>
            </a:r>
            <a:r>
              <a:rPr lang="ru-RU" dirty="0" err="1"/>
              <a:t>мегасайнс</a:t>
            </a:r>
            <a:r>
              <a:rPr lang="ru-RU" dirty="0"/>
              <a:t>.</a:t>
            </a:r>
          </a:p>
        </p:txBody>
      </p:sp>
      <p:sp>
        <p:nvSpPr>
          <p:cNvPr id="4" name="Номер слайда 3"/>
          <p:cNvSpPr>
            <a:spLocks noGrp="1"/>
          </p:cNvSpPr>
          <p:nvPr>
            <p:ph type="sldNum" sz="quarter" idx="5"/>
          </p:nvPr>
        </p:nvSpPr>
        <p:spPr/>
        <p:txBody>
          <a:bodyPr/>
          <a:lstStyle/>
          <a:p>
            <a:pPr>
              <a:defRPr/>
            </a:pPr>
            <a:fld id="{EDFB0D53-7B31-4C23-9764-662FB5786FC2}" type="slidenum">
              <a:rPr lang="en-US" smtClean="0"/>
              <a:pPr>
                <a:defRPr/>
              </a:pPr>
              <a:t>3</a:t>
            </a:fld>
            <a:endParaRPr lang="en-US"/>
          </a:p>
        </p:txBody>
      </p:sp>
    </p:spTree>
    <p:extLst>
      <p:ext uri="{BB962C8B-B14F-4D97-AF65-F5344CB8AC3E}">
        <p14:creationId xmlns:p14="http://schemas.microsoft.com/office/powerpoint/2010/main" val="2547309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 результате модернизации производительность CPU компоненты увеличилась в три раза, объем сверхбыстрой системы хранения данных увеличился более чем 2 раза, а скорость ввода/вывода возросла более чем в 5 раз. </a:t>
            </a:r>
            <a:r>
              <a:rPr lang="en-US" dirty="0"/>
              <a:t> C</a:t>
            </a:r>
            <a:r>
              <a:rPr lang="ru-RU" dirty="0" err="1"/>
              <a:t>овокупная</a:t>
            </a:r>
            <a:r>
              <a:rPr lang="ru-RU" dirty="0"/>
              <a:t> пиковая производительность суперкомпьютера достигла 860 </a:t>
            </a:r>
            <a:r>
              <a:rPr lang="ru-RU" dirty="0" err="1"/>
              <a:t>Tflops</a:t>
            </a:r>
            <a:r>
              <a:rPr lang="ru-RU" dirty="0"/>
              <a:t> для операций с двойной точностью и 1,7 </a:t>
            </a:r>
            <a:r>
              <a:rPr lang="ru-RU" dirty="0" err="1"/>
              <a:t>Pflops</a:t>
            </a:r>
            <a:r>
              <a:rPr lang="ru-RU" dirty="0"/>
              <a:t> для операций с одинарной точностью, что в свою очередь, позволило ему занять 10 место в списке Top50 самых мощных суперкомпьютеров России и стран СНГ.</a:t>
            </a:r>
            <a:endParaRPr lang="en-US" dirty="0"/>
          </a:p>
          <a:p>
            <a:endParaRPr lang="ru-RU" dirty="0"/>
          </a:p>
          <a:p>
            <a:endParaRPr lang="en-US" dirty="0"/>
          </a:p>
          <a:p>
            <a:r>
              <a:rPr lang="en-US" dirty="0"/>
              <a:t>As a result of the modernization, the performance of the CPU component increased three times, the total capacity of the ultrafast data storage system (UDSS) increased more than two times, the data input/output rate grew more than five times. The total peak performance of the supercomputer reached 860 </a:t>
            </a:r>
            <a:r>
              <a:rPr lang="en-US" dirty="0" err="1"/>
              <a:t>Tflops</a:t>
            </a:r>
            <a:r>
              <a:rPr lang="en-US" dirty="0"/>
              <a:t> for double-precision operations and 1.7 </a:t>
            </a:r>
            <a:r>
              <a:rPr lang="en-US" dirty="0" err="1"/>
              <a:t>Pflops</a:t>
            </a:r>
            <a:r>
              <a:rPr lang="en-US" dirty="0"/>
              <a:t> for single-precision operations, which in turn allowed the CPU component of the “</a:t>
            </a:r>
            <a:r>
              <a:rPr lang="en-US" dirty="0" err="1"/>
              <a:t>Govorun</a:t>
            </a:r>
            <a:r>
              <a:rPr lang="en-US" dirty="0"/>
              <a:t>” supercomputer to take the 10th place in the TOP50 list of the most powerful supercomputers in Russia and the CIS.</a:t>
            </a:r>
          </a:p>
        </p:txBody>
      </p:sp>
      <p:sp>
        <p:nvSpPr>
          <p:cNvPr id="4" name="Номер слайда 3"/>
          <p:cNvSpPr>
            <a:spLocks noGrp="1"/>
          </p:cNvSpPr>
          <p:nvPr>
            <p:ph type="sldNum" sz="quarter" idx="10"/>
          </p:nvPr>
        </p:nvSpPr>
        <p:spPr/>
        <p:txBody>
          <a:bodyPr/>
          <a:lstStyle/>
          <a:p>
            <a:fld id="{3D73A097-E763-4D83-A792-C3EC8C7BF43A}" type="slidenum">
              <a:rPr lang="ru-RU" smtClean="0"/>
              <a:t>4</a:t>
            </a:fld>
            <a:endParaRPr lang="ru-RU"/>
          </a:p>
        </p:txBody>
      </p:sp>
    </p:spTree>
    <p:extLst>
      <p:ext uri="{BB962C8B-B14F-4D97-AF65-F5344CB8AC3E}">
        <p14:creationId xmlns:p14="http://schemas.microsoft.com/office/powerpoint/2010/main" val="3522716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a:bodyPr>
          <a:lstStyle/>
          <a:p>
            <a:pPr defTabSz="916137" eaLnBrk="1" fontAlgn="auto" hangingPunct="1">
              <a:spcBef>
                <a:spcPts val="0"/>
              </a:spcBef>
              <a:spcAft>
                <a:spcPts val="0"/>
              </a:spcAft>
              <a:defRPr/>
            </a:pPr>
            <a:r>
              <a:rPr lang="ru-RU" dirty="0"/>
              <a:t>Суперкомпьютер «Говорун» является </a:t>
            </a:r>
            <a:r>
              <a:rPr lang="ru-RU" dirty="0" err="1"/>
              <a:t>гиперконвергентной</a:t>
            </a:r>
            <a:r>
              <a:rPr lang="ru-RU" dirty="0"/>
              <a:t> программно-определяемой системой и обладает уникальными свойствами по гибкости настройки под задачу пользователя, обеспечивая максимально эффективное использование вычислительных ресурсов суперкомпьютера</a:t>
            </a:r>
            <a:r>
              <a:rPr lang="en-US" dirty="0"/>
              <a:t>. </a:t>
            </a:r>
            <a:r>
              <a:rPr lang="ru-RU" dirty="0"/>
              <a:t>Для ускорения </a:t>
            </a:r>
            <a:r>
              <a:rPr lang="ru-RU" spc="-1" dirty="0">
                <a:solidFill>
                  <a:srgbClr val="000000"/>
                </a:solidFill>
                <a:latin typeface="Times New Roman" panose="02020603050405020304" pitchFamily="18" charset="0"/>
                <a:cs typeface="Times New Roman" panose="02020603050405020304" pitchFamily="18" charset="0"/>
              </a:rPr>
              <a:t>генерации и реконструкции событий для эксперимента</a:t>
            </a:r>
            <a:r>
              <a:rPr lang="ru-RU" spc="-1" dirty="0">
                <a:solidFill>
                  <a:srgbClr val="FF0000"/>
                </a:solidFill>
                <a:latin typeface="Times New Roman" panose="02020603050405020304" pitchFamily="18" charset="0"/>
                <a:cs typeface="Times New Roman" panose="02020603050405020304" pitchFamily="18" charset="0"/>
              </a:rPr>
              <a:t> </a:t>
            </a:r>
            <a:r>
              <a:rPr lang="en-US" spc="-1" dirty="0">
                <a:solidFill>
                  <a:srgbClr val="000000"/>
                </a:solidFill>
                <a:latin typeface="Times New Roman" panose="02020603050405020304" pitchFamily="18" charset="0"/>
                <a:cs typeface="Times New Roman" panose="02020603050405020304" pitchFamily="18" charset="0"/>
              </a:rPr>
              <a:t>MPD</a:t>
            </a:r>
            <a:r>
              <a:rPr lang="ru-RU" spc="-1" dirty="0">
                <a:solidFill>
                  <a:srgbClr val="000000"/>
                </a:solidFill>
                <a:latin typeface="Times New Roman" panose="02020603050405020304" pitchFamily="18" charset="0"/>
                <a:cs typeface="Times New Roman" panose="02020603050405020304" pitchFamily="18" charset="0"/>
              </a:rPr>
              <a:t> на суперкомпьютере говорун была реализована иерархическая структура работы с данными. События эксперимента </a:t>
            </a:r>
            <a:r>
              <a:rPr lang="en-US" spc="-1" dirty="0">
                <a:solidFill>
                  <a:srgbClr val="000000"/>
                </a:solidFill>
                <a:latin typeface="Times New Roman" panose="02020603050405020304" pitchFamily="18" charset="0"/>
                <a:cs typeface="Times New Roman" panose="02020603050405020304" pitchFamily="18" charset="0"/>
              </a:rPr>
              <a:t>MPD</a:t>
            </a:r>
            <a:r>
              <a:rPr lang="ru-RU" spc="-1" dirty="0">
                <a:solidFill>
                  <a:srgbClr val="000000"/>
                </a:solidFill>
                <a:latin typeface="Times New Roman" panose="02020603050405020304" pitchFamily="18" charset="0"/>
                <a:cs typeface="Times New Roman" panose="02020603050405020304" pitchFamily="18" charset="0"/>
              </a:rPr>
              <a:t> генерируются и реконструируются на </a:t>
            </a:r>
            <a:r>
              <a:rPr lang="ru-RU" dirty="0"/>
              <a:t>сверхбыстрой системе хранения данных</a:t>
            </a:r>
            <a:r>
              <a:rPr lang="ru-RU" spc="-1" dirty="0">
                <a:solidFill>
                  <a:srgbClr val="000000"/>
                </a:solidFill>
                <a:latin typeface="Times New Roman" panose="02020603050405020304" pitchFamily="18" charset="0"/>
                <a:cs typeface="Times New Roman" panose="02020603050405020304" pitchFamily="18" charset="0"/>
              </a:rPr>
              <a:t> под управлением файловой системы </a:t>
            </a:r>
            <a:r>
              <a:rPr lang="en-US" sz="1400" b="1" dirty="0" err="1">
                <a:solidFill>
                  <a:srgbClr val="C00000"/>
                </a:solidFill>
                <a:latin typeface="Calibri" panose="020F0502020204030204" pitchFamily="34" charset="0"/>
                <a:cs typeface="Calibri" panose="020F0502020204030204" pitchFamily="34" charset="0"/>
              </a:rPr>
              <a:t>Lustre</a:t>
            </a:r>
            <a:r>
              <a:rPr lang="ru-RU" spc="-1" dirty="0">
                <a:solidFill>
                  <a:srgbClr val="000000"/>
                </a:solidFill>
                <a:latin typeface="Times New Roman" panose="02020603050405020304" pitchFamily="18" charset="0"/>
                <a:cs typeface="Times New Roman" panose="02020603050405020304" pitchFamily="18" charset="0"/>
              </a:rPr>
              <a:t>, затем передаются на теплые хранилища данных (</a:t>
            </a:r>
            <a:r>
              <a:rPr lang="en-US" sz="1400" b="1" dirty="0">
                <a:solidFill>
                  <a:srgbClr val="C00000"/>
                </a:solidFill>
                <a:latin typeface="Calibri" panose="020F0502020204030204" pitchFamily="34" charset="0"/>
                <a:cs typeface="Calibri" panose="020F0502020204030204" pitchFamily="34" charset="0"/>
              </a:rPr>
              <a:t>FS</a:t>
            </a:r>
            <a:r>
              <a:rPr lang="en-US" spc="-1" dirty="0">
                <a:solidFill>
                  <a:srgbClr val="000000"/>
                </a:solidFill>
                <a:latin typeface="Times New Roman" panose="02020603050405020304" pitchFamily="18" charset="0"/>
                <a:cs typeface="Times New Roman" panose="02020603050405020304" pitchFamily="18" charset="0"/>
              </a:rPr>
              <a:t> </a:t>
            </a:r>
            <a:r>
              <a:rPr lang="en-US" sz="1400" b="1" dirty="0">
                <a:solidFill>
                  <a:srgbClr val="C00000"/>
                </a:solidFill>
                <a:latin typeface="Calibri" panose="020F0502020204030204" pitchFamily="34" charset="0"/>
                <a:cs typeface="Calibri" panose="020F0502020204030204" pitchFamily="34" charset="0"/>
              </a:rPr>
              <a:t>ZFS, EOS</a:t>
            </a:r>
            <a:r>
              <a:rPr lang="ru-RU" spc="-1" dirty="0">
                <a:solidFill>
                  <a:srgbClr val="000000"/>
                </a:solidFill>
                <a:latin typeface="Times New Roman" panose="02020603050405020304" pitchFamily="18" charset="0"/>
                <a:cs typeface="Times New Roman" panose="02020603050405020304" pitchFamily="18" charset="0"/>
              </a:rPr>
              <a:t>)</a:t>
            </a:r>
            <a:r>
              <a:rPr lang="en-US" spc="-1" dirty="0">
                <a:solidFill>
                  <a:srgbClr val="000000"/>
                </a:solidFill>
                <a:latin typeface="Times New Roman" panose="02020603050405020304" pitchFamily="18" charset="0"/>
                <a:cs typeface="Times New Roman" panose="02020603050405020304" pitchFamily="18" charset="0"/>
              </a:rPr>
              <a:t> </a:t>
            </a:r>
            <a:r>
              <a:rPr lang="ru-RU" spc="-1" dirty="0">
                <a:solidFill>
                  <a:srgbClr val="000000"/>
                </a:solidFill>
                <a:latin typeface="Times New Roman" panose="02020603050405020304" pitchFamily="18" charset="0"/>
                <a:cs typeface="Times New Roman" panose="02020603050405020304" pitchFamily="18" charset="0"/>
              </a:rPr>
              <a:t>и на долгосрочное хранение на ленточную библиотеку. Используя  иерархическую структуру работы с данными,  для эксперимента</a:t>
            </a:r>
            <a:r>
              <a:rPr lang="ru-RU" spc="-1" dirty="0">
                <a:solidFill>
                  <a:srgbClr val="FF0000"/>
                </a:solidFill>
                <a:latin typeface="Times New Roman" panose="02020603050405020304" pitchFamily="18" charset="0"/>
                <a:cs typeface="Times New Roman" panose="02020603050405020304" pitchFamily="18" charset="0"/>
              </a:rPr>
              <a:t> </a:t>
            </a:r>
            <a:r>
              <a:rPr lang="en-US" spc="-1" dirty="0">
                <a:solidFill>
                  <a:srgbClr val="000000"/>
                </a:solidFill>
                <a:latin typeface="Times New Roman" panose="02020603050405020304" pitchFamily="18" charset="0"/>
                <a:cs typeface="Times New Roman" panose="02020603050405020304" pitchFamily="18" charset="0"/>
              </a:rPr>
              <a:t>MPD </a:t>
            </a:r>
            <a:r>
              <a:rPr lang="ru-RU" spc="-1" dirty="0">
                <a:solidFill>
                  <a:srgbClr val="000000"/>
                </a:solidFill>
                <a:latin typeface="Times New Roman" panose="02020603050405020304" pitchFamily="18" charset="0"/>
                <a:cs typeface="Times New Roman" panose="02020603050405020304" pitchFamily="18" charset="0"/>
              </a:rPr>
              <a:t>было сгенерировано </a:t>
            </a:r>
            <a:r>
              <a:rPr lang="ru-RU" sz="1400" b="1" dirty="0">
                <a:solidFill>
                  <a:srgbClr val="C00000"/>
                </a:solidFill>
                <a:latin typeface="Calibri" panose="020F0502020204030204" pitchFamily="34" charset="0"/>
                <a:cs typeface="Calibri" panose="020F0502020204030204" pitchFamily="34" charset="0"/>
              </a:rPr>
              <a:t>1.5</a:t>
            </a:r>
            <a:r>
              <a:rPr lang="ru-RU" spc="-1" dirty="0">
                <a:solidFill>
                  <a:srgbClr val="000000"/>
                </a:solidFill>
                <a:latin typeface="Times New Roman" panose="02020603050405020304" pitchFamily="18" charset="0"/>
                <a:cs typeface="Times New Roman" panose="02020603050405020304" pitchFamily="18" charset="0"/>
              </a:rPr>
              <a:t> миллиона событий. Ускорение расчетов на обновленном суперкомпьютере по отношению к предыдущей конфигурации составило </a:t>
            </a:r>
            <a:r>
              <a:rPr lang="ru-RU" sz="1400" b="1" dirty="0">
                <a:solidFill>
                  <a:srgbClr val="C00000"/>
                </a:solidFill>
                <a:latin typeface="Calibri" panose="020F0502020204030204" pitchFamily="34" charset="0"/>
                <a:cs typeface="Calibri" panose="020F0502020204030204" pitchFamily="34" charset="0"/>
              </a:rPr>
              <a:t>1.45</a:t>
            </a:r>
            <a:r>
              <a:rPr lang="ru-RU" spc="-1" dirty="0">
                <a:solidFill>
                  <a:srgbClr val="000000"/>
                </a:solidFill>
                <a:latin typeface="Times New Roman" panose="02020603050405020304" pitchFamily="18" charset="0"/>
                <a:cs typeface="Times New Roman" panose="02020603050405020304" pitchFamily="18" charset="0"/>
              </a:rPr>
              <a:t> раза.</a:t>
            </a:r>
            <a:endParaRPr lang="en-US" spc="-1" dirty="0">
              <a:solidFill>
                <a:srgbClr val="000000"/>
              </a:solidFill>
              <a:latin typeface="Times New Roman" panose="02020603050405020304" pitchFamily="18" charset="0"/>
              <a:cs typeface="Times New Roman" panose="02020603050405020304" pitchFamily="18" charset="0"/>
            </a:endParaRPr>
          </a:p>
          <a:p>
            <a:pPr defTabSz="916137" eaLnBrk="1" fontAlgn="auto" hangingPunct="1">
              <a:spcBef>
                <a:spcPts val="0"/>
              </a:spcBef>
              <a:spcAft>
                <a:spcPts val="0"/>
              </a:spcAft>
              <a:defRPr/>
            </a:pPr>
            <a:endParaRPr lang="en-US" spc="-1" dirty="0">
              <a:solidFill>
                <a:srgbClr val="000000"/>
              </a:solidFill>
              <a:latin typeface="Times New Roman" panose="02020603050405020304" pitchFamily="18" charset="0"/>
              <a:cs typeface="Times New Roman" panose="02020603050405020304" pitchFamily="18" charset="0"/>
            </a:endParaRPr>
          </a:p>
          <a:p>
            <a:pPr defTabSz="916137" eaLnBrk="1" fontAlgn="auto" hangingPunct="1">
              <a:spcBef>
                <a:spcPts val="0"/>
              </a:spcBef>
              <a:spcAft>
                <a:spcPts val="0"/>
              </a:spcAft>
              <a:defRPr/>
            </a:pPr>
            <a:r>
              <a:rPr lang="en-US" dirty="0"/>
              <a:t>The “</a:t>
            </a:r>
            <a:r>
              <a:rPr lang="en-US" dirty="0" err="1"/>
              <a:t>Govorun</a:t>
            </a:r>
            <a:r>
              <a:rPr lang="en-US" dirty="0"/>
              <a:t>” supercomputer is a </a:t>
            </a:r>
            <a:r>
              <a:rPr lang="en-US" dirty="0" err="1"/>
              <a:t>hyperconverged</a:t>
            </a:r>
            <a:r>
              <a:rPr lang="en-US" dirty="0"/>
              <a:t> software-defined system and has unique properties for flexibility of customizing the user’s job, ensuring the most efficient use of the computing resources of the supercomputer. To speed up the simulation and reconstruction of events for the MPD experiment, a hierarchical structure of working with data was implemented on the “</a:t>
            </a:r>
            <a:r>
              <a:rPr lang="en-US" dirty="0" err="1"/>
              <a:t>Govorun</a:t>
            </a:r>
            <a:r>
              <a:rPr lang="en-US" dirty="0"/>
              <a:t>” supercomputer. Events of the MPD experiment are simulated and reconstructed on ultrafast data storage system under the File System </a:t>
            </a:r>
            <a:r>
              <a:rPr lang="en-US" dirty="0" err="1"/>
              <a:t>Lustre</a:t>
            </a:r>
            <a:r>
              <a:rPr lang="en-US" dirty="0"/>
              <a:t> management</a:t>
            </a:r>
            <a:r>
              <a:rPr lang="ru-RU" dirty="0"/>
              <a:t> </a:t>
            </a:r>
            <a:r>
              <a:rPr lang="en-GB" dirty="0"/>
              <a:t>with a subsequent transfer to semi-cold storages</a:t>
            </a:r>
            <a:r>
              <a:rPr lang="en-US" dirty="0"/>
              <a:t> (FS ZFS, EOS) and to the tape library for long-term storage. 1.5 million events were generated for the MPD experiment using the hierarchical structure of working with data. The acceleration of calculations on the upgraded supercomputer in comparison with the previous configuration was 1.45 times. </a:t>
            </a:r>
            <a:endParaRPr lang="ru-RU" spc="-1" dirty="0">
              <a:solidFill>
                <a:srgbClr val="000000"/>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3D73A097-E763-4D83-A792-C3EC8C7BF43A}" type="slidenum">
              <a:rPr lang="ru-RU" smtClean="0"/>
              <a:t>5</a:t>
            </a:fld>
            <a:endParaRPr lang="ru-RU"/>
          </a:p>
        </p:txBody>
      </p:sp>
    </p:spTree>
    <p:extLst>
      <p:ext uri="{BB962C8B-B14F-4D97-AF65-F5344CB8AC3E}">
        <p14:creationId xmlns:p14="http://schemas.microsoft.com/office/powerpoint/2010/main" val="2492941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pPr defTabSz="916137" eaLnBrk="1" fontAlgn="auto" hangingPunct="1">
              <a:spcBef>
                <a:spcPts val="0"/>
              </a:spcBef>
              <a:spcAft>
                <a:spcPts val="0"/>
              </a:spcAft>
              <a:defRPr/>
            </a:pPr>
            <a:r>
              <a:rPr lang="ru-RU" dirty="0"/>
              <a:t>В настоящее время с помощью промежуточного программного обеспечения</a:t>
            </a:r>
            <a:r>
              <a:rPr lang="en-US" dirty="0"/>
              <a:t> DIRAC</a:t>
            </a:r>
            <a:r>
              <a:rPr lang="ru-RU" dirty="0"/>
              <a:t> </a:t>
            </a:r>
            <a:r>
              <a:rPr lang="en-US" dirty="0"/>
              <a:t>(</a:t>
            </a:r>
            <a:r>
              <a:rPr lang="ru-RU" dirty="0" err="1"/>
              <a:t>Interware</a:t>
            </a:r>
            <a:r>
              <a:rPr lang="ru-RU" dirty="0"/>
              <a:t> DIRAC - это программное обеспечение, которое предоставляет различные интерфейсы для интеграции распределенных разнородных вычислительных ресурсов и ресурсов хранения</a:t>
            </a:r>
            <a:r>
              <a:rPr lang="en-US" dirty="0"/>
              <a:t>) </a:t>
            </a:r>
            <a:r>
              <a:rPr lang="ru-RU" dirty="0"/>
              <a:t>были объединены вычислительные ресурсы Многофункционального вычислительного комплекса ОИЯИ: </a:t>
            </a:r>
            <a:r>
              <a:rPr lang="ru-RU" dirty="0" err="1"/>
              <a:t>грид</a:t>
            </a:r>
            <a:r>
              <a:rPr lang="ru-RU" dirty="0"/>
              <a:t>-компоненты </a:t>
            </a:r>
            <a:r>
              <a:rPr lang="en-US" dirty="0"/>
              <a:t>Tier</a:t>
            </a:r>
            <a:r>
              <a:rPr lang="ru-RU" dirty="0"/>
              <a:t>1/</a:t>
            </a:r>
            <a:r>
              <a:rPr lang="en-US" dirty="0"/>
              <a:t>Tier</a:t>
            </a:r>
            <a:r>
              <a:rPr lang="ru-RU" dirty="0"/>
              <a:t>2, суперкомпьютер «Говорун» и ресурсы хранения. Облачные ресурсы ОИЯИ и стран-участниц прошли испытания и готовы к приему на задач. NICA </a:t>
            </a:r>
            <a:r>
              <a:rPr lang="ru-RU" dirty="0" err="1"/>
              <a:t>Cluster</a:t>
            </a:r>
            <a:r>
              <a:rPr lang="ru-RU" dirty="0"/>
              <a:t> является следующим в списке. Вместо того чтобы использовать все хранилища и вычислительные ресурсы ОИЯИ по отдельности, DIRAC позволяет обрабатывать большие объемы данных через единый</a:t>
            </a:r>
            <a:r>
              <a:rPr lang="ru-RU" baseline="0" dirty="0"/>
              <a:t> интерфейс.</a:t>
            </a:r>
            <a:r>
              <a:rPr lang="en-US" baseline="0" dirty="0"/>
              <a:t> </a:t>
            </a:r>
            <a:r>
              <a:rPr lang="ru-RU" dirty="0"/>
              <a:t>В рамках генерации данных методом Монте-Карло для эксперимента </a:t>
            </a:r>
            <a:r>
              <a:rPr lang="en-US" dirty="0"/>
              <a:t>MPD</a:t>
            </a:r>
            <a:r>
              <a:rPr lang="ru-RU" dirty="0"/>
              <a:t> с использованием платформы </a:t>
            </a:r>
            <a:r>
              <a:rPr lang="en-US" dirty="0"/>
              <a:t>DIRAC</a:t>
            </a:r>
            <a:r>
              <a:rPr lang="ru-RU" dirty="0"/>
              <a:t> на компонентах </a:t>
            </a:r>
            <a:r>
              <a:rPr lang="en-US" dirty="0"/>
              <a:t>Tier</a:t>
            </a:r>
            <a:r>
              <a:rPr lang="ru-RU" dirty="0"/>
              <a:t>1/</a:t>
            </a:r>
            <a:r>
              <a:rPr lang="en-US" dirty="0"/>
              <a:t>Tier</a:t>
            </a:r>
            <a:r>
              <a:rPr lang="ru-RU" dirty="0"/>
              <a:t>2 и суперкомпьютере «Говорун»  было выполнено более 120 000 задач. </a:t>
            </a:r>
          </a:p>
          <a:p>
            <a:pPr defTabSz="916137" eaLnBrk="1" fontAlgn="auto" hangingPunct="1">
              <a:spcBef>
                <a:spcPts val="0"/>
              </a:spcBef>
              <a:spcAft>
                <a:spcPts val="0"/>
              </a:spcAft>
              <a:defRPr/>
            </a:pPr>
            <a:endParaRPr lang="ru-RU" dirty="0"/>
          </a:p>
          <a:p>
            <a:pPr defTabSz="916137" eaLnBrk="1" fontAlgn="auto" hangingPunct="1">
              <a:spcBef>
                <a:spcPts val="0"/>
              </a:spcBef>
              <a:spcAft>
                <a:spcPts val="0"/>
              </a:spcAft>
              <a:defRPr/>
            </a:pPr>
            <a:r>
              <a:rPr lang="en-US" dirty="0"/>
              <a:t>At present, the computing resources of the JINR Multifunctional Information and Computing Complex were combined using the DIRAC </a:t>
            </a:r>
            <a:r>
              <a:rPr lang="en-US" dirty="0" err="1"/>
              <a:t>Interware</a:t>
            </a:r>
            <a:r>
              <a:rPr lang="en-US" dirty="0"/>
              <a:t> (the DIRAC </a:t>
            </a:r>
            <a:r>
              <a:rPr lang="en-US" dirty="0" err="1"/>
              <a:t>Interware</a:t>
            </a:r>
            <a:r>
              <a:rPr lang="en-US" dirty="0"/>
              <a:t> is a software framework, which provides various interfaces for the integration of distributed heterogeneous computing and storage resources): Tier1/Tier2 grid components, “</a:t>
            </a:r>
            <a:r>
              <a:rPr lang="en-US" dirty="0" err="1"/>
              <a:t>Govorun</a:t>
            </a:r>
            <a:r>
              <a:rPr lang="en-US" dirty="0"/>
              <a:t>” supercomputer and storage resources. JINR and Member States cloud resources were tested and are ready to accept jobs. The NICA cluster is the next on the list. Instead of using all JINR storage and computing resources individually, DIRAC allows processing large amounts of data via a unified interface. More than 120 000 jobs were performed on the Tier1/Tier2 components and the “</a:t>
            </a:r>
            <a:r>
              <a:rPr lang="en-US" dirty="0" err="1"/>
              <a:t>Govorun</a:t>
            </a:r>
            <a:r>
              <a:rPr lang="en-US" dirty="0"/>
              <a:t>” supercomputer using the DIRAC platform in the framework of Monte-Carlo data simulation for the MPD experiment.</a:t>
            </a:r>
            <a:endParaRPr lang="ru-RU" dirty="0"/>
          </a:p>
        </p:txBody>
      </p:sp>
      <p:sp>
        <p:nvSpPr>
          <p:cNvPr id="4" name="Номер слайда 3"/>
          <p:cNvSpPr>
            <a:spLocks noGrp="1"/>
          </p:cNvSpPr>
          <p:nvPr>
            <p:ph type="sldNum" sz="quarter" idx="10"/>
          </p:nvPr>
        </p:nvSpPr>
        <p:spPr/>
        <p:txBody>
          <a:bodyPr/>
          <a:lstStyle/>
          <a:p>
            <a:fld id="{3D73A097-E763-4D83-A792-C3EC8C7BF43A}" type="slidenum">
              <a:rPr lang="ru-RU" smtClean="0"/>
              <a:t>7</a:t>
            </a:fld>
            <a:endParaRPr lang="ru-RU"/>
          </a:p>
        </p:txBody>
      </p:sp>
    </p:spTree>
    <p:extLst>
      <p:ext uri="{BB962C8B-B14F-4D97-AF65-F5344CB8AC3E}">
        <p14:creationId xmlns:p14="http://schemas.microsoft.com/office/powerpoint/2010/main" val="92798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indent="271024" algn="just">
              <a:lnSpc>
                <a:spcPct val="115000"/>
              </a:lnSpc>
              <a:spcAft>
                <a:spcPts val="0"/>
              </a:spcAft>
            </a:pPr>
            <a:r>
              <a:rPr lang="ru-RU" sz="1000" dirty="0">
                <a:ea typeface="Times New Roman" panose="02020603050405020304" pitchFamily="18" charset="0"/>
              </a:rPr>
              <a:t>1. Информационная система для учёта геометрии детекторов (геометрическая база данных) предназначена для хранения и обработки информации о составе и структуре детекторов, используемых в сеансах работы экспериментов и физических анализах смоделированных и экспериментальных данных. Также данная система направлена на предоставление информации о геометрии установки для онлайн мониторинга и офлайн визуализации событий экспериментов.</a:t>
            </a:r>
            <a:endParaRPr lang="ru-RU" sz="1100" dirty="0">
              <a:ea typeface="Arial" panose="020B0604020202020204" pitchFamily="34" charset="0"/>
            </a:endParaRPr>
          </a:p>
          <a:p>
            <a:pPr indent="271024" algn="just">
              <a:lnSpc>
                <a:spcPct val="115000"/>
              </a:lnSpc>
              <a:spcAft>
                <a:spcPts val="0"/>
              </a:spcAft>
            </a:pPr>
            <a:r>
              <a:rPr lang="ru-RU" sz="1000" dirty="0">
                <a:ea typeface="Times New Roman" panose="02020603050405020304" pitchFamily="18" charset="0"/>
              </a:rPr>
              <a:t>2. База данных состояний систем направлена на хранение, обработку и возможность использования различных параметров работы и режимов устройств и детекторов эксперимента в алгоритмах реконструкции и анализа событий столкновения частиц.</a:t>
            </a:r>
            <a:endParaRPr lang="ru-RU" sz="1100" dirty="0">
              <a:ea typeface="Arial" panose="020B0604020202020204" pitchFamily="34" charset="0"/>
            </a:endParaRPr>
          </a:p>
          <a:p>
            <a:pPr indent="271024" algn="just">
              <a:lnSpc>
                <a:spcPct val="115000"/>
              </a:lnSpc>
              <a:spcAft>
                <a:spcPts val="0"/>
              </a:spcAft>
            </a:pPr>
            <a:r>
              <a:rPr lang="ru-RU" sz="1000" dirty="0">
                <a:ea typeface="Times New Roman" panose="02020603050405020304" pitchFamily="18" charset="0"/>
              </a:rPr>
              <a:t>3. Система онлайн журналирования предоставляет членам коллаборации возможность записывать во время сеанса эксперимента данные о происходящих событиях, состоянии систем, условий работы детекторов. В дальнейшем данные журнала используются при анализе событий столкновения частиц, поэтому обеспечение корректного многопользовательского доступа к электронному журналу имеет важное значение при реализации методов обработки данных в экспериментах физики высоких энергий.</a:t>
            </a:r>
            <a:endParaRPr lang="ru-RU" sz="1100" dirty="0">
              <a:ea typeface="Arial" panose="020B0604020202020204" pitchFamily="34" charset="0"/>
            </a:endParaRPr>
          </a:p>
          <a:p>
            <a:pPr indent="271024" algn="just">
              <a:lnSpc>
                <a:spcPct val="115000"/>
              </a:lnSpc>
              <a:spcAft>
                <a:spcPts val="0"/>
              </a:spcAft>
            </a:pPr>
            <a:r>
              <a:rPr lang="ru-RU" sz="1000" dirty="0">
                <a:ea typeface="Times New Roman" panose="02020603050405020304" pitchFamily="18" charset="0"/>
              </a:rPr>
              <a:t>4. Конфигурационная информационная система служит для хранения и предоставления данных о конфигурации подсистем эксперимента при сборе данных с детекторов в онлайн режиме. Система хранит различные конфигурационные данные, в том числе, необходимые для установки детекторов в рабочий режим, такие как, например, рабочее напряжение на детекторах, программируемые параметры электроники, конфигурацию детекторов, задачи, которые должны стартовать, а также параметры этих задач.</a:t>
            </a:r>
            <a:endParaRPr lang="en-US" sz="1100" dirty="0">
              <a:ea typeface="Times New Roman" panose="02020603050405020304" pitchFamily="18" charset="0"/>
            </a:endParaRPr>
          </a:p>
          <a:p>
            <a:pPr indent="271024" algn="just">
              <a:lnSpc>
                <a:spcPct val="115000"/>
              </a:lnSpc>
              <a:spcAft>
                <a:spcPts val="0"/>
              </a:spcAft>
            </a:pPr>
            <a:r>
              <a:rPr lang="ru-RU" sz="1000" dirty="0">
                <a:ea typeface="Times New Roman" panose="02020603050405020304" pitchFamily="18" charset="0"/>
              </a:rPr>
              <a:t>5. Система метаданных физических событий обеспечивает управление информацией об уникальном номере событий, сохраняет ссылки на происходящие в эксперименте события, сработавшие при онлайн обработке триггеры, перечень восстановленных частиц и другую информацию, необходимую для удобного поиска событий требуемых для физического анализа.</a:t>
            </a:r>
            <a:endParaRPr lang="en-US" sz="1000" dirty="0">
              <a:ea typeface="Times New Roman" panose="02020603050405020304" pitchFamily="18" charset="0"/>
            </a:endParaRPr>
          </a:p>
          <a:p>
            <a:endParaRPr lang="en-US" sz="1000" dirty="0"/>
          </a:p>
          <a:p>
            <a:r>
              <a:rPr lang="en-US" sz="1000" dirty="0"/>
              <a:t>=======</a:t>
            </a:r>
          </a:p>
          <a:p>
            <a:endParaRPr lang="en-US" sz="1000" dirty="0"/>
          </a:p>
          <a:p>
            <a:r>
              <a:rPr lang="ru-RU" sz="1000" dirty="0"/>
              <a:t>1. Информационная система для учёта геометрии детекторов (геометрическая база данных): хранение и обработка информации о составе и структуре детекторов.</a:t>
            </a:r>
          </a:p>
          <a:p>
            <a:r>
              <a:rPr lang="ru-RU" sz="1000" dirty="0"/>
              <a:t>2. База данных состояний систем: хранение, обработка и возможность использования различных параметров работы и режимов устройств и детекторов эксперимента в алгоритмах реконструкции и анализа событий столкновения частиц.</a:t>
            </a:r>
          </a:p>
          <a:p>
            <a:r>
              <a:rPr lang="ru-RU" sz="1000" dirty="0"/>
              <a:t>3. Система онлайн журналирования: запись данных о происходящих событиях, состоянии систем и условий работы детекторов.</a:t>
            </a:r>
          </a:p>
          <a:p>
            <a:r>
              <a:rPr lang="ru-RU" sz="1000" dirty="0"/>
              <a:t>4. Конфигурационная информационная система: хранение и предоставление данных о конфигурации подсистем эксперимента при сборе данных с детекторов в онлайн режиме.</a:t>
            </a:r>
          </a:p>
          <a:p>
            <a:r>
              <a:rPr lang="ru-RU" sz="1000" dirty="0"/>
              <a:t>5. Система метаданных физических событий: управление информацией об уникальном номере событий, сохранение ссылки на происходящие в эксперименте события, сработавшие при онлайн обработке триггеры, перечень восстановленных частиц и другую информацию.</a:t>
            </a:r>
          </a:p>
        </p:txBody>
      </p:sp>
      <p:sp>
        <p:nvSpPr>
          <p:cNvPr id="4" name="Slide Number Placeholder 3"/>
          <p:cNvSpPr>
            <a:spLocks noGrp="1"/>
          </p:cNvSpPr>
          <p:nvPr>
            <p:ph type="sldNum" sz="quarter" idx="5"/>
          </p:nvPr>
        </p:nvSpPr>
        <p:spPr/>
        <p:txBody>
          <a:bodyPr/>
          <a:lstStyle/>
          <a:p>
            <a:fld id="{3BEDFF65-59DE-46A6-BFC0-0AF492C56447}" type="slidenum">
              <a:rPr lang="en-US" smtClean="0"/>
              <a:pPr/>
              <a:t>8</a:t>
            </a:fld>
            <a:endParaRPr lang="en-US"/>
          </a:p>
        </p:txBody>
      </p:sp>
    </p:spTree>
    <p:extLst>
      <p:ext uri="{BB962C8B-B14F-4D97-AF65-F5344CB8AC3E}">
        <p14:creationId xmlns:p14="http://schemas.microsoft.com/office/powerpoint/2010/main" val="1484852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3BEDFF65-59DE-46A6-BFC0-0AF492C56447}" type="slidenum">
              <a:rPr lang="en-US" smtClean="0"/>
              <a:pPr/>
              <a:t>9</a:t>
            </a:fld>
            <a:endParaRPr lang="en-US"/>
          </a:p>
        </p:txBody>
      </p:sp>
    </p:spTree>
    <p:extLst>
      <p:ext uri="{BB962C8B-B14F-4D97-AF65-F5344CB8AC3E}">
        <p14:creationId xmlns:p14="http://schemas.microsoft.com/office/powerpoint/2010/main" val="1370580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3BEDFF65-59DE-46A6-BFC0-0AF492C56447}" type="slidenum">
              <a:rPr lang="en-US" smtClean="0"/>
              <a:pPr/>
              <a:t>10</a:t>
            </a:fld>
            <a:endParaRPr lang="en-US"/>
          </a:p>
        </p:txBody>
      </p:sp>
    </p:spTree>
    <p:extLst>
      <p:ext uri="{BB962C8B-B14F-4D97-AF65-F5344CB8AC3E}">
        <p14:creationId xmlns:p14="http://schemas.microsoft.com/office/powerpoint/2010/main" val="3793092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AF2110C7-B2C1-4844-9309-A89260F24CEB}" type="datetimeFigureOut">
              <a:rPr lang="ru-RU"/>
              <a:pPr>
                <a:defRPr/>
              </a:pPr>
              <a:t>16.04.2020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8395504-056A-44EF-B7DF-63D10FF86145}" type="slidenum">
              <a:rPr lang="ru-RU"/>
              <a:pPr>
                <a:defRPr/>
              </a:pPr>
              <a:t>‹#›</a:t>
            </a:fld>
            <a:endParaRPr lang="ru-RU"/>
          </a:p>
        </p:txBody>
      </p:sp>
    </p:spTree>
    <p:extLst>
      <p:ext uri="{BB962C8B-B14F-4D97-AF65-F5344CB8AC3E}">
        <p14:creationId xmlns:p14="http://schemas.microsoft.com/office/powerpoint/2010/main" val="27223493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FA486DD0-3406-4682-83B9-D8ACC7ED8A61}" type="datetimeFigureOut">
              <a:rPr lang="ru-RU"/>
              <a:pPr>
                <a:defRPr/>
              </a:pPr>
              <a:t>16.04.2020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DA2D9C2-5C0E-43BE-8A6A-BB0FF7318A8B}" type="slidenum">
              <a:rPr lang="ru-RU"/>
              <a:pPr>
                <a:defRPr/>
              </a:pPr>
              <a:t>‹#›</a:t>
            </a:fld>
            <a:endParaRPr lang="ru-RU"/>
          </a:p>
        </p:txBody>
      </p:sp>
    </p:spTree>
    <p:extLst>
      <p:ext uri="{BB962C8B-B14F-4D97-AF65-F5344CB8AC3E}">
        <p14:creationId xmlns:p14="http://schemas.microsoft.com/office/powerpoint/2010/main" val="144913640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B5954ABA-6457-46EB-BE92-5F649BED8508}" type="datetimeFigureOut">
              <a:rPr lang="ru-RU"/>
              <a:pPr>
                <a:defRPr/>
              </a:pPr>
              <a:t>16.04.2020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BCD9D21-9674-4BD8-BDED-238217402E41}" type="slidenum">
              <a:rPr lang="ru-RU"/>
              <a:pPr>
                <a:defRPr/>
              </a:pPr>
              <a:t>‹#›</a:t>
            </a:fld>
            <a:endParaRPr lang="ru-RU"/>
          </a:p>
        </p:txBody>
      </p:sp>
    </p:spTree>
    <p:extLst>
      <p:ext uri="{BB962C8B-B14F-4D97-AF65-F5344CB8AC3E}">
        <p14:creationId xmlns:p14="http://schemas.microsoft.com/office/powerpoint/2010/main" val="83003453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600" y="707507"/>
            <a:ext cx="10972320" cy="276999"/>
          </a:xfrm>
          <a:prstGeom prst="rect">
            <a:avLst/>
          </a:prstGeom>
        </p:spPr>
        <p:txBody>
          <a:bodyPr lIns="0" tIns="0" rIns="0" bIns="0" anchor="ctr">
            <a:spAutoFit/>
          </a:bodyPr>
          <a:lstStyle/>
          <a:p>
            <a:endParaRPr lang="ru-RU" sz="1800" b="0" strike="noStrike" spc="-1">
              <a:solidFill>
                <a:srgbClr val="FFFFFF"/>
              </a:solidFill>
              <a:latin typeface="Calibri"/>
            </a:endParaRPr>
          </a:p>
        </p:txBody>
      </p:sp>
      <p:sp>
        <p:nvSpPr>
          <p:cNvPr id="6" name="PlaceHolder 2"/>
          <p:cNvSpPr>
            <a:spLocks noGrp="1"/>
          </p:cNvSpPr>
          <p:nvPr>
            <p:ph type="subTitle"/>
          </p:nvPr>
        </p:nvSpPr>
        <p:spPr>
          <a:xfrm>
            <a:off x="609600" y="3346940"/>
            <a:ext cx="10972320" cy="492443"/>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2026070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35209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847" y="-558268"/>
            <a:ext cx="3453420" cy="2590065"/>
          </a:xfrm>
          <a:prstGeom prst="rect">
            <a:avLst/>
          </a:prstGeom>
        </p:spPr>
      </p:pic>
    </p:spTree>
    <p:extLst>
      <p:ext uri="{BB962C8B-B14F-4D97-AF65-F5344CB8AC3E}">
        <p14:creationId xmlns:p14="http://schemas.microsoft.com/office/powerpoint/2010/main" val="1843510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Прямоугольник 4"/>
          <p:cNvSpPr/>
          <p:nvPr userDrawn="1"/>
        </p:nvSpPr>
        <p:spPr>
          <a:xfrm>
            <a:off x="3503712" y="404664"/>
            <a:ext cx="8064896" cy="648072"/>
          </a:xfrm>
          <a:prstGeom prst="rect">
            <a:avLst/>
          </a:prstGeom>
          <a:gradFill>
            <a:gsLst>
              <a:gs pos="100000">
                <a:srgbClr val="004996"/>
              </a:gs>
              <a:gs pos="0">
                <a:srgbClr val="003E7E"/>
              </a:gs>
            </a:gsLst>
          </a:gradFill>
          <a:ln>
            <a:solidFill>
              <a:schemeClr val="tx2">
                <a:lumMod val="50000"/>
              </a:schemeClr>
            </a:solidFill>
          </a:ln>
          <a:effectLst>
            <a:glow>
              <a:schemeClr val="accent1">
                <a:alpha val="40000"/>
              </a:schemeClr>
            </a:glo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pic>
        <p:nvPicPr>
          <p:cNvPr id="3" name="Рисунок 6"/>
          <p:cNvPicPr>
            <a:picLocks noChangeAspect="1"/>
          </p:cNvPicPr>
          <p:nvPr userDrawn="1"/>
        </p:nvPicPr>
        <p:blipFill>
          <a:blip r:embed="rId2" cstate="print"/>
          <a:srcRect/>
          <a:stretch>
            <a:fillRect/>
          </a:stretch>
        </p:blipFill>
        <p:spPr bwMode="auto">
          <a:xfrm>
            <a:off x="10033000" y="260351"/>
            <a:ext cx="1788584" cy="792163"/>
          </a:xfrm>
          <a:prstGeom prst="rect">
            <a:avLst/>
          </a:prstGeom>
          <a:noFill/>
          <a:ln w="9525">
            <a:noFill/>
            <a:miter lim="800000"/>
            <a:headEnd/>
            <a:tailEnd/>
          </a:ln>
        </p:spPr>
      </p:pic>
      <p:pic>
        <p:nvPicPr>
          <p:cNvPr id="5"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847" y="-558268"/>
            <a:ext cx="3453420" cy="2590065"/>
          </a:xfrm>
          <a:prstGeom prst="rect">
            <a:avLst/>
          </a:prstGeom>
        </p:spPr>
      </p:pic>
      <p:sp>
        <p:nvSpPr>
          <p:cNvPr id="7" name="Заголовок 1"/>
          <p:cNvSpPr>
            <a:spLocks noGrp="1"/>
          </p:cNvSpPr>
          <p:nvPr>
            <p:ph type="title"/>
          </p:nvPr>
        </p:nvSpPr>
        <p:spPr>
          <a:xfrm>
            <a:off x="3599723" y="459088"/>
            <a:ext cx="6816757" cy="576064"/>
          </a:xfrm>
        </p:spPr>
        <p:txBody>
          <a:bodyPr/>
          <a:lstStyle>
            <a:lvl1pPr>
              <a:defRPr sz="3600" b="0">
                <a:solidFill>
                  <a:schemeClr val="bg1"/>
                </a:solidFill>
                <a:latin typeface="Calibri" pitchFamily="34" charset="0"/>
                <a:cs typeface="Calibri" pitchFamily="34" charset="0"/>
              </a:defRPr>
            </a:lvl1pPr>
          </a:lstStyle>
          <a:p>
            <a:r>
              <a:rPr lang="ru-RU" dirty="0"/>
              <a:t>Образец заголовка</a:t>
            </a:r>
          </a:p>
        </p:txBody>
      </p:sp>
    </p:spTree>
    <p:extLst>
      <p:ext uri="{BB962C8B-B14F-4D97-AF65-F5344CB8AC3E}">
        <p14:creationId xmlns:p14="http://schemas.microsoft.com/office/powerpoint/2010/main" val="162233927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3" name="Рисунок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847" y="2133968"/>
            <a:ext cx="3453420" cy="2590065"/>
          </a:xfrm>
          <a:prstGeom prst="rect">
            <a:avLst/>
          </a:prstGeom>
        </p:spPr>
      </p:pic>
    </p:spTree>
    <p:extLst>
      <p:ext uri="{BB962C8B-B14F-4D97-AF65-F5344CB8AC3E}">
        <p14:creationId xmlns:p14="http://schemas.microsoft.com/office/powerpoint/2010/main" val="120442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EFEEC746-48F5-4270-BDF4-51607D5885DA}" type="datetimeFigureOut">
              <a:rPr lang="ru-RU"/>
              <a:pPr>
                <a:defRPr/>
              </a:pPr>
              <a:t>16.04.2020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4D864C1-37A3-469C-89EE-60CFD4BD6674}" type="slidenum">
              <a:rPr lang="ru-RU"/>
              <a:pPr>
                <a:defRPr/>
              </a:pPr>
              <a:t>‹#›</a:t>
            </a:fld>
            <a:endParaRPr lang="ru-RU"/>
          </a:p>
        </p:txBody>
      </p:sp>
    </p:spTree>
    <p:extLst>
      <p:ext uri="{BB962C8B-B14F-4D97-AF65-F5344CB8AC3E}">
        <p14:creationId xmlns:p14="http://schemas.microsoft.com/office/powerpoint/2010/main" val="360260787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73062B77-15CE-4590-9E2C-926BC1D5244A}" type="datetimeFigureOut">
              <a:rPr lang="ru-RU"/>
              <a:pPr>
                <a:defRPr/>
              </a:pPr>
              <a:t>16.04.2020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01B2F3C-E225-4F04-9F51-56A226B8995F}" type="slidenum">
              <a:rPr lang="ru-RU"/>
              <a:pPr>
                <a:defRPr/>
              </a:pPr>
              <a:t>‹#›</a:t>
            </a:fld>
            <a:endParaRPr lang="ru-RU"/>
          </a:p>
        </p:txBody>
      </p:sp>
    </p:spTree>
    <p:extLst>
      <p:ext uri="{BB962C8B-B14F-4D97-AF65-F5344CB8AC3E}">
        <p14:creationId xmlns:p14="http://schemas.microsoft.com/office/powerpoint/2010/main" val="209213005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417A0F7E-E86B-4CCE-A80C-9CB795FC354A}" type="datetimeFigureOut">
              <a:rPr lang="ru-RU"/>
              <a:pPr>
                <a:defRPr/>
              </a:pPr>
              <a:t>16.04.2020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F63E657-EE78-43C0-8B03-45628F6906B4}" type="slidenum">
              <a:rPr lang="ru-RU"/>
              <a:pPr>
                <a:defRPr/>
              </a:pPr>
              <a:t>‹#›</a:t>
            </a:fld>
            <a:endParaRPr lang="ru-RU"/>
          </a:p>
        </p:txBody>
      </p:sp>
    </p:spTree>
    <p:extLst>
      <p:ext uri="{BB962C8B-B14F-4D97-AF65-F5344CB8AC3E}">
        <p14:creationId xmlns:p14="http://schemas.microsoft.com/office/powerpoint/2010/main" val="177918404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B57A0F00-622E-4E9C-A779-A49A08F7CED5}" type="datetimeFigureOut">
              <a:rPr lang="ru-RU"/>
              <a:pPr>
                <a:defRPr/>
              </a:pPr>
              <a:t>16.04.2020</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621EB9D0-D30A-4488-8088-0C2B6A200392}" type="slidenum">
              <a:rPr lang="ru-RU"/>
              <a:pPr>
                <a:defRPr/>
              </a:pPr>
              <a:t>‹#›</a:t>
            </a:fld>
            <a:endParaRPr lang="ru-RU"/>
          </a:p>
        </p:txBody>
      </p:sp>
    </p:spTree>
    <p:extLst>
      <p:ext uri="{BB962C8B-B14F-4D97-AF65-F5344CB8AC3E}">
        <p14:creationId xmlns:p14="http://schemas.microsoft.com/office/powerpoint/2010/main" val="78153431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07BD5F25-8CFC-4A54-A756-191F1EEC30A4}" type="datetimeFigureOut">
              <a:rPr lang="ru-RU"/>
              <a:pPr>
                <a:defRPr/>
              </a:pPr>
              <a:t>16.04.2020</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5959F96F-D25E-4524-B289-E4B366D01BE5}" type="slidenum">
              <a:rPr lang="ru-RU"/>
              <a:pPr>
                <a:defRPr/>
              </a:pPr>
              <a:t>‹#›</a:t>
            </a:fld>
            <a:endParaRPr lang="ru-RU"/>
          </a:p>
        </p:txBody>
      </p:sp>
    </p:spTree>
    <p:extLst>
      <p:ext uri="{BB962C8B-B14F-4D97-AF65-F5344CB8AC3E}">
        <p14:creationId xmlns:p14="http://schemas.microsoft.com/office/powerpoint/2010/main" val="342553992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96395146-9CA6-40E1-8750-BBC6F77B2F10}" type="datetimeFigureOut">
              <a:rPr lang="ru-RU"/>
              <a:pPr>
                <a:defRPr/>
              </a:pPr>
              <a:t>16.04.2020</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319345AE-B821-4D9F-8739-AD8D99DE6E2D}" type="slidenum">
              <a:rPr lang="ru-RU"/>
              <a:pPr>
                <a:defRPr/>
              </a:pPr>
              <a:t>‹#›</a:t>
            </a:fld>
            <a:endParaRPr lang="ru-RU"/>
          </a:p>
        </p:txBody>
      </p:sp>
    </p:spTree>
    <p:extLst>
      <p:ext uri="{BB962C8B-B14F-4D97-AF65-F5344CB8AC3E}">
        <p14:creationId xmlns:p14="http://schemas.microsoft.com/office/powerpoint/2010/main" val="99308117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1E89963E-E43B-4451-A621-0026DBAF689F}" type="datetimeFigureOut">
              <a:rPr lang="ru-RU"/>
              <a:pPr>
                <a:defRPr/>
              </a:pPr>
              <a:t>16.04.2020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25AFC725-084A-48CB-8A50-4C7FBF127AAE}" type="slidenum">
              <a:rPr lang="ru-RU"/>
              <a:pPr>
                <a:defRPr/>
              </a:pPr>
              <a:t>‹#›</a:t>
            </a:fld>
            <a:endParaRPr lang="ru-RU"/>
          </a:p>
        </p:txBody>
      </p:sp>
    </p:spTree>
    <p:extLst>
      <p:ext uri="{BB962C8B-B14F-4D97-AF65-F5344CB8AC3E}">
        <p14:creationId xmlns:p14="http://schemas.microsoft.com/office/powerpoint/2010/main" val="20906483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E208782C-D6AD-4202-9B12-06E76780E027}" type="datetimeFigureOut">
              <a:rPr lang="ru-RU"/>
              <a:pPr>
                <a:defRPr/>
              </a:pPr>
              <a:t>16.04.2020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06D551FD-CCC5-4613-AE7D-4FC0BEABD277}" type="slidenum">
              <a:rPr lang="ru-RU"/>
              <a:pPr>
                <a:defRPr/>
              </a:pPr>
              <a:t>‹#›</a:t>
            </a:fld>
            <a:endParaRPr lang="ru-RU"/>
          </a:p>
        </p:txBody>
      </p:sp>
    </p:spTree>
    <p:extLst>
      <p:ext uri="{BB962C8B-B14F-4D97-AF65-F5344CB8AC3E}">
        <p14:creationId xmlns:p14="http://schemas.microsoft.com/office/powerpoint/2010/main" val="305025338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en-US"/>
              <a:t>Образец заголовка</a:t>
            </a:r>
          </a:p>
        </p:txBody>
      </p:sp>
      <p:sp>
        <p:nvSpPr>
          <p:cNvPr id="1027" name="Текст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a:t>Образец текста</a:t>
            </a:r>
          </a:p>
          <a:p>
            <a:pPr lvl="1"/>
            <a:r>
              <a:rPr lang="ru-RU" altLang="en-US"/>
              <a:t>Второй уровень</a:t>
            </a:r>
          </a:p>
          <a:p>
            <a:pPr lvl="2"/>
            <a:r>
              <a:rPr lang="ru-RU" altLang="en-US"/>
              <a:t>Третий уровень</a:t>
            </a:r>
          </a:p>
          <a:p>
            <a:pPr lvl="3"/>
            <a:r>
              <a:rPr lang="ru-RU" altLang="en-US"/>
              <a:t>Четвертый уровень</a:t>
            </a:r>
          </a:p>
          <a:p>
            <a:pPr lvl="4"/>
            <a:r>
              <a:rPr lang="ru-RU" altLang="en-US"/>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C307FB2-ED19-49C2-96DA-F6C171BF9B64}" type="datetimeFigureOut">
              <a:rPr lang="ru-RU"/>
              <a:pPr>
                <a:defRPr/>
              </a:pPr>
              <a:t>16.04.2020</a:t>
            </a:fld>
            <a:endParaRPr lang="ru-RU"/>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42010E43-CD16-43CC-ACDD-80AFEDA9DB9B}"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89" r:id="rId12"/>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charset="0"/>
        </a:defRPr>
      </a:lvl2pPr>
      <a:lvl3pPr algn="ctr" rtl="0" eaLnBrk="0" fontAlgn="base" hangingPunct="0">
        <a:spcBef>
          <a:spcPct val="0"/>
        </a:spcBef>
        <a:spcAft>
          <a:spcPct val="0"/>
        </a:spcAft>
        <a:defRPr sz="4400">
          <a:solidFill>
            <a:schemeClr val="tx1"/>
          </a:solidFill>
          <a:latin typeface="Calibri" charset="0"/>
        </a:defRPr>
      </a:lvl3pPr>
      <a:lvl4pPr algn="ctr" rtl="0" eaLnBrk="0" fontAlgn="base" hangingPunct="0">
        <a:spcBef>
          <a:spcPct val="0"/>
        </a:spcBef>
        <a:spcAft>
          <a:spcPct val="0"/>
        </a:spcAft>
        <a:defRPr sz="4400">
          <a:solidFill>
            <a:schemeClr val="tx1"/>
          </a:solidFill>
          <a:latin typeface="Calibri" charset="0"/>
        </a:defRPr>
      </a:lvl4pPr>
      <a:lvl5pPr algn="ctr" rtl="0" eaLnBrk="0" fontAlgn="base" hangingPunct="0">
        <a:spcBef>
          <a:spcPct val="0"/>
        </a:spcBef>
        <a:spcAft>
          <a:spcPct val="0"/>
        </a:spcAft>
        <a:defRPr sz="4400">
          <a:solidFill>
            <a:schemeClr val="tx1"/>
          </a:solidFill>
          <a:latin typeface="Calibri" charset="0"/>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7485" y="158750"/>
            <a:ext cx="10983383" cy="889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7485" y="1201739"/>
            <a:ext cx="10983383" cy="48402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597" name="Rectangle 5"/>
          <p:cNvSpPr>
            <a:spLocks noChangeArrowheads="1"/>
          </p:cNvSpPr>
          <p:nvPr/>
        </p:nvSpPr>
        <p:spPr bwMode="auto">
          <a:xfrm>
            <a:off x="1" y="6273800"/>
            <a:ext cx="529167" cy="457200"/>
          </a:xfrm>
          <a:prstGeom prst="rect">
            <a:avLst/>
          </a:prstGeom>
          <a:noFill/>
          <a:ln w="9525">
            <a:noFill/>
            <a:miter lim="800000"/>
            <a:headEnd/>
            <a:tailEnd/>
          </a:ln>
          <a:effectLst/>
        </p:spPr>
        <p:txBody>
          <a:bodyPr anchor="b"/>
          <a:lstStyle/>
          <a:p>
            <a:pPr algn="r" fontAlgn="base">
              <a:spcBef>
                <a:spcPct val="0"/>
              </a:spcBef>
              <a:spcAft>
                <a:spcPct val="0"/>
              </a:spcAft>
              <a:defRPr/>
            </a:pPr>
            <a:fld id="{30717D58-C0BD-4335-ACE0-E3E37434FC39}" type="slidenum">
              <a:rPr lang="en-US" sz="1000">
                <a:solidFill>
                  <a:srgbClr val="FFFFFF"/>
                </a:solidFill>
              </a:rPr>
              <a:pPr algn="r" fontAlgn="base">
                <a:spcBef>
                  <a:spcPct val="0"/>
                </a:spcBef>
                <a:spcAft>
                  <a:spcPct val="0"/>
                </a:spcAft>
                <a:defRPr/>
              </a:pPr>
              <a:t>‹#›</a:t>
            </a:fld>
            <a:endParaRPr lang="en-US" sz="1000">
              <a:solidFill>
                <a:srgbClr val="FFFFFF"/>
              </a:solidFill>
            </a:endParaRPr>
          </a:p>
        </p:txBody>
      </p:sp>
      <p:pic>
        <p:nvPicPr>
          <p:cNvPr id="1029" name="Picture 6" descr="intel_wht_100 [Converted]"/>
          <p:cNvPicPr>
            <a:picLocks noChangeAspect="1" noChangeArrowheads="1"/>
          </p:cNvPicPr>
          <p:nvPr userDrawn="1"/>
        </p:nvPicPr>
        <p:blipFill>
          <a:blip r:embed="rId6" cstate="print"/>
          <a:srcRect/>
          <a:stretch>
            <a:fillRect/>
          </a:stretch>
        </p:blipFill>
        <p:spPr bwMode="auto">
          <a:xfrm>
            <a:off x="10519833" y="6165851"/>
            <a:ext cx="1075267" cy="531813"/>
          </a:xfrm>
          <a:prstGeom prst="rect">
            <a:avLst/>
          </a:prstGeom>
          <a:noFill/>
          <a:ln w="9525">
            <a:noFill/>
            <a:miter lim="800000"/>
            <a:headEnd/>
            <a:tailEnd/>
          </a:ln>
        </p:spPr>
      </p:pic>
      <p:sp>
        <p:nvSpPr>
          <p:cNvPr id="110599" name="Text Box 7"/>
          <p:cNvSpPr txBox="1">
            <a:spLocks noChangeArrowheads="1"/>
          </p:cNvSpPr>
          <p:nvPr userDrawn="1"/>
        </p:nvSpPr>
        <p:spPr bwMode="auto">
          <a:xfrm>
            <a:off x="1663700" y="6704014"/>
            <a:ext cx="8331200" cy="122237"/>
          </a:xfrm>
          <a:prstGeom prst="rect">
            <a:avLst/>
          </a:prstGeom>
          <a:noFill/>
          <a:ln w="50800" algn="ctr">
            <a:noFill/>
            <a:miter lim="800000"/>
            <a:headEnd/>
            <a:tailEnd/>
          </a:ln>
          <a:effectLst/>
        </p:spPr>
        <p:txBody>
          <a:bodyPr lIns="0" tIns="0" rIns="0" bIns="0">
            <a:spAutoFit/>
          </a:bodyPr>
          <a:lstStyle/>
          <a:p>
            <a:pPr eaLnBrk="0" fontAlgn="base" hangingPunct="0">
              <a:spcBef>
                <a:spcPct val="0"/>
              </a:spcBef>
              <a:spcAft>
                <a:spcPct val="0"/>
              </a:spcAft>
              <a:defRPr/>
            </a:pPr>
            <a:r>
              <a:rPr lang="en-US" sz="800" dirty="0">
                <a:solidFill>
                  <a:srgbClr val="FFFFFF"/>
                </a:solidFill>
              </a:rPr>
              <a:t>* Other names and brands may be claimed as the property of others.    Copyright © 2009, Intel Corporation.</a:t>
            </a:r>
          </a:p>
        </p:txBody>
      </p:sp>
      <p:pic>
        <p:nvPicPr>
          <p:cNvPr id="1031" name="Рисунок 1"/>
          <p:cNvPicPr>
            <a:picLocks noChangeAspect="1"/>
          </p:cNvPicPr>
          <p:nvPr userDrawn="1"/>
        </p:nvPicPr>
        <p:blipFill>
          <a:blip r:embed="rId7" cstate="print"/>
          <a:srcRect/>
          <a:stretch>
            <a:fillRect/>
          </a:stretch>
        </p:blipFill>
        <p:spPr bwMode="auto">
          <a:xfrm>
            <a:off x="0" y="24"/>
            <a:ext cx="12192000" cy="6858000"/>
          </a:xfrm>
          <a:prstGeom prst="rect">
            <a:avLst/>
          </a:prstGeom>
          <a:noFill/>
          <a:ln w="9525">
            <a:noFill/>
            <a:miter lim="800000"/>
            <a:headEnd/>
            <a:tailEnd/>
          </a:ln>
        </p:spPr>
      </p:pic>
    </p:spTree>
    <p:extLst>
      <p:ext uri="{BB962C8B-B14F-4D97-AF65-F5344CB8AC3E}">
        <p14:creationId xmlns:p14="http://schemas.microsoft.com/office/powerpoint/2010/main" val="281151593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Lst>
  <p:transition>
    <p:fade/>
  </p:transition>
  <p:txStyles>
    <p:titleStyle>
      <a:lvl1pPr algn="l" rtl="0" eaLnBrk="0" fontAlgn="base" hangingPunct="0">
        <a:spcBef>
          <a:spcPct val="0"/>
        </a:spcBef>
        <a:spcAft>
          <a:spcPct val="0"/>
        </a:spcAft>
        <a:defRPr sz="3200" b="1">
          <a:solidFill>
            <a:schemeClr val="tx2"/>
          </a:solidFill>
          <a:latin typeface="Myriad Pro" pitchFamily="34" charset="0"/>
          <a:ea typeface="+mj-ea"/>
          <a:cs typeface="+mj-cs"/>
        </a:defRPr>
      </a:lvl1pPr>
      <a:lvl2pPr algn="l" rtl="0" eaLnBrk="0" fontAlgn="base" hangingPunct="0">
        <a:spcBef>
          <a:spcPct val="0"/>
        </a:spcBef>
        <a:spcAft>
          <a:spcPct val="0"/>
        </a:spcAft>
        <a:defRPr sz="3200" b="1">
          <a:solidFill>
            <a:schemeClr val="tx2"/>
          </a:solidFill>
          <a:latin typeface="Myriad Pro"/>
          <a:cs typeface="Arial" charset="0"/>
        </a:defRPr>
      </a:lvl2pPr>
      <a:lvl3pPr algn="l" rtl="0" eaLnBrk="0" fontAlgn="base" hangingPunct="0">
        <a:spcBef>
          <a:spcPct val="0"/>
        </a:spcBef>
        <a:spcAft>
          <a:spcPct val="0"/>
        </a:spcAft>
        <a:defRPr sz="3200" b="1">
          <a:solidFill>
            <a:schemeClr val="tx2"/>
          </a:solidFill>
          <a:latin typeface="Myriad Pro"/>
          <a:cs typeface="Arial" charset="0"/>
        </a:defRPr>
      </a:lvl3pPr>
      <a:lvl4pPr algn="l" rtl="0" eaLnBrk="0" fontAlgn="base" hangingPunct="0">
        <a:spcBef>
          <a:spcPct val="0"/>
        </a:spcBef>
        <a:spcAft>
          <a:spcPct val="0"/>
        </a:spcAft>
        <a:defRPr sz="3200" b="1">
          <a:solidFill>
            <a:schemeClr val="tx2"/>
          </a:solidFill>
          <a:latin typeface="Myriad Pro"/>
          <a:cs typeface="Arial" charset="0"/>
        </a:defRPr>
      </a:lvl4pPr>
      <a:lvl5pPr algn="l" rtl="0" eaLnBrk="0" fontAlgn="base" hangingPunct="0">
        <a:spcBef>
          <a:spcPct val="0"/>
        </a:spcBef>
        <a:spcAft>
          <a:spcPct val="0"/>
        </a:spcAft>
        <a:defRPr sz="3200" b="1">
          <a:solidFill>
            <a:schemeClr val="tx2"/>
          </a:solidFill>
          <a:latin typeface="Myriad Pro"/>
          <a:cs typeface="Arial" charset="0"/>
        </a:defRPr>
      </a:lvl5pPr>
      <a:lvl6pPr marL="457200" algn="l" rtl="0" fontAlgn="base">
        <a:spcBef>
          <a:spcPct val="0"/>
        </a:spcBef>
        <a:spcAft>
          <a:spcPct val="0"/>
        </a:spcAft>
        <a:defRPr sz="3200" b="1">
          <a:solidFill>
            <a:schemeClr val="tx2"/>
          </a:solidFill>
          <a:latin typeface="Verdana" pitchFamily="34" charset="0"/>
          <a:cs typeface="Arial" charset="0"/>
        </a:defRPr>
      </a:lvl6pPr>
      <a:lvl7pPr marL="914400" algn="l" rtl="0" fontAlgn="base">
        <a:spcBef>
          <a:spcPct val="0"/>
        </a:spcBef>
        <a:spcAft>
          <a:spcPct val="0"/>
        </a:spcAft>
        <a:defRPr sz="3200" b="1">
          <a:solidFill>
            <a:schemeClr val="tx2"/>
          </a:solidFill>
          <a:latin typeface="Verdana" pitchFamily="34" charset="0"/>
          <a:cs typeface="Arial" charset="0"/>
        </a:defRPr>
      </a:lvl7pPr>
      <a:lvl8pPr marL="1371600" algn="l" rtl="0" fontAlgn="base">
        <a:spcBef>
          <a:spcPct val="0"/>
        </a:spcBef>
        <a:spcAft>
          <a:spcPct val="0"/>
        </a:spcAft>
        <a:defRPr sz="3200" b="1">
          <a:solidFill>
            <a:schemeClr val="tx2"/>
          </a:solidFill>
          <a:latin typeface="Verdana" pitchFamily="34" charset="0"/>
          <a:cs typeface="Arial" charset="0"/>
        </a:defRPr>
      </a:lvl8pPr>
      <a:lvl9pPr marL="1828800" algn="l" rtl="0" fontAlgn="base">
        <a:spcBef>
          <a:spcPct val="0"/>
        </a:spcBef>
        <a:spcAft>
          <a:spcPct val="0"/>
        </a:spcAft>
        <a:defRPr sz="3200" b="1">
          <a:solidFill>
            <a:schemeClr val="tx2"/>
          </a:solidFill>
          <a:latin typeface="Verdana" pitchFamily="34" charset="0"/>
          <a:cs typeface="Arial" charset="0"/>
        </a:defRPr>
      </a:lvl9pPr>
    </p:titleStyle>
    <p:bodyStyle>
      <a:lvl1pPr marL="225425" indent="-225425" algn="l" rtl="0" eaLnBrk="0" fontAlgn="base" hangingPunct="0">
        <a:spcBef>
          <a:spcPct val="20000"/>
        </a:spcBef>
        <a:spcAft>
          <a:spcPct val="0"/>
        </a:spcAft>
        <a:buChar char="•"/>
        <a:defRPr sz="2400">
          <a:solidFill>
            <a:schemeClr val="tx1"/>
          </a:solidFill>
          <a:latin typeface="Calibri" pitchFamily="34" charset="0"/>
          <a:ea typeface="Calibri" pitchFamily="34" charset="0"/>
          <a:cs typeface="Calibri" pitchFamily="34" charset="0"/>
        </a:defRPr>
      </a:lvl1pPr>
      <a:lvl2pPr marL="576263" indent="-236538" algn="l" rtl="0" eaLnBrk="0" fontAlgn="base" hangingPunct="0">
        <a:spcBef>
          <a:spcPct val="20000"/>
        </a:spcBef>
        <a:spcAft>
          <a:spcPct val="0"/>
        </a:spcAft>
        <a:buFont typeface="Verdana" pitchFamily="34" charset="0"/>
        <a:buChar char="–"/>
        <a:defRPr sz="2000">
          <a:solidFill>
            <a:schemeClr val="tx1"/>
          </a:solidFill>
          <a:latin typeface="Calibri" pitchFamily="34" charset="0"/>
          <a:ea typeface="Calibri" pitchFamily="34" charset="0"/>
          <a:cs typeface="Calibri" pitchFamily="34" charset="0"/>
        </a:defRPr>
      </a:lvl2pPr>
      <a:lvl3pPr marL="914400" indent="-223838" algn="l" rtl="0" eaLnBrk="0" fontAlgn="base" hangingPunct="0">
        <a:spcBef>
          <a:spcPct val="20000"/>
        </a:spcBef>
        <a:spcAft>
          <a:spcPct val="0"/>
        </a:spcAft>
        <a:buFont typeface="Verdana" pitchFamily="34" charset="0"/>
        <a:buChar char="–"/>
        <a:defRPr>
          <a:solidFill>
            <a:schemeClr val="tx1"/>
          </a:solidFill>
          <a:latin typeface="Calibri" pitchFamily="34" charset="0"/>
          <a:ea typeface="Calibri" pitchFamily="34" charset="0"/>
          <a:cs typeface="Calibri" pitchFamily="34" charset="0"/>
        </a:defRPr>
      </a:lvl3pPr>
      <a:lvl4pPr marL="1265238" indent="-236538" algn="l" rtl="0" eaLnBrk="0" fontAlgn="base" hangingPunct="0">
        <a:spcBef>
          <a:spcPct val="20000"/>
        </a:spcBef>
        <a:spcAft>
          <a:spcPct val="0"/>
        </a:spcAft>
        <a:buFont typeface="Verdana" pitchFamily="34" charset="0"/>
        <a:buChar char="–"/>
        <a:defRPr sz="1600">
          <a:solidFill>
            <a:schemeClr val="tx1"/>
          </a:solidFill>
          <a:latin typeface="Calibri" pitchFamily="34" charset="0"/>
          <a:ea typeface="Calibri" pitchFamily="34" charset="0"/>
          <a:cs typeface="Calibri" pitchFamily="34" charset="0"/>
        </a:defRPr>
      </a:lvl4pPr>
      <a:lvl5pPr marL="1660525" indent="-234950" algn="l" rtl="0" eaLnBrk="0" fontAlgn="base" hangingPunct="0">
        <a:spcBef>
          <a:spcPct val="20000"/>
        </a:spcBef>
        <a:spcAft>
          <a:spcPct val="0"/>
        </a:spcAft>
        <a:buFont typeface="Verdana" pitchFamily="34" charset="0"/>
        <a:buChar char="–"/>
        <a:defRPr sz="1400">
          <a:solidFill>
            <a:schemeClr val="tx1"/>
          </a:solidFill>
          <a:latin typeface="Calibri" pitchFamily="34" charset="0"/>
          <a:ea typeface="Calibri" pitchFamily="34" charset="0"/>
          <a:cs typeface="Calibri" pitchFamily="34" charset="0"/>
        </a:defRPr>
      </a:lvl5pPr>
      <a:lvl6pPr marL="2117725" indent="-234950" algn="l" rtl="0" fontAlgn="base">
        <a:spcBef>
          <a:spcPct val="20000"/>
        </a:spcBef>
        <a:spcAft>
          <a:spcPct val="0"/>
        </a:spcAft>
        <a:buFont typeface="Verdana" pitchFamily="34" charset="0"/>
        <a:buChar char="–"/>
        <a:defRPr sz="1400">
          <a:solidFill>
            <a:schemeClr val="tx1"/>
          </a:solidFill>
          <a:latin typeface="+mn-lt"/>
          <a:cs typeface="+mn-cs"/>
        </a:defRPr>
      </a:lvl6pPr>
      <a:lvl7pPr marL="2574925" indent="-234950" algn="l" rtl="0" fontAlgn="base">
        <a:spcBef>
          <a:spcPct val="20000"/>
        </a:spcBef>
        <a:spcAft>
          <a:spcPct val="0"/>
        </a:spcAft>
        <a:buFont typeface="Verdana" pitchFamily="34" charset="0"/>
        <a:buChar char="–"/>
        <a:defRPr sz="1400">
          <a:solidFill>
            <a:schemeClr val="tx1"/>
          </a:solidFill>
          <a:latin typeface="+mn-lt"/>
          <a:cs typeface="+mn-cs"/>
        </a:defRPr>
      </a:lvl7pPr>
      <a:lvl8pPr marL="3032125" indent="-234950" algn="l" rtl="0" fontAlgn="base">
        <a:spcBef>
          <a:spcPct val="20000"/>
        </a:spcBef>
        <a:spcAft>
          <a:spcPct val="0"/>
        </a:spcAft>
        <a:buFont typeface="Verdana" pitchFamily="34" charset="0"/>
        <a:buChar char="–"/>
        <a:defRPr sz="1400">
          <a:solidFill>
            <a:schemeClr val="tx1"/>
          </a:solidFill>
          <a:latin typeface="+mn-lt"/>
          <a:cs typeface="+mn-cs"/>
        </a:defRPr>
      </a:lvl8pPr>
      <a:lvl9pPr marL="3489325" indent="-234950" algn="l" rtl="0" fontAlgn="base">
        <a:spcBef>
          <a:spcPct val="20000"/>
        </a:spcBef>
        <a:spcAft>
          <a:spcPct val="0"/>
        </a:spcAft>
        <a:buFont typeface="Verdana" pitchFamily="34" charset="0"/>
        <a:buChar char="–"/>
        <a:defRPr sz="14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9.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46.jp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12.png"/><Relationship Id="rId10" Type="http://schemas.openxmlformats.org/officeDocument/2006/relationships/image" Target="../media/image27.jpeg"/><Relationship Id="rId4" Type="http://schemas.openxmlformats.org/officeDocument/2006/relationships/image" Target="../media/image1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3" Type="http://schemas.openxmlformats.org/officeDocument/2006/relationships/image" Target="../media/image9.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5.png"/><Relationship Id="rId9" Type="http://schemas.openxmlformats.org/officeDocument/2006/relationships/image" Target="../media/image33.png"/><Relationship Id="rId14" Type="http://schemas.openxmlformats.org/officeDocument/2006/relationships/image" Target="../media/image38.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0.gif"/><Relationship Id="rId5" Type="http://schemas.openxmlformats.org/officeDocument/2006/relationships/image" Target="../media/image39.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G:\MONGOLIA\FON_u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12192000" cy="17444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G:\MONGOLIA\FON_down.png"/>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3645024"/>
            <a:ext cx="12192000" cy="324348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
          <p:cNvSpPr txBox="1">
            <a:spLocks noChangeArrowheads="1"/>
          </p:cNvSpPr>
          <p:nvPr/>
        </p:nvSpPr>
        <p:spPr bwMode="auto">
          <a:xfrm>
            <a:off x="191344" y="2348880"/>
            <a:ext cx="11809312" cy="1296144"/>
          </a:xfrm>
          <a:prstGeom prst="rect">
            <a:avLst/>
          </a:prstGeom>
          <a:noFill/>
          <a:ln>
            <a:noFill/>
          </a:ln>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lnSpc>
                <a:spcPct val="90000"/>
              </a:lnSpc>
            </a:pPr>
            <a:r>
              <a:rPr lang="en-US" altLang="en-US" sz="4200" b="1" dirty="0">
                <a:solidFill>
                  <a:srgbClr val="C00000"/>
                </a:solidFill>
              </a:rPr>
              <a:t>Modernized supercomputer “</a:t>
            </a:r>
            <a:r>
              <a:rPr lang="en-US" altLang="en-US" sz="4200" b="1" dirty="0" err="1">
                <a:solidFill>
                  <a:srgbClr val="C00000"/>
                </a:solidFill>
              </a:rPr>
              <a:t>Govorun</a:t>
            </a:r>
            <a:r>
              <a:rPr lang="en-US" altLang="en-US" sz="4200" b="1" dirty="0">
                <a:solidFill>
                  <a:srgbClr val="C00000"/>
                </a:solidFill>
              </a:rPr>
              <a:t>” as a computing environment for BM@N data processing</a:t>
            </a:r>
          </a:p>
          <a:p>
            <a:pPr algn="ctr">
              <a:lnSpc>
                <a:spcPct val="90000"/>
              </a:lnSpc>
            </a:pPr>
            <a:endParaRPr lang="en-US" sz="1800" b="1" dirty="0">
              <a:solidFill>
                <a:srgbClr val="C00000"/>
              </a:solidFill>
            </a:endParaRPr>
          </a:p>
          <a:p>
            <a:pPr algn="ctr">
              <a:lnSpc>
                <a:spcPct val="90000"/>
              </a:lnSpc>
            </a:pPr>
            <a:r>
              <a:rPr lang="en-US" sz="1800" b="1" dirty="0"/>
              <a:t>The studies in the given direction were supported by the RFBR grant (''</a:t>
            </a:r>
            <a:r>
              <a:rPr lang="en-US" sz="1800" b="1" dirty="0" err="1"/>
              <a:t>Megascience</a:t>
            </a:r>
            <a:r>
              <a:rPr lang="en-US" sz="1800" b="1" dirty="0"/>
              <a:t> - NICA‘’) </a:t>
            </a:r>
            <a:r>
              <a:rPr lang="ru-RU" sz="1800" b="1" dirty="0"/>
              <a:t>№ </a:t>
            </a:r>
            <a:r>
              <a:rPr lang="en-US" sz="1800" b="1" dirty="0"/>
              <a:t>18-02-40101.</a:t>
            </a:r>
            <a:endParaRPr lang="ru-RU" sz="1800" b="1" dirty="0"/>
          </a:p>
        </p:txBody>
      </p:sp>
      <p:sp>
        <p:nvSpPr>
          <p:cNvPr id="7" name="Прямоугольник 15">
            <a:extLst>
              <a:ext uri="{FF2B5EF4-FFF2-40B4-BE49-F238E27FC236}">
                <a16:creationId xmlns:a16="http://schemas.microsoft.com/office/drawing/2014/main" id="{3BE34BC2-B8CD-4DFC-91FE-1B6F2CE49CBD}"/>
              </a:ext>
            </a:extLst>
          </p:cNvPr>
          <p:cNvSpPr>
            <a:spLocks noChangeArrowheads="1"/>
          </p:cNvSpPr>
          <p:nvPr/>
        </p:nvSpPr>
        <p:spPr bwMode="auto">
          <a:xfrm>
            <a:off x="1991358" y="4221088"/>
            <a:ext cx="8209284" cy="1477328"/>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eaLnBrk="1" hangingPunct="1"/>
            <a:r>
              <a:rPr lang="en-US" altLang="en-US" sz="3000" b="1" dirty="0" err="1"/>
              <a:t>Zuev</a:t>
            </a:r>
            <a:r>
              <a:rPr lang="en-US" altLang="en-US" sz="3000" b="1" dirty="0"/>
              <a:t> M</a:t>
            </a:r>
            <a:r>
              <a:rPr lang="ru-RU" altLang="en-US" sz="3000" b="1" dirty="0"/>
              <a:t>.</a:t>
            </a:r>
            <a:endParaRPr lang="en-US" altLang="en-US" sz="3000" b="1" dirty="0"/>
          </a:p>
          <a:p>
            <a:pPr algn="ctr" eaLnBrk="1" hangingPunct="1"/>
            <a:r>
              <a:rPr lang="en-US" altLang="en-US" sz="2000" b="1" dirty="0"/>
              <a:t>on behalf of </a:t>
            </a:r>
            <a:r>
              <a:rPr lang="en-US" altLang="en-US" sz="2000" b="1" dirty="0" err="1"/>
              <a:t>HybriLIT</a:t>
            </a:r>
            <a:r>
              <a:rPr lang="en-US" altLang="en-US" sz="2000" b="1" dirty="0"/>
              <a:t> team</a:t>
            </a:r>
          </a:p>
          <a:p>
            <a:pPr algn="ctr" eaLnBrk="1" hangingPunct="1"/>
            <a:endParaRPr lang="en-US" sz="2000" dirty="0"/>
          </a:p>
          <a:p>
            <a:pPr algn="ctr" eaLnBrk="1" hangingPunct="1"/>
            <a:r>
              <a:rPr lang="en-US" sz="2000" dirty="0"/>
              <a:t>Joint Institute for Nuclear Research, </a:t>
            </a:r>
            <a:r>
              <a:rPr lang="en-US" sz="2000" dirty="0" err="1"/>
              <a:t>Dubna</a:t>
            </a:r>
            <a:r>
              <a:rPr lang="en-US" sz="2000" dirty="0"/>
              <a:t>, Russia</a:t>
            </a:r>
            <a:endParaRPr lang="ru-RU" sz="2000" dirty="0"/>
          </a:p>
        </p:txBody>
      </p:sp>
      <p:pic>
        <p:nvPicPr>
          <p:cNvPr id="8" name="Picture 7">
            <a:extLst>
              <a:ext uri="{FF2B5EF4-FFF2-40B4-BE49-F238E27FC236}">
                <a16:creationId xmlns:a16="http://schemas.microsoft.com/office/drawing/2014/main" id="{305441F8-D3AA-4219-BD11-4D6A06C1C95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335711" y="1067674"/>
            <a:ext cx="1234735" cy="849158"/>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1">
            <a:extLst>
              <a:ext uri="{FF2B5EF4-FFF2-40B4-BE49-F238E27FC236}">
                <a16:creationId xmlns:a16="http://schemas.microsoft.com/office/drawing/2014/main" id="{2DA0F31C-C621-4AC4-AE4F-DE8D9619FAF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782040" y="1186356"/>
            <a:ext cx="1649662" cy="611475"/>
          </a:xfrm>
          <a:prstGeom prst="rect">
            <a:avLst/>
          </a:prstGeom>
        </p:spPr>
      </p:pic>
      <p:sp>
        <p:nvSpPr>
          <p:cNvPr id="2" name="Rectangle 1">
            <a:extLst>
              <a:ext uri="{FF2B5EF4-FFF2-40B4-BE49-F238E27FC236}">
                <a16:creationId xmlns:a16="http://schemas.microsoft.com/office/drawing/2014/main" id="{B41CF5F8-7F39-484C-8E97-D661BCA9AAF2}"/>
              </a:ext>
            </a:extLst>
          </p:cNvPr>
          <p:cNvSpPr/>
          <p:nvPr/>
        </p:nvSpPr>
        <p:spPr>
          <a:xfrm>
            <a:off x="2123728" y="6021288"/>
            <a:ext cx="7944544" cy="646331"/>
          </a:xfrm>
          <a:prstGeom prst="rect">
            <a:avLst/>
          </a:prstGeom>
        </p:spPr>
        <p:txBody>
          <a:bodyPr wrap="square">
            <a:spAutoFit/>
          </a:bodyPr>
          <a:lstStyle/>
          <a:p>
            <a:pPr algn="ctr"/>
            <a:r>
              <a:rPr lang="en-US" b="1" dirty="0">
                <a:solidFill>
                  <a:srgbClr val="002060"/>
                </a:solidFill>
              </a:rPr>
              <a:t> 5th Collaboration Meeting of the BM@N Experiment at the NICA Facility </a:t>
            </a:r>
          </a:p>
          <a:p>
            <a:pPr algn="ctr"/>
            <a:r>
              <a:rPr lang="en-US" b="1" dirty="0">
                <a:solidFill>
                  <a:srgbClr val="002060"/>
                </a:solidFill>
              </a:rPr>
              <a:t>20-21 April 2020</a:t>
            </a:r>
            <a:endParaRPr lang="en-US" b="1" dirty="0">
              <a:solidFill>
                <a:srgbClr val="002060"/>
              </a:solidFill>
              <a:effectLs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
            <a:extLst>
              <a:ext uri="{FF2B5EF4-FFF2-40B4-BE49-F238E27FC236}">
                <a16:creationId xmlns:a16="http://schemas.microsoft.com/office/drawing/2014/main" id="{F214EEF9-1BD5-42DF-B0D5-145322DBEB04}"/>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8311"/>
          <a:stretch/>
        </p:blipFill>
        <p:spPr bwMode="auto">
          <a:xfrm>
            <a:off x="0" y="5181450"/>
            <a:ext cx="12192000" cy="167655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a:extLst>
              <a:ext uri="{FF2B5EF4-FFF2-40B4-BE49-F238E27FC236}">
                <a16:creationId xmlns:a16="http://schemas.microsoft.com/office/drawing/2014/main" id="{BFC32D06-720B-465C-9331-8713E22A27FB}"/>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1744405"/>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5AFFA138-B932-4C77-9F15-A5BE5AEF0552}"/>
              </a:ext>
            </a:extLst>
          </p:cNvPr>
          <p:cNvSpPr txBox="1"/>
          <p:nvPr/>
        </p:nvSpPr>
        <p:spPr>
          <a:xfrm>
            <a:off x="1333494" y="44623"/>
            <a:ext cx="9947082" cy="1107996"/>
          </a:xfrm>
          <a:prstGeom prst="rect">
            <a:avLst/>
          </a:prstGeom>
          <a:noFill/>
        </p:spPr>
        <p:txBody>
          <a:bodyPr wrap="none" rtlCol="0">
            <a:spAutoFit/>
          </a:bodyPr>
          <a:lstStyle/>
          <a:p>
            <a:pPr algn="ctr"/>
            <a:r>
              <a:rPr lang="en-US" sz="3300" b="1" dirty="0">
                <a:ln w="6600">
                  <a:solidFill>
                    <a:schemeClr val="accent2">
                      <a:lumMod val="50000"/>
                    </a:schemeClr>
                  </a:solidFill>
                  <a:prstDash val="solid"/>
                </a:ln>
                <a:solidFill>
                  <a:srgbClr val="FFFFFF"/>
                </a:solidFill>
                <a:effectLst>
                  <a:outerShdw dist="38100" dir="2700000" algn="tl" rotWithShape="0">
                    <a:schemeClr val="accent2"/>
                  </a:outerShdw>
                </a:effectLst>
                <a:cs typeface="Arial" panose="020B0604020202020204" pitchFamily="34" charset="0"/>
              </a:rPr>
              <a:t>Statistics of using all components of the supercomputer</a:t>
            </a:r>
          </a:p>
          <a:p>
            <a:pPr algn="ctr"/>
            <a:r>
              <a:rPr lang="en-US" sz="3300" b="1" dirty="0">
                <a:ln w="6600">
                  <a:solidFill>
                    <a:schemeClr val="accent2">
                      <a:lumMod val="50000"/>
                    </a:schemeClr>
                  </a:solidFill>
                  <a:prstDash val="solid"/>
                </a:ln>
                <a:solidFill>
                  <a:srgbClr val="FFFFFF"/>
                </a:solidFill>
                <a:effectLst>
                  <a:outerShdw dist="38100" dir="2700000" algn="tl" rotWithShape="0">
                    <a:schemeClr val="accent2"/>
                  </a:outerShdw>
                </a:effectLst>
                <a:cs typeface="Arial" panose="020B0604020202020204" pitchFamily="34" charset="0"/>
              </a:rPr>
              <a:t>for the NICA megaproject</a:t>
            </a:r>
          </a:p>
        </p:txBody>
      </p:sp>
      <p:pic>
        <p:nvPicPr>
          <p:cNvPr id="3" name="Picture 2">
            <a:extLst>
              <a:ext uri="{FF2B5EF4-FFF2-40B4-BE49-F238E27FC236}">
                <a16:creationId xmlns:a16="http://schemas.microsoft.com/office/drawing/2014/main" id="{DB0350A8-D20C-441E-B7E2-00A5F8884A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114671">
            <a:off x="208350" y="1314629"/>
            <a:ext cx="5124779" cy="5112000"/>
          </a:xfrm>
          <a:prstGeom prst="rect">
            <a:avLst/>
          </a:prstGeom>
        </p:spPr>
      </p:pic>
      <p:pic>
        <p:nvPicPr>
          <p:cNvPr id="5" name="Picture 4">
            <a:extLst>
              <a:ext uri="{FF2B5EF4-FFF2-40B4-BE49-F238E27FC236}">
                <a16:creationId xmlns:a16="http://schemas.microsoft.com/office/drawing/2014/main" id="{06AAA393-D45D-44B0-B831-F83FD1EC03F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16583220">
            <a:off x="6749182" y="1314596"/>
            <a:ext cx="5116451" cy="5112066"/>
          </a:xfrm>
          <a:prstGeom prst="rect">
            <a:avLst/>
          </a:prstGeom>
        </p:spPr>
      </p:pic>
      <p:sp>
        <p:nvSpPr>
          <p:cNvPr id="13" name="TextBox 12">
            <a:extLst>
              <a:ext uri="{FF2B5EF4-FFF2-40B4-BE49-F238E27FC236}">
                <a16:creationId xmlns:a16="http://schemas.microsoft.com/office/drawing/2014/main" id="{620D0827-1262-4840-A3AA-101B1C38B5CE}"/>
              </a:ext>
            </a:extLst>
          </p:cNvPr>
          <p:cNvSpPr txBox="1"/>
          <p:nvPr/>
        </p:nvSpPr>
        <p:spPr>
          <a:xfrm>
            <a:off x="415970" y="3554940"/>
            <a:ext cx="2020489" cy="1058623"/>
          </a:xfrm>
          <a:prstGeom prst="rect">
            <a:avLst/>
          </a:prstGeom>
          <a:noFill/>
        </p:spPr>
        <p:txBody>
          <a:bodyPr wrap="none" rtlCol="0">
            <a:spAutoFit/>
          </a:bodyPr>
          <a:lstStyle/>
          <a:p>
            <a:pPr algn="ctr">
              <a:lnSpc>
                <a:spcPts val="2500"/>
              </a:lnSpc>
            </a:pPr>
            <a:r>
              <a:rPr lang="en-US" sz="2500" b="1" dirty="0">
                <a:solidFill>
                  <a:schemeClr val="bg1"/>
                </a:solidFill>
              </a:rPr>
              <a:t>Other</a:t>
            </a:r>
          </a:p>
          <a:p>
            <a:pPr algn="ctr">
              <a:lnSpc>
                <a:spcPts val="2500"/>
              </a:lnSpc>
            </a:pPr>
            <a:r>
              <a:rPr lang="en-US" sz="2500" b="1" dirty="0">
                <a:solidFill>
                  <a:schemeClr val="bg1"/>
                </a:solidFill>
              </a:rPr>
              <a:t>computations</a:t>
            </a:r>
          </a:p>
          <a:p>
            <a:pPr algn="ctr">
              <a:lnSpc>
                <a:spcPts val="2500"/>
              </a:lnSpc>
            </a:pPr>
            <a:r>
              <a:rPr lang="en-US" sz="2500" b="1" dirty="0">
                <a:solidFill>
                  <a:schemeClr val="bg1"/>
                </a:solidFill>
              </a:rPr>
              <a:t>[ 34% ]</a:t>
            </a:r>
          </a:p>
        </p:txBody>
      </p:sp>
      <p:sp>
        <p:nvSpPr>
          <p:cNvPr id="14" name="TextBox 13">
            <a:extLst>
              <a:ext uri="{FF2B5EF4-FFF2-40B4-BE49-F238E27FC236}">
                <a16:creationId xmlns:a16="http://schemas.microsoft.com/office/drawing/2014/main" id="{CD3F9D15-E872-40B8-B97B-DF62C775D516}"/>
              </a:ext>
            </a:extLst>
          </p:cNvPr>
          <p:cNvSpPr txBox="1"/>
          <p:nvPr/>
        </p:nvSpPr>
        <p:spPr>
          <a:xfrm>
            <a:off x="2909017" y="3234339"/>
            <a:ext cx="2057293" cy="1379224"/>
          </a:xfrm>
          <a:prstGeom prst="rect">
            <a:avLst/>
          </a:prstGeom>
          <a:noFill/>
        </p:spPr>
        <p:txBody>
          <a:bodyPr wrap="none" rtlCol="0">
            <a:spAutoFit/>
          </a:bodyPr>
          <a:lstStyle/>
          <a:p>
            <a:pPr algn="ctr">
              <a:lnSpc>
                <a:spcPts val="2500"/>
              </a:lnSpc>
            </a:pPr>
            <a:r>
              <a:rPr lang="en-US" sz="2500" b="1" dirty="0">
                <a:solidFill>
                  <a:schemeClr val="bg1"/>
                </a:solidFill>
              </a:rPr>
              <a:t>Computations</a:t>
            </a:r>
          </a:p>
          <a:p>
            <a:pPr algn="ctr">
              <a:lnSpc>
                <a:spcPts val="2500"/>
              </a:lnSpc>
            </a:pPr>
            <a:r>
              <a:rPr lang="en-US" sz="2500" b="1" dirty="0">
                <a:solidFill>
                  <a:schemeClr val="bg1"/>
                </a:solidFill>
              </a:rPr>
              <a:t>for the NICA</a:t>
            </a:r>
          </a:p>
          <a:p>
            <a:pPr algn="ctr">
              <a:lnSpc>
                <a:spcPts val="2500"/>
              </a:lnSpc>
            </a:pPr>
            <a:r>
              <a:rPr lang="en-US" sz="2500" b="1" dirty="0">
                <a:solidFill>
                  <a:schemeClr val="bg1"/>
                </a:solidFill>
              </a:rPr>
              <a:t>megaproject</a:t>
            </a:r>
          </a:p>
          <a:p>
            <a:pPr algn="ctr">
              <a:lnSpc>
                <a:spcPts val="2500"/>
              </a:lnSpc>
            </a:pPr>
            <a:r>
              <a:rPr lang="en-US" sz="2500" b="1" dirty="0">
                <a:solidFill>
                  <a:schemeClr val="bg1"/>
                </a:solidFill>
              </a:rPr>
              <a:t>[ 66% ]</a:t>
            </a:r>
          </a:p>
        </p:txBody>
      </p:sp>
      <p:sp>
        <p:nvSpPr>
          <p:cNvPr id="15" name="TextBox 14">
            <a:extLst>
              <a:ext uri="{FF2B5EF4-FFF2-40B4-BE49-F238E27FC236}">
                <a16:creationId xmlns:a16="http://schemas.microsoft.com/office/drawing/2014/main" id="{324DEFFC-16BB-46E1-9270-93B1FCC28B0B}"/>
              </a:ext>
            </a:extLst>
          </p:cNvPr>
          <p:cNvSpPr txBox="1"/>
          <p:nvPr/>
        </p:nvSpPr>
        <p:spPr>
          <a:xfrm>
            <a:off x="9333253" y="3095071"/>
            <a:ext cx="1673856" cy="459869"/>
          </a:xfrm>
          <a:prstGeom prst="rect">
            <a:avLst/>
          </a:prstGeom>
          <a:noFill/>
        </p:spPr>
        <p:txBody>
          <a:bodyPr wrap="none" rtlCol="0">
            <a:spAutoFit/>
          </a:bodyPr>
          <a:lstStyle/>
          <a:p>
            <a:pPr algn="ctr">
              <a:lnSpc>
                <a:spcPts val="2800"/>
              </a:lnSpc>
            </a:pPr>
            <a:r>
              <a:rPr lang="en-US" sz="2900" b="1" dirty="0">
                <a:solidFill>
                  <a:schemeClr val="bg1"/>
                </a:solidFill>
              </a:rPr>
              <a:t>72% MPD</a:t>
            </a:r>
          </a:p>
        </p:txBody>
      </p:sp>
      <p:sp>
        <p:nvSpPr>
          <p:cNvPr id="16" name="TextBox 15">
            <a:extLst>
              <a:ext uri="{FF2B5EF4-FFF2-40B4-BE49-F238E27FC236}">
                <a16:creationId xmlns:a16="http://schemas.microsoft.com/office/drawing/2014/main" id="{F3FAC81E-B2FF-4D23-A534-A483A6EFAA92}"/>
              </a:ext>
            </a:extLst>
          </p:cNvPr>
          <p:cNvSpPr txBox="1"/>
          <p:nvPr/>
        </p:nvSpPr>
        <p:spPr>
          <a:xfrm>
            <a:off x="7104112" y="4629379"/>
            <a:ext cx="2029723" cy="459869"/>
          </a:xfrm>
          <a:prstGeom prst="rect">
            <a:avLst/>
          </a:prstGeom>
          <a:noFill/>
        </p:spPr>
        <p:txBody>
          <a:bodyPr wrap="none" rtlCol="0">
            <a:spAutoFit/>
          </a:bodyPr>
          <a:lstStyle/>
          <a:p>
            <a:pPr algn="ctr">
              <a:lnSpc>
                <a:spcPts val="2800"/>
              </a:lnSpc>
            </a:pPr>
            <a:r>
              <a:rPr lang="en-US" sz="2900" b="1" dirty="0">
                <a:solidFill>
                  <a:schemeClr val="bg1"/>
                </a:solidFill>
              </a:rPr>
              <a:t>28% BM@N</a:t>
            </a:r>
          </a:p>
        </p:txBody>
      </p:sp>
      <p:sp>
        <p:nvSpPr>
          <p:cNvPr id="9" name="Arrow: Right 8">
            <a:extLst>
              <a:ext uri="{FF2B5EF4-FFF2-40B4-BE49-F238E27FC236}">
                <a16:creationId xmlns:a16="http://schemas.microsoft.com/office/drawing/2014/main" id="{8A84B766-D255-4DE1-A501-0E6A28F681F9}"/>
              </a:ext>
            </a:extLst>
          </p:cNvPr>
          <p:cNvSpPr/>
          <p:nvPr/>
        </p:nvSpPr>
        <p:spPr>
          <a:xfrm>
            <a:off x="5398653" y="3134923"/>
            <a:ext cx="1246994" cy="1471412"/>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a:extLst>
              <a:ext uri="{FF2B5EF4-FFF2-40B4-BE49-F238E27FC236}">
                <a16:creationId xmlns:a16="http://schemas.microsoft.com/office/drawing/2014/main" id="{853A2B0F-C205-42A2-9AD0-36418EBF62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201957" y="691403"/>
            <a:ext cx="1321535" cy="6493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32215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
            <a:extLst>
              <a:ext uri="{FF2B5EF4-FFF2-40B4-BE49-F238E27FC236}">
                <a16:creationId xmlns:a16="http://schemas.microsoft.com/office/drawing/2014/main" id="{F214EEF9-1BD5-42DF-B0D5-145322DBEB04}"/>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8311"/>
          <a:stretch/>
        </p:blipFill>
        <p:spPr bwMode="auto">
          <a:xfrm>
            <a:off x="0" y="5181450"/>
            <a:ext cx="12192000" cy="167655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a:extLst>
              <a:ext uri="{FF2B5EF4-FFF2-40B4-BE49-F238E27FC236}">
                <a16:creationId xmlns:a16="http://schemas.microsoft.com/office/drawing/2014/main" id="{BFC32D06-720B-465C-9331-8713E22A27FB}"/>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1744405"/>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5AFFA138-B932-4C77-9F15-A5BE5AEF0552}"/>
              </a:ext>
            </a:extLst>
          </p:cNvPr>
          <p:cNvSpPr txBox="1"/>
          <p:nvPr/>
        </p:nvSpPr>
        <p:spPr>
          <a:xfrm>
            <a:off x="1709345" y="44623"/>
            <a:ext cx="9195402" cy="600164"/>
          </a:xfrm>
          <a:prstGeom prst="rect">
            <a:avLst/>
          </a:prstGeom>
          <a:noFill/>
        </p:spPr>
        <p:txBody>
          <a:bodyPr wrap="none" rtlCol="0">
            <a:spAutoFit/>
          </a:bodyPr>
          <a:lstStyle/>
          <a:p>
            <a:pPr algn="ctr"/>
            <a:r>
              <a:rPr lang="en-US" sz="3300" b="1" dirty="0">
                <a:ln w="6600">
                  <a:solidFill>
                    <a:schemeClr val="accent2">
                      <a:lumMod val="50000"/>
                    </a:schemeClr>
                  </a:solidFill>
                  <a:prstDash val="solid"/>
                </a:ln>
                <a:solidFill>
                  <a:srgbClr val="FFFFFF"/>
                </a:solidFill>
                <a:effectLst>
                  <a:outerShdw dist="38100" dir="2700000" algn="tl" rotWithShape="0">
                    <a:schemeClr val="accent2"/>
                  </a:outerShdw>
                </a:effectLst>
                <a:cs typeface="Arial" panose="020B0604020202020204" pitchFamily="34" charset="0"/>
              </a:rPr>
              <a:t>BM@N collaboration on supercomputer “</a:t>
            </a:r>
            <a:r>
              <a:rPr lang="en-US" sz="3300" b="1" dirty="0" err="1">
                <a:ln w="6600">
                  <a:solidFill>
                    <a:schemeClr val="accent2">
                      <a:lumMod val="50000"/>
                    </a:schemeClr>
                  </a:solidFill>
                  <a:prstDash val="solid"/>
                </a:ln>
                <a:solidFill>
                  <a:srgbClr val="FFFFFF"/>
                </a:solidFill>
                <a:effectLst>
                  <a:outerShdw dist="38100" dir="2700000" algn="tl" rotWithShape="0">
                    <a:schemeClr val="accent2"/>
                  </a:outerShdw>
                </a:effectLst>
                <a:cs typeface="Arial" panose="020B0604020202020204" pitchFamily="34" charset="0"/>
              </a:rPr>
              <a:t>Govorun</a:t>
            </a:r>
            <a:r>
              <a:rPr lang="en-US" sz="3300" b="1" dirty="0">
                <a:ln w="6600">
                  <a:solidFill>
                    <a:schemeClr val="accent2">
                      <a:lumMod val="50000"/>
                    </a:schemeClr>
                  </a:solidFill>
                  <a:prstDash val="solid"/>
                </a:ln>
                <a:solidFill>
                  <a:srgbClr val="FFFFFF"/>
                </a:solidFill>
                <a:effectLst>
                  <a:outerShdw dist="38100" dir="2700000" algn="tl" rotWithShape="0">
                    <a:schemeClr val="accent2"/>
                  </a:outerShdw>
                </a:effectLst>
                <a:cs typeface="Arial" panose="020B0604020202020204" pitchFamily="34" charset="0"/>
              </a:rPr>
              <a:t>”</a:t>
            </a:r>
          </a:p>
        </p:txBody>
      </p:sp>
      <p:pic>
        <p:nvPicPr>
          <p:cNvPr id="12" name="Picture 4">
            <a:extLst>
              <a:ext uri="{FF2B5EF4-FFF2-40B4-BE49-F238E27FC236}">
                <a16:creationId xmlns:a16="http://schemas.microsoft.com/office/drawing/2014/main" id="{BBB60782-CB42-4ABC-9058-088D48298E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01957" y="691403"/>
            <a:ext cx="1321535" cy="6493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Рисунок 5">
            <a:extLst>
              <a:ext uri="{FF2B5EF4-FFF2-40B4-BE49-F238E27FC236}">
                <a16:creationId xmlns:a16="http://schemas.microsoft.com/office/drawing/2014/main" id="{29881533-3159-4D7B-B099-6C6DFE9795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945" y="1339987"/>
            <a:ext cx="1537559" cy="864877"/>
          </a:xfrm>
          <a:prstGeom prst="rect">
            <a:avLst/>
          </a:prstGeom>
        </p:spPr>
      </p:pic>
      <p:sp>
        <p:nvSpPr>
          <p:cNvPr id="17" name="TextBox 16">
            <a:extLst>
              <a:ext uri="{FF2B5EF4-FFF2-40B4-BE49-F238E27FC236}">
                <a16:creationId xmlns:a16="http://schemas.microsoft.com/office/drawing/2014/main" id="{BCBC6A39-1F36-4B97-9F72-960CC7371D7B}"/>
              </a:ext>
            </a:extLst>
          </p:cNvPr>
          <p:cNvSpPr txBox="1"/>
          <p:nvPr/>
        </p:nvSpPr>
        <p:spPr>
          <a:xfrm>
            <a:off x="1651720" y="684617"/>
            <a:ext cx="9504974" cy="1477328"/>
          </a:xfrm>
          <a:prstGeom prst="rect">
            <a:avLst/>
          </a:prstGeom>
          <a:noFill/>
        </p:spPr>
        <p:txBody>
          <a:bodyPr wrap="none" rtlCol="0">
            <a:spAutoFit/>
          </a:bodyPr>
          <a:lstStyle/>
          <a:p>
            <a:pPr marL="285750" indent="-285750">
              <a:buFont typeface="Arial" panose="020B0604020202020204" pitchFamily="34" charset="0"/>
              <a:buChar char="•"/>
            </a:pPr>
            <a:r>
              <a:rPr lang="en-US" dirty="0"/>
              <a:t>19 users from JINR and other organizations</a:t>
            </a:r>
          </a:p>
          <a:p>
            <a:pPr marL="285750" indent="-285750">
              <a:buFont typeface="Arial" panose="020B0604020202020204" pitchFamily="34" charset="0"/>
              <a:buChar char="•"/>
            </a:pPr>
            <a:r>
              <a:rPr lang="en-US" dirty="0"/>
              <a:t>an individual group on supercomputer “</a:t>
            </a:r>
            <a:r>
              <a:rPr lang="en-US" dirty="0" err="1"/>
              <a:t>Govorun</a:t>
            </a:r>
            <a:r>
              <a:rPr lang="en-US" dirty="0"/>
              <a:t>”</a:t>
            </a:r>
          </a:p>
          <a:p>
            <a:pPr marL="285750" indent="-285750">
              <a:buFont typeface="Arial" panose="020B0604020202020204" pitchFamily="34" charset="0"/>
              <a:buChar char="•"/>
            </a:pPr>
            <a:r>
              <a:rPr lang="en-US" dirty="0"/>
              <a:t>an individual computational queue </a:t>
            </a:r>
            <a:r>
              <a:rPr lang="ru-RU" dirty="0"/>
              <a:t>(</a:t>
            </a:r>
            <a:r>
              <a:rPr lang="en-US" b="1" dirty="0"/>
              <a:t>384 CPU,  ~800 Gb RAM</a:t>
            </a:r>
            <a:r>
              <a:rPr lang="ru-RU" dirty="0"/>
              <a:t>) </a:t>
            </a:r>
            <a:r>
              <a:rPr lang="en-US" dirty="0"/>
              <a:t>with the possibility of enlargement</a:t>
            </a:r>
          </a:p>
          <a:p>
            <a:pPr marL="285750" indent="-285750">
              <a:buFont typeface="Arial" panose="020B0604020202020204" pitchFamily="34" charset="0"/>
              <a:buChar char="•"/>
            </a:pPr>
            <a:r>
              <a:rPr lang="en-US" dirty="0"/>
              <a:t>access to experiment data at the EOS repository at JINR</a:t>
            </a:r>
          </a:p>
          <a:p>
            <a:pPr marL="285750" indent="-285750">
              <a:buFont typeface="Arial" panose="020B0604020202020204" pitchFamily="34" charset="0"/>
              <a:buChar char="•"/>
            </a:pPr>
            <a:r>
              <a:rPr lang="en-US" dirty="0"/>
              <a:t>access to FS </a:t>
            </a:r>
            <a:r>
              <a:rPr lang="en-US" b="1" dirty="0"/>
              <a:t>ZFS</a:t>
            </a:r>
            <a:r>
              <a:rPr lang="en-US" dirty="0"/>
              <a:t> (home directory, 2 TB), </a:t>
            </a:r>
            <a:r>
              <a:rPr lang="en-US" b="1" dirty="0"/>
              <a:t>Luster</a:t>
            </a:r>
            <a:r>
              <a:rPr lang="en-US" dirty="0"/>
              <a:t> (computations, 256 TB) and </a:t>
            </a:r>
            <a:r>
              <a:rPr lang="en-US" b="1" dirty="0"/>
              <a:t>EOS</a:t>
            </a:r>
            <a:r>
              <a:rPr lang="en-US" dirty="0"/>
              <a:t> (storage, 300 TB)</a:t>
            </a:r>
          </a:p>
        </p:txBody>
      </p:sp>
      <p:pic>
        <p:nvPicPr>
          <p:cNvPr id="10" name="Рисунок 9">
            <a:extLst>
              <a:ext uri="{FF2B5EF4-FFF2-40B4-BE49-F238E27FC236}">
                <a16:creationId xmlns:a16="http://schemas.microsoft.com/office/drawing/2014/main" id="{E0B5F330-6906-4011-BF96-1D589DCF8B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368" y="2307246"/>
            <a:ext cx="6264695" cy="3749486"/>
          </a:xfrm>
          <a:prstGeom prst="rect">
            <a:avLst/>
          </a:prstGeom>
          <a:ln w="6350">
            <a:solidFill>
              <a:schemeClr val="tx2">
                <a:lumMod val="75000"/>
              </a:schemeClr>
            </a:solidFill>
          </a:ln>
        </p:spPr>
      </p:pic>
      <p:pic>
        <p:nvPicPr>
          <p:cNvPr id="19" name="Рисунок 18">
            <a:extLst>
              <a:ext uri="{FF2B5EF4-FFF2-40B4-BE49-F238E27FC236}">
                <a16:creationId xmlns:a16="http://schemas.microsoft.com/office/drawing/2014/main" id="{70FF6583-6E15-413C-9AD7-1275087BEA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8985" y="2187624"/>
            <a:ext cx="3311569" cy="4625752"/>
          </a:xfrm>
          <a:prstGeom prst="rect">
            <a:avLst/>
          </a:prstGeom>
          <a:ln>
            <a:solidFill>
              <a:schemeClr val="tx2">
                <a:lumMod val="75000"/>
              </a:schemeClr>
            </a:solidFill>
          </a:ln>
        </p:spPr>
      </p:pic>
      <p:sp>
        <p:nvSpPr>
          <p:cNvPr id="20" name="Стрелка: вправо 19">
            <a:extLst>
              <a:ext uri="{FF2B5EF4-FFF2-40B4-BE49-F238E27FC236}">
                <a16:creationId xmlns:a16="http://schemas.microsoft.com/office/drawing/2014/main" id="{D148CAAA-DD90-4EA7-8F07-EF7EDA77ADBB}"/>
              </a:ext>
            </a:extLst>
          </p:cNvPr>
          <p:cNvSpPr/>
          <p:nvPr/>
        </p:nvSpPr>
        <p:spPr>
          <a:xfrm rot="21023352">
            <a:off x="1491948" y="3851495"/>
            <a:ext cx="1420228" cy="432048"/>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21" name="Прямоугольник 20">
            <a:extLst>
              <a:ext uri="{FF2B5EF4-FFF2-40B4-BE49-F238E27FC236}">
                <a16:creationId xmlns:a16="http://schemas.microsoft.com/office/drawing/2014/main" id="{FAACBA88-4F8C-459F-9561-83072CE7E340}"/>
              </a:ext>
            </a:extLst>
          </p:cNvPr>
          <p:cNvSpPr/>
          <p:nvPr/>
        </p:nvSpPr>
        <p:spPr>
          <a:xfrm>
            <a:off x="842134" y="4115417"/>
            <a:ext cx="577362" cy="456158"/>
          </a:xfrm>
          <a:prstGeom prst="rect">
            <a:avLst/>
          </a:prstGeom>
          <a:noFill/>
          <a:ln>
            <a:solidFill>
              <a:srgbClr val="C00000"/>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pic>
        <p:nvPicPr>
          <p:cNvPr id="23" name="Рисунок 22">
            <a:extLst>
              <a:ext uri="{FF2B5EF4-FFF2-40B4-BE49-F238E27FC236}">
                <a16:creationId xmlns:a16="http://schemas.microsoft.com/office/drawing/2014/main" id="{3C111358-2D0F-4F17-BDC0-7473F8A318F8}"/>
              </a:ext>
            </a:extLst>
          </p:cNvPr>
          <p:cNvPicPr>
            <a:picLocks noChangeAspect="1"/>
          </p:cNvPicPr>
          <p:nvPr/>
        </p:nvPicPr>
        <p:blipFill rotWithShape="1">
          <a:blip r:embed="rId9">
            <a:extLst>
              <a:ext uri="{28A0092B-C50C-407E-A947-70E740481C1C}">
                <a14:useLocalDpi xmlns:a14="http://schemas.microsoft.com/office/drawing/2010/main" val="0"/>
              </a:ext>
            </a:extLst>
          </a:blip>
          <a:srcRect l="16904" t="18500" r="39128" b="26826"/>
          <a:stretch/>
        </p:blipFill>
        <p:spPr>
          <a:xfrm>
            <a:off x="7956534" y="2836489"/>
            <a:ext cx="3612074" cy="2993045"/>
          </a:xfrm>
          <a:prstGeom prst="rect">
            <a:avLst/>
          </a:prstGeom>
        </p:spPr>
      </p:pic>
      <p:sp>
        <p:nvSpPr>
          <p:cNvPr id="24" name="Прямоугольник 23">
            <a:extLst>
              <a:ext uri="{FF2B5EF4-FFF2-40B4-BE49-F238E27FC236}">
                <a16:creationId xmlns:a16="http://schemas.microsoft.com/office/drawing/2014/main" id="{E68F6CF2-5678-441A-976D-B9A5D6CA726D}"/>
              </a:ext>
            </a:extLst>
          </p:cNvPr>
          <p:cNvSpPr/>
          <p:nvPr/>
        </p:nvSpPr>
        <p:spPr>
          <a:xfrm>
            <a:off x="8420858" y="5872066"/>
            <a:ext cx="2683427" cy="430887"/>
          </a:xfrm>
          <a:prstGeom prst="rect">
            <a:avLst/>
          </a:prstGeom>
        </p:spPr>
        <p:txBody>
          <a:bodyPr wrap="none">
            <a:spAutoFit/>
          </a:bodyPr>
          <a:lstStyle/>
          <a:p>
            <a:r>
              <a:rPr lang="en-US" sz="2200" b="1" dirty="0"/>
              <a:t>Software coordinator</a:t>
            </a:r>
            <a:endParaRPr lang="ru-RU" sz="2200" b="1" dirty="0"/>
          </a:p>
        </p:txBody>
      </p:sp>
    </p:spTree>
    <p:extLst>
      <p:ext uri="{BB962C8B-B14F-4D97-AF65-F5344CB8AC3E}">
        <p14:creationId xmlns:p14="http://schemas.microsoft.com/office/powerpoint/2010/main" val="617018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D49D6439-431B-40A0-B55B-C915FE0753B2}"/>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8311"/>
          <a:stretch/>
        </p:blipFill>
        <p:spPr bwMode="auto">
          <a:xfrm>
            <a:off x="0" y="5181450"/>
            <a:ext cx="12192000" cy="16765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9F7DDB88-4894-4CE6-BBFC-07812B793499}"/>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174440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Рисунок 5">
            <a:extLst>
              <a:ext uri="{FF2B5EF4-FFF2-40B4-BE49-F238E27FC236}">
                <a16:creationId xmlns:a16="http://schemas.microsoft.com/office/drawing/2014/main" id="{A89CA1FF-F83E-4964-92A0-CB31A817A25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2233" y="617402"/>
            <a:ext cx="11007534" cy="605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AC31E24-8991-4F92-ACE0-24300EE09DE4}"/>
              </a:ext>
            </a:extLst>
          </p:cNvPr>
          <p:cNvSpPr txBox="1"/>
          <p:nvPr/>
        </p:nvSpPr>
        <p:spPr>
          <a:xfrm>
            <a:off x="479376" y="44623"/>
            <a:ext cx="11377264" cy="600164"/>
          </a:xfrm>
          <a:prstGeom prst="rect">
            <a:avLst/>
          </a:prstGeom>
          <a:noFill/>
        </p:spPr>
        <p:txBody>
          <a:bodyPr wrap="square" rtlCol="0">
            <a:spAutoFit/>
          </a:bodyPr>
          <a:lstStyle/>
          <a:p>
            <a:pPr algn="ctr"/>
            <a:r>
              <a:rPr lang="en-US" sz="3300" b="1" dirty="0">
                <a:ln w="6600">
                  <a:solidFill>
                    <a:schemeClr val="accent2">
                      <a:lumMod val="50000"/>
                    </a:schemeClr>
                  </a:solidFill>
                  <a:prstDash val="solid"/>
                </a:ln>
                <a:solidFill>
                  <a:srgbClr val="FFFFFF"/>
                </a:solidFill>
                <a:effectLst>
                  <a:outerShdw dist="38100" dir="2700000" algn="tl" rotWithShape="0">
                    <a:schemeClr val="accent2"/>
                  </a:outerShdw>
                </a:effectLst>
                <a:cs typeface="Arial" panose="020B0604020202020204" pitchFamily="34" charset="0"/>
              </a:rPr>
              <a:t>Off-Line Computer Complex for the NICA Project</a:t>
            </a:r>
            <a:endParaRPr lang="ru-RU" sz="3300" b="1" dirty="0">
              <a:ln w="6600">
                <a:solidFill>
                  <a:schemeClr val="accent2">
                    <a:lumMod val="50000"/>
                  </a:schemeClr>
                </a:solidFill>
                <a:prstDash val="solid"/>
              </a:ln>
              <a:solidFill>
                <a:srgbClr val="FFFFFF"/>
              </a:solidFill>
              <a:effectLst>
                <a:outerShdw dist="38100" dir="2700000" algn="tl" rotWithShape="0">
                  <a:schemeClr val="accent2"/>
                </a:outerShdw>
              </a:effectLst>
              <a:cs typeface="Arial" panose="020B0604020202020204" pitchFamily="34" charset="0"/>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A5445E8-6018-440A-BED1-E215DE817A94}"/>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8311"/>
          <a:stretch/>
        </p:blipFill>
        <p:spPr bwMode="auto">
          <a:xfrm>
            <a:off x="0" y="5181450"/>
            <a:ext cx="12192000" cy="16765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a:extLst>
              <a:ext uri="{FF2B5EF4-FFF2-40B4-BE49-F238E27FC236}">
                <a16:creationId xmlns:a16="http://schemas.microsoft.com/office/drawing/2014/main" id="{37BDBB96-95C9-4872-8D57-BBF5753E2E1B}"/>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17444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9FE4EF29-C72F-45E7-A42F-3259EF40F3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3945" y="764704"/>
            <a:ext cx="1321535" cy="6493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13">
            <a:extLst>
              <a:ext uri="{FF2B5EF4-FFF2-40B4-BE49-F238E27FC236}">
                <a16:creationId xmlns:a16="http://schemas.microsoft.com/office/drawing/2014/main" id="{7A10AF84-9F22-48CD-856C-FE3B97B8D5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336" y="1530405"/>
            <a:ext cx="1321200" cy="406556"/>
          </a:xfrm>
          <a:prstGeom prst="rect">
            <a:avLst/>
          </a:prstGeom>
        </p:spPr>
      </p:pic>
      <p:pic>
        <p:nvPicPr>
          <p:cNvPr id="22" name="Рисунок 21">
            <a:extLst>
              <a:ext uri="{FF2B5EF4-FFF2-40B4-BE49-F238E27FC236}">
                <a16:creationId xmlns:a16="http://schemas.microsoft.com/office/drawing/2014/main" id="{299EE847-9AFF-4AA7-82F9-C3BE5F7F217D}"/>
              </a:ext>
            </a:extLst>
          </p:cNvPr>
          <p:cNvPicPr>
            <a:picLocks noChangeAspect="1"/>
          </p:cNvPicPr>
          <p:nvPr/>
        </p:nvPicPr>
        <p:blipFill rotWithShape="1">
          <a:blip r:embed="rId7"/>
          <a:srcRect l="12499" t="3865" r="10489"/>
          <a:stretch/>
        </p:blipFill>
        <p:spPr>
          <a:xfrm>
            <a:off x="2046211" y="1054029"/>
            <a:ext cx="8099579" cy="5687339"/>
          </a:xfrm>
          <a:prstGeom prst="rect">
            <a:avLst/>
          </a:prstGeom>
        </p:spPr>
      </p:pic>
      <p:sp>
        <p:nvSpPr>
          <p:cNvPr id="7" name="TextBox 6">
            <a:extLst>
              <a:ext uri="{FF2B5EF4-FFF2-40B4-BE49-F238E27FC236}">
                <a16:creationId xmlns:a16="http://schemas.microsoft.com/office/drawing/2014/main" id="{C72742B5-396F-4AF7-B53C-6AC5557C028A}"/>
              </a:ext>
            </a:extLst>
          </p:cNvPr>
          <p:cNvSpPr txBox="1"/>
          <p:nvPr/>
        </p:nvSpPr>
        <p:spPr>
          <a:xfrm>
            <a:off x="479376" y="44623"/>
            <a:ext cx="11377264" cy="1107996"/>
          </a:xfrm>
          <a:prstGeom prst="rect">
            <a:avLst/>
          </a:prstGeom>
          <a:noFill/>
        </p:spPr>
        <p:txBody>
          <a:bodyPr wrap="square" rtlCol="0">
            <a:spAutoFit/>
          </a:bodyPr>
          <a:lstStyle/>
          <a:p>
            <a:pPr algn="ctr"/>
            <a:r>
              <a:rPr lang="en-US" sz="3300" b="1" dirty="0">
                <a:ln w="6600">
                  <a:solidFill>
                    <a:schemeClr val="accent2">
                      <a:lumMod val="50000"/>
                    </a:schemeClr>
                  </a:solidFill>
                  <a:prstDash val="solid"/>
                </a:ln>
                <a:solidFill>
                  <a:srgbClr val="FFFFFF"/>
                </a:solidFill>
                <a:effectLst>
                  <a:outerShdw dist="38100" dir="2700000" algn="tl" rotWithShape="0">
                    <a:schemeClr val="accent2"/>
                  </a:outerShdw>
                </a:effectLst>
                <a:cs typeface="Arial" panose="020B0604020202020204" pitchFamily="34" charset="0"/>
              </a:rPr>
              <a:t>Technologies for storing, processing and analyzing experimental data in </a:t>
            </a:r>
            <a:r>
              <a:rPr lang="en-US" sz="3300" b="1" dirty="0" err="1">
                <a:ln w="6600">
                  <a:solidFill>
                    <a:schemeClr val="accent2">
                      <a:lumMod val="50000"/>
                    </a:schemeClr>
                  </a:solidFill>
                  <a:prstDash val="solid"/>
                </a:ln>
                <a:solidFill>
                  <a:srgbClr val="FFFFFF"/>
                </a:solidFill>
                <a:effectLst>
                  <a:outerShdw dist="38100" dir="2700000" algn="tl" rotWithShape="0">
                    <a:schemeClr val="accent2"/>
                  </a:outerShdw>
                </a:effectLst>
                <a:cs typeface="Arial" panose="020B0604020202020204" pitchFamily="34" charset="0"/>
              </a:rPr>
              <a:t>megasience</a:t>
            </a:r>
            <a:r>
              <a:rPr lang="en-US" sz="3300" b="1" dirty="0">
                <a:ln w="6600">
                  <a:solidFill>
                    <a:schemeClr val="accent2">
                      <a:lumMod val="50000"/>
                    </a:schemeClr>
                  </a:solidFill>
                  <a:prstDash val="solid"/>
                </a:ln>
                <a:solidFill>
                  <a:srgbClr val="FFFFFF"/>
                </a:solidFill>
                <a:effectLst>
                  <a:outerShdw dist="38100" dir="2700000" algn="tl" rotWithShape="0">
                    <a:schemeClr val="accent2"/>
                  </a:outerShdw>
                </a:effectLst>
                <a:cs typeface="Arial" panose="020B0604020202020204" pitchFamily="34" charset="0"/>
              </a:rPr>
              <a:t> projects</a:t>
            </a:r>
            <a:endParaRPr lang="ru-RU" sz="3300" b="1" dirty="0">
              <a:ln w="6600">
                <a:solidFill>
                  <a:schemeClr val="accent2">
                    <a:lumMod val="50000"/>
                  </a:schemeClr>
                </a:solidFill>
                <a:prstDash val="solid"/>
              </a:ln>
              <a:solidFill>
                <a:srgbClr val="FFFFFF"/>
              </a:solidFill>
              <a:effectLst>
                <a:outerShdw dist="38100" dir="2700000" algn="tl" rotWithShape="0">
                  <a:schemeClr val="accent2"/>
                </a:outerShdw>
              </a:effectLst>
              <a:cs typeface="Arial" panose="020B0604020202020204" pitchFamily="34" charset="0"/>
            </a:endParaRPr>
          </a:p>
        </p:txBody>
      </p:sp>
    </p:spTree>
    <p:extLst>
      <p:ext uri="{BB962C8B-B14F-4D97-AF65-F5344CB8AC3E}">
        <p14:creationId xmlns:p14="http://schemas.microsoft.com/office/powerpoint/2010/main" val="1953710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a:extLst>
              <a:ext uri="{FF2B5EF4-FFF2-40B4-BE49-F238E27FC236}">
                <a16:creationId xmlns:a16="http://schemas.microsoft.com/office/drawing/2014/main" id="{AC5AF272-FE7D-43E9-9D32-AECF75650EA3}"/>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8311"/>
          <a:stretch/>
        </p:blipFill>
        <p:spPr bwMode="auto">
          <a:xfrm>
            <a:off x="0" y="5181450"/>
            <a:ext cx="12192000" cy="16765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a:extLst>
              <a:ext uri="{FF2B5EF4-FFF2-40B4-BE49-F238E27FC236}">
                <a16:creationId xmlns:a16="http://schemas.microsoft.com/office/drawing/2014/main" id="{63F0EB6D-0E1E-4DAD-8A17-0B1EEDC8EE90}"/>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174440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Группа 13"/>
          <p:cNvGrpSpPr/>
          <p:nvPr/>
        </p:nvGrpSpPr>
        <p:grpSpPr>
          <a:xfrm>
            <a:off x="712765" y="1064712"/>
            <a:ext cx="11032611" cy="5614712"/>
            <a:chOff x="5068775" y="4573375"/>
            <a:chExt cx="7858119" cy="2805555"/>
          </a:xfrm>
        </p:grpSpPr>
        <p:pic>
          <p:nvPicPr>
            <p:cNvPr id="4" name="Picture 2" descr="C:\RSC\Events\Dubna_27-28 March 2018\Photos\ОИЯИ_2\2018.03.27 ЛИТ презентация Суперкомпьютера  имени Н.Н. Говоруна\Small\IGOR2602j_s.jpg">
              <a:extLst>
                <a:ext uri="{FF2B5EF4-FFF2-40B4-BE49-F238E27FC236}">
                  <a16:creationId xmlns:a16="http://schemas.microsoft.com/office/drawing/2014/main" id="{A4729FD2-D35B-4EE7-9CD4-DDA7C3AE60B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7235"/>
            <a:stretch/>
          </p:blipFill>
          <p:spPr bwMode="auto">
            <a:xfrm>
              <a:off x="10325927" y="4573375"/>
              <a:ext cx="2356182" cy="2220197"/>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 name="Группа 4"/>
            <p:cNvGrpSpPr/>
            <p:nvPr/>
          </p:nvGrpSpPr>
          <p:grpSpPr>
            <a:xfrm>
              <a:off x="5086085" y="4577919"/>
              <a:ext cx="2596285" cy="2225041"/>
              <a:chOff x="7456230" y="19823760"/>
              <a:chExt cx="2859520" cy="2554635"/>
            </a:xfrm>
          </p:grpSpPr>
          <p:pic>
            <p:nvPicPr>
              <p:cNvPr id="6"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t="-39"/>
              <a:stretch/>
            </p:blipFill>
            <p:spPr bwMode="auto">
              <a:xfrm>
                <a:off x="7456230" y="19823760"/>
                <a:ext cx="1782752" cy="2552656"/>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8"/>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9238982" y="19825740"/>
                <a:ext cx="1076768" cy="2552655"/>
              </a:xfrm>
              <a:prstGeom prst="rect">
                <a:avLst/>
              </a:prstGeom>
              <a:ln>
                <a:solidFill>
                  <a:schemeClr val="tx1"/>
                </a:solidFill>
              </a:ln>
              <a:effectLst>
                <a:outerShdw blurRad="292100" dist="139700" dir="2700000" algn="tl" rotWithShape="0">
                  <a:srgbClr val="333333">
                    <a:alpha val="65000"/>
                  </a:srgbClr>
                </a:outerShdw>
              </a:effectLst>
            </p:spPr>
          </p:pic>
        </p:grpSp>
        <p:sp>
          <p:nvSpPr>
            <p:cNvPr id="8" name="Скругленный прямоугольник 7"/>
            <p:cNvSpPr/>
            <p:nvPr/>
          </p:nvSpPr>
          <p:spPr>
            <a:xfrm>
              <a:off x="10332223" y="6499941"/>
              <a:ext cx="2594671" cy="878989"/>
            </a:xfrm>
            <a:prstGeom prst="roundRect">
              <a:avLst>
                <a:gd name="adj" fmla="val 0"/>
              </a:avLst>
            </a:prstGeom>
          </p:spPr>
          <p:style>
            <a:lnRef idx="2">
              <a:schemeClr val="accent3"/>
            </a:lnRef>
            <a:fillRef idx="1">
              <a:schemeClr val="lt1"/>
            </a:fillRef>
            <a:effectRef idx="0">
              <a:schemeClr val="accent3"/>
            </a:effectRef>
            <a:fontRef idx="minor">
              <a:schemeClr val="dk1"/>
            </a:fontRef>
          </p:style>
          <p:txBody>
            <a:bodyPr rtlCol="0" anchor="ctr"/>
            <a:lstStyle/>
            <a:p>
              <a:endParaRPr lang="en-US" b="1" dirty="0">
                <a:solidFill>
                  <a:srgbClr val="C00000"/>
                </a:solidFill>
                <a:latin typeface="+mj-lt"/>
                <a:cs typeface="Calibri" panose="020F0502020204030204" pitchFamily="34" charset="0"/>
              </a:endParaRPr>
            </a:p>
            <a:p>
              <a:r>
                <a:rPr lang="en-US" sz="2000" b="1" dirty="0">
                  <a:solidFill>
                    <a:srgbClr val="002060"/>
                  </a:solidFill>
                  <a:latin typeface="+mj-lt"/>
                  <a:cs typeface="Times New Roman" panose="02020603050405020304" pitchFamily="18" charset="0"/>
                </a:rPr>
                <a:t>Second modification, 2019:</a:t>
              </a:r>
            </a:p>
            <a:p>
              <a:r>
                <a:rPr lang="en-US" sz="2000" b="1" dirty="0">
                  <a:solidFill>
                    <a:srgbClr val="002060"/>
                  </a:solidFill>
                  <a:latin typeface="+mj-lt"/>
                  <a:cs typeface="Times New Roman" panose="02020603050405020304" pitchFamily="18" charset="0"/>
                </a:rPr>
                <a:t>Total peak performance:</a:t>
              </a:r>
            </a:p>
            <a:p>
              <a:r>
                <a:rPr lang="en-US" sz="2000" b="1" dirty="0">
                  <a:solidFill>
                    <a:srgbClr val="C00000"/>
                  </a:solidFill>
                  <a:latin typeface="+mj-lt"/>
                  <a:cs typeface="Calibri" panose="020F0502020204030204" pitchFamily="34" charset="0"/>
                </a:rPr>
                <a:t>1.7</a:t>
              </a:r>
              <a:r>
                <a:rPr lang="en-US" sz="2000" b="1" dirty="0">
                  <a:solidFill>
                    <a:prstClr val="black"/>
                  </a:solidFill>
                  <a:latin typeface="+mj-lt"/>
                  <a:cs typeface="Calibri" panose="020F0502020204030204" pitchFamily="34" charset="0"/>
                </a:rPr>
                <a:t> </a:t>
              </a:r>
              <a:r>
                <a:rPr lang="en-US" sz="2000" b="1" dirty="0" err="1">
                  <a:solidFill>
                    <a:srgbClr val="002060"/>
                  </a:solidFill>
                  <a:latin typeface="+mj-lt"/>
                  <a:cs typeface="Times New Roman" panose="02020603050405020304" pitchFamily="18" charset="0"/>
                </a:rPr>
                <a:t>PFlops</a:t>
              </a:r>
              <a:r>
                <a:rPr lang="en-US" sz="2000" b="1" dirty="0">
                  <a:solidFill>
                    <a:srgbClr val="002060"/>
                  </a:solidFill>
                  <a:latin typeface="+mj-lt"/>
                  <a:cs typeface="Times New Roman" panose="02020603050405020304" pitchFamily="18" charset="0"/>
                </a:rPr>
                <a:t> for single precision</a:t>
              </a:r>
              <a:r>
                <a:rPr lang="ru-RU" sz="2000" b="1" dirty="0">
                  <a:solidFill>
                    <a:srgbClr val="002060"/>
                  </a:solidFill>
                  <a:latin typeface="+mj-lt"/>
                  <a:cs typeface="Calibri" panose="020F0502020204030204" pitchFamily="34" charset="0"/>
                </a:rPr>
                <a:t> </a:t>
              </a:r>
              <a:endParaRPr lang="en-US" sz="2000" b="1" dirty="0">
                <a:solidFill>
                  <a:srgbClr val="002060"/>
                </a:solidFill>
                <a:latin typeface="+mj-lt"/>
                <a:cs typeface="Calibri" panose="020F0502020204030204" pitchFamily="34" charset="0"/>
              </a:endParaRPr>
            </a:p>
            <a:p>
              <a:r>
                <a:rPr lang="en-US" sz="2000" b="1" dirty="0">
                  <a:solidFill>
                    <a:srgbClr val="C00000"/>
                  </a:solidFill>
                  <a:latin typeface="+mj-lt"/>
                  <a:cs typeface="Times New Roman" panose="02020603050405020304" pitchFamily="18" charset="0"/>
                </a:rPr>
                <a:t>860</a:t>
              </a:r>
              <a:r>
                <a:rPr lang="en-US" sz="2000" b="1" dirty="0">
                  <a:solidFill>
                    <a:prstClr val="black"/>
                  </a:solidFill>
                  <a:latin typeface="+mj-lt"/>
                  <a:cs typeface="Calibri" panose="020F0502020204030204" pitchFamily="34" charset="0"/>
                </a:rPr>
                <a:t> </a:t>
              </a:r>
              <a:r>
                <a:rPr lang="en-US" sz="2000" b="1" dirty="0" err="1">
                  <a:solidFill>
                    <a:srgbClr val="002060"/>
                  </a:solidFill>
                  <a:latin typeface="+mj-lt"/>
                  <a:cs typeface="Times New Roman" panose="02020603050405020304" pitchFamily="18" charset="0"/>
                </a:rPr>
                <a:t>TFlops</a:t>
              </a:r>
              <a:r>
                <a:rPr lang="en-US" sz="2000" b="1" dirty="0">
                  <a:solidFill>
                    <a:srgbClr val="002060"/>
                  </a:solidFill>
                  <a:latin typeface="+mj-lt"/>
                  <a:cs typeface="Times New Roman" panose="02020603050405020304" pitchFamily="18" charset="0"/>
                </a:rPr>
                <a:t> for double precision</a:t>
              </a:r>
              <a:endParaRPr lang="ru-RU" sz="2000" b="1" dirty="0">
                <a:solidFill>
                  <a:srgbClr val="002060"/>
                </a:solidFill>
                <a:latin typeface="+mj-lt"/>
                <a:cs typeface="Times New Roman" panose="02020603050405020304" pitchFamily="18" charset="0"/>
              </a:endParaRPr>
            </a:p>
          </p:txBody>
        </p:sp>
        <p:sp>
          <p:nvSpPr>
            <p:cNvPr id="9" name="Скругленный прямоугольник 32">
              <a:extLst>
                <a:ext uri="{FF2B5EF4-FFF2-40B4-BE49-F238E27FC236}">
                  <a16:creationId xmlns:a16="http://schemas.microsoft.com/office/drawing/2014/main" id="{C00E23CB-3B91-4644-B803-D0FAF730DC59}"/>
                </a:ext>
              </a:extLst>
            </p:cNvPr>
            <p:cNvSpPr/>
            <p:nvPr/>
          </p:nvSpPr>
          <p:spPr>
            <a:xfrm>
              <a:off x="5068775" y="6492409"/>
              <a:ext cx="2591911" cy="886521"/>
            </a:xfrm>
            <a:prstGeom prst="roundRect">
              <a:avLst>
                <a:gd name="adj" fmla="val 0"/>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2000" b="1" dirty="0">
                  <a:solidFill>
                    <a:srgbClr val="002060"/>
                  </a:solidFill>
                  <a:latin typeface="+mj-lt"/>
                  <a:cs typeface="Times New Roman" panose="02020603050405020304" pitchFamily="18" charset="0"/>
                </a:rPr>
                <a:t>First modification, 2018:</a:t>
              </a:r>
            </a:p>
            <a:p>
              <a:r>
                <a:rPr lang="en-US" sz="2000" b="1" dirty="0">
                  <a:solidFill>
                    <a:srgbClr val="002060"/>
                  </a:solidFill>
                  <a:latin typeface="+mj-lt"/>
                  <a:cs typeface="Times New Roman" panose="02020603050405020304" pitchFamily="18" charset="0"/>
                </a:rPr>
                <a:t>Total peak performance:</a:t>
              </a:r>
            </a:p>
            <a:p>
              <a:r>
                <a:rPr lang="en-US" sz="2000" b="1" dirty="0">
                  <a:solidFill>
                    <a:srgbClr val="C00000"/>
                  </a:solidFill>
                  <a:latin typeface="+mj-lt"/>
                  <a:cs typeface="Calibri" panose="020F0502020204030204" pitchFamily="34" charset="0"/>
                </a:rPr>
                <a:t>1</a:t>
              </a:r>
              <a:r>
                <a:rPr lang="en-US" sz="2000" b="1" dirty="0">
                  <a:solidFill>
                    <a:srgbClr val="002060"/>
                  </a:solidFill>
                  <a:latin typeface="+mj-lt"/>
                  <a:cs typeface="Times New Roman" panose="02020603050405020304" pitchFamily="18" charset="0"/>
                </a:rPr>
                <a:t> </a:t>
              </a:r>
              <a:r>
                <a:rPr lang="en-US" sz="2000" b="1" dirty="0" err="1">
                  <a:solidFill>
                    <a:srgbClr val="002060"/>
                  </a:solidFill>
                  <a:latin typeface="+mj-lt"/>
                  <a:cs typeface="Times New Roman" panose="02020603050405020304" pitchFamily="18" charset="0"/>
                </a:rPr>
                <a:t>PFlops</a:t>
              </a:r>
              <a:r>
                <a:rPr lang="en-US" sz="2000" b="1" dirty="0">
                  <a:solidFill>
                    <a:srgbClr val="002060"/>
                  </a:solidFill>
                  <a:latin typeface="+mj-lt"/>
                  <a:cs typeface="Times New Roman" panose="02020603050405020304" pitchFamily="18" charset="0"/>
                </a:rPr>
                <a:t> for single precision</a:t>
              </a:r>
              <a:r>
                <a:rPr lang="ru-RU" sz="2000" b="1" dirty="0">
                  <a:solidFill>
                    <a:srgbClr val="002060"/>
                  </a:solidFill>
                  <a:latin typeface="+mj-lt"/>
                  <a:cs typeface="Times New Roman" panose="02020603050405020304" pitchFamily="18" charset="0"/>
                </a:rPr>
                <a:t> </a:t>
              </a:r>
              <a:endParaRPr lang="en-US" sz="2000" b="1" dirty="0">
                <a:solidFill>
                  <a:srgbClr val="002060"/>
                </a:solidFill>
                <a:latin typeface="+mj-lt"/>
                <a:cs typeface="Times New Roman" panose="02020603050405020304" pitchFamily="18" charset="0"/>
              </a:endParaRPr>
            </a:p>
            <a:p>
              <a:r>
                <a:rPr lang="en-US" sz="2000" b="1" dirty="0">
                  <a:solidFill>
                    <a:srgbClr val="C00000"/>
                  </a:solidFill>
                  <a:latin typeface="+mj-lt"/>
                  <a:cs typeface="Calibri" panose="020F0502020204030204" pitchFamily="34" charset="0"/>
                </a:rPr>
                <a:t>500</a:t>
              </a:r>
              <a:r>
                <a:rPr lang="en-US" sz="2000" b="1" dirty="0">
                  <a:solidFill>
                    <a:srgbClr val="002060"/>
                  </a:solidFill>
                  <a:latin typeface="+mj-lt"/>
                  <a:cs typeface="Times New Roman" panose="02020603050405020304" pitchFamily="18" charset="0"/>
                </a:rPr>
                <a:t> </a:t>
              </a:r>
              <a:r>
                <a:rPr lang="en-US" sz="2000" b="1" dirty="0" err="1">
                  <a:solidFill>
                    <a:srgbClr val="002060"/>
                  </a:solidFill>
                  <a:latin typeface="+mj-lt"/>
                  <a:cs typeface="Times New Roman" panose="02020603050405020304" pitchFamily="18" charset="0"/>
                </a:rPr>
                <a:t>TFlops</a:t>
              </a:r>
              <a:r>
                <a:rPr lang="en-US" sz="2000" b="1" dirty="0">
                  <a:solidFill>
                    <a:srgbClr val="002060"/>
                  </a:solidFill>
                  <a:latin typeface="+mj-lt"/>
                  <a:cs typeface="Times New Roman" panose="02020603050405020304" pitchFamily="18" charset="0"/>
                </a:rPr>
                <a:t> for double precision</a:t>
              </a:r>
              <a:endParaRPr lang="ru-RU" sz="2000" b="1" dirty="0">
                <a:solidFill>
                  <a:srgbClr val="002060"/>
                </a:solidFill>
                <a:latin typeface="+mj-lt"/>
                <a:cs typeface="Times New Roman" panose="02020603050405020304" pitchFamily="18" charset="0"/>
              </a:endParaRPr>
            </a:p>
          </p:txBody>
        </p:sp>
        <p:sp>
          <p:nvSpPr>
            <p:cNvPr id="10" name="Стрелка вправо 28">
              <a:extLst>
                <a:ext uri="{FF2B5EF4-FFF2-40B4-BE49-F238E27FC236}">
                  <a16:creationId xmlns:a16="http://schemas.microsoft.com/office/drawing/2014/main" id="{4A590C10-A024-43AC-8E04-CB4ACC6BE61A}"/>
                </a:ext>
              </a:extLst>
            </p:cNvPr>
            <p:cNvSpPr/>
            <p:nvPr/>
          </p:nvSpPr>
          <p:spPr>
            <a:xfrm>
              <a:off x="7542034" y="5135560"/>
              <a:ext cx="2924230" cy="348340"/>
            </a:xfrm>
            <a:prstGeom prst="rightArrow">
              <a:avLst/>
            </a:prstGeom>
            <a:solidFill>
              <a:srgbClr val="0066CC"/>
            </a:solidFill>
            <a:ln w="9525">
              <a:solidFill>
                <a:srgbClr val="00206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solidFill>
                  <a:prstClr val="black"/>
                </a:solidFill>
              </a:endParaRPr>
            </a:p>
          </p:txBody>
        </p:sp>
      </p:grpSp>
      <p:sp>
        <p:nvSpPr>
          <p:cNvPr id="13" name="Прямоугольник 12"/>
          <p:cNvSpPr/>
          <p:nvPr/>
        </p:nvSpPr>
        <p:spPr>
          <a:xfrm>
            <a:off x="10202290" y="4878676"/>
            <a:ext cx="1582342" cy="400110"/>
          </a:xfrm>
          <a:prstGeom prst="rect">
            <a:avLst/>
          </a:prstGeom>
        </p:spPr>
        <p:txBody>
          <a:bodyPr wrap="square">
            <a:spAutoFit/>
          </a:bodyPr>
          <a:lstStyle/>
          <a:p>
            <a:pPr>
              <a:spcAft>
                <a:spcPts val="600"/>
              </a:spcAft>
            </a:pPr>
            <a:r>
              <a:rPr lang="en-US" sz="2000" b="1" dirty="0">
                <a:solidFill>
                  <a:srgbClr val="C00000"/>
                </a:solidFill>
                <a:latin typeface="Calibri" panose="020F0502020204030204" pitchFamily="34" charset="0"/>
                <a:cs typeface="Calibri" panose="020F0502020204030204" pitchFamily="34" charset="0"/>
              </a:rPr>
              <a:t>#10 in</a:t>
            </a:r>
            <a:r>
              <a:rPr lang="ru-RU" sz="2000" b="1" dirty="0">
                <a:solidFill>
                  <a:srgbClr val="C00000"/>
                </a:solidFill>
                <a:latin typeface="Calibri" panose="020F0502020204030204" pitchFamily="34" charset="0"/>
                <a:cs typeface="Calibri" panose="020F0502020204030204" pitchFamily="34" charset="0"/>
              </a:rPr>
              <a:t> </a:t>
            </a:r>
            <a:r>
              <a:rPr lang="en-US" sz="2000" b="1" dirty="0">
                <a:solidFill>
                  <a:srgbClr val="C00000"/>
                </a:solidFill>
                <a:latin typeface="Calibri" panose="020F0502020204030204" pitchFamily="34" charset="0"/>
                <a:cs typeface="Calibri" panose="020F0502020204030204" pitchFamily="34" charset="0"/>
              </a:rPr>
              <a:t>Top50</a:t>
            </a:r>
          </a:p>
        </p:txBody>
      </p:sp>
      <p:grpSp>
        <p:nvGrpSpPr>
          <p:cNvPr id="3" name="Группа 2"/>
          <p:cNvGrpSpPr/>
          <p:nvPr/>
        </p:nvGrpSpPr>
        <p:grpSpPr>
          <a:xfrm>
            <a:off x="4414026" y="4231907"/>
            <a:ext cx="3638981" cy="2447517"/>
            <a:chOff x="4626147" y="4231906"/>
            <a:chExt cx="3638981" cy="2447517"/>
          </a:xfrm>
        </p:grpSpPr>
        <p:sp>
          <p:nvSpPr>
            <p:cNvPr id="12" name="Скругленный прямоугольник 32">
              <a:extLst>
                <a:ext uri="{FF2B5EF4-FFF2-40B4-BE49-F238E27FC236}">
                  <a16:creationId xmlns:a16="http://schemas.microsoft.com/office/drawing/2014/main" id="{C00E23CB-3B91-4644-B803-D0FAF730DC59}"/>
                </a:ext>
              </a:extLst>
            </p:cNvPr>
            <p:cNvSpPr/>
            <p:nvPr/>
          </p:nvSpPr>
          <p:spPr>
            <a:xfrm>
              <a:off x="4626147" y="4231906"/>
              <a:ext cx="3638981" cy="2447517"/>
            </a:xfrm>
            <a:prstGeom prst="roundRect">
              <a:avLst>
                <a:gd name="adj" fmla="val 0"/>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000" b="1" dirty="0">
                  <a:solidFill>
                    <a:prstClr val="black"/>
                  </a:solidFill>
                  <a:latin typeface="Calibri" panose="020F0502020204030204" pitchFamily="34" charset="0"/>
                  <a:cs typeface="Calibri" panose="020F0502020204030204" pitchFamily="34" charset="0"/>
                </a:rPr>
                <a:t>Number of computing cores:</a:t>
              </a:r>
              <a:endParaRPr lang="ru-RU" sz="2000" b="1" dirty="0">
                <a:solidFill>
                  <a:prstClr val="black"/>
                </a:solidFill>
                <a:latin typeface="Calibri" panose="020F0502020204030204" pitchFamily="34" charset="0"/>
                <a:cs typeface="Calibri" panose="020F0502020204030204" pitchFamily="34" charset="0"/>
              </a:endParaRPr>
            </a:p>
            <a:p>
              <a:pPr algn="ctr"/>
              <a:r>
                <a:rPr lang="ru-RU" sz="2000" b="1" dirty="0">
                  <a:solidFill>
                    <a:srgbClr val="C00000"/>
                  </a:solidFill>
                  <a:latin typeface="Calibri" panose="020F0502020204030204" pitchFamily="34" charset="0"/>
                  <a:cs typeface="Calibri" panose="020F0502020204030204" pitchFamily="34" charset="0"/>
                </a:rPr>
                <a:t>1440                4224</a:t>
              </a:r>
              <a:endParaRPr lang="en-US" sz="2000" b="1" dirty="0">
                <a:solidFill>
                  <a:srgbClr val="C00000"/>
                </a:solidFill>
                <a:latin typeface="Calibri" panose="020F0502020204030204" pitchFamily="34" charset="0"/>
                <a:cs typeface="Calibri" panose="020F0502020204030204" pitchFamily="34" charset="0"/>
              </a:endParaRPr>
            </a:p>
            <a:p>
              <a:pPr algn="ctr"/>
              <a:endParaRPr lang="ru-RU" sz="800" b="1" dirty="0">
                <a:solidFill>
                  <a:srgbClr val="C00000"/>
                </a:solidFill>
                <a:latin typeface="Calibri" panose="020F0502020204030204" pitchFamily="34" charset="0"/>
                <a:cs typeface="Calibri" panose="020F0502020204030204" pitchFamily="34" charset="0"/>
              </a:endParaRPr>
            </a:p>
            <a:p>
              <a:pPr algn="ctr"/>
              <a:r>
                <a:rPr lang="en-US" sz="2000" b="1" dirty="0">
                  <a:solidFill>
                    <a:prstClr val="black"/>
                  </a:solidFill>
                  <a:latin typeface="Calibri" panose="020F0502020204030204" pitchFamily="34" charset="0"/>
                  <a:cs typeface="Calibri" panose="020F0502020204030204" pitchFamily="34" charset="0"/>
                </a:rPr>
                <a:t>Capacity of UDSS</a:t>
              </a:r>
              <a:r>
                <a:rPr lang="ru-RU" sz="2000" b="1" dirty="0">
                  <a:solidFill>
                    <a:prstClr val="black"/>
                  </a:solidFill>
                  <a:latin typeface="Calibri" panose="020F0502020204030204" pitchFamily="34" charset="0"/>
                  <a:cs typeface="Calibri" panose="020F0502020204030204" pitchFamily="34" charset="0"/>
                </a:rPr>
                <a:t>:</a:t>
              </a:r>
            </a:p>
            <a:p>
              <a:pPr algn="ctr"/>
              <a:r>
                <a:rPr lang="ru-RU" sz="2000" b="1" dirty="0">
                  <a:solidFill>
                    <a:srgbClr val="C00000"/>
                  </a:solidFill>
                  <a:latin typeface="Calibri" panose="020F0502020204030204" pitchFamily="34" charset="0"/>
                  <a:cs typeface="Calibri" panose="020F0502020204030204" pitchFamily="34" charset="0"/>
                </a:rPr>
                <a:t>120 </a:t>
              </a:r>
              <a:r>
                <a:rPr lang="en-US" sz="2000" b="1" dirty="0">
                  <a:solidFill>
                    <a:srgbClr val="C00000"/>
                  </a:solidFill>
                  <a:latin typeface="Calibri" panose="020F0502020204030204" pitchFamily="34" charset="0"/>
                  <a:cs typeface="Calibri" panose="020F0502020204030204" pitchFamily="34" charset="0"/>
                </a:rPr>
                <a:t>TB</a:t>
              </a:r>
              <a:r>
                <a:rPr lang="ru-RU" sz="2000" b="1" dirty="0">
                  <a:solidFill>
                    <a:srgbClr val="C00000"/>
                  </a:solidFill>
                  <a:latin typeface="Calibri" panose="020F0502020204030204" pitchFamily="34" charset="0"/>
                  <a:cs typeface="Calibri" panose="020F0502020204030204" pitchFamily="34" charset="0"/>
                </a:rPr>
                <a:t>                </a:t>
              </a:r>
              <a:r>
                <a:rPr lang="en-US" sz="2000" b="1" dirty="0">
                  <a:solidFill>
                    <a:srgbClr val="C00000"/>
                  </a:solidFill>
                  <a:latin typeface="Calibri" panose="020F0502020204030204" pitchFamily="34" charset="0"/>
                  <a:cs typeface="Calibri" panose="020F0502020204030204" pitchFamily="34" charset="0"/>
                </a:rPr>
                <a:t>288 TB</a:t>
              </a:r>
            </a:p>
            <a:p>
              <a:pPr algn="ctr"/>
              <a:endParaRPr lang="en-US" sz="800" b="1" dirty="0">
                <a:solidFill>
                  <a:prstClr val="black"/>
                </a:solidFill>
                <a:latin typeface="Calibri" panose="020F0502020204030204" pitchFamily="34" charset="0"/>
                <a:cs typeface="Calibri" panose="020F0502020204030204" pitchFamily="34" charset="0"/>
              </a:endParaRPr>
            </a:p>
            <a:p>
              <a:pPr algn="ctr"/>
              <a:r>
                <a:rPr lang="en-US" sz="2000" b="1" dirty="0">
                  <a:solidFill>
                    <a:prstClr val="black"/>
                  </a:solidFill>
                  <a:latin typeface="Calibri" panose="020F0502020204030204" pitchFamily="34" charset="0"/>
                  <a:cs typeface="Calibri" panose="020F0502020204030204" pitchFamily="34" charset="0"/>
                </a:rPr>
                <a:t>Data input/output rate </a:t>
              </a:r>
              <a:endParaRPr lang="ru-RU" sz="2000" b="1" dirty="0">
                <a:solidFill>
                  <a:prstClr val="black"/>
                </a:solidFill>
                <a:latin typeface="Calibri" panose="020F0502020204030204" pitchFamily="34" charset="0"/>
                <a:cs typeface="Calibri" panose="020F0502020204030204" pitchFamily="34" charset="0"/>
              </a:endParaRPr>
            </a:p>
            <a:p>
              <a:pPr algn="ctr"/>
              <a:r>
                <a:rPr lang="ru-RU" sz="2000" b="1" dirty="0">
                  <a:solidFill>
                    <a:srgbClr val="C00000"/>
                  </a:solidFill>
                  <a:latin typeface="Calibri" panose="020F0502020204030204" pitchFamily="34" charset="0"/>
                  <a:cs typeface="Calibri" panose="020F0502020204030204" pitchFamily="34" charset="0"/>
                </a:rPr>
                <a:t>56 </a:t>
              </a:r>
              <a:r>
                <a:rPr lang="en-US" sz="2000" b="1" dirty="0">
                  <a:solidFill>
                    <a:srgbClr val="C00000"/>
                  </a:solidFill>
                  <a:latin typeface="Calibri" panose="020F0502020204030204" pitchFamily="34" charset="0"/>
                  <a:cs typeface="Calibri" panose="020F0502020204030204" pitchFamily="34" charset="0"/>
                </a:rPr>
                <a:t>GB/s</a:t>
              </a:r>
              <a:r>
                <a:rPr lang="ru-RU" sz="2000" b="1" dirty="0">
                  <a:solidFill>
                    <a:srgbClr val="C00000"/>
                  </a:solidFill>
                  <a:latin typeface="Calibri" panose="020F0502020204030204" pitchFamily="34" charset="0"/>
                  <a:cs typeface="Calibri" panose="020F0502020204030204" pitchFamily="34" charset="0"/>
                </a:rPr>
                <a:t>                </a:t>
              </a:r>
              <a:r>
                <a:rPr lang="en-US" sz="2000" b="1" dirty="0">
                  <a:solidFill>
                    <a:srgbClr val="C00000"/>
                  </a:solidFill>
                  <a:latin typeface="Calibri" panose="020F0502020204030204" pitchFamily="34" charset="0"/>
                  <a:cs typeface="Calibri" panose="020F0502020204030204" pitchFamily="34" charset="0"/>
                </a:rPr>
                <a:t>300 GB/s</a:t>
              </a:r>
            </a:p>
            <a:p>
              <a:endParaRPr lang="ru-RU" sz="2000" b="1" dirty="0">
                <a:solidFill>
                  <a:srgbClr val="C00000"/>
                </a:solidFill>
                <a:latin typeface="Calibri" panose="020F0502020204030204" pitchFamily="34" charset="0"/>
                <a:cs typeface="Calibri" panose="020F0502020204030204" pitchFamily="34" charset="0"/>
              </a:endParaRPr>
            </a:p>
          </p:txBody>
        </p:sp>
        <p:sp>
          <p:nvSpPr>
            <p:cNvPr id="2" name="Стрелка вправо 1"/>
            <p:cNvSpPr/>
            <p:nvPr/>
          </p:nvSpPr>
          <p:spPr>
            <a:xfrm>
              <a:off x="6107884" y="6076606"/>
              <a:ext cx="586417" cy="2551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Стрелка вправо 15"/>
            <p:cNvSpPr/>
            <p:nvPr/>
          </p:nvSpPr>
          <p:spPr>
            <a:xfrm>
              <a:off x="6127377" y="5325635"/>
              <a:ext cx="586417" cy="2551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Стрелка вправо 16"/>
            <p:cNvSpPr/>
            <p:nvPr/>
          </p:nvSpPr>
          <p:spPr>
            <a:xfrm>
              <a:off x="6127376" y="4651193"/>
              <a:ext cx="586417" cy="2551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8" name="Picture 3" descr="C:\Working folder\130000_Logos\Intel\2015\xeonphi_k_rgb_60.png">
            <a:extLst>
              <a:ext uri="{FF2B5EF4-FFF2-40B4-BE49-F238E27FC236}">
                <a16:creationId xmlns:a16="http://schemas.microsoft.com/office/drawing/2014/main" id="{F524B130-457F-4CAB-A96A-62DE2424516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482180" y="1201257"/>
            <a:ext cx="961200" cy="961200"/>
          </a:xfrm>
          <a:prstGeom prst="rect">
            <a:avLst/>
          </a:prstGeom>
          <a:extLst>
            <a:ext uri="{909E8E84-426E-40DD-AFC4-6F175D3DCCD1}">
              <a14:hiddenFill xmlns:a14="http://schemas.microsoft.com/office/drawing/2010/main">
                <a:solidFill>
                  <a:srgbClr val="FFFFFF"/>
                </a:solidFill>
              </a14:hiddenFill>
            </a:ext>
          </a:extLst>
        </p:spPr>
      </p:pic>
      <p:pic>
        <p:nvPicPr>
          <p:cNvPr id="19" name="Picture 4" descr="C:\Working folder\130000_Logos\Intel\2015\Digital_SSD_k\SSD_k_rgb_3000.png">
            <a:extLst>
              <a:ext uri="{FF2B5EF4-FFF2-40B4-BE49-F238E27FC236}">
                <a16:creationId xmlns:a16="http://schemas.microsoft.com/office/drawing/2014/main" id="{CD8B3827-25A7-425B-B974-C43963A5B41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6482180" y="2857186"/>
            <a:ext cx="961200" cy="961200"/>
          </a:xfrm>
          <a:prstGeom prst="rect">
            <a:avLst/>
          </a:prstGeom>
          <a:extLst>
            <a:ext uri="{909E8E84-426E-40DD-AFC4-6F175D3DCCD1}">
              <a14:hiddenFill xmlns:a14="http://schemas.microsoft.com/office/drawing/2010/main">
                <a:solidFill>
                  <a:srgbClr val="FFFFFF"/>
                </a:solidFill>
              </a14:hiddenFill>
            </a:ext>
          </a:extLst>
        </p:spPr>
      </p:pic>
      <p:pic>
        <p:nvPicPr>
          <p:cNvPr id="20" name="Picture 5" descr="C:\Working folder\130000_Logos\Intel\2015\Board_SB_k\Board_SB_k_Digital\SB_k_rgb_3000.png">
            <a:extLst>
              <a:ext uri="{FF2B5EF4-FFF2-40B4-BE49-F238E27FC236}">
                <a16:creationId xmlns:a16="http://schemas.microsoft.com/office/drawing/2014/main" id="{9D5FBCFF-1805-4A1F-BA85-7B85130C2A0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126544" y="2851730"/>
            <a:ext cx="961200" cy="961200"/>
          </a:xfrm>
          <a:prstGeom prst="rect">
            <a:avLst/>
          </a:prstGeom>
          <a:extLst>
            <a:ext uri="{909E8E84-426E-40DD-AFC4-6F175D3DCCD1}">
              <a14:hiddenFill xmlns:a14="http://schemas.microsoft.com/office/drawing/2010/main">
                <a:solidFill>
                  <a:srgbClr val="FFFFFF"/>
                </a:solidFill>
              </a14:hiddenFill>
            </a:ext>
          </a:extLst>
        </p:spPr>
      </p:pic>
      <p:pic>
        <p:nvPicPr>
          <p:cNvPr id="21" name="Picture 2" descr="C:\RSC\Intel\Intel Xeon Platinum logo July 2016\xeon-pltnm-m-ww-rgb-3000.png">
            <a:extLst>
              <a:ext uri="{FF2B5EF4-FFF2-40B4-BE49-F238E27FC236}">
                <a16:creationId xmlns:a16="http://schemas.microsoft.com/office/drawing/2014/main" id="{DEA2C15D-E628-49FC-8C81-C0C92A25067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128296" y="1202133"/>
            <a:ext cx="959448" cy="959448"/>
          </a:xfrm>
          <a:prstGeom prst="rect">
            <a:avLst/>
          </a:prstGeom>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D7AB63B6-ADCB-449A-8603-B86FE8558A84}"/>
              </a:ext>
            </a:extLst>
          </p:cNvPr>
          <p:cNvSpPr txBox="1"/>
          <p:nvPr/>
        </p:nvSpPr>
        <p:spPr>
          <a:xfrm>
            <a:off x="1733367" y="44623"/>
            <a:ext cx="8725274" cy="600164"/>
          </a:xfrm>
          <a:prstGeom prst="rect">
            <a:avLst/>
          </a:prstGeom>
          <a:noFill/>
        </p:spPr>
        <p:txBody>
          <a:bodyPr wrap="none" rtlCol="0">
            <a:spAutoFit/>
          </a:bodyPr>
          <a:lstStyle/>
          <a:p>
            <a:pPr algn="ctr"/>
            <a:r>
              <a:rPr lang="en-US" sz="3300" b="1" dirty="0">
                <a:ln w="6600">
                  <a:solidFill>
                    <a:schemeClr val="accent2">
                      <a:lumMod val="50000"/>
                    </a:schemeClr>
                  </a:solidFill>
                  <a:prstDash val="solid"/>
                </a:ln>
                <a:solidFill>
                  <a:srgbClr val="FFFFFF"/>
                </a:solidFill>
                <a:effectLst>
                  <a:outerShdw dist="38100" dir="2700000" algn="tl" rotWithShape="0">
                    <a:schemeClr val="accent2"/>
                  </a:outerShdw>
                </a:effectLst>
                <a:cs typeface="Arial" panose="020B0604020202020204" pitchFamily="34" charset="0"/>
              </a:rPr>
              <a:t>Modernization of the supercomputer “</a:t>
            </a:r>
            <a:r>
              <a:rPr lang="en-US" sz="3300" b="1" dirty="0" err="1">
                <a:ln w="6600">
                  <a:solidFill>
                    <a:schemeClr val="accent2">
                      <a:lumMod val="50000"/>
                    </a:schemeClr>
                  </a:solidFill>
                  <a:prstDash val="solid"/>
                </a:ln>
                <a:solidFill>
                  <a:srgbClr val="FFFFFF"/>
                </a:solidFill>
                <a:effectLst>
                  <a:outerShdw dist="38100" dir="2700000" algn="tl" rotWithShape="0">
                    <a:schemeClr val="accent2"/>
                  </a:outerShdw>
                </a:effectLst>
                <a:cs typeface="Arial" panose="020B0604020202020204" pitchFamily="34" charset="0"/>
              </a:rPr>
              <a:t>Govorun</a:t>
            </a:r>
            <a:r>
              <a:rPr lang="en-US" sz="3300" b="1" dirty="0">
                <a:ln w="6600">
                  <a:solidFill>
                    <a:schemeClr val="accent2">
                      <a:lumMod val="50000"/>
                    </a:schemeClr>
                  </a:solidFill>
                  <a:prstDash val="solid"/>
                </a:ln>
                <a:solidFill>
                  <a:srgbClr val="FFFFFF"/>
                </a:solidFill>
                <a:effectLst>
                  <a:outerShdw dist="38100" dir="2700000" algn="tl" rotWithShape="0">
                    <a:schemeClr val="accent2"/>
                  </a:outerShdw>
                </a:effectLst>
                <a:cs typeface="Arial" panose="020B0604020202020204" pitchFamily="34" charset="0"/>
              </a:rPr>
              <a:t>”</a:t>
            </a:r>
            <a:endParaRPr lang="ru-RU" sz="3300" b="1" dirty="0">
              <a:ln w="6600">
                <a:solidFill>
                  <a:schemeClr val="accent2">
                    <a:lumMod val="50000"/>
                  </a:schemeClr>
                </a:solidFill>
                <a:prstDash val="solid"/>
              </a:ln>
              <a:solidFill>
                <a:srgbClr val="FFFFFF"/>
              </a:solidFill>
              <a:effectLst>
                <a:outerShdw dist="38100" dir="2700000" algn="tl" rotWithShape="0">
                  <a:schemeClr val="accent2"/>
                </a:outerShdw>
              </a:effectLst>
              <a:cs typeface="Arial" panose="020B0604020202020204" pitchFamily="34" charset="0"/>
            </a:endParaRPr>
          </a:p>
        </p:txBody>
      </p:sp>
    </p:spTree>
    <p:extLst>
      <p:ext uri="{BB962C8B-B14F-4D97-AF65-F5344CB8AC3E}">
        <p14:creationId xmlns:p14="http://schemas.microsoft.com/office/powerpoint/2010/main" val="1501254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28E7F9EA-7EE2-4375-A8F1-3ABF2011BBA4}"/>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8311"/>
          <a:stretch/>
        </p:blipFill>
        <p:spPr bwMode="auto">
          <a:xfrm>
            <a:off x="0" y="5181450"/>
            <a:ext cx="12192000" cy="16765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a:extLst>
              <a:ext uri="{FF2B5EF4-FFF2-40B4-BE49-F238E27FC236}">
                <a16:creationId xmlns:a16="http://schemas.microsoft.com/office/drawing/2014/main" id="{5E3DD293-A1A2-403C-A7AE-D89DC59E9C81}"/>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1744405"/>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rotWithShape="1">
          <a:blip r:embed="rId5" cstate="print">
            <a:extLst>
              <a:ext uri="{28A0092B-C50C-407E-A947-70E740481C1C}">
                <a14:useLocalDpi xmlns:a14="http://schemas.microsoft.com/office/drawing/2010/main" val="0"/>
              </a:ext>
            </a:extLst>
          </a:blip>
          <a:srcRect t="7282" r="3153" b="9023"/>
          <a:stretch/>
        </p:blipFill>
        <p:spPr>
          <a:xfrm>
            <a:off x="357267" y="1412776"/>
            <a:ext cx="6530821" cy="3990574"/>
          </a:xfrm>
          <a:prstGeom prst="rect">
            <a:avLst/>
          </a:prstGeom>
        </p:spPr>
      </p:pic>
      <p:sp>
        <p:nvSpPr>
          <p:cNvPr id="5" name="Прямоугольник 4"/>
          <p:cNvSpPr/>
          <p:nvPr/>
        </p:nvSpPr>
        <p:spPr>
          <a:xfrm>
            <a:off x="263352" y="5373216"/>
            <a:ext cx="6533380" cy="1261884"/>
          </a:xfrm>
          <a:prstGeom prst="rect">
            <a:avLst/>
          </a:prstGeom>
        </p:spPr>
        <p:txBody>
          <a:bodyPr wrap="square">
            <a:spAutoFit/>
          </a:bodyPr>
          <a:lstStyle/>
          <a:p>
            <a:pPr algn="just">
              <a:lnSpc>
                <a:spcPct val="100000"/>
              </a:lnSpc>
            </a:pPr>
            <a:r>
              <a:rPr lang="en-US" sz="1900" dirty="0">
                <a:latin typeface="+mj-lt"/>
                <a:cs typeface="Times New Roman" panose="02020603050405020304" pitchFamily="18" charset="0"/>
              </a:rPr>
              <a:t>Events of the MPD experiment are simulated and reconstructed on ultrafast data storage system under the </a:t>
            </a:r>
            <a:r>
              <a:rPr lang="en-US" b="1" dirty="0">
                <a:latin typeface="+mj-lt"/>
                <a:cs typeface="Times New Roman" panose="02020603050405020304" pitchFamily="18" charset="0"/>
              </a:rPr>
              <a:t>FS </a:t>
            </a:r>
            <a:r>
              <a:rPr lang="en-US" b="1" dirty="0" err="1">
                <a:latin typeface="+mj-lt"/>
                <a:cs typeface="Times New Roman" panose="02020603050405020304" pitchFamily="18" charset="0"/>
              </a:rPr>
              <a:t>Lustre</a:t>
            </a:r>
            <a:r>
              <a:rPr lang="en-US" b="1" dirty="0">
                <a:latin typeface="+mj-lt"/>
                <a:cs typeface="Times New Roman" panose="02020603050405020304" pitchFamily="18" charset="0"/>
              </a:rPr>
              <a:t> </a:t>
            </a:r>
            <a:r>
              <a:rPr lang="en-US" sz="1900" dirty="0">
                <a:latin typeface="+mj-lt"/>
                <a:cs typeface="Times New Roman" panose="02020603050405020304" pitchFamily="18" charset="0"/>
              </a:rPr>
              <a:t>management</a:t>
            </a:r>
            <a:r>
              <a:rPr lang="ru-RU" sz="1900" dirty="0">
                <a:latin typeface="+mj-lt"/>
                <a:cs typeface="Times New Roman" panose="02020603050405020304" pitchFamily="18" charset="0"/>
              </a:rPr>
              <a:t> </a:t>
            </a:r>
            <a:r>
              <a:rPr lang="en-GB" sz="1900" dirty="0">
                <a:latin typeface="+mj-lt"/>
                <a:cs typeface="Times New Roman" panose="02020603050405020304" pitchFamily="18" charset="0"/>
              </a:rPr>
              <a:t>with a subsequent transfer to semi-cold storages</a:t>
            </a:r>
            <a:r>
              <a:rPr lang="en-US" sz="1900" dirty="0">
                <a:latin typeface="+mj-lt"/>
                <a:cs typeface="Times New Roman" panose="02020603050405020304" pitchFamily="18" charset="0"/>
              </a:rPr>
              <a:t> (</a:t>
            </a:r>
            <a:r>
              <a:rPr lang="en-US" b="1" dirty="0">
                <a:latin typeface="+mj-lt"/>
                <a:cs typeface="Times New Roman" panose="02020603050405020304" pitchFamily="18" charset="0"/>
              </a:rPr>
              <a:t>FS ZFS, EOS</a:t>
            </a:r>
            <a:r>
              <a:rPr lang="en-US" sz="1900" dirty="0">
                <a:latin typeface="+mj-lt"/>
                <a:cs typeface="Times New Roman" panose="02020603050405020304" pitchFamily="18" charset="0"/>
              </a:rPr>
              <a:t>) and to the tape library for long-term storage.</a:t>
            </a:r>
            <a:endParaRPr lang="ru-RU" sz="1900" spc="-1" dirty="0">
              <a:latin typeface="+mj-lt"/>
              <a:cs typeface="Times New Roman" panose="02020603050405020304" pitchFamily="18" charset="0"/>
            </a:endParaRPr>
          </a:p>
        </p:txBody>
      </p:sp>
      <p:sp>
        <p:nvSpPr>
          <p:cNvPr id="8" name="Прямоугольник 7"/>
          <p:cNvSpPr/>
          <p:nvPr/>
        </p:nvSpPr>
        <p:spPr>
          <a:xfrm>
            <a:off x="7090161" y="908720"/>
            <a:ext cx="4826324" cy="1846659"/>
          </a:xfrm>
          <a:prstGeom prst="rect">
            <a:avLst/>
          </a:prstGeom>
        </p:spPr>
        <p:txBody>
          <a:bodyPr wrap="square">
            <a:spAutoFit/>
          </a:bodyPr>
          <a:lstStyle/>
          <a:p>
            <a:pPr algn="just">
              <a:lnSpc>
                <a:spcPct val="100000"/>
              </a:lnSpc>
            </a:pPr>
            <a:r>
              <a:rPr lang="en-US" sz="1900" b="1" dirty="0">
                <a:solidFill>
                  <a:srgbClr val="C00000"/>
                </a:solidFill>
                <a:latin typeface="+mj-lt"/>
                <a:cs typeface="Times New Roman" panose="02020603050405020304" pitchFamily="18" charset="0"/>
              </a:rPr>
              <a:t>1.5</a:t>
            </a:r>
            <a:r>
              <a:rPr lang="en-US" sz="1900" dirty="0">
                <a:solidFill>
                  <a:srgbClr val="C00000"/>
                </a:solidFill>
                <a:latin typeface="+mj-lt"/>
                <a:cs typeface="Times New Roman" panose="02020603050405020304" pitchFamily="18" charset="0"/>
              </a:rPr>
              <a:t> </a:t>
            </a:r>
            <a:r>
              <a:rPr lang="en-US" sz="1900" b="1" dirty="0">
                <a:solidFill>
                  <a:srgbClr val="C00000"/>
                </a:solidFill>
                <a:latin typeface="+mj-lt"/>
                <a:cs typeface="Times New Roman" panose="02020603050405020304" pitchFamily="18" charset="0"/>
              </a:rPr>
              <a:t>million events</a:t>
            </a:r>
            <a:r>
              <a:rPr lang="en-US" sz="1900" dirty="0">
                <a:solidFill>
                  <a:srgbClr val="C00000"/>
                </a:solidFill>
                <a:latin typeface="+mj-lt"/>
                <a:cs typeface="Times New Roman" panose="02020603050405020304" pitchFamily="18" charset="0"/>
              </a:rPr>
              <a:t> </a:t>
            </a:r>
            <a:r>
              <a:rPr lang="en-US" sz="1900" dirty="0">
                <a:latin typeface="+mj-lt"/>
                <a:cs typeface="Times New Roman" panose="02020603050405020304" pitchFamily="18" charset="0"/>
              </a:rPr>
              <a:t>were generated for the MPD experiment using the hierarchical structure of working with data. The </a:t>
            </a:r>
            <a:r>
              <a:rPr lang="en-US" sz="1900" dirty="0">
                <a:solidFill>
                  <a:srgbClr val="C00000"/>
                </a:solidFill>
                <a:latin typeface="+mj-lt"/>
                <a:cs typeface="Times New Roman" panose="02020603050405020304" pitchFamily="18" charset="0"/>
              </a:rPr>
              <a:t>acceleration of calculations </a:t>
            </a:r>
            <a:r>
              <a:rPr lang="en-US" sz="1900" dirty="0">
                <a:latin typeface="+mj-lt"/>
                <a:cs typeface="Times New Roman" panose="02020603050405020304" pitchFamily="18" charset="0"/>
              </a:rPr>
              <a:t>on the upgraded supercomputer in comparison with the previous configuration was </a:t>
            </a:r>
            <a:r>
              <a:rPr lang="en-US" sz="1900" b="1" dirty="0">
                <a:solidFill>
                  <a:srgbClr val="C00000"/>
                </a:solidFill>
                <a:latin typeface="+mj-lt"/>
                <a:cs typeface="Times New Roman" panose="02020603050405020304" pitchFamily="18" charset="0"/>
              </a:rPr>
              <a:t>1.45</a:t>
            </a:r>
            <a:r>
              <a:rPr lang="en-US" sz="1900" dirty="0">
                <a:solidFill>
                  <a:srgbClr val="C00000"/>
                </a:solidFill>
                <a:latin typeface="+mj-lt"/>
                <a:cs typeface="Times New Roman" panose="02020603050405020304" pitchFamily="18" charset="0"/>
              </a:rPr>
              <a:t> </a:t>
            </a:r>
            <a:r>
              <a:rPr lang="en-US" sz="1900" b="1" dirty="0">
                <a:solidFill>
                  <a:srgbClr val="C00000"/>
                </a:solidFill>
                <a:latin typeface="+mj-lt"/>
                <a:cs typeface="Times New Roman" panose="02020603050405020304" pitchFamily="18" charset="0"/>
              </a:rPr>
              <a:t>times</a:t>
            </a:r>
            <a:r>
              <a:rPr lang="en-US" sz="1900" dirty="0">
                <a:solidFill>
                  <a:srgbClr val="002060"/>
                </a:solidFill>
                <a:latin typeface="+mj-lt"/>
                <a:cs typeface="Times New Roman" panose="02020603050405020304" pitchFamily="18" charset="0"/>
              </a:rPr>
              <a:t>. </a:t>
            </a:r>
            <a:endParaRPr lang="ru-RU" sz="1900" spc="-1" dirty="0">
              <a:solidFill>
                <a:srgbClr val="002060"/>
              </a:solidFill>
              <a:latin typeface="+mj-lt"/>
              <a:cs typeface="Times New Roman" panose="02020603050405020304" pitchFamily="18" charset="0"/>
            </a:endParaRPr>
          </a:p>
        </p:txBody>
      </p:sp>
      <p:pic>
        <p:nvPicPr>
          <p:cNvPr id="10" name="Picture 164">
            <a:extLst>
              <a:ext uri="{FF2B5EF4-FFF2-40B4-BE49-F238E27FC236}">
                <a16:creationId xmlns:a16="http://schemas.microsoft.com/office/drawing/2014/main" id="{E181BBF9-6E57-4502-ABB8-3C010F5C3C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7414" y="3071525"/>
            <a:ext cx="4758508" cy="3525827"/>
          </a:xfrm>
          <a:prstGeom prst="rect">
            <a:avLst/>
          </a:prstGeom>
        </p:spPr>
      </p:pic>
      <p:sp>
        <p:nvSpPr>
          <p:cNvPr id="2" name="Прямоугольник 1"/>
          <p:cNvSpPr/>
          <p:nvPr/>
        </p:nvSpPr>
        <p:spPr>
          <a:xfrm>
            <a:off x="921622" y="764704"/>
            <a:ext cx="4958354" cy="661163"/>
          </a:xfrm>
          <a:prstGeom prst="rect">
            <a:avLst/>
          </a:prstGeom>
        </p:spPr>
        <p:txBody>
          <a:bodyPr wrap="square">
            <a:spAutoFit/>
          </a:bodyPr>
          <a:lstStyle/>
          <a:p>
            <a:pPr algn="ctr"/>
            <a:r>
              <a:rPr lang="en-US" dirty="0">
                <a:latin typeface="+mj-lt"/>
                <a:cs typeface="Times New Roman" panose="02020603050405020304" pitchFamily="18" charset="0"/>
              </a:rPr>
              <a:t>The hierarchical structure of working with data </a:t>
            </a:r>
          </a:p>
          <a:p>
            <a:pPr algn="ctr"/>
            <a:r>
              <a:rPr lang="en-US" dirty="0">
                <a:latin typeface="+mj-lt"/>
                <a:cs typeface="Times New Roman" panose="02020603050405020304" pitchFamily="18" charset="0"/>
              </a:rPr>
              <a:t>on the  “</a:t>
            </a:r>
            <a:r>
              <a:rPr lang="en-US" dirty="0" err="1">
                <a:latin typeface="+mj-lt"/>
                <a:cs typeface="Times New Roman" panose="02020603050405020304" pitchFamily="18" charset="0"/>
              </a:rPr>
              <a:t>Govorun</a:t>
            </a:r>
            <a:r>
              <a:rPr lang="en-US" dirty="0">
                <a:latin typeface="+mj-lt"/>
                <a:cs typeface="Times New Roman" panose="02020603050405020304" pitchFamily="18" charset="0"/>
              </a:rPr>
              <a:t>” supercomputer. </a:t>
            </a:r>
            <a:endParaRPr lang="ru-RU" dirty="0">
              <a:latin typeface="+mj-lt"/>
            </a:endParaRPr>
          </a:p>
        </p:txBody>
      </p:sp>
      <p:sp>
        <p:nvSpPr>
          <p:cNvPr id="13" name="TextBox 12">
            <a:extLst>
              <a:ext uri="{FF2B5EF4-FFF2-40B4-BE49-F238E27FC236}">
                <a16:creationId xmlns:a16="http://schemas.microsoft.com/office/drawing/2014/main" id="{631A2A9F-A01E-4E68-B7B8-0AD3CD6DE3C0}"/>
              </a:ext>
            </a:extLst>
          </p:cNvPr>
          <p:cNvSpPr txBox="1"/>
          <p:nvPr/>
        </p:nvSpPr>
        <p:spPr>
          <a:xfrm>
            <a:off x="421822" y="44623"/>
            <a:ext cx="11348363" cy="600164"/>
          </a:xfrm>
          <a:prstGeom prst="rect">
            <a:avLst/>
          </a:prstGeom>
          <a:noFill/>
        </p:spPr>
        <p:txBody>
          <a:bodyPr wrap="none" rtlCol="0">
            <a:spAutoFit/>
          </a:bodyPr>
          <a:lstStyle/>
          <a:p>
            <a:pPr algn="ctr"/>
            <a:r>
              <a:rPr lang="en-US" sz="3300" b="1" dirty="0">
                <a:ln w="6600">
                  <a:solidFill>
                    <a:schemeClr val="accent2">
                      <a:lumMod val="50000"/>
                    </a:schemeClr>
                  </a:solidFill>
                  <a:prstDash val="solid"/>
                </a:ln>
                <a:solidFill>
                  <a:srgbClr val="FFFFFF"/>
                </a:solidFill>
                <a:effectLst>
                  <a:outerShdw dist="38100" dir="2700000" algn="tl" rotWithShape="0">
                    <a:schemeClr val="accent2"/>
                  </a:outerShdw>
                </a:effectLst>
                <a:cs typeface="Arial" panose="020B0604020202020204" pitchFamily="34" charset="0"/>
              </a:rPr>
              <a:t>Modernized supercomputer “</a:t>
            </a:r>
            <a:r>
              <a:rPr lang="en-US" sz="3300" b="1" dirty="0" err="1">
                <a:ln w="6600">
                  <a:solidFill>
                    <a:schemeClr val="accent2">
                      <a:lumMod val="50000"/>
                    </a:schemeClr>
                  </a:solidFill>
                  <a:prstDash val="solid"/>
                </a:ln>
                <a:solidFill>
                  <a:srgbClr val="FFFFFF"/>
                </a:solidFill>
                <a:effectLst>
                  <a:outerShdw dist="38100" dir="2700000" algn="tl" rotWithShape="0">
                    <a:schemeClr val="accent2"/>
                  </a:outerShdw>
                </a:effectLst>
                <a:cs typeface="Arial" panose="020B0604020202020204" pitchFamily="34" charset="0"/>
              </a:rPr>
              <a:t>Govorun</a:t>
            </a:r>
            <a:r>
              <a:rPr lang="en-US" sz="3300" b="1" dirty="0">
                <a:ln w="6600">
                  <a:solidFill>
                    <a:schemeClr val="accent2">
                      <a:lumMod val="50000"/>
                    </a:schemeClr>
                  </a:solidFill>
                  <a:prstDash val="solid"/>
                </a:ln>
                <a:solidFill>
                  <a:srgbClr val="FFFFFF"/>
                </a:solidFill>
                <a:effectLst>
                  <a:outerShdw dist="38100" dir="2700000" algn="tl" rotWithShape="0">
                    <a:schemeClr val="accent2"/>
                  </a:outerShdw>
                </a:effectLst>
                <a:cs typeface="Arial" panose="020B0604020202020204" pitchFamily="34" charset="0"/>
              </a:rPr>
              <a:t>” for the MPD experiment</a:t>
            </a:r>
            <a:endParaRPr lang="ru-RU" sz="3300" b="1" dirty="0">
              <a:ln w="6600">
                <a:solidFill>
                  <a:schemeClr val="accent2">
                    <a:lumMod val="50000"/>
                  </a:schemeClr>
                </a:solidFill>
                <a:prstDash val="solid"/>
              </a:ln>
              <a:solidFill>
                <a:srgbClr val="FFFFFF"/>
              </a:solidFill>
              <a:effectLst>
                <a:outerShdw dist="38100" dir="2700000" algn="tl" rotWithShape="0">
                  <a:schemeClr val="accent2"/>
                </a:outerShdw>
              </a:effectLst>
              <a:cs typeface="Arial" panose="020B0604020202020204" pitchFamily="34" charset="0"/>
            </a:endParaRPr>
          </a:p>
        </p:txBody>
      </p:sp>
    </p:spTree>
    <p:extLst>
      <p:ext uri="{BB962C8B-B14F-4D97-AF65-F5344CB8AC3E}">
        <p14:creationId xmlns:p14="http://schemas.microsoft.com/office/powerpoint/2010/main" val="2451456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A5445E8-6018-440A-BED1-E215DE817A94}"/>
              </a:ext>
              <a:ext uri="{C183D7F6-B498-43B3-948B-1728B52AA6E4}">
                <adec:decorative xmlns:adec="http://schemas.microsoft.com/office/drawing/2017/decorative" val="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8311"/>
          <a:stretch/>
        </p:blipFill>
        <p:spPr bwMode="auto">
          <a:xfrm>
            <a:off x="0" y="5181450"/>
            <a:ext cx="12192000" cy="16765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a:extLst>
              <a:ext uri="{FF2B5EF4-FFF2-40B4-BE49-F238E27FC236}">
                <a16:creationId xmlns:a16="http://schemas.microsoft.com/office/drawing/2014/main" id="{37BDBB96-95C9-4872-8D57-BBF5753E2E1B}"/>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17444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72742B5-396F-4AF7-B53C-6AC5557C028A}"/>
              </a:ext>
            </a:extLst>
          </p:cNvPr>
          <p:cNvSpPr txBox="1"/>
          <p:nvPr/>
        </p:nvSpPr>
        <p:spPr>
          <a:xfrm>
            <a:off x="2219686" y="44623"/>
            <a:ext cx="7752636" cy="600164"/>
          </a:xfrm>
          <a:prstGeom prst="rect">
            <a:avLst/>
          </a:prstGeom>
          <a:noFill/>
        </p:spPr>
        <p:txBody>
          <a:bodyPr wrap="none" rtlCol="0">
            <a:spAutoFit/>
          </a:bodyPr>
          <a:lstStyle/>
          <a:p>
            <a:pPr algn="ctr"/>
            <a:r>
              <a:rPr lang="en-US" sz="3300" b="1" dirty="0">
                <a:ln w="6600">
                  <a:solidFill>
                    <a:schemeClr val="accent2">
                      <a:lumMod val="50000"/>
                    </a:schemeClr>
                  </a:solidFill>
                  <a:prstDash val="solid"/>
                </a:ln>
                <a:solidFill>
                  <a:srgbClr val="FFFFFF"/>
                </a:solidFill>
                <a:effectLst>
                  <a:outerShdw dist="38100" dir="2700000" algn="tl" rotWithShape="0">
                    <a:schemeClr val="accent2"/>
                  </a:outerShdw>
                </a:effectLst>
                <a:cs typeface="Arial" panose="020B0604020202020204" pitchFamily="34" charset="0"/>
              </a:rPr>
              <a:t>LIT infrastructure for the NICA megaproject</a:t>
            </a:r>
            <a:endParaRPr lang="ru-RU" sz="3300" b="1" dirty="0">
              <a:ln w="6600">
                <a:solidFill>
                  <a:schemeClr val="accent2">
                    <a:lumMod val="50000"/>
                  </a:schemeClr>
                </a:solidFill>
                <a:prstDash val="solid"/>
              </a:ln>
              <a:solidFill>
                <a:srgbClr val="FFFFFF"/>
              </a:solidFill>
              <a:effectLst>
                <a:outerShdw dist="38100" dir="2700000" algn="tl" rotWithShape="0">
                  <a:schemeClr val="accent2"/>
                </a:outerShdw>
              </a:effectLst>
              <a:cs typeface="Arial" panose="020B0604020202020204" pitchFamily="34" charset="0"/>
            </a:endParaRPr>
          </a:p>
        </p:txBody>
      </p:sp>
      <p:pic>
        <p:nvPicPr>
          <p:cNvPr id="11" name="Picture 4">
            <a:extLst>
              <a:ext uri="{FF2B5EF4-FFF2-40B4-BE49-F238E27FC236}">
                <a16:creationId xmlns:a16="http://schemas.microsoft.com/office/drawing/2014/main" id="{9FE4EF29-C72F-45E7-A42F-3259EF40F3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3945" y="404664"/>
            <a:ext cx="1321535" cy="6493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13">
            <a:extLst>
              <a:ext uri="{FF2B5EF4-FFF2-40B4-BE49-F238E27FC236}">
                <a16:creationId xmlns:a16="http://schemas.microsoft.com/office/drawing/2014/main" id="{7A10AF84-9F22-48CD-856C-FE3B97B8D5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336" y="1124744"/>
            <a:ext cx="1321200" cy="406556"/>
          </a:xfrm>
          <a:prstGeom prst="rect">
            <a:avLst/>
          </a:prstGeom>
        </p:spPr>
      </p:pic>
      <p:pic>
        <p:nvPicPr>
          <p:cNvPr id="3" name="Picture 2">
            <a:extLst>
              <a:ext uri="{FF2B5EF4-FFF2-40B4-BE49-F238E27FC236}">
                <a16:creationId xmlns:a16="http://schemas.microsoft.com/office/drawing/2014/main" id="{9DD02ACB-FB21-4DE8-BCBE-E8A99CAC93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400" y="3416643"/>
            <a:ext cx="2401516" cy="3180709"/>
          </a:xfrm>
          <a:prstGeom prst="rect">
            <a:avLst/>
          </a:prstGeom>
        </p:spPr>
      </p:pic>
      <p:pic>
        <p:nvPicPr>
          <p:cNvPr id="103" name="Picture 2">
            <a:extLst>
              <a:ext uri="{FF2B5EF4-FFF2-40B4-BE49-F238E27FC236}">
                <a16:creationId xmlns:a16="http://schemas.microsoft.com/office/drawing/2014/main" id="{BD91165C-F330-474E-8326-2E1FD494112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3092" r="5969"/>
          <a:stretch/>
        </p:blipFill>
        <p:spPr bwMode="auto">
          <a:xfrm>
            <a:off x="7254186" y="1215910"/>
            <a:ext cx="4494879" cy="2937253"/>
          </a:xfrm>
          <a:prstGeom prst="rect">
            <a:avLst/>
          </a:prstGeom>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3" name="Picture 82">
            <a:extLst>
              <a:ext uri="{FF2B5EF4-FFF2-40B4-BE49-F238E27FC236}">
                <a16:creationId xmlns:a16="http://schemas.microsoft.com/office/drawing/2014/main" id="{07F3EEF7-F36B-46D8-BAEB-99E148237C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43353" y="4683438"/>
            <a:ext cx="2519613" cy="775328"/>
          </a:xfrm>
          <a:prstGeom prst="rect">
            <a:avLst/>
          </a:prstGeom>
        </p:spPr>
      </p:pic>
      <p:pic>
        <p:nvPicPr>
          <p:cNvPr id="8" name="Picture 7">
            <a:extLst>
              <a:ext uri="{FF2B5EF4-FFF2-40B4-BE49-F238E27FC236}">
                <a16:creationId xmlns:a16="http://schemas.microsoft.com/office/drawing/2014/main" id="{CC5254D2-5B6F-4574-AC12-CC0C49F5CB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47078" y="4288844"/>
            <a:ext cx="4441782" cy="2245986"/>
          </a:xfrm>
          <a:prstGeom prst="rect">
            <a:avLst/>
          </a:prstGeom>
        </p:spPr>
      </p:pic>
      <p:pic>
        <p:nvPicPr>
          <p:cNvPr id="97" name="Picture 4">
            <a:extLst>
              <a:ext uri="{FF2B5EF4-FFF2-40B4-BE49-F238E27FC236}">
                <a16:creationId xmlns:a16="http://schemas.microsoft.com/office/drawing/2014/main" id="{3ED90AE4-2790-4B75-9C9D-86FE7AE14FD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4178287" y="1578924"/>
            <a:ext cx="3135855" cy="2353896"/>
          </a:xfrm>
          <a:prstGeom prst="rect">
            <a:avLst/>
          </a:prstGeom>
          <a:ln>
            <a:noFill/>
          </a:ln>
          <a:effectLst>
            <a:outerShdw blurRad="190500" algn="tl" rotWithShape="0">
              <a:srgbClr val="000000">
                <a:alpha val="70000"/>
              </a:srgbClr>
            </a:outerShdw>
          </a:effectLst>
        </p:spPr>
      </p:pic>
      <p:cxnSp>
        <p:nvCxnSpPr>
          <p:cNvPr id="105" name="Straight Arrow Connector 104">
            <a:extLst>
              <a:ext uri="{FF2B5EF4-FFF2-40B4-BE49-F238E27FC236}">
                <a16:creationId xmlns:a16="http://schemas.microsoft.com/office/drawing/2014/main" id="{76281AB9-DB29-4742-9E9A-E1500DDE9B8B}"/>
              </a:ext>
            </a:extLst>
          </p:cNvPr>
          <p:cNvCxnSpPr>
            <a:stCxn id="83" idx="1"/>
          </p:cNvCxnSpPr>
          <p:nvPr/>
        </p:nvCxnSpPr>
        <p:spPr>
          <a:xfrm flipH="1">
            <a:off x="3096916" y="5071102"/>
            <a:ext cx="746437" cy="507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A51BD515-3F28-4F9B-BC52-243E030A8711}"/>
              </a:ext>
            </a:extLst>
          </p:cNvPr>
          <p:cNvCxnSpPr/>
          <p:nvPr/>
        </p:nvCxnSpPr>
        <p:spPr>
          <a:xfrm flipH="1">
            <a:off x="6300641" y="5071102"/>
            <a:ext cx="746437" cy="507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FE2CA156-7521-4041-A1B8-A9D6FD81ECAB}"/>
              </a:ext>
            </a:extLst>
          </p:cNvPr>
          <p:cNvCxnSpPr>
            <a:stCxn id="83" idx="0"/>
          </p:cNvCxnSpPr>
          <p:nvPr/>
        </p:nvCxnSpPr>
        <p:spPr>
          <a:xfrm flipH="1" flipV="1">
            <a:off x="5091835" y="4080964"/>
            <a:ext cx="11325" cy="602474"/>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805EFB0-5AF9-41E2-B4A3-324C6D05C8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29417" y="1102116"/>
            <a:ext cx="2245529" cy="2533896"/>
          </a:xfrm>
          <a:prstGeom prst="rect">
            <a:avLst/>
          </a:prstGeom>
        </p:spPr>
      </p:pic>
      <p:sp>
        <p:nvSpPr>
          <p:cNvPr id="19" name="Прямоугольник 15">
            <a:extLst>
              <a:ext uri="{FF2B5EF4-FFF2-40B4-BE49-F238E27FC236}">
                <a16:creationId xmlns:a16="http://schemas.microsoft.com/office/drawing/2014/main" id="{871FAAFA-18F5-4107-9049-8C0765E38891}"/>
              </a:ext>
            </a:extLst>
          </p:cNvPr>
          <p:cNvSpPr>
            <a:spLocks noChangeArrowheads="1"/>
          </p:cNvSpPr>
          <p:nvPr/>
        </p:nvSpPr>
        <p:spPr bwMode="auto">
          <a:xfrm>
            <a:off x="9069895" y="1251237"/>
            <a:ext cx="2401517" cy="369332"/>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Network infrastructure</a:t>
            </a:r>
            <a:endParaRPr lang="ru-RU" b="1" dirty="0"/>
          </a:p>
        </p:txBody>
      </p:sp>
      <p:sp>
        <p:nvSpPr>
          <p:cNvPr id="20" name="Прямоугольник 15">
            <a:extLst>
              <a:ext uri="{FF2B5EF4-FFF2-40B4-BE49-F238E27FC236}">
                <a16:creationId xmlns:a16="http://schemas.microsoft.com/office/drawing/2014/main" id="{38A2F1E1-70B9-4446-BFC6-856B3ECA528C}"/>
              </a:ext>
            </a:extLst>
          </p:cNvPr>
          <p:cNvSpPr>
            <a:spLocks noChangeArrowheads="1"/>
          </p:cNvSpPr>
          <p:nvPr/>
        </p:nvSpPr>
        <p:spPr bwMode="auto">
          <a:xfrm>
            <a:off x="5818703" y="1220545"/>
            <a:ext cx="1371548" cy="369332"/>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Tier1/Tier2</a:t>
            </a:r>
            <a:endParaRPr lang="ru-RU" b="1" dirty="0"/>
          </a:p>
        </p:txBody>
      </p:sp>
      <p:sp>
        <p:nvSpPr>
          <p:cNvPr id="21" name="Прямоугольник 15">
            <a:extLst>
              <a:ext uri="{FF2B5EF4-FFF2-40B4-BE49-F238E27FC236}">
                <a16:creationId xmlns:a16="http://schemas.microsoft.com/office/drawing/2014/main" id="{2F89ECE9-87CE-45FC-9A22-69F87FFD6FB6}"/>
              </a:ext>
            </a:extLst>
          </p:cNvPr>
          <p:cNvSpPr>
            <a:spLocks noChangeArrowheads="1"/>
          </p:cNvSpPr>
          <p:nvPr/>
        </p:nvSpPr>
        <p:spPr bwMode="auto">
          <a:xfrm>
            <a:off x="2098586" y="1165702"/>
            <a:ext cx="1371548" cy="369332"/>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err="1"/>
              <a:t>Govorun</a:t>
            </a:r>
            <a:endParaRPr lang="en-US" b="1" dirty="0"/>
          </a:p>
        </p:txBody>
      </p:sp>
    </p:spTree>
    <p:extLst>
      <p:ext uri="{BB962C8B-B14F-4D97-AF65-F5344CB8AC3E}">
        <p14:creationId xmlns:p14="http://schemas.microsoft.com/office/powerpoint/2010/main" val="2592704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
            <a:extLst>
              <a:ext uri="{FF2B5EF4-FFF2-40B4-BE49-F238E27FC236}">
                <a16:creationId xmlns:a16="http://schemas.microsoft.com/office/drawing/2014/main" id="{E1B2E09B-92B8-421A-B328-0A6C71EC89AF}"/>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8311"/>
          <a:stretch/>
        </p:blipFill>
        <p:spPr bwMode="auto">
          <a:xfrm>
            <a:off x="0" y="5181450"/>
            <a:ext cx="12192000" cy="167655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5">
            <a:extLst>
              <a:ext uri="{FF2B5EF4-FFF2-40B4-BE49-F238E27FC236}">
                <a16:creationId xmlns:a16="http://schemas.microsoft.com/office/drawing/2014/main" id="{1C1744A0-D2A2-43E4-B7EC-4F17844C81A2}"/>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1744405"/>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7481125" y="5957552"/>
            <a:ext cx="4388616" cy="646331"/>
          </a:xfrm>
          <a:prstGeom prst="rect">
            <a:avLst/>
          </a:prstGeom>
        </p:spPr>
        <p:txBody>
          <a:bodyPr wrap="square">
            <a:spAutoFit/>
          </a:bodyPr>
          <a:lstStyle/>
          <a:p>
            <a:pPr algn="ctr"/>
            <a:r>
              <a:rPr lang="en-US" dirty="0">
                <a:latin typeface="+mj-lt"/>
                <a:cs typeface="Times New Roman" panose="02020603050405020304" pitchFamily="18" charset="0"/>
              </a:rPr>
              <a:t>The distribution of simulation jobs by the computing resources  via DIRAC</a:t>
            </a:r>
            <a:endParaRPr lang="ru-RU" dirty="0">
              <a:latin typeface="+mj-lt"/>
              <a:cs typeface="Times New Roman" panose="02020603050405020304" pitchFamily="18" charset="0"/>
            </a:endParaRPr>
          </a:p>
        </p:txBody>
      </p:sp>
      <p:pic>
        <p:nvPicPr>
          <p:cNvPr id="13" name="Рисунок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7460" y="2175059"/>
            <a:ext cx="3825798" cy="4034156"/>
          </a:xfrm>
          <a:prstGeom prst="rect">
            <a:avLst/>
          </a:prstGeom>
        </p:spPr>
      </p:pic>
      <p:sp>
        <p:nvSpPr>
          <p:cNvPr id="14" name="Прямоугольник 13"/>
          <p:cNvSpPr/>
          <p:nvPr/>
        </p:nvSpPr>
        <p:spPr>
          <a:xfrm>
            <a:off x="196138" y="5271611"/>
            <a:ext cx="6656406" cy="1477328"/>
          </a:xfrm>
          <a:prstGeom prst="rect">
            <a:avLst/>
          </a:prstGeom>
        </p:spPr>
        <p:txBody>
          <a:bodyPr wrap="square">
            <a:spAutoFit/>
          </a:bodyPr>
          <a:lstStyle/>
          <a:p>
            <a:pPr algn="just"/>
            <a:r>
              <a:rPr lang="en-US" dirty="0">
                <a:latin typeface="+mj-lt"/>
                <a:cs typeface="Times New Roman" panose="02020603050405020304" pitchFamily="18" charset="0"/>
              </a:rPr>
              <a:t>The computing resources of the JINR Multifunctional Information and Computing Complex were combined using DIRAC </a:t>
            </a:r>
            <a:r>
              <a:rPr lang="en-US" dirty="0" err="1">
                <a:latin typeface="+mj-lt"/>
                <a:cs typeface="Times New Roman" panose="02020603050405020304" pitchFamily="18" charset="0"/>
              </a:rPr>
              <a:t>Interware</a:t>
            </a:r>
            <a:r>
              <a:rPr lang="en-US" dirty="0">
                <a:latin typeface="+mj-lt"/>
                <a:cs typeface="Times New Roman" panose="02020603050405020304" pitchFamily="18" charset="0"/>
              </a:rPr>
              <a:t>: </a:t>
            </a:r>
            <a:r>
              <a:rPr lang="en-US" b="1" dirty="0">
                <a:latin typeface="+mj-lt"/>
                <a:cs typeface="Times New Roman" panose="02020603050405020304" pitchFamily="18" charset="0"/>
              </a:rPr>
              <a:t>Tier1/Tier2</a:t>
            </a:r>
            <a:r>
              <a:rPr lang="en-US" dirty="0">
                <a:latin typeface="+mj-lt"/>
                <a:cs typeface="Times New Roman" panose="02020603050405020304" pitchFamily="18" charset="0"/>
              </a:rPr>
              <a:t>, </a:t>
            </a:r>
            <a:r>
              <a:rPr lang="en-US" dirty="0">
                <a:cs typeface="Times New Roman" panose="02020603050405020304" pitchFamily="18" charset="0"/>
              </a:rPr>
              <a:t>supercomputer </a:t>
            </a:r>
            <a:r>
              <a:rPr lang="en-US" b="1" dirty="0">
                <a:latin typeface="+mj-lt"/>
                <a:cs typeface="Times New Roman" panose="02020603050405020304" pitchFamily="18" charset="0"/>
              </a:rPr>
              <a:t>“</a:t>
            </a:r>
            <a:r>
              <a:rPr lang="en-US" b="1" dirty="0" err="1">
                <a:latin typeface="+mj-lt"/>
                <a:cs typeface="Times New Roman" panose="02020603050405020304" pitchFamily="18" charset="0"/>
              </a:rPr>
              <a:t>Govorun</a:t>
            </a:r>
            <a:r>
              <a:rPr lang="en-US" b="1" dirty="0">
                <a:latin typeface="+mj-lt"/>
                <a:cs typeface="Times New Roman" panose="02020603050405020304" pitchFamily="18" charset="0"/>
              </a:rPr>
              <a:t>” </a:t>
            </a:r>
            <a:r>
              <a:rPr lang="en-US" dirty="0">
                <a:latin typeface="+mj-lt"/>
                <a:cs typeface="Times New Roman" panose="02020603050405020304" pitchFamily="18" charset="0"/>
              </a:rPr>
              <a:t>and </a:t>
            </a:r>
            <a:r>
              <a:rPr lang="en-US" b="1" dirty="0">
                <a:latin typeface="+mj-lt"/>
                <a:cs typeface="Times New Roman" panose="02020603050405020304" pitchFamily="18" charset="0"/>
              </a:rPr>
              <a:t>storage</a:t>
            </a:r>
            <a:r>
              <a:rPr lang="en-US" dirty="0">
                <a:latin typeface="+mj-lt"/>
                <a:cs typeface="Times New Roman" panose="02020603050405020304" pitchFamily="18" charset="0"/>
              </a:rPr>
              <a:t> resources. </a:t>
            </a:r>
            <a:r>
              <a:rPr lang="en-US" spc="-1" dirty="0">
                <a:latin typeface="+mj-lt"/>
                <a:cs typeface="Times New Roman" panose="02020603050405020304" pitchFamily="18" charset="0"/>
              </a:rPr>
              <a:t>JINR and Member-States </a:t>
            </a:r>
            <a:r>
              <a:rPr lang="en-US" b="1" spc="-1" dirty="0">
                <a:latin typeface="+mj-lt"/>
                <a:cs typeface="Times New Roman" panose="02020603050405020304" pitchFamily="18" charset="0"/>
              </a:rPr>
              <a:t>cloud resources </a:t>
            </a:r>
            <a:r>
              <a:rPr lang="en-US" spc="-1" dirty="0">
                <a:latin typeface="+mj-lt"/>
                <a:cs typeface="Times New Roman" panose="02020603050405020304" pitchFamily="18" charset="0"/>
              </a:rPr>
              <a:t>were tested and are ready to accept jobs. </a:t>
            </a:r>
            <a:r>
              <a:rPr lang="en-US" b="1" spc="-1" dirty="0">
                <a:latin typeface="+mj-lt"/>
                <a:cs typeface="Times New Roman" panose="02020603050405020304" pitchFamily="18" charset="0"/>
              </a:rPr>
              <a:t>NICA Cluster </a:t>
            </a:r>
            <a:r>
              <a:rPr lang="en-US" spc="-1" dirty="0">
                <a:latin typeface="+mj-lt"/>
                <a:cs typeface="Times New Roman" panose="02020603050405020304" pitchFamily="18" charset="0"/>
              </a:rPr>
              <a:t>is the next on the list. </a:t>
            </a:r>
            <a:endParaRPr lang="ru-RU" dirty="0">
              <a:latin typeface="+mj-lt"/>
              <a:cs typeface="Times New Roman" panose="02020603050405020304" pitchFamily="18" charset="0"/>
            </a:endParaRPr>
          </a:p>
        </p:txBody>
      </p:sp>
      <p:sp>
        <p:nvSpPr>
          <p:cNvPr id="16" name="Прямоугольник 15"/>
          <p:cNvSpPr/>
          <p:nvPr/>
        </p:nvSpPr>
        <p:spPr>
          <a:xfrm>
            <a:off x="7304058" y="908720"/>
            <a:ext cx="4565683" cy="1477328"/>
          </a:xfrm>
          <a:prstGeom prst="rect">
            <a:avLst/>
          </a:prstGeom>
        </p:spPr>
        <p:txBody>
          <a:bodyPr wrap="square">
            <a:spAutoFit/>
          </a:bodyPr>
          <a:lstStyle/>
          <a:p>
            <a:r>
              <a:rPr lang="en-US" dirty="0">
                <a:latin typeface="+mj-lt"/>
                <a:cs typeface="Times New Roman" panose="02020603050405020304" pitchFamily="18" charset="0"/>
              </a:rPr>
              <a:t>More than </a:t>
            </a:r>
            <a:r>
              <a:rPr lang="en-US" b="1" dirty="0">
                <a:solidFill>
                  <a:srgbClr val="C00000"/>
                </a:solidFill>
                <a:latin typeface="+mj-lt"/>
                <a:cs typeface="Times New Roman" panose="02020603050405020304" pitchFamily="18" charset="0"/>
              </a:rPr>
              <a:t>120 000</a:t>
            </a:r>
            <a:r>
              <a:rPr lang="en-US" dirty="0">
                <a:latin typeface="+mj-lt"/>
                <a:cs typeface="Times New Roman" panose="02020603050405020304" pitchFamily="18" charset="0"/>
              </a:rPr>
              <a:t> jobs were performed on the Tier1/Tier2 components and the </a:t>
            </a:r>
            <a:r>
              <a:rPr lang="en-US" dirty="0">
                <a:cs typeface="Times New Roman" panose="02020603050405020304" pitchFamily="18" charset="0"/>
              </a:rPr>
              <a:t>supercomputer </a:t>
            </a:r>
            <a:r>
              <a:rPr lang="en-US" dirty="0">
                <a:latin typeface="+mj-lt"/>
                <a:cs typeface="Times New Roman" panose="02020603050405020304" pitchFamily="18" charset="0"/>
              </a:rPr>
              <a:t>“</a:t>
            </a:r>
            <a:r>
              <a:rPr lang="en-US" dirty="0" err="1">
                <a:latin typeface="+mj-lt"/>
                <a:cs typeface="Times New Roman" panose="02020603050405020304" pitchFamily="18" charset="0"/>
              </a:rPr>
              <a:t>Govorun</a:t>
            </a:r>
            <a:r>
              <a:rPr lang="en-US" dirty="0">
                <a:latin typeface="+mj-lt"/>
                <a:cs typeface="Times New Roman" panose="02020603050405020304" pitchFamily="18" charset="0"/>
              </a:rPr>
              <a:t>” using the DIRAC platform in the framework of Monte-Carlo data simulation for the MPD experiment. </a:t>
            </a:r>
            <a:endParaRPr lang="ru-RU" dirty="0">
              <a:latin typeface="+mj-lt"/>
              <a:cs typeface="Times New Roman" panose="02020603050405020304" pitchFamily="18" charset="0"/>
            </a:endParaRPr>
          </a:p>
        </p:txBody>
      </p:sp>
      <p:grpSp>
        <p:nvGrpSpPr>
          <p:cNvPr id="1036" name="Группа 1035"/>
          <p:cNvGrpSpPr/>
          <p:nvPr/>
        </p:nvGrpSpPr>
        <p:grpSpPr>
          <a:xfrm>
            <a:off x="452549" y="726680"/>
            <a:ext cx="6198367" cy="4502521"/>
            <a:chOff x="680671" y="1235502"/>
            <a:chExt cx="5598443" cy="4021627"/>
          </a:xfrm>
        </p:grpSpPr>
        <p:cxnSp>
          <p:nvCxnSpPr>
            <p:cNvPr id="72" name="Прямая со стрелкой 71"/>
            <p:cNvCxnSpPr/>
            <p:nvPr/>
          </p:nvCxnSpPr>
          <p:spPr>
            <a:xfrm>
              <a:off x="1425039" y="2755075"/>
              <a:ext cx="3719695" cy="865738"/>
            </a:xfrm>
            <a:prstGeom prst="straightConnector1">
              <a:avLst/>
            </a:prstGeom>
            <a:ln w="38100">
              <a:solidFill>
                <a:srgbClr val="002060">
                  <a:alpha val="35000"/>
                </a:srgb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1" name="Прямая со стрелкой 40"/>
            <p:cNvCxnSpPr/>
            <p:nvPr/>
          </p:nvCxnSpPr>
          <p:spPr>
            <a:xfrm flipH="1">
              <a:off x="991147" y="3070860"/>
              <a:ext cx="19488" cy="516410"/>
            </a:xfrm>
            <a:prstGeom prst="straightConnector1">
              <a:avLst/>
            </a:prstGeom>
            <a:ln w="38100">
              <a:solidFill>
                <a:schemeClr val="accent1">
                  <a:shade val="95000"/>
                  <a:satMod val="105000"/>
                  <a:alpha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 name="Прямая со стрелкой 41"/>
            <p:cNvCxnSpPr/>
            <p:nvPr/>
          </p:nvCxnSpPr>
          <p:spPr>
            <a:xfrm>
              <a:off x="1228453" y="3087402"/>
              <a:ext cx="858790" cy="499868"/>
            </a:xfrm>
            <a:prstGeom prst="straightConnector1">
              <a:avLst/>
            </a:prstGeom>
            <a:ln w="38100">
              <a:solidFill>
                <a:srgbClr val="7030A0">
                  <a:alpha val="35000"/>
                </a:srgb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3" name="Прямая со стрелкой 42"/>
            <p:cNvCxnSpPr/>
            <p:nvPr/>
          </p:nvCxnSpPr>
          <p:spPr>
            <a:xfrm>
              <a:off x="1298927" y="2984541"/>
              <a:ext cx="1765927" cy="602729"/>
            </a:xfrm>
            <a:prstGeom prst="straightConnector1">
              <a:avLst/>
            </a:prstGeom>
            <a:ln w="38100">
              <a:solidFill>
                <a:schemeClr val="accent6">
                  <a:lumMod val="75000"/>
                  <a:alpha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4" name="Прямая со стрелкой 43"/>
            <p:cNvCxnSpPr/>
            <p:nvPr/>
          </p:nvCxnSpPr>
          <p:spPr>
            <a:xfrm>
              <a:off x="1371600" y="2876550"/>
              <a:ext cx="2741957" cy="710720"/>
            </a:xfrm>
            <a:prstGeom prst="straightConnector1">
              <a:avLst/>
            </a:prstGeom>
            <a:ln w="38100">
              <a:solidFill>
                <a:srgbClr val="FF0000">
                  <a:alpha val="35000"/>
                </a:srgb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5" name="Прямая со стрелкой 84"/>
            <p:cNvCxnSpPr>
              <a:stCxn id="45" idx="3"/>
            </p:cNvCxnSpPr>
            <p:nvPr/>
          </p:nvCxnSpPr>
          <p:spPr>
            <a:xfrm>
              <a:off x="1439125" y="2654315"/>
              <a:ext cx="3938612" cy="240255"/>
            </a:xfrm>
            <a:prstGeom prst="straightConnector1">
              <a:avLst/>
            </a:prstGeom>
            <a:ln w="38100">
              <a:solidFill>
                <a:srgbClr val="FFC000">
                  <a:alpha val="35000"/>
                </a:srgb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7" name="Прямая со стрелкой 86"/>
            <p:cNvCxnSpPr/>
            <p:nvPr/>
          </p:nvCxnSpPr>
          <p:spPr>
            <a:xfrm flipV="1">
              <a:off x="1490634" y="2235950"/>
              <a:ext cx="3867178" cy="264358"/>
            </a:xfrm>
            <a:prstGeom prst="straightConnector1">
              <a:avLst/>
            </a:prstGeom>
            <a:ln w="38100">
              <a:solidFill>
                <a:srgbClr val="FF9933">
                  <a:alpha val="35000"/>
                </a:srgbClr>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33" name="Рисунок 32"/>
            <p:cNvPicPr>
              <a:picLocks noChangeAspect="1"/>
            </p:cNvPicPr>
            <p:nvPr/>
          </p:nvPicPr>
          <p:blipFill>
            <a:blip r:embed="rId6">
              <a:clrChange>
                <a:clrFrom>
                  <a:srgbClr val="FFFFFF"/>
                </a:clrFrom>
                <a:clrTo>
                  <a:srgbClr val="FFFFFF">
                    <a:alpha val="0"/>
                  </a:srgbClr>
                </a:clrTo>
              </a:clrChange>
            </a:blip>
            <a:stretch>
              <a:fillRect/>
            </a:stretch>
          </p:blipFill>
          <p:spPr>
            <a:xfrm>
              <a:off x="2435710" y="1421202"/>
              <a:ext cx="1821432" cy="597654"/>
            </a:xfrm>
            <a:prstGeom prst="rect">
              <a:avLst/>
            </a:prstGeom>
          </p:spPr>
        </p:pic>
        <p:cxnSp>
          <p:nvCxnSpPr>
            <p:cNvPr id="34" name="Прямая со стрелкой 33"/>
            <p:cNvCxnSpPr>
              <a:cxnSpLocks/>
              <a:stCxn id="46" idx="3"/>
            </p:cNvCxnSpPr>
            <p:nvPr/>
          </p:nvCxnSpPr>
          <p:spPr>
            <a:xfrm>
              <a:off x="1587135" y="1701041"/>
              <a:ext cx="723820" cy="7441"/>
            </a:xfrm>
            <a:prstGeom prst="straightConnector1">
              <a:avLst/>
            </a:prstGeom>
            <a:ln w="101600">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p:cNvCxnSpPr/>
            <p:nvPr/>
          </p:nvCxnSpPr>
          <p:spPr>
            <a:xfrm flipH="1">
              <a:off x="1539196" y="2030402"/>
              <a:ext cx="924428" cy="1556868"/>
            </a:xfrm>
            <a:prstGeom prst="straightConnector1">
              <a:avLst/>
            </a:prstGeom>
            <a:ln w="50800">
              <a:prstDash val="solid"/>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p:cNvCxnSpPr>
              <a:stCxn id="33" idx="2"/>
            </p:cNvCxnSpPr>
            <p:nvPr/>
          </p:nvCxnSpPr>
          <p:spPr>
            <a:xfrm flipH="1">
              <a:off x="3094816" y="2018856"/>
              <a:ext cx="251610" cy="1568414"/>
            </a:xfrm>
            <a:prstGeom prst="straightConnector1">
              <a:avLst/>
            </a:prstGeom>
            <a:ln w="50800">
              <a:solidFill>
                <a:schemeClr val="accent6">
                  <a:lumMod val="75000"/>
                </a:schemeClr>
              </a:solidFill>
              <a:prstDash val="solid"/>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p:cNvCxnSpPr/>
            <p:nvPr/>
          </p:nvCxnSpPr>
          <p:spPr>
            <a:xfrm flipH="1">
              <a:off x="2213356" y="2041948"/>
              <a:ext cx="632341" cy="1578865"/>
            </a:xfrm>
            <a:prstGeom prst="straightConnector1">
              <a:avLst/>
            </a:prstGeom>
            <a:ln w="50800">
              <a:solidFill>
                <a:srgbClr val="7030A0"/>
              </a:solidFill>
              <a:prstDash val="solid"/>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p:cNvCxnSpPr/>
            <p:nvPr/>
          </p:nvCxnSpPr>
          <p:spPr>
            <a:xfrm>
              <a:off x="3711567" y="2041948"/>
              <a:ext cx="542465" cy="1578865"/>
            </a:xfrm>
            <a:prstGeom prst="straightConnector1">
              <a:avLst/>
            </a:prstGeom>
            <a:ln w="50800">
              <a:solidFill>
                <a:srgbClr val="FF0000"/>
              </a:solidFill>
              <a:prstDash val="solid"/>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5" name="Рисунок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0671" y="2247900"/>
              <a:ext cx="758454" cy="812830"/>
            </a:xfrm>
            <a:prstGeom prst="rect">
              <a:avLst/>
            </a:prstGeom>
          </p:spPr>
        </p:pic>
        <p:pic>
          <p:nvPicPr>
            <p:cNvPr id="46" name="Рисунок 45"/>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7996" y="1235502"/>
              <a:ext cx="859139" cy="931078"/>
            </a:xfrm>
            <a:prstGeom prst="rect">
              <a:avLst/>
            </a:prstGeom>
          </p:spPr>
        </p:pic>
        <p:pic>
          <p:nvPicPr>
            <p:cNvPr id="47"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7796" b="11467"/>
            <a:stretch/>
          </p:blipFill>
          <p:spPr bwMode="auto">
            <a:xfrm>
              <a:off x="727996" y="3688080"/>
              <a:ext cx="4083671" cy="1043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Рисунок 51"/>
            <p:cNvPicPr>
              <a:picLocks noChangeAspect="1"/>
            </p:cNvPicPr>
            <p:nvPr/>
          </p:nvPicPr>
          <p:blipFill>
            <a:blip r:embed="rId10">
              <a:clrChange>
                <a:clrFrom>
                  <a:srgbClr val="000000"/>
                </a:clrFrom>
                <a:clrTo>
                  <a:srgbClr val="000000">
                    <a:alpha val="0"/>
                  </a:srgbClr>
                </a:clrTo>
              </a:clrChange>
            </a:blip>
            <a:stretch>
              <a:fillRect/>
            </a:stretch>
          </p:blipFill>
          <p:spPr>
            <a:xfrm>
              <a:off x="5383483" y="2506788"/>
              <a:ext cx="552015" cy="637695"/>
            </a:xfrm>
            <a:prstGeom prst="rect">
              <a:avLst/>
            </a:prstGeom>
          </p:spPr>
        </p:pic>
        <p:pic>
          <p:nvPicPr>
            <p:cNvPr id="54" name="Рисунок 5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54490" y="2797323"/>
              <a:ext cx="373567" cy="373567"/>
            </a:xfrm>
            <a:prstGeom prst="rect">
              <a:avLst/>
            </a:prstGeom>
          </p:spPr>
        </p:pic>
        <p:pic>
          <p:nvPicPr>
            <p:cNvPr id="55" name="Рисунок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5853055" y="1476298"/>
              <a:ext cx="426059" cy="426059"/>
            </a:xfrm>
            <a:prstGeom prst="rect">
              <a:avLst/>
            </a:prstGeom>
          </p:spPr>
        </p:pic>
        <p:pic>
          <p:nvPicPr>
            <p:cNvPr id="50" name="Рисунок 49"/>
            <p:cNvPicPr>
              <a:picLocks noChangeAspect="1"/>
            </p:cNvPicPr>
            <p:nvPr/>
          </p:nvPicPr>
          <p:blipFill>
            <a:blip r:embed="rId13">
              <a:clrChange>
                <a:clrFrom>
                  <a:srgbClr val="FFFFFF"/>
                </a:clrFrom>
                <a:clrTo>
                  <a:srgbClr val="FFFFFF">
                    <a:alpha val="0"/>
                  </a:srgbClr>
                </a:clrTo>
              </a:clrChange>
            </a:blip>
            <a:stretch>
              <a:fillRect/>
            </a:stretch>
          </p:blipFill>
          <p:spPr>
            <a:xfrm>
              <a:off x="5267882" y="1603284"/>
              <a:ext cx="713010" cy="713010"/>
            </a:xfrm>
            <a:prstGeom prst="rect">
              <a:avLst/>
            </a:prstGeom>
          </p:spPr>
        </p:pic>
        <p:pic>
          <p:nvPicPr>
            <p:cNvPr id="56" name="Рисунок 5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91022" y="1884476"/>
              <a:ext cx="373567" cy="373567"/>
            </a:xfrm>
            <a:prstGeom prst="rect">
              <a:avLst/>
            </a:prstGeom>
          </p:spPr>
        </p:pic>
        <p:sp>
          <p:nvSpPr>
            <p:cNvPr id="57" name="TextBox 56"/>
            <p:cNvSpPr txBox="1"/>
            <p:nvPr/>
          </p:nvSpPr>
          <p:spPr>
            <a:xfrm>
              <a:off x="5454399" y="3138966"/>
              <a:ext cx="677685" cy="329885"/>
            </a:xfrm>
            <a:prstGeom prst="rect">
              <a:avLst/>
            </a:prstGeom>
            <a:noFill/>
          </p:spPr>
          <p:txBody>
            <a:bodyPr wrap="square" rtlCol="0">
              <a:spAutoFit/>
            </a:bodyPr>
            <a:lstStyle/>
            <a:p>
              <a:pPr algn="ctr"/>
              <a:r>
                <a:rPr lang="en-US" dirty="0">
                  <a:latin typeface="+mj-lt"/>
                </a:rPr>
                <a:t>EOS</a:t>
              </a:r>
              <a:endParaRPr lang="ru-RU" dirty="0">
                <a:latin typeface="+mj-lt"/>
              </a:endParaRPr>
            </a:p>
          </p:txBody>
        </p:sp>
        <p:cxnSp>
          <p:nvCxnSpPr>
            <p:cNvPr id="58" name="Прямая со стрелкой 57"/>
            <p:cNvCxnSpPr>
              <a:endCxn id="67" idx="0"/>
            </p:cNvCxnSpPr>
            <p:nvPr/>
          </p:nvCxnSpPr>
          <p:spPr>
            <a:xfrm>
              <a:off x="4078704" y="2041948"/>
              <a:ext cx="1281632" cy="1646132"/>
            </a:xfrm>
            <a:prstGeom prst="straightConnector1">
              <a:avLst/>
            </a:prstGeom>
            <a:ln w="50800">
              <a:solidFill>
                <a:srgbClr val="002060"/>
              </a:solidFill>
              <a:prstDash val="solid"/>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7"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4938" t="7796" b="11467"/>
            <a:stretch/>
          </p:blipFill>
          <p:spPr bwMode="auto">
            <a:xfrm>
              <a:off x="4848602" y="3688080"/>
              <a:ext cx="1023468" cy="1043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s://bmn.jinr.ru/wp-content/uploads/2019/08/ncx_cluster.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6600" b="6330"/>
            <a:stretch/>
          </p:blipFill>
          <p:spPr bwMode="auto">
            <a:xfrm>
              <a:off x="4895850" y="3729200"/>
              <a:ext cx="923925" cy="930906"/>
            </a:xfrm>
            <a:prstGeom prst="ellipse">
              <a:avLst/>
            </a:prstGeom>
            <a:noFill/>
            <a:extLst>
              <a:ext uri="{909E8E84-426E-40DD-AFC4-6F175D3DCCD1}">
                <a14:hiddenFill xmlns:a14="http://schemas.microsoft.com/office/drawing/2010/main">
                  <a:solidFill>
                    <a:srgbClr val="FFFFFF"/>
                  </a:solidFill>
                </a14:hiddenFill>
              </a:ext>
            </a:extLst>
          </p:spPr>
        </p:pic>
        <p:cxnSp>
          <p:nvCxnSpPr>
            <p:cNvPr id="80" name="Прямая со стрелкой 79"/>
            <p:cNvCxnSpPr>
              <a:cxnSpLocks/>
            </p:cNvCxnSpPr>
            <p:nvPr/>
          </p:nvCxnSpPr>
          <p:spPr>
            <a:xfrm>
              <a:off x="4390585" y="1708482"/>
              <a:ext cx="967244" cy="45200"/>
            </a:xfrm>
            <a:prstGeom prst="straightConnector1">
              <a:avLst/>
            </a:prstGeom>
            <a:ln w="50800">
              <a:solidFill>
                <a:srgbClr val="FF9933"/>
              </a:solidFill>
              <a:prstDash val="solid"/>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2" name="Прямая со стрелкой 81"/>
            <p:cNvCxnSpPr/>
            <p:nvPr/>
          </p:nvCxnSpPr>
          <p:spPr>
            <a:xfrm>
              <a:off x="4351570" y="2000760"/>
              <a:ext cx="1053337" cy="674783"/>
            </a:xfrm>
            <a:prstGeom prst="straightConnector1">
              <a:avLst/>
            </a:prstGeom>
            <a:ln w="50800">
              <a:solidFill>
                <a:srgbClr val="FFC000"/>
              </a:solidFill>
              <a:prstDash val="solid"/>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1747247" y="4734811"/>
              <a:ext cx="1038888" cy="522318"/>
            </a:xfrm>
            <a:prstGeom prst="rect">
              <a:avLst/>
            </a:prstGeom>
            <a:noFill/>
          </p:spPr>
          <p:txBody>
            <a:bodyPr wrap="square" rtlCol="0">
              <a:spAutoFit/>
            </a:bodyPr>
            <a:lstStyle/>
            <a:p>
              <a:pPr algn="ctr"/>
              <a:r>
                <a:rPr lang="en-US" sz="1600" dirty="0">
                  <a:latin typeface="+mj-lt"/>
                  <a:cs typeface="Times New Roman" panose="02020603050405020304" pitchFamily="18" charset="0"/>
                </a:rPr>
                <a:t>CICC/Tier2</a:t>
              </a:r>
            </a:p>
            <a:p>
              <a:pPr algn="ctr"/>
              <a:r>
                <a:rPr lang="en-US" sz="1600" b="1" dirty="0">
                  <a:solidFill>
                    <a:srgbClr val="7030A0"/>
                  </a:solidFill>
                  <a:latin typeface="+mj-lt"/>
                  <a:cs typeface="Times New Roman" panose="02020603050405020304" pitchFamily="18" charset="0"/>
                </a:rPr>
                <a:t>Running</a:t>
              </a:r>
              <a:endParaRPr lang="ru-RU" sz="1600" b="1" dirty="0">
                <a:solidFill>
                  <a:srgbClr val="7030A0"/>
                </a:solidFill>
                <a:latin typeface="+mj-lt"/>
                <a:cs typeface="Times New Roman" panose="02020603050405020304" pitchFamily="18" charset="0"/>
              </a:endParaRPr>
            </a:p>
          </p:txBody>
        </p:sp>
        <p:sp>
          <p:nvSpPr>
            <p:cNvPr id="113" name="TextBox 112"/>
            <p:cNvSpPr txBox="1"/>
            <p:nvPr/>
          </p:nvSpPr>
          <p:spPr>
            <a:xfrm>
              <a:off x="4761677" y="4729391"/>
              <a:ext cx="1347889" cy="522318"/>
            </a:xfrm>
            <a:prstGeom prst="rect">
              <a:avLst/>
            </a:prstGeom>
            <a:noFill/>
          </p:spPr>
          <p:txBody>
            <a:bodyPr wrap="square" rtlCol="0">
              <a:spAutoFit/>
            </a:bodyPr>
            <a:lstStyle/>
            <a:p>
              <a:pPr algn="ctr"/>
              <a:r>
                <a:rPr lang="en-US" sz="1600" dirty="0">
                  <a:latin typeface="+mj-lt"/>
                  <a:cs typeface="Times New Roman" panose="02020603050405020304" pitchFamily="18" charset="0"/>
                </a:rPr>
                <a:t>NICA Cluster</a:t>
              </a:r>
            </a:p>
            <a:p>
              <a:pPr algn="ctr"/>
              <a:r>
                <a:rPr lang="en-US" sz="1600" b="1" dirty="0">
                  <a:solidFill>
                    <a:srgbClr val="0033CC"/>
                  </a:solidFill>
                  <a:cs typeface="Times New Roman" panose="02020603050405020304" pitchFamily="18" charset="0"/>
                </a:rPr>
                <a:t>To be included</a:t>
              </a:r>
              <a:endParaRPr lang="ru-RU" sz="1600" dirty="0">
                <a:latin typeface="+mj-lt"/>
                <a:cs typeface="Times New Roman" panose="02020603050405020304" pitchFamily="18" charset="0"/>
              </a:endParaRPr>
            </a:p>
          </p:txBody>
        </p:sp>
      </p:grpSp>
      <p:sp>
        <p:nvSpPr>
          <p:cNvPr id="51" name="TextBox 50">
            <a:extLst>
              <a:ext uri="{FF2B5EF4-FFF2-40B4-BE49-F238E27FC236}">
                <a16:creationId xmlns:a16="http://schemas.microsoft.com/office/drawing/2014/main" id="{7A4D3BB3-B797-468D-B5CA-BF28F14C5AA3}"/>
              </a:ext>
            </a:extLst>
          </p:cNvPr>
          <p:cNvSpPr txBox="1"/>
          <p:nvPr/>
        </p:nvSpPr>
        <p:spPr>
          <a:xfrm>
            <a:off x="587474" y="44623"/>
            <a:ext cx="11017055" cy="600164"/>
          </a:xfrm>
          <a:prstGeom prst="rect">
            <a:avLst/>
          </a:prstGeom>
          <a:noFill/>
        </p:spPr>
        <p:txBody>
          <a:bodyPr wrap="none" rtlCol="0">
            <a:spAutoFit/>
          </a:bodyPr>
          <a:lstStyle/>
          <a:p>
            <a:pPr algn="ctr"/>
            <a:r>
              <a:rPr lang="en-US" sz="3300" b="1" dirty="0">
                <a:ln w="6600">
                  <a:solidFill>
                    <a:schemeClr val="accent2">
                      <a:lumMod val="50000"/>
                    </a:schemeClr>
                  </a:solidFill>
                  <a:prstDash val="solid"/>
                </a:ln>
                <a:solidFill>
                  <a:srgbClr val="FFFFFF"/>
                </a:solidFill>
                <a:effectLst>
                  <a:outerShdw dist="38100" dir="2700000" algn="tl" rotWithShape="0">
                    <a:schemeClr val="accent2"/>
                  </a:outerShdw>
                </a:effectLst>
                <a:cs typeface="Arial" panose="020B0604020202020204" pitchFamily="34" charset="0"/>
              </a:rPr>
              <a:t>JINR computing resources integration for the MPD experiment</a:t>
            </a:r>
          </a:p>
        </p:txBody>
      </p:sp>
      <p:sp>
        <p:nvSpPr>
          <p:cNvPr id="53" name="TextBox 52">
            <a:extLst>
              <a:ext uri="{FF2B5EF4-FFF2-40B4-BE49-F238E27FC236}">
                <a16:creationId xmlns:a16="http://schemas.microsoft.com/office/drawing/2014/main" id="{46C3B560-CDCE-42C8-B00C-52BD0F593F72}"/>
              </a:ext>
            </a:extLst>
          </p:cNvPr>
          <p:cNvSpPr txBox="1"/>
          <p:nvPr/>
        </p:nvSpPr>
        <p:spPr>
          <a:xfrm>
            <a:off x="463473" y="4648432"/>
            <a:ext cx="1150214" cy="584775"/>
          </a:xfrm>
          <a:prstGeom prst="rect">
            <a:avLst/>
          </a:prstGeom>
          <a:noFill/>
        </p:spPr>
        <p:txBody>
          <a:bodyPr wrap="square" rtlCol="0">
            <a:spAutoFit/>
          </a:bodyPr>
          <a:lstStyle/>
          <a:p>
            <a:pPr algn="ctr"/>
            <a:r>
              <a:rPr lang="en-US" sz="1600" dirty="0">
                <a:latin typeface="+mj-lt"/>
                <a:cs typeface="Times New Roman" panose="02020603050405020304" pitchFamily="18" charset="0"/>
              </a:rPr>
              <a:t>Tier1</a:t>
            </a:r>
          </a:p>
          <a:p>
            <a:pPr algn="ctr"/>
            <a:r>
              <a:rPr lang="en-US" sz="1600" b="1" dirty="0">
                <a:solidFill>
                  <a:srgbClr val="7030A0"/>
                </a:solidFill>
                <a:latin typeface="+mj-lt"/>
                <a:cs typeface="Times New Roman" panose="02020603050405020304" pitchFamily="18" charset="0"/>
              </a:rPr>
              <a:t>Running</a:t>
            </a:r>
            <a:endParaRPr lang="ru-RU" sz="1600" b="1" dirty="0">
              <a:solidFill>
                <a:srgbClr val="7030A0"/>
              </a:solidFill>
              <a:latin typeface="+mj-lt"/>
              <a:cs typeface="Times New Roman" panose="02020603050405020304" pitchFamily="18" charset="0"/>
            </a:endParaRPr>
          </a:p>
        </p:txBody>
      </p:sp>
      <p:sp>
        <p:nvSpPr>
          <p:cNvPr id="59" name="TextBox 58">
            <a:extLst>
              <a:ext uri="{FF2B5EF4-FFF2-40B4-BE49-F238E27FC236}">
                <a16:creationId xmlns:a16="http://schemas.microsoft.com/office/drawing/2014/main" id="{4CD3BE26-CF8E-4C4A-8720-4168F087055C}"/>
              </a:ext>
            </a:extLst>
          </p:cNvPr>
          <p:cNvSpPr txBox="1"/>
          <p:nvPr/>
        </p:nvSpPr>
        <p:spPr>
          <a:xfrm>
            <a:off x="3899408" y="4637485"/>
            <a:ext cx="1150214" cy="584775"/>
          </a:xfrm>
          <a:prstGeom prst="rect">
            <a:avLst/>
          </a:prstGeom>
          <a:noFill/>
        </p:spPr>
        <p:txBody>
          <a:bodyPr wrap="square" rtlCol="0">
            <a:spAutoFit/>
          </a:bodyPr>
          <a:lstStyle/>
          <a:p>
            <a:pPr algn="ctr"/>
            <a:r>
              <a:rPr lang="en-US" sz="1600" dirty="0">
                <a:latin typeface="+mj-lt"/>
                <a:cs typeface="Times New Roman" panose="02020603050405020304" pitchFamily="18" charset="0"/>
              </a:rPr>
              <a:t>“</a:t>
            </a:r>
            <a:r>
              <a:rPr lang="en-US" sz="1600" dirty="0" err="1">
                <a:latin typeface="+mj-lt"/>
                <a:cs typeface="Times New Roman" panose="02020603050405020304" pitchFamily="18" charset="0"/>
              </a:rPr>
              <a:t>Govorun</a:t>
            </a:r>
            <a:r>
              <a:rPr lang="en-US" sz="1600" dirty="0">
                <a:latin typeface="+mj-lt"/>
                <a:cs typeface="Times New Roman" panose="02020603050405020304" pitchFamily="18" charset="0"/>
              </a:rPr>
              <a:t>”</a:t>
            </a:r>
          </a:p>
          <a:p>
            <a:pPr algn="ctr"/>
            <a:r>
              <a:rPr lang="en-US" sz="1600" b="1" dirty="0">
                <a:solidFill>
                  <a:srgbClr val="7030A0"/>
                </a:solidFill>
                <a:latin typeface="+mj-lt"/>
                <a:cs typeface="Times New Roman" panose="02020603050405020304" pitchFamily="18" charset="0"/>
              </a:rPr>
              <a:t>Running</a:t>
            </a:r>
            <a:endParaRPr lang="ru-RU" sz="1600" b="1" dirty="0">
              <a:solidFill>
                <a:srgbClr val="7030A0"/>
              </a:solidFill>
              <a:latin typeface="+mj-lt"/>
              <a:cs typeface="Times New Roman" panose="02020603050405020304" pitchFamily="18" charset="0"/>
            </a:endParaRPr>
          </a:p>
        </p:txBody>
      </p:sp>
      <p:sp>
        <p:nvSpPr>
          <p:cNvPr id="62" name="TextBox 61">
            <a:extLst>
              <a:ext uri="{FF2B5EF4-FFF2-40B4-BE49-F238E27FC236}">
                <a16:creationId xmlns:a16="http://schemas.microsoft.com/office/drawing/2014/main" id="{ADFFB2B7-DE1C-4570-A04A-0AA175EC64CF}"/>
              </a:ext>
            </a:extLst>
          </p:cNvPr>
          <p:cNvSpPr txBox="1"/>
          <p:nvPr/>
        </p:nvSpPr>
        <p:spPr>
          <a:xfrm>
            <a:off x="2728747" y="4632827"/>
            <a:ext cx="1150214" cy="584775"/>
          </a:xfrm>
          <a:prstGeom prst="rect">
            <a:avLst/>
          </a:prstGeom>
          <a:noFill/>
        </p:spPr>
        <p:txBody>
          <a:bodyPr wrap="square" rtlCol="0">
            <a:spAutoFit/>
          </a:bodyPr>
          <a:lstStyle/>
          <a:p>
            <a:pPr algn="ctr"/>
            <a:r>
              <a:rPr lang="en-US" sz="1600" dirty="0">
                <a:latin typeface="+mj-lt"/>
                <a:cs typeface="Times New Roman" panose="02020603050405020304" pitchFamily="18" charset="0"/>
              </a:rPr>
              <a:t>Cloud</a:t>
            </a:r>
          </a:p>
          <a:p>
            <a:pPr algn="ctr"/>
            <a:r>
              <a:rPr lang="en-US" sz="1600" b="1" dirty="0">
                <a:solidFill>
                  <a:srgbClr val="009900"/>
                </a:solidFill>
                <a:latin typeface="+mj-lt"/>
                <a:cs typeface="Times New Roman" panose="02020603050405020304" pitchFamily="18" charset="0"/>
              </a:rPr>
              <a:t>Tests done</a:t>
            </a:r>
            <a:endParaRPr lang="ru-RU" sz="1600" b="1" dirty="0">
              <a:solidFill>
                <a:srgbClr val="009900"/>
              </a:solidFill>
              <a:latin typeface="+mj-lt"/>
              <a:cs typeface="Times New Roman" panose="02020603050405020304" pitchFamily="18" charset="0"/>
            </a:endParaRPr>
          </a:p>
        </p:txBody>
      </p:sp>
    </p:spTree>
    <p:extLst>
      <p:ext uri="{BB962C8B-B14F-4D97-AF65-F5344CB8AC3E}">
        <p14:creationId xmlns:p14="http://schemas.microsoft.com/office/powerpoint/2010/main" val="1090039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
            <a:extLst>
              <a:ext uri="{FF2B5EF4-FFF2-40B4-BE49-F238E27FC236}">
                <a16:creationId xmlns:a16="http://schemas.microsoft.com/office/drawing/2014/main" id="{F214EEF9-1BD5-42DF-B0D5-145322DBEB04}"/>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8311"/>
          <a:stretch/>
        </p:blipFill>
        <p:spPr bwMode="auto">
          <a:xfrm>
            <a:off x="0" y="5181450"/>
            <a:ext cx="12192000" cy="167655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a:extLst>
              <a:ext uri="{FF2B5EF4-FFF2-40B4-BE49-F238E27FC236}">
                <a16:creationId xmlns:a16="http://schemas.microsoft.com/office/drawing/2014/main" id="{BFC32D06-720B-465C-9331-8713E22A27FB}"/>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1744405"/>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5AFFA138-B932-4C77-9F15-A5BE5AEF0552}"/>
              </a:ext>
            </a:extLst>
          </p:cNvPr>
          <p:cNvSpPr txBox="1"/>
          <p:nvPr/>
        </p:nvSpPr>
        <p:spPr>
          <a:xfrm>
            <a:off x="2306919" y="44623"/>
            <a:ext cx="7578164" cy="1107996"/>
          </a:xfrm>
          <a:prstGeom prst="rect">
            <a:avLst/>
          </a:prstGeom>
          <a:noFill/>
        </p:spPr>
        <p:txBody>
          <a:bodyPr wrap="none" rtlCol="0">
            <a:spAutoFit/>
          </a:bodyPr>
          <a:lstStyle/>
          <a:p>
            <a:pPr algn="ctr"/>
            <a:r>
              <a:rPr lang="en-US" sz="3300" b="1" dirty="0">
                <a:ln w="6600">
                  <a:solidFill>
                    <a:schemeClr val="accent2">
                      <a:lumMod val="50000"/>
                    </a:schemeClr>
                  </a:solidFill>
                  <a:prstDash val="solid"/>
                </a:ln>
                <a:solidFill>
                  <a:srgbClr val="FFFFFF"/>
                </a:solidFill>
                <a:effectLst>
                  <a:outerShdw dist="38100" dir="2700000" algn="tl" rotWithShape="0">
                    <a:schemeClr val="accent2"/>
                  </a:outerShdw>
                </a:effectLst>
                <a:cs typeface="Arial" panose="020B0604020202020204" pitchFamily="34" charset="0"/>
              </a:rPr>
              <a:t>Information systems for online and offline</a:t>
            </a:r>
          </a:p>
          <a:p>
            <a:pPr algn="ctr"/>
            <a:r>
              <a:rPr lang="en-US" sz="3300" b="1" dirty="0">
                <a:ln w="6600">
                  <a:solidFill>
                    <a:schemeClr val="accent2">
                      <a:lumMod val="50000"/>
                    </a:schemeClr>
                  </a:solidFill>
                  <a:prstDash val="solid"/>
                </a:ln>
                <a:solidFill>
                  <a:srgbClr val="FFFFFF"/>
                </a:solidFill>
                <a:effectLst>
                  <a:outerShdw dist="38100" dir="2700000" algn="tl" rotWithShape="0">
                    <a:schemeClr val="accent2"/>
                  </a:outerShdw>
                </a:effectLst>
                <a:cs typeface="Arial" panose="020B0604020202020204" pitchFamily="34" charset="0"/>
              </a:rPr>
              <a:t>data processing on the NICA complex</a:t>
            </a:r>
          </a:p>
        </p:txBody>
      </p:sp>
      <p:sp>
        <p:nvSpPr>
          <p:cNvPr id="2" name="Прямоугольник 1">
            <a:extLst>
              <a:ext uri="{FF2B5EF4-FFF2-40B4-BE49-F238E27FC236}">
                <a16:creationId xmlns:a16="http://schemas.microsoft.com/office/drawing/2014/main" id="{E09D708C-0226-49B7-90A2-F08B792F6EE1}"/>
              </a:ext>
            </a:extLst>
          </p:cNvPr>
          <p:cNvSpPr/>
          <p:nvPr/>
        </p:nvSpPr>
        <p:spPr>
          <a:xfrm>
            <a:off x="263352" y="5947589"/>
            <a:ext cx="10585176" cy="369332"/>
          </a:xfrm>
          <a:prstGeom prst="rect">
            <a:avLst/>
          </a:prstGeom>
        </p:spPr>
        <p:txBody>
          <a:bodyPr wrap="square">
            <a:spAutoFit/>
          </a:bodyPr>
          <a:lstStyle/>
          <a:p>
            <a:r>
              <a:rPr lang="en-US" b="1" dirty="0"/>
              <a:t>The studies in the given direction were supported by the RFBR grant (''</a:t>
            </a:r>
            <a:r>
              <a:rPr lang="en-US" b="1" dirty="0" err="1"/>
              <a:t>Megascience</a:t>
            </a:r>
            <a:r>
              <a:rPr lang="en-US" b="1" dirty="0"/>
              <a:t> - NICA‘’) </a:t>
            </a:r>
            <a:r>
              <a:rPr lang="ru-RU" b="1" dirty="0"/>
              <a:t>№ </a:t>
            </a:r>
            <a:r>
              <a:rPr lang="en-US" b="1" dirty="0"/>
              <a:t>18-02-40125.</a:t>
            </a:r>
            <a:endParaRPr lang="ru-RU" dirty="0"/>
          </a:p>
        </p:txBody>
      </p:sp>
      <p:sp>
        <p:nvSpPr>
          <p:cNvPr id="4" name="Прямоугольник 3">
            <a:extLst>
              <a:ext uri="{FF2B5EF4-FFF2-40B4-BE49-F238E27FC236}">
                <a16:creationId xmlns:a16="http://schemas.microsoft.com/office/drawing/2014/main" id="{2C8BA05C-21E0-4409-894F-C859A101040E}"/>
              </a:ext>
            </a:extLst>
          </p:cNvPr>
          <p:cNvSpPr/>
          <p:nvPr/>
        </p:nvSpPr>
        <p:spPr>
          <a:xfrm>
            <a:off x="119336" y="1340768"/>
            <a:ext cx="11953328" cy="4150495"/>
          </a:xfrm>
          <a:prstGeom prst="rect">
            <a:avLst/>
          </a:prstGeom>
        </p:spPr>
        <p:txBody>
          <a:bodyPr wrap="square">
            <a:spAutoFit/>
          </a:bodyPr>
          <a:lstStyle/>
          <a:p>
            <a:pPr marL="457200" indent="-457200">
              <a:lnSpc>
                <a:spcPct val="105000"/>
              </a:lnSpc>
              <a:buFont typeface="+mj-lt"/>
              <a:buAutoNum type="arabicPeriod"/>
            </a:pPr>
            <a:r>
              <a:rPr lang="en-US" sz="2100" dirty="0"/>
              <a:t>Information system for accounting for the geometry of detectors (geometric database): storage and processing of information about the composition and structure of detectors.</a:t>
            </a:r>
          </a:p>
          <a:p>
            <a:pPr marL="457200" indent="-457200">
              <a:lnSpc>
                <a:spcPct val="105000"/>
              </a:lnSpc>
              <a:buFont typeface="+mj-lt"/>
              <a:buAutoNum type="arabicPeriod"/>
            </a:pPr>
            <a:r>
              <a:rPr lang="en-US" sz="2100" dirty="0"/>
              <a:t>Database of system states: storage, processing and the possibility of using various operating parameters and modes of devices and experiment detectors in algorithms for reconstruction and analysis of particle collision events.</a:t>
            </a:r>
          </a:p>
          <a:p>
            <a:pPr marL="457200" indent="-457200">
              <a:lnSpc>
                <a:spcPct val="105000"/>
              </a:lnSpc>
              <a:buFont typeface="+mj-lt"/>
              <a:buAutoNum type="arabicPeriod"/>
            </a:pPr>
            <a:r>
              <a:rPr lang="en-US" sz="2100" dirty="0"/>
              <a:t>Online logging system: recording data on events, the status of systems and the operating conditions of the detectors.</a:t>
            </a:r>
          </a:p>
          <a:p>
            <a:pPr marL="457200" indent="-457200">
              <a:lnSpc>
                <a:spcPct val="105000"/>
              </a:lnSpc>
              <a:buFont typeface="+mj-lt"/>
              <a:buAutoNum type="arabicPeriod"/>
            </a:pPr>
            <a:r>
              <a:rPr lang="en-US" sz="2100" dirty="0"/>
              <a:t>Configuration information system: storage and provision of data about the configuration of the subsystems of the experiment when collecting data from detectors in online mode.</a:t>
            </a:r>
          </a:p>
          <a:p>
            <a:pPr marL="457200" indent="-457200">
              <a:lnSpc>
                <a:spcPct val="105000"/>
              </a:lnSpc>
              <a:buFont typeface="+mj-lt"/>
              <a:buAutoNum type="arabicPeriod"/>
            </a:pPr>
            <a:r>
              <a:rPr lang="en-US" sz="2100" dirty="0"/>
              <a:t>Metadata system of physical events: managing information about a unique number of events, saving links to events occurring in an experiment, triggers triggered by online processing, a list of recovered particles, and other information.</a:t>
            </a:r>
            <a:endParaRPr lang="ru-RU" sz="2100" dirty="0"/>
          </a:p>
        </p:txBody>
      </p:sp>
      <p:sp>
        <p:nvSpPr>
          <p:cNvPr id="32" name="Нижний колонтитул 3">
            <a:extLst>
              <a:ext uri="{FF2B5EF4-FFF2-40B4-BE49-F238E27FC236}">
                <a16:creationId xmlns:a16="http://schemas.microsoft.com/office/drawing/2014/main" id="{D1CA795C-A06E-400D-A73D-531AD4C86831}"/>
              </a:ext>
            </a:extLst>
          </p:cNvPr>
          <p:cNvSpPr txBox="1">
            <a:spLocks/>
          </p:cNvSpPr>
          <p:nvPr/>
        </p:nvSpPr>
        <p:spPr>
          <a:xfrm>
            <a:off x="263352" y="6376243"/>
            <a:ext cx="11809312" cy="365125"/>
          </a:xfrm>
          <a:prstGeom prst="rect">
            <a:avLst/>
          </a:prstGeom>
        </p:spPr>
        <p:txBody>
          <a:bodyPr vert="horz" lIns="91440" tIns="45720" rIns="91440" bIns="45720" rtlCol="0" anchor="ctr"/>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altLang="ru-RU" sz="1600" i="1" dirty="0" err="1">
                <a:solidFill>
                  <a:schemeClr val="tx1"/>
                </a:solidFill>
              </a:rPr>
              <a:t>Gertsenberger</a:t>
            </a:r>
            <a:r>
              <a:rPr lang="en-US" altLang="ru-RU" sz="1600" i="1" dirty="0">
                <a:solidFill>
                  <a:schemeClr val="tx1"/>
                </a:solidFill>
              </a:rPr>
              <a:t> K.</a:t>
            </a:r>
            <a:r>
              <a:rPr lang="ru-RU" altLang="ru-RU" sz="1600" i="1" dirty="0">
                <a:solidFill>
                  <a:schemeClr val="tx1"/>
                </a:solidFill>
              </a:rPr>
              <a:t> </a:t>
            </a:r>
            <a:r>
              <a:rPr lang="en-US" altLang="ru-RU" sz="1600" i="1" dirty="0">
                <a:solidFill>
                  <a:schemeClr val="tx1"/>
                </a:solidFill>
              </a:rPr>
              <a:t>et al, Development of Information Systems for Online and Offline Data Processing for the Experimental Setups of the NICA Complex</a:t>
            </a:r>
            <a:endParaRPr lang="ru-RU" altLang="ru-RU" sz="1600" i="1" dirty="0">
              <a:solidFill>
                <a:schemeClr val="tx1"/>
              </a:solidFill>
            </a:endParaRPr>
          </a:p>
        </p:txBody>
      </p:sp>
    </p:spTree>
    <p:extLst>
      <p:ext uri="{BB962C8B-B14F-4D97-AF65-F5344CB8AC3E}">
        <p14:creationId xmlns:p14="http://schemas.microsoft.com/office/powerpoint/2010/main" val="2459551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
            <a:extLst>
              <a:ext uri="{FF2B5EF4-FFF2-40B4-BE49-F238E27FC236}">
                <a16:creationId xmlns:a16="http://schemas.microsoft.com/office/drawing/2014/main" id="{F214EEF9-1BD5-42DF-B0D5-145322DBEB04}"/>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8311"/>
          <a:stretch/>
        </p:blipFill>
        <p:spPr bwMode="auto">
          <a:xfrm>
            <a:off x="0" y="5181450"/>
            <a:ext cx="12192000" cy="167655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a:extLst>
              <a:ext uri="{FF2B5EF4-FFF2-40B4-BE49-F238E27FC236}">
                <a16:creationId xmlns:a16="http://schemas.microsoft.com/office/drawing/2014/main" id="{BFC32D06-720B-465C-9331-8713E22A27FB}"/>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1744405"/>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5AFFA138-B932-4C77-9F15-A5BE5AEF0552}"/>
              </a:ext>
            </a:extLst>
          </p:cNvPr>
          <p:cNvSpPr txBox="1"/>
          <p:nvPr/>
        </p:nvSpPr>
        <p:spPr>
          <a:xfrm>
            <a:off x="1785366" y="44623"/>
            <a:ext cx="8621271" cy="600164"/>
          </a:xfrm>
          <a:prstGeom prst="rect">
            <a:avLst/>
          </a:prstGeom>
          <a:noFill/>
        </p:spPr>
        <p:txBody>
          <a:bodyPr wrap="none" rtlCol="0">
            <a:spAutoFit/>
          </a:bodyPr>
          <a:lstStyle/>
          <a:p>
            <a:pPr algn="ctr"/>
            <a:r>
              <a:rPr lang="en-US" sz="3300" b="1" dirty="0">
                <a:ln w="6600">
                  <a:solidFill>
                    <a:schemeClr val="accent2">
                      <a:lumMod val="50000"/>
                    </a:schemeClr>
                  </a:solidFill>
                  <a:prstDash val="solid"/>
                </a:ln>
                <a:solidFill>
                  <a:srgbClr val="FFFFFF"/>
                </a:solidFill>
                <a:effectLst>
                  <a:outerShdw dist="38100" dir="2700000" algn="tl" rotWithShape="0">
                    <a:schemeClr val="accent2"/>
                  </a:outerShdw>
                </a:effectLst>
                <a:cs typeface="Arial" panose="020B0604020202020204" pitchFamily="34" charset="0"/>
              </a:rPr>
              <a:t>ML Tracks Reconstruction in BM@N Experiment</a:t>
            </a:r>
          </a:p>
        </p:txBody>
      </p:sp>
      <p:sp>
        <p:nvSpPr>
          <p:cNvPr id="7" name="Нижний колонтитул 3">
            <a:extLst>
              <a:ext uri="{FF2B5EF4-FFF2-40B4-BE49-F238E27FC236}">
                <a16:creationId xmlns:a16="http://schemas.microsoft.com/office/drawing/2014/main" id="{35C6BC4C-9905-4951-8D60-8B0B121358E5}"/>
              </a:ext>
            </a:extLst>
          </p:cNvPr>
          <p:cNvSpPr txBox="1">
            <a:spLocks/>
          </p:cNvSpPr>
          <p:nvPr/>
        </p:nvSpPr>
        <p:spPr>
          <a:xfrm>
            <a:off x="512865" y="6308861"/>
            <a:ext cx="4712493" cy="365125"/>
          </a:xfrm>
          <a:prstGeom prst="rect">
            <a:avLst/>
          </a:prstGeom>
        </p:spPr>
        <p:txBody>
          <a:bodyPr vert="horz" lIns="91440" tIns="45720" rIns="91440" bIns="45720" rtlCol="0" anchor="ctr"/>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ru-RU" sz="1600" i="1" dirty="0" err="1">
                <a:solidFill>
                  <a:schemeClr val="tx1"/>
                </a:solidFill>
              </a:rPr>
              <a:t>G.Ososkov</a:t>
            </a:r>
            <a:r>
              <a:rPr lang="en-US" altLang="ru-RU" sz="1600" i="1" dirty="0">
                <a:solidFill>
                  <a:schemeClr val="tx1"/>
                </a:solidFill>
              </a:rPr>
              <a:t> et al,  Deep learning for tracking</a:t>
            </a:r>
            <a:endParaRPr lang="ru-RU" altLang="ru-RU" sz="1600" i="1" dirty="0">
              <a:solidFill>
                <a:schemeClr val="tx1"/>
              </a:solidFill>
            </a:endParaRPr>
          </a:p>
        </p:txBody>
      </p:sp>
      <p:cxnSp>
        <p:nvCxnSpPr>
          <p:cNvPr id="8" name="Прямая соединительная линия 7">
            <a:extLst>
              <a:ext uri="{FF2B5EF4-FFF2-40B4-BE49-F238E27FC236}">
                <a16:creationId xmlns:a16="http://schemas.microsoft.com/office/drawing/2014/main" id="{7415E45C-58C7-42B9-8A2E-37E04CA94925}"/>
              </a:ext>
            </a:extLst>
          </p:cNvPr>
          <p:cNvCxnSpPr/>
          <p:nvPr/>
        </p:nvCxnSpPr>
        <p:spPr bwMode="auto">
          <a:xfrm>
            <a:off x="6640295" y="5206595"/>
            <a:ext cx="1152128" cy="0"/>
          </a:xfrm>
          <a:prstGeom prst="line">
            <a:avLst/>
          </a:prstGeom>
          <a:solidFill>
            <a:schemeClr val="accent1"/>
          </a:solidFill>
          <a:ln w="34925" cap="flat" cmpd="sng" algn="ctr">
            <a:solidFill>
              <a:srgbClr val="66FF3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Прямая соединительная линия 8">
            <a:extLst>
              <a:ext uri="{FF2B5EF4-FFF2-40B4-BE49-F238E27FC236}">
                <a16:creationId xmlns:a16="http://schemas.microsoft.com/office/drawing/2014/main" id="{006B14DD-EF29-4D96-AC3A-B9E1649FFCB5}"/>
              </a:ext>
            </a:extLst>
          </p:cNvPr>
          <p:cNvCxnSpPr/>
          <p:nvPr/>
        </p:nvCxnSpPr>
        <p:spPr bwMode="auto">
          <a:xfrm>
            <a:off x="6640295" y="5544207"/>
            <a:ext cx="1152128" cy="0"/>
          </a:xfrm>
          <a:prstGeom prst="line">
            <a:avLst/>
          </a:prstGeom>
          <a:solidFill>
            <a:schemeClr val="accent1"/>
          </a:solidFill>
          <a:ln w="34925" cap="flat" cmpd="sng" algn="ctr">
            <a:solidFill>
              <a:srgbClr val="008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Прямая соединительная линия 9">
            <a:extLst>
              <a:ext uri="{FF2B5EF4-FFF2-40B4-BE49-F238E27FC236}">
                <a16:creationId xmlns:a16="http://schemas.microsoft.com/office/drawing/2014/main" id="{312DC9B0-D3CA-48A1-B73E-9E91B721E998}"/>
              </a:ext>
            </a:extLst>
          </p:cNvPr>
          <p:cNvCxnSpPr/>
          <p:nvPr/>
        </p:nvCxnSpPr>
        <p:spPr bwMode="auto">
          <a:xfrm>
            <a:off x="6642254" y="5862903"/>
            <a:ext cx="1152128" cy="0"/>
          </a:xfrm>
          <a:prstGeom prst="line">
            <a:avLst/>
          </a:prstGeom>
          <a:solidFill>
            <a:schemeClr val="accent1"/>
          </a:solidFill>
          <a:ln w="34925" cap="flat" cmpd="sng" algn="ctr">
            <a:solidFill>
              <a:srgbClr val="CC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a:extLst>
              <a:ext uri="{FF2B5EF4-FFF2-40B4-BE49-F238E27FC236}">
                <a16:creationId xmlns:a16="http://schemas.microsoft.com/office/drawing/2014/main" id="{75C48C0B-9BB2-4021-B6DA-329073E05E0B}"/>
              </a:ext>
            </a:extLst>
          </p:cNvPr>
          <p:cNvSpPr txBox="1"/>
          <p:nvPr/>
        </p:nvSpPr>
        <p:spPr>
          <a:xfrm>
            <a:off x="7989329" y="5056234"/>
            <a:ext cx="1102418" cy="369332"/>
          </a:xfrm>
          <a:prstGeom prst="rect">
            <a:avLst/>
          </a:prstGeom>
          <a:noFill/>
        </p:spPr>
        <p:txBody>
          <a:bodyPr wrap="none" rtlCol="0">
            <a:spAutoFit/>
          </a:bodyPr>
          <a:lstStyle/>
          <a:p>
            <a:r>
              <a:rPr lang="en-US" dirty="0"/>
              <a:t>Real track</a:t>
            </a:r>
            <a:endParaRPr lang="ru-RU" dirty="0"/>
          </a:p>
        </p:txBody>
      </p:sp>
      <p:sp>
        <p:nvSpPr>
          <p:cNvPr id="12" name="Прямоугольник 11">
            <a:extLst>
              <a:ext uri="{FF2B5EF4-FFF2-40B4-BE49-F238E27FC236}">
                <a16:creationId xmlns:a16="http://schemas.microsoft.com/office/drawing/2014/main" id="{77DA20C6-6C8B-48E1-82AE-9B0CBC33C101}"/>
              </a:ext>
            </a:extLst>
          </p:cNvPr>
          <p:cNvSpPr/>
          <p:nvPr/>
        </p:nvSpPr>
        <p:spPr>
          <a:xfrm>
            <a:off x="7989218" y="5374930"/>
            <a:ext cx="1723677" cy="369332"/>
          </a:xfrm>
          <a:prstGeom prst="rect">
            <a:avLst/>
          </a:prstGeom>
        </p:spPr>
        <p:txBody>
          <a:bodyPr wrap="none">
            <a:spAutoFit/>
          </a:bodyPr>
          <a:lstStyle/>
          <a:p>
            <a:r>
              <a:rPr lang="en-US" dirty="0"/>
              <a:t>True found track</a:t>
            </a:r>
            <a:endParaRPr lang="ru-RU" dirty="0"/>
          </a:p>
        </p:txBody>
      </p:sp>
      <p:sp>
        <p:nvSpPr>
          <p:cNvPr id="13" name="Прямоугольник 12">
            <a:extLst>
              <a:ext uri="{FF2B5EF4-FFF2-40B4-BE49-F238E27FC236}">
                <a16:creationId xmlns:a16="http://schemas.microsoft.com/office/drawing/2014/main" id="{212D7517-356F-42EB-8E68-9E5745AA2080}"/>
              </a:ext>
            </a:extLst>
          </p:cNvPr>
          <p:cNvSpPr/>
          <p:nvPr/>
        </p:nvSpPr>
        <p:spPr>
          <a:xfrm>
            <a:off x="7989218" y="5683697"/>
            <a:ext cx="1256178" cy="369332"/>
          </a:xfrm>
          <a:prstGeom prst="rect">
            <a:avLst/>
          </a:prstGeom>
        </p:spPr>
        <p:txBody>
          <a:bodyPr wrap="none">
            <a:spAutoFit/>
          </a:bodyPr>
          <a:lstStyle/>
          <a:p>
            <a:r>
              <a:rPr lang="en-US" dirty="0"/>
              <a:t>Ghost track</a:t>
            </a:r>
            <a:endParaRPr lang="ru-RU" dirty="0"/>
          </a:p>
        </p:txBody>
      </p:sp>
      <p:sp>
        <p:nvSpPr>
          <p:cNvPr id="14" name="TextBox 13">
            <a:extLst>
              <a:ext uri="{FF2B5EF4-FFF2-40B4-BE49-F238E27FC236}">
                <a16:creationId xmlns:a16="http://schemas.microsoft.com/office/drawing/2014/main" id="{79A1FF1D-6CB1-46EE-AE1E-1653F6267B1B}"/>
              </a:ext>
            </a:extLst>
          </p:cNvPr>
          <p:cNvSpPr txBox="1"/>
          <p:nvPr/>
        </p:nvSpPr>
        <p:spPr>
          <a:xfrm>
            <a:off x="7989218" y="5992464"/>
            <a:ext cx="1487202" cy="369332"/>
          </a:xfrm>
          <a:prstGeom prst="rect">
            <a:avLst/>
          </a:prstGeom>
          <a:noFill/>
        </p:spPr>
        <p:txBody>
          <a:bodyPr wrap="none" rtlCol="0">
            <a:spAutoFit/>
          </a:bodyPr>
          <a:lstStyle/>
          <a:p>
            <a:r>
              <a:rPr lang="en-US" dirty="0"/>
              <a:t>Hits and fakes</a:t>
            </a:r>
            <a:endParaRPr lang="ru-RU" dirty="0"/>
          </a:p>
        </p:txBody>
      </p:sp>
      <p:sp>
        <p:nvSpPr>
          <p:cNvPr id="15" name="TextBox 14">
            <a:extLst>
              <a:ext uri="{FF2B5EF4-FFF2-40B4-BE49-F238E27FC236}">
                <a16:creationId xmlns:a16="http://schemas.microsoft.com/office/drawing/2014/main" id="{DD5AD824-2501-4A66-9BBE-BF35CC741C80}"/>
              </a:ext>
            </a:extLst>
          </p:cNvPr>
          <p:cNvSpPr txBox="1"/>
          <p:nvPr/>
        </p:nvSpPr>
        <p:spPr>
          <a:xfrm>
            <a:off x="664238" y="5172907"/>
            <a:ext cx="4806523" cy="1015663"/>
          </a:xfrm>
          <a:prstGeom prst="rect">
            <a:avLst/>
          </a:prstGeom>
          <a:noFill/>
        </p:spPr>
        <p:txBody>
          <a:bodyPr wrap="square" rtlCol="0">
            <a:spAutoFit/>
          </a:bodyPr>
          <a:lstStyle/>
          <a:p>
            <a:r>
              <a:rPr lang="en-US" sz="2000" dirty="0"/>
              <a:t>Input data for the first step algorithm  were simulated by GEANT in </a:t>
            </a:r>
            <a:r>
              <a:rPr lang="en-US" sz="2000" dirty="0" err="1"/>
              <a:t>MPDRoot</a:t>
            </a:r>
            <a:r>
              <a:rPr lang="en-US" sz="2000" dirty="0"/>
              <a:t> framework for the real BM@N configuration.</a:t>
            </a:r>
            <a:endParaRPr lang="ru-RU" sz="2000" dirty="0"/>
          </a:p>
        </p:txBody>
      </p:sp>
      <p:pic>
        <p:nvPicPr>
          <p:cNvPr id="16" name="Рисунок 15">
            <a:extLst>
              <a:ext uri="{FF2B5EF4-FFF2-40B4-BE49-F238E27FC236}">
                <a16:creationId xmlns:a16="http://schemas.microsoft.com/office/drawing/2014/main" id="{2CB3D867-8026-415C-AF0E-71385439FED9}"/>
              </a:ext>
            </a:extLst>
          </p:cNvPr>
          <p:cNvPicPr>
            <a:picLocks noChangeAspect="1"/>
          </p:cNvPicPr>
          <p:nvPr/>
        </p:nvPicPr>
        <p:blipFill>
          <a:blip r:embed="rId5"/>
          <a:stretch>
            <a:fillRect/>
          </a:stretch>
        </p:blipFill>
        <p:spPr>
          <a:xfrm>
            <a:off x="767408" y="2388649"/>
            <a:ext cx="4703353" cy="2673565"/>
          </a:xfrm>
          <a:prstGeom prst="rect">
            <a:avLst/>
          </a:prstGeom>
        </p:spPr>
      </p:pic>
      <p:sp>
        <p:nvSpPr>
          <p:cNvPr id="17" name="TextBox 16">
            <a:extLst>
              <a:ext uri="{FF2B5EF4-FFF2-40B4-BE49-F238E27FC236}">
                <a16:creationId xmlns:a16="http://schemas.microsoft.com/office/drawing/2014/main" id="{DAA70F4F-6F04-4F94-9BBA-D02A8478AF23}"/>
              </a:ext>
            </a:extLst>
          </p:cNvPr>
          <p:cNvSpPr txBox="1"/>
          <p:nvPr/>
        </p:nvSpPr>
        <p:spPr>
          <a:xfrm>
            <a:off x="1140507" y="1400792"/>
            <a:ext cx="8356829" cy="369332"/>
          </a:xfrm>
          <a:prstGeom prst="rect">
            <a:avLst/>
          </a:prstGeom>
          <a:noFill/>
        </p:spPr>
        <p:txBody>
          <a:bodyPr wrap="square" rtlCol="0">
            <a:spAutoFit/>
          </a:bodyPr>
          <a:lstStyle/>
          <a:p>
            <a:endParaRPr lang="ru-RU" dirty="0"/>
          </a:p>
        </p:txBody>
      </p:sp>
      <p:sp>
        <p:nvSpPr>
          <p:cNvPr id="18" name="TextBox 17">
            <a:extLst>
              <a:ext uri="{FF2B5EF4-FFF2-40B4-BE49-F238E27FC236}">
                <a16:creationId xmlns:a16="http://schemas.microsoft.com/office/drawing/2014/main" id="{7974F9EC-A103-4AFF-9470-30A0F661F799}"/>
              </a:ext>
            </a:extLst>
          </p:cNvPr>
          <p:cNvSpPr txBox="1"/>
          <p:nvPr/>
        </p:nvSpPr>
        <p:spPr>
          <a:xfrm>
            <a:off x="1611962" y="892438"/>
            <a:ext cx="9602575" cy="1015663"/>
          </a:xfrm>
          <a:prstGeom prst="rect">
            <a:avLst/>
          </a:prstGeom>
          <a:noFill/>
        </p:spPr>
        <p:txBody>
          <a:bodyPr wrap="square" rtlCol="0">
            <a:spAutoFit/>
          </a:bodyPr>
          <a:lstStyle/>
          <a:p>
            <a:pPr algn="just"/>
            <a:r>
              <a:rPr lang="en-US" sz="2000" dirty="0">
                <a:latin typeface="+mj-lt"/>
                <a:cs typeface="Times New Roman" panose="02020603050405020304" pitchFamily="18" charset="0"/>
              </a:rPr>
              <a:t>Machine learning algorithms bring a lot of potential to the tracks reconstruction problem due to their capability to learn effective representations of high-dimensional data through training, and to parallelize on HPC architectures.</a:t>
            </a:r>
            <a:endParaRPr lang="ru-RU" sz="2000" dirty="0">
              <a:latin typeface="+mj-lt"/>
              <a:cs typeface="Times New Roman" panose="02020603050405020304" pitchFamily="18" charset="0"/>
            </a:endParaRPr>
          </a:p>
        </p:txBody>
      </p:sp>
      <p:sp>
        <p:nvSpPr>
          <p:cNvPr id="20" name="TextBox 19">
            <a:extLst>
              <a:ext uri="{FF2B5EF4-FFF2-40B4-BE49-F238E27FC236}">
                <a16:creationId xmlns:a16="http://schemas.microsoft.com/office/drawing/2014/main" id="{74DC4D1D-1438-496E-9FFA-2FD581A1205A}"/>
              </a:ext>
            </a:extLst>
          </p:cNvPr>
          <p:cNvSpPr txBox="1"/>
          <p:nvPr/>
        </p:nvSpPr>
        <p:spPr>
          <a:xfrm>
            <a:off x="9787829" y="5528818"/>
            <a:ext cx="2170226" cy="400110"/>
          </a:xfrm>
          <a:prstGeom prst="rect">
            <a:avLst/>
          </a:prstGeom>
          <a:noFill/>
        </p:spPr>
        <p:txBody>
          <a:bodyPr wrap="square" rtlCol="0">
            <a:spAutoFit/>
          </a:bodyPr>
          <a:lstStyle/>
          <a:p>
            <a:r>
              <a:rPr lang="en-US" sz="2000" b="1" dirty="0">
                <a:solidFill>
                  <a:srgbClr val="C00000"/>
                </a:solidFill>
              </a:rPr>
              <a:t>Efficiency 97,5%</a:t>
            </a:r>
            <a:endParaRPr lang="ru-RU" sz="2000" b="1" dirty="0">
              <a:solidFill>
                <a:srgbClr val="C00000"/>
              </a:solidFill>
            </a:endParaRPr>
          </a:p>
        </p:txBody>
      </p:sp>
      <p:pic>
        <p:nvPicPr>
          <p:cNvPr id="21" name="Picture 8">
            <a:extLst>
              <a:ext uri="{FF2B5EF4-FFF2-40B4-BE49-F238E27FC236}">
                <a16:creationId xmlns:a16="http://schemas.microsoft.com/office/drawing/2014/main" id="{09AD996A-B2C2-4ED2-89D1-B6E1409849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0376" y="2403295"/>
            <a:ext cx="4644513" cy="2636014"/>
          </a:xfrm>
          <a:prstGeom prst="rect">
            <a:avLst/>
          </a:prstGeom>
        </p:spPr>
      </p:pic>
      <p:sp>
        <p:nvSpPr>
          <p:cNvPr id="22" name="Прямоугольник 21">
            <a:extLst>
              <a:ext uri="{FF2B5EF4-FFF2-40B4-BE49-F238E27FC236}">
                <a16:creationId xmlns:a16="http://schemas.microsoft.com/office/drawing/2014/main" id="{DE5BBE10-96D4-454D-B4EA-C58BE74B09F5}"/>
              </a:ext>
            </a:extLst>
          </p:cNvPr>
          <p:cNvSpPr/>
          <p:nvPr/>
        </p:nvSpPr>
        <p:spPr>
          <a:xfrm>
            <a:off x="5109544" y="1947263"/>
            <a:ext cx="1972912" cy="430887"/>
          </a:xfrm>
          <a:prstGeom prst="rect">
            <a:avLst/>
          </a:prstGeom>
        </p:spPr>
        <p:txBody>
          <a:bodyPr wrap="none">
            <a:spAutoFit/>
          </a:bodyPr>
          <a:lstStyle/>
          <a:p>
            <a:r>
              <a:rPr lang="en-US" sz="2200" dirty="0"/>
              <a:t>Simulation data</a:t>
            </a:r>
            <a:endParaRPr lang="ru-RU" sz="2200" dirty="0"/>
          </a:p>
        </p:txBody>
      </p:sp>
      <p:sp>
        <p:nvSpPr>
          <p:cNvPr id="23" name="Овал 22">
            <a:extLst>
              <a:ext uri="{FF2B5EF4-FFF2-40B4-BE49-F238E27FC236}">
                <a16:creationId xmlns:a16="http://schemas.microsoft.com/office/drawing/2014/main" id="{265D65A9-3D18-4089-9375-EBF1945462D5}"/>
              </a:ext>
            </a:extLst>
          </p:cNvPr>
          <p:cNvSpPr/>
          <p:nvPr/>
        </p:nvSpPr>
        <p:spPr>
          <a:xfrm>
            <a:off x="7588479" y="6079020"/>
            <a:ext cx="203944" cy="16544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4" name="Picture 4">
            <a:extLst>
              <a:ext uri="{FF2B5EF4-FFF2-40B4-BE49-F238E27FC236}">
                <a16:creationId xmlns:a16="http://schemas.microsoft.com/office/drawing/2014/main" id="{F4F3056F-23F7-443E-9E21-8CDA9446BBE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201957" y="691403"/>
            <a:ext cx="1321535" cy="6493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3501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CK">
  <a:themeElements>
    <a:clrScheme name="">
      <a:dk1>
        <a:srgbClr val="000000"/>
      </a:dk1>
      <a:lt1>
        <a:srgbClr val="FFFFFF"/>
      </a:lt1>
      <a:dk2>
        <a:srgbClr val="0860A8"/>
      </a:dk2>
      <a:lt2>
        <a:srgbClr val="D8D8D8"/>
      </a:lt2>
      <a:accent1>
        <a:srgbClr val="FF5C00"/>
      </a:accent1>
      <a:accent2>
        <a:srgbClr val="FDB605"/>
      </a:accent2>
      <a:accent3>
        <a:srgbClr val="FFFFFF"/>
      </a:accent3>
      <a:accent4>
        <a:srgbClr val="000000"/>
      </a:accent4>
      <a:accent5>
        <a:srgbClr val="FFB5AA"/>
      </a:accent5>
      <a:accent6>
        <a:srgbClr val="E5A504"/>
      </a:accent6>
      <a:hlink>
        <a:srgbClr val="AA014C"/>
      </a:hlink>
      <a:folHlink>
        <a:srgbClr val="379900"/>
      </a:folHlink>
    </a:clrScheme>
    <a:fontScheme name="3_white_intel_only">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white_intel_only 1">
        <a:dk1>
          <a:srgbClr val="000000"/>
        </a:dk1>
        <a:lt1>
          <a:srgbClr val="FFFFFF"/>
        </a:lt1>
        <a:dk2>
          <a:srgbClr val="0860A8"/>
        </a:dk2>
        <a:lt2>
          <a:srgbClr val="0860A8"/>
        </a:lt2>
        <a:accent1>
          <a:srgbClr val="FF5C00"/>
        </a:accent1>
        <a:accent2>
          <a:srgbClr val="FDB605"/>
        </a:accent2>
        <a:accent3>
          <a:srgbClr val="FFFFFF"/>
        </a:accent3>
        <a:accent4>
          <a:srgbClr val="000000"/>
        </a:accent4>
        <a:accent5>
          <a:srgbClr val="FFB5AA"/>
        </a:accent5>
        <a:accent6>
          <a:srgbClr val="E5A504"/>
        </a:accent6>
        <a:hlink>
          <a:srgbClr val="AA014C"/>
        </a:hlink>
        <a:folHlink>
          <a:srgbClr val="379900"/>
        </a:folHlink>
      </a:clrScheme>
      <a:clrMap bg1="lt1" tx1="dk1" bg2="lt2" tx2="dk2" accent1="accent1" accent2="accent2" accent3="accent3" accent4="accent4" accent5="accent5" accent6="accent6" hlink="hlink" folHlink="folHlink"/>
    </a:extraClrScheme>
    <a:extraClrScheme>
      <a:clrScheme name="3_white_intel_only 2">
        <a:dk1>
          <a:srgbClr val="000000"/>
        </a:dk1>
        <a:lt1>
          <a:srgbClr val="FFFFFF"/>
        </a:lt1>
        <a:dk2>
          <a:srgbClr val="0860A8"/>
        </a:dk2>
        <a:lt2>
          <a:srgbClr val="567EB9"/>
        </a:lt2>
        <a:accent1>
          <a:srgbClr val="FF5C00"/>
        </a:accent1>
        <a:accent2>
          <a:srgbClr val="FDB605"/>
        </a:accent2>
        <a:accent3>
          <a:srgbClr val="FFFFFF"/>
        </a:accent3>
        <a:accent4>
          <a:srgbClr val="000000"/>
        </a:accent4>
        <a:accent5>
          <a:srgbClr val="FFB5AA"/>
        </a:accent5>
        <a:accent6>
          <a:srgbClr val="E5A504"/>
        </a:accent6>
        <a:hlink>
          <a:srgbClr val="AA014C"/>
        </a:hlink>
        <a:folHlink>
          <a:srgbClr val="379900"/>
        </a:folHlink>
      </a:clrScheme>
      <a:clrMap bg1="lt1" tx1="dk1" bg2="lt2" tx2="dk2" accent1="accent1" accent2="accent2" accent3="accent3" accent4="accent4" accent5="accent5" accent6="accent6" hlink="hlink" folHlink="folHlink"/>
    </a:extraClrScheme>
    <a:extraClrScheme>
      <a:clrScheme name="3_white_intel_only 3">
        <a:dk1>
          <a:srgbClr val="000000"/>
        </a:dk1>
        <a:lt1>
          <a:srgbClr val="FFFFFF"/>
        </a:lt1>
        <a:dk2>
          <a:srgbClr val="0860A8"/>
        </a:dk2>
        <a:lt2>
          <a:srgbClr val="567EB9"/>
        </a:lt2>
        <a:accent1>
          <a:srgbClr val="FF5C00"/>
        </a:accent1>
        <a:accent2>
          <a:srgbClr val="FDB605"/>
        </a:accent2>
        <a:accent3>
          <a:srgbClr val="FFFFFF"/>
        </a:accent3>
        <a:accent4>
          <a:srgbClr val="000000"/>
        </a:accent4>
        <a:accent5>
          <a:srgbClr val="FFB5AA"/>
        </a:accent5>
        <a:accent6>
          <a:srgbClr val="E5A504"/>
        </a:accent6>
        <a:hlink>
          <a:srgbClr val="AA014C"/>
        </a:hlink>
        <a:folHlink>
          <a:srgbClr val="77128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32683</TotalTime>
  <Words>2529</Words>
  <Application>Microsoft Office PowerPoint</Application>
  <PresentationFormat>Широкоэкранный</PresentationFormat>
  <Paragraphs>130</Paragraphs>
  <Slides>11</Slides>
  <Notes>10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2</vt:i4>
      </vt:variant>
      <vt:variant>
        <vt:lpstr>Заголовки слайдов</vt:lpstr>
      </vt:variant>
      <vt:variant>
        <vt:i4>11</vt:i4>
      </vt:variant>
    </vt:vector>
  </HeadingPairs>
  <TitlesOfParts>
    <vt:vector size="18" baseType="lpstr">
      <vt:lpstr>Arial</vt:lpstr>
      <vt:lpstr>Calibri</vt:lpstr>
      <vt:lpstr>Myriad Pro</vt:lpstr>
      <vt:lpstr>Times New Roman</vt:lpstr>
      <vt:lpstr>Verdana</vt:lpstr>
      <vt:lpstr>Тема Office</vt:lpstr>
      <vt:lpstr>PCK</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dc:title>
  <dc:creator>Maxim</dc:creator>
  <cp:lastModifiedBy>user</cp:lastModifiedBy>
  <cp:revision>1843</cp:revision>
  <cp:lastPrinted>2020-04-16T14:06:29Z</cp:lastPrinted>
  <dcterms:created xsi:type="dcterms:W3CDTF">2011-05-09T06:01:23Z</dcterms:created>
  <dcterms:modified xsi:type="dcterms:W3CDTF">2020-04-16T14:12:07Z</dcterms:modified>
</cp:coreProperties>
</file>