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307" r:id="rId2"/>
    <p:sldId id="298" r:id="rId3"/>
    <p:sldId id="341" r:id="rId4"/>
    <p:sldId id="371" r:id="rId5"/>
    <p:sldId id="387" r:id="rId6"/>
    <p:sldId id="373" r:id="rId7"/>
    <p:sldId id="381" r:id="rId8"/>
    <p:sldId id="384" r:id="rId9"/>
    <p:sldId id="374" r:id="rId10"/>
    <p:sldId id="378" r:id="rId11"/>
    <p:sldId id="383" r:id="rId12"/>
    <p:sldId id="386" r:id="rId13"/>
    <p:sldId id="379" r:id="rId14"/>
    <p:sldId id="376" r:id="rId15"/>
    <p:sldId id="37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dor Guber" initials="FG" lastIdx="1" clrIdx="0">
    <p:extLst>
      <p:ext uri="{19B8F6BF-5375-455C-9EA6-DF929625EA0E}">
        <p15:presenceInfo xmlns:p15="http://schemas.microsoft.com/office/powerpoint/2012/main" userId="9c32a5dea6ee6e7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42" autoAdjust="0"/>
    <p:restoredTop sz="94095" autoAdjust="0"/>
  </p:normalViewPr>
  <p:slideViewPr>
    <p:cSldViewPr snapToGrid="0">
      <p:cViewPr varScale="1">
        <p:scale>
          <a:sx n="63" d="100"/>
          <a:sy n="63" d="100"/>
        </p:scale>
        <p:origin x="6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756"/>
    </p:cViewPr>
  </p:sorterViewPr>
  <p:notesViewPr>
    <p:cSldViewPr snapToGrid="0">
      <p:cViewPr varScale="1">
        <p:scale>
          <a:sx n="53" d="100"/>
          <a:sy n="53" d="100"/>
        </p:scale>
        <p:origin x="264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4CA99-5377-4C5F-90F6-5F731E0D2F74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E8AE5-CC06-426C-875F-4F446DAA6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08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E8AE5-CC06-426C-875F-4F446DAA636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553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392D-D5FC-4FB5-ACA3-47F8EA1FF753}" type="datetime1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592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F8FA-2DFE-4764-B7A4-99F8428D138D}" type="datetime1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41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4DAD-EBC2-4DC2-A674-3B32B68D9797}" type="datetime1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408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B04D9-6393-4101-8B99-8A39640281E4}" type="datetime1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787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74B4-FF2C-4815-9CEF-9D41D3D8EFFB}" type="datetime1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63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257-C356-4831-B447-495842E96AA9}" type="datetime1">
              <a:rPr lang="ru-RU" smtClean="0"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524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2590-23B4-40D5-81A7-D6DB79D98698}" type="datetime1">
              <a:rPr lang="ru-RU" smtClean="0"/>
              <a:t>15.04.2020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049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F323-F432-4817-ADC3-881D6BFE8054}" type="datetime1">
              <a:rPr lang="ru-RU" smtClean="0"/>
              <a:t>15.04.2020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65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4D13-E50F-4705-A2F7-F6662BF29887}" type="datetime1">
              <a:rPr lang="ru-RU" smtClean="0"/>
              <a:t>15.04.2020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5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37052-372B-44FD-92C2-46E3A5D79810}" type="datetime1">
              <a:rPr lang="ru-RU" smtClean="0"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745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F98CC-24F5-41AE-90AC-CE59B5AA626D}" type="datetime1">
              <a:rPr lang="ru-RU" smtClean="0"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89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C1686-DF37-4FFD-952F-70E62388C44D}" type="datetime1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39DDB-9B55-4B63-9EC5-214EBFCA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55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18198" y="6488668"/>
            <a:ext cx="8766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</a:t>
            </a:r>
            <a:r>
              <a:rPr lang="en-US" b="1" dirty="0" smtClean="0"/>
              <a:t>th BM@N Collaboration meeting,</a:t>
            </a:r>
            <a:r>
              <a:rPr lang="en-US" b="1" dirty="0"/>
              <a:t> </a:t>
            </a:r>
            <a:r>
              <a:rPr lang="en-US" b="1" dirty="0" smtClean="0"/>
              <a:t>April 20-21, 2020</a:t>
            </a:r>
            <a:endParaRPr lang="de-DE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37625" y="1716614"/>
            <a:ext cx="9328074" cy="1508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Ivashkin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b="1" dirty="0" smtClean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behalf of  INR team, Moscow</a:t>
            </a:r>
          </a:p>
          <a:p>
            <a:pPr algn="ctr">
              <a:lnSpc>
                <a:spcPct val="107000"/>
              </a:lnSpc>
            </a:pPr>
            <a:r>
              <a:rPr lang="en-US" sz="2000" b="1" dirty="0" smtClean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71756" y="231789"/>
            <a:ext cx="99972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Status of new FHCAL with Forward </a:t>
            </a:r>
            <a:r>
              <a:rPr lang="en-US" sz="4000" b="1" dirty="0" err="1"/>
              <a:t>H</a:t>
            </a:r>
            <a:r>
              <a:rPr lang="en-US" sz="4000" b="1" dirty="0" err="1" smtClean="0"/>
              <a:t>odoscope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4979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11640" y="6424440"/>
            <a:ext cx="2743200" cy="365125"/>
          </a:xfrm>
        </p:spPr>
        <p:txBody>
          <a:bodyPr/>
          <a:lstStyle/>
          <a:p>
            <a:fld id="{20639DDB-9B55-4B63-9EC5-214EBFCA6739}" type="slidenum">
              <a:rPr lang="ru-RU" smtClean="0"/>
              <a:t>10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37902" y="193072"/>
            <a:ext cx="2337534" cy="31157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2576"/>
            <a:ext cx="121919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Beam test of </a:t>
            </a:r>
            <a:r>
              <a:rPr lang="en-US" sz="3200" b="1" dirty="0" smtClean="0"/>
              <a:t>single</a:t>
            </a:r>
            <a:r>
              <a:rPr lang="en-US" sz="3200" b="1" dirty="0" smtClean="0"/>
              <a:t> </a:t>
            </a:r>
            <a:r>
              <a:rPr lang="en-US" sz="3200" b="1" dirty="0" smtClean="0"/>
              <a:t>quartz strip at electron </a:t>
            </a:r>
            <a:r>
              <a:rPr lang="en-US" sz="3200" b="1" dirty="0" smtClean="0"/>
              <a:t>beam</a:t>
            </a:r>
            <a:endParaRPr lang="ru-RU" sz="32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06" y="3108981"/>
            <a:ext cx="4874706" cy="2743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960" y="2014318"/>
            <a:ext cx="4673600" cy="26289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416040" y="790427"/>
            <a:ext cx="51719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Synchrotron “PAKHRA”,  LPI RAS, </a:t>
            </a:r>
            <a:r>
              <a:rPr lang="en-US" sz="2000" b="1" dirty="0" err="1" smtClean="0">
                <a:solidFill>
                  <a:srgbClr val="C00000"/>
                </a:solidFill>
                <a:latin typeface="+mj-lt"/>
              </a:rPr>
              <a:t>Troitsk</a:t>
            </a: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, Moscow.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Energy </a:t>
            </a:r>
            <a:r>
              <a:rPr lang="en-US" sz="2000" b="1" dirty="0" err="1" smtClean="0">
                <a:solidFill>
                  <a:srgbClr val="000000"/>
                </a:solidFill>
                <a:latin typeface="+mj-lt"/>
              </a:rPr>
              <a:t>E</a:t>
            </a:r>
            <a:r>
              <a:rPr lang="en-US" sz="2000" b="1" baseline="-25000" dirty="0" err="1" smtClean="0">
                <a:solidFill>
                  <a:srgbClr val="000000"/>
                </a:solidFill>
                <a:latin typeface="+mj-lt"/>
              </a:rPr>
              <a:t>e</a:t>
            </a:r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=700 MeV;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Count rate ~ 50 Hz.</a:t>
            </a:r>
            <a:endParaRPr lang="ru-RU" sz="2000" b="1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16400" y="1289649"/>
            <a:ext cx="149019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Quartz strip</a:t>
            </a:r>
            <a:endParaRPr lang="ru-RU" sz="2000" b="1" dirty="0"/>
          </a:p>
        </p:txBody>
      </p:sp>
      <p:cxnSp>
        <p:nvCxnSpPr>
          <p:cNvPr id="22" name="Прямая со стрелкой 21"/>
          <p:cNvCxnSpPr>
            <a:stCxn id="20" idx="1"/>
          </p:cNvCxnSpPr>
          <p:nvPr/>
        </p:nvCxnSpPr>
        <p:spPr>
          <a:xfrm flipH="1" flipV="1">
            <a:off x="2710460" y="1252092"/>
            <a:ext cx="1505940" cy="2376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590801" y="1530367"/>
            <a:ext cx="1625599" cy="30070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4801" y="6206024"/>
            <a:ext cx="20320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Beam counters</a:t>
            </a:r>
            <a:endParaRPr lang="ru-RU" sz="2000" b="1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2710459" y="4140071"/>
            <a:ext cx="711200" cy="19759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2175373" y="4206809"/>
            <a:ext cx="415428" cy="19092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59391" y="2149475"/>
            <a:ext cx="149019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amplifiers</a:t>
            </a:r>
            <a:endParaRPr lang="ru-RU" sz="2000" b="1" dirty="0"/>
          </a:p>
        </p:txBody>
      </p:sp>
      <p:cxnSp>
        <p:nvCxnSpPr>
          <p:cNvPr id="36" name="Прямая со стрелкой 35"/>
          <p:cNvCxnSpPr/>
          <p:nvPr/>
        </p:nvCxnSpPr>
        <p:spPr>
          <a:xfrm flipH="1" flipV="1">
            <a:off x="3180981" y="2231747"/>
            <a:ext cx="1035419" cy="3481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35" idx="1"/>
          </p:cNvCxnSpPr>
          <p:nvPr/>
        </p:nvCxnSpPr>
        <p:spPr>
          <a:xfrm flipH="1">
            <a:off x="943488" y="2349530"/>
            <a:ext cx="3315903" cy="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147804" y="5349163"/>
            <a:ext cx="37084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Beam test was done in January 2020.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3723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064240" y="6308403"/>
            <a:ext cx="948542" cy="478062"/>
          </a:xfrm>
        </p:spPr>
        <p:txBody>
          <a:bodyPr/>
          <a:lstStyle/>
          <a:p>
            <a:fld id="{20639DDB-9B55-4B63-9EC5-214EBFCA6739}" type="slidenum">
              <a:rPr lang="ru-RU" smtClean="0"/>
              <a:t>11</a:t>
            </a:fld>
            <a:endParaRPr lang="ru-RU" dirty="0"/>
          </a:p>
        </p:txBody>
      </p:sp>
      <p:pic>
        <p:nvPicPr>
          <p:cNvPr id="5" name="Рисунок 4" descr="C:\Users\саша\Desktop\Новый точечный рисунок (12)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222" y="638731"/>
            <a:ext cx="4751938" cy="89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саша\Desktop\FIAN_23.01.2020\23.01.2020_FIAN_new_hodo_q_60-100nsgate\FIAN_23.01.2020_MPPC2_tochka8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618" y="1121763"/>
            <a:ext cx="3964622" cy="252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FIAN23012020q2_2trig_tchk2corr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8594" y="3847627"/>
            <a:ext cx="4740910" cy="268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-2576"/>
            <a:ext cx="121919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Results of beam </a:t>
            </a:r>
            <a:r>
              <a:rPr lang="en-US" sz="3200" b="1" dirty="0" smtClean="0"/>
              <a:t>tests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907477" y="756599"/>
            <a:ext cx="40809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Amplitude spectrum from one MPPC.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6240" y="1655667"/>
            <a:ext cx="4124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Sum of light yields from both MPPCs .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9114" y="4117921"/>
            <a:ext cx="281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position at</a:t>
            </a:r>
            <a:r>
              <a:rPr lang="en-US" dirty="0" smtClean="0"/>
              <a:t> </a:t>
            </a:r>
            <a:r>
              <a:rPr lang="en-US" dirty="0" smtClean="0"/>
              <a:t>strip  [cm]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086173" y="3748590"/>
            <a:ext cx="436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Non-uniformity of light yield along the strip.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3169820" y="5096331"/>
            <a:ext cx="171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Non-uniformity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740598" y="2478534"/>
            <a:ext cx="2041314" cy="375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yield [</a:t>
            </a:r>
            <a:r>
              <a:rPr lang="en-US" dirty="0" err="1" smtClean="0"/>
              <a:t>ph.e</a:t>
            </a:r>
            <a:r>
              <a:rPr lang="en-US" dirty="0" smtClean="0"/>
              <a:t>.]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9726751" y="3461999"/>
            <a:ext cx="1261660" cy="37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ADC [</a:t>
            </a:r>
            <a:r>
              <a:rPr lang="en-US" dirty="0" err="1" smtClean="0"/>
              <a:t>ch</a:t>
            </a:r>
            <a:r>
              <a:rPr lang="en-US" dirty="0" smtClean="0"/>
              <a:t>]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764042" y="4085906"/>
            <a:ext cx="106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1-st </a:t>
            </a:r>
            <a:r>
              <a:rPr lang="en-US" dirty="0" err="1" smtClean="0">
                <a:solidFill>
                  <a:srgbClr val="0070C0"/>
                </a:solidFill>
              </a:rPr>
              <a:t>SiPM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43883" y="4085906"/>
            <a:ext cx="1297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CC"/>
                </a:solidFill>
              </a:rPr>
              <a:t>2-nd </a:t>
            </a:r>
            <a:r>
              <a:rPr lang="en-US" dirty="0" err="1" smtClean="0">
                <a:solidFill>
                  <a:srgbClr val="FF66CC"/>
                </a:solidFill>
              </a:rPr>
              <a:t>SiPM</a:t>
            </a:r>
            <a:endParaRPr lang="ru-RU" dirty="0">
              <a:solidFill>
                <a:srgbClr val="FF66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86995" y="4883406"/>
            <a:ext cx="1248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two </a:t>
            </a:r>
            <a:r>
              <a:rPr lang="en-US" dirty="0" err="1" smtClean="0">
                <a:solidFill>
                  <a:srgbClr val="FF0000"/>
                </a:solidFill>
              </a:rPr>
              <a:t>SiPMs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" name="Рисунок 19" descr="D:\FIAN23012020q3_2trig_tchk2corr_V2.png"/>
          <p:cNvPicPr/>
          <p:nvPr/>
        </p:nvPicPr>
        <p:blipFill rotWithShape="1">
          <a:blip r:embed="rId5" cstate="print"/>
          <a:srcRect l="6570" t="4959" r="7832" b="4565"/>
          <a:stretch/>
        </p:blipFill>
        <p:spPr bwMode="auto">
          <a:xfrm>
            <a:off x="396240" y="1951528"/>
            <a:ext cx="3477148" cy="216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111221" y="6383640"/>
            <a:ext cx="281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position at</a:t>
            </a:r>
            <a:r>
              <a:rPr lang="en-US" dirty="0" smtClean="0"/>
              <a:t> </a:t>
            </a:r>
            <a:r>
              <a:rPr lang="en-US" dirty="0" smtClean="0"/>
              <a:t>strip  [cm]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78782" y="2576441"/>
            <a:ext cx="208523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Light yield ~ 5ph.e. from both ends.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8039310" y="1808761"/>
            <a:ext cx="222228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Light yield ~ 2.5ph.e. from one end.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8570219" y="5016867"/>
            <a:ext cx="258330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Non-uniformity   +-3%  for double readout.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309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Shape 1"/>
          <p:cNvSpPr txBox="1"/>
          <p:nvPr/>
        </p:nvSpPr>
        <p:spPr>
          <a:xfrm>
            <a:off x="7256067" y="1118169"/>
            <a:ext cx="3737053" cy="1475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strike="noStrike" spc="-1" dirty="0" smtClean="0">
                <a:latin typeface="Arial"/>
              </a:rPr>
              <a:t>1 </a:t>
            </a:r>
            <a:r>
              <a:rPr lang="en-US" sz="1800" b="1" strike="noStrike" spc="-1" dirty="0" err="1" smtClean="0">
                <a:latin typeface="Arial"/>
              </a:rPr>
              <a:t>A</a:t>
            </a:r>
            <a:r>
              <a:rPr lang="en-US" b="1" spc="-1" dirty="0" err="1" smtClean="0">
                <a:latin typeface="Arial"/>
              </a:rPr>
              <a:t>G</a:t>
            </a:r>
            <a:r>
              <a:rPr lang="en-US" sz="1800" b="1" strike="noStrike" spc="-1" dirty="0" err="1" smtClean="0">
                <a:latin typeface="Arial"/>
              </a:rPr>
              <a:t>eV</a:t>
            </a:r>
            <a:r>
              <a:rPr lang="en-US" sz="1800" b="1" strike="noStrike" spc="-1" dirty="0" smtClean="0">
                <a:latin typeface="Arial"/>
              </a:rPr>
              <a:t> </a:t>
            </a:r>
            <a:r>
              <a:rPr lang="en-US" sz="1800" b="1" strike="noStrike" spc="-1" dirty="0" err="1" smtClean="0">
                <a:latin typeface="Arial"/>
              </a:rPr>
              <a:t>Pb</a:t>
            </a:r>
            <a:r>
              <a:rPr lang="en-US" b="1" spc="-1" dirty="0" smtClean="0">
                <a:latin typeface="Arial"/>
              </a:rPr>
              <a:t>-beam;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-1" dirty="0" smtClean="0">
                <a:latin typeface="Arial"/>
              </a:rPr>
              <a:t>Beam </a:t>
            </a:r>
            <a:r>
              <a:rPr lang="en-US" b="1" spc="-1" dirty="0">
                <a:latin typeface="Arial"/>
              </a:rPr>
              <a:t>rate: ~</a:t>
            </a:r>
            <a:r>
              <a:rPr lang="en-US" b="1" spc="-1" dirty="0" smtClean="0">
                <a:latin typeface="Arial"/>
              </a:rPr>
              <a:t>10</a:t>
            </a:r>
            <a:r>
              <a:rPr lang="en-US" sz="2000" b="1" spc="-1" baseline="33000" dirty="0" smtClean="0">
                <a:latin typeface="Arial"/>
              </a:rPr>
              <a:t>8</a:t>
            </a:r>
            <a:r>
              <a:rPr lang="en-US" b="1" spc="-1" dirty="0" smtClean="0">
                <a:latin typeface="Arial"/>
              </a:rPr>
              <a:t> </a:t>
            </a:r>
            <a:r>
              <a:rPr lang="en-US" b="1" spc="-1" dirty="0">
                <a:latin typeface="Arial"/>
              </a:rPr>
              <a:t>ions/sec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-1" dirty="0" smtClean="0">
                <a:latin typeface="Arial"/>
              </a:rPr>
              <a:t>Quartz strip position: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spc="-1" dirty="0" smtClean="0">
                <a:latin typeface="Arial"/>
              </a:rPr>
              <a:t>(1) ~1.5cm </a:t>
            </a:r>
            <a:r>
              <a:rPr lang="en-US" b="1" spc="-1" dirty="0">
                <a:latin typeface="Arial"/>
              </a:rPr>
              <a:t>from </a:t>
            </a:r>
            <a:r>
              <a:rPr lang="en-US" b="1" spc="-1" dirty="0" smtClean="0">
                <a:latin typeface="Arial"/>
              </a:rPr>
              <a:t>beam axis, </a:t>
            </a:r>
            <a:endParaRPr lang="en-US" b="1" spc="-1" dirty="0"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spc="-1" dirty="0" smtClean="0">
                <a:latin typeface="Arial"/>
              </a:rPr>
              <a:t>(2) - on the beam axis.</a:t>
            </a:r>
            <a:endParaRPr lang="en-US" b="1" spc="-1" dirty="0">
              <a:latin typeface="Arial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12</a:t>
            </a:fld>
            <a:endParaRPr lang="ru-RU"/>
          </a:p>
        </p:txBody>
      </p:sp>
      <p:grpSp>
        <p:nvGrpSpPr>
          <p:cNvPr id="48" name="Группа 47"/>
          <p:cNvGrpSpPr/>
          <p:nvPr/>
        </p:nvGrpSpPr>
        <p:grpSpPr>
          <a:xfrm>
            <a:off x="497909" y="910214"/>
            <a:ext cx="6441249" cy="1346040"/>
            <a:chOff x="10229" y="5039947"/>
            <a:chExt cx="6441249" cy="1346040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665652" y="5039947"/>
              <a:ext cx="5229748" cy="1346040"/>
              <a:chOff x="1101221" y="4958492"/>
              <a:chExt cx="5229748" cy="1346040"/>
            </a:xfrm>
          </p:grpSpPr>
          <p:sp>
            <p:nvSpPr>
              <p:cNvPr id="24" name="CustomShape 2"/>
              <p:cNvSpPr/>
              <p:nvPr/>
            </p:nvSpPr>
            <p:spPr>
              <a:xfrm rot="21090401">
                <a:off x="1101221" y="5938772"/>
                <a:ext cx="2651760" cy="365760"/>
              </a:xfrm>
              <a:prstGeom prst="rect">
                <a:avLst/>
              </a:prstGeom>
              <a:solidFill>
                <a:srgbClr val="729FCF"/>
              </a:solidFill>
              <a:ln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" name="CustomShape 4"/>
              <p:cNvSpPr/>
              <p:nvPr/>
            </p:nvSpPr>
            <p:spPr>
              <a:xfrm>
                <a:off x="6239529" y="5404172"/>
                <a:ext cx="91440" cy="182880"/>
              </a:xfrm>
              <a:prstGeom prst="rect">
                <a:avLst/>
              </a:prstGeom>
              <a:solidFill>
                <a:srgbClr val="729FCF"/>
              </a:solidFill>
              <a:ln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" name="CustomShape 5"/>
              <p:cNvSpPr/>
              <p:nvPr/>
            </p:nvSpPr>
            <p:spPr>
              <a:xfrm>
                <a:off x="2279861" y="5587052"/>
                <a:ext cx="91440" cy="91440"/>
              </a:xfrm>
              <a:prstGeom prst="rect">
                <a:avLst/>
              </a:prstGeom>
              <a:solidFill>
                <a:srgbClr val="729FCF"/>
              </a:solidFill>
              <a:ln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" name="CustomShape 6"/>
              <p:cNvSpPr/>
              <p:nvPr/>
            </p:nvSpPr>
            <p:spPr>
              <a:xfrm>
                <a:off x="2279861" y="5587052"/>
                <a:ext cx="91440" cy="91440"/>
              </a:xfrm>
              <a:prstGeom prst="rect">
                <a:avLst/>
              </a:prstGeom>
              <a:solidFill>
                <a:srgbClr val="729FCF"/>
              </a:solidFill>
              <a:ln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" name="CustomShape 7"/>
              <p:cNvSpPr/>
              <p:nvPr/>
            </p:nvSpPr>
            <p:spPr>
              <a:xfrm>
                <a:off x="2279861" y="5443052"/>
                <a:ext cx="91440" cy="91440"/>
              </a:xfrm>
              <a:prstGeom prst="rect">
                <a:avLst/>
              </a:prstGeom>
              <a:solidFill>
                <a:srgbClr val="729FCF"/>
              </a:solidFill>
              <a:ln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" name="Line 8"/>
              <p:cNvSpPr/>
              <p:nvPr/>
            </p:nvSpPr>
            <p:spPr>
              <a:xfrm>
                <a:off x="2320181" y="5474732"/>
                <a:ext cx="7200" cy="6732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" name="TextShape 9"/>
              <p:cNvSpPr txBox="1"/>
              <p:nvPr/>
            </p:nvSpPr>
            <p:spPr>
              <a:xfrm>
                <a:off x="1711061" y="5590652"/>
                <a:ext cx="3070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>
                <a:spAutoFit/>
              </a:bodyPr>
              <a:lstStyle/>
              <a:p>
                <a:r>
                  <a:rPr lang="en-US" sz="1800" b="0" strike="noStrike" spc="-1">
                    <a:latin typeface="Arial"/>
                  </a:rPr>
                  <a:t>1</a:t>
                </a:r>
              </a:p>
            </p:txBody>
          </p:sp>
          <p:sp>
            <p:nvSpPr>
              <p:cNvPr id="32" name="TextShape 10"/>
              <p:cNvSpPr txBox="1"/>
              <p:nvPr/>
            </p:nvSpPr>
            <p:spPr>
              <a:xfrm>
                <a:off x="1706381" y="4958492"/>
                <a:ext cx="3070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>
                <a:spAutoFit/>
              </a:bodyPr>
              <a:lstStyle/>
              <a:p>
                <a:r>
                  <a:rPr lang="en-US" sz="1800" b="0" strike="noStrike" spc="-1">
                    <a:latin typeface="Arial"/>
                  </a:rPr>
                  <a:t>2</a:t>
                </a:r>
              </a:p>
            </p:txBody>
          </p:sp>
          <p:sp>
            <p:nvSpPr>
              <p:cNvPr id="33" name="Line 11"/>
              <p:cNvSpPr/>
              <p:nvPr/>
            </p:nvSpPr>
            <p:spPr>
              <a:xfrm>
                <a:off x="1977461" y="5217692"/>
                <a:ext cx="208440" cy="16596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" name="Line 12"/>
              <p:cNvSpPr/>
              <p:nvPr/>
            </p:nvSpPr>
            <p:spPr>
              <a:xfrm flipV="1">
                <a:off x="1982141" y="5678492"/>
                <a:ext cx="261720" cy="6588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38" name="TextBox 37"/>
            <p:cNvSpPr txBox="1"/>
            <p:nvPr/>
          </p:nvSpPr>
          <p:spPr>
            <a:xfrm>
              <a:off x="5397564" y="5644409"/>
              <a:ext cx="774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Target</a:t>
              </a:r>
              <a:endParaRPr lang="ru-RU" b="1" dirty="0"/>
            </a:p>
          </p:txBody>
        </p:sp>
        <p:cxnSp>
          <p:nvCxnSpPr>
            <p:cNvPr id="44" name="Прямая со стрелкой 43"/>
            <p:cNvCxnSpPr/>
            <p:nvPr/>
          </p:nvCxnSpPr>
          <p:spPr>
            <a:xfrm flipH="1">
              <a:off x="10229" y="5562261"/>
              <a:ext cx="6441249" cy="146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Рисунок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403" y="3080214"/>
            <a:ext cx="5015219" cy="3554265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2718832" y="3000495"/>
            <a:ext cx="6332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pc="-1" dirty="0" smtClean="0"/>
              <a:t>Quartz strip charge spectra at HV</a:t>
            </a:r>
            <a:r>
              <a:rPr lang="en-US" sz="2000" b="1" spc="-1" dirty="0"/>
              <a:t>= </a:t>
            </a:r>
            <a:r>
              <a:rPr lang="en-US" sz="2000" b="1" spc="-1" dirty="0" smtClean="0"/>
              <a:t>66V</a:t>
            </a:r>
            <a:r>
              <a:rPr lang="en-US" sz="2000" b="1" spc="-1" dirty="0"/>
              <a:t> </a:t>
            </a:r>
            <a:r>
              <a:rPr lang="en-US" sz="2000" b="1" spc="-1" dirty="0" smtClean="0"/>
              <a:t>(reduced voltage).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" y="0"/>
            <a:ext cx="121919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Beam tests of </a:t>
            </a:r>
            <a:r>
              <a:rPr lang="en-US" sz="3200" b="1" dirty="0" smtClean="0"/>
              <a:t>single</a:t>
            </a:r>
            <a:r>
              <a:rPr lang="en-US" sz="3200" b="1" dirty="0" smtClean="0"/>
              <a:t> </a:t>
            </a:r>
            <a:r>
              <a:rPr lang="en-US" sz="3200" b="1" dirty="0"/>
              <a:t>quartz strip at GSI (Lead beam).</a:t>
            </a:r>
            <a:endParaRPr lang="ru-RU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613524" y="1118169"/>
            <a:ext cx="180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Pb</a:t>
            </a:r>
            <a:r>
              <a:rPr lang="en-US" b="1" dirty="0" smtClean="0"/>
              <a:t>-beam</a:t>
            </a:r>
            <a:endParaRPr lang="ru-RU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10540" y="646708"/>
            <a:ext cx="180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Q-strip position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3801921" y="4094212"/>
            <a:ext cx="14316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spc="-1" dirty="0" smtClean="0">
                <a:solidFill>
                  <a:srgbClr val="002060"/>
                </a:solidFill>
              </a:rPr>
              <a:t>off </a:t>
            </a:r>
            <a:r>
              <a:rPr lang="en-US" sz="1600" b="1" spc="-1" dirty="0">
                <a:solidFill>
                  <a:srgbClr val="002060"/>
                </a:solidFill>
              </a:rPr>
              <a:t>-</a:t>
            </a:r>
            <a:r>
              <a:rPr lang="en-US" sz="1600" b="1" spc="-1" dirty="0" smtClean="0">
                <a:solidFill>
                  <a:srgbClr val="002060"/>
                </a:solidFill>
              </a:rPr>
              <a:t>beam position</a:t>
            </a:r>
            <a:r>
              <a:rPr lang="ru-RU" spc="-1" dirty="0" smtClean="0">
                <a:solidFill>
                  <a:srgbClr val="002060"/>
                </a:solidFill>
              </a:rPr>
              <a:t>.</a:t>
            </a:r>
            <a:r>
              <a:rPr lang="en-US" spc="-1" dirty="0" smtClean="0">
                <a:solidFill>
                  <a:srgbClr val="002060"/>
                </a:solidFill>
              </a:rPr>
              <a:t> </a:t>
            </a:r>
            <a:endParaRPr lang="en-US" spc="-1" dirty="0">
              <a:solidFill>
                <a:srgbClr val="00206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273428" y="3505183"/>
            <a:ext cx="14316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spc="-1" dirty="0" smtClean="0">
                <a:solidFill>
                  <a:srgbClr val="FF0000"/>
                </a:solidFill>
              </a:rPr>
              <a:t>In-beam position</a:t>
            </a:r>
            <a:r>
              <a:rPr lang="ru-RU" spc="-1" dirty="0" smtClean="0">
                <a:solidFill>
                  <a:srgbClr val="FF0000"/>
                </a:solidFill>
              </a:rPr>
              <a:t>.</a:t>
            </a:r>
            <a:r>
              <a:rPr lang="en-US" spc="-1" dirty="0" smtClean="0">
                <a:solidFill>
                  <a:srgbClr val="FF0000"/>
                </a:solidFill>
              </a:rPr>
              <a:t> </a:t>
            </a:r>
            <a:endParaRPr lang="en-US" spc="-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8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16719" y="6279417"/>
            <a:ext cx="2743200" cy="365125"/>
          </a:xfrm>
        </p:spPr>
        <p:txBody>
          <a:bodyPr/>
          <a:lstStyle/>
          <a:p>
            <a:fld id="{20639DDB-9B55-4B63-9EC5-214EBFCA6739}" type="slidenum">
              <a:rPr lang="ru-RU" smtClean="0"/>
              <a:t>13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3834"/>
          <a:stretch/>
        </p:blipFill>
        <p:spPr>
          <a:xfrm>
            <a:off x="6715759" y="1293888"/>
            <a:ext cx="3972560" cy="3101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4977994"/>
            <a:ext cx="3816985" cy="17613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2576"/>
            <a:ext cx="121919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Preparation </a:t>
            </a:r>
            <a:r>
              <a:rPr lang="en-US" sz="3200" b="1" dirty="0" smtClean="0"/>
              <a:t>for FH assembling.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21150" y="5571531"/>
            <a:ext cx="277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Boards with MPPC’s.</a:t>
            </a:r>
          </a:p>
          <a:p>
            <a:r>
              <a:rPr lang="en-US" sz="2000" b="1" dirty="0" smtClean="0"/>
              <a:t>(scintillator version).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47930" y="831082"/>
            <a:ext cx="3508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Cables and box with amplifiers.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715759" y="4582815"/>
            <a:ext cx="4850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Assembling of </a:t>
            </a:r>
            <a:r>
              <a:rPr lang="en-US" sz="2400" b="1" dirty="0" err="1" smtClean="0"/>
              <a:t>hodoscope</a:t>
            </a:r>
            <a:r>
              <a:rPr lang="en-US" sz="2400" b="1" dirty="0" smtClean="0"/>
              <a:t> is planned after lockdown</a:t>
            </a:r>
            <a:r>
              <a:rPr lang="en-US" sz="2400" b="1" dirty="0" smtClean="0">
                <a:sym typeface="Wingdings" panose="05000000000000000000" pitchFamily="2" charset="2"/>
              </a:rPr>
              <a:t>.</a:t>
            </a:r>
            <a:endParaRPr lang="ru-RU" sz="2400" b="1" dirty="0"/>
          </a:p>
        </p:txBody>
      </p:sp>
      <p:sp>
        <p:nvSpPr>
          <p:cNvPr id="4" name="AutoShape 2" descr="https://indico.cern.ch/event/908453/contributions/3822299/attachments/2018789/3374902/20200319_1232571.jpg?from_preview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4997" y="764525"/>
            <a:ext cx="4342520" cy="38964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3044" y="2407784"/>
            <a:ext cx="1260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FH parts</a:t>
            </a:r>
            <a:endParaRPr lang="ru-RU" sz="2000" b="1" dirty="0"/>
          </a:p>
        </p:txBody>
      </p:sp>
      <p:sp>
        <p:nvSpPr>
          <p:cNvPr id="10" name="Стрелка влево 9"/>
          <p:cNvSpPr/>
          <p:nvPr/>
        </p:nvSpPr>
        <p:spPr>
          <a:xfrm>
            <a:off x="4174270" y="2479040"/>
            <a:ext cx="426721" cy="23370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 rot="10800000">
            <a:off x="5941232" y="2479040"/>
            <a:ext cx="426721" cy="23370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85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14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2576"/>
            <a:ext cx="121919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                    Summary.                                            </a:t>
            </a:r>
            <a:r>
              <a:rPr lang="en-US" sz="3200" b="1" dirty="0" smtClean="0">
                <a:solidFill>
                  <a:srgbClr val="C00000"/>
                </a:solidFill>
              </a:rPr>
              <a:t>Open issues.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8711" y="412055"/>
            <a:ext cx="5698089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 smtClean="0"/>
              <a:t>FHCal</a:t>
            </a:r>
            <a:r>
              <a:rPr lang="en-US" sz="2000" b="1" dirty="0" smtClean="0"/>
              <a:t> is fully equipped by FEE and readout electronics.</a:t>
            </a:r>
          </a:p>
          <a:p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Tests with cosmic muons were done for separate groups of </a:t>
            </a:r>
            <a:r>
              <a:rPr lang="en-US" sz="2000" b="1" dirty="0" err="1" smtClean="0"/>
              <a:t>FHCal</a:t>
            </a:r>
            <a:r>
              <a:rPr lang="en-US" sz="2000" b="1" dirty="0" smtClean="0"/>
              <a:t> modules.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overall cosmic muon calibration of </a:t>
            </a:r>
            <a:r>
              <a:rPr lang="en-US" sz="2000" b="1" dirty="0" err="1" smtClean="0"/>
              <a:t>FHCal</a:t>
            </a:r>
            <a:r>
              <a:rPr lang="en-US" sz="2000" b="1" dirty="0" smtClean="0"/>
              <a:t> requires a common trigger.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cosmic muon trigger is in preparation.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All the detector’s and electronics parts of Forward </a:t>
            </a:r>
            <a:r>
              <a:rPr lang="en-US" sz="2000" b="1" dirty="0" err="1" smtClean="0"/>
              <a:t>Hodoscope</a:t>
            </a:r>
            <a:r>
              <a:rPr lang="en-US" sz="2000" b="1" dirty="0" smtClean="0"/>
              <a:t> are produced.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beam tests of </a:t>
            </a:r>
            <a:r>
              <a:rPr lang="en-US" sz="2000" b="1" dirty="0" err="1" smtClean="0"/>
              <a:t>hodoscope</a:t>
            </a:r>
            <a:r>
              <a:rPr lang="en-US" sz="2000" b="1" dirty="0" smtClean="0"/>
              <a:t> elements were done.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 The full assembling of </a:t>
            </a:r>
            <a:r>
              <a:rPr lang="en-US" sz="2000" b="1" dirty="0" err="1" smtClean="0"/>
              <a:t>hodoscope</a:t>
            </a:r>
            <a:r>
              <a:rPr lang="en-US" sz="2000" b="1" dirty="0" smtClean="0"/>
              <a:t> is expected after lockdown.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70599" y="0"/>
            <a:ext cx="76201" cy="6858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400800" y="750560"/>
            <a:ext cx="5841999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Synchronization of </a:t>
            </a:r>
            <a:r>
              <a:rPr lang="en-US" sz="2000" b="1" dirty="0">
                <a:solidFill>
                  <a:srgbClr val="C00000"/>
                </a:solidFill>
              </a:rPr>
              <a:t>r</a:t>
            </a:r>
            <a:r>
              <a:rPr lang="en-US" sz="2000" b="1" dirty="0" smtClean="0">
                <a:solidFill>
                  <a:srgbClr val="C00000"/>
                </a:solidFill>
              </a:rPr>
              <a:t>eadout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implementation of </a:t>
            </a:r>
            <a:r>
              <a:rPr lang="en-US" sz="2000" b="1" dirty="0" err="1">
                <a:solidFill>
                  <a:srgbClr val="C00000"/>
                </a:solidFill>
              </a:rPr>
              <a:t>FHCal</a:t>
            </a:r>
            <a:r>
              <a:rPr lang="en-US" sz="2000" b="1" dirty="0">
                <a:solidFill>
                  <a:srgbClr val="C00000"/>
                </a:solidFill>
              </a:rPr>
              <a:t> readout in </a:t>
            </a:r>
            <a:r>
              <a:rPr lang="en-US" sz="2000" b="1" dirty="0" smtClean="0">
                <a:solidFill>
                  <a:srgbClr val="C00000"/>
                </a:solidFill>
              </a:rPr>
              <a:t>general   DAQ.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Power </a:t>
            </a:r>
            <a:r>
              <a:rPr lang="en-US" sz="2000" b="1" dirty="0" smtClean="0">
                <a:solidFill>
                  <a:srgbClr val="C00000"/>
                </a:solidFill>
              </a:rPr>
              <a:t>supplies </a:t>
            </a:r>
            <a:r>
              <a:rPr lang="en-US" sz="2000" b="1" dirty="0">
                <a:solidFill>
                  <a:srgbClr val="C00000"/>
                </a:solidFill>
              </a:rPr>
              <a:t>for 8 ADC boards</a:t>
            </a:r>
            <a:r>
              <a:rPr lang="en-US" sz="2000" b="1" dirty="0" smtClean="0">
                <a:solidFill>
                  <a:srgbClr val="C00000"/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Remote control </a:t>
            </a:r>
            <a:r>
              <a:rPr lang="en-US" sz="2000" b="1" dirty="0" smtClean="0">
                <a:solidFill>
                  <a:srgbClr val="C00000"/>
                </a:solidFill>
              </a:rPr>
              <a:t>of </a:t>
            </a:r>
            <a:r>
              <a:rPr lang="en-US" sz="2000" b="1" dirty="0">
                <a:solidFill>
                  <a:srgbClr val="C00000"/>
                </a:solidFill>
              </a:rPr>
              <a:t>power </a:t>
            </a:r>
            <a:r>
              <a:rPr lang="en-US" sz="2000" b="1" dirty="0" smtClean="0">
                <a:solidFill>
                  <a:srgbClr val="C00000"/>
                </a:solidFill>
              </a:rPr>
              <a:t>supplies;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Trigger for cosmic </a:t>
            </a:r>
            <a:r>
              <a:rPr lang="en-US" sz="2000" b="1" dirty="0">
                <a:solidFill>
                  <a:srgbClr val="C00000"/>
                </a:solidFill>
              </a:rPr>
              <a:t>muon </a:t>
            </a:r>
            <a:r>
              <a:rPr lang="en-US" sz="2000" b="1" dirty="0" smtClean="0">
                <a:solidFill>
                  <a:srgbClr val="C00000"/>
                </a:solidFill>
              </a:rPr>
              <a:t>calibration.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Full scale tests with cosmic muons.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Energy calibration </a:t>
            </a:r>
            <a:r>
              <a:rPr lang="en-US" sz="2000" b="1" dirty="0">
                <a:solidFill>
                  <a:srgbClr val="C00000"/>
                </a:solidFill>
              </a:rPr>
              <a:t>with cosmic muons</a:t>
            </a:r>
            <a:r>
              <a:rPr lang="en-US" sz="2000" b="1" dirty="0" smtClean="0">
                <a:solidFill>
                  <a:srgbClr val="C0000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Assembling of </a:t>
            </a:r>
            <a:r>
              <a:rPr lang="en-US" sz="2000" b="1" dirty="0" err="1" smtClean="0">
                <a:solidFill>
                  <a:srgbClr val="C00000"/>
                </a:solidFill>
              </a:rPr>
              <a:t>hodoscope</a:t>
            </a:r>
            <a:r>
              <a:rPr lang="en-US" sz="2000" b="1" dirty="0" smtClean="0">
                <a:solidFill>
                  <a:srgbClr val="C00000"/>
                </a:solidFill>
              </a:rPr>
              <a:t>.</a:t>
            </a:r>
            <a:endParaRPr lang="en-US" sz="20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843671" y="1988840"/>
            <a:ext cx="5184576" cy="110799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Thank you!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0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5847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0" t="3825"/>
          <a:stretch/>
        </p:blipFill>
        <p:spPr bwMode="auto">
          <a:xfrm>
            <a:off x="139900" y="749943"/>
            <a:ext cx="4648322" cy="353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40601" y="0"/>
            <a:ext cx="2910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FHCal</a:t>
            </a:r>
            <a:r>
              <a:rPr lang="en-US" sz="3200" b="1" dirty="0" smtClean="0"/>
              <a:t> at BM@N</a:t>
            </a:r>
            <a:endParaRPr lang="ru-RU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97827" y="4449515"/>
            <a:ext cx="6551173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Central hole for high intensity ion beam.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Central part – 34 MPD-like modules with 15x15 cm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transverse sizes. Longitudinal segmentation - </a:t>
            </a:r>
            <a:r>
              <a:rPr lang="ru-RU" sz="2000" b="1" dirty="0"/>
              <a:t>7</a:t>
            </a:r>
            <a:r>
              <a:rPr lang="en-US" sz="2000" b="1" dirty="0" smtClean="0"/>
              <a:t> sections.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Outer </a:t>
            </a:r>
            <a:r>
              <a:rPr lang="en-US" sz="2000" b="1" dirty="0"/>
              <a:t>part – </a:t>
            </a:r>
            <a:r>
              <a:rPr lang="en-US" sz="2000" b="1" dirty="0" smtClean="0"/>
              <a:t>20 CBM </a:t>
            </a:r>
            <a:r>
              <a:rPr lang="en-US" sz="2000" b="1" dirty="0"/>
              <a:t>modules with </a:t>
            </a:r>
            <a:r>
              <a:rPr lang="en-US" sz="2000" b="1" dirty="0" smtClean="0"/>
              <a:t>20x20 </a:t>
            </a:r>
            <a:r>
              <a:rPr lang="en-US" sz="2000" b="1" dirty="0"/>
              <a:t>cm</a:t>
            </a:r>
            <a:r>
              <a:rPr lang="en-US" sz="2000" b="1" baseline="30000" dirty="0"/>
              <a:t>2</a:t>
            </a:r>
            <a:r>
              <a:rPr lang="en-US" sz="2000" b="1" dirty="0"/>
              <a:t> transverse sizes</a:t>
            </a:r>
            <a:r>
              <a:rPr lang="en-US" sz="2000" b="1" dirty="0" smtClean="0"/>
              <a:t>. </a:t>
            </a:r>
            <a:r>
              <a:rPr lang="en-US" sz="2000" b="1" dirty="0"/>
              <a:t>Longitudinal segmentation </a:t>
            </a:r>
            <a:r>
              <a:rPr lang="en-US" sz="2000" b="1" dirty="0" smtClean="0"/>
              <a:t>– </a:t>
            </a:r>
            <a:r>
              <a:rPr lang="ru-RU" sz="2000" b="1" dirty="0" smtClean="0"/>
              <a:t>10</a:t>
            </a:r>
            <a:r>
              <a:rPr lang="en-US" sz="2000" b="1" dirty="0" smtClean="0"/>
              <a:t>  </a:t>
            </a:r>
            <a:r>
              <a:rPr lang="en-US" sz="2000" b="1" dirty="0"/>
              <a:t>sections.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7217" y="749943"/>
            <a:ext cx="5237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Previous ZDC is replaced by new </a:t>
            </a:r>
            <a:r>
              <a:rPr lang="en-US" sz="2400" b="1" dirty="0" err="1" smtClean="0"/>
              <a:t>FHCal</a:t>
            </a:r>
            <a:r>
              <a:rPr lang="en-US" sz="2400" b="1" dirty="0" smtClean="0"/>
              <a:t> 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40" y="4301153"/>
            <a:ext cx="3792041" cy="2420322"/>
          </a:xfrm>
          <a:prstGeom prst="rect">
            <a:avLst/>
          </a:prstGeom>
        </p:spPr>
      </p:pic>
      <p:sp>
        <p:nvSpPr>
          <p:cNvPr id="7" name="Стрелка влево 6"/>
          <p:cNvSpPr/>
          <p:nvPr/>
        </p:nvSpPr>
        <p:spPr>
          <a:xfrm rot="18285033" flipH="1" flipV="1">
            <a:off x="2887388" y="3925790"/>
            <a:ext cx="857539" cy="10729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34650" y="1652764"/>
            <a:ext cx="4602143" cy="1631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            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Beam hole;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Longitudinal segmentation;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Higher dynamic range;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Reliable cosmic muon calibration.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22769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8" y="822522"/>
            <a:ext cx="4660637" cy="34954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72596" y="161547"/>
            <a:ext cx="6107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Assembly of the FHCAL (Sep. 2019)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9147"/>
            <a:ext cx="121919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Installation of </a:t>
            </a:r>
            <a:r>
              <a:rPr lang="en-US" sz="3200" b="1" dirty="0" err="1" smtClean="0"/>
              <a:t>FHCal</a:t>
            </a:r>
            <a:r>
              <a:rPr lang="en-US" sz="3200" b="1" dirty="0" smtClean="0"/>
              <a:t> at </a:t>
            </a:r>
            <a:r>
              <a:rPr lang="en-US" sz="3200" b="1" dirty="0" smtClean="0"/>
              <a:t>BM@N </a:t>
            </a:r>
            <a:endParaRPr lang="ru-RU" sz="32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57" y="822522"/>
            <a:ext cx="3530486" cy="4711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2996" y="4318000"/>
            <a:ext cx="209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Front view.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775643" y="5609821"/>
            <a:ext cx="307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Back view (with FEE).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21477" y="1354438"/>
            <a:ext cx="2976387" cy="2862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Number of readout channels – 438;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Photodetectors – Hamamatsu MPPC;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FEE – 54 boards;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Readout – 8 ADC boards</a:t>
            </a:r>
            <a:r>
              <a:rPr lang="en-US" b="1" dirty="0"/>
              <a:t>.</a:t>
            </a:r>
            <a:endParaRPr lang="en-US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7656" y="5425154"/>
            <a:ext cx="7124964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dirty="0" err="1"/>
              <a:t>FHCal</a:t>
            </a:r>
            <a:r>
              <a:rPr lang="en-US" sz="2400" b="1" dirty="0"/>
              <a:t> </a:t>
            </a:r>
            <a:r>
              <a:rPr lang="en-US" sz="2400" b="1" dirty="0" smtClean="0"/>
              <a:t>was mounted </a:t>
            </a:r>
            <a:r>
              <a:rPr lang="en-US" sz="2400" b="1" dirty="0"/>
              <a:t>at BM@N in June 2019</a:t>
            </a:r>
            <a:r>
              <a:rPr lang="en-US" sz="2400" b="1" dirty="0" smtClean="0"/>
              <a:t>.</a:t>
            </a:r>
          </a:p>
          <a:p>
            <a:pPr algn="ctr"/>
            <a:r>
              <a:rPr lang="en-US" sz="2400" b="1" dirty="0" smtClean="0"/>
              <a:t>Front-End-Electronics was installed at the end of 2019.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6488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4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72596" y="161547"/>
            <a:ext cx="6107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Assembly of the FHCAL (Sep. 2019)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2576"/>
            <a:ext cx="121919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Status of Front-End-Electronics</a:t>
            </a:r>
            <a:endParaRPr lang="ru-RU" sz="32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332" y="5131365"/>
            <a:ext cx="2588271" cy="15025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401" y="653186"/>
            <a:ext cx="2667399" cy="15530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92059" y="745667"/>
            <a:ext cx="3147646" cy="36933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Two PCBs in each module with:</a:t>
            </a:r>
          </a:p>
          <a:p>
            <a:endParaRPr lang="en-US" b="1" dirty="0" smtClean="0"/>
          </a:p>
          <a:p>
            <a:r>
              <a:rPr lang="en-US" b="1" dirty="0" smtClean="0"/>
              <a:t>inner</a:t>
            </a:r>
            <a:r>
              <a:rPr lang="en-US" b="1" dirty="0" smtClean="0"/>
              <a:t> </a:t>
            </a:r>
            <a:r>
              <a:rPr lang="en-US" b="1" dirty="0" smtClean="0"/>
              <a:t>module - 7 channels; </a:t>
            </a:r>
          </a:p>
          <a:p>
            <a:endParaRPr lang="en-US" b="1" dirty="0" smtClean="0"/>
          </a:p>
          <a:p>
            <a:r>
              <a:rPr lang="en-US" b="1" dirty="0"/>
              <a:t>O</a:t>
            </a:r>
            <a:r>
              <a:rPr lang="en-US" b="1" dirty="0" smtClean="0"/>
              <a:t>uter</a:t>
            </a:r>
            <a:r>
              <a:rPr lang="en-US" b="1" dirty="0" smtClean="0"/>
              <a:t> </a:t>
            </a:r>
            <a:r>
              <a:rPr lang="en-US" b="1" dirty="0" smtClean="0"/>
              <a:t>module – 10 channels;</a:t>
            </a:r>
          </a:p>
          <a:p>
            <a:endParaRPr lang="en-US" b="1" dirty="0" smtClean="0"/>
          </a:p>
          <a:p>
            <a:r>
              <a:rPr lang="en-US" b="1" dirty="0" smtClean="0"/>
              <a:t>Photodetectors – MPPCs;</a:t>
            </a:r>
          </a:p>
          <a:p>
            <a:endParaRPr lang="en-US" b="1" dirty="0"/>
          </a:p>
          <a:p>
            <a:r>
              <a:rPr lang="en-US" b="1" dirty="0"/>
              <a:t>two-stage amplifiers</a:t>
            </a:r>
            <a:r>
              <a:rPr lang="en-US" b="1" dirty="0" smtClean="0"/>
              <a:t>;</a:t>
            </a:r>
          </a:p>
          <a:p>
            <a:endParaRPr lang="en-US" b="1" dirty="0" smtClean="0"/>
          </a:p>
          <a:p>
            <a:r>
              <a:rPr lang="en-US" b="1" dirty="0" smtClean="0"/>
              <a:t> </a:t>
            </a:r>
            <a:r>
              <a:rPr lang="en-US" b="1" dirty="0"/>
              <a:t>HV </a:t>
            </a:r>
            <a:r>
              <a:rPr lang="en-US" b="1" dirty="0" smtClean="0"/>
              <a:t>channels; </a:t>
            </a:r>
          </a:p>
          <a:p>
            <a:endParaRPr lang="en-US" b="1" dirty="0" smtClean="0"/>
          </a:p>
          <a:p>
            <a:r>
              <a:rPr lang="en-US" b="1" dirty="0" smtClean="0"/>
              <a:t>LED </a:t>
            </a:r>
            <a:r>
              <a:rPr lang="en-US" b="1" dirty="0"/>
              <a:t>calibration source. </a:t>
            </a:r>
            <a:endParaRPr lang="ru-RU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4" y="5049995"/>
            <a:ext cx="5784373" cy="18080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b="32256"/>
          <a:stretch/>
        </p:blipFill>
        <p:spPr>
          <a:xfrm>
            <a:off x="97018" y="666331"/>
            <a:ext cx="4669701" cy="4221325"/>
          </a:xfrm>
          <a:prstGeom prst="rect">
            <a:avLst/>
          </a:prstGeom>
        </p:spPr>
      </p:pic>
      <p:sp>
        <p:nvSpPr>
          <p:cNvPr id="3" name="Стрелка влево 2"/>
          <p:cNvSpPr/>
          <p:nvPr/>
        </p:nvSpPr>
        <p:spPr>
          <a:xfrm>
            <a:off x="6289040" y="5720080"/>
            <a:ext cx="853440" cy="3251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091265" y="2399183"/>
            <a:ext cx="2262535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Hamamatsu MPPC</a:t>
            </a:r>
            <a:r>
              <a:rPr lang="en-US" b="1" dirty="0" smtClean="0"/>
              <a:t>: </a:t>
            </a:r>
          </a:p>
          <a:p>
            <a:r>
              <a:rPr lang="en-US" b="1" dirty="0" smtClean="0"/>
              <a:t>S12572-010P</a:t>
            </a:r>
            <a:endParaRPr lang="en-US" b="1" dirty="0"/>
          </a:p>
          <a:p>
            <a:r>
              <a:rPr lang="en-US" b="1" dirty="0" smtClean="0"/>
              <a:t>size – 3x3 mm</a:t>
            </a:r>
            <a:r>
              <a:rPr lang="en-US" b="1" baseline="30000" dirty="0" smtClean="0"/>
              <a:t>2</a:t>
            </a:r>
            <a:r>
              <a:rPr lang="en-US" b="1" dirty="0" smtClean="0"/>
              <a:t>; </a:t>
            </a:r>
          </a:p>
          <a:p>
            <a:r>
              <a:rPr lang="en-US" b="1" dirty="0" smtClean="0"/>
              <a:t>pixel -10x10 µm</a:t>
            </a:r>
            <a:r>
              <a:rPr lang="en-US" b="1" baseline="30000" dirty="0" smtClean="0"/>
              <a:t>2</a:t>
            </a:r>
            <a:r>
              <a:rPr lang="en-US" b="1" dirty="0" smtClean="0"/>
              <a:t>;</a:t>
            </a:r>
          </a:p>
          <a:p>
            <a:r>
              <a:rPr lang="en-US" b="1" dirty="0" smtClean="0"/>
              <a:t>PDE~12%.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2803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2576"/>
            <a:ext cx="121919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Slow Control of </a:t>
            </a:r>
            <a:r>
              <a:rPr lang="en-US" sz="3200" b="1" dirty="0" err="1" smtClean="0"/>
              <a:t>FHCal</a:t>
            </a:r>
            <a:endParaRPr lang="ru-RU" sz="3200" b="1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6360040" y="2260717"/>
            <a:ext cx="4993760" cy="2543726"/>
            <a:chOff x="6963841" y="3383544"/>
            <a:chExt cx="4993760" cy="2543726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5830" y="3979825"/>
              <a:ext cx="1554018" cy="1120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3841" y="3383544"/>
              <a:ext cx="4993760" cy="2543726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041943" y="836912"/>
            <a:ext cx="6194898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Control of HV at photodetectors (MPPC);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Temperature control of photodetectors;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Compensation of temperature drift of MPPC gain;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Monitoring of MPPC gain with stabilized light source.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1945" y="2327611"/>
            <a:ext cx="444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Hardware: SC System Module</a:t>
            </a:r>
            <a:endParaRPr lang="ru-RU" sz="2400" b="1" u="sng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b="32256"/>
          <a:stretch/>
        </p:blipFill>
        <p:spPr>
          <a:xfrm>
            <a:off x="165142" y="618472"/>
            <a:ext cx="4669701" cy="42213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72169" y="4263846"/>
            <a:ext cx="746201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b="1" dirty="0" smtClean="0"/>
              <a:t>Software: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T</a:t>
            </a:r>
            <a:r>
              <a:rPr lang="en-US" sz="2000" dirty="0" smtClean="0"/>
              <a:t>est version (full functionality) is </a:t>
            </a:r>
            <a:r>
              <a:rPr lang="en-US" sz="2000" b="1" dirty="0" smtClean="0">
                <a:solidFill>
                  <a:schemeClr val="accent6"/>
                </a:solidFill>
              </a:rPr>
              <a:t>ready</a:t>
            </a:r>
            <a:r>
              <a:rPr lang="en-US" sz="2000" dirty="0" smtClean="0"/>
              <a:t>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New (advanced) python version </a:t>
            </a:r>
            <a:r>
              <a:rPr lang="en-US" sz="2000" b="1" dirty="0" smtClean="0">
                <a:solidFill>
                  <a:srgbClr val="FFC000"/>
                </a:solidFill>
              </a:rPr>
              <a:t>in </a:t>
            </a:r>
            <a:r>
              <a:rPr lang="en-US" sz="2000" b="1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cs typeface="Calibri" pitchFamily="34" charset="0"/>
              </a:rPr>
              <a:t>development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cs typeface="Calibri" pitchFamily="34" charset="0"/>
              </a:rPr>
              <a:t> (ETA: June 2020)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cs typeface="Calibri" pitchFamily="34" charset="0"/>
              </a:rPr>
              <a:t>Proxy mode: let other  software read FHCal transparently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cs typeface="Calibri" pitchFamily="34" charset="0"/>
              </a:rPr>
              <a:t>Provide TANGO bindings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cs typeface="Calibri" pitchFamily="34" charset="0"/>
              </a:rPr>
              <a:t>Faster operation with multiple System Modules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66195" y="5060841"/>
            <a:ext cx="4827734" cy="1495681"/>
            <a:chOff x="157569" y="5060841"/>
            <a:chExt cx="4827734" cy="1495681"/>
          </a:xfrm>
        </p:grpSpPr>
        <p:sp>
          <p:nvSpPr>
            <p:cNvPr id="38" name="TextBox 37"/>
            <p:cNvSpPr txBox="1"/>
            <p:nvPr/>
          </p:nvSpPr>
          <p:spPr>
            <a:xfrm>
              <a:off x="2602378" y="5060841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LAN</a:t>
              </a:r>
              <a:endParaRPr lang="en-US" sz="1000" dirty="0"/>
            </a:p>
          </p:txBody>
        </p:sp>
        <p:sp>
          <p:nvSpPr>
            <p:cNvPr id="16" name="CustomShape 3"/>
            <p:cNvSpPr/>
            <p:nvPr/>
          </p:nvSpPr>
          <p:spPr>
            <a:xfrm>
              <a:off x="4301702" y="5232787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  <a:endParaRPr lang="en-US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7" name="CustomShape 4"/>
            <p:cNvSpPr/>
            <p:nvPr/>
          </p:nvSpPr>
          <p:spPr>
            <a:xfrm>
              <a:off x="345511" y="6089322"/>
              <a:ext cx="689120" cy="467200"/>
            </a:xfrm>
            <a:prstGeom prst="flowChartMagneticDisk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</a:rPr>
                <a:t>Database</a:t>
              </a:r>
            </a:p>
          </p:txBody>
        </p:sp>
        <p:sp>
          <p:nvSpPr>
            <p:cNvPr id="18" name="CustomShape 5"/>
            <p:cNvSpPr/>
            <p:nvPr/>
          </p:nvSpPr>
          <p:spPr>
            <a:xfrm>
              <a:off x="1567291" y="5232787"/>
              <a:ext cx="1065003" cy="467200"/>
            </a:xfrm>
            <a:prstGeom prst="flowChartProcess">
              <a:avLst/>
            </a:prstGeom>
            <a:solidFill>
              <a:srgbClr val="7FFF00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FHCal New </a:t>
              </a:r>
              <a:r>
                <a:rPr lang="en-US" sz="1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Slow</a:t>
              </a:r>
              <a:r>
                <a:rPr sz="1000"/>
                <a:t/>
              </a:r>
              <a:br>
                <a:rPr sz="1000"/>
              </a:br>
              <a:r>
                <a:rPr lang="en-US" sz="1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Control (proxy)</a:t>
              </a:r>
            </a:p>
          </p:txBody>
        </p:sp>
        <p:sp>
          <p:nvSpPr>
            <p:cNvPr id="19" name="CustomShape 6"/>
            <p:cNvSpPr/>
            <p:nvPr/>
          </p:nvSpPr>
          <p:spPr>
            <a:xfrm>
              <a:off x="157569" y="5232787"/>
              <a:ext cx="1065003" cy="467200"/>
            </a:xfrm>
            <a:prstGeom prst="flowChart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General</a:t>
              </a:r>
              <a:r>
                <a:rPr lang="en-US" sz="10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 </a:t>
              </a:r>
              <a:r>
                <a:rPr sz="1000" dirty="0">
                  <a:latin typeface="+mj-lt"/>
                  <a:cs typeface="Calibri" pitchFamily="34" charset="0"/>
                </a:rPr>
                <a:t/>
              </a:r>
              <a:br>
                <a:rPr sz="1000" dirty="0">
                  <a:latin typeface="+mj-lt"/>
                  <a:cs typeface="Calibri" pitchFamily="34" charset="0"/>
                </a:rPr>
              </a:br>
              <a:r>
                <a:rPr lang="en-US" sz="1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Slow </a:t>
              </a:r>
              <a:r>
                <a:rPr lang="en-US" sz="10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Control</a:t>
              </a:r>
              <a:endParaRPr lang="en-US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cs typeface="Calibri" pitchFamily="34" charset="0"/>
              </a:endParaRPr>
            </a:p>
          </p:txBody>
        </p:sp>
        <p:sp>
          <p:nvSpPr>
            <p:cNvPr id="20" name="Line 8"/>
            <p:cNvSpPr/>
            <p:nvPr/>
          </p:nvSpPr>
          <p:spPr>
            <a:xfrm>
              <a:off x="1222572" y="5466387"/>
              <a:ext cx="306213" cy="0"/>
            </a:xfrm>
            <a:prstGeom prst="line">
              <a:avLst/>
            </a:prstGeom>
            <a:ln>
              <a:solidFill>
                <a:srgbClr val="3465A4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ru-RU"/>
            </a:p>
          </p:txBody>
        </p:sp>
        <p:sp>
          <p:nvSpPr>
            <p:cNvPr id="21" name="Line 9"/>
            <p:cNvSpPr/>
            <p:nvPr/>
          </p:nvSpPr>
          <p:spPr>
            <a:xfrm>
              <a:off x="683411" y="5699987"/>
              <a:ext cx="0" cy="389333"/>
            </a:xfrm>
            <a:prstGeom prst="line">
              <a:avLst/>
            </a:prstGeom>
            <a:ln>
              <a:solidFill>
                <a:srgbClr val="3465A4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ru-RU"/>
            </a:p>
          </p:txBody>
        </p:sp>
        <p:sp>
          <p:nvSpPr>
            <p:cNvPr id="22" name="CustomShape 6"/>
            <p:cNvSpPr/>
            <p:nvPr/>
          </p:nvSpPr>
          <p:spPr>
            <a:xfrm>
              <a:off x="2934496" y="5232787"/>
              <a:ext cx="1065003" cy="467200"/>
            </a:xfrm>
            <a:prstGeom prst="flowChart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System Module</a:t>
              </a:r>
              <a:endParaRPr lang="en-US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cs typeface="Calibri" pitchFamily="34" charset="0"/>
              </a:endParaRPr>
            </a:p>
          </p:txBody>
        </p:sp>
        <p:sp>
          <p:nvSpPr>
            <p:cNvPr id="23" name="CustomShape 6"/>
            <p:cNvSpPr/>
            <p:nvPr/>
          </p:nvSpPr>
          <p:spPr>
            <a:xfrm>
              <a:off x="2934496" y="5861393"/>
              <a:ext cx="1065003" cy="467200"/>
            </a:xfrm>
            <a:prstGeom prst="flowChart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System Module</a:t>
              </a:r>
              <a:endParaRPr lang="en-US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cs typeface="Calibri" pitchFamily="34" charset="0"/>
              </a:endParaRPr>
            </a:p>
          </p:txBody>
        </p:sp>
        <p:sp>
          <p:nvSpPr>
            <p:cNvPr id="24" name="CustomShape 3"/>
            <p:cNvSpPr/>
            <p:nvPr/>
          </p:nvSpPr>
          <p:spPr>
            <a:xfrm>
              <a:off x="4301701" y="5466557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  <a:endParaRPr lang="en-US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5" name="CustomShape 3"/>
            <p:cNvSpPr/>
            <p:nvPr/>
          </p:nvSpPr>
          <p:spPr>
            <a:xfrm>
              <a:off x="4301701" y="5671109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  <a:endParaRPr lang="en-US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6" name="CustomShape 3"/>
            <p:cNvSpPr/>
            <p:nvPr/>
          </p:nvSpPr>
          <p:spPr>
            <a:xfrm>
              <a:off x="4301701" y="5890271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  <a:endParaRPr lang="en-US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7" name="CustomShape 3"/>
            <p:cNvSpPr/>
            <p:nvPr/>
          </p:nvSpPr>
          <p:spPr>
            <a:xfrm>
              <a:off x="4301701" y="6109432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  <a:endParaRPr lang="en-US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8" name="CustomShape 3"/>
            <p:cNvSpPr/>
            <p:nvPr/>
          </p:nvSpPr>
          <p:spPr>
            <a:xfrm>
              <a:off x="4301701" y="6328593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  <a:endParaRPr lang="en-US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cxnSp>
          <p:nvCxnSpPr>
            <p:cNvPr id="29" name="Elbow Connector 42"/>
            <p:cNvCxnSpPr>
              <a:stCxn id="18" idx="3"/>
              <a:endCxn id="23" idx="1"/>
            </p:cNvCxnSpPr>
            <p:nvPr/>
          </p:nvCxnSpPr>
          <p:spPr>
            <a:xfrm>
              <a:off x="2632294" y="5466387"/>
              <a:ext cx="302202" cy="628606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43"/>
            <p:cNvCxnSpPr>
              <a:stCxn id="18" idx="3"/>
              <a:endCxn id="22" idx="1"/>
            </p:cNvCxnSpPr>
            <p:nvPr/>
          </p:nvCxnSpPr>
          <p:spPr>
            <a:xfrm>
              <a:off x="2632294" y="5466387"/>
              <a:ext cx="302202" cy="243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44"/>
            <p:cNvCxnSpPr>
              <a:stCxn id="22" idx="3"/>
              <a:endCxn id="16" idx="1"/>
            </p:cNvCxnSpPr>
            <p:nvPr/>
          </p:nvCxnSpPr>
          <p:spPr>
            <a:xfrm flipV="1">
              <a:off x="3999499" y="5342368"/>
              <a:ext cx="302203" cy="124019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45"/>
            <p:cNvCxnSpPr>
              <a:stCxn id="22" idx="3"/>
              <a:endCxn id="24" idx="1"/>
            </p:cNvCxnSpPr>
            <p:nvPr/>
          </p:nvCxnSpPr>
          <p:spPr>
            <a:xfrm>
              <a:off x="3999499" y="5466387"/>
              <a:ext cx="302202" cy="109751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46"/>
            <p:cNvCxnSpPr>
              <a:stCxn id="22" idx="3"/>
              <a:endCxn id="25" idx="1"/>
            </p:cNvCxnSpPr>
            <p:nvPr/>
          </p:nvCxnSpPr>
          <p:spPr>
            <a:xfrm>
              <a:off x="3999499" y="5466387"/>
              <a:ext cx="302202" cy="314303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47"/>
            <p:cNvCxnSpPr>
              <a:stCxn id="23" idx="3"/>
              <a:endCxn id="26" idx="1"/>
            </p:cNvCxnSpPr>
            <p:nvPr/>
          </p:nvCxnSpPr>
          <p:spPr>
            <a:xfrm flipV="1">
              <a:off x="3999499" y="5999851"/>
              <a:ext cx="302202" cy="95142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48"/>
            <p:cNvCxnSpPr>
              <a:stCxn id="23" idx="3"/>
              <a:endCxn id="27" idx="1"/>
            </p:cNvCxnSpPr>
            <p:nvPr/>
          </p:nvCxnSpPr>
          <p:spPr>
            <a:xfrm>
              <a:off x="3999499" y="6094993"/>
              <a:ext cx="302202" cy="124019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49"/>
            <p:cNvCxnSpPr>
              <a:stCxn id="23" idx="3"/>
              <a:endCxn id="28" idx="1"/>
            </p:cNvCxnSpPr>
            <p:nvPr/>
          </p:nvCxnSpPr>
          <p:spPr>
            <a:xfrm>
              <a:off x="3999499" y="6094993"/>
              <a:ext cx="302202" cy="343181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907772" y="5063709"/>
              <a:ext cx="5100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RS485</a:t>
              </a:r>
              <a:endParaRPr lang="en-US" sz="1000" dirty="0"/>
            </a:p>
          </p:txBody>
        </p:sp>
        <p:pic>
          <p:nvPicPr>
            <p:cNvPr id="3074" name="Picture 2" descr="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90751" y="5106175"/>
              <a:ext cx="399612" cy="12142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04369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2576"/>
            <a:ext cx="121919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Readout of </a:t>
            </a:r>
            <a:r>
              <a:rPr lang="en-US" sz="3200" b="1" dirty="0" err="1" smtClean="0"/>
              <a:t>FHCal</a:t>
            </a:r>
            <a:r>
              <a:rPr lang="en-US" sz="3200" b="1" dirty="0" smtClean="0"/>
              <a:t> </a:t>
            </a:r>
            <a:endParaRPr lang="ru-RU" sz="3200" b="1" dirty="0"/>
          </a:p>
        </p:txBody>
      </p:sp>
      <p:sp>
        <p:nvSpPr>
          <p:cNvPr id="4" name="TextShape 1"/>
          <p:cNvSpPr txBox="1"/>
          <p:nvPr/>
        </p:nvSpPr>
        <p:spPr>
          <a:xfrm>
            <a:off x="264160" y="5187528"/>
            <a:ext cx="3504425" cy="9933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81638" tIns="40819" rIns="81638" bIns="40819"/>
          <a:lstStyle/>
          <a:p>
            <a:r>
              <a:rPr lang="en-GB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The readout electronics: </a:t>
            </a:r>
            <a:r>
              <a:rPr lang="en-GB" b="1" spc="-1" dirty="0" smtClean="0">
                <a:uFill>
                  <a:solidFill>
                    <a:srgbClr val="FFFFFF"/>
                  </a:solidFill>
                </a:uFill>
                <a:latin typeface="+mj-lt"/>
              </a:rPr>
              <a:t>FPGA based 64 </a:t>
            </a:r>
            <a:r>
              <a:rPr lang="en-GB" b="1" spc="-1" dirty="0">
                <a:uFill>
                  <a:solidFill>
                    <a:srgbClr val="FFFFFF"/>
                  </a:solidFill>
                </a:uFill>
                <a:latin typeface="+mj-lt"/>
              </a:rPr>
              <a:t>channel </a:t>
            </a:r>
            <a:r>
              <a:rPr lang="en-GB" b="1" spc="-1" dirty="0" smtClean="0">
                <a:uFill>
                  <a:solidFill>
                    <a:srgbClr val="FFFFFF"/>
                  </a:solidFill>
                </a:uFill>
                <a:latin typeface="+mj-lt"/>
              </a:rPr>
              <a:t>ADC64 </a:t>
            </a:r>
            <a:r>
              <a:rPr lang="en-GB" b="1" spc="-1" dirty="0">
                <a:uFill>
                  <a:solidFill>
                    <a:srgbClr val="FFFFFF"/>
                  </a:solidFill>
                </a:uFill>
                <a:latin typeface="+mj-lt"/>
              </a:rPr>
              <a:t>board, 62.5MS/s </a:t>
            </a:r>
            <a:r>
              <a:rPr lang="en-GB" b="1" spc="-1" dirty="0" smtClean="0">
                <a:uFill>
                  <a:solidFill>
                    <a:srgbClr val="FFFFFF"/>
                  </a:solidFill>
                </a:uFill>
                <a:latin typeface="+mj-lt"/>
              </a:rPr>
              <a:t>(</a:t>
            </a:r>
            <a:r>
              <a:rPr lang="en-GB" b="1" spc="-1" dirty="0">
                <a:uFill>
                  <a:solidFill>
                    <a:srgbClr val="FFFFFF"/>
                  </a:solidFill>
                </a:uFill>
                <a:latin typeface="+mj-lt"/>
              </a:rPr>
              <a:t>AFI Electronics, JINR, </a:t>
            </a:r>
            <a:r>
              <a:rPr lang="en-GB" b="1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Dubna</a:t>
            </a:r>
            <a:r>
              <a:rPr lang="en-GB" b="1" spc="-1" dirty="0" smtClean="0">
                <a:uFill>
                  <a:solidFill>
                    <a:srgbClr val="FFFFFF"/>
                  </a:solidFill>
                </a:uFill>
                <a:latin typeface="+mj-lt"/>
              </a:rPr>
              <a:t>).</a:t>
            </a:r>
            <a:endParaRPr lang="en-GB" b="1" spc="-1" dirty="0"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432" y="5045923"/>
            <a:ext cx="2193007" cy="14139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8405" y="3503215"/>
            <a:ext cx="4473035" cy="267765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        To be done: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P</a:t>
            </a:r>
            <a:r>
              <a:rPr lang="en-US" sz="2000" b="1" dirty="0" smtClean="0">
                <a:solidFill>
                  <a:srgbClr val="FF0000"/>
                </a:solidFill>
              </a:rPr>
              <a:t>ower </a:t>
            </a:r>
            <a:r>
              <a:rPr lang="en-US" sz="2000" b="1" dirty="0" smtClean="0">
                <a:solidFill>
                  <a:srgbClr val="FF0000"/>
                </a:solidFill>
              </a:rPr>
              <a:t>supplies </a:t>
            </a:r>
            <a:r>
              <a:rPr lang="en-US" sz="2000" b="1" dirty="0" smtClean="0">
                <a:solidFill>
                  <a:srgbClr val="FF0000"/>
                </a:solidFill>
              </a:rPr>
              <a:t>for 8 ADC boards;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Remote control on power </a:t>
            </a:r>
            <a:r>
              <a:rPr lang="en-US" sz="2000" b="1" dirty="0" smtClean="0">
                <a:solidFill>
                  <a:srgbClr val="FF0000"/>
                </a:solidFill>
              </a:rPr>
              <a:t>supplies;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</a:rPr>
              <a:t>ynchronization of readout system.</a:t>
            </a:r>
            <a:endParaRPr lang="en-US" sz="20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General Data Acquisition.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Cooperation with JINR electronics group is established.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6911" y="1011723"/>
            <a:ext cx="5084894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    Installed:</a:t>
            </a:r>
            <a:endParaRPr lang="en-US" dirty="0" smtClean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</a:rPr>
              <a:t>8 ADC boards;</a:t>
            </a:r>
            <a:endParaRPr lang="en-US" sz="2000" b="1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Cooling of ADC boards</a:t>
            </a:r>
            <a:r>
              <a:rPr lang="en-US" sz="2000" b="1" dirty="0" smtClean="0">
                <a:solidFill>
                  <a:srgbClr val="00B050"/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</a:rPr>
              <a:t>Temporary power supply for 8 ADC boards;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" y="853181"/>
            <a:ext cx="5229013" cy="392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707" t="11297" r="4615"/>
          <a:stretch/>
        </p:blipFill>
        <p:spPr>
          <a:xfrm>
            <a:off x="904239" y="1254950"/>
            <a:ext cx="4541521" cy="2313622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3579053"/>
              </p:ext>
            </p:extLst>
          </p:nvPr>
        </p:nvGraphicFramePr>
        <p:xfrm>
          <a:off x="6682831" y="2478246"/>
          <a:ext cx="5180738" cy="2987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Acrobat Document" r:id="rId4" imgW="3600388" imgH="2076428" progId="AcroExch.Document.DC">
                  <p:embed/>
                </p:oleObj>
              </mc:Choice>
              <mc:Fallback>
                <p:oleObj name="Acrobat Document" r:id="rId4" imgW="3600388" imgH="207642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82831" y="2478246"/>
                        <a:ext cx="5180738" cy="2987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-2576"/>
            <a:ext cx="121919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Tests with cosmic </a:t>
            </a:r>
            <a:r>
              <a:rPr lang="en-US" sz="3200" b="1" dirty="0" smtClean="0"/>
              <a:t>muons 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12000" y="2278191"/>
            <a:ext cx="448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Cosmic muon spectrum in one section.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420984" y="2898393"/>
            <a:ext cx="1778000" cy="38366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Raw spectrum.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8117840" y="3288982"/>
            <a:ext cx="416560" cy="2466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662058" y="4171980"/>
            <a:ext cx="269174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Fit of corrected spectrum.</a:t>
            </a:r>
            <a:endParaRPr lang="ru-RU" dirty="0"/>
          </a:p>
        </p:txBody>
      </p:sp>
      <p:cxnSp>
        <p:nvCxnSpPr>
          <p:cNvPr id="12" name="Прямая со стрелкой 11"/>
          <p:cNvCxnSpPr>
            <a:stCxn id="16" idx="1"/>
          </p:cNvCxnSpPr>
          <p:nvPr/>
        </p:nvCxnSpPr>
        <p:spPr>
          <a:xfrm flipH="1">
            <a:off x="8117840" y="3747398"/>
            <a:ext cx="492760" cy="14534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048295" y="1138769"/>
            <a:ext cx="172719" cy="25459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02023" y="3115112"/>
            <a:ext cx="1174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µ</a:t>
            </a:r>
            <a:endParaRPr lang="ru-RU" sz="3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17083" y="856392"/>
            <a:ext cx="58313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Each group of modules is readout by its own ADC. </a:t>
            </a:r>
          </a:p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714046" y="1031376"/>
            <a:ext cx="4196081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Since the ADC’s are not synchronized, each group is tested separately</a:t>
            </a:r>
            <a:r>
              <a:rPr lang="en-US" sz="2000" b="1" dirty="0" smtClean="0"/>
              <a:t>.</a:t>
            </a:r>
            <a:endParaRPr lang="en-US" sz="2000" b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363742" y="4442683"/>
            <a:ext cx="6319089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Common trigger is needed for full test and energy calibration with cosmic </a:t>
            </a:r>
            <a:r>
              <a:rPr lang="en-US" sz="2000" b="1" dirty="0" smtClean="0"/>
              <a:t>muons.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This muon </a:t>
            </a:r>
            <a:r>
              <a:rPr lang="en-US" sz="2000" b="1" dirty="0" smtClean="0"/>
              <a:t>trigger is under preparation</a:t>
            </a:r>
            <a:r>
              <a:rPr lang="en-US" sz="2000" b="1" dirty="0" smtClean="0"/>
              <a:t>.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It includes a few analog adders of signals from top/bottom rows of modules</a:t>
            </a:r>
            <a:r>
              <a:rPr lang="en-US" sz="2000" b="1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analog adders were already produced.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8610600" y="3424232"/>
            <a:ext cx="2527640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After correction for pass length in scintillators.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7617233" y="4366483"/>
            <a:ext cx="1061720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64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56707" y="6265766"/>
            <a:ext cx="2743200" cy="365125"/>
          </a:xfrm>
        </p:spPr>
        <p:txBody>
          <a:bodyPr/>
          <a:lstStyle/>
          <a:p>
            <a:fld id="{20639DDB-9B55-4B63-9EC5-214EBFCA6739}" type="slidenum">
              <a:rPr lang="ru-RU" smtClean="0"/>
              <a:t>8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2576"/>
            <a:ext cx="121919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FHCal</a:t>
            </a:r>
            <a:r>
              <a:rPr lang="en-US" sz="3200" b="1" dirty="0" smtClean="0"/>
              <a:t> </a:t>
            </a:r>
            <a:r>
              <a:rPr lang="en-US" sz="3200" b="1" dirty="0"/>
              <a:t>d</a:t>
            </a:r>
            <a:r>
              <a:rPr lang="en-US" sz="3200" b="1" dirty="0" smtClean="0"/>
              <a:t>ata </a:t>
            </a:r>
            <a:r>
              <a:rPr lang="en-US" sz="3200" b="1" dirty="0"/>
              <a:t>f</a:t>
            </a:r>
            <a:r>
              <a:rPr lang="en-US" sz="3200" b="1" dirty="0" smtClean="0"/>
              <a:t>low </a:t>
            </a:r>
            <a:r>
              <a:rPr lang="en-US" sz="3200" b="1" dirty="0" smtClean="0"/>
              <a:t>estimation</a:t>
            </a:r>
            <a:r>
              <a:rPr lang="en-US" sz="3200" b="1" dirty="0" smtClean="0"/>
              <a:t> 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7" y="758464"/>
            <a:ext cx="5024802" cy="2804072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203065" y="879676"/>
            <a:ext cx="5707284" cy="375487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Number of ADC readout channels – 440;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Number of samples per one ADC channel – 100;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Size of one ADC sample – 2 Bytes;</a:t>
            </a:r>
          </a:p>
          <a:p>
            <a:endParaRPr lang="en-US" sz="2000" b="1" dirty="0" smtClean="0"/>
          </a:p>
          <a:p>
            <a:r>
              <a:rPr lang="en-US" sz="2000" b="1" u="sng" dirty="0" smtClean="0"/>
              <a:t>Size of one event: ~100 kB;</a:t>
            </a:r>
          </a:p>
          <a:p>
            <a:endParaRPr lang="en-US" sz="2000" b="1" dirty="0"/>
          </a:p>
          <a:p>
            <a:r>
              <a:rPr lang="en-US" sz="2000" b="1" dirty="0" smtClean="0"/>
              <a:t>Trigger rate ~ 10</a:t>
            </a:r>
            <a:r>
              <a:rPr lang="en-US" sz="2000" b="1" baseline="30000" dirty="0" smtClean="0"/>
              <a:t>5</a:t>
            </a:r>
            <a:r>
              <a:rPr lang="en-US" sz="2000" b="1" dirty="0" smtClean="0"/>
              <a:t>.</a:t>
            </a:r>
          </a:p>
          <a:p>
            <a:endParaRPr lang="en-US" sz="2000" b="1" dirty="0"/>
          </a:p>
          <a:p>
            <a:r>
              <a:rPr lang="en-US" sz="2000" b="1" u="sng" dirty="0" err="1" smtClean="0"/>
              <a:t>FHCal</a:t>
            </a:r>
            <a:r>
              <a:rPr lang="en-US" sz="2000" b="1" u="sng" dirty="0" smtClean="0"/>
              <a:t> Data Flow -  10 GB/sec.</a:t>
            </a:r>
            <a:endParaRPr lang="en-US" sz="2000" b="1" u="sng" dirty="0"/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06729" y="4018997"/>
            <a:ext cx="5011838" cy="224676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Minimum 20 ADC samples are needed to digitize the signal.</a:t>
            </a:r>
          </a:p>
          <a:p>
            <a:endParaRPr lang="en-US" sz="2000" b="1" dirty="0"/>
          </a:p>
          <a:p>
            <a:r>
              <a:rPr lang="en-US" sz="2000" b="1" dirty="0" smtClean="0"/>
              <a:t>About 100 </a:t>
            </a:r>
            <a:r>
              <a:rPr lang="en-US" sz="2000" b="1" dirty="0"/>
              <a:t>ADC samples are needed to </a:t>
            </a:r>
            <a:r>
              <a:rPr lang="en-US" sz="2000" b="1" dirty="0" smtClean="0"/>
              <a:t>reject the pile-up.</a:t>
            </a:r>
          </a:p>
          <a:p>
            <a:endParaRPr lang="en-US" sz="2000" b="1" dirty="0"/>
          </a:p>
          <a:p>
            <a:r>
              <a:rPr lang="en-US" sz="2000" b="1" dirty="0" smtClean="0"/>
              <a:t>Occupancy ~100% for heavy ion beam.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80669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2576"/>
            <a:ext cx="121919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Forward </a:t>
            </a:r>
            <a:r>
              <a:rPr lang="en-US" sz="3200" b="1" dirty="0" err="1"/>
              <a:t>H</a:t>
            </a:r>
            <a:r>
              <a:rPr lang="en-US" sz="3200" b="1" dirty="0" err="1" smtClean="0"/>
              <a:t>odoscope</a:t>
            </a:r>
            <a:r>
              <a:rPr lang="en-US" sz="3200" b="1" dirty="0" smtClean="0"/>
              <a:t> in </a:t>
            </a:r>
            <a:r>
              <a:rPr lang="en-US" sz="3200" b="1" dirty="0" err="1" smtClean="0"/>
              <a:t>FHCal</a:t>
            </a:r>
            <a:r>
              <a:rPr lang="en-US" sz="3200" b="1" dirty="0" smtClean="0"/>
              <a:t> beam </a:t>
            </a:r>
            <a:r>
              <a:rPr lang="en-US" sz="3200" b="1" dirty="0" smtClean="0"/>
              <a:t>hole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480317" y="2867787"/>
            <a:ext cx="3427048" cy="2092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smtClean="0"/>
              <a:t>Light readout for </a:t>
            </a:r>
            <a:r>
              <a:rPr lang="en-US" sz="2000" b="1" dirty="0" smtClean="0">
                <a:solidFill>
                  <a:srgbClr val="FF0000"/>
                </a:solidFill>
              </a:rPr>
              <a:t>quartz </a:t>
            </a:r>
            <a:r>
              <a:rPr lang="en-US" sz="2000" b="1" dirty="0" err="1" smtClean="0"/>
              <a:t>hodoscope</a:t>
            </a:r>
            <a:r>
              <a:rPr lang="ru-RU" sz="2000" b="1" dirty="0" smtClean="0"/>
              <a:t>: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Each strip with two MPPC pairs from each end.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Two readout channels for each strip.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32 readout channels.</a:t>
            </a:r>
            <a:endParaRPr lang="en-US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55998" y="4575504"/>
            <a:ext cx="384280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16</a:t>
            </a:r>
            <a:r>
              <a:rPr lang="en-US" sz="2000" b="1" dirty="0" smtClean="0"/>
              <a:t> quartz or scintillator strips;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</a:t>
            </a:r>
            <a:r>
              <a:rPr lang="en-US" sz="2000" b="1" dirty="0" smtClean="0"/>
              <a:t>trip size: </a:t>
            </a:r>
            <a:r>
              <a:rPr lang="ru-RU" sz="2000" b="1" dirty="0" smtClean="0"/>
              <a:t>10</a:t>
            </a:r>
            <a:r>
              <a:rPr lang="en-US" sz="2000" b="1" dirty="0" smtClean="0"/>
              <a:t>x</a:t>
            </a:r>
            <a:r>
              <a:rPr lang="ru-RU" sz="2000" b="1" dirty="0" smtClean="0"/>
              <a:t>16</a:t>
            </a:r>
            <a:r>
              <a:rPr lang="en-US" sz="2000" b="1" dirty="0" smtClean="0"/>
              <a:t>0x4 mm</a:t>
            </a:r>
            <a:r>
              <a:rPr lang="en-US" sz="2000" b="1" baseline="30000" dirty="0" smtClean="0"/>
              <a:t>3</a:t>
            </a:r>
            <a:r>
              <a:rPr lang="en-US" sz="2000" b="1" dirty="0" smtClean="0"/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it covers beam hole 15x15 cm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.</a:t>
            </a:r>
            <a:endParaRPr lang="ru-RU" sz="2000" b="1" dirty="0"/>
          </a:p>
        </p:txBody>
      </p:sp>
      <p:grpSp>
        <p:nvGrpSpPr>
          <p:cNvPr id="52" name="Группа 51"/>
          <p:cNvGrpSpPr/>
          <p:nvPr/>
        </p:nvGrpSpPr>
        <p:grpSpPr>
          <a:xfrm>
            <a:off x="402426" y="665826"/>
            <a:ext cx="2937216" cy="3682099"/>
            <a:chOff x="1417640" y="905458"/>
            <a:chExt cx="3328056" cy="5743762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1417640" y="1444678"/>
              <a:ext cx="3322306" cy="2166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1417640" y="5932250"/>
              <a:ext cx="3328056" cy="2166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2059314" y="905458"/>
              <a:ext cx="1961974" cy="576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PCB with 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</a:rPr>
                <a:t>SiPMs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1946104" y="6073093"/>
              <a:ext cx="1961974" cy="576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PCB with 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</a:rPr>
                <a:t>SiPMs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grpSp>
          <p:nvGrpSpPr>
            <p:cNvPr id="48" name="Группа 47"/>
            <p:cNvGrpSpPr/>
            <p:nvPr/>
          </p:nvGrpSpPr>
          <p:grpSpPr>
            <a:xfrm>
              <a:off x="1423389" y="1661324"/>
              <a:ext cx="3322306" cy="4270929"/>
              <a:chOff x="1510387" y="1896670"/>
              <a:chExt cx="3322306" cy="4270929"/>
            </a:xfrm>
          </p:grpSpPr>
          <p:grpSp>
            <p:nvGrpSpPr>
              <p:cNvPr id="45" name="Группа 44"/>
              <p:cNvGrpSpPr/>
              <p:nvPr/>
            </p:nvGrpSpPr>
            <p:grpSpPr>
              <a:xfrm>
                <a:off x="1510387" y="1896673"/>
                <a:ext cx="822653" cy="4270926"/>
                <a:chOff x="1510387" y="1896673"/>
                <a:chExt cx="822653" cy="4270926"/>
              </a:xfrm>
            </p:grpSpPr>
            <p:sp>
              <p:nvSpPr>
                <p:cNvPr id="43" name="Прямоугольник 42"/>
                <p:cNvSpPr/>
                <p:nvPr/>
              </p:nvSpPr>
              <p:spPr>
                <a:xfrm>
                  <a:off x="1510387" y="1896674"/>
                  <a:ext cx="196493" cy="427092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2" name="Прямоугольник 61"/>
                <p:cNvSpPr/>
                <p:nvPr/>
              </p:nvSpPr>
              <p:spPr>
                <a:xfrm>
                  <a:off x="1721486" y="1896673"/>
                  <a:ext cx="196493" cy="427092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3" name="Прямоугольник 62"/>
                <p:cNvSpPr/>
                <p:nvPr/>
              </p:nvSpPr>
              <p:spPr>
                <a:xfrm>
                  <a:off x="1927654" y="1896673"/>
                  <a:ext cx="196493" cy="427092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4" name="Прямоугольник 63"/>
                <p:cNvSpPr/>
                <p:nvPr/>
              </p:nvSpPr>
              <p:spPr>
                <a:xfrm>
                  <a:off x="2136547" y="1896673"/>
                  <a:ext cx="196493" cy="427092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73" name="Группа 72"/>
              <p:cNvGrpSpPr/>
              <p:nvPr/>
            </p:nvGrpSpPr>
            <p:grpSpPr>
              <a:xfrm>
                <a:off x="2349810" y="1896673"/>
                <a:ext cx="822653" cy="4270926"/>
                <a:chOff x="1510387" y="1896673"/>
                <a:chExt cx="822653" cy="4270926"/>
              </a:xfrm>
            </p:grpSpPr>
            <p:sp>
              <p:nvSpPr>
                <p:cNvPr id="74" name="Прямоугольник 73"/>
                <p:cNvSpPr/>
                <p:nvPr/>
              </p:nvSpPr>
              <p:spPr>
                <a:xfrm>
                  <a:off x="1510387" y="1896674"/>
                  <a:ext cx="196493" cy="427092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5" name="Прямоугольник 74"/>
                <p:cNvSpPr/>
                <p:nvPr/>
              </p:nvSpPr>
              <p:spPr>
                <a:xfrm>
                  <a:off x="1721486" y="1896673"/>
                  <a:ext cx="196493" cy="427092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6" name="Прямоугольник 75"/>
                <p:cNvSpPr/>
                <p:nvPr/>
              </p:nvSpPr>
              <p:spPr>
                <a:xfrm>
                  <a:off x="1927654" y="1896673"/>
                  <a:ext cx="196493" cy="427092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7" name="Прямоугольник 76"/>
                <p:cNvSpPr/>
                <p:nvPr/>
              </p:nvSpPr>
              <p:spPr>
                <a:xfrm>
                  <a:off x="2136547" y="1896673"/>
                  <a:ext cx="196493" cy="427092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78" name="Группа 77"/>
              <p:cNvGrpSpPr/>
              <p:nvPr/>
            </p:nvGrpSpPr>
            <p:grpSpPr>
              <a:xfrm>
                <a:off x="3176052" y="1896672"/>
                <a:ext cx="822653" cy="4270926"/>
                <a:chOff x="1510387" y="1896673"/>
                <a:chExt cx="822653" cy="4270926"/>
              </a:xfrm>
            </p:grpSpPr>
            <p:sp>
              <p:nvSpPr>
                <p:cNvPr id="79" name="Прямоугольник 78"/>
                <p:cNvSpPr/>
                <p:nvPr/>
              </p:nvSpPr>
              <p:spPr>
                <a:xfrm>
                  <a:off x="1510387" y="1896674"/>
                  <a:ext cx="196493" cy="427092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0" name="Прямоугольник 79"/>
                <p:cNvSpPr/>
                <p:nvPr/>
              </p:nvSpPr>
              <p:spPr>
                <a:xfrm>
                  <a:off x="1721486" y="1896673"/>
                  <a:ext cx="196493" cy="427092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" name="Прямоугольник 80"/>
                <p:cNvSpPr/>
                <p:nvPr/>
              </p:nvSpPr>
              <p:spPr>
                <a:xfrm>
                  <a:off x="1927654" y="1896673"/>
                  <a:ext cx="196493" cy="427092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" name="Прямоугольник 81"/>
                <p:cNvSpPr/>
                <p:nvPr/>
              </p:nvSpPr>
              <p:spPr>
                <a:xfrm>
                  <a:off x="2136547" y="1896673"/>
                  <a:ext cx="196493" cy="427092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83" name="Группа 82"/>
              <p:cNvGrpSpPr/>
              <p:nvPr/>
            </p:nvGrpSpPr>
            <p:grpSpPr>
              <a:xfrm>
                <a:off x="4010040" y="1896670"/>
                <a:ext cx="822653" cy="4270926"/>
                <a:chOff x="1510387" y="1896673"/>
                <a:chExt cx="822653" cy="4270926"/>
              </a:xfrm>
            </p:grpSpPr>
            <p:sp>
              <p:nvSpPr>
                <p:cNvPr id="84" name="Прямоугольник 83"/>
                <p:cNvSpPr/>
                <p:nvPr/>
              </p:nvSpPr>
              <p:spPr>
                <a:xfrm>
                  <a:off x="1510387" y="1896674"/>
                  <a:ext cx="196493" cy="427092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Прямоугольник 84"/>
                <p:cNvSpPr/>
                <p:nvPr/>
              </p:nvSpPr>
              <p:spPr>
                <a:xfrm>
                  <a:off x="1721486" y="1896673"/>
                  <a:ext cx="196493" cy="427092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Прямоугольник 85"/>
                <p:cNvSpPr/>
                <p:nvPr/>
              </p:nvSpPr>
              <p:spPr>
                <a:xfrm>
                  <a:off x="1927654" y="1896673"/>
                  <a:ext cx="196493" cy="427092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7" name="Прямоугольник 86"/>
                <p:cNvSpPr/>
                <p:nvPr/>
              </p:nvSpPr>
              <p:spPr>
                <a:xfrm>
                  <a:off x="2136547" y="1896673"/>
                  <a:ext cx="196493" cy="427092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sp>
        <p:nvSpPr>
          <p:cNvPr id="32" name="TextBox 31"/>
          <p:cNvSpPr txBox="1"/>
          <p:nvPr/>
        </p:nvSpPr>
        <p:spPr>
          <a:xfrm>
            <a:off x="3421844" y="2306821"/>
            <a:ext cx="8485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Two version with scintillator </a:t>
            </a:r>
            <a:r>
              <a:rPr lang="en-US" sz="2000" b="1" dirty="0" smtClean="0"/>
              <a:t>and</a:t>
            </a:r>
            <a:r>
              <a:rPr lang="en-US" sz="2000" b="1" dirty="0" smtClean="0"/>
              <a:t> </a:t>
            </a:r>
            <a:r>
              <a:rPr lang="en-US" sz="2000" b="1" dirty="0" smtClean="0"/>
              <a:t>quartz strips (for </a:t>
            </a:r>
            <a:r>
              <a:rPr lang="en-US" sz="2000" b="1" dirty="0" smtClean="0">
                <a:solidFill>
                  <a:srgbClr val="FF0000"/>
                </a:solidFill>
              </a:rPr>
              <a:t>light</a:t>
            </a:r>
            <a:r>
              <a:rPr lang="en-US" sz="2000" b="1" dirty="0" smtClean="0"/>
              <a:t> and </a:t>
            </a:r>
            <a:r>
              <a:rPr lang="en-US" sz="2000" b="1" dirty="0" smtClean="0">
                <a:solidFill>
                  <a:srgbClr val="FF0000"/>
                </a:solidFill>
              </a:rPr>
              <a:t>heavy</a:t>
            </a:r>
            <a:r>
              <a:rPr lang="en-US" sz="2000" b="1" dirty="0" smtClean="0"/>
              <a:t> ion beams).</a:t>
            </a:r>
            <a:endParaRPr lang="ru-RU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081022" y="4977510"/>
            <a:ext cx="245168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MPPC</a:t>
            </a:r>
            <a:r>
              <a:rPr lang="en-US" b="1" dirty="0" smtClean="0"/>
              <a:t>: S14160-3015PS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 size – 3x3 mm</a:t>
            </a:r>
            <a:r>
              <a:rPr lang="en-US" b="1" baseline="30000" dirty="0" smtClean="0"/>
              <a:t>2</a:t>
            </a:r>
            <a:r>
              <a:rPr lang="en-US" b="1" dirty="0" smtClean="0"/>
              <a:t>; </a:t>
            </a:r>
          </a:p>
          <a:p>
            <a:r>
              <a:rPr lang="en-US" b="1" dirty="0" smtClean="0"/>
              <a:t>          pixel -15x15 µm</a:t>
            </a:r>
            <a:r>
              <a:rPr lang="en-US" b="1" baseline="30000" dirty="0" smtClean="0"/>
              <a:t>2</a:t>
            </a:r>
            <a:r>
              <a:rPr lang="en-US" b="1" dirty="0" smtClean="0"/>
              <a:t>;</a:t>
            </a:r>
          </a:p>
          <a:p>
            <a:r>
              <a:rPr lang="en-US" b="1" dirty="0" smtClean="0"/>
              <a:t>                       PDE~32%.</a:t>
            </a:r>
            <a:endParaRPr lang="ru-RU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547738" y="4977511"/>
            <a:ext cx="244967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MPPC</a:t>
            </a:r>
            <a:r>
              <a:rPr lang="en-US" b="1" dirty="0" smtClean="0"/>
              <a:t>: S14160-3010PS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 size – 3x3 mm</a:t>
            </a:r>
            <a:r>
              <a:rPr lang="en-US" b="1" baseline="30000" dirty="0" smtClean="0"/>
              <a:t>2</a:t>
            </a:r>
            <a:r>
              <a:rPr lang="en-US" b="1" dirty="0" smtClean="0"/>
              <a:t>; </a:t>
            </a:r>
          </a:p>
          <a:p>
            <a:r>
              <a:rPr lang="en-US" b="1" dirty="0" smtClean="0"/>
              <a:t>          pixel -10x10 µm</a:t>
            </a:r>
            <a:r>
              <a:rPr lang="en-US" b="1" baseline="30000" dirty="0" smtClean="0"/>
              <a:t>2</a:t>
            </a:r>
            <a:r>
              <a:rPr lang="en-US" b="1" dirty="0" smtClean="0"/>
              <a:t>;</a:t>
            </a:r>
          </a:p>
          <a:p>
            <a:r>
              <a:rPr lang="en-US" b="1" dirty="0" smtClean="0"/>
              <a:t>                         PDE~18%.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4059050" y="2867788"/>
            <a:ext cx="3427048" cy="2092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smtClean="0"/>
              <a:t>Light readout for </a:t>
            </a:r>
            <a:r>
              <a:rPr lang="en-US" sz="2000" b="1" dirty="0" smtClean="0">
                <a:solidFill>
                  <a:srgbClr val="FF0000"/>
                </a:solidFill>
              </a:rPr>
              <a:t>scintillator </a:t>
            </a:r>
            <a:r>
              <a:rPr lang="en-US" sz="2000" b="1" dirty="0" err="1" smtClean="0"/>
              <a:t>hodoscope</a:t>
            </a:r>
            <a:r>
              <a:rPr lang="ru-RU" sz="2000" b="1" dirty="0" smtClean="0"/>
              <a:t>: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Each strip with one MPPC  from each end.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Two readout channels for each strip.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32 readout channels.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836751" y="693982"/>
            <a:ext cx="3427323" cy="12926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FH will be used 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Correction of </a:t>
            </a:r>
            <a:r>
              <a:rPr lang="en-US" b="1" dirty="0" err="1"/>
              <a:t>E</a:t>
            </a:r>
            <a:r>
              <a:rPr lang="en-US" b="1" baseline="-25000" dirty="0" err="1"/>
              <a:t>dep</a:t>
            </a:r>
            <a:r>
              <a:rPr lang="en-US" b="1" dirty="0"/>
              <a:t> in </a:t>
            </a:r>
            <a:r>
              <a:rPr lang="en-US" b="1" dirty="0" smtClean="0"/>
              <a:t>FHCAL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Alignment of the FHCAL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MB trigger</a:t>
            </a:r>
          </a:p>
        </p:txBody>
      </p:sp>
    </p:spTree>
    <p:extLst>
      <p:ext uri="{BB962C8B-B14F-4D97-AF65-F5344CB8AC3E}">
        <p14:creationId xmlns:p14="http://schemas.microsoft.com/office/powerpoint/2010/main" val="322870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72121</TotalTime>
  <Words>1093</Words>
  <Application>Microsoft Office PowerPoint</Application>
  <PresentationFormat>Широкоэкранный</PresentationFormat>
  <Paragraphs>235</Paragraphs>
  <Slides>15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Fedor Guber</dc:creator>
  <cp:lastModifiedBy>alexander ivashkin</cp:lastModifiedBy>
  <cp:revision>603</cp:revision>
  <dcterms:created xsi:type="dcterms:W3CDTF">2018-08-10T18:23:06Z</dcterms:created>
  <dcterms:modified xsi:type="dcterms:W3CDTF">2020-04-15T16:58:00Z</dcterms:modified>
</cp:coreProperties>
</file>