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6" r:id="rId8"/>
    <p:sldId id="270" r:id="rId9"/>
    <p:sldId id="271" r:id="rId10"/>
    <p:sldId id="267" r:id="rId11"/>
    <p:sldId id="268" r:id="rId12"/>
    <p:sldId id="262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410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B8EC-D6BA-456E-B328-69DEC569C0AA}" type="datetimeFigureOut">
              <a:rPr lang="ru-RU" smtClean="0"/>
              <a:pPr/>
              <a:t>11.02.2020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4CC8-CA5C-499B-821E-31D21BA221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B8EC-D6BA-456E-B328-69DEC569C0AA}" type="datetimeFigureOut">
              <a:rPr lang="ru-RU" smtClean="0"/>
              <a:pPr/>
              <a:t>11.02.2020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4CC8-CA5C-499B-821E-31D21BA221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B8EC-D6BA-456E-B328-69DEC569C0AA}" type="datetimeFigureOut">
              <a:rPr lang="ru-RU" smtClean="0"/>
              <a:pPr/>
              <a:t>11.02.2020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4CC8-CA5C-499B-821E-31D21BA221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B8EC-D6BA-456E-B328-69DEC569C0AA}" type="datetimeFigureOut">
              <a:rPr lang="ru-RU" smtClean="0"/>
              <a:pPr/>
              <a:t>11.02.2020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4CC8-CA5C-499B-821E-31D21BA221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B8EC-D6BA-456E-B328-69DEC569C0AA}" type="datetimeFigureOut">
              <a:rPr lang="ru-RU" smtClean="0"/>
              <a:pPr/>
              <a:t>11.02.2020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4CC8-CA5C-499B-821E-31D21BA221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B8EC-D6BA-456E-B328-69DEC569C0AA}" type="datetimeFigureOut">
              <a:rPr lang="ru-RU" smtClean="0"/>
              <a:pPr/>
              <a:t>11.02.2020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4CC8-CA5C-499B-821E-31D21BA221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B8EC-D6BA-456E-B328-69DEC569C0AA}" type="datetimeFigureOut">
              <a:rPr lang="ru-RU" smtClean="0"/>
              <a:pPr/>
              <a:t>11.02.2020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4CC8-CA5C-499B-821E-31D21BA221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B8EC-D6BA-456E-B328-69DEC569C0AA}" type="datetimeFigureOut">
              <a:rPr lang="ru-RU" smtClean="0"/>
              <a:pPr/>
              <a:t>11.02.2020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4CC8-CA5C-499B-821E-31D21BA221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B8EC-D6BA-456E-B328-69DEC569C0AA}" type="datetimeFigureOut">
              <a:rPr lang="ru-RU" smtClean="0"/>
              <a:pPr/>
              <a:t>11.02.2020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4CC8-CA5C-499B-821E-31D21BA221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B8EC-D6BA-456E-B328-69DEC569C0AA}" type="datetimeFigureOut">
              <a:rPr lang="ru-RU" smtClean="0"/>
              <a:pPr/>
              <a:t>11.02.2020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4CC8-CA5C-499B-821E-31D21BA221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B8EC-D6BA-456E-B328-69DEC569C0AA}" type="datetimeFigureOut">
              <a:rPr lang="ru-RU" smtClean="0"/>
              <a:pPr/>
              <a:t>11.02.2020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4CC8-CA5C-499B-821E-31D21BA221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5B8EC-D6BA-456E-B328-69DEC569C0AA}" type="datetimeFigureOut">
              <a:rPr lang="ru-RU" smtClean="0"/>
              <a:pPr/>
              <a:t>11.02.2020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74CC8-CA5C-499B-821E-31D21BA221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3.tiff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.tiff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3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3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3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8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Disk D\РАБОЧИЙ СТОЛ\Pictures\NICA\NICA_header_blue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915689"/>
          </a:xfrm>
          <a:prstGeom prst="rect">
            <a:avLst/>
          </a:prstGeom>
          <a:noFill/>
        </p:spPr>
      </p:pic>
      <p:pic>
        <p:nvPicPr>
          <p:cNvPr id="2" name="Picture 3" descr="E:\Disk D\РАБОЧИЙ СТОЛ\Pictures\NICA\LHEP-emblema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77968" cy="548679"/>
          </a:xfrm>
          <a:prstGeom prst="rect">
            <a:avLst/>
          </a:prstGeom>
          <a:noFill/>
        </p:spPr>
      </p:pic>
      <p:pic>
        <p:nvPicPr>
          <p:cNvPr id="2052" name="Picture 4" descr="E:\Disk D\РАБОЧИЙ СТОЛ\Pictures\NICA\NICA_header_blue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56300"/>
            <a:ext cx="9144000" cy="901700"/>
          </a:xfrm>
          <a:prstGeom prst="rect">
            <a:avLst/>
          </a:prstGeom>
          <a:noFill/>
        </p:spPr>
      </p:pic>
      <p:pic>
        <p:nvPicPr>
          <p:cNvPr id="2050" name="Picture 2" descr="E:\Disk D\РАБОЧИЙ СТОЛ\Pictures\NICA\NICA Logo_4c_HG weiss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6424956"/>
            <a:ext cx="827584" cy="4330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5576" y="1916832"/>
            <a:ext cx="76065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Силовой каркас многоцелевого</a:t>
            </a:r>
          </a:p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              детектора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864" y="4725144"/>
            <a:ext cx="23124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Дубна, ОИЯИ, 11.02.2020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Суховаров С.И., ОИЯИ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Кузьмин А.А., ЦНИИСМ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 l="4520" t="8035" r="16384" b="15631"/>
          <a:stretch>
            <a:fillRect/>
          </a:stretch>
        </p:blipFill>
        <p:spPr bwMode="auto">
          <a:xfrm>
            <a:off x="2909623" y="1052736"/>
            <a:ext cx="6234377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E:\Disk D\РАБОЧИЙ СТОЛ\Pictures\NICA\NICA_header_blu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915689"/>
          </a:xfrm>
          <a:prstGeom prst="rect">
            <a:avLst/>
          </a:prstGeom>
          <a:noFill/>
        </p:spPr>
      </p:pic>
      <p:pic>
        <p:nvPicPr>
          <p:cNvPr id="2" name="Picture 3" descr="E:\Disk D\РАБОЧИЙ СТОЛ\Pictures\NICA\LHEP-emblema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77968" cy="548679"/>
          </a:xfrm>
          <a:prstGeom prst="rect">
            <a:avLst/>
          </a:prstGeom>
          <a:noFill/>
        </p:spPr>
      </p:pic>
      <p:pic>
        <p:nvPicPr>
          <p:cNvPr id="2052" name="Picture 4" descr="E:\Disk D\РАБОЧИЙ СТОЛ\Pictures\NICA\NICA_header_blu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56300"/>
            <a:ext cx="9144000" cy="901700"/>
          </a:xfrm>
          <a:prstGeom prst="rect">
            <a:avLst/>
          </a:prstGeom>
          <a:noFill/>
        </p:spPr>
      </p:pic>
      <p:pic>
        <p:nvPicPr>
          <p:cNvPr id="2050" name="Picture 2" descr="E:\Disk D\РАБОЧИЙ СТОЛ\Pictures\NICA\NICA Logo_4c_HG weiss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6424956"/>
            <a:ext cx="827584" cy="433044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/>
          <a:srcRect l="24000" t="8127" r="23428" b="10603"/>
          <a:stretch>
            <a:fillRect/>
          </a:stretch>
        </p:blipFill>
        <p:spPr bwMode="auto">
          <a:xfrm>
            <a:off x="1" y="1052737"/>
            <a:ext cx="5652119" cy="491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292080" y="4437112"/>
            <a:ext cx="369524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 Black" pitchFamily="34" charset="0"/>
              </a:rPr>
              <a:t>Максимальная расчётная масса </a:t>
            </a:r>
          </a:p>
          <a:p>
            <a:r>
              <a:rPr lang="ru-RU" sz="1400" dirty="0" smtClean="0">
                <a:latin typeface="Arial Black" pitchFamily="34" charset="0"/>
              </a:rPr>
              <a:t>каркаса около 9 000 кг.</a:t>
            </a:r>
          </a:p>
          <a:p>
            <a:r>
              <a:rPr lang="ru-RU" sz="1400" dirty="0" smtClean="0">
                <a:latin typeface="Arial Black" pitchFamily="34" charset="0"/>
              </a:rPr>
              <a:t>Расчётная нагрузка – 195 000 кг.</a:t>
            </a:r>
          </a:p>
          <a:p>
            <a:r>
              <a:rPr lang="ru-RU" sz="1400" dirty="0" smtClean="0">
                <a:latin typeface="Arial Black" pitchFamily="34" charset="0"/>
              </a:rPr>
              <a:t>Максимальный расчётный прогиб</a:t>
            </a:r>
          </a:p>
          <a:p>
            <a:r>
              <a:rPr lang="ru-RU" sz="1400" dirty="0" smtClean="0">
                <a:latin typeface="Arial Black" pitchFamily="34" charset="0"/>
              </a:rPr>
              <a:t>в плоскости симметрии – 1,32 мм.</a:t>
            </a:r>
            <a:endParaRPr lang="ru-RU" sz="1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 l="23231" t="14700" r="29520" b="16001"/>
          <a:stretch>
            <a:fillRect/>
          </a:stretch>
        </p:blipFill>
        <p:spPr bwMode="auto">
          <a:xfrm>
            <a:off x="4932040" y="3429000"/>
            <a:ext cx="122195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l="23231" t="14700" r="29520" b="16001"/>
          <a:stretch>
            <a:fillRect/>
          </a:stretch>
        </p:blipFill>
        <p:spPr bwMode="auto">
          <a:xfrm>
            <a:off x="6084168" y="2780928"/>
            <a:ext cx="122195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 l="23231" t="14700" r="29520" b="16001"/>
          <a:stretch>
            <a:fillRect/>
          </a:stretch>
        </p:blipFill>
        <p:spPr bwMode="auto">
          <a:xfrm>
            <a:off x="4932040" y="2348880"/>
            <a:ext cx="122195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E:\Disk D\РАБОЧИЙ СТОЛ\Pictures\NICA\NICA_header_blu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915689"/>
          </a:xfrm>
          <a:prstGeom prst="rect">
            <a:avLst/>
          </a:prstGeom>
          <a:noFill/>
        </p:spPr>
      </p:pic>
      <p:pic>
        <p:nvPicPr>
          <p:cNvPr id="2" name="Picture 3" descr="E:\Disk D\РАБОЧИЙ СТОЛ\Pictures\NICA\LHEP-emblema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77968" cy="548679"/>
          </a:xfrm>
          <a:prstGeom prst="rect">
            <a:avLst/>
          </a:prstGeom>
          <a:noFill/>
        </p:spPr>
      </p:pic>
      <p:pic>
        <p:nvPicPr>
          <p:cNvPr id="2052" name="Picture 4" descr="E:\Disk D\РАБОЧИЙ СТОЛ\Pictures\NICA\NICA_header_blu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56300"/>
            <a:ext cx="9144000" cy="901700"/>
          </a:xfrm>
          <a:prstGeom prst="rect">
            <a:avLst/>
          </a:prstGeom>
          <a:noFill/>
        </p:spPr>
      </p:pic>
      <p:pic>
        <p:nvPicPr>
          <p:cNvPr id="2050" name="Picture 2" descr="E:\Disk D\РАБОЧИЙ СТОЛ\Pictures\NICA\NICA Logo_4c_HG weiss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6424956"/>
            <a:ext cx="827584" cy="433044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/>
          <a:srcRect l="17308" t="12088" r="38187" b="9890"/>
          <a:stretch>
            <a:fillRect/>
          </a:stretch>
        </p:blipFill>
        <p:spPr bwMode="auto">
          <a:xfrm>
            <a:off x="0" y="908720"/>
            <a:ext cx="4968552" cy="489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731941" y="980728"/>
            <a:ext cx="54120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 Black" pitchFamily="34" charset="0"/>
              </a:rPr>
              <a:t>Комплект поставки на сборочную площадку:</a:t>
            </a:r>
          </a:p>
          <a:p>
            <a:r>
              <a:rPr lang="ru-RU" sz="1600" dirty="0">
                <a:latin typeface="Arial Black" pitchFamily="34" charset="0"/>
              </a:rPr>
              <a:t>	</a:t>
            </a:r>
            <a:r>
              <a:rPr lang="ru-RU" sz="1600" dirty="0" smtClean="0">
                <a:latin typeface="Arial Black" pitchFamily="34" charset="0"/>
              </a:rPr>
              <a:t>- силовой каркас </a:t>
            </a:r>
            <a:r>
              <a:rPr lang="en-US" sz="1600" dirty="0" smtClean="0">
                <a:latin typeface="Arial Black" pitchFamily="34" charset="0"/>
              </a:rPr>
              <a:t> </a:t>
            </a:r>
            <a:r>
              <a:rPr lang="ru-RU" sz="1600" dirty="0" smtClean="0">
                <a:latin typeface="Arial Black" pitchFamily="34" charset="0"/>
              </a:rPr>
              <a:t> – 1 </a:t>
            </a:r>
            <a:r>
              <a:rPr lang="ru-RU" sz="1600" dirty="0" err="1" smtClean="0">
                <a:latin typeface="Arial Black" pitchFamily="34" charset="0"/>
              </a:rPr>
              <a:t>шт</a:t>
            </a:r>
            <a:r>
              <a:rPr lang="ru-RU" sz="1600" dirty="0" smtClean="0">
                <a:latin typeface="Arial Black" pitchFamily="34" charset="0"/>
              </a:rPr>
              <a:t>,</a:t>
            </a:r>
          </a:p>
          <a:p>
            <a:r>
              <a:rPr lang="ru-RU" sz="1600" dirty="0">
                <a:latin typeface="Arial Black" pitchFamily="34" charset="0"/>
              </a:rPr>
              <a:t>	</a:t>
            </a:r>
            <a:r>
              <a:rPr lang="ru-RU" sz="1600" dirty="0" smtClean="0">
                <a:latin typeface="Arial Black" pitchFamily="34" charset="0"/>
              </a:rPr>
              <a:t>- рельсы </a:t>
            </a:r>
            <a:r>
              <a:rPr lang="en-US" sz="1600" dirty="0" smtClean="0">
                <a:latin typeface="Arial Black" pitchFamily="34" charset="0"/>
              </a:rPr>
              <a:t>TOF&amp;TPC – 2 </a:t>
            </a:r>
            <a:r>
              <a:rPr lang="ru-RU" sz="1600" dirty="0" err="1" smtClean="0">
                <a:latin typeface="Arial Black" pitchFamily="34" charset="0"/>
              </a:rPr>
              <a:t>шт</a:t>
            </a:r>
            <a:r>
              <a:rPr lang="ru-RU" sz="1600" dirty="0" smtClean="0">
                <a:latin typeface="Arial Black" pitchFamily="34" charset="0"/>
              </a:rPr>
              <a:t>,</a:t>
            </a:r>
          </a:p>
          <a:p>
            <a:r>
              <a:rPr lang="ru-RU" sz="1600" dirty="0">
                <a:latin typeface="Arial Black" pitchFamily="34" charset="0"/>
              </a:rPr>
              <a:t>	</a:t>
            </a:r>
            <a:r>
              <a:rPr lang="ru-RU" sz="1600" dirty="0" smtClean="0">
                <a:latin typeface="Arial Black" pitchFamily="34" charset="0"/>
              </a:rPr>
              <a:t>- рельсы </a:t>
            </a:r>
            <a:r>
              <a:rPr lang="en-US" sz="1600" dirty="0" smtClean="0">
                <a:latin typeface="Arial Black" pitchFamily="34" charset="0"/>
              </a:rPr>
              <a:t>TOF         - 12 </a:t>
            </a:r>
            <a:r>
              <a:rPr lang="ru-RU" sz="1600" dirty="0" err="1" smtClean="0">
                <a:latin typeface="Arial Black" pitchFamily="34" charset="0"/>
              </a:rPr>
              <a:t>шт</a:t>
            </a:r>
            <a:r>
              <a:rPr lang="ru-RU" sz="1600" dirty="0" smtClean="0">
                <a:latin typeface="Arial Black" pitchFamily="34" charset="0"/>
              </a:rPr>
              <a:t>,</a:t>
            </a:r>
          </a:p>
          <a:p>
            <a:r>
              <a:rPr lang="ru-RU" sz="1600" dirty="0">
                <a:latin typeface="Arial Black" pitchFamily="34" charset="0"/>
              </a:rPr>
              <a:t>	</a:t>
            </a:r>
            <a:r>
              <a:rPr lang="ru-RU" sz="1600" dirty="0" smtClean="0">
                <a:latin typeface="Arial Black" pitchFamily="34" charset="0"/>
              </a:rPr>
              <a:t>- кронштейны крепления – 50 шт.</a:t>
            </a:r>
          </a:p>
          <a:p>
            <a:endParaRPr lang="ru-RU" sz="1600" dirty="0">
              <a:latin typeface="Arial Black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 l="23231" t="14700" r="29520" b="16001"/>
          <a:stretch>
            <a:fillRect/>
          </a:stretch>
        </p:blipFill>
        <p:spPr bwMode="auto">
          <a:xfrm>
            <a:off x="6372200" y="3933056"/>
            <a:ext cx="122195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 l="23231" t="14700" r="29520" b="16001"/>
          <a:stretch>
            <a:fillRect/>
          </a:stretch>
        </p:blipFill>
        <p:spPr bwMode="auto">
          <a:xfrm>
            <a:off x="7596336" y="3140968"/>
            <a:ext cx="122195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 l="23231" t="14700" r="29520" b="16001"/>
          <a:stretch>
            <a:fillRect/>
          </a:stretch>
        </p:blipFill>
        <p:spPr bwMode="auto">
          <a:xfrm>
            <a:off x="7596336" y="4797152"/>
            <a:ext cx="122195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Disk D\РАБОЧИЙ СТОЛ\Pictures\NICA\NICA_header_blue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915689"/>
          </a:xfrm>
          <a:prstGeom prst="rect">
            <a:avLst/>
          </a:prstGeom>
          <a:noFill/>
        </p:spPr>
      </p:pic>
      <p:pic>
        <p:nvPicPr>
          <p:cNvPr id="2" name="Picture 3" descr="E:\Disk D\РАБОЧИЙ СТОЛ\Pictures\NICA\LHEP-emblema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77968" cy="548679"/>
          </a:xfrm>
          <a:prstGeom prst="rect">
            <a:avLst/>
          </a:prstGeom>
          <a:noFill/>
        </p:spPr>
      </p:pic>
      <p:pic>
        <p:nvPicPr>
          <p:cNvPr id="2052" name="Picture 4" descr="E:\Disk D\РАБОЧИЙ СТОЛ\Pictures\NICA\NICA_header_blue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56300"/>
            <a:ext cx="9144000" cy="901700"/>
          </a:xfrm>
          <a:prstGeom prst="rect">
            <a:avLst/>
          </a:prstGeom>
          <a:noFill/>
        </p:spPr>
      </p:pic>
      <p:pic>
        <p:nvPicPr>
          <p:cNvPr id="2050" name="Picture 2" descr="E:\Disk D\РАБОЧИЙ СТОЛ\Pictures\NICA\NICA Logo_4c_HG weiss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6424956"/>
            <a:ext cx="827584" cy="43304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 l="30921" r="23026" b="4094"/>
          <a:stretch>
            <a:fillRect/>
          </a:stretch>
        </p:blipFill>
        <p:spPr bwMode="auto">
          <a:xfrm>
            <a:off x="2771800" y="836712"/>
            <a:ext cx="4394244" cy="514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Disk D\РАБОЧИЙ СТОЛ\Pictures\NICA\NICA_header_blue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915689"/>
          </a:xfrm>
          <a:prstGeom prst="rect">
            <a:avLst/>
          </a:prstGeom>
          <a:noFill/>
        </p:spPr>
      </p:pic>
      <p:pic>
        <p:nvPicPr>
          <p:cNvPr id="2" name="Picture 3" descr="E:\Disk D\РАБОЧИЙ СТОЛ\Pictures\NICA\LHEP-emblema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77968" cy="548679"/>
          </a:xfrm>
          <a:prstGeom prst="rect">
            <a:avLst/>
          </a:prstGeom>
          <a:noFill/>
        </p:spPr>
      </p:pic>
      <p:pic>
        <p:nvPicPr>
          <p:cNvPr id="2052" name="Picture 4" descr="E:\Disk D\РАБОЧИЙ СТОЛ\Pictures\NICA\NICA_header_blue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56300"/>
            <a:ext cx="9144000" cy="901700"/>
          </a:xfrm>
          <a:prstGeom prst="rect">
            <a:avLst/>
          </a:prstGeom>
          <a:noFill/>
        </p:spPr>
      </p:pic>
      <p:pic>
        <p:nvPicPr>
          <p:cNvPr id="2050" name="Picture 2" descr="E:\Disk D\РАБОЧИЙ СТОЛ\Pictures\NICA\NICA Logo_4c_HG weiss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6424956"/>
            <a:ext cx="827584" cy="433044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r="23622" b="4812"/>
          <a:stretch>
            <a:fillRect/>
          </a:stretch>
        </p:blipFill>
        <p:spPr bwMode="auto">
          <a:xfrm>
            <a:off x="1331640" y="908720"/>
            <a:ext cx="7275433" cy="51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Disk D\РАБОЧИЙ СТОЛ\Pictures\NICA\NICA_header_blue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915689"/>
          </a:xfrm>
          <a:prstGeom prst="rect">
            <a:avLst/>
          </a:prstGeom>
          <a:noFill/>
        </p:spPr>
      </p:pic>
      <p:pic>
        <p:nvPicPr>
          <p:cNvPr id="2" name="Picture 3" descr="E:\Disk D\РАБОЧИЙ СТОЛ\Pictures\NICA\LHEP-emblema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77968" cy="548679"/>
          </a:xfrm>
          <a:prstGeom prst="rect">
            <a:avLst/>
          </a:prstGeom>
          <a:noFill/>
        </p:spPr>
      </p:pic>
      <p:pic>
        <p:nvPicPr>
          <p:cNvPr id="2052" name="Picture 4" descr="E:\Disk D\РАБОЧИЙ СТОЛ\Pictures\NICA\NICA_header_blue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56300"/>
            <a:ext cx="9144000" cy="901700"/>
          </a:xfrm>
          <a:prstGeom prst="rect">
            <a:avLst/>
          </a:prstGeom>
          <a:noFill/>
        </p:spPr>
      </p:pic>
      <p:pic>
        <p:nvPicPr>
          <p:cNvPr id="2050" name="Picture 2" descr="E:\Disk D\РАБОЧИЙ СТОЛ\Pictures\NICA\NICA Logo_4c_HG weiss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6424956"/>
            <a:ext cx="827584" cy="43304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 l="19872" t="10405" r="8974" b="9823"/>
          <a:stretch>
            <a:fillRect/>
          </a:stretch>
        </p:blipFill>
        <p:spPr bwMode="auto">
          <a:xfrm>
            <a:off x="683568" y="908720"/>
            <a:ext cx="799288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Disk D\РАБОЧИЙ СТОЛ\Pictures\NICA\NICA_header_blue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915689"/>
          </a:xfrm>
          <a:prstGeom prst="rect">
            <a:avLst/>
          </a:prstGeom>
          <a:noFill/>
        </p:spPr>
      </p:pic>
      <p:pic>
        <p:nvPicPr>
          <p:cNvPr id="2" name="Picture 3" descr="E:\Disk D\РАБОЧИЙ СТОЛ\Pictures\NICA\LHEP-emblema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77968" cy="548679"/>
          </a:xfrm>
          <a:prstGeom prst="rect">
            <a:avLst/>
          </a:prstGeom>
          <a:noFill/>
        </p:spPr>
      </p:pic>
      <p:pic>
        <p:nvPicPr>
          <p:cNvPr id="2052" name="Picture 4" descr="E:\Disk D\РАБОЧИЙ СТОЛ\Pictures\NICA\NICA_header_blue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56300"/>
            <a:ext cx="9144000" cy="901700"/>
          </a:xfrm>
          <a:prstGeom prst="rect">
            <a:avLst/>
          </a:prstGeom>
          <a:noFill/>
        </p:spPr>
      </p:pic>
      <p:pic>
        <p:nvPicPr>
          <p:cNvPr id="2050" name="Picture 2" descr="E:\Disk D\РАБОЧИЙ СТОЛ\Pictures\NICA\NICA Logo_4c_HG weiss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6424956"/>
            <a:ext cx="827584" cy="4330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79712" y="2420888"/>
            <a:ext cx="5190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Благодарю за внимание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Disk D\РАБОЧИЙ СТОЛ\Pictures\NICA\NICA_header_blue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915689"/>
          </a:xfrm>
          <a:prstGeom prst="rect">
            <a:avLst/>
          </a:prstGeom>
          <a:noFill/>
        </p:spPr>
      </p:pic>
      <p:pic>
        <p:nvPicPr>
          <p:cNvPr id="3" name="Picture 3" descr="E:\Disk D\РАБОЧИЙ СТОЛ\Pictures\NICA\LHEP-emblema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77968" cy="548679"/>
          </a:xfrm>
          <a:prstGeom prst="rect">
            <a:avLst/>
          </a:prstGeom>
          <a:noFill/>
        </p:spPr>
      </p:pic>
      <p:pic>
        <p:nvPicPr>
          <p:cNvPr id="4" name="Picture 4" descr="E:\Disk D\РАБОЧИЙ СТОЛ\Pictures\NICA\NICA_header_blue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56300"/>
            <a:ext cx="9144000" cy="901700"/>
          </a:xfrm>
          <a:prstGeom prst="rect">
            <a:avLst/>
          </a:prstGeom>
          <a:noFill/>
        </p:spPr>
      </p:pic>
      <p:pic>
        <p:nvPicPr>
          <p:cNvPr id="5" name="Picture 2" descr="E:\Disk D\РАБОЧИЙ СТОЛ\Pictures\NICA\NICA Logo_4c_HG weiss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6424956"/>
            <a:ext cx="827584" cy="4330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91680" y="1916832"/>
            <a:ext cx="64411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Технология изготовления силового каркаса.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Состояние проектных работ.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Интеграция в многоцелевой детектор.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Кабельные трассы.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241" t="4904" r="31724" b="8046"/>
          <a:stretch>
            <a:fillRect/>
          </a:stretch>
        </p:blipFill>
        <p:spPr bwMode="auto">
          <a:xfrm>
            <a:off x="1691680" y="908720"/>
            <a:ext cx="532859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E:\Disk D\РАБОЧИЙ СТОЛ\Pictures\NICA\NICA_header_blu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915689"/>
          </a:xfrm>
          <a:prstGeom prst="rect">
            <a:avLst/>
          </a:prstGeom>
          <a:noFill/>
        </p:spPr>
      </p:pic>
      <p:pic>
        <p:nvPicPr>
          <p:cNvPr id="1027" name="Picture 3" descr="E:\Disk D\РАБОЧИЙ СТОЛ\Pictures\NICA\LHEP-emblema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59632" cy="706704"/>
          </a:xfrm>
          <a:prstGeom prst="rect">
            <a:avLst/>
          </a:prstGeom>
          <a:noFill/>
        </p:spPr>
      </p:pic>
      <p:pic>
        <p:nvPicPr>
          <p:cNvPr id="9" name="Picture 4" descr="E:\Disk D\РАБОЧИЙ СТОЛ\Pictures\NICA\NICA_header_blu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56300"/>
            <a:ext cx="9144000" cy="901700"/>
          </a:xfrm>
          <a:prstGeom prst="rect">
            <a:avLst/>
          </a:prstGeom>
          <a:noFill/>
        </p:spPr>
      </p:pic>
      <p:pic>
        <p:nvPicPr>
          <p:cNvPr id="10" name="Picture 2" descr="E:\Disk D\РАБОЧИЙ СТОЛ\Pictures\NICA\NICA Logo_4c_HG weiss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6424956"/>
            <a:ext cx="827584" cy="4330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620688"/>
            <a:ext cx="6271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Оправка для изготовления силового каркаса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Disk D\РАБОЧИЙ СТОЛ\Pictures\NICA\NICA_header_blue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915689"/>
          </a:xfrm>
          <a:prstGeom prst="rect">
            <a:avLst/>
          </a:prstGeom>
          <a:noFill/>
        </p:spPr>
      </p:pic>
      <p:pic>
        <p:nvPicPr>
          <p:cNvPr id="2" name="Picture 3" descr="E:\Disk D\РАБОЧИЙ СТОЛ\Pictures\NICA\LHEP-emblema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77968" cy="548679"/>
          </a:xfrm>
          <a:prstGeom prst="rect">
            <a:avLst/>
          </a:prstGeom>
          <a:noFill/>
        </p:spPr>
      </p:pic>
      <p:pic>
        <p:nvPicPr>
          <p:cNvPr id="2052" name="Picture 4" descr="E:\Disk D\РАБОЧИЙ СТОЛ\Pictures\NICA\NICA_header_blue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56300"/>
            <a:ext cx="9144000" cy="901700"/>
          </a:xfrm>
          <a:prstGeom prst="rect">
            <a:avLst/>
          </a:prstGeom>
          <a:noFill/>
        </p:spPr>
      </p:pic>
      <p:pic>
        <p:nvPicPr>
          <p:cNvPr id="2050" name="Picture 2" descr="E:\Disk D\РАБОЧИЙ СТОЛ\Pictures\NICA\NICA Logo_4c_HG weiss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6424956"/>
            <a:ext cx="827584" cy="433044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 l="16538" t="9100" r="31095" b="13901"/>
          <a:stretch>
            <a:fillRect/>
          </a:stretch>
        </p:blipFill>
        <p:spPr bwMode="auto">
          <a:xfrm>
            <a:off x="1259633" y="949417"/>
            <a:ext cx="5940152" cy="4912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 l="19526" t="9100" r="27458" b="14601"/>
          <a:stretch>
            <a:fillRect/>
          </a:stretch>
        </p:blipFill>
        <p:spPr bwMode="auto">
          <a:xfrm>
            <a:off x="1475656" y="980728"/>
            <a:ext cx="604867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51520" y="1844824"/>
            <a:ext cx="2392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Нить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T700SC-12K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Связующее ЭХД-МД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Disk D\РАБОЧИЙ СТОЛ\Pictures\NICA\NICA_header_blue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915689"/>
          </a:xfrm>
          <a:prstGeom prst="rect">
            <a:avLst/>
          </a:prstGeom>
          <a:noFill/>
        </p:spPr>
      </p:pic>
      <p:pic>
        <p:nvPicPr>
          <p:cNvPr id="2" name="Picture 3" descr="E:\Disk D\РАБОЧИЙ СТОЛ\Pictures\NICA\LHEP-emblema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77968" cy="548679"/>
          </a:xfrm>
          <a:prstGeom prst="rect">
            <a:avLst/>
          </a:prstGeom>
          <a:noFill/>
        </p:spPr>
      </p:pic>
      <p:pic>
        <p:nvPicPr>
          <p:cNvPr id="2052" name="Picture 4" descr="E:\Disk D\РАБОЧИЙ СТОЛ\Pictures\NICA\NICA_header_blue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56300"/>
            <a:ext cx="9144000" cy="901700"/>
          </a:xfrm>
          <a:prstGeom prst="rect">
            <a:avLst/>
          </a:prstGeom>
          <a:noFill/>
        </p:spPr>
      </p:pic>
      <p:pic>
        <p:nvPicPr>
          <p:cNvPr id="2050" name="Picture 2" descr="E:\Disk D\РАБОЧИЙ СТОЛ\Pictures\NICA\NICA Logo_4c_HG weiss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6424956"/>
            <a:ext cx="827584" cy="433044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 l="19048" t="8466" r="30952" b="14286"/>
          <a:stretch>
            <a:fillRect/>
          </a:stretch>
        </p:blipFill>
        <p:spPr bwMode="auto">
          <a:xfrm>
            <a:off x="1475656" y="836712"/>
            <a:ext cx="5976664" cy="5194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5004048" y="980728"/>
            <a:ext cx="576064" cy="57606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 l="5958" t="16931" r="71820" b="36508"/>
          <a:stretch>
            <a:fillRect/>
          </a:stretch>
        </p:blipFill>
        <p:spPr bwMode="auto">
          <a:xfrm>
            <a:off x="6948264" y="980728"/>
            <a:ext cx="2195736" cy="258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 стрелкой 9"/>
          <p:cNvCxnSpPr>
            <a:stCxn id="7" idx="6"/>
          </p:cNvCxnSpPr>
          <p:nvPr/>
        </p:nvCxnSpPr>
        <p:spPr>
          <a:xfrm>
            <a:off x="5580112" y="1268760"/>
            <a:ext cx="1800200" cy="864096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/>
          <a:srcRect l="3645" r="8461" b="1673"/>
          <a:stretch>
            <a:fillRect/>
          </a:stretch>
        </p:blipFill>
        <p:spPr bwMode="auto">
          <a:xfrm>
            <a:off x="0" y="2420888"/>
            <a:ext cx="249627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940152" y="4077072"/>
            <a:ext cx="3252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Предельные отклонения размеров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между осями двух любых рисок - ±1´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Disk D\РАБОЧИЙ СТОЛ\Pictures\NICA\NICA_header_blue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915689"/>
          </a:xfrm>
          <a:prstGeom prst="rect">
            <a:avLst/>
          </a:prstGeom>
          <a:noFill/>
        </p:spPr>
      </p:pic>
      <p:pic>
        <p:nvPicPr>
          <p:cNvPr id="2" name="Picture 3" descr="E:\Disk D\РАБОЧИЙ СТОЛ\Pictures\NICA\LHEP-emblema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77968" cy="548679"/>
          </a:xfrm>
          <a:prstGeom prst="rect">
            <a:avLst/>
          </a:prstGeom>
          <a:noFill/>
        </p:spPr>
      </p:pic>
      <p:pic>
        <p:nvPicPr>
          <p:cNvPr id="2052" name="Picture 4" descr="E:\Disk D\РАБОЧИЙ СТОЛ\Pictures\NICA\NICA_header_blue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56300"/>
            <a:ext cx="9144000" cy="901700"/>
          </a:xfrm>
          <a:prstGeom prst="rect">
            <a:avLst/>
          </a:prstGeom>
          <a:noFill/>
        </p:spPr>
      </p:pic>
      <p:pic>
        <p:nvPicPr>
          <p:cNvPr id="2050" name="Picture 2" descr="E:\Disk D\РАБОЧИЙ СТОЛ\Pictures\NICA\NICA Logo_4c_HG weiss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6424956"/>
            <a:ext cx="827584" cy="433044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 l="37296" t="19565" r="29997" b="13044"/>
          <a:stretch>
            <a:fillRect/>
          </a:stretch>
        </p:blipFill>
        <p:spPr bwMode="auto">
          <a:xfrm>
            <a:off x="1" y="1268760"/>
            <a:ext cx="3354899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1124744"/>
            <a:ext cx="3020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 Black" pitchFamily="34" charset="0"/>
              </a:rPr>
              <a:t>«Знак» для намотки короба</a:t>
            </a:r>
            <a:endParaRPr lang="ru-RU" sz="1400" dirty="0">
              <a:latin typeface="Arial Black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/>
          <a:srcRect l="37871" t="21262" r="29827" b="12590"/>
          <a:stretch>
            <a:fillRect/>
          </a:stretch>
        </p:blipFill>
        <p:spPr bwMode="auto">
          <a:xfrm>
            <a:off x="3338368" y="1772816"/>
            <a:ext cx="2961823" cy="341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print"/>
          <a:srcRect l="37500" t="20423" r="29375" b="12911"/>
          <a:stretch>
            <a:fillRect/>
          </a:stretch>
        </p:blipFill>
        <p:spPr bwMode="auto">
          <a:xfrm>
            <a:off x="6408896" y="1340768"/>
            <a:ext cx="273510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64088" y="4365104"/>
            <a:ext cx="403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Black" pitchFamily="34" charset="0"/>
              </a:rPr>
              <a:t>«Знак» с намотанным слоем материала ТАСМ-МД и угле-</a:t>
            </a:r>
          </a:p>
          <a:p>
            <a:r>
              <a:rPr lang="ru-RU" sz="1400" dirty="0" smtClean="0">
                <a:latin typeface="Arial Black" pitchFamily="34" charset="0"/>
              </a:rPr>
              <a:t>пластиком на основе нити </a:t>
            </a:r>
            <a:r>
              <a:rPr lang="en-US" sz="1400" dirty="0" smtClean="0">
                <a:latin typeface="Arial Black" pitchFamily="34" charset="0"/>
              </a:rPr>
              <a:t>T</a:t>
            </a:r>
            <a:r>
              <a:rPr lang="ru-RU" sz="1400" dirty="0" smtClean="0">
                <a:latin typeface="Arial Black" pitchFamily="34" charset="0"/>
              </a:rPr>
              <a:t>700</a:t>
            </a:r>
            <a:r>
              <a:rPr lang="en-US" sz="1400" dirty="0" smtClean="0">
                <a:latin typeface="Arial Black" pitchFamily="34" charset="0"/>
              </a:rPr>
              <a:t>SC-12K </a:t>
            </a:r>
            <a:r>
              <a:rPr lang="ru-RU" sz="1400" dirty="0" smtClean="0">
                <a:latin typeface="Arial Black" pitchFamily="34" charset="0"/>
              </a:rPr>
              <a:t>и связующего ЭХД-МД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491880" y="1196752"/>
            <a:ext cx="3156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 Black" pitchFamily="34" charset="0"/>
              </a:rPr>
              <a:t>«Знак» с намотанным слоем</a:t>
            </a:r>
          </a:p>
          <a:p>
            <a:r>
              <a:rPr lang="ru-RU" sz="1400" dirty="0" smtClean="0">
                <a:latin typeface="Arial Black" pitchFamily="34" charset="0"/>
              </a:rPr>
              <a:t>       материала  ТАСМ-МД</a:t>
            </a:r>
            <a:endParaRPr lang="ru-RU" sz="1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Disk D\РАБОЧИЙ СТОЛ\Pictures\NICA\NICA_header_blue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915689"/>
          </a:xfrm>
          <a:prstGeom prst="rect">
            <a:avLst/>
          </a:prstGeom>
          <a:noFill/>
        </p:spPr>
      </p:pic>
      <p:pic>
        <p:nvPicPr>
          <p:cNvPr id="2" name="Picture 3" descr="E:\Disk D\РАБОЧИЙ СТОЛ\Pictures\NICA\LHEP-emblema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77968" cy="548679"/>
          </a:xfrm>
          <a:prstGeom prst="rect">
            <a:avLst/>
          </a:prstGeom>
          <a:noFill/>
        </p:spPr>
      </p:pic>
      <p:pic>
        <p:nvPicPr>
          <p:cNvPr id="2052" name="Picture 4" descr="E:\Disk D\РАБОЧИЙ СТОЛ\Pictures\NICA\NICA_header_blue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56300"/>
            <a:ext cx="9144000" cy="901700"/>
          </a:xfrm>
          <a:prstGeom prst="rect">
            <a:avLst/>
          </a:prstGeom>
          <a:noFill/>
        </p:spPr>
      </p:pic>
      <p:pic>
        <p:nvPicPr>
          <p:cNvPr id="2050" name="Picture 2" descr="E:\Disk D\РАБОЧИЙ СТОЛ\Pictures\NICA\NICA Logo_4c_HG weiss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6424956"/>
            <a:ext cx="827584" cy="433044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 l="25272" t="29884" r="33967" b="22290"/>
          <a:stretch>
            <a:fillRect/>
          </a:stretch>
        </p:blipFill>
        <p:spPr bwMode="auto">
          <a:xfrm>
            <a:off x="0" y="1052736"/>
            <a:ext cx="556425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/>
          <a:srcRect l="7186" t="27273" r="11377" b="56759"/>
          <a:stretch>
            <a:fillRect/>
          </a:stretch>
        </p:blipFill>
        <p:spPr bwMode="auto">
          <a:xfrm>
            <a:off x="0" y="4653136"/>
            <a:ext cx="848734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5496" y="4653136"/>
            <a:ext cx="0" cy="21602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8388424" y="4653136"/>
            <a:ext cx="0" cy="21602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0" y="4725144"/>
            <a:ext cx="8388424" cy="0"/>
          </a:xfrm>
          <a:prstGeom prst="straightConnector1">
            <a:avLst/>
          </a:prstGeom>
          <a:ln w="635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788024" y="4437112"/>
            <a:ext cx="665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 Black" pitchFamily="34" charset="0"/>
              </a:rPr>
              <a:t>8260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36096" y="1988840"/>
            <a:ext cx="287290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 Black" pitchFamily="34" charset="0"/>
              </a:rPr>
              <a:t>Расчётная максимальная </a:t>
            </a:r>
          </a:p>
          <a:p>
            <a:r>
              <a:rPr lang="ru-RU" sz="1400" dirty="0" smtClean="0">
                <a:latin typeface="Arial Black" pitchFamily="34" charset="0"/>
              </a:rPr>
              <a:t>масса короба – 130 кг,</a:t>
            </a:r>
          </a:p>
          <a:p>
            <a:r>
              <a:rPr lang="ru-RU" sz="1400" dirty="0" smtClean="0">
                <a:latin typeface="Arial Black" pitchFamily="34" charset="0"/>
              </a:rPr>
              <a:t>Количество коробов </a:t>
            </a:r>
          </a:p>
          <a:p>
            <a:r>
              <a:rPr lang="ru-RU" sz="1400" dirty="0" smtClean="0">
                <a:latin typeface="Arial Black" pitchFamily="34" charset="0"/>
              </a:rPr>
              <a:t>в изделии  - 25 шт.</a:t>
            </a:r>
          </a:p>
          <a:p>
            <a:endParaRPr lang="ru-RU" sz="1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Disk D\РАБОЧИЙ СТОЛ\Pictures\NICA\NICA_header_blue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915689"/>
          </a:xfrm>
          <a:prstGeom prst="rect">
            <a:avLst/>
          </a:prstGeom>
          <a:noFill/>
        </p:spPr>
      </p:pic>
      <p:pic>
        <p:nvPicPr>
          <p:cNvPr id="2" name="Picture 3" descr="E:\Disk D\РАБОЧИЙ СТОЛ\Pictures\NICA\LHEP-emblema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77968" cy="548679"/>
          </a:xfrm>
          <a:prstGeom prst="rect">
            <a:avLst/>
          </a:prstGeom>
          <a:noFill/>
        </p:spPr>
      </p:pic>
      <p:pic>
        <p:nvPicPr>
          <p:cNvPr id="2052" name="Picture 4" descr="E:\Disk D\РАБОЧИЙ СТОЛ\Pictures\NICA\NICA_header_blue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56300"/>
            <a:ext cx="9144000" cy="901700"/>
          </a:xfrm>
          <a:prstGeom prst="rect">
            <a:avLst/>
          </a:prstGeom>
          <a:noFill/>
        </p:spPr>
      </p:pic>
      <p:pic>
        <p:nvPicPr>
          <p:cNvPr id="2050" name="Picture 2" descr="E:\Disk D\РАБОЧИЙ СТОЛ\Pictures\NICA\NICA Logo_4c_HG weiss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6424956"/>
            <a:ext cx="827584" cy="43304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35200" t="14222" r="28800" b="14667"/>
          <a:stretch>
            <a:fillRect/>
          </a:stretch>
        </p:blipFill>
        <p:spPr bwMode="auto">
          <a:xfrm>
            <a:off x="0" y="1052736"/>
            <a:ext cx="2411760" cy="267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 l="28916" t="9376" r="27108" b="18870"/>
          <a:stretch>
            <a:fillRect/>
          </a:stretch>
        </p:blipFill>
        <p:spPr bwMode="auto">
          <a:xfrm>
            <a:off x="3203848" y="980728"/>
            <a:ext cx="2629426" cy="241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/>
          <p:cNvSpPr/>
          <p:nvPr/>
        </p:nvSpPr>
        <p:spPr>
          <a:xfrm>
            <a:off x="2339752" y="1484784"/>
            <a:ext cx="978408" cy="484632"/>
          </a:xfrm>
          <a:prstGeom prst="rightArrow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 l="29114" t="9289" r="26582" b="18700"/>
          <a:stretch>
            <a:fillRect/>
          </a:stretch>
        </p:blipFill>
        <p:spPr bwMode="auto">
          <a:xfrm>
            <a:off x="6544962" y="1052736"/>
            <a:ext cx="2599037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право 11"/>
          <p:cNvSpPr/>
          <p:nvPr/>
        </p:nvSpPr>
        <p:spPr>
          <a:xfrm>
            <a:off x="5796136" y="1484784"/>
            <a:ext cx="978408" cy="484632"/>
          </a:xfrm>
          <a:prstGeom prst="rightArrow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627784" y="4221088"/>
            <a:ext cx="3552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 Black" pitchFamily="34" charset="0"/>
              </a:rPr>
              <a:t>Этапы сборки силового каркаса.</a:t>
            </a:r>
            <a:endParaRPr lang="ru-RU" sz="1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Disk D\РАБОЧИЙ СТОЛ\Pictures\NICA\NICA_header_blue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915689"/>
          </a:xfrm>
          <a:prstGeom prst="rect">
            <a:avLst/>
          </a:prstGeom>
          <a:noFill/>
        </p:spPr>
      </p:pic>
      <p:pic>
        <p:nvPicPr>
          <p:cNvPr id="2" name="Picture 3" descr="E:\Disk D\РАБОЧИЙ СТОЛ\Pictures\NICA\LHEP-emblema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77968" cy="548679"/>
          </a:xfrm>
          <a:prstGeom prst="rect">
            <a:avLst/>
          </a:prstGeom>
          <a:noFill/>
        </p:spPr>
      </p:pic>
      <p:pic>
        <p:nvPicPr>
          <p:cNvPr id="2052" name="Picture 4" descr="E:\Disk D\РАБОЧИЙ СТОЛ\Pictures\NICA\NICA_header_blue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56300"/>
            <a:ext cx="9144000" cy="901700"/>
          </a:xfrm>
          <a:prstGeom prst="rect">
            <a:avLst/>
          </a:prstGeom>
          <a:noFill/>
        </p:spPr>
      </p:pic>
      <p:pic>
        <p:nvPicPr>
          <p:cNvPr id="2050" name="Picture 2" descr="E:\Disk D\РАБОЧИЙ СТОЛ\Pictures\NICA\NICA Logo_4c_HG weiss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6424956"/>
            <a:ext cx="827584" cy="43304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 l="25490" t="8134" r="26144" b="10530"/>
          <a:stretch>
            <a:fillRect/>
          </a:stretch>
        </p:blipFill>
        <p:spPr bwMode="auto">
          <a:xfrm>
            <a:off x="1835696" y="980728"/>
            <a:ext cx="532859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1489</TotalTime>
  <Words>148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Sukhovarov</dc:creator>
  <cp:lastModifiedBy>Sukhovarov</cp:lastModifiedBy>
  <cp:revision>2</cp:revision>
  <dcterms:created xsi:type="dcterms:W3CDTF">2020-02-10T10:44:36Z</dcterms:created>
  <dcterms:modified xsi:type="dcterms:W3CDTF">2020-02-11T11:51:54Z</dcterms:modified>
</cp:coreProperties>
</file>