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4"/>
  </p:notesMasterIdLst>
  <p:sldIdLst>
    <p:sldId id="256" r:id="rId2"/>
    <p:sldId id="377" r:id="rId3"/>
    <p:sldId id="363" r:id="rId4"/>
    <p:sldId id="364" r:id="rId5"/>
    <p:sldId id="365" r:id="rId6"/>
    <p:sldId id="367" r:id="rId7"/>
    <p:sldId id="371" r:id="rId8"/>
    <p:sldId id="372" r:id="rId9"/>
    <p:sldId id="373" r:id="rId10"/>
    <p:sldId id="374" r:id="rId11"/>
    <p:sldId id="376" r:id="rId12"/>
    <p:sldId id="361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1931" autoAdjust="0"/>
  </p:normalViewPr>
  <p:slideViewPr>
    <p:cSldViewPr>
      <p:cViewPr varScale="1">
        <p:scale>
          <a:sx n="84" d="100"/>
          <a:sy n="84" d="100"/>
        </p:scale>
        <p:origin x="-152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0D1F709-2640-4A27-800F-2678CA22C2CF}" type="datetimeFigureOut">
              <a:rPr lang="ru-RU"/>
              <a:pPr>
                <a:defRPr/>
              </a:pPr>
              <a:t>28.09.2020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82BEC44-5DC9-4325-A663-57E3E974EA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2569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86559F-2F24-45FD-A157-88FFA487D0F3}" type="datetime1">
              <a:rPr lang="ru-RU" smtClean="0"/>
              <a:t>28.09.2020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E3501F8-96F0-479E-B0D6-C6D852C082F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E03944-D873-48CF-B594-9B071A66FD13}" type="datetime1">
              <a:rPr lang="ru-RU" smtClean="0"/>
              <a:t>28.09.2020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F2E7EB-AE58-401E-8FC0-3BC6E720327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396FAF-DB77-4D96-881C-41C7E488D987}" type="datetime1">
              <a:rPr lang="ru-RU" smtClean="0"/>
              <a:t>28.09.2020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E747E3-1B67-4AB1-AF49-0253BE1EC1E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9C3462-E2A0-4E7F-8B60-07A0C9DEE008}" type="datetime1">
              <a:rPr lang="ru-RU" smtClean="0"/>
              <a:t>28.09.2020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187266-FB5F-4208-A945-B09A4004C6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8F2DAE-EF71-44B8-9E3B-BF9A073FD868}" type="datetime1">
              <a:rPr lang="ru-RU" smtClean="0"/>
              <a:t>28.09.2020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FDCD1F-917D-4136-A089-0419760215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5DB012-BF00-46AD-AF2B-BC36B21C4B80}" type="datetime1">
              <a:rPr lang="ru-RU" smtClean="0"/>
              <a:t>28.09.2020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E6EE08-07D8-4A92-B2F6-1757EE88DD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B05862-0D75-4684-9E99-A0508DA26919}" type="datetime1">
              <a:rPr lang="ru-RU" smtClean="0"/>
              <a:t>28.09.2020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1FCE91-1112-4868-BEE1-B6C24AA01B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49647C-2235-422E-9963-B1342431FA99}" type="datetime1">
              <a:rPr lang="ru-RU" smtClean="0"/>
              <a:t>28.09.2020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9B7728-9C10-4750-A800-8393E1C9D43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A75054-145F-4ACD-9029-4533657BAD7D}" type="datetime1">
              <a:rPr lang="ru-RU" smtClean="0"/>
              <a:t>28.09.2020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E0749E-2C1D-457D-BD9F-BFA977BAB34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E88756-AB32-4B81-8FF6-28FF8A8DD641}" type="datetime1">
              <a:rPr lang="ru-RU" smtClean="0"/>
              <a:t>28.09.2020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CC8BC8-7D90-412F-A21D-69A85DACBD4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03266F-4284-42F2-8084-CD6A863C5A3C}" type="datetime1">
              <a:rPr lang="ru-RU" smtClean="0"/>
              <a:t>28.09.2020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7A1915-2EE9-41BE-845D-E044769806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DA71F55-D326-41BA-8A50-1AA0405A1B0C}" type="datetime1">
              <a:rPr lang="ru-RU" smtClean="0"/>
              <a:t>28.09.2020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C0E6119-3AE2-49C6-9780-08A05D3CB3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458" y="3429000"/>
            <a:ext cx="7772400" cy="1470025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dirty="0" smtClean="0">
                <a:latin typeface="Arial Rounded MT Bold" panose="020F0704030504030204" pitchFamily="34" charset="0"/>
              </a:rPr>
              <a:t> </a:t>
            </a:r>
            <a:r>
              <a:rPr lang="en-US" sz="3600" dirty="0">
                <a:latin typeface="Arial Rounded MT Bold" panose="020F0704030504030204" pitchFamily="34" charset="0"/>
              </a:rPr>
              <a:t>Hit reconstruction in </a:t>
            </a:r>
            <a:r>
              <a:rPr lang="en-US" sz="3600" dirty="0" smtClean="0">
                <a:latin typeface="Arial Rounded MT Bold" panose="020F0704030504030204" pitchFamily="34" charset="0"/>
              </a:rPr>
              <a:t/>
            </a:r>
            <a:br>
              <a:rPr lang="en-US" sz="3600" dirty="0" smtClean="0">
                <a:latin typeface="Arial Rounded MT Bold" panose="020F0704030504030204" pitchFamily="34" charset="0"/>
              </a:rPr>
            </a:br>
            <a:r>
              <a:rPr lang="en-US" sz="3600" dirty="0" smtClean="0">
                <a:latin typeface="Arial Rounded MT Bold" panose="020F0704030504030204" pitchFamily="34" charset="0"/>
              </a:rPr>
              <a:t> </a:t>
            </a:r>
            <a:r>
              <a:rPr lang="en-US" sz="3600" dirty="0">
                <a:latin typeface="Arial Rounded MT Bold" panose="020F0704030504030204" pitchFamily="34" charset="0"/>
              </a:rPr>
              <a:t>Cathode-Strip </a:t>
            </a:r>
            <a:r>
              <a:rPr lang="en-US" sz="3600" dirty="0" smtClean="0">
                <a:latin typeface="Arial Rounded MT Bold" panose="020F0704030504030204" pitchFamily="34" charset="0"/>
              </a:rPr>
              <a:t>Chambers</a:t>
            </a:r>
            <a:r>
              <a:rPr lang="en-US" sz="3200" b="1" dirty="0" smtClean="0">
                <a:latin typeface="Arial Rounded MT Bold" panose="020F0704030504030204" pitchFamily="34" charset="0"/>
              </a:rPr>
              <a:t>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Nikolay </a:t>
            </a:r>
            <a:r>
              <a:rPr lang="en-US" sz="2800" dirty="0" err="1" smtClean="0"/>
              <a:t>Voytishin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LIT JINR 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5" name="Text Placeholder 6"/>
          <p:cNvSpPr txBox="1">
            <a:spLocks/>
          </p:cNvSpPr>
          <p:nvPr/>
        </p:nvSpPr>
        <p:spPr>
          <a:xfrm>
            <a:off x="2555875" y="4365625"/>
            <a:ext cx="4032250" cy="2159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defRPr/>
            </a:pPr>
            <a:endParaRPr lang="ru-RU" dirty="0" smtClean="0"/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1800" dirty="0" smtClean="0"/>
              <a:t>Alushta-2020</a:t>
            </a:r>
            <a:endParaRPr lang="en-US" sz="1800" dirty="0"/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1800" dirty="0"/>
              <a:t> </a:t>
            </a:r>
            <a:r>
              <a:rPr lang="en-US" sz="1800" dirty="0" smtClean="0"/>
              <a:t>September 28, 2020</a:t>
            </a:r>
            <a:endParaRPr lang="ru-RU" sz="1800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3" name="AutoShape 7" descr="data:image/jpeg;base64,/9j/4AAQSkZJRgABAQAAAQABAAD/2wCEAAkGBhMSERQUExIUFBIWFBgXGRcXFBkWHBoYGB0eFhgaHBgbHyYfGB0kGhkaHy8hIycpLCwsGyAxNzAsNSYrLSkBCQoKDgwOFQ8PFykcFBwpKSkpKSkpKSkpKSkpKSkpLCwpKSkpKSkpKSkpLCkpKSkpKSksLCksKSwsKSkpKSwpKf/AABEIAKEA4AMBIgACEQEDEQH/xAAcAAEAAwEBAQEBAAAAAAAAAAAABQYHBAMCAQj/xABUEAACAQMCAwMGBgsNBQkBAAABAgMABBEFEgYhMRNBUQciMmFxkRQjM4GhsRY0QkNSVGJyc5OyFRckRFNVdYKSosHR0gg1Y9PhRXSDlJWzwvDxJf/EABYBAQEBAAAAAAAAAAAAAAAAAAABAv/EABYRAQEBAAAAAAAAAAAAAAAAAAARAf/aAAwDAQACEQMRAD8A3GlKUClKUClKUClKUHBrmuQ2kDzzvsjQcz1JPcoHeSegrNbfylarfFm0/T17AHAeTJ97FlXPqXOPGvXyhRHUdWs9OyexRe2mx4cyc+HmAAHxkrT7W1WNFRFCooCqqjAAHIADuFFZ2nlC1K253+lP2XfJbnftAHMlct9JWrjw7xba3ybreVXx1Xo6/nIeY9vSpiqjxF5OIJ37e3Y2l4DlZovNyfy1GAwPf3+3oQt1KpWg8ZTRTLZ6mqxXB+SmX5Kf809Ff8k49g5ZutEKUpQKUpQKUpQKUpQKUpQKUpQKUpQKUpQKUpQKUpQKUpQZ1w9GH4j1ByOcdvEo9WQmf2RWi1QuH0xxBqX5Vvbt9A/xq+0ClKUEfrmhQ3kLQzoHRvmIPcynqrDuIqpaRrk+mzpZ37mSCQ4trtuWfCKU9zdwPf8AVfa4tZ0eK6heGZA8bjBB+gg9xHUGg7aVSOG9SmsZ10+8cujcrS4b74o+9O3dKowB4jx5Vd6BSlKBSlKBSlKBSlKBSlKBSlKBSlKBSqRxf5WrSxYxDM845FExhT4M/QH1DJ9VV+HivX74ZtrKO2iJyryjuxkc5PSHrCYosavSsx+xPX5cGTVI4j+Ci9Pcor2XgHV+/W5M+qP/AK0GkUrNjwRrQPm6zn86P/8Aa9G0jiFANt7aS47mi25+fZQSM0fZcQRt0W4sGX2vDID+ywq6Vj/EN9rEM9lc3NrbOYZSiGKQruM47PY248gTjBx1AqwfvnXEWfhWj3kQHVox2qj17gAKDQKVS7Lyv6ZJyacwnwljZPpwRVo0/WYJxmGaKUfkSK/vweVEdlKVX+OLtlsp0j7Tt5IZBEIldnLBe7YCRzI50HZxJw7FewNDKOR5qw5Mjj0XU9zCofg7Xpd7WN59uQKCH7p4uiyr6+5h459glOFLsvawh9/apFGsgkVlYPsBO4OAc885rg454e7eJZopBDd2xMkMpIUA/dIxP3DDkef+OQs9KoVh5YLV4Yzsle5YENbwxtKwcciMgbSCRyOelep17WLn7XsI7VD93dSZbB7+yTmCPA5oLxXFqGt28Hy08UX58ir7gTzqpDgK8n53uqzkHrHbAQLn87mT7q7bDyVabFz+DCRu9pWaUk+PnHHuFB43fle0xOSzmU+EUbv9OAK5x5UmfnBpeoyr3N2G1T85q52mnRRDEcaRjwRAv1Cuigon2camfR0ObH5Vwin3ba+D5Rb2M/HaJdqPGNhN9Sir9Sgpmh+VmwuXEZdreU8tk67OfTG70c/PVzqA4s4KttQiZJUAkx5koA3oe4g949R5EVV/I3rMxS5srglpLOTYCTnzcsm31hWQ49RA7qK0elKUQql+VnieSy09mibbLK4iVvwdwJYj17VOKulUfyxaE1zpj7Bl4WEwHiFyH/ukn5qGIDyMcCwi3W+mQSTSMTHu5hEBxuAP3TEE7vDGMc86vVD8i+srNpkaAjfAzRsPVnch9hU9fEHwq+UXSlKUQpSqXrnGfZTdkO3Z2MmyK3txM5WIhWYk8h5x8OWKCX440s3FhcIoy4Ten58fxiD52UD56kdIv1ngimXmJI1cY/KAP+NUgcVXTdLTVSPXHZp9DrXhpupXVvEsUdnqgjXO0ZsGwCScDzegzgDuHKitAvNKhl+Vijk5Y89Fbl84qt3vkp02Q7hb9i/c0LtEQfEbTjPzVF/Zdcj0rXVh/wCBav8AsLQ8eOS8aNMlwImkSO7szGHC8z5ysO7J+ag/bvhW6tMC11W5LYO2GdVuM+JJONqj8I8h45wDI2epSRbZNQubYyRIRthR/vgBGWLEFsIzYAHIFugNUXini8sbkK263tABO/41dHKpGcfeVYMdg6qhHQ5qvS3DD4Qjks1vp8jyEn0rq72Ryscd4WXsh6oxUGq3t9NMWOn3cKPK2SkkWXBiARwrFtm7AU7SM4IOcEV56dwBbTndeTXN5MuNyXDlVU9xEKHbg9xywPcazIzuPi1bDTadBeRnHoz28WGPr3pHKhB5Hdzqa4a4mMxht5pHVLhM2k6uVeGVTtaAuMkpuGBuz5rJ48guus6UNMlW9tIwlsFCXcKDAMQ5LMqgelHnJx1XPhV1hlDKGUgqwBBHQg8wRVRsrXUREGiuIrpCCDFdR7HGPNZDNFyLBgyksh6VE8PcRnTGa1vYZLaAszWzZM6heske9MnapOVLAHaeYGKo0elcthqkM674ZY5U/CR1ccuvNSa6qIUpSgUpSg+J5lRWZiAqgkk9ABzJ91Zx5GrcyfDr4jAurlio/JDMxP8AafH9Wu3ykao85j0u2P8ACLn5Rh96gHpMcdM/UD4irjpGlR20EcEQxHGoUD2d59ZPM+2g7KUpQK/CK/aUGOXtm/D+pfCEUnTbk7XCjPZ55ge1Tkr4jIrXrW6SRFdGDIwDKwOQQeYIr4v7COeNopUDxuMMrDII/wDvfWdW3baBIVffNpDsSHALNbFj914pn/PrkErTaV42l2kqLJGwdGAZWByCD0Ne1EDWU8SHbcyMCQTY6uAQcEFX3de6rzqXF0UbmKINc3A6xQ4O31yOSEiH55HXpVLnu3+F2bssfaMmrAqD2ibgdwXOBuHLnyHfUVXdF1rREtYvhFjK0qxL2jiPILAecc7x9Ve32X8N/iUn6s/8yqxb8SXLKrbIOYB5aZAevr2869fshuvwYf8A0uD/AE0VYvsq4dbIWxk3EHHxff8ArK59Jy1nZYyWXTNVx1Jz2hUAfQKi9O1DULgziGOzYW8XavvsreM7cE8gUPPke+rJZao0iW8rKm8aHdybUQRqfPGMKvIZA7h1zy7qCBHBV62mQxC1m7SW+eSUFCp2KqqpbdjlzfHtNd9zwVfFtXPwWT48KsXo+eBOjcuf4K551drLygXUhscaewW5ZhKfPPYgSdnknYOq+dzxXiOPdQNvdSDTj2kUyJGmyU9ojFgz9MkAAHl40RULXgu++EaaxtpAsdqIpT5vm+fMCDz/AAXHvqGXg3UE01VNpOJ4L0PGojLHa8eWI25yA8a1ph46vwlix09t1wzCYbZB2QEmwHpyyvnc6+L3yjXcQvCdOYiCZUj+UHaqzOu8eYegUHln0qCy6TqaI0iyusbOySKrkJ6cabgAcfdhifWTXvxNofwqHCtsmRhJDJ+BKvNT7D6JHeCarmncdm6lmtpbR0UWQnLbs53xxu0eCvUdqRn8npUHw75V0mJiUzxlIXk+Ohik82Jd7D4sxnOAcVRZ9N0W1voxOIjbXYJSRoW7KRJU811LL6YDcxuBBBBxXsY9TtfRaO/iH3L4gnA9Tj4tzjxC5PfVW0TyiW7zz3Mc8YTslM6PFLFkhljSUY7QA+eqHrkbem2rfYccQyhSNrbs4MUscucYzhQwc4yMgL30H7pPHVtM/ZOWt7j+RnXsnz+Tnk/9UmrFUHqMdlep2U6xvn7iVSjj1hXCuvtGKg34bv7HzrCf4RCP4rctkgdcRzdV9Qbl45oi8VCcVcSi0iGFMlxKdkEK+lJIe7Hco6s3QD2ioa28qEBDJLDNDeLgC1dfPdycKsZ9FwSRz5DHPoCak9B4ecStdXRD3bjAAOUhT+TjyB/Wbqx8ByoPPg7hZrYSTXDCW9nO6aTuHhGngi9Pm9lWWlKBSlKBSlKBXxLEGBVgGUjBBGQR4EHrX3VR1XjCSWVrXTkE045STH5GDP4TD03wDhR34z34CLutPk0mYGxPawSvltP5swz6TwY9ADqQfNx3jlji1ziCa4miglnFtHMSFgtvjpXAJVu1nUhIxlSpCNkHvNTH7ow22kzPcbpWVWiuWQbZHdiUOehUneCOfIMMVnencZ3kzx2el2sNkvZsUyAX7M5csZHHIHO7kCSeYNRVmt9Ku2sl7C3isPjj9tsrYi257Ts8CNXLEg5ToM9+a+oogZtLxIko7bUIzImNrExuSRjljI7qy6+sbi5sHv57p5dtwIdjlmOSobdknAGCByFaNw1brDBowGSPhkg5/wDGgdiPe1BlNoU2LkR5xzyLbP8Af87317fF+EXutKs1xaaZG8iLLqYVJXTzY4toKsQQCTzx6+deOdN/l9U/sQ/51FqAjm2buzlaPcu1hHLAgYeBVGAIrRNJDKiFRlk4bLAYzzZ2I5e1areNNIPx2qnkc/Fwnl399XvSBF2sgh39kui2yJvxv2Mzld2OWceFVHRwLrup6jFLI1zDb9nKYyvwbccgAnOXGMZxj1VJPdT5/wB+WgP6GH/GSq3wu2NK10jr217+wa0HSOHrX4PD/BoPkk+9J+CPVQQQu5v58tP1MP8AzK9F1GUf9tWR9sUf+EtWT7HrX8Wg/Up/lT7HrX8Wg/Up/lVRBJrEg66rp59sQ/wuBQaiuctfaYxIIz2YHI8iM9uetTv2PWv4tB+pT/Kn2PWv4tB+pT/Kgq09jYuHDSaVh1CtiNRuUEOAcS9Nyg+0CoefybWF1sijntgULMqwuxIyQW80yty5DurQfsetfxaD9Sn+VV7i7S4YnsGjhjjb90IV3IiqcEPkZAzg4HKiqzdaN2N5co+rCKWRXdYZiBFumDbHRXYjzHzy68hXXC+p2dsHaL4SwlIY2cgx2W0EN2TAoWLZztQHA699RnlP4YiuZ9QncuHtrOB02kYOTLkMCOfojpis6s7a5tba2ure6eMzyyRBUZl2lSAScHBByO6orU5Y7S+lukux8IljkEJJ/g7w4JVBCrHZhnVjkOWbvGMLX1baxe6WDl21CxT0sgrcwL+Wjecygd5HTvA61K/43ukeez1S0ivFQL2pUbXC8ijdonI43jBIGC3XNakmqQT2VrNGCN5jEO8fGcmAYcs/cqc92KImdC4hgvIhLbyLIh645EHwZTzU+2pGqDxDwBJDKbzSnEFz1eHkIph1IK9ASfm59x51KcF8ex326N1MF5HykgfkwI5ErnmRnr3jv6jNRaqUpQK/Ca/azfibW5NTuzplm5SFftude5RyMSnxPT28ugOQ9r3XJ9Wle2sXMVmp2zXa9W8Y4f8AV4d+Otz0PQ4bSFYYECRr7ye9mPex7zXppWlxW0SQwoEjQYAH1nxJ6k99el/ddlFJJjOxGbHTO0FsfRQUHylf7t1T9ND+xBVP4KP/APYtv6Lj/wDYWtC4nurGC3kXUpkxcushjXeC2xUUBVU7yPMGW5cz3VTT5X9Mt2BtdPZmWMRhyqI21RtVdx3MRgYqKq1pAzcOSBVZidRU4VSTjs17hV2igK22mEggx6jZggjBG+CMHI7vSqEk/wBoCYDEVlCg7sux+gAV3W3FEt5prXcoVXTVrZyEBAAQQoOpJ6eugrPE+n6XFeXKPdXyuJnLBIUKhicnB3jI59cV+6dq9kkbwRX+o7ZeRUW0JJzywGLblz05EV1eUPSdNXUbjtrq6WVnDsqW6MoLAHAYuCeXqqvR6ZpLHAur4nwFrGenM/fKK6m03TDzN1qWME/IR9AdpPynjyrTNMtVS7v1TPZx21hCueu3AIz68NWY2uiaWXT+EX3MoedrGBhjhefacgTyzWha9essOvSxkqUkto1YHBBjWNeR7sGg99O0eW20zW0mUKzNdSABg3mPGSpyPEd1aLpPyEP6JP2RWUcE6nLPoOqyTSPLJsnG52LHAgGBk1q+lfa8X6JP2RVTVVbi6+lvLu3trW3dbZkBaW4eMneocchG3r768bfyjyNpsV4YEDvdLAUEhIGZOz3BtuT0zjFOBpBJe6xKvNGuUQMOhMce1sHv51TEnCcOQu3orqIY48FnJP0CoNA8oPH66bHHhBLNK2FjLbfNHpMSAcAdB4k+o10azquoxmR4ba1eBU3hnuHRyAu5sqIiBzyBz8OlZ7rWnvc6fe6pcKRJP2S26H71bCZNuPAv1P8A1rV9W+1Jf0D/ALBqit8McUaleQw3C2losEuDk3Mm8Lu2k7eyxnkeWa7uOOth/SMH1PXh5Jv9z2f6I/ttXvxx1sP6Rg+p6IguM7dm/djarHNhbqMAnJBmJAx1OCOXrrMr6Bl0rTAyspF7NkEEY85OuauvlE8o9zpuovHCkLK8UTntFYnPnLyIYY5DwqJj/wBoCU4EtlC49Tke4EGo05+LP96a1/3I/swVf/J99oaX+ZL9T1VR5WdKuTJ8KsGRpE2O4VHLKcZUspVsch7hVy0O+s3tY206VWjtA57NtxOCrZVt2GXqcHmPbRFzqmcdcBm5K3Vq/YX8Qyjry34HJGP0A+vB5dLfBJuVW8QD7xmvSqio8A8dC+Ropl7G9h5TREFTkHBZQeeM9R1B9oJt1Zn5UeH5Ld01a082eEjtgOjx8hkjvwPNPip9VXfhjiCO9tY7iPo68xnO1hyZT6wciioDyq8Xmwsj2ZxcTExx46jl5zj2D6SK6fJtwoLGyRWHx8mJJSeu5h6Jz+COXtz4ms88pF12/EFnbvgxRvbrjuO9w7ZHr5D3Vt1Arg1/7Vn/AEMn7BrvqL16dQI1kIETuVkz0K7SdpPgSMHxBxRGReXGz7S7t+YG203c+/4zbgevzs/NVO1LhKKG1u5O23y292LdQNoDr3vjmfdWu8ccJWOpSxyPe9kY49gC7TkZ3Z5+2q1+83p385P7o6i1E6FwdYnVVt38+3Nksx3S4+MZVJ85SOhJ5V28K2+eH78KBkETHv8AQc+7zYq6f3m9O/nJvdHVj4R4Lggi1C1huDPHNAuWOMgus0ZHL1AH56FfHEfkji1Kc3huXjMqRnaI1YDCAdSfVmoWXyDWysFbUSrHopRAT7AWya0bgS+M2m2jn0jAgb85RsYe8Gv5o4p1CSa9uJJGJftnGc8wFYhQPDAAxii41+x8gUUcscnwyRtjq2OzUZ2kHGc+qpLRI0ltbx3VTHNq2TuAwyLPEnPPLHmt1qy8Kaoz6ZbzynLG2V2Y8skLkk+7NVO30hZtBt4ZpOzW5ZXdxjl2sjXHf7cURz6VEi6dr6xhQgluwoXG0KIuQGOWPZV/j02O4s0ilXdG8KBhuZcjAPVSCOncao2naBFZ6RqsMMxmjEUrbzjq0HMcuXLFaFpPyEP6JP2RVH5pmkQ28QihjWOIZwqjA59T6yfE86jm4Hsjai0MGbYP2mzfJ6Wd2d27ceZPLOKnaURxano0NxCYJU3QttyoJX0SGXmpBGCo6Hurplt1ZCjDKspUjJ6EYIz16V6UoOPSNJitoUhhXZFGMKu5mwMk9WJJ5k9TUHxz/EP6Rt/qerRVX46/iP8ASNv9T0FJ8rWlQPOsjqDKbq0hJ3EHsWDlhjOMZ+6xn11W9V4Osv3Rv4V8yGGyM0W2X74AhA3NncMseVXPjbgW1vr+R57poGSOJAAF5jzmzz9ZPuqE/eb07+cm90dRVHteEopILFxNte5adXB2kJ2Qypx159OdXTyL2+yHUckHdbRNy7gRNyPr5V6fvN6d/OT+6OrVwRwxY6b24W8EwmVVYPtHJd3h1zuNFq82XyafmL9Qr3qM0C53o4Vt0aSFEbOcoApHnH0sEkZ68ueTkmTqsvK5tlkRkcBkZSrA9CCMEe6sh8jWoG2vbzTmbKq7lPzom7NsD8pdp/q1sEsoVSzEKqgkknAAHMknuGKwbyaXnwniCWdAdjG4k6dFYnbnw6rRX35bdMlt9RivE5K4QqwHSWLu9uNp59efga1bgnjaHUYA6MBKAO0izzQ9/LqVz0NSutaLDdwtDOgeNhzHge4g9xHcayDWPIld20va6dcZwSVBcxSL6g481vn2/PQbbSsatOKuI7XzZrM3Cr3mPJP9eI4PuqQtvK1f9JNGmJ/J7QfWlCNVpWeJ5RtQYeZolz874H0rXXBrutSEY063iB75bnOPaEyfooi8VGg4vD+VAP7rn/XUPFpurSfK3ltAPCC3Lkex5Wx/cro0zSXhu1MlzNcM0DgmTYANrp6KIqqvXn44FBzcBt2ZvLQ9be6kKjH3qf49D72f3CsH4/0NotVuIVHpzbkHXlLhl/arddecWV/FeHlBMgtrg9AhzmCRvVklCT0yvhXvq/BEVzqFrek84FOR3ORziP8AVJJ9fKouOTiyL4NpHwaP03jjtEA55aTERx/VLH5qmrm1EfwKNfRWUKPYkMuPqFRM0gvdSjVedvY5dz1DXLDaiZ6ExoSx8Cy+Bqd1A/HWw/4jt7o3X/5VUcN9pvwhb+Ddt7WPs92M43xbc478Zrjt21WKNVMen4RQu4zzDkBjPyfKpmS0mWR3i7Mh9pIfcCCo28iM5GBUBe8HST3bXFwltMnZIixuZGVSpYs20jac7gOYPoioPKbiq8T0pNIX23kn1dnXbb3+qSKGRNOZT0InnIPd/JV2waXJGu2OCzjGOQQFcewBMVHcPXd12t1BlXMDoC0kjnPaIJBt83IwDjmevQDpVV0dtq38lp/6+f8A5Vcl9r1/Bjtv3Mjz033My598Vdz6VeE57fHxm/AkOPzecedvq6eqo6I3Xwz4OZNxji7c7pMowdmUIR2eeWO8+zFB922u38nyZ0p/zbuRvqjr6utJ1C5kt+3FpHFDcJOTG8rsSgOFAZFAzu65rqvuGxN8raWLnxZSSPY23I+avPhrQrmzieNTCyGaR0BeU7UY5VMsCTgcqCUsW/hVyO/EX7JqUzVbuuCoLl2lu40eU7QChddqrnADghj1J8PVUdJ5LYRnsLu+tz3bLliB8zZoi6Zpms9ufJpe/e9bvB+ezN9TiuGTyZ6r3a3MfnlH1PQagWqA1rj6wtQe1uo92M7Fbe59irk1n8/kRvJTmbVGcnrlZH+uSuzTv9n61Ugy3E0niFCxgn6TRVT418qVxqZ+CWcTrE5xgDMsvPkCF9FfEAn1nFaN5LPJ7+50LPLg3UoG7HMIo5hAe/nzJ6EgeGTY9A4TtLJcW8CR56tjLH2ucsfZnFS9ClKUohSlKBSlKBUVqdysc8DOwVcSKWYhRzCkDJ5d1StfLoDyIBHrGaCOutTtJEZHmgZHUqymRCCpGCCM8xiqqmhqg7KHW5I7boI+0gZlX8FJmBdQByHPI7qvHwVPwF/sinwVPwF/sigitJnsraJYopoVRc/fVJJJyzEk5ZiSSSepNfrXsct1D2ciOFSUnawbGdoGcdO+pT4Kn4C/2RX0kSjoAPYMUH3VM4x4ruLe5ihUCC3dSz3jxtKqkfc7V5KennOQOfq53OhFBlk/EsQmftpbq8tiihZoLpCrE833QwNHtxyGCGPI+Iqf0bi7S4VIgSSINgtizuBuI5As3Z+ccd5Jqy3WgW0pzJbQOfy4kb6xXK3Btif4pAPZEq/UBQea8bWh+7k/8vP/AKK8rmGwvB2sirkeaJHVoHAHPAY7XxnwNdA4LsvxWL+zX19htj+JWx9sCH6xQV/Ury0t+cervCx6IZxdg47hHJvf5lINSfAvEFzdwu1xAYyrlUfY0YlUfdiN/OT2H31OWumxRDEcUaDwRFX6hXTQKUpQKUpQKUpQKUpQKUpQKUpQKUpQKUpQKUpQKUpQKUpQKUpQKUpQKUpQKUpQKUpQKUpQKUpQf//Z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9" descr="data:image/jpeg;base64,/9j/4AAQSkZJRgABAQAAAQABAAD/2wCEAAkGBhMSERQUExIUFBIWFBgXGRcXFBkWHBoYGB0eFhgaHBgbHyYfGB0kGhkaHy8hIycpLCwsGyAxNzAsNSYrLSkBCQoKDgwOFQ8PFykcFBwpKSkpKSkpKSkpKSkpKSkpLCwpKSkpKSkpKSkpLCkpKSkpKSksLCksKSwsKSkpKSwpKf/AABEIAKEA4AMBIgACEQEDEQH/xAAcAAEAAwEBAQEBAAAAAAAAAAAABQYHBAMCAQj/xABUEAACAQMCAwMGBgsNBQkBAAABAgMABBEFEgYhMRNBUQciMmFxkRQjM4GhsRY0QkNSVGJyc5OyFRckRFNVdYKSosHR0gg1Y9PhRXSDlJWzwvDxJf/EABYBAQEBAAAAAAAAAAAAAAAAAAABAv/EABYRAQEBAAAAAAAAAAAAAAAAAAARAf/aAAwDAQACEQMRAD8A3GlKUClKUClKUClKUHBrmuQ2kDzzvsjQcz1JPcoHeSegrNbfylarfFm0/T17AHAeTJ97FlXPqXOPGvXyhRHUdWs9OyexRe2mx4cyc+HmAAHxkrT7W1WNFRFCooCqqjAAHIADuFFZ2nlC1K253+lP2XfJbnftAHMlct9JWrjw7xba3ybreVXx1Xo6/nIeY9vSpiqjxF5OIJ37e3Y2l4DlZovNyfy1GAwPf3+3oQt1KpWg8ZTRTLZ6mqxXB+SmX5Kf809Ff8k49g5ZutEKUpQKUpQKUpQKUpQKUpQKUpQKUpQKUpQKUpQKUpQKUpQZ1w9GH4j1ByOcdvEo9WQmf2RWi1QuH0xxBqX5Vvbt9A/xq+0ClKUEfrmhQ3kLQzoHRvmIPcynqrDuIqpaRrk+mzpZ37mSCQ4trtuWfCKU9zdwPf8AVfa4tZ0eK6heGZA8bjBB+gg9xHUGg7aVSOG9SmsZ10+8cujcrS4b74o+9O3dKowB4jx5Vd6BSlKBSlKBSlKBSlKBSlKBSlKBSlKBSqRxf5WrSxYxDM845FExhT4M/QH1DJ9VV+HivX74ZtrKO2iJyryjuxkc5PSHrCYosavSsx+xPX5cGTVI4j+Ci9Pcor2XgHV+/W5M+qP/AK0GkUrNjwRrQPm6zn86P/8Aa9G0jiFANt7aS47mi25+fZQSM0fZcQRt0W4sGX2vDID+ywq6Vj/EN9rEM9lc3NrbOYZSiGKQruM47PY248gTjBx1AqwfvnXEWfhWj3kQHVox2qj17gAKDQKVS7Lyv6ZJyacwnwljZPpwRVo0/WYJxmGaKUfkSK/vweVEdlKVX+OLtlsp0j7Tt5IZBEIldnLBe7YCRzI50HZxJw7FewNDKOR5qw5Mjj0XU9zCofg7Xpd7WN59uQKCH7p4uiyr6+5h459glOFLsvawh9/apFGsgkVlYPsBO4OAc885rg454e7eJZopBDd2xMkMpIUA/dIxP3DDkef+OQs9KoVh5YLV4Yzsle5YENbwxtKwcciMgbSCRyOelep17WLn7XsI7VD93dSZbB7+yTmCPA5oLxXFqGt28Hy08UX58ir7gTzqpDgK8n53uqzkHrHbAQLn87mT7q7bDyVabFz+DCRu9pWaUk+PnHHuFB43fle0xOSzmU+EUbv9OAK5x5UmfnBpeoyr3N2G1T85q52mnRRDEcaRjwRAv1Cuigon2camfR0ObH5Vwin3ba+D5Rb2M/HaJdqPGNhN9Sir9Sgpmh+VmwuXEZdreU8tk67OfTG70c/PVzqA4s4KttQiZJUAkx5koA3oe4g949R5EVV/I3rMxS5srglpLOTYCTnzcsm31hWQ49RA7qK0elKUQql+VnieSy09mibbLK4iVvwdwJYj17VOKulUfyxaE1zpj7Bl4WEwHiFyH/ukn5qGIDyMcCwi3W+mQSTSMTHu5hEBxuAP3TEE7vDGMc86vVD8i+srNpkaAjfAzRsPVnch9hU9fEHwq+UXSlKUQpSqXrnGfZTdkO3Z2MmyK3txM5WIhWYk8h5x8OWKCX440s3FhcIoy4Ten58fxiD52UD56kdIv1ngimXmJI1cY/KAP+NUgcVXTdLTVSPXHZp9DrXhpupXVvEsUdnqgjXO0ZsGwCScDzegzgDuHKitAvNKhl+Vijk5Y89Fbl84qt3vkp02Q7hb9i/c0LtEQfEbTjPzVF/Zdcj0rXVh/wCBav8AsLQ8eOS8aNMlwImkSO7szGHC8z5ysO7J+ag/bvhW6tMC11W5LYO2GdVuM+JJONqj8I8h45wDI2epSRbZNQubYyRIRthR/vgBGWLEFsIzYAHIFugNUXini8sbkK263tABO/41dHKpGcfeVYMdg6qhHQ5qvS3DD4Qjks1vp8jyEn0rq72Ryscd4WXsh6oxUGq3t9NMWOn3cKPK2SkkWXBiARwrFtm7AU7SM4IOcEV56dwBbTndeTXN5MuNyXDlVU9xEKHbg9xywPcazIzuPi1bDTadBeRnHoz28WGPr3pHKhB5Hdzqa4a4mMxht5pHVLhM2k6uVeGVTtaAuMkpuGBuz5rJ48guus6UNMlW9tIwlsFCXcKDAMQ5LMqgelHnJx1XPhV1hlDKGUgqwBBHQg8wRVRsrXUREGiuIrpCCDFdR7HGPNZDNFyLBgyksh6VE8PcRnTGa1vYZLaAszWzZM6heske9MnapOVLAHaeYGKo0elcthqkM674ZY5U/CR1ccuvNSa6qIUpSgUpSg+J5lRWZiAqgkk9ABzJ91Zx5GrcyfDr4jAurlio/JDMxP8AafH9Wu3ykao85j0u2P8ACLn5Rh96gHpMcdM/UD4irjpGlR20EcEQxHGoUD2d59ZPM+2g7KUpQK/CK/aUGOXtm/D+pfCEUnTbk7XCjPZ55ge1Tkr4jIrXrW6SRFdGDIwDKwOQQeYIr4v7COeNopUDxuMMrDII/wDvfWdW3baBIVffNpDsSHALNbFj914pn/PrkErTaV42l2kqLJGwdGAZWByCD0Ne1EDWU8SHbcyMCQTY6uAQcEFX3de6rzqXF0UbmKINc3A6xQ4O31yOSEiH55HXpVLnu3+F2bssfaMmrAqD2ibgdwXOBuHLnyHfUVXdF1rREtYvhFjK0qxL2jiPILAecc7x9Ve32X8N/iUn6s/8yqxb8SXLKrbIOYB5aZAevr2869fshuvwYf8A0uD/AE0VYvsq4dbIWxk3EHHxff8ArK59Jy1nZYyWXTNVx1Jz2hUAfQKi9O1DULgziGOzYW8XavvsreM7cE8gUPPke+rJZao0iW8rKm8aHdybUQRqfPGMKvIZA7h1zy7qCBHBV62mQxC1m7SW+eSUFCp2KqqpbdjlzfHtNd9zwVfFtXPwWT48KsXo+eBOjcuf4K551drLygXUhscaewW5ZhKfPPYgSdnknYOq+dzxXiOPdQNvdSDTj2kUyJGmyU9ojFgz9MkAAHl40RULXgu++EaaxtpAsdqIpT5vm+fMCDz/AAXHvqGXg3UE01VNpOJ4L0PGojLHa8eWI25yA8a1ph46vwlix09t1wzCYbZB2QEmwHpyyvnc6+L3yjXcQvCdOYiCZUj+UHaqzOu8eYegUHln0qCy6TqaI0iyusbOySKrkJ6cabgAcfdhifWTXvxNofwqHCtsmRhJDJ+BKvNT7D6JHeCarmncdm6lmtpbR0UWQnLbs53xxu0eCvUdqRn8npUHw75V0mJiUzxlIXk+Ohik82Jd7D4sxnOAcVRZ9N0W1voxOIjbXYJSRoW7KRJU811LL6YDcxuBBBBxXsY9TtfRaO/iH3L4gnA9Tj4tzjxC5PfVW0TyiW7zz3Mc8YTslM6PFLFkhljSUY7QA+eqHrkbem2rfYccQyhSNrbs4MUscucYzhQwc4yMgL30H7pPHVtM/ZOWt7j+RnXsnz+Tnk/9UmrFUHqMdlep2U6xvn7iVSjj1hXCuvtGKg34bv7HzrCf4RCP4rctkgdcRzdV9Qbl45oi8VCcVcSi0iGFMlxKdkEK+lJIe7Hco6s3QD2ioa28qEBDJLDNDeLgC1dfPdycKsZ9FwSRz5DHPoCak9B4ecStdXRD3bjAAOUhT+TjyB/Wbqx8ByoPPg7hZrYSTXDCW9nO6aTuHhGngi9Pm9lWWlKBSlKBSlKBXxLEGBVgGUjBBGQR4EHrX3VR1XjCSWVrXTkE045STH5GDP4TD03wDhR34z34CLutPk0mYGxPawSvltP5swz6TwY9ADqQfNx3jlji1ziCa4miglnFtHMSFgtvjpXAJVu1nUhIxlSpCNkHvNTH7ow22kzPcbpWVWiuWQbZHdiUOehUneCOfIMMVnencZ3kzx2el2sNkvZsUyAX7M5csZHHIHO7kCSeYNRVmt9Ku2sl7C3isPjj9tsrYi257Ts8CNXLEg5ToM9+a+oogZtLxIko7bUIzImNrExuSRjljI7qy6+sbi5sHv57p5dtwIdjlmOSobdknAGCByFaNw1brDBowGSPhkg5/wDGgdiPe1BlNoU2LkR5xzyLbP8Af87317fF+EXutKs1xaaZG8iLLqYVJXTzY4toKsQQCTzx6+deOdN/l9U/sQ/51FqAjm2buzlaPcu1hHLAgYeBVGAIrRNJDKiFRlk4bLAYzzZ2I5e1areNNIPx2qnkc/Fwnl399XvSBF2sgh39kui2yJvxv2Mzld2OWceFVHRwLrup6jFLI1zDb9nKYyvwbccgAnOXGMZxj1VJPdT5/wB+WgP6GH/GSq3wu2NK10jr217+wa0HSOHrX4PD/BoPkk+9J+CPVQQQu5v58tP1MP8AzK9F1GUf9tWR9sUf+EtWT7HrX8Wg/Up/lT7HrX8Wg/Up/lVRBJrEg66rp59sQ/wuBQaiuctfaYxIIz2YHI8iM9uetTv2PWv4tB+pT/Kn2PWv4tB+pT/Kgq09jYuHDSaVh1CtiNRuUEOAcS9Nyg+0CoefybWF1sijntgULMqwuxIyQW80yty5DurQfsetfxaD9Sn+VV7i7S4YnsGjhjjb90IV3IiqcEPkZAzg4HKiqzdaN2N5co+rCKWRXdYZiBFumDbHRXYjzHzy68hXXC+p2dsHaL4SwlIY2cgx2W0EN2TAoWLZztQHA699RnlP4YiuZ9QncuHtrOB02kYOTLkMCOfojpis6s7a5tba2ure6eMzyyRBUZl2lSAScHBByO6orU5Y7S+lukux8IljkEJJ/g7w4JVBCrHZhnVjkOWbvGMLX1baxe6WDl21CxT0sgrcwL+Wjecygd5HTvA61K/43ukeez1S0ivFQL2pUbXC8ijdonI43jBIGC3XNakmqQT2VrNGCN5jEO8fGcmAYcs/cqc92KImdC4hgvIhLbyLIh645EHwZTzU+2pGqDxDwBJDKbzSnEFz1eHkIph1IK9ASfm59x51KcF8ex326N1MF5HykgfkwI5ErnmRnr3jv6jNRaqUpQK/Ca/azfibW5NTuzplm5SFftude5RyMSnxPT28ugOQ9r3XJ9Wle2sXMVmp2zXa9W8Y4f8AV4d+Otz0PQ4bSFYYECRr7ye9mPex7zXppWlxW0SQwoEjQYAH1nxJ6k99el/ddlFJJjOxGbHTO0FsfRQUHylf7t1T9ND+xBVP4KP/APYtv6Lj/wDYWtC4nurGC3kXUpkxcushjXeC2xUUBVU7yPMGW5cz3VTT5X9Mt2BtdPZmWMRhyqI21RtVdx3MRgYqKq1pAzcOSBVZidRU4VSTjs17hV2igK22mEggx6jZggjBG+CMHI7vSqEk/wBoCYDEVlCg7sux+gAV3W3FEt5prXcoVXTVrZyEBAAQQoOpJ6eugrPE+n6XFeXKPdXyuJnLBIUKhicnB3jI59cV+6dq9kkbwRX+o7ZeRUW0JJzywGLblz05EV1eUPSdNXUbjtrq6WVnDsqW6MoLAHAYuCeXqqvR6ZpLHAur4nwFrGenM/fKK6m03TDzN1qWME/IR9AdpPynjyrTNMtVS7v1TPZx21hCueu3AIz68NWY2uiaWXT+EX3MoedrGBhjhefacgTyzWha9essOvSxkqUkto1YHBBjWNeR7sGg99O0eW20zW0mUKzNdSABg3mPGSpyPEd1aLpPyEP6JP2RWUcE6nLPoOqyTSPLJsnG52LHAgGBk1q+lfa8X6JP2RVTVVbi6+lvLu3trW3dbZkBaW4eMneocchG3r768bfyjyNpsV4YEDvdLAUEhIGZOz3BtuT0zjFOBpBJe6xKvNGuUQMOhMce1sHv51TEnCcOQu3orqIY48FnJP0CoNA8oPH66bHHhBLNK2FjLbfNHpMSAcAdB4k+o10azquoxmR4ba1eBU3hnuHRyAu5sqIiBzyBz8OlZ7rWnvc6fe6pcKRJP2S26H71bCZNuPAv1P8A1rV9W+1Jf0D/ALBqit8McUaleQw3C2losEuDk3Mm8Lu2k7eyxnkeWa7uOOth/SMH1PXh5Jv9z2f6I/ttXvxx1sP6Rg+p6IguM7dm/djarHNhbqMAnJBmJAx1OCOXrrMr6Bl0rTAyspF7NkEEY85OuauvlE8o9zpuovHCkLK8UTntFYnPnLyIYY5DwqJj/wBoCU4EtlC49Tke4EGo05+LP96a1/3I/swVf/J99oaX+ZL9T1VR5WdKuTJ8KsGRpE2O4VHLKcZUspVsch7hVy0O+s3tY206VWjtA57NtxOCrZVt2GXqcHmPbRFzqmcdcBm5K3Vq/YX8Qyjry34HJGP0A+vB5dLfBJuVW8QD7xmvSqio8A8dC+Ropl7G9h5TREFTkHBZQeeM9R1B9oJt1Zn5UeH5Ld01a082eEjtgOjx8hkjvwPNPip9VXfhjiCO9tY7iPo68xnO1hyZT6wciioDyq8Xmwsj2ZxcTExx46jl5zj2D6SK6fJtwoLGyRWHx8mJJSeu5h6Jz+COXtz4ms88pF12/EFnbvgxRvbrjuO9w7ZHr5D3Vt1Arg1/7Vn/AEMn7BrvqL16dQI1kIETuVkz0K7SdpPgSMHxBxRGReXGz7S7t+YG203c+/4zbgevzs/NVO1LhKKG1u5O23y292LdQNoDr3vjmfdWu8ccJWOpSxyPe9kY49gC7TkZ3Z5+2q1+83p385P7o6i1E6FwdYnVVt38+3Nksx3S4+MZVJ85SOhJ5V28K2+eH78KBkETHv8AQc+7zYq6f3m9O/nJvdHVj4R4Lggi1C1huDPHNAuWOMgus0ZHL1AH56FfHEfkji1Kc3huXjMqRnaI1YDCAdSfVmoWXyDWysFbUSrHopRAT7AWya0bgS+M2m2jn0jAgb85RsYe8Gv5o4p1CSa9uJJGJftnGc8wFYhQPDAAxii41+x8gUUcscnwyRtjq2OzUZ2kHGc+qpLRI0ltbx3VTHNq2TuAwyLPEnPPLHmt1qy8Kaoz6ZbzynLG2V2Y8skLkk+7NVO30hZtBt4ZpOzW5ZXdxjl2sjXHf7cURz6VEi6dr6xhQgluwoXG0KIuQGOWPZV/j02O4s0ilXdG8KBhuZcjAPVSCOncao2naBFZ6RqsMMxmjEUrbzjq0HMcuXLFaFpPyEP6JP2RVH5pmkQ28QihjWOIZwqjA59T6yfE86jm4Hsjai0MGbYP2mzfJ6Wd2d27ceZPLOKnaURxano0NxCYJU3QttyoJX0SGXmpBGCo6Hurplt1ZCjDKspUjJ6EYIz16V6UoOPSNJitoUhhXZFGMKu5mwMk9WJJ5k9TUHxz/EP6Rt/qerRVX46/iP8ASNv9T0FJ8rWlQPOsjqDKbq0hJ3EHsWDlhjOMZ+6xn11W9V4Osv3Rv4V8yGGyM0W2X74AhA3NncMseVXPjbgW1vr+R57poGSOJAAF5jzmzz9ZPuqE/eb07+cm90dRVHteEopILFxNte5adXB2kJ2Qypx159OdXTyL2+yHUckHdbRNy7gRNyPr5V6fvN6d/OT+6OrVwRwxY6b24W8EwmVVYPtHJd3h1zuNFq82XyafmL9Qr3qM0C53o4Vt0aSFEbOcoApHnH0sEkZ68ueTkmTqsvK5tlkRkcBkZSrA9CCMEe6sh8jWoG2vbzTmbKq7lPzom7NsD8pdp/q1sEsoVSzEKqgkknAAHMknuGKwbyaXnwniCWdAdjG4k6dFYnbnw6rRX35bdMlt9RivE5K4QqwHSWLu9uNp59efga1bgnjaHUYA6MBKAO0izzQ9/LqVz0NSutaLDdwtDOgeNhzHge4g9xHcayDWPIld20va6dcZwSVBcxSL6g481vn2/PQbbSsatOKuI7XzZrM3Cr3mPJP9eI4PuqQtvK1f9JNGmJ/J7QfWlCNVpWeJ5RtQYeZolz874H0rXXBrutSEY063iB75bnOPaEyfooi8VGg4vD+VAP7rn/XUPFpurSfK3ltAPCC3Lkex5Wx/cro0zSXhu1MlzNcM0DgmTYANrp6KIqqvXn44FBzcBt2ZvLQ9be6kKjH3qf49D72f3CsH4/0NotVuIVHpzbkHXlLhl/arddecWV/FeHlBMgtrg9AhzmCRvVklCT0yvhXvq/BEVzqFrek84FOR3ORziP8AVJJ9fKouOTiyL4NpHwaP03jjtEA55aTERx/VLH5qmrm1EfwKNfRWUKPYkMuPqFRM0gvdSjVedvY5dz1DXLDaiZ6ExoSx8Cy+Bqd1A/HWw/4jt7o3X/5VUcN9pvwhb+Ddt7WPs92M43xbc478Zrjt21WKNVMen4RQu4zzDkBjPyfKpmS0mWR3i7Mh9pIfcCCo28iM5GBUBe8HST3bXFwltMnZIixuZGVSpYs20jac7gOYPoioPKbiq8T0pNIX23kn1dnXbb3+qSKGRNOZT0InnIPd/JV2waXJGu2OCzjGOQQFcewBMVHcPXd12t1BlXMDoC0kjnPaIJBt83IwDjmevQDpVV0dtq38lp/6+f8A5Vcl9r1/Bjtv3Mjz033My598Vdz6VeE57fHxm/AkOPzecedvq6eqo6I3Xwz4OZNxji7c7pMowdmUIR2eeWO8+zFB922u38nyZ0p/zbuRvqjr6utJ1C5kt+3FpHFDcJOTG8rsSgOFAZFAzu65rqvuGxN8raWLnxZSSPY23I+avPhrQrmzieNTCyGaR0BeU7UY5VMsCTgcqCUsW/hVyO/EX7JqUzVbuuCoLl2lu40eU7QChddqrnADghj1J8PVUdJ5LYRnsLu+tz3bLliB8zZoi6Zpms9ufJpe/e9bvB+ezN9TiuGTyZ6r3a3MfnlH1PQagWqA1rj6wtQe1uo92M7Fbe59irk1n8/kRvJTmbVGcnrlZH+uSuzTv9n61Ugy3E0niFCxgn6TRVT418qVxqZ+CWcTrE5xgDMsvPkCF9FfEAn1nFaN5LPJ7+50LPLg3UoG7HMIo5hAe/nzJ6EgeGTY9A4TtLJcW8CR56tjLH2ucsfZnFS9ClKUohSlKBSlKBUVqdysc8DOwVcSKWYhRzCkDJ5d1StfLoDyIBHrGaCOutTtJEZHmgZHUqymRCCpGCCM8xiqqmhqg7KHW5I7boI+0gZlX8FJmBdQByHPI7qvHwVPwF/sinwVPwF/sigitJnsraJYopoVRc/fVJJJyzEk5ZiSSSepNfrXsct1D2ciOFSUnawbGdoGcdO+pT4Kn4C/2RX0kSjoAPYMUH3VM4x4ruLe5ihUCC3dSz3jxtKqkfc7V5KennOQOfq53OhFBlk/EsQmftpbq8tiihZoLpCrE833QwNHtxyGCGPI+Iqf0bi7S4VIgSSINgtizuBuI5As3Z+ccd5Jqy3WgW0pzJbQOfy4kb6xXK3Btif4pAPZEq/UBQea8bWh+7k/8vP/AKK8rmGwvB2sirkeaJHVoHAHPAY7XxnwNdA4LsvxWL+zX19htj+JWx9sCH6xQV/Ury0t+cervCx6IZxdg47hHJvf5lINSfAvEFzdwu1xAYyrlUfY0YlUfdiN/OT2H31OWumxRDEcUaDwRFX6hXTQKUpQKUpQKUpQKUpQKUpQKUpQKUpQKUpQKUpQKUpQKUpQKUpQKUpQKUpQKUpQKUpQKUpQKUpQf//Z"/>
          <p:cNvSpPr>
            <a:spLocks noChangeAspect="1" noChangeArrowheads="1"/>
          </p:cNvSpPr>
          <p:nvPr/>
        </p:nvSpPr>
        <p:spPr bwMode="auto">
          <a:xfrm>
            <a:off x="296863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08" y="68757"/>
            <a:ext cx="1422510" cy="142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http://uc.jinr.ru/istc/pic/jinr-blue-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8757"/>
            <a:ext cx="1872208" cy="123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C:\Users\Николай\Downloads\Untitled_Message (14)\dphi_rh_wg_1_4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195763"/>
            <a:ext cx="3744912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-27384"/>
            <a:ext cx="9190300" cy="52387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/>
              <a:t>WG 1 &amp; 48 </a:t>
            </a:r>
            <a:r>
              <a:rPr lang="en-US" sz="2400" dirty="0" smtClean="0"/>
              <a:t>coordinates and MU segment length</a:t>
            </a:r>
            <a:endParaRPr lang="ru-RU" sz="2400" dirty="0"/>
          </a:p>
        </p:txBody>
      </p:sp>
      <p:sp>
        <p:nvSpPr>
          <p:cNvPr id="15368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8594725" y="5656263"/>
            <a:ext cx="549275" cy="396875"/>
          </a:xfrm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2E12EB64-A395-4A36-8AC2-15EF80985EFA}" type="slidenum">
              <a:rPr lang="ru-RU" altLang="ru-RU">
                <a:solidFill>
                  <a:srgbClr val="FFFFFF"/>
                </a:solidFill>
              </a:rPr>
              <a:pPr eaLnBrk="1" hangingPunct="1"/>
              <a:t>10</a:t>
            </a:fld>
            <a:endParaRPr lang="ru-RU" altLang="ru-RU">
              <a:solidFill>
                <a:srgbClr val="FFFFFF"/>
              </a:solidFill>
            </a:endParaRPr>
          </a:p>
        </p:txBody>
      </p:sp>
      <p:pic>
        <p:nvPicPr>
          <p:cNvPr id="15364" name="Picture 2" descr="C:\Users\Николай\Downloads\Untitled_Message (14)\nhits_MC_wg1_4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4386263"/>
            <a:ext cx="3313112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Box 9"/>
          <p:cNvSpPr txBox="1">
            <a:spLocks noChangeArrowheads="1"/>
          </p:cNvSpPr>
          <p:nvPr/>
        </p:nvSpPr>
        <p:spPr bwMode="auto">
          <a:xfrm>
            <a:off x="7337425" y="4286250"/>
            <a:ext cx="1093788" cy="200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ru-RU" sz="700" b="1">
                <a:solidFill>
                  <a:srgbClr val="FF0000"/>
                </a:solidFill>
              </a:rPr>
              <a:t>NEW</a:t>
            </a:r>
            <a:endParaRPr lang="ru-RU" altLang="ru-RU" sz="1000" b="1">
              <a:solidFill>
                <a:srgbClr val="FF0000"/>
              </a:solidFill>
            </a:endParaRPr>
          </a:p>
        </p:txBody>
      </p:sp>
      <p:sp>
        <p:nvSpPr>
          <p:cNvPr id="15366" name="TextBox 10"/>
          <p:cNvSpPr txBox="1">
            <a:spLocks noChangeArrowheads="1"/>
          </p:cNvSpPr>
          <p:nvPr/>
        </p:nvSpPr>
        <p:spPr bwMode="auto">
          <a:xfrm>
            <a:off x="7380288" y="4932363"/>
            <a:ext cx="1008062" cy="2143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ru-RU" sz="800" b="1">
                <a:solidFill>
                  <a:schemeClr val="tx2"/>
                </a:solidFill>
              </a:rPr>
              <a:t>STD</a:t>
            </a:r>
            <a:endParaRPr lang="ru-RU" altLang="ru-RU" sz="800" b="1">
              <a:solidFill>
                <a:schemeClr val="tx2"/>
              </a:solidFill>
            </a:endParaRPr>
          </a:p>
        </p:txBody>
      </p:sp>
      <p:sp>
        <p:nvSpPr>
          <p:cNvPr id="15367" name="TextBox 11"/>
          <p:cNvSpPr txBox="1">
            <a:spLocks noChangeArrowheads="1"/>
          </p:cNvSpPr>
          <p:nvPr/>
        </p:nvSpPr>
        <p:spPr bwMode="auto">
          <a:xfrm>
            <a:off x="5076825" y="4756150"/>
            <a:ext cx="1558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ru-RU"/>
              <a:t>dPhi (RH-sim)</a:t>
            </a:r>
            <a:endParaRPr lang="ru-RU" altLang="ru-RU"/>
          </a:p>
        </p:txBody>
      </p:sp>
      <p:sp>
        <p:nvSpPr>
          <p:cNvPr id="15369" name="TextBox 3"/>
          <p:cNvSpPr txBox="1">
            <a:spLocks noChangeArrowheads="1"/>
          </p:cNvSpPr>
          <p:nvPr/>
        </p:nvSpPr>
        <p:spPr bwMode="auto">
          <a:xfrm>
            <a:off x="684213" y="5603875"/>
            <a:ext cx="2016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ru-RU"/>
              <a:t>Mu Segment length</a:t>
            </a:r>
            <a:endParaRPr lang="ru-RU" altLang="ru-RU"/>
          </a:p>
        </p:txBody>
      </p:sp>
      <p:sp>
        <p:nvSpPr>
          <p:cNvPr id="15370" name="TextBox 4"/>
          <p:cNvSpPr txBox="1">
            <a:spLocks noChangeArrowheads="1"/>
          </p:cNvSpPr>
          <p:nvPr/>
        </p:nvSpPr>
        <p:spPr bwMode="auto">
          <a:xfrm>
            <a:off x="3779838" y="1085850"/>
            <a:ext cx="15128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ru-RU"/>
              <a:t>STD</a:t>
            </a:r>
            <a:endParaRPr lang="ru-RU" altLang="ru-RU"/>
          </a:p>
        </p:txBody>
      </p:sp>
      <p:sp>
        <p:nvSpPr>
          <p:cNvPr id="15371" name="TextBox 12"/>
          <p:cNvSpPr txBox="1">
            <a:spLocks noChangeArrowheads="1"/>
          </p:cNvSpPr>
          <p:nvPr/>
        </p:nvSpPr>
        <p:spPr bwMode="auto">
          <a:xfrm>
            <a:off x="3779838" y="3032125"/>
            <a:ext cx="15128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ru-RU"/>
              <a:t>NEW</a:t>
            </a:r>
            <a:endParaRPr lang="ru-RU" altLang="ru-RU"/>
          </a:p>
        </p:txBody>
      </p:sp>
      <p:sp>
        <p:nvSpPr>
          <p:cNvPr id="15372" name="TextBox 5"/>
          <p:cNvSpPr txBox="1">
            <a:spLocks noChangeArrowheads="1"/>
          </p:cNvSpPr>
          <p:nvPr/>
        </p:nvSpPr>
        <p:spPr bwMode="auto">
          <a:xfrm>
            <a:off x="890588" y="6057900"/>
            <a:ext cx="971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ru-RU" sz="1200" b="1">
                <a:solidFill>
                  <a:srgbClr val="FF0000"/>
                </a:solidFill>
              </a:rPr>
              <a:t>12 % more Mu segs </a:t>
            </a:r>
            <a:endParaRPr lang="ru-RU" altLang="ru-RU" sz="1200" b="1">
              <a:solidFill>
                <a:srgbClr val="FF0000"/>
              </a:solidFill>
            </a:endParaRPr>
          </a:p>
        </p:txBody>
      </p:sp>
      <p:pic>
        <p:nvPicPr>
          <p:cNvPr id="15373" name="Picture 2" descr="C:\Users\Николай\Downloads\wg1_st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57213"/>
            <a:ext cx="319087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3" descr="C:\Users\Николай\Downloads\wg4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913" y="522288"/>
            <a:ext cx="3054350" cy="182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366713" y="1846263"/>
            <a:ext cx="2909887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986338" y="1103313"/>
            <a:ext cx="2605087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77" name="Picture 4" descr="C:\Users\Николай\Downloads\wg1_new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2419350"/>
            <a:ext cx="3016250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8" name="Picture 5" descr="C:\Users\Николай\Downloads\wg48_new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63" y="2363788"/>
            <a:ext cx="2813050" cy="170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Прямая соединительная линия 22"/>
          <p:cNvCxnSpPr/>
          <p:nvPr/>
        </p:nvCxnSpPr>
        <p:spPr>
          <a:xfrm>
            <a:off x="4986338" y="2924175"/>
            <a:ext cx="2605087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468313" y="3644900"/>
            <a:ext cx="266382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81" name="TextBox 21"/>
          <p:cNvSpPr txBox="1">
            <a:spLocks noChangeArrowheads="1"/>
          </p:cNvSpPr>
          <p:nvPr/>
        </p:nvSpPr>
        <p:spPr bwMode="auto">
          <a:xfrm>
            <a:off x="684213" y="1065213"/>
            <a:ext cx="1663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ru-RU"/>
              <a:t>WG 1</a:t>
            </a:r>
            <a:endParaRPr lang="ru-RU" altLang="ru-RU"/>
          </a:p>
        </p:txBody>
      </p:sp>
      <p:sp>
        <p:nvSpPr>
          <p:cNvPr id="15382" name="TextBox 29"/>
          <p:cNvSpPr txBox="1">
            <a:spLocks noChangeArrowheads="1"/>
          </p:cNvSpPr>
          <p:nvPr/>
        </p:nvSpPr>
        <p:spPr bwMode="auto">
          <a:xfrm>
            <a:off x="684213" y="2740025"/>
            <a:ext cx="1663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ru-RU"/>
              <a:t>WG 1</a:t>
            </a:r>
            <a:endParaRPr lang="ru-RU" altLang="ru-RU"/>
          </a:p>
        </p:txBody>
      </p:sp>
      <p:sp>
        <p:nvSpPr>
          <p:cNvPr id="15383" name="TextBox 30"/>
          <p:cNvSpPr txBox="1">
            <a:spLocks noChangeArrowheads="1"/>
          </p:cNvSpPr>
          <p:nvPr/>
        </p:nvSpPr>
        <p:spPr bwMode="auto">
          <a:xfrm>
            <a:off x="5991225" y="1660525"/>
            <a:ext cx="1665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ru-RU"/>
              <a:t>WG 48</a:t>
            </a:r>
            <a:endParaRPr lang="ru-RU" altLang="ru-RU"/>
          </a:p>
        </p:txBody>
      </p:sp>
      <p:sp>
        <p:nvSpPr>
          <p:cNvPr id="15384" name="TextBox 31"/>
          <p:cNvSpPr txBox="1">
            <a:spLocks noChangeArrowheads="1"/>
          </p:cNvSpPr>
          <p:nvPr/>
        </p:nvSpPr>
        <p:spPr bwMode="auto">
          <a:xfrm>
            <a:off x="6300788" y="2555875"/>
            <a:ext cx="1663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ru-RU"/>
              <a:t>WG 48</a:t>
            </a:r>
            <a:endParaRPr lang="ru-RU" altLang="ru-RU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H="1">
            <a:off x="1187450" y="1846263"/>
            <a:ext cx="504825" cy="184150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/>
          <p:cNvSpPr/>
          <p:nvPr/>
        </p:nvSpPr>
        <p:spPr>
          <a:xfrm rot="20555320">
            <a:off x="1076325" y="1797050"/>
            <a:ext cx="693738" cy="330200"/>
          </a:xfrm>
          <a:prstGeom prst="ellipse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387" name="TextBox 27"/>
          <p:cNvSpPr txBox="1">
            <a:spLocks noChangeArrowheads="1"/>
          </p:cNvSpPr>
          <p:nvPr/>
        </p:nvSpPr>
        <p:spPr bwMode="auto">
          <a:xfrm>
            <a:off x="1311275" y="1887538"/>
            <a:ext cx="5635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ru-RU" sz="1200" b="1"/>
              <a:t>Lost hits!</a:t>
            </a:r>
            <a:endParaRPr lang="ru-RU" altLang="ru-RU" sz="1200" b="1"/>
          </a:p>
        </p:txBody>
      </p:sp>
      <p:sp>
        <p:nvSpPr>
          <p:cNvPr id="15388" name="TextBox 36"/>
          <p:cNvSpPr txBox="1">
            <a:spLocks noChangeArrowheads="1"/>
          </p:cNvSpPr>
          <p:nvPr/>
        </p:nvSpPr>
        <p:spPr bwMode="auto">
          <a:xfrm>
            <a:off x="6183313" y="663575"/>
            <a:ext cx="561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ru-RU" sz="1200" b="1"/>
              <a:t>Lost hits!</a:t>
            </a:r>
            <a:endParaRPr lang="ru-RU" altLang="ru-RU" sz="1200" b="1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flipH="1">
            <a:off x="6807200" y="836613"/>
            <a:ext cx="530225" cy="266700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>
            <a:off x="6557963" y="830263"/>
            <a:ext cx="530225" cy="265112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Овал 41"/>
          <p:cNvSpPr/>
          <p:nvPr/>
        </p:nvSpPr>
        <p:spPr>
          <a:xfrm rot="20555320">
            <a:off x="6481763" y="831850"/>
            <a:ext cx="915987" cy="260350"/>
          </a:xfrm>
          <a:prstGeom prst="ellipse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Полилиния 34"/>
          <p:cNvSpPr/>
          <p:nvPr/>
        </p:nvSpPr>
        <p:spPr>
          <a:xfrm>
            <a:off x="2263775" y="1639888"/>
            <a:ext cx="123825" cy="200025"/>
          </a:xfrm>
          <a:custGeom>
            <a:avLst/>
            <a:gdLst>
              <a:gd name="connsiteX0" fmla="*/ 0 w 124575"/>
              <a:gd name="connsiteY0" fmla="*/ 0 h 200722"/>
              <a:gd name="connsiteX1" fmla="*/ 122663 w 124575"/>
              <a:gd name="connsiteY1" fmla="*/ 66908 h 200722"/>
              <a:gd name="connsiteX2" fmla="*/ 78058 w 124575"/>
              <a:gd name="connsiteY2" fmla="*/ 200722 h 200722"/>
              <a:gd name="connsiteX3" fmla="*/ 78058 w 124575"/>
              <a:gd name="connsiteY3" fmla="*/ 200722 h 20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575" h="200722">
                <a:moveTo>
                  <a:pt x="0" y="0"/>
                </a:moveTo>
                <a:cubicBezTo>
                  <a:pt x="54826" y="16727"/>
                  <a:pt x="109653" y="33454"/>
                  <a:pt x="122663" y="66908"/>
                </a:cubicBezTo>
                <a:cubicBezTo>
                  <a:pt x="135673" y="100362"/>
                  <a:pt x="78058" y="200722"/>
                  <a:pt x="78058" y="200722"/>
                </a:cubicBezTo>
                <a:lnTo>
                  <a:pt x="78058" y="20072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393" name="TextBox 35"/>
          <p:cNvSpPr txBox="1">
            <a:spLocks noChangeArrowheads="1"/>
          </p:cNvSpPr>
          <p:nvPr/>
        </p:nvSpPr>
        <p:spPr bwMode="auto">
          <a:xfrm>
            <a:off x="2339975" y="1592263"/>
            <a:ext cx="4556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ru-RU" sz="800" b="1"/>
              <a:t>29˚</a:t>
            </a:r>
            <a:endParaRPr lang="ru-RU" altLang="ru-RU" sz="800" b="1"/>
          </a:p>
        </p:txBody>
      </p:sp>
      <p:sp>
        <p:nvSpPr>
          <p:cNvPr id="46" name="Полилиния 45"/>
          <p:cNvSpPr/>
          <p:nvPr/>
        </p:nvSpPr>
        <p:spPr>
          <a:xfrm>
            <a:off x="1944688" y="3444875"/>
            <a:ext cx="61912" cy="200025"/>
          </a:xfrm>
          <a:custGeom>
            <a:avLst/>
            <a:gdLst>
              <a:gd name="connsiteX0" fmla="*/ 0 w 124575"/>
              <a:gd name="connsiteY0" fmla="*/ 0 h 200722"/>
              <a:gd name="connsiteX1" fmla="*/ 122663 w 124575"/>
              <a:gd name="connsiteY1" fmla="*/ 66908 h 200722"/>
              <a:gd name="connsiteX2" fmla="*/ 78058 w 124575"/>
              <a:gd name="connsiteY2" fmla="*/ 200722 h 200722"/>
              <a:gd name="connsiteX3" fmla="*/ 78058 w 124575"/>
              <a:gd name="connsiteY3" fmla="*/ 200722 h 20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575" h="200722">
                <a:moveTo>
                  <a:pt x="0" y="0"/>
                </a:moveTo>
                <a:cubicBezTo>
                  <a:pt x="54826" y="16727"/>
                  <a:pt x="109653" y="33454"/>
                  <a:pt x="122663" y="66908"/>
                </a:cubicBezTo>
                <a:cubicBezTo>
                  <a:pt x="135673" y="100362"/>
                  <a:pt x="78058" y="200722"/>
                  <a:pt x="78058" y="200722"/>
                </a:cubicBezTo>
                <a:lnTo>
                  <a:pt x="78058" y="20072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395" name="TextBox 46"/>
          <p:cNvSpPr txBox="1">
            <a:spLocks noChangeArrowheads="1"/>
          </p:cNvSpPr>
          <p:nvPr/>
        </p:nvSpPr>
        <p:spPr bwMode="auto">
          <a:xfrm>
            <a:off x="2011363" y="3411538"/>
            <a:ext cx="45561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ru-RU" sz="800" b="1"/>
              <a:t>29˚/2</a:t>
            </a:r>
            <a:endParaRPr lang="ru-RU" altLang="ru-RU" sz="800" b="1"/>
          </a:p>
        </p:txBody>
      </p:sp>
      <p:sp>
        <p:nvSpPr>
          <p:cNvPr id="48" name="Полилиния 47"/>
          <p:cNvSpPr/>
          <p:nvPr/>
        </p:nvSpPr>
        <p:spPr>
          <a:xfrm flipH="1">
            <a:off x="6688138" y="2932113"/>
            <a:ext cx="187325" cy="200025"/>
          </a:xfrm>
          <a:custGeom>
            <a:avLst/>
            <a:gdLst>
              <a:gd name="connsiteX0" fmla="*/ 0 w 124575"/>
              <a:gd name="connsiteY0" fmla="*/ 0 h 200722"/>
              <a:gd name="connsiteX1" fmla="*/ 122663 w 124575"/>
              <a:gd name="connsiteY1" fmla="*/ 66908 h 200722"/>
              <a:gd name="connsiteX2" fmla="*/ 78058 w 124575"/>
              <a:gd name="connsiteY2" fmla="*/ 200722 h 200722"/>
              <a:gd name="connsiteX3" fmla="*/ 78058 w 124575"/>
              <a:gd name="connsiteY3" fmla="*/ 200722 h 20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575" h="200722">
                <a:moveTo>
                  <a:pt x="0" y="0"/>
                </a:moveTo>
                <a:cubicBezTo>
                  <a:pt x="54826" y="16727"/>
                  <a:pt x="109653" y="33454"/>
                  <a:pt x="122663" y="66908"/>
                </a:cubicBezTo>
                <a:cubicBezTo>
                  <a:pt x="135673" y="100362"/>
                  <a:pt x="78058" y="200722"/>
                  <a:pt x="78058" y="200722"/>
                </a:cubicBezTo>
                <a:lnTo>
                  <a:pt x="78058" y="20072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397" name="TextBox 48"/>
          <p:cNvSpPr txBox="1">
            <a:spLocks noChangeArrowheads="1"/>
          </p:cNvSpPr>
          <p:nvPr/>
        </p:nvSpPr>
        <p:spPr bwMode="auto">
          <a:xfrm>
            <a:off x="6300788" y="2941638"/>
            <a:ext cx="4556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ru-RU" sz="800" b="1"/>
              <a:t>29˚/2</a:t>
            </a:r>
            <a:endParaRPr lang="ru-RU" altLang="ru-RU" sz="800" b="1"/>
          </a:p>
        </p:txBody>
      </p:sp>
      <p:sp>
        <p:nvSpPr>
          <p:cNvPr id="50" name="Полилиния 49"/>
          <p:cNvSpPr/>
          <p:nvPr/>
        </p:nvSpPr>
        <p:spPr>
          <a:xfrm flipH="1">
            <a:off x="6081713" y="1103313"/>
            <a:ext cx="187325" cy="200025"/>
          </a:xfrm>
          <a:custGeom>
            <a:avLst/>
            <a:gdLst>
              <a:gd name="connsiteX0" fmla="*/ 0 w 124575"/>
              <a:gd name="connsiteY0" fmla="*/ 0 h 200722"/>
              <a:gd name="connsiteX1" fmla="*/ 122663 w 124575"/>
              <a:gd name="connsiteY1" fmla="*/ 66908 h 200722"/>
              <a:gd name="connsiteX2" fmla="*/ 78058 w 124575"/>
              <a:gd name="connsiteY2" fmla="*/ 200722 h 200722"/>
              <a:gd name="connsiteX3" fmla="*/ 78058 w 124575"/>
              <a:gd name="connsiteY3" fmla="*/ 200722 h 20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575" h="200722">
                <a:moveTo>
                  <a:pt x="0" y="0"/>
                </a:moveTo>
                <a:cubicBezTo>
                  <a:pt x="54826" y="16727"/>
                  <a:pt x="109653" y="33454"/>
                  <a:pt x="122663" y="66908"/>
                </a:cubicBezTo>
                <a:cubicBezTo>
                  <a:pt x="135673" y="100362"/>
                  <a:pt x="78058" y="200722"/>
                  <a:pt x="78058" y="200722"/>
                </a:cubicBezTo>
                <a:lnTo>
                  <a:pt x="78058" y="20072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399" name="TextBox 50"/>
          <p:cNvSpPr txBox="1">
            <a:spLocks noChangeArrowheads="1"/>
          </p:cNvSpPr>
          <p:nvPr/>
        </p:nvSpPr>
        <p:spPr bwMode="auto">
          <a:xfrm>
            <a:off x="5753100" y="1143000"/>
            <a:ext cx="4556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ru-RU" sz="800" b="1"/>
              <a:t>29˚</a:t>
            </a:r>
            <a:endParaRPr lang="ru-RU" altLang="ru-RU" sz="800" b="1"/>
          </a:p>
        </p:txBody>
      </p:sp>
      <p:sp>
        <p:nvSpPr>
          <p:cNvPr id="40" name="Номер слайда 9"/>
          <p:cNvSpPr txBox="1">
            <a:spLocks/>
          </p:cNvSpPr>
          <p:nvPr/>
        </p:nvSpPr>
        <p:spPr>
          <a:xfrm>
            <a:off x="8532440" y="6520259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2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F2187266-FB5F-4208-A945-B09A4004C61C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57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C:\Users\Николай\Downloads\Untitled_Message (14)\me11_rh_occu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790700"/>
            <a:ext cx="4435475" cy="313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4" descr="C:\Users\Николай\Downloads\Untitled_Message (14)\me11sec_occu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90700"/>
            <a:ext cx="4499991" cy="313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468313" y="260350"/>
            <a:ext cx="7848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ru-RU" sz="2800"/>
              <a:t>Overall improvement </a:t>
            </a:r>
          </a:p>
          <a:p>
            <a:pPr algn="ctr" eaLnBrk="1" hangingPunct="1"/>
            <a:r>
              <a:rPr lang="en-US" altLang="ru-RU" sz="2800"/>
              <a:t>ME11 wg1&amp;48 + strip cut region</a:t>
            </a:r>
            <a:endParaRPr lang="ru-RU" altLang="ru-RU" sz="2800"/>
          </a:p>
        </p:txBody>
      </p:sp>
      <p:sp>
        <p:nvSpPr>
          <p:cNvPr id="17413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8018ED9F-318F-4E7C-A882-CBABBDCE4EB0}" type="slidenum">
              <a:rPr lang="ru-RU" altLang="ru-RU">
                <a:solidFill>
                  <a:srgbClr val="FFFFFF"/>
                </a:solidFill>
              </a:rPr>
              <a:pPr eaLnBrk="1" hangingPunct="1"/>
              <a:t>11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17414" name="TextBox 6"/>
          <p:cNvSpPr txBox="1">
            <a:spLocks noChangeArrowheads="1"/>
          </p:cNvSpPr>
          <p:nvPr/>
        </p:nvSpPr>
        <p:spPr bwMode="auto">
          <a:xfrm>
            <a:off x="2460625" y="5224463"/>
            <a:ext cx="47037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ru-RU"/>
              <a:t>The distributions became more regular.</a:t>
            </a:r>
            <a:endParaRPr lang="ru-RU" altLang="ru-RU"/>
          </a:p>
        </p:txBody>
      </p:sp>
      <p:sp>
        <p:nvSpPr>
          <p:cNvPr id="17415" name="TextBox 7"/>
          <p:cNvSpPr txBox="1">
            <a:spLocks noChangeArrowheads="1"/>
          </p:cNvSpPr>
          <p:nvPr/>
        </p:nvSpPr>
        <p:spPr bwMode="auto">
          <a:xfrm>
            <a:off x="971550" y="5718175"/>
            <a:ext cx="68405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ru-RU" b="1">
                <a:solidFill>
                  <a:srgbClr val="0070C0"/>
                </a:solidFill>
              </a:rPr>
              <a:t>BLUE</a:t>
            </a:r>
            <a:r>
              <a:rPr lang="en-US" altLang="ru-RU"/>
              <a:t> – </a:t>
            </a:r>
            <a:r>
              <a:rPr lang="en-US" altLang="ru-RU">
                <a:solidFill>
                  <a:srgbClr val="0070C0"/>
                </a:solidFill>
              </a:rPr>
              <a:t>standard RH Builder</a:t>
            </a:r>
            <a:endParaRPr lang="en-US" altLang="ru-RU"/>
          </a:p>
          <a:p>
            <a:pPr algn="ctr" eaLnBrk="1" hangingPunct="1"/>
            <a:r>
              <a:rPr lang="en-US" altLang="ru-RU"/>
              <a:t> </a:t>
            </a:r>
            <a:r>
              <a:rPr lang="en-US" altLang="ru-RU" b="1">
                <a:solidFill>
                  <a:srgbClr val="FF0000"/>
                </a:solidFill>
              </a:rPr>
              <a:t>RED</a:t>
            </a:r>
            <a:r>
              <a:rPr lang="en-US" altLang="ru-RU"/>
              <a:t> </a:t>
            </a:r>
            <a:r>
              <a:rPr lang="en-US" altLang="ru-RU">
                <a:solidFill>
                  <a:srgbClr val="FF0000"/>
                </a:solidFill>
              </a:rPr>
              <a:t>– New</a:t>
            </a:r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17416" name="TextBox 8"/>
          <p:cNvSpPr txBox="1">
            <a:spLocks noChangeArrowheads="1"/>
          </p:cNvSpPr>
          <p:nvPr/>
        </p:nvSpPr>
        <p:spPr bwMode="auto">
          <a:xfrm>
            <a:off x="2124075" y="3100388"/>
            <a:ext cx="1800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ru-RU"/>
              <a:t>RecHits</a:t>
            </a:r>
            <a:endParaRPr lang="ru-RU" altLang="ru-RU"/>
          </a:p>
        </p:txBody>
      </p:sp>
      <p:sp>
        <p:nvSpPr>
          <p:cNvPr id="17417" name="TextBox 9"/>
          <p:cNvSpPr txBox="1">
            <a:spLocks noChangeArrowheads="1"/>
          </p:cNvSpPr>
          <p:nvPr/>
        </p:nvSpPr>
        <p:spPr bwMode="auto">
          <a:xfrm>
            <a:off x="6516688" y="3101975"/>
            <a:ext cx="1800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ru-RU"/>
              <a:t>Segments</a:t>
            </a:r>
            <a:endParaRPr lang="ru-RU" altLang="ru-RU"/>
          </a:p>
        </p:txBody>
      </p:sp>
      <p:sp>
        <p:nvSpPr>
          <p:cNvPr id="10" name="Номер слайда 9"/>
          <p:cNvSpPr txBox="1">
            <a:spLocks/>
          </p:cNvSpPr>
          <p:nvPr/>
        </p:nvSpPr>
        <p:spPr>
          <a:xfrm>
            <a:off x="8532440" y="6520259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2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F2187266-FB5F-4208-A945-B09A4004C61C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2440" y="1484784"/>
            <a:ext cx="7620000" cy="1143000"/>
          </a:xfrm>
        </p:spPr>
        <p:txBody>
          <a:bodyPr/>
          <a:lstStyle/>
          <a:p>
            <a:pPr algn="ctr"/>
            <a:r>
              <a:rPr lang="en-US" sz="3200" dirty="0" smtClean="0"/>
              <a:t>Thank you for your attention!!!</a:t>
            </a:r>
            <a:endParaRPr lang="ru-RU" sz="3200" dirty="0"/>
          </a:p>
        </p:txBody>
      </p:sp>
      <p:pic>
        <p:nvPicPr>
          <p:cNvPr id="18435" name="Picture 3" descr="C:\Users\Николай\Desktop\two_muo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177678"/>
            <a:ext cx="9582933" cy="3707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88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216" y="-531440"/>
            <a:ext cx="8003232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 Rounded MT Bold" panose="020F0704030504030204" pitchFamily="34" charset="0"/>
              </a:rPr>
              <a:t>Cathode-Strip Chambers @ CMS</a:t>
            </a:r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624" y="4362965"/>
            <a:ext cx="6229826" cy="2492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inspirehep.net/record/1398585/files/cms_upg_o_g_b_ni_13061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962" y="1052736"/>
            <a:ext cx="5976664" cy="296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 bwMode="auto">
          <a:xfrm>
            <a:off x="2898381" y="6381328"/>
            <a:ext cx="28977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Reconstruction in CSC</a:t>
            </a:r>
            <a:endParaRPr lang="ru-RU" dirty="0" smtClean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619672" y="4013801"/>
            <a:ext cx="63134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Cathode-Strip Chambers in the </a:t>
            </a:r>
            <a:r>
              <a:rPr lang="en-US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experimental setup </a:t>
            </a:r>
            <a:endParaRPr lang="ru-RU" dirty="0" smtClean="0">
              <a:solidFill>
                <a:srgbClr val="0070C0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656879" y="6520259"/>
            <a:ext cx="1315721" cy="365125"/>
          </a:xfrm>
        </p:spPr>
        <p:txBody>
          <a:bodyPr/>
          <a:lstStyle/>
          <a:p>
            <a:pPr>
              <a:defRPr/>
            </a:pPr>
            <a:fld id="{F2187266-FB5F-4208-A945-B09A4004C61C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6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3586163"/>
            <a:ext cx="2390775" cy="251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7950" y="-90264"/>
            <a:ext cx="88138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dirty="0" smtClean="0">
                <a:latin typeface="Arial Rounded MT Bold" panose="020F0704030504030204" pitchFamily="34" charset="0"/>
              </a:rPr>
              <a:t/>
            </a:r>
            <a:br>
              <a:rPr lang="en-US" sz="3600" dirty="0" smtClean="0">
                <a:latin typeface="Arial Rounded MT Bold" panose="020F0704030504030204" pitchFamily="34" charset="0"/>
              </a:rPr>
            </a:br>
            <a:r>
              <a:rPr lang="en-US" sz="3600" dirty="0" smtClean="0">
                <a:latin typeface="Arial Rounded MT Bold" panose="020F0704030504030204" pitchFamily="34" charset="0"/>
              </a:rPr>
              <a:t> Simple two overlapped signals recognition  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47688" y="2063750"/>
            <a:ext cx="215900" cy="358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63588" y="1863725"/>
            <a:ext cx="215900" cy="55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79488" y="2143125"/>
            <a:ext cx="215900" cy="279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04" name="TextBox 8"/>
          <p:cNvSpPr txBox="1">
            <a:spLocks noChangeArrowheads="1"/>
          </p:cNvSpPr>
          <p:nvPr/>
        </p:nvSpPr>
        <p:spPr bwMode="auto">
          <a:xfrm>
            <a:off x="42863" y="2511425"/>
            <a:ext cx="16557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ru-RU" sz="1400"/>
              <a:t>Regular strip charge distribution</a:t>
            </a:r>
            <a:endParaRPr lang="ru-RU" altLang="ru-RU" sz="1400"/>
          </a:p>
        </p:txBody>
      </p:sp>
      <p:sp>
        <p:nvSpPr>
          <p:cNvPr id="10" name="Полилиния 9"/>
          <p:cNvSpPr/>
          <p:nvPr/>
        </p:nvSpPr>
        <p:spPr>
          <a:xfrm>
            <a:off x="547688" y="1647825"/>
            <a:ext cx="752475" cy="785813"/>
          </a:xfrm>
          <a:custGeom>
            <a:avLst/>
            <a:gdLst>
              <a:gd name="connsiteX0" fmla="*/ 0 w 828092"/>
              <a:gd name="connsiteY0" fmla="*/ 869985 h 898956"/>
              <a:gd name="connsiteX1" fmla="*/ 345688 w 828092"/>
              <a:gd name="connsiteY1" fmla="*/ 189 h 898956"/>
              <a:gd name="connsiteX2" fmla="*/ 769435 w 828092"/>
              <a:gd name="connsiteY2" fmla="*/ 791926 h 898956"/>
              <a:gd name="connsiteX3" fmla="*/ 814039 w 828092"/>
              <a:gd name="connsiteY3" fmla="*/ 869985 h 89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8092" h="898956">
                <a:moveTo>
                  <a:pt x="0" y="869985"/>
                </a:moveTo>
                <a:cubicBezTo>
                  <a:pt x="108724" y="441592"/>
                  <a:pt x="217449" y="13199"/>
                  <a:pt x="345688" y="189"/>
                </a:cubicBezTo>
                <a:cubicBezTo>
                  <a:pt x="473927" y="-12821"/>
                  <a:pt x="691377" y="646960"/>
                  <a:pt x="769435" y="791926"/>
                </a:cubicBezTo>
                <a:cubicBezTo>
                  <a:pt x="847493" y="936892"/>
                  <a:pt x="830766" y="903438"/>
                  <a:pt x="814039" y="869985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TextBox 1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-29121" y="1391630"/>
            <a:ext cx="1814215" cy="275140"/>
          </a:xfrm>
          <a:prstGeom prst="rect">
            <a:avLst/>
          </a:prstGeom>
          <a:blipFill rotWithShape="1">
            <a:blip r:embed="rId3"/>
            <a:stretch>
              <a:fillRect b="-13333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222625" y="2978150"/>
            <a:ext cx="21240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ru-RU" sz="1400"/>
              <a:t>Abnormal strip charge distributions</a:t>
            </a:r>
            <a:endParaRPr lang="ru-RU" altLang="ru-RU" sz="1400"/>
          </a:p>
        </p:txBody>
      </p:sp>
      <p:sp>
        <p:nvSpPr>
          <p:cNvPr id="35" name="Прямоугольник 34"/>
          <p:cNvSpPr/>
          <p:nvPr/>
        </p:nvSpPr>
        <p:spPr>
          <a:xfrm>
            <a:off x="3768725" y="2414588"/>
            <a:ext cx="215900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3984625" y="1951038"/>
            <a:ext cx="215900" cy="82391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200525" y="2130425"/>
            <a:ext cx="217488" cy="644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4422775" y="1630363"/>
            <a:ext cx="211138" cy="114458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4640263" y="2414588"/>
            <a:ext cx="215900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Стрелка вправо 39"/>
          <p:cNvSpPr/>
          <p:nvPr/>
        </p:nvSpPr>
        <p:spPr>
          <a:xfrm>
            <a:off x="5032375" y="1890713"/>
            <a:ext cx="1666875" cy="2000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5219700" y="2235200"/>
            <a:ext cx="1411288" cy="1169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altLang="ru-RU" sz="1400"/>
              <a:t>Make two maxima and share the charge of common strip proportionally</a:t>
            </a:r>
            <a:endParaRPr lang="ru-RU" altLang="ru-RU" sz="1400"/>
          </a:p>
        </p:txBody>
      </p:sp>
      <p:sp>
        <p:nvSpPr>
          <p:cNvPr id="42" name="Прямоугольник 41"/>
          <p:cNvSpPr/>
          <p:nvPr/>
        </p:nvSpPr>
        <p:spPr>
          <a:xfrm>
            <a:off x="6934200" y="2387600"/>
            <a:ext cx="215900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7150100" y="1924050"/>
            <a:ext cx="217488" cy="82391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7367588" y="2452688"/>
            <a:ext cx="238125" cy="295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8001000" y="1630363"/>
            <a:ext cx="217488" cy="11303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8224838" y="2400300"/>
            <a:ext cx="215900" cy="358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3729038" y="4132263"/>
            <a:ext cx="431800" cy="227806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4160838" y="5351463"/>
            <a:ext cx="431800" cy="1058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3297238" y="5788025"/>
            <a:ext cx="431800" cy="622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2865438" y="5881688"/>
            <a:ext cx="431800" cy="52863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2432050" y="6345238"/>
            <a:ext cx="433388" cy="650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4600575" y="6345238"/>
            <a:ext cx="431800" cy="650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6" name="TextBox 75"/>
          <p:cNvSpPr txBox="1">
            <a:spLocks noChangeArrowheads="1"/>
          </p:cNvSpPr>
          <p:nvPr/>
        </p:nvSpPr>
        <p:spPr bwMode="auto">
          <a:xfrm>
            <a:off x="2432050" y="6518275"/>
            <a:ext cx="5048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ru-RU" sz="1600"/>
              <a:t>10</a:t>
            </a:r>
            <a:endParaRPr lang="ru-RU" altLang="ru-RU" sz="1600"/>
          </a:p>
        </p:txBody>
      </p:sp>
      <p:sp>
        <p:nvSpPr>
          <p:cNvPr id="77" name="TextBox 76"/>
          <p:cNvSpPr txBox="1">
            <a:spLocks noChangeArrowheads="1"/>
          </p:cNvSpPr>
          <p:nvPr/>
        </p:nvSpPr>
        <p:spPr bwMode="auto">
          <a:xfrm>
            <a:off x="2828925" y="6524625"/>
            <a:ext cx="5032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ru-RU" sz="1600"/>
              <a:t>106</a:t>
            </a:r>
            <a:endParaRPr lang="ru-RU" altLang="ru-RU" sz="1600"/>
          </a:p>
        </p:txBody>
      </p:sp>
      <p:sp>
        <p:nvSpPr>
          <p:cNvPr id="78" name="TextBox 77"/>
          <p:cNvSpPr txBox="1">
            <a:spLocks noChangeArrowheads="1"/>
          </p:cNvSpPr>
          <p:nvPr/>
        </p:nvSpPr>
        <p:spPr bwMode="auto">
          <a:xfrm>
            <a:off x="3268663" y="6518275"/>
            <a:ext cx="5032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ru-RU" sz="1600"/>
              <a:t>119</a:t>
            </a:r>
          </a:p>
        </p:txBody>
      </p:sp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3692525" y="6537325"/>
            <a:ext cx="5048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ru-RU" sz="1600"/>
              <a:t>374</a:t>
            </a:r>
          </a:p>
        </p:txBody>
      </p: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4160838" y="6518275"/>
            <a:ext cx="5048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ru-RU" sz="1600"/>
              <a:t>178</a:t>
            </a:r>
          </a:p>
        </p:txBody>
      </p: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4622800" y="6524625"/>
            <a:ext cx="5048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ru-RU" sz="1600"/>
              <a:t>12</a:t>
            </a:r>
          </a:p>
        </p:txBody>
      </p:sp>
      <p:sp>
        <p:nvSpPr>
          <p:cNvPr id="82" name="TextBox 81"/>
          <p:cNvSpPr txBox="1">
            <a:spLocks noChangeArrowheads="1"/>
          </p:cNvSpPr>
          <p:nvPr/>
        </p:nvSpPr>
        <p:spPr bwMode="auto">
          <a:xfrm>
            <a:off x="1042988" y="6453188"/>
            <a:ext cx="1303337" cy="369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ru-RU"/>
              <a:t>Strip ADC’s </a:t>
            </a:r>
            <a:endParaRPr lang="ru-RU" altLang="ru-RU"/>
          </a:p>
        </p:txBody>
      </p:sp>
      <p:sp>
        <p:nvSpPr>
          <p:cNvPr id="83" name="Стрелка вправо 82"/>
          <p:cNvSpPr/>
          <p:nvPr/>
        </p:nvSpPr>
        <p:spPr>
          <a:xfrm>
            <a:off x="4837113" y="5272088"/>
            <a:ext cx="846137" cy="120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5724525" y="5878513"/>
            <a:ext cx="431800" cy="52863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>
            <a:off x="6172200" y="6272213"/>
            <a:ext cx="431800" cy="134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>
            <a:off x="6851650" y="6107113"/>
            <a:ext cx="431800" cy="311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7" name="Прямоугольник 86"/>
          <p:cNvSpPr/>
          <p:nvPr/>
        </p:nvSpPr>
        <p:spPr>
          <a:xfrm>
            <a:off x="7288213" y="4140200"/>
            <a:ext cx="431800" cy="227806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7720013" y="5359400"/>
            <a:ext cx="431800" cy="10588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8159750" y="6351588"/>
            <a:ext cx="431800" cy="66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0" name="Прямоугольник 89"/>
          <p:cNvSpPr/>
          <p:nvPr/>
        </p:nvSpPr>
        <p:spPr>
          <a:xfrm>
            <a:off x="5292725" y="6340475"/>
            <a:ext cx="431800" cy="66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1" name="TextBox 90"/>
          <p:cNvSpPr txBox="1">
            <a:spLocks noChangeArrowheads="1"/>
          </p:cNvSpPr>
          <p:nvPr/>
        </p:nvSpPr>
        <p:spPr bwMode="auto">
          <a:xfrm>
            <a:off x="3738563" y="4694238"/>
            <a:ext cx="6048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ru-RU"/>
              <a:t>16</a:t>
            </a:r>
            <a:endParaRPr lang="ru-RU" altLang="ru-RU"/>
          </a:p>
        </p:txBody>
      </p:sp>
      <p:sp>
        <p:nvSpPr>
          <p:cNvPr id="92" name="TextBox 91"/>
          <p:cNvSpPr txBox="1">
            <a:spLocks noChangeArrowheads="1"/>
          </p:cNvSpPr>
          <p:nvPr/>
        </p:nvSpPr>
        <p:spPr bwMode="auto">
          <a:xfrm>
            <a:off x="7265988" y="4545013"/>
            <a:ext cx="6048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ru-RU"/>
              <a:t>16</a:t>
            </a:r>
            <a:endParaRPr lang="ru-RU" altLang="ru-RU"/>
          </a:p>
        </p:txBody>
      </p:sp>
      <p:sp>
        <p:nvSpPr>
          <p:cNvPr id="93" name="TextBox 92"/>
          <p:cNvSpPr txBox="1">
            <a:spLocks noChangeArrowheads="1"/>
          </p:cNvSpPr>
          <p:nvPr/>
        </p:nvSpPr>
        <p:spPr bwMode="auto">
          <a:xfrm>
            <a:off x="5683250" y="5889625"/>
            <a:ext cx="6048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ru-RU"/>
              <a:t>14</a:t>
            </a:r>
            <a:endParaRPr lang="ru-RU" altLang="ru-RU"/>
          </a:p>
        </p:txBody>
      </p:sp>
      <p:sp>
        <p:nvSpPr>
          <p:cNvPr id="94" name="TextBox 93"/>
          <p:cNvSpPr txBox="1">
            <a:spLocks noChangeArrowheads="1"/>
          </p:cNvSpPr>
          <p:nvPr/>
        </p:nvSpPr>
        <p:spPr bwMode="auto">
          <a:xfrm>
            <a:off x="2828925" y="5916613"/>
            <a:ext cx="6048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ru-RU"/>
              <a:t>14</a:t>
            </a:r>
            <a:endParaRPr lang="ru-RU" alt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1857375" y="2335213"/>
            <a:ext cx="215900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2073275" y="1871663"/>
            <a:ext cx="215900" cy="82391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2289175" y="1401763"/>
            <a:ext cx="215900" cy="129381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2511425" y="1701800"/>
            <a:ext cx="209550" cy="9937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2720975" y="2036763"/>
            <a:ext cx="225425" cy="658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50" name="TextBox 54"/>
          <p:cNvSpPr txBox="1">
            <a:spLocks noChangeArrowheads="1"/>
          </p:cNvSpPr>
          <p:nvPr/>
        </p:nvSpPr>
        <p:spPr bwMode="auto">
          <a:xfrm>
            <a:off x="1604963" y="2820988"/>
            <a:ext cx="1655762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ru-RU" sz="1400"/>
              <a:t>Regular wide cluster strip charge distribution</a:t>
            </a:r>
            <a:endParaRPr lang="ru-RU" altLang="ru-RU" sz="1400"/>
          </a:p>
        </p:txBody>
      </p:sp>
      <p:sp>
        <p:nvSpPr>
          <p:cNvPr id="56" name="Прямоугольник 55"/>
          <p:cNvSpPr/>
          <p:nvPr/>
        </p:nvSpPr>
        <p:spPr>
          <a:xfrm>
            <a:off x="7770813" y="2320925"/>
            <a:ext cx="215900" cy="438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2455863" y="5918200"/>
            <a:ext cx="603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ru-RU"/>
              <a:t>13</a:t>
            </a:r>
            <a:endParaRPr lang="ru-RU" altLang="ru-RU"/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3319463" y="5876925"/>
            <a:ext cx="604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ru-RU"/>
              <a:t>15</a:t>
            </a:r>
            <a:endParaRPr lang="ru-RU" altLang="ru-RU"/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4183063" y="5876925"/>
            <a:ext cx="604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ru-RU"/>
              <a:t>17</a:t>
            </a:r>
            <a:endParaRPr lang="ru-RU" altLang="ru-RU"/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4614863" y="5876925"/>
            <a:ext cx="604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ru-RU"/>
              <a:t>18</a:t>
            </a:r>
            <a:endParaRPr lang="ru-RU" altLang="ru-RU"/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5297488" y="5876925"/>
            <a:ext cx="604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ru-RU"/>
              <a:t>13</a:t>
            </a:r>
            <a:endParaRPr lang="ru-RU" altLang="ru-RU"/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6172200" y="5876925"/>
            <a:ext cx="603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ru-RU"/>
              <a:t>15</a:t>
            </a:r>
            <a:endParaRPr lang="ru-RU" altLang="ru-RU"/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6875463" y="5732463"/>
            <a:ext cx="6048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ru-RU"/>
              <a:t>15</a:t>
            </a:r>
            <a:endParaRPr lang="ru-RU" altLang="ru-RU"/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7740650" y="5732463"/>
            <a:ext cx="6048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ru-RU"/>
              <a:t>17</a:t>
            </a:r>
            <a:endParaRPr lang="ru-RU" altLang="ru-RU"/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8101013" y="5949950"/>
            <a:ext cx="6048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ru-RU"/>
              <a:t>18</a:t>
            </a:r>
            <a:endParaRPr lang="ru-RU" altLang="ru-RU"/>
          </a:p>
        </p:txBody>
      </p:sp>
      <p:sp>
        <p:nvSpPr>
          <p:cNvPr id="66" name="TextBox 65"/>
          <p:cNvSpPr txBox="1"/>
          <p:nvPr/>
        </p:nvSpPr>
        <p:spPr bwMode="auto">
          <a:xfrm>
            <a:off x="-36513" y="3573463"/>
            <a:ext cx="1800226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CMS Simulation</a:t>
            </a:r>
            <a:endParaRPr lang="ru-RU" sz="1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118" name="Полилиния 4117"/>
          <p:cNvSpPr/>
          <p:nvPr/>
        </p:nvSpPr>
        <p:spPr>
          <a:xfrm>
            <a:off x="2416175" y="1308100"/>
            <a:ext cx="250825" cy="269875"/>
          </a:xfrm>
          <a:custGeom>
            <a:avLst/>
            <a:gdLst>
              <a:gd name="connsiteX0" fmla="*/ 0 w 249679"/>
              <a:gd name="connsiteY0" fmla="*/ 9736 h 270994"/>
              <a:gd name="connsiteX1" fmla="*/ 228600 w 249679"/>
              <a:gd name="connsiteY1" fmla="*/ 31508 h 270994"/>
              <a:gd name="connsiteX2" fmla="*/ 239485 w 249679"/>
              <a:gd name="connsiteY2" fmla="*/ 270994 h 270994"/>
              <a:gd name="connsiteX3" fmla="*/ 239485 w 249679"/>
              <a:gd name="connsiteY3" fmla="*/ 270994 h 270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679" h="270994">
                <a:moveTo>
                  <a:pt x="0" y="9736"/>
                </a:moveTo>
                <a:cubicBezTo>
                  <a:pt x="94343" y="-1150"/>
                  <a:pt x="188686" y="-12035"/>
                  <a:pt x="228600" y="31508"/>
                </a:cubicBezTo>
                <a:cubicBezTo>
                  <a:pt x="268514" y="75051"/>
                  <a:pt x="239485" y="270994"/>
                  <a:pt x="239485" y="270994"/>
                </a:cubicBezTo>
                <a:lnTo>
                  <a:pt x="239485" y="270994"/>
                </a:lnTo>
              </a:path>
            </a:pathLst>
          </a:custGeom>
          <a:noFill/>
          <a:ln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6" name="Полилиния 115"/>
          <p:cNvSpPr/>
          <p:nvPr/>
        </p:nvSpPr>
        <p:spPr>
          <a:xfrm flipH="1">
            <a:off x="2181225" y="1577975"/>
            <a:ext cx="434975" cy="225425"/>
          </a:xfrm>
          <a:custGeom>
            <a:avLst/>
            <a:gdLst>
              <a:gd name="connsiteX0" fmla="*/ 0 w 249679"/>
              <a:gd name="connsiteY0" fmla="*/ 9736 h 270994"/>
              <a:gd name="connsiteX1" fmla="*/ 228600 w 249679"/>
              <a:gd name="connsiteY1" fmla="*/ 31508 h 270994"/>
              <a:gd name="connsiteX2" fmla="*/ 239485 w 249679"/>
              <a:gd name="connsiteY2" fmla="*/ 270994 h 270994"/>
              <a:gd name="connsiteX3" fmla="*/ 239485 w 249679"/>
              <a:gd name="connsiteY3" fmla="*/ 270994 h 270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679" h="270994">
                <a:moveTo>
                  <a:pt x="0" y="9736"/>
                </a:moveTo>
                <a:cubicBezTo>
                  <a:pt x="94343" y="-1150"/>
                  <a:pt x="188686" y="-12035"/>
                  <a:pt x="228600" y="31508"/>
                </a:cubicBezTo>
                <a:cubicBezTo>
                  <a:pt x="268514" y="75051"/>
                  <a:pt x="239485" y="270994"/>
                  <a:pt x="239485" y="270994"/>
                </a:cubicBezTo>
                <a:lnTo>
                  <a:pt x="239485" y="270994"/>
                </a:lnTo>
              </a:path>
            </a:pathLst>
          </a:custGeom>
          <a:noFill/>
          <a:ln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4120" name="Скругленная соединительная линия 4119"/>
          <p:cNvCxnSpPr/>
          <p:nvPr/>
        </p:nvCxnSpPr>
        <p:spPr>
          <a:xfrm>
            <a:off x="2252663" y="1803400"/>
            <a:ext cx="576262" cy="173038"/>
          </a:xfrm>
          <a:prstGeom prst="curvedConnector3">
            <a:avLst>
              <a:gd name="adj1" fmla="val 95367"/>
            </a:avLst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Скругленная соединительная линия 95"/>
          <p:cNvCxnSpPr/>
          <p:nvPr/>
        </p:nvCxnSpPr>
        <p:spPr>
          <a:xfrm rot="10800000" flipV="1">
            <a:off x="1965325" y="1990725"/>
            <a:ext cx="792163" cy="244475"/>
          </a:xfrm>
          <a:prstGeom prst="curvedConnector3">
            <a:avLst>
              <a:gd name="adj1" fmla="val 99486"/>
            </a:avLst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Полилиния 133"/>
          <p:cNvSpPr/>
          <p:nvPr/>
        </p:nvSpPr>
        <p:spPr>
          <a:xfrm>
            <a:off x="6918325" y="1989138"/>
            <a:ext cx="752475" cy="785812"/>
          </a:xfrm>
          <a:custGeom>
            <a:avLst/>
            <a:gdLst>
              <a:gd name="connsiteX0" fmla="*/ 0 w 828092"/>
              <a:gd name="connsiteY0" fmla="*/ 869985 h 898956"/>
              <a:gd name="connsiteX1" fmla="*/ 345688 w 828092"/>
              <a:gd name="connsiteY1" fmla="*/ 189 h 898956"/>
              <a:gd name="connsiteX2" fmla="*/ 769435 w 828092"/>
              <a:gd name="connsiteY2" fmla="*/ 791926 h 898956"/>
              <a:gd name="connsiteX3" fmla="*/ 814039 w 828092"/>
              <a:gd name="connsiteY3" fmla="*/ 869985 h 89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8092" h="898956">
                <a:moveTo>
                  <a:pt x="0" y="869985"/>
                </a:moveTo>
                <a:cubicBezTo>
                  <a:pt x="108724" y="441592"/>
                  <a:pt x="217449" y="13199"/>
                  <a:pt x="345688" y="189"/>
                </a:cubicBezTo>
                <a:cubicBezTo>
                  <a:pt x="473927" y="-12821"/>
                  <a:pt x="691377" y="646960"/>
                  <a:pt x="769435" y="791926"/>
                </a:cubicBezTo>
                <a:cubicBezTo>
                  <a:pt x="847493" y="936892"/>
                  <a:pt x="830766" y="903438"/>
                  <a:pt x="814039" y="869985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5" name="Полилиния 134"/>
          <p:cNvSpPr/>
          <p:nvPr/>
        </p:nvSpPr>
        <p:spPr>
          <a:xfrm>
            <a:off x="7761288" y="1803400"/>
            <a:ext cx="752475" cy="933450"/>
          </a:xfrm>
          <a:custGeom>
            <a:avLst/>
            <a:gdLst>
              <a:gd name="connsiteX0" fmla="*/ 0 w 828092"/>
              <a:gd name="connsiteY0" fmla="*/ 869985 h 898956"/>
              <a:gd name="connsiteX1" fmla="*/ 345688 w 828092"/>
              <a:gd name="connsiteY1" fmla="*/ 189 h 898956"/>
              <a:gd name="connsiteX2" fmla="*/ 769435 w 828092"/>
              <a:gd name="connsiteY2" fmla="*/ 791926 h 898956"/>
              <a:gd name="connsiteX3" fmla="*/ 814039 w 828092"/>
              <a:gd name="connsiteY3" fmla="*/ 869985 h 89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8092" h="898956">
                <a:moveTo>
                  <a:pt x="0" y="869985"/>
                </a:moveTo>
                <a:cubicBezTo>
                  <a:pt x="108724" y="441592"/>
                  <a:pt x="217449" y="13199"/>
                  <a:pt x="345688" y="189"/>
                </a:cubicBezTo>
                <a:cubicBezTo>
                  <a:pt x="473927" y="-12821"/>
                  <a:pt x="691377" y="646960"/>
                  <a:pt x="769435" y="791926"/>
                </a:cubicBezTo>
                <a:cubicBezTo>
                  <a:pt x="847493" y="936892"/>
                  <a:pt x="830766" y="903438"/>
                  <a:pt x="814039" y="869985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0" name="Полилиния 99"/>
          <p:cNvSpPr/>
          <p:nvPr/>
        </p:nvSpPr>
        <p:spPr>
          <a:xfrm>
            <a:off x="2460625" y="5949950"/>
            <a:ext cx="1204913" cy="434975"/>
          </a:xfrm>
          <a:custGeom>
            <a:avLst/>
            <a:gdLst>
              <a:gd name="connsiteX0" fmla="*/ 0 w 1204571"/>
              <a:gd name="connsiteY0" fmla="*/ 182914 h 189729"/>
              <a:gd name="connsiteX1" fmla="*/ 586740 w 1204571"/>
              <a:gd name="connsiteY1" fmla="*/ 34 h 189729"/>
              <a:gd name="connsiteX2" fmla="*/ 1143000 w 1204571"/>
              <a:gd name="connsiteY2" fmla="*/ 167674 h 189729"/>
              <a:gd name="connsiteX3" fmla="*/ 1165860 w 1204571"/>
              <a:gd name="connsiteY3" fmla="*/ 182914 h 189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4571" h="189729">
                <a:moveTo>
                  <a:pt x="0" y="182914"/>
                </a:moveTo>
                <a:cubicBezTo>
                  <a:pt x="198120" y="92744"/>
                  <a:pt x="396240" y="2574"/>
                  <a:pt x="586740" y="34"/>
                </a:cubicBezTo>
                <a:cubicBezTo>
                  <a:pt x="777240" y="-2506"/>
                  <a:pt x="1046480" y="137194"/>
                  <a:pt x="1143000" y="167674"/>
                </a:cubicBezTo>
                <a:cubicBezTo>
                  <a:pt x="1239520" y="198154"/>
                  <a:pt x="1202690" y="190534"/>
                  <a:pt x="1165860" y="182914"/>
                </a:cubicBez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7" name="Полилиния 136"/>
          <p:cNvSpPr/>
          <p:nvPr/>
        </p:nvSpPr>
        <p:spPr>
          <a:xfrm>
            <a:off x="3490913" y="4195763"/>
            <a:ext cx="1204912" cy="2214562"/>
          </a:xfrm>
          <a:custGeom>
            <a:avLst/>
            <a:gdLst>
              <a:gd name="connsiteX0" fmla="*/ 0 w 1204571"/>
              <a:gd name="connsiteY0" fmla="*/ 182914 h 189729"/>
              <a:gd name="connsiteX1" fmla="*/ 586740 w 1204571"/>
              <a:gd name="connsiteY1" fmla="*/ 34 h 189729"/>
              <a:gd name="connsiteX2" fmla="*/ 1143000 w 1204571"/>
              <a:gd name="connsiteY2" fmla="*/ 167674 h 189729"/>
              <a:gd name="connsiteX3" fmla="*/ 1165860 w 1204571"/>
              <a:gd name="connsiteY3" fmla="*/ 182914 h 189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4571" h="189729">
                <a:moveTo>
                  <a:pt x="0" y="182914"/>
                </a:moveTo>
                <a:cubicBezTo>
                  <a:pt x="198120" y="92744"/>
                  <a:pt x="396240" y="2574"/>
                  <a:pt x="586740" y="34"/>
                </a:cubicBezTo>
                <a:cubicBezTo>
                  <a:pt x="777240" y="-2506"/>
                  <a:pt x="1046480" y="137194"/>
                  <a:pt x="1143000" y="167674"/>
                </a:cubicBezTo>
                <a:cubicBezTo>
                  <a:pt x="1239520" y="198154"/>
                  <a:pt x="1202690" y="190534"/>
                  <a:pt x="1165860" y="182914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8" name="Полилиния 137"/>
          <p:cNvSpPr/>
          <p:nvPr/>
        </p:nvSpPr>
        <p:spPr>
          <a:xfrm>
            <a:off x="5365750" y="5916613"/>
            <a:ext cx="1204913" cy="450850"/>
          </a:xfrm>
          <a:custGeom>
            <a:avLst/>
            <a:gdLst>
              <a:gd name="connsiteX0" fmla="*/ 0 w 1204571"/>
              <a:gd name="connsiteY0" fmla="*/ 182914 h 189729"/>
              <a:gd name="connsiteX1" fmla="*/ 586740 w 1204571"/>
              <a:gd name="connsiteY1" fmla="*/ 34 h 189729"/>
              <a:gd name="connsiteX2" fmla="*/ 1143000 w 1204571"/>
              <a:gd name="connsiteY2" fmla="*/ 167674 h 189729"/>
              <a:gd name="connsiteX3" fmla="*/ 1165860 w 1204571"/>
              <a:gd name="connsiteY3" fmla="*/ 182914 h 189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4571" h="189729">
                <a:moveTo>
                  <a:pt x="0" y="182914"/>
                </a:moveTo>
                <a:cubicBezTo>
                  <a:pt x="198120" y="92744"/>
                  <a:pt x="396240" y="2574"/>
                  <a:pt x="586740" y="34"/>
                </a:cubicBezTo>
                <a:cubicBezTo>
                  <a:pt x="777240" y="-2506"/>
                  <a:pt x="1046480" y="137194"/>
                  <a:pt x="1143000" y="167674"/>
                </a:cubicBezTo>
                <a:cubicBezTo>
                  <a:pt x="1239520" y="198154"/>
                  <a:pt x="1202690" y="190534"/>
                  <a:pt x="1165860" y="182914"/>
                </a:cubicBez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9" name="Полилиния 138"/>
          <p:cNvSpPr/>
          <p:nvPr/>
        </p:nvSpPr>
        <p:spPr>
          <a:xfrm>
            <a:off x="7004050" y="4205288"/>
            <a:ext cx="1203325" cy="2214562"/>
          </a:xfrm>
          <a:custGeom>
            <a:avLst/>
            <a:gdLst>
              <a:gd name="connsiteX0" fmla="*/ 0 w 1204571"/>
              <a:gd name="connsiteY0" fmla="*/ 182914 h 189729"/>
              <a:gd name="connsiteX1" fmla="*/ 586740 w 1204571"/>
              <a:gd name="connsiteY1" fmla="*/ 34 h 189729"/>
              <a:gd name="connsiteX2" fmla="*/ 1143000 w 1204571"/>
              <a:gd name="connsiteY2" fmla="*/ 167674 h 189729"/>
              <a:gd name="connsiteX3" fmla="*/ 1165860 w 1204571"/>
              <a:gd name="connsiteY3" fmla="*/ 182914 h 189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4571" h="189729">
                <a:moveTo>
                  <a:pt x="0" y="182914"/>
                </a:moveTo>
                <a:cubicBezTo>
                  <a:pt x="198120" y="92744"/>
                  <a:pt x="396240" y="2574"/>
                  <a:pt x="586740" y="34"/>
                </a:cubicBezTo>
                <a:cubicBezTo>
                  <a:pt x="777240" y="-2506"/>
                  <a:pt x="1046480" y="137194"/>
                  <a:pt x="1143000" y="167674"/>
                </a:cubicBezTo>
                <a:cubicBezTo>
                  <a:pt x="1239520" y="198154"/>
                  <a:pt x="1202690" y="190534"/>
                  <a:pt x="1165860" y="182914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 rot="156295">
            <a:off x="8649261" y="6562556"/>
            <a:ext cx="1315721" cy="365125"/>
          </a:xfrm>
        </p:spPr>
        <p:txBody>
          <a:bodyPr/>
          <a:lstStyle/>
          <a:p>
            <a:pPr>
              <a:defRPr/>
            </a:pPr>
            <a:fld id="{F2187266-FB5F-4208-A945-B09A4004C61C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016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/>
      <p:bldP spid="77" grpId="0"/>
      <p:bldP spid="78" grpId="0"/>
      <p:bldP spid="79" grpId="0"/>
      <p:bldP spid="80" grpId="0"/>
      <p:bldP spid="81" grpId="0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/>
      <p:bldP spid="92" grpId="0"/>
      <p:bldP spid="93" grpId="0"/>
      <p:bldP spid="94" grpId="0"/>
      <p:bldP spid="56" grpId="0" animBg="1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675456"/>
            <a:ext cx="8713093" cy="1143001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000" dirty="0" smtClean="0">
                <a:latin typeface="Arial Rounded MT Bold" panose="020F0704030504030204" pitchFamily="34" charset="0"/>
              </a:rPr>
              <a:t>Abnormal strip charge distributions under consideration 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71775" y="635000"/>
            <a:ext cx="431800" cy="227806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03575" y="1854200"/>
            <a:ext cx="431800" cy="10588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339975" y="2290763"/>
            <a:ext cx="431800" cy="622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908175" y="2384425"/>
            <a:ext cx="431800" cy="52863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474788" y="2846388"/>
            <a:ext cx="433387" cy="66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643313" y="2846388"/>
            <a:ext cx="431800" cy="66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3879850" y="1773238"/>
            <a:ext cx="844550" cy="1222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767263" y="2379663"/>
            <a:ext cx="431800" cy="5302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214938" y="2773363"/>
            <a:ext cx="431800" cy="136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894388" y="2609850"/>
            <a:ext cx="431800" cy="311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330950" y="641350"/>
            <a:ext cx="431800" cy="227965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762750" y="1862138"/>
            <a:ext cx="431800" cy="1058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202488" y="2854325"/>
            <a:ext cx="431800" cy="66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335463" y="2843213"/>
            <a:ext cx="431800" cy="66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781300" y="1196975"/>
            <a:ext cx="6048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ru-RU"/>
              <a:t>16</a:t>
            </a:r>
            <a:endParaRPr lang="ru-RU" altLang="ru-RU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308725" y="1046163"/>
            <a:ext cx="6048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ru-RU"/>
              <a:t>16</a:t>
            </a:r>
            <a:endParaRPr lang="ru-RU" altLang="ru-RU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725988" y="2390775"/>
            <a:ext cx="604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ru-RU"/>
              <a:t>14</a:t>
            </a:r>
            <a:endParaRPr lang="ru-RU" altLang="ru-RU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871663" y="2419350"/>
            <a:ext cx="604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ru-RU"/>
              <a:t>14</a:t>
            </a:r>
            <a:endParaRPr lang="ru-RU" altLang="ru-RU"/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497013" y="2419350"/>
            <a:ext cx="604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ru-RU"/>
              <a:t>13</a:t>
            </a:r>
            <a:endParaRPr lang="ru-RU" altLang="ru-RU"/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362200" y="2379663"/>
            <a:ext cx="6048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ru-RU"/>
              <a:t>15</a:t>
            </a:r>
            <a:endParaRPr lang="ru-RU" altLang="ru-RU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225800" y="2379663"/>
            <a:ext cx="6048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ru-RU"/>
              <a:t>17</a:t>
            </a:r>
            <a:endParaRPr lang="ru-RU" altLang="ru-RU"/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657600" y="2379663"/>
            <a:ext cx="6048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ru-RU"/>
              <a:t>18</a:t>
            </a:r>
            <a:endParaRPr lang="ru-RU" altLang="ru-RU"/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4340225" y="2379663"/>
            <a:ext cx="6048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ru-RU"/>
              <a:t>13</a:t>
            </a:r>
            <a:endParaRPr lang="ru-RU" altLang="ru-RU"/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214938" y="2379663"/>
            <a:ext cx="603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ru-RU"/>
              <a:t>15</a:t>
            </a:r>
            <a:endParaRPr lang="ru-RU" altLang="ru-RU"/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918200" y="2235200"/>
            <a:ext cx="604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ru-RU"/>
              <a:t>15</a:t>
            </a:r>
            <a:endParaRPr lang="ru-RU" altLang="ru-RU"/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783388" y="2235200"/>
            <a:ext cx="604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ru-RU"/>
              <a:t>17</a:t>
            </a:r>
            <a:endParaRPr lang="ru-RU" altLang="ru-RU"/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7143750" y="2451100"/>
            <a:ext cx="603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ru-RU"/>
              <a:t>18</a:t>
            </a:r>
            <a:endParaRPr lang="ru-RU" altLang="ru-RU"/>
          </a:p>
        </p:txBody>
      </p:sp>
      <p:sp>
        <p:nvSpPr>
          <p:cNvPr id="31" name="Полилиния 30"/>
          <p:cNvSpPr/>
          <p:nvPr/>
        </p:nvSpPr>
        <p:spPr>
          <a:xfrm>
            <a:off x="1503363" y="2451100"/>
            <a:ext cx="1204912" cy="436563"/>
          </a:xfrm>
          <a:custGeom>
            <a:avLst/>
            <a:gdLst>
              <a:gd name="connsiteX0" fmla="*/ 0 w 1204571"/>
              <a:gd name="connsiteY0" fmla="*/ 182914 h 189729"/>
              <a:gd name="connsiteX1" fmla="*/ 586740 w 1204571"/>
              <a:gd name="connsiteY1" fmla="*/ 34 h 189729"/>
              <a:gd name="connsiteX2" fmla="*/ 1143000 w 1204571"/>
              <a:gd name="connsiteY2" fmla="*/ 167674 h 189729"/>
              <a:gd name="connsiteX3" fmla="*/ 1165860 w 1204571"/>
              <a:gd name="connsiteY3" fmla="*/ 182914 h 189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4571" h="189729">
                <a:moveTo>
                  <a:pt x="0" y="182914"/>
                </a:moveTo>
                <a:cubicBezTo>
                  <a:pt x="198120" y="92744"/>
                  <a:pt x="396240" y="2574"/>
                  <a:pt x="586740" y="34"/>
                </a:cubicBezTo>
                <a:cubicBezTo>
                  <a:pt x="777240" y="-2506"/>
                  <a:pt x="1046480" y="137194"/>
                  <a:pt x="1143000" y="167674"/>
                </a:cubicBezTo>
                <a:cubicBezTo>
                  <a:pt x="1239520" y="198154"/>
                  <a:pt x="1202690" y="190534"/>
                  <a:pt x="1165860" y="182914"/>
                </a:cubicBez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Полилиния 31"/>
          <p:cNvSpPr/>
          <p:nvPr/>
        </p:nvSpPr>
        <p:spPr>
          <a:xfrm>
            <a:off x="2533650" y="698500"/>
            <a:ext cx="1204913" cy="2214563"/>
          </a:xfrm>
          <a:custGeom>
            <a:avLst/>
            <a:gdLst>
              <a:gd name="connsiteX0" fmla="*/ 0 w 1204571"/>
              <a:gd name="connsiteY0" fmla="*/ 182914 h 189729"/>
              <a:gd name="connsiteX1" fmla="*/ 586740 w 1204571"/>
              <a:gd name="connsiteY1" fmla="*/ 34 h 189729"/>
              <a:gd name="connsiteX2" fmla="*/ 1143000 w 1204571"/>
              <a:gd name="connsiteY2" fmla="*/ 167674 h 189729"/>
              <a:gd name="connsiteX3" fmla="*/ 1165860 w 1204571"/>
              <a:gd name="connsiteY3" fmla="*/ 182914 h 189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4571" h="189729">
                <a:moveTo>
                  <a:pt x="0" y="182914"/>
                </a:moveTo>
                <a:cubicBezTo>
                  <a:pt x="198120" y="92744"/>
                  <a:pt x="396240" y="2574"/>
                  <a:pt x="586740" y="34"/>
                </a:cubicBezTo>
                <a:cubicBezTo>
                  <a:pt x="777240" y="-2506"/>
                  <a:pt x="1046480" y="137194"/>
                  <a:pt x="1143000" y="167674"/>
                </a:cubicBezTo>
                <a:cubicBezTo>
                  <a:pt x="1239520" y="198154"/>
                  <a:pt x="1202690" y="190534"/>
                  <a:pt x="1165860" y="182914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Полилиния 32"/>
          <p:cNvSpPr/>
          <p:nvPr/>
        </p:nvSpPr>
        <p:spPr>
          <a:xfrm>
            <a:off x="4408488" y="2419350"/>
            <a:ext cx="1204912" cy="450850"/>
          </a:xfrm>
          <a:custGeom>
            <a:avLst/>
            <a:gdLst>
              <a:gd name="connsiteX0" fmla="*/ 0 w 1204571"/>
              <a:gd name="connsiteY0" fmla="*/ 182914 h 189729"/>
              <a:gd name="connsiteX1" fmla="*/ 586740 w 1204571"/>
              <a:gd name="connsiteY1" fmla="*/ 34 h 189729"/>
              <a:gd name="connsiteX2" fmla="*/ 1143000 w 1204571"/>
              <a:gd name="connsiteY2" fmla="*/ 167674 h 189729"/>
              <a:gd name="connsiteX3" fmla="*/ 1165860 w 1204571"/>
              <a:gd name="connsiteY3" fmla="*/ 182914 h 189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4571" h="189729">
                <a:moveTo>
                  <a:pt x="0" y="182914"/>
                </a:moveTo>
                <a:cubicBezTo>
                  <a:pt x="198120" y="92744"/>
                  <a:pt x="396240" y="2574"/>
                  <a:pt x="586740" y="34"/>
                </a:cubicBezTo>
                <a:cubicBezTo>
                  <a:pt x="777240" y="-2506"/>
                  <a:pt x="1046480" y="137194"/>
                  <a:pt x="1143000" y="167674"/>
                </a:cubicBezTo>
                <a:cubicBezTo>
                  <a:pt x="1239520" y="198154"/>
                  <a:pt x="1202690" y="190534"/>
                  <a:pt x="1165860" y="182914"/>
                </a:cubicBez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Полилиния 33"/>
          <p:cNvSpPr/>
          <p:nvPr/>
        </p:nvSpPr>
        <p:spPr>
          <a:xfrm>
            <a:off x="6046788" y="706438"/>
            <a:ext cx="1203325" cy="2216150"/>
          </a:xfrm>
          <a:custGeom>
            <a:avLst/>
            <a:gdLst>
              <a:gd name="connsiteX0" fmla="*/ 0 w 1204571"/>
              <a:gd name="connsiteY0" fmla="*/ 182914 h 189729"/>
              <a:gd name="connsiteX1" fmla="*/ 586740 w 1204571"/>
              <a:gd name="connsiteY1" fmla="*/ 34 h 189729"/>
              <a:gd name="connsiteX2" fmla="*/ 1143000 w 1204571"/>
              <a:gd name="connsiteY2" fmla="*/ 167674 h 189729"/>
              <a:gd name="connsiteX3" fmla="*/ 1165860 w 1204571"/>
              <a:gd name="connsiteY3" fmla="*/ 182914 h 189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4571" h="189729">
                <a:moveTo>
                  <a:pt x="0" y="182914"/>
                </a:moveTo>
                <a:cubicBezTo>
                  <a:pt x="198120" y="92744"/>
                  <a:pt x="396240" y="2574"/>
                  <a:pt x="586740" y="34"/>
                </a:cubicBezTo>
                <a:cubicBezTo>
                  <a:pt x="777240" y="-2506"/>
                  <a:pt x="1046480" y="137194"/>
                  <a:pt x="1143000" y="167674"/>
                </a:cubicBezTo>
                <a:cubicBezTo>
                  <a:pt x="1239520" y="198154"/>
                  <a:pt x="1202690" y="190534"/>
                  <a:pt x="1165860" y="182914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027113" y="3776663"/>
            <a:ext cx="231775" cy="227965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1268413" y="4995863"/>
            <a:ext cx="211137" cy="1058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811213" y="5432425"/>
            <a:ext cx="215900" cy="623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595313" y="5594350"/>
            <a:ext cx="215900" cy="46196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379413" y="5980113"/>
            <a:ext cx="2159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479550" y="5988050"/>
            <a:ext cx="187325" cy="66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6" name="Полилиния 45"/>
          <p:cNvSpPr/>
          <p:nvPr/>
        </p:nvSpPr>
        <p:spPr>
          <a:xfrm>
            <a:off x="400050" y="5626100"/>
            <a:ext cx="619125" cy="436563"/>
          </a:xfrm>
          <a:custGeom>
            <a:avLst/>
            <a:gdLst>
              <a:gd name="connsiteX0" fmla="*/ 0 w 1204571"/>
              <a:gd name="connsiteY0" fmla="*/ 182914 h 189729"/>
              <a:gd name="connsiteX1" fmla="*/ 586740 w 1204571"/>
              <a:gd name="connsiteY1" fmla="*/ 34 h 189729"/>
              <a:gd name="connsiteX2" fmla="*/ 1143000 w 1204571"/>
              <a:gd name="connsiteY2" fmla="*/ 167674 h 189729"/>
              <a:gd name="connsiteX3" fmla="*/ 1165860 w 1204571"/>
              <a:gd name="connsiteY3" fmla="*/ 182914 h 189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4571" h="189729">
                <a:moveTo>
                  <a:pt x="0" y="182914"/>
                </a:moveTo>
                <a:cubicBezTo>
                  <a:pt x="198120" y="92744"/>
                  <a:pt x="396240" y="2574"/>
                  <a:pt x="586740" y="34"/>
                </a:cubicBezTo>
                <a:cubicBezTo>
                  <a:pt x="777240" y="-2506"/>
                  <a:pt x="1046480" y="137194"/>
                  <a:pt x="1143000" y="167674"/>
                </a:cubicBezTo>
                <a:cubicBezTo>
                  <a:pt x="1239520" y="198154"/>
                  <a:pt x="1202690" y="190534"/>
                  <a:pt x="1165860" y="182914"/>
                </a:cubicBez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" name="Полилиния 46"/>
          <p:cNvSpPr/>
          <p:nvPr/>
        </p:nvSpPr>
        <p:spPr>
          <a:xfrm>
            <a:off x="898525" y="3840163"/>
            <a:ext cx="649288" cy="2216150"/>
          </a:xfrm>
          <a:custGeom>
            <a:avLst/>
            <a:gdLst>
              <a:gd name="connsiteX0" fmla="*/ 0 w 1204571"/>
              <a:gd name="connsiteY0" fmla="*/ 182914 h 189729"/>
              <a:gd name="connsiteX1" fmla="*/ 586740 w 1204571"/>
              <a:gd name="connsiteY1" fmla="*/ 34 h 189729"/>
              <a:gd name="connsiteX2" fmla="*/ 1143000 w 1204571"/>
              <a:gd name="connsiteY2" fmla="*/ 167674 h 189729"/>
              <a:gd name="connsiteX3" fmla="*/ 1165860 w 1204571"/>
              <a:gd name="connsiteY3" fmla="*/ 182914 h 189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4571" h="189729">
                <a:moveTo>
                  <a:pt x="0" y="182914"/>
                </a:moveTo>
                <a:cubicBezTo>
                  <a:pt x="198120" y="92744"/>
                  <a:pt x="396240" y="2574"/>
                  <a:pt x="586740" y="34"/>
                </a:cubicBezTo>
                <a:cubicBezTo>
                  <a:pt x="777240" y="-2506"/>
                  <a:pt x="1046480" y="137194"/>
                  <a:pt x="1143000" y="167674"/>
                </a:cubicBezTo>
                <a:cubicBezTo>
                  <a:pt x="1239520" y="198154"/>
                  <a:pt x="1202690" y="190534"/>
                  <a:pt x="1165860" y="182914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57" name="Прямая со стрелкой 56"/>
          <p:cNvCxnSpPr/>
          <p:nvPr/>
        </p:nvCxnSpPr>
        <p:spPr>
          <a:xfrm flipH="1">
            <a:off x="1411288" y="3068638"/>
            <a:ext cx="928687" cy="504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900113" y="6102350"/>
            <a:ext cx="663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ru-RU"/>
              <a:t>1</a:t>
            </a:r>
            <a:endParaRPr lang="ru-RU" altLang="ru-RU"/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2041525" y="6073775"/>
            <a:ext cx="17129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ru-RU"/>
              <a:t>2 </a:t>
            </a:r>
          </a:p>
          <a:p>
            <a:pPr algn="ctr" eaLnBrk="1" hangingPunct="1"/>
            <a:r>
              <a:rPr lang="ru-RU" altLang="ru-RU"/>
              <a:t>(</a:t>
            </a:r>
            <a:r>
              <a:rPr lang="en-US" altLang="ru-RU"/>
              <a:t>mirror of 1</a:t>
            </a:r>
            <a:r>
              <a:rPr lang="ru-RU" altLang="ru-RU"/>
              <a:t>)</a:t>
            </a: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4987925" y="6092825"/>
            <a:ext cx="663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ru-RU"/>
              <a:t>3</a:t>
            </a:r>
            <a:endParaRPr lang="ru-RU" alt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5149850" y="3770313"/>
            <a:ext cx="231775" cy="227965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5391150" y="5627688"/>
            <a:ext cx="209550" cy="420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4933950" y="4868863"/>
            <a:ext cx="215900" cy="1181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4718050" y="5084763"/>
            <a:ext cx="215900" cy="965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4502150" y="5973763"/>
            <a:ext cx="2159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5600700" y="5981700"/>
            <a:ext cx="188913" cy="66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8" name="Полилиния 67"/>
          <p:cNvSpPr/>
          <p:nvPr/>
        </p:nvSpPr>
        <p:spPr>
          <a:xfrm>
            <a:off x="4522788" y="5084763"/>
            <a:ext cx="619125" cy="971550"/>
          </a:xfrm>
          <a:custGeom>
            <a:avLst/>
            <a:gdLst>
              <a:gd name="connsiteX0" fmla="*/ 0 w 1204571"/>
              <a:gd name="connsiteY0" fmla="*/ 182914 h 189729"/>
              <a:gd name="connsiteX1" fmla="*/ 586740 w 1204571"/>
              <a:gd name="connsiteY1" fmla="*/ 34 h 189729"/>
              <a:gd name="connsiteX2" fmla="*/ 1143000 w 1204571"/>
              <a:gd name="connsiteY2" fmla="*/ 167674 h 189729"/>
              <a:gd name="connsiteX3" fmla="*/ 1165860 w 1204571"/>
              <a:gd name="connsiteY3" fmla="*/ 182914 h 189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4571" h="189729">
                <a:moveTo>
                  <a:pt x="0" y="182914"/>
                </a:moveTo>
                <a:cubicBezTo>
                  <a:pt x="198120" y="92744"/>
                  <a:pt x="396240" y="2574"/>
                  <a:pt x="586740" y="34"/>
                </a:cubicBezTo>
                <a:cubicBezTo>
                  <a:pt x="777240" y="-2506"/>
                  <a:pt x="1046480" y="137194"/>
                  <a:pt x="1143000" y="167674"/>
                </a:cubicBezTo>
                <a:cubicBezTo>
                  <a:pt x="1239520" y="198154"/>
                  <a:pt x="1202690" y="190534"/>
                  <a:pt x="1165860" y="182914"/>
                </a:cubicBez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9" name="Полилиния 68"/>
          <p:cNvSpPr/>
          <p:nvPr/>
        </p:nvSpPr>
        <p:spPr>
          <a:xfrm>
            <a:off x="4854575" y="3776663"/>
            <a:ext cx="649288" cy="2273300"/>
          </a:xfrm>
          <a:custGeom>
            <a:avLst/>
            <a:gdLst>
              <a:gd name="connsiteX0" fmla="*/ 0 w 1204571"/>
              <a:gd name="connsiteY0" fmla="*/ 182914 h 189729"/>
              <a:gd name="connsiteX1" fmla="*/ 586740 w 1204571"/>
              <a:gd name="connsiteY1" fmla="*/ 34 h 189729"/>
              <a:gd name="connsiteX2" fmla="*/ 1143000 w 1204571"/>
              <a:gd name="connsiteY2" fmla="*/ 167674 h 189729"/>
              <a:gd name="connsiteX3" fmla="*/ 1165860 w 1204571"/>
              <a:gd name="connsiteY3" fmla="*/ 182914 h 189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4571" h="189729">
                <a:moveTo>
                  <a:pt x="0" y="182914"/>
                </a:moveTo>
                <a:cubicBezTo>
                  <a:pt x="198120" y="92744"/>
                  <a:pt x="396240" y="2574"/>
                  <a:pt x="586740" y="34"/>
                </a:cubicBezTo>
                <a:cubicBezTo>
                  <a:pt x="777240" y="-2506"/>
                  <a:pt x="1046480" y="137194"/>
                  <a:pt x="1143000" y="167674"/>
                </a:cubicBezTo>
                <a:cubicBezTo>
                  <a:pt x="1239520" y="198154"/>
                  <a:pt x="1202690" y="190534"/>
                  <a:pt x="1165860" y="182914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2946400" y="5421313"/>
            <a:ext cx="231775" cy="6286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3187700" y="5554663"/>
            <a:ext cx="209550" cy="4953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2730500" y="3763963"/>
            <a:ext cx="215900" cy="2286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2514600" y="4983163"/>
            <a:ext cx="215900" cy="10668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2298700" y="5975350"/>
            <a:ext cx="215900" cy="746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3397250" y="5983288"/>
            <a:ext cx="187325" cy="66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6" name="Полилиния 75"/>
          <p:cNvSpPr/>
          <p:nvPr/>
        </p:nvSpPr>
        <p:spPr>
          <a:xfrm>
            <a:off x="2978150" y="5621338"/>
            <a:ext cx="619125" cy="434975"/>
          </a:xfrm>
          <a:custGeom>
            <a:avLst/>
            <a:gdLst>
              <a:gd name="connsiteX0" fmla="*/ 0 w 1204571"/>
              <a:gd name="connsiteY0" fmla="*/ 182914 h 189729"/>
              <a:gd name="connsiteX1" fmla="*/ 586740 w 1204571"/>
              <a:gd name="connsiteY1" fmla="*/ 34 h 189729"/>
              <a:gd name="connsiteX2" fmla="*/ 1143000 w 1204571"/>
              <a:gd name="connsiteY2" fmla="*/ 167674 h 189729"/>
              <a:gd name="connsiteX3" fmla="*/ 1165860 w 1204571"/>
              <a:gd name="connsiteY3" fmla="*/ 182914 h 189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4571" h="189729">
                <a:moveTo>
                  <a:pt x="0" y="182914"/>
                </a:moveTo>
                <a:cubicBezTo>
                  <a:pt x="198120" y="92744"/>
                  <a:pt x="396240" y="2574"/>
                  <a:pt x="586740" y="34"/>
                </a:cubicBezTo>
                <a:cubicBezTo>
                  <a:pt x="777240" y="-2506"/>
                  <a:pt x="1046480" y="137194"/>
                  <a:pt x="1143000" y="167674"/>
                </a:cubicBezTo>
                <a:cubicBezTo>
                  <a:pt x="1239520" y="198154"/>
                  <a:pt x="1202690" y="190534"/>
                  <a:pt x="1165860" y="182914"/>
                </a:cubicBez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7" name="Полилиния 76"/>
          <p:cNvSpPr/>
          <p:nvPr/>
        </p:nvSpPr>
        <p:spPr>
          <a:xfrm>
            <a:off x="2486025" y="3763963"/>
            <a:ext cx="649288" cy="2271712"/>
          </a:xfrm>
          <a:custGeom>
            <a:avLst/>
            <a:gdLst>
              <a:gd name="connsiteX0" fmla="*/ 0 w 1204571"/>
              <a:gd name="connsiteY0" fmla="*/ 182914 h 189729"/>
              <a:gd name="connsiteX1" fmla="*/ 586740 w 1204571"/>
              <a:gd name="connsiteY1" fmla="*/ 34 h 189729"/>
              <a:gd name="connsiteX2" fmla="*/ 1143000 w 1204571"/>
              <a:gd name="connsiteY2" fmla="*/ 167674 h 189729"/>
              <a:gd name="connsiteX3" fmla="*/ 1165860 w 1204571"/>
              <a:gd name="connsiteY3" fmla="*/ 182914 h 189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4571" h="189729">
                <a:moveTo>
                  <a:pt x="0" y="182914"/>
                </a:moveTo>
                <a:cubicBezTo>
                  <a:pt x="198120" y="92744"/>
                  <a:pt x="396240" y="2574"/>
                  <a:pt x="586740" y="34"/>
                </a:cubicBezTo>
                <a:cubicBezTo>
                  <a:pt x="777240" y="-2506"/>
                  <a:pt x="1046480" y="137194"/>
                  <a:pt x="1143000" y="167674"/>
                </a:cubicBezTo>
                <a:cubicBezTo>
                  <a:pt x="1239520" y="198154"/>
                  <a:pt x="1202690" y="190534"/>
                  <a:pt x="1165860" y="182914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7113588" y="4948238"/>
            <a:ext cx="231775" cy="1093787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7354888" y="5084763"/>
            <a:ext cx="209550" cy="95726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6897688" y="3763963"/>
            <a:ext cx="215900" cy="227806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6681788" y="5621338"/>
            <a:ext cx="215900" cy="420687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6465888" y="5967413"/>
            <a:ext cx="215900" cy="746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7564438" y="5975350"/>
            <a:ext cx="187325" cy="66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4" name="Полилиния 83"/>
          <p:cNvSpPr/>
          <p:nvPr/>
        </p:nvSpPr>
        <p:spPr>
          <a:xfrm>
            <a:off x="7127875" y="5065713"/>
            <a:ext cx="619125" cy="969962"/>
          </a:xfrm>
          <a:custGeom>
            <a:avLst/>
            <a:gdLst>
              <a:gd name="connsiteX0" fmla="*/ 0 w 1204571"/>
              <a:gd name="connsiteY0" fmla="*/ 182914 h 189729"/>
              <a:gd name="connsiteX1" fmla="*/ 586740 w 1204571"/>
              <a:gd name="connsiteY1" fmla="*/ 34 h 189729"/>
              <a:gd name="connsiteX2" fmla="*/ 1143000 w 1204571"/>
              <a:gd name="connsiteY2" fmla="*/ 167674 h 189729"/>
              <a:gd name="connsiteX3" fmla="*/ 1165860 w 1204571"/>
              <a:gd name="connsiteY3" fmla="*/ 182914 h 189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4571" h="189729">
                <a:moveTo>
                  <a:pt x="0" y="182914"/>
                </a:moveTo>
                <a:cubicBezTo>
                  <a:pt x="198120" y="92744"/>
                  <a:pt x="396240" y="2574"/>
                  <a:pt x="586740" y="34"/>
                </a:cubicBezTo>
                <a:cubicBezTo>
                  <a:pt x="777240" y="-2506"/>
                  <a:pt x="1046480" y="137194"/>
                  <a:pt x="1143000" y="167674"/>
                </a:cubicBezTo>
                <a:cubicBezTo>
                  <a:pt x="1239520" y="198154"/>
                  <a:pt x="1202690" y="190534"/>
                  <a:pt x="1165860" y="182914"/>
                </a:cubicBez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5" name="Полилиния 84"/>
          <p:cNvSpPr/>
          <p:nvPr/>
        </p:nvSpPr>
        <p:spPr>
          <a:xfrm>
            <a:off x="6732588" y="3770313"/>
            <a:ext cx="649287" cy="2271712"/>
          </a:xfrm>
          <a:custGeom>
            <a:avLst/>
            <a:gdLst>
              <a:gd name="connsiteX0" fmla="*/ 0 w 1204571"/>
              <a:gd name="connsiteY0" fmla="*/ 182914 h 189729"/>
              <a:gd name="connsiteX1" fmla="*/ 586740 w 1204571"/>
              <a:gd name="connsiteY1" fmla="*/ 34 h 189729"/>
              <a:gd name="connsiteX2" fmla="*/ 1143000 w 1204571"/>
              <a:gd name="connsiteY2" fmla="*/ 167674 h 189729"/>
              <a:gd name="connsiteX3" fmla="*/ 1165860 w 1204571"/>
              <a:gd name="connsiteY3" fmla="*/ 182914 h 189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4571" h="189729">
                <a:moveTo>
                  <a:pt x="0" y="182914"/>
                </a:moveTo>
                <a:cubicBezTo>
                  <a:pt x="198120" y="92744"/>
                  <a:pt x="396240" y="2574"/>
                  <a:pt x="586740" y="34"/>
                </a:cubicBezTo>
                <a:cubicBezTo>
                  <a:pt x="777240" y="-2506"/>
                  <a:pt x="1046480" y="137194"/>
                  <a:pt x="1143000" y="167674"/>
                </a:cubicBezTo>
                <a:cubicBezTo>
                  <a:pt x="1239520" y="198154"/>
                  <a:pt x="1202690" y="190534"/>
                  <a:pt x="1165860" y="182914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6" name="TextBox 85"/>
          <p:cNvSpPr txBox="1">
            <a:spLocks noChangeArrowheads="1"/>
          </p:cNvSpPr>
          <p:nvPr/>
        </p:nvSpPr>
        <p:spPr bwMode="auto">
          <a:xfrm>
            <a:off x="6227763" y="6092825"/>
            <a:ext cx="17129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ru-RU"/>
              <a:t>4 </a:t>
            </a:r>
          </a:p>
          <a:p>
            <a:pPr algn="ctr" eaLnBrk="1" hangingPunct="1"/>
            <a:r>
              <a:rPr lang="ru-RU" altLang="ru-RU"/>
              <a:t>(</a:t>
            </a:r>
            <a:r>
              <a:rPr lang="en-US" altLang="ru-RU"/>
              <a:t>mirror of 3</a:t>
            </a:r>
            <a:r>
              <a:rPr lang="ru-RU" altLang="ru-RU"/>
              <a:t>)</a:t>
            </a:r>
          </a:p>
        </p:txBody>
      </p:sp>
      <p:sp>
        <p:nvSpPr>
          <p:cNvPr id="41" name="Номер слайда 40"/>
          <p:cNvSpPr>
            <a:spLocks noGrp="1"/>
          </p:cNvSpPr>
          <p:nvPr>
            <p:ph type="sldNum" sz="quarter" idx="12"/>
          </p:nvPr>
        </p:nvSpPr>
        <p:spPr>
          <a:xfrm>
            <a:off x="8656879" y="6520259"/>
            <a:ext cx="1315721" cy="365125"/>
          </a:xfrm>
        </p:spPr>
        <p:txBody>
          <a:bodyPr/>
          <a:lstStyle/>
          <a:p>
            <a:pPr>
              <a:defRPr/>
            </a:pPr>
            <a:fld id="{F2187266-FB5F-4208-A945-B09A4004C61C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621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58" grpId="0"/>
      <p:bldP spid="59" grpId="0"/>
      <p:bldP spid="60" grpId="0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921250" y="5763536"/>
            <a:ext cx="2587625" cy="50323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Number of hits per segment</a:t>
            </a:r>
            <a:endParaRPr lang="ru-RU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14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B1B404D8-B369-40FC-BB10-DA743A645159}" type="slidenum">
              <a:rPr lang="ru-RU" altLang="ru-RU">
                <a:solidFill>
                  <a:srgbClr val="FFFFFF"/>
                </a:solidFill>
              </a:rPr>
              <a:pPr eaLnBrk="1" hangingPunct="1"/>
              <a:t>5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148" name="TextBox 7170"/>
          <p:cNvSpPr txBox="1">
            <a:spLocks noChangeArrowheads="1"/>
          </p:cNvSpPr>
          <p:nvPr/>
        </p:nvSpPr>
        <p:spPr bwMode="auto">
          <a:xfrm>
            <a:off x="1374775" y="6451600"/>
            <a:ext cx="68405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ru-RU" b="1">
                <a:solidFill>
                  <a:srgbClr val="0070C0"/>
                </a:solidFill>
              </a:rPr>
              <a:t>BLUE</a:t>
            </a:r>
            <a:r>
              <a:rPr lang="en-US" altLang="ru-RU"/>
              <a:t> – </a:t>
            </a:r>
            <a:r>
              <a:rPr lang="en-US" altLang="ru-RU">
                <a:solidFill>
                  <a:srgbClr val="0070C0"/>
                </a:solidFill>
              </a:rPr>
              <a:t>standard RH Builder</a:t>
            </a:r>
            <a:r>
              <a:rPr lang="en-US" altLang="ru-RU"/>
              <a:t>; </a:t>
            </a:r>
            <a:r>
              <a:rPr lang="en-US" altLang="ru-RU" b="1">
                <a:solidFill>
                  <a:srgbClr val="FF0000"/>
                </a:solidFill>
              </a:rPr>
              <a:t>RED</a:t>
            </a:r>
            <a:r>
              <a:rPr lang="en-US" altLang="ru-RU"/>
              <a:t> – </a:t>
            </a:r>
            <a:r>
              <a:rPr lang="en-US" altLang="ru-RU">
                <a:solidFill>
                  <a:srgbClr val="FF0000"/>
                </a:solidFill>
              </a:rPr>
              <a:t>abnormal strip distribution division</a:t>
            </a:r>
            <a:endParaRPr lang="ru-RU" altLang="ru-RU">
              <a:solidFill>
                <a:srgbClr val="FF0000"/>
              </a:solidFill>
            </a:endParaRPr>
          </a:p>
        </p:txBody>
      </p:sp>
      <p:pic>
        <p:nvPicPr>
          <p:cNvPr id="614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3049588"/>
            <a:ext cx="3743325" cy="258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25" y="3009900"/>
            <a:ext cx="3989388" cy="274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TextBox 7"/>
          <p:cNvSpPr txBox="1">
            <a:spLocks noChangeArrowheads="1"/>
          </p:cNvSpPr>
          <p:nvPr/>
        </p:nvSpPr>
        <p:spPr bwMode="auto">
          <a:xfrm>
            <a:off x="7235825" y="3644900"/>
            <a:ext cx="630238" cy="246063"/>
          </a:xfrm>
          <a:prstGeom prst="rect">
            <a:avLst/>
          </a:prstGeom>
          <a:noFill/>
          <a:ln w="1905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ru-RU" sz="1000"/>
              <a:t>+0.7%</a:t>
            </a:r>
            <a:endParaRPr lang="ru-RU" altLang="ru-RU" sz="1000"/>
          </a:p>
        </p:txBody>
      </p:sp>
      <p:sp>
        <p:nvSpPr>
          <p:cNvPr id="6153" name="TextBox 10"/>
          <p:cNvSpPr txBox="1">
            <a:spLocks noChangeArrowheads="1"/>
          </p:cNvSpPr>
          <p:nvPr/>
        </p:nvSpPr>
        <p:spPr bwMode="auto">
          <a:xfrm>
            <a:off x="369888" y="1617663"/>
            <a:ext cx="23891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ru-RU"/>
              <a:t>14.37   14.32   16.20</a:t>
            </a:r>
          </a:p>
          <a:p>
            <a:pPr eaLnBrk="1" hangingPunct="1"/>
            <a:endParaRPr lang="ru-RU" alt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2940050" y="1725613"/>
            <a:ext cx="1509713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55" name="TextBox 12"/>
          <p:cNvSpPr txBox="1">
            <a:spLocks noChangeArrowheads="1"/>
          </p:cNvSpPr>
          <p:nvPr/>
        </p:nvSpPr>
        <p:spPr bwMode="auto">
          <a:xfrm>
            <a:off x="4887913" y="1560513"/>
            <a:ext cx="33924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ru-RU"/>
              <a:t>14.37   14.32   14.16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ru-RU">
                <a:solidFill>
                  <a:srgbClr val="FF0000"/>
                </a:solidFill>
              </a:rPr>
              <a:t>	         </a:t>
            </a:r>
            <a:r>
              <a:rPr lang="en-US" altLang="ru-RU"/>
              <a:t>16.23</a:t>
            </a:r>
          </a:p>
          <a:p>
            <a:pPr eaLnBrk="1" hangingPunct="1"/>
            <a:endParaRPr lang="ru-RU" altLang="ru-RU"/>
          </a:p>
        </p:txBody>
      </p:sp>
      <p:sp>
        <p:nvSpPr>
          <p:cNvPr id="14" name="TextBox 1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7406940" y="2342085"/>
            <a:ext cx="1102878" cy="375552"/>
          </a:xfrm>
          <a:prstGeom prst="rect">
            <a:avLst/>
          </a:prstGeom>
          <a:blipFill rotWithShape="1">
            <a:blip r:embed="rId4"/>
            <a:stretch>
              <a:fillRect t="-6452" r="-2210" b="-24194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  <p:sp>
        <p:nvSpPr>
          <p:cNvPr id="15" name="TextBox 1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921235" y="2455298"/>
            <a:ext cx="1487543" cy="375552"/>
          </a:xfrm>
          <a:prstGeom prst="rect">
            <a:avLst/>
          </a:prstGeom>
          <a:blipFill rotWithShape="1">
            <a:blip r:embed="rId5"/>
            <a:stretch>
              <a:fillRect t="-6557" b="-26230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  <p:sp>
        <p:nvSpPr>
          <p:cNvPr id="6158" name="TextBox 15"/>
          <p:cNvSpPr txBox="1">
            <a:spLocks noChangeArrowheads="1"/>
          </p:cNvSpPr>
          <p:nvPr/>
        </p:nvSpPr>
        <p:spPr bwMode="auto">
          <a:xfrm>
            <a:off x="2501900" y="1092200"/>
            <a:ext cx="23860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ru-RU"/>
              <a:t>Abnormal charge distribution handling</a:t>
            </a:r>
            <a:endParaRPr lang="ru-RU" altLang="ru-RU"/>
          </a:p>
        </p:txBody>
      </p:sp>
      <p:sp>
        <p:nvSpPr>
          <p:cNvPr id="17" name="Овал 16"/>
          <p:cNvSpPr/>
          <p:nvPr/>
        </p:nvSpPr>
        <p:spPr>
          <a:xfrm>
            <a:off x="201613" y="1571625"/>
            <a:ext cx="2374900" cy="5191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4810125" y="1571625"/>
            <a:ext cx="2201863" cy="4873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9" name="Прямая со стрелкой 18"/>
          <p:cNvCxnSpPr/>
          <p:nvPr/>
        </p:nvCxnSpPr>
        <p:spPr>
          <a:xfrm flipH="1" flipV="1">
            <a:off x="7004050" y="2011363"/>
            <a:ext cx="504825" cy="2984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 flipV="1">
            <a:off x="1833563" y="2227263"/>
            <a:ext cx="314325" cy="215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63" name="TextBox 20"/>
          <p:cNvSpPr txBox="1">
            <a:spLocks noChangeArrowheads="1"/>
          </p:cNvSpPr>
          <p:nvPr/>
        </p:nvSpPr>
        <p:spPr bwMode="auto">
          <a:xfrm>
            <a:off x="415925" y="1093788"/>
            <a:ext cx="1946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ru-RU"/>
              <a:t>L1         L2           L3</a:t>
            </a:r>
            <a:endParaRPr lang="ru-RU" altLang="ru-RU"/>
          </a:p>
        </p:txBody>
      </p:sp>
      <p:sp>
        <p:nvSpPr>
          <p:cNvPr id="6164" name="TextBox 21"/>
          <p:cNvSpPr txBox="1">
            <a:spLocks noChangeArrowheads="1"/>
          </p:cNvSpPr>
          <p:nvPr/>
        </p:nvSpPr>
        <p:spPr bwMode="auto">
          <a:xfrm>
            <a:off x="4887913" y="1093788"/>
            <a:ext cx="3641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ru-RU"/>
              <a:t>L1           L2           L3      </a:t>
            </a:r>
            <a:endParaRPr lang="ru-RU" altLang="ru-RU"/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624408" y="-162272"/>
            <a:ext cx="7620000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Arial Rounded MT Bold" panose="020F0704030504030204" pitchFamily="34" charset="0"/>
              </a:rPr>
              <a:t>Improvement analysis </a:t>
            </a:r>
            <a:endParaRPr lang="ru-RU" dirty="0"/>
          </a:p>
        </p:txBody>
      </p:sp>
      <p:sp>
        <p:nvSpPr>
          <p:cNvPr id="6166" name="TextBox 24"/>
          <p:cNvSpPr txBox="1">
            <a:spLocks noChangeArrowheads="1"/>
          </p:cNvSpPr>
          <p:nvPr/>
        </p:nvSpPr>
        <p:spPr bwMode="auto">
          <a:xfrm>
            <a:off x="107950" y="2976563"/>
            <a:ext cx="2303463" cy="307975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ru-RU" sz="1400" b="1"/>
              <a:t>CMS Preliminary Simulation</a:t>
            </a:r>
            <a:endParaRPr lang="ru-RU" altLang="ru-RU" sz="1400" b="1"/>
          </a:p>
        </p:txBody>
      </p:sp>
      <p:sp>
        <p:nvSpPr>
          <p:cNvPr id="6167" name="TextBox 25"/>
          <p:cNvSpPr txBox="1">
            <a:spLocks noChangeArrowheads="1"/>
          </p:cNvSpPr>
          <p:nvPr/>
        </p:nvSpPr>
        <p:spPr bwMode="auto">
          <a:xfrm>
            <a:off x="4067175" y="2905125"/>
            <a:ext cx="2305050" cy="307975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ru-RU" sz="1400" b="1"/>
              <a:t>CMS Preliminary Simulation</a:t>
            </a:r>
            <a:endParaRPr lang="ru-RU" altLang="ru-RU" sz="1400" b="1"/>
          </a:p>
        </p:txBody>
      </p:sp>
      <p:pic>
        <p:nvPicPr>
          <p:cNvPr id="616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275" y="80963"/>
            <a:ext cx="1776413" cy="186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9" name="TextBox 1"/>
          <p:cNvSpPr txBox="1">
            <a:spLocks noChangeArrowheads="1"/>
          </p:cNvSpPr>
          <p:nvPr/>
        </p:nvSpPr>
        <p:spPr bwMode="auto">
          <a:xfrm>
            <a:off x="3155950" y="4283075"/>
            <a:ext cx="2568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ru-RU"/>
              <a:t>All segments</a:t>
            </a:r>
            <a:endParaRPr lang="ru-RU" altLang="ru-RU"/>
          </a:p>
        </p:txBody>
      </p:sp>
      <p:sp>
        <p:nvSpPr>
          <p:cNvPr id="26" name="Номер слайда 9"/>
          <p:cNvSpPr txBox="1">
            <a:spLocks/>
          </p:cNvSpPr>
          <p:nvPr/>
        </p:nvSpPr>
        <p:spPr>
          <a:xfrm>
            <a:off x="8656879" y="6520259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2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F2187266-FB5F-4208-A945-B09A4004C61C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760239" y="5661248"/>
            <a:ext cx="2587625" cy="50323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l-GR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χ</a:t>
            </a:r>
            <a:r>
              <a:rPr lang="ru-RU" sz="1800" baseline="30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2</a:t>
            </a:r>
            <a:r>
              <a:rPr lang="ru-RU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/</a:t>
            </a:r>
            <a:r>
              <a:rPr lang="en-US" sz="18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NDoF</a:t>
            </a:r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segment</a:t>
            </a:r>
            <a:endParaRPr lang="ru-RU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17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 txBox="1">
            <a:spLocks noGrp="1"/>
          </p:cNvSpPr>
          <p:nvPr>
            <p:ph type="title"/>
          </p:nvPr>
        </p:nvSpPr>
        <p:spPr>
          <a:xfrm>
            <a:off x="683568" y="-27384"/>
            <a:ext cx="8022307" cy="646331"/>
          </a:xfr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Arial Rounded MT Bold" panose="020F0704030504030204" pitchFamily="34" charset="0"/>
              </a:rPr>
              <a:t>Only</a:t>
            </a: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 smtClean="0">
                <a:latin typeface="Arial Rounded MT Bold" panose="020F0704030504030204" pitchFamily="34" charset="0"/>
              </a:rPr>
              <a:t>Segments that changed </a:t>
            </a:r>
            <a:endParaRPr lang="ru-RU" dirty="0"/>
          </a:p>
        </p:txBody>
      </p:sp>
      <p:sp>
        <p:nvSpPr>
          <p:cNvPr id="819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B82E2402-ABED-43F8-965E-A2A7EDCF969E}" type="slidenum">
              <a:rPr lang="ru-RU" altLang="ru-RU">
                <a:solidFill>
                  <a:srgbClr val="FFFFFF"/>
                </a:solidFill>
              </a:rPr>
              <a:pPr eaLnBrk="1" hangingPunct="1"/>
              <a:t>6</a:t>
            </a:fld>
            <a:endParaRPr lang="ru-RU" altLang="ru-RU">
              <a:solidFill>
                <a:srgbClr val="FFFFFF"/>
              </a:solidFill>
            </a:endParaRPr>
          </a:p>
        </p:txBody>
      </p:sp>
      <p:pic>
        <p:nvPicPr>
          <p:cNvPr id="8196" name="Picture 7" descr="C:\Users\Николай\Downloads\Untitled_Message (14)\nhits_overlapped_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65" y="3717031"/>
            <a:ext cx="3885648" cy="281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8" descr="C:\Users\Николай\Downloads\Untitled_Message (14)\chi2_overlapped_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751" y="3789039"/>
            <a:ext cx="4009680" cy="2741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Box 7"/>
          <p:cNvSpPr txBox="1">
            <a:spLocks noChangeArrowheads="1"/>
          </p:cNvSpPr>
          <p:nvPr/>
        </p:nvSpPr>
        <p:spPr bwMode="auto">
          <a:xfrm>
            <a:off x="1331913" y="6517084"/>
            <a:ext cx="68405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ru-RU" b="1" dirty="0">
                <a:solidFill>
                  <a:srgbClr val="0070C0"/>
                </a:solidFill>
              </a:rPr>
              <a:t>BLUE</a:t>
            </a:r>
            <a:r>
              <a:rPr lang="en-US" altLang="ru-RU" dirty="0"/>
              <a:t> – </a:t>
            </a:r>
            <a:r>
              <a:rPr lang="en-US" altLang="ru-RU" dirty="0">
                <a:solidFill>
                  <a:srgbClr val="0070C0"/>
                </a:solidFill>
              </a:rPr>
              <a:t>standard RH Builder</a:t>
            </a:r>
            <a:r>
              <a:rPr lang="en-US" altLang="ru-RU" dirty="0"/>
              <a:t>; </a:t>
            </a:r>
            <a:r>
              <a:rPr lang="en-US" altLang="ru-RU" b="1" dirty="0">
                <a:solidFill>
                  <a:srgbClr val="FF0000"/>
                </a:solidFill>
              </a:rPr>
              <a:t>RED</a:t>
            </a:r>
            <a:r>
              <a:rPr lang="en-US" altLang="ru-RU" dirty="0"/>
              <a:t> – </a:t>
            </a:r>
            <a:r>
              <a:rPr lang="en-US" altLang="ru-RU" dirty="0">
                <a:solidFill>
                  <a:srgbClr val="FF0000"/>
                </a:solidFill>
              </a:rPr>
              <a:t>abnormal strip distribution division</a:t>
            </a:r>
            <a:endParaRPr lang="ru-RU" altLang="ru-RU" dirty="0">
              <a:solidFill>
                <a:srgbClr val="FF0000"/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703" y="623863"/>
            <a:ext cx="4173537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 bwMode="auto">
          <a:xfrm>
            <a:off x="2558703" y="476672"/>
            <a:ext cx="1901410" cy="43204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anchor="ctr">
            <a:spAutoFit/>
          </a:bodyPr>
          <a:lstStyle/>
          <a:p>
            <a:pPr>
              <a:defRPr/>
            </a:pPr>
            <a:endParaRPr lang="ru-RU" sz="1050" dirty="0"/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4049365" y="2620938"/>
            <a:ext cx="1390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ru-RU" sz="1400" b="1"/>
              <a:t>dPhi(Sim-RH)</a:t>
            </a:r>
            <a:endParaRPr lang="ru-RU" altLang="ru-RU" sz="1400" b="1"/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60098" y="3316981"/>
            <a:ext cx="9144001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ru-RU" sz="2000" dirty="0"/>
              <a:t>Compare </a:t>
            </a:r>
            <a:r>
              <a:rPr lang="en-US" altLang="ru-RU" sz="2000" dirty="0" smtClean="0"/>
              <a:t>hits </a:t>
            </a:r>
            <a:r>
              <a:rPr lang="en-US" altLang="ru-RU" sz="2000" dirty="0"/>
              <a:t>and segments in </a:t>
            </a:r>
            <a:r>
              <a:rPr lang="en-US" altLang="ru-RU" sz="2000" dirty="0" smtClean="0"/>
              <a:t>events </a:t>
            </a:r>
            <a:r>
              <a:rPr lang="en-US" altLang="ru-RU" sz="2000" dirty="0"/>
              <a:t>where </a:t>
            </a:r>
            <a:r>
              <a:rPr lang="en-US" altLang="ru-RU" sz="2000" dirty="0" err="1"/>
              <a:t>std</a:t>
            </a:r>
            <a:r>
              <a:rPr lang="en-US" altLang="ru-RU" sz="2000" dirty="0"/>
              <a:t> and new </a:t>
            </a:r>
            <a:r>
              <a:rPr lang="en-US" altLang="ru-RU" sz="2000" dirty="0" smtClean="0"/>
              <a:t>reconstruction </a:t>
            </a:r>
            <a:r>
              <a:rPr lang="en-US" altLang="ru-RU" sz="2000" dirty="0"/>
              <a:t>differs</a:t>
            </a:r>
            <a:endParaRPr lang="ru-RU" altLang="ru-RU" sz="2000" dirty="0"/>
          </a:p>
        </p:txBody>
      </p:sp>
      <p:sp>
        <p:nvSpPr>
          <p:cNvPr id="12" name="Номер слайда 9"/>
          <p:cNvSpPr txBox="1">
            <a:spLocks/>
          </p:cNvSpPr>
          <p:nvPr/>
        </p:nvSpPr>
        <p:spPr>
          <a:xfrm>
            <a:off x="8656879" y="6520259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2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F2187266-FB5F-4208-A945-B09A4004C61C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90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417" y="-387424"/>
            <a:ext cx="8229600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 </a:t>
            </a:r>
            <a:r>
              <a:rPr lang="en-US" dirty="0" smtClean="0"/>
              <a:t>ME1/1 specific geometry</a:t>
            </a:r>
            <a:endParaRPr lang="ru-RU" dirty="0"/>
          </a:p>
        </p:txBody>
      </p:sp>
      <p:pic>
        <p:nvPicPr>
          <p:cNvPr id="12292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836712"/>
            <a:ext cx="3043238" cy="4584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836712"/>
            <a:ext cx="5657850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2195513" y="2818036"/>
            <a:ext cx="1842097" cy="2211265"/>
          </a:xfrm>
          <a:prstGeom prst="straightConnector1">
            <a:avLst/>
          </a:prstGeom>
          <a:ln w="28575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1547813" y="1484412"/>
            <a:ext cx="6768603" cy="2736701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2411413" y="3645000"/>
            <a:ext cx="2664643" cy="360362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6" name="TextBox 14"/>
          <p:cNvSpPr txBox="1">
            <a:spLocks noChangeArrowheads="1"/>
          </p:cNvSpPr>
          <p:nvPr/>
        </p:nvSpPr>
        <p:spPr bwMode="auto">
          <a:xfrm>
            <a:off x="2268538" y="4868962"/>
            <a:ext cx="7191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ru-RU" sz="1400" b="1"/>
              <a:t>wg 1</a:t>
            </a:r>
            <a:endParaRPr lang="ru-RU" altLang="ru-RU" sz="1400" b="1"/>
          </a:p>
        </p:txBody>
      </p:sp>
      <p:sp>
        <p:nvSpPr>
          <p:cNvPr id="12297" name="TextBox 16"/>
          <p:cNvSpPr txBox="1">
            <a:spLocks noChangeArrowheads="1"/>
          </p:cNvSpPr>
          <p:nvPr/>
        </p:nvSpPr>
        <p:spPr bwMode="auto">
          <a:xfrm>
            <a:off x="468313" y="1330425"/>
            <a:ext cx="7191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ru-RU" sz="1400" b="1"/>
              <a:t>wg 48</a:t>
            </a:r>
            <a:endParaRPr lang="ru-RU" altLang="ru-RU" sz="1400" b="1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56879" y="6448251"/>
            <a:ext cx="1315721" cy="365125"/>
          </a:xfrm>
        </p:spPr>
        <p:txBody>
          <a:bodyPr/>
          <a:lstStyle/>
          <a:p>
            <a:pPr>
              <a:defRPr/>
            </a:pPr>
            <a:fld id="{F2187266-FB5F-4208-A945-B09A4004C61C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11" name="Picture 2" descr="http://inspirehep.net/record/1398585/files/cms_upg_o_g_b_ni_13061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022949"/>
            <a:ext cx="3216931" cy="1593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5364088" y="6021288"/>
            <a:ext cx="21602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220072" y="6453336"/>
            <a:ext cx="7046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ME1/1</a:t>
            </a:r>
            <a:endParaRPr lang="ru-RU" sz="1050" b="1" dirty="0"/>
          </a:p>
        </p:txBody>
      </p:sp>
    </p:spTree>
    <p:extLst>
      <p:ext uri="{BB962C8B-B14F-4D97-AF65-F5344CB8AC3E}">
        <p14:creationId xmlns:p14="http://schemas.microsoft.com/office/powerpoint/2010/main" val="81692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Прямоугольный треугольник 84"/>
          <p:cNvSpPr/>
          <p:nvPr/>
        </p:nvSpPr>
        <p:spPr>
          <a:xfrm flipH="1" flipV="1">
            <a:off x="5240338" y="1838325"/>
            <a:ext cx="412750" cy="1662113"/>
          </a:xfrm>
          <a:prstGeom prst="rtTriangl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3" name="Прямоугольный треугольник 82"/>
          <p:cNvSpPr/>
          <p:nvPr/>
        </p:nvSpPr>
        <p:spPr>
          <a:xfrm flipV="1">
            <a:off x="5668963" y="1844675"/>
            <a:ext cx="2957512" cy="1655763"/>
          </a:xfrm>
          <a:prstGeom prst="rtTriangl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5" name="Прямоугольный треугольник 74"/>
          <p:cNvSpPr/>
          <p:nvPr/>
        </p:nvSpPr>
        <p:spPr>
          <a:xfrm rot="10800000" flipH="1">
            <a:off x="8383588" y="3933825"/>
            <a:ext cx="146050" cy="1566863"/>
          </a:xfrm>
          <a:prstGeom prst="rtTriangl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6" name="Прямоугольный треугольник 75"/>
          <p:cNvSpPr/>
          <p:nvPr/>
        </p:nvSpPr>
        <p:spPr>
          <a:xfrm rot="10800000" flipV="1">
            <a:off x="8383588" y="3846513"/>
            <a:ext cx="147637" cy="73025"/>
          </a:xfrm>
          <a:prstGeom prst="rtTriangl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4613" y="-33338"/>
            <a:ext cx="8229601" cy="1143001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ME 1/1 special geometry</a:t>
            </a:r>
            <a:endParaRPr lang="ru-RU" dirty="0"/>
          </a:p>
        </p:txBody>
      </p:sp>
      <p:pic>
        <p:nvPicPr>
          <p:cNvPr id="13319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4288" y="1535113"/>
            <a:ext cx="2651126" cy="399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Прямая соединительная линия 8"/>
          <p:cNvCxnSpPr>
            <a:stCxn id="85" idx="0"/>
          </p:cNvCxnSpPr>
          <p:nvPr/>
        </p:nvCxnSpPr>
        <p:spPr>
          <a:xfrm flipV="1">
            <a:off x="5653088" y="1844675"/>
            <a:ext cx="2951162" cy="16557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5219700" y="188913"/>
            <a:ext cx="2881313" cy="1655762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5494338" y="1844675"/>
            <a:ext cx="3109912" cy="828675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>
            <a:spLocks noChangeArrowheads="1"/>
          </p:cNvSpPr>
          <p:nvPr/>
        </p:nvSpPr>
        <p:spPr bwMode="auto">
          <a:xfrm rot="-1717218">
            <a:off x="6732588" y="2551113"/>
            <a:ext cx="1225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ru-RU" sz="1400"/>
              <a:t>first</a:t>
            </a:r>
            <a:r>
              <a:rPr lang="ru-RU" altLang="ru-RU" sz="1400"/>
              <a:t> </a:t>
            </a:r>
            <a:r>
              <a:rPr lang="en-US" altLang="ru-RU" sz="1400"/>
              <a:t>wire</a:t>
            </a:r>
            <a:endParaRPr lang="ru-RU" altLang="ru-RU" sz="1400"/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 rot="-1717218">
            <a:off x="5978525" y="750888"/>
            <a:ext cx="12239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ru-RU" sz="1400"/>
              <a:t>last</a:t>
            </a:r>
            <a:r>
              <a:rPr lang="ru-RU" altLang="ru-RU" sz="1400"/>
              <a:t> </a:t>
            </a:r>
            <a:r>
              <a:rPr lang="en-US" altLang="ru-RU" sz="1400"/>
              <a:t>wire</a:t>
            </a:r>
            <a:endParaRPr lang="ru-RU" altLang="ru-RU" sz="1400"/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 rot="-1717218">
            <a:off x="5722938" y="1758950"/>
            <a:ext cx="12239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ru-RU" sz="1400"/>
              <a:t>central</a:t>
            </a:r>
            <a:r>
              <a:rPr lang="ru-RU" altLang="ru-RU" sz="1400"/>
              <a:t> </a:t>
            </a:r>
            <a:r>
              <a:rPr lang="en-US" altLang="ru-RU" sz="1400"/>
              <a:t>wire</a:t>
            </a:r>
            <a:endParaRPr lang="ru-RU" altLang="ru-RU" sz="1400"/>
          </a:p>
        </p:txBody>
      </p:sp>
      <p:sp>
        <p:nvSpPr>
          <p:cNvPr id="21" name="Прямоугольник 20"/>
          <p:cNvSpPr/>
          <p:nvPr/>
        </p:nvSpPr>
        <p:spPr>
          <a:xfrm rot="19760723">
            <a:off x="6704013" y="1285875"/>
            <a:ext cx="1830387" cy="173038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 rot="-1842272">
            <a:off x="6780213" y="968375"/>
            <a:ext cx="1766887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ru-RU" sz="1400"/>
              <a:t>Not reconstructed</a:t>
            </a:r>
            <a:endParaRPr lang="ru-RU" altLang="ru-RU" sz="140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V="1">
            <a:off x="7956550" y="1844675"/>
            <a:ext cx="0" cy="357188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 flipV="1">
            <a:off x="6659563" y="1844675"/>
            <a:ext cx="98425" cy="10080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3" name="Прямая соединительная линия 3072"/>
          <p:cNvCxnSpPr/>
          <p:nvPr/>
        </p:nvCxnSpPr>
        <p:spPr>
          <a:xfrm flipV="1">
            <a:off x="7962900" y="1122363"/>
            <a:ext cx="0" cy="685800"/>
          </a:xfrm>
          <a:prstGeom prst="line">
            <a:avLst/>
          </a:prstGeom>
          <a:ln w="2857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5" name="Прямоугольный треугольник 3074"/>
          <p:cNvSpPr/>
          <p:nvPr/>
        </p:nvSpPr>
        <p:spPr>
          <a:xfrm flipH="1">
            <a:off x="5410200" y="3933825"/>
            <a:ext cx="2947988" cy="1582738"/>
          </a:xfrm>
          <a:prstGeom prst="rtTriangl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3077" name="Прямая со стрелкой 3076"/>
          <p:cNvCxnSpPr/>
          <p:nvPr/>
        </p:nvCxnSpPr>
        <p:spPr>
          <a:xfrm>
            <a:off x="8316913" y="1016000"/>
            <a:ext cx="141287" cy="7921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8032750" y="1268413"/>
            <a:ext cx="134938" cy="5762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7702550" y="1557338"/>
            <a:ext cx="103188" cy="4159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7345363" y="1695450"/>
            <a:ext cx="134937" cy="4175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7050088" y="1844675"/>
            <a:ext cx="82550" cy="3571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6784975" y="1946275"/>
            <a:ext cx="100013" cy="3000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6491288" y="2051050"/>
            <a:ext cx="100012" cy="3016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9" name="Прямая со стрелкой 3088"/>
          <p:cNvCxnSpPr/>
          <p:nvPr/>
        </p:nvCxnSpPr>
        <p:spPr>
          <a:xfrm>
            <a:off x="1187450" y="2112963"/>
            <a:ext cx="4064000" cy="13335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>
            <a:off x="1619250" y="5256213"/>
            <a:ext cx="3529013" cy="22225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>
            <a:stCxn id="3075" idx="2"/>
            <a:endCxn id="3075" idx="2"/>
          </p:cNvCxnSpPr>
          <p:nvPr/>
        </p:nvCxnSpPr>
        <p:spPr>
          <a:xfrm>
            <a:off x="8358188" y="5516563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>
            <a:spLocks noChangeArrowheads="1"/>
          </p:cNvSpPr>
          <p:nvPr/>
        </p:nvSpPr>
        <p:spPr bwMode="auto">
          <a:xfrm rot="-1717218">
            <a:off x="8027988" y="5367338"/>
            <a:ext cx="12239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ru-RU" sz="1400"/>
              <a:t>first</a:t>
            </a:r>
            <a:r>
              <a:rPr lang="ru-RU" altLang="ru-RU" sz="1400"/>
              <a:t> </a:t>
            </a:r>
            <a:r>
              <a:rPr lang="en-US" altLang="ru-RU" sz="1400"/>
              <a:t>wire</a:t>
            </a:r>
            <a:endParaRPr lang="ru-RU" altLang="ru-RU" sz="1400"/>
          </a:p>
        </p:txBody>
      </p:sp>
      <p:cxnSp>
        <p:nvCxnSpPr>
          <p:cNvPr id="72" name="Прямая соединительная линия 71"/>
          <p:cNvCxnSpPr/>
          <p:nvPr/>
        </p:nvCxnSpPr>
        <p:spPr>
          <a:xfrm flipV="1">
            <a:off x="8183563" y="5421313"/>
            <a:ext cx="174625" cy="952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>
            <a:endCxn id="76" idx="0"/>
          </p:cNvCxnSpPr>
          <p:nvPr/>
        </p:nvCxnSpPr>
        <p:spPr>
          <a:xfrm flipV="1">
            <a:off x="5381625" y="3846513"/>
            <a:ext cx="3149600" cy="1670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>
            <a:spLocks noChangeArrowheads="1"/>
          </p:cNvSpPr>
          <p:nvPr/>
        </p:nvSpPr>
        <p:spPr bwMode="auto">
          <a:xfrm rot="-1680975">
            <a:off x="6343650" y="4351338"/>
            <a:ext cx="12239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ru-RU" sz="1400"/>
              <a:t>last</a:t>
            </a:r>
            <a:r>
              <a:rPr lang="ru-RU" altLang="ru-RU" sz="1400"/>
              <a:t> </a:t>
            </a:r>
            <a:r>
              <a:rPr lang="en-US" altLang="ru-RU" sz="1400"/>
              <a:t>wire</a:t>
            </a:r>
            <a:endParaRPr lang="ru-RU" altLang="ru-RU" sz="1400"/>
          </a:p>
        </p:txBody>
      </p:sp>
      <p:cxnSp>
        <p:nvCxnSpPr>
          <p:cNvPr id="81" name="Прямая соединительная линия 80"/>
          <p:cNvCxnSpPr/>
          <p:nvPr/>
        </p:nvCxnSpPr>
        <p:spPr>
          <a:xfrm flipV="1">
            <a:off x="5435600" y="981075"/>
            <a:ext cx="2881313" cy="1655763"/>
          </a:xfrm>
          <a:prstGeom prst="line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 flipV="1">
            <a:off x="5668963" y="4581525"/>
            <a:ext cx="2760662" cy="1584325"/>
          </a:xfrm>
          <a:prstGeom prst="line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 flipV="1">
            <a:off x="6345238" y="5516563"/>
            <a:ext cx="1822450" cy="1008062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 flipV="1">
            <a:off x="5410200" y="4581525"/>
            <a:ext cx="3048000" cy="93503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 flipH="1" flipV="1">
            <a:off x="6318250" y="5049838"/>
            <a:ext cx="31750" cy="477837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 flipH="1" flipV="1">
            <a:off x="6337300" y="5516563"/>
            <a:ext cx="7938" cy="239712"/>
          </a:xfrm>
          <a:prstGeom prst="line">
            <a:avLst/>
          </a:prstGeom>
          <a:ln w="2857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 flipV="1">
            <a:off x="7553325" y="4365625"/>
            <a:ext cx="0" cy="11858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Прямоугольник 97"/>
          <p:cNvSpPr/>
          <p:nvPr/>
        </p:nvSpPr>
        <p:spPr>
          <a:xfrm rot="19760723">
            <a:off x="5489575" y="5800725"/>
            <a:ext cx="1392238" cy="147638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9" name="TextBox 98"/>
          <p:cNvSpPr txBox="1">
            <a:spLocks noChangeArrowheads="1"/>
          </p:cNvSpPr>
          <p:nvPr/>
        </p:nvSpPr>
        <p:spPr bwMode="auto">
          <a:xfrm rot="-1717218">
            <a:off x="6975475" y="5029200"/>
            <a:ext cx="12239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ru-RU" sz="1400"/>
              <a:t>central</a:t>
            </a:r>
            <a:r>
              <a:rPr lang="ru-RU" altLang="ru-RU" sz="1400"/>
              <a:t> </a:t>
            </a:r>
            <a:r>
              <a:rPr lang="en-US" altLang="ru-RU" sz="1400"/>
              <a:t>wire</a:t>
            </a:r>
            <a:endParaRPr lang="ru-RU" altLang="ru-RU" sz="1400"/>
          </a:p>
        </p:txBody>
      </p:sp>
      <p:sp>
        <p:nvSpPr>
          <p:cNvPr id="100" name="TextBox 99"/>
          <p:cNvSpPr txBox="1">
            <a:spLocks noChangeArrowheads="1"/>
          </p:cNvSpPr>
          <p:nvPr/>
        </p:nvSpPr>
        <p:spPr bwMode="auto">
          <a:xfrm rot="-1842272">
            <a:off x="4722813" y="5794375"/>
            <a:ext cx="17668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ru-RU" sz="1400"/>
              <a:t>Not reconstructed</a:t>
            </a:r>
            <a:endParaRPr lang="ru-RU" altLang="ru-RU" sz="1400"/>
          </a:p>
        </p:txBody>
      </p:sp>
      <p:cxnSp>
        <p:nvCxnSpPr>
          <p:cNvPr id="101" name="Прямая со стрелкой 100"/>
          <p:cNvCxnSpPr/>
          <p:nvPr/>
        </p:nvCxnSpPr>
        <p:spPr>
          <a:xfrm flipH="1" flipV="1">
            <a:off x="6757988" y="5113338"/>
            <a:ext cx="109537" cy="3651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 стрелкой 102"/>
          <p:cNvCxnSpPr/>
          <p:nvPr/>
        </p:nvCxnSpPr>
        <p:spPr>
          <a:xfrm flipH="1" flipV="1">
            <a:off x="6481763" y="5256213"/>
            <a:ext cx="109537" cy="3651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/>
          <p:nvPr/>
        </p:nvCxnSpPr>
        <p:spPr>
          <a:xfrm flipH="1" flipV="1">
            <a:off x="6170613" y="5305425"/>
            <a:ext cx="68262" cy="4508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 стрелкой 105"/>
          <p:cNvCxnSpPr/>
          <p:nvPr/>
        </p:nvCxnSpPr>
        <p:spPr>
          <a:xfrm flipH="1" flipV="1">
            <a:off x="5703888" y="5478463"/>
            <a:ext cx="109537" cy="4699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 стрелкой 107"/>
          <p:cNvCxnSpPr/>
          <p:nvPr/>
        </p:nvCxnSpPr>
        <p:spPr>
          <a:xfrm flipH="1" flipV="1">
            <a:off x="7265988" y="4972050"/>
            <a:ext cx="49212" cy="257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 стрелкой 110"/>
          <p:cNvCxnSpPr/>
          <p:nvPr/>
        </p:nvCxnSpPr>
        <p:spPr>
          <a:xfrm flipH="1" flipV="1">
            <a:off x="7046913" y="5049838"/>
            <a:ext cx="50800" cy="255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47664" y="5614126"/>
            <a:ext cx="4028633" cy="47917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  <p:sp>
        <p:nvSpPr>
          <p:cNvPr id="130" name="TextBox 12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784496" y="2389344"/>
            <a:ext cx="4028633" cy="495136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  <p:sp>
        <p:nvSpPr>
          <p:cNvPr id="88" name="TextBox 87"/>
          <p:cNvSpPr txBox="1">
            <a:spLocks noChangeArrowheads="1"/>
          </p:cNvSpPr>
          <p:nvPr/>
        </p:nvSpPr>
        <p:spPr bwMode="auto">
          <a:xfrm>
            <a:off x="4140200" y="1835150"/>
            <a:ext cx="86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ru-RU"/>
              <a:t>WG 48</a:t>
            </a:r>
            <a:endParaRPr lang="ru-RU" altLang="ru-RU"/>
          </a:p>
        </p:txBody>
      </p:sp>
      <p:sp>
        <p:nvSpPr>
          <p:cNvPr id="90" name="TextBox 89"/>
          <p:cNvSpPr txBox="1">
            <a:spLocks noChangeArrowheads="1"/>
          </p:cNvSpPr>
          <p:nvPr/>
        </p:nvSpPr>
        <p:spPr bwMode="auto">
          <a:xfrm>
            <a:off x="4441825" y="4976813"/>
            <a:ext cx="809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ru-RU"/>
              <a:t>WG 1</a:t>
            </a:r>
            <a:endParaRPr lang="ru-RU" altLang="ru-RU"/>
          </a:p>
        </p:txBody>
      </p:sp>
      <p:cxnSp>
        <p:nvCxnSpPr>
          <p:cNvPr id="105" name="Прямая соединительная линия 104"/>
          <p:cNvCxnSpPr/>
          <p:nvPr/>
        </p:nvCxnSpPr>
        <p:spPr>
          <a:xfrm>
            <a:off x="8639175" y="476250"/>
            <a:ext cx="0" cy="2657475"/>
          </a:xfrm>
          <a:prstGeom prst="line">
            <a:avLst/>
          </a:prstGeom>
          <a:ln w="1905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Прямая соединительная линия 143"/>
          <p:cNvCxnSpPr/>
          <p:nvPr/>
        </p:nvCxnSpPr>
        <p:spPr>
          <a:xfrm>
            <a:off x="6892925" y="3933825"/>
            <a:ext cx="0" cy="2663825"/>
          </a:xfrm>
          <a:prstGeom prst="line">
            <a:avLst/>
          </a:prstGeom>
          <a:ln w="1905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56879" y="6448251"/>
            <a:ext cx="1315721" cy="365125"/>
          </a:xfrm>
        </p:spPr>
        <p:txBody>
          <a:bodyPr/>
          <a:lstStyle/>
          <a:p>
            <a:pPr>
              <a:defRPr/>
            </a:pPr>
            <a:fld id="{F2187266-FB5F-4208-A945-B09A4004C61C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507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3" grpId="0" animBg="1"/>
      <p:bldP spid="75" grpId="0" animBg="1"/>
      <p:bldP spid="76" grpId="0" animBg="1"/>
      <p:bldP spid="20" grpId="0"/>
      <p:bldP spid="22" grpId="0"/>
      <p:bldP spid="23" grpId="0"/>
      <p:bldP spid="21" grpId="0" animBg="1"/>
      <p:bldP spid="25" grpId="0"/>
      <p:bldP spid="3075" grpId="0" animBg="1"/>
      <p:bldP spid="71" grpId="0"/>
      <p:bldP spid="80" grpId="0"/>
      <p:bldP spid="98" grpId="0" animBg="1"/>
      <p:bldP spid="99" grpId="0"/>
      <p:bldP spid="100" grpId="0"/>
      <p:bldP spid="88" grpId="0"/>
      <p:bldP spid="9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8" y="-603448"/>
            <a:ext cx="9396536" cy="1143001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 smtClean="0"/>
              <a:t>WG 1 &amp; 48 difference in global coordinates</a:t>
            </a:r>
            <a:endParaRPr lang="ru-RU" sz="2400" dirty="0"/>
          </a:p>
        </p:txBody>
      </p:sp>
      <p:pic>
        <p:nvPicPr>
          <p:cNvPr id="14339" name="Picture 3" descr="C:\Users\Николай\Downloads\Untitled_Message (14)\dr_rh_sim_std_wg1_4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" y="836613"/>
            <a:ext cx="3482975" cy="263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5" descr="C:\Users\Николай\Downloads\Untitled_Message (14)\dr_seg_st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3933825"/>
            <a:ext cx="3735388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563" y="3898900"/>
            <a:ext cx="3581400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836613"/>
            <a:ext cx="3829050" cy="263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Box 3"/>
          <p:cNvSpPr txBox="1">
            <a:spLocks noChangeArrowheads="1"/>
          </p:cNvSpPr>
          <p:nvPr/>
        </p:nvSpPr>
        <p:spPr bwMode="auto">
          <a:xfrm>
            <a:off x="1403350" y="3467100"/>
            <a:ext cx="1223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ru-RU" b="1"/>
              <a:t>STD</a:t>
            </a:r>
            <a:endParaRPr lang="ru-RU" altLang="ru-RU" b="1"/>
          </a:p>
        </p:txBody>
      </p:sp>
      <p:sp>
        <p:nvSpPr>
          <p:cNvPr id="14344" name="TextBox 11"/>
          <p:cNvSpPr txBox="1">
            <a:spLocks noChangeArrowheads="1"/>
          </p:cNvSpPr>
          <p:nvPr/>
        </p:nvSpPr>
        <p:spPr bwMode="auto">
          <a:xfrm>
            <a:off x="4572000" y="3435350"/>
            <a:ext cx="12239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ru-RU" b="1"/>
              <a:t>NEW</a:t>
            </a:r>
            <a:endParaRPr lang="ru-RU" altLang="ru-RU" b="1"/>
          </a:p>
        </p:txBody>
      </p:sp>
      <p:sp>
        <p:nvSpPr>
          <p:cNvPr id="14345" name="TextBox 12"/>
          <p:cNvSpPr txBox="1">
            <a:spLocks noChangeArrowheads="1"/>
          </p:cNvSpPr>
          <p:nvPr/>
        </p:nvSpPr>
        <p:spPr bwMode="auto">
          <a:xfrm>
            <a:off x="2699792" y="1966913"/>
            <a:ext cx="15016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ru-RU" b="1" dirty="0" err="1" smtClean="0"/>
              <a:t>RecHit-SimHit</a:t>
            </a:r>
            <a:endParaRPr lang="ru-RU" altLang="ru-RU" b="1" dirty="0"/>
          </a:p>
        </p:txBody>
      </p:sp>
      <p:sp>
        <p:nvSpPr>
          <p:cNvPr id="14346" name="TextBox 4"/>
          <p:cNvSpPr txBox="1">
            <a:spLocks noChangeArrowheads="1"/>
          </p:cNvSpPr>
          <p:nvPr/>
        </p:nvSpPr>
        <p:spPr bwMode="auto">
          <a:xfrm>
            <a:off x="2627313" y="3284538"/>
            <a:ext cx="720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ru-RU" sz="1400"/>
              <a:t>R(cm)</a:t>
            </a:r>
            <a:endParaRPr lang="ru-RU" altLang="ru-RU" sz="1400"/>
          </a:p>
        </p:txBody>
      </p:sp>
      <p:sp>
        <p:nvSpPr>
          <p:cNvPr id="14347" name="TextBox 15"/>
          <p:cNvSpPr txBox="1">
            <a:spLocks noChangeArrowheads="1"/>
          </p:cNvSpPr>
          <p:nvPr/>
        </p:nvSpPr>
        <p:spPr bwMode="auto">
          <a:xfrm>
            <a:off x="6356350" y="3298825"/>
            <a:ext cx="720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ru-RU" sz="1400"/>
              <a:t>R(cm)</a:t>
            </a:r>
            <a:endParaRPr lang="ru-RU" altLang="ru-RU" sz="1400"/>
          </a:p>
        </p:txBody>
      </p:sp>
      <p:sp>
        <p:nvSpPr>
          <p:cNvPr id="14348" name="TextBox 17"/>
          <p:cNvSpPr txBox="1">
            <a:spLocks noChangeArrowheads="1"/>
          </p:cNvSpPr>
          <p:nvPr/>
        </p:nvSpPr>
        <p:spPr bwMode="auto">
          <a:xfrm>
            <a:off x="6577013" y="6572250"/>
            <a:ext cx="7191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ru-RU" sz="1400"/>
              <a:t>R(cm)</a:t>
            </a:r>
            <a:endParaRPr lang="ru-RU" altLang="ru-RU" sz="1400"/>
          </a:p>
        </p:txBody>
      </p:sp>
      <p:sp>
        <p:nvSpPr>
          <p:cNvPr id="14350" name="TextBox 22"/>
          <p:cNvSpPr txBox="1">
            <a:spLocks noChangeArrowheads="1"/>
          </p:cNvSpPr>
          <p:nvPr/>
        </p:nvSpPr>
        <p:spPr bwMode="auto">
          <a:xfrm>
            <a:off x="2843213" y="6577013"/>
            <a:ext cx="720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ru-RU" sz="1400"/>
              <a:t>R(cm)</a:t>
            </a:r>
            <a:endParaRPr lang="ru-RU" altLang="ru-RU" sz="1400"/>
          </a:p>
        </p:txBody>
      </p:sp>
      <p:sp>
        <p:nvSpPr>
          <p:cNvPr id="14351" name="TextBox 23"/>
          <p:cNvSpPr txBox="1">
            <a:spLocks noChangeArrowheads="1"/>
          </p:cNvSpPr>
          <p:nvPr/>
        </p:nvSpPr>
        <p:spPr bwMode="auto">
          <a:xfrm>
            <a:off x="2390428" y="5175528"/>
            <a:ext cx="34055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ru-RU" b="1" dirty="0" smtClean="0"/>
              <a:t>Segments(</a:t>
            </a:r>
            <a:r>
              <a:rPr lang="en-US" altLang="ru-RU" b="1" dirty="0" err="1" smtClean="0"/>
              <a:t>Reco</a:t>
            </a:r>
            <a:r>
              <a:rPr lang="en-US" altLang="ru-RU" b="1" dirty="0" smtClean="0"/>
              <a:t>-Sim)</a:t>
            </a:r>
            <a:endParaRPr lang="ru-RU" altLang="ru-RU" b="1" dirty="0"/>
          </a:p>
        </p:txBody>
      </p:sp>
      <p:sp>
        <p:nvSpPr>
          <p:cNvPr id="14353" name="TextBox 6"/>
          <p:cNvSpPr txBox="1">
            <a:spLocks noChangeArrowheads="1"/>
          </p:cNvSpPr>
          <p:nvPr/>
        </p:nvSpPr>
        <p:spPr bwMode="auto">
          <a:xfrm>
            <a:off x="4464050" y="2373313"/>
            <a:ext cx="14398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ru-RU" sz="1600">
                <a:solidFill>
                  <a:srgbClr val="FF0000"/>
                </a:solidFill>
              </a:rPr>
              <a:t>+ 7.8%  MuRHs in wg1|48</a:t>
            </a:r>
            <a:endParaRPr lang="ru-RU" altLang="ru-RU" sz="1600">
              <a:solidFill>
                <a:srgbClr val="FF0000"/>
              </a:solidFill>
            </a:endParaRPr>
          </a:p>
          <a:p>
            <a:pPr algn="ctr" eaLnBrk="1" hangingPunct="1"/>
            <a:endParaRPr lang="ru-RU" altLang="ru-RU" sz="1600">
              <a:solidFill>
                <a:srgbClr val="FF0000"/>
              </a:solidFill>
            </a:endParaRPr>
          </a:p>
        </p:txBody>
      </p:sp>
      <p:sp>
        <p:nvSpPr>
          <p:cNvPr id="14354" name="TextBox 18"/>
          <p:cNvSpPr txBox="1">
            <a:spLocks noChangeArrowheads="1"/>
          </p:cNvSpPr>
          <p:nvPr/>
        </p:nvSpPr>
        <p:spPr bwMode="auto">
          <a:xfrm>
            <a:off x="6804025" y="5730875"/>
            <a:ext cx="16954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ru-RU" sz="1600">
                <a:solidFill>
                  <a:srgbClr val="FF0000"/>
                </a:solidFill>
              </a:rPr>
              <a:t>+ 12% Mu segs with RHs in</a:t>
            </a:r>
            <a:r>
              <a:rPr lang="ru-RU" altLang="ru-RU" sz="1600">
                <a:solidFill>
                  <a:srgbClr val="FF0000"/>
                </a:solidFill>
              </a:rPr>
              <a:t> </a:t>
            </a:r>
            <a:r>
              <a:rPr lang="en-US" altLang="ru-RU" sz="1600">
                <a:solidFill>
                  <a:srgbClr val="FF0000"/>
                </a:solidFill>
              </a:rPr>
              <a:t>wg1|48</a:t>
            </a:r>
            <a:endParaRPr lang="ru-RU" altLang="ru-RU" sz="160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56879" y="6520259"/>
            <a:ext cx="1315721" cy="365125"/>
          </a:xfrm>
        </p:spPr>
        <p:txBody>
          <a:bodyPr/>
          <a:lstStyle/>
          <a:p>
            <a:pPr>
              <a:defRPr/>
            </a:pPr>
            <a:fld id="{F2187266-FB5F-4208-A945-B09A4004C61C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54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25630</TotalTime>
  <Words>349</Words>
  <Application>Microsoft Office PowerPoint</Application>
  <PresentationFormat>Экран (4:3)</PresentationFormat>
  <Paragraphs>143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Главная</vt:lpstr>
      <vt:lpstr> Hit reconstruction in   Cathode-Strip Chambers    Nikolay Voytishin LIT JINR  </vt:lpstr>
      <vt:lpstr>Cathode-Strip Chambers @ CMS</vt:lpstr>
      <vt:lpstr>  Simple two overlapped signals recognition  </vt:lpstr>
      <vt:lpstr>Abnormal strip charge distributions under consideration </vt:lpstr>
      <vt:lpstr>Number of hits per segment</vt:lpstr>
      <vt:lpstr>Only Segments that changed </vt:lpstr>
      <vt:lpstr> ME1/1 specific geometry</vt:lpstr>
      <vt:lpstr>ME 1/1 special geometry</vt:lpstr>
      <vt:lpstr>WG 1 &amp; 48 difference in global coordinates</vt:lpstr>
      <vt:lpstr>WG 1 &amp; 48 coordinates and MU segment length</vt:lpstr>
      <vt:lpstr>Презентация PowerPoint</vt:lpstr>
      <vt:lpstr>Thank you for your attention!!!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Новый алгоритм реконструкции мюонных трэк-сегментов в Катодно-Стриповых Камерах</dc:title>
  <dc:creator>Николай Войтишин</dc:creator>
  <cp:lastModifiedBy>Николай Войтишин</cp:lastModifiedBy>
  <cp:revision>262</cp:revision>
  <dcterms:created xsi:type="dcterms:W3CDTF">2014-05-21T08:51:22Z</dcterms:created>
  <dcterms:modified xsi:type="dcterms:W3CDTF">2020-09-28T07:42:00Z</dcterms:modified>
</cp:coreProperties>
</file>