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92" r:id="rId3"/>
    <p:sldId id="299" r:id="rId4"/>
    <p:sldId id="297" r:id="rId5"/>
    <p:sldId id="282" r:id="rId6"/>
    <p:sldId id="283" r:id="rId7"/>
    <p:sldId id="290" r:id="rId8"/>
    <p:sldId id="302" r:id="rId9"/>
    <p:sldId id="303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56125" autoAdjust="0"/>
  </p:normalViewPr>
  <p:slideViewPr>
    <p:cSldViewPr snapToGrid="0" snapToObjects="1">
      <p:cViewPr varScale="1">
        <p:scale>
          <a:sx n="70" d="100"/>
          <a:sy n="70" d="100"/>
        </p:scale>
        <p:origin x="6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2550-0C06-3E4D-AC56-79EBA4BFB1D2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4A47-BA5B-9848-9735-1D40E718E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4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6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4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dirty="0" smtClean="0"/>
                  <a:t>В </a:t>
                </a:r>
                <a:r>
                  <a:rPr lang="ru-RU" sz="1200" dirty="0"/>
                  <a:t>работе подбирался потенциал таким образом, чтобы описать экспериментальные данные по  энергиям возбуждения </a:t>
                </a:r>
                <a:r>
                  <a:rPr lang="ru-RU" sz="1200" i="0">
                    <a:latin typeface="Cambria Math" panose="02040503050406030204" pitchFamily="18" charset="0"/>
                  </a:rPr>
                  <a:t>0_1^+</a:t>
                </a:r>
                <a:r>
                  <a:rPr lang="ru-RU" sz="1200" dirty="0"/>
                  <a:t>, </a:t>
                </a:r>
                <a:r>
                  <a:rPr lang="ru-RU" sz="1200" i="0">
                    <a:latin typeface="Cambria Math" panose="02040503050406030204" pitchFamily="18" charset="0"/>
                  </a:rPr>
                  <a:t>0_2^+</a:t>
                </a:r>
                <a:r>
                  <a:rPr lang="ru-RU" sz="1200" dirty="0"/>
                  <a:t>, </a:t>
                </a:r>
                <a:r>
                  <a:rPr lang="ru-RU" sz="1200" i="0">
                    <a:latin typeface="Cambria Math" panose="02040503050406030204" pitchFamily="18" charset="0"/>
                  </a:rPr>
                  <a:t>2_1^+</a:t>
                </a:r>
                <a:r>
                  <a:rPr lang="ru-RU" sz="1200" dirty="0"/>
                  <a:t> и </a:t>
                </a:r>
                <a:r>
                  <a:rPr lang="ru-RU" sz="1200" i="0">
                    <a:latin typeface="Cambria Math" panose="02040503050406030204" pitchFamily="18" charset="0"/>
                  </a:rPr>
                  <a:t>2_2^+</a:t>
                </a:r>
                <a:r>
                  <a:rPr lang="ru-RU" sz="1200" dirty="0"/>
                  <a:t> состояний и вероятностям </a:t>
                </a:r>
                <a:r>
                  <a:rPr lang="en-US" sz="1200" dirty="0"/>
                  <a:t>E</a:t>
                </a:r>
                <a:r>
                  <a:rPr lang="ru-RU" sz="1200" dirty="0"/>
                  <a:t>2 переходов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 </a:t>
                </a:r>
                <a:r>
                  <a:rPr lang="ru-RU" sz="1200" i="0">
                    <a:latin typeface="Cambria Math" panose="02040503050406030204" pitchFamily="18" charset="0"/>
                  </a:rPr>
                  <a:t>2_1^+→0_1^+</a:t>
                </a:r>
                <a:r>
                  <a:rPr lang="ru-RU" sz="1200" dirty="0"/>
                  <a:t>),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 </a:t>
                </a:r>
                <a:r>
                  <a:rPr lang="ru-RU" sz="1200" i="0">
                    <a:latin typeface="Cambria Math" panose="02040503050406030204" pitchFamily="18" charset="0"/>
                  </a:rPr>
                  <a:t>2_2^+→0_2^+</a:t>
                </a:r>
                <a:r>
                  <a:rPr lang="ru-RU" sz="1200" dirty="0"/>
                  <a:t>) и </a:t>
                </a:r>
                <a:r>
                  <a:rPr lang="en-US" sz="1200" dirty="0"/>
                  <a:t>B</a:t>
                </a:r>
                <a:r>
                  <a:rPr lang="ru-RU" sz="1200" dirty="0"/>
                  <a:t>(Е2; </a:t>
                </a:r>
                <a:r>
                  <a:rPr lang="ru-RU" sz="1200" i="0">
                    <a:latin typeface="Cambria Math" panose="02040503050406030204" pitchFamily="18" charset="0"/>
                  </a:rPr>
                  <a:t>2_2^+→0_1^+</a:t>
                </a:r>
                <a:r>
                  <a:rPr lang="ru-RU" sz="1200" dirty="0"/>
                  <a:t>) </a:t>
                </a:r>
                <a:endParaRPr lang="ru-RU" sz="1200" dirty="0" smtClean="0"/>
              </a:p>
              <a:p>
                <a:r>
                  <a:rPr lang="ru-RU" sz="1200" dirty="0"/>
                  <a:t>Далее с полученным потенциалом были вычислены вероятности переходов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</a:t>
                </a:r>
                <a:r>
                  <a:rPr lang="ru-RU" sz="1200" i="0">
                    <a:latin typeface="Cambria Math" panose="02040503050406030204" pitchFamily="18" charset="0"/>
                  </a:rPr>
                  <a:t> 2_2^+→2_1^+)</a:t>
                </a:r>
                <a:r>
                  <a:rPr lang="ru-RU" sz="1200" dirty="0"/>
                  <a:t>и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M</a:t>
                </a:r>
                <a:r>
                  <a:rPr lang="ru-RU" sz="1200" dirty="0"/>
                  <a:t>1;</a:t>
                </a:r>
                <a:r>
                  <a:rPr lang="ru-RU" sz="1200" i="0">
                    <a:latin typeface="Cambria Math" panose="02040503050406030204" pitchFamily="18" charset="0"/>
                  </a:rPr>
                  <a:t> 2_2^+→2_1^+</a:t>
                </a:r>
                <a:r>
                  <a:rPr lang="ru-RU" sz="1200" dirty="0"/>
                  <a:t>),  которые оказались в хорошем согласии с экспериментом, и предсказаны величины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</a:t>
                </a:r>
                <a:r>
                  <a:rPr lang="ru-RU" sz="1200" i="0">
                    <a:latin typeface="Cambria Math" panose="02040503050406030204" pitchFamily="18" charset="0"/>
                  </a:rPr>
                  <a:t> 2_1^+→0_2^+</a:t>
                </a:r>
                <a:r>
                  <a:rPr lang="ru-RU" sz="1200" dirty="0"/>
                  <a:t>) и </a:t>
                </a:r>
                <a:r>
                  <a:rPr lang="en-US" sz="1200" dirty="0"/>
                  <a:t>Q</a:t>
                </a:r>
                <a:r>
                  <a:rPr lang="ru-RU" sz="1200" dirty="0"/>
                  <a:t>(</a:t>
                </a:r>
                <a:r>
                  <a:rPr lang="ru-RU" sz="1200" i="0">
                    <a:latin typeface="Cambria Math" panose="02040503050406030204" pitchFamily="18" charset="0"/>
                  </a:rPr>
                  <a:t>2_2^+</a:t>
                </a:r>
                <a:r>
                  <a:rPr lang="ru-RU" sz="1200" dirty="0"/>
                  <a:t>). </a:t>
                </a:r>
                <a:endParaRPr lang="ru-RU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>Из </a:t>
                </a:r>
                <a:r>
                  <a:rPr lang="ru-RU" dirty="0" smtClean="0"/>
                  <a:t>эксперимента мы знаем, что существуют два минимума, причём деформированный лежит выше.</a:t>
                </a:r>
                <a:br>
                  <a:rPr lang="ru-RU" dirty="0" smtClean="0"/>
                </a:br>
                <a:r>
                  <a:rPr lang="ru-RU" dirty="0" smtClean="0"/>
                  <a:t>Переходы </a:t>
                </a:r>
                <a:r>
                  <a:rPr lang="ru-RU" dirty="0" err="1" smtClean="0"/>
                  <a:t>фитируем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Потенциал подбирается по значениям энергий</a:t>
                </a:r>
                <a:r>
                  <a:rPr lang="ru-RU" baseline="0" dirty="0" smtClean="0"/>
                  <a:t>  </a:t>
                </a:r>
                <a:r>
                  <a:rPr lang="ru-RU" dirty="0" smtClean="0"/>
                  <a:t>0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, 0</a:t>
                </a:r>
                <a:r>
                  <a:rPr lang="ru-RU" baseline="-25000" dirty="0" smtClean="0"/>
                  <a:t>2</a:t>
                </a:r>
                <a:r>
                  <a:rPr lang="ru-RU" dirty="0" smtClean="0"/>
                  <a:t>,2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,2</a:t>
                </a:r>
                <a:r>
                  <a:rPr lang="ru-RU" baseline="-25000" dirty="0" smtClean="0"/>
                  <a:t>2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И по</a:t>
                </a:r>
                <a:r>
                  <a:rPr lang="ru-RU" baseline="0" dirty="0" smtClean="0"/>
                  <a:t> значениям вероятностей переходов В(Е2) </a:t>
                </a:r>
                <a:r>
                  <a:rPr lang="ru-RU" dirty="0" smtClean="0"/>
                  <a:t>21</a:t>
                </a:r>
                <a:r>
                  <a:rPr lang="ru-RU" baseline="0" dirty="0" smtClean="0"/>
                  <a:t> 01, 02 21,22 21 ,22 01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 smtClean="0"/>
                  <a:t>Переходы не померены 02 21, 22 02, мы их предсказываем</a:t>
                </a:r>
                <a:endParaRPr lang="ru-RU" dirty="0" smtClean="0"/>
              </a:p>
              <a:p>
                <a:r>
                  <a:rPr lang="ru-RU" baseline="0" dirty="0" smtClean="0"/>
                  <a:t>Даёт правильный порядок энергий и близкие к экспериментальным данные переходов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9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3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5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3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8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7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3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FC1C-128E-254E-AF70-1757A4A0BF9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Investigation of shape coexistence in </a:t>
            </a:r>
            <a:r>
              <a:rPr lang="en-US" sz="4000" baseline="30000" dirty="0"/>
              <a:t>96</a:t>
            </a:r>
            <a:r>
              <a:rPr lang="en-US" sz="4000" dirty="0"/>
              <a:t>Zr and </a:t>
            </a:r>
            <a:r>
              <a:rPr lang="en-US" sz="4000" baseline="30000" dirty="0"/>
              <a:t>96</a:t>
            </a:r>
            <a:r>
              <a:rPr lang="en-US" sz="4000" dirty="0"/>
              <a:t>Mo within the framework of one-dimensional </a:t>
            </a:r>
            <a:br>
              <a:rPr lang="ru-RU" sz="4000" dirty="0"/>
            </a:br>
            <a:r>
              <a:rPr lang="en-US" sz="4000" dirty="0"/>
              <a:t>geometric collective model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4700" y="3840163"/>
            <a:ext cx="8102600" cy="1655762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err="1"/>
              <a:t>Mardyban</a:t>
            </a:r>
            <a:r>
              <a:rPr lang="ru-RU" sz="2800" b="1" i="1" dirty="0"/>
              <a:t> М.А., </a:t>
            </a:r>
            <a:r>
              <a:rPr lang="en-US" sz="2800" b="1" i="1" dirty="0" err="1"/>
              <a:t>Kolganova</a:t>
            </a:r>
            <a:r>
              <a:rPr lang="en-US" sz="2800" b="1" i="1" dirty="0"/>
              <a:t> E.A., </a:t>
            </a:r>
            <a:r>
              <a:rPr lang="en-US" sz="2800" b="1" i="1" dirty="0" err="1"/>
              <a:t>Jolos</a:t>
            </a:r>
            <a:r>
              <a:rPr lang="en-US" sz="2800" b="1" i="1" dirty="0"/>
              <a:t> R.V., </a:t>
            </a:r>
            <a:br>
              <a:rPr lang="en-US" sz="2800" b="1" i="1" dirty="0"/>
            </a:br>
            <a:r>
              <a:rPr lang="en-US" sz="2800" b="1" i="1" dirty="0" err="1"/>
              <a:t>Sazonov</a:t>
            </a:r>
            <a:r>
              <a:rPr lang="en-US" sz="2800" b="1" i="1" dirty="0"/>
              <a:t> D.A.</a:t>
            </a:r>
            <a:r>
              <a:rPr lang="ru-RU" sz="2800" b="1" i="1" dirty="0"/>
              <a:t>,</a:t>
            </a:r>
            <a:r>
              <a:rPr lang="en-US" sz="2800" b="1" i="1" dirty="0"/>
              <a:t> </a:t>
            </a:r>
            <a:r>
              <a:rPr lang="en-US" sz="2800" b="1" i="1" dirty="0" err="1"/>
              <a:t>Shneidman</a:t>
            </a:r>
            <a:r>
              <a:rPr lang="en-US" sz="2800" b="1" i="1" dirty="0"/>
              <a:t> T.M.</a:t>
            </a:r>
          </a:p>
          <a:p>
            <a:r>
              <a:rPr lang="en-US" sz="2800" b="1" i="1" dirty="0"/>
              <a:t>  </a:t>
            </a:r>
            <a:br>
              <a:rPr lang="ru-RU" sz="2800" b="1" i="1" baseline="30000" dirty="0"/>
            </a:br>
            <a:r>
              <a:rPr lang="ru-RU" sz="2800" b="1" i="1" baseline="30000" dirty="0"/>
              <a:t> </a:t>
            </a:r>
            <a:r>
              <a:rPr lang="en-US" sz="2800" b="1" i="1" baseline="30000" dirty="0"/>
              <a:t>BLTP JINR, </a:t>
            </a:r>
            <a:r>
              <a:rPr lang="en-US" sz="2800" b="1" i="1" baseline="30000" dirty="0" err="1"/>
              <a:t>Alushta</a:t>
            </a:r>
            <a:r>
              <a:rPr lang="en-US" sz="2800" b="1" i="1" baseline="30000" dirty="0"/>
              <a:t>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21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-76200"/>
            <a:ext cx="10515600" cy="914400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823117"/>
            <a:ext cx="11125200" cy="5772149"/>
          </a:xfrm>
        </p:spPr>
        <p:txBody>
          <a:bodyPr>
            <a:noAutofit/>
          </a:bodyPr>
          <a:lstStyle/>
          <a:p>
            <a:r>
              <a:rPr lang="en-US" sz="2400" dirty="0"/>
              <a:t>The obtained energy and the probabilities of transitions of low-lying collective states are in good agreement with experiment. </a:t>
            </a:r>
          </a:p>
          <a:p>
            <a:r>
              <a:rPr lang="en-US" sz="2400" dirty="0"/>
              <a:t>The used</a:t>
            </a:r>
            <a:r>
              <a:rPr lang="ru-RU" sz="2400" dirty="0"/>
              <a:t> </a:t>
            </a:r>
            <a:r>
              <a:rPr lang="en-US" sz="2400" dirty="0"/>
              <a:t>model makes it possible to predict the probabilities of E2 and M1 transitions </a:t>
            </a:r>
            <a:endParaRPr lang="ru-RU" sz="2400" dirty="0"/>
          </a:p>
          <a:p>
            <a:r>
              <a:rPr lang="en-US" sz="2400" dirty="0"/>
              <a:t>In the next talk by </a:t>
            </a:r>
            <a:r>
              <a:rPr lang="en-US" sz="2400" dirty="0" err="1"/>
              <a:t>E.Mardyban</a:t>
            </a:r>
            <a:r>
              <a:rPr lang="en-US" sz="2400" dirty="0"/>
              <a:t> you </a:t>
            </a:r>
            <a:r>
              <a:rPr lang="ru-RU" sz="2400" dirty="0"/>
              <a:t> </a:t>
            </a:r>
            <a:r>
              <a:rPr lang="en-US" sz="2400"/>
              <a:t>will see </a:t>
            </a:r>
            <a:r>
              <a:rPr lang="en-US" sz="2400" dirty="0"/>
              <a:t>the results with the </a:t>
            </a:r>
            <a:r>
              <a:rPr lang="en-US" sz="2400" dirty="0" err="1"/>
              <a:t>ɣ</a:t>
            </a:r>
            <a:r>
              <a:rPr lang="en-US" sz="2400" dirty="0"/>
              <a:t>-degree of freedom</a:t>
            </a: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The main results of the work on </a:t>
            </a:r>
            <a:r>
              <a:rPr lang="en-US" sz="2400" baseline="30000" dirty="0"/>
              <a:t>96</a:t>
            </a:r>
            <a:r>
              <a:rPr lang="en-US" sz="2400" dirty="0"/>
              <a:t>Zr and </a:t>
            </a:r>
            <a:r>
              <a:rPr lang="en-US" sz="2400" baseline="30000" dirty="0"/>
              <a:t>96</a:t>
            </a:r>
            <a:r>
              <a:rPr lang="en-US" sz="2400" dirty="0"/>
              <a:t>Mo</a:t>
            </a:r>
            <a:r>
              <a:rPr lang="en-US" sz="2400" baseline="30000" dirty="0"/>
              <a:t> </a:t>
            </a:r>
            <a:r>
              <a:rPr lang="en-US" sz="2400" dirty="0"/>
              <a:t>are included in the articles: </a:t>
            </a:r>
          </a:p>
          <a:p>
            <a:pPr marL="0" indent="0" algn="ctr">
              <a:buNone/>
            </a:pPr>
            <a:r>
              <a:rPr lang="en-US" sz="2400" b="1" dirty="0"/>
              <a:t>D. A. </a:t>
            </a:r>
            <a:r>
              <a:rPr lang="en-US" sz="2400" b="1" dirty="0" err="1"/>
              <a:t>Sazonov</a:t>
            </a:r>
            <a:r>
              <a:rPr lang="en-US" sz="2400" b="1" dirty="0"/>
              <a:t> et al. Phys. Rev. C 99, 031304 (R) - (2019)</a:t>
            </a:r>
            <a:br>
              <a:rPr lang="en-US" sz="2400" b="1" dirty="0"/>
            </a:br>
            <a:r>
              <a:rPr lang="en-US" sz="2400" b="1" dirty="0"/>
              <a:t>M.A. </a:t>
            </a:r>
            <a:r>
              <a:rPr lang="en-US" sz="2400" b="1" dirty="0" err="1"/>
              <a:t>Mardyban</a:t>
            </a:r>
            <a:r>
              <a:rPr lang="en-US" sz="2400" b="1" dirty="0"/>
              <a:t> et al. SNFP </a:t>
            </a:r>
            <a:r>
              <a:rPr lang="ru-RU" sz="2400" b="1" dirty="0"/>
              <a:t>№</a:t>
            </a:r>
            <a:r>
              <a:rPr lang="en-US" sz="2400" b="1" dirty="0"/>
              <a:t>6, 1960203 (2019) 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2554" y="4526596"/>
            <a:ext cx="93601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en-US" sz="5400" b="1" dirty="0"/>
            </a:br>
            <a:r>
              <a:rPr lang="en-US" sz="5400" b="1" dirty="0"/>
              <a:t>THANKS FOR YOUR ATTENTION!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5742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92" y="535879"/>
            <a:ext cx="105156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Problem model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4850" y="15001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6321"/>
          <a:stretch/>
        </p:blipFill>
        <p:spPr>
          <a:xfrm>
            <a:off x="533399" y="1196466"/>
            <a:ext cx="5153827" cy="5451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77" y="3799156"/>
            <a:ext cx="6183185" cy="2449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677" y="1761811"/>
            <a:ext cx="6300064" cy="14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Nucleus shapes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030" y="571118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New experimental data: C. Kremer et al. "First Measurement of Collectivity of Coexisting Shapes Based on Type II Shell Evolution: The Case of </a:t>
            </a:r>
            <a:r>
              <a:rPr lang="en-US" sz="2000" baseline="30000" dirty="0"/>
              <a:t>96</a:t>
            </a:r>
            <a:r>
              <a:rPr lang="en-US" sz="2000" dirty="0"/>
              <a:t>Zr" Phys. Rev. Lett. 117, 172503 (2016) </a:t>
            </a:r>
            <a:endParaRPr lang="ru-RU" sz="2000" dirty="0"/>
          </a:p>
          <a:p>
            <a:r>
              <a:rPr lang="en-US" sz="2000" dirty="0"/>
              <a:t>Structural Features: Form </a:t>
            </a:r>
            <a:r>
              <a:rPr lang="ru-RU" sz="2000" dirty="0"/>
              <a:t> с</a:t>
            </a:r>
            <a:r>
              <a:rPr lang="en-US" sz="2000" dirty="0" err="1"/>
              <a:t>oexistence</a:t>
            </a:r>
            <a:r>
              <a:rPr lang="en-US" sz="2000" dirty="0"/>
              <a:t> in </a:t>
            </a:r>
            <a:r>
              <a:rPr lang="en-US" sz="2000" baseline="30000" dirty="0"/>
              <a:t>96</a:t>
            </a:r>
            <a:r>
              <a:rPr lang="en-US" sz="2000" dirty="0"/>
              <a:t>Zr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32" y="1560152"/>
            <a:ext cx="2730569" cy="35998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901202" y="2115701"/>
            <a:ext cx="7290797" cy="2656517"/>
            <a:chOff x="2114281" y="3670300"/>
            <a:chExt cx="7031251" cy="25152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7257" y="4595146"/>
              <a:ext cx="1438275" cy="10668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711" y="4366546"/>
              <a:ext cx="1323975" cy="1295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14281" y="5816246"/>
              <a:ext cx="221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Spherical shape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3759200" y="4207062"/>
              <a:ext cx="812800" cy="40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3759200" y="4811804"/>
              <a:ext cx="812800" cy="130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7028448" y="3670300"/>
              <a:ext cx="632819" cy="1005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6787915" y="4532159"/>
              <a:ext cx="848821" cy="596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9" y="1791291"/>
            <a:ext cx="4633796" cy="37638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709" y="1402671"/>
            <a:ext cx="34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Potential energy curves illustration.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65473" y="4055361"/>
            <a:ext cx="20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Ellipsoidal shape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1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/>
          <a:lstStyle/>
          <a:p>
            <a:pPr algn="ctr"/>
            <a:r>
              <a:rPr lang="en-US" b="1" dirty="0"/>
              <a:t>Bohr Hamiltonian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2382"/>
            <a:ext cx="9622224" cy="7273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The collective quadrupole Bohr Hamiltonian can take the form: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21" y="4342040"/>
            <a:ext cx="2540049" cy="54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05" y="4307164"/>
            <a:ext cx="2951295" cy="543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70" y="4093369"/>
            <a:ext cx="4830130" cy="9478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4104" y="5268587"/>
            <a:ext cx="1176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parameter B</a:t>
            </a:r>
            <a:r>
              <a:rPr lang="en-US" sz="2400" baseline="-25000" dirty="0"/>
              <a:t>0 </a:t>
            </a:r>
            <a:r>
              <a:rPr lang="en-US" sz="2400" dirty="0"/>
              <a:t>is the overall dimensional scaling factor for the components of the tensor of inertia. Coefficients b</a:t>
            </a:r>
            <a:r>
              <a:rPr lang="el-GR" sz="2400" baseline="-25000" dirty="0" err="1"/>
              <a:t>ββ</a:t>
            </a:r>
            <a:r>
              <a:rPr lang="el-GR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ɣɣ</a:t>
            </a:r>
            <a:r>
              <a:rPr lang="en-US" sz="2400" baseline="-25000" dirty="0"/>
              <a:t> </a:t>
            </a:r>
            <a:r>
              <a:rPr lang="en-US" sz="2400" dirty="0"/>
              <a:t>and b</a:t>
            </a:r>
            <a:r>
              <a:rPr lang="el-GR" sz="2400" baseline="-25000" dirty="0"/>
              <a:t>β</a:t>
            </a:r>
            <a:r>
              <a:rPr lang="en-US" sz="2400" baseline="-25000" dirty="0" err="1"/>
              <a:t>ɣ</a:t>
            </a:r>
            <a:r>
              <a:rPr lang="en-US" sz="2400" baseline="-25000" dirty="0"/>
              <a:t> </a:t>
            </a:r>
            <a:r>
              <a:rPr lang="en-US" sz="2400" dirty="0"/>
              <a:t>are dimensionless coefficients of inertia for </a:t>
            </a:r>
            <a:r>
              <a:rPr lang="el-GR" sz="2400" dirty="0"/>
              <a:t>β- </a:t>
            </a:r>
            <a:r>
              <a:rPr lang="en-US" sz="2400" dirty="0"/>
              <a:t>and </a:t>
            </a:r>
            <a:r>
              <a:rPr lang="en-US" sz="2400" dirty="0" err="1"/>
              <a:t>ɣ</a:t>
            </a:r>
            <a:r>
              <a:rPr lang="en-US" sz="2400" dirty="0"/>
              <a:t>-oscillations.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8C4BB-500C-A14F-89C0-F872AC4D4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04" y="2266013"/>
            <a:ext cx="1219200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"/>
    </mc:Choice>
    <mc:Fallback xmlns="">
      <p:transition spd="slow" advTm="51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6720" y="-19656"/>
            <a:ext cx="11012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r>
              <a:rPr lang="en-US" sz="2800" dirty="0"/>
              <a:t>Schrödinger equation that will be used to analyze the phenomenon of coexistence of forms: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7664" b="11305"/>
          <a:stretch/>
        </p:blipFill>
        <p:spPr>
          <a:xfrm>
            <a:off x="262300" y="1485643"/>
            <a:ext cx="6286015" cy="1158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906" y="2656555"/>
            <a:ext cx="6912221" cy="11760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80485" y="4272926"/>
            <a:ext cx="3220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М1 </a:t>
            </a:r>
            <a:r>
              <a:rPr lang="en-US" sz="2800" b="1" dirty="0"/>
              <a:t>transition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4272926"/>
            <a:ext cx="301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Е2 </a:t>
            </a:r>
            <a:r>
              <a:rPr lang="en-US" sz="2800" b="1" dirty="0"/>
              <a:t>transition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80465" y="4887349"/>
                <a:ext cx="5458335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B(E2;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sz="2400" dirty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Sup>
                              <m:sSubSupPr>
                                <m:ctrlPr>
                                  <a:rPr 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65" y="4887349"/>
                <a:ext cx="5458335" cy="616194"/>
              </a:xfrm>
              <a:prstGeom prst="rect">
                <a:avLst/>
              </a:prstGeom>
              <a:blipFill rotWithShape="0">
                <a:blip r:embed="rId6"/>
                <a:stretch>
                  <a:fillRect l="-1788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22442" y="5743393"/>
                <a:ext cx="2960786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ru-RU" sz="2800" baseline="-25000" dirty="0" smtClean="0"/>
                      <m:t>2</m:t>
                    </m:r>
                    <m:r>
                      <m:rPr>
                        <m:nor/>
                      </m:rPr>
                      <a:rPr lang="ru-RU" sz="2800" baseline="-25000" dirty="0" smtClean="0"/>
                      <m:t>μ</m:t>
                    </m:r>
                  </m:oMath>
                </a14:m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sz="28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42" y="5743393"/>
                <a:ext cx="2960786" cy="701602"/>
              </a:xfrm>
              <a:prstGeom prst="rect">
                <a:avLst/>
              </a:prstGeom>
              <a:blipFill rotWithShape="0"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18572" y="4935570"/>
                <a:ext cx="6247914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B(М1;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sz="2400" dirty="0"/>
                  <a:t>) = </a:t>
                </a:r>
                <a:r>
                  <a:rPr lang="el-GR" sz="2400" dirty="0"/>
                  <a:t>μ</a:t>
                </a:r>
                <a:r>
                  <a:rPr lang="en-US" sz="2400" baseline="-25000" dirty="0"/>
                  <a:t>N</a:t>
                </a:r>
                <a:r>
                  <a:rPr lang="ru-RU" sz="2400" baseline="30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)|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572" y="4935570"/>
                <a:ext cx="6247914" cy="616644"/>
              </a:xfrm>
              <a:prstGeom prst="rect">
                <a:avLst/>
              </a:prstGeom>
              <a:blipFill rotWithShape="0">
                <a:blip r:embed="rId8"/>
                <a:stretch>
                  <a:fillRect l="-146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84657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01137"/>
              </p:ext>
            </p:extLst>
          </p:nvPr>
        </p:nvGraphicFramePr>
        <p:xfrm>
          <a:off x="6548315" y="5595361"/>
          <a:ext cx="3616973" cy="99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Уравнение" r:id="rId9" imgW="1612800" imgH="444240" progId="Equation.3">
                  <p:embed/>
                </p:oleObj>
              </mc:Choice>
              <mc:Fallback>
                <p:oleObj name="Уравнение" r:id="rId9" imgW="1612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8315" y="5595361"/>
                        <a:ext cx="3616973" cy="99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02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Potential energy V (</a:t>
            </a:r>
            <a:r>
              <a:rPr lang="el-GR" b="1" dirty="0"/>
              <a:t>β)</a:t>
            </a:r>
            <a:r>
              <a:rPr lang="ru-RU" b="1" dirty="0"/>
              <a:t> </a:t>
            </a:r>
            <a:br>
              <a:rPr lang="ru-RU" b="1" dirty="0"/>
            </a:br>
            <a:r>
              <a:rPr lang="en-US" b="1" dirty="0"/>
              <a:t>and calculated energy levels for </a:t>
            </a:r>
            <a:r>
              <a:rPr lang="en-US" b="1" baseline="30000" dirty="0"/>
              <a:t>96</a:t>
            </a:r>
            <a:r>
              <a:rPr lang="en-US" b="1" dirty="0"/>
              <a:t>Zr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7C3BD-5858-634E-B193-7FFB4401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8" t="7015"/>
          <a:stretch/>
        </p:blipFill>
        <p:spPr>
          <a:xfrm>
            <a:off x="998314" y="1485566"/>
            <a:ext cx="10355486" cy="5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687"/>
            <a:ext cx="10515600" cy="11080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Calculation results</a:t>
            </a:r>
            <a:r>
              <a:rPr lang="ru-RU" b="1" dirty="0"/>
              <a:t> </a:t>
            </a:r>
            <a:r>
              <a:rPr lang="en-US" b="1" dirty="0"/>
              <a:t>for </a:t>
            </a:r>
            <a:r>
              <a:rPr lang="en-US" b="1" baseline="30000" dirty="0"/>
              <a:t>96</a:t>
            </a:r>
            <a:r>
              <a:rPr lang="en-US" b="1" dirty="0"/>
              <a:t>Zr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43" y="21692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63" y="1620201"/>
            <a:ext cx="6368837" cy="3768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39727" y="5498158"/>
            <a:ext cx="136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08739" y="5505681"/>
            <a:ext cx="1629655" cy="37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calculation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7B04-03FB-496B-B628-ABBB858BF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0" y="1620201"/>
            <a:ext cx="6029399" cy="4195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352" y="2131162"/>
            <a:ext cx="5575513" cy="631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7650" y="3202724"/>
            <a:ext cx="5575513" cy="10263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9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Potential energy V (</a:t>
            </a:r>
            <a:r>
              <a:rPr lang="el-GR" b="1" dirty="0"/>
              <a:t>β) </a:t>
            </a:r>
            <a:br>
              <a:rPr lang="en-US" b="1" dirty="0"/>
            </a:br>
            <a:r>
              <a:rPr lang="en-US" b="1" dirty="0"/>
              <a:t>and calculated energy levels for </a:t>
            </a:r>
            <a:r>
              <a:rPr lang="en-US" b="1" baseline="30000" dirty="0"/>
              <a:t>96</a:t>
            </a:r>
            <a:r>
              <a:rPr lang="en-US" b="1" dirty="0"/>
              <a:t>Mo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44" y="1690688"/>
            <a:ext cx="9657556" cy="48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Calculation results for </a:t>
            </a:r>
            <a:r>
              <a:rPr lang="en-US" b="1" baseline="30000" dirty="0"/>
              <a:t>96</a:t>
            </a:r>
            <a:r>
              <a:rPr lang="en-US" b="1" dirty="0"/>
              <a:t>Mo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0C997-F542-C945-86D8-0B82BB50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3" y="1646213"/>
            <a:ext cx="5778837" cy="4188332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B4963A-408F-3F4F-85CD-A8A1C84B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6C86B0-8F60-BA44-AF19-348CCD836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83" y="1910144"/>
            <a:ext cx="6241038" cy="38871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3516B1-4415-9E46-9CED-B0216AA0CF8E}"/>
              </a:ext>
            </a:extLst>
          </p:cNvPr>
          <p:cNvSpPr/>
          <p:nvPr/>
        </p:nvSpPr>
        <p:spPr>
          <a:xfrm>
            <a:off x="6359183" y="5498158"/>
            <a:ext cx="136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D432968-274F-E648-9738-382FAF162827}"/>
              </a:ext>
            </a:extLst>
          </p:cNvPr>
          <p:cNvSpPr/>
          <p:nvPr/>
        </p:nvSpPr>
        <p:spPr>
          <a:xfrm>
            <a:off x="9628195" y="5505681"/>
            <a:ext cx="1629655" cy="37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calculation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D9568BC-2272-D243-81FC-FFCAAE671CFB}"/>
              </a:ext>
            </a:extLst>
          </p:cNvPr>
          <p:cNvSpPr/>
          <p:nvPr/>
        </p:nvSpPr>
        <p:spPr>
          <a:xfrm>
            <a:off x="7615881" y="5498158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7B2095F-808C-5843-915F-5A7DC985361C}"/>
              </a:ext>
            </a:extLst>
          </p:cNvPr>
          <p:cNvSpPr/>
          <p:nvPr/>
        </p:nvSpPr>
        <p:spPr>
          <a:xfrm>
            <a:off x="11345136" y="5505681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A8853D2-011B-F049-9D94-AAA792471F8C}"/>
              </a:ext>
            </a:extLst>
          </p:cNvPr>
          <p:cNvSpPr/>
          <p:nvPr/>
        </p:nvSpPr>
        <p:spPr>
          <a:xfrm>
            <a:off x="7613904" y="5650558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0FCFE5-865E-5E46-B99B-78876C78B916}"/>
              </a:ext>
            </a:extLst>
          </p:cNvPr>
          <p:cNvSpPr/>
          <p:nvPr/>
        </p:nvSpPr>
        <p:spPr>
          <a:xfrm>
            <a:off x="5738383" y="1718856"/>
            <a:ext cx="2605355" cy="4194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8850A26-F717-A145-9AAA-341B2150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287" y="1574271"/>
            <a:ext cx="2489200" cy="4546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03C77-262B-7442-AC02-7DB4B5BCC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319" y="1309563"/>
            <a:ext cx="274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19868</TotalTime>
  <Words>396</Words>
  <Application>Microsoft Macintosh PowerPoint</Application>
  <PresentationFormat>Широкоэкранный</PresentationFormat>
  <Paragraphs>50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Уравнение</vt:lpstr>
      <vt:lpstr> Investigation of shape coexistence in 96Zr and 96Mo within the framework of one-dimensional  geometric collective model</vt:lpstr>
      <vt:lpstr>Problem model</vt:lpstr>
      <vt:lpstr>Nucleus shapes </vt:lpstr>
      <vt:lpstr>Bohr Hamiltonian</vt:lpstr>
      <vt:lpstr> </vt:lpstr>
      <vt:lpstr>Potential energy V (β)  and calculated energy levels for 96Zr</vt:lpstr>
      <vt:lpstr>Calculation results for 96Zr</vt:lpstr>
      <vt:lpstr>Potential energy V (β)  and calculated energy levels for 96Mo</vt:lpstr>
      <vt:lpstr>Calculation results for 96Mo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Мардыбан</dc:creator>
  <cp:lastModifiedBy>Microsoft Office User</cp:lastModifiedBy>
  <cp:revision>612</cp:revision>
  <cp:lastPrinted>2020-09-22T15:24:01Z</cp:lastPrinted>
  <dcterms:created xsi:type="dcterms:W3CDTF">2017-09-26T15:46:52Z</dcterms:created>
  <dcterms:modified xsi:type="dcterms:W3CDTF">2020-10-01T15:01:10Z</dcterms:modified>
</cp:coreProperties>
</file>