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57" r:id="rId5"/>
    <p:sldId id="265" r:id="rId6"/>
    <p:sldId id="260" r:id="rId7"/>
    <p:sldId id="268" r:id="rId8"/>
    <p:sldId id="259" r:id="rId9"/>
    <p:sldId id="264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06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0921-A3EC-4EB5-B80F-A8C9CACEB6EF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19244-7A7B-451F-9691-D51E11E0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0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19244-7A7B-451F-9691-D51E11E000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7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0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3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6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9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9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4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3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9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0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679F-7B5D-4BE6-AA4F-4EFB44AD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5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MPD cooling system</a:t>
            </a:r>
            <a:br>
              <a:rPr lang="en-US" sz="5400" dirty="0" smtClean="0"/>
            </a:br>
            <a:r>
              <a:rPr lang="en-US" sz="5400" dirty="0" smtClean="0"/>
              <a:t>proposal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44470"/>
            <a:ext cx="9144000" cy="1313329"/>
          </a:xfrm>
        </p:spPr>
        <p:txBody>
          <a:bodyPr/>
          <a:lstStyle/>
          <a:p>
            <a:r>
              <a:rPr lang="en-US" dirty="0" smtClean="0"/>
              <a:t>V. </a:t>
            </a:r>
            <a:r>
              <a:rPr lang="en-US" sz="2000" dirty="0" smtClean="0"/>
              <a:t>Benda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0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73" y="136526"/>
            <a:ext cx="11745589" cy="7599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Окончательное решение</a:t>
            </a:r>
            <a:r>
              <a:rPr lang="en-US" dirty="0" smtClean="0"/>
              <a:t>, </a:t>
            </a:r>
            <a:r>
              <a:rPr lang="en-US" sz="2000" dirty="0" smtClean="0"/>
              <a:t>if required the provisional </a:t>
            </a:r>
            <a:r>
              <a:rPr lang="en-US" sz="2000" dirty="0" err="1" smtClean="0"/>
              <a:t>LHe</a:t>
            </a:r>
            <a:r>
              <a:rPr lang="en-US" sz="2000" dirty="0" smtClean="0"/>
              <a:t> solution can stay in place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156" b="12510"/>
          <a:stretch/>
        </p:blipFill>
        <p:spPr>
          <a:xfrm>
            <a:off x="887506" y="896472"/>
            <a:ext cx="10866414" cy="563415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0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66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Small liquefier</a:t>
            </a:r>
            <a:endParaRPr lang="ru-RU" sz="4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154" y="1478640"/>
            <a:ext cx="4029834" cy="3744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7" y="1372521"/>
            <a:ext cx="3662851" cy="3762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47988" y="1569855"/>
            <a:ext cx="4444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MPD requirement</a:t>
            </a:r>
          </a:p>
          <a:p>
            <a:endParaRPr lang="en-US" sz="1600" dirty="0" smtClean="0"/>
          </a:p>
          <a:p>
            <a:r>
              <a:rPr lang="en-US" sz="1400" dirty="0" smtClean="0"/>
              <a:t>Nominal: 		4.34g/s = 129l/h @ 4.5 K</a:t>
            </a:r>
          </a:p>
          <a:p>
            <a:r>
              <a:rPr lang="en-US" sz="1400" dirty="0" smtClean="0"/>
              <a:t>Cool down/Warm up: 	16.2 g/s of </a:t>
            </a:r>
            <a:r>
              <a:rPr lang="en-US" sz="1400" dirty="0" err="1" smtClean="0"/>
              <a:t>GHe</a:t>
            </a:r>
            <a:r>
              <a:rPr lang="en-US" sz="1400" dirty="0" smtClean="0"/>
              <a:t> T=80K – 5K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262" y="3150052"/>
            <a:ext cx="4383185" cy="2871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44556" y="4568276"/>
            <a:ext cx="23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this point </a:t>
            </a:r>
            <a:r>
              <a:rPr lang="en-US" sz="1200" dirty="0" err="1" smtClean="0"/>
              <a:t>LHe</a:t>
            </a:r>
            <a:r>
              <a:rPr lang="en-US" sz="1200" dirty="0" smtClean="0"/>
              <a:t> is required, but how much?</a:t>
            </a:r>
            <a:endParaRPr lang="ru-RU" sz="1200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9172322" y="4760470"/>
            <a:ext cx="431736" cy="77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5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Simplified estimation of required </a:t>
            </a:r>
            <a:r>
              <a:rPr lang="en-US" sz="4000" dirty="0"/>
              <a:t>liquefier </a:t>
            </a:r>
            <a:r>
              <a:rPr lang="en-US" sz="4000" dirty="0" smtClean="0"/>
              <a:t>cooling power for magnet cool down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down by satellite</a:t>
            </a:r>
          </a:p>
          <a:p>
            <a:pPr lvl="1"/>
            <a:r>
              <a:rPr lang="en-US" dirty="0" smtClean="0"/>
              <a:t>From 300K down to 80K indirectly by LN2</a:t>
            </a:r>
          </a:p>
          <a:p>
            <a:pPr lvl="1"/>
            <a:r>
              <a:rPr lang="en-US" dirty="0" smtClean="0"/>
              <a:t>From 80K down to 5K by </a:t>
            </a:r>
            <a:r>
              <a:rPr lang="en-US" dirty="0" err="1" smtClean="0"/>
              <a:t>LHe</a:t>
            </a:r>
            <a:r>
              <a:rPr lang="en-US" dirty="0" smtClean="0"/>
              <a:t> considering that all helium enthalpy </a:t>
            </a:r>
            <a:r>
              <a:rPr lang="en-US" dirty="0"/>
              <a:t>is </a:t>
            </a:r>
            <a:r>
              <a:rPr lang="en-US" dirty="0" smtClean="0"/>
              <a:t>used by means of satellite heat exchanger </a:t>
            </a:r>
          </a:p>
          <a:p>
            <a:pPr lvl="2"/>
            <a:r>
              <a:rPr lang="en-US" dirty="0" smtClean="0"/>
              <a:t>In this case for cool down of Aluminum from 80K down to 5K is required </a:t>
            </a:r>
            <a:r>
              <a:rPr lang="en-US" dirty="0" smtClean="0"/>
              <a:t>0.2l(</a:t>
            </a:r>
            <a:r>
              <a:rPr lang="en-US" dirty="0" err="1" smtClean="0"/>
              <a:t>LHe</a:t>
            </a:r>
            <a:r>
              <a:rPr lang="en-US" dirty="0" smtClean="0"/>
              <a:t>)/kg(Al)</a:t>
            </a:r>
            <a:endParaRPr lang="en-US" dirty="0" smtClean="0"/>
          </a:p>
          <a:p>
            <a:pPr lvl="2"/>
            <a:r>
              <a:rPr lang="en-US" dirty="0" smtClean="0"/>
              <a:t>For 14t of magnet 336 kg of </a:t>
            </a:r>
            <a:r>
              <a:rPr lang="en-US" dirty="0" err="1" smtClean="0"/>
              <a:t>LHe</a:t>
            </a:r>
            <a:r>
              <a:rPr lang="en-US" dirty="0" smtClean="0"/>
              <a:t> is required</a:t>
            </a:r>
          </a:p>
          <a:p>
            <a:pPr lvl="2"/>
            <a:r>
              <a:rPr lang="en-US" dirty="0" smtClean="0"/>
              <a:t>If we consider cooling speed 1K/h, the required flow of </a:t>
            </a:r>
            <a:r>
              <a:rPr lang="en-US" dirty="0" err="1" smtClean="0"/>
              <a:t>LHe</a:t>
            </a:r>
            <a:r>
              <a:rPr lang="en-US" dirty="0" smtClean="0"/>
              <a:t> is m=1.2g/s</a:t>
            </a:r>
          </a:p>
          <a:p>
            <a:pPr lvl="2"/>
            <a:r>
              <a:rPr lang="en-US" dirty="0" smtClean="0"/>
              <a:t>It can be expected that cooling speed below 80K can be much higher (no shrinkage)</a:t>
            </a:r>
          </a:p>
          <a:p>
            <a:pPr lvl="3"/>
            <a:r>
              <a:rPr lang="en-US" dirty="0" smtClean="0"/>
              <a:t>In this case with Linde liquefier L280 of cooling power 10g/s of </a:t>
            </a:r>
            <a:r>
              <a:rPr lang="en-US" dirty="0" err="1" smtClean="0"/>
              <a:t>LHe</a:t>
            </a:r>
            <a:r>
              <a:rPr lang="en-US" dirty="0" smtClean="0"/>
              <a:t>, the cooling speed of the magnet would be nearly 10K/h which is fully satisfactory</a:t>
            </a:r>
          </a:p>
          <a:p>
            <a:pPr lvl="2"/>
            <a:endParaRPr lang="en-US" dirty="0" smtClean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19.02.2020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2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17" y="203760"/>
            <a:ext cx="11645153" cy="7061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MPD </a:t>
            </a:r>
            <a:r>
              <a:rPr lang="en-US" dirty="0" smtClean="0"/>
              <a:t>shield</a:t>
            </a:r>
            <a:r>
              <a:rPr lang="en-US" sz="4000" dirty="0" smtClean="0"/>
              <a:t> cooling by </a:t>
            </a:r>
            <a:r>
              <a:rPr lang="en-US" sz="4000" dirty="0" err="1" smtClean="0"/>
              <a:t>GHe</a:t>
            </a:r>
            <a:r>
              <a:rPr lang="en-US" sz="4000" dirty="0" smtClean="0"/>
              <a:t>/</a:t>
            </a:r>
            <a:r>
              <a:rPr lang="en-US" sz="4000" dirty="0" err="1" smtClean="0"/>
              <a:t>LHe</a:t>
            </a:r>
            <a:r>
              <a:rPr lang="en-US" sz="4000" dirty="0" smtClean="0"/>
              <a:t> or by </a:t>
            </a:r>
            <a:r>
              <a:rPr lang="en-US" sz="4000" dirty="0" smtClean="0"/>
              <a:t>GN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/LN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? </a:t>
            </a:r>
            <a:r>
              <a:rPr lang="en-US" sz="3600" dirty="0" smtClean="0"/>
              <a:t>- at </a:t>
            </a:r>
            <a:r>
              <a:rPr lang="en-US" sz="3600" dirty="0" smtClean="0"/>
              <a:t>nominal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2306"/>
            <a:ext cx="10515600" cy="498465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Magnet</a:t>
            </a:r>
          </a:p>
          <a:p>
            <a:pPr lvl="1"/>
            <a:r>
              <a:rPr lang="en-US" dirty="0" smtClean="0"/>
              <a:t>Thermal loads of MPD magnet 	P=82W @ 4.5K	reference: </a:t>
            </a:r>
            <a:r>
              <a:rPr lang="ru-RU" dirty="0" smtClean="0"/>
              <a:t>3НМ1002.00.000ТО </a:t>
            </a:r>
            <a:r>
              <a:rPr lang="en-US" dirty="0" smtClean="0"/>
              <a:t>, table 2.4.3.3.1, page 28</a:t>
            </a:r>
          </a:p>
          <a:p>
            <a:pPr lvl="1"/>
            <a:r>
              <a:rPr lang="en-US" dirty="0" smtClean="0"/>
              <a:t>Current leads			P</a:t>
            </a:r>
            <a:r>
              <a:rPr lang="en-US" baseline="-25000" dirty="0" smtClean="0"/>
              <a:t>CL</a:t>
            </a:r>
            <a:r>
              <a:rPr lang="en-US" dirty="0" smtClean="0"/>
              <a:t>=10W		reference: </a:t>
            </a:r>
            <a:r>
              <a:rPr lang="ru-RU" dirty="0" smtClean="0"/>
              <a:t>3НМ1002.00.000ТО </a:t>
            </a:r>
            <a:r>
              <a:rPr lang="en-US" dirty="0" smtClean="0"/>
              <a:t>, table 2.4.3.3.1, page 28</a:t>
            </a:r>
          </a:p>
          <a:p>
            <a:pPr lvl="1"/>
            <a:r>
              <a:rPr lang="en-US" dirty="0" smtClean="0"/>
              <a:t>Cooling power of Satellite 		P</a:t>
            </a:r>
            <a:r>
              <a:rPr lang="en-US" baseline="-25000" dirty="0" smtClean="0"/>
              <a:t>S</a:t>
            </a:r>
            <a:r>
              <a:rPr lang="en-US" dirty="0" smtClean="0"/>
              <a:t>=100W @ 4.5K	reference: ILK-B-1-16-319a_v</a:t>
            </a:r>
          </a:p>
          <a:p>
            <a:pPr lvl="1"/>
            <a:r>
              <a:rPr lang="en-US" dirty="0" smtClean="0"/>
              <a:t>Whole cooling power of the Satellite is required by MPD magnet</a:t>
            </a:r>
          </a:p>
          <a:p>
            <a:r>
              <a:rPr lang="en-US" dirty="0" smtClean="0"/>
              <a:t>Shield</a:t>
            </a:r>
            <a:endParaRPr lang="en-US" dirty="0"/>
          </a:p>
          <a:p>
            <a:pPr lvl="1"/>
            <a:r>
              <a:rPr lang="en-US" dirty="0" smtClean="0"/>
              <a:t>Thermal load of MPD thermal shield	Q=2200W @ 80K	reference: </a:t>
            </a:r>
            <a:r>
              <a:rPr lang="ru-RU" dirty="0" smtClean="0"/>
              <a:t>3НМ1002.00.000ТО </a:t>
            </a:r>
            <a:r>
              <a:rPr lang="en-US" dirty="0" smtClean="0"/>
              <a:t>, table 2.4.3.3.1, page 28</a:t>
            </a:r>
          </a:p>
          <a:p>
            <a:pPr lvl="2"/>
            <a:r>
              <a:rPr lang="en-US" dirty="0" smtClean="0"/>
              <a:t>If T</a:t>
            </a:r>
            <a:r>
              <a:rPr lang="en-US" baseline="-25000" dirty="0" smtClean="0"/>
              <a:t>1</a:t>
            </a:r>
            <a:r>
              <a:rPr lang="en-US" dirty="0" smtClean="0"/>
              <a:t>=300K and T</a:t>
            </a:r>
            <a:r>
              <a:rPr lang="en-US" baseline="-25000" dirty="0" smtClean="0"/>
              <a:t>2</a:t>
            </a:r>
            <a:r>
              <a:rPr lang="en-US" dirty="0" smtClean="0"/>
              <a:t>=80K	</a:t>
            </a:r>
          </a:p>
          <a:p>
            <a:pPr lvl="1"/>
            <a:r>
              <a:rPr lang="en-US" dirty="0" smtClean="0"/>
              <a:t>Thermal load of MPD thermal shield	Q=3000W @ 30K estimation</a:t>
            </a:r>
          </a:p>
          <a:p>
            <a:pPr lvl="2"/>
            <a:r>
              <a:rPr lang="en-US" dirty="0" smtClean="0"/>
              <a:t>If T</a:t>
            </a:r>
            <a:r>
              <a:rPr lang="en-US" baseline="-25000" dirty="0" smtClean="0"/>
              <a:t>1</a:t>
            </a:r>
            <a:r>
              <a:rPr lang="en-US" dirty="0" smtClean="0"/>
              <a:t>=300K and T</a:t>
            </a:r>
            <a:r>
              <a:rPr lang="en-US" baseline="-25000" dirty="0" smtClean="0"/>
              <a:t>2</a:t>
            </a:r>
            <a:r>
              <a:rPr lang="en-US" dirty="0" smtClean="0"/>
              <a:t>=43K,  	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 Tin(5K)+Tout(80K)/2=42.5K, </a:t>
            </a:r>
            <a:r>
              <a:rPr lang="en-US" sz="1600" dirty="0" err="1" smtClean="0"/>
              <a:t>dT</a:t>
            </a:r>
            <a:r>
              <a:rPr lang="en-US" sz="1600" dirty="0" smtClean="0"/>
              <a:t>=75K</a:t>
            </a:r>
          </a:p>
          <a:p>
            <a:pPr lvl="1"/>
            <a:r>
              <a:rPr lang="en-US" dirty="0" smtClean="0"/>
              <a:t>Required flow of </a:t>
            </a:r>
            <a:r>
              <a:rPr lang="en-US" dirty="0" err="1" smtClean="0"/>
              <a:t>LHe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m=Q/(</a:t>
            </a:r>
            <a:r>
              <a:rPr lang="en-US" dirty="0" err="1" smtClean="0"/>
              <a:t>Cp</a:t>
            </a:r>
            <a:r>
              <a:rPr lang="en-US" dirty="0" smtClean="0"/>
              <a:t> x </a:t>
            </a:r>
            <a:r>
              <a:rPr lang="en-US" dirty="0" err="1" smtClean="0"/>
              <a:t>dT</a:t>
            </a:r>
            <a:r>
              <a:rPr lang="en-US" dirty="0" smtClean="0"/>
              <a:t>)=3000/(5200 x 75)=0.008kg/s=8g/s ~ 160W</a:t>
            </a:r>
          </a:p>
          <a:p>
            <a:pPr lvl="2"/>
            <a:r>
              <a:rPr lang="en-US" dirty="0" smtClean="0"/>
              <a:t>In case of using </a:t>
            </a:r>
            <a:r>
              <a:rPr lang="en-US" dirty="0" err="1" smtClean="0"/>
              <a:t>LHe</a:t>
            </a:r>
            <a:r>
              <a:rPr lang="en-US" dirty="0" smtClean="0"/>
              <a:t> for MPD thermal shield cooling extra 160W from the Satellite is required. This extra power is not available.</a:t>
            </a:r>
          </a:p>
          <a:p>
            <a:r>
              <a:rPr lang="en-US" dirty="0" smtClean="0"/>
              <a:t>This analysis is done for the normal operation @ 4.5K</a:t>
            </a:r>
          </a:p>
          <a:p>
            <a:r>
              <a:rPr lang="en-US" dirty="0" smtClean="0"/>
              <a:t>For cool down of the </a:t>
            </a:r>
            <a:r>
              <a:rPr lang="en-US" dirty="0" smtClean="0"/>
              <a:t>system, </a:t>
            </a:r>
            <a:r>
              <a:rPr lang="en-US" dirty="0" smtClean="0"/>
              <a:t>higher cooling power is required</a:t>
            </a:r>
          </a:p>
          <a:p>
            <a:r>
              <a:rPr lang="en-US" dirty="0" smtClean="0"/>
              <a:t>Conclusion </a:t>
            </a:r>
          </a:p>
          <a:p>
            <a:pPr lvl="1"/>
            <a:r>
              <a:rPr lang="en-US" dirty="0" smtClean="0"/>
              <a:t>Original proposal of using GN2/LN2 for cool down/warm up and normal operation is better </a:t>
            </a:r>
            <a:r>
              <a:rPr lang="en-US" dirty="0" smtClean="0"/>
              <a:t>adopted solution</a:t>
            </a:r>
            <a:endParaRPr lang="en-US" dirty="0" smtClean="0"/>
          </a:p>
          <a:p>
            <a:pPr lvl="2"/>
            <a:r>
              <a:rPr lang="en-US" dirty="0" smtClean="0"/>
              <a:t>From thermodynamic point of view better and more economic solution (in long term)</a:t>
            </a:r>
          </a:p>
          <a:p>
            <a:pPr lvl="2"/>
            <a:r>
              <a:rPr lang="en-US" dirty="0" smtClean="0"/>
              <a:t>No new questions which could delay the project will be raised. The “</a:t>
            </a:r>
            <a:r>
              <a:rPr lang="en-US" dirty="0" err="1" smtClean="0"/>
              <a:t>LHe</a:t>
            </a:r>
            <a:r>
              <a:rPr lang="en-US" dirty="0" smtClean="0"/>
              <a:t>” solution would have to be discussed and approved by ASG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0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30" y="110225"/>
            <a:ext cx="10515600" cy="11723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MPD satellite, no space on the top plate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Modification is difficult, warranty would be lost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BC1BB4D-FED8-4F3D-91B9-63553E0A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50" y="1282589"/>
            <a:ext cx="6708297" cy="51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0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84" y="174569"/>
            <a:ext cx="12078269" cy="638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предварительной подачи </a:t>
            </a:r>
            <a:r>
              <a:rPr lang="en-US" dirty="0" smtClean="0"/>
              <a:t>LN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687994" y="3327339"/>
            <a:ext cx="2357001" cy="231548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558619" y="3596187"/>
            <a:ext cx="600501" cy="63007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258936" y="1346579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9542058" y="2320119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558618" y="4352498"/>
            <a:ext cx="600501" cy="63007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28631" y="1019032"/>
            <a:ext cx="1510352" cy="1878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>
            <a:off x="3138984" y="1505803"/>
            <a:ext cx="2277847" cy="113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38983" y="2326899"/>
            <a:ext cx="2277847" cy="113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4"/>
          </p:cNvCxnSpPr>
          <p:nvPr/>
        </p:nvCxnSpPr>
        <p:spPr>
          <a:xfrm flipV="1">
            <a:off x="5858868" y="4982570"/>
            <a:ext cx="1" cy="14136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9134901" y="2853105"/>
            <a:ext cx="98111" cy="3431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37109" y="1856096"/>
            <a:ext cx="3680348" cy="63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10017457" y="1856096"/>
            <a:ext cx="10802" cy="47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134901" y="2853104"/>
            <a:ext cx="407157" cy="3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7" idx="4"/>
          </p:cNvCxnSpPr>
          <p:nvPr/>
        </p:nvCxnSpPr>
        <p:spPr>
          <a:xfrm flipV="1">
            <a:off x="5858868" y="4226259"/>
            <a:ext cx="2" cy="126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884227" y="2082399"/>
            <a:ext cx="2974641" cy="147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58868" y="2091498"/>
            <a:ext cx="0" cy="1511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858868" y="1103474"/>
            <a:ext cx="0" cy="620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884227" y="1346579"/>
            <a:ext cx="0" cy="371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2884227" y="1713913"/>
            <a:ext cx="2974642" cy="102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884227" y="2082400"/>
            <a:ext cx="0" cy="5607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1942531" y="2643116"/>
            <a:ext cx="942548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1942531" y="1344021"/>
            <a:ext cx="941696" cy="11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/>
          <p:cNvGrpSpPr/>
          <p:nvPr/>
        </p:nvGrpSpPr>
        <p:grpSpPr>
          <a:xfrm>
            <a:off x="1737240" y="1355685"/>
            <a:ext cx="222916" cy="1287431"/>
            <a:chOff x="2051711" y="3318103"/>
            <a:chExt cx="1547033" cy="345517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Группа 86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Группа 89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Группа 92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Группа 96"/>
          <p:cNvGrpSpPr/>
          <p:nvPr/>
        </p:nvGrpSpPr>
        <p:grpSpPr>
          <a:xfrm>
            <a:off x="5851109" y="4498096"/>
            <a:ext cx="58571" cy="352523"/>
            <a:chOff x="2051711" y="3318103"/>
            <a:chExt cx="1547033" cy="345517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Группа 99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Группа 100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Группа 109"/>
          <p:cNvGrpSpPr/>
          <p:nvPr/>
        </p:nvGrpSpPr>
        <p:grpSpPr>
          <a:xfrm>
            <a:off x="5829582" y="3749764"/>
            <a:ext cx="58571" cy="352523"/>
            <a:chOff x="2051711" y="3318103"/>
            <a:chExt cx="1547033" cy="3455170"/>
          </a:xfrm>
        </p:grpSpPr>
        <p:grpSp>
          <p:nvGrpSpPr>
            <p:cNvPr id="111" name="Группа 110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Группа 111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Группа 112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5" name="Прямая соединительная линия 124"/>
          <p:cNvCxnSpPr/>
          <p:nvPr/>
        </p:nvCxnSpPr>
        <p:spPr>
          <a:xfrm>
            <a:off x="5900095" y="4849087"/>
            <a:ext cx="477849" cy="1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5900095" y="4498096"/>
            <a:ext cx="456718" cy="5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877795" y="4096616"/>
            <a:ext cx="459314" cy="5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5877795" y="3749764"/>
            <a:ext cx="480106" cy="1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Группа 137"/>
          <p:cNvGrpSpPr/>
          <p:nvPr/>
        </p:nvGrpSpPr>
        <p:grpSpPr>
          <a:xfrm>
            <a:off x="5802941" y="2198042"/>
            <a:ext cx="110824" cy="217264"/>
            <a:chOff x="1943100" y="1062896"/>
            <a:chExt cx="151630" cy="352247"/>
          </a:xfrm>
        </p:grpSpPr>
        <p:sp>
          <p:nvSpPr>
            <p:cNvPr id="139" name="Равнобедренный треугольник 138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Равнобедренный треугольник 139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5802941" y="1445692"/>
            <a:ext cx="110824" cy="217264"/>
            <a:chOff x="1943100" y="1062896"/>
            <a:chExt cx="151630" cy="352247"/>
          </a:xfrm>
        </p:grpSpPr>
        <p:sp>
          <p:nvSpPr>
            <p:cNvPr id="142" name="Равнобедренный треугольник 14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Равнобедренный треугольник 14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0" name="Группа 149"/>
          <p:cNvGrpSpPr/>
          <p:nvPr/>
        </p:nvGrpSpPr>
        <p:grpSpPr>
          <a:xfrm rot="5400000">
            <a:off x="9598176" y="2753707"/>
            <a:ext cx="110824" cy="217264"/>
            <a:chOff x="1943100" y="1062896"/>
            <a:chExt cx="151630" cy="352247"/>
          </a:xfrm>
        </p:grpSpPr>
        <p:sp>
          <p:nvSpPr>
            <p:cNvPr id="151" name="Равнобедренный треугольник 150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Равнобедренный треугольник 151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 rot="10800000">
            <a:off x="5799986" y="5276046"/>
            <a:ext cx="110824" cy="217264"/>
            <a:chOff x="1943100" y="1062896"/>
            <a:chExt cx="151630" cy="352247"/>
          </a:xfrm>
        </p:grpSpPr>
        <p:sp>
          <p:nvSpPr>
            <p:cNvPr id="154" name="Равнобедренный треугольник 153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Равнобедренный треугольник 15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65" name="Прямая соединительная линия 164"/>
          <p:cNvCxnSpPr/>
          <p:nvPr/>
        </p:nvCxnSpPr>
        <p:spPr>
          <a:xfrm>
            <a:off x="10620231" y="2857763"/>
            <a:ext cx="939510" cy="9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V="1">
            <a:off x="11298159" y="2859192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flipV="1">
            <a:off x="4212468" y="1719042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V="1">
            <a:off x="3024250" y="5094291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 flipH="1" flipV="1">
            <a:off x="4223270" y="2097164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7828483" y="1887941"/>
            <a:ext cx="69759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948828" y="5121281"/>
            <a:ext cx="42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endParaRPr lang="ru-RU" sz="1200" baseline="-25000" dirty="0"/>
          </a:p>
        </p:txBody>
      </p:sp>
      <p:sp>
        <p:nvSpPr>
          <p:cNvPr id="219" name="TextBox 218"/>
          <p:cNvSpPr txBox="1"/>
          <p:nvPr/>
        </p:nvSpPr>
        <p:spPr>
          <a:xfrm>
            <a:off x="10842576" y="2620875"/>
            <a:ext cx="455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GN</a:t>
            </a:r>
            <a:r>
              <a:rPr lang="en-US" sz="1200" baseline="-25000" dirty="0" smtClean="0"/>
              <a:t>2</a:t>
            </a:r>
            <a:endParaRPr lang="ru-RU" sz="1200" dirty="0"/>
          </a:p>
        </p:txBody>
      </p:sp>
      <p:sp>
        <p:nvSpPr>
          <p:cNvPr id="220" name="TextBox 219"/>
          <p:cNvSpPr txBox="1"/>
          <p:nvPr/>
        </p:nvSpPr>
        <p:spPr>
          <a:xfrm>
            <a:off x="6091467" y="4447849"/>
            <a:ext cx="12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Испаритель</a:t>
            </a:r>
            <a:r>
              <a:rPr lang="en-US" sz="1200" dirty="0" smtClean="0"/>
              <a:t> 5kW</a:t>
            </a:r>
            <a:endParaRPr lang="ru-RU" sz="1200" dirty="0"/>
          </a:p>
        </p:txBody>
      </p:sp>
      <p:cxnSp>
        <p:nvCxnSpPr>
          <p:cNvPr id="272" name="Скругленная соединительная линия 271"/>
          <p:cNvCxnSpPr/>
          <p:nvPr/>
        </p:nvCxnSpPr>
        <p:spPr>
          <a:xfrm rot="10800000">
            <a:off x="2884228" y="4961185"/>
            <a:ext cx="2973311" cy="1435067"/>
          </a:xfrm>
          <a:prstGeom prst="curvedConnector3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Прямоугольник 272"/>
          <p:cNvSpPr/>
          <p:nvPr/>
        </p:nvSpPr>
        <p:spPr>
          <a:xfrm>
            <a:off x="2603544" y="3721248"/>
            <a:ext cx="304308" cy="11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Прямоугольник 273"/>
          <p:cNvSpPr/>
          <p:nvPr/>
        </p:nvSpPr>
        <p:spPr>
          <a:xfrm>
            <a:off x="2598489" y="5097437"/>
            <a:ext cx="304308" cy="157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Блок-схема: магнитный диск 274"/>
          <p:cNvSpPr/>
          <p:nvPr/>
        </p:nvSpPr>
        <p:spPr>
          <a:xfrm>
            <a:off x="1311442" y="3618070"/>
            <a:ext cx="527361" cy="12821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Блок-схема: магнитный диск 275"/>
          <p:cNvSpPr/>
          <p:nvPr/>
        </p:nvSpPr>
        <p:spPr>
          <a:xfrm>
            <a:off x="1298219" y="5172456"/>
            <a:ext cx="527361" cy="12821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 flipH="1">
            <a:off x="2314492" y="4961184"/>
            <a:ext cx="5857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flipV="1">
            <a:off x="2317008" y="4667534"/>
            <a:ext cx="944" cy="15188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1825580" y="4667534"/>
            <a:ext cx="487844" cy="9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 flipV="1">
            <a:off x="1822456" y="6183294"/>
            <a:ext cx="490918" cy="3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" name="Группа 285"/>
          <p:cNvGrpSpPr/>
          <p:nvPr/>
        </p:nvGrpSpPr>
        <p:grpSpPr>
          <a:xfrm rot="5400000">
            <a:off x="1996662" y="6074662"/>
            <a:ext cx="110824" cy="217264"/>
            <a:chOff x="1943100" y="1062896"/>
            <a:chExt cx="151630" cy="352247"/>
          </a:xfrm>
        </p:grpSpPr>
        <p:sp>
          <p:nvSpPr>
            <p:cNvPr id="287" name="Равнобедренный треугольник 28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Равнобедренный треугольник 287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9" name="Группа 288"/>
          <p:cNvGrpSpPr/>
          <p:nvPr/>
        </p:nvGrpSpPr>
        <p:grpSpPr>
          <a:xfrm rot="5400000">
            <a:off x="1992102" y="4560287"/>
            <a:ext cx="110824" cy="217264"/>
            <a:chOff x="1943100" y="1062896"/>
            <a:chExt cx="151630" cy="352247"/>
          </a:xfrm>
        </p:grpSpPr>
        <p:sp>
          <p:nvSpPr>
            <p:cNvPr id="290" name="Равнобедренный треугольник 289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Равнобедренный треугольник 290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9" name="TextBox 298"/>
          <p:cNvSpPr txBox="1"/>
          <p:nvPr/>
        </p:nvSpPr>
        <p:spPr>
          <a:xfrm>
            <a:off x="1822456" y="2953692"/>
            <a:ext cx="11385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MPD magnet</a:t>
            </a:r>
            <a:endParaRPr lang="ru-RU" sz="1200" dirty="0"/>
          </a:p>
        </p:txBody>
      </p:sp>
      <p:sp>
        <p:nvSpPr>
          <p:cNvPr id="300" name="TextBox 299"/>
          <p:cNvSpPr txBox="1"/>
          <p:nvPr/>
        </p:nvSpPr>
        <p:spPr>
          <a:xfrm rot="16200000">
            <a:off x="1806076" y="1839582"/>
            <a:ext cx="5724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Экран</a:t>
            </a:r>
            <a:endParaRPr lang="ru-RU" sz="1200" dirty="0"/>
          </a:p>
        </p:txBody>
      </p:sp>
      <p:sp>
        <p:nvSpPr>
          <p:cNvPr id="301" name="TextBox 300"/>
          <p:cNvSpPr txBox="1"/>
          <p:nvPr/>
        </p:nvSpPr>
        <p:spPr>
          <a:xfrm>
            <a:off x="6371506" y="1949243"/>
            <a:ext cx="12630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MPD  control cryostat</a:t>
            </a:r>
            <a:endParaRPr lang="ru-RU" sz="1200" dirty="0"/>
          </a:p>
        </p:txBody>
      </p:sp>
      <p:sp>
        <p:nvSpPr>
          <p:cNvPr id="302" name="TextBox 301"/>
          <p:cNvSpPr txBox="1"/>
          <p:nvPr/>
        </p:nvSpPr>
        <p:spPr>
          <a:xfrm>
            <a:off x="9751829" y="2724688"/>
            <a:ext cx="7097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Satellite</a:t>
            </a:r>
            <a:endParaRPr lang="ru-RU" sz="1200" dirty="0"/>
          </a:p>
        </p:txBody>
      </p:sp>
      <p:sp>
        <p:nvSpPr>
          <p:cNvPr id="304" name="TextBox 303"/>
          <p:cNvSpPr txBox="1"/>
          <p:nvPr/>
        </p:nvSpPr>
        <p:spPr>
          <a:xfrm>
            <a:off x="3226184" y="6145831"/>
            <a:ext cx="203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Гибкая криогенная линия</a:t>
            </a:r>
            <a:endParaRPr lang="ru-RU" sz="1200" dirty="0"/>
          </a:p>
        </p:txBody>
      </p:sp>
      <p:sp>
        <p:nvSpPr>
          <p:cNvPr id="305" name="TextBox 304"/>
          <p:cNvSpPr txBox="1"/>
          <p:nvPr/>
        </p:nvSpPr>
        <p:spPr>
          <a:xfrm>
            <a:off x="3000908" y="3756993"/>
            <a:ext cx="567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Стена</a:t>
            </a:r>
            <a:endParaRPr lang="ru-RU" sz="1200" dirty="0"/>
          </a:p>
        </p:txBody>
      </p:sp>
      <p:sp>
        <p:nvSpPr>
          <p:cNvPr id="306" name="TextBox 305"/>
          <p:cNvSpPr txBox="1"/>
          <p:nvPr/>
        </p:nvSpPr>
        <p:spPr>
          <a:xfrm>
            <a:off x="517080" y="3863133"/>
            <a:ext cx="91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tanks</a:t>
            </a:r>
            <a:endParaRPr lang="ru-RU" sz="1200" dirty="0"/>
          </a:p>
        </p:txBody>
      </p:sp>
      <p:sp>
        <p:nvSpPr>
          <p:cNvPr id="307" name="Дата 3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308" name="Нижний колонтитул 3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309" name="Номер слайда 3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4</a:t>
            </a:fld>
            <a:endParaRPr lang="ru-RU"/>
          </a:p>
        </p:txBody>
      </p:sp>
      <p:cxnSp>
        <p:nvCxnSpPr>
          <p:cNvPr id="221" name="Прямая соединительная линия 220"/>
          <p:cNvCxnSpPr/>
          <p:nvPr/>
        </p:nvCxnSpPr>
        <p:spPr>
          <a:xfrm flipH="1">
            <a:off x="5857539" y="6280595"/>
            <a:ext cx="3375473" cy="111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 flipH="1">
            <a:off x="5857539" y="1099776"/>
            <a:ext cx="1417201" cy="10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 стрелкой 226"/>
          <p:cNvCxnSpPr/>
          <p:nvPr/>
        </p:nvCxnSpPr>
        <p:spPr>
          <a:xfrm flipV="1">
            <a:off x="7013158" y="1106750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6566139" y="825558"/>
            <a:ext cx="75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Cold GN</a:t>
            </a:r>
            <a:r>
              <a:rPr lang="en-US" sz="1200" baseline="-25000" dirty="0" smtClean="0"/>
              <a:t>2</a:t>
            </a:r>
            <a:endParaRPr lang="ru-RU" sz="1200" dirty="0"/>
          </a:p>
        </p:txBody>
      </p:sp>
      <p:grpSp>
        <p:nvGrpSpPr>
          <p:cNvPr id="230" name="Группа 229"/>
          <p:cNvGrpSpPr/>
          <p:nvPr/>
        </p:nvGrpSpPr>
        <p:grpSpPr>
          <a:xfrm rot="5400000">
            <a:off x="11041081" y="2762673"/>
            <a:ext cx="58571" cy="352523"/>
            <a:chOff x="2051711" y="3318103"/>
            <a:chExt cx="1547033" cy="3455170"/>
          </a:xfrm>
        </p:grpSpPr>
        <p:grpSp>
          <p:nvGrpSpPr>
            <p:cNvPr id="232" name="Группа 231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245" name="Прямая соединительная линия 244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единительная линия 245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Группа 232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243" name="Прямая соединительная линия 242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Прямая соединительная линия 243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Группа 233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240" name="Прямая соединительная линия 239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Прямая соединительная линия 24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Группа 234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238" name="Прямая соединительная линия 23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Прямая соединительная линия 23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6128028" y="3703306"/>
            <a:ext cx="95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Heater  5kW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63313" y="4083460"/>
            <a:ext cx="631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MFS</a:t>
            </a:r>
          </a:p>
          <a:p>
            <a:r>
              <a:rPr lang="en-US" sz="1200" dirty="0" smtClean="0"/>
              <a:t>From CERN</a:t>
            </a:r>
            <a:endParaRPr lang="ru-RU" sz="1200" dirty="0"/>
          </a:p>
        </p:txBody>
      </p:sp>
      <p:cxnSp>
        <p:nvCxnSpPr>
          <p:cNvPr id="249" name="Прямая соединительная линия 248"/>
          <p:cNvCxnSpPr/>
          <p:nvPr/>
        </p:nvCxnSpPr>
        <p:spPr>
          <a:xfrm flipH="1">
            <a:off x="841572" y="4654752"/>
            <a:ext cx="477391" cy="2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 flipH="1">
            <a:off x="811708" y="6181079"/>
            <a:ext cx="477391" cy="2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Группа 270"/>
          <p:cNvGrpSpPr/>
          <p:nvPr/>
        </p:nvGrpSpPr>
        <p:grpSpPr>
          <a:xfrm rot="5400000">
            <a:off x="1016387" y="6070480"/>
            <a:ext cx="110824" cy="217264"/>
            <a:chOff x="1943100" y="1062896"/>
            <a:chExt cx="151630" cy="352247"/>
          </a:xfrm>
        </p:grpSpPr>
        <p:sp>
          <p:nvSpPr>
            <p:cNvPr id="277" name="Равнобедренный треугольник 27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Равнобедренный треугольник 279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 rot="5400000">
            <a:off x="1066967" y="4544410"/>
            <a:ext cx="110824" cy="217264"/>
            <a:chOff x="1943100" y="1062896"/>
            <a:chExt cx="151630" cy="352247"/>
          </a:xfrm>
        </p:grpSpPr>
        <p:sp>
          <p:nvSpPr>
            <p:cNvPr id="283" name="Равнобедренный треугольник 282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Равнобедренный треугольник 28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7446" y="5203039"/>
            <a:ext cx="866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filling</a:t>
            </a:r>
            <a:endParaRPr lang="ru-RU" sz="1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857539" y="3180170"/>
            <a:ext cx="1506213" cy="8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V="1">
            <a:off x="5851109" y="5800593"/>
            <a:ext cx="1506213" cy="8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>
            <a:off x="7354043" y="3181285"/>
            <a:ext cx="6509" cy="2632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Группа 160"/>
          <p:cNvGrpSpPr/>
          <p:nvPr/>
        </p:nvGrpSpPr>
        <p:grpSpPr>
          <a:xfrm rot="10800000">
            <a:off x="7305140" y="4331309"/>
            <a:ext cx="110824" cy="217264"/>
            <a:chOff x="1943100" y="1062896"/>
            <a:chExt cx="151630" cy="352247"/>
          </a:xfrm>
        </p:grpSpPr>
        <p:sp>
          <p:nvSpPr>
            <p:cNvPr id="162" name="Равнобедренный треугольник 16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Равнобедренный треугольник 16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2192" y="4191376"/>
            <a:ext cx="144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By-pass for LN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to be added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7848" y="1085719"/>
            <a:ext cx="162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be used for shielding of </a:t>
            </a:r>
            <a:r>
              <a:rPr lang="en-US" sz="1200" dirty="0" err="1" smtClean="0"/>
              <a:t>LHe</a:t>
            </a:r>
            <a:r>
              <a:rPr lang="en-US" sz="1200" dirty="0" smtClean="0"/>
              <a:t> line #1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825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09" y="118319"/>
            <a:ext cx="11834602" cy="7879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MFS - magnet flushing station, </a:t>
            </a:r>
            <a:r>
              <a:rPr lang="en-US" sz="2000" dirty="0" smtClean="0"/>
              <a:t>with </a:t>
            </a:r>
            <a:r>
              <a:rPr lang="en-US" sz="2000" dirty="0" err="1" smtClean="0"/>
              <a:t>Unicos</a:t>
            </a:r>
            <a:r>
              <a:rPr lang="en-US" sz="2000" dirty="0" smtClean="0"/>
              <a:t> control system</a:t>
            </a:r>
            <a:br>
              <a:rPr lang="en-US" sz="2000" dirty="0" smtClean="0"/>
            </a:br>
            <a:r>
              <a:rPr lang="en-US" sz="2000" dirty="0" smtClean="0"/>
              <a:t>For time being not in use at </a:t>
            </a:r>
            <a:r>
              <a:rPr lang="en-US" sz="2000" dirty="0"/>
              <a:t>CERN </a:t>
            </a:r>
            <a:endParaRPr lang="ru-RU" sz="20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2" y="1675360"/>
            <a:ext cx="5011440" cy="3543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66" y="1003863"/>
            <a:ext cx="4102325" cy="5469766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0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016" y="61674"/>
            <a:ext cx="10515600" cy="710640"/>
          </a:xfrm>
        </p:spPr>
        <p:txBody>
          <a:bodyPr/>
          <a:lstStyle/>
          <a:p>
            <a:pPr algn="ctr"/>
            <a:r>
              <a:rPr lang="en-US" dirty="0" smtClean="0"/>
              <a:t>Provisional solution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6219" b="14542"/>
          <a:stretch/>
        </p:blipFill>
        <p:spPr>
          <a:xfrm>
            <a:off x="1021435" y="977117"/>
            <a:ext cx="10598318" cy="5188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464" y="1073643"/>
            <a:ext cx="125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LHe</a:t>
            </a:r>
            <a:r>
              <a:rPr lang="en-US" dirty="0" smtClean="0"/>
              <a:t> line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51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690"/>
            <a:ext cx="10515600" cy="793019"/>
          </a:xfrm>
        </p:spPr>
        <p:txBody>
          <a:bodyPr>
            <a:normAutofit/>
          </a:bodyPr>
          <a:lstStyle/>
          <a:p>
            <a:r>
              <a:rPr lang="en-US" dirty="0" smtClean="0"/>
              <a:t>Location for LN2 and </a:t>
            </a:r>
            <a:r>
              <a:rPr lang="en-US" dirty="0" err="1" smtClean="0"/>
              <a:t>LHe</a:t>
            </a:r>
            <a:r>
              <a:rPr lang="en-US" dirty="0" smtClean="0"/>
              <a:t> tanks </a:t>
            </a:r>
            <a:r>
              <a:rPr lang="en-US" sz="2400" dirty="0" smtClean="0"/>
              <a:t>–</a:t>
            </a:r>
            <a:r>
              <a:rPr lang="en-US" dirty="0" smtClean="0"/>
              <a:t> </a:t>
            </a:r>
            <a:r>
              <a:rPr lang="en-US" sz="2700" dirty="0" smtClean="0"/>
              <a:t>waiting for approval</a:t>
            </a:r>
            <a:endParaRPr lang="ru-RU" sz="27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5" b="15312"/>
          <a:stretch/>
        </p:blipFill>
        <p:spPr>
          <a:xfrm>
            <a:off x="1240506" y="1056010"/>
            <a:ext cx="9236567" cy="516682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1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Прямая соединительная линия 231"/>
          <p:cNvCxnSpPr/>
          <p:nvPr/>
        </p:nvCxnSpPr>
        <p:spPr>
          <a:xfrm>
            <a:off x="5069986" y="4662540"/>
            <a:ext cx="488632" cy="4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9" y="15063"/>
            <a:ext cx="12078269" cy="6385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предварительной и окончательной подачи </a:t>
            </a:r>
            <a:r>
              <a:rPr lang="en-US" dirty="0" smtClean="0"/>
              <a:t>LN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535178" y="2985059"/>
            <a:ext cx="2673018" cy="292442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558619" y="3596187"/>
            <a:ext cx="600501" cy="63007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258936" y="1346579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9542058" y="2320119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9598925" y="4789226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558618" y="4352498"/>
            <a:ext cx="600501" cy="63007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28631" y="1019032"/>
            <a:ext cx="1510352" cy="1878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>
            <a:off x="3138984" y="1505803"/>
            <a:ext cx="2277847" cy="113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38983" y="2326899"/>
            <a:ext cx="2277847" cy="113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858868" y="5131558"/>
            <a:ext cx="0" cy="1264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090615" y="5045689"/>
            <a:ext cx="4044287" cy="103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858869" y="5371531"/>
            <a:ext cx="3740056" cy="112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134901" y="2853104"/>
            <a:ext cx="0" cy="2192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37109" y="1856096"/>
            <a:ext cx="3680348" cy="63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5063697" y="4386162"/>
            <a:ext cx="24074" cy="76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858868" y="1079077"/>
            <a:ext cx="5700873" cy="239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10017457" y="1856096"/>
            <a:ext cx="10802" cy="47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134901" y="2853104"/>
            <a:ext cx="407157" cy="3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7" idx="4"/>
          </p:cNvCxnSpPr>
          <p:nvPr/>
        </p:nvCxnSpPr>
        <p:spPr>
          <a:xfrm flipV="1">
            <a:off x="5858868" y="4226259"/>
            <a:ext cx="2" cy="126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884227" y="2082399"/>
            <a:ext cx="2974641" cy="147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58868" y="2091498"/>
            <a:ext cx="0" cy="1511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858868" y="1103474"/>
            <a:ext cx="0" cy="620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884227" y="1346579"/>
            <a:ext cx="0" cy="371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2884227" y="1713913"/>
            <a:ext cx="2974642" cy="102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884227" y="2082400"/>
            <a:ext cx="0" cy="5607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1942531" y="2643116"/>
            <a:ext cx="942548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1942531" y="1344021"/>
            <a:ext cx="941696" cy="11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1563275" y="1073835"/>
            <a:ext cx="0" cy="5294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/>
          <p:cNvGrpSpPr/>
          <p:nvPr/>
        </p:nvGrpSpPr>
        <p:grpSpPr>
          <a:xfrm>
            <a:off x="1737240" y="1355685"/>
            <a:ext cx="222916" cy="1287431"/>
            <a:chOff x="2051711" y="3318103"/>
            <a:chExt cx="1547033" cy="345517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Группа 86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Группа 89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Группа 92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Группа 96"/>
          <p:cNvGrpSpPr/>
          <p:nvPr/>
        </p:nvGrpSpPr>
        <p:grpSpPr>
          <a:xfrm>
            <a:off x="5851109" y="4498096"/>
            <a:ext cx="58571" cy="352523"/>
            <a:chOff x="2051711" y="3318103"/>
            <a:chExt cx="1547033" cy="345517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Группа 99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Группа 100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Группа 109"/>
          <p:cNvGrpSpPr/>
          <p:nvPr/>
        </p:nvGrpSpPr>
        <p:grpSpPr>
          <a:xfrm>
            <a:off x="5829582" y="3749764"/>
            <a:ext cx="58571" cy="352523"/>
            <a:chOff x="2051711" y="3318103"/>
            <a:chExt cx="1547033" cy="3455170"/>
          </a:xfrm>
        </p:grpSpPr>
        <p:grpSp>
          <p:nvGrpSpPr>
            <p:cNvPr id="111" name="Группа 110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Группа 111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Группа 112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5" name="Прямая соединительная линия 124"/>
          <p:cNvCxnSpPr/>
          <p:nvPr/>
        </p:nvCxnSpPr>
        <p:spPr>
          <a:xfrm>
            <a:off x="5900095" y="4849087"/>
            <a:ext cx="477849" cy="1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5900095" y="4498096"/>
            <a:ext cx="456718" cy="5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877795" y="4096616"/>
            <a:ext cx="459314" cy="5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5877795" y="3749764"/>
            <a:ext cx="480106" cy="1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Группа 137"/>
          <p:cNvGrpSpPr/>
          <p:nvPr/>
        </p:nvGrpSpPr>
        <p:grpSpPr>
          <a:xfrm>
            <a:off x="5802941" y="2198042"/>
            <a:ext cx="110824" cy="217264"/>
            <a:chOff x="1943100" y="1062896"/>
            <a:chExt cx="151630" cy="352247"/>
          </a:xfrm>
        </p:grpSpPr>
        <p:sp>
          <p:nvSpPr>
            <p:cNvPr id="139" name="Равнобедренный треугольник 138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Равнобедренный треугольник 139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5802941" y="1445692"/>
            <a:ext cx="110824" cy="217264"/>
            <a:chOff x="1943100" y="1062896"/>
            <a:chExt cx="151630" cy="352247"/>
          </a:xfrm>
        </p:grpSpPr>
        <p:sp>
          <p:nvSpPr>
            <p:cNvPr id="142" name="Равнобедренный треугольник 14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Равнобедренный треугольник 14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 rot="5400000">
            <a:off x="6211365" y="5361217"/>
            <a:ext cx="110824" cy="217264"/>
            <a:chOff x="1943100" y="1062896"/>
            <a:chExt cx="151630" cy="352247"/>
          </a:xfrm>
        </p:grpSpPr>
        <p:sp>
          <p:nvSpPr>
            <p:cNvPr id="145" name="Равнобедренный треугольник 144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Равнобедренный треугольник 145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0" name="Группа 149"/>
          <p:cNvGrpSpPr/>
          <p:nvPr/>
        </p:nvGrpSpPr>
        <p:grpSpPr>
          <a:xfrm rot="5400000">
            <a:off x="6199805" y="5015948"/>
            <a:ext cx="110824" cy="217264"/>
            <a:chOff x="1943100" y="1062896"/>
            <a:chExt cx="151630" cy="352247"/>
          </a:xfrm>
        </p:grpSpPr>
        <p:sp>
          <p:nvSpPr>
            <p:cNvPr id="151" name="Равнобедренный треугольник 150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Равнобедренный треугольник 151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 rot="5400000">
            <a:off x="5303650" y="4556038"/>
            <a:ext cx="110824" cy="217264"/>
            <a:chOff x="1943100" y="1062896"/>
            <a:chExt cx="151630" cy="352247"/>
          </a:xfrm>
        </p:grpSpPr>
        <p:sp>
          <p:nvSpPr>
            <p:cNvPr id="154" name="Равнобедренный треугольник 153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Равнобедренный треугольник 15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9" name="Прямая со стрелкой 158"/>
          <p:cNvCxnSpPr/>
          <p:nvPr/>
        </p:nvCxnSpPr>
        <p:spPr>
          <a:xfrm flipV="1">
            <a:off x="8566197" y="1082466"/>
            <a:ext cx="841612" cy="6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>
            <a:off x="10620231" y="2857763"/>
            <a:ext cx="939510" cy="9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flipV="1">
            <a:off x="10686624" y="5368344"/>
            <a:ext cx="873117" cy="31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rot="5400000" flipV="1">
            <a:off x="11427118" y="5824519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V="1">
            <a:off x="10879539" y="5368344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V="1">
            <a:off x="10921620" y="2864385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flipV="1">
            <a:off x="4212468" y="1719042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rot="16200000" flipV="1">
            <a:off x="5722304" y="6070901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V="1">
            <a:off x="8013799" y="5069167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 flipH="1" flipV="1">
            <a:off x="4223270" y="2097164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7828483" y="1887941"/>
            <a:ext cx="69759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/>
          <p:cNvGrpSpPr/>
          <p:nvPr/>
        </p:nvGrpSpPr>
        <p:grpSpPr>
          <a:xfrm rot="5400000">
            <a:off x="6255660" y="988055"/>
            <a:ext cx="58571" cy="352523"/>
            <a:chOff x="2051711" y="3318103"/>
            <a:chExt cx="1547033" cy="3455170"/>
          </a:xfrm>
        </p:grpSpPr>
        <p:grpSp>
          <p:nvGrpSpPr>
            <p:cNvPr id="180" name="Группа 179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90" name="Прямая соединительная линия 189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190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Группа 180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88" name="Прямая соединительная линия 18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Группа 181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86" name="Прямая соединительная линия 185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Группа 182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84" name="Прямая соединительная линия 18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2" name="Группа 191"/>
          <p:cNvGrpSpPr/>
          <p:nvPr/>
        </p:nvGrpSpPr>
        <p:grpSpPr>
          <a:xfrm rot="5400000">
            <a:off x="10896932" y="2752432"/>
            <a:ext cx="58571" cy="352523"/>
            <a:chOff x="2051711" y="3318103"/>
            <a:chExt cx="1547033" cy="3455170"/>
          </a:xfrm>
        </p:grpSpPr>
        <p:grpSp>
          <p:nvGrpSpPr>
            <p:cNvPr id="193" name="Группа 192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203" name="Прямая соединительная линия 202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Группа 193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201" name="Прямая соединительная линия 20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Группа 194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99" name="Прямая соединительная линия 198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Группа 195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97" name="Прямая соединительная линия 19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" name="Группа 204"/>
          <p:cNvGrpSpPr/>
          <p:nvPr/>
        </p:nvGrpSpPr>
        <p:grpSpPr>
          <a:xfrm rot="5400000">
            <a:off x="10923694" y="5267460"/>
            <a:ext cx="58571" cy="352523"/>
            <a:chOff x="2051711" y="3318103"/>
            <a:chExt cx="1547033" cy="3455170"/>
          </a:xfrm>
        </p:grpSpPr>
        <p:grpSp>
          <p:nvGrpSpPr>
            <p:cNvPr id="206" name="Группа 205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216" name="Прямая соединительная линия 215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единительная линия 216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Группа 206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214" name="Прямая соединительная линия 21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Прямая соединительная линия 21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Группа 207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212" name="Прямая соединительная линия 211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единительная линия 212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Группа 208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210" name="Прямая соединительная линия 209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8" name="TextBox 217"/>
          <p:cNvSpPr txBox="1"/>
          <p:nvPr/>
        </p:nvSpPr>
        <p:spPr>
          <a:xfrm>
            <a:off x="5907021" y="5941464"/>
            <a:ext cx="42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endParaRPr lang="ru-RU" sz="1200" baseline="-25000" dirty="0"/>
          </a:p>
        </p:txBody>
      </p:sp>
      <p:sp>
        <p:nvSpPr>
          <p:cNvPr id="219" name="TextBox 218"/>
          <p:cNvSpPr txBox="1"/>
          <p:nvPr/>
        </p:nvSpPr>
        <p:spPr>
          <a:xfrm>
            <a:off x="11011168" y="5631258"/>
            <a:ext cx="60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GN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warm</a:t>
            </a:r>
            <a:endParaRPr lang="ru-RU" sz="1200" dirty="0"/>
          </a:p>
        </p:txBody>
      </p:sp>
      <p:sp>
        <p:nvSpPr>
          <p:cNvPr id="220" name="TextBox 219"/>
          <p:cNvSpPr txBox="1"/>
          <p:nvPr/>
        </p:nvSpPr>
        <p:spPr>
          <a:xfrm>
            <a:off x="6124576" y="4565978"/>
            <a:ext cx="99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Испаритель</a:t>
            </a:r>
            <a:endParaRPr lang="ru-RU" sz="1200" dirty="0"/>
          </a:p>
        </p:txBody>
      </p:sp>
      <p:sp>
        <p:nvSpPr>
          <p:cNvPr id="223" name="TextBox 222"/>
          <p:cNvSpPr txBox="1"/>
          <p:nvPr/>
        </p:nvSpPr>
        <p:spPr>
          <a:xfrm>
            <a:off x="4588919" y="3729001"/>
            <a:ext cx="1157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Нагреватель</a:t>
            </a:r>
            <a:r>
              <a:rPr lang="en-US" sz="1100" dirty="0" smtClean="0"/>
              <a:t> (</a:t>
            </a:r>
            <a:r>
              <a:rPr lang="ru-RU" sz="1100" dirty="0" smtClean="0"/>
              <a:t>Смесительная камера</a:t>
            </a:r>
            <a:r>
              <a:rPr lang="en-US" sz="1100" dirty="0" smtClean="0"/>
              <a:t>)</a:t>
            </a:r>
            <a:endParaRPr lang="ru-RU" sz="1100" dirty="0"/>
          </a:p>
        </p:txBody>
      </p:sp>
      <p:cxnSp>
        <p:nvCxnSpPr>
          <p:cNvPr id="224" name="Прямая соединительная линия 223"/>
          <p:cNvCxnSpPr/>
          <p:nvPr/>
        </p:nvCxnSpPr>
        <p:spPr>
          <a:xfrm flipH="1" flipV="1">
            <a:off x="10711258" y="4913782"/>
            <a:ext cx="10802" cy="47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flipH="1" flipV="1">
            <a:off x="10691652" y="2387655"/>
            <a:ext cx="10802" cy="47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flipH="1" flipV="1">
            <a:off x="5862402" y="874565"/>
            <a:ext cx="1" cy="226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flipV="1">
            <a:off x="5851109" y="876736"/>
            <a:ext cx="5919359" cy="33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flipV="1">
            <a:off x="11731893" y="883967"/>
            <a:ext cx="38911" cy="5468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V="1">
            <a:off x="10703953" y="4900725"/>
            <a:ext cx="799004" cy="2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10692351" y="2392064"/>
            <a:ext cx="814861" cy="5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>
            <a:off x="11614637" y="2399323"/>
            <a:ext cx="1558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11588464" y="4900233"/>
            <a:ext cx="1558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/>
          <p:nvPr/>
        </p:nvCxnSpPr>
        <p:spPr>
          <a:xfrm flipV="1">
            <a:off x="9565666" y="867279"/>
            <a:ext cx="841612" cy="6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Группа 250"/>
          <p:cNvGrpSpPr/>
          <p:nvPr/>
        </p:nvGrpSpPr>
        <p:grpSpPr>
          <a:xfrm rot="5400000">
            <a:off x="10942339" y="4797140"/>
            <a:ext cx="110824" cy="217264"/>
            <a:chOff x="1943100" y="1062896"/>
            <a:chExt cx="151630" cy="352247"/>
          </a:xfrm>
        </p:grpSpPr>
        <p:sp>
          <p:nvSpPr>
            <p:cNvPr id="252" name="Равнобедренный треугольник 25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Равнобедренный треугольник 25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 rot="5400000">
            <a:off x="10946899" y="2278752"/>
            <a:ext cx="110824" cy="217264"/>
            <a:chOff x="1943100" y="1062896"/>
            <a:chExt cx="151630" cy="352247"/>
          </a:xfrm>
        </p:grpSpPr>
        <p:sp>
          <p:nvSpPr>
            <p:cNvPr id="255" name="Равнобедренный треугольник 254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Равнобедренный треугольник 255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7" name="Группа 256"/>
          <p:cNvGrpSpPr/>
          <p:nvPr/>
        </p:nvGrpSpPr>
        <p:grpSpPr>
          <a:xfrm rot="5400000">
            <a:off x="6834935" y="987168"/>
            <a:ext cx="110824" cy="217264"/>
            <a:chOff x="1943100" y="1062896"/>
            <a:chExt cx="151630" cy="352247"/>
          </a:xfrm>
        </p:grpSpPr>
        <p:sp>
          <p:nvSpPr>
            <p:cNvPr id="258" name="Равнобедренный треугольник 257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Равнобедренный треугольник 258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0" name="Группа 259"/>
          <p:cNvGrpSpPr/>
          <p:nvPr/>
        </p:nvGrpSpPr>
        <p:grpSpPr>
          <a:xfrm rot="5400000">
            <a:off x="11312469" y="5259712"/>
            <a:ext cx="110824" cy="217264"/>
            <a:chOff x="1943100" y="1062896"/>
            <a:chExt cx="151630" cy="352247"/>
          </a:xfrm>
        </p:grpSpPr>
        <p:sp>
          <p:nvSpPr>
            <p:cNvPr id="261" name="Равнобедренный треугольник 260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Равнобедренный треугольник 261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3" name="Группа 262"/>
          <p:cNvGrpSpPr/>
          <p:nvPr/>
        </p:nvGrpSpPr>
        <p:grpSpPr>
          <a:xfrm rot="5400000">
            <a:off x="11309421" y="2759667"/>
            <a:ext cx="110824" cy="217264"/>
            <a:chOff x="1943100" y="1062896"/>
            <a:chExt cx="151630" cy="352247"/>
          </a:xfrm>
        </p:grpSpPr>
        <p:sp>
          <p:nvSpPr>
            <p:cNvPr id="264" name="Равнобедренный треугольник 263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Равнобедренный треугольник 26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6" name="Группа 265"/>
          <p:cNvGrpSpPr/>
          <p:nvPr/>
        </p:nvGrpSpPr>
        <p:grpSpPr>
          <a:xfrm rot="5400000">
            <a:off x="6830375" y="762432"/>
            <a:ext cx="110824" cy="217264"/>
            <a:chOff x="1943100" y="1062896"/>
            <a:chExt cx="151630" cy="352247"/>
          </a:xfrm>
        </p:grpSpPr>
        <p:sp>
          <p:nvSpPr>
            <p:cNvPr id="267" name="Равнобедренный треугольник 26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Равнобедренный треугольник 267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9" name="Прямая со стрелкой 268"/>
          <p:cNvCxnSpPr/>
          <p:nvPr/>
        </p:nvCxnSpPr>
        <p:spPr>
          <a:xfrm rot="5400000" flipV="1">
            <a:off x="11607116" y="5570340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11719027" y="5333445"/>
            <a:ext cx="48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GN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cold</a:t>
            </a:r>
            <a:endParaRPr lang="ru-RU" sz="1200" dirty="0"/>
          </a:p>
        </p:txBody>
      </p:sp>
      <p:cxnSp>
        <p:nvCxnSpPr>
          <p:cNvPr id="272" name="Скругленная соединительная линия 271"/>
          <p:cNvCxnSpPr/>
          <p:nvPr/>
        </p:nvCxnSpPr>
        <p:spPr>
          <a:xfrm rot="10800000">
            <a:off x="2884228" y="4961185"/>
            <a:ext cx="2973311" cy="1435067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Прямоугольник 272"/>
          <p:cNvSpPr/>
          <p:nvPr/>
        </p:nvSpPr>
        <p:spPr>
          <a:xfrm>
            <a:off x="2603544" y="3721248"/>
            <a:ext cx="304308" cy="11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Прямоугольник 273"/>
          <p:cNvSpPr/>
          <p:nvPr/>
        </p:nvSpPr>
        <p:spPr>
          <a:xfrm>
            <a:off x="2598489" y="5097437"/>
            <a:ext cx="304308" cy="157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Блок-схема: магнитный диск 274"/>
          <p:cNvSpPr/>
          <p:nvPr/>
        </p:nvSpPr>
        <p:spPr>
          <a:xfrm>
            <a:off x="1311442" y="3618070"/>
            <a:ext cx="527361" cy="12821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Блок-схема: магнитный диск 275"/>
          <p:cNvSpPr/>
          <p:nvPr/>
        </p:nvSpPr>
        <p:spPr>
          <a:xfrm>
            <a:off x="1298219" y="5185152"/>
            <a:ext cx="527361" cy="12821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 flipH="1">
            <a:off x="2314492" y="4961184"/>
            <a:ext cx="5857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flipV="1">
            <a:off x="2317008" y="4667534"/>
            <a:ext cx="944" cy="15188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1825580" y="4667534"/>
            <a:ext cx="487844" cy="9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 flipV="1">
            <a:off x="1822456" y="6183294"/>
            <a:ext cx="490918" cy="3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" name="Группа 285"/>
          <p:cNvGrpSpPr/>
          <p:nvPr/>
        </p:nvGrpSpPr>
        <p:grpSpPr>
          <a:xfrm rot="5400000">
            <a:off x="1996662" y="6074662"/>
            <a:ext cx="110824" cy="217264"/>
            <a:chOff x="1943100" y="1062896"/>
            <a:chExt cx="151630" cy="352247"/>
          </a:xfrm>
        </p:grpSpPr>
        <p:sp>
          <p:nvSpPr>
            <p:cNvPr id="287" name="Равнобедренный треугольник 28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Равнобедренный треугольник 287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9" name="Группа 288"/>
          <p:cNvGrpSpPr/>
          <p:nvPr/>
        </p:nvGrpSpPr>
        <p:grpSpPr>
          <a:xfrm rot="5400000">
            <a:off x="1992102" y="4556241"/>
            <a:ext cx="110824" cy="217264"/>
            <a:chOff x="1943100" y="1062896"/>
            <a:chExt cx="151630" cy="352247"/>
          </a:xfrm>
        </p:grpSpPr>
        <p:sp>
          <p:nvSpPr>
            <p:cNvPr id="290" name="Равнобедренный треугольник 289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Равнобедренный треугольник 290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93" name="Прямая со стрелкой 292"/>
          <p:cNvCxnSpPr/>
          <p:nvPr/>
        </p:nvCxnSpPr>
        <p:spPr>
          <a:xfrm flipV="1">
            <a:off x="6051571" y="3888372"/>
            <a:ext cx="1986849" cy="2527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7120829" y="3624012"/>
            <a:ext cx="112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(HP GN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warm)</a:t>
            </a:r>
            <a:endParaRPr lang="ru-RU" sz="1200" dirty="0"/>
          </a:p>
        </p:txBody>
      </p:sp>
      <p:sp>
        <p:nvSpPr>
          <p:cNvPr id="299" name="TextBox 298"/>
          <p:cNvSpPr txBox="1"/>
          <p:nvPr/>
        </p:nvSpPr>
        <p:spPr>
          <a:xfrm>
            <a:off x="1822456" y="2953692"/>
            <a:ext cx="11385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MPD magnet</a:t>
            </a:r>
            <a:endParaRPr lang="ru-RU" sz="1200" dirty="0"/>
          </a:p>
        </p:txBody>
      </p:sp>
      <p:sp>
        <p:nvSpPr>
          <p:cNvPr id="300" name="TextBox 299"/>
          <p:cNvSpPr txBox="1"/>
          <p:nvPr/>
        </p:nvSpPr>
        <p:spPr>
          <a:xfrm rot="16200000">
            <a:off x="1806076" y="1839582"/>
            <a:ext cx="5724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Экран</a:t>
            </a:r>
            <a:endParaRPr lang="ru-RU" sz="1200" dirty="0"/>
          </a:p>
        </p:txBody>
      </p:sp>
      <p:sp>
        <p:nvSpPr>
          <p:cNvPr id="301" name="TextBox 300"/>
          <p:cNvSpPr txBox="1"/>
          <p:nvPr/>
        </p:nvSpPr>
        <p:spPr>
          <a:xfrm>
            <a:off x="6352350" y="1396131"/>
            <a:ext cx="12630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MPD distribution box</a:t>
            </a:r>
            <a:endParaRPr lang="ru-RU" sz="1200" dirty="0"/>
          </a:p>
        </p:txBody>
      </p:sp>
      <p:sp>
        <p:nvSpPr>
          <p:cNvPr id="302" name="TextBox 301"/>
          <p:cNvSpPr txBox="1"/>
          <p:nvPr/>
        </p:nvSpPr>
        <p:spPr>
          <a:xfrm>
            <a:off x="9751829" y="2724688"/>
            <a:ext cx="7097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Satellite</a:t>
            </a:r>
            <a:endParaRPr lang="ru-RU" sz="1200" dirty="0"/>
          </a:p>
        </p:txBody>
      </p:sp>
      <p:sp>
        <p:nvSpPr>
          <p:cNvPr id="303" name="TextBox 302"/>
          <p:cNvSpPr txBox="1"/>
          <p:nvPr/>
        </p:nvSpPr>
        <p:spPr>
          <a:xfrm>
            <a:off x="9658761" y="5123487"/>
            <a:ext cx="965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Ожижитель</a:t>
            </a:r>
          </a:p>
          <a:p>
            <a:endParaRPr lang="ru-RU" sz="1200" dirty="0"/>
          </a:p>
        </p:txBody>
      </p:sp>
      <p:sp>
        <p:nvSpPr>
          <p:cNvPr id="304" name="TextBox 303"/>
          <p:cNvSpPr txBox="1"/>
          <p:nvPr/>
        </p:nvSpPr>
        <p:spPr>
          <a:xfrm>
            <a:off x="3226184" y="6145831"/>
            <a:ext cx="203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Гибкая криогенная линия</a:t>
            </a:r>
            <a:endParaRPr lang="ru-RU" sz="1200" dirty="0"/>
          </a:p>
        </p:txBody>
      </p:sp>
      <p:sp>
        <p:nvSpPr>
          <p:cNvPr id="305" name="TextBox 304"/>
          <p:cNvSpPr txBox="1"/>
          <p:nvPr/>
        </p:nvSpPr>
        <p:spPr>
          <a:xfrm>
            <a:off x="3000908" y="3756993"/>
            <a:ext cx="567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Стена</a:t>
            </a:r>
            <a:endParaRPr lang="ru-RU" sz="1200" dirty="0"/>
          </a:p>
        </p:txBody>
      </p:sp>
      <p:sp>
        <p:nvSpPr>
          <p:cNvPr id="306" name="TextBox 305"/>
          <p:cNvSpPr txBox="1"/>
          <p:nvPr/>
        </p:nvSpPr>
        <p:spPr>
          <a:xfrm>
            <a:off x="517080" y="3863133"/>
            <a:ext cx="91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tanks</a:t>
            </a:r>
            <a:endParaRPr lang="ru-RU" sz="1200" dirty="0"/>
          </a:p>
        </p:txBody>
      </p:sp>
      <p:sp>
        <p:nvSpPr>
          <p:cNvPr id="307" name="Дата 3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308" name="Нижний колонтитул 3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309" name="Номер слайда 3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8</a:t>
            </a:fld>
            <a:endParaRPr lang="ru-RU"/>
          </a:p>
        </p:txBody>
      </p:sp>
      <p:grpSp>
        <p:nvGrpSpPr>
          <p:cNvPr id="221" name="Группа 220"/>
          <p:cNvGrpSpPr/>
          <p:nvPr/>
        </p:nvGrpSpPr>
        <p:grpSpPr>
          <a:xfrm>
            <a:off x="5802562" y="3301952"/>
            <a:ext cx="110824" cy="217264"/>
            <a:chOff x="1943100" y="1062896"/>
            <a:chExt cx="151630" cy="352247"/>
          </a:xfrm>
        </p:grpSpPr>
        <p:sp>
          <p:nvSpPr>
            <p:cNvPr id="222" name="Равнобедренный треугольник 22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Равнобедренный треугольник 226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flipV="1">
            <a:off x="5027208" y="3492651"/>
            <a:ext cx="0" cy="2041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 flipV="1">
            <a:off x="5030743" y="3229203"/>
            <a:ext cx="386087" cy="2655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>
            <a:off x="5418037" y="3227617"/>
            <a:ext cx="4395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Группа 232"/>
          <p:cNvGrpSpPr/>
          <p:nvPr/>
        </p:nvGrpSpPr>
        <p:grpSpPr>
          <a:xfrm rot="5400000">
            <a:off x="5550518" y="3116545"/>
            <a:ext cx="110824" cy="217264"/>
            <a:chOff x="1943100" y="1062896"/>
            <a:chExt cx="151630" cy="352247"/>
          </a:xfrm>
        </p:grpSpPr>
        <p:sp>
          <p:nvSpPr>
            <p:cNvPr id="234" name="Равнобедренный треугольник 233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Равнобедренный треугольник 23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725635" y="4636704"/>
            <a:ext cx="57258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 flipH="1" flipV="1">
            <a:off x="734273" y="6204239"/>
            <a:ext cx="57258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Группа 239"/>
          <p:cNvGrpSpPr/>
          <p:nvPr/>
        </p:nvGrpSpPr>
        <p:grpSpPr>
          <a:xfrm rot="5400000">
            <a:off x="943388" y="6091508"/>
            <a:ext cx="110824" cy="217264"/>
            <a:chOff x="1943100" y="1062896"/>
            <a:chExt cx="151630" cy="352247"/>
          </a:xfrm>
        </p:grpSpPr>
        <p:sp>
          <p:nvSpPr>
            <p:cNvPr id="242" name="Равнобедренный треугольник 24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Равнобедренный треугольник 24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4" name="Группа 243"/>
          <p:cNvGrpSpPr/>
          <p:nvPr/>
        </p:nvGrpSpPr>
        <p:grpSpPr>
          <a:xfrm rot="5400000">
            <a:off x="954967" y="4526588"/>
            <a:ext cx="110824" cy="217264"/>
            <a:chOff x="1943100" y="1062896"/>
            <a:chExt cx="151630" cy="352247"/>
          </a:xfrm>
        </p:grpSpPr>
        <p:sp>
          <p:nvSpPr>
            <p:cNvPr id="245" name="Равнобедренный треугольник 244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Равнобедренный треугольник 245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237446" y="5203039"/>
            <a:ext cx="866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LN2 filling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289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371"/>
          </a:xfrm>
          <a:noFill/>
        </p:spPr>
        <p:txBody>
          <a:bodyPr/>
          <a:lstStyle/>
          <a:p>
            <a:pPr algn="ctr"/>
            <a:r>
              <a:rPr lang="en-US" dirty="0" smtClean="0"/>
              <a:t>Final LN2 pre-cooling box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9" b="10977"/>
          <a:stretch/>
        </p:blipFill>
        <p:spPr>
          <a:xfrm rot="5400000">
            <a:off x="3512068" y="1084206"/>
            <a:ext cx="4305638" cy="6061858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 proposal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679F-7B5D-4BE6-AA4F-4EFB44AD6B4E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3702" b="4830"/>
          <a:stretch/>
        </p:blipFill>
        <p:spPr>
          <a:xfrm>
            <a:off x="0" y="1240588"/>
            <a:ext cx="12192000" cy="477520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742948" y="900027"/>
            <a:ext cx="1812758" cy="36719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610600" y="1350700"/>
            <a:ext cx="21175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be analyzed if this part is necessary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7491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372</Words>
  <Application>Microsoft Office PowerPoint</Application>
  <PresentationFormat>Широкоэкранный</PresentationFormat>
  <Paragraphs>113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MPD cooling system proposal</vt:lpstr>
      <vt:lpstr>MPD shield cooling by GHe/LHe or by GN2/LN2? - at nominal</vt:lpstr>
      <vt:lpstr>MPD satellite, no space on the top plate Modification is difficult, warranty would be lost</vt:lpstr>
      <vt:lpstr>Схема предварительной подачи LN2</vt:lpstr>
      <vt:lpstr>MFS - magnet flushing station, with Unicos control system For time being not in use at CERN </vt:lpstr>
      <vt:lpstr>Provisional solution</vt:lpstr>
      <vt:lpstr>Location for LN2 and LHe tanks – waiting for approval</vt:lpstr>
      <vt:lpstr>Схема предварительной и окончательной подачи LN2</vt:lpstr>
      <vt:lpstr>Final LN2 pre-cooling box</vt:lpstr>
      <vt:lpstr>Окончательное решение, if required the provisional LHe solution can stay in place</vt:lpstr>
      <vt:lpstr>Small liquefier</vt:lpstr>
      <vt:lpstr>Simplified estimation of required liquefier cooling power for magnet cool down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 Benda</dc:creator>
  <cp:lastModifiedBy>Vladislav Benda</cp:lastModifiedBy>
  <cp:revision>52</cp:revision>
  <dcterms:created xsi:type="dcterms:W3CDTF">2020-02-13T10:49:40Z</dcterms:created>
  <dcterms:modified xsi:type="dcterms:W3CDTF">2020-02-19T11:46:37Z</dcterms:modified>
</cp:coreProperties>
</file>