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6" r:id="rId6"/>
    <p:sldId id="261" r:id="rId7"/>
    <p:sldId id="260" r:id="rId8"/>
    <p:sldId id="262" r:id="rId9"/>
    <p:sldId id="264" r:id="rId10"/>
    <p:sldId id="263" r:id="rId11"/>
    <p:sldId id="269" r:id="rId12"/>
    <p:sldId id="267" r:id="rId13"/>
    <p:sldId id="268" r:id="rId14"/>
    <p:sldId id="270" r:id="rId15"/>
    <p:sldId id="265" r:id="rId1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35" d="100"/>
          <a:sy n="135" d="100"/>
        </p:scale>
        <p:origin x="106" y="38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81224D1-F7FA-4CF4-80D5-81ED1BD26805}" type="datetimeFigureOut">
              <a:rPr lang="ru-RU" smtClean="0"/>
              <a:t>08.02.2020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F5C9A39-0798-4C1E-B354-45156032768A}" type="slidenum">
              <a:rPr lang="ru-RU" smtClean="0"/>
              <a:t>‹#›</a:t>
            </a:fld>
            <a:endParaRPr lang="ru-RU"/>
          </a:p>
        </p:txBody>
      </p:sp>
    </p:spTree>
    <p:extLst>
      <p:ext uri="{BB962C8B-B14F-4D97-AF65-F5344CB8AC3E}">
        <p14:creationId xmlns:p14="http://schemas.microsoft.com/office/powerpoint/2010/main" val="88623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F5C9A39-0798-4C1E-B354-45156032768A}" type="slidenum">
              <a:rPr lang="ru-RU" smtClean="0"/>
              <a:t>13</a:t>
            </a:fld>
            <a:endParaRPr lang="ru-RU"/>
          </a:p>
        </p:txBody>
      </p:sp>
    </p:spTree>
    <p:extLst>
      <p:ext uri="{BB962C8B-B14F-4D97-AF65-F5344CB8AC3E}">
        <p14:creationId xmlns:p14="http://schemas.microsoft.com/office/powerpoint/2010/main" val="326401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05.02.2020</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162429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05.02.2020</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202912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05.02.2020</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327239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05.02.2020</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379971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05.02.2020</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324687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05.02.2020</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192096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05.02.2020</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128804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05.02.2020</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399236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05.02.2020</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124358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05.02.2020</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277224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05.02.2020</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D330C0-7BB4-46CB-9FE7-E1A573124948}" type="slidenum">
              <a:rPr lang="ru-RU" smtClean="0"/>
              <a:t>‹#›</a:t>
            </a:fld>
            <a:endParaRPr lang="ru-RU"/>
          </a:p>
        </p:txBody>
      </p:sp>
    </p:spTree>
    <p:extLst>
      <p:ext uri="{BB962C8B-B14F-4D97-AF65-F5344CB8AC3E}">
        <p14:creationId xmlns:p14="http://schemas.microsoft.com/office/powerpoint/2010/main" val="116338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05.02.2020</a:t>
            </a:r>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330C0-7BB4-46CB-9FE7-E1A573124948}" type="slidenum">
              <a:rPr lang="ru-RU" smtClean="0"/>
              <a:t>‹#›</a:t>
            </a:fld>
            <a:endParaRPr lang="ru-RU"/>
          </a:p>
        </p:txBody>
      </p:sp>
    </p:spTree>
    <p:extLst>
      <p:ext uri="{BB962C8B-B14F-4D97-AF65-F5344CB8AC3E}">
        <p14:creationId xmlns:p14="http://schemas.microsoft.com/office/powerpoint/2010/main" val="247267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3908" y="1122363"/>
            <a:ext cx="11210126" cy="2387600"/>
          </a:xfrm>
        </p:spPr>
        <p:txBody>
          <a:bodyPr>
            <a:normAutofit/>
          </a:bodyPr>
          <a:lstStyle/>
          <a:p>
            <a:r>
              <a:rPr lang="ru-RU" sz="5400" dirty="0" smtClean="0"/>
              <a:t>Стратегия охлаждения MPD</a:t>
            </a:r>
            <a:r>
              <a:rPr lang="ru-RU" dirty="0" smtClean="0"/>
              <a:t/>
            </a:r>
            <a:br>
              <a:rPr lang="ru-RU" dirty="0" smtClean="0"/>
            </a:br>
            <a:r>
              <a:rPr lang="ru-RU" sz="2700" dirty="0" smtClean="0"/>
              <a:t>Предложение по диаграмме процессов</a:t>
            </a:r>
            <a:endParaRPr lang="ru-RU" sz="2700" dirty="0"/>
          </a:p>
        </p:txBody>
      </p:sp>
      <p:sp>
        <p:nvSpPr>
          <p:cNvPr id="3" name="Подзаголовок 2"/>
          <p:cNvSpPr>
            <a:spLocks noGrp="1"/>
          </p:cNvSpPr>
          <p:nvPr>
            <p:ph type="subTitle" idx="1"/>
          </p:nvPr>
        </p:nvSpPr>
        <p:spPr>
          <a:xfrm>
            <a:off x="1524000" y="3880130"/>
            <a:ext cx="9144000" cy="1377669"/>
          </a:xfrm>
        </p:spPr>
        <p:txBody>
          <a:bodyPr>
            <a:normAutofit/>
          </a:bodyPr>
          <a:lstStyle/>
          <a:p>
            <a:r>
              <a:rPr lang="en-US" sz="2000" dirty="0" smtClean="0"/>
              <a:t>V. Benda</a:t>
            </a:r>
            <a:endParaRPr lang="ru-RU" sz="2000" dirty="0"/>
          </a:p>
        </p:txBody>
      </p:sp>
    </p:spTree>
    <p:extLst>
      <p:ext uri="{BB962C8B-B14F-4D97-AF65-F5344CB8AC3E}">
        <p14:creationId xmlns:p14="http://schemas.microsoft.com/office/powerpoint/2010/main" val="138277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59" y="304434"/>
            <a:ext cx="12089501" cy="1325563"/>
          </a:xfrm>
        </p:spPr>
        <p:txBody>
          <a:bodyPr/>
          <a:lstStyle/>
          <a:p>
            <a:r>
              <a:rPr lang="en-US" dirty="0"/>
              <a:t>Shield pre- cooled by satellite, </a:t>
            </a:r>
            <a:r>
              <a:rPr lang="en-US" dirty="0" smtClean="0"/>
              <a:t>dismountable </a:t>
            </a:r>
            <a:r>
              <a:rPr lang="en-US" dirty="0"/>
              <a:t>solution</a:t>
            </a: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6372" r="12508" b="13808"/>
          <a:stretch/>
        </p:blipFill>
        <p:spPr>
          <a:xfrm rot="5400000">
            <a:off x="2419978" y="181609"/>
            <a:ext cx="5563274" cy="8129373"/>
          </a:xfrm>
          <a:prstGeom prst="rect">
            <a:avLst/>
          </a:prstGeom>
        </p:spPr>
      </p:pic>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10</a:t>
            </a:fld>
            <a:endParaRPr lang="ru-RU"/>
          </a:p>
        </p:txBody>
      </p:sp>
    </p:spTree>
    <p:extLst>
      <p:ext uri="{BB962C8B-B14F-4D97-AF65-F5344CB8AC3E}">
        <p14:creationId xmlns:p14="http://schemas.microsoft.com/office/powerpoint/2010/main" val="366417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160" y="141760"/>
            <a:ext cx="10515600" cy="828481"/>
          </a:xfrm>
        </p:spPr>
        <p:txBody>
          <a:bodyPr/>
          <a:lstStyle/>
          <a:p>
            <a:pPr algn="ctr"/>
            <a:r>
              <a:rPr lang="en-US" dirty="0" smtClean="0"/>
              <a:t>MFS – Magnet flushing station</a:t>
            </a:r>
            <a:endParaRPr lang="ru-RU" dirty="0"/>
          </a:p>
        </p:txBody>
      </p:sp>
      <p:pic>
        <p:nvPicPr>
          <p:cNvPr id="5" name="Объект 4"/>
          <p:cNvPicPr>
            <a:picLocks noGrp="1" noChangeAspect="1"/>
          </p:cNvPicPr>
          <p:nvPr>
            <p:ph idx="1"/>
          </p:nvPr>
        </p:nvPicPr>
        <p:blipFill rotWithShape="1">
          <a:blip r:embed="rId2"/>
          <a:srcRect t="7383" b="7782"/>
          <a:stretch/>
        </p:blipFill>
        <p:spPr>
          <a:xfrm>
            <a:off x="649154" y="1061715"/>
            <a:ext cx="4408976" cy="5290224"/>
          </a:xfrm>
          <a:prstGeom prst="rect">
            <a:avLst/>
          </a:prstGeom>
        </p:spPr>
      </p:pic>
      <p:pic>
        <p:nvPicPr>
          <p:cNvPr id="6" name="Рисунок 5"/>
          <p:cNvPicPr>
            <a:picLocks noChangeAspect="1"/>
          </p:cNvPicPr>
          <p:nvPr/>
        </p:nvPicPr>
        <p:blipFill rotWithShape="1">
          <a:blip r:embed="rId3"/>
          <a:srcRect t="3827" b="3045"/>
          <a:stretch/>
        </p:blipFill>
        <p:spPr>
          <a:xfrm>
            <a:off x="7322179" y="946493"/>
            <a:ext cx="4174131" cy="5497987"/>
          </a:xfrm>
          <a:prstGeom prst="rect">
            <a:avLst/>
          </a:prstGeom>
        </p:spPr>
      </p:pic>
      <p:sp>
        <p:nvSpPr>
          <p:cNvPr id="7" name="Дата 6"/>
          <p:cNvSpPr>
            <a:spLocks noGrp="1"/>
          </p:cNvSpPr>
          <p:nvPr>
            <p:ph type="dt" sz="half" idx="10"/>
          </p:nvPr>
        </p:nvSpPr>
        <p:spPr/>
        <p:txBody>
          <a:bodyPr/>
          <a:lstStyle/>
          <a:p>
            <a:r>
              <a:rPr lang="ru-RU" smtClean="0"/>
              <a:t>05.02.2020</a:t>
            </a:r>
            <a:endParaRPr lang="ru-RU"/>
          </a:p>
        </p:txBody>
      </p:sp>
      <p:sp>
        <p:nvSpPr>
          <p:cNvPr id="8" name="Номер слайда 7"/>
          <p:cNvSpPr>
            <a:spLocks noGrp="1"/>
          </p:cNvSpPr>
          <p:nvPr>
            <p:ph type="sldNum" sz="quarter" idx="12"/>
          </p:nvPr>
        </p:nvSpPr>
        <p:spPr/>
        <p:txBody>
          <a:bodyPr/>
          <a:lstStyle/>
          <a:p>
            <a:fld id="{75D330C0-7BB4-46CB-9FE7-E1A573124948}" type="slidenum">
              <a:rPr lang="ru-RU" smtClean="0"/>
              <a:t>11</a:t>
            </a:fld>
            <a:endParaRPr lang="ru-RU"/>
          </a:p>
        </p:txBody>
      </p:sp>
    </p:spTree>
    <p:extLst>
      <p:ext uri="{BB962C8B-B14F-4D97-AF65-F5344CB8AC3E}">
        <p14:creationId xmlns:p14="http://schemas.microsoft.com/office/powerpoint/2010/main" val="160445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19" y="141760"/>
            <a:ext cx="10515600" cy="653977"/>
          </a:xfrm>
        </p:spPr>
        <p:txBody>
          <a:bodyPr>
            <a:normAutofit fontScale="90000"/>
          </a:bodyPr>
          <a:lstStyle/>
          <a:p>
            <a:r>
              <a:rPr lang="en-US" dirty="0" smtClean="0"/>
              <a:t>MFS in front of SM18 for magnet test at 77K</a:t>
            </a:r>
            <a:endParaRPr lang="ru-RU" dirty="0"/>
          </a:p>
        </p:txBody>
      </p:sp>
      <p:pic>
        <p:nvPicPr>
          <p:cNvPr id="4" name="Объект 3"/>
          <p:cNvPicPr>
            <a:picLocks noGrp="1" noChangeAspect="1"/>
          </p:cNvPicPr>
          <p:nvPr>
            <p:ph idx="1"/>
          </p:nvPr>
        </p:nvPicPr>
        <p:blipFill rotWithShape="1">
          <a:blip r:embed="rId2"/>
          <a:srcRect l="579" t="1240" r="47247" b="868"/>
          <a:stretch/>
        </p:blipFill>
        <p:spPr>
          <a:xfrm>
            <a:off x="1269700" y="900440"/>
            <a:ext cx="9834422" cy="5539578"/>
          </a:xfrm>
          <a:prstGeom prst="rect">
            <a:avLst/>
          </a:prstGeom>
        </p:spPr>
      </p:pic>
      <p:sp>
        <p:nvSpPr>
          <p:cNvPr id="5" name="Дата 4"/>
          <p:cNvSpPr>
            <a:spLocks noGrp="1"/>
          </p:cNvSpPr>
          <p:nvPr>
            <p:ph type="dt" sz="half" idx="10"/>
          </p:nvPr>
        </p:nvSpPr>
        <p:spPr/>
        <p:txBody>
          <a:bodyPr/>
          <a:lstStyle/>
          <a:p>
            <a:r>
              <a:rPr lang="ru-RU" smtClean="0"/>
              <a:t>05.02.2020</a:t>
            </a:r>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12</a:t>
            </a:fld>
            <a:endParaRPr lang="ru-RU"/>
          </a:p>
        </p:txBody>
      </p:sp>
    </p:spTree>
    <p:extLst>
      <p:ext uri="{BB962C8B-B14F-4D97-AF65-F5344CB8AC3E}">
        <p14:creationId xmlns:p14="http://schemas.microsoft.com/office/powerpoint/2010/main" val="21085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68" y="316263"/>
            <a:ext cx="4850625" cy="2601441"/>
          </a:xfrm>
        </p:spPr>
        <p:txBody>
          <a:bodyPr>
            <a:normAutofit/>
          </a:bodyPr>
          <a:lstStyle/>
          <a:p>
            <a:r>
              <a:rPr lang="en-US" b="1" dirty="0" smtClean="0"/>
              <a:t>MFS</a:t>
            </a:r>
            <a:r>
              <a:rPr lang="en-US" dirty="0" smtClean="0"/>
              <a:t/>
            </a:r>
            <a:br>
              <a:rPr lang="en-US" dirty="0" smtClean="0"/>
            </a:br>
            <a:r>
              <a:rPr lang="en-US" dirty="0" smtClean="0"/>
              <a:t>allowing GN</a:t>
            </a:r>
            <a:r>
              <a:rPr lang="en-US" baseline="-25000" dirty="0" smtClean="0"/>
              <a:t>2</a:t>
            </a:r>
            <a:r>
              <a:rPr lang="en-US" dirty="0" smtClean="0"/>
              <a:t> temperature 77K to 350K</a:t>
            </a:r>
            <a:endParaRPr lang="ru-RU" dirty="0"/>
          </a:p>
        </p:txBody>
      </p:sp>
      <p:pic>
        <p:nvPicPr>
          <p:cNvPr id="4" name="Объект 3"/>
          <p:cNvPicPr>
            <a:picLocks noGrp="1" noChangeAspect="1"/>
          </p:cNvPicPr>
          <p:nvPr>
            <p:ph idx="1"/>
          </p:nvPr>
        </p:nvPicPr>
        <p:blipFill rotWithShape="1">
          <a:blip r:embed="rId3"/>
          <a:srcRect l="52694" r="21960"/>
          <a:stretch/>
        </p:blipFill>
        <p:spPr>
          <a:xfrm>
            <a:off x="5472440" y="0"/>
            <a:ext cx="5747051" cy="6807422"/>
          </a:xfrm>
          <a:prstGeom prst="rect">
            <a:avLst/>
          </a:prstGeom>
        </p:spPr>
      </p:pic>
      <p:sp>
        <p:nvSpPr>
          <p:cNvPr id="5" name="Дата 4"/>
          <p:cNvSpPr>
            <a:spLocks noGrp="1"/>
          </p:cNvSpPr>
          <p:nvPr>
            <p:ph type="dt" sz="half" idx="10"/>
          </p:nvPr>
        </p:nvSpPr>
        <p:spPr/>
        <p:txBody>
          <a:bodyPr/>
          <a:lstStyle/>
          <a:p>
            <a:r>
              <a:rPr lang="ru-RU" smtClean="0"/>
              <a:t>05.02.2020</a:t>
            </a:r>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13</a:t>
            </a:fld>
            <a:endParaRPr lang="ru-RU"/>
          </a:p>
        </p:txBody>
      </p:sp>
    </p:spTree>
    <p:extLst>
      <p:ext uri="{BB962C8B-B14F-4D97-AF65-F5344CB8AC3E}">
        <p14:creationId xmlns:p14="http://schemas.microsoft.com/office/powerpoint/2010/main" val="404157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120" y="148741"/>
            <a:ext cx="10515600" cy="723779"/>
          </a:xfrm>
        </p:spPr>
        <p:txBody>
          <a:bodyPr/>
          <a:lstStyle/>
          <a:p>
            <a:r>
              <a:rPr lang="en-US" dirty="0" smtClean="0"/>
              <a:t>MFS scheme for magnet test at 77K</a:t>
            </a:r>
            <a:endParaRPr lang="ru-RU" dirty="0"/>
          </a:p>
        </p:txBody>
      </p:sp>
      <p:pic>
        <p:nvPicPr>
          <p:cNvPr id="4" name="Объект 3"/>
          <p:cNvPicPr>
            <a:picLocks noGrp="1" noChangeAspect="1"/>
          </p:cNvPicPr>
          <p:nvPr>
            <p:ph idx="1"/>
          </p:nvPr>
        </p:nvPicPr>
        <p:blipFill>
          <a:blip r:embed="rId2"/>
          <a:stretch>
            <a:fillRect/>
          </a:stretch>
        </p:blipFill>
        <p:spPr>
          <a:xfrm>
            <a:off x="2241800" y="963261"/>
            <a:ext cx="7764240" cy="5490427"/>
          </a:xfrm>
          <a:prstGeom prst="rect">
            <a:avLst/>
          </a:prstGeom>
        </p:spPr>
      </p:pic>
      <p:sp>
        <p:nvSpPr>
          <p:cNvPr id="5" name="Дата 4"/>
          <p:cNvSpPr>
            <a:spLocks noGrp="1"/>
          </p:cNvSpPr>
          <p:nvPr>
            <p:ph type="dt" sz="half" idx="10"/>
          </p:nvPr>
        </p:nvSpPr>
        <p:spPr/>
        <p:txBody>
          <a:bodyPr/>
          <a:lstStyle/>
          <a:p>
            <a:r>
              <a:rPr lang="ru-RU" smtClean="0"/>
              <a:t>05.02.2020</a:t>
            </a:r>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14</a:t>
            </a:fld>
            <a:endParaRPr lang="ru-RU"/>
          </a:p>
        </p:txBody>
      </p:sp>
    </p:spTree>
    <p:extLst>
      <p:ext uri="{BB962C8B-B14F-4D97-AF65-F5344CB8AC3E}">
        <p14:creationId xmlns:p14="http://schemas.microsoft.com/office/powerpoint/2010/main" val="68833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7300" y="0"/>
            <a:ext cx="10689535" cy="1325563"/>
          </a:xfrm>
        </p:spPr>
        <p:txBody>
          <a:bodyPr>
            <a:normAutofit/>
          </a:bodyPr>
          <a:lstStyle/>
          <a:p>
            <a:r>
              <a:rPr lang="en-US" dirty="0" smtClean="0"/>
              <a:t>Proposed position of </a:t>
            </a:r>
            <a:r>
              <a:rPr lang="en-US" dirty="0" err="1" smtClean="0"/>
              <a:t>LHe</a:t>
            </a:r>
            <a:r>
              <a:rPr lang="en-US" dirty="0" smtClean="0"/>
              <a:t> and LN</a:t>
            </a:r>
            <a:r>
              <a:rPr lang="en-US" baseline="-25000" dirty="0" smtClean="0"/>
              <a:t>2</a:t>
            </a:r>
            <a:r>
              <a:rPr lang="en-US" dirty="0" smtClean="0"/>
              <a:t> vessels</a:t>
            </a:r>
            <a:endParaRPr lang="ru-RU" dirty="0"/>
          </a:p>
        </p:txBody>
      </p:sp>
      <p:pic>
        <p:nvPicPr>
          <p:cNvPr id="3" name="Объект 2"/>
          <p:cNvPicPr>
            <a:picLocks noGrp="1" noChangeAspect="1"/>
          </p:cNvPicPr>
          <p:nvPr>
            <p:ph idx="1"/>
          </p:nvPr>
        </p:nvPicPr>
        <p:blipFill>
          <a:blip r:embed="rId2"/>
          <a:stretch>
            <a:fillRect/>
          </a:stretch>
        </p:blipFill>
        <p:spPr>
          <a:xfrm>
            <a:off x="1822013" y="1302026"/>
            <a:ext cx="7884416" cy="5113683"/>
          </a:xfrm>
          <a:prstGeom prst="rect">
            <a:avLst/>
          </a:prstGeom>
        </p:spPr>
      </p:pic>
      <p:sp>
        <p:nvSpPr>
          <p:cNvPr id="5" name="Дата 4"/>
          <p:cNvSpPr>
            <a:spLocks noGrp="1"/>
          </p:cNvSpPr>
          <p:nvPr>
            <p:ph type="dt" sz="half" idx="10"/>
          </p:nvPr>
        </p:nvSpPr>
        <p:spPr/>
        <p:txBody>
          <a:bodyPr/>
          <a:lstStyle/>
          <a:p>
            <a:r>
              <a:rPr lang="ru-RU" smtClean="0"/>
              <a:t>05.02.2020</a:t>
            </a:r>
            <a:endParaRPr lang="ru-RU"/>
          </a:p>
        </p:txBody>
      </p:sp>
      <p:sp>
        <p:nvSpPr>
          <p:cNvPr id="6" name="Номер слайда 5"/>
          <p:cNvSpPr>
            <a:spLocks noGrp="1"/>
          </p:cNvSpPr>
          <p:nvPr>
            <p:ph type="sldNum" sz="quarter" idx="12"/>
          </p:nvPr>
        </p:nvSpPr>
        <p:spPr/>
        <p:txBody>
          <a:bodyPr/>
          <a:lstStyle/>
          <a:p>
            <a:fld id="{75D330C0-7BB4-46CB-9FE7-E1A573124948}" type="slidenum">
              <a:rPr lang="ru-RU" smtClean="0"/>
              <a:t>15</a:t>
            </a:fld>
            <a:endParaRPr lang="ru-RU"/>
          </a:p>
        </p:txBody>
      </p:sp>
    </p:spTree>
    <p:extLst>
      <p:ext uri="{BB962C8B-B14F-4D97-AF65-F5344CB8AC3E}">
        <p14:creationId xmlns:p14="http://schemas.microsoft.com/office/powerpoint/2010/main" val="211170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195" y="178025"/>
            <a:ext cx="11911477" cy="1371601"/>
          </a:xfrm>
        </p:spPr>
        <p:txBody>
          <a:bodyPr>
            <a:normAutofit/>
          </a:bodyPr>
          <a:lstStyle/>
          <a:p>
            <a:pPr algn="ctr"/>
            <a:r>
              <a:rPr lang="ru-RU" dirty="0" smtClean="0"/>
              <a:t>Как охладить магнит и экран PMD</a:t>
            </a:r>
            <a:br>
              <a:rPr lang="ru-RU" dirty="0" smtClean="0"/>
            </a:br>
            <a:r>
              <a:rPr lang="ru-RU" dirty="0" smtClean="0"/>
              <a:t>Временная </a:t>
            </a:r>
            <a:r>
              <a:rPr lang="ru-RU" dirty="0"/>
              <a:t>поставка </a:t>
            </a:r>
            <a:r>
              <a:rPr lang="en-US" dirty="0" err="1" smtClean="0"/>
              <a:t>LHe</a:t>
            </a:r>
            <a:endParaRPr lang="ru-RU" sz="3600" dirty="0"/>
          </a:p>
        </p:txBody>
      </p:sp>
      <p:sp>
        <p:nvSpPr>
          <p:cNvPr id="3" name="Объект 2"/>
          <p:cNvSpPr>
            <a:spLocks noGrp="1"/>
          </p:cNvSpPr>
          <p:nvPr>
            <p:ph idx="1"/>
          </p:nvPr>
        </p:nvSpPr>
        <p:spPr/>
        <p:txBody>
          <a:bodyPr>
            <a:normAutofit/>
          </a:bodyPr>
          <a:lstStyle/>
          <a:p>
            <a:r>
              <a:rPr lang="ru-RU" dirty="0" smtClean="0"/>
              <a:t>Абсолютно необходимо обеспечить два резервуара </a:t>
            </a:r>
            <a:r>
              <a:rPr lang="ru-RU" dirty="0" err="1" smtClean="0"/>
              <a:t>LHe</a:t>
            </a:r>
            <a:r>
              <a:rPr lang="ru-RU" dirty="0" smtClean="0"/>
              <a:t> соединенные линией передачи с </a:t>
            </a:r>
            <a:r>
              <a:rPr lang="ru-RU" dirty="0" err="1" smtClean="0"/>
              <a:t>LHe</a:t>
            </a:r>
            <a:r>
              <a:rPr lang="ru-RU" dirty="0" smtClean="0"/>
              <a:t> сателлитом</a:t>
            </a:r>
            <a:endParaRPr lang="en-US" dirty="0" smtClean="0"/>
          </a:p>
          <a:p>
            <a:r>
              <a:rPr lang="ru-RU" dirty="0" smtClean="0"/>
              <a:t>Запрос о предоставлении двух танков </a:t>
            </a:r>
            <a:r>
              <a:rPr lang="ru-RU" dirty="0" err="1" smtClean="0"/>
              <a:t>LHe</a:t>
            </a:r>
            <a:r>
              <a:rPr lang="ru-RU" dirty="0" smtClean="0"/>
              <a:t> уже выполнен</a:t>
            </a:r>
            <a:endParaRPr lang="en-US" dirty="0" smtClean="0"/>
          </a:p>
          <a:p>
            <a:r>
              <a:rPr lang="ru-RU" dirty="0"/>
              <a:t>Криогенная линия </a:t>
            </a:r>
            <a:r>
              <a:rPr lang="ru-RU" dirty="0" smtClean="0"/>
              <a:t>передачи </a:t>
            </a:r>
            <a:r>
              <a:rPr lang="ru-RU" dirty="0"/>
              <a:t>с </a:t>
            </a:r>
            <a:r>
              <a:rPr lang="ru-RU" dirty="0" err="1"/>
              <a:t>LHe</a:t>
            </a:r>
            <a:r>
              <a:rPr lang="ru-RU" dirty="0"/>
              <a:t> </a:t>
            </a:r>
            <a:r>
              <a:rPr lang="ru-RU" dirty="0" smtClean="0"/>
              <a:t>сателлитом должна </a:t>
            </a:r>
            <a:r>
              <a:rPr lang="ru-RU" dirty="0"/>
              <a:t>быть </a:t>
            </a:r>
            <a:r>
              <a:rPr lang="ru-RU" dirty="0" smtClean="0"/>
              <a:t>сделана</a:t>
            </a:r>
          </a:p>
          <a:p>
            <a:r>
              <a:rPr lang="ru-RU" dirty="0" smtClean="0"/>
              <a:t>Место для танков должно быть согласовано и подготовлено</a:t>
            </a:r>
          </a:p>
          <a:p>
            <a:r>
              <a:rPr lang="ru-RU" dirty="0" smtClean="0"/>
              <a:t>Все вышеперечисленное может быть решено</a:t>
            </a:r>
            <a:endParaRPr lang="en-US" dirty="0" smtClean="0"/>
          </a:p>
          <a:p>
            <a:pPr lvl="1"/>
            <a:r>
              <a:rPr lang="ru-RU" dirty="0" smtClean="0"/>
              <a:t>Более критическая точка: криогенная линия L</a:t>
            </a:r>
            <a:r>
              <a:rPr lang="en-US" dirty="0"/>
              <a:t>H</a:t>
            </a:r>
            <a:r>
              <a:rPr lang="ru-RU" dirty="0" smtClean="0"/>
              <a:t>e</a:t>
            </a:r>
            <a:r>
              <a:rPr lang="en-US" dirty="0" smtClean="0"/>
              <a:t> </a:t>
            </a:r>
            <a:r>
              <a:rPr lang="ru-RU" dirty="0"/>
              <a:t>и </a:t>
            </a:r>
            <a:r>
              <a:rPr lang="ru-RU" dirty="0" smtClean="0"/>
              <a:t>место </a:t>
            </a:r>
            <a:r>
              <a:rPr lang="ru-RU" dirty="0"/>
              <a:t>для танков </a:t>
            </a:r>
            <a:endParaRPr lang="en-US" dirty="0" smtClean="0"/>
          </a:p>
          <a:p>
            <a:endParaRPr lang="ru-RU" dirty="0"/>
          </a:p>
        </p:txBody>
      </p:sp>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2</a:t>
            </a:fld>
            <a:endParaRPr lang="ru-RU"/>
          </a:p>
        </p:txBody>
      </p:sp>
    </p:spTree>
    <p:extLst>
      <p:ext uri="{BB962C8B-B14F-4D97-AF65-F5344CB8AC3E}">
        <p14:creationId xmlns:p14="http://schemas.microsoft.com/office/powerpoint/2010/main" val="234501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Временная поставка </a:t>
            </a:r>
            <a:r>
              <a:rPr lang="en-US" dirty="0"/>
              <a:t>LN</a:t>
            </a:r>
            <a:r>
              <a:rPr lang="en-US" baseline="-25000" dirty="0"/>
              <a:t>2</a:t>
            </a:r>
            <a:br>
              <a:rPr lang="en-US" baseline="-25000" dirty="0"/>
            </a:br>
            <a:endParaRPr lang="ru-RU" dirty="0"/>
          </a:p>
        </p:txBody>
      </p:sp>
      <p:sp>
        <p:nvSpPr>
          <p:cNvPr id="3" name="Объект 2"/>
          <p:cNvSpPr>
            <a:spLocks noGrp="1"/>
          </p:cNvSpPr>
          <p:nvPr>
            <p:ph idx="1"/>
          </p:nvPr>
        </p:nvSpPr>
        <p:spPr>
          <a:xfrm>
            <a:off x="838200" y="1310172"/>
            <a:ext cx="10515600" cy="5046178"/>
          </a:xfrm>
        </p:spPr>
        <p:txBody>
          <a:bodyPr>
            <a:normAutofit fontScale="85000" lnSpcReduction="20000"/>
          </a:bodyPr>
          <a:lstStyle/>
          <a:p>
            <a:r>
              <a:rPr lang="ru-RU" dirty="0" smtClean="0"/>
              <a:t>Требуются два резервуара </a:t>
            </a:r>
            <a:r>
              <a:rPr lang="en-US" dirty="0" smtClean="0"/>
              <a:t>LN</a:t>
            </a:r>
            <a:r>
              <a:rPr lang="en-US" baseline="-25000" dirty="0" smtClean="0"/>
              <a:t>2</a:t>
            </a:r>
          </a:p>
          <a:p>
            <a:r>
              <a:rPr lang="ru-RU" dirty="0" smtClean="0"/>
              <a:t>Место для танков должно быть согласовано и подготовлено</a:t>
            </a:r>
            <a:endParaRPr lang="en-US" dirty="0" smtClean="0"/>
          </a:p>
          <a:p>
            <a:pPr lvl="1"/>
            <a:r>
              <a:rPr lang="ru-RU" dirty="0" smtClean="0"/>
              <a:t>Требуется бетонные фундаменты</a:t>
            </a:r>
            <a:endParaRPr lang="en-US" dirty="0" smtClean="0"/>
          </a:p>
          <a:p>
            <a:pPr lvl="1"/>
            <a:r>
              <a:rPr lang="ru-RU" dirty="0" smtClean="0"/>
              <a:t>Как минимум три</a:t>
            </a:r>
            <a:r>
              <a:rPr lang="en-US" dirty="0" smtClean="0"/>
              <a:t> </a:t>
            </a:r>
            <a:r>
              <a:rPr lang="ru-RU" dirty="0" smtClean="0"/>
              <a:t>криогенные линии должны быть сделаны</a:t>
            </a:r>
            <a:r>
              <a:rPr lang="en-US" dirty="0" smtClean="0"/>
              <a:t> </a:t>
            </a:r>
            <a:r>
              <a:rPr lang="ru-RU" dirty="0" smtClean="0"/>
              <a:t>в том числе нагреватели</a:t>
            </a:r>
            <a:endParaRPr lang="en-US" dirty="0" smtClean="0"/>
          </a:p>
          <a:p>
            <a:r>
              <a:rPr lang="ru-RU" dirty="0" smtClean="0"/>
              <a:t>Требуется бокс предварительного охлаждения</a:t>
            </a:r>
            <a:r>
              <a:rPr lang="en-US" dirty="0" smtClean="0"/>
              <a:t> </a:t>
            </a:r>
            <a:r>
              <a:rPr lang="ru-RU" dirty="0" smtClean="0"/>
              <a:t>теплового экрана</a:t>
            </a:r>
            <a:endParaRPr lang="en-US" dirty="0" smtClean="0"/>
          </a:p>
          <a:p>
            <a:pPr lvl="1"/>
            <a:r>
              <a:rPr lang="ru-RU" dirty="0" smtClean="0"/>
              <a:t>Более сложная часть </a:t>
            </a:r>
            <a:r>
              <a:rPr lang="ru-RU" dirty="0"/>
              <a:t>охлаждения </a:t>
            </a:r>
            <a:r>
              <a:rPr lang="ru-RU" dirty="0" smtClean="0"/>
              <a:t>экрана</a:t>
            </a:r>
            <a:endParaRPr lang="en-US" dirty="0" smtClean="0"/>
          </a:p>
          <a:p>
            <a:pPr lvl="2"/>
            <a:r>
              <a:rPr lang="ru-RU" dirty="0" smtClean="0"/>
              <a:t>Переменная температура от 80К до 3</a:t>
            </a:r>
            <a:r>
              <a:rPr lang="en-US" dirty="0" smtClean="0"/>
              <a:t>5</a:t>
            </a:r>
            <a:r>
              <a:rPr lang="ru-RU" dirty="0" smtClean="0"/>
              <a:t>0К</a:t>
            </a:r>
            <a:endParaRPr lang="en-US" dirty="0" smtClean="0"/>
          </a:p>
          <a:p>
            <a:r>
              <a:rPr lang="ru-RU" dirty="0" smtClean="0"/>
              <a:t>Что можно сделать, если система предварительного охлаждения не готова вовремя</a:t>
            </a:r>
            <a:endParaRPr lang="en-US" dirty="0" smtClean="0"/>
          </a:p>
          <a:p>
            <a:pPr lvl="1"/>
            <a:r>
              <a:rPr lang="ru-RU" dirty="0" smtClean="0"/>
              <a:t>Магнит должен быть охлажден, а щит – нет</a:t>
            </a:r>
            <a:r>
              <a:rPr lang="en-US" dirty="0" smtClean="0"/>
              <a:t>?</a:t>
            </a:r>
          </a:p>
          <a:p>
            <a:pPr lvl="2"/>
            <a:r>
              <a:rPr lang="ru-RU" dirty="0"/>
              <a:t>Это механически приемлемо? Будет </a:t>
            </a:r>
            <a:r>
              <a:rPr lang="ru-RU" dirty="0" smtClean="0"/>
              <a:t>уточнено</a:t>
            </a:r>
            <a:r>
              <a:rPr lang="en-US" dirty="0"/>
              <a:t> </a:t>
            </a:r>
            <a:r>
              <a:rPr lang="en-US" dirty="0" smtClean="0"/>
              <a:t>(E. Koshurnikov)</a:t>
            </a:r>
          </a:p>
          <a:p>
            <a:pPr lvl="2"/>
            <a:r>
              <a:rPr lang="ru-RU" dirty="0" smtClean="0"/>
              <a:t>Тепловая нагрузка на магнит без активно охлаждаемого экрана была бы намного выше</a:t>
            </a:r>
            <a:endParaRPr lang="en-US" dirty="0" smtClean="0"/>
          </a:p>
          <a:p>
            <a:pPr lvl="3"/>
            <a:r>
              <a:rPr lang="ru-RU" dirty="0" smtClean="0"/>
              <a:t>Более высокие требования к потреблению L</a:t>
            </a:r>
            <a:r>
              <a:rPr lang="en-US" dirty="0"/>
              <a:t>H</a:t>
            </a:r>
            <a:r>
              <a:rPr lang="ru-RU" dirty="0" smtClean="0"/>
              <a:t>e</a:t>
            </a:r>
            <a:r>
              <a:rPr lang="en-US" dirty="0" smtClean="0"/>
              <a:t>. </a:t>
            </a:r>
            <a:r>
              <a:rPr lang="ru-RU" dirty="0"/>
              <a:t>Достаточно ли у нас охлаждающей способности при 4,5 К?</a:t>
            </a:r>
            <a:endParaRPr lang="en-US" dirty="0" smtClean="0"/>
          </a:p>
          <a:p>
            <a:pPr lvl="1"/>
            <a:r>
              <a:rPr lang="ru-RU" dirty="0" smtClean="0"/>
              <a:t>Магнит должен медленно охлаждаться</a:t>
            </a:r>
            <a:r>
              <a:rPr lang="en-US" dirty="0" smtClean="0"/>
              <a:t> </a:t>
            </a:r>
            <a:r>
              <a:rPr lang="ru-RU" dirty="0" smtClean="0"/>
              <a:t>в ожидании охлаждения щита излучением</a:t>
            </a:r>
            <a:endParaRPr lang="en-US" dirty="0" smtClean="0"/>
          </a:p>
          <a:p>
            <a:pPr lvl="2"/>
            <a:r>
              <a:rPr lang="ru-RU" dirty="0" smtClean="0"/>
              <a:t>Когда щит достигнет 100K, охлаждение с помощью LN2 приемлемо</a:t>
            </a:r>
            <a:endParaRPr lang="en-US" dirty="0" smtClean="0"/>
          </a:p>
          <a:p>
            <a:pPr lvl="2"/>
            <a:r>
              <a:rPr lang="ru-RU" dirty="0" smtClean="0"/>
              <a:t>Что касается требования к максимальному значению </a:t>
            </a:r>
            <a:r>
              <a:rPr lang="ru-RU" dirty="0" err="1" smtClean="0"/>
              <a:t>dT</a:t>
            </a:r>
            <a:r>
              <a:rPr lang="ru-RU" dirty="0" smtClean="0"/>
              <a:t> = 20K между магнитом и экраном, это решение является правильным</a:t>
            </a:r>
            <a:endParaRPr lang="en-US" dirty="0" smtClean="0"/>
          </a:p>
          <a:p>
            <a:pPr lvl="2"/>
            <a:r>
              <a:rPr lang="ru-RU" dirty="0" smtClean="0"/>
              <a:t>Продолжительность этого охлаждения будет долгой</a:t>
            </a:r>
            <a:r>
              <a:rPr lang="en-US" dirty="0" smtClean="0"/>
              <a:t>. </a:t>
            </a:r>
            <a:r>
              <a:rPr lang="ru-RU" dirty="0" smtClean="0"/>
              <a:t>Давайте следить за оценкой</a:t>
            </a:r>
            <a:r>
              <a:rPr lang="en-US" dirty="0" smtClean="0"/>
              <a:t>…..</a:t>
            </a:r>
          </a:p>
          <a:p>
            <a:pPr lvl="1"/>
            <a:endParaRPr lang="en-US" dirty="0" smtClean="0"/>
          </a:p>
          <a:p>
            <a:pPr lvl="2"/>
            <a:endParaRPr lang="en-US" dirty="0" smtClean="0"/>
          </a:p>
          <a:p>
            <a:pPr lvl="2"/>
            <a:endParaRPr lang="en-US" dirty="0" smtClean="0"/>
          </a:p>
          <a:p>
            <a:pPr lvl="1"/>
            <a:endParaRPr lang="en-US" dirty="0" smtClean="0"/>
          </a:p>
          <a:p>
            <a:endParaRPr lang="ru-RU" dirty="0"/>
          </a:p>
        </p:txBody>
      </p:sp>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3</a:t>
            </a:fld>
            <a:endParaRPr lang="ru-RU"/>
          </a:p>
        </p:txBody>
      </p:sp>
    </p:spTree>
    <p:extLst>
      <p:ext uri="{BB962C8B-B14F-4D97-AF65-F5344CB8AC3E}">
        <p14:creationId xmlns:p14="http://schemas.microsoft.com/office/powerpoint/2010/main" val="163532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18322" y="176281"/>
            <a:ext cx="10515600" cy="554245"/>
          </a:xfrm>
        </p:spPr>
        <p:txBody>
          <a:bodyPr>
            <a:normAutofit fontScale="90000"/>
          </a:bodyPr>
          <a:lstStyle/>
          <a:p>
            <a:pPr algn="ctr"/>
            <a:r>
              <a:rPr lang="en-US" dirty="0" smtClean="0"/>
              <a:t>Preliminary estimation</a:t>
            </a:r>
            <a:endParaRPr lang="ru-RU" dirty="0"/>
          </a:p>
        </p:txBody>
      </p:sp>
      <p:sp>
        <p:nvSpPr>
          <p:cNvPr id="3" name="Объект 2"/>
          <p:cNvSpPr>
            <a:spLocks noGrp="1"/>
          </p:cNvSpPr>
          <p:nvPr>
            <p:ph idx="4294967295"/>
          </p:nvPr>
        </p:nvSpPr>
        <p:spPr>
          <a:xfrm>
            <a:off x="1437910" y="867078"/>
            <a:ext cx="9077689" cy="5349847"/>
          </a:xfrm>
        </p:spPr>
        <p:txBody>
          <a:bodyPr>
            <a:normAutofit fontScale="55000" lnSpcReduction="20000"/>
          </a:bodyPr>
          <a:lstStyle/>
          <a:p>
            <a:pPr marL="0" indent="0">
              <a:buNone/>
            </a:pPr>
            <a:r>
              <a:rPr lang="en-US" sz="4400" dirty="0" smtClean="0"/>
              <a:t>Thermal shield</a:t>
            </a:r>
          </a:p>
          <a:p>
            <a:pPr marL="0" indent="0">
              <a:buNone/>
            </a:pPr>
            <a:r>
              <a:rPr lang="en-US" dirty="0" smtClean="0"/>
              <a:t>Material: Aluminum, density 2690 kg/m3, C</a:t>
            </a:r>
            <a:r>
              <a:rPr lang="en-US" baseline="-25000" dirty="0" smtClean="0"/>
              <a:t>p300</a:t>
            </a:r>
            <a:r>
              <a:rPr lang="en-US" dirty="0" smtClean="0"/>
              <a:t>=900 J/kg K, C</a:t>
            </a:r>
            <a:r>
              <a:rPr lang="en-US" baseline="-25000" dirty="0" smtClean="0"/>
              <a:t>p200</a:t>
            </a:r>
            <a:r>
              <a:rPr lang="en-US" dirty="0" smtClean="0"/>
              <a:t>=800 J/kg K, C</a:t>
            </a:r>
            <a:r>
              <a:rPr lang="en-US" baseline="-25000" dirty="0" smtClean="0"/>
              <a:t>p100</a:t>
            </a:r>
            <a:r>
              <a:rPr lang="en-US" dirty="0" smtClean="0"/>
              <a:t>=500 J/kg K</a:t>
            </a:r>
          </a:p>
          <a:p>
            <a:pPr marL="0" indent="0">
              <a:buNone/>
            </a:pPr>
            <a:r>
              <a:rPr lang="en-US" dirty="0" smtClean="0"/>
              <a:t>Surface: S=250 m2; Thickness: t=4 mm;</a:t>
            </a:r>
            <a:r>
              <a:rPr lang="en-US" dirty="0"/>
              <a:t> </a:t>
            </a:r>
            <a:r>
              <a:rPr lang="en-US" dirty="0" smtClean="0"/>
              <a:t>Volume: V=1 m3;</a:t>
            </a:r>
            <a:r>
              <a:rPr lang="en-US" dirty="0"/>
              <a:t> </a:t>
            </a:r>
            <a:r>
              <a:rPr lang="en-US" dirty="0" smtClean="0"/>
              <a:t>Mass: M=2690 kg</a:t>
            </a:r>
          </a:p>
          <a:p>
            <a:pPr marL="0" indent="0">
              <a:buNone/>
            </a:pPr>
            <a:r>
              <a:rPr lang="en-US" dirty="0" smtClean="0"/>
              <a:t>Radiation energy for black body q=sigma x T</a:t>
            </a:r>
            <a:r>
              <a:rPr lang="en-US" baseline="30000" dirty="0" smtClean="0"/>
              <a:t>4</a:t>
            </a:r>
          </a:p>
          <a:p>
            <a:pPr marL="0" indent="0">
              <a:buNone/>
            </a:pPr>
            <a:r>
              <a:rPr lang="en-US" dirty="0" smtClean="0"/>
              <a:t>From 300K to 0K q=460 W/m2</a:t>
            </a:r>
          </a:p>
          <a:p>
            <a:pPr marL="0" indent="0">
              <a:buNone/>
            </a:pPr>
            <a:r>
              <a:rPr lang="en-US" dirty="0" smtClean="0"/>
              <a:t>From 300K to 280K q=100 W/m2</a:t>
            </a:r>
          </a:p>
          <a:p>
            <a:pPr marL="0" indent="0">
              <a:buNone/>
            </a:pPr>
            <a:r>
              <a:rPr lang="en-US" dirty="0" smtClean="0"/>
              <a:t>The factor is about 5x</a:t>
            </a:r>
          </a:p>
          <a:p>
            <a:pPr marL="0" indent="0">
              <a:buNone/>
            </a:pPr>
            <a:r>
              <a:rPr lang="en-US" dirty="0" smtClean="0"/>
              <a:t>If we consider that the heat load of MLI by radiation for 10 layers from 300K to 77K is about 1W/m2 we can estimate the heat load for the same MLI from 300K to 280K (by the mentioned factor 5) q=1/5=0.2 W/m2</a:t>
            </a:r>
          </a:p>
          <a:p>
            <a:pPr marL="0" indent="0">
              <a:buNone/>
            </a:pPr>
            <a:r>
              <a:rPr lang="en-US" dirty="0"/>
              <a:t>S</a:t>
            </a:r>
            <a:r>
              <a:rPr lang="en-US" dirty="0" smtClean="0"/>
              <a:t>hield cool down by radiation from 300K to 280K:</a:t>
            </a:r>
          </a:p>
          <a:p>
            <a:pPr marL="514350" indent="-514350">
              <a:buAutoNum type="arabicParenR"/>
            </a:pPr>
            <a:r>
              <a:rPr lang="en-US" dirty="0" smtClean="0"/>
              <a:t>Heat extracted by radiation: Q=q x S= 0.2 x 250 = 50W</a:t>
            </a:r>
          </a:p>
          <a:p>
            <a:pPr marL="514350" indent="-514350">
              <a:buAutoNum type="arabicParenR"/>
            </a:pPr>
            <a:r>
              <a:rPr lang="en-US" dirty="0" smtClean="0"/>
              <a:t>Heat to be extracted from Al shield: </a:t>
            </a:r>
            <a:r>
              <a:rPr lang="en-US" dirty="0" err="1" smtClean="0"/>
              <a:t>q</a:t>
            </a:r>
            <a:r>
              <a:rPr lang="en-US" baseline="-25000" dirty="0" err="1" smtClean="0"/>
              <a:t>M</a:t>
            </a:r>
            <a:r>
              <a:rPr lang="en-US" dirty="0" smtClean="0"/>
              <a:t>=M x </a:t>
            </a:r>
            <a:r>
              <a:rPr lang="en-US" dirty="0" err="1" smtClean="0"/>
              <a:t>Cp</a:t>
            </a:r>
            <a:r>
              <a:rPr lang="en-US" dirty="0" smtClean="0"/>
              <a:t> x </a:t>
            </a:r>
            <a:r>
              <a:rPr lang="en-US" dirty="0" err="1" smtClean="0"/>
              <a:t>dT</a:t>
            </a:r>
            <a:r>
              <a:rPr lang="en-US" dirty="0" smtClean="0"/>
              <a:t>= 2690 x 900 x 20=48 420 000 J</a:t>
            </a:r>
          </a:p>
          <a:p>
            <a:pPr marL="514350" indent="-514350">
              <a:buAutoNum type="arabicParenR"/>
            </a:pPr>
            <a:r>
              <a:rPr lang="en-US" dirty="0" smtClean="0"/>
              <a:t>Time required for the shield cool down from 300K to 280K is: t=</a:t>
            </a:r>
            <a:r>
              <a:rPr lang="en-US" dirty="0" err="1" smtClean="0"/>
              <a:t>q</a:t>
            </a:r>
            <a:r>
              <a:rPr lang="en-US" baseline="-25000" dirty="0" err="1" smtClean="0"/>
              <a:t>M</a:t>
            </a:r>
            <a:r>
              <a:rPr lang="en-US" dirty="0" smtClean="0"/>
              <a:t>/Q=484 200s=270h</a:t>
            </a:r>
          </a:p>
          <a:p>
            <a:pPr marL="514350" indent="-514350">
              <a:buAutoNum type="arabicParenR"/>
            </a:pPr>
            <a:r>
              <a:rPr lang="en-US" dirty="0" smtClean="0"/>
              <a:t>There are 10 steps for </a:t>
            </a:r>
            <a:r>
              <a:rPr lang="en-US" dirty="0" err="1" smtClean="0"/>
              <a:t>dT</a:t>
            </a:r>
            <a:r>
              <a:rPr lang="en-US" dirty="0" smtClean="0"/>
              <a:t>=20K. Next steps would be quicker as </a:t>
            </a:r>
            <a:r>
              <a:rPr lang="en-US" dirty="0" err="1" smtClean="0"/>
              <a:t>Cp</a:t>
            </a:r>
            <a:r>
              <a:rPr lang="en-US" dirty="0" smtClean="0"/>
              <a:t> is decreasing. In any case this false calculation is showing that for the shield cool down to 100K more than one month are required…..</a:t>
            </a:r>
          </a:p>
          <a:p>
            <a:pPr marL="514350" indent="-514350">
              <a:buAutoNum type="arabicParenR"/>
            </a:pPr>
            <a:r>
              <a:rPr lang="en-US" dirty="0" smtClean="0"/>
              <a:t>But as mentioned this calculation is wrong as the shield will be cool down by radiation from magnet side and in the same time warm up by radiation from the vacuum vessel side. In the end the shield would reach an equilibrium as it is typical for the floating shield (220K -240K).</a:t>
            </a:r>
          </a:p>
          <a:p>
            <a:pPr marL="514350" indent="-514350">
              <a:buAutoNum type="arabicParenR"/>
            </a:pPr>
            <a:r>
              <a:rPr lang="en-US" dirty="0" smtClean="0"/>
              <a:t>Even if the requirement on small temperature difference between the magnet and the thermal shield is not justified, much higher cooling power at 4.5 K is requested.</a:t>
            </a:r>
            <a:endParaRPr lang="ru-RU" dirty="0"/>
          </a:p>
        </p:txBody>
      </p:sp>
      <p:sp>
        <p:nvSpPr>
          <p:cNvPr id="2" name="Дата 1"/>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4</a:t>
            </a:fld>
            <a:endParaRPr lang="ru-RU"/>
          </a:p>
        </p:txBody>
      </p:sp>
    </p:spTree>
    <p:extLst>
      <p:ext uri="{BB962C8B-B14F-4D97-AF65-F5344CB8AC3E}">
        <p14:creationId xmlns:p14="http://schemas.microsoft.com/office/powerpoint/2010/main" val="77092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9229"/>
            <a:ext cx="10515600" cy="586346"/>
          </a:xfrm>
        </p:spPr>
        <p:txBody>
          <a:bodyPr>
            <a:normAutofit fontScale="90000"/>
          </a:bodyPr>
          <a:lstStyle/>
          <a:p>
            <a:pPr algn="ctr"/>
            <a:r>
              <a:rPr lang="en-US" dirty="0" smtClean="0"/>
              <a:t>MPD magnet heat load by radiation</a:t>
            </a:r>
            <a:endParaRPr lang="ru-RU" dirty="0"/>
          </a:p>
        </p:txBody>
      </p:sp>
      <p:pic>
        <p:nvPicPr>
          <p:cNvPr id="3" name="Рисунок 2"/>
          <p:cNvPicPr>
            <a:picLocks noChangeAspect="1"/>
          </p:cNvPicPr>
          <p:nvPr/>
        </p:nvPicPr>
        <p:blipFill>
          <a:blip r:embed="rId2"/>
          <a:stretch>
            <a:fillRect/>
          </a:stretch>
        </p:blipFill>
        <p:spPr>
          <a:xfrm>
            <a:off x="99391" y="1226174"/>
            <a:ext cx="5687504" cy="2385914"/>
          </a:xfrm>
          <a:prstGeom prst="rect">
            <a:avLst/>
          </a:prstGeom>
        </p:spPr>
      </p:pic>
      <p:pic>
        <p:nvPicPr>
          <p:cNvPr id="4" name="Рисунок 3"/>
          <p:cNvPicPr>
            <a:picLocks noChangeAspect="1"/>
          </p:cNvPicPr>
          <p:nvPr/>
        </p:nvPicPr>
        <p:blipFill>
          <a:blip r:embed="rId3"/>
          <a:stretch>
            <a:fillRect/>
          </a:stretch>
        </p:blipFill>
        <p:spPr>
          <a:xfrm>
            <a:off x="5929111" y="1468613"/>
            <a:ext cx="6193315" cy="1691660"/>
          </a:xfrm>
          <a:prstGeom prst="rect">
            <a:avLst/>
          </a:prstGeom>
        </p:spPr>
      </p:pic>
      <p:sp>
        <p:nvSpPr>
          <p:cNvPr id="5" name="TextBox 4"/>
          <p:cNvSpPr txBox="1"/>
          <p:nvPr/>
        </p:nvSpPr>
        <p:spPr>
          <a:xfrm>
            <a:off x="3404152" y="745575"/>
            <a:ext cx="7300291" cy="461665"/>
          </a:xfrm>
          <a:prstGeom prst="rect">
            <a:avLst/>
          </a:prstGeom>
          <a:noFill/>
        </p:spPr>
        <p:txBody>
          <a:bodyPr wrap="square" rtlCol="0">
            <a:spAutoFit/>
          </a:bodyPr>
          <a:lstStyle/>
          <a:p>
            <a:r>
              <a:rPr lang="en-US" sz="2400" dirty="0" smtClean="0"/>
              <a:t>Temperature of the thermal shield </a:t>
            </a:r>
            <a:r>
              <a:rPr lang="en-US" sz="2400" dirty="0" err="1" smtClean="0"/>
              <a:t>Ts</a:t>
            </a:r>
            <a:r>
              <a:rPr lang="en-US" sz="2400" dirty="0" smtClean="0"/>
              <a:t>=80K, case </a:t>
            </a:r>
            <a:r>
              <a:rPr lang="en-US" sz="2400" b="1" dirty="0" smtClean="0"/>
              <a:t>A </a:t>
            </a:r>
            <a:endParaRPr lang="ru-RU" sz="2400" b="1" dirty="0"/>
          </a:p>
        </p:txBody>
      </p:sp>
      <p:sp>
        <p:nvSpPr>
          <p:cNvPr id="6" name="TextBox 5"/>
          <p:cNvSpPr txBox="1"/>
          <p:nvPr/>
        </p:nvSpPr>
        <p:spPr>
          <a:xfrm>
            <a:off x="1605170" y="3760790"/>
            <a:ext cx="10182638" cy="461665"/>
          </a:xfrm>
          <a:prstGeom prst="rect">
            <a:avLst/>
          </a:prstGeom>
          <a:noFill/>
        </p:spPr>
        <p:txBody>
          <a:bodyPr wrap="square" rtlCol="0">
            <a:spAutoFit/>
          </a:bodyPr>
          <a:lstStyle/>
          <a:p>
            <a:r>
              <a:rPr lang="en-US" sz="2400" dirty="0" smtClean="0"/>
              <a:t>Temperature of the floating thermal shield, estimation </a:t>
            </a:r>
            <a:r>
              <a:rPr lang="en-US" sz="2400" dirty="0" err="1" smtClean="0"/>
              <a:t>Ts</a:t>
            </a:r>
            <a:r>
              <a:rPr lang="en-US" sz="2400" dirty="0" smtClean="0"/>
              <a:t>=220K-240K, case </a:t>
            </a:r>
            <a:r>
              <a:rPr lang="en-US" sz="2400" b="1" dirty="0" smtClean="0"/>
              <a:t>B</a:t>
            </a:r>
            <a:r>
              <a:rPr lang="en-US" sz="2400" dirty="0" smtClean="0"/>
              <a:t> </a:t>
            </a:r>
            <a:endParaRPr lang="ru-RU" sz="2400" dirty="0"/>
          </a:p>
        </p:txBody>
      </p:sp>
      <p:sp>
        <p:nvSpPr>
          <p:cNvPr id="8" name="TextBox 7"/>
          <p:cNvSpPr txBox="1"/>
          <p:nvPr/>
        </p:nvSpPr>
        <p:spPr>
          <a:xfrm>
            <a:off x="220318" y="4260677"/>
            <a:ext cx="11902108" cy="2585323"/>
          </a:xfrm>
          <a:prstGeom prst="rect">
            <a:avLst/>
          </a:prstGeom>
          <a:noFill/>
        </p:spPr>
        <p:txBody>
          <a:bodyPr wrap="square" rtlCol="0">
            <a:spAutoFit/>
          </a:bodyPr>
          <a:lstStyle/>
          <a:p>
            <a:r>
              <a:rPr lang="en-US" dirty="0" smtClean="0"/>
              <a:t>Case </a:t>
            </a:r>
            <a:r>
              <a:rPr lang="en-US" b="1" dirty="0" smtClean="0"/>
              <a:t>A</a:t>
            </a:r>
            <a:r>
              <a:rPr lang="en-US" dirty="0"/>
              <a:t>:</a:t>
            </a:r>
            <a:r>
              <a:rPr lang="en-US" dirty="0" smtClean="0"/>
              <a:t> </a:t>
            </a:r>
            <a:r>
              <a:rPr lang="en-US" dirty="0" err="1" smtClean="0"/>
              <a:t>Qr</a:t>
            </a:r>
            <a:r>
              <a:rPr lang="en-US" dirty="0" smtClean="0"/>
              <a:t>=0.05 W/m2 (ASG estimation) or </a:t>
            </a:r>
            <a:r>
              <a:rPr lang="en-US" dirty="0" err="1" smtClean="0"/>
              <a:t>Qr</a:t>
            </a:r>
            <a:r>
              <a:rPr lang="en-US" dirty="0" smtClean="0"/>
              <a:t>=0.07 W/m2 (JINR estimation) or </a:t>
            </a:r>
            <a:r>
              <a:rPr lang="en-US" dirty="0" err="1" smtClean="0"/>
              <a:t>Qr</a:t>
            </a:r>
            <a:r>
              <a:rPr lang="en-US" dirty="0" smtClean="0"/>
              <a:t>=0.1 W/m2 (my recommendation), for T1=77K and T2=4K</a:t>
            </a:r>
          </a:p>
          <a:p>
            <a:r>
              <a:rPr lang="en-US" dirty="0" smtClean="0"/>
              <a:t>For MPD shield at T1=300K and T2=77K the </a:t>
            </a:r>
            <a:r>
              <a:rPr lang="en-US" dirty="0" err="1" smtClean="0"/>
              <a:t>Qr</a:t>
            </a:r>
            <a:r>
              <a:rPr lang="en-US" dirty="0" smtClean="0"/>
              <a:t>=1.3 W/m2</a:t>
            </a:r>
          </a:p>
          <a:p>
            <a:r>
              <a:rPr lang="en-US" dirty="0"/>
              <a:t>C</a:t>
            </a:r>
            <a:r>
              <a:rPr lang="en-US" dirty="0" smtClean="0"/>
              <a:t>ase </a:t>
            </a:r>
            <a:r>
              <a:rPr lang="en-US" b="1" dirty="0" smtClean="0"/>
              <a:t>B:</a:t>
            </a:r>
            <a:r>
              <a:rPr lang="en-US" dirty="0" smtClean="0"/>
              <a:t> </a:t>
            </a:r>
            <a:r>
              <a:rPr lang="en-US" dirty="0"/>
              <a:t>T</a:t>
            </a:r>
            <a:r>
              <a:rPr lang="en-US" dirty="0" smtClean="0"/>
              <a:t>he floating shield if T1=(220-240)K and T2=4K the </a:t>
            </a:r>
            <a:r>
              <a:rPr lang="en-US" dirty="0" err="1" smtClean="0"/>
              <a:t>Qr</a:t>
            </a:r>
            <a:r>
              <a:rPr lang="en-US" dirty="0" smtClean="0"/>
              <a:t> can be estimated as 0.75 W/m2</a:t>
            </a:r>
          </a:p>
          <a:p>
            <a:r>
              <a:rPr lang="en-US" dirty="0" smtClean="0"/>
              <a:t>MPD magnet heat load estimation considering the floating shield would be: Q=q x S= 0.75 x 240=180W</a:t>
            </a:r>
          </a:p>
          <a:p>
            <a:r>
              <a:rPr lang="en-US" dirty="0" smtClean="0"/>
              <a:t>As the maximum cooling power of the MPD satellite is 100W at 4.5K we are not able to reach the magnet working temperature with the floating shield. </a:t>
            </a:r>
          </a:p>
          <a:p>
            <a:r>
              <a:rPr lang="en-US" dirty="0" smtClean="0">
                <a:solidFill>
                  <a:srgbClr val="FF0000"/>
                </a:solidFill>
              </a:rPr>
              <a:t>CONCLUSION: THE ADEQUATE COOLING SYSTEM OF </a:t>
            </a:r>
            <a:r>
              <a:rPr lang="en-US" b="1" dirty="0" smtClean="0">
                <a:solidFill>
                  <a:srgbClr val="FF0000"/>
                </a:solidFill>
              </a:rPr>
              <a:t>MPD</a:t>
            </a:r>
            <a:r>
              <a:rPr lang="en-US" dirty="0" smtClean="0">
                <a:solidFill>
                  <a:srgbClr val="FF0000"/>
                </a:solidFill>
              </a:rPr>
              <a:t> THERMAL SHIELD HAS TO BE DONE</a:t>
            </a:r>
          </a:p>
          <a:p>
            <a:endParaRPr lang="en-US" dirty="0" smtClean="0"/>
          </a:p>
        </p:txBody>
      </p:sp>
      <p:sp>
        <p:nvSpPr>
          <p:cNvPr id="9" name="Дата 8"/>
          <p:cNvSpPr>
            <a:spLocks noGrp="1"/>
          </p:cNvSpPr>
          <p:nvPr>
            <p:ph type="dt" sz="half" idx="10"/>
          </p:nvPr>
        </p:nvSpPr>
        <p:spPr/>
        <p:txBody>
          <a:bodyPr/>
          <a:lstStyle/>
          <a:p>
            <a:r>
              <a:rPr lang="ru-RU" smtClean="0"/>
              <a:t>05.02.2020</a:t>
            </a:r>
            <a:endParaRPr lang="ru-RU"/>
          </a:p>
        </p:txBody>
      </p:sp>
      <p:sp>
        <p:nvSpPr>
          <p:cNvPr id="10" name="Номер слайда 9"/>
          <p:cNvSpPr>
            <a:spLocks noGrp="1"/>
          </p:cNvSpPr>
          <p:nvPr>
            <p:ph type="sldNum" sz="quarter" idx="12"/>
          </p:nvPr>
        </p:nvSpPr>
        <p:spPr/>
        <p:txBody>
          <a:bodyPr/>
          <a:lstStyle/>
          <a:p>
            <a:fld id="{75D330C0-7BB4-46CB-9FE7-E1A573124948}" type="slidenum">
              <a:rPr lang="ru-RU" smtClean="0"/>
              <a:t>5</a:t>
            </a:fld>
            <a:endParaRPr lang="ru-RU"/>
          </a:p>
        </p:txBody>
      </p:sp>
    </p:spTree>
    <p:extLst>
      <p:ext uri="{BB962C8B-B14F-4D97-AF65-F5344CB8AC3E}">
        <p14:creationId xmlns:p14="http://schemas.microsoft.com/office/powerpoint/2010/main" val="128057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018535" y="995363"/>
            <a:ext cx="3495675" cy="5781675"/>
          </a:xfrm>
          <a:prstGeom prst="rect">
            <a:avLst/>
          </a:prstGeom>
        </p:spPr>
      </p:pic>
      <p:pic>
        <p:nvPicPr>
          <p:cNvPr id="5" name="Рисунок 4"/>
          <p:cNvPicPr>
            <a:picLocks noChangeAspect="1"/>
          </p:cNvPicPr>
          <p:nvPr/>
        </p:nvPicPr>
        <p:blipFill>
          <a:blip r:embed="rId3"/>
          <a:stretch>
            <a:fillRect/>
          </a:stretch>
        </p:blipFill>
        <p:spPr>
          <a:xfrm>
            <a:off x="1313312" y="1822941"/>
            <a:ext cx="3876675" cy="4676775"/>
          </a:xfrm>
          <a:prstGeom prst="rect">
            <a:avLst/>
          </a:prstGeom>
        </p:spPr>
      </p:pic>
      <p:cxnSp>
        <p:nvCxnSpPr>
          <p:cNvPr id="7" name="Прямая соединительная линия 6"/>
          <p:cNvCxnSpPr/>
          <p:nvPr/>
        </p:nvCxnSpPr>
        <p:spPr>
          <a:xfrm flipV="1">
            <a:off x="10175735" y="995363"/>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195426" y="586672"/>
            <a:ext cx="6424024"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075015" y="793019"/>
            <a:ext cx="5186446"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flipV="1">
            <a:off x="1303867" y="1057506"/>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10077282" y="726977"/>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075014" y="793019"/>
            <a:ext cx="2" cy="10493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9261461" y="793019"/>
            <a:ext cx="1" cy="2340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0066492" y="720191"/>
            <a:ext cx="676" cy="275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9755012" y="272686"/>
            <a:ext cx="0" cy="7543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3190369" y="586672"/>
            <a:ext cx="5058" cy="12556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9619450" y="586673"/>
            <a:ext cx="1" cy="408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V="1">
            <a:off x="236119" y="1017361"/>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236119" y="249761"/>
            <a:ext cx="1868930" cy="229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2392291" y="272686"/>
            <a:ext cx="7362721" cy="27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2880935" y="454130"/>
            <a:ext cx="6476080" cy="30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2880935" y="457200"/>
            <a:ext cx="4907" cy="13851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9357015" y="684116"/>
            <a:ext cx="875" cy="3414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392291" y="272686"/>
            <a:ext cx="1" cy="15696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9357015" y="454130"/>
            <a:ext cx="875" cy="838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rot="5400000" flipV="1">
            <a:off x="5088292" y="1773568"/>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flipV="1">
            <a:off x="5464027" y="1842328"/>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1857579" y="1017361"/>
            <a:ext cx="10859" cy="8249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6270054" y="1025517"/>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V="1">
            <a:off x="5900743" y="945037"/>
            <a:ext cx="2577270" cy="132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5555542" y="869028"/>
            <a:ext cx="3575139" cy="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8480834" y="945037"/>
            <a:ext cx="2356" cy="723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flipV="1">
            <a:off x="4749746" y="1675287"/>
            <a:ext cx="163054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9124047" y="854817"/>
            <a:ext cx="6635" cy="170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flipH="1">
            <a:off x="583094" y="272686"/>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5400000" flipH="1" flipV="1">
            <a:off x="5606998" y="1755498"/>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a:off x="655741" y="1017361"/>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flipH="1">
            <a:off x="10807955" y="1001348"/>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flipH="1">
            <a:off x="10514210" y="720191"/>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rot="16200000" flipH="1">
            <a:off x="5277590" y="1648566"/>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rot="16200000" flipH="1">
            <a:off x="5987923" y="1818669"/>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a:off x="4968052" y="586672"/>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p:nvPr/>
        </p:nvCxnSpPr>
        <p:spPr>
          <a:xfrm flipH="1">
            <a:off x="4792650" y="272947"/>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a:off x="3774504" y="454130"/>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a:off x="4380562" y="791017"/>
            <a:ext cx="5874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2149742" y="1017360"/>
            <a:ext cx="240347"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flipV="1">
            <a:off x="1852054" y="1017360"/>
            <a:ext cx="185276"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p:cNvCxnSpPr/>
          <p:nvPr/>
        </p:nvCxnSpPr>
        <p:spPr>
          <a:xfrm>
            <a:off x="2119139" y="1354821"/>
            <a:ext cx="2246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V="1">
            <a:off x="2936278" y="1354821"/>
            <a:ext cx="254091" cy="88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2440969" y="1354821"/>
            <a:ext cx="389530" cy="1146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5" name="Группа 94"/>
          <p:cNvGrpSpPr/>
          <p:nvPr/>
        </p:nvGrpSpPr>
        <p:grpSpPr>
          <a:xfrm rot="5400000">
            <a:off x="1992102" y="4556241"/>
            <a:ext cx="110824" cy="217264"/>
            <a:chOff x="1943100" y="1062896"/>
            <a:chExt cx="151630" cy="352247"/>
          </a:xfrm>
        </p:grpSpPr>
        <p:sp>
          <p:nvSpPr>
            <p:cNvPr id="96" name="Равнобедренный треугольник 95"/>
            <p:cNvSpPr/>
            <p:nvPr/>
          </p:nvSpPr>
          <p:spPr>
            <a:xfrm>
              <a:off x="1943100" y="1246414"/>
              <a:ext cx="151630" cy="168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Равнобедренный треугольник 96"/>
            <p:cNvSpPr/>
            <p:nvPr/>
          </p:nvSpPr>
          <p:spPr>
            <a:xfrm flipV="1">
              <a:off x="1943100" y="1062896"/>
              <a:ext cx="151630" cy="1687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98" name="Рисунок 97"/>
          <p:cNvPicPr>
            <a:picLocks noChangeAspect="1"/>
          </p:cNvPicPr>
          <p:nvPr/>
        </p:nvPicPr>
        <p:blipFill>
          <a:blip r:embed="rId4"/>
          <a:stretch>
            <a:fillRect/>
          </a:stretch>
        </p:blipFill>
        <p:spPr>
          <a:xfrm>
            <a:off x="2196280" y="968362"/>
            <a:ext cx="159027" cy="92069"/>
          </a:xfrm>
          <a:prstGeom prst="rect">
            <a:avLst/>
          </a:prstGeom>
        </p:spPr>
      </p:pic>
      <p:pic>
        <p:nvPicPr>
          <p:cNvPr id="102" name="Рисунок 101"/>
          <p:cNvPicPr>
            <a:picLocks noChangeAspect="1"/>
          </p:cNvPicPr>
          <p:nvPr/>
        </p:nvPicPr>
        <p:blipFill>
          <a:blip r:embed="rId4"/>
          <a:stretch>
            <a:fillRect/>
          </a:stretch>
        </p:blipFill>
        <p:spPr>
          <a:xfrm>
            <a:off x="2542390" y="1310513"/>
            <a:ext cx="174725" cy="101157"/>
          </a:xfrm>
          <a:prstGeom prst="rect">
            <a:avLst/>
          </a:prstGeom>
        </p:spPr>
      </p:pic>
      <p:pic>
        <p:nvPicPr>
          <p:cNvPr id="103" name="Рисунок 102"/>
          <p:cNvPicPr>
            <a:picLocks noChangeAspect="1"/>
          </p:cNvPicPr>
          <p:nvPr/>
        </p:nvPicPr>
        <p:blipFill>
          <a:blip r:embed="rId4"/>
          <a:stretch>
            <a:fillRect/>
          </a:stretch>
        </p:blipFill>
        <p:spPr>
          <a:xfrm>
            <a:off x="1506460" y="964873"/>
            <a:ext cx="174725" cy="101157"/>
          </a:xfrm>
          <a:prstGeom prst="rect">
            <a:avLst/>
          </a:prstGeom>
        </p:spPr>
      </p:pic>
      <p:pic>
        <p:nvPicPr>
          <p:cNvPr id="104" name="Рисунок 103"/>
          <p:cNvPicPr>
            <a:picLocks noChangeAspect="1"/>
          </p:cNvPicPr>
          <p:nvPr/>
        </p:nvPicPr>
        <p:blipFill>
          <a:blip r:embed="rId4"/>
          <a:stretch>
            <a:fillRect/>
          </a:stretch>
        </p:blipFill>
        <p:spPr>
          <a:xfrm>
            <a:off x="1506460" y="204705"/>
            <a:ext cx="174725" cy="101157"/>
          </a:xfrm>
          <a:prstGeom prst="rect">
            <a:avLst/>
          </a:prstGeom>
        </p:spPr>
      </p:pic>
      <p:sp>
        <p:nvSpPr>
          <p:cNvPr id="106" name="TextBox 105"/>
          <p:cNvSpPr txBox="1"/>
          <p:nvPr/>
        </p:nvSpPr>
        <p:spPr>
          <a:xfrm>
            <a:off x="619417" y="272686"/>
            <a:ext cx="514843" cy="276999"/>
          </a:xfrm>
          <a:prstGeom prst="rect">
            <a:avLst/>
          </a:prstGeom>
          <a:noFill/>
        </p:spPr>
        <p:txBody>
          <a:bodyPr wrap="square" rtlCol="0">
            <a:spAutoFit/>
          </a:bodyPr>
          <a:lstStyle/>
          <a:p>
            <a:r>
              <a:rPr lang="en-US" sz="1200" dirty="0" smtClean="0"/>
              <a:t>GN2</a:t>
            </a:r>
            <a:endParaRPr lang="ru-RU" sz="1200" dirty="0"/>
          </a:p>
        </p:txBody>
      </p:sp>
      <p:sp>
        <p:nvSpPr>
          <p:cNvPr id="107" name="TextBox 106"/>
          <p:cNvSpPr txBox="1"/>
          <p:nvPr/>
        </p:nvSpPr>
        <p:spPr>
          <a:xfrm>
            <a:off x="585378" y="1017360"/>
            <a:ext cx="514843" cy="276999"/>
          </a:xfrm>
          <a:prstGeom prst="rect">
            <a:avLst/>
          </a:prstGeom>
          <a:noFill/>
        </p:spPr>
        <p:txBody>
          <a:bodyPr wrap="square" rtlCol="0">
            <a:spAutoFit/>
          </a:bodyPr>
          <a:lstStyle/>
          <a:p>
            <a:r>
              <a:rPr lang="en-US" sz="1200" dirty="0"/>
              <a:t>L</a:t>
            </a:r>
            <a:r>
              <a:rPr lang="en-US" sz="1200" dirty="0" smtClean="0"/>
              <a:t>N2</a:t>
            </a:r>
            <a:endParaRPr lang="ru-RU" sz="1200" dirty="0"/>
          </a:p>
        </p:txBody>
      </p:sp>
      <p:sp>
        <p:nvSpPr>
          <p:cNvPr id="108" name="TextBox 107"/>
          <p:cNvSpPr txBox="1"/>
          <p:nvPr/>
        </p:nvSpPr>
        <p:spPr>
          <a:xfrm>
            <a:off x="5042533" y="1595780"/>
            <a:ext cx="603870" cy="276999"/>
          </a:xfrm>
          <a:prstGeom prst="rect">
            <a:avLst/>
          </a:prstGeom>
          <a:noFill/>
        </p:spPr>
        <p:txBody>
          <a:bodyPr wrap="square" rtlCol="0">
            <a:spAutoFit/>
          </a:bodyPr>
          <a:lstStyle/>
          <a:p>
            <a:r>
              <a:rPr lang="en-US" sz="1200" dirty="0"/>
              <a:t>L</a:t>
            </a:r>
            <a:r>
              <a:rPr lang="en-US" sz="1200" dirty="0" smtClean="0"/>
              <a:t>P He</a:t>
            </a:r>
            <a:endParaRPr lang="ru-RU" sz="1200" dirty="0"/>
          </a:p>
        </p:txBody>
      </p:sp>
      <p:sp>
        <p:nvSpPr>
          <p:cNvPr id="109" name="TextBox 108"/>
          <p:cNvSpPr txBox="1"/>
          <p:nvPr/>
        </p:nvSpPr>
        <p:spPr>
          <a:xfrm>
            <a:off x="6251419" y="1595779"/>
            <a:ext cx="514843" cy="276999"/>
          </a:xfrm>
          <a:prstGeom prst="rect">
            <a:avLst/>
          </a:prstGeom>
          <a:noFill/>
        </p:spPr>
        <p:txBody>
          <a:bodyPr wrap="square" rtlCol="0">
            <a:spAutoFit/>
          </a:bodyPr>
          <a:lstStyle/>
          <a:p>
            <a:r>
              <a:rPr lang="en-US" sz="1200" dirty="0" smtClean="0"/>
              <a:t>GN2</a:t>
            </a:r>
            <a:endParaRPr lang="ru-RU" sz="1200" dirty="0"/>
          </a:p>
        </p:txBody>
      </p:sp>
      <p:sp>
        <p:nvSpPr>
          <p:cNvPr id="110" name="TextBox 109"/>
          <p:cNvSpPr txBox="1"/>
          <p:nvPr/>
        </p:nvSpPr>
        <p:spPr>
          <a:xfrm>
            <a:off x="10844278" y="495181"/>
            <a:ext cx="514843" cy="276999"/>
          </a:xfrm>
          <a:prstGeom prst="rect">
            <a:avLst/>
          </a:prstGeom>
          <a:noFill/>
        </p:spPr>
        <p:txBody>
          <a:bodyPr wrap="square" rtlCol="0">
            <a:spAutoFit/>
          </a:bodyPr>
          <a:lstStyle/>
          <a:p>
            <a:r>
              <a:rPr lang="en-US" sz="1200" dirty="0" err="1" smtClean="0"/>
              <a:t>LHe</a:t>
            </a:r>
            <a:endParaRPr lang="ru-RU" sz="1200" dirty="0"/>
          </a:p>
        </p:txBody>
      </p:sp>
      <p:sp>
        <p:nvSpPr>
          <p:cNvPr id="111" name="TextBox 110"/>
          <p:cNvSpPr txBox="1"/>
          <p:nvPr/>
        </p:nvSpPr>
        <p:spPr>
          <a:xfrm>
            <a:off x="10861052" y="1051002"/>
            <a:ext cx="514843" cy="276999"/>
          </a:xfrm>
          <a:prstGeom prst="rect">
            <a:avLst/>
          </a:prstGeom>
          <a:noFill/>
        </p:spPr>
        <p:txBody>
          <a:bodyPr wrap="square" rtlCol="0">
            <a:spAutoFit/>
          </a:bodyPr>
          <a:lstStyle/>
          <a:p>
            <a:r>
              <a:rPr lang="en-US" sz="1200" dirty="0"/>
              <a:t>L</a:t>
            </a:r>
            <a:r>
              <a:rPr lang="en-US" sz="1200" dirty="0" smtClean="0"/>
              <a:t>N2</a:t>
            </a:r>
            <a:endParaRPr lang="ru-RU" sz="1200" dirty="0"/>
          </a:p>
        </p:txBody>
      </p:sp>
      <p:sp>
        <p:nvSpPr>
          <p:cNvPr id="112" name="TextBox 111"/>
          <p:cNvSpPr txBox="1"/>
          <p:nvPr/>
        </p:nvSpPr>
        <p:spPr>
          <a:xfrm rot="16200000">
            <a:off x="5694414" y="1590970"/>
            <a:ext cx="587893" cy="276999"/>
          </a:xfrm>
          <a:prstGeom prst="rect">
            <a:avLst/>
          </a:prstGeom>
          <a:noFill/>
        </p:spPr>
        <p:txBody>
          <a:bodyPr wrap="square" rtlCol="0">
            <a:spAutoFit/>
          </a:bodyPr>
          <a:lstStyle/>
          <a:p>
            <a:r>
              <a:rPr lang="en-US" sz="1200" dirty="0"/>
              <a:t>H</a:t>
            </a:r>
            <a:r>
              <a:rPr lang="en-US" sz="1200" dirty="0" smtClean="0"/>
              <a:t>P He</a:t>
            </a:r>
            <a:endParaRPr lang="ru-RU" sz="1200" dirty="0"/>
          </a:p>
        </p:txBody>
      </p:sp>
      <p:sp>
        <p:nvSpPr>
          <p:cNvPr id="2" name="TextBox 1"/>
          <p:cNvSpPr txBox="1"/>
          <p:nvPr/>
        </p:nvSpPr>
        <p:spPr>
          <a:xfrm>
            <a:off x="4587790" y="2791184"/>
            <a:ext cx="2601588" cy="1569660"/>
          </a:xfrm>
          <a:prstGeom prst="rect">
            <a:avLst/>
          </a:prstGeom>
          <a:noFill/>
        </p:spPr>
        <p:txBody>
          <a:bodyPr wrap="square" rtlCol="0">
            <a:spAutoFit/>
          </a:bodyPr>
          <a:lstStyle/>
          <a:p>
            <a:r>
              <a:rPr lang="en-US" sz="2400" dirty="0" smtClean="0"/>
              <a:t>Shield is cooling down by satellite in parallel with the magnet </a:t>
            </a:r>
            <a:endParaRPr lang="ru-RU" sz="2400" dirty="0"/>
          </a:p>
        </p:txBody>
      </p:sp>
    </p:spTree>
    <p:extLst>
      <p:ext uri="{BB962C8B-B14F-4D97-AF65-F5344CB8AC3E}">
        <p14:creationId xmlns:p14="http://schemas.microsoft.com/office/powerpoint/2010/main" val="3080340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735" y="85949"/>
            <a:ext cx="11947891" cy="686840"/>
          </a:xfrm>
        </p:spPr>
        <p:txBody>
          <a:bodyPr>
            <a:normAutofit fontScale="90000"/>
          </a:bodyPr>
          <a:lstStyle/>
          <a:p>
            <a:pPr algn="ctr"/>
            <a:r>
              <a:rPr lang="en-US" dirty="0" smtClean="0"/>
              <a:t>Dedicated (pre)-cooling system for the thermal shield</a:t>
            </a: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13039" b="10977"/>
          <a:stretch/>
        </p:blipFill>
        <p:spPr>
          <a:xfrm rot="5400000">
            <a:off x="2676902" y="-322121"/>
            <a:ext cx="5963832" cy="8396410"/>
          </a:xfrm>
          <a:prstGeom prst="rect">
            <a:avLst/>
          </a:prstGeom>
        </p:spPr>
      </p:pic>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7</a:t>
            </a:fld>
            <a:endParaRPr lang="ru-RU"/>
          </a:p>
        </p:txBody>
      </p:sp>
    </p:spTree>
    <p:extLst>
      <p:ext uri="{BB962C8B-B14F-4D97-AF65-F5344CB8AC3E}">
        <p14:creationId xmlns:p14="http://schemas.microsoft.com/office/powerpoint/2010/main" val="2706163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9878" y="130457"/>
            <a:ext cx="10515600" cy="719208"/>
          </a:xfrm>
        </p:spPr>
        <p:txBody>
          <a:bodyPr/>
          <a:lstStyle/>
          <a:p>
            <a:pPr algn="ctr"/>
            <a:r>
              <a:rPr lang="en-US" dirty="0" smtClean="0"/>
              <a:t>Shield pre- cooled by satellite, fixed solution</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54540" y="112721"/>
            <a:ext cx="5587552" cy="7684528"/>
          </a:xfrm>
          <a:prstGeom prst="rect">
            <a:avLst/>
          </a:prstGeom>
        </p:spPr>
      </p:pic>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8</a:t>
            </a:fld>
            <a:endParaRPr lang="ru-RU"/>
          </a:p>
        </p:txBody>
      </p:sp>
    </p:spTree>
    <p:extLst>
      <p:ext uri="{BB962C8B-B14F-4D97-AF65-F5344CB8AC3E}">
        <p14:creationId xmlns:p14="http://schemas.microsoft.com/office/powerpoint/2010/main" val="307695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Helium guard</a:t>
            </a:r>
            <a:endParaRPr lang="ru-RU"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8381" t="16225" r="34808" b="15396"/>
          <a:stretch/>
        </p:blipFill>
        <p:spPr>
          <a:xfrm rot="5400000">
            <a:off x="3403476" y="227354"/>
            <a:ext cx="4195719" cy="6945461"/>
          </a:xfrm>
          <a:prstGeom prst="rect">
            <a:avLst/>
          </a:prstGeom>
        </p:spPr>
      </p:pic>
      <p:sp>
        <p:nvSpPr>
          <p:cNvPr id="4" name="Дата 3"/>
          <p:cNvSpPr>
            <a:spLocks noGrp="1"/>
          </p:cNvSpPr>
          <p:nvPr>
            <p:ph type="dt" sz="half" idx="10"/>
          </p:nvPr>
        </p:nvSpPr>
        <p:spPr/>
        <p:txBody>
          <a:bodyPr/>
          <a:lstStyle/>
          <a:p>
            <a:r>
              <a:rPr lang="ru-RU" smtClean="0"/>
              <a:t>05.02.2020</a:t>
            </a:r>
            <a:endParaRPr lang="ru-RU"/>
          </a:p>
        </p:txBody>
      </p:sp>
      <p:sp>
        <p:nvSpPr>
          <p:cNvPr id="5" name="Номер слайда 4"/>
          <p:cNvSpPr>
            <a:spLocks noGrp="1"/>
          </p:cNvSpPr>
          <p:nvPr>
            <p:ph type="sldNum" sz="quarter" idx="12"/>
          </p:nvPr>
        </p:nvSpPr>
        <p:spPr/>
        <p:txBody>
          <a:bodyPr/>
          <a:lstStyle/>
          <a:p>
            <a:fld id="{75D330C0-7BB4-46CB-9FE7-E1A573124948}" type="slidenum">
              <a:rPr lang="ru-RU" smtClean="0"/>
              <a:t>9</a:t>
            </a:fld>
            <a:endParaRPr lang="ru-RU"/>
          </a:p>
        </p:txBody>
      </p:sp>
    </p:spTree>
    <p:extLst>
      <p:ext uri="{BB962C8B-B14F-4D97-AF65-F5344CB8AC3E}">
        <p14:creationId xmlns:p14="http://schemas.microsoft.com/office/powerpoint/2010/main" val="38831653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4315</TotalTime>
  <Words>631</Words>
  <Application>Microsoft Office PowerPoint</Application>
  <PresentationFormat>Широкоэкранный</PresentationFormat>
  <Paragraphs>98</Paragraphs>
  <Slides>15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Стратегия охлаждения MPD Предложение по диаграмме процессов</vt:lpstr>
      <vt:lpstr>Как охладить магнит и экран PMD Временная поставка LHe</vt:lpstr>
      <vt:lpstr>Временная поставка LN2 </vt:lpstr>
      <vt:lpstr>Preliminary estimation</vt:lpstr>
      <vt:lpstr>MPD magnet heat load by radiation</vt:lpstr>
      <vt:lpstr>Презентация PowerPoint</vt:lpstr>
      <vt:lpstr>Dedicated (pre)-cooling system for the thermal shield</vt:lpstr>
      <vt:lpstr>Shield pre- cooled by satellite, fixed solution</vt:lpstr>
      <vt:lpstr>Helium guard</vt:lpstr>
      <vt:lpstr>Shield pre- cooled by satellite, dismountable solution</vt:lpstr>
      <vt:lpstr>MFS – Magnet flushing station</vt:lpstr>
      <vt:lpstr>MFS in front of SM18 for magnet test at 77K</vt:lpstr>
      <vt:lpstr>MFS allowing GN2 temperature 77K to 350K</vt:lpstr>
      <vt:lpstr>MFS scheme for magnet test at 77K</vt:lpstr>
      <vt:lpstr>Proposed position of LHe and LN2 vessels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Стратегия охлаждения MPD Предложение по диаграмме процессов и приборов</dc:title>
  <dc:creator>Vladislav Benda</dc:creator>
  <cp:lastModifiedBy>Vladislav Benda</cp:lastModifiedBy>
  <cp:revision>62</cp:revision>
  <cp:lastPrinted>2020-02-08T12:30:11Z</cp:lastPrinted>
  <dcterms:created xsi:type="dcterms:W3CDTF">2020-01-31T13:20:43Z</dcterms:created>
  <dcterms:modified xsi:type="dcterms:W3CDTF">2020-02-10T08:04:06Z</dcterms:modified>
</cp:coreProperties>
</file>