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9" autoAdjust="0"/>
    <p:restoredTop sz="94640" autoAdjust="0"/>
  </p:normalViewPr>
  <p:slideViewPr>
    <p:cSldViewPr snapToGrid="0">
      <p:cViewPr varScale="1">
        <p:scale>
          <a:sx n="132" d="100"/>
          <a:sy n="132" d="100"/>
        </p:scale>
        <p:origin x="89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445C-E4C3-4D26-833B-64601809B3C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E36B6-2932-43C7-9E40-8838B0F67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9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E36B6-2932-43C7-9E40-8838B0F671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6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7FA5-26A5-4822-AA77-2CE4E93650EF}" type="datetime1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7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E563-137A-44C1-8CFB-44B729653C02}" type="datetime1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3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3DB1-D73C-434B-A2CB-F0E3236FE666}" type="datetime1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4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22C-4D26-43A3-912B-90C9D9BD460C}" type="datetime1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871-AB23-48C6-AFC6-A8CBD0FFFC45}" type="datetime1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CD2-5472-4AF3-9E44-831F3EB621DF}" type="datetime1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8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FF6C-5B27-418F-99EC-151442DADFC6}" type="datetime1">
              <a:rPr lang="ru-RU" smtClean="0"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9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4400-31AC-480A-845D-787F6353D448}" type="datetime1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0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44F7-00D4-489B-94D1-2AF85805A579}" type="datetime1">
              <a:rPr lang="ru-RU" smtClean="0"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7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F578-6D75-42EF-82B0-57EF67E86D8D}" type="datetime1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6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B975-5C2E-451F-88C6-3B34ED41593D}" type="datetime1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4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3218-74A2-476B-B0B6-FE15C185942B}" type="datetime1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C905-16FF-4470-BA26-53C8C85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2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Microsoft_Excel1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MPD provisional cryogenic component and tasks definition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V. Benda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5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311"/>
            <a:ext cx="10515600" cy="6512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Main points and agreements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 our last meeting 19 February it was proposed and approved the provisional solution of MPD shield cooling by LN</a:t>
            </a:r>
            <a:r>
              <a:rPr lang="en-US" baseline="-25000" dirty="0" smtClean="0"/>
              <a:t>2</a:t>
            </a:r>
            <a:r>
              <a:rPr lang="en-US" dirty="0" smtClean="0"/>
              <a:t> with a speed of 1K/h</a:t>
            </a:r>
          </a:p>
          <a:p>
            <a:r>
              <a:rPr lang="en-US" dirty="0" smtClean="0"/>
              <a:t>Final solution will be clarified later on, but</a:t>
            </a:r>
          </a:p>
          <a:p>
            <a:pPr lvl="1"/>
            <a:r>
              <a:rPr lang="en-US" dirty="0" smtClean="0"/>
              <a:t>The general strategy shall be approved in reasonable time in order to go from provisional to the final solution quickly and with minimum extra budget</a:t>
            </a:r>
          </a:p>
          <a:p>
            <a:r>
              <a:rPr lang="en-US" dirty="0" smtClean="0"/>
              <a:t>Official MPD Cryogenic working group </a:t>
            </a:r>
            <a:r>
              <a:rPr lang="en-US" dirty="0" smtClean="0"/>
              <a:t>was</a:t>
            </a:r>
            <a:r>
              <a:rPr lang="en-US" dirty="0" smtClean="0"/>
              <a:t> established</a:t>
            </a:r>
            <a:endParaRPr lang="en-US" dirty="0" smtClean="0"/>
          </a:p>
          <a:p>
            <a:pPr lvl="2"/>
            <a:r>
              <a:rPr lang="ru-RU" dirty="0" smtClean="0"/>
              <a:t>Агапов </a:t>
            </a:r>
            <a:r>
              <a:rPr lang="ru-RU" dirty="0"/>
              <a:t>Н.Н. </a:t>
            </a:r>
            <a:r>
              <a:rPr lang="en-US" dirty="0" smtClean="0"/>
              <a:t>  </a:t>
            </a:r>
            <a:r>
              <a:rPr lang="ru-RU" dirty="0" smtClean="0"/>
              <a:t>        </a:t>
            </a:r>
            <a:r>
              <a:rPr lang="ru-RU" dirty="0" err="1"/>
              <a:t>гл.инженер</a:t>
            </a:r>
            <a:r>
              <a:rPr lang="ru-RU" dirty="0"/>
              <a:t> ЛФВЭ</a:t>
            </a:r>
          </a:p>
          <a:p>
            <a:pPr lvl="2"/>
            <a:r>
              <a:rPr lang="ru-RU" dirty="0" err="1"/>
              <a:t>Бенда</a:t>
            </a:r>
            <a:r>
              <a:rPr lang="ru-RU" dirty="0"/>
              <a:t> Вл. 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ru-RU" dirty="0" smtClean="0"/>
              <a:t>        </a:t>
            </a:r>
            <a:r>
              <a:rPr lang="ru-RU" dirty="0"/>
              <a:t>ответственный за криогенную систему </a:t>
            </a:r>
            <a:r>
              <a:rPr lang="en-US" dirty="0"/>
              <a:t>MPD</a:t>
            </a:r>
            <a:endParaRPr lang="ru-RU" dirty="0"/>
          </a:p>
          <a:p>
            <a:pPr lvl="2"/>
            <a:r>
              <a:rPr lang="ru-RU" dirty="0"/>
              <a:t>Емельянов Н.Э.     ответственный за включение и эксплуатацию Соленоида</a:t>
            </a:r>
          </a:p>
          <a:p>
            <a:pPr lvl="2"/>
            <a:r>
              <a:rPr lang="ru-RU" dirty="0" err="1"/>
              <a:t>Кошурников</a:t>
            </a:r>
            <a:r>
              <a:rPr lang="ru-RU" dirty="0"/>
              <a:t> Е.К.  сопровождение проекта Соленоид</a:t>
            </a:r>
          </a:p>
          <a:p>
            <a:pPr lvl="2"/>
            <a:r>
              <a:rPr lang="ru-RU" dirty="0" err="1"/>
              <a:t>Топилин</a:t>
            </a:r>
            <a:r>
              <a:rPr lang="ru-RU" dirty="0"/>
              <a:t> Н.Д.         ответственный за сборку магнита и монтаж криогенной </a:t>
            </a:r>
            <a:r>
              <a:rPr lang="ru-RU" dirty="0" smtClean="0"/>
              <a:t>платформы</a:t>
            </a:r>
            <a:endParaRPr lang="ru-RU" dirty="0"/>
          </a:p>
          <a:p>
            <a:pPr lvl="2"/>
            <a:r>
              <a:rPr lang="ru-RU" dirty="0"/>
              <a:t>Ткачев Г.П.            </a:t>
            </a:r>
            <a:r>
              <a:rPr lang="en-US" dirty="0" smtClean="0"/>
              <a:t> </a:t>
            </a:r>
            <a:r>
              <a:rPr lang="ru-RU" dirty="0" smtClean="0"/>
              <a:t>электрическое </a:t>
            </a:r>
            <a:r>
              <a:rPr lang="ru-RU" dirty="0"/>
              <a:t>подключение систем Соленоида</a:t>
            </a:r>
          </a:p>
          <a:p>
            <a:pPr lvl="2"/>
            <a:r>
              <a:rPr lang="ru-RU" dirty="0"/>
              <a:t>Головатюк В.М.    координатор работ по </a:t>
            </a:r>
            <a:r>
              <a:rPr lang="en-US" dirty="0"/>
              <a:t>MPD</a:t>
            </a:r>
            <a:endParaRPr lang="ru-RU" dirty="0"/>
          </a:p>
          <a:p>
            <a:pPr lvl="2"/>
            <a:r>
              <a:rPr lang="ru-RU" dirty="0" err="1"/>
              <a:t>Слепов</a:t>
            </a:r>
            <a:r>
              <a:rPr lang="ru-RU" dirty="0"/>
              <a:t> И.               ответственный за криогенный сайт и депозитарий документов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Regular </a:t>
            </a:r>
            <a:r>
              <a:rPr lang="en-US" dirty="0" smtClean="0"/>
              <a:t>meeting every second Wednesday at 15h in b.202 (at Slava)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22C-4D26-43A3-912B-90C9D9BD460C}" type="datetime1">
              <a:rPr lang="ru-RU" smtClean="0"/>
              <a:t>05.03.2020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016" y="61674"/>
            <a:ext cx="10515600" cy="710640"/>
          </a:xfrm>
        </p:spPr>
        <p:txBody>
          <a:bodyPr/>
          <a:lstStyle/>
          <a:p>
            <a:pPr algn="ctr"/>
            <a:r>
              <a:rPr lang="en-US" dirty="0" smtClean="0"/>
              <a:t>Provisional </a:t>
            </a:r>
            <a:r>
              <a:rPr lang="en-US" dirty="0"/>
              <a:t>solution </a:t>
            </a:r>
            <a:r>
              <a:rPr lang="en-US" sz="2400" dirty="0"/>
              <a:t>Components numbering</a:t>
            </a:r>
            <a:endParaRPr lang="ru-RU" sz="24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667-C956-459B-982C-83057EB57389}" type="datetime1">
              <a:rPr lang="ru-RU" smtClean="0"/>
              <a:t>05.03.2020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6219" b="14542"/>
          <a:stretch/>
        </p:blipFill>
        <p:spPr>
          <a:xfrm>
            <a:off x="1021435" y="977117"/>
            <a:ext cx="10598318" cy="5188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464" y="1073643"/>
            <a:ext cx="125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LHe</a:t>
            </a:r>
            <a:r>
              <a:rPr lang="en-US" dirty="0" smtClean="0"/>
              <a:t> line #1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9529720" y="1657181"/>
            <a:ext cx="392464" cy="369332"/>
            <a:chOff x="744467" y="1840938"/>
            <a:chExt cx="392464" cy="369332"/>
          </a:xfrm>
        </p:grpSpPr>
        <p:sp>
          <p:nvSpPr>
            <p:cNvPr id="15" name="Овал 14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4467" y="1840938"/>
              <a:ext cx="392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404213" y="2362670"/>
            <a:ext cx="392464" cy="369332"/>
            <a:chOff x="744467" y="1840938"/>
            <a:chExt cx="392464" cy="369332"/>
          </a:xfrm>
        </p:grpSpPr>
        <p:sp>
          <p:nvSpPr>
            <p:cNvPr id="18" name="Овал 17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4467" y="1840938"/>
              <a:ext cx="392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63290" y="2341296"/>
            <a:ext cx="392464" cy="369332"/>
            <a:chOff x="744467" y="1840938"/>
            <a:chExt cx="392464" cy="369332"/>
          </a:xfrm>
        </p:grpSpPr>
        <p:sp>
          <p:nvSpPr>
            <p:cNvPr id="21" name="Овал 20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4467" y="1840938"/>
              <a:ext cx="392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117238" y="5322532"/>
            <a:ext cx="392464" cy="369332"/>
            <a:chOff x="744467" y="1840938"/>
            <a:chExt cx="392464" cy="369332"/>
          </a:xfrm>
        </p:grpSpPr>
        <p:sp>
          <p:nvSpPr>
            <p:cNvPr id="24" name="Овал 23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4467" y="1840938"/>
              <a:ext cx="392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691024" y="2898196"/>
            <a:ext cx="392464" cy="369332"/>
            <a:chOff x="744467" y="1840938"/>
            <a:chExt cx="392464" cy="369332"/>
          </a:xfrm>
        </p:grpSpPr>
        <p:sp>
          <p:nvSpPr>
            <p:cNvPr id="27" name="Овал 26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4467" y="1840938"/>
              <a:ext cx="392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endParaRPr lang="ru-RU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187731" y="2613830"/>
            <a:ext cx="392464" cy="369332"/>
            <a:chOff x="744467" y="1840938"/>
            <a:chExt cx="392464" cy="369332"/>
          </a:xfrm>
        </p:grpSpPr>
        <p:sp>
          <p:nvSpPr>
            <p:cNvPr id="30" name="Овал 29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4467" y="1840938"/>
              <a:ext cx="392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ru-RU" dirty="0"/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464025" y="2898196"/>
            <a:ext cx="424832" cy="4802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077524" y="3082862"/>
            <a:ext cx="613500" cy="295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4" idx="2"/>
          </p:cNvCxnSpPr>
          <p:nvPr/>
        </p:nvCxnSpPr>
        <p:spPr>
          <a:xfrm flipH="1">
            <a:off x="2819005" y="5496511"/>
            <a:ext cx="298233" cy="106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972737" y="2261724"/>
            <a:ext cx="304519" cy="1739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348746" y="2248956"/>
            <a:ext cx="110373" cy="1691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9326071" y="1840938"/>
            <a:ext cx="203649" cy="2872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083488" y="3863947"/>
            <a:ext cx="62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MFS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0171688" y="3378425"/>
            <a:ext cx="1986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the final solution one LN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tank can be removed while the second one can by filled by fixed LN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line from our LN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factory.</a:t>
            </a:r>
            <a:endParaRPr lang="ru-RU" sz="1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04002" y="3267528"/>
            <a:ext cx="856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929180" y="3480477"/>
            <a:ext cx="130628" cy="68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804792" y="3624435"/>
            <a:ext cx="18951" cy="27319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2859571" y="3636531"/>
            <a:ext cx="58571" cy="352523"/>
            <a:chOff x="2051711" y="3318103"/>
            <a:chExt cx="1547033" cy="345517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Группа 48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Группа 49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Группа 50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2837948" y="3655466"/>
            <a:ext cx="364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EH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648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84" y="174569"/>
            <a:ext cx="12078269" cy="6385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Provisional simplified scheme of LN</a:t>
            </a:r>
            <a:r>
              <a:rPr lang="en-US" baseline="-25000" dirty="0" smtClean="0"/>
              <a:t>2  </a:t>
            </a:r>
            <a:r>
              <a:rPr lang="en-US" sz="2700" dirty="0" smtClean="0"/>
              <a:t>Components numbering</a:t>
            </a:r>
            <a:endParaRPr lang="ru-RU" sz="27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687994" y="3327339"/>
            <a:ext cx="2357001" cy="231548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558619" y="3596187"/>
            <a:ext cx="600501" cy="63007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258936" y="1346579"/>
            <a:ext cx="1078173" cy="116460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9542058" y="2320119"/>
            <a:ext cx="1078173" cy="116460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558618" y="4352498"/>
            <a:ext cx="600501" cy="63007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28631" y="1019032"/>
            <a:ext cx="1510352" cy="1878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>
            <a:off x="3138984" y="1505803"/>
            <a:ext cx="2277847" cy="113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38983" y="2326899"/>
            <a:ext cx="2277847" cy="113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1" idx="4"/>
          </p:cNvCxnSpPr>
          <p:nvPr/>
        </p:nvCxnSpPr>
        <p:spPr>
          <a:xfrm flipV="1">
            <a:off x="5858868" y="4982570"/>
            <a:ext cx="1" cy="14136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9134901" y="2853105"/>
            <a:ext cx="98111" cy="3431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337109" y="1856096"/>
            <a:ext cx="3680348" cy="63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10017457" y="1856096"/>
            <a:ext cx="10802" cy="470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134901" y="2853104"/>
            <a:ext cx="407157" cy="3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7" idx="4"/>
          </p:cNvCxnSpPr>
          <p:nvPr/>
        </p:nvCxnSpPr>
        <p:spPr>
          <a:xfrm flipV="1">
            <a:off x="5858868" y="4226259"/>
            <a:ext cx="2" cy="126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884227" y="2082399"/>
            <a:ext cx="2974641" cy="147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858868" y="2091498"/>
            <a:ext cx="0" cy="1511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858868" y="1103474"/>
            <a:ext cx="0" cy="620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884227" y="1346579"/>
            <a:ext cx="0" cy="371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2884227" y="1713913"/>
            <a:ext cx="2974642" cy="102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884227" y="2082400"/>
            <a:ext cx="0" cy="5607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1942531" y="2643116"/>
            <a:ext cx="942548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1942531" y="1344021"/>
            <a:ext cx="941696" cy="116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/>
          <p:cNvGrpSpPr/>
          <p:nvPr/>
        </p:nvGrpSpPr>
        <p:grpSpPr>
          <a:xfrm>
            <a:off x="1737240" y="1355685"/>
            <a:ext cx="222916" cy="1287431"/>
            <a:chOff x="2051711" y="3318103"/>
            <a:chExt cx="1547033" cy="345517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Группа 86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Группа 89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Группа 92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Группа 96"/>
          <p:cNvGrpSpPr/>
          <p:nvPr/>
        </p:nvGrpSpPr>
        <p:grpSpPr>
          <a:xfrm>
            <a:off x="5851109" y="4498096"/>
            <a:ext cx="58571" cy="352523"/>
            <a:chOff x="2051711" y="3318103"/>
            <a:chExt cx="1547033" cy="345517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Группа 99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Группа 100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Группа 109"/>
          <p:cNvGrpSpPr/>
          <p:nvPr/>
        </p:nvGrpSpPr>
        <p:grpSpPr>
          <a:xfrm>
            <a:off x="5829582" y="3749764"/>
            <a:ext cx="58571" cy="352523"/>
            <a:chOff x="2051711" y="3318103"/>
            <a:chExt cx="1547033" cy="3455170"/>
          </a:xfrm>
        </p:grpSpPr>
        <p:grpSp>
          <p:nvGrpSpPr>
            <p:cNvPr id="111" name="Группа 110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Группа 111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Группа 112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5" name="Прямая соединительная линия 124"/>
          <p:cNvCxnSpPr/>
          <p:nvPr/>
        </p:nvCxnSpPr>
        <p:spPr>
          <a:xfrm>
            <a:off x="5900095" y="4849087"/>
            <a:ext cx="477849" cy="1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5900095" y="4498096"/>
            <a:ext cx="456718" cy="50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877795" y="4096616"/>
            <a:ext cx="459314" cy="5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5877795" y="3749764"/>
            <a:ext cx="480106" cy="1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Группа 137"/>
          <p:cNvGrpSpPr/>
          <p:nvPr/>
        </p:nvGrpSpPr>
        <p:grpSpPr>
          <a:xfrm>
            <a:off x="5802941" y="2198042"/>
            <a:ext cx="110824" cy="217264"/>
            <a:chOff x="1943100" y="1062896"/>
            <a:chExt cx="151630" cy="352247"/>
          </a:xfrm>
        </p:grpSpPr>
        <p:sp>
          <p:nvSpPr>
            <p:cNvPr id="139" name="Равнобедренный треугольник 138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Равнобедренный треугольник 139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5802941" y="1445692"/>
            <a:ext cx="110824" cy="217264"/>
            <a:chOff x="1943100" y="1062896"/>
            <a:chExt cx="151630" cy="352247"/>
          </a:xfrm>
        </p:grpSpPr>
        <p:sp>
          <p:nvSpPr>
            <p:cNvPr id="142" name="Равнобедренный треугольник 14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Равнобедренный треугольник 142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0" name="Группа 149"/>
          <p:cNvGrpSpPr/>
          <p:nvPr/>
        </p:nvGrpSpPr>
        <p:grpSpPr>
          <a:xfrm rot="5400000">
            <a:off x="9598176" y="2753707"/>
            <a:ext cx="110824" cy="217264"/>
            <a:chOff x="1943100" y="1062896"/>
            <a:chExt cx="151630" cy="352247"/>
          </a:xfrm>
        </p:grpSpPr>
        <p:sp>
          <p:nvSpPr>
            <p:cNvPr id="151" name="Равнобедренный треугольник 150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Равнобедренный треугольник 151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 rot="10800000">
            <a:off x="5799986" y="5276046"/>
            <a:ext cx="110824" cy="217264"/>
            <a:chOff x="1943100" y="1062896"/>
            <a:chExt cx="151630" cy="352247"/>
          </a:xfrm>
        </p:grpSpPr>
        <p:sp>
          <p:nvSpPr>
            <p:cNvPr id="154" name="Равнобедренный треугольник 153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Равнобедренный треугольник 154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65" name="Прямая соединительная линия 164"/>
          <p:cNvCxnSpPr/>
          <p:nvPr/>
        </p:nvCxnSpPr>
        <p:spPr>
          <a:xfrm>
            <a:off x="10620231" y="2857763"/>
            <a:ext cx="939510" cy="9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flipV="1">
            <a:off x="11298159" y="2859192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flipV="1">
            <a:off x="4212468" y="1719042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flipV="1">
            <a:off x="3024250" y="5094291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 flipH="1" flipV="1">
            <a:off x="4223270" y="2097164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7828483" y="1887941"/>
            <a:ext cx="69759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2948828" y="5121281"/>
            <a:ext cx="42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r>
              <a:rPr lang="en-US" sz="1200" baseline="-25000" dirty="0" smtClean="0"/>
              <a:t>2</a:t>
            </a:r>
            <a:endParaRPr lang="ru-RU" sz="1200" baseline="-25000" dirty="0"/>
          </a:p>
        </p:txBody>
      </p:sp>
      <p:sp>
        <p:nvSpPr>
          <p:cNvPr id="219" name="TextBox 218"/>
          <p:cNvSpPr txBox="1"/>
          <p:nvPr/>
        </p:nvSpPr>
        <p:spPr>
          <a:xfrm>
            <a:off x="10842576" y="2620875"/>
            <a:ext cx="455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GN</a:t>
            </a:r>
            <a:r>
              <a:rPr lang="en-US" sz="1200" baseline="-25000" dirty="0" smtClean="0"/>
              <a:t>2</a:t>
            </a:r>
            <a:endParaRPr lang="ru-RU" sz="1200" dirty="0"/>
          </a:p>
        </p:txBody>
      </p:sp>
      <p:sp>
        <p:nvSpPr>
          <p:cNvPr id="220" name="TextBox 219"/>
          <p:cNvSpPr txBox="1"/>
          <p:nvPr/>
        </p:nvSpPr>
        <p:spPr>
          <a:xfrm>
            <a:off x="6091467" y="4447849"/>
            <a:ext cx="123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Испаритель</a:t>
            </a:r>
            <a:r>
              <a:rPr lang="en-US" sz="1200" dirty="0" smtClean="0"/>
              <a:t> 5kW</a:t>
            </a:r>
            <a:endParaRPr lang="ru-RU" sz="1200" dirty="0"/>
          </a:p>
        </p:txBody>
      </p:sp>
      <p:cxnSp>
        <p:nvCxnSpPr>
          <p:cNvPr id="272" name="Скругленная соединительная линия 271"/>
          <p:cNvCxnSpPr/>
          <p:nvPr/>
        </p:nvCxnSpPr>
        <p:spPr>
          <a:xfrm rot="10800000">
            <a:off x="2884228" y="4961185"/>
            <a:ext cx="2973311" cy="1435067"/>
          </a:xfrm>
          <a:prstGeom prst="curvedConnector3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Прямоугольник 272"/>
          <p:cNvSpPr/>
          <p:nvPr/>
        </p:nvSpPr>
        <p:spPr>
          <a:xfrm>
            <a:off x="2603544" y="3721248"/>
            <a:ext cx="304308" cy="11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Прямоугольник 273"/>
          <p:cNvSpPr/>
          <p:nvPr/>
        </p:nvSpPr>
        <p:spPr>
          <a:xfrm>
            <a:off x="2598489" y="5097437"/>
            <a:ext cx="304308" cy="1572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Блок-схема: магнитный диск 274"/>
          <p:cNvSpPr/>
          <p:nvPr/>
        </p:nvSpPr>
        <p:spPr>
          <a:xfrm>
            <a:off x="1311442" y="3618070"/>
            <a:ext cx="527361" cy="12821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Блок-схема: магнитный диск 275"/>
          <p:cNvSpPr/>
          <p:nvPr/>
        </p:nvSpPr>
        <p:spPr>
          <a:xfrm>
            <a:off x="1298219" y="5172456"/>
            <a:ext cx="527361" cy="12821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8" name="Прямая соединительная линия 277"/>
          <p:cNvCxnSpPr/>
          <p:nvPr/>
        </p:nvCxnSpPr>
        <p:spPr>
          <a:xfrm flipH="1">
            <a:off x="2314492" y="4961184"/>
            <a:ext cx="5857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 flipV="1">
            <a:off x="2317008" y="4667534"/>
            <a:ext cx="944" cy="15188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1825580" y="4667534"/>
            <a:ext cx="487844" cy="9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 flipV="1">
            <a:off x="1822456" y="6183294"/>
            <a:ext cx="490918" cy="3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" name="Группа 285"/>
          <p:cNvGrpSpPr/>
          <p:nvPr/>
        </p:nvGrpSpPr>
        <p:grpSpPr>
          <a:xfrm rot="5400000">
            <a:off x="1996662" y="6074662"/>
            <a:ext cx="110824" cy="217264"/>
            <a:chOff x="1943100" y="1062896"/>
            <a:chExt cx="151630" cy="352247"/>
          </a:xfrm>
        </p:grpSpPr>
        <p:sp>
          <p:nvSpPr>
            <p:cNvPr id="287" name="Равнобедренный треугольник 286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Равнобедренный треугольник 287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9" name="Группа 288"/>
          <p:cNvGrpSpPr/>
          <p:nvPr/>
        </p:nvGrpSpPr>
        <p:grpSpPr>
          <a:xfrm rot="5400000">
            <a:off x="1992102" y="4560287"/>
            <a:ext cx="110824" cy="217264"/>
            <a:chOff x="1943100" y="1062896"/>
            <a:chExt cx="151630" cy="352247"/>
          </a:xfrm>
        </p:grpSpPr>
        <p:sp>
          <p:nvSpPr>
            <p:cNvPr id="290" name="Равнобедренный треугольник 289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Равнобедренный треугольник 290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9" name="TextBox 298"/>
          <p:cNvSpPr txBox="1"/>
          <p:nvPr/>
        </p:nvSpPr>
        <p:spPr>
          <a:xfrm>
            <a:off x="1822456" y="2953692"/>
            <a:ext cx="11385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MPD magnet</a:t>
            </a:r>
            <a:endParaRPr lang="ru-RU" sz="1200" dirty="0"/>
          </a:p>
        </p:txBody>
      </p:sp>
      <p:sp>
        <p:nvSpPr>
          <p:cNvPr id="300" name="TextBox 299"/>
          <p:cNvSpPr txBox="1"/>
          <p:nvPr/>
        </p:nvSpPr>
        <p:spPr>
          <a:xfrm rot="16200000">
            <a:off x="1806076" y="1839582"/>
            <a:ext cx="5724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Экран</a:t>
            </a:r>
            <a:endParaRPr lang="ru-RU" sz="1200" dirty="0"/>
          </a:p>
        </p:txBody>
      </p:sp>
      <p:sp>
        <p:nvSpPr>
          <p:cNvPr id="301" name="TextBox 300"/>
          <p:cNvSpPr txBox="1"/>
          <p:nvPr/>
        </p:nvSpPr>
        <p:spPr>
          <a:xfrm>
            <a:off x="6371506" y="1949243"/>
            <a:ext cx="12630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MPD  control cryostat</a:t>
            </a:r>
            <a:endParaRPr lang="ru-RU" sz="1200" dirty="0"/>
          </a:p>
        </p:txBody>
      </p:sp>
      <p:sp>
        <p:nvSpPr>
          <p:cNvPr id="302" name="TextBox 301"/>
          <p:cNvSpPr txBox="1"/>
          <p:nvPr/>
        </p:nvSpPr>
        <p:spPr>
          <a:xfrm>
            <a:off x="9751829" y="2724688"/>
            <a:ext cx="7097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Satellite</a:t>
            </a:r>
            <a:endParaRPr lang="ru-RU" sz="1200" dirty="0"/>
          </a:p>
        </p:txBody>
      </p:sp>
      <p:sp>
        <p:nvSpPr>
          <p:cNvPr id="304" name="TextBox 303"/>
          <p:cNvSpPr txBox="1"/>
          <p:nvPr/>
        </p:nvSpPr>
        <p:spPr>
          <a:xfrm>
            <a:off x="3226184" y="6145831"/>
            <a:ext cx="203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Гибкая криогенная линия</a:t>
            </a:r>
            <a:endParaRPr lang="ru-RU" sz="1200" dirty="0"/>
          </a:p>
        </p:txBody>
      </p:sp>
      <p:sp>
        <p:nvSpPr>
          <p:cNvPr id="305" name="TextBox 304"/>
          <p:cNvSpPr txBox="1"/>
          <p:nvPr/>
        </p:nvSpPr>
        <p:spPr>
          <a:xfrm>
            <a:off x="3000908" y="3756993"/>
            <a:ext cx="567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Стена</a:t>
            </a:r>
            <a:endParaRPr lang="ru-RU" sz="1200" dirty="0"/>
          </a:p>
        </p:txBody>
      </p:sp>
      <p:sp>
        <p:nvSpPr>
          <p:cNvPr id="306" name="TextBox 305"/>
          <p:cNvSpPr txBox="1"/>
          <p:nvPr/>
        </p:nvSpPr>
        <p:spPr>
          <a:xfrm>
            <a:off x="517080" y="3863133"/>
            <a:ext cx="91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tanks</a:t>
            </a:r>
            <a:endParaRPr lang="ru-RU" sz="1200" dirty="0"/>
          </a:p>
        </p:txBody>
      </p:sp>
      <p:sp>
        <p:nvSpPr>
          <p:cNvPr id="307" name="Дата 3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E8B-E8CA-4AF3-8EF9-11CE087DA6BC}" type="datetime1">
              <a:rPr lang="ru-RU" smtClean="0"/>
              <a:t>05.03.2020</a:t>
            </a:fld>
            <a:endParaRPr lang="ru-RU"/>
          </a:p>
        </p:txBody>
      </p:sp>
      <p:sp>
        <p:nvSpPr>
          <p:cNvPr id="308" name="Нижний колонтитул 3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309" name="Номер слайда 3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4</a:t>
            </a:fld>
            <a:endParaRPr lang="ru-RU"/>
          </a:p>
        </p:txBody>
      </p:sp>
      <p:cxnSp>
        <p:nvCxnSpPr>
          <p:cNvPr id="221" name="Прямая соединительная линия 220"/>
          <p:cNvCxnSpPr/>
          <p:nvPr/>
        </p:nvCxnSpPr>
        <p:spPr>
          <a:xfrm flipH="1">
            <a:off x="5857539" y="6280595"/>
            <a:ext cx="3375473" cy="111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 flipH="1">
            <a:off x="5857539" y="1099776"/>
            <a:ext cx="1417201" cy="10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 стрелкой 226"/>
          <p:cNvCxnSpPr/>
          <p:nvPr/>
        </p:nvCxnSpPr>
        <p:spPr>
          <a:xfrm flipV="1">
            <a:off x="7013158" y="1106750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6566139" y="825558"/>
            <a:ext cx="75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Cold GN</a:t>
            </a:r>
            <a:r>
              <a:rPr lang="en-US" sz="1200" baseline="-25000" dirty="0" smtClean="0"/>
              <a:t>2</a:t>
            </a:r>
            <a:endParaRPr lang="ru-RU" sz="1200" dirty="0"/>
          </a:p>
        </p:txBody>
      </p:sp>
      <p:grpSp>
        <p:nvGrpSpPr>
          <p:cNvPr id="230" name="Группа 229"/>
          <p:cNvGrpSpPr/>
          <p:nvPr/>
        </p:nvGrpSpPr>
        <p:grpSpPr>
          <a:xfrm rot="5400000">
            <a:off x="11041081" y="2762673"/>
            <a:ext cx="58571" cy="352523"/>
            <a:chOff x="2051711" y="3318103"/>
            <a:chExt cx="1547033" cy="3455170"/>
          </a:xfrm>
        </p:grpSpPr>
        <p:grpSp>
          <p:nvGrpSpPr>
            <p:cNvPr id="232" name="Группа 231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245" name="Прямая соединительная линия 244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Прямая соединительная линия 245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Группа 232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243" name="Прямая соединительная линия 242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Прямая соединительная линия 243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Группа 233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240" name="Прямая соединительная линия 239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Прямая соединительная линия 24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Группа 234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238" name="Прямая соединительная линия 23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Прямая соединительная линия 23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6128028" y="3703306"/>
            <a:ext cx="95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Heater  5kW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63313" y="4083460"/>
            <a:ext cx="631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MFS</a:t>
            </a:r>
          </a:p>
          <a:p>
            <a:r>
              <a:rPr lang="en-US" sz="1200" dirty="0" smtClean="0"/>
              <a:t>From CERN</a:t>
            </a:r>
            <a:endParaRPr lang="ru-RU" sz="1200" dirty="0"/>
          </a:p>
        </p:txBody>
      </p:sp>
      <p:cxnSp>
        <p:nvCxnSpPr>
          <p:cNvPr id="249" name="Прямая соединительная линия 248"/>
          <p:cNvCxnSpPr/>
          <p:nvPr/>
        </p:nvCxnSpPr>
        <p:spPr>
          <a:xfrm flipH="1">
            <a:off x="841572" y="4654752"/>
            <a:ext cx="477391" cy="22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 flipH="1">
            <a:off x="811708" y="6181079"/>
            <a:ext cx="477391" cy="22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Группа 270"/>
          <p:cNvGrpSpPr/>
          <p:nvPr/>
        </p:nvGrpSpPr>
        <p:grpSpPr>
          <a:xfrm rot="5400000">
            <a:off x="1016387" y="6070480"/>
            <a:ext cx="110824" cy="217264"/>
            <a:chOff x="1943100" y="1062896"/>
            <a:chExt cx="151630" cy="352247"/>
          </a:xfrm>
        </p:grpSpPr>
        <p:sp>
          <p:nvSpPr>
            <p:cNvPr id="277" name="Равнобедренный треугольник 276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Равнобедренный треугольник 279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1" name="Группа 280"/>
          <p:cNvGrpSpPr/>
          <p:nvPr/>
        </p:nvGrpSpPr>
        <p:grpSpPr>
          <a:xfrm rot="5400000">
            <a:off x="1066967" y="4544410"/>
            <a:ext cx="110824" cy="217264"/>
            <a:chOff x="1943100" y="1062896"/>
            <a:chExt cx="151630" cy="352247"/>
          </a:xfrm>
        </p:grpSpPr>
        <p:sp>
          <p:nvSpPr>
            <p:cNvPr id="283" name="Равнобедренный треугольник 282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Равнобедренный треугольник 284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37446" y="5203039"/>
            <a:ext cx="866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filling</a:t>
            </a:r>
            <a:endParaRPr lang="ru-RU" sz="1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857539" y="3180170"/>
            <a:ext cx="1506213" cy="8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V="1">
            <a:off x="5851109" y="5800593"/>
            <a:ext cx="1506213" cy="8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H="1">
            <a:off x="7354043" y="3181285"/>
            <a:ext cx="6509" cy="2632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Группа 160"/>
          <p:cNvGrpSpPr/>
          <p:nvPr/>
        </p:nvGrpSpPr>
        <p:grpSpPr>
          <a:xfrm rot="10800000">
            <a:off x="7305140" y="4331309"/>
            <a:ext cx="110824" cy="217264"/>
            <a:chOff x="1943100" y="1062896"/>
            <a:chExt cx="151630" cy="352247"/>
          </a:xfrm>
        </p:grpSpPr>
        <p:sp>
          <p:nvSpPr>
            <p:cNvPr id="162" name="Равнобедренный треугольник 16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Равнобедренный треугольник 162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2192" y="4191376"/>
            <a:ext cx="144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By-pass for LN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to be added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7848" y="1085719"/>
            <a:ext cx="162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be used for shielding of </a:t>
            </a:r>
            <a:r>
              <a:rPr lang="en-US" sz="1200" dirty="0" err="1" smtClean="0"/>
              <a:t>LHe</a:t>
            </a:r>
            <a:r>
              <a:rPr lang="en-US" sz="1200" dirty="0" smtClean="0"/>
              <a:t> line #1</a:t>
            </a:r>
            <a:endParaRPr lang="ru-RU" sz="1200" dirty="0"/>
          </a:p>
        </p:txBody>
      </p:sp>
      <p:grpSp>
        <p:nvGrpSpPr>
          <p:cNvPr id="156" name="Группа 155"/>
          <p:cNvGrpSpPr/>
          <p:nvPr/>
        </p:nvGrpSpPr>
        <p:grpSpPr>
          <a:xfrm>
            <a:off x="7577844" y="4935431"/>
            <a:ext cx="392464" cy="347958"/>
            <a:chOff x="744467" y="1840938"/>
            <a:chExt cx="392464" cy="347958"/>
          </a:xfrm>
        </p:grpSpPr>
        <p:sp>
          <p:nvSpPr>
            <p:cNvPr id="157" name="Овал 156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  <a:r>
                <a:rPr lang="en-US" sz="1600" dirty="0" smtClean="0"/>
                <a:t>a</a:t>
              </a:r>
              <a:endParaRPr lang="ru-RU" sz="1600" dirty="0"/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9490606" y="4797904"/>
            <a:ext cx="392464" cy="347958"/>
            <a:chOff x="744467" y="1840938"/>
            <a:chExt cx="392464" cy="347958"/>
          </a:xfrm>
        </p:grpSpPr>
        <p:sp>
          <p:nvSpPr>
            <p:cNvPr id="166" name="Овал 165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  <a:endParaRPr lang="ru-RU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845256" y="2940899"/>
            <a:ext cx="45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EH</a:t>
            </a:r>
            <a:endParaRPr lang="ru-RU" dirty="0"/>
          </a:p>
        </p:txBody>
      </p:sp>
      <p:grpSp>
        <p:nvGrpSpPr>
          <p:cNvPr id="168" name="Группа 167"/>
          <p:cNvGrpSpPr/>
          <p:nvPr/>
        </p:nvGrpSpPr>
        <p:grpSpPr>
          <a:xfrm>
            <a:off x="3720114" y="5501099"/>
            <a:ext cx="392464" cy="369332"/>
            <a:chOff x="744467" y="1840938"/>
            <a:chExt cx="392464" cy="369332"/>
          </a:xfrm>
        </p:grpSpPr>
        <p:sp>
          <p:nvSpPr>
            <p:cNvPr id="170" name="Овал 169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44467" y="1840938"/>
              <a:ext cx="392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  <a:endParaRPr lang="ru-RU" dirty="0"/>
            </a:p>
          </p:txBody>
        </p:sp>
      </p:grpSp>
      <p:cxnSp>
        <p:nvCxnSpPr>
          <p:cNvPr id="10" name="Прямая соединительная линия 9"/>
          <p:cNvCxnSpPr>
            <a:stCxn id="171" idx="0"/>
          </p:cNvCxnSpPr>
          <p:nvPr/>
        </p:nvCxnSpPr>
        <p:spPr>
          <a:xfrm flipV="1">
            <a:off x="3916346" y="5203039"/>
            <a:ext cx="63334" cy="2980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7365389" y="5118567"/>
            <a:ext cx="2089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flipV="1">
            <a:off x="9183956" y="4965392"/>
            <a:ext cx="306650" cy="64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Группа 179"/>
          <p:cNvGrpSpPr/>
          <p:nvPr/>
        </p:nvGrpSpPr>
        <p:grpSpPr>
          <a:xfrm>
            <a:off x="6096000" y="2649426"/>
            <a:ext cx="392464" cy="347958"/>
            <a:chOff x="744467" y="1840938"/>
            <a:chExt cx="392464" cy="347958"/>
          </a:xfrm>
        </p:grpSpPr>
        <p:sp>
          <p:nvSpPr>
            <p:cNvPr id="181" name="Овал 180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  <a:endParaRPr lang="ru-RU" sz="1600" dirty="0"/>
            </a:p>
          </p:txBody>
        </p:sp>
      </p:grpSp>
      <p:cxnSp>
        <p:nvCxnSpPr>
          <p:cNvPr id="183" name="Прямая соединительная линия 182"/>
          <p:cNvCxnSpPr/>
          <p:nvPr/>
        </p:nvCxnSpPr>
        <p:spPr>
          <a:xfrm>
            <a:off x="5866494" y="2826752"/>
            <a:ext cx="226647" cy="40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4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798"/>
            <a:ext cx="10515600" cy="718915"/>
          </a:xfrm>
        </p:spPr>
        <p:txBody>
          <a:bodyPr/>
          <a:lstStyle/>
          <a:p>
            <a:r>
              <a:rPr lang="en-US" dirty="0" smtClean="0"/>
              <a:t>Satellite/Control cryostat lines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22C-4D26-43A3-912B-90C9D9BD460C}" type="datetime1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9" y="1082116"/>
            <a:ext cx="6400822" cy="5085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437"/>
          <a:stretch/>
        </p:blipFill>
        <p:spPr>
          <a:xfrm>
            <a:off x="8185830" y="703384"/>
            <a:ext cx="1739449" cy="3521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281" y="3270596"/>
            <a:ext cx="6167719" cy="27536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8988" y="2222039"/>
            <a:ext cx="791216" cy="3802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63349" y="5552730"/>
            <a:ext cx="649082" cy="544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7996" y="999681"/>
            <a:ext cx="6339208" cy="890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01048" y="1141400"/>
            <a:ext cx="392464" cy="347958"/>
            <a:chOff x="744467" y="1840938"/>
            <a:chExt cx="392464" cy="347958"/>
          </a:xfrm>
        </p:grpSpPr>
        <p:sp>
          <p:nvSpPr>
            <p:cNvPr id="13" name="Овал 12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  <a:endParaRPr lang="ru-RU" sz="16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77378" y="1141400"/>
            <a:ext cx="392464" cy="347958"/>
            <a:chOff x="744467" y="1840938"/>
            <a:chExt cx="392464" cy="347958"/>
          </a:xfrm>
        </p:grpSpPr>
        <p:sp>
          <p:nvSpPr>
            <p:cNvPr id="17" name="Овал 16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ru-RU" sz="16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847492" y="2387264"/>
            <a:ext cx="392464" cy="347958"/>
            <a:chOff x="744467" y="1840938"/>
            <a:chExt cx="392464" cy="347958"/>
          </a:xfrm>
        </p:grpSpPr>
        <p:sp>
          <p:nvSpPr>
            <p:cNvPr id="20" name="Овал 19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ru-RU" sz="16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75106" y="2858511"/>
            <a:ext cx="392464" cy="347958"/>
            <a:chOff x="744467" y="1840938"/>
            <a:chExt cx="392464" cy="347958"/>
          </a:xfrm>
        </p:grpSpPr>
        <p:sp>
          <p:nvSpPr>
            <p:cNvPr id="23" name="Овал 22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10</a:t>
              </a:r>
              <a:endParaRPr lang="ru-RU" sz="16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060635" y="1430883"/>
            <a:ext cx="392464" cy="347958"/>
            <a:chOff x="744467" y="1840938"/>
            <a:chExt cx="392464" cy="347958"/>
          </a:xfrm>
        </p:grpSpPr>
        <p:sp>
          <p:nvSpPr>
            <p:cNvPr id="26" name="Овал 25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1b</a:t>
              </a:r>
              <a:endParaRPr lang="ru-RU" sz="16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175106" y="1433473"/>
            <a:ext cx="392464" cy="347958"/>
            <a:chOff x="744467" y="1840938"/>
            <a:chExt cx="392464" cy="347958"/>
          </a:xfrm>
        </p:grpSpPr>
        <p:sp>
          <p:nvSpPr>
            <p:cNvPr id="29" name="Овал 28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1a</a:t>
              </a:r>
              <a:endParaRPr lang="ru-RU" sz="16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520204" y="2312058"/>
            <a:ext cx="1544530" cy="18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038600" y="1141400"/>
            <a:ext cx="392464" cy="347958"/>
            <a:chOff x="744467" y="1840938"/>
            <a:chExt cx="392464" cy="347958"/>
          </a:xfrm>
        </p:grpSpPr>
        <p:sp>
          <p:nvSpPr>
            <p:cNvPr id="33" name="Овал 32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ru-RU" sz="16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65913" y="1421479"/>
            <a:ext cx="392464" cy="347958"/>
            <a:chOff x="744467" y="1840938"/>
            <a:chExt cx="392464" cy="347958"/>
          </a:xfrm>
        </p:grpSpPr>
        <p:sp>
          <p:nvSpPr>
            <p:cNvPr id="36" name="Овал 35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ru-RU" sz="16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096000" y="2649426"/>
            <a:ext cx="392464" cy="347958"/>
            <a:chOff x="744467" y="1840938"/>
            <a:chExt cx="392464" cy="347958"/>
          </a:xfrm>
        </p:grpSpPr>
        <p:sp>
          <p:nvSpPr>
            <p:cNvPr id="39" name="Овал 38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ru-RU" sz="16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070874" y="1433473"/>
            <a:ext cx="392464" cy="347958"/>
            <a:chOff x="744467" y="1840938"/>
            <a:chExt cx="392464" cy="347958"/>
          </a:xfrm>
        </p:grpSpPr>
        <p:sp>
          <p:nvSpPr>
            <p:cNvPr id="42" name="Овал 41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  <a:endParaRPr lang="ru-RU" sz="16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565097" y="1141400"/>
            <a:ext cx="392464" cy="347958"/>
            <a:chOff x="744467" y="1840938"/>
            <a:chExt cx="392464" cy="347958"/>
          </a:xfrm>
        </p:grpSpPr>
        <p:sp>
          <p:nvSpPr>
            <p:cNvPr id="45" name="Овал 44"/>
            <p:cNvSpPr/>
            <p:nvPr/>
          </p:nvSpPr>
          <p:spPr>
            <a:xfrm>
              <a:off x="744467" y="1840938"/>
              <a:ext cx="336997" cy="347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4467" y="1840938"/>
              <a:ext cx="39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ru-RU" sz="1600" dirty="0"/>
            </a:p>
          </p:txBody>
        </p:sp>
      </p:grpSp>
      <p:cxnSp>
        <p:nvCxnSpPr>
          <p:cNvPr id="48" name="Прямая соединительная линия 47"/>
          <p:cNvCxnSpPr>
            <a:stCxn id="13" idx="4"/>
          </p:cNvCxnSpPr>
          <p:nvPr/>
        </p:nvCxnSpPr>
        <p:spPr>
          <a:xfrm>
            <a:off x="569547" y="1489358"/>
            <a:ext cx="201540" cy="582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7" idx="4"/>
          </p:cNvCxnSpPr>
          <p:nvPr/>
        </p:nvCxnSpPr>
        <p:spPr>
          <a:xfrm flipH="1">
            <a:off x="923487" y="1489358"/>
            <a:ext cx="422390" cy="7351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9" idx="4"/>
          </p:cNvCxnSpPr>
          <p:nvPr/>
        </p:nvCxnSpPr>
        <p:spPr>
          <a:xfrm flipH="1">
            <a:off x="2261880" y="1781431"/>
            <a:ext cx="81725" cy="2558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223207" y="1769437"/>
            <a:ext cx="434393" cy="4294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2302742" y="2463914"/>
            <a:ext cx="18673" cy="3992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708486" y="2331424"/>
            <a:ext cx="177851" cy="1324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4136576" y="1487484"/>
            <a:ext cx="79743" cy="4218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6197074" y="2501571"/>
            <a:ext cx="57080" cy="1450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246710" y="1769437"/>
            <a:ext cx="15214" cy="267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509630" y="1494116"/>
            <a:ext cx="222005" cy="4092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4878830" y="1748711"/>
            <a:ext cx="239842" cy="2091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088"/>
            <a:ext cx="10515600" cy="719208"/>
          </a:xfrm>
        </p:spPr>
        <p:txBody>
          <a:bodyPr/>
          <a:lstStyle/>
          <a:p>
            <a:r>
              <a:rPr lang="en-US" dirty="0" smtClean="0"/>
              <a:t>List of components and task description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4400-31AC-480A-845D-787F6353D448}" type="datetime1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91019" y="1042320"/>
            <a:ext cx="440098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MPD provisional solution –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of components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 technical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specifications including planning!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of basic parameters (L, P,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m,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Calculation of main features (d)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analysis and SV/RD calculation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and technology definition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Tender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Find/propose companies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the production (design – testing)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to JINR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of the documentation and putting them on JINR server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to JINR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Installation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in situ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90288"/>
              </p:ext>
            </p:extLst>
          </p:nvPr>
        </p:nvGraphicFramePr>
        <p:xfrm>
          <a:off x="95095" y="1042320"/>
          <a:ext cx="7419916" cy="5358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Лист" r:id="rId4" imgW="11027155" imgH="7962750" progId="Excel.Sheet.12">
                  <p:embed/>
                </p:oleObj>
              </mc:Choice>
              <mc:Fallback>
                <p:oleObj name="Лист" r:id="rId4" imgW="11027155" imgH="7962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095" y="1042320"/>
                        <a:ext cx="7419916" cy="5358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8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risks estimations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Insufficient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Cryogenics</a:t>
            </a:r>
          </a:p>
          <a:p>
            <a:pPr lvl="1"/>
            <a:r>
              <a:rPr lang="en-US" dirty="0" smtClean="0"/>
              <a:t>Control system</a:t>
            </a:r>
          </a:p>
          <a:p>
            <a:pPr lvl="1"/>
            <a:r>
              <a:rPr lang="en-US" dirty="0" smtClean="0"/>
              <a:t>Paper work</a:t>
            </a:r>
          </a:p>
          <a:p>
            <a:pPr lvl="1"/>
            <a:r>
              <a:rPr lang="en-US" dirty="0" smtClean="0"/>
              <a:t>Technicians</a:t>
            </a:r>
          </a:p>
          <a:p>
            <a:r>
              <a:rPr lang="en-US" dirty="0" smtClean="0"/>
              <a:t>To be organize</a:t>
            </a:r>
          </a:p>
          <a:p>
            <a:pPr lvl="1"/>
            <a:r>
              <a:rPr lang="en-US" dirty="0" smtClean="0"/>
              <a:t>Planning including resources, responsible?</a:t>
            </a:r>
          </a:p>
          <a:p>
            <a:pPr lvl="1"/>
            <a:r>
              <a:rPr lang="en-US" dirty="0" smtClean="0"/>
              <a:t>MPD </a:t>
            </a:r>
            <a:r>
              <a:rPr lang="en-US" dirty="0" err="1" smtClean="0"/>
              <a:t>cryo</a:t>
            </a:r>
            <a:r>
              <a:rPr lang="en-US" dirty="0" smtClean="0"/>
              <a:t>-server to be established</a:t>
            </a:r>
          </a:p>
          <a:p>
            <a:pPr lvl="2"/>
            <a:r>
              <a:rPr lang="en-US" dirty="0" smtClean="0"/>
              <a:t>Documents to be organized (structure to be done)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4400-31AC-480A-845D-787F6353D448}" type="datetime1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772"/>
            <a:ext cx="10515600" cy="838904"/>
          </a:xfrm>
        </p:spPr>
        <p:txBody>
          <a:bodyPr/>
          <a:lstStyle/>
          <a:p>
            <a:r>
              <a:rPr lang="en-US" dirty="0" err="1" smtClean="0"/>
              <a:t>Satellit</a:t>
            </a:r>
            <a:r>
              <a:rPr lang="en-US" dirty="0" smtClean="0"/>
              <a:t> under cold test, photo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22C-4D26-43A3-912B-90C9D9BD460C}" type="datetime1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components numbering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905-16FF-4470-BA26-53C8C85706CE}" type="slidenum">
              <a:rPr lang="ru-RU" smtClean="0"/>
              <a:t>8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C59E4242-4A71-4136-8C7E-8D5B093EC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42" y="968188"/>
            <a:ext cx="7163296" cy="537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4189" y="1871440"/>
            <a:ext cx="994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Satellite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085515"/>
            <a:ext cx="9949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Control cryostat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06966" y="1025478"/>
            <a:ext cx="994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 1a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13180" y="1064696"/>
            <a:ext cx="994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 1b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01909" y="1394810"/>
            <a:ext cx="230781" cy="282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803834" y="1434028"/>
            <a:ext cx="509346" cy="4374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433</Words>
  <Application>Microsoft Office PowerPoint</Application>
  <PresentationFormat>Широкоэкранный</PresentationFormat>
  <Paragraphs>116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Лист</vt:lpstr>
      <vt:lpstr>MPD provisional cryogenic component and tasks definition </vt:lpstr>
      <vt:lpstr>Main points and agreements</vt:lpstr>
      <vt:lpstr>Provisional solution Components numbering</vt:lpstr>
      <vt:lpstr>Provisional simplified scheme of LN2  Components numbering</vt:lpstr>
      <vt:lpstr>Satellite/Control cryostat lines</vt:lpstr>
      <vt:lpstr>List of components and task description</vt:lpstr>
      <vt:lpstr>Preliminary risks estimations</vt:lpstr>
      <vt:lpstr>Satellit under cold test, photo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 provisional cryogenic component definition</dc:title>
  <dc:creator>Vladislav Benda</dc:creator>
  <cp:lastModifiedBy>Vladislav Benda</cp:lastModifiedBy>
  <cp:revision>58</cp:revision>
  <cp:lastPrinted>2020-03-02T12:32:20Z</cp:lastPrinted>
  <dcterms:created xsi:type="dcterms:W3CDTF">2020-02-20T14:47:40Z</dcterms:created>
  <dcterms:modified xsi:type="dcterms:W3CDTF">2020-03-05T12:35:03Z</dcterms:modified>
</cp:coreProperties>
</file>