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6" r:id="rId2"/>
    <p:sldId id="265" r:id="rId3"/>
    <p:sldId id="261" r:id="rId4"/>
    <p:sldId id="256" r:id="rId5"/>
    <p:sldId id="263" r:id="rId6"/>
    <p:sldId id="258" r:id="rId7"/>
    <p:sldId id="257" r:id="rId8"/>
    <p:sldId id="264" r:id="rId9"/>
    <p:sldId id="267" r:id="rId10"/>
    <p:sldId id="270" r:id="rId11"/>
    <p:sldId id="262" r:id="rId12"/>
    <p:sldId id="268" r:id="rId13"/>
    <p:sldId id="271" r:id="rId14"/>
    <p:sldId id="269" r:id="rId15"/>
    <p:sldId id="260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866596-405D-45D0-8CCC-C1B1CE917444}">
          <p14:sldIdLst>
            <p14:sldId id="266"/>
            <p14:sldId id="265"/>
            <p14:sldId id="261"/>
            <p14:sldId id="256"/>
            <p14:sldId id="263"/>
            <p14:sldId id="258"/>
            <p14:sldId id="257"/>
            <p14:sldId id="264"/>
          </p14:sldIdLst>
        </p14:section>
        <p14:section name="Раздел без заголовка" id="{BFE8AA95-822A-4C9D-91AD-01CAEC55E7B3}">
          <p14:sldIdLst>
            <p14:sldId id="267"/>
            <p14:sldId id="270"/>
            <p14:sldId id="262"/>
            <p14:sldId id="268"/>
            <p14:sldId id="271"/>
            <p14:sldId id="26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>
        <p:scale>
          <a:sx n="98" d="100"/>
          <a:sy n="98" d="100"/>
        </p:scale>
        <p:origin x="651" y="1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8CD0-EA2C-40F7-BE71-90D09943D4B2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C7773-E1A2-4679-8023-30BF69D4F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7773-E1A2-4679-8023-30BF69D4F9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4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7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1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3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6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0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8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5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2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4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2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1984-B5F1-40E5-A3CE-125B3D534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5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Мозговой штурм для охлаждения MPD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Benda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8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16" y="365125"/>
            <a:ext cx="5296828" cy="1325563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LHe</a:t>
            </a:r>
            <a:r>
              <a:rPr lang="en-US" sz="4000" dirty="0" smtClean="0"/>
              <a:t> o</a:t>
            </a:r>
            <a:r>
              <a:rPr lang="ru-RU" sz="4000" dirty="0" err="1" smtClean="0"/>
              <a:t>жижитель</a:t>
            </a:r>
            <a:r>
              <a:rPr lang="en-US" sz="4000" dirty="0" smtClean="0"/>
              <a:t> 20 – 70 l/h</a:t>
            </a:r>
            <a:br>
              <a:rPr lang="en-US" sz="4000" dirty="0" smtClean="0"/>
            </a:br>
            <a:r>
              <a:rPr lang="ru-RU" dirty="0" smtClean="0"/>
              <a:t>пример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5" y="1739590"/>
            <a:ext cx="4539402" cy="469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87" y="46321"/>
            <a:ext cx="5558028" cy="6383792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9" y="15063"/>
            <a:ext cx="12078269" cy="6385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предварительной и окончательной подачи </a:t>
            </a:r>
            <a:r>
              <a:rPr lang="en-US" dirty="0" smtClean="0"/>
              <a:t>LN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535178" y="3206069"/>
            <a:ext cx="2673018" cy="270341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558619" y="3596187"/>
            <a:ext cx="600501" cy="63007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258936" y="1346579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9542058" y="2320119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9598925" y="4789226"/>
            <a:ext cx="1078173" cy="116460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558618" y="4352498"/>
            <a:ext cx="600501" cy="63007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28631" y="1019032"/>
            <a:ext cx="1510352" cy="1878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>
            <a:off x="3138984" y="1505803"/>
            <a:ext cx="2277847" cy="11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38983" y="2326899"/>
            <a:ext cx="2277847" cy="113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858868" y="5131558"/>
            <a:ext cx="0" cy="1264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090615" y="5045689"/>
            <a:ext cx="4044287" cy="103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858869" y="5371531"/>
            <a:ext cx="3740056" cy="112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134901" y="2853104"/>
            <a:ext cx="0" cy="2192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37109" y="1856096"/>
            <a:ext cx="3680348" cy="63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087770" y="4667534"/>
            <a:ext cx="2845" cy="4816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858868" y="1079077"/>
            <a:ext cx="5700873" cy="23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10017457" y="1856096"/>
            <a:ext cx="10802" cy="47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134901" y="2853104"/>
            <a:ext cx="407157" cy="3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11" idx="2"/>
          </p:cNvCxnSpPr>
          <p:nvPr/>
        </p:nvCxnSpPr>
        <p:spPr>
          <a:xfrm flipV="1">
            <a:off x="5087770" y="4667534"/>
            <a:ext cx="470848" cy="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7" idx="4"/>
          </p:cNvCxnSpPr>
          <p:nvPr/>
        </p:nvCxnSpPr>
        <p:spPr>
          <a:xfrm flipV="1">
            <a:off x="5858868" y="4226259"/>
            <a:ext cx="2" cy="126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884227" y="2082399"/>
            <a:ext cx="2974641" cy="147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58868" y="2091498"/>
            <a:ext cx="0" cy="1511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858868" y="1103474"/>
            <a:ext cx="0" cy="620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884227" y="1346579"/>
            <a:ext cx="0" cy="371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2884227" y="1713913"/>
            <a:ext cx="2974642" cy="102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884227" y="2082400"/>
            <a:ext cx="0" cy="5607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1942531" y="2643116"/>
            <a:ext cx="942548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1942531" y="1344021"/>
            <a:ext cx="941696" cy="116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1563275" y="1073835"/>
            <a:ext cx="0" cy="5294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1737240" y="1355685"/>
            <a:ext cx="222916" cy="1287431"/>
            <a:chOff x="2051711" y="3318103"/>
            <a:chExt cx="1547033" cy="345517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Группа 86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Группа 8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Группа 92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Группа 96"/>
          <p:cNvGrpSpPr/>
          <p:nvPr/>
        </p:nvGrpSpPr>
        <p:grpSpPr>
          <a:xfrm>
            <a:off x="5851109" y="4498096"/>
            <a:ext cx="58571" cy="352523"/>
            <a:chOff x="2051711" y="3318103"/>
            <a:chExt cx="1547033" cy="345517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Группа 99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Группа 100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Группа 109"/>
          <p:cNvGrpSpPr/>
          <p:nvPr/>
        </p:nvGrpSpPr>
        <p:grpSpPr>
          <a:xfrm>
            <a:off x="5829582" y="3749764"/>
            <a:ext cx="58571" cy="352523"/>
            <a:chOff x="2051711" y="3318103"/>
            <a:chExt cx="1547033" cy="3455170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Группа 111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Группа 112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5" name="Прямая соединительная линия 124"/>
          <p:cNvCxnSpPr/>
          <p:nvPr/>
        </p:nvCxnSpPr>
        <p:spPr>
          <a:xfrm>
            <a:off x="5900095" y="4849087"/>
            <a:ext cx="477849" cy="1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5900095" y="4498096"/>
            <a:ext cx="456718" cy="5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877795" y="4096616"/>
            <a:ext cx="459314" cy="5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5877795" y="3749764"/>
            <a:ext cx="480106" cy="1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Группа 137"/>
          <p:cNvGrpSpPr/>
          <p:nvPr/>
        </p:nvGrpSpPr>
        <p:grpSpPr>
          <a:xfrm>
            <a:off x="5802941" y="2198042"/>
            <a:ext cx="110824" cy="217264"/>
            <a:chOff x="1943100" y="1062896"/>
            <a:chExt cx="151630" cy="352247"/>
          </a:xfrm>
        </p:grpSpPr>
        <p:sp>
          <p:nvSpPr>
            <p:cNvPr id="139" name="Равнобедренный треугольник 138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Равнобедренный треугольник 139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5802941" y="1445692"/>
            <a:ext cx="110824" cy="217264"/>
            <a:chOff x="1943100" y="1062896"/>
            <a:chExt cx="151630" cy="352247"/>
          </a:xfrm>
        </p:grpSpPr>
        <p:sp>
          <p:nvSpPr>
            <p:cNvPr id="142" name="Равнобедренный треугольник 14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Равнобедренный треугольник 14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 rot="5400000">
            <a:off x="6211365" y="5361217"/>
            <a:ext cx="110824" cy="217264"/>
            <a:chOff x="1943100" y="1062896"/>
            <a:chExt cx="151630" cy="352247"/>
          </a:xfrm>
        </p:grpSpPr>
        <p:sp>
          <p:nvSpPr>
            <p:cNvPr id="145" name="Равнобедренный треугольник 144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Равнобедренный треугольник 145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0" name="Группа 149"/>
          <p:cNvGrpSpPr/>
          <p:nvPr/>
        </p:nvGrpSpPr>
        <p:grpSpPr>
          <a:xfrm rot="5400000">
            <a:off x="6199805" y="5015948"/>
            <a:ext cx="110824" cy="217264"/>
            <a:chOff x="1943100" y="1062896"/>
            <a:chExt cx="151630" cy="352247"/>
          </a:xfrm>
        </p:grpSpPr>
        <p:sp>
          <p:nvSpPr>
            <p:cNvPr id="151" name="Равнобедренный треугольник 150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Равнобедренный треугольник 151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 rot="5400000">
            <a:off x="5448065" y="5023188"/>
            <a:ext cx="110824" cy="217264"/>
            <a:chOff x="1943100" y="1062896"/>
            <a:chExt cx="151630" cy="352247"/>
          </a:xfrm>
        </p:grpSpPr>
        <p:sp>
          <p:nvSpPr>
            <p:cNvPr id="154" name="Равнобедренный треугольник 15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Равнобедренный треугольник 15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9" name="Прямая со стрелкой 158"/>
          <p:cNvCxnSpPr/>
          <p:nvPr/>
        </p:nvCxnSpPr>
        <p:spPr>
          <a:xfrm flipV="1">
            <a:off x="8566197" y="1082466"/>
            <a:ext cx="841612" cy="6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10620231" y="2857763"/>
            <a:ext cx="939510" cy="9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flipV="1">
            <a:off x="10686624" y="5368344"/>
            <a:ext cx="873117" cy="31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rot="5400000" flipV="1">
            <a:off x="11427118" y="5824519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V="1">
            <a:off x="10879539" y="5368344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10921620" y="2864385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V="1">
            <a:off x="4212468" y="1719042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rot="16200000" flipV="1">
            <a:off x="5722304" y="6070901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V="1">
            <a:off x="8013799" y="5069167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flipH="1" flipV="1">
            <a:off x="4223270" y="2097164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7828483" y="1887941"/>
            <a:ext cx="69759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/>
          <p:cNvGrpSpPr/>
          <p:nvPr/>
        </p:nvGrpSpPr>
        <p:grpSpPr>
          <a:xfrm rot="5400000">
            <a:off x="6255660" y="988055"/>
            <a:ext cx="58571" cy="352523"/>
            <a:chOff x="2051711" y="3318103"/>
            <a:chExt cx="1547033" cy="3455170"/>
          </a:xfrm>
        </p:grpSpPr>
        <p:grpSp>
          <p:nvGrpSpPr>
            <p:cNvPr id="180" name="Группа 179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190" name="Прямая соединительная линия 189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190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Группа 180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188" name="Прямая соединительная линия 187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Группа 181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86" name="Прямая соединительная линия 18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Группа 182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84" name="Прямая соединительная линия 18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2" name="Группа 191"/>
          <p:cNvGrpSpPr/>
          <p:nvPr/>
        </p:nvGrpSpPr>
        <p:grpSpPr>
          <a:xfrm rot="5400000">
            <a:off x="10896932" y="2752432"/>
            <a:ext cx="58571" cy="352523"/>
            <a:chOff x="2051711" y="3318103"/>
            <a:chExt cx="1547033" cy="3455170"/>
          </a:xfrm>
        </p:grpSpPr>
        <p:grpSp>
          <p:nvGrpSpPr>
            <p:cNvPr id="193" name="Группа 192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203" name="Прямая соединительная линия 202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Группа 193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Группа 194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199" name="Прямая соединительная линия 198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Группа 195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197" name="Прямая соединительная линия 196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" name="Группа 204"/>
          <p:cNvGrpSpPr/>
          <p:nvPr/>
        </p:nvGrpSpPr>
        <p:grpSpPr>
          <a:xfrm rot="5400000">
            <a:off x="10923694" y="5267460"/>
            <a:ext cx="58571" cy="352523"/>
            <a:chOff x="2051711" y="3318103"/>
            <a:chExt cx="1547033" cy="3455170"/>
          </a:xfrm>
        </p:grpSpPr>
        <p:grpSp>
          <p:nvGrpSpPr>
            <p:cNvPr id="206" name="Группа 205"/>
            <p:cNvGrpSpPr/>
            <p:nvPr/>
          </p:nvGrpSpPr>
          <p:grpSpPr>
            <a:xfrm>
              <a:off x="2118815" y="5045689"/>
              <a:ext cx="1443251" cy="863792"/>
              <a:chOff x="2118815" y="5045689"/>
              <a:chExt cx="1443251" cy="863792"/>
            </a:xfrm>
          </p:grpSpPr>
          <p:cxnSp>
            <p:nvCxnSpPr>
              <p:cNvPr id="216" name="Прямая соединительная линия 215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единительная линия 216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Группа 206"/>
            <p:cNvGrpSpPr/>
            <p:nvPr/>
          </p:nvGrpSpPr>
          <p:grpSpPr>
            <a:xfrm>
              <a:off x="2051711" y="3318103"/>
              <a:ext cx="1443251" cy="863792"/>
              <a:chOff x="2118815" y="5045689"/>
              <a:chExt cx="1443251" cy="863792"/>
            </a:xfrm>
          </p:grpSpPr>
          <p:cxnSp>
            <p:nvCxnSpPr>
              <p:cNvPr id="214" name="Прямая соединительная линия 213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единительная линия 214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Группа 207"/>
            <p:cNvGrpSpPr/>
            <p:nvPr/>
          </p:nvGrpSpPr>
          <p:grpSpPr>
            <a:xfrm>
              <a:off x="2155493" y="5909481"/>
              <a:ext cx="1443251" cy="863792"/>
              <a:chOff x="2118815" y="5045689"/>
              <a:chExt cx="1443251" cy="863792"/>
            </a:xfrm>
          </p:grpSpPr>
          <p:cxnSp>
            <p:nvCxnSpPr>
              <p:cNvPr id="212" name="Прямая соединительная линия 211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Группа 208"/>
            <p:cNvGrpSpPr/>
            <p:nvPr/>
          </p:nvGrpSpPr>
          <p:grpSpPr>
            <a:xfrm>
              <a:off x="2085263" y="4181896"/>
              <a:ext cx="1443251" cy="863792"/>
              <a:chOff x="2118815" y="5045689"/>
              <a:chExt cx="1443251" cy="863792"/>
            </a:xfrm>
          </p:grpSpPr>
          <p:cxnSp>
            <p:nvCxnSpPr>
              <p:cNvPr id="210" name="Прямая соединительная линия 209"/>
              <p:cNvCxnSpPr/>
              <p:nvPr/>
            </p:nvCxnSpPr>
            <p:spPr>
              <a:xfrm>
                <a:off x="2118815" y="5540422"/>
                <a:ext cx="1443251" cy="3690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/>
              <p:cNvCxnSpPr/>
              <p:nvPr/>
            </p:nvCxnSpPr>
            <p:spPr>
              <a:xfrm flipV="1">
                <a:off x="2118815" y="5045689"/>
                <a:ext cx="1409699" cy="4947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8" name="TextBox 217"/>
          <p:cNvSpPr txBox="1"/>
          <p:nvPr/>
        </p:nvSpPr>
        <p:spPr>
          <a:xfrm>
            <a:off x="5907021" y="5941464"/>
            <a:ext cx="42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endParaRPr lang="ru-RU" sz="1200" baseline="-25000" dirty="0"/>
          </a:p>
        </p:txBody>
      </p:sp>
      <p:sp>
        <p:nvSpPr>
          <p:cNvPr id="219" name="TextBox 218"/>
          <p:cNvSpPr txBox="1"/>
          <p:nvPr/>
        </p:nvSpPr>
        <p:spPr>
          <a:xfrm>
            <a:off x="11011168" y="5631258"/>
            <a:ext cx="60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GN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warm</a:t>
            </a:r>
            <a:endParaRPr lang="ru-RU" sz="1200" dirty="0"/>
          </a:p>
        </p:txBody>
      </p:sp>
      <p:sp>
        <p:nvSpPr>
          <p:cNvPr id="220" name="TextBox 219"/>
          <p:cNvSpPr txBox="1"/>
          <p:nvPr/>
        </p:nvSpPr>
        <p:spPr>
          <a:xfrm>
            <a:off x="6124576" y="4565978"/>
            <a:ext cx="99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Испаритель</a:t>
            </a:r>
            <a:endParaRPr lang="ru-RU" sz="1200" dirty="0"/>
          </a:p>
        </p:txBody>
      </p:sp>
      <p:sp>
        <p:nvSpPr>
          <p:cNvPr id="223" name="TextBox 222"/>
          <p:cNvSpPr txBox="1"/>
          <p:nvPr/>
        </p:nvSpPr>
        <p:spPr>
          <a:xfrm>
            <a:off x="4378147" y="3584033"/>
            <a:ext cx="1138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Нагреватель</a:t>
            </a:r>
            <a:r>
              <a:rPr lang="en-US" sz="1200" dirty="0" smtClean="0"/>
              <a:t> (</a:t>
            </a:r>
            <a:r>
              <a:rPr lang="ru-RU" sz="1200" dirty="0" smtClean="0"/>
              <a:t>Смесительная камера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cxnSp>
        <p:nvCxnSpPr>
          <p:cNvPr id="224" name="Прямая соединительная линия 223"/>
          <p:cNvCxnSpPr/>
          <p:nvPr/>
        </p:nvCxnSpPr>
        <p:spPr>
          <a:xfrm flipH="1" flipV="1">
            <a:off x="10711258" y="4913782"/>
            <a:ext cx="10802" cy="47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flipH="1" flipV="1">
            <a:off x="10691652" y="2387655"/>
            <a:ext cx="10802" cy="470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H="1" flipV="1">
            <a:off x="5862402" y="874565"/>
            <a:ext cx="1" cy="226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flipV="1">
            <a:off x="5851109" y="876736"/>
            <a:ext cx="5919359" cy="33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V="1">
            <a:off x="11731893" y="883967"/>
            <a:ext cx="38911" cy="5468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V="1">
            <a:off x="10703953" y="4900725"/>
            <a:ext cx="799004" cy="2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10692351" y="2392064"/>
            <a:ext cx="814861" cy="5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>
            <a:off x="11614637" y="2399323"/>
            <a:ext cx="1558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11588464" y="4900233"/>
            <a:ext cx="1558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/>
          <p:nvPr/>
        </p:nvCxnSpPr>
        <p:spPr>
          <a:xfrm flipV="1">
            <a:off x="9565666" y="867279"/>
            <a:ext cx="841612" cy="68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Группа 250"/>
          <p:cNvGrpSpPr/>
          <p:nvPr/>
        </p:nvGrpSpPr>
        <p:grpSpPr>
          <a:xfrm rot="5400000">
            <a:off x="10942339" y="4797140"/>
            <a:ext cx="110824" cy="217264"/>
            <a:chOff x="1943100" y="1062896"/>
            <a:chExt cx="151630" cy="352247"/>
          </a:xfrm>
        </p:grpSpPr>
        <p:sp>
          <p:nvSpPr>
            <p:cNvPr id="252" name="Равнобедренный треугольник 25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Равнобедренный треугольник 25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 rot="5400000">
            <a:off x="10946899" y="2278752"/>
            <a:ext cx="110824" cy="217264"/>
            <a:chOff x="1943100" y="1062896"/>
            <a:chExt cx="151630" cy="352247"/>
          </a:xfrm>
        </p:grpSpPr>
        <p:sp>
          <p:nvSpPr>
            <p:cNvPr id="255" name="Равнобедренный треугольник 254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Равнобедренный треугольник 255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7" name="Группа 256"/>
          <p:cNvGrpSpPr/>
          <p:nvPr/>
        </p:nvGrpSpPr>
        <p:grpSpPr>
          <a:xfrm rot="5400000">
            <a:off x="6834935" y="987168"/>
            <a:ext cx="110824" cy="217264"/>
            <a:chOff x="1943100" y="1062896"/>
            <a:chExt cx="151630" cy="352247"/>
          </a:xfrm>
        </p:grpSpPr>
        <p:sp>
          <p:nvSpPr>
            <p:cNvPr id="258" name="Равнобедренный треугольник 257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Равнобедренный треугольник 258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0" name="Группа 259"/>
          <p:cNvGrpSpPr/>
          <p:nvPr/>
        </p:nvGrpSpPr>
        <p:grpSpPr>
          <a:xfrm rot="5400000">
            <a:off x="11312469" y="5259712"/>
            <a:ext cx="110824" cy="217264"/>
            <a:chOff x="1943100" y="1062896"/>
            <a:chExt cx="151630" cy="352247"/>
          </a:xfrm>
        </p:grpSpPr>
        <p:sp>
          <p:nvSpPr>
            <p:cNvPr id="261" name="Равнобедренный треугольник 260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Равнобедренный треугольник 261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3" name="Группа 262"/>
          <p:cNvGrpSpPr/>
          <p:nvPr/>
        </p:nvGrpSpPr>
        <p:grpSpPr>
          <a:xfrm rot="5400000">
            <a:off x="11309421" y="2759667"/>
            <a:ext cx="110824" cy="217264"/>
            <a:chOff x="1943100" y="1062896"/>
            <a:chExt cx="151630" cy="352247"/>
          </a:xfrm>
        </p:grpSpPr>
        <p:sp>
          <p:nvSpPr>
            <p:cNvPr id="264" name="Равнобедренный треугольник 26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Равнобедренный треугольник 26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6" name="Группа 265"/>
          <p:cNvGrpSpPr/>
          <p:nvPr/>
        </p:nvGrpSpPr>
        <p:grpSpPr>
          <a:xfrm rot="5400000">
            <a:off x="6830375" y="762432"/>
            <a:ext cx="110824" cy="217264"/>
            <a:chOff x="1943100" y="1062896"/>
            <a:chExt cx="151630" cy="352247"/>
          </a:xfrm>
        </p:grpSpPr>
        <p:sp>
          <p:nvSpPr>
            <p:cNvPr id="267" name="Равнобедренный треугольник 26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Равнобедренный треугольник 267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9" name="Прямая со стрелкой 268"/>
          <p:cNvCxnSpPr/>
          <p:nvPr/>
        </p:nvCxnSpPr>
        <p:spPr>
          <a:xfrm rot="5400000" flipV="1">
            <a:off x="11607116" y="5570340"/>
            <a:ext cx="261582" cy="3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11719027" y="5333445"/>
            <a:ext cx="48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GN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cold</a:t>
            </a:r>
            <a:endParaRPr lang="ru-RU" sz="1200" dirty="0"/>
          </a:p>
        </p:txBody>
      </p:sp>
      <p:cxnSp>
        <p:nvCxnSpPr>
          <p:cNvPr id="272" name="Скругленная соединительная линия 271"/>
          <p:cNvCxnSpPr/>
          <p:nvPr/>
        </p:nvCxnSpPr>
        <p:spPr>
          <a:xfrm rot="10800000">
            <a:off x="2884228" y="4961185"/>
            <a:ext cx="2973311" cy="1435067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Прямоугольник 272"/>
          <p:cNvSpPr/>
          <p:nvPr/>
        </p:nvSpPr>
        <p:spPr>
          <a:xfrm>
            <a:off x="2603544" y="3721248"/>
            <a:ext cx="304308" cy="11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/>
          <p:cNvSpPr/>
          <p:nvPr/>
        </p:nvSpPr>
        <p:spPr>
          <a:xfrm>
            <a:off x="2598489" y="5097437"/>
            <a:ext cx="304308" cy="1572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Блок-схема: магнитный диск 274"/>
          <p:cNvSpPr/>
          <p:nvPr/>
        </p:nvSpPr>
        <p:spPr>
          <a:xfrm>
            <a:off x="1311442" y="3618070"/>
            <a:ext cx="527361" cy="12821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Блок-схема: магнитный диск 275"/>
          <p:cNvSpPr/>
          <p:nvPr/>
        </p:nvSpPr>
        <p:spPr>
          <a:xfrm>
            <a:off x="1298219" y="5221008"/>
            <a:ext cx="527361" cy="12821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8" name="Прямая соединительная линия 277"/>
          <p:cNvCxnSpPr/>
          <p:nvPr/>
        </p:nvCxnSpPr>
        <p:spPr>
          <a:xfrm flipH="1">
            <a:off x="2314492" y="4961184"/>
            <a:ext cx="5857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V="1">
            <a:off x="2317008" y="4667534"/>
            <a:ext cx="944" cy="1518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1825580" y="4667534"/>
            <a:ext cx="487844" cy="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 flipV="1">
            <a:off x="1822456" y="6183294"/>
            <a:ext cx="490918" cy="3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Группа 285"/>
          <p:cNvGrpSpPr/>
          <p:nvPr/>
        </p:nvGrpSpPr>
        <p:grpSpPr>
          <a:xfrm rot="5400000">
            <a:off x="1996662" y="6074662"/>
            <a:ext cx="110824" cy="217264"/>
            <a:chOff x="1943100" y="1062896"/>
            <a:chExt cx="151630" cy="352247"/>
          </a:xfrm>
        </p:grpSpPr>
        <p:sp>
          <p:nvSpPr>
            <p:cNvPr id="287" name="Равнобедренный треугольник 28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Равнобедренный треугольник 287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9" name="Группа 288"/>
          <p:cNvGrpSpPr/>
          <p:nvPr/>
        </p:nvGrpSpPr>
        <p:grpSpPr>
          <a:xfrm rot="5400000">
            <a:off x="1992102" y="4556241"/>
            <a:ext cx="110824" cy="217264"/>
            <a:chOff x="1943100" y="1062896"/>
            <a:chExt cx="151630" cy="352247"/>
          </a:xfrm>
        </p:grpSpPr>
        <p:sp>
          <p:nvSpPr>
            <p:cNvPr id="290" name="Равнобедренный треугольник 289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Равнобедренный треугольник 290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93" name="Прямая со стрелкой 292"/>
          <p:cNvCxnSpPr/>
          <p:nvPr/>
        </p:nvCxnSpPr>
        <p:spPr>
          <a:xfrm flipV="1">
            <a:off x="6051571" y="3888372"/>
            <a:ext cx="1986849" cy="2527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7120829" y="3624012"/>
            <a:ext cx="112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(HP GN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warm)</a:t>
            </a:r>
            <a:endParaRPr lang="ru-RU" sz="1200" dirty="0"/>
          </a:p>
        </p:txBody>
      </p:sp>
      <p:sp>
        <p:nvSpPr>
          <p:cNvPr id="299" name="TextBox 298"/>
          <p:cNvSpPr txBox="1"/>
          <p:nvPr/>
        </p:nvSpPr>
        <p:spPr>
          <a:xfrm>
            <a:off x="1822456" y="2953692"/>
            <a:ext cx="1138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MPD magnet</a:t>
            </a:r>
            <a:endParaRPr lang="ru-RU" sz="1200" dirty="0"/>
          </a:p>
        </p:txBody>
      </p:sp>
      <p:sp>
        <p:nvSpPr>
          <p:cNvPr id="300" name="TextBox 299"/>
          <p:cNvSpPr txBox="1"/>
          <p:nvPr/>
        </p:nvSpPr>
        <p:spPr>
          <a:xfrm rot="16200000">
            <a:off x="1806076" y="1839582"/>
            <a:ext cx="5724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Экран</a:t>
            </a:r>
            <a:endParaRPr lang="ru-RU" sz="1200" dirty="0"/>
          </a:p>
        </p:txBody>
      </p:sp>
      <p:sp>
        <p:nvSpPr>
          <p:cNvPr id="301" name="TextBox 300"/>
          <p:cNvSpPr txBox="1"/>
          <p:nvPr/>
        </p:nvSpPr>
        <p:spPr>
          <a:xfrm>
            <a:off x="6352350" y="1396131"/>
            <a:ext cx="12630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MPD distribution box</a:t>
            </a:r>
            <a:endParaRPr lang="ru-RU" sz="1200" dirty="0"/>
          </a:p>
        </p:txBody>
      </p:sp>
      <p:sp>
        <p:nvSpPr>
          <p:cNvPr id="302" name="TextBox 301"/>
          <p:cNvSpPr txBox="1"/>
          <p:nvPr/>
        </p:nvSpPr>
        <p:spPr>
          <a:xfrm>
            <a:off x="9751829" y="2724688"/>
            <a:ext cx="7097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Satellite</a:t>
            </a:r>
            <a:endParaRPr lang="ru-RU" sz="1200" dirty="0"/>
          </a:p>
        </p:txBody>
      </p:sp>
      <p:sp>
        <p:nvSpPr>
          <p:cNvPr id="303" name="TextBox 302"/>
          <p:cNvSpPr txBox="1"/>
          <p:nvPr/>
        </p:nvSpPr>
        <p:spPr>
          <a:xfrm>
            <a:off x="9658761" y="5123487"/>
            <a:ext cx="965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Ожижитель</a:t>
            </a:r>
          </a:p>
          <a:p>
            <a:endParaRPr lang="ru-RU" sz="1200" dirty="0"/>
          </a:p>
        </p:txBody>
      </p:sp>
      <p:sp>
        <p:nvSpPr>
          <p:cNvPr id="304" name="TextBox 303"/>
          <p:cNvSpPr txBox="1"/>
          <p:nvPr/>
        </p:nvSpPr>
        <p:spPr>
          <a:xfrm>
            <a:off x="3226184" y="6145831"/>
            <a:ext cx="203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Гибкая криогенная линия</a:t>
            </a:r>
            <a:endParaRPr lang="ru-RU" sz="1200" dirty="0"/>
          </a:p>
        </p:txBody>
      </p:sp>
      <p:sp>
        <p:nvSpPr>
          <p:cNvPr id="305" name="TextBox 304"/>
          <p:cNvSpPr txBox="1"/>
          <p:nvPr/>
        </p:nvSpPr>
        <p:spPr>
          <a:xfrm>
            <a:off x="3000908" y="3756993"/>
            <a:ext cx="567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Стена</a:t>
            </a:r>
            <a:endParaRPr lang="ru-RU" sz="1200" dirty="0"/>
          </a:p>
        </p:txBody>
      </p:sp>
      <p:sp>
        <p:nvSpPr>
          <p:cNvPr id="306" name="TextBox 305"/>
          <p:cNvSpPr txBox="1"/>
          <p:nvPr/>
        </p:nvSpPr>
        <p:spPr>
          <a:xfrm>
            <a:off x="517080" y="3863133"/>
            <a:ext cx="91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tanks</a:t>
            </a:r>
            <a:endParaRPr lang="ru-RU" sz="1200" dirty="0"/>
          </a:p>
        </p:txBody>
      </p:sp>
      <p:sp>
        <p:nvSpPr>
          <p:cNvPr id="307" name="Дата 3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308" name="Нижний колонтитул 3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309" name="Номер слайда 3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27" y="136526"/>
            <a:ext cx="10515600" cy="699816"/>
          </a:xfrm>
        </p:spPr>
        <p:txBody>
          <a:bodyPr/>
          <a:lstStyle/>
          <a:p>
            <a:r>
              <a:rPr lang="en-US" dirty="0" smtClean="0"/>
              <a:t>LN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временная система, макет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1368" r="22276" b="2393"/>
          <a:stretch/>
        </p:blipFill>
        <p:spPr>
          <a:xfrm rot="5400000">
            <a:off x="3334371" y="-2079858"/>
            <a:ext cx="5564464" cy="11764858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10415239" y="4360127"/>
            <a:ext cx="150541" cy="1449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0210800" y="4573858"/>
            <a:ext cx="150541" cy="1449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816805">
            <a:off x="10655079" y="4176830"/>
            <a:ext cx="620189" cy="18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2838" t="10488" r="6354" b="47724"/>
          <a:stretch/>
        </p:blipFill>
        <p:spPr>
          <a:xfrm>
            <a:off x="3403764" y="1707995"/>
            <a:ext cx="1009185" cy="2865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16768"/>
          <a:stretch/>
        </p:blipFill>
        <p:spPr>
          <a:xfrm>
            <a:off x="9503482" y="1042631"/>
            <a:ext cx="2495550" cy="152214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10965173" y="1934737"/>
            <a:ext cx="264105" cy="22190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086922" y="3250580"/>
            <a:ext cx="6384836" cy="11820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Гибкой линия </a:t>
            </a:r>
            <a:r>
              <a:rPr lang="en-US" dirty="0" smtClean="0"/>
              <a:t>LN2, </a:t>
            </a:r>
            <a:r>
              <a:rPr lang="ru-RU" dirty="0" smtClean="0"/>
              <a:t>пример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64" t="26829" r="7759" b="37356"/>
          <a:stretch/>
        </p:blipFill>
        <p:spPr>
          <a:xfrm>
            <a:off x="5766444" y="1527769"/>
            <a:ext cx="6305954" cy="1959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88" y="2584954"/>
            <a:ext cx="2841356" cy="2841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44" y="3713356"/>
            <a:ext cx="6305954" cy="2335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9" y="2446353"/>
            <a:ext cx="2246970" cy="3359220"/>
          </a:xfrm>
          <a:prstGeom prst="rect">
            <a:avLst/>
          </a:prstGeo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52" y="108647"/>
            <a:ext cx="10515600" cy="6942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Резервуар для хранения LN</a:t>
            </a:r>
            <a:r>
              <a:rPr lang="ru-RU" baseline="-25000" dirty="0" smtClean="0"/>
              <a:t>2</a:t>
            </a:r>
            <a:r>
              <a:rPr lang="ru-RU" dirty="0" smtClean="0"/>
              <a:t>, пример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52" y="814823"/>
            <a:ext cx="4060382" cy="5741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70" y="814823"/>
            <a:ext cx="4060382" cy="5741310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2936" y="1282390"/>
            <a:ext cx="7374672" cy="553100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2650" y="165100"/>
            <a:ext cx="10515600" cy="822325"/>
          </a:xfrm>
        </p:spPr>
        <p:txBody>
          <a:bodyPr>
            <a:normAutofit/>
          </a:bodyPr>
          <a:lstStyle/>
          <a:p>
            <a:r>
              <a:rPr lang="en-US" dirty="0" smtClean="0"/>
              <a:t>LN</a:t>
            </a:r>
            <a:r>
              <a:rPr lang="en-US" baseline="-25000" dirty="0" smtClean="0"/>
              <a:t>2</a:t>
            </a:r>
            <a:r>
              <a:rPr lang="en-US" dirty="0" smtClean="0"/>
              <a:t> T</a:t>
            </a:r>
            <a:r>
              <a:rPr lang="ru-RU" dirty="0" err="1" smtClean="0"/>
              <a:t>ранспорт</a:t>
            </a:r>
            <a:r>
              <a:rPr lang="ru-RU" dirty="0" smtClean="0"/>
              <a:t> </a:t>
            </a:r>
            <a:r>
              <a:rPr lang="ru-RU" dirty="0" err="1" smtClean="0"/>
              <a:t>Дьюар</a:t>
            </a:r>
            <a:r>
              <a:rPr lang="en-US" dirty="0" smtClean="0"/>
              <a:t> (Italy) at JINR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51" y="0"/>
            <a:ext cx="10515600" cy="5519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Принципиальная схема </a:t>
            </a:r>
            <a:r>
              <a:rPr lang="en-US" sz="3600" dirty="0" smtClean="0"/>
              <a:t>MPD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357" t="9933" r="6643" b="12380"/>
          <a:stretch/>
        </p:blipFill>
        <p:spPr>
          <a:xfrm rot="16200000">
            <a:off x="3424616" y="-915594"/>
            <a:ext cx="6119828" cy="896577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7" y="44491"/>
            <a:ext cx="10515600" cy="929285"/>
          </a:xfrm>
        </p:spPr>
        <p:txBody>
          <a:bodyPr/>
          <a:lstStyle/>
          <a:p>
            <a:r>
              <a:rPr lang="ru-RU" dirty="0" smtClean="0"/>
              <a:t>Предварительная</a:t>
            </a:r>
            <a:r>
              <a:rPr lang="ru-RU" dirty="0" smtClean="0"/>
              <a:t> поставка </a:t>
            </a:r>
            <a:r>
              <a:rPr lang="ru-RU" dirty="0" err="1" smtClean="0"/>
              <a:t>LHe</a:t>
            </a:r>
            <a:r>
              <a:rPr lang="ru-RU" dirty="0" smtClean="0"/>
              <a:t>, версия </a:t>
            </a:r>
            <a:r>
              <a:rPr lang="ru-RU" b="1" dirty="0" smtClean="0"/>
              <a:t>A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991" t="521" b="38021"/>
          <a:stretch/>
        </p:blipFill>
        <p:spPr>
          <a:xfrm>
            <a:off x="184187" y="1098467"/>
            <a:ext cx="9535766" cy="50950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41084" y="2150134"/>
            <a:ext cx="12557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u="sng" dirty="0"/>
              <a:t>K</a:t>
            </a:r>
            <a:r>
              <a:rPr lang="ru-RU" sz="1000" u="sng" dirty="0" err="1" smtClean="0"/>
              <a:t>риогенная</a:t>
            </a:r>
            <a:r>
              <a:rPr lang="ru-RU" sz="1000" u="sng" dirty="0" smtClean="0"/>
              <a:t> линия</a:t>
            </a:r>
            <a:endParaRPr lang="ru-RU" sz="1000" u="sng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127766" y="2340432"/>
            <a:ext cx="749527" cy="6856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730" y="1098467"/>
            <a:ext cx="2250620" cy="3533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84" y="3235961"/>
            <a:ext cx="338771" cy="531813"/>
          </a:xfrm>
          <a:prstGeom prst="rect">
            <a:avLst/>
          </a:prstGeom>
        </p:spPr>
      </p:pic>
      <p:sp>
        <p:nvSpPr>
          <p:cNvPr id="25" name="Выгнутая вниз стрелка 24"/>
          <p:cNvSpPr/>
          <p:nvPr/>
        </p:nvSpPr>
        <p:spPr>
          <a:xfrm>
            <a:off x="3782784" y="3767488"/>
            <a:ext cx="7049367" cy="9254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877294" y="2850078"/>
            <a:ext cx="261257" cy="581892"/>
            <a:chOff x="3877294" y="2850078"/>
            <a:chExt cx="261257" cy="58189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3877294" y="2989875"/>
              <a:ext cx="11876" cy="442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877294" y="2850079"/>
              <a:ext cx="261257" cy="1397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138551" y="2850078"/>
              <a:ext cx="0" cy="244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651518" y="2186756"/>
            <a:ext cx="690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/>
              <a:t>Сателлит</a:t>
            </a:r>
            <a:endParaRPr lang="ru-RU" sz="1000" u="sng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98159" y="2375807"/>
            <a:ext cx="550734" cy="835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224" y="738598"/>
            <a:ext cx="1046077" cy="1907421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5213758" y="2067886"/>
            <a:ext cx="453005" cy="3079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819791" y="4901343"/>
            <a:ext cx="2330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Один или два </a:t>
            </a:r>
            <a:r>
              <a:rPr lang="ru-RU" dirty="0" err="1" smtClean="0"/>
              <a:t>дьюара</a:t>
            </a:r>
            <a:endParaRPr lang="ru-RU" dirty="0" smtClean="0"/>
          </a:p>
          <a:p>
            <a:r>
              <a:rPr lang="ru-RU" dirty="0" smtClean="0"/>
              <a:t>на платформе</a:t>
            </a:r>
            <a:endParaRPr lang="ru-RU" dirty="0"/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38" name="Нижний колонтитул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14" y="0"/>
            <a:ext cx="934011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3541" y="1943017"/>
            <a:ext cx="1235680" cy="1082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7" y="948350"/>
            <a:ext cx="1222926" cy="1071284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3894734" y="1818733"/>
            <a:ext cx="100795" cy="151075"/>
          </a:xfrm>
          <a:prstGeom prst="flowChartConnector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056095" y="2645610"/>
            <a:ext cx="102880" cy="151075"/>
          </a:xfrm>
          <a:prstGeom prst="flowChartConnector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912927" y="2682488"/>
            <a:ext cx="90491" cy="151075"/>
          </a:xfrm>
          <a:prstGeom prst="flowChartConnector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417484" y="2810031"/>
            <a:ext cx="96746" cy="151075"/>
          </a:xfrm>
          <a:prstGeom prst="flowChartConnector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30780" y="1684569"/>
            <a:ext cx="91523" cy="151075"/>
          </a:xfrm>
          <a:prstGeom prst="flowChartConnector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389826" y="1686370"/>
            <a:ext cx="91747" cy="151075"/>
          </a:xfrm>
          <a:prstGeom prst="flowChartConnector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801710" y="2484245"/>
            <a:ext cx="2419482" cy="1101885"/>
            <a:chOff x="5801710" y="2484245"/>
            <a:chExt cx="2419482" cy="110188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5801710" y="2484246"/>
              <a:ext cx="421935" cy="718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209221" y="2484245"/>
              <a:ext cx="2011971" cy="10114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221192" y="3495741"/>
              <a:ext cx="0" cy="903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" name="Группа 1024"/>
          <p:cNvGrpSpPr/>
          <p:nvPr/>
        </p:nvGrpSpPr>
        <p:grpSpPr>
          <a:xfrm>
            <a:off x="3675743" y="1353457"/>
            <a:ext cx="2046514" cy="1227786"/>
            <a:chOff x="3675743" y="1353457"/>
            <a:chExt cx="2046514" cy="122778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3675743" y="1360714"/>
              <a:ext cx="355600" cy="246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034971" y="1353457"/>
              <a:ext cx="1672772" cy="1081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Прямая соединительная линия 1023"/>
            <p:cNvCxnSpPr/>
            <p:nvPr/>
          </p:nvCxnSpPr>
          <p:spPr>
            <a:xfrm>
              <a:off x="5707743" y="2434771"/>
              <a:ext cx="14514" cy="146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TextBox 1027"/>
          <p:cNvSpPr txBox="1"/>
          <p:nvPr/>
        </p:nvSpPr>
        <p:spPr>
          <a:xfrm>
            <a:off x="5055202" y="2962602"/>
            <a:ext cx="902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Постоянный</a:t>
            </a:r>
            <a:endParaRPr lang="ru-RU" sz="1000" dirty="0"/>
          </a:p>
        </p:txBody>
      </p:sp>
      <p:sp>
        <p:nvSpPr>
          <p:cNvPr id="1029" name="TextBox 1028"/>
          <p:cNvSpPr txBox="1"/>
          <p:nvPr/>
        </p:nvSpPr>
        <p:spPr>
          <a:xfrm>
            <a:off x="2946818" y="1833777"/>
            <a:ext cx="957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Передвижной</a:t>
            </a:r>
            <a:endParaRPr lang="ru-RU" sz="1000" dirty="0"/>
          </a:p>
        </p:txBody>
      </p:sp>
      <p:sp>
        <p:nvSpPr>
          <p:cNvPr id="1030" name="Заголовок 1029"/>
          <p:cNvSpPr>
            <a:spLocks noGrp="1"/>
          </p:cNvSpPr>
          <p:nvPr>
            <p:ph type="title"/>
          </p:nvPr>
        </p:nvSpPr>
        <p:spPr>
          <a:xfrm>
            <a:off x="6028796" y="345591"/>
            <a:ext cx="6163204" cy="13657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>Предварительная поставка </a:t>
            </a:r>
            <a:r>
              <a:rPr lang="en-US" dirty="0" err="1" smtClean="0"/>
              <a:t>LHe</a:t>
            </a:r>
            <a:r>
              <a:rPr lang="en-US" dirty="0" smtClean="0"/>
              <a:t>, </a:t>
            </a:r>
            <a:r>
              <a:rPr lang="ru-RU" dirty="0" smtClean="0"/>
              <a:t>версия </a:t>
            </a:r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1031" name="TextBox 1030"/>
          <p:cNvSpPr txBox="1"/>
          <p:nvPr/>
        </p:nvSpPr>
        <p:spPr>
          <a:xfrm>
            <a:off x="7712990" y="2790760"/>
            <a:ext cx="690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/>
              <a:t>Сателлит</a:t>
            </a:r>
            <a:endParaRPr lang="ru-RU" sz="1000" u="sng" dirty="0"/>
          </a:p>
        </p:txBody>
      </p:sp>
      <p:cxnSp>
        <p:nvCxnSpPr>
          <p:cNvPr id="1033" name="Прямая со стрелкой 1032"/>
          <p:cNvCxnSpPr/>
          <p:nvPr/>
        </p:nvCxnSpPr>
        <p:spPr>
          <a:xfrm flipH="1">
            <a:off x="8273512" y="2970890"/>
            <a:ext cx="12714" cy="6100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Дата 10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1039" name="Нижний колонтитул 10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1040" name="Номер слайда 10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7" y="44491"/>
            <a:ext cx="10515600" cy="929285"/>
          </a:xfrm>
        </p:spPr>
        <p:txBody>
          <a:bodyPr/>
          <a:lstStyle/>
          <a:p>
            <a:r>
              <a:rPr lang="ru-RU" dirty="0" smtClean="0"/>
              <a:t>Окончательная поставка </a:t>
            </a:r>
            <a:r>
              <a:rPr lang="ru-RU" dirty="0" err="1" smtClean="0"/>
              <a:t>LHe</a:t>
            </a:r>
            <a:r>
              <a:rPr lang="ru-RU" dirty="0" smtClean="0"/>
              <a:t>, версия </a:t>
            </a:r>
            <a:r>
              <a:rPr lang="en-US" b="1" dirty="0" smtClean="0"/>
              <a:t>C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991" t="521" b="38021"/>
          <a:stretch/>
        </p:blipFill>
        <p:spPr>
          <a:xfrm>
            <a:off x="184187" y="1098467"/>
            <a:ext cx="9535766" cy="5095003"/>
          </a:xfrm>
          <a:prstGeom prst="rect">
            <a:avLst/>
          </a:prstGeom>
        </p:spPr>
      </p:pic>
      <p:sp>
        <p:nvSpPr>
          <p:cNvPr id="16" name="Блок-схема: узел 15"/>
          <p:cNvSpPr/>
          <p:nvPr/>
        </p:nvSpPr>
        <p:spPr>
          <a:xfrm>
            <a:off x="7763894" y="3293967"/>
            <a:ext cx="187133" cy="555019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138006" y="2874550"/>
            <a:ext cx="3762862" cy="1235997"/>
            <a:chOff x="4152014" y="2874550"/>
            <a:chExt cx="3762862" cy="123599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594313" y="3519377"/>
              <a:ext cx="1320563" cy="59117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154564" y="2881423"/>
              <a:ext cx="6380" cy="2828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152014" y="2874550"/>
              <a:ext cx="828276" cy="28969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кругленная соединительная линия 23"/>
            <p:cNvCxnSpPr/>
            <p:nvPr/>
          </p:nvCxnSpPr>
          <p:spPr>
            <a:xfrm>
              <a:off x="4980290" y="3164249"/>
              <a:ext cx="1614023" cy="946298"/>
            </a:xfrm>
            <a:prstGeom prst="curvedConnector3">
              <a:avLst>
                <a:gd name="adj1" fmla="val 43412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886164" y="3452136"/>
            <a:ext cx="121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/>
              <a:t>Гибкая криогенная</a:t>
            </a:r>
            <a:r>
              <a:rPr lang="en-US" sz="1000" u="sng" dirty="0" smtClean="0"/>
              <a:t> </a:t>
            </a:r>
            <a:r>
              <a:rPr lang="en-US" sz="1000" u="sng" dirty="0" err="1" smtClean="0"/>
              <a:t>LHe</a:t>
            </a:r>
            <a:r>
              <a:rPr lang="en-US" sz="1000" u="sng" dirty="0" smtClean="0"/>
              <a:t> </a:t>
            </a:r>
            <a:r>
              <a:rPr lang="ru-RU" sz="1000" u="sng" dirty="0" smtClean="0"/>
              <a:t>линия</a:t>
            </a:r>
            <a:endParaRPr lang="ru-RU" sz="1000" u="sng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689648" y="3637398"/>
            <a:ext cx="299068" cy="609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412" y="3119426"/>
            <a:ext cx="4143686" cy="3163759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6521247" y="3782227"/>
            <a:ext cx="1886153" cy="9060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86990" y="2290017"/>
            <a:ext cx="690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/>
              <a:t>Сателлит</a:t>
            </a:r>
            <a:endParaRPr lang="ru-RU" sz="1000" u="sng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454795" y="2469236"/>
            <a:ext cx="683211" cy="8247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7" y="44491"/>
            <a:ext cx="10515600" cy="929285"/>
          </a:xfrm>
        </p:spPr>
        <p:txBody>
          <a:bodyPr/>
          <a:lstStyle/>
          <a:p>
            <a:r>
              <a:rPr lang="ru-RU" dirty="0" smtClean="0"/>
              <a:t>Окончательная поставка </a:t>
            </a:r>
            <a:r>
              <a:rPr lang="ru-RU" dirty="0" err="1" smtClean="0"/>
              <a:t>LHe</a:t>
            </a:r>
            <a:r>
              <a:rPr lang="ru-RU" dirty="0" smtClean="0"/>
              <a:t>, версия </a:t>
            </a:r>
            <a:r>
              <a:rPr lang="en-US" b="1" dirty="0"/>
              <a:t>D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991" t="521" b="38021"/>
          <a:stretch/>
        </p:blipFill>
        <p:spPr>
          <a:xfrm>
            <a:off x="184187" y="1098467"/>
            <a:ext cx="9535766" cy="5095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22" y="3237569"/>
            <a:ext cx="517527" cy="776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44" y="1116279"/>
            <a:ext cx="2095995" cy="314399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877294" y="2850078"/>
            <a:ext cx="261257" cy="581892"/>
            <a:chOff x="3877294" y="2850078"/>
            <a:chExt cx="261257" cy="58189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3877294" y="2989875"/>
              <a:ext cx="11876" cy="442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877294" y="2850079"/>
              <a:ext cx="261257" cy="1397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138551" y="2850078"/>
              <a:ext cx="0" cy="244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Блок-схема: узел 15"/>
          <p:cNvSpPr/>
          <p:nvPr/>
        </p:nvSpPr>
        <p:spPr>
          <a:xfrm>
            <a:off x="7763894" y="3293967"/>
            <a:ext cx="187133" cy="555019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027613" y="3164249"/>
            <a:ext cx="3887263" cy="946298"/>
            <a:chOff x="4027613" y="3164249"/>
            <a:chExt cx="3887263" cy="94629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594313" y="3519377"/>
              <a:ext cx="1320563" cy="59117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027613" y="3204653"/>
              <a:ext cx="0" cy="2424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033993" y="3164249"/>
              <a:ext cx="933538" cy="404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кругленная соединительная линия 23"/>
            <p:cNvCxnSpPr/>
            <p:nvPr/>
          </p:nvCxnSpPr>
          <p:spPr>
            <a:xfrm>
              <a:off x="4980290" y="3164249"/>
              <a:ext cx="1614023" cy="946298"/>
            </a:xfrm>
            <a:prstGeom prst="curvedConnector3">
              <a:avLst>
                <a:gd name="adj1" fmla="val 43412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Выгнутая вниз стрелка 26"/>
          <p:cNvSpPr/>
          <p:nvPr/>
        </p:nvSpPr>
        <p:spPr>
          <a:xfrm>
            <a:off x="3877294" y="3973677"/>
            <a:ext cx="7049367" cy="9254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3300" y="1992200"/>
            <a:ext cx="17910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u="sng" dirty="0" smtClean="0"/>
              <a:t>Жесткая криогенная линия</a:t>
            </a:r>
            <a:endParaRPr lang="ru-RU" sz="1000" u="sng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296873" y="2177656"/>
            <a:ext cx="666925" cy="742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86164" y="3452136"/>
            <a:ext cx="1610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/>
              <a:t>Гибкая линия HP и LP </a:t>
            </a:r>
            <a:r>
              <a:rPr lang="en-US" sz="1000" u="sng" dirty="0" smtClean="0"/>
              <a:t>G</a:t>
            </a:r>
            <a:r>
              <a:rPr lang="ru-RU" sz="1000" u="sng" dirty="0" smtClean="0"/>
              <a:t>H</a:t>
            </a:r>
            <a:r>
              <a:rPr lang="en-US" sz="1000" u="sng" dirty="0" smtClean="0"/>
              <a:t>e</a:t>
            </a:r>
            <a:endParaRPr lang="ru-RU" sz="1000" u="sng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689648" y="3637398"/>
            <a:ext cx="299068" cy="609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16613" y="2567768"/>
            <a:ext cx="690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/>
              <a:t>Сателлит</a:t>
            </a:r>
            <a:endParaRPr lang="ru-RU" sz="1000" u="sng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4221773" y="2753183"/>
            <a:ext cx="695623" cy="341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Дата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42" name="Нижний колонтитул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27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Схема предварительной и окончательной подачи </a:t>
            </a:r>
            <a:r>
              <a:rPr lang="ru-RU" sz="3600" dirty="0" err="1" smtClean="0"/>
              <a:t>LHe</a:t>
            </a:r>
            <a:r>
              <a:rPr lang="en-US" sz="3600" dirty="0" smtClean="0"/>
              <a:t>, B(and A) &amp; D</a:t>
            </a:r>
            <a:endParaRPr lang="ru-RU" sz="36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204368" y="3214761"/>
            <a:ext cx="1393079" cy="1350121"/>
            <a:chOff x="546185" y="3185057"/>
            <a:chExt cx="1393079" cy="135012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6185" y="3185057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186" y="3491903"/>
              <a:ext cx="1393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LHe</a:t>
              </a:r>
              <a:r>
                <a:rPr lang="en-US" dirty="0" smtClean="0"/>
                <a:t> </a:t>
              </a:r>
              <a:r>
                <a:rPr lang="ru-RU" dirty="0" smtClean="0"/>
                <a:t>резервуар</a:t>
              </a:r>
              <a:r>
                <a:rPr lang="en-US" dirty="0" smtClean="0"/>
                <a:t> 1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96702" y="3259813"/>
            <a:ext cx="1393079" cy="1350121"/>
            <a:chOff x="2809683" y="3185057"/>
            <a:chExt cx="1393079" cy="13501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09683" y="3185057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09684" y="3491902"/>
              <a:ext cx="1393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LHe</a:t>
              </a:r>
              <a:r>
                <a:rPr lang="en-US" dirty="0" smtClean="0"/>
                <a:t> </a:t>
              </a:r>
              <a:r>
                <a:rPr lang="ru-RU" dirty="0" smtClean="0"/>
                <a:t>резервуар</a:t>
              </a:r>
              <a:r>
                <a:rPr lang="en-US" dirty="0" smtClean="0"/>
                <a:t> 2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25110" y="3222434"/>
            <a:ext cx="1393079" cy="1350121"/>
            <a:chOff x="5232740" y="3178919"/>
            <a:chExt cx="1393079" cy="135012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32740" y="3178919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32740" y="3712830"/>
              <a:ext cx="1393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Сателлит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82151" y="923154"/>
            <a:ext cx="1436038" cy="1350121"/>
            <a:chOff x="5189781" y="1104642"/>
            <a:chExt cx="1436038" cy="135012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232740" y="1104642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9781" y="1254434"/>
              <a:ext cx="13930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MPD </a:t>
              </a:r>
              <a:r>
                <a:rPr lang="ru-RU" dirty="0" smtClean="0"/>
                <a:t>распределительный бокс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723621" y="3214762"/>
            <a:ext cx="1393079" cy="1350121"/>
            <a:chOff x="7655797" y="3178919"/>
            <a:chExt cx="1393079" cy="13501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655797" y="3178919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55797" y="3706692"/>
              <a:ext cx="1393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Ожижитель</a:t>
              </a:r>
              <a:endParaRPr lang="ru-RU" dirty="0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2094730" y="2724789"/>
            <a:ext cx="16368" cy="1119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209920" y="2870271"/>
            <a:ext cx="3959" cy="57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0"/>
          </p:cNvCxnSpPr>
          <p:nvPr/>
        </p:nvCxnSpPr>
        <p:spPr>
          <a:xfrm flipV="1">
            <a:off x="4493242" y="2756229"/>
            <a:ext cx="12273" cy="810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789933" y="2724789"/>
            <a:ext cx="7157" cy="813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514208" y="2862868"/>
            <a:ext cx="17978" cy="2209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79083" y="2741109"/>
            <a:ext cx="12274" cy="796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829705" y="2760410"/>
            <a:ext cx="13422" cy="108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6796011" y="2769712"/>
            <a:ext cx="7870" cy="70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816947" y="2724789"/>
            <a:ext cx="510" cy="2365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12121" y="2724789"/>
            <a:ext cx="2393394" cy="35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22201" y="2862868"/>
            <a:ext cx="691678" cy="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7458" y="2724789"/>
            <a:ext cx="980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18543" y="5025277"/>
            <a:ext cx="10720314" cy="65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591357" y="2747030"/>
            <a:ext cx="1819380" cy="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003090" y="2886147"/>
            <a:ext cx="525928" cy="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843127" y="2759245"/>
            <a:ext cx="1950228" cy="18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356803" y="2463718"/>
            <a:ext cx="3920797" cy="5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9413355" y="2750030"/>
            <a:ext cx="1895" cy="109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7165110" y="2001336"/>
            <a:ext cx="7416" cy="154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6968641" y="2002038"/>
            <a:ext cx="12192" cy="1829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521320" y="2891175"/>
            <a:ext cx="7698" cy="57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5995312" y="2891175"/>
            <a:ext cx="2844" cy="2163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35667" y="2862868"/>
            <a:ext cx="7584" cy="2186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8433420" y="2867867"/>
            <a:ext cx="525928" cy="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8962680" y="2869369"/>
            <a:ext cx="941" cy="5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7345803" y="2457458"/>
            <a:ext cx="11000" cy="107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9838991" y="2501131"/>
            <a:ext cx="21479" cy="116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9805058" y="2940333"/>
            <a:ext cx="110824" cy="217264"/>
            <a:chOff x="1943100" y="1062896"/>
            <a:chExt cx="151630" cy="352247"/>
          </a:xfrm>
        </p:grpSpPr>
        <p:sp>
          <p:nvSpPr>
            <p:cNvPr id="98" name="Равнобедренный треугольник 97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Равнобедренный треугольник 98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306915" y="2937937"/>
            <a:ext cx="110824" cy="217264"/>
            <a:chOff x="1943100" y="1062896"/>
            <a:chExt cx="151630" cy="352247"/>
          </a:xfrm>
        </p:grpSpPr>
        <p:sp>
          <p:nvSpPr>
            <p:cNvPr id="102" name="Равнобедренный треугольник 10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Равнобедренный треугольник 10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7110149" y="2937937"/>
            <a:ext cx="110824" cy="217264"/>
            <a:chOff x="1943100" y="1062896"/>
            <a:chExt cx="151630" cy="352247"/>
          </a:xfrm>
        </p:grpSpPr>
        <p:sp>
          <p:nvSpPr>
            <p:cNvPr id="105" name="Равнобедренный треугольник 104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Равнобедренный треугольник 105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782697" y="2882808"/>
            <a:ext cx="110824" cy="217264"/>
            <a:chOff x="1943100" y="1062896"/>
            <a:chExt cx="151630" cy="352247"/>
          </a:xfrm>
        </p:grpSpPr>
        <p:sp>
          <p:nvSpPr>
            <p:cNvPr id="108" name="Равнобедренный треугольник 107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Равнобедренный треугольник 108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445949" y="2876714"/>
            <a:ext cx="110824" cy="217264"/>
            <a:chOff x="1943100" y="1062896"/>
            <a:chExt cx="151630" cy="352247"/>
          </a:xfrm>
        </p:grpSpPr>
        <p:sp>
          <p:nvSpPr>
            <p:cNvPr id="111" name="Равнобедренный треугольник 110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4158467" y="2960057"/>
            <a:ext cx="110824" cy="217264"/>
            <a:chOff x="1943100" y="1062896"/>
            <a:chExt cx="151630" cy="352247"/>
          </a:xfrm>
        </p:grpSpPr>
        <p:sp>
          <p:nvSpPr>
            <p:cNvPr id="114" name="Равнобедренный треугольник 11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Равнобедренный треугольник 11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042544" y="2874255"/>
            <a:ext cx="110824" cy="217264"/>
            <a:chOff x="1943100" y="1062896"/>
            <a:chExt cx="151630" cy="352247"/>
          </a:xfrm>
        </p:grpSpPr>
        <p:sp>
          <p:nvSpPr>
            <p:cNvPr id="117" name="Равнобедренный треугольник 11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Равнобедренный треугольник 117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734218" y="2875932"/>
            <a:ext cx="110824" cy="217264"/>
            <a:chOff x="1943100" y="1062896"/>
            <a:chExt cx="151630" cy="352247"/>
          </a:xfrm>
        </p:grpSpPr>
        <p:sp>
          <p:nvSpPr>
            <p:cNvPr id="120" name="Равнобедренный треугольник 119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Равнобедренный треугольник 120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6469757" y="2942498"/>
            <a:ext cx="110824" cy="217264"/>
            <a:chOff x="1943100" y="1062896"/>
            <a:chExt cx="151630" cy="352247"/>
          </a:xfrm>
        </p:grpSpPr>
        <p:sp>
          <p:nvSpPr>
            <p:cNvPr id="123" name="Равнобедренный треугольник 122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Равнобедренный треугольник 123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9362932" y="2937111"/>
            <a:ext cx="110824" cy="217264"/>
            <a:chOff x="1943100" y="1062896"/>
            <a:chExt cx="151630" cy="352247"/>
          </a:xfrm>
        </p:grpSpPr>
        <p:sp>
          <p:nvSpPr>
            <p:cNvPr id="133" name="Равнобедренный треугольник 132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Равнобедренный треугольник 133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8892985" y="2940594"/>
            <a:ext cx="110824" cy="217264"/>
            <a:chOff x="1943100" y="1062896"/>
            <a:chExt cx="151630" cy="352247"/>
          </a:xfrm>
        </p:grpSpPr>
        <p:sp>
          <p:nvSpPr>
            <p:cNvPr id="136" name="Равнобедренный треугольник 135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Равнобедренный треугольник 136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346305" y="2001336"/>
            <a:ext cx="5919749" cy="3874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7832711" y="2001336"/>
            <a:ext cx="2824913" cy="3944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/>
          <p:cNvSpPr txBox="1"/>
          <p:nvPr/>
        </p:nvSpPr>
        <p:spPr>
          <a:xfrm>
            <a:off x="1770647" y="5580157"/>
            <a:ext cx="3122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Предварительная поставка </a:t>
            </a:r>
            <a:r>
              <a:rPr lang="en-US" sz="1200" dirty="0" err="1" smtClean="0"/>
              <a:t>LHe</a:t>
            </a:r>
            <a:r>
              <a:rPr lang="en-US" sz="1200" dirty="0" smtClean="0"/>
              <a:t>, </a:t>
            </a:r>
            <a:r>
              <a:rPr lang="ru-RU" sz="1200" dirty="0" smtClean="0"/>
              <a:t>версия </a:t>
            </a:r>
            <a:r>
              <a:rPr lang="en-US" sz="1200" dirty="0" smtClean="0"/>
              <a:t>B (A)</a:t>
            </a:r>
            <a:endParaRPr lang="ru-RU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891076" y="5620494"/>
            <a:ext cx="279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Окончательная поставка </a:t>
            </a:r>
            <a:r>
              <a:rPr lang="ru-RU" sz="1200" dirty="0" err="1" smtClean="0"/>
              <a:t>LHe</a:t>
            </a:r>
            <a:r>
              <a:rPr lang="ru-RU" sz="1200" dirty="0" smtClean="0"/>
              <a:t>, версия </a:t>
            </a:r>
            <a:r>
              <a:rPr lang="en-US" sz="1200" dirty="0" smtClean="0"/>
              <a:t>D</a:t>
            </a:r>
            <a:endParaRPr lang="ru-RU" sz="1200" dirty="0"/>
          </a:p>
        </p:txBody>
      </p:sp>
      <p:cxnSp>
        <p:nvCxnSpPr>
          <p:cNvPr id="145" name="Прямая со стрелкой 144"/>
          <p:cNvCxnSpPr/>
          <p:nvPr/>
        </p:nvCxnSpPr>
        <p:spPr>
          <a:xfrm flipH="1">
            <a:off x="1010330" y="2724789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H="1">
            <a:off x="6080555" y="2891175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>
            <a:off x="8510885" y="2866600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rot="16200000">
            <a:off x="6783142" y="2592016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>
            <a:off x="3682541" y="2869369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rot="5400000">
            <a:off x="6975329" y="2563031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>
            <a:off x="10906602" y="5025277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>
            <a:off x="5004282" y="2761165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2405874" y="2724789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H="1">
            <a:off x="8199595" y="2756229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H="1">
            <a:off x="10875473" y="2522512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0742251" y="2162577"/>
            <a:ext cx="95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GHe</a:t>
            </a:r>
            <a:r>
              <a:rPr lang="en-US" sz="1600" dirty="0" smtClean="0"/>
              <a:t> HP</a:t>
            </a:r>
            <a:endParaRPr lang="ru-RU" sz="16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0789104" y="4642417"/>
            <a:ext cx="95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GHe</a:t>
            </a:r>
            <a:r>
              <a:rPr lang="en-US" sz="1600" dirty="0" smtClean="0"/>
              <a:t> LP</a:t>
            </a:r>
            <a:endParaRPr lang="ru-RU" sz="1600" dirty="0"/>
          </a:p>
        </p:txBody>
      </p:sp>
      <p:sp>
        <p:nvSpPr>
          <p:cNvPr id="160" name="Дата 1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161" name="Нижний колонтитул 1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162" name="Номер слайда 1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27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Схема предварительной и окончательной подачи </a:t>
            </a:r>
            <a:r>
              <a:rPr lang="ru-RU" sz="3600" dirty="0" err="1" smtClean="0"/>
              <a:t>LHe</a:t>
            </a:r>
            <a:r>
              <a:rPr lang="en-US" sz="3600" dirty="0" smtClean="0"/>
              <a:t>, B(and A) &amp; C</a:t>
            </a:r>
            <a:endParaRPr lang="ru-RU" sz="36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204368" y="3214761"/>
            <a:ext cx="1393079" cy="1350121"/>
            <a:chOff x="546185" y="3185057"/>
            <a:chExt cx="1393079" cy="135012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6185" y="3185057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186" y="3491903"/>
              <a:ext cx="1393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LHe</a:t>
              </a:r>
              <a:r>
                <a:rPr lang="en-US" dirty="0" smtClean="0"/>
                <a:t> </a:t>
              </a:r>
              <a:r>
                <a:rPr lang="ru-RU" dirty="0" smtClean="0"/>
                <a:t>резервуар</a:t>
              </a:r>
              <a:r>
                <a:rPr lang="en-US" dirty="0" smtClean="0"/>
                <a:t> 1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96702" y="3259813"/>
            <a:ext cx="1393079" cy="1350121"/>
            <a:chOff x="2809683" y="3185057"/>
            <a:chExt cx="1393079" cy="13501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09683" y="3185057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09684" y="3491902"/>
              <a:ext cx="1393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LHe</a:t>
              </a:r>
              <a:r>
                <a:rPr lang="en-US" dirty="0" smtClean="0"/>
                <a:t> </a:t>
              </a:r>
              <a:r>
                <a:rPr lang="ru-RU" dirty="0" smtClean="0"/>
                <a:t>резервуар</a:t>
              </a:r>
              <a:r>
                <a:rPr lang="en-US" dirty="0" smtClean="0"/>
                <a:t> 2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25110" y="3222434"/>
            <a:ext cx="1393079" cy="1350121"/>
            <a:chOff x="5232740" y="3178919"/>
            <a:chExt cx="1393079" cy="135012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32740" y="3178919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32740" y="3712830"/>
              <a:ext cx="1393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Сателлит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82151" y="923154"/>
            <a:ext cx="1436038" cy="1350121"/>
            <a:chOff x="5189781" y="1104642"/>
            <a:chExt cx="1436038" cy="135012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232740" y="1104642"/>
              <a:ext cx="1393079" cy="135012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9781" y="1254434"/>
              <a:ext cx="13930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MPD </a:t>
              </a:r>
              <a:r>
                <a:rPr lang="ru-RU" dirty="0" smtClean="0"/>
                <a:t>распределительный бокс</a:t>
              </a:r>
              <a:endParaRPr lang="ru-RU" dirty="0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2094730" y="2724789"/>
            <a:ext cx="16368" cy="1119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209920" y="2870271"/>
            <a:ext cx="3959" cy="57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0"/>
          </p:cNvCxnSpPr>
          <p:nvPr/>
        </p:nvCxnSpPr>
        <p:spPr>
          <a:xfrm flipV="1">
            <a:off x="4493242" y="2756229"/>
            <a:ext cx="12273" cy="810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789933" y="2724789"/>
            <a:ext cx="7157" cy="813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514208" y="2862868"/>
            <a:ext cx="17978" cy="2209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79083" y="2741109"/>
            <a:ext cx="12274" cy="796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829705" y="2760410"/>
            <a:ext cx="13422" cy="108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6796011" y="2769712"/>
            <a:ext cx="7870" cy="70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816947" y="2724789"/>
            <a:ext cx="510" cy="2365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12121" y="2724789"/>
            <a:ext cx="2393394" cy="35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22201" y="2862868"/>
            <a:ext cx="691678" cy="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7458" y="2724789"/>
            <a:ext cx="980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18543" y="5025277"/>
            <a:ext cx="10720314" cy="65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7591357" y="2741109"/>
            <a:ext cx="720130" cy="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003090" y="2886147"/>
            <a:ext cx="525928" cy="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843127" y="2759245"/>
            <a:ext cx="1950228" cy="18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356803" y="2463718"/>
            <a:ext cx="3920797" cy="5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7165110" y="2001336"/>
            <a:ext cx="7416" cy="154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6968641" y="2002038"/>
            <a:ext cx="12192" cy="1829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521320" y="2891175"/>
            <a:ext cx="7698" cy="57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5995312" y="2891175"/>
            <a:ext cx="2844" cy="2163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7345803" y="2457458"/>
            <a:ext cx="11000" cy="107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Группа 100"/>
          <p:cNvGrpSpPr/>
          <p:nvPr/>
        </p:nvGrpSpPr>
        <p:grpSpPr>
          <a:xfrm>
            <a:off x="7306915" y="2937937"/>
            <a:ext cx="110824" cy="217264"/>
            <a:chOff x="1943100" y="1062896"/>
            <a:chExt cx="151630" cy="352247"/>
          </a:xfrm>
        </p:grpSpPr>
        <p:sp>
          <p:nvSpPr>
            <p:cNvPr id="102" name="Равнобедренный треугольник 101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Равнобедренный треугольник 102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7110149" y="2937937"/>
            <a:ext cx="110824" cy="217264"/>
            <a:chOff x="1943100" y="1062896"/>
            <a:chExt cx="151630" cy="352247"/>
          </a:xfrm>
        </p:grpSpPr>
        <p:sp>
          <p:nvSpPr>
            <p:cNvPr id="105" name="Равнобедренный треугольник 104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Равнобедренный треугольник 105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782697" y="2882808"/>
            <a:ext cx="110824" cy="217264"/>
            <a:chOff x="1943100" y="1062896"/>
            <a:chExt cx="151630" cy="352247"/>
          </a:xfrm>
        </p:grpSpPr>
        <p:sp>
          <p:nvSpPr>
            <p:cNvPr id="108" name="Равнобедренный треугольник 107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Равнобедренный треугольник 108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445949" y="2876714"/>
            <a:ext cx="110824" cy="217264"/>
            <a:chOff x="1943100" y="1062896"/>
            <a:chExt cx="151630" cy="352247"/>
          </a:xfrm>
        </p:grpSpPr>
        <p:sp>
          <p:nvSpPr>
            <p:cNvPr id="111" name="Равнобедренный треугольник 110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4158467" y="2960057"/>
            <a:ext cx="110824" cy="217264"/>
            <a:chOff x="1943100" y="1062896"/>
            <a:chExt cx="151630" cy="352247"/>
          </a:xfrm>
        </p:grpSpPr>
        <p:sp>
          <p:nvSpPr>
            <p:cNvPr id="114" name="Равнобедренный треугольник 113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Равнобедренный треугольник 114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042544" y="2874255"/>
            <a:ext cx="110824" cy="217264"/>
            <a:chOff x="1943100" y="1062896"/>
            <a:chExt cx="151630" cy="352247"/>
          </a:xfrm>
        </p:grpSpPr>
        <p:sp>
          <p:nvSpPr>
            <p:cNvPr id="117" name="Равнобедренный треугольник 116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Равнобедренный треугольник 117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734218" y="2875932"/>
            <a:ext cx="110824" cy="217264"/>
            <a:chOff x="1943100" y="1062896"/>
            <a:chExt cx="151630" cy="352247"/>
          </a:xfrm>
        </p:grpSpPr>
        <p:sp>
          <p:nvSpPr>
            <p:cNvPr id="120" name="Равнобедренный треугольник 119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Равнобедренный треугольник 120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6469757" y="2942498"/>
            <a:ext cx="110824" cy="217264"/>
            <a:chOff x="1943100" y="1062896"/>
            <a:chExt cx="151630" cy="352247"/>
          </a:xfrm>
        </p:grpSpPr>
        <p:sp>
          <p:nvSpPr>
            <p:cNvPr id="123" name="Равнобедренный треугольник 122"/>
            <p:cNvSpPr/>
            <p:nvPr/>
          </p:nvSpPr>
          <p:spPr>
            <a:xfrm>
              <a:off x="1943100" y="1246414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Равнобедренный треугольник 123"/>
            <p:cNvSpPr/>
            <p:nvPr/>
          </p:nvSpPr>
          <p:spPr>
            <a:xfrm flipV="1">
              <a:off x="1943100" y="1062896"/>
              <a:ext cx="151630" cy="16872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346305" y="2001336"/>
            <a:ext cx="5919749" cy="3874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7832711" y="2001336"/>
            <a:ext cx="2824913" cy="3944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/>
          <p:cNvSpPr txBox="1"/>
          <p:nvPr/>
        </p:nvSpPr>
        <p:spPr>
          <a:xfrm>
            <a:off x="1770647" y="5580157"/>
            <a:ext cx="3122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Предварительная поставка </a:t>
            </a:r>
            <a:r>
              <a:rPr lang="en-US" sz="1200" dirty="0" err="1" smtClean="0"/>
              <a:t>LHe</a:t>
            </a:r>
            <a:r>
              <a:rPr lang="en-US" sz="1200" dirty="0" smtClean="0"/>
              <a:t>, </a:t>
            </a:r>
            <a:r>
              <a:rPr lang="ru-RU" sz="1200" dirty="0" smtClean="0"/>
              <a:t>версия </a:t>
            </a:r>
            <a:r>
              <a:rPr lang="en-US" sz="1200" dirty="0" smtClean="0"/>
              <a:t>B (A)</a:t>
            </a:r>
            <a:endParaRPr lang="ru-RU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891076" y="5620494"/>
            <a:ext cx="279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Окончательная поставка </a:t>
            </a:r>
            <a:r>
              <a:rPr lang="ru-RU" sz="1200" dirty="0" err="1" smtClean="0"/>
              <a:t>LHe</a:t>
            </a:r>
            <a:r>
              <a:rPr lang="ru-RU" sz="1200" dirty="0" smtClean="0"/>
              <a:t>, версия </a:t>
            </a:r>
            <a:r>
              <a:rPr lang="en-US" sz="1200" dirty="0"/>
              <a:t>C</a:t>
            </a:r>
            <a:endParaRPr lang="ru-RU" sz="1200" dirty="0"/>
          </a:p>
        </p:txBody>
      </p:sp>
      <p:cxnSp>
        <p:nvCxnSpPr>
          <p:cNvPr id="145" name="Прямая со стрелкой 144"/>
          <p:cNvCxnSpPr/>
          <p:nvPr/>
        </p:nvCxnSpPr>
        <p:spPr>
          <a:xfrm flipH="1">
            <a:off x="1010330" y="2724789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H="1">
            <a:off x="6080555" y="2891175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rot="16200000">
            <a:off x="6783142" y="2592016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>
            <a:off x="3682541" y="2869369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rot="5400000">
            <a:off x="6975329" y="2563031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>
            <a:off x="10906602" y="5025277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>
            <a:off x="5004282" y="2761165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2405874" y="2724789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H="1">
            <a:off x="10906602" y="4795591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H="1">
            <a:off x="10875473" y="2522512"/>
            <a:ext cx="370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8308643" y="2741109"/>
            <a:ext cx="17695" cy="2059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8327002" y="4800759"/>
            <a:ext cx="3164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653516" y="4564882"/>
            <a:ext cx="295702" cy="4603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10726793" y="5053702"/>
            <a:ext cx="119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GHe</a:t>
            </a:r>
            <a:r>
              <a:rPr lang="en-US" sz="1600" dirty="0" smtClean="0"/>
              <a:t> LP cold</a:t>
            </a:r>
            <a:endParaRPr lang="ru-RU" sz="1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0894651" y="2314977"/>
            <a:ext cx="95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GHe</a:t>
            </a:r>
            <a:r>
              <a:rPr lang="en-US" sz="1600" dirty="0" smtClean="0"/>
              <a:t> HP</a:t>
            </a:r>
            <a:endParaRPr lang="ru-RU" sz="1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0767289" y="4427331"/>
            <a:ext cx="95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</a:t>
            </a:r>
            <a:r>
              <a:rPr lang="en-US" sz="1600" dirty="0" err="1" smtClean="0"/>
              <a:t>He</a:t>
            </a:r>
            <a:endParaRPr lang="ru-RU" sz="1600" dirty="0"/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38" name="Нижний колонтитул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27" y="91922"/>
            <a:ext cx="10515600" cy="5938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LHe</a:t>
            </a:r>
            <a:r>
              <a:rPr lang="en-US" dirty="0" smtClean="0"/>
              <a:t> T</a:t>
            </a:r>
            <a:r>
              <a:rPr lang="ru-RU" dirty="0" err="1" smtClean="0"/>
              <a:t>ранспорт</a:t>
            </a:r>
            <a:r>
              <a:rPr lang="ru-RU" dirty="0" smtClean="0"/>
              <a:t> </a:t>
            </a:r>
            <a:r>
              <a:rPr lang="ru-RU" dirty="0" err="1" smtClean="0"/>
              <a:t>Дьюар</a:t>
            </a:r>
            <a:r>
              <a:rPr lang="en-US" dirty="0" smtClean="0"/>
              <a:t> </a:t>
            </a:r>
            <a:r>
              <a:rPr lang="ru-RU" dirty="0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Gelimash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41" t="19350" r="2922" b="2602"/>
          <a:stretch/>
        </p:blipFill>
        <p:spPr>
          <a:xfrm>
            <a:off x="1382750" y="741556"/>
            <a:ext cx="9638296" cy="603966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22.01.2020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 cooling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984-B5F1-40E5-A3CE-125B3D534C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281</Words>
  <Application>Microsoft Office PowerPoint</Application>
  <PresentationFormat>Широкоэкранный</PresentationFormat>
  <Paragraphs>103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Мозговой штурм для охлаждения MPD</vt:lpstr>
      <vt:lpstr>Принципиальная схема MPD</vt:lpstr>
      <vt:lpstr>Предварительная поставка LHe, версия A</vt:lpstr>
      <vt:lpstr>Предварительная поставка LHe, версия B</vt:lpstr>
      <vt:lpstr>Окончательная поставка LHe, версия C</vt:lpstr>
      <vt:lpstr>Окончательная поставка LHe, версия D</vt:lpstr>
      <vt:lpstr>Схема предварительной и окончательной подачи LHe, B(and A) &amp; D</vt:lpstr>
      <vt:lpstr>Схема предварительной и окончательной подачи LHe, B(and A) &amp; C</vt:lpstr>
      <vt:lpstr>LHe Tранспорт Дьюар из Gelimash</vt:lpstr>
      <vt:lpstr>LHe oжижитель 20 – 70 l/h пример </vt:lpstr>
      <vt:lpstr>Схема предварительной и окончательной подачи LN2</vt:lpstr>
      <vt:lpstr>LN2 временная система, макет</vt:lpstr>
      <vt:lpstr>Гибкой линия LN2, пример</vt:lpstr>
      <vt:lpstr>Резервуар для хранения LN2, пример</vt:lpstr>
      <vt:lpstr>LN2 Tранспорт Дьюар (Italy) at JINR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Benda</dc:creator>
  <cp:lastModifiedBy>Vladislav Benda</cp:lastModifiedBy>
  <cp:revision>75</cp:revision>
  <cp:lastPrinted>2020-01-21T08:11:36Z</cp:lastPrinted>
  <dcterms:created xsi:type="dcterms:W3CDTF">2020-01-20T06:31:25Z</dcterms:created>
  <dcterms:modified xsi:type="dcterms:W3CDTF">2020-01-22T07:15:57Z</dcterms:modified>
</cp:coreProperties>
</file>