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handoutMasterIdLst>
    <p:handoutMasterId r:id="rId34"/>
  </p:handoutMasterIdLst>
  <p:sldIdLst>
    <p:sldId id="333" r:id="rId2"/>
    <p:sldId id="269" r:id="rId3"/>
    <p:sldId id="271" r:id="rId4"/>
    <p:sldId id="298" r:id="rId5"/>
    <p:sldId id="272" r:id="rId6"/>
    <p:sldId id="331" r:id="rId7"/>
    <p:sldId id="329" r:id="rId8"/>
    <p:sldId id="330" r:id="rId9"/>
    <p:sldId id="278" r:id="rId10"/>
    <p:sldId id="347" r:id="rId11"/>
    <p:sldId id="313" r:id="rId12"/>
    <p:sldId id="316" r:id="rId13"/>
    <p:sldId id="320" r:id="rId14"/>
    <p:sldId id="317" r:id="rId15"/>
    <p:sldId id="315" r:id="rId16"/>
    <p:sldId id="318" r:id="rId17"/>
    <p:sldId id="334" r:id="rId18"/>
    <p:sldId id="335" r:id="rId19"/>
    <p:sldId id="283" r:id="rId20"/>
    <p:sldId id="340" r:id="rId21"/>
    <p:sldId id="339" r:id="rId22"/>
    <p:sldId id="341" r:id="rId23"/>
    <p:sldId id="342" r:id="rId24"/>
    <p:sldId id="336" r:id="rId25"/>
    <p:sldId id="337" r:id="rId26"/>
    <p:sldId id="338" r:id="rId27"/>
    <p:sldId id="343" r:id="rId28"/>
    <p:sldId id="344" r:id="rId29"/>
    <p:sldId id="345" r:id="rId30"/>
    <p:sldId id="346" r:id="rId31"/>
    <p:sldId id="348" r:id="rId3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5" autoAdjust="0"/>
    <p:restoredTop sz="87893" autoAdjust="0"/>
  </p:normalViewPr>
  <p:slideViewPr>
    <p:cSldViewPr snapToGrid="0">
      <p:cViewPr varScale="1">
        <p:scale>
          <a:sx n="78" d="100"/>
          <a:sy n="78" d="100"/>
        </p:scale>
        <p:origin x="84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B00C80-E856-41DA-AB4B-7FF87FD73A37}" type="datetimeFigureOut">
              <a:rPr lang="ru-RU" smtClean="0"/>
              <a:t>19.03.2020</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897DDB-8B55-4F32-AA36-D83442FDBB1D}" type="slidenum">
              <a:rPr lang="ru-RU" smtClean="0"/>
              <a:t>‹#›</a:t>
            </a:fld>
            <a:endParaRPr lang="ru-RU"/>
          </a:p>
        </p:txBody>
      </p:sp>
    </p:spTree>
    <p:extLst>
      <p:ext uri="{BB962C8B-B14F-4D97-AF65-F5344CB8AC3E}">
        <p14:creationId xmlns:p14="http://schemas.microsoft.com/office/powerpoint/2010/main" val="8961830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41C6B-F7BA-4CF9-AF4F-C25ADB0C634B}" type="datetimeFigureOut">
              <a:rPr lang="pl-PL" smtClean="0"/>
              <a:t>19.03.2020</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93734A-D062-4B3C-A51D-5190DB79366A}" type="slidenum">
              <a:rPr lang="pl-PL" smtClean="0"/>
              <a:t>‹#›</a:t>
            </a:fld>
            <a:endParaRPr lang="pl-PL"/>
          </a:p>
        </p:txBody>
      </p:sp>
    </p:spTree>
    <p:extLst>
      <p:ext uri="{BB962C8B-B14F-4D97-AF65-F5344CB8AC3E}">
        <p14:creationId xmlns:p14="http://schemas.microsoft.com/office/powerpoint/2010/main" val="41673680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The </a:t>
            </a:r>
            <a:r>
              <a:rPr lang="pl-PL" dirty="0" err="1" smtClean="0"/>
              <a:t>many</a:t>
            </a:r>
            <a:r>
              <a:rPr lang="pl-PL" baseline="0" dirty="0" smtClean="0"/>
              <a:t> </a:t>
            </a:r>
            <a:r>
              <a:rPr lang="pl-PL" baseline="0" dirty="0" err="1" smtClean="0"/>
              <a:t>methods</a:t>
            </a:r>
            <a:r>
              <a:rPr lang="pl-PL" baseline="0" dirty="0" smtClean="0"/>
              <a:t> </a:t>
            </a:r>
            <a:r>
              <a:rPr lang="pl-PL" baseline="0" dirty="0" err="1" smtClean="0"/>
              <a:t>can</a:t>
            </a:r>
            <a:r>
              <a:rPr lang="pl-PL" baseline="0" dirty="0" smtClean="0"/>
              <a:t> be </a:t>
            </a:r>
            <a:r>
              <a:rPr lang="pl-PL" baseline="0" dirty="0" err="1" smtClean="0"/>
              <a:t>used</a:t>
            </a:r>
            <a:r>
              <a:rPr lang="pl-PL" baseline="0" dirty="0" smtClean="0"/>
              <a:t> </a:t>
            </a:r>
            <a:r>
              <a:rPr lang="pl-PL" baseline="0" dirty="0" err="1" smtClean="0"/>
              <a:t>during</a:t>
            </a:r>
            <a:r>
              <a:rPr lang="pl-PL" baseline="0" dirty="0" smtClean="0"/>
              <a:t> </a:t>
            </a:r>
            <a:r>
              <a:rPr lang="pl-PL" baseline="0" dirty="0" err="1" smtClean="0"/>
              <a:t>investigations</a:t>
            </a:r>
            <a:r>
              <a:rPr lang="pl-PL" baseline="0" dirty="0" smtClean="0"/>
              <a:t> of </a:t>
            </a:r>
            <a:r>
              <a:rPr lang="pl-PL" baseline="0" dirty="0" err="1" smtClean="0"/>
              <a:t>defects</a:t>
            </a:r>
            <a:r>
              <a:rPr lang="pl-PL" baseline="0" dirty="0" smtClean="0"/>
              <a:t> </a:t>
            </a:r>
            <a:r>
              <a:rPr lang="pl-PL" baseline="0" dirty="0" err="1" smtClean="0"/>
              <a:t>concentrations</a:t>
            </a:r>
            <a:r>
              <a:rPr lang="pl-PL" baseline="0" dirty="0" smtClean="0"/>
              <a:t> and </a:t>
            </a:r>
            <a:r>
              <a:rPr lang="pl-PL" baseline="0" dirty="0" err="1" smtClean="0"/>
              <a:t>defects</a:t>
            </a:r>
            <a:r>
              <a:rPr lang="pl-PL" baseline="0" dirty="0" smtClean="0"/>
              <a:t> </a:t>
            </a:r>
            <a:r>
              <a:rPr lang="pl-PL" baseline="0" dirty="0" err="1" smtClean="0"/>
              <a:t>type</a:t>
            </a:r>
            <a:r>
              <a:rPr lang="pl-PL" baseline="0" dirty="0" smtClean="0"/>
              <a:t> </a:t>
            </a:r>
            <a:r>
              <a:rPr lang="pl-PL" baseline="0" dirty="0" err="1" smtClean="0"/>
              <a:t>such</a:t>
            </a:r>
            <a:r>
              <a:rPr lang="pl-PL" baseline="0" dirty="0" smtClean="0"/>
              <a:t> as </a:t>
            </a:r>
            <a:r>
              <a:rPr lang="pl-PL" baseline="0" dirty="0" err="1" smtClean="0"/>
              <a:t>atomic</a:t>
            </a:r>
            <a:r>
              <a:rPr lang="pl-PL" baseline="0" dirty="0" smtClean="0"/>
              <a:t> </a:t>
            </a:r>
            <a:r>
              <a:rPr lang="pl-PL" baseline="0" dirty="0" err="1" smtClean="0"/>
              <a:t>force</a:t>
            </a:r>
            <a:r>
              <a:rPr lang="pl-PL" baseline="0" dirty="0" smtClean="0"/>
              <a:t> </a:t>
            </a:r>
            <a:r>
              <a:rPr lang="pl-PL" baseline="0" dirty="0" err="1" smtClean="0"/>
              <a:t>microsopce</a:t>
            </a:r>
            <a:r>
              <a:rPr lang="pl-PL" baseline="0" dirty="0" smtClean="0"/>
              <a:t> </a:t>
            </a:r>
            <a:r>
              <a:rPr lang="pl-PL" baseline="0" dirty="0" err="1" smtClean="0"/>
              <a:t>transmission</a:t>
            </a:r>
            <a:r>
              <a:rPr lang="pl-PL" baseline="0" dirty="0" smtClean="0"/>
              <a:t> </a:t>
            </a:r>
            <a:r>
              <a:rPr lang="pl-PL" baseline="0" dirty="0" err="1" smtClean="0"/>
              <a:t>microsope</a:t>
            </a:r>
            <a:r>
              <a:rPr lang="pl-PL" baseline="0" dirty="0" smtClean="0"/>
              <a:t> </a:t>
            </a:r>
            <a:r>
              <a:rPr lang="pl-PL" baseline="0" dirty="0" err="1" smtClean="0"/>
              <a:t>optical</a:t>
            </a:r>
            <a:r>
              <a:rPr lang="pl-PL" baseline="0" dirty="0" smtClean="0"/>
              <a:t> </a:t>
            </a:r>
            <a:r>
              <a:rPr lang="pl-PL" baseline="0" dirty="0" err="1" smtClean="0"/>
              <a:t>microsopy</a:t>
            </a:r>
            <a:r>
              <a:rPr lang="pl-PL" baseline="0" dirty="0" smtClean="0"/>
              <a:t>, X </a:t>
            </a:r>
            <a:r>
              <a:rPr lang="pl-PL" baseline="0" dirty="0" err="1" smtClean="0"/>
              <a:t>ray</a:t>
            </a:r>
            <a:r>
              <a:rPr lang="pl-PL" baseline="0" dirty="0" smtClean="0"/>
              <a:t> </a:t>
            </a:r>
            <a:r>
              <a:rPr lang="pl-PL" baseline="0" dirty="0" err="1" smtClean="0"/>
              <a:t>diffraction</a:t>
            </a:r>
            <a:r>
              <a:rPr lang="pl-PL" baseline="0" dirty="0" smtClean="0"/>
              <a:t> </a:t>
            </a:r>
            <a:r>
              <a:rPr lang="pl-PL" baseline="0" dirty="0" err="1" smtClean="0"/>
              <a:t>ane</a:t>
            </a:r>
            <a:r>
              <a:rPr lang="pl-PL" baseline="0" dirty="0" smtClean="0"/>
              <a:t> neutron </a:t>
            </a:r>
            <a:r>
              <a:rPr lang="pl-PL" baseline="0" dirty="0" err="1" smtClean="0"/>
              <a:t>scattering</a:t>
            </a:r>
            <a:r>
              <a:rPr lang="pl-PL" baseline="0" dirty="0" smtClean="0"/>
              <a:t>. </a:t>
            </a:r>
            <a:r>
              <a:rPr lang="pl-PL" baseline="0" dirty="0" err="1" smtClean="0"/>
              <a:t>Among</a:t>
            </a:r>
            <a:r>
              <a:rPr lang="pl-PL" baseline="0" dirty="0" smtClean="0"/>
              <a:t> </a:t>
            </a:r>
            <a:r>
              <a:rPr lang="pl-PL" baseline="0" dirty="0" err="1" smtClean="0"/>
              <a:t>this</a:t>
            </a:r>
            <a:r>
              <a:rPr lang="pl-PL" baseline="0" dirty="0" smtClean="0"/>
              <a:t> </a:t>
            </a:r>
            <a:r>
              <a:rPr lang="pl-PL" baseline="0" dirty="0" err="1" smtClean="0"/>
              <a:t>method</a:t>
            </a:r>
            <a:r>
              <a:rPr lang="pl-PL" baseline="0" dirty="0" smtClean="0"/>
              <a:t> </a:t>
            </a:r>
            <a:r>
              <a:rPr lang="pl-PL" baseline="0" dirty="0" err="1" smtClean="0"/>
              <a:t>exist</a:t>
            </a:r>
            <a:r>
              <a:rPr lang="pl-PL" baseline="0" dirty="0" smtClean="0"/>
              <a:t> a </a:t>
            </a:r>
            <a:r>
              <a:rPr lang="pl-PL" baseline="0" dirty="0" err="1" smtClean="0"/>
              <a:t>positron</a:t>
            </a:r>
            <a:r>
              <a:rPr lang="pl-PL" baseline="0" dirty="0" smtClean="0"/>
              <a:t> </a:t>
            </a:r>
            <a:r>
              <a:rPr lang="pl-PL" baseline="0" dirty="0" err="1" smtClean="0"/>
              <a:t>annihilation</a:t>
            </a:r>
            <a:r>
              <a:rPr lang="pl-PL" baseline="0" dirty="0" smtClean="0"/>
              <a:t> </a:t>
            </a:r>
            <a:r>
              <a:rPr lang="pl-PL" baseline="0" dirty="0" err="1" smtClean="0"/>
              <a:t>spectrocopy</a:t>
            </a:r>
            <a:r>
              <a:rPr lang="pl-PL" baseline="0" dirty="0" smtClean="0"/>
              <a:t> </a:t>
            </a:r>
            <a:r>
              <a:rPr lang="pl-PL" baseline="0" dirty="0" err="1" smtClean="0"/>
              <a:t>which</a:t>
            </a:r>
            <a:r>
              <a:rPr lang="pl-PL" baseline="0" dirty="0" smtClean="0"/>
              <a:t> </a:t>
            </a:r>
            <a:r>
              <a:rPr lang="pl-PL" baseline="0" dirty="0" err="1" smtClean="0"/>
              <a:t>allows</a:t>
            </a:r>
            <a:r>
              <a:rPr lang="pl-PL" baseline="0" dirty="0" smtClean="0"/>
              <a:t> to </a:t>
            </a:r>
            <a:r>
              <a:rPr lang="pl-PL" baseline="0" dirty="0" err="1" smtClean="0"/>
              <a:t>study</a:t>
            </a:r>
            <a:r>
              <a:rPr lang="pl-PL" baseline="0" dirty="0" smtClean="0"/>
              <a:t>  the </a:t>
            </a:r>
            <a:r>
              <a:rPr lang="pl-PL" baseline="0" dirty="0" err="1" smtClean="0"/>
              <a:t>defects</a:t>
            </a:r>
            <a:r>
              <a:rPr lang="pl-PL" baseline="0" dirty="0" smtClean="0"/>
              <a:t> in </a:t>
            </a:r>
            <a:r>
              <a:rPr lang="pl-PL" baseline="0" dirty="0" err="1" smtClean="0"/>
              <a:t>wide</a:t>
            </a:r>
            <a:r>
              <a:rPr lang="pl-PL" baseline="0" dirty="0" smtClean="0"/>
              <a:t> </a:t>
            </a:r>
            <a:r>
              <a:rPr lang="pl-PL" baseline="0" dirty="0" err="1" smtClean="0"/>
              <a:t>range</a:t>
            </a:r>
            <a:r>
              <a:rPr lang="pl-PL" baseline="0" dirty="0" smtClean="0"/>
              <a:t> </a:t>
            </a:r>
            <a:r>
              <a:rPr lang="pl-PL" baseline="0" dirty="0" err="1" smtClean="0"/>
              <a:t>depths</a:t>
            </a:r>
            <a:r>
              <a:rPr lang="pl-PL" baseline="0" dirty="0" smtClean="0"/>
              <a:t> from single </a:t>
            </a:r>
            <a:r>
              <a:rPr lang="pl-PL" baseline="0" dirty="0" err="1" smtClean="0"/>
              <a:t>nanometers</a:t>
            </a:r>
            <a:r>
              <a:rPr lang="pl-PL" baseline="0" dirty="0" smtClean="0"/>
              <a:t> </a:t>
            </a:r>
            <a:r>
              <a:rPr lang="pl-PL" baseline="0" dirty="0" err="1" smtClean="0"/>
              <a:t>up</a:t>
            </a:r>
            <a:r>
              <a:rPr lang="pl-PL" baseline="0" dirty="0" smtClean="0"/>
              <a:t> to </a:t>
            </a:r>
            <a:r>
              <a:rPr lang="pl-PL" baseline="0" dirty="0" err="1" smtClean="0"/>
              <a:t>milimieters</a:t>
            </a:r>
            <a:r>
              <a:rPr lang="pl-PL" baseline="0" dirty="0" smtClean="0"/>
              <a:t>. </a:t>
            </a:r>
            <a:r>
              <a:rPr lang="pl-PL" baseline="0" dirty="0" err="1" smtClean="0"/>
              <a:t>This</a:t>
            </a:r>
            <a:r>
              <a:rPr lang="pl-PL" baseline="0" dirty="0" smtClean="0"/>
              <a:t> </a:t>
            </a:r>
            <a:r>
              <a:rPr lang="pl-PL" baseline="0" dirty="0" err="1" smtClean="0"/>
              <a:t>methot</a:t>
            </a:r>
            <a:r>
              <a:rPr lang="pl-PL" baseline="0" dirty="0" smtClean="0"/>
              <a:t> </a:t>
            </a:r>
            <a:r>
              <a:rPr lang="pl-PL" baseline="0" dirty="0" err="1" smtClean="0"/>
              <a:t>is</a:t>
            </a:r>
            <a:r>
              <a:rPr lang="pl-PL" baseline="0" dirty="0" smtClean="0"/>
              <a:t> one of the most </a:t>
            </a:r>
            <a:r>
              <a:rPr lang="pl-PL" baseline="0" dirty="0" err="1" smtClean="0"/>
              <a:t>sensitivity</a:t>
            </a:r>
            <a:r>
              <a:rPr lang="pl-PL" baseline="0" dirty="0" smtClean="0"/>
              <a:t> </a:t>
            </a:r>
            <a:r>
              <a:rPr lang="pl-PL" baseline="0" dirty="0" err="1" smtClean="0"/>
              <a:t>especcially</a:t>
            </a:r>
            <a:r>
              <a:rPr lang="pl-PL" baseline="0" dirty="0" smtClean="0"/>
              <a:t> for </a:t>
            </a:r>
            <a:r>
              <a:rPr lang="pl-PL" baseline="0" dirty="0" err="1" smtClean="0"/>
              <a:t>low</a:t>
            </a:r>
            <a:r>
              <a:rPr lang="pl-PL" baseline="0" dirty="0" smtClean="0"/>
              <a:t> </a:t>
            </a:r>
            <a:r>
              <a:rPr lang="pl-PL" baseline="0" dirty="0" err="1" smtClean="0"/>
              <a:t>defect</a:t>
            </a:r>
            <a:r>
              <a:rPr lang="pl-PL" baseline="0" dirty="0" smtClean="0"/>
              <a:t> </a:t>
            </a:r>
            <a:r>
              <a:rPr lang="pl-PL" baseline="0" dirty="0" err="1" smtClean="0"/>
              <a:t>concencentration</a:t>
            </a:r>
            <a:r>
              <a:rPr lang="pl-PL" baseline="0" dirty="0" smtClean="0"/>
              <a:t> and </a:t>
            </a:r>
            <a:r>
              <a:rPr lang="pl-PL" baseline="0" dirty="0" err="1" smtClean="0"/>
              <a:t>allow</a:t>
            </a:r>
            <a:r>
              <a:rPr lang="pl-PL" baseline="0" dirty="0" smtClean="0"/>
              <a:t> to </a:t>
            </a:r>
            <a:r>
              <a:rPr lang="pl-PL" baseline="0" dirty="0" err="1" smtClean="0"/>
              <a:t>observe</a:t>
            </a:r>
            <a:r>
              <a:rPr lang="pl-PL" baseline="0" dirty="0" smtClean="0"/>
              <a:t> </a:t>
            </a:r>
            <a:r>
              <a:rPr lang="pl-PL" baseline="0" dirty="0" err="1" smtClean="0"/>
              <a:t>defect</a:t>
            </a:r>
            <a:r>
              <a:rPr lang="pl-PL" baseline="0" dirty="0" smtClean="0"/>
              <a:t> </a:t>
            </a:r>
            <a:r>
              <a:rPr lang="pl-PL" baseline="0" dirty="0" err="1" smtClean="0"/>
              <a:t>up</a:t>
            </a:r>
            <a:r>
              <a:rPr lang="pl-PL" baseline="0" dirty="0" smtClean="0"/>
              <a:t> to 10 milion </a:t>
            </a:r>
            <a:r>
              <a:rPr lang="pl-PL" baseline="0" dirty="0" err="1" smtClean="0"/>
              <a:t>ppm</a:t>
            </a:r>
            <a:r>
              <a:rPr lang="pl-PL" baseline="0" dirty="0" smtClean="0"/>
              <a:t>.</a:t>
            </a:r>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2</a:t>
            </a:fld>
            <a:endParaRPr lang="pl-PL"/>
          </a:p>
        </p:txBody>
      </p:sp>
    </p:spTree>
    <p:extLst>
      <p:ext uri="{BB962C8B-B14F-4D97-AF65-F5344CB8AC3E}">
        <p14:creationId xmlns:p14="http://schemas.microsoft.com/office/powerpoint/2010/main" val="1564114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smtClean="0"/>
              <a:t>Like</a:t>
            </a:r>
            <a:r>
              <a:rPr lang="pl-PL" dirty="0" smtClean="0"/>
              <a:t> i </a:t>
            </a:r>
            <a:r>
              <a:rPr lang="pl-PL" dirty="0" err="1" smtClean="0"/>
              <a:t>said</a:t>
            </a:r>
            <a:r>
              <a:rPr lang="pl-PL" dirty="0" smtClean="0"/>
              <a:t> </a:t>
            </a:r>
            <a:r>
              <a:rPr lang="pl-PL" dirty="0" err="1" smtClean="0"/>
              <a:t>before</a:t>
            </a:r>
            <a:r>
              <a:rPr lang="pl-PL" dirty="0" smtClean="0"/>
              <a:t> </a:t>
            </a:r>
            <a:r>
              <a:rPr lang="pl-PL" dirty="0" err="1" smtClean="0"/>
              <a:t>positron</a:t>
            </a:r>
            <a:r>
              <a:rPr lang="pl-PL" baseline="0" dirty="0" smtClean="0"/>
              <a:t> </a:t>
            </a:r>
            <a:r>
              <a:rPr lang="pl-PL" baseline="0" dirty="0" err="1" smtClean="0"/>
              <a:t>emittes</a:t>
            </a:r>
            <a:r>
              <a:rPr lang="pl-PL" baseline="0" dirty="0" smtClean="0"/>
              <a:t> </a:t>
            </a:r>
            <a:r>
              <a:rPr lang="pl-PL" baseline="0" dirty="0" err="1" smtClean="0"/>
              <a:t>directly</a:t>
            </a:r>
            <a:r>
              <a:rPr lang="pl-PL" baseline="0" dirty="0" smtClean="0"/>
              <a:t> from the </a:t>
            </a:r>
            <a:r>
              <a:rPr lang="pl-PL" baseline="0" dirty="0" err="1" smtClean="0"/>
              <a:t>samples</a:t>
            </a:r>
            <a:r>
              <a:rPr lang="pl-PL" baseline="0" dirty="0" smtClean="0"/>
              <a:t> </a:t>
            </a:r>
            <a:r>
              <a:rPr lang="pl-PL" baseline="0" dirty="0" err="1" smtClean="0"/>
              <a:t>cannot</a:t>
            </a:r>
            <a:r>
              <a:rPr lang="pl-PL" baseline="0" dirty="0" smtClean="0"/>
              <a:t> </a:t>
            </a:r>
            <a:r>
              <a:rPr lang="pl-PL" baseline="0" dirty="0" err="1" smtClean="0"/>
              <a:t>reach</a:t>
            </a:r>
            <a:r>
              <a:rPr lang="pl-PL" baseline="0" dirty="0" smtClean="0"/>
              <a:t> </a:t>
            </a:r>
            <a:r>
              <a:rPr lang="pl-PL" baseline="0" dirty="0" err="1" smtClean="0"/>
              <a:t>precisevly</a:t>
            </a:r>
            <a:r>
              <a:rPr lang="pl-PL" baseline="0" dirty="0" smtClean="0"/>
              <a:t> </a:t>
            </a:r>
            <a:r>
              <a:rPr lang="pl-PL" baseline="0" dirty="0" err="1" smtClean="0"/>
              <a:t>depth</a:t>
            </a:r>
            <a:r>
              <a:rPr lang="pl-PL" baseline="0" dirty="0" smtClean="0"/>
              <a:t> </a:t>
            </a:r>
            <a:r>
              <a:rPr lang="pl-PL" baseline="0" dirty="0" err="1" smtClean="0"/>
              <a:t>becouse</a:t>
            </a:r>
            <a:r>
              <a:rPr lang="pl-PL" baseline="0" dirty="0" smtClean="0"/>
              <a:t> </a:t>
            </a:r>
            <a:r>
              <a:rPr lang="pl-PL" baseline="0" dirty="0" err="1" smtClean="0"/>
              <a:t>such</a:t>
            </a:r>
            <a:r>
              <a:rPr lang="pl-PL" baseline="0" dirty="0" smtClean="0"/>
              <a:t> </a:t>
            </a:r>
            <a:r>
              <a:rPr lang="pl-PL" baseline="0" dirty="0" err="1" smtClean="0"/>
              <a:t>positrons</a:t>
            </a:r>
            <a:r>
              <a:rPr lang="pl-PL" baseline="0" dirty="0" smtClean="0"/>
              <a:t> </a:t>
            </a:r>
            <a:r>
              <a:rPr lang="pl-PL" baseline="0" dirty="0" err="1" smtClean="0"/>
              <a:t>posses</a:t>
            </a:r>
            <a:r>
              <a:rPr lang="pl-PL" baseline="0" dirty="0" smtClean="0"/>
              <a:t> </a:t>
            </a:r>
            <a:r>
              <a:rPr lang="pl-PL" baseline="0" dirty="0" err="1" smtClean="0"/>
              <a:t>different</a:t>
            </a:r>
            <a:r>
              <a:rPr lang="pl-PL" baseline="0" dirty="0" smtClean="0"/>
              <a:t> </a:t>
            </a:r>
            <a:r>
              <a:rPr lang="pl-PL" baseline="0" dirty="0" err="1" smtClean="0"/>
              <a:t>energies</a:t>
            </a:r>
            <a:r>
              <a:rPr lang="pl-PL" baseline="0" dirty="0" smtClean="0"/>
              <a:t>. </a:t>
            </a:r>
            <a:r>
              <a:rPr lang="pl-PL" baseline="0" dirty="0" err="1" smtClean="0"/>
              <a:t>Its</a:t>
            </a:r>
            <a:r>
              <a:rPr lang="pl-PL" baseline="0" dirty="0" smtClean="0"/>
              <a:t> not a problem for </a:t>
            </a:r>
            <a:r>
              <a:rPr lang="pl-PL" baseline="0" dirty="0" err="1" smtClean="0"/>
              <a:t>samples</a:t>
            </a:r>
            <a:r>
              <a:rPr lang="pl-PL" baseline="0" dirty="0" smtClean="0"/>
              <a:t> with </a:t>
            </a:r>
            <a:r>
              <a:rPr lang="pl-PL" baseline="0" dirty="0" err="1" smtClean="0"/>
              <a:t>deformations</a:t>
            </a:r>
            <a:r>
              <a:rPr lang="pl-PL" baseline="0" dirty="0" smtClean="0"/>
              <a:t> </a:t>
            </a:r>
            <a:r>
              <a:rPr lang="pl-PL" baseline="0" dirty="0" err="1" smtClean="0"/>
              <a:t>ranging</a:t>
            </a:r>
            <a:r>
              <a:rPr lang="pl-PL" baseline="0" dirty="0" smtClean="0"/>
              <a:t> in </a:t>
            </a:r>
            <a:r>
              <a:rPr lang="pl-PL" baseline="0" dirty="0" err="1" smtClean="0"/>
              <a:t>dozens</a:t>
            </a:r>
            <a:r>
              <a:rPr lang="pl-PL" baseline="0" dirty="0" smtClean="0"/>
              <a:t> of </a:t>
            </a:r>
            <a:r>
              <a:rPr lang="pl-PL" baseline="0" dirty="0" err="1" smtClean="0"/>
              <a:t>um</a:t>
            </a:r>
            <a:r>
              <a:rPr lang="pl-PL" baseline="0" dirty="0" smtClean="0"/>
              <a:t> </a:t>
            </a:r>
            <a:r>
              <a:rPr lang="pl-PL" baseline="0" dirty="0" err="1" smtClean="0"/>
              <a:t>however</a:t>
            </a:r>
            <a:r>
              <a:rPr lang="pl-PL" baseline="0" dirty="0" smtClean="0"/>
              <a:t> </a:t>
            </a:r>
            <a:r>
              <a:rPr lang="pl-PL" baseline="0" dirty="0" err="1" smtClean="0"/>
              <a:t>when</a:t>
            </a:r>
            <a:r>
              <a:rPr lang="pl-PL" baseline="0" dirty="0" smtClean="0"/>
              <a:t> we </a:t>
            </a:r>
            <a:r>
              <a:rPr lang="pl-PL" baseline="0" dirty="0" err="1" smtClean="0"/>
              <a:t>like</a:t>
            </a:r>
            <a:r>
              <a:rPr lang="pl-PL" baseline="0" dirty="0" smtClean="0"/>
              <a:t> </a:t>
            </a:r>
            <a:r>
              <a:rPr lang="pl-PL" baseline="0" dirty="0" err="1" smtClean="0"/>
              <a:t>observe</a:t>
            </a:r>
            <a:r>
              <a:rPr lang="pl-PL" baseline="0" dirty="0" smtClean="0"/>
              <a:t> </a:t>
            </a:r>
            <a:r>
              <a:rPr lang="pl-PL" baseline="0" dirty="0" err="1" smtClean="0"/>
              <a:t>irradiation</a:t>
            </a:r>
            <a:r>
              <a:rPr lang="pl-PL" baseline="0" dirty="0" smtClean="0"/>
              <a:t> </a:t>
            </a:r>
            <a:r>
              <a:rPr lang="pl-PL" baseline="0" dirty="0" err="1" smtClean="0"/>
              <a:t>defects</a:t>
            </a:r>
            <a:r>
              <a:rPr lang="pl-PL" baseline="0" dirty="0" smtClean="0"/>
              <a:t> </a:t>
            </a:r>
            <a:r>
              <a:rPr lang="pl-PL" baseline="0" dirty="0" err="1" smtClean="0"/>
              <a:t>or</a:t>
            </a:r>
            <a:r>
              <a:rPr lang="pl-PL" baseline="0" dirty="0" smtClean="0"/>
              <a:t> the film </a:t>
            </a:r>
            <a:r>
              <a:rPr lang="pl-PL" baseline="0" dirty="0" err="1" smtClean="0"/>
              <a:t>films</a:t>
            </a:r>
            <a:r>
              <a:rPr lang="pl-PL" baseline="0" dirty="0" smtClean="0"/>
              <a:t> we </a:t>
            </a:r>
            <a:r>
              <a:rPr lang="pl-PL" baseline="0" dirty="0" err="1" smtClean="0"/>
              <a:t>shoul</a:t>
            </a:r>
            <a:r>
              <a:rPr lang="pl-PL" baseline="0" dirty="0" smtClean="0"/>
              <a:t> </a:t>
            </a:r>
            <a:r>
              <a:rPr lang="pl-PL" baseline="0" dirty="0" err="1" smtClean="0"/>
              <a:t>use</a:t>
            </a:r>
            <a:r>
              <a:rPr lang="pl-PL" baseline="0" dirty="0" smtClean="0"/>
              <a:t> </a:t>
            </a:r>
            <a:r>
              <a:rPr lang="pl-PL" baseline="0" dirty="0" err="1" smtClean="0"/>
              <a:t>positron</a:t>
            </a:r>
            <a:r>
              <a:rPr lang="pl-PL" baseline="0" dirty="0" smtClean="0"/>
              <a:t> with </a:t>
            </a:r>
            <a:r>
              <a:rPr lang="pl-PL" baseline="0" dirty="0" err="1" smtClean="0"/>
              <a:t>moderated</a:t>
            </a:r>
            <a:r>
              <a:rPr lang="pl-PL" baseline="0" dirty="0" smtClean="0"/>
              <a:t> </a:t>
            </a:r>
            <a:r>
              <a:rPr lang="pl-PL" baseline="0" dirty="0" err="1" smtClean="0"/>
              <a:t>energies</a:t>
            </a:r>
            <a:r>
              <a:rPr lang="pl-PL" baseline="0" dirty="0" smtClean="0"/>
              <a:t>. </a:t>
            </a:r>
            <a:r>
              <a:rPr lang="pl-PL" baseline="0" dirty="0" err="1" smtClean="0"/>
              <a:t>If</a:t>
            </a:r>
            <a:r>
              <a:rPr lang="pl-PL" baseline="0" dirty="0" smtClean="0"/>
              <a:t> we </a:t>
            </a:r>
            <a:r>
              <a:rPr lang="pl-PL" baseline="0" dirty="0" err="1" smtClean="0"/>
              <a:t>know</a:t>
            </a:r>
            <a:r>
              <a:rPr lang="pl-PL" baseline="0" dirty="0" smtClean="0"/>
              <a:t> the </a:t>
            </a:r>
            <a:r>
              <a:rPr lang="pl-PL" baseline="0" dirty="0" err="1" smtClean="0"/>
              <a:t>positron</a:t>
            </a:r>
            <a:r>
              <a:rPr lang="pl-PL" baseline="0" dirty="0" smtClean="0"/>
              <a:t> </a:t>
            </a:r>
            <a:r>
              <a:rPr lang="pl-PL" baseline="0" dirty="0" err="1" smtClean="0"/>
              <a:t>energies</a:t>
            </a:r>
            <a:r>
              <a:rPr lang="pl-PL" baseline="0" dirty="0" smtClean="0"/>
              <a:t> we </a:t>
            </a:r>
            <a:r>
              <a:rPr lang="pl-PL" baseline="0" dirty="0" err="1" smtClean="0"/>
              <a:t>know</a:t>
            </a:r>
            <a:r>
              <a:rPr lang="pl-PL" baseline="0" dirty="0" smtClean="0"/>
              <a:t> </a:t>
            </a:r>
            <a:r>
              <a:rPr lang="pl-PL" baseline="0" dirty="0" err="1" smtClean="0"/>
              <a:t>how</a:t>
            </a:r>
            <a:r>
              <a:rPr lang="pl-PL" baseline="0" dirty="0" smtClean="0"/>
              <a:t> </a:t>
            </a:r>
            <a:r>
              <a:rPr lang="pl-PL" baseline="0" dirty="0" err="1" smtClean="0"/>
              <a:t>deeply</a:t>
            </a:r>
            <a:r>
              <a:rPr lang="pl-PL" baseline="0" dirty="0" smtClean="0"/>
              <a:t> </a:t>
            </a:r>
            <a:r>
              <a:rPr lang="pl-PL" baseline="0" dirty="0" err="1" smtClean="0"/>
              <a:t>positrons</a:t>
            </a:r>
            <a:r>
              <a:rPr lang="pl-PL" baseline="0" dirty="0" smtClean="0"/>
              <a:t> </a:t>
            </a:r>
            <a:r>
              <a:rPr lang="pl-PL" baseline="0" dirty="0" err="1" smtClean="0"/>
              <a:t>is</a:t>
            </a:r>
            <a:r>
              <a:rPr lang="pl-PL" baseline="0" dirty="0" smtClean="0"/>
              <a:t> </a:t>
            </a:r>
            <a:r>
              <a:rPr lang="pl-PL" baseline="0" dirty="0" err="1" smtClean="0"/>
              <a:t>implanted</a:t>
            </a:r>
            <a:r>
              <a:rPr lang="pl-PL" baseline="0" dirty="0" smtClean="0"/>
              <a:t> in the </a:t>
            </a:r>
            <a:r>
              <a:rPr lang="pl-PL" baseline="0" dirty="0" err="1" smtClean="0"/>
              <a:t>samples</a:t>
            </a:r>
            <a:r>
              <a:rPr lang="pl-PL" baseline="0" dirty="0" smtClean="0"/>
              <a:t>. </a:t>
            </a:r>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11</a:t>
            </a:fld>
            <a:endParaRPr lang="pl-PL"/>
          </a:p>
        </p:txBody>
      </p:sp>
    </p:spTree>
    <p:extLst>
      <p:ext uri="{BB962C8B-B14F-4D97-AF65-F5344CB8AC3E}">
        <p14:creationId xmlns:p14="http://schemas.microsoft.com/office/powerpoint/2010/main" val="1486613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How to </a:t>
            </a:r>
            <a:r>
              <a:rPr lang="pl-PL" dirty="0" err="1" smtClean="0"/>
              <a:t>produce</a:t>
            </a:r>
            <a:r>
              <a:rPr lang="pl-PL" dirty="0" smtClean="0"/>
              <a:t> </a:t>
            </a:r>
            <a:r>
              <a:rPr lang="pl-PL" dirty="0" err="1" smtClean="0"/>
              <a:t>low</a:t>
            </a:r>
            <a:r>
              <a:rPr lang="pl-PL" baseline="0" dirty="0" smtClean="0"/>
              <a:t> Energy </a:t>
            </a:r>
            <a:r>
              <a:rPr lang="pl-PL" baseline="0" dirty="0" err="1" smtClean="0"/>
              <a:t>positrons</a:t>
            </a:r>
            <a:r>
              <a:rPr lang="pl-PL" baseline="0" dirty="0" smtClean="0"/>
              <a:t>? </a:t>
            </a:r>
            <a:r>
              <a:rPr lang="pl-PL" baseline="0" dirty="0" err="1" smtClean="0"/>
              <a:t>Few</a:t>
            </a:r>
            <a:r>
              <a:rPr lang="pl-PL" baseline="0" dirty="0" smtClean="0"/>
              <a:t> </a:t>
            </a:r>
            <a:r>
              <a:rPr lang="pl-PL" baseline="0" dirty="0" err="1" smtClean="0"/>
              <a:t>ways</a:t>
            </a:r>
            <a:r>
              <a:rPr lang="pl-PL" baseline="0" dirty="0" smtClean="0"/>
              <a:t> </a:t>
            </a:r>
            <a:r>
              <a:rPr lang="pl-PL" baseline="0" dirty="0" err="1" smtClean="0"/>
              <a:t>exist</a:t>
            </a:r>
            <a:r>
              <a:rPr lang="pl-PL" baseline="0" dirty="0" smtClean="0"/>
              <a:t>. In </a:t>
            </a:r>
            <a:r>
              <a:rPr lang="pl-PL" baseline="0" dirty="0" err="1" smtClean="0"/>
              <a:t>our</a:t>
            </a:r>
            <a:r>
              <a:rPr lang="pl-PL" baseline="0" dirty="0" smtClean="0"/>
              <a:t> </a:t>
            </a:r>
            <a:r>
              <a:rPr lang="pl-PL" baseline="0" dirty="0" err="1" smtClean="0"/>
              <a:t>laboratory</a:t>
            </a:r>
            <a:r>
              <a:rPr lang="pl-PL" baseline="0" dirty="0" smtClean="0"/>
              <a:t> we </a:t>
            </a:r>
            <a:r>
              <a:rPr lang="pl-PL" baseline="0" dirty="0" err="1" smtClean="0"/>
              <a:t>moderate</a:t>
            </a:r>
            <a:r>
              <a:rPr lang="pl-PL" baseline="0" dirty="0" smtClean="0"/>
              <a:t> </a:t>
            </a:r>
            <a:r>
              <a:rPr lang="pl-PL" baseline="0" dirty="0" err="1" smtClean="0"/>
              <a:t>poitrons</a:t>
            </a:r>
            <a:r>
              <a:rPr lang="pl-PL" baseline="0" dirty="0" smtClean="0"/>
              <a:t> </a:t>
            </a:r>
            <a:r>
              <a:rPr lang="pl-PL" baseline="0" dirty="0" err="1" smtClean="0"/>
              <a:t>energies</a:t>
            </a:r>
            <a:r>
              <a:rPr lang="pl-PL" baseline="0" dirty="0" smtClean="0"/>
              <a:t> </a:t>
            </a:r>
            <a:r>
              <a:rPr lang="pl-PL" baseline="0" dirty="0" err="1" smtClean="0"/>
              <a:t>emitted</a:t>
            </a:r>
            <a:r>
              <a:rPr lang="pl-PL" baseline="0" dirty="0" smtClean="0"/>
              <a:t> from sodium-22 </a:t>
            </a:r>
            <a:r>
              <a:rPr lang="pl-PL" baseline="0" dirty="0" err="1" smtClean="0"/>
              <a:t>isotope</a:t>
            </a:r>
            <a:r>
              <a:rPr lang="pl-PL" baseline="0" dirty="0" smtClean="0"/>
              <a:t>. A </a:t>
            </a:r>
            <a:r>
              <a:rPr lang="pl-PL" baseline="0" dirty="0" err="1" smtClean="0"/>
              <a:t>Few</a:t>
            </a:r>
            <a:r>
              <a:rPr lang="pl-PL" baseline="0" dirty="0" smtClean="0"/>
              <a:t> </a:t>
            </a:r>
            <a:r>
              <a:rPr lang="pl-PL" baseline="0" dirty="0" err="1" smtClean="0"/>
              <a:t>moderators</a:t>
            </a:r>
            <a:r>
              <a:rPr lang="pl-PL" baseline="0" dirty="0" smtClean="0"/>
              <a:t> of </a:t>
            </a:r>
            <a:r>
              <a:rPr lang="pl-PL" baseline="0" dirty="0" err="1" smtClean="0"/>
              <a:t>positrons</a:t>
            </a:r>
            <a:r>
              <a:rPr lang="pl-PL" baseline="0" dirty="0" smtClean="0"/>
              <a:t> </a:t>
            </a:r>
            <a:r>
              <a:rPr lang="pl-PL" baseline="0" dirty="0" err="1" smtClean="0"/>
              <a:t>exist</a:t>
            </a:r>
            <a:r>
              <a:rPr lang="pl-PL" baseline="0" dirty="0" smtClean="0"/>
              <a:t>. in most </a:t>
            </a:r>
            <a:r>
              <a:rPr lang="pl-PL" baseline="0" dirty="0" err="1" smtClean="0"/>
              <a:t>cases</a:t>
            </a:r>
            <a:r>
              <a:rPr lang="pl-PL" baseline="0" dirty="0" smtClean="0"/>
              <a:t> </a:t>
            </a:r>
            <a:r>
              <a:rPr lang="pl-PL" baseline="0" dirty="0" err="1" smtClean="0"/>
              <a:t>positron</a:t>
            </a:r>
            <a:r>
              <a:rPr lang="pl-PL" baseline="0" dirty="0" smtClean="0"/>
              <a:t> </a:t>
            </a:r>
            <a:r>
              <a:rPr lang="pl-PL" baseline="0" dirty="0" err="1" smtClean="0"/>
              <a:t>beam</a:t>
            </a:r>
            <a:r>
              <a:rPr lang="pl-PL" baseline="0" dirty="0" smtClean="0"/>
              <a:t> </a:t>
            </a:r>
            <a:r>
              <a:rPr lang="pl-PL" baseline="0" dirty="0" err="1" smtClean="0"/>
              <a:t>are</a:t>
            </a:r>
            <a:r>
              <a:rPr lang="pl-PL" baseline="0" dirty="0" smtClean="0"/>
              <a:t> </a:t>
            </a:r>
            <a:r>
              <a:rPr lang="pl-PL" baseline="0" dirty="0" err="1" smtClean="0"/>
              <a:t>obtained</a:t>
            </a:r>
            <a:r>
              <a:rPr lang="pl-PL" baseline="0" dirty="0" smtClean="0"/>
              <a:t> </a:t>
            </a:r>
            <a:r>
              <a:rPr lang="pl-PL" baseline="0" dirty="0" err="1" smtClean="0"/>
              <a:t>using</a:t>
            </a:r>
            <a:r>
              <a:rPr lang="pl-PL" baseline="0" dirty="0" smtClean="0"/>
              <a:t> </a:t>
            </a:r>
            <a:r>
              <a:rPr lang="pl-PL" baseline="0" dirty="0" err="1" smtClean="0"/>
              <a:t>tungstun</a:t>
            </a:r>
            <a:r>
              <a:rPr lang="pl-PL" baseline="0" dirty="0" smtClean="0"/>
              <a:t> </a:t>
            </a:r>
            <a:r>
              <a:rPr lang="pl-PL" baseline="0" dirty="0" err="1" smtClean="0"/>
              <a:t>foils</a:t>
            </a:r>
            <a:r>
              <a:rPr lang="pl-PL" baseline="0" dirty="0" smtClean="0"/>
              <a:t> </a:t>
            </a:r>
            <a:r>
              <a:rPr lang="pl-PL" baseline="0" dirty="0" err="1" smtClean="0"/>
              <a:t>which</a:t>
            </a:r>
            <a:r>
              <a:rPr lang="pl-PL" baseline="0" dirty="0" smtClean="0"/>
              <a:t> </a:t>
            </a:r>
            <a:r>
              <a:rPr lang="pl-PL" baseline="0" dirty="0" err="1" smtClean="0"/>
              <a:t>have</a:t>
            </a:r>
            <a:r>
              <a:rPr lang="pl-PL" baseline="0" dirty="0" smtClean="0"/>
              <a:t> </a:t>
            </a:r>
            <a:r>
              <a:rPr lang="pl-PL" baseline="0" dirty="0" err="1" smtClean="0"/>
              <a:t>negative</a:t>
            </a:r>
            <a:r>
              <a:rPr lang="pl-PL" baseline="0" dirty="0" smtClean="0"/>
              <a:t> </a:t>
            </a:r>
            <a:r>
              <a:rPr lang="pl-PL" baseline="0" dirty="0" err="1" smtClean="0"/>
              <a:t>work</a:t>
            </a:r>
            <a:r>
              <a:rPr lang="pl-PL" baseline="0" dirty="0" smtClean="0"/>
              <a:t> out of </a:t>
            </a:r>
            <a:r>
              <a:rPr lang="pl-PL" baseline="0" dirty="0" err="1" smtClean="0"/>
              <a:t>positrons</a:t>
            </a:r>
            <a:r>
              <a:rPr lang="pl-PL" baseline="0" dirty="0" smtClean="0"/>
              <a:t>. </a:t>
            </a:r>
            <a:r>
              <a:rPr lang="pl-PL" baseline="0" dirty="0" err="1" smtClean="0"/>
              <a:t>Some</a:t>
            </a:r>
            <a:r>
              <a:rPr lang="pl-PL" baseline="0" dirty="0" smtClean="0"/>
              <a:t> of </a:t>
            </a:r>
            <a:r>
              <a:rPr lang="pl-PL" baseline="0" dirty="0" err="1" smtClean="0"/>
              <a:t>positrons</a:t>
            </a:r>
            <a:r>
              <a:rPr lang="pl-PL" baseline="0" dirty="0" smtClean="0"/>
              <a:t> </a:t>
            </a:r>
            <a:r>
              <a:rPr lang="pl-PL" baseline="0" dirty="0" err="1" smtClean="0"/>
              <a:t>can</a:t>
            </a:r>
            <a:r>
              <a:rPr lang="pl-PL" baseline="0" dirty="0" smtClean="0"/>
              <a:t> </a:t>
            </a:r>
            <a:r>
              <a:rPr lang="pl-PL" baseline="0" dirty="0" err="1" smtClean="0"/>
              <a:t>annihilate</a:t>
            </a:r>
            <a:r>
              <a:rPr lang="pl-PL" baseline="0" dirty="0" smtClean="0"/>
              <a:t> in </a:t>
            </a:r>
            <a:r>
              <a:rPr lang="pl-PL" baseline="0" dirty="0" err="1" smtClean="0"/>
              <a:t>such</a:t>
            </a:r>
            <a:r>
              <a:rPr lang="pl-PL" baseline="0" dirty="0" smtClean="0"/>
              <a:t> </a:t>
            </a:r>
            <a:r>
              <a:rPr lang="pl-PL" baseline="0" dirty="0" err="1" smtClean="0"/>
              <a:t>moderators</a:t>
            </a:r>
            <a:r>
              <a:rPr lang="pl-PL" baseline="0" dirty="0" smtClean="0"/>
              <a:t>, the </a:t>
            </a:r>
            <a:r>
              <a:rPr lang="pl-PL" baseline="0" dirty="0" err="1" smtClean="0"/>
              <a:t>other</a:t>
            </a:r>
            <a:r>
              <a:rPr lang="pl-PL" baseline="0" dirty="0" smtClean="0"/>
              <a:t> one </a:t>
            </a:r>
            <a:r>
              <a:rPr lang="pl-PL" baseline="0" dirty="0" err="1" smtClean="0"/>
              <a:t>don’t</a:t>
            </a:r>
            <a:r>
              <a:rPr lang="pl-PL" baseline="0" dirty="0" smtClean="0"/>
              <a:t> </a:t>
            </a:r>
            <a:r>
              <a:rPr lang="pl-PL" baseline="0" dirty="0" err="1" smtClean="0"/>
              <a:t>change</a:t>
            </a:r>
            <a:r>
              <a:rPr lang="pl-PL" baseline="0" dirty="0" smtClean="0"/>
              <a:t> </a:t>
            </a:r>
            <a:r>
              <a:rPr lang="pl-PL" baseline="0" dirty="0" err="1" smtClean="0"/>
              <a:t>energies</a:t>
            </a:r>
            <a:r>
              <a:rPr lang="pl-PL" baseline="0" dirty="0" smtClean="0"/>
              <a:t>, but </a:t>
            </a:r>
            <a:r>
              <a:rPr lang="pl-PL" baseline="0" dirty="0" err="1" smtClean="0"/>
              <a:t>few</a:t>
            </a:r>
            <a:r>
              <a:rPr lang="pl-PL" baseline="0" dirty="0" smtClean="0"/>
              <a:t> of </a:t>
            </a:r>
            <a:r>
              <a:rPr lang="pl-PL" baseline="0" dirty="0" err="1" smtClean="0"/>
              <a:t>them</a:t>
            </a:r>
            <a:r>
              <a:rPr lang="pl-PL" baseline="0" dirty="0" smtClean="0"/>
              <a:t> </a:t>
            </a:r>
            <a:r>
              <a:rPr lang="pl-PL" baseline="0" dirty="0" err="1" smtClean="0"/>
              <a:t>about</a:t>
            </a:r>
            <a:r>
              <a:rPr lang="pl-PL" baseline="0" dirty="0" smtClean="0"/>
              <a:t> promil </a:t>
            </a:r>
            <a:r>
              <a:rPr lang="pl-PL" baseline="0" dirty="0" err="1" smtClean="0"/>
              <a:t>reach</a:t>
            </a:r>
            <a:r>
              <a:rPr lang="pl-PL" baseline="0" dirty="0" smtClean="0"/>
              <a:t> </a:t>
            </a:r>
            <a:r>
              <a:rPr lang="pl-PL" baseline="0" dirty="0" err="1" smtClean="0"/>
              <a:t>ev</a:t>
            </a:r>
            <a:r>
              <a:rPr lang="pl-PL" baseline="0" dirty="0" smtClean="0"/>
              <a:t> </a:t>
            </a:r>
            <a:r>
              <a:rPr lang="pl-PL" baseline="0" dirty="0" err="1" smtClean="0"/>
              <a:t>energies</a:t>
            </a:r>
            <a:r>
              <a:rPr lang="pl-PL" baseline="0" dirty="0" smtClean="0"/>
              <a:t>. The </a:t>
            </a:r>
            <a:r>
              <a:rPr lang="pl-PL" baseline="0" dirty="0" err="1" smtClean="0"/>
              <a:t>last</a:t>
            </a:r>
            <a:r>
              <a:rPr lang="pl-PL" baseline="0" dirty="0" smtClean="0"/>
              <a:t> one </a:t>
            </a:r>
            <a:r>
              <a:rPr lang="pl-PL" baseline="0" dirty="0" err="1" smtClean="0"/>
              <a:t>will</a:t>
            </a:r>
            <a:r>
              <a:rPr lang="pl-PL" baseline="0" dirty="0" smtClean="0"/>
              <a:t> be </a:t>
            </a:r>
            <a:r>
              <a:rPr lang="pl-PL" baseline="0" dirty="0" err="1" smtClean="0"/>
              <a:t>used</a:t>
            </a:r>
            <a:r>
              <a:rPr lang="pl-PL" baseline="0" dirty="0" smtClean="0"/>
              <a:t> to </a:t>
            </a:r>
            <a:r>
              <a:rPr lang="pl-PL" baseline="0" dirty="0" err="1" smtClean="0"/>
              <a:t>construct</a:t>
            </a:r>
            <a:r>
              <a:rPr lang="pl-PL" baseline="0" dirty="0" smtClean="0"/>
              <a:t> </a:t>
            </a:r>
            <a:r>
              <a:rPr lang="pl-PL" baseline="0" dirty="0" err="1" smtClean="0"/>
              <a:t>slow</a:t>
            </a:r>
            <a:r>
              <a:rPr lang="pl-PL" baseline="0" dirty="0" smtClean="0"/>
              <a:t> </a:t>
            </a:r>
            <a:r>
              <a:rPr lang="pl-PL" baseline="0" dirty="0" err="1" smtClean="0"/>
              <a:t>positron</a:t>
            </a:r>
            <a:r>
              <a:rPr lang="pl-PL" baseline="0" dirty="0" smtClean="0"/>
              <a:t> </a:t>
            </a:r>
            <a:r>
              <a:rPr lang="pl-PL" baseline="0" dirty="0" err="1" smtClean="0"/>
              <a:t>beam</a:t>
            </a:r>
            <a:r>
              <a:rPr lang="pl-PL" baseline="0" dirty="0" smtClean="0"/>
              <a:t>. In </a:t>
            </a:r>
            <a:r>
              <a:rPr lang="pl-PL" baseline="0" dirty="0" err="1" smtClean="0"/>
              <a:t>our</a:t>
            </a:r>
            <a:r>
              <a:rPr lang="pl-PL" baseline="0" dirty="0" smtClean="0"/>
              <a:t> </a:t>
            </a:r>
            <a:r>
              <a:rPr lang="pl-PL" baseline="0" dirty="0" err="1" smtClean="0"/>
              <a:t>laboratory</a:t>
            </a:r>
            <a:r>
              <a:rPr lang="pl-PL" baseline="0" dirty="0" smtClean="0"/>
              <a:t> we </a:t>
            </a:r>
            <a:r>
              <a:rPr lang="pl-PL" baseline="0" dirty="0" err="1" smtClean="0"/>
              <a:t>use</a:t>
            </a:r>
            <a:r>
              <a:rPr lang="pl-PL" baseline="0" dirty="0" smtClean="0"/>
              <a:t> the most </a:t>
            </a:r>
            <a:r>
              <a:rPr lang="pl-PL" baseline="0" dirty="0" err="1" smtClean="0"/>
              <a:t>efficient</a:t>
            </a:r>
            <a:r>
              <a:rPr lang="pl-PL" baseline="0" dirty="0" smtClean="0"/>
              <a:t> </a:t>
            </a:r>
            <a:r>
              <a:rPr lang="pl-PL" baseline="0" dirty="0" err="1" smtClean="0"/>
              <a:t>moderetor</a:t>
            </a:r>
            <a:r>
              <a:rPr lang="pl-PL" baseline="0" dirty="0" smtClean="0"/>
              <a:t> </a:t>
            </a:r>
            <a:r>
              <a:rPr lang="pl-PL" baseline="0" dirty="0" err="1" smtClean="0"/>
              <a:t>which</a:t>
            </a:r>
            <a:r>
              <a:rPr lang="pl-PL" baseline="0" dirty="0" smtClean="0"/>
              <a:t> </a:t>
            </a:r>
            <a:r>
              <a:rPr lang="pl-PL" baseline="0" dirty="0" err="1" smtClean="0"/>
              <a:t>is</a:t>
            </a:r>
            <a:r>
              <a:rPr lang="pl-PL" baseline="0" dirty="0" smtClean="0"/>
              <a:t> </a:t>
            </a:r>
            <a:r>
              <a:rPr lang="pl-PL" baseline="0" dirty="0" err="1" smtClean="0"/>
              <a:t>frozen</a:t>
            </a:r>
            <a:r>
              <a:rPr lang="pl-PL" baseline="0" dirty="0" smtClean="0"/>
              <a:t> neon. In </a:t>
            </a:r>
            <a:r>
              <a:rPr lang="pl-PL" baseline="0" dirty="0" err="1" smtClean="0"/>
              <a:t>comparison</a:t>
            </a:r>
            <a:r>
              <a:rPr lang="pl-PL" baseline="0" dirty="0" smtClean="0"/>
              <a:t> with </a:t>
            </a:r>
            <a:r>
              <a:rPr lang="pl-PL" baseline="0" dirty="0" err="1" smtClean="0"/>
              <a:t>tungten</a:t>
            </a:r>
            <a:r>
              <a:rPr lang="pl-PL" baseline="0" dirty="0" smtClean="0"/>
              <a:t> </a:t>
            </a:r>
            <a:r>
              <a:rPr lang="pl-PL" baseline="0" dirty="0" err="1" smtClean="0"/>
              <a:t>it</a:t>
            </a:r>
            <a:r>
              <a:rPr lang="pl-PL" baseline="0" dirty="0" smtClean="0"/>
              <a:t> </a:t>
            </a:r>
            <a:r>
              <a:rPr lang="pl-PL" baseline="0" dirty="0" err="1" smtClean="0"/>
              <a:t>has</a:t>
            </a:r>
            <a:r>
              <a:rPr lang="pl-PL" baseline="0" dirty="0" smtClean="0"/>
              <a:t> 10 Times </a:t>
            </a:r>
            <a:r>
              <a:rPr lang="pl-PL" baseline="0" dirty="0" err="1" smtClean="0"/>
              <a:t>higher</a:t>
            </a:r>
            <a:r>
              <a:rPr lang="pl-PL" baseline="0" dirty="0" smtClean="0"/>
              <a:t> </a:t>
            </a:r>
            <a:r>
              <a:rPr lang="pl-PL" baseline="0" dirty="0" err="1" smtClean="0"/>
              <a:t>moderation</a:t>
            </a:r>
            <a:r>
              <a:rPr lang="pl-PL" baseline="0" dirty="0" smtClean="0"/>
              <a:t> </a:t>
            </a:r>
            <a:r>
              <a:rPr lang="pl-PL" baseline="0" dirty="0" err="1" smtClean="0"/>
              <a:t>efficiency</a:t>
            </a:r>
            <a:r>
              <a:rPr lang="pl-PL" baseline="0" dirty="0" smtClean="0"/>
              <a:t>. </a:t>
            </a:r>
            <a:r>
              <a:rPr lang="pl-PL" baseline="0" dirty="0" err="1" smtClean="0"/>
              <a:t>Our</a:t>
            </a:r>
            <a:r>
              <a:rPr lang="pl-PL" baseline="0" dirty="0" smtClean="0"/>
              <a:t> </a:t>
            </a:r>
            <a:r>
              <a:rPr lang="pl-PL" baseline="0" dirty="0" err="1" smtClean="0"/>
              <a:t>source</a:t>
            </a:r>
            <a:r>
              <a:rPr lang="pl-PL" baseline="0" dirty="0" smtClean="0"/>
              <a:t> </a:t>
            </a:r>
            <a:r>
              <a:rPr lang="pl-PL" baseline="0" dirty="0" err="1" smtClean="0"/>
              <a:t>have</a:t>
            </a:r>
            <a:r>
              <a:rPr lang="pl-PL" baseline="0" dirty="0" smtClean="0"/>
              <a:t> high </a:t>
            </a:r>
            <a:r>
              <a:rPr lang="pl-PL" baseline="0" dirty="0" err="1" smtClean="0"/>
              <a:t>activity</a:t>
            </a:r>
            <a:r>
              <a:rPr lang="pl-PL" baseline="0" dirty="0" smtClean="0"/>
              <a:t> </a:t>
            </a:r>
            <a:r>
              <a:rPr lang="pl-PL" baseline="0" dirty="0" err="1" smtClean="0"/>
              <a:t>about</a:t>
            </a:r>
            <a:r>
              <a:rPr lang="pl-PL" baseline="0" dirty="0" smtClean="0"/>
              <a:t> 50 </a:t>
            </a:r>
            <a:r>
              <a:rPr lang="pl-PL" baseline="0" dirty="0" err="1" smtClean="0"/>
              <a:t>mCi</a:t>
            </a:r>
            <a:r>
              <a:rPr lang="pl-PL" baseline="0" dirty="0" smtClean="0"/>
              <a:t> and </a:t>
            </a:r>
            <a:r>
              <a:rPr lang="pl-PL" baseline="0" dirty="0" err="1" smtClean="0"/>
              <a:t>it</a:t>
            </a:r>
            <a:r>
              <a:rPr lang="pl-PL" baseline="0" dirty="0" smtClean="0"/>
              <a:t> was </a:t>
            </a:r>
            <a:r>
              <a:rPr lang="pl-PL" baseline="0" dirty="0" err="1" smtClean="0"/>
              <a:t>bought</a:t>
            </a:r>
            <a:r>
              <a:rPr lang="pl-PL" baseline="0" dirty="0" smtClean="0"/>
              <a:t> from </a:t>
            </a:r>
            <a:r>
              <a:rPr lang="pl-PL" baseline="0" dirty="0" err="1" smtClean="0"/>
              <a:t>ithemba</a:t>
            </a:r>
            <a:r>
              <a:rPr lang="pl-PL" baseline="0" dirty="0" smtClean="0"/>
              <a:t> </a:t>
            </a:r>
            <a:r>
              <a:rPr lang="pl-PL" baseline="0" dirty="0" err="1" smtClean="0"/>
              <a:t>labs</a:t>
            </a:r>
            <a:r>
              <a:rPr lang="pl-PL" baseline="0" dirty="0" smtClean="0"/>
              <a:t> in </a:t>
            </a:r>
            <a:r>
              <a:rPr lang="pl-PL" baseline="0" dirty="0" err="1" smtClean="0"/>
              <a:t>south</a:t>
            </a:r>
            <a:r>
              <a:rPr lang="pl-PL" baseline="0" dirty="0" smtClean="0"/>
              <a:t> </a:t>
            </a:r>
            <a:r>
              <a:rPr lang="pl-PL" baseline="0" dirty="0" err="1" smtClean="0"/>
              <a:t>africa</a:t>
            </a:r>
            <a:r>
              <a:rPr lang="pl-PL" baseline="0" dirty="0" smtClean="0"/>
              <a:t>. It </a:t>
            </a:r>
            <a:r>
              <a:rPr lang="pl-PL" baseline="0" dirty="0" err="1" smtClean="0"/>
              <a:t>has</a:t>
            </a:r>
            <a:r>
              <a:rPr lang="pl-PL" baseline="0" dirty="0" smtClean="0"/>
              <a:t> </a:t>
            </a:r>
            <a:r>
              <a:rPr lang="pl-PL" baseline="0" dirty="0" err="1" smtClean="0"/>
              <a:t>shape</a:t>
            </a:r>
            <a:r>
              <a:rPr lang="pl-PL" baseline="0" dirty="0" smtClean="0"/>
              <a:t> of small </a:t>
            </a:r>
            <a:r>
              <a:rPr lang="pl-PL" baseline="0" dirty="0" err="1" smtClean="0"/>
              <a:t>capsules</a:t>
            </a:r>
            <a:r>
              <a:rPr lang="pl-PL" baseline="0" dirty="0" smtClean="0"/>
              <a:t>. </a:t>
            </a:r>
            <a:r>
              <a:rPr lang="pl-PL" baseline="0" dirty="0" err="1" smtClean="0"/>
              <a:t>Postrons</a:t>
            </a:r>
            <a:r>
              <a:rPr lang="pl-PL" baseline="0" dirty="0" smtClean="0"/>
              <a:t> </a:t>
            </a:r>
            <a:r>
              <a:rPr lang="pl-PL" baseline="0" dirty="0" err="1" smtClean="0"/>
              <a:t>are</a:t>
            </a:r>
            <a:r>
              <a:rPr lang="pl-PL" baseline="0" dirty="0" smtClean="0"/>
              <a:t> </a:t>
            </a:r>
            <a:r>
              <a:rPr lang="pl-PL" baseline="0" dirty="0" err="1" smtClean="0"/>
              <a:t>emittet</a:t>
            </a:r>
            <a:r>
              <a:rPr lang="pl-PL" baseline="0" dirty="0" smtClean="0"/>
              <a:t> </a:t>
            </a:r>
            <a:r>
              <a:rPr lang="pl-PL" baseline="0" dirty="0" err="1" smtClean="0"/>
              <a:t>through</a:t>
            </a:r>
            <a:r>
              <a:rPr lang="pl-PL" baseline="0" dirty="0" smtClean="0"/>
              <a:t> small </a:t>
            </a:r>
            <a:r>
              <a:rPr lang="pl-PL" baseline="0" dirty="0" err="1" smtClean="0"/>
              <a:t>windowns</a:t>
            </a:r>
            <a:r>
              <a:rPr lang="pl-PL" baseline="0" dirty="0" smtClean="0"/>
              <a:t> in the top of </a:t>
            </a:r>
            <a:r>
              <a:rPr lang="pl-PL" baseline="0" dirty="0" err="1" smtClean="0"/>
              <a:t>this</a:t>
            </a:r>
            <a:r>
              <a:rPr lang="pl-PL" baseline="0" dirty="0" smtClean="0"/>
              <a:t> </a:t>
            </a:r>
            <a:r>
              <a:rPr lang="pl-PL" baseline="0" dirty="0" err="1" smtClean="0"/>
              <a:t>capsules</a:t>
            </a:r>
            <a:r>
              <a:rPr lang="pl-PL" baseline="0" dirty="0" smtClean="0"/>
              <a:t> and </a:t>
            </a:r>
            <a:r>
              <a:rPr lang="pl-PL" baseline="0" dirty="0" err="1" smtClean="0"/>
              <a:t>comes</a:t>
            </a:r>
            <a:r>
              <a:rPr lang="pl-PL" baseline="0" dirty="0" smtClean="0"/>
              <a:t> </a:t>
            </a:r>
            <a:r>
              <a:rPr lang="pl-PL" baseline="0" dirty="0" err="1" smtClean="0"/>
              <a:t>them</a:t>
            </a:r>
            <a:r>
              <a:rPr lang="pl-PL" baseline="0" dirty="0" smtClean="0"/>
              <a:t> </a:t>
            </a:r>
            <a:r>
              <a:rPr lang="pl-PL" baseline="0" dirty="0" err="1" smtClean="0"/>
              <a:t>into</a:t>
            </a:r>
            <a:r>
              <a:rPr lang="pl-PL" baseline="0" dirty="0" smtClean="0"/>
              <a:t> </a:t>
            </a:r>
            <a:r>
              <a:rPr lang="pl-PL" baseline="0" dirty="0" err="1" smtClean="0"/>
              <a:t>chamber</a:t>
            </a:r>
            <a:r>
              <a:rPr lang="pl-PL" baseline="0" dirty="0" smtClean="0"/>
              <a:t> on </a:t>
            </a:r>
            <a:r>
              <a:rPr lang="pl-PL" baseline="0" dirty="0" err="1" smtClean="0"/>
              <a:t>which</a:t>
            </a:r>
            <a:r>
              <a:rPr lang="pl-PL" baseline="0" dirty="0" smtClean="0"/>
              <a:t> </a:t>
            </a:r>
            <a:r>
              <a:rPr lang="pl-PL" baseline="0" dirty="0" err="1" smtClean="0"/>
              <a:t>walls</a:t>
            </a:r>
            <a:r>
              <a:rPr lang="pl-PL" baseline="0" dirty="0" smtClean="0"/>
              <a:t> a </a:t>
            </a:r>
            <a:r>
              <a:rPr lang="pl-PL" baseline="0" dirty="0" err="1" smtClean="0"/>
              <a:t>frozen</a:t>
            </a:r>
            <a:r>
              <a:rPr lang="pl-PL" baseline="0" dirty="0" smtClean="0"/>
              <a:t> neon </a:t>
            </a:r>
            <a:r>
              <a:rPr lang="pl-PL" baseline="0" dirty="0" err="1" smtClean="0"/>
              <a:t>is</a:t>
            </a:r>
            <a:r>
              <a:rPr lang="pl-PL" baseline="0" dirty="0" smtClean="0"/>
              <a:t> </a:t>
            </a:r>
            <a:r>
              <a:rPr lang="pl-PL" baseline="0" dirty="0" err="1" smtClean="0"/>
              <a:t>located</a:t>
            </a:r>
            <a:r>
              <a:rPr lang="pl-PL" baseline="0" dirty="0" smtClean="0"/>
              <a:t>. </a:t>
            </a:r>
            <a:r>
              <a:rPr lang="pl-PL" baseline="0" dirty="0" err="1" smtClean="0"/>
              <a:t>This</a:t>
            </a:r>
            <a:r>
              <a:rPr lang="pl-PL" baseline="0" dirty="0" smtClean="0"/>
              <a:t> </a:t>
            </a:r>
            <a:r>
              <a:rPr lang="pl-PL" baseline="0" dirty="0" err="1" smtClean="0"/>
              <a:t>source</a:t>
            </a:r>
            <a:r>
              <a:rPr lang="pl-PL" baseline="0" dirty="0" smtClean="0"/>
              <a:t> </a:t>
            </a:r>
            <a:r>
              <a:rPr lang="pl-PL" baseline="0" dirty="0" err="1" smtClean="0"/>
              <a:t>is</a:t>
            </a:r>
            <a:r>
              <a:rPr lang="pl-PL" baseline="0" dirty="0" smtClean="0"/>
              <a:t> </a:t>
            </a:r>
            <a:r>
              <a:rPr lang="pl-PL" baseline="0" dirty="0" err="1" smtClean="0"/>
              <a:t>build</a:t>
            </a:r>
            <a:r>
              <a:rPr lang="pl-PL" baseline="0" dirty="0" smtClean="0"/>
              <a:t> in high </a:t>
            </a:r>
            <a:r>
              <a:rPr lang="pl-PL" baseline="0" dirty="0" err="1" smtClean="0"/>
              <a:t>vacuum</a:t>
            </a:r>
            <a:r>
              <a:rPr lang="pl-PL" baseline="0" dirty="0" smtClean="0"/>
              <a:t> and </a:t>
            </a:r>
            <a:r>
              <a:rPr lang="pl-PL" baseline="0" dirty="0" err="1" smtClean="0"/>
              <a:t>finnaly</a:t>
            </a:r>
            <a:r>
              <a:rPr lang="pl-PL" baseline="0" dirty="0" smtClean="0"/>
              <a:t> </a:t>
            </a:r>
            <a:r>
              <a:rPr lang="pl-PL" baseline="0" dirty="0" err="1" smtClean="0"/>
              <a:t>looks</a:t>
            </a:r>
            <a:r>
              <a:rPr lang="pl-PL" baseline="0" dirty="0" smtClean="0"/>
              <a:t> </a:t>
            </a:r>
            <a:r>
              <a:rPr lang="pl-PL" baseline="0" dirty="0" err="1" smtClean="0"/>
              <a:t>like</a:t>
            </a:r>
            <a:r>
              <a:rPr lang="pl-PL" baseline="0" dirty="0" smtClean="0"/>
              <a:t> </a:t>
            </a:r>
            <a:r>
              <a:rPr lang="pl-PL" baseline="0" dirty="0" err="1" smtClean="0"/>
              <a:t>this</a:t>
            </a:r>
            <a:r>
              <a:rPr lang="pl-PL" baseline="0" dirty="0" smtClean="0"/>
              <a:t> one.</a:t>
            </a:r>
            <a:endParaRPr lang="pl-PL" dirty="0"/>
          </a:p>
        </p:txBody>
      </p:sp>
      <p:sp>
        <p:nvSpPr>
          <p:cNvPr id="4" name="Symbol zastępczy numeru slajdu 3"/>
          <p:cNvSpPr>
            <a:spLocks noGrp="1"/>
          </p:cNvSpPr>
          <p:nvPr>
            <p:ph type="sldNum" sz="quarter" idx="10"/>
          </p:nvPr>
        </p:nvSpPr>
        <p:spPr/>
        <p:txBody>
          <a:bodyPr/>
          <a:lstStyle/>
          <a:p>
            <a:fld id="{68322CDD-9D6C-4F63-9EC2-648226624108}" type="slidenum">
              <a:rPr lang="pl-PL" smtClean="0"/>
              <a:t>12</a:t>
            </a:fld>
            <a:endParaRPr lang="pl-PL" dirty="0"/>
          </a:p>
        </p:txBody>
      </p:sp>
    </p:spTree>
    <p:extLst>
      <p:ext uri="{BB962C8B-B14F-4D97-AF65-F5344CB8AC3E}">
        <p14:creationId xmlns:p14="http://schemas.microsoft.com/office/powerpoint/2010/main" val="3009697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smtClean="0"/>
              <a:t>This</a:t>
            </a:r>
            <a:r>
              <a:rPr lang="pl-PL" dirty="0" smtClean="0"/>
              <a:t> </a:t>
            </a:r>
            <a:r>
              <a:rPr lang="pl-PL" dirty="0" err="1" smtClean="0"/>
              <a:t>is</a:t>
            </a:r>
            <a:r>
              <a:rPr lang="pl-PL" dirty="0" smtClean="0"/>
              <a:t> a </a:t>
            </a:r>
            <a:r>
              <a:rPr lang="pl-PL" dirty="0" err="1" smtClean="0"/>
              <a:t>energetic</a:t>
            </a:r>
            <a:r>
              <a:rPr lang="pl-PL" baseline="0" dirty="0" smtClean="0"/>
              <a:t> spectrum of </a:t>
            </a:r>
            <a:r>
              <a:rPr lang="pl-PL" baseline="0" dirty="0" err="1" smtClean="0"/>
              <a:t>positrons</a:t>
            </a:r>
            <a:r>
              <a:rPr lang="pl-PL" baseline="0" dirty="0" smtClean="0"/>
              <a:t> </a:t>
            </a:r>
            <a:r>
              <a:rPr lang="pl-PL" baseline="0" dirty="0" err="1" smtClean="0"/>
              <a:t>after</a:t>
            </a:r>
            <a:r>
              <a:rPr lang="pl-PL" baseline="0" dirty="0" smtClean="0"/>
              <a:t> </a:t>
            </a:r>
            <a:r>
              <a:rPr lang="pl-PL" baseline="0" dirty="0" err="1" smtClean="0"/>
              <a:t>moderation</a:t>
            </a:r>
            <a:r>
              <a:rPr lang="pl-PL" baseline="0" dirty="0" smtClean="0"/>
              <a:t> and </a:t>
            </a:r>
            <a:r>
              <a:rPr lang="pl-PL" baseline="0" dirty="0" err="1" smtClean="0"/>
              <a:t>separation</a:t>
            </a:r>
            <a:r>
              <a:rPr lang="pl-PL" baseline="0" dirty="0" smtClean="0"/>
              <a:t>. The </a:t>
            </a:r>
            <a:r>
              <a:rPr lang="pl-PL" baseline="0" dirty="0" err="1" smtClean="0"/>
              <a:t>positrons</a:t>
            </a:r>
            <a:r>
              <a:rPr lang="pl-PL" baseline="0" dirty="0" smtClean="0"/>
              <a:t> </a:t>
            </a:r>
            <a:r>
              <a:rPr lang="pl-PL" baseline="0" dirty="0" err="1" smtClean="0"/>
              <a:t>have</a:t>
            </a:r>
            <a:r>
              <a:rPr lang="pl-PL" baseline="0" dirty="0" smtClean="0"/>
              <a:t> </a:t>
            </a:r>
            <a:r>
              <a:rPr lang="pl-PL" baseline="0" dirty="0" err="1" smtClean="0"/>
              <a:t>energies</a:t>
            </a:r>
            <a:r>
              <a:rPr lang="pl-PL" baseline="0" dirty="0" smtClean="0"/>
              <a:t> </a:t>
            </a:r>
            <a:r>
              <a:rPr lang="pl-PL" baseline="0" dirty="0" err="1" smtClean="0"/>
              <a:t>around</a:t>
            </a:r>
            <a:r>
              <a:rPr lang="pl-PL" baseline="0" dirty="0" smtClean="0"/>
              <a:t> 50 </a:t>
            </a:r>
            <a:r>
              <a:rPr lang="pl-PL" baseline="0" dirty="0" err="1" smtClean="0"/>
              <a:t>eV</a:t>
            </a:r>
            <a:r>
              <a:rPr lang="pl-PL" baseline="0" dirty="0" smtClean="0"/>
              <a:t> </a:t>
            </a:r>
            <a:r>
              <a:rPr lang="pl-PL" baseline="0" dirty="0" err="1" smtClean="0"/>
              <a:t>which</a:t>
            </a:r>
            <a:r>
              <a:rPr lang="pl-PL" baseline="0" dirty="0" smtClean="0"/>
              <a:t> </a:t>
            </a:r>
            <a:r>
              <a:rPr lang="pl-PL" baseline="0" dirty="0" err="1" smtClean="0"/>
              <a:t>allow</a:t>
            </a:r>
            <a:r>
              <a:rPr lang="pl-PL" baseline="0" dirty="0" smtClean="0"/>
              <a:t> </a:t>
            </a:r>
            <a:r>
              <a:rPr lang="pl-PL" baseline="0" dirty="0" err="1" smtClean="0"/>
              <a:t>move</a:t>
            </a:r>
            <a:r>
              <a:rPr lang="pl-PL" baseline="0" dirty="0" smtClean="0"/>
              <a:t> the </a:t>
            </a:r>
            <a:r>
              <a:rPr lang="pl-PL" baseline="0" dirty="0" err="1" smtClean="0"/>
              <a:t>positrons</a:t>
            </a:r>
            <a:r>
              <a:rPr lang="pl-PL" baseline="0" dirty="0" smtClean="0"/>
              <a:t> </a:t>
            </a:r>
            <a:r>
              <a:rPr lang="pl-PL" baseline="0" dirty="0" err="1" smtClean="0"/>
              <a:t>into</a:t>
            </a:r>
            <a:r>
              <a:rPr lang="pl-PL" baseline="0" dirty="0" smtClean="0"/>
              <a:t> </a:t>
            </a:r>
            <a:r>
              <a:rPr lang="pl-PL" baseline="0" dirty="0" err="1" smtClean="0"/>
              <a:t>ion</a:t>
            </a:r>
            <a:r>
              <a:rPr lang="pl-PL" baseline="0" dirty="0" smtClean="0"/>
              <a:t> </a:t>
            </a:r>
            <a:r>
              <a:rPr lang="pl-PL" baseline="0" dirty="0" err="1" smtClean="0"/>
              <a:t>guide</a:t>
            </a:r>
            <a:r>
              <a:rPr lang="pl-PL" baseline="0" dirty="0" smtClean="0"/>
              <a:t>. Here the </a:t>
            </a:r>
            <a:r>
              <a:rPr lang="pl-PL" baseline="0" dirty="0" err="1" smtClean="0"/>
              <a:t>basic</a:t>
            </a:r>
            <a:r>
              <a:rPr lang="pl-PL" baseline="0" dirty="0" smtClean="0"/>
              <a:t> </a:t>
            </a:r>
            <a:r>
              <a:rPr lang="pl-PL" baseline="0" dirty="0" err="1" smtClean="0"/>
              <a:t>information</a:t>
            </a:r>
            <a:r>
              <a:rPr lang="pl-PL" baseline="0" dirty="0" smtClean="0"/>
              <a:t> </a:t>
            </a:r>
            <a:r>
              <a:rPr lang="pl-PL" baseline="0" dirty="0" err="1" smtClean="0"/>
              <a:t>about</a:t>
            </a:r>
            <a:r>
              <a:rPr lang="pl-PL" baseline="0" dirty="0" smtClean="0"/>
              <a:t> </a:t>
            </a:r>
            <a:r>
              <a:rPr lang="pl-PL" baseline="0" dirty="0" err="1" smtClean="0"/>
              <a:t>positron</a:t>
            </a:r>
            <a:r>
              <a:rPr lang="pl-PL" baseline="0" dirty="0" smtClean="0"/>
              <a:t> </a:t>
            </a:r>
            <a:r>
              <a:rPr lang="pl-PL" baseline="0" dirty="0" err="1" smtClean="0"/>
              <a:t>beam</a:t>
            </a:r>
            <a:r>
              <a:rPr lang="pl-PL" baseline="0" dirty="0" smtClean="0"/>
              <a:t> </a:t>
            </a:r>
            <a:r>
              <a:rPr lang="pl-PL" baseline="0" dirty="0" err="1" smtClean="0"/>
              <a:t>are</a:t>
            </a:r>
            <a:r>
              <a:rPr lang="pl-PL" baseline="0" dirty="0" smtClean="0"/>
              <a:t> </a:t>
            </a:r>
            <a:r>
              <a:rPr lang="pl-PL" baseline="0" dirty="0" err="1" smtClean="0"/>
              <a:t>presented</a:t>
            </a:r>
            <a:r>
              <a:rPr lang="pl-PL" baseline="0" dirty="0" smtClean="0"/>
              <a:t>. </a:t>
            </a:r>
            <a:r>
              <a:rPr lang="pl-PL" baseline="0" dirty="0" err="1" smtClean="0"/>
              <a:t>Currently</a:t>
            </a:r>
            <a:r>
              <a:rPr lang="pl-PL" baseline="0" dirty="0" smtClean="0"/>
              <a:t> </a:t>
            </a:r>
            <a:r>
              <a:rPr lang="pl-PL" baseline="0" dirty="0" err="1" smtClean="0"/>
              <a:t>activity</a:t>
            </a:r>
            <a:r>
              <a:rPr lang="pl-PL" baseline="0" dirty="0" smtClean="0"/>
              <a:t> of </a:t>
            </a:r>
            <a:r>
              <a:rPr lang="pl-PL" baseline="0" dirty="0" err="1" smtClean="0"/>
              <a:t>our</a:t>
            </a:r>
            <a:r>
              <a:rPr lang="pl-PL" baseline="0" dirty="0" smtClean="0"/>
              <a:t> </a:t>
            </a:r>
            <a:r>
              <a:rPr lang="pl-PL" baseline="0" dirty="0" err="1" smtClean="0"/>
              <a:t>source</a:t>
            </a:r>
            <a:r>
              <a:rPr lang="pl-PL" baseline="0" dirty="0" smtClean="0"/>
              <a:t> </a:t>
            </a:r>
            <a:r>
              <a:rPr lang="pl-PL" baseline="0" dirty="0" err="1" smtClean="0"/>
              <a:t>is</a:t>
            </a:r>
            <a:r>
              <a:rPr lang="pl-PL" baseline="0" dirty="0" smtClean="0"/>
              <a:t> </a:t>
            </a:r>
            <a:r>
              <a:rPr lang="pl-PL" baseline="0" dirty="0" err="1" smtClean="0"/>
              <a:t>abuot</a:t>
            </a:r>
            <a:r>
              <a:rPr lang="pl-PL" baseline="0" dirty="0" smtClean="0"/>
              <a:t> 30 </a:t>
            </a:r>
            <a:r>
              <a:rPr lang="pl-PL" baseline="0" dirty="0" err="1" smtClean="0"/>
              <a:t>mCi</a:t>
            </a:r>
            <a:r>
              <a:rPr lang="pl-PL" baseline="0" dirty="0" smtClean="0"/>
              <a:t>. </a:t>
            </a:r>
            <a:r>
              <a:rPr lang="pl-PL" baseline="0" dirty="0" err="1" smtClean="0"/>
              <a:t>Its</a:t>
            </a:r>
            <a:r>
              <a:rPr lang="pl-PL" baseline="0" dirty="0" smtClean="0"/>
              <a:t> 1000 </a:t>
            </a:r>
            <a:r>
              <a:rPr lang="pl-PL" baseline="0" dirty="0" err="1" smtClean="0"/>
              <a:t>higher</a:t>
            </a:r>
            <a:r>
              <a:rPr lang="pl-PL" baseline="0" dirty="0" smtClean="0"/>
              <a:t> in </a:t>
            </a:r>
            <a:r>
              <a:rPr lang="pl-PL" baseline="0" dirty="0" err="1" smtClean="0"/>
              <a:t>comparison</a:t>
            </a:r>
            <a:r>
              <a:rPr lang="pl-PL" baseline="0" dirty="0" smtClean="0"/>
              <a:t> with </a:t>
            </a:r>
            <a:r>
              <a:rPr lang="pl-PL" baseline="0" dirty="0" err="1" smtClean="0"/>
              <a:t>traditional</a:t>
            </a:r>
            <a:r>
              <a:rPr lang="pl-PL" baseline="0" dirty="0" smtClean="0"/>
              <a:t> </a:t>
            </a:r>
            <a:r>
              <a:rPr lang="pl-PL" baseline="0" dirty="0" err="1" smtClean="0"/>
              <a:t>source</a:t>
            </a:r>
            <a:r>
              <a:rPr lang="pl-PL" baseline="0" dirty="0" smtClean="0"/>
              <a:t> </a:t>
            </a:r>
            <a:r>
              <a:rPr lang="pl-PL" baseline="0" dirty="0" err="1" smtClean="0"/>
              <a:t>used</a:t>
            </a:r>
            <a:r>
              <a:rPr lang="pl-PL" baseline="0" dirty="0" smtClean="0"/>
              <a:t> in </a:t>
            </a:r>
            <a:r>
              <a:rPr lang="pl-PL" baseline="0" dirty="0" err="1" smtClean="0"/>
              <a:t>positron</a:t>
            </a:r>
            <a:r>
              <a:rPr lang="pl-PL" baseline="0" dirty="0" smtClean="0"/>
              <a:t> </a:t>
            </a:r>
            <a:r>
              <a:rPr lang="pl-PL" baseline="0" dirty="0" err="1" smtClean="0"/>
              <a:t>lifetime</a:t>
            </a:r>
            <a:r>
              <a:rPr lang="pl-PL" baseline="0" dirty="0" smtClean="0"/>
              <a:t> </a:t>
            </a:r>
            <a:r>
              <a:rPr lang="pl-PL" baseline="0" dirty="0" err="1" smtClean="0"/>
              <a:t>mesurements</a:t>
            </a:r>
            <a:r>
              <a:rPr lang="pl-PL" baseline="0" dirty="0" smtClean="0"/>
              <a:t>. In </a:t>
            </a:r>
            <a:r>
              <a:rPr lang="pl-PL" baseline="0" dirty="0" err="1" smtClean="0"/>
              <a:t>our</a:t>
            </a:r>
            <a:r>
              <a:rPr lang="pl-PL" baseline="0" dirty="0" smtClean="0"/>
              <a:t> </a:t>
            </a:r>
            <a:r>
              <a:rPr lang="pl-PL" baseline="0" dirty="0" err="1" smtClean="0"/>
              <a:t>beam</a:t>
            </a:r>
            <a:r>
              <a:rPr lang="pl-PL" baseline="0" dirty="0" smtClean="0"/>
              <a:t> we </a:t>
            </a:r>
            <a:r>
              <a:rPr lang="pl-PL" baseline="0" dirty="0" err="1" smtClean="0"/>
              <a:t>get</a:t>
            </a:r>
            <a:r>
              <a:rPr lang="pl-PL" baseline="0" dirty="0" smtClean="0"/>
              <a:t> </a:t>
            </a:r>
            <a:r>
              <a:rPr lang="pl-PL" baseline="0" dirty="0" err="1" smtClean="0"/>
              <a:t>aruont</a:t>
            </a:r>
            <a:r>
              <a:rPr lang="pl-PL" baseline="0" dirty="0" smtClean="0"/>
              <a:t> 1 mln </a:t>
            </a:r>
            <a:r>
              <a:rPr lang="pl-PL" baseline="0" dirty="0" err="1" smtClean="0"/>
              <a:t>positron</a:t>
            </a:r>
            <a:r>
              <a:rPr lang="pl-PL" baseline="0" dirty="0" smtClean="0"/>
              <a:t> per </a:t>
            </a:r>
            <a:r>
              <a:rPr lang="pl-PL" baseline="0" dirty="0" err="1" smtClean="0"/>
              <a:t>second</a:t>
            </a:r>
            <a:r>
              <a:rPr lang="pl-PL" baseline="0" dirty="0" smtClean="0"/>
              <a:t> </a:t>
            </a:r>
            <a:r>
              <a:rPr lang="pl-PL" baseline="0" dirty="0" err="1" smtClean="0"/>
              <a:t>which</a:t>
            </a:r>
            <a:r>
              <a:rPr lang="pl-PL" baseline="0" dirty="0" smtClean="0"/>
              <a:t> </a:t>
            </a:r>
            <a:r>
              <a:rPr lang="pl-PL" baseline="0" dirty="0" err="1" smtClean="0"/>
              <a:t>is</a:t>
            </a:r>
            <a:r>
              <a:rPr lang="pl-PL" baseline="0" dirty="0" smtClean="0"/>
              <a:t> </a:t>
            </a:r>
            <a:r>
              <a:rPr lang="pl-PL" baseline="0" dirty="0" err="1" smtClean="0"/>
              <a:t>formed</a:t>
            </a:r>
            <a:r>
              <a:rPr lang="pl-PL" baseline="0" dirty="0" smtClean="0"/>
              <a:t> </a:t>
            </a:r>
            <a:r>
              <a:rPr lang="pl-PL" baseline="0" dirty="0" err="1" smtClean="0"/>
              <a:t>then</a:t>
            </a:r>
            <a:r>
              <a:rPr lang="pl-PL" baseline="0" dirty="0" smtClean="0"/>
              <a:t> in </a:t>
            </a:r>
            <a:r>
              <a:rPr lang="pl-PL" baseline="0" dirty="0" err="1" smtClean="0"/>
              <a:t>flux</a:t>
            </a:r>
            <a:r>
              <a:rPr lang="pl-PL" baseline="0" dirty="0" smtClean="0"/>
              <a:t> with </a:t>
            </a:r>
            <a:r>
              <a:rPr lang="pl-PL" baseline="0" dirty="0" err="1" smtClean="0"/>
              <a:t>diameter</a:t>
            </a:r>
            <a:r>
              <a:rPr lang="pl-PL" baseline="0" dirty="0" smtClean="0"/>
              <a:t> </a:t>
            </a:r>
            <a:r>
              <a:rPr lang="pl-PL" baseline="0" dirty="0" err="1" smtClean="0"/>
              <a:t>around</a:t>
            </a:r>
            <a:r>
              <a:rPr lang="pl-PL" baseline="0" dirty="0" smtClean="0"/>
              <a:t> 5 mm. In </a:t>
            </a:r>
            <a:r>
              <a:rPr lang="pl-PL" baseline="0" dirty="0" err="1" smtClean="0"/>
              <a:t>our</a:t>
            </a:r>
            <a:r>
              <a:rPr lang="pl-PL" baseline="0" dirty="0" smtClean="0"/>
              <a:t> </a:t>
            </a:r>
            <a:r>
              <a:rPr lang="pl-PL" baseline="0" dirty="0" err="1" smtClean="0"/>
              <a:t>experiment</a:t>
            </a:r>
            <a:r>
              <a:rPr lang="pl-PL" baseline="0" dirty="0" smtClean="0"/>
              <a:t> we </a:t>
            </a:r>
            <a:r>
              <a:rPr lang="pl-PL" baseline="0" dirty="0" err="1" smtClean="0"/>
              <a:t>can</a:t>
            </a:r>
            <a:r>
              <a:rPr lang="pl-PL" baseline="0" dirty="0" smtClean="0"/>
              <a:t> </a:t>
            </a:r>
            <a:r>
              <a:rPr lang="pl-PL" baseline="0" dirty="0" err="1" smtClean="0"/>
              <a:t>change</a:t>
            </a:r>
            <a:r>
              <a:rPr lang="pl-PL" baseline="0" dirty="0" smtClean="0"/>
              <a:t> the </a:t>
            </a:r>
            <a:r>
              <a:rPr lang="pl-PL" baseline="0" dirty="0" err="1" smtClean="0"/>
              <a:t>positron</a:t>
            </a:r>
            <a:r>
              <a:rPr lang="pl-PL" baseline="0" dirty="0" smtClean="0"/>
              <a:t> </a:t>
            </a:r>
            <a:r>
              <a:rPr lang="pl-PL" baseline="0" dirty="0" err="1" smtClean="0"/>
              <a:t>energies</a:t>
            </a:r>
            <a:r>
              <a:rPr lang="pl-PL" baseline="0" dirty="0" smtClean="0"/>
              <a:t> from 50 </a:t>
            </a:r>
            <a:r>
              <a:rPr lang="pl-PL" baseline="0" dirty="0" err="1" smtClean="0"/>
              <a:t>ev</a:t>
            </a:r>
            <a:r>
              <a:rPr lang="pl-PL" baseline="0" dirty="0" smtClean="0"/>
              <a:t> </a:t>
            </a:r>
            <a:r>
              <a:rPr lang="pl-PL" baseline="0" dirty="0" err="1" smtClean="0"/>
              <a:t>up</a:t>
            </a:r>
            <a:r>
              <a:rPr lang="pl-PL" baseline="0" dirty="0" smtClean="0"/>
              <a:t> to 40 </a:t>
            </a:r>
            <a:r>
              <a:rPr lang="pl-PL" baseline="0" dirty="0" err="1" smtClean="0"/>
              <a:t>keV</a:t>
            </a:r>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13</a:t>
            </a:fld>
            <a:endParaRPr lang="pl-PL"/>
          </a:p>
        </p:txBody>
      </p:sp>
    </p:spTree>
    <p:extLst>
      <p:ext uri="{BB962C8B-B14F-4D97-AF65-F5344CB8AC3E}">
        <p14:creationId xmlns:p14="http://schemas.microsoft.com/office/powerpoint/2010/main" val="3315664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smtClean="0"/>
              <a:t>This</a:t>
            </a:r>
            <a:r>
              <a:rPr lang="pl-PL" dirty="0" smtClean="0"/>
              <a:t> </a:t>
            </a:r>
            <a:r>
              <a:rPr lang="pl-PL" dirty="0" err="1" smtClean="0"/>
              <a:t>is</a:t>
            </a:r>
            <a:r>
              <a:rPr lang="pl-PL" dirty="0" smtClean="0"/>
              <a:t> the schemat of </a:t>
            </a:r>
            <a:r>
              <a:rPr lang="pl-PL" dirty="0" err="1" smtClean="0"/>
              <a:t>positron</a:t>
            </a:r>
            <a:r>
              <a:rPr lang="pl-PL" dirty="0" smtClean="0"/>
              <a:t> </a:t>
            </a:r>
            <a:r>
              <a:rPr lang="pl-PL" dirty="0" err="1" smtClean="0"/>
              <a:t>beam</a:t>
            </a:r>
            <a:r>
              <a:rPr lang="pl-PL" dirty="0" smtClean="0"/>
              <a:t> in </a:t>
            </a:r>
            <a:r>
              <a:rPr lang="pl-PL" dirty="0" err="1" smtClean="0"/>
              <a:t>jinr</a:t>
            </a:r>
            <a:r>
              <a:rPr lang="pl-PL" dirty="0" smtClean="0"/>
              <a:t>.</a:t>
            </a:r>
            <a:r>
              <a:rPr lang="pl-PL" baseline="0" dirty="0" smtClean="0"/>
              <a:t> The </a:t>
            </a:r>
            <a:r>
              <a:rPr lang="pl-PL" baseline="0" dirty="0" err="1" smtClean="0"/>
              <a:t>source</a:t>
            </a:r>
            <a:r>
              <a:rPr lang="pl-PL" baseline="0" dirty="0" smtClean="0"/>
              <a:t> of </a:t>
            </a:r>
            <a:r>
              <a:rPr lang="pl-PL" baseline="0" dirty="0" err="1" smtClean="0"/>
              <a:t>positrons</a:t>
            </a:r>
            <a:r>
              <a:rPr lang="pl-PL" baseline="0" dirty="0" smtClean="0"/>
              <a:t> </a:t>
            </a:r>
            <a:r>
              <a:rPr lang="pl-PL" baseline="0" dirty="0" err="1" smtClean="0"/>
              <a:t>are</a:t>
            </a:r>
            <a:r>
              <a:rPr lang="pl-PL" baseline="0" dirty="0" smtClean="0"/>
              <a:t> </a:t>
            </a:r>
            <a:r>
              <a:rPr lang="pl-PL" baseline="0" dirty="0" err="1" smtClean="0"/>
              <a:t>located</a:t>
            </a:r>
            <a:r>
              <a:rPr lang="pl-PL" baseline="0" dirty="0" smtClean="0"/>
              <a:t> </a:t>
            </a:r>
            <a:r>
              <a:rPr lang="pl-PL" baseline="0" dirty="0" err="1" smtClean="0"/>
              <a:t>here</a:t>
            </a:r>
            <a:r>
              <a:rPr lang="pl-PL" baseline="0" dirty="0" smtClean="0"/>
              <a:t>. </a:t>
            </a:r>
            <a:r>
              <a:rPr lang="pl-PL" baseline="0" dirty="0" err="1" smtClean="0"/>
              <a:t>All</a:t>
            </a:r>
            <a:r>
              <a:rPr lang="pl-PL" baseline="0" dirty="0" smtClean="0"/>
              <a:t> </a:t>
            </a:r>
            <a:r>
              <a:rPr lang="pl-PL" baseline="0" dirty="0" err="1" smtClean="0"/>
              <a:t>beam</a:t>
            </a:r>
            <a:r>
              <a:rPr lang="pl-PL" baseline="0" dirty="0" smtClean="0"/>
              <a:t> </a:t>
            </a:r>
            <a:r>
              <a:rPr lang="pl-PL" baseline="0" dirty="0" err="1" smtClean="0"/>
              <a:t>works</a:t>
            </a:r>
            <a:r>
              <a:rPr lang="pl-PL" baseline="0" dirty="0" smtClean="0"/>
              <a:t> in high </a:t>
            </a:r>
            <a:r>
              <a:rPr lang="pl-PL" baseline="0" dirty="0" err="1" smtClean="0"/>
              <a:t>vacuum</a:t>
            </a:r>
            <a:r>
              <a:rPr lang="pl-PL" baseline="0" dirty="0" smtClean="0"/>
              <a:t> regime. </a:t>
            </a:r>
            <a:r>
              <a:rPr lang="pl-PL" baseline="0" dirty="0" err="1" smtClean="0"/>
              <a:t>Like</a:t>
            </a:r>
            <a:r>
              <a:rPr lang="pl-PL" baseline="0" dirty="0" smtClean="0"/>
              <a:t> I </a:t>
            </a:r>
            <a:r>
              <a:rPr lang="pl-PL" baseline="0" dirty="0" err="1" smtClean="0"/>
              <a:t>said</a:t>
            </a:r>
            <a:r>
              <a:rPr lang="pl-PL" baseline="0" dirty="0" smtClean="0"/>
              <a:t> </a:t>
            </a:r>
            <a:r>
              <a:rPr lang="pl-PL" baseline="0" dirty="0" err="1" smtClean="0"/>
              <a:t>before</a:t>
            </a:r>
            <a:r>
              <a:rPr lang="pl-PL" baseline="0" dirty="0" smtClean="0"/>
              <a:t> </a:t>
            </a:r>
            <a:r>
              <a:rPr lang="pl-PL" baseline="0" dirty="0" err="1" smtClean="0"/>
              <a:t>after</a:t>
            </a:r>
            <a:r>
              <a:rPr lang="pl-PL" baseline="0" dirty="0" smtClean="0"/>
              <a:t> </a:t>
            </a:r>
            <a:r>
              <a:rPr lang="pl-PL" baseline="0" dirty="0" err="1" smtClean="0"/>
              <a:t>moderation</a:t>
            </a:r>
            <a:r>
              <a:rPr lang="pl-PL" baseline="0" dirty="0" smtClean="0"/>
              <a:t> we </a:t>
            </a:r>
            <a:r>
              <a:rPr lang="pl-PL" baseline="0" dirty="0" err="1" smtClean="0"/>
              <a:t>have</a:t>
            </a:r>
            <a:r>
              <a:rPr lang="pl-PL" baseline="0" dirty="0" smtClean="0"/>
              <a:t> fast and </a:t>
            </a:r>
            <a:r>
              <a:rPr lang="pl-PL" baseline="0" dirty="0" err="1" smtClean="0"/>
              <a:t>slow</a:t>
            </a:r>
            <a:r>
              <a:rPr lang="pl-PL" baseline="0" dirty="0" smtClean="0"/>
              <a:t> </a:t>
            </a:r>
            <a:r>
              <a:rPr lang="pl-PL" baseline="0" dirty="0" err="1" smtClean="0"/>
              <a:t>positrons</a:t>
            </a:r>
            <a:r>
              <a:rPr lang="pl-PL" baseline="0" dirty="0" smtClean="0"/>
              <a:t> in </a:t>
            </a:r>
            <a:r>
              <a:rPr lang="pl-PL" baseline="0" dirty="0" err="1" smtClean="0"/>
              <a:t>our</a:t>
            </a:r>
            <a:r>
              <a:rPr lang="pl-PL" baseline="0" dirty="0" smtClean="0"/>
              <a:t> </a:t>
            </a:r>
            <a:r>
              <a:rPr lang="pl-PL" baseline="0" dirty="0" err="1" smtClean="0"/>
              <a:t>beam</a:t>
            </a:r>
            <a:r>
              <a:rPr lang="pl-PL" baseline="0" dirty="0" smtClean="0"/>
              <a:t>. We </a:t>
            </a:r>
            <a:r>
              <a:rPr lang="pl-PL" baseline="0" dirty="0" err="1" smtClean="0"/>
              <a:t>have</a:t>
            </a:r>
            <a:r>
              <a:rPr lang="pl-PL" baseline="0" dirty="0" smtClean="0"/>
              <a:t> to </a:t>
            </a:r>
            <a:r>
              <a:rPr lang="pl-PL" baseline="0" dirty="0" err="1" smtClean="0"/>
              <a:t>firstly</a:t>
            </a:r>
            <a:r>
              <a:rPr lang="pl-PL" baseline="0" dirty="0" smtClean="0"/>
              <a:t> </a:t>
            </a:r>
            <a:r>
              <a:rPr lang="pl-PL" baseline="0" dirty="0" err="1" smtClean="0"/>
              <a:t>saparete</a:t>
            </a:r>
            <a:r>
              <a:rPr lang="pl-PL" baseline="0" dirty="0" smtClean="0"/>
              <a:t> the </a:t>
            </a:r>
            <a:r>
              <a:rPr lang="pl-PL" baseline="0" dirty="0" err="1" smtClean="0"/>
              <a:t>slow</a:t>
            </a:r>
            <a:r>
              <a:rPr lang="pl-PL" baseline="0" dirty="0" smtClean="0"/>
              <a:t> one. We do </a:t>
            </a:r>
            <a:r>
              <a:rPr lang="pl-PL" baseline="0" dirty="0" err="1" smtClean="0"/>
              <a:t>this</a:t>
            </a:r>
            <a:r>
              <a:rPr lang="pl-PL" baseline="0" dirty="0" smtClean="0"/>
              <a:t> </a:t>
            </a:r>
            <a:r>
              <a:rPr lang="pl-PL" baseline="0" dirty="0" err="1" smtClean="0"/>
              <a:t>using</a:t>
            </a:r>
            <a:r>
              <a:rPr lang="pl-PL" baseline="0" dirty="0" smtClean="0"/>
              <a:t> </a:t>
            </a:r>
            <a:r>
              <a:rPr lang="pl-PL" baseline="0" dirty="0" err="1" smtClean="0"/>
              <a:t>electromagnetic</a:t>
            </a:r>
            <a:r>
              <a:rPr lang="pl-PL" baseline="0" dirty="0" smtClean="0"/>
              <a:t> field and small </a:t>
            </a:r>
            <a:r>
              <a:rPr lang="pl-PL" baseline="0" dirty="0" err="1" smtClean="0"/>
              <a:t>curve</a:t>
            </a:r>
            <a:r>
              <a:rPr lang="pl-PL" baseline="0" dirty="0" smtClean="0"/>
              <a:t> in </a:t>
            </a:r>
            <a:r>
              <a:rPr lang="pl-PL" baseline="0" dirty="0" err="1" smtClean="0"/>
              <a:t>ion</a:t>
            </a:r>
            <a:r>
              <a:rPr lang="pl-PL" baseline="0" dirty="0" smtClean="0"/>
              <a:t> </a:t>
            </a:r>
            <a:r>
              <a:rPr lang="pl-PL" baseline="0" dirty="0" err="1" smtClean="0"/>
              <a:t>guide</a:t>
            </a:r>
            <a:r>
              <a:rPr lang="pl-PL" baseline="0" dirty="0" smtClean="0"/>
              <a:t>.  Here the </a:t>
            </a:r>
            <a:r>
              <a:rPr lang="pl-PL" baseline="0" dirty="0" err="1" smtClean="0"/>
              <a:t>separations</a:t>
            </a:r>
            <a:r>
              <a:rPr lang="pl-PL" baseline="0" dirty="0" smtClean="0"/>
              <a:t> </a:t>
            </a:r>
            <a:r>
              <a:rPr lang="pl-PL" baseline="0" dirty="0" err="1" smtClean="0"/>
              <a:t>occurs</a:t>
            </a:r>
            <a:r>
              <a:rPr lang="pl-PL" baseline="0" dirty="0" smtClean="0"/>
              <a:t>. </a:t>
            </a:r>
            <a:r>
              <a:rPr lang="pl-PL" baseline="0" dirty="0" err="1" smtClean="0"/>
              <a:t>Its</a:t>
            </a:r>
            <a:r>
              <a:rPr lang="pl-PL" baseline="0" dirty="0" smtClean="0"/>
              <a:t> hard to </a:t>
            </a:r>
            <a:r>
              <a:rPr lang="pl-PL" baseline="0" dirty="0" err="1" smtClean="0"/>
              <a:t>change</a:t>
            </a:r>
            <a:r>
              <a:rPr lang="pl-PL" baseline="0" dirty="0" smtClean="0"/>
              <a:t> the </a:t>
            </a:r>
            <a:r>
              <a:rPr lang="pl-PL" baseline="0" dirty="0" err="1" smtClean="0"/>
              <a:t>track</a:t>
            </a:r>
            <a:r>
              <a:rPr lang="pl-PL" baseline="0" dirty="0" smtClean="0"/>
              <a:t> of the fast </a:t>
            </a:r>
            <a:r>
              <a:rPr lang="pl-PL" baseline="0" dirty="0" err="1" smtClean="0"/>
              <a:t>positron</a:t>
            </a:r>
            <a:r>
              <a:rPr lang="pl-PL" baseline="0" dirty="0" smtClean="0"/>
              <a:t> </a:t>
            </a:r>
            <a:r>
              <a:rPr lang="pl-PL" baseline="0" dirty="0" err="1" smtClean="0"/>
              <a:t>so</a:t>
            </a:r>
            <a:r>
              <a:rPr lang="pl-PL" baseline="0" dirty="0" smtClean="0"/>
              <a:t> </a:t>
            </a:r>
            <a:r>
              <a:rPr lang="pl-PL" baseline="0" dirty="0" err="1" smtClean="0"/>
              <a:t>they</a:t>
            </a:r>
            <a:r>
              <a:rPr lang="pl-PL" baseline="0" dirty="0" smtClean="0"/>
              <a:t> </a:t>
            </a:r>
            <a:r>
              <a:rPr lang="pl-PL" baseline="0" dirty="0" err="1" smtClean="0"/>
              <a:t>collide</a:t>
            </a:r>
            <a:r>
              <a:rPr lang="pl-PL" baseline="0" dirty="0" smtClean="0"/>
              <a:t> and </a:t>
            </a:r>
            <a:r>
              <a:rPr lang="pl-PL" baseline="0" dirty="0" err="1" smtClean="0"/>
              <a:t>annihilate</a:t>
            </a:r>
            <a:r>
              <a:rPr lang="pl-PL" baseline="0" dirty="0" smtClean="0"/>
              <a:t> in </a:t>
            </a:r>
            <a:r>
              <a:rPr lang="pl-PL" baseline="0" dirty="0" err="1" smtClean="0"/>
              <a:t>ion</a:t>
            </a:r>
            <a:r>
              <a:rPr lang="pl-PL" baseline="0" dirty="0" smtClean="0"/>
              <a:t> </a:t>
            </a:r>
            <a:r>
              <a:rPr lang="pl-PL" baseline="0" dirty="0" err="1" smtClean="0"/>
              <a:t>guide</a:t>
            </a:r>
            <a:r>
              <a:rPr lang="pl-PL" baseline="0" dirty="0" smtClean="0"/>
              <a:t> on </a:t>
            </a:r>
            <a:r>
              <a:rPr lang="pl-PL" baseline="0" dirty="0" err="1" smtClean="0"/>
              <a:t>courve</a:t>
            </a:r>
            <a:r>
              <a:rPr lang="pl-PL" baseline="0" dirty="0" smtClean="0"/>
              <a:t>. </a:t>
            </a:r>
            <a:r>
              <a:rPr lang="pl-PL" baseline="0" dirty="0" err="1" smtClean="0"/>
              <a:t>Only</a:t>
            </a:r>
            <a:r>
              <a:rPr lang="pl-PL" baseline="0" dirty="0" smtClean="0"/>
              <a:t> </a:t>
            </a:r>
            <a:r>
              <a:rPr lang="pl-PL" baseline="0" dirty="0" err="1" smtClean="0"/>
              <a:t>slow</a:t>
            </a:r>
            <a:r>
              <a:rPr lang="pl-PL" baseline="0" dirty="0" smtClean="0"/>
              <a:t> </a:t>
            </a:r>
            <a:r>
              <a:rPr lang="pl-PL" baseline="0" dirty="0" err="1" smtClean="0"/>
              <a:t>positron</a:t>
            </a:r>
            <a:r>
              <a:rPr lang="pl-PL" baseline="0" dirty="0" smtClean="0"/>
              <a:t> </a:t>
            </a:r>
            <a:r>
              <a:rPr lang="pl-PL" baseline="0" dirty="0" err="1" smtClean="0"/>
              <a:t>remains</a:t>
            </a:r>
            <a:r>
              <a:rPr lang="pl-PL" baseline="0" dirty="0" smtClean="0"/>
              <a:t> </a:t>
            </a:r>
            <a:r>
              <a:rPr lang="pl-PL" baseline="0" dirty="0" err="1" smtClean="0"/>
              <a:t>which</a:t>
            </a:r>
            <a:r>
              <a:rPr lang="pl-PL" baseline="0" dirty="0" smtClean="0"/>
              <a:t> </a:t>
            </a:r>
            <a:r>
              <a:rPr lang="pl-PL" baseline="0" dirty="0" err="1" smtClean="0"/>
              <a:t>are</a:t>
            </a:r>
            <a:r>
              <a:rPr lang="pl-PL" baseline="0" dirty="0" smtClean="0"/>
              <a:t> </a:t>
            </a:r>
            <a:r>
              <a:rPr lang="pl-PL" baseline="0" dirty="0" err="1" smtClean="0"/>
              <a:t>then</a:t>
            </a:r>
            <a:r>
              <a:rPr lang="pl-PL" baseline="0" dirty="0" smtClean="0"/>
              <a:t> </a:t>
            </a:r>
            <a:r>
              <a:rPr lang="pl-PL" baseline="0" dirty="0" err="1" smtClean="0"/>
              <a:t>accelereted</a:t>
            </a:r>
            <a:r>
              <a:rPr lang="pl-PL" baseline="0" dirty="0" smtClean="0"/>
              <a:t> </a:t>
            </a:r>
            <a:r>
              <a:rPr lang="pl-PL" baseline="0" dirty="0" err="1" smtClean="0"/>
              <a:t>using</a:t>
            </a:r>
            <a:r>
              <a:rPr lang="pl-PL" baseline="0" dirty="0" smtClean="0"/>
              <a:t> </a:t>
            </a:r>
            <a:r>
              <a:rPr lang="pl-PL" baseline="0" dirty="0" err="1" smtClean="0"/>
              <a:t>electric</a:t>
            </a:r>
            <a:r>
              <a:rPr lang="pl-PL" baseline="0" dirty="0" smtClean="0"/>
              <a:t> field </a:t>
            </a:r>
            <a:r>
              <a:rPr lang="pl-PL" baseline="0" dirty="0" err="1" smtClean="0"/>
              <a:t>apllied</a:t>
            </a:r>
            <a:r>
              <a:rPr lang="pl-PL" baseline="0" dirty="0" smtClean="0"/>
              <a:t> to </a:t>
            </a:r>
            <a:r>
              <a:rPr lang="pl-PL" baseline="0" dirty="0" err="1" smtClean="0"/>
              <a:t>samples</a:t>
            </a:r>
            <a:r>
              <a:rPr lang="pl-PL" baseline="0" dirty="0" smtClean="0"/>
              <a:t> </a:t>
            </a:r>
            <a:r>
              <a:rPr lang="pl-PL" baseline="0" dirty="0" err="1" smtClean="0"/>
              <a:t>locacaded</a:t>
            </a:r>
            <a:r>
              <a:rPr lang="pl-PL" baseline="0" dirty="0" smtClean="0"/>
              <a:t> </a:t>
            </a:r>
            <a:r>
              <a:rPr lang="pl-PL" baseline="0" dirty="0" err="1" smtClean="0"/>
              <a:t>here</a:t>
            </a:r>
            <a:r>
              <a:rPr lang="pl-PL" baseline="0" dirty="0" smtClean="0"/>
              <a:t>.</a:t>
            </a:r>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14</a:t>
            </a:fld>
            <a:endParaRPr lang="pl-PL"/>
          </a:p>
        </p:txBody>
      </p:sp>
    </p:spTree>
    <p:extLst>
      <p:ext uri="{BB962C8B-B14F-4D97-AF65-F5344CB8AC3E}">
        <p14:creationId xmlns:p14="http://schemas.microsoft.com/office/powerpoint/2010/main" val="2564489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In</a:t>
            </a:r>
            <a:r>
              <a:rPr lang="pl-PL" baseline="0" dirty="0" smtClean="0"/>
              <a:t> </a:t>
            </a:r>
            <a:r>
              <a:rPr lang="pl-PL" baseline="0" dirty="0" err="1" smtClean="0"/>
              <a:t>our</a:t>
            </a:r>
            <a:r>
              <a:rPr lang="pl-PL" baseline="0" dirty="0" smtClean="0"/>
              <a:t> </a:t>
            </a:r>
            <a:r>
              <a:rPr lang="pl-PL" baseline="0" dirty="0" err="1" smtClean="0"/>
              <a:t>equpment</a:t>
            </a:r>
            <a:r>
              <a:rPr lang="pl-PL" baseline="0" dirty="0" smtClean="0"/>
              <a:t> we </a:t>
            </a:r>
            <a:r>
              <a:rPr lang="pl-PL" baseline="0" dirty="0" err="1" smtClean="0"/>
              <a:t>can</a:t>
            </a:r>
            <a:r>
              <a:rPr lang="pl-PL" baseline="0" dirty="0" smtClean="0"/>
              <a:t> </a:t>
            </a:r>
            <a:r>
              <a:rPr lang="pl-PL" baseline="0" dirty="0" err="1" smtClean="0"/>
              <a:t>produce</a:t>
            </a:r>
            <a:r>
              <a:rPr lang="pl-PL" baseline="0" dirty="0" smtClean="0"/>
              <a:t> the </a:t>
            </a:r>
            <a:r>
              <a:rPr lang="pl-PL" baseline="0" dirty="0" err="1" smtClean="0"/>
              <a:t>positrons</a:t>
            </a:r>
            <a:r>
              <a:rPr lang="pl-PL" baseline="0" dirty="0" smtClean="0"/>
              <a:t> with Energy </a:t>
            </a:r>
            <a:r>
              <a:rPr lang="pl-PL" baseline="0" dirty="0" err="1" smtClean="0"/>
              <a:t>up</a:t>
            </a:r>
            <a:r>
              <a:rPr lang="pl-PL" baseline="0" dirty="0" smtClean="0"/>
              <a:t> to 36 </a:t>
            </a:r>
            <a:r>
              <a:rPr lang="pl-PL" baseline="0" dirty="0" err="1" smtClean="0"/>
              <a:t>keV</a:t>
            </a:r>
            <a:r>
              <a:rPr lang="pl-PL" baseline="0" dirty="0" smtClean="0"/>
              <a:t>. Here we </a:t>
            </a:r>
            <a:r>
              <a:rPr lang="pl-PL" baseline="0" dirty="0" err="1" smtClean="0"/>
              <a:t>could</a:t>
            </a:r>
            <a:r>
              <a:rPr lang="pl-PL" baseline="0" dirty="0" smtClean="0"/>
              <a:t> </a:t>
            </a:r>
            <a:r>
              <a:rPr lang="pl-PL" baseline="0" dirty="0" err="1" smtClean="0"/>
              <a:t>observe</a:t>
            </a:r>
            <a:r>
              <a:rPr lang="pl-PL" baseline="0" dirty="0" smtClean="0"/>
              <a:t> </a:t>
            </a:r>
            <a:r>
              <a:rPr lang="pl-PL" baseline="0" dirty="0" err="1" smtClean="0"/>
              <a:t>how</a:t>
            </a:r>
            <a:r>
              <a:rPr lang="pl-PL" baseline="0" dirty="0" smtClean="0"/>
              <a:t> the </a:t>
            </a:r>
            <a:r>
              <a:rPr lang="pl-PL" baseline="0" dirty="0" err="1" smtClean="0"/>
              <a:t>positron</a:t>
            </a:r>
            <a:r>
              <a:rPr lang="pl-PL" baseline="0" dirty="0" smtClean="0"/>
              <a:t> </a:t>
            </a:r>
            <a:r>
              <a:rPr lang="pl-PL" baseline="0" dirty="0" err="1" smtClean="0"/>
              <a:t>implanation</a:t>
            </a:r>
            <a:r>
              <a:rPr lang="pl-PL" baseline="0" dirty="0" smtClean="0"/>
              <a:t> </a:t>
            </a:r>
            <a:r>
              <a:rPr lang="pl-PL" baseline="0" dirty="0" err="1" smtClean="0"/>
              <a:t>range</a:t>
            </a:r>
            <a:r>
              <a:rPr lang="pl-PL" baseline="0" dirty="0" smtClean="0"/>
              <a:t> </a:t>
            </a:r>
            <a:r>
              <a:rPr lang="pl-PL" baseline="0" dirty="0" err="1" smtClean="0"/>
              <a:t>change</a:t>
            </a:r>
            <a:r>
              <a:rPr lang="pl-PL" baseline="0" dirty="0" smtClean="0"/>
              <a:t> </a:t>
            </a:r>
            <a:r>
              <a:rPr lang="pl-PL" baseline="0" dirty="0" err="1" smtClean="0"/>
              <a:t>when</a:t>
            </a:r>
            <a:r>
              <a:rPr lang="pl-PL" baseline="0" dirty="0" smtClean="0"/>
              <a:t> we </a:t>
            </a:r>
            <a:r>
              <a:rPr lang="pl-PL" baseline="0" dirty="0" err="1" smtClean="0"/>
              <a:t>change</a:t>
            </a:r>
            <a:r>
              <a:rPr lang="pl-PL" baseline="0" dirty="0" smtClean="0"/>
              <a:t> the </a:t>
            </a:r>
            <a:r>
              <a:rPr lang="pl-PL" baseline="0" dirty="0" err="1" smtClean="0"/>
              <a:t>positron</a:t>
            </a:r>
            <a:r>
              <a:rPr lang="pl-PL" baseline="0" dirty="0" smtClean="0"/>
              <a:t> </a:t>
            </a:r>
            <a:r>
              <a:rPr lang="pl-PL" baseline="0" dirty="0" err="1" smtClean="0"/>
              <a:t>energies</a:t>
            </a:r>
            <a:r>
              <a:rPr lang="pl-PL" baseline="0" dirty="0" smtClean="0"/>
              <a:t>. The </a:t>
            </a:r>
            <a:r>
              <a:rPr lang="pl-PL" baseline="0" dirty="0" err="1" smtClean="0"/>
              <a:t>dependency</a:t>
            </a:r>
            <a:r>
              <a:rPr lang="pl-PL" baseline="0" dirty="0" smtClean="0"/>
              <a:t> </a:t>
            </a:r>
            <a:r>
              <a:rPr lang="pl-PL" baseline="0" dirty="0" err="1" smtClean="0"/>
              <a:t>its</a:t>
            </a:r>
            <a:r>
              <a:rPr lang="pl-PL" baseline="0" dirty="0" smtClean="0"/>
              <a:t> not </a:t>
            </a:r>
            <a:r>
              <a:rPr lang="pl-PL" baseline="0" dirty="0" err="1" smtClean="0"/>
              <a:t>linear</a:t>
            </a:r>
            <a:r>
              <a:rPr lang="pl-PL" baseline="0" dirty="0" smtClean="0"/>
              <a:t> and </a:t>
            </a:r>
            <a:r>
              <a:rPr lang="pl-PL" baseline="0" dirty="0" err="1" smtClean="0"/>
              <a:t>depend</a:t>
            </a:r>
            <a:r>
              <a:rPr lang="pl-PL" baseline="0" dirty="0" smtClean="0"/>
              <a:t> on </a:t>
            </a:r>
            <a:r>
              <a:rPr lang="pl-PL" baseline="0" dirty="0" err="1" smtClean="0"/>
              <a:t>sample</a:t>
            </a:r>
            <a:r>
              <a:rPr lang="pl-PL" baseline="0" dirty="0" smtClean="0"/>
              <a:t> </a:t>
            </a:r>
            <a:r>
              <a:rPr lang="pl-PL" baseline="0" dirty="0" err="1" smtClean="0"/>
              <a:t>material</a:t>
            </a:r>
            <a:r>
              <a:rPr lang="pl-PL" baseline="0" dirty="0" smtClean="0"/>
              <a:t>. </a:t>
            </a:r>
            <a:r>
              <a:rPr lang="pl-PL" baseline="0" dirty="0" err="1" smtClean="0"/>
              <a:t>Maximal</a:t>
            </a:r>
            <a:r>
              <a:rPr lang="pl-PL" baseline="0" dirty="0" smtClean="0"/>
              <a:t> </a:t>
            </a:r>
            <a:r>
              <a:rPr lang="pl-PL" baseline="0" dirty="0" err="1" smtClean="0"/>
              <a:t>energies</a:t>
            </a:r>
            <a:r>
              <a:rPr lang="pl-PL" baseline="0" dirty="0" smtClean="0"/>
              <a:t> </a:t>
            </a:r>
            <a:r>
              <a:rPr lang="pl-PL" baseline="0" dirty="0" err="1" smtClean="0"/>
              <a:t>which</a:t>
            </a:r>
            <a:r>
              <a:rPr lang="pl-PL" baseline="0" dirty="0" smtClean="0"/>
              <a:t> </a:t>
            </a:r>
            <a:r>
              <a:rPr lang="pl-PL" baseline="0" dirty="0" err="1" smtClean="0"/>
              <a:t>could</a:t>
            </a:r>
            <a:r>
              <a:rPr lang="pl-PL" baseline="0" dirty="0" smtClean="0"/>
              <a:t> be </a:t>
            </a:r>
            <a:r>
              <a:rPr lang="pl-PL" baseline="0" dirty="0" err="1" smtClean="0"/>
              <a:t>obtained</a:t>
            </a:r>
            <a:r>
              <a:rPr lang="pl-PL" baseline="0" dirty="0" smtClean="0"/>
              <a:t> by </a:t>
            </a:r>
            <a:r>
              <a:rPr lang="pl-PL" baseline="0" dirty="0" err="1" smtClean="0"/>
              <a:t>us</a:t>
            </a:r>
            <a:r>
              <a:rPr lang="pl-PL" baseline="0" dirty="0" smtClean="0"/>
              <a:t> </a:t>
            </a:r>
            <a:r>
              <a:rPr lang="pl-PL" baseline="0" dirty="0" err="1" smtClean="0"/>
              <a:t>is</a:t>
            </a:r>
            <a:r>
              <a:rPr lang="pl-PL" baseline="0" dirty="0" smtClean="0"/>
              <a:t> </a:t>
            </a:r>
            <a:r>
              <a:rPr lang="pl-PL" baseline="0" dirty="0" err="1" smtClean="0"/>
              <a:t>arond</a:t>
            </a:r>
            <a:r>
              <a:rPr lang="pl-PL" baseline="0" dirty="0" smtClean="0"/>
              <a:t> 36 </a:t>
            </a:r>
            <a:r>
              <a:rPr lang="pl-PL" baseline="0" dirty="0" err="1" smtClean="0"/>
              <a:t>keV</a:t>
            </a:r>
            <a:r>
              <a:rPr lang="pl-PL" baseline="0" dirty="0" smtClean="0"/>
              <a:t>. On </a:t>
            </a:r>
            <a:r>
              <a:rPr lang="pl-PL" baseline="0" dirty="0" err="1" smtClean="0"/>
              <a:t>this</a:t>
            </a:r>
            <a:r>
              <a:rPr lang="pl-PL" baseline="0" dirty="0" smtClean="0"/>
              <a:t> plot the we </a:t>
            </a:r>
            <a:r>
              <a:rPr lang="pl-PL" baseline="0" dirty="0" err="1" smtClean="0"/>
              <a:t>can</a:t>
            </a:r>
            <a:r>
              <a:rPr lang="pl-PL" baseline="0" dirty="0" smtClean="0"/>
              <a:t> </a:t>
            </a:r>
            <a:r>
              <a:rPr lang="pl-PL" baseline="0" dirty="0" err="1" smtClean="0"/>
              <a:t>observe</a:t>
            </a:r>
            <a:r>
              <a:rPr lang="pl-PL" baseline="0" dirty="0" smtClean="0"/>
              <a:t> the </a:t>
            </a:r>
            <a:r>
              <a:rPr lang="pl-PL" baseline="0" dirty="0" err="1" smtClean="0"/>
              <a:t>maximal</a:t>
            </a:r>
            <a:r>
              <a:rPr lang="pl-PL" baseline="0" dirty="0" smtClean="0"/>
              <a:t> </a:t>
            </a:r>
            <a:r>
              <a:rPr lang="pl-PL" baseline="0" dirty="0" err="1" smtClean="0"/>
              <a:t>depth</a:t>
            </a:r>
            <a:r>
              <a:rPr lang="pl-PL" baseline="0" dirty="0" smtClean="0"/>
              <a:t> </a:t>
            </a:r>
            <a:r>
              <a:rPr lang="pl-PL" baseline="0" dirty="0" err="1" smtClean="0"/>
              <a:t>which</a:t>
            </a:r>
            <a:r>
              <a:rPr lang="pl-PL" baseline="0" dirty="0" smtClean="0"/>
              <a:t> </a:t>
            </a:r>
            <a:r>
              <a:rPr lang="pl-PL" baseline="0" dirty="0" err="1" smtClean="0"/>
              <a:t>could</a:t>
            </a:r>
            <a:r>
              <a:rPr lang="pl-PL" baseline="0" dirty="0" smtClean="0"/>
              <a:t> be </a:t>
            </a:r>
            <a:r>
              <a:rPr lang="pl-PL" baseline="0" dirty="0" err="1" smtClean="0"/>
              <a:t>studied</a:t>
            </a:r>
            <a:r>
              <a:rPr lang="pl-PL" baseline="0" dirty="0" smtClean="0"/>
              <a:t> by </a:t>
            </a:r>
            <a:r>
              <a:rPr lang="pl-PL" baseline="0" dirty="0" err="1" smtClean="0"/>
              <a:t>us</a:t>
            </a:r>
            <a:r>
              <a:rPr lang="pl-PL" baseline="0" dirty="0" smtClean="0"/>
              <a:t> </a:t>
            </a:r>
            <a:r>
              <a:rPr lang="pl-PL" baseline="0" dirty="0" err="1" smtClean="0"/>
              <a:t>using</a:t>
            </a:r>
            <a:r>
              <a:rPr lang="pl-PL" baseline="0" dirty="0" smtClean="0"/>
              <a:t> </a:t>
            </a:r>
            <a:r>
              <a:rPr lang="pl-PL" baseline="0" dirty="0" err="1" smtClean="0"/>
              <a:t>slow</a:t>
            </a:r>
            <a:r>
              <a:rPr lang="pl-PL" baseline="0" dirty="0" smtClean="0"/>
              <a:t> </a:t>
            </a:r>
            <a:r>
              <a:rPr lang="pl-PL" baseline="0" dirty="0" err="1" smtClean="0"/>
              <a:t>positron</a:t>
            </a:r>
            <a:r>
              <a:rPr lang="pl-PL" baseline="0" dirty="0" smtClean="0"/>
              <a:t> </a:t>
            </a:r>
            <a:r>
              <a:rPr lang="pl-PL" baseline="0" dirty="0" err="1" smtClean="0"/>
              <a:t>beam</a:t>
            </a:r>
            <a:r>
              <a:rPr lang="pl-PL" baseline="0" dirty="0" smtClean="0"/>
              <a:t>. For </a:t>
            </a:r>
            <a:r>
              <a:rPr lang="pl-PL" baseline="0" dirty="0" err="1" smtClean="0"/>
              <a:t>low</a:t>
            </a:r>
            <a:r>
              <a:rPr lang="pl-PL" baseline="0" dirty="0" smtClean="0"/>
              <a:t> </a:t>
            </a:r>
            <a:r>
              <a:rPr lang="pl-PL" baseline="0" dirty="0" err="1" smtClean="0"/>
              <a:t>density</a:t>
            </a:r>
            <a:r>
              <a:rPr lang="pl-PL" baseline="0" dirty="0" smtClean="0"/>
              <a:t> materials </a:t>
            </a:r>
            <a:r>
              <a:rPr lang="pl-PL" baseline="0" dirty="0" err="1" smtClean="0"/>
              <a:t>like</a:t>
            </a:r>
            <a:r>
              <a:rPr lang="pl-PL" baseline="0" dirty="0" smtClean="0"/>
              <a:t> </a:t>
            </a:r>
            <a:r>
              <a:rPr lang="pl-PL" baseline="0" dirty="0" err="1" smtClean="0"/>
              <a:t>polymers</a:t>
            </a:r>
            <a:r>
              <a:rPr lang="pl-PL" baseline="0" dirty="0" smtClean="0"/>
              <a:t> we </a:t>
            </a:r>
            <a:r>
              <a:rPr lang="pl-PL" baseline="0" dirty="0" err="1" smtClean="0"/>
              <a:t>could</a:t>
            </a:r>
            <a:r>
              <a:rPr lang="pl-PL" baseline="0" dirty="0" smtClean="0"/>
              <a:t> </a:t>
            </a:r>
            <a:r>
              <a:rPr lang="pl-PL" baseline="0" dirty="0" err="1" smtClean="0"/>
              <a:t>study</a:t>
            </a:r>
            <a:r>
              <a:rPr lang="pl-PL" baseline="0" dirty="0" smtClean="0"/>
              <a:t> a region of </a:t>
            </a:r>
            <a:r>
              <a:rPr lang="pl-PL" baseline="0" dirty="0" err="1" smtClean="0"/>
              <a:t>several</a:t>
            </a:r>
            <a:r>
              <a:rPr lang="pl-PL" baseline="0" dirty="0" smtClean="0"/>
              <a:t> </a:t>
            </a:r>
            <a:r>
              <a:rPr lang="pl-PL" baseline="0" dirty="0" err="1" smtClean="0"/>
              <a:t>micrometers</a:t>
            </a:r>
            <a:r>
              <a:rPr lang="pl-PL" baseline="0" dirty="0" smtClean="0"/>
              <a:t>, </a:t>
            </a:r>
            <a:r>
              <a:rPr lang="pl-PL" baseline="0" dirty="0" err="1" smtClean="0"/>
              <a:t>however</a:t>
            </a:r>
            <a:r>
              <a:rPr lang="pl-PL" baseline="0" dirty="0" smtClean="0"/>
              <a:t> for </a:t>
            </a:r>
            <a:r>
              <a:rPr lang="pl-PL" baseline="0" dirty="0" err="1" smtClean="0"/>
              <a:t>steel</a:t>
            </a:r>
            <a:r>
              <a:rPr lang="pl-PL" baseline="0" dirty="0" smtClean="0"/>
              <a:t> and </a:t>
            </a:r>
            <a:r>
              <a:rPr lang="pl-PL" baseline="0" dirty="0" err="1" smtClean="0"/>
              <a:t>typical</a:t>
            </a:r>
            <a:r>
              <a:rPr lang="pl-PL" baseline="0" dirty="0" smtClean="0"/>
              <a:t> </a:t>
            </a:r>
            <a:r>
              <a:rPr lang="pl-PL" baseline="0" dirty="0" err="1" smtClean="0"/>
              <a:t>transistions</a:t>
            </a:r>
            <a:r>
              <a:rPr lang="pl-PL" baseline="0" dirty="0" smtClean="0"/>
              <a:t> </a:t>
            </a:r>
            <a:r>
              <a:rPr lang="pl-PL" baseline="0" dirty="0" err="1" smtClean="0"/>
              <a:t>metlas</a:t>
            </a:r>
            <a:r>
              <a:rPr lang="pl-PL" baseline="0" dirty="0" smtClean="0"/>
              <a:t> </a:t>
            </a:r>
            <a:r>
              <a:rPr lang="pl-PL" baseline="0" dirty="0" err="1" smtClean="0"/>
              <a:t>its</a:t>
            </a:r>
            <a:r>
              <a:rPr lang="pl-PL" baseline="0" dirty="0" smtClean="0"/>
              <a:t> </a:t>
            </a:r>
            <a:r>
              <a:rPr lang="pl-PL" baseline="0" dirty="0" err="1" smtClean="0"/>
              <a:t>only</a:t>
            </a:r>
            <a:r>
              <a:rPr lang="pl-PL" baseline="0" dirty="0" smtClean="0"/>
              <a:t> </a:t>
            </a:r>
            <a:r>
              <a:rPr lang="pl-PL" baseline="0" dirty="0" err="1" smtClean="0"/>
              <a:t>about</a:t>
            </a:r>
            <a:r>
              <a:rPr lang="pl-PL" baseline="0" dirty="0" smtClean="0"/>
              <a:t> 1 um.</a:t>
            </a:r>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15</a:t>
            </a:fld>
            <a:endParaRPr lang="pl-PL"/>
          </a:p>
        </p:txBody>
      </p:sp>
    </p:spTree>
    <p:extLst>
      <p:ext uri="{BB962C8B-B14F-4D97-AF65-F5344CB8AC3E}">
        <p14:creationId xmlns:p14="http://schemas.microsoft.com/office/powerpoint/2010/main" val="159882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smtClean="0"/>
              <a:t>Our</a:t>
            </a:r>
            <a:r>
              <a:rPr lang="pl-PL" baseline="0" dirty="0" smtClean="0"/>
              <a:t> </a:t>
            </a:r>
            <a:r>
              <a:rPr lang="pl-PL" baseline="0" dirty="0" err="1" smtClean="0"/>
              <a:t>positron</a:t>
            </a:r>
            <a:r>
              <a:rPr lang="pl-PL" baseline="0" dirty="0" smtClean="0"/>
              <a:t> </a:t>
            </a:r>
            <a:r>
              <a:rPr lang="pl-PL" baseline="0" dirty="0" err="1" smtClean="0"/>
              <a:t>beam</a:t>
            </a:r>
            <a:r>
              <a:rPr lang="pl-PL" baseline="0" dirty="0" smtClean="0"/>
              <a:t> </a:t>
            </a:r>
            <a:r>
              <a:rPr lang="pl-PL" baseline="0" dirty="0" err="1" smtClean="0"/>
              <a:t>is</a:t>
            </a:r>
            <a:r>
              <a:rPr lang="pl-PL" baseline="0" dirty="0" smtClean="0"/>
              <a:t> </a:t>
            </a:r>
            <a:r>
              <a:rPr lang="pl-PL" baseline="0" dirty="0" err="1" smtClean="0"/>
              <a:t>used</a:t>
            </a:r>
            <a:r>
              <a:rPr lang="pl-PL" baseline="0" dirty="0" smtClean="0"/>
              <a:t> not </a:t>
            </a:r>
            <a:r>
              <a:rPr lang="pl-PL" baseline="0" dirty="0" err="1" smtClean="0"/>
              <a:t>only</a:t>
            </a:r>
            <a:r>
              <a:rPr lang="pl-PL" baseline="0" dirty="0" smtClean="0"/>
              <a:t> for materials </a:t>
            </a:r>
            <a:r>
              <a:rPr lang="pl-PL" baseline="0" dirty="0" err="1" smtClean="0"/>
              <a:t>studies</a:t>
            </a:r>
            <a:r>
              <a:rPr lang="pl-PL" baseline="0" dirty="0" smtClean="0"/>
              <a:t> </a:t>
            </a:r>
            <a:r>
              <a:rPr lang="pl-PL" baseline="0" dirty="0" err="1" smtClean="0"/>
              <a:t>so</a:t>
            </a:r>
            <a:r>
              <a:rPr lang="pl-PL" baseline="0" dirty="0" smtClean="0"/>
              <a:t> we </a:t>
            </a:r>
            <a:r>
              <a:rPr lang="pl-PL" baseline="0" dirty="0" err="1" smtClean="0"/>
              <a:t>have</a:t>
            </a:r>
            <a:r>
              <a:rPr lang="pl-PL" baseline="0" dirty="0" smtClean="0"/>
              <a:t> </a:t>
            </a:r>
            <a:r>
              <a:rPr lang="pl-PL" baseline="0" dirty="0" err="1" smtClean="0"/>
              <a:t>two</a:t>
            </a:r>
            <a:r>
              <a:rPr lang="pl-PL" baseline="0" dirty="0" smtClean="0"/>
              <a:t> </a:t>
            </a:r>
            <a:r>
              <a:rPr lang="pl-PL" baseline="0" dirty="0" err="1" smtClean="0"/>
              <a:t>channels</a:t>
            </a:r>
            <a:r>
              <a:rPr lang="pl-PL" baseline="0" dirty="0" smtClean="0"/>
              <a:t>. </a:t>
            </a:r>
            <a:r>
              <a:rPr lang="pl-PL" baseline="0" dirty="0" err="1" smtClean="0"/>
              <a:t>This</a:t>
            </a:r>
            <a:r>
              <a:rPr lang="pl-PL" baseline="0" dirty="0" smtClean="0"/>
              <a:t> one </a:t>
            </a:r>
            <a:r>
              <a:rPr lang="pl-PL" baseline="0" dirty="0" err="1" smtClean="0"/>
              <a:t>is</a:t>
            </a:r>
            <a:r>
              <a:rPr lang="pl-PL" baseline="0" dirty="0" smtClean="0"/>
              <a:t> </a:t>
            </a:r>
            <a:r>
              <a:rPr lang="pl-PL" baseline="0" dirty="0" err="1" smtClean="0"/>
              <a:t>predicted</a:t>
            </a:r>
            <a:r>
              <a:rPr lang="pl-PL" baseline="0" dirty="0" smtClean="0"/>
              <a:t> for </a:t>
            </a:r>
            <a:r>
              <a:rPr lang="pl-PL" baseline="0" dirty="0" err="1" smtClean="0"/>
              <a:t>positron</a:t>
            </a:r>
            <a:r>
              <a:rPr lang="pl-PL" baseline="0" dirty="0" smtClean="0"/>
              <a:t> </a:t>
            </a:r>
            <a:r>
              <a:rPr lang="pl-PL" baseline="0" dirty="0" err="1" smtClean="0"/>
              <a:t>material</a:t>
            </a:r>
            <a:r>
              <a:rPr lang="pl-PL" baseline="0" dirty="0" smtClean="0"/>
              <a:t> </a:t>
            </a:r>
            <a:r>
              <a:rPr lang="pl-PL" baseline="0" dirty="0" err="1" smtClean="0"/>
              <a:t>studies</a:t>
            </a:r>
            <a:r>
              <a:rPr lang="pl-PL" baseline="0" dirty="0" smtClean="0"/>
              <a:t>. The </a:t>
            </a:r>
            <a:r>
              <a:rPr lang="pl-PL" baseline="0" dirty="0" err="1" smtClean="0"/>
              <a:t>samples</a:t>
            </a:r>
            <a:r>
              <a:rPr lang="pl-PL" baseline="0" dirty="0" smtClean="0"/>
              <a:t> </a:t>
            </a:r>
            <a:r>
              <a:rPr lang="pl-PL" baseline="0" dirty="0" err="1" smtClean="0"/>
              <a:t>are</a:t>
            </a:r>
            <a:r>
              <a:rPr lang="pl-PL" baseline="0" dirty="0" smtClean="0"/>
              <a:t> </a:t>
            </a:r>
            <a:r>
              <a:rPr lang="pl-PL" baseline="0" dirty="0" err="1" smtClean="0"/>
              <a:t>located</a:t>
            </a:r>
            <a:r>
              <a:rPr lang="pl-PL" baseline="0" dirty="0" smtClean="0"/>
              <a:t> </a:t>
            </a:r>
            <a:r>
              <a:rPr lang="pl-PL" baseline="0" dirty="0" err="1" smtClean="0"/>
              <a:t>inside</a:t>
            </a:r>
            <a:r>
              <a:rPr lang="pl-PL" baseline="0" dirty="0" smtClean="0"/>
              <a:t> in </a:t>
            </a:r>
            <a:r>
              <a:rPr lang="pl-PL" baseline="0" dirty="0" err="1" smtClean="0"/>
              <a:t>this</a:t>
            </a:r>
            <a:r>
              <a:rPr lang="pl-PL" baseline="0" dirty="0" smtClean="0"/>
              <a:t> </a:t>
            </a:r>
            <a:r>
              <a:rPr lang="pl-PL" baseline="0" dirty="0" err="1" smtClean="0"/>
              <a:t>chamber</a:t>
            </a:r>
            <a:r>
              <a:rPr lang="pl-PL" baseline="0" dirty="0" smtClean="0"/>
              <a:t>. </a:t>
            </a:r>
            <a:r>
              <a:rPr lang="pl-PL" baseline="0" dirty="0" err="1" smtClean="0"/>
              <a:t>Mostly</a:t>
            </a:r>
            <a:r>
              <a:rPr lang="pl-PL" baseline="0" dirty="0" smtClean="0"/>
              <a:t> we </a:t>
            </a:r>
            <a:r>
              <a:rPr lang="pl-PL" baseline="0" dirty="0" err="1" smtClean="0"/>
              <a:t>put</a:t>
            </a:r>
            <a:r>
              <a:rPr lang="pl-PL" baseline="0" dirty="0" smtClean="0"/>
              <a:t> </a:t>
            </a:r>
            <a:r>
              <a:rPr lang="pl-PL" baseline="0" dirty="0" err="1" smtClean="0"/>
              <a:t>several</a:t>
            </a:r>
            <a:r>
              <a:rPr lang="pl-PL" baseline="0" dirty="0" smtClean="0"/>
              <a:t> </a:t>
            </a:r>
            <a:r>
              <a:rPr lang="pl-PL" baseline="0" dirty="0" err="1" smtClean="0"/>
              <a:t>samples</a:t>
            </a:r>
            <a:r>
              <a:rPr lang="pl-PL" baseline="0" dirty="0" smtClean="0"/>
              <a:t> </a:t>
            </a:r>
            <a:r>
              <a:rPr lang="pl-PL" baseline="0" dirty="0" err="1" smtClean="0"/>
              <a:t>up</a:t>
            </a:r>
            <a:r>
              <a:rPr lang="pl-PL" baseline="0" dirty="0" smtClean="0"/>
              <a:t> to  8 </a:t>
            </a:r>
            <a:r>
              <a:rPr lang="pl-PL" baseline="0" dirty="0" err="1" smtClean="0"/>
              <a:t>samples</a:t>
            </a:r>
            <a:r>
              <a:rPr lang="pl-PL" baseline="0" dirty="0" smtClean="0"/>
              <a:t> in </a:t>
            </a:r>
            <a:r>
              <a:rPr lang="pl-PL" baseline="0" dirty="0" err="1" smtClean="0"/>
              <a:t>special</a:t>
            </a:r>
            <a:r>
              <a:rPr lang="pl-PL" baseline="0" dirty="0" smtClean="0"/>
              <a:t> </a:t>
            </a:r>
            <a:r>
              <a:rPr lang="pl-PL" baseline="0" dirty="0" err="1" smtClean="0"/>
              <a:t>holder</a:t>
            </a:r>
            <a:r>
              <a:rPr lang="pl-PL" baseline="0" dirty="0" smtClean="0"/>
              <a:t> </a:t>
            </a:r>
            <a:r>
              <a:rPr lang="pl-PL" baseline="0" dirty="0" err="1" smtClean="0"/>
              <a:t>mounted</a:t>
            </a:r>
            <a:r>
              <a:rPr lang="pl-PL" baseline="0" dirty="0" smtClean="0"/>
              <a:t> with </a:t>
            </a:r>
            <a:r>
              <a:rPr lang="pl-PL" baseline="0" dirty="0" err="1" smtClean="0"/>
              <a:t>carbon</a:t>
            </a:r>
            <a:r>
              <a:rPr lang="pl-PL" baseline="0" dirty="0" smtClean="0"/>
              <a:t> </a:t>
            </a:r>
            <a:r>
              <a:rPr lang="pl-PL" baseline="0" dirty="0" err="1" smtClean="0"/>
              <a:t>tape</a:t>
            </a:r>
            <a:r>
              <a:rPr lang="pl-PL" baseline="0" dirty="0" smtClean="0"/>
              <a:t>. We </a:t>
            </a:r>
            <a:r>
              <a:rPr lang="pl-PL" baseline="0" dirty="0" err="1" smtClean="0"/>
              <a:t>change</a:t>
            </a:r>
            <a:r>
              <a:rPr lang="pl-PL" baseline="0" dirty="0" smtClean="0"/>
              <a:t> the </a:t>
            </a:r>
            <a:r>
              <a:rPr lang="pl-PL" baseline="0" dirty="0" err="1" smtClean="0"/>
              <a:t>samples</a:t>
            </a:r>
            <a:r>
              <a:rPr lang="pl-PL" baseline="0" dirty="0" smtClean="0"/>
              <a:t> </a:t>
            </a:r>
            <a:r>
              <a:rPr lang="pl-PL" baseline="0" dirty="0" err="1" smtClean="0"/>
              <a:t>moving</a:t>
            </a:r>
            <a:r>
              <a:rPr lang="pl-PL" baseline="0" dirty="0" smtClean="0"/>
              <a:t> </a:t>
            </a:r>
            <a:r>
              <a:rPr lang="pl-PL" baseline="0" dirty="0" err="1" smtClean="0"/>
              <a:t>holder</a:t>
            </a:r>
            <a:r>
              <a:rPr lang="pl-PL" baseline="0" dirty="0" smtClean="0"/>
              <a:t> </a:t>
            </a:r>
            <a:r>
              <a:rPr lang="pl-PL" baseline="0" dirty="0" err="1" smtClean="0"/>
              <a:t>up</a:t>
            </a:r>
            <a:r>
              <a:rPr lang="pl-PL" baseline="0" dirty="0" smtClean="0"/>
              <a:t> </a:t>
            </a:r>
            <a:r>
              <a:rPr lang="pl-PL" baseline="0" dirty="0" err="1" smtClean="0"/>
              <a:t>or</a:t>
            </a:r>
            <a:r>
              <a:rPr lang="pl-PL" baseline="0" dirty="0" smtClean="0"/>
              <a:t> down. The </a:t>
            </a:r>
            <a:r>
              <a:rPr lang="pl-PL" baseline="0" dirty="0" err="1" smtClean="0"/>
              <a:t>acceleration</a:t>
            </a:r>
            <a:r>
              <a:rPr lang="pl-PL" baseline="0" dirty="0" smtClean="0"/>
              <a:t> </a:t>
            </a:r>
            <a:r>
              <a:rPr lang="pl-PL" baseline="0" dirty="0" err="1" smtClean="0"/>
              <a:t>electric</a:t>
            </a:r>
            <a:r>
              <a:rPr lang="pl-PL" baseline="0" dirty="0" smtClean="0"/>
              <a:t> field </a:t>
            </a:r>
            <a:r>
              <a:rPr lang="pl-PL" baseline="0" dirty="0" err="1" smtClean="0"/>
              <a:t>is</a:t>
            </a:r>
            <a:r>
              <a:rPr lang="pl-PL" baseline="0" dirty="0" smtClean="0"/>
              <a:t> </a:t>
            </a:r>
            <a:r>
              <a:rPr lang="pl-PL" baseline="0" dirty="0" err="1" smtClean="0"/>
              <a:t>put</a:t>
            </a:r>
            <a:r>
              <a:rPr lang="pl-PL" baseline="0" dirty="0" smtClean="0"/>
              <a:t> to the </a:t>
            </a:r>
            <a:r>
              <a:rPr lang="pl-PL" baseline="0" dirty="0" err="1" smtClean="0"/>
              <a:t>holder</a:t>
            </a:r>
            <a:r>
              <a:rPr lang="pl-PL" baseline="0" dirty="0" smtClean="0"/>
              <a:t> and </a:t>
            </a:r>
            <a:r>
              <a:rPr lang="pl-PL" baseline="0" dirty="0" err="1" smtClean="0"/>
              <a:t>allow</a:t>
            </a:r>
            <a:r>
              <a:rPr lang="pl-PL" baseline="0" dirty="0" smtClean="0"/>
              <a:t> </a:t>
            </a:r>
            <a:r>
              <a:rPr lang="pl-PL" baseline="0" dirty="0" err="1" smtClean="0"/>
              <a:t>precisly</a:t>
            </a:r>
            <a:r>
              <a:rPr lang="pl-PL" baseline="0" dirty="0" smtClean="0"/>
              <a:t> </a:t>
            </a:r>
            <a:r>
              <a:rPr lang="pl-PL" baseline="0" dirty="0" err="1" smtClean="0"/>
              <a:t>control</a:t>
            </a:r>
            <a:r>
              <a:rPr lang="pl-PL" baseline="0" dirty="0" smtClean="0"/>
              <a:t> </a:t>
            </a:r>
            <a:r>
              <a:rPr lang="pl-PL" baseline="0" dirty="0" err="1" smtClean="0"/>
              <a:t>positron</a:t>
            </a:r>
            <a:r>
              <a:rPr lang="pl-PL" baseline="0" dirty="0" smtClean="0"/>
              <a:t> </a:t>
            </a:r>
            <a:r>
              <a:rPr lang="pl-PL" baseline="0" dirty="0" err="1" smtClean="0"/>
              <a:t>energy</a:t>
            </a:r>
            <a:r>
              <a:rPr lang="pl-PL" baseline="0" dirty="0" smtClean="0"/>
              <a:t> and </a:t>
            </a:r>
            <a:r>
              <a:rPr lang="pl-PL" baseline="0" dirty="0" err="1" smtClean="0"/>
              <a:t>its</a:t>
            </a:r>
            <a:r>
              <a:rPr lang="pl-PL" baseline="0" dirty="0" smtClean="0"/>
              <a:t> </a:t>
            </a:r>
            <a:r>
              <a:rPr lang="pl-PL" baseline="0" dirty="0" err="1" smtClean="0"/>
              <a:t>implanation</a:t>
            </a:r>
            <a:r>
              <a:rPr lang="pl-PL" baseline="0" dirty="0" smtClean="0"/>
              <a:t> </a:t>
            </a:r>
            <a:r>
              <a:rPr lang="pl-PL" baseline="0" dirty="0" err="1" smtClean="0"/>
              <a:t>depth</a:t>
            </a:r>
            <a:r>
              <a:rPr lang="pl-PL" baseline="0" dirty="0" smtClean="0"/>
              <a:t>.</a:t>
            </a:r>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16</a:t>
            </a:fld>
            <a:endParaRPr lang="pl-PL"/>
          </a:p>
        </p:txBody>
      </p:sp>
    </p:spTree>
    <p:extLst>
      <p:ext uri="{BB962C8B-B14F-4D97-AF65-F5344CB8AC3E}">
        <p14:creationId xmlns:p14="http://schemas.microsoft.com/office/powerpoint/2010/main" val="4131066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aseline="0" dirty="0" err="1" smtClean="0"/>
              <a:t>that</a:t>
            </a:r>
            <a:r>
              <a:rPr lang="pl-PL" baseline="0" dirty="0" smtClean="0"/>
              <a:t> S-</a:t>
            </a:r>
            <a:r>
              <a:rPr lang="pl-PL" baseline="0" dirty="0" err="1" smtClean="0"/>
              <a:t>parameter</a:t>
            </a:r>
            <a:r>
              <a:rPr lang="pl-PL" baseline="0" dirty="0" smtClean="0"/>
              <a:t> </a:t>
            </a:r>
            <a:r>
              <a:rPr lang="pl-PL" baseline="0" dirty="0" err="1" smtClean="0"/>
              <a:t>decrease</a:t>
            </a:r>
            <a:r>
              <a:rPr lang="pl-PL" baseline="0" dirty="0" smtClean="0"/>
              <a:t> with </a:t>
            </a:r>
            <a:r>
              <a:rPr lang="pl-PL" baseline="0" dirty="0" err="1" smtClean="0"/>
              <a:t>positron</a:t>
            </a:r>
            <a:r>
              <a:rPr lang="pl-PL" baseline="0" dirty="0" smtClean="0"/>
              <a:t> </a:t>
            </a:r>
            <a:r>
              <a:rPr lang="pl-PL" baseline="0" dirty="0" err="1" smtClean="0"/>
              <a:t>energies</a:t>
            </a:r>
            <a:r>
              <a:rPr lang="pl-PL" baseline="0" dirty="0" smtClean="0"/>
              <a:t> end </a:t>
            </a:r>
            <a:r>
              <a:rPr lang="pl-PL" baseline="0" dirty="0" err="1" smtClean="0"/>
              <a:t>saturate</a:t>
            </a:r>
            <a:r>
              <a:rPr lang="pl-PL" baseline="0" dirty="0" smtClean="0"/>
              <a:t> for high </a:t>
            </a:r>
            <a:r>
              <a:rPr lang="pl-PL" baseline="0" dirty="0" err="1" smtClean="0"/>
              <a:t>positron</a:t>
            </a:r>
            <a:r>
              <a:rPr lang="pl-PL" baseline="0" dirty="0" smtClean="0"/>
              <a:t> </a:t>
            </a:r>
            <a:r>
              <a:rPr lang="pl-PL" baseline="0" dirty="0" err="1" smtClean="0"/>
              <a:t>energies</a:t>
            </a:r>
            <a:r>
              <a:rPr lang="pl-PL" baseline="0" dirty="0" smtClean="0"/>
              <a:t>. But in </a:t>
            </a:r>
            <a:r>
              <a:rPr lang="pl-PL" baseline="0" dirty="0" err="1" smtClean="0"/>
              <a:t>comparison</a:t>
            </a:r>
            <a:r>
              <a:rPr lang="pl-PL" baseline="0" dirty="0" smtClean="0"/>
              <a:t> with </a:t>
            </a:r>
            <a:r>
              <a:rPr lang="pl-PL" baseline="0" dirty="0" err="1" smtClean="0"/>
              <a:t>previous</a:t>
            </a:r>
            <a:r>
              <a:rPr lang="pl-PL" baseline="0" dirty="0" smtClean="0"/>
              <a:t> </a:t>
            </a:r>
            <a:r>
              <a:rPr lang="pl-PL" baseline="0" dirty="0" err="1" smtClean="0"/>
              <a:t>studies</a:t>
            </a:r>
            <a:r>
              <a:rPr lang="pl-PL" baseline="0" dirty="0" smtClean="0"/>
              <a:t> we </a:t>
            </a:r>
            <a:r>
              <a:rPr lang="pl-PL" baseline="0" dirty="0" err="1" smtClean="0"/>
              <a:t>observe</a:t>
            </a:r>
            <a:r>
              <a:rPr lang="pl-PL" baseline="0" dirty="0" smtClean="0"/>
              <a:t> </a:t>
            </a:r>
            <a:r>
              <a:rPr lang="pl-PL" baseline="0" dirty="0" err="1" smtClean="0"/>
              <a:t>two</a:t>
            </a:r>
            <a:r>
              <a:rPr lang="pl-PL" baseline="0" dirty="0" smtClean="0"/>
              <a:t> </a:t>
            </a:r>
            <a:r>
              <a:rPr lang="pl-PL" baseline="0" dirty="0" err="1" smtClean="0"/>
              <a:t>dissimilarity</a:t>
            </a:r>
            <a:r>
              <a:rPr lang="pl-PL" baseline="0" dirty="0" smtClean="0"/>
              <a:t>. The </a:t>
            </a:r>
            <a:r>
              <a:rPr lang="pl-PL" baseline="0" dirty="0" err="1" smtClean="0"/>
              <a:t>first</a:t>
            </a:r>
            <a:r>
              <a:rPr lang="pl-PL" baseline="0" dirty="0" smtClean="0"/>
              <a:t> one </a:t>
            </a:r>
            <a:r>
              <a:rPr lang="pl-PL" baseline="0" dirty="0" err="1" smtClean="0"/>
              <a:t>is</a:t>
            </a:r>
            <a:r>
              <a:rPr lang="pl-PL" baseline="0" dirty="0" smtClean="0"/>
              <a:t> the S- interior </a:t>
            </a:r>
            <a:r>
              <a:rPr lang="pl-PL" baseline="0" dirty="0" err="1" smtClean="0"/>
              <a:t>value</a:t>
            </a:r>
            <a:r>
              <a:rPr lang="pl-PL" baseline="0" dirty="0" smtClean="0"/>
              <a:t> </a:t>
            </a:r>
            <a:r>
              <a:rPr lang="pl-PL" baseline="0" dirty="0" err="1" smtClean="0"/>
              <a:t>which</a:t>
            </a:r>
            <a:r>
              <a:rPr lang="pl-PL" baseline="0" dirty="0" smtClean="0"/>
              <a:t> </a:t>
            </a:r>
            <a:r>
              <a:rPr lang="pl-PL" baseline="0" dirty="0" err="1" smtClean="0"/>
              <a:t>is</a:t>
            </a:r>
            <a:r>
              <a:rPr lang="pl-PL" baseline="0" dirty="0" smtClean="0"/>
              <a:t> not </a:t>
            </a:r>
            <a:r>
              <a:rPr lang="pl-PL" baseline="0" dirty="0" err="1" smtClean="0"/>
              <a:t>depend</a:t>
            </a:r>
            <a:r>
              <a:rPr lang="pl-PL" baseline="0" dirty="0" smtClean="0"/>
              <a:t> on the </a:t>
            </a:r>
            <a:r>
              <a:rPr lang="pl-PL" baseline="0" dirty="0" err="1" smtClean="0"/>
              <a:t>ion</a:t>
            </a:r>
            <a:r>
              <a:rPr lang="pl-PL" baseline="0" dirty="0" smtClean="0"/>
              <a:t> </a:t>
            </a:r>
            <a:r>
              <a:rPr lang="pl-PL" baseline="0" dirty="0" err="1" smtClean="0"/>
              <a:t>dose</a:t>
            </a:r>
            <a:r>
              <a:rPr lang="pl-PL" baseline="0" dirty="0" smtClean="0"/>
              <a:t>. But </a:t>
            </a:r>
            <a:r>
              <a:rPr lang="pl-PL" baseline="0" dirty="0" err="1" smtClean="0"/>
              <a:t>this</a:t>
            </a:r>
            <a:r>
              <a:rPr lang="pl-PL" baseline="0" dirty="0" smtClean="0"/>
              <a:t> </a:t>
            </a:r>
            <a:r>
              <a:rPr lang="pl-PL" baseline="0" dirty="0" err="1" smtClean="0"/>
              <a:t>value</a:t>
            </a:r>
            <a:r>
              <a:rPr lang="pl-PL" baseline="0" dirty="0" smtClean="0"/>
              <a:t> </a:t>
            </a:r>
            <a:r>
              <a:rPr lang="pl-PL" baseline="0" dirty="0" err="1" smtClean="0"/>
              <a:t>is</a:t>
            </a:r>
            <a:r>
              <a:rPr lang="pl-PL" baseline="0" dirty="0" smtClean="0"/>
              <a:t> </a:t>
            </a:r>
            <a:r>
              <a:rPr lang="pl-PL" baseline="0" dirty="0" err="1" smtClean="0"/>
              <a:t>higher</a:t>
            </a:r>
            <a:r>
              <a:rPr lang="pl-PL" baseline="0" dirty="0" smtClean="0"/>
              <a:t> </a:t>
            </a:r>
            <a:r>
              <a:rPr lang="pl-PL" baseline="0" dirty="0" err="1" smtClean="0"/>
              <a:t>than</a:t>
            </a:r>
            <a:r>
              <a:rPr lang="pl-PL" baseline="0" dirty="0" smtClean="0"/>
              <a:t> </a:t>
            </a:r>
            <a:r>
              <a:rPr lang="pl-PL" baseline="0" dirty="0" err="1" smtClean="0"/>
              <a:t>undefected</a:t>
            </a:r>
            <a:r>
              <a:rPr lang="pl-PL" baseline="0" dirty="0" smtClean="0"/>
              <a:t> </a:t>
            </a:r>
            <a:r>
              <a:rPr lang="pl-PL" baseline="0" dirty="0" err="1" smtClean="0"/>
              <a:t>samples</a:t>
            </a:r>
            <a:r>
              <a:rPr lang="pl-PL" baseline="0" dirty="0" smtClean="0"/>
              <a:t>. The major </a:t>
            </a:r>
            <a:r>
              <a:rPr lang="pl-PL" baseline="0" dirty="0" err="1" smtClean="0"/>
              <a:t>dissimilarity</a:t>
            </a:r>
            <a:r>
              <a:rPr lang="pl-PL" baseline="0" dirty="0" smtClean="0"/>
              <a:t> </a:t>
            </a:r>
            <a:r>
              <a:rPr lang="pl-PL" baseline="0" dirty="0" err="1" smtClean="0"/>
              <a:t>is</a:t>
            </a:r>
            <a:r>
              <a:rPr lang="pl-PL" baseline="0" dirty="0" smtClean="0"/>
              <a:t> </a:t>
            </a:r>
            <a:r>
              <a:rPr lang="pl-PL" baseline="0" dirty="0" err="1" smtClean="0"/>
              <a:t>observed</a:t>
            </a:r>
            <a:r>
              <a:rPr lang="pl-PL" baseline="0" dirty="0" smtClean="0"/>
              <a:t> in </a:t>
            </a:r>
            <a:r>
              <a:rPr lang="pl-PL" baseline="0" dirty="0" err="1" smtClean="0"/>
              <a:t>first</a:t>
            </a:r>
            <a:r>
              <a:rPr lang="pl-PL" baseline="0" dirty="0" smtClean="0"/>
              <a:t> region </a:t>
            </a:r>
            <a:r>
              <a:rPr lang="pl-PL" baseline="0" dirty="0" err="1" smtClean="0"/>
              <a:t>up</a:t>
            </a:r>
            <a:r>
              <a:rPr lang="pl-PL" baseline="0" dirty="0" smtClean="0"/>
              <a:t> to 300 nm. We </a:t>
            </a:r>
            <a:r>
              <a:rPr lang="pl-PL" baseline="0" dirty="0" err="1" smtClean="0"/>
              <a:t>could</a:t>
            </a:r>
            <a:r>
              <a:rPr lang="pl-PL" baseline="0" dirty="0" smtClean="0"/>
              <a:t> </a:t>
            </a:r>
            <a:r>
              <a:rPr lang="pl-PL" baseline="0" dirty="0" err="1" smtClean="0"/>
              <a:t>observe</a:t>
            </a:r>
            <a:r>
              <a:rPr lang="pl-PL" baseline="0" dirty="0" smtClean="0"/>
              <a:t> </a:t>
            </a:r>
            <a:r>
              <a:rPr lang="pl-PL" baseline="0" dirty="0" err="1" smtClean="0"/>
              <a:t>that</a:t>
            </a:r>
            <a:r>
              <a:rPr lang="pl-PL" baseline="0" dirty="0" smtClean="0"/>
              <a:t> the Surface </a:t>
            </a:r>
            <a:r>
              <a:rPr lang="pl-PL" baseline="0" dirty="0" err="1" smtClean="0"/>
              <a:t>value</a:t>
            </a:r>
            <a:r>
              <a:rPr lang="pl-PL" baseline="0" dirty="0" smtClean="0"/>
              <a:t> </a:t>
            </a:r>
            <a:r>
              <a:rPr lang="pl-PL" baseline="0" dirty="0" err="1" smtClean="0"/>
              <a:t>differ</a:t>
            </a:r>
            <a:r>
              <a:rPr lang="pl-PL" baseline="0" dirty="0" smtClean="0"/>
              <a:t> for </a:t>
            </a:r>
            <a:r>
              <a:rPr lang="pl-PL" baseline="0" dirty="0" err="1" smtClean="0"/>
              <a:t>all</a:t>
            </a:r>
            <a:r>
              <a:rPr lang="pl-PL" baseline="0" dirty="0" smtClean="0"/>
              <a:t> </a:t>
            </a:r>
            <a:r>
              <a:rPr lang="pl-PL" baseline="0" dirty="0" err="1" smtClean="0"/>
              <a:t>samples</a:t>
            </a:r>
            <a:r>
              <a:rPr lang="pl-PL" baseline="0" dirty="0" smtClean="0"/>
              <a:t> and </a:t>
            </a:r>
            <a:r>
              <a:rPr lang="pl-PL" baseline="0" dirty="0" err="1" smtClean="0"/>
              <a:t>decrease</a:t>
            </a:r>
            <a:r>
              <a:rPr lang="pl-PL" baseline="0" dirty="0" smtClean="0"/>
              <a:t> with </a:t>
            </a:r>
            <a:r>
              <a:rPr lang="pl-PL" baseline="0" dirty="0" err="1" smtClean="0"/>
              <a:t>ion</a:t>
            </a:r>
            <a:r>
              <a:rPr lang="pl-PL" baseline="0" dirty="0" smtClean="0"/>
              <a:t> </a:t>
            </a:r>
            <a:r>
              <a:rPr lang="pl-PL" baseline="0" dirty="0" err="1" smtClean="0"/>
              <a:t>dose</a:t>
            </a:r>
            <a:r>
              <a:rPr lang="pl-PL" baseline="0" dirty="0" smtClean="0"/>
              <a:t> </a:t>
            </a:r>
            <a:r>
              <a:rPr lang="pl-PL" baseline="0" dirty="0" err="1" smtClean="0"/>
              <a:t>this</a:t>
            </a:r>
            <a:r>
              <a:rPr lang="pl-PL" baseline="0" dirty="0" smtClean="0"/>
              <a:t> </a:t>
            </a:r>
            <a:r>
              <a:rPr lang="pl-PL" baseline="0" dirty="0" err="1" smtClean="0"/>
              <a:t>dissimilarity</a:t>
            </a:r>
            <a:r>
              <a:rPr lang="pl-PL" baseline="0" dirty="0" smtClean="0"/>
              <a:t> </a:t>
            </a:r>
            <a:r>
              <a:rPr lang="pl-PL" baseline="0" dirty="0" err="1" smtClean="0"/>
              <a:t>can</a:t>
            </a:r>
            <a:r>
              <a:rPr lang="pl-PL" baseline="0" dirty="0" smtClean="0"/>
              <a:t> be </a:t>
            </a:r>
            <a:r>
              <a:rPr lang="pl-PL" baseline="0" dirty="0" err="1" smtClean="0"/>
              <a:t>caused</a:t>
            </a:r>
            <a:r>
              <a:rPr lang="pl-PL" baseline="0" dirty="0" smtClean="0"/>
              <a:t> by </a:t>
            </a:r>
            <a:r>
              <a:rPr lang="pl-PL" baseline="0" dirty="0" err="1" smtClean="0"/>
              <a:t>changes</a:t>
            </a:r>
            <a:r>
              <a:rPr lang="pl-PL" baseline="0" dirty="0" smtClean="0"/>
              <a:t> in </a:t>
            </a:r>
            <a:r>
              <a:rPr lang="pl-PL" baseline="0" dirty="0" err="1" smtClean="0"/>
              <a:t>chemical</a:t>
            </a:r>
            <a:r>
              <a:rPr lang="pl-PL" baseline="0" dirty="0" smtClean="0"/>
              <a:t> </a:t>
            </a:r>
            <a:r>
              <a:rPr lang="pl-PL" baseline="0" dirty="0" err="1" smtClean="0"/>
              <a:t>composition</a:t>
            </a:r>
            <a:r>
              <a:rPr lang="pl-PL" baseline="0" dirty="0" smtClean="0"/>
              <a:t> of Surface </a:t>
            </a:r>
            <a:r>
              <a:rPr lang="pl-PL" baseline="0" dirty="0" err="1" smtClean="0"/>
              <a:t>caused</a:t>
            </a:r>
            <a:r>
              <a:rPr lang="pl-PL" baseline="0" dirty="0" smtClean="0"/>
              <a:t> by </a:t>
            </a:r>
            <a:r>
              <a:rPr lang="pl-PL" baseline="0" dirty="0" err="1" smtClean="0"/>
              <a:t>irratiation</a:t>
            </a:r>
            <a:r>
              <a:rPr lang="pl-PL" baseline="0" dirty="0" smtClean="0"/>
              <a:t>. It </a:t>
            </a:r>
            <a:r>
              <a:rPr lang="pl-PL" baseline="0" dirty="0" err="1" smtClean="0"/>
              <a:t>is</a:t>
            </a:r>
            <a:r>
              <a:rPr lang="pl-PL" baseline="0" dirty="0" smtClean="0"/>
              <a:t> </a:t>
            </a:r>
            <a:r>
              <a:rPr lang="pl-PL" baseline="0" dirty="0" err="1" smtClean="0"/>
              <a:t>well</a:t>
            </a:r>
            <a:r>
              <a:rPr lang="pl-PL" baseline="0" dirty="0" smtClean="0"/>
              <a:t> </a:t>
            </a:r>
            <a:r>
              <a:rPr lang="pl-PL" baseline="0" dirty="0" err="1" smtClean="0"/>
              <a:t>known</a:t>
            </a:r>
            <a:r>
              <a:rPr lang="pl-PL" baseline="0" dirty="0" smtClean="0"/>
              <a:t> </a:t>
            </a:r>
            <a:r>
              <a:rPr lang="pl-PL" baseline="0" dirty="0" err="1" smtClean="0"/>
              <a:t>that</a:t>
            </a:r>
            <a:r>
              <a:rPr lang="pl-PL" baseline="0" dirty="0" smtClean="0"/>
              <a:t> </a:t>
            </a:r>
            <a:r>
              <a:rPr lang="pl-PL" baseline="0" dirty="0" err="1" smtClean="0"/>
              <a:t>during</a:t>
            </a:r>
            <a:r>
              <a:rPr lang="pl-PL" baseline="0" dirty="0" smtClean="0"/>
              <a:t> the </a:t>
            </a:r>
            <a:r>
              <a:rPr lang="pl-PL" baseline="0" dirty="0" err="1" smtClean="0"/>
              <a:t>irradiation</a:t>
            </a:r>
            <a:r>
              <a:rPr lang="pl-PL" baseline="0" dirty="0" smtClean="0"/>
              <a:t> the </a:t>
            </a:r>
            <a:r>
              <a:rPr lang="pl-PL" baseline="0" dirty="0" err="1" smtClean="0"/>
              <a:t>defects</a:t>
            </a:r>
            <a:r>
              <a:rPr lang="pl-PL" baseline="0" dirty="0" smtClean="0"/>
              <a:t> </a:t>
            </a:r>
            <a:r>
              <a:rPr lang="pl-PL" baseline="0" dirty="0" err="1" smtClean="0"/>
              <a:t>are</a:t>
            </a:r>
            <a:r>
              <a:rPr lang="pl-PL" baseline="0" dirty="0" smtClean="0"/>
              <a:t> </a:t>
            </a:r>
            <a:r>
              <a:rPr lang="pl-PL" baseline="0" dirty="0" err="1" smtClean="0"/>
              <a:t>produced</a:t>
            </a:r>
            <a:r>
              <a:rPr lang="pl-PL" baseline="0" dirty="0" smtClean="0"/>
              <a:t> </a:t>
            </a:r>
            <a:r>
              <a:rPr lang="pl-PL" baseline="0" dirty="0" err="1" smtClean="0"/>
              <a:t>however</a:t>
            </a:r>
            <a:r>
              <a:rPr lang="pl-PL" baseline="0" dirty="0" smtClean="0"/>
              <a:t> in </a:t>
            </a:r>
            <a:r>
              <a:rPr lang="pl-PL" baseline="0" dirty="0" err="1" smtClean="0"/>
              <a:t>some</a:t>
            </a:r>
            <a:r>
              <a:rPr lang="pl-PL" baseline="0" dirty="0" smtClean="0"/>
              <a:t> </a:t>
            </a:r>
            <a:r>
              <a:rPr lang="pl-PL" baseline="0" dirty="0" err="1" smtClean="0"/>
              <a:t>cases</a:t>
            </a:r>
            <a:r>
              <a:rPr lang="pl-PL" baseline="0" dirty="0" smtClean="0"/>
              <a:t> </a:t>
            </a:r>
            <a:r>
              <a:rPr lang="pl-PL" baseline="0" dirty="0" err="1" smtClean="0"/>
              <a:t>this</a:t>
            </a:r>
            <a:r>
              <a:rPr lang="pl-PL" baseline="0" dirty="0" smtClean="0"/>
              <a:t> </a:t>
            </a:r>
            <a:r>
              <a:rPr lang="pl-PL" baseline="0" dirty="0" err="1" smtClean="0"/>
              <a:t>defect</a:t>
            </a:r>
            <a:r>
              <a:rPr lang="pl-PL" baseline="0" dirty="0" smtClean="0"/>
              <a:t> </a:t>
            </a:r>
            <a:r>
              <a:rPr lang="pl-PL" baseline="0" dirty="0" err="1" smtClean="0"/>
              <a:t>cause</a:t>
            </a:r>
            <a:r>
              <a:rPr lang="pl-PL" baseline="0" dirty="0" smtClean="0"/>
              <a:t> fast </a:t>
            </a:r>
            <a:r>
              <a:rPr lang="pl-PL" baseline="0" dirty="0" err="1" smtClean="0"/>
              <a:t>oxidation</a:t>
            </a:r>
            <a:r>
              <a:rPr lang="pl-PL" baseline="0" dirty="0" smtClean="0"/>
              <a:t> of Surface. In </a:t>
            </a:r>
            <a:r>
              <a:rPr lang="pl-PL" baseline="0" dirty="0" err="1" smtClean="0"/>
              <a:t>current</a:t>
            </a:r>
            <a:r>
              <a:rPr lang="pl-PL" baseline="0" dirty="0" smtClean="0"/>
              <a:t> </a:t>
            </a:r>
            <a:r>
              <a:rPr lang="pl-PL" baseline="0" dirty="0" err="1" smtClean="0"/>
              <a:t>mesurements</a:t>
            </a:r>
            <a:r>
              <a:rPr lang="pl-PL" baseline="0" dirty="0" smtClean="0"/>
              <a:t> we </a:t>
            </a:r>
            <a:r>
              <a:rPr lang="pl-PL" baseline="0" dirty="0" err="1" smtClean="0"/>
              <a:t>observe</a:t>
            </a:r>
            <a:r>
              <a:rPr lang="pl-PL" baseline="0" dirty="0" smtClean="0"/>
              <a:t> </a:t>
            </a:r>
            <a:r>
              <a:rPr lang="pl-PL" baseline="0" dirty="0" err="1" smtClean="0"/>
              <a:t>that</a:t>
            </a:r>
            <a:r>
              <a:rPr lang="pl-PL" baseline="0" dirty="0" smtClean="0"/>
              <a:t> </a:t>
            </a:r>
            <a:r>
              <a:rPr lang="pl-PL" baseline="0" dirty="0" err="1" smtClean="0"/>
              <a:t>higher</a:t>
            </a:r>
            <a:r>
              <a:rPr lang="pl-PL" baseline="0" dirty="0" smtClean="0"/>
              <a:t> on </a:t>
            </a:r>
            <a:r>
              <a:rPr lang="pl-PL" baseline="0" dirty="0" err="1" smtClean="0"/>
              <a:t>dose</a:t>
            </a:r>
            <a:r>
              <a:rPr lang="pl-PL" baseline="0" dirty="0" smtClean="0"/>
              <a:t> </a:t>
            </a:r>
            <a:r>
              <a:rPr lang="pl-PL" baseline="0" dirty="0" err="1" smtClean="0"/>
              <a:t>induce</a:t>
            </a:r>
            <a:r>
              <a:rPr lang="pl-PL" baseline="0" dirty="0" smtClean="0"/>
              <a:t> </a:t>
            </a:r>
            <a:r>
              <a:rPr lang="pl-PL" baseline="0" dirty="0" err="1" smtClean="0"/>
              <a:t>oxidation</a:t>
            </a:r>
            <a:r>
              <a:rPr lang="pl-PL" baseline="0" dirty="0" smtClean="0"/>
              <a:t> of </a:t>
            </a:r>
            <a:r>
              <a:rPr lang="pl-PL" baseline="0" dirty="0" err="1" smtClean="0"/>
              <a:t>copper</a:t>
            </a:r>
            <a:r>
              <a:rPr lang="pl-PL" baseline="0" dirty="0" smtClean="0"/>
              <a:t> </a:t>
            </a:r>
            <a:r>
              <a:rPr lang="pl-PL" baseline="0" dirty="0" err="1" smtClean="0"/>
              <a:t>surfase</a:t>
            </a:r>
            <a:r>
              <a:rPr lang="pl-PL" baseline="0" dirty="0" smtClean="0"/>
              <a:t>. The S-W plot </a:t>
            </a:r>
            <a:r>
              <a:rPr lang="pl-PL" baseline="0" dirty="0" err="1" smtClean="0"/>
              <a:t>can</a:t>
            </a:r>
            <a:r>
              <a:rPr lang="pl-PL" baseline="0" dirty="0" smtClean="0"/>
              <a:t> be </a:t>
            </a:r>
            <a:r>
              <a:rPr lang="pl-PL" baseline="0" dirty="0" err="1" smtClean="0"/>
              <a:t>assumed</a:t>
            </a:r>
            <a:r>
              <a:rPr lang="pl-PL" baseline="0" dirty="0" smtClean="0"/>
              <a:t> as </a:t>
            </a:r>
            <a:r>
              <a:rPr lang="pl-PL" baseline="0" dirty="0" err="1" smtClean="0"/>
              <a:t>straight</a:t>
            </a:r>
            <a:r>
              <a:rPr lang="pl-PL" baseline="0" dirty="0" smtClean="0"/>
              <a:t> </a:t>
            </a:r>
            <a:r>
              <a:rPr lang="pl-PL" baseline="0" dirty="0" err="1" smtClean="0"/>
              <a:t>line</a:t>
            </a:r>
            <a:r>
              <a:rPr lang="pl-PL" baseline="0" dirty="0" smtClean="0"/>
              <a:t> </a:t>
            </a:r>
            <a:r>
              <a:rPr lang="pl-PL" baseline="0" dirty="0" err="1" smtClean="0"/>
              <a:t>which</a:t>
            </a:r>
            <a:r>
              <a:rPr lang="pl-PL" baseline="0" dirty="0" smtClean="0"/>
              <a:t> </a:t>
            </a:r>
            <a:r>
              <a:rPr lang="pl-PL" baseline="0" dirty="0" err="1" smtClean="0"/>
              <a:t>means</a:t>
            </a:r>
            <a:r>
              <a:rPr lang="pl-PL" baseline="0" dirty="0" smtClean="0"/>
              <a:t> </a:t>
            </a:r>
            <a:r>
              <a:rPr lang="pl-PL" baseline="0" dirty="0" err="1" smtClean="0"/>
              <a:t>that</a:t>
            </a:r>
            <a:r>
              <a:rPr lang="pl-PL" baseline="0" dirty="0" smtClean="0"/>
              <a:t> </a:t>
            </a:r>
            <a:r>
              <a:rPr lang="pl-PL" baseline="0" dirty="0" err="1" smtClean="0"/>
              <a:t>similar</a:t>
            </a:r>
            <a:r>
              <a:rPr lang="pl-PL" baseline="0" dirty="0" smtClean="0"/>
              <a:t> </a:t>
            </a:r>
            <a:r>
              <a:rPr lang="pl-PL" baseline="0" dirty="0" err="1" smtClean="0"/>
              <a:t>type</a:t>
            </a:r>
            <a:r>
              <a:rPr lang="pl-PL" baseline="0" dirty="0" smtClean="0"/>
              <a:t> of </a:t>
            </a:r>
            <a:r>
              <a:rPr lang="pl-PL" baseline="0" dirty="0" err="1" smtClean="0"/>
              <a:t>defects</a:t>
            </a:r>
            <a:r>
              <a:rPr lang="pl-PL" baseline="0" dirty="0" smtClean="0"/>
              <a:t> </a:t>
            </a:r>
            <a:r>
              <a:rPr lang="pl-PL" baseline="0" dirty="0" err="1" smtClean="0"/>
              <a:t>are</a:t>
            </a:r>
            <a:r>
              <a:rPr lang="pl-PL" baseline="0" dirty="0" smtClean="0"/>
              <a:t> </a:t>
            </a:r>
            <a:r>
              <a:rPr lang="pl-PL" baseline="0" dirty="0" err="1" smtClean="0"/>
              <a:t>produced</a:t>
            </a:r>
            <a:r>
              <a:rPr lang="pl-PL" baseline="0" dirty="0" smtClean="0"/>
              <a:t> in </a:t>
            </a:r>
            <a:r>
              <a:rPr lang="pl-PL" baseline="0" dirty="0" err="1" smtClean="0"/>
              <a:t>whole</a:t>
            </a:r>
            <a:r>
              <a:rPr lang="pl-PL" baseline="0" dirty="0" smtClean="0"/>
              <a:t> </a:t>
            </a:r>
            <a:r>
              <a:rPr lang="pl-PL" baseline="0" dirty="0" err="1" smtClean="0"/>
              <a:t>studied</a:t>
            </a:r>
            <a:r>
              <a:rPr lang="pl-PL" baseline="0" dirty="0" smtClean="0"/>
              <a:t> region.</a:t>
            </a:r>
            <a:endParaRPr lang="pl-PL" dirty="0"/>
          </a:p>
        </p:txBody>
      </p:sp>
      <p:sp>
        <p:nvSpPr>
          <p:cNvPr id="4" name="Symbol zastępczy numeru slajdu 3"/>
          <p:cNvSpPr>
            <a:spLocks noGrp="1"/>
          </p:cNvSpPr>
          <p:nvPr>
            <p:ph type="sldNum" sz="quarter" idx="10"/>
          </p:nvPr>
        </p:nvSpPr>
        <p:spPr/>
        <p:txBody>
          <a:bodyPr/>
          <a:lstStyle/>
          <a:p>
            <a:fld id="{02C6A9C5-F447-4DA3-9DBF-428E40974465}" type="slidenum">
              <a:rPr lang="pl-PL" smtClean="0"/>
              <a:t>19</a:t>
            </a:fld>
            <a:endParaRPr lang="pl-PL"/>
          </a:p>
        </p:txBody>
      </p:sp>
    </p:spTree>
    <p:extLst>
      <p:ext uri="{BB962C8B-B14F-4D97-AF65-F5344CB8AC3E}">
        <p14:creationId xmlns:p14="http://schemas.microsoft.com/office/powerpoint/2010/main" val="3624233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93734A-D062-4B3C-A51D-5190DB79366A}" type="slidenum">
              <a:rPr lang="pl-PL" smtClean="0"/>
              <a:t>27</a:t>
            </a:fld>
            <a:endParaRPr lang="pl-PL"/>
          </a:p>
        </p:txBody>
      </p:sp>
    </p:spTree>
    <p:extLst>
      <p:ext uri="{BB962C8B-B14F-4D97-AF65-F5344CB8AC3E}">
        <p14:creationId xmlns:p14="http://schemas.microsoft.com/office/powerpoint/2010/main" val="737927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993734A-D062-4B3C-A51D-5190DB79366A}" type="slidenum">
              <a:rPr lang="pl-PL" smtClean="0"/>
              <a:t>28</a:t>
            </a:fld>
            <a:endParaRPr lang="pl-PL"/>
          </a:p>
        </p:txBody>
      </p:sp>
    </p:spTree>
    <p:extLst>
      <p:ext uri="{BB962C8B-B14F-4D97-AF65-F5344CB8AC3E}">
        <p14:creationId xmlns:p14="http://schemas.microsoft.com/office/powerpoint/2010/main" val="1018389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93734A-D062-4B3C-A51D-5190DB79366A}" type="slidenum">
              <a:rPr lang="pl-PL" smtClean="0"/>
              <a:t>29</a:t>
            </a:fld>
            <a:endParaRPr lang="pl-PL"/>
          </a:p>
        </p:txBody>
      </p:sp>
    </p:spTree>
    <p:extLst>
      <p:ext uri="{BB962C8B-B14F-4D97-AF65-F5344CB8AC3E}">
        <p14:creationId xmlns:p14="http://schemas.microsoft.com/office/powerpoint/2010/main" val="869638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We </a:t>
            </a:r>
            <a:r>
              <a:rPr lang="pl-PL" dirty="0" err="1" smtClean="0"/>
              <a:t>can</a:t>
            </a:r>
            <a:r>
              <a:rPr lang="pl-PL" dirty="0" smtClean="0"/>
              <a:t> </a:t>
            </a:r>
            <a:r>
              <a:rPr lang="pl-PL" dirty="0" err="1" smtClean="0"/>
              <a:t>distinguish</a:t>
            </a:r>
            <a:r>
              <a:rPr lang="pl-PL" dirty="0" smtClean="0"/>
              <a:t> </a:t>
            </a:r>
            <a:r>
              <a:rPr lang="pl-PL" dirty="0" err="1" smtClean="0"/>
              <a:t>three</a:t>
            </a:r>
            <a:r>
              <a:rPr lang="pl-PL" dirty="0" smtClean="0"/>
              <a:t> </a:t>
            </a:r>
            <a:r>
              <a:rPr lang="pl-PL" dirty="0" err="1" smtClean="0"/>
              <a:t>positron</a:t>
            </a:r>
            <a:r>
              <a:rPr lang="pl-PL" dirty="0" smtClean="0"/>
              <a:t> </a:t>
            </a:r>
            <a:r>
              <a:rPr lang="pl-PL" dirty="0" err="1" smtClean="0"/>
              <a:t>spectrosopies</a:t>
            </a:r>
            <a:r>
              <a:rPr lang="pl-PL" dirty="0" smtClean="0"/>
              <a:t> </a:t>
            </a:r>
            <a:r>
              <a:rPr lang="pl-PL" dirty="0" err="1" smtClean="0"/>
              <a:t>method</a:t>
            </a:r>
            <a:r>
              <a:rPr lang="pl-PL" dirty="0" smtClean="0"/>
              <a:t>: </a:t>
            </a:r>
            <a:r>
              <a:rPr lang="pl-PL" dirty="0" err="1" smtClean="0"/>
              <a:t>angular</a:t>
            </a:r>
            <a:r>
              <a:rPr lang="pl-PL" baseline="0" dirty="0" smtClean="0"/>
              <a:t> </a:t>
            </a:r>
            <a:r>
              <a:rPr lang="pl-PL" baseline="0" dirty="0" err="1" smtClean="0"/>
              <a:t>correlations</a:t>
            </a:r>
            <a:r>
              <a:rPr lang="pl-PL" baseline="0" dirty="0" smtClean="0"/>
              <a:t> of gamma quantum </a:t>
            </a:r>
            <a:r>
              <a:rPr lang="pl-PL" baseline="0" dirty="0" err="1" smtClean="0"/>
              <a:t>doppler</a:t>
            </a:r>
            <a:r>
              <a:rPr lang="pl-PL" baseline="0" dirty="0" smtClean="0"/>
              <a:t> </a:t>
            </a:r>
            <a:r>
              <a:rPr lang="pl-PL" baseline="0" dirty="0" err="1" smtClean="0"/>
              <a:t>spectroscopy</a:t>
            </a:r>
            <a:r>
              <a:rPr lang="pl-PL" baseline="0" dirty="0" smtClean="0"/>
              <a:t> and </a:t>
            </a:r>
            <a:r>
              <a:rPr lang="pl-PL" baseline="0" dirty="0" err="1" smtClean="0"/>
              <a:t>positron</a:t>
            </a:r>
            <a:r>
              <a:rPr lang="pl-PL" baseline="0" dirty="0" smtClean="0"/>
              <a:t> </a:t>
            </a:r>
            <a:r>
              <a:rPr lang="pl-PL" baseline="0" dirty="0" err="1" smtClean="0"/>
              <a:t>lifetime</a:t>
            </a:r>
            <a:r>
              <a:rPr lang="pl-PL" baseline="0" dirty="0" smtClean="0"/>
              <a:t> </a:t>
            </a:r>
            <a:r>
              <a:rPr lang="pl-PL" baseline="0" dirty="0" err="1" smtClean="0"/>
              <a:t>spectrosopy</a:t>
            </a:r>
            <a:r>
              <a:rPr lang="pl-PL" baseline="0" dirty="0" smtClean="0"/>
              <a:t>. In </a:t>
            </a:r>
            <a:r>
              <a:rPr lang="pl-PL" baseline="0" dirty="0" err="1" smtClean="0"/>
              <a:t>these</a:t>
            </a:r>
            <a:r>
              <a:rPr lang="pl-PL" baseline="0" dirty="0" smtClean="0"/>
              <a:t> </a:t>
            </a:r>
            <a:r>
              <a:rPr lang="pl-PL" baseline="0" dirty="0" err="1" smtClean="0"/>
              <a:t>method</a:t>
            </a:r>
            <a:r>
              <a:rPr lang="pl-PL" baseline="0" dirty="0" smtClean="0"/>
              <a:t> we </a:t>
            </a:r>
            <a:r>
              <a:rPr lang="pl-PL" baseline="0" dirty="0" err="1" smtClean="0"/>
              <a:t>use</a:t>
            </a:r>
            <a:r>
              <a:rPr lang="pl-PL" baseline="0" dirty="0" smtClean="0"/>
              <a:t> </a:t>
            </a:r>
            <a:r>
              <a:rPr lang="pl-PL" baseline="0" dirty="0" err="1" smtClean="0"/>
              <a:t>positron</a:t>
            </a:r>
            <a:r>
              <a:rPr lang="pl-PL" baseline="0" dirty="0" smtClean="0"/>
              <a:t> as a </a:t>
            </a:r>
            <a:r>
              <a:rPr lang="pl-PL" baseline="0" dirty="0" err="1" smtClean="0"/>
              <a:t>probe</a:t>
            </a:r>
            <a:r>
              <a:rPr lang="pl-PL" baseline="0" dirty="0" smtClean="0"/>
              <a:t>. </a:t>
            </a:r>
            <a:r>
              <a:rPr lang="pl-PL" baseline="0" dirty="0" err="1" smtClean="0"/>
              <a:t>After</a:t>
            </a:r>
            <a:r>
              <a:rPr lang="pl-PL" baseline="0" dirty="0" smtClean="0"/>
              <a:t> </a:t>
            </a:r>
            <a:r>
              <a:rPr lang="pl-PL" baseline="0" dirty="0" err="1" smtClean="0"/>
              <a:t>implanation</a:t>
            </a:r>
            <a:r>
              <a:rPr lang="pl-PL" baseline="0" dirty="0" smtClean="0"/>
              <a:t> </a:t>
            </a:r>
            <a:r>
              <a:rPr lang="pl-PL" baseline="0" dirty="0" err="1" smtClean="0"/>
              <a:t>positron</a:t>
            </a:r>
            <a:r>
              <a:rPr lang="pl-PL" baseline="0" dirty="0" smtClean="0"/>
              <a:t> </a:t>
            </a:r>
            <a:r>
              <a:rPr lang="pl-PL" baseline="0" dirty="0" err="1" smtClean="0"/>
              <a:t>firstly</a:t>
            </a:r>
            <a:r>
              <a:rPr lang="pl-PL" baseline="0" dirty="0" smtClean="0"/>
              <a:t> </a:t>
            </a:r>
            <a:r>
              <a:rPr lang="pl-PL" baseline="0" dirty="0" err="1" smtClean="0"/>
              <a:t>lose</a:t>
            </a:r>
            <a:r>
              <a:rPr lang="pl-PL" baseline="0" dirty="0" smtClean="0"/>
              <a:t> </a:t>
            </a:r>
            <a:r>
              <a:rPr lang="pl-PL" baseline="0" dirty="0" err="1" smtClean="0"/>
              <a:t>its</a:t>
            </a:r>
            <a:r>
              <a:rPr lang="pl-PL" baseline="0" dirty="0" smtClean="0"/>
              <a:t> Energy </a:t>
            </a:r>
            <a:r>
              <a:rPr lang="pl-PL" baseline="0" dirty="0" err="1" smtClean="0"/>
              <a:t>interacting</a:t>
            </a:r>
            <a:r>
              <a:rPr lang="pl-PL" baseline="0" dirty="0" smtClean="0"/>
              <a:t> with the </a:t>
            </a:r>
            <a:r>
              <a:rPr lang="pl-PL" baseline="0" dirty="0" err="1" smtClean="0"/>
              <a:t>matter</a:t>
            </a:r>
            <a:r>
              <a:rPr lang="pl-PL" baseline="0" dirty="0" smtClean="0"/>
              <a:t>. </a:t>
            </a:r>
            <a:r>
              <a:rPr lang="pl-PL" baseline="0" dirty="0" err="1" smtClean="0"/>
              <a:t>When</a:t>
            </a:r>
            <a:r>
              <a:rPr lang="pl-PL" baseline="0" dirty="0" smtClean="0"/>
              <a:t> </a:t>
            </a:r>
            <a:r>
              <a:rPr lang="pl-PL" baseline="0" dirty="0" err="1" smtClean="0"/>
              <a:t>it</a:t>
            </a:r>
            <a:r>
              <a:rPr lang="pl-PL" baseline="0" dirty="0" smtClean="0"/>
              <a:t> </a:t>
            </a:r>
            <a:r>
              <a:rPr lang="pl-PL" baseline="0" dirty="0" err="1" smtClean="0"/>
              <a:t>reach</a:t>
            </a:r>
            <a:r>
              <a:rPr lang="pl-PL" baseline="0" dirty="0" smtClean="0"/>
              <a:t> the </a:t>
            </a:r>
            <a:r>
              <a:rPr lang="pl-PL" baseline="0" dirty="0" err="1" smtClean="0"/>
              <a:t>termal</a:t>
            </a:r>
            <a:r>
              <a:rPr lang="pl-PL" baseline="0" dirty="0" smtClean="0"/>
              <a:t> Energy of </a:t>
            </a:r>
            <a:r>
              <a:rPr lang="pl-PL" baseline="0" dirty="0" err="1" smtClean="0"/>
              <a:t>lattice</a:t>
            </a:r>
            <a:r>
              <a:rPr lang="pl-PL" baseline="0" dirty="0" smtClean="0"/>
              <a:t> </a:t>
            </a:r>
            <a:r>
              <a:rPr lang="pl-PL" baseline="0" dirty="0" err="1" smtClean="0"/>
              <a:t>positron</a:t>
            </a:r>
            <a:r>
              <a:rPr lang="pl-PL" baseline="0" dirty="0" smtClean="0"/>
              <a:t> </a:t>
            </a:r>
            <a:r>
              <a:rPr lang="pl-PL" baseline="0" dirty="0" err="1" smtClean="0"/>
              <a:t>can</a:t>
            </a:r>
            <a:r>
              <a:rPr lang="pl-PL" baseline="0" dirty="0" smtClean="0"/>
              <a:t> </a:t>
            </a:r>
            <a:r>
              <a:rPr lang="pl-PL" baseline="0" dirty="0" err="1" smtClean="0"/>
              <a:t>diffuse</a:t>
            </a:r>
            <a:r>
              <a:rPr lang="pl-PL" baseline="0" dirty="0" smtClean="0"/>
              <a:t> in </a:t>
            </a:r>
            <a:r>
              <a:rPr lang="pl-PL" baseline="0" dirty="0" err="1" smtClean="0"/>
              <a:t>randomly</a:t>
            </a:r>
            <a:r>
              <a:rPr lang="pl-PL" baseline="0" dirty="0" smtClean="0"/>
              <a:t> </a:t>
            </a:r>
            <a:r>
              <a:rPr lang="pl-PL" baseline="0" dirty="0" err="1" smtClean="0"/>
              <a:t>between</a:t>
            </a:r>
            <a:r>
              <a:rPr lang="pl-PL" baseline="0" dirty="0" smtClean="0"/>
              <a:t> the </a:t>
            </a:r>
            <a:r>
              <a:rPr lang="pl-PL" baseline="0" dirty="0" err="1" smtClean="0"/>
              <a:t>atoms</a:t>
            </a:r>
            <a:r>
              <a:rPr lang="pl-PL" baseline="0" dirty="0" smtClean="0"/>
              <a:t>. </a:t>
            </a:r>
            <a:r>
              <a:rPr lang="pl-PL" baseline="0" dirty="0" err="1" smtClean="0"/>
              <a:t>If</a:t>
            </a:r>
            <a:r>
              <a:rPr lang="pl-PL" baseline="0" dirty="0" smtClean="0"/>
              <a:t> </a:t>
            </a:r>
            <a:r>
              <a:rPr lang="pl-PL" baseline="0" dirty="0" err="1" smtClean="0"/>
              <a:t>it</a:t>
            </a:r>
            <a:r>
              <a:rPr lang="pl-PL" baseline="0" dirty="0" smtClean="0"/>
              <a:t> </a:t>
            </a:r>
            <a:r>
              <a:rPr lang="pl-PL" baseline="0" dirty="0" err="1" smtClean="0"/>
              <a:t>find</a:t>
            </a:r>
            <a:r>
              <a:rPr lang="pl-PL" baseline="0" dirty="0" smtClean="0"/>
              <a:t> a </a:t>
            </a:r>
            <a:r>
              <a:rPr lang="pl-PL" baseline="0" dirty="0" err="1" smtClean="0"/>
              <a:t>defect</a:t>
            </a:r>
            <a:r>
              <a:rPr lang="pl-PL" baseline="0" dirty="0" smtClean="0"/>
              <a:t> </a:t>
            </a:r>
            <a:r>
              <a:rPr lang="pl-PL" baseline="0" dirty="0" err="1" smtClean="0"/>
              <a:t>such</a:t>
            </a:r>
            <a:r>
              <a:rPr lang="pl-PL" baseline="0" dirty="0" smtClean="0"/>
              <a:t> as </a:t>
            </a:r>
            <a:r>
              <a:rPr lang="pl-PL" baseline="0" dirty="0" err="1" smtClean="0"/>
              <a:t>vacancy</a:t>
            </a:r>
            <a:r>
              <a:rPr lang="pl-PL" baseline="0" dirty="0" smtClean="0"/>
              <a:t> the </a:t>
            </a:r>
            <a:r>
              <a:rPr lang="pl-PL" baseline="0" dirty="0" err="1" smtClean="0"/>
              <a:t>positron</a:t>
            </a:r>
            <a:r>
              <a:rPr lang="pl-PL" baseline="0" dirty="0" smtClean="0"/>
              <a:t> </a:t>
            </a:r>
            <a:r>
              <a:rPr lang="pl-PL" baseline="0" dirty="0" err="1" smtClean="0"/>
              <a:t>will</a:t>
            </a:r>
            <a:r>
              <a:rPr lang="pl-PL" baseline="0" dirty="0" smtClean="0"/>
              <a:t> be </a:t>
            </a:r>
            <a:r>
              <a:rPr lang="pl-PL" baseline="0" dirty="0" err="1" smtClean="0"/>
              <a:t>trapped</a:t>
            </a:r>
            <a:r>
              <a:rPr lang="pl-PL" baseline="0" dirty="0" smtClean="0"/>
              <a:t> by </a:t>
            </a:r>
            <a:r>
              <a:rPr lang="pl-PL" baseline="0" dirty="0" err="1" smtClean="0"/>
              <a:t>this</a:t>
            </a:r>
            <a:r>
              <a:rPr lang="pl-PL" baseline="0" dirty="0" smtClean="0"/>
              <a:t> </a:t>
            </a:r>
            <a:r>
              <a:rPr lang="pl-PL" baseline="0" dirty="0" err="1" smtClean="0"/>
              <a:t>defect</a:t>
            </a:r>
            <a:r>
              <a:rPr lang="pl-PL" baseline="0" dirty="0" smtClean="0"/>
              <a:t> and </a:t>
            </a:r>
            <a:r>
              <a:rPr lang="pl-PL" baseline="0" dirty="0" err="1" smtClean="0"/>
              <a:t>after</a:t>
            </a:r>
            <a:r>
              <a:rPr lang="pl-PL" baseline="0" dirty="0" smtClean="0"/>
              <a:t> </a:t>
            </a:r>
            <a:r>
              <a:rPr lang="pl-PL" baseline="0" dirty="0" err="1" smtClean="0"/>
              <a:t>very</a:t>
            </a:r>
            <a:r>
              <a:rPr lang="pl-PL" baseline="0" dirty="0" smtClean="0"/>
              <a:t> </a:t>
            </a:r>
            <a:r>
              <a:rPr lang="pl-PL" baseline="0" dirty="0" err="1" smtClean="0"/>
              <a:t>short</a:t>
            </a:r>
            <a:r>
              <a:rPr lang="pl-PL" baseline="0" dirty="0" smtClean="0"/>
              <a:t> period of </a:t>
            </a:r>
            <a:r>
              <a:rPr lang="pl-PL" baseline="0" dirty="0" err="1" smtClean="0"/>
              <a:t>time</a:t>
            </a:r>
            <a:r>
              <a:rPr lang="pl-PL" baseline="0" dirty="0" smtClean="0"/>
              <a:t> </a:t>
            </a:r>
            <a:r>
              <a:rPr lang="pl-PL" baseline="0" dirty="0" err="1" smtClean="0"/>
              <a:t>called</a:t>
            </a:r>
            <a:r>
              <a:rPr lang="pl-PL" baseline="0" dirty="0" smtClean="0"/>
              <a:t> </a:t>
            </a:r>
            <a:r>
              <a:rPr lang="pl-PL" baseline="0" dirty="0" err="1" smtClean="0"/>
              <a:t>positron</a:t>
            </a:r>
            <a:r>
              <a:rPr lang="pl-PL" baseline="0" dirty="0" smtClean="0"/>
              <a:t> </a:t>
            </a:r>
            <a:r>
              <a:rPr lang="pl-PL" baseline="0" dirty="0" err="1" smtClean="0"/>
              <a:t>liftime</a:t>
            </a:r>
            <a:r>
              <a:rPr lang="pl-PL" baseline="0" dirty="0" smtClean="0"/>
              <a:t> the </a:t>
            </a:r>
            <a:r>
              <a:rPr lang="pl-PL" baseline="0" dirty="0" err="1" smtClean="0"/>
              <a:t>positron</a:t>
            </a:r>
            <a:r>
              <a:rPr lang="pl-PL" baseline="0" dirty="0" smtClean="0"/>
              <a:t> </a:t>
            </a:r>
            <a:r>
              <a:rPr lang="pl-PL" baseline="0" dirty="0" err="1" smtClean="0"/>
              <a:t>will</a:t>
            </a:r>
            <a:r>
              <a:rPr lang="pl-PL" baseline="0" dirty="0" smtClean="0"/>
              <a:t> </a:t>
            </a:r>
            <a:r>
              <a:rPr lang="pl-PL" baseline="0" dirty="0" err="1" smtClean="0"/>
              <a:t>annihilate</a:t>
            </a:r>
            <a:r>
              <a:rPr lang="pl-PL" baseline="0" dirty="0" smtClean="0"/>
              <a:t> with one of the </a:t>
            </a:r>
            <a:r>
              <a:rPr lang="pl-PL" baseline="0" dirty="0" err="1" smtClean="0"/>
              <a:t>electron</a:t>
            </a:r>
            <a:r>
              <a:rPr lang="pl-PL" baseline="0" dirty="0" smtClean="0"/>
              <a:t>. The </a:t>
            </a:r>
            <a:r>
              <a:rPr lang="pl-PL" baseline="0" dirty="0" err="1" smtClean="0"/>
              <a:t>positron</a:t>
            </a:r>
            <a:r>
              <a:rPr lang="pl-PL" baseline="0" dirty="0" smtClean="0"/>
              <a:t> </a:t>
            </a:r>
            <a:r>
              <a:rPr lang="pl-PL" baseline="0" dirty="0" err="1" smtClean="0"/>
              <a:t>lifetime</a:t>
            </a:r>
            <a:r>
              <a:rPr lang="pl-PL" baseline="0" dirty="0" smtClean="0"/>
              <a:t> </a:t>
            </a:r>
            <a:r>
              <a:rPr lang="pl-PL" baseline="0" dirty="0" err="1" smtClean="0"/>
              <a:t>allow</a:t>
            </a:r>
            <a:r>
              <a:rPr lang="pl-PL" baseline="0" dirty="0" smtClean="0"/>
              <a:t> to </a:t>
            </a:r>
            <a:r>
              <a:rPr lang="pl-PL" baseline="0" dirty="0" err="1" smtClean="0"/>
              <a:t>distinguish</a:t>
            </a:r>
            <a:r>
              <a:rPr lang="pl-PL" baseline="0" dirty="0" smtClean="0"/>
              <a:t> </a:t>
            </a:r>
            <a:r>
              <a:rPr lang="pl-PL" baseline="0" dirty="0" err="1" smtClean="0"/>
              <a:t>different</a:t>
            </a:r>
            <a:r>
              <a:rPr lang="pl-PL" baseline="0" dirty="0" smtClean="0"/>
              <a:t> </a:t>
            </a:r>
            <a:r>
              <a:rPr lang="pl-PL" baseline="0" dirty="0" err="1" smtClean="0"/>
              <a:t>positron</a:t>
            </a:r>
            <a:r>
              <a:rPr lang="pl-PL" baseline="0" dirty="0" smtClean="0"/>
              <a:t> </a:t>
            </a:r>
            <a:r>
              <a:rPr lang="pl-PL" baseline="0" dirty="0" err="1" smtClean="0"/>
              <a:t>traps</a:t>
            </a:r>
            <a:r>
              <a:rPr lang="pl-PL" baseline="0" dirty="0" smtClean="0"/>
              <a:t>. </a:t>
            </a:r>
            <a:r>
              <a:rPr lang="pl-PL" baseline="0" dirty="0" err="1" smtClean="0"/>
              <a:t>When</a:t>
            </a:r>
            <a:r>
              <a:rPr lang="pl-PL" baseline="0" dirty="0" smtClean="0"/>
              <a:t> the </a:t>
            </a:r>
            <a:r>
              <a:rPr lang="pl-PL" baseline="0" dirty="0" err="1" smtClean="0"/>
              <a:t>size</a:t>
            </a:r>
            <a:r>
              <a:rPr lang="pl-PL" baseline="0" dirty="0" smtClean="0"/>
              <a:t> of </a:t>
            </a:r>
            <a:r>
              <a:rPr lang="pl-PL" baseline="0" dirty="0" err="1" smtClean="0"/>
              <a:t>voids</a:t>
            </a:r>
            <a:r>
              <a:rPr lang="pl-PL" baseline="0" dirty="0" smtClean="0"/>
              <a:t> </a:t>
            </a:r>
            <a:r>
              <a:rPr lang="pl-PL" baseline="0" dirty="0" err="1" smtClean="0"/>
              <a:t>increase</a:t>
            </a:r>
            <a:r>
              <a:rPr lang="pl-PL" baseline="0" dirty="0" smtClean="0"/>
              <a:t> the </a:t>
            </a:r>
            <a:r>
              <a:rPr lang="pl-PL" baseline="0" dirty="0" err="1" smtClean="0"/>
              <a:t>positron</a:t>
            </a:r>
            <a:r>
              <a:rPr lang="pl-PL" baseline="0" dirty="0" smtClean="0"/>
              <a:t> </a:t>
            </a:r>
            <a:r>
              <a:rPr lang="pl-PL" baseline="0" dirty="0" err="1" smtClean="0"/>
              <a:t>lifetime</a:t>
            </a:r>
            <a:r>
              <a:rPr lang="pl-PL" baseline="0" dirty="0" smtClean="0"/>
              <a:t> </a:t>
            </a:r>
            <a:r>
              <a:rPr lang="pl-PL" baseline="0" dirty="0" err="1" smtClean="0"/>
              <a:t>also</a:t>
            </a:r>
            <a:r>
              <a:rPr lang="pl-PL" baseline="0" dirty="0" smtClean="0"/>
              <a:t> </a:t>
            </a:r>
            <a:r>
              <a:rPr lang="pl-PL" baseline="0" dirty="0" err="1" smtClean="0"/>
              <a:t>increase</a:t>
            </a:r>
            <a:r>
              <a:rPr lang="pl-PL" baseline="0" dirty="0" smtClean="0"/>
              <a:t>. It </a:t>
            </a:r>
            <a:r>
              <a:rPr lang="pl-PL" baseline="0" dirty="0" err="1" smtClean="0"/>
              <a:t>means</a:t>
            </a:r>
            <a:r>
              <a:rPr lang="pl-PL" baseline="0" dirty="0" smtClean="0"/>
              <a:t> </a:t>
            </a:r>
            <a:r>
              <a:rPr lang="pl-PL" baseline="0" dirty="0" err="1" smtClean="0"/>
              <a:t>that</a:t>
            </a:r>
            <a:r>
              <a:rPr lang="pl-PL" baseline="0" dirty="0" smtClean="0"/>
              <a:t> </a:t>
            </a:r>
            <a:r>
              <a:rPr lang="pl-PL" baseline="0" dirty="0" err="1" smtClean="0"/>
              <a:t>positron</a:t>
            </a:r>
            <a:r>
              <a:rPr lang="pl-PL" baseline="0" dirty="0" smtClean="0"/>
              <a:t> </a:t>
            </a:r>
            <a:r>
              <a:rPr lang="pl-PL" baseline="0" dirty="0" err="1" smtClean="0"/>
              <a:t>spectroscopies</a:t>
            </a:r>
            <a:r>
              <a:rPr lang="pl-PL" baseline="0" dirty="0" smtClean="0"/>
              <a:t> </a:t>
            </a:r>
            <a:r>
              <a:rPr lang="pl-PL" baseline="0" dirty="0" err="1" smtClean="0"/>
              <a:t>gives</a:t>
            </a:r>
            <a:r>
              <a:rPr lang="pl-PL" baseline="0" dirty="0" smtClean="0"/>
              <a:t> </a:t>
            </a:r>
            <a:r>
              <a:rPr lang="pl-PL" baseline="0" dirty="0" err="1" smtClean="0"/>
              <a:t>information</a:t>
            </a:r>
            <a:r>
              <a:rPr lang="pl-PL" baseline="0" dirty="0" smtClean="0"/>
              <a:t> </a:t>
            </a:r>
            <a:r>
              <a:rPr lang="pl-PL" baseline="0" dirty="0" err="1" smtClean="0"/>
              <a:t>about</a:t>
            </a:r>
            <a:r>
              <a:rPr lang="pl-PL" baseline="0" dirty="0" smtClean="0"/>
              <a:t> the </a:t>
            </a:r>
            <a:r>
              <a:rPr lang="pl-PL" baseline="0" dirty="0" err="1" smtClean="0"/>
              <a:t>defect</a:t>
            </a:r>
            <a:r>
              <a:rPr lang="pl-PL" baseline="0" dirty="0" smtClean="0"/>
              <a:t> </a:t>
            </a:r>
            <a:r>
              <a:rPr lang="pl-PL" baseline="0" dirty="0" err="1" smtClean="0"/>
              <a:t>concentrations</a:t>
            </a:r>
            <a:r>
              <a:rPr lang="pl-PL" baseline="0" dirty="0" smtClean="0"/>
              <a:t> </a:t>
            </a:r>
            <a:r>
              <a:rPr lang="pl-PL" baseline="0" dirty="0" err="1" smtClean="0"/>
              <a:t>its</a:t>
            </a:r>
            <a:r>
              <a:rPr lang="pl-PL" baseline="0" dirty="0" smtClean="0"/>
              <a:t> </a:t>
            </a:r>
            <a:r>
              <a:rPr lang="pl-PL" baseline="0" dirty="0" err="1" smtClean="0"/>
              <a:t>distributions</a:t>
            </a:r>
            <a:r>
              <a:rPr lang="pl-PL" baseline="0" dirty="0" smtClean="0"/>
              <a:t> and </a:t>
            </a:r>
            <a:r>
              <a:rPr lang="pl-PL" baseline="0" dirty="0" err="1" smtClean="0"/>
              <a:t>also</a:t>
            </a:r>
            <a:r>
              <a:rPr lang="pl-PL" baseline="0" dirty="0" smtClean="0"/>
              <a:t> </a:t>
            </a:r>
            <a:r>
              <a:rPr lang="pl-PL" baseline="0" dirty="0" err="1" smtClean="0"/>
              <a:t>allow</a:t>
            </a:r>
            <a:r>
              <a:rPr lang="pl-PL" baseline="0" dirty="0" smtClean="0"/>
              <a:t> </a:t>
            </a:r>
            <a:r>
              <a:rPr lang="pl-PL" baseline="0" dirty="0" err="1" smtClean="0"/>
              <a:t>detect</a:t>
            </a:r>
            <a:r>
              <a:rPr lang="pl-PL" baseline="0" dirty="0" smtClean="0"/>
              <a:t> </a:t>
            </a:r>
            <a:r>
              <a:rPr lang="pl-PL" baseline="0" dirty="0" err="1" smtClean="0"/>
              <a:t>different</a:t>
            </a:r>
            <a:r>
              <a:rPr lang="pl-PL" baseline="0" dirty="0" smtClean="0"/>
              <a:t> </a:t>
            </a:r>
            <a:r>
              <a:rPr lang="pl-PL" baseline="0" dirty="0" err="1" smtClean="0"/>
              <a:t>kind</a:t>
            </a:r>
            <a:r>
              <a:rPr lang="pl-PL" baseline="0" dirty="0" smtClean="0"/>
              <a:t> of </a:t>
            </a:r>
            <a:r>
              <a:rPr lang="pl-PL" baseline="0" dirty="0" err="1" smtClean="0"/>
              <a:t>defects</a:t>
            </a:r>
            <a:r>
              <a:rPr lang="pl-PL" baseline="0" dirty="0" smtClean="0"/>
              <a:t>. </a:t>
            </a:r>
            <a:endParaRPr lang="pl-PL" dirty="0"/>
          </a:p>
        </p:txBody>
      </p:sp>
      <p:sp>
        <p:nvSpPr>
          <p:cNvPr id="4" name="Symbol zastępczy numeru slajdu 3"/>
          <p:cNvSpPr>
            <a:spLocks noGrp="1"/>
          </p:cNvSpPr>
          <p:nvPr>
            <p:ph type="sldNum" sz="quarter" idx="10"/>
          </p:nvPr>
        </p:nvSpPr>
        <p:spPr/>
        <p:txBody>
          <a:bodyPr/>
          <a:lstStyle/>
          <a:p>
            <a:fld id="{02C6A9C5-F447-4DA3-9DBF-428E40974465}" type="slidenum">
              <a:rPr lang="pl-PL" smtClean="0"/>
              <a:t>3</a:t>
            </a:fld>
            <a:endParaRPr lang="pl-PL"/>
          </a:p>
        </p:txBody>
      </p:sp>
    </p:spTree>
    <p:extLst>
      <p:ext uri="{BB962C8B-B14F-4D97-AF65-F5344CB8AC3E}">
        <p14:creationId xmlns:p14="http://schemas.microsoft.com/office/powerpoint/2010/main" val="3171455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err="1" smtClean="0"/>
              <a:t>Generally</a:t>
            </a:r>
            <a:r>
              <a:rPr lang="pl-PL" dirty="0" smtClean="0"/>
              <a:t> the </a:t>
            </a:r>
            <a:r>
              <a:rPr lang="pl-PL" dirty="0" err="1" smtClean="0"/>
              <a:t>annihilation</a:t>
            </a:r>
            <a:r>
              <a:rPr lang="pl-PL" dirty="0" smtClean="0"/>
              <a:t> </a:t>
            </a:r>
            <a:r>
              <a:rPr lang="pl-PL" dirty="0" err="1" smtClean="0"/>
              <a:t>rate</a:t>
            </a:r>
            <a:r>
              <a:rPr lang="pl-PL" dirty="0" smtClean="0"/>
              <a:t> </a:t>
            </a:r>
            <a:r>
              <a:rPr lang="pl-PL" dirty="0" err="1" smtClean="0"/>
              <a:t>which</a:t>
            </a:r>
            <a:r>
              <a:rPr lang="pl-PL" dirty="0" smtClean="0"/>
              <a:t> </a:t>
            </a:r>
            <a:r>
              <a:rPr lang="pl-PL" dirty="0" err="1" smtClean="0"/>
              <a:t>is</a:t>
            </a:r>
            <a:r>
              <a:rPr lang="pl-PL" dirty="0" smtClean="0"/>
              <a:t> the </a:t>
            </a:r>
            <a:r>
              <a:rPr lang="pl-PL" dirty="0" err="1" smtClean="0"/>
              <a:t>reciprocal</a:t>
            </a:r>
            <a:r>
              <a:rPr lang="pl-PL" dirty="0" smtClean="0"/>
              <a:t> </a:t>
            </a:r>
            <a:r>
              <a:rPr lang="pl-PL" dirty="0" err="1" smtClean="0"/>
              <a:t>value</a:t>
            </a:r>
            <a:r>
              <a:rPr lang="pl-PL" dirty="0" smtClean="0"/>
              <a:t> of</a:t>
            </a:r>
            <a:r>
              <a:rPr lang="pl-PL" baseline="0" dirty="0" smtClean="0"/>
              <a:t> </a:t>
            </a:r>
            <a:r>
              <a:rPr lang="pl-PL" baseline="0" dirty="0" err="1" smtClean="0"/>
              <a:t>mean</a:t>
            </a:r>
            <a:r>
              <a:rPr lang="pl-PL" baseline="0" dirty="0" smtClean="0"/>
              <a:t> </a:t>
            </a:r>
            <a:r>
              <a:rPr lang="pl-PL" baseline="0" dirty="0" err="1" smtClean="0"/>
              <a:t>positron</a:t>
            </a:r>
            <a:r>
              <a:rPr lang="pl-PL" baseline="0" dirty="0" smtClean="0"/>
              <a:t> </a:t>
            </a:r>
            <a:r>
              <a:rPr lang="pl-PL" baseline="0" dirty="0" err="1" smtClean="0"/>
              <a:t>lifetime</a:t>
            </a:r>
            <a:r>
              <a:rPr lang="pl-PL" baseline="0" dirty="0" smtClean="0"/>
              <a:t> and </a:t>
            </a:r>
            <a:r>
              <a:rPr lang="pl-PL" baseline="0" dirty="0" err="1" smtClean="0"/>
              <a:t>is</a:t>
            </a:r>
            <a:r>
              <a:rPr lang="pl-PL" baseline="0" dirty="0" smtClean="0"/>
              <a:t> </a:t>
            </a:r>
            <a:r>
              <a:rPr lang="pl-PL" baseline="0" dirty="0" err="1" smtClean="0"/>
              <a:t>proportional</a:t>
            </a:r>
            <a:r>
              <a:rPr lang="pl-PL" baseline="0" dirty="0" smtClean="0"/>
              <a:t> to the </a:t>
            </a:r>
            <a:r>
              <a:rPr lang="pl-PL" baseline="0" dirty="0" err="1" smtClean="0"/>
              <a:t>electron</a:t>
            </a:r>
            <a:r>
              <a:rPr lang="pl-PL" baseline="0" dirty="0" smtClean="0"/>
              <a:t> </a:t>
            </a:r>
            <a:r>
              <a:rPr lang="pl-PL" baseline="0" dirty="0" err="1" smtClean="0"/>
              <a:t>density</a:t>
            </a:r>
            <a:r>
              <a:rPr lang="pl-PL" baseline="0" dirty="0" smtClean="0"/>
              <a:t>. </a:t>
            </a:r>
            <a:r>
              <a:rPr lang="en-US" dirty="0" smtClean="0"/>
              <a:t>electron density inside the defect is lower in comparison to bulk area what finds a reflect in the mean positron lifetime</a:t>
            </a:r>
            <a:r>
              <a:rPr lang="pl-PL" dirty="0" smtClean="0"/>
              <a:t>. </a:t>
            </a:r>
            <a:r>
              <a:rPr lang="pl-PL" dirty="0" err="1" smtClean="0"/>
              <a:t>Bigger</a:t>
            </a:r>
            <a:r>
              <a:rPr lang="pl-PL" dirty="0" smtClean="0"/>
              <a:t> </a:t>
            </a:r>
            <a:r>
              <a:rPr lang="pl-PL" dirty="0" err="1" smtClean="0"/>
              <a:t>voids</a:t>
            </a:r>
            <a:r>
              <a:rPr lang="pl-PL" dirty="0" smtClean="0"/>
              <a:t> </a:t>
            </a:r>
            <a:r>
              <a:rPr lang="pl-PL" dirty="0" err="1" smtClean="0"/>
              <a:t>decrese</a:t>
            </a:r>
            <a:r>
              <a:rPr lang="pl-PL" dirty="0" smtClean="0"/>
              <a:t> the </a:t>
            </a:r>
            <a:r>
              <a:rPr lang="pl-PL" dirty="0" err="1" smtClean="0"/>
              <a:t>electon</a:t>
            </a:r>
            <a:r>
              <a:rPr lang="pl-PL" dirty="0" smtClean="0"/>
              <a:t> </a:t>
            </a:r>
            <a:r>
              <a:rPr lang="pl-PL" dirty="0" err="1" smtClean="0"/>
              <a:t>density</a:t>
            </a:r>
            <a:r>
              <a:rPr lang="pl-PL" dirty="0" smtClean="0"/>
              <a:t> and </a:t>
            </a:r>
            <a:r>
              <a:rPr lang="pl-PL" dirty="0" err="1" smtClean="0"/>
              <a:t>increase</a:t>
            </a:r>
            <a:r>
              <a:rPr lang="pl-PL" dirty="0" smtClean="0"/>
              <a:t> </a:t>
            </a:r>
            <a:r>
              <a:rPr lang="pl-PL" dirty="0" err="1" smtClean="0"/>
              <a:t>positron</a:t>
            </a:r>
            <a:r>
              <a:rPr lang="pl-PL" dirty="0" smtClean="0"/>
              <a:t> </a:t>
            </a:r>
            <a:r>
              <a:rPr lang="pl-PL" dirty="0" err="1" smtClean="0"/>
              <a:t>lifetime</a:t>
            </a:r>
            <a:r>
              <a:rPr lang="pl-PL" dirty="0" smtClean="0"/>
              <a:t>,</a:t>
            </a:r>
            <a:r>
              <a:rPr lang="pl-PL" baseline="0" dirty="0" smtClean="0"/>
              <a:t> </a:t>
            </a:r>
            <a:r>
              <a:rPr lang="pl-PL" baseline="0" dirty="0" err="1" smtClean="0"/>
              <a:t>which</a:t>
            </a:r>
            <a:r>
              <a:rPr lang="pl-PL" baseline="0" dirty="0" smtClean="0"/>
              <a:t> we </a:t>
            </a:r>
            <a:r>
              <a:rPr lang="pl-PL" baseline="0" dirty="0" err="1" smtClean="0"/>
              <a:t>could</a:t>
            </a:r>
            <a:r>
              <a:rPr lang="pl-PL" baseline="0" dirty="0" smtClean="0"/>
              <a:t> </a:t>
            </a:r>
            <a:r>
              <a:rPr lang="pl-PL" baseline="0" dirty="0" err="1" smtClean="0"/>
              <a:t>observe</a:t>
            </a:r>
            <a:r>
              <a:rPr lang="pl-PL" baseline="0" dirty="0" smtClean="0"/>
              <a:t> for </a:t>
            </a:r>
            <a:r>
              <a:rPr lang="pl-PL" baseline="0" dirty="0" err="1" smtClean="0"/>
              <a:t>examplary</a:t>
            </a:r>
            <a:r>
              <a:rPr lang="pl-PL" baseline="0" dirty="0" smtClean="0"/>
              <a:t> </a:t>
            </a:r>
            <a:r>
              <a:rPr lang="pl-PL" baseline="0" dirty="0" err="1" smtClean="0"/>
              <a:t>calculations</a:t>
            </a:r>
            <a:r>
              <a:rPr lang="pl-PL" baseline="0" dirty="0" smtClean="0"/>
              <a:t> performer for </a:t>
            </a:r>
            <a:r>
              <a:rPr lang="pl-PL" baseline="0" dirty="0" err="1" smtClean="0"/>
              <a:t>Bizmuth</a:t>
            </a:r>
            <a:r>
              <a:rPr lang="pl-PL" baseline="0" dirty="0" smtClean="0"/>
              <a:t>. In </a:t>
            </a:r>
            <a:r>
              <a:rPr lang="pl-PL" baseline="0" dirty="0" err="1" smtClean="0"/>
              <a:t>case</a:t>
            </a:r>
            <a:r>
              <a:rPr lang="pl-PL" baseline="0" dirty="0" smtClean="0"/>
              <a:t> of </a:t>
            </a:r>
            <a:r>
              <a:rPr lang="pl-PL" baseline="0" dirty="0" err="1" smtClean="0"/>
              <a:t>bismuth</a:t>
            </a:r>
            <a:r>
              <a:rPr lang="pl-PL" baseline="0" dirty="0" smtClean="0"/>
              <a:t> the </a:t>
            </a:r>
            <a:r>
              <a:rPr lang="pl-PL" baseline="0" dirty="0" err="1" smtClean="0"/>
              <a:t>vacancy</a:t>
            </a:r>
            <a:r>
              <a:rPr lang="pl-PL" baseline="0" dirty="0" smtClean="0"/>
              <a:t> </a:t>
            </a:r>
            <a:r>
              <a:rPr lang="pl-PL" baseline="0" dirty="0" err="1" smtClean="0"/>
              <a:t>clusters</a:t>
            </a:r>
            <a:r>
              <a:rPr lang="pl-PL" baseline="0" dirty="0" smtClean="0"/>
              <a:t> </a:t>
            </a:r>
            <a:r>
              <a:rPr lang="pl-PL" baseline="0" dirty="0" err="1" smtClean="0"/>
              <a:t>up</a:t>
            </a:r>
            <a:r>
              <a:rPr lang="pl-PL" baseline="0" dirty="0" smtClean="0"/>
              <a:t> to 5 </a:t>
            </a:r>
            <a:r>
              <a:rPr lang="pl-PL" baseline="0" dirty="0" err="1" smtClean="0"/>
              <a:t>vacancies</a:t>
            </a:r>
            <a:r>
              <a:rPr lang="pl-PL" baseline="0" dirty="0" smtClean="0"/>
              <a:t> </a:t>
            </a:r>
            <a:r>
              <a:rPr lang="pl-PL" baseline="0" dirty="0" err="1" smtClean="0"/>
              <a:t>can</a:t>
            </a:r>
            <a:r>
              <a:rPr lang="pl-PL" baseline="0" dirty="0" smtClean="0"/>
              <a:t> be </a:t>
            </a:r>
            <a:r>
              <a:rPr lang="pl-PL" baseline="0" dirty="0" err="1" smtClean="0"/>
              <a:t>well</a:t>
            </a:r>
            <a:r>
              <a:rPr lang="pl-PL" baseline="0" dirty="0" smtClean="0"/>
              <a:t> </a:t>
            </a:r>
            <a:r>
              <a:rPr lang="pl-PL" baseline="0" dirty="0" err="1" smtClean="0"/>
              <a:t>recognized</a:t>
            </a:r>
            <a:r>
              <a:rPr lang="pl-PL" baseline="0" dirty="0" smtClean="0"/>
              <a:t>. </a:t>
            </a:r>
            <a:r>
              <a:rPr lang="pl-PL" baseline="0" dirty="0" err="1" smtClean="0"/>
              <a:t>Over</a:t>
            </a:r>
            <a:r>
              <a:rPr lang="pl-PL" baseline="0" dirty="0" smtClean="0"/>
              <a:t> </a:t>
            </a:r>
            <a:r>
              <a:rPr lang="pl-PL" baseline="0" dirty="0" err="1" smtClean="0"/>
              <a:t>this</a:t>
            </a:r>
            <a:r>
              <a:rPr lang="pl-PL" baseline="0" dirty="0" smtClean="0"/>
              <a:t> </a:t>
            </a:r>
            <a:r>
              <a:rPr lang="pl-PL" baseline="0" dirty="0" err="1" smtClean="0"/>
              <a:t>value</a:t>
            </a:r>
            <a:r>
              <a:rPr lang="pl-PL" baseline="0" dirty="0" smtClean="0"/>
              <a:t> </a:t>
            </a:r>
            <a:r>
              <a:rPr lang="pl-PL" baseline="0" dirty="0" err="1" smtClean="0"/>
              <a:t>is</a:t>
            </a:r>
            <a:r>
              <a:rPr lang="pl-PL" baseline="0" dirty="0" smtClean="0"/>
              <a:t> </a:t>
            </a:r>
            <a:r>
              <a:rPr lang="pl-PL" baseline="0" dirty="0" err="1" smtClean="0"/>
              <a:t>hardly</a:t>
            </a:r>
            <a:r>
              <a:rPr lang="pl-PL" baseline="0" dirty="0" smtClean="0"/>
              <a:t> to </a:t>
            </a:r>
            <a:r>
              <a:rPr lang="pl-PL" baseline="0" dirty="0" err="1" smtClean="0"/>
              <a:t>distnigush</a:t>
            </a:r>
            <a:r>
              <a:rPr lang="pl-PL" baseline="0" dirty="0" smtClean="0"/>
              <a:t> </a:t>
            </a:r>
            <a:r>
              <a:rPr lang="pl-PL" baseline="0" dirty="0" err="1" smtClean="0"/>
              <a:t>excacly</a:t>
            </a:r>
            <a:r>
              <a:rPr lang="pl-PL" baseline="0" dirty="0" smtClean="0"/>
              <a:t> numer of </a:t>
            </a:r>
            <a:r>
              <a:rPr lang="pl-PL" baseline="0" dirty="0" err="1" smtClean="0"/>
              <a:t>defects</a:t>
            </a:r>
            <a:r>
              <a:rPr lang="pl-PL" baseline="0" dirty="0" smtClean="0"/>
              <a:t> in </a:t>
            </a:r>
            <a:r>
              <a:rPr lang="pl-PL" baseline="0" dirty="0" err="1" smtClean="0"/>
              <a:t>samples</a:t>
            </a:r>
            <a:r>
              <a:rPr lang="pl-PL" baseline="0" dirty="0" smtClean="0"/>
              <a:t> </a:t>
            </a:r>
            <a:r>
              <a:rPr lang="pl-PL" baseline="0" dirty="0" err="1" smtClean="0"/>
              <a:t>due</a:t>
            </a:r>
            <a:r>
              <a:rPr lang="pl-PL" baseline="0" dirty="0" smtClean="0"/>
              <a:t> to small </a:t>
            </a:r>
            <a:r>
              <a:rPr lang="pl-PL" baseline="0" dirty="0" err="1" smtClean="0"/>
              <a:t>difference</a:t>
            </a:r>
            <a:r>
              <a:rPr lang="pl-PL" baseline="0" dirty="0" smtClean="0"/>
              <a:t> </a:t>
            </a:r>
            <a:r>
              <a:rPr lang="pl-PL" baseline="0" dirty="0" err="1" smtClean="0"/>
              <a:t>between</a:t>
            </a:r>
            <a:r>
              <a:rPr lang="pl-PL" baseline="0" dirty="0" smtClean="0"/>
              <a:t> </a:t>
            </a:r>
            <a:r>
              <a:rPr lang="pl-PL" baseline="0" dirty="0" err="1" smtClean="0"/>
              <a:t>its</a:t>
            </a:r>
            <a:r>
              <a:rPr lang="pl-PL" baseline="0" dirty="0" smtClean="0"/>
              <a:t> </a:t>
            </a:r>
            <a:r>
              <a:rPr lang="pl-PL" baseline="0" dirty="0" err="1" smtClean="0"/>
              <a:t>positron</a:t>
            </a:r>
            <a:r>
              <a:rPr lang="pl-PL" baseline="0" dirty="0" smtClean="0"/>
              <a:t> </a:t>
            </a:r>
            <a:r>
              <a:rPr lang="pl-PL" baseline="0" dirty="0" err="1" smtClean="0"/>
              <a:t>lifetimes</a:t>
            </a:r>
            <a:r>
              <a:rPr lang="pl-PL" baseline="0" dirty="0" smtClean="0"/>
              <a:t>. The </a:t>
            </a:r>
            <a:r>
              <a:rPr lang="pl-PL" baseline="0" dirty="0" err="1" smtClean="0"/>
              <a:t>experimntal</a:t>
            </a:r>
            <a:r>
              <a:rPr lang="pl-PL" baseline="0" dirty="0" smtClean="0"/>
              <a:t> </a:t>
            </a:r>
            <a:r>
              <a:rPr lang="pl-PL" baseline="0" dirty="0" err="1" smtClean="0"/>
              <a:t>positron</a:t>
            </a:r>
            <a:r>
              <a:rPr lang="pl-PL" baseline="0" dirty="0" smtClean="0"/>
              <a:t> </a:t>
            </a:r>
            <a:r>
              <a:rPr lang="pl-PL" baseline="0" dirty="0" err="1" smtClean="0"/>
              <a:t>lifetime</a:t>
            </a:r>
            <a:r>
              <a:rPr lang="pl-PL" baseline="0" dirty="0" smtClean="0"/>
              <a:t> </a:t>
            </a:r>
            <a:r>
              <a:rPr lang="pl-PL" baseline="0" dirty="0" err="1" smtClean="0"/>
              <a:t>is</a:t>
            </a:r>
            <a:r>
              <a:rPr lang="pl-PL" baseline="0" dirty="0" smtClean="0"/>
              <a:t> </a:t>
            </a:r>
            <a:r>
              <a:rPr lang="pl-PL" baseline="0" dirty="0" err="1" smtClean="0"/>
              <a:t>mesured</a:t>
            </a:r>
            <a:r>
              <a:rPr lang="pl-PL" baseline="0" dirty="0" smtClean="0"/>
              <a:t> as the </a:t>
            </a:r>
            <a:r>
              <a:rPr lang="pl-PL" baseline="0" dirty="0" err="1" smtClean="0"/>
              <a:t>difference</a:t>
            </a:r>
            <a:r>
              <a:rPr lang="pl-PL" baseline="0" dirty="0" smtClean="0"/>
              <a:t> </a:t>
            </a:r>
            <a:r>
              <a:rPr lang="pl-PL" baseline="0" dirty="0" err="1" smtClean="0"/>
              <a:t>between</a:t>
            </a:r>
            <a:r>
              <a:rPr lang="pl-PL" baseline="0" dirty="0" smtClean="0"/>
              <a:t> </a:t>
            </a:r>
            <a:r>
              <a:rPr lang="pl-PL" baseline="0" dirty="0" err="1" smtClean="0"/>
              <a:t>time</a:t>
            </a:r>
            <a:r>
              <a:rPr lang="pl-PL" baseline="0" dirty="0" smtClean="0"/>
              <a:t> </a:t>
            </a:r>
            <a:r>
              <a:rPr lang="pl-PL" baseline="0" dirty="0" err="1" smtClean="0"/>
              <a:t>when</a:t>
            </a:r>
            <a:r>
              <a:rPr lang="pl-PL" baseline="0" dirty="0" smtClean="0"/>
              <a:t> </a:t>
            </a:r>
            <a:r>
              <a:rPr lang="pl-PL" baseline="0" dirty="0" err="1" smtClean="0"/>
              <a:t>positron</a:t>
            </a:r>
            <a:r>
              <a:rPr lang="pl-PL" baseline="0" dirty="0" smtClean="0"/>
              <a:t> </a:t>
            </a:r>
            <a:r>
              <a:rPr lang="pl-PL" baseline="0" dirty="0" err="1" smtClean="0"/>
              <a:t>born</a:t>
            </a:r>
            <a:r>
              <a:rPr lang="pl-PL" baseline="0" dirty="0" smtClean="0"/>
              <a:t> and </a:t>
            </a:r>
            <a:r>
              <a:rPr lang="pl-PL" baseline="0" dirty="0" err="1" smtClean="0"/>
              <a:t>when</a:t>
            </a:r>
            <a:r>
              <a:rPr lang="pl-PL" baseline="0" dirty="0" smtClean="0"/>
              <a:t> </a:t>
            </a:r>
            <a:r>
              <a:rPr lang="pl-PL" baseline="0" dirty="0" err="1" smtClean="0"/>
              <a:t>it</a:t>
            </a:r>
            <a:r>
              <a:rPr lang="pl-PL" baseline="0" dirty="0" smtClean="0"/>
              <a:t> </a:t>
            </a:r>
            <a:r>
              <a:rPr lang="pl-PL" baseline="0" dirty="0" err="1" smtClean="0"/>
              <a:t>annihilate</a:t>
            </a:r>
            <a:endParaRPr lang="en-US" dirty="0" smtClean="0"/>
          </a:p>
          <a:p>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4</a:t>
            </a:fld>
            <a:endParaRPr lang="pl-PL"/>
          </a:p>
        </p:txBody>
      </p:sp>
    </p:spTree>
    <p:extLst>
      <p:ext uri="{BB962C8B-B14F-4D97-AF65-F5344CB8AC3E}">
        <p14:creationId xmlns:p14="http://schemas.microsoft.com/office/powerpoint/2010/main" val="2480282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In </a:t>
            </a:r>
            <a:r>
              <a:rPr lang="pl-PL" dirty="0" err="1" smtClean="0"/>
              <a:t>our</a:t>
            </a:r>
            <a:r>
              <a:rPr lang="pl-PL" baseline="0" dirty="0" smtClean="0"/>
              <a:t> </a:t>
            </a:r>
            <a:r>
              <a:rPr lang="pl-PL" baseline="0" dirty="0" err="1" smtClean="0"/>
              <a:t>equipment</a:t>
            </a:r>
            <a:r>
              <a:rPr lang="pl-PL" baseline="0" dirty="0" smtClean="0"/>
              <a:t> we </a:t>
            </a:r>
            <a:r>
              <a:rPr lang="pl-PL" baseline="0" dirty="0" err="1" smtClean="0"/>
              <a:t>observe</a:t>
            </a:r>
            <a:r>
              <a:rPr lang="pl-PL" baseline="0" dirty="0" smtClean="0"/>
              <a:t> the </a:t>
            </a:r>
            <a:r>
              <a:rPr lang="pl-PL" baseline="0" dirty="0" err="1" smtClean="0"/>
              <a:t>signal</a:t>
            </a:r>
            <a:r>
              <a:rPr lang="pl-PL" baseline="0" dirty="0" smtClean="0"/>
              <a:t> of </a:t>
            </a:r>
            <a:r>
              <a:rPr lang="pl-PL" baseline="0" dirty="0" err="1" smtClean="0"/>
              <a:t>born</a:t>
            </a:r>
            <a:r>
              <a:rPr lang="pl-PL" baseline="0" dirty="0" smtClean="0"/>
              <a:t> end </a:t>
            </a:r>
            <a:r>
              <a:rPr lang="pl-PL" baseline="0" dirty="0" err="1" smtClean="0"/>
              <a:t>annihilation</a:t>
            </a:r>
            <a:r>
              <a:rPr lang="pl-PL" baseline="0" dirty="0" smtClean="0"/>
              <a:t> of </a:t>
            </a:r>
            <a:r>
              <a:rPr lang="pl-PL" baseline="0" dirty="0" err="1" smtClean="0"/>
              <a:t>positron</a:t>
            </a:r>
            <a:r>
              <a:rPr lang="pl-PL" baseline="0" dirty="0" smtClean="0"/>
              <a:t> </a:t>
            </a:r>
            <a:r>
              <a:rPr lang="pl-PL" baseline="0" dirty="0" err="1" smtClean="0"/>
              <a:t>using</a:t>
            </a:r>
            <a:r>
              <a:rPr lang="pl-PL" baseline="0" dirty="0" smtClean="0"/>
              <a:t> a </a:t>
            </a:r>
            <a:r>
              <a:rPr lang="pl-PL" baseline="0" dirty="0" err="1" smtClean="0"/>
              <a:t>fluorium</a:t>
            </a:r>
            <a:r>
              <a:rPr lang="pl-PL" baseline="0" dirty="0" smtClean="0"/>
              <a:t> </a:t>
            </a:r>
            <a:r>
              <a:rPr lang="pl-PL" baseline="0" dirty="0" err="1" smtClean="0"/>
              <a:t>barium</a:t>
            </a:r>
            <a:r>
              <a:rPr lang="pl-PL" baseline="0" dirty="0" smtClean="0"/>
              <a:t> </a:t>
            </a:r>
            <a:r>
              <a:rPr lang="pl-PL" baseline="0" dirty="0" err="1" smtClean="0"/>
              <a:t>scintilators</a:t>
            </a:r>
            <a:r>
              <a:rPr lang="pl-PL" baseline="0" dirty="0" smtClean="0"/>
              <a:t> </a:t>
            </a:r>
            <a:r>
              <a:rPr lang="pl-PL" baseline="0" dirty="0" err="1" smtClean="0"/>
              <a:t>connectd</a:t>
            </a:r>
            <a:r>
              <a:rPr lang="pl-PL" baseline="0" dirty="0" smtClean="0"/>
              <a:t> to </a:t>
            </a:r>
            <a:r>
              <a:rPr lang="pl-PL" baseline="0" dirty="0" err="1" smtClean="0"/>
              <a:t>hammamatsu</a:t>
            </a:r>
            <a:r>
              <a:rPr lang="pl-PL" baseline="0" dirty="0" smtClean="0"/>
              <a:t> </a:t>
            </a:r>
            <a:r>
              <a:rPr lang="pl-PL" baseline="0" dirty="0" err="1" smtClean="0"/>
              <a:t>multiplires</a:t>
            </a:r>
            <a:r>
              <a:rPr lang="pl-PL" baseline="0" dirty="0" smtClean="0"/>
              <a:t>. </a:t>
            </a:r>
            <a:r>
              <a:rPr lang="pl-PL" baseline="0" dirty="0" err="1" smtClean="0"/>
              <a:t>Signal</a:t>
            </a:r>
            <a:r>
              <a:rPr lang="pl-PL" baseline="0" dirty="0" smtClean="0"/>
              <a:t> from </a:t>
            </a:r>
            <a:r>
              <a:rPr lang="pl-PL" baseline="0" dirty="0" err="1" smtClean="0"/>
              <a:t>multipliresc</a:t>
            </a:r>
            <a:r>
              <a:rPr lang="pl-PL" baseline="0" dirty="0" smtClean="0"/>
              <a:t> </a:t>
            </a:r>
            <a:r>
              <a:rPr lang="pl-PL" baseline="0" dirty="0" err="1" smtClean="0"/>
              <a:t>goes</a:t>
            </a:r>
            <a:r>
              <a:rPr lang="pl-PL" baseline="0" dirty="0" smtClean="0"/>
              <a:t> to </a:t>
            </a:r>
            <a:r>
              <a:rPr lang="pl-PL" baseline="0" dirty="0" err="1" smtClean="0"/>
              <a:t>digital</a:t>
            </a:r>
            <a:r>
              <a:rPr lang="pl-PL" baseline="0" dirty="0" smtClean="0"/>
              <a:t> </a:t>
            </a:r>
            <a:r>
              <a:rPr lang="pl-PL" baseline="0" dirty="0" err="1" smtClean="0"/>
              <a:t>lifetime</a:t>
            </a:r>
            <a:r>
              <a:rPr lang="pl-PL" baseline="0" dirty="0" smtClean="0"/>
              <a:t> </a:t>
            </a:r>
            <a:r>
              <a:rPr lang="pl-PL" baseline="0" dirty="0" err="1" smtClean="0"/>
              <a:t>spectrocop</a:t>
            </a:r>
            <a:r>
              <a:rPr lang="pl-PL" baseline="0" dirty="0" smtClean="0"/>
              <a:t> and </a:t>
            </a:r>
            <a:r>
              <a:rPr lang="pl-PL" baseline="0" dirty="0" err="1" smtClean="0"/>
              <a:t>then</a:t>
            </a:r>
            <a:r>
              <a:rPr lang="pl-PL" baseline="0" dirty="0" smtClean="0"/>
              <a:t> we </a:t>
            </a:r>
            <a:r>
              <a:rPr lang="pl-PL" baseline="0" dirty="0" err="1" smtClean="0"/>
              <a:t>coan</a:t>
            </a:r>
            <a:r>
              <a:rPr lang="pl-PL" baseline="0" dirty="0" smtClean="0"/>
              <a:t> </a:t>
            </a:r>
            <a:r>
              <a:rPr lang="pl-PL" baseline="0" dirty="0" err="1" smtClean="0"/>
              <a:t>analyse</a:t>
            </a:r>
            <a:r>
              <a:rPr lang="pl-PL" baseline="0" dirty="0" smtClean="0"/>
              <a:t> </a:t>
            </a:r>
            <a:r>
              <a:rPr lang="pl-PL" baseline="0" dirty="0" err="1" smtClean="0"/>
              <a:t>obtained</a:t>
            </a:r>
            <a:r>
              <a:rPr lang="pl-PL" baseline="0" dirty="0" smtClean="0"/>
              <a:t> </a:t>
            </a:r>
            <a:r>
              <a:rPr lang="pl-PL" baseline="0" dirty="0" err="1" smtClean="0"/>
              <a:t>lifetime</a:t>
            </a:r>
            <a:r>
              <a:rPr lang="pl-PL" baseline="0" dirty="0" smtClean="0"/>
              <a:t> spectrum. </a:t>
            </a:r>
            <a:r>
              <a:rPr lang="pl-PL" baseline="0" dirty="0" err="1" smtClean="0"/>
              <a:t>Deconvolution</a:t>
            </a:r>
            <a:r>
              <a:rPr lang="pl-PL" baseline="0" dirty="0" smtClean="0"/>
              <a:t> of the spectra </a:t>
            </a:r>
            <a:r>
              <a:rPr lang="pl-PL" baseline="0" dirty="0" err="1" smtClean="0"/>
              <a:t>can</a:t>
            </a:r>
            <a:r>
              <a:rPr lang="pl-PL" baseline="0" dirty="0" smtClean="0"/>
              <a:t> be </a:t>
            </a:r>
            <a:r>
              <a:rPr lang="pl-PL" baseline="0" dirty="0" err="1" smtClean="0"/>
              <a:t>done</a:t>
            </a:r>
            <a:r>
              <a:rPr lang="pl-PL" baseline="0" dirty="0" smtClean="0"/>
              <a:t> </a:t>
            </a:r>
            <a:r>
              <a:rPr lang="pl-PL" baseline="0" dirty="0" err="1" smtClean="0"/>
              <a:t>using</a:t>
            </a:r>
            <a:r>
              <a:rPr lang="pl-PL" baseline="0" dirty="0" smtClean="0"/>
              <a:t> </a:t>
            </a:r>
            <a:r>
              <a:rPr lang="pl-PL" baseline="0" dirty="0" err="1" smtClean="0"/>
              <a:t>commarcialy</a:t>
            </a:r>
            <a:r>
              <a:rPr lang="pl-PL" baseline="0" dirty="0" smtClean="0"/>
              <a:t> </a:t>
            </a:r>
            <a:r>
              <a:rPr lang="pl-PL" baseline="0" dirty="0" err="1" smtClean="0"/>
              <a:t>free</a:t>
            </a:r>
            <a:r>
              <a:rPr lang="pl-PL" baseline="0" dirty="0" smtClean="0"/>
              <a:t> </a:t>
            </a:r>
            <a:r>
              <a:rPr lang="pl-PL" baseline="0" dirty="0" err="1" smtClean="0"/>
              <a:t>available</a:t>
            </a:r>
            <a:r>
              <a:rPr lang="pl-PL" baseline="0" dirty="0" smtClean="0"/>
              <a:t> </a:t>
            </a:r>
            <a:r>
              <a:rPr lang="pl-PL" baseline="0" dirty="0" err="1" smtClean="0"/>
              <a:t>programs</a:t>
            </a:r>
            <a:r>
              <a:rPr lang="pl-PL" baseline="0" dirty="0" smtClean="0"/>
              <a:t> </a:t>
            </a:r>
            <a:r>
              <a:rPr lang="pl-PL" baseline="0" dirty="0" err="1" smtClean="0"/>
              <a:t>like</a:t>
            </a:r>
            <a:r>
              <a:rPr lang="pl-PL" baseline="0" dirty="0" smtClean="0"/>
              <a:t> LT program.</a:t>
            </a:r>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5</a:t>
            </a:fld>
            <a:endParaRPr lang="pl-PL"/>
          </a:p>
        </p:txBody>
      </p:sp>
    </p:spTree>
    <p:extLst>
      <p:ext uri="{BB962C8B-B14F-4D97-AF65-F5344CB8AC3E}">
        <p14:creationId xmlns:p14="http://schemas.microsoft.com/office/powerpoint/2010/main" val="2059747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err="1" smtClean="0"/>
              <a:t>During</a:t>
            </a:r>
            <a:r>
              <a:rPr lang="pl-PL" baseline="0" dirty="0" smtClean="0"/>
              <a:t> the </a:t>
            </a:r>
            <a:r>
              <a:rPr lang="pl-PL" baseline="0" dirty="0" err="1" smtClean="0"/>
              <a:t>deconvolution</a:t>
            </a:r>
            <a:r>
              <a:rPr lang="pl-PL" baseline="0" dirty="0" smtClean="0"/>
              <a:t> we </a:t>
            </a:r>
            <a:r>
              <a:rPr lang="pl-PL" baseline="0" dirty="0" err="1" smtClean="0"/>
              <a:t>have</a:t>
            </a:r>
            <a:r>
              <a:rPr lang="pl-PL" baseline="0" dirty="0" smtClean="0"/>
              <a:t> to </a:t>
            </a:r>
            <a:r>
              <a:rPr lang="pl-PL" baseline="0" dirty="0" err="1" smtClean="0"/>
              <a:t>substract</a:t>
            </a:r>
            <a:r>
              <a:rPr lang="pl-PL" baseline="0" dirty="0" smtClean="0"/>
              <a:t> the </a:t>
            </a:r>
            <a:r>
              <a:rPr lang="pl-PL" baseline="0" dirty="0" err="1" smtClean="0"/>
              <a:t>background</a:t>
            </a:r>
            <a:r>
              <a:rPr lang="pl-PL" baseline="0" dirty="0" smtClean="0"/>
              <a:t> and </a:t>
            </a:r>
            <a:r>
              <a:rPr lang="pl-PL" baseline="0" dirty="0" err="1" smtClean="0"/>
              <a:t>source</a:t>
            </a:r>
            <a:r>
              <a:rPr lang="pl-PL" baseline="0" dirty="0" smtClean="0"/>
              <a:t> </a:t>
            </a:r>
            <a:r>
              <a:rPr lang="pl-PL" baseline="0" dirty="0" err="1" smtClean="0"/>
              <a:t>components</a:t>
            </a:r>
            <a:r>
              <a:rPr lang="pl-PL" baseline="0" dirty="0" smtClean="0"/>
              <a:t>. The </a:t>
            </a:r>
            <a:r>
              <a:rPr lang="pl-PL" baseline="0" dirty="0" err="1" smtClean="0"/>
              <a:t>source</a:t>
            </a:r>
            <a:r>
              <a:rPr lang="pl-PL" baseline="0" dirty="0" smtClean="0"/>
              <a:t> component </a:t>
            </a:r>
            <a:r>
              <a:rPr lang="pl-PL" baseline="0" dirty="0" err="1" smtClean="0"/>
              <a:t>represent</a:t>
            </a:r>
            <a:r>
              <a:rPr lang="pl-PL" baseline="0" dirty="0" smtClean="0"/>
              <a:t> the </a:t>
            </a:r>
            <a:r>
              <a:rPr lang="pl-PL" baseline="0" dirty="0" err="1" smtClean="0"/>
              <a:t>positron</a:t>
            </a:r>
            <a:r>
              <a:rPr lang="pl-PL" baseline="0" dirty="0" smtClean="0"/>
              <a:t> </a:t>
            </a:r>
            <a:r>
              <a:rPr lang="pl-PL" baseline="0" dirty="0" err="1" smtClean="0"/>
              <a:t>which</a:t>
            </a:r>
            <a:r>
              <a:rPr lang="pl-PL" baseline="0" dirty="0" smtClean="0"/>
              <a:t> </a:t>
            </a:r>
            <a:r>
              <a:rPr lang="pl-PL" baseline="0" dirty="0" err="1" smtClean="0"/>
              <a:t>annihilate</a:t>
            </a:r>
            <a:r>
              <a:rPr lang="pl-PL" baseline="0" dirty="0" smtClean="0"/>
              <a:t> in the </a:t>
            </a:r>
            <a:r>
              <a:rPr lang="pl-PL" baseline="0" dirty="0" err="1" smtClean="0"/>
              <a:t>inner</a:t>
            </a:r>
            <a:r>
              <a:rPr lang="pl-PL" baseline="0" dirty="0" smtClean="0"/>
              <a:t> of the </a:t>
            </a:r>
            <a:r>
              <a:rPr lang="pl-PL" baseline="0" dirty="0" err="1" smtClean="0"/>
              <a:t>source</a:t>
            </a:r>
            <a:r>
              <a:rPr lang="pl-PL" baseline="0" dirty="0" smtClean="0"/>
              <a:t> and </a:t>
            </a:r>
            <a:r>
              <a:rPr lang="pl-PL" baseline="0" dirty="0" err="1" smtClean="0"/>
              <a:t>are</a:t>
            </a:r>
            <a:r>
              <a:rPr lang="pl-PL" baseline="0" dirty="0" smtClean="0"/>
              <a:t> not </a:t>
            </a:r>
            <a:r>
              <a:rPr lang="pl-PL" baseline="0" dirty="0" err="1" smtClean="0"/>
              <a:t>implanted</a:t>
            </a:r>
            <a:r>
              <a:rPr lang="pl-PL" baseline="0" dirty="0" smtClean="0"/>
              <a:t> to the </a:t>
            </a:r>
            <a:r>
              <a:rPr lang="pl-PL" baseline="0" dirty="0" err="1" smtClean="0"/>
              <a:t>samples</a:t>
            </a:r>
            <a:r>
              <a:rPr lang="pl-PL" baseline="0" dirty="0" smtClean="0"/>
              <a:t>. On </a:t>
            </a:r>
            <a:r>
              <a:rPr lang="pl-PL" baseline="0" dirty="0" err="1" smtClean="0"/>
              <a:t>this</a:t>
            </a:r>
            <a:r>
              <a:rPr lang="pl-PL" baseline="0" dirty="0" smtClean="0"/>
              <a:t> plot the </a:t>
            </a:r>
            <a:r>
              <a:rPr lang="pl-PL" baseline="0" dirty="0" err="1" smtClean="0"/>
              <a:t>typical</a:t>
            </a:r>
            <a:r>
              <a:rPr lang="pl-PL" baseline="0" dirty="0" smtClean="0"/>
              <a:t> </a:t>
            </a:r>
            <a:r>
              <a:rPr lang="pl-PL" baseline="0" dirty="0" err="1" smtClean="0"/>
              <a:t>positron</a:t>
            </a:r>
            <a:r>
              <a:rPr lang="pl-PL" baseline="0" dirty="0" smtClean="0"/>
              <a:t> </a:t>
            </a:r>
            <a:r>
              <a:rPr lang="pl-PL" baseline="0" dirty="0" err="1" smtClean="0"/>
              <a:t>lifetime</a:t>
            </a:r>
            <a:r>
              <a:rPr lang="pl-PL" baseline="0" dirty="0" smtClean="0"/>
              <a:t> spectrum </a:t>
            </a:r>
            <a:r>
              <a:rPr lang="pl-PL" baseline="0" dirty="0" err="1" smtClean="0"/>
              <a:t>is</a:t>
            </a:r>
            <a:r>
              <a:rPr lang="pl-PL" baseline="0" dirty="0" smtClean="0"/>
              <a:t> </a:t>
            </a:r>
            <a:r>
              <a:rPr lang="pl-PL" baseline="0" dirty="0" err="1" smtClean="0"/>
              <a:t>present</a:t>
            </a:r>
            <a:r>
              <a:rPr lang="pl-PL" baseline="0" dirty="0" smtClean="0"/>
              <a:t>. </a:t>
            </a:r>
            <a:r>
              <a:rPr lang="pl-PL" sz="1200" dirty="0" err="1" smtClean="0"/>
              <a:t>positron</a:t>
            </a:r>
            <a:r>
              <a:rPr lang="pl-PL" sz="1200" dirty="0" smtClean="0"/>
              <a:t> </a:t>
            </a:r>
            <a:r>
              <a:rPr lang="pl-PL" sz="1200" dirty="0" err="1" smtClean="0"/>
              <a:t>lifetime</a:t>
            </a:r>
            <a:r>
              <a:rPr lang="pl-PL" sz="1200" dirty="0" smtClean="0"/>
              <a:t> spectra </a:t>
            </a:r>
            <a:r>
              <a:rPr lang="pl-PL" sz="1200" dirty="0" err="1" smtClean="0"/>
              <a:t>consists</a:t>
            </a:r>
            <a:r>
              <a:rPr lang="pl-PL" sz="1200" dirty="0" smtClean="0"/>
              <a:t> of the </a:t>
            </a:r>
            <a:r>
              <a:rPr lang="pl-PL" sz="1200" dirty="0" err="1" smtClean="0"/>
              <a:t>exponential</a:t>
            </a:r>
            <a:r>
              <a:rPr lang="pl-PL" sz="1200" dirty="0" smtClean="0"/>
              <a:t> </a:t>
            </a:r>
            <a:r>
              <a:rPr lang="pl-PL" sz="1200" dirty="0" err="1" smtClean="0"/>
              <a:t>decay</a:t>
            </a:r>
            <a:r>
              <a:rPr lang="pl-PL" sz="1200" dirty="0" smtClean="0"/>
              <a:t> </a:t>
            </a:r>
            <a:r>
              <a:rPr lang="pl-PL" sz="1200" dirty="0" err="1" smtClean="0"/>
              <a:t>components</a:t>
            </a:r>
            <a:r>
              <a:rPr lang="pl-PL" sz="1200" dirty="0" smtClean="0"/>
              <a:t> </a:t>
            </a:r>
            <a:r>
              <a:rPr lang="pl-PL" sz="1200" dirty="0" err="1" smtClean="0"/>
              <a:t>which</a:t>
            </a:r>
            <a:r>
              <a:rPr lang="pl-PL" sz="1200" dirty="0" smtClean="0"/>
              <a:t> in </a:t>
            </a:r>
            <a:r>
              <a:rPr lang="pl-PL" sz="1200" dirty="0" err="1" smtClean="0"/>
              <a:t>logaritmic</a:t>
            </a:r>
            <a:r>
              <a:rPr lang="pl-PL" sz="1200" dirty="0" smtClean="0"/>
              <a:t> </a:t>
            </a:r>
            <a:r>
              <a:rPr lang="pl-PL" sz="1200" dirty="0" err="1" smtClean="0"/>
              <a:t>scale</a:t>
            </a:r>
            <a:r>
              <a:rPr lang="pl-PL" sz="1200" dirty="0" smtClean="0"/>
              <a:t> </a:t>
            </a:r>
            <a:r>
              <a:rPr lang="pl-PL" sz="1200" dirty="0" err="1" smtClean="0"/>
              <a:t>can</a:t>
            </a:r>
            <a:r>
              <a:rPr lang="pl-PL" sz="1200" baseline="0" dirty="0" smtClean="0"/>
              <a:t> be </a:t>
            </a:r>
            <a:r>
              <a:rPr lang="pl-PL" sz="1200" baseline="0" dirty="0" err="1" smtClean="0"/>
              <a:t>plotted</a:t>
            </a:r>
            <a:r>
              <a:rPr lang="pl-PL" sz="1200" baseline="0" dirty="0" smtClean="0"/>
              <a:t> as </a:t>
            </a:r>
            <a:r>
              <a:rPr lang="pl-PL" sz="1200" baseline="0" dirty="0" err="1" smtClean="0"/>
              <a:t>straight</a:t>
            </a:r>
            <a:r>
              <a:rPr lang="pl-PL" sz="1200" baseline="0" dirty="0" smtClean="0"/>
              <a:t> lines. In </a:t>
            </a:r>
            <a:r>
              <a:rPr lang="pl-PL" sz="1200" baseline="0" dirty="0" err="1" smtClean="0"/>
              <a:t>current</a:t>
            </a:r>
            <a:r>
              <a:rPr lang="pl-PL" sz="1200" baseline="0" dirty="0" smtClean="0"/>
              <a:t> </a:t>
            </a:r>
            <a:r>
              <a:rPr lang="pl-PL" sz="1200" baseline="0" dirty="0" err="1" smtClean="0"/>
              <a:t>case</a:t>
            </a:r>
            <a:r>
              <a:rPr lang="pl-PL" sz="1200" baseline="0" dirty="0" smtClean="0"/>
              <a:t> the </a:t>
            </a:r>
            <a:r>
              <a:rPr lang="pl-PL" sz="1200" baseline="0" dirty="0" err="1" smtClean="0"/>
              <a:t>undefected</a:t>
            </a:r>
            <a:r>
              <a:rPr lang="pl-PL" sz="1200" baseline="0" dirty="0" smtClean="0"/>
              <a:t> and </a:t>
            </a:r>
            <a:r>
              <a:rPr lang="pl-PL" sz="1200" baseline="0" dirty="0" err="1" smtClean="0"/>
              <a:t>plasticly</a:t>
            </a:r>
            <a:r>
              <a:rPr lang="pl-PL" sz="1200" baseline="0" dirty="0" smtClean="0"/>
              <a:t> </a:t>
            </a:r>
            <a:r>
              <a:rPr lang="pl-PL" sz="1200" baseline="0" dirty="0" err="1" smtClean="0"/>
              <a:t>defeormed</a:t>
            </a:r>
            <a:r>
              <a:rPr lang="pl-PL" sz="1200" baseline="0" dirty="0" smtClean="0"/>
              <a:t> </a:t>
            </a:r>
            <a:r>
              <a:rPr lang="pl-PL" sz="1200" baseline="0" dirty="0" err="1" smtClean="0"/>
              <a:t>silicon</a:t>
            </a:r>
            <a:r>
              <a:rPr lang="pl-PL" sz="1200" baseline="0" dirty="0" smtClean="0"/>
              <a:t> spectrum </a:t>
            </a:r>
            <a:r>
              <a:rPr lang="pl-PL" sz="1200" baseline="0" dirty="0" err="1" smtClean="0"/>
              <a:t>is</a:t>
            </a:r>
            <a:r>
              <a:rPr lang="pl-PL" sz="1200" baseline="0" dirty="0" smtClean="0"/>
              <a:t> </a:t>
            </a:r>
            <a:r>
              <a:rPr lang="pl-PL" sz="1200" baseline="0" dirty="0" err="1" smtClean="0"/>
              <a:t>shown</a:t>
            </a:r>
            <a:r>
              <a:rPr lang="pl-PL" sz="1200" baseline="0" dirty="0" smtClean="0"/>
              <a:t>. </a:t>
            </a:r>
            <a:r>
              <a:rPr lang="pl-PL" sz="1200" baseline="0" dirty="0" err="1" smtClean="0"/>
              <a:t>Its</a:t>
            </a:r>
            <a:r>
              <a:rPr lang="pl-PL" sz="1200" baseline="0" dirty="0" smtClean="0"/>
              <a:t> </a:t>
            </a:r>
            <a:r>
              <a:rPr lang="pl-PL" sz="1200" baseline="0" dirty="0" err="1" smtClean="0"/>
              <a:t>clear</a:t>
            </a:r>
            <a:r>
              <a:rPr lang="pl-PL" sz="1200" baseline="0" dirty="0" smtClean="0"/>
              <a:t> </a:t>
            </a:r>
            <a:r>
              <a:rPr lang="pl-PL" sz="1200" baseline="0" dirty="0" err="1" smtClean="0"/>
              <a:t>thad</a:t>
            </a:r>
            <a:r>
              <a:rPr lang="pl-PL" sz="1200" baseline="0" dirty="0" smtClean="0"/>
              <a:t> </a:t>
            </a:r>
            <a:r>
              <a:rPr lang="pl-PL" sz="1200" baseline="0" dirty="0" err="1" smtClean="0"/>
              <a:t>deformation</a:t>
            </a:r>
            <a:r>
              <a:rPr lang="pl-PL" sz="1200" baseline="0" dirty="0" smtClean="0"/>
              <a:t> </a:t>
            </a:r>
            <a:r>
              <a:rPr lang="pl-PL" sz="1200" baseline="0" dirty="0" err="1" smtClean="0"/>
              <a:t>produce</a:t>
            </a:r>
            <a:r>
              <a:rPr lang="pl-PL" sz="1200" baseline="0" dirty="0" smtClean="0"/>
              <a:t> the </a:t>
            </a:r>
            <a:r>
              <a:rPr lang="pl-PL" sz="1200" baseline="0" dirty="0" err="1" smtClean="0"/>
              <a:t>defects</a:t>
            </a:r>
            <a:r>
              <a:rPr lang="pl-PL" sz="1200" baseline="0" dirty="0" smtClean="0"/>
              <a:t> in the </a:t>
            </a:r>
            <a:r>
              <a:rPr lang="pl-PL" sz="1200" baseline="0" dirty="0" err="1" smtClean="0"/>
              <a:t>samples</a:t>
            </a:r>
            <a:r>
              <a:rPr lang="pl-PL" sz="1200" baseline="0" dirty="0" smtClean="0"/>
              <a:t> </a:t>
            </a:r>
            <a:r>
              <a:rPr lang="pl-PL" sz="1200" baseline="0" dirty="0" err="1" smtClean="0"/>
              <a:t>which</a:t>
            </a:r>
            <a:r>
              <a:rPr lang="pl-PL" sz="1200" baseline="0" dirty="0" smtClean="0"/>
              <a:t> in </a:t>
            </a:r>
            <a:r>
              <a:rPr lang="pl-PL" sz="1200" baseline="0" dirty="0" err="1" smtClean="0"/>
              <a:t>this</a:t>
            </a:r>
            <a:r>
              <a:rPr lang="pl-PL" sz="1200" baseline="0" dirty="0" smtClean="0"/>
              <a:t> </a:t>
            </a:r>
            <a:r>
              <a:rPr lang="pl-PL" sz="1200" baseline="0" dirty="0" err="1" smtClean="0"/>
              <a:t>case</a:t>
            </a:r>
            <a:r>
              <a:rPr lang="pl-PL" sz="1200" baseline="0" dirty="0" smtClean="0"/>
              <a:t> </a:t>
            </a:r>
            <a:r>
              <a:rPr lang="pl-PL" sz="1200" baseline="0" dirty="0" err="1" smtClean="0"/>
              <a:t>are</a:t>
            </a:r>
            <a:r>
              <a:rPr lang="pl-PL" sz="1200" baseline="0" dirty="0" smtClean="0"/>
              <a:t> </a:t>
            </a:r>
            <a:r>
              <a:rPr lang="pl-PL" sz="1200" baseline="0" dirty="0" err="1" smtClean="0"/>
              <a:t>divacancies</a:t>
            </a:r>
            <a:r>
              <a:rPr lang="pl-PL" sz="1200" baseline="0" dirty="0" smtClean="0"/>
              <a:t> and </a:t>
            </a:r>
            <a:r>
              <a:rPr lang="pl-PL" sz="1200" baseline="0" dirty="0" err="1" smtClean="0"/>
              <a:t>bigger</a:t>
            </a:r>
            <a:r>
              <a:rPr lang="pl-PL" sz="1200" baseline="0" dirty="0" smtClean="0"/>
              <a:t> </a:t>
            </a:r>
            <a:r>
              <a:rPr lang="pl-PL" sz="1200" baseline="0" dirty="0" err="1" smtClean="0"/>
              <a:t>vacancy</a:t>
            </a:r>
            <a:r>
              <a:rPr lang="pl-PL" sz="1200" baseline="0" dirty="0" smtClean="0"/>
              <a:t> </a:t>
            </a:r>
            <a:r>
              <a:rPr lang="pl-PL" sz="1200" baseline="0" dirty="0" err="1" smtClean="0"/>
              <a:t>clusters</a:t>
            </a:r>
            <a:r>
              <a:rPr lang="pl-PL" sz="1200" baseline="0" dirty="0" smtClean="0"/>
              <a:t>. From </a:t>
            </a:r>
            <a:r>
              <a:rPr lang="pl-PL" sz="1200" baseline="0" dirty="0" err="1" smtClean="0"/>
              <a:t>analsis</a:t>
            </a:r>
            <a:r>
              <a:rPr lang="pl-PL" sz="1200" baseline="0" dirty="0" smtClean="0"/>
              <a:t> we </a:t>
            </a:r>
            <a:r>
              <a:rPr lang="pl-PL" sz="1200" baseline="0" dirty="0" err="1" smtClean="0"/>
              <a:t>gain</a:t>
            </a:r>
            <a:r>
              <a:rPr lang="pl-PL" sz="1200" baseline="0" dirty="0" smtClean="0"/>
              <a:t> </a:t>
            </a:r>
            <a:r>
              <a:rPr lang="pl-PL" sz="1200" baseline="0" dirty="0" err="1" smtClean="0"/>
              <a:t>information</a:t>
            </a:r>
            <a:r>
              <a:rPr lang="pl-PL" sz="1200" baseline="0" dirty="0" smtClean="0"/>
              <a:t> </a:t>
            </a:r>
            <a:r>
              <a:rPr lang="pl-PL" sz="1200" baseline="0" dirty="0" err="1" smtClean="0"/>
              <a:t>about</a:t>
            </a:r>
            <a:r>
              <a:rPr lang="pl-PL" sz="1200" baseline="0" dirty="0" smtClean="0"/>
              <a:t> the </a:t>
            </a:r>
            <a:r>
              <a:rPr lang="pl-PL" sz="1200" baseline="0" dirty="0" err="1" smtClean="0"/>
              <a:t>positron</a:t>
            </a:r>
            <a:r>
              <a:rPr lang="pl-PL" sz="1200" baseline="0" dirty="0" smtClean="0"/>
              <a:t> </a:t>
            </a:r>
            <a:r>
              <a:rPr lang="pl-PL" sz="1200" baseline="0" dirty="0" err="1" smtClean="0"/>
              <a:t>lifetime</a:t>
            </a:r>
            <a:r>
              <a:rPr lang="pl-PL" sz="1200" baseline="0" dirty="0" smtClean="0"/>
              <a:t> and </a:t>
            </a:r>
            <a:r>
              <a:rPr lang="pl-PL" sz="1200" baseline="0" dirty="0" err="1" smtClean="0"/>
              <a:t>its</a:t>
            </a:r>
            <a:r>
              <a:rPr lang="pl-PL" sz="1200" baseline="0" dirty="0" smtClean="0"/>
              <a:t> </a:t>
            </a:r>
            <a:r>
              <a:rPr lang="pl-PL" sz="1200" baseline="0" dirty="0" err="1" smtClean="0"/>
              <a:t>intensity</a:t>
            </a:r>
            <a:r>
              <a:rPr lang="pl-PL" sz="1200" baseline="0" dirty="0" smtClean="0"/>
              <a:t>. </a:t>
            </a:r>
            <a:r>
              <a:rPr lang="pl-PL" sz="1200" baseline="0" dirty="0" err="1" smtClean="0"/>
              <a:t>Intensity</a:t>
            </a:r>
            <a:r>
              <a:rPr lang="pl-PL" sz="1200" baseline="0" dirty="0" smtClean="0"/>
              <a:t> </a:t>
            </a:r>
            <a:r>
              <a:rPr lang="pl-PL" sz="1200" baseline="0" dirty="0" err="1" smtClean="0"/>
              <a:t>is</a:t>
            </a:r>
            <a:r>
              <a:rPr lang="pl-PL" sz="1200" baseline="0" dirty="0" smtClean="0"/>
              <a:t> </a:t>
            </a:r>
            <a:r>
              <a:rPr lang="pl-PL" sz="1200" baseline="0" dirty="0" err="1" smtClean="0"/>
              <a:t>proportional</a:t>
            </a:r>
            <a:r>
              <a:rPr lang="pl-PL" sz="1200" baseline="0" dirty="0" smtClean="0"/>
              <a:t> to </a:t>
            </a:r>
            <a:r>
              <a:rPr lang="pl-PL" sz="1200" baseline="0" dirty="0" err="1" smtClean="0"/>
              <a:t>defects</a:t>
            </a:r>
            <a:r>
              <a:rPr lang="pl-PL" sz="1200" baseline="0" dirty="0" smtClean="0"/>
              <a:t> </a:t>
            </a:r>
            <a:r>
              <a:rPr lang="pl-PL" sz="1200" baseline="0" dirty="0" err="1" smtClean="0"/>
              <a:t>concentraction</a:t>
            </a:r>
            <a:r>
              <a:rPr lang="pl-PL" sz="1200" baseline="0" dirty="0" smtClean="0"/>
              <a:t> in the </a:t>
            </a:r>
            <a:r>
              <a:rPr lang="pl-PL" sz="1200" baseline="0" dirty="0" err="1" smtClean="0"/>
              <a:t>samples</a:t>
            </a:r>
            <a:r>
              <a:rPr lang="pl-PL" sz="1200" baseline="0" dirty="0" smtClean="0"/>
              <a:t>.</a:t>
            </a:r>
            <a:endParaRPr lang="pl-PL" sz="1200" dirty="0" smtClean="0"/>
          </a:p>
          <a:p>
            <a:endParaRPr lang="pl-PL" dirty="0"/>
          </a:p>
        </p:txBody>
      </p:sp>
    </p:spTree>
    <p:extLst>
      <p:ext uri="{BB962C8B-B14F-4D97-AF65-F5344CB8AC3E}">
        <p14:creationId xmlns:p14="http://schemas.microsoft.com/office/powerpoint/2010/main" val="548545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This is the typical spectrum for annihilation line registered by</a:t>
            </a:r>
            <a:r>
              <a:rPr lang="pl-PL" baseline="0" dirty="0" smtClean="0"/>
              <a:t> high purity german detector. Two spectra for iron withouth defect and after plastic deformation are shown. Its clear that non-defected samles are much brodened than undefected one. This is caused by hihger propability of annihilation with low energies electron after positron trapping in defects. In this method we use two parameters called S parameter and dabliu parameter. S parameter is define as a numer of below central part of annihilation devided by total number of positron below the annihilation line.  It represant positrons which annihilate with low energies positrons and decreace when concentraction of defects being smaller.</a:t>
            </a:r>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7</a:t>
            </a:fld>
            <a:endParaRPr lang="pl-PL"/>
          </a:p>
        </p:txBody>
      </p:sp>
    </p:spTree>
    <p:extLst>
      <p:ext uri="{BB962C8B-B14F-4D97-AF65-F5344CB8AC3E}">
        <p14:creationId xmlns:p14="http://schemas.microsoft.com/office/powerpoint/2010/main" val="4137899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The second one</a:t>
            </a:r>
            <a:r>
              <a:rPr lang="pl-PL" baseline="0" dirty="0" smtClean="0"/>
              <a:t> dabliu parameter is define as the number of positron below the wing part of the spectrum divided by the number of count below the annihilation line.  This parametr represent the number of positron which annihilate with high momentum energies and increse  with defect concentraction. Together with S parameters its allow to to get informaion about kind of defects and atoms which sorround the anihilation place.</a:t>
            </a:r>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8</a:t>
            </a:fld>
            <a:endParaRPr lang="pl-PL"/>
          </a:p>
        </p:txBody>
      </p:sp>
    </p:spTree>
    <p:extLst>
      <p:ext uri="{BB962C8B-B14F-4D97-AF65-F5344CB8AC3E}">
        <p14:creationId xmlns:p14="http://schemas.microsoft.com/office/powerpoint/2010/main" val="1061545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smtClean="0"/>
              <a:t>In</a:t>
            </a:r>
            <a:r>
              <a:rPr lang="pl-PL" baseline="0" dirty="0" smtClean="0"/>
              <a:t> </a:t>
            </a:r>
            <a:r>
              <a:rPr lang="pl-PL" baseline="0" dirty="0" err="1" smtClean="0"/>
              <a:t>before</a:t>
            </a:r>
            <a:r>
              <a:rPr lang="pl-PL" baseline="0" dirty="0" smtClean="0"/>
              <a:t> </a:t>
            </a:r>
            <a:r>
              <a:rPr lang="pl-PL" baseline="0" dirty="0" err="1" smtClean="0"/>
              <a:t>experiment</a:t>
            </a:r>
            <a:r>
              <a:rPr lang="pl-PL" baseline="0" dirty="0" smtClean="0"/>
              <a:t> we </a:t>
            </a:r>
            <a:r>
              <a:rPr lang="pl-PL" baseline="0" dirty="0" err="1" smtClean="0"/>
              <a:t>have’t</a:t>
            </a:r>
            <a:r>
              <a:rPr lang="pl-PL" baseline="0" dirty="0" smtClean="0"/>
              <a:t> </a:t>
            </a:r>
            <a:r>
              <a:rPr lang="pl-PL" baseline="0" dirty="0" err="1" smtClean="0"/>
              <a:t>mesure</a:t>
            </a:r>
            <a:r>
              <a:rPr lang="pl-PL" baseline="0" dirty="0" smtClean="0"/>
              <a:t> </a:t>
            </a:r>
            <a:r>
              <a:rPr lang="pl-PL" baseline="0" dirty="0" err="1" smtClean="0"/>
              <a:t>positron</a:t>
            </a:r>
            <a:r>
              <a:rPr lang="pl-PL" baseline="0" dirty="0" smtClean="0"/>
              <a:t> </a:t>
            </a:r>
            <a:r>
              <a:rPr lang="pl-PL" baseline="0" dirty="0" err="1" smtClean="0"/>
              <a:t>lifetime</a:t>
            </a:r>
            <a:r>
              <a:rPr lang="pl-PL" baseline="0" dirty="0" smtClean="0"/>
              <a:t>. We </a:t>
            </a:r>
            <a:r>
              <a:rPr lang="pl-PL" baseline="0" dirty="0" err="1" smtClean="0"/>
              <a:t>don’t</a:t>
            </a:r>
            <a:r>
              <a:rPr lang="pl-PL" baseline="0" dirty="0" smtClean="0"/>
              <a:t> </a:t>
            </a:r>
            <a:r>
              <a:rPr lang="pl-PL" baseline="0" dirty="0" err="1" smtClean="0"/>
              <a:t>dispose</a:t>
            </a:r>
            <a:r>
              <a:rPr lang="pl-PL" baseline="0" dirty="0" smtClean="0"/>
              <a:t> the </a:t>
            </a:r>
            <a:r>
              <a:rPr lang="pl-PL" baseline="0" dirty="0" err="1" smtClean="0"/>
              <a:t>pulsed</a:t>
            </a:r>
            <a:r>
              <a:rPr lang="pl-PL" baseline="0" dirty="0" smtClean="0"/>
              <a:t> </a:t>
            </a:r>
            <a:r>
              <a:rPr lang="pl-PL" baseline="0" dirty="0" err="1" smtClean="0"/>
              <a:t>positron</a:t>
            </a:r>
            <a:r>
              <a:rPr lang="pl-PL" baseline="0" dirty="0" smtClean="0"/>
              <a:t> </a:t>
            </a:r>
            <a:r>
              <a:rPr lang="pl-PL" baseline="0" dirty="0" err="1" smtClean="0"/>
              <a:t>beam</a:t>
            </a:r>
            <a:r>
              <a:rPr lang="pl-PL" baseline="0" dirty="0" smtClean="0"/>
              <a:t> </a:t>
            </a:r>
            <a:r>
              <a:rPr lang="pl-PL" baseline="0" dirty="0" err="1" smtClean="0"/>
              <a:t>which</a:t>
            </a:r>
            <a:r>
              <a:rPr lang="pl-PL" baseline="0" dirty="0" smtClean="0"/>
              <a:t> </a:t>
            </a:r>
            <a:r>
              <a:rPr lang="pl-PL" baseline="0" dirty="0" err="1" smtClean="0"/>
              <a:t>allow</a:t>
            </a:r>
            <a:r>
              <a:rPr lang="pl-PL" baseline="0" dirty="0" smtClean="0"/>
              <a:t> to </a:t>
            </a:r>
            <a:r>
              <a:rPr lang="pl-PL" baseline="0" dirty="0" err="1" smtClean="0"/>
              <a:t>study</a:t>
            </a:r>
            <a:r>
              <a:rPr lang="pl-PL" baseline="0" dirty="0" smtClean="0"/>
              <a:t> the </a:t>
            </a:r>
            <a:r>
              <a:rPr lang="pl-PL" baseline="0" dirty="0" err="1" smtClean="0"/>
              <a:t>positron</a:t>
            </a:r>
            <a:r>
              <a:rPr lang="pl-PL" baseline="0" dirty="0" smtClean="0"/>
              <a:t> </a:t>
            </a:r>
            <a:r>
              <a:rPr lang="pl-PL" baseline="0" dirty="0" err="1" smtClean="0"/>
              <a:t>lifetime</a:t>
            </a:r>
            <a:r>
              <a:rPr lang="pl-PL" baseline="0" dirty="0" smtClean="0"/>
              <a:t> in </a:t>
            </a:r>
            <a:r>
              <a:rPr lang="pl-PL" baseline="0" dirty="0" err="1" smtClean="0"/>
              <a:t>function</a:t>
            </a:r>
            <a:r>
              <a:rPr lang="pl-PL" baseline="0" dirty="0" smtClean="0"/>
              <a:t> of </a:t>
            </a:r>
            <a:r>
              <a:rPr lang="pl-PL" baseline="0" dirty="0" err="1" smtClean="0"/>
              <a:t>positron</a:t>
            </a:r>
            <a:r>
              <a:rPr lang="pl-PL" baseline="0" dirty="0" smtClean="0"/>
              <a:t> Energy. </a:t>
            </a:r>
            <a:r>
              <a:rPr lang="pl-PL" baseline="0" dirty="0" err="1" smtClean="0"/>
              <a:t>However</a:t>
            </a:r>
            <a:r>
              <a:rPr lang="pl-PL" baseline="0" dirty="0" smtClean="0"/>
              <a:t> the </a:t>
            </a:r>
            <a:r>
              <a:rPr lang="pl-PL" baseline="0" dirty="0" err="1" smtClean="0"/>
              <a:t>conventionl</a:t>
            </a:r>
            <a:r>
              <a:rPr lang="pl-PL" baseline="0" dirty="0" smtClean="0"/>
              <a:t> </a:t>
            </a:r>
            <a:r>
              <a:rPr lang="pl-PL" baseline="0" dirty="0" err="1" smtClean="0"/>
              <a:t>positron</a:t>
            </a:r>
            <a:r>
              <a:rPr lang="pl-PL" baseline="0" dirty="0" smtClean="0"/>
              <a:t> </a:t>
            </a:r>
            <a:r>
              <a:rPr lang="pl-PL" baseline="0" dirty="0" err="1" smtClean="0"/>
              <a:t>lifetime</a:t>
            </a:r>
            <a:r>
              <a:rPr lang="pl-PL" baseline="0" dirty="0" smtClean="0"/>
              <a:t> </a:t>
            </a:r>
            <a:r>
              <a:rPr lang="pl-PL" baseline="0" dirty="0" err="1" smtClean="0"/>
              <a:t>spectrosopy</a:t>
            </a:r>
            <a:r>
              <a:rPr lang="pl-PL" baseline="0" dirty="0" smtClean="0"/>
              <a:t> </a:t>
            </a:r>
            <a:r>
              <a:rPr lang="pl-PL" baseline="0" dirty="0" err="1" smtClean="0"/>
              <a:t>also</a:t>
            </a:r>
            <a:r>
              <a:rPr lang="pl-PL" baseline="0" dirty="0" smtClean="0"/>
              <a:t> </a:t>
            </a:r>
            <a:r>
              <a:rPr lang="pl-PL" baseline="0" dirty="0" err="1" smtClean="0"/>
              <a:t>can</a:t>
            </a:r>
            <a:r>
              <a:rPr lang="pl-PL" baseline="0" dirty="0" smtClean="0"/>
              <a:t> be </a:t>
            </a:r>
            <a:r>
              <a:rPr lang="pl-PL" baseline="0" dirty="0" err="1" smtClean="0"/>
              <a:t>used</a:t>
            </a:r>
            <a:r>
              <a:rPr lang="pl-PL" baseline="0" dirty="0" smtClean="0"/>
              <a:t> in </a:t>
            </a:r>
            <a:r>
              <a:rPr lang="pl-PL" baseline="0" dirty="0" err="1" smtClean="0"/>
              <a:t>this</a:t>
            </a:r>
            <a:r>
              <a:rPr lang="pl-PL" baseline="0" dirty="0" smtClean="0"/>
              <a:t> </a:t>
            </a:r>
            <a:r>
              <a:rPr lang="pl-PL" baseline="0" dirty="0" err="1" smtClean="0"/>
              <a:t>case</a:t>
            </a:r>
            <a:r>
              <a:rPr lang="pl-PL" baseline="0" dirty="0" smtClean="0"/>
              <a:t>. I </a:t>
            </a:r>
            <a:r>
              <a:rPr lang="pl-PL" baseline="0" dirty="0" err="1" smtClean="0"/>
              <a:t>remind</a:t>
            </a:r>
            <a:r>
              <a:rPr lang="pl-PL" baseline="0" dirty="0" smtClean="0"/>
              <a:t> </a:t>
            </a:r>
            <a:r>
              <a:rPr lang="pl-PL" baseline="0" dirty="0" err="1" smtClean="0"/>
              <a:t>that</a:t>
            </a:r>
            <a:r>
              <a:rPr lang="pl-PL" baseline="0" dirty="0" smtClean="0"/>
              <a:t> in </a:t>
            </a:r>
            <a:r>
              <a:rPr lang="pl-PL" baseline="0" dirty="0" err="1" smtClean="0"/>
              <a:t>this</a:t>
            </a:r>
            <a:r>
              <a:rPr lang="pl-PL" baseline="0" dirty="0" smtClean="0"/>
              <a:t> </a:t>
            </a:r>
            <a:r>
              <a:rPr lang="pl-PL" baseline="0" dirty="0" err="1" smtClean="0"/>
              <a:t>case</a:t>
            </a:r>
            <a:r>
              <a:rPr lang="pl-PL" baseline="0" dirty="0" smtClean="0"/>
              <a:t> the </a:t>
            </a:r>
            <a:r>
              <a:rPr lang="pl-PL" baseline="0" dirty="0" err="1" smtClean="0"/>
              <a:t>positron</a:t>
            </a:r>
            <a:r>
              <a:rPr lang="pl-PL" baseline="0" dirty="0" smtClean="0"/>
              <a:t> </a:t>
            </a:r>
            <a:r>
              <a:rPr lang="pl-PL" baseline="0" dirty="0" err="1" smtClean="0"/>
              <a:t>energies</a:t>
            </a:r>
            <a:r>
              <a:rPr lang="pl-PL" baseline="0" dirty="0" smtClean="0"/>
              <a:t> </a:t>
            </a:r>
            <a:r>
              <a:rPr lang="pl-PL" baseline="0" dirty="0" err="1" smtClean="0"/>
              <a:t>looks</a:t>
            </a:r>
            <a:r>
              <a:rPr lang="pl-PL" baseline="0" dirty="0" smtClean="0"/>
              <a:t> </a:t>
            </a:r>
            <a:r>
              <a:rPr lang="pl-PL" baseline="0" dirty="0" err="1" smtClean="0"/>
              <a:t>like</a:t>
            </a:r>
            <a:r>
              <a:rPr lang="pl-PL" baseline="0" dirty="0" smtClean="0"/>
              <a:t> </a:t>
            </a:r>
            <a:r>
              <a:rPr lang="pl-PL" baseline="0" dirty="0" err="1" smtClean="0"/>
              <a:t>this</a:t>
            </a:r>
            <a:r>
              <a:rPr lang="pl-PL" baseline="0" dirty="0" smtClean="0"/>
              <a:t> one. The </a:t>
            </a:r>
            <a:r>
              <a:rPr lang="pl-PL" baseline="0" dirty="0" err="1" smtClean="0"/>
              <a:t>positron</a:t>
            </a:r>
            <a:r>
              <a:rPr lang="pl-PL" baseline="0" dirty="0" smtClean="0"/>
              <a:t> </a:t>
            </a:r>
            <a:r>
              <a:rPr lang="pl-PL" baseline="0" dirty="0" err="1" smtClean="0"/>
              <a:t>reach</a:t>
            </a:r>
            <a:r>
              <a:rPr lang="pl-PL" baseline="0" dirty="0" smtClean="0"/>
              <a:t> </a:t>
            </a:r>
            <a:r>
              <a:rPr lang="pl-PL" baseline="0" dirty="0" err="1" smtClean="0"/>
              <a:t>all</a:t>
            </a:r>
            <a:r>
              <a:rPr lang="pl-PL" baseline="0" dirty="0" smtClean="0"/>
              <a:t> </a:t>
            </a:r>
            <a:r>
              <a:rPr lang="pl-PL" baseline="0" dirty="0" err="1" smtClean="0"/>
              <a:t>damaged</a:t>
            </a:r>
            <a:r>
              <a:rPr lang="pl-PL" baseline="0" dirty="0" smtClean="0"/>
              <a:t> </a:t>
            </a:r>
            <a:r>
              <a:rPr lang="pl-PL" baseline="0" dirty="0" err="1" smtClean="0"/>
              <a:t>area</a:t>
            </a:r>
            <a:r>
              <a:rPr lang="pl-PL" baseline="0" dirty="0" smtClean="0"/>
              <a:t> and </a:t>
            </a:r>
            <a:r>
              <a:rPr lang="pl-PL" baseline="0" dirty="0" err="1" smtClean="0"/>
              <a:t>also</a:t>
            </a:r>
            <a:r>
              <a:rPr lang="pl-PL" baseline="0" dirty="0" smtClean="0"/>
              <a:t> </a:t>
            </a:r>
            <a:r>
              <a:rPr lang="pl-PL" baseline="0" dirty="0" err="1" smtClean="0"/>
              <a:t>undefected</a:t>
            </a:r>
            <a:r>
              <a:rPr lang="pl-PL" baseline="0" dirty="0" smtClean="0"/>
              <a:t> one. We </a:t>
            </a:r>
            <a:r>
              <a:rPr lang="pl-PL" baseline="0" dirty="0" err="1" smtClean="0"/>
              <a:t>cannot</a:t>
            </a:r>
            <a:r>
              <a:rPr lang="pl-PL" baseline="0" dirty="0" smtClean="0"/>
              <a:t> </a:t>
            </a:r>
            <a:r>
              <a:rPr lang="pl-PL" baseline="0" dirty="0" err="1" smtClean="0"/>
              <a:t>change</a:t>
            </a:r>
            <a:r>
              <a:rPr lang="pl-PL" baseline="0" dirty="0" smtClean="0"/>
              <a:t> </a:t>
            </a:r>
            <a:r>
              <a:rPr lang="pl-PL" baseline="0" dirty="0" err="1" smtClean="0"/>
              <a:t>here</a:t>
            </a:r>
            <a:r>
              <a:rPr lang="pl-PL" baseline="0" dirty="0" smtClean="0"/>
              <a:t> </a:t>
            </a:r>
            <a:r>
              <a:rPr lang="pl-PL" baseline="0" dirty="0" err="1" smtClean="0"/>
              <a:t>positron</a:t>
            </a:r>
            <a:r>
              <a:rPr lang="pl-PL" baseline="0" dirty="0" smtClean="0"/>
              <a:t> Energy, </a:t>
            </a:r>
            <a:r>
              <a:rPr lang="pl-PL" baseline="0" dirty="0" err="1" smtClean="0"/>
              <a:t>so</a:t>
            </a:r>
            <a:r>
              <a:rPr lang="pl-PL" baseline="0" dirty="0" smtClean="0"/>
              <a:t> to </a:t>
            </a:r>
            <a:r>
              <a:rPr lang="pl-PL" baseline="0" dirty="0" err="1" smtClean="0"/>
              <a:t>look</a:t>
            </a:r>
            <a:r>
              <a:rPr lang="pl-PL" baseline="0" dirty="0" smtClean="0"/>
              <a:t> on </a:t>
            </a:r>
            <a:r>
              <a:rPr lang="pl-PL" baseline="0" dirty="0" err="1" smtClean="0"/>
              <a:t>other</a:t>
            </a:r>
            <a:r>
              <a:rPr lang="pl-PL" baseline="0" dirty="0" smtClean="0"/>
              <a:t> region of </a:t>
            </a:r>
            <a:r>
              <a:rPr lang="pl-PL" baseline="0" dirty="0" err="1" smtClean="0"/>
              <a:t>samples</a:t>
            </a:r>
            <a:r>
              <a:rPr lang="pl-PL" baseline="0" dirty="0" smtClean="0"/>
              <a:t> we </a:t>
            </a:r>
            <a:r>
              <a:rPr lang="pl-PL" baseline="0" dirty="0" err="1" smtClean="0"/>
              <a:t>have</a:t>
            </a:r>
            <a:r>
              <a:rPr lang="pl-PL" baseline="0" dirty="0" smtClean="0"/>
              <a:t> to </a:t>
            </a:r>
            <a:r>
              <a:rPr lang="pl-PL" baseline="0" dirty="0" err="1" smtClean="0"/>
              <a:t>remove</a:t>
            </a:r>
            <a:r>
              <a:rPr lang="pl-PL" baseline="0" dirty="0" smtClean="0"/>
              <a:t> a </a:t>
            </a:r>
            <a:r>
              <a:rPr lang="pl-PL" baseline="0" dirty="0" err="1" smtClean="0"/>
              <a:t>outside</a:t>
            </a:r>
            <a:r>
              <a:rPr lang="pl-PL" baseline="0" dirty="0" smtClean="0"/>
              <a:t> </a:t>
            </a:r>
            <a:r>
              <a:rPr lang="pl-PL" baseline="0" dirty="0" err="1" smtClean="0"/>
              <a:t>layer</a:t>
            </a:r>
            <a:r>
              <a:rPr lang="pl-PL" baseline="0" dirty="0" smtClean="0"/>
              <a:t>. We </a:t>
            </a:r>
            <a:r>
              <a:rPr lang="pl-PL" baseline="0" dirty="0" err="1" smtClean="0"/>
              <a:t>can</a:t>
            </a:r>
            <a:r>
              <a:rPr lang="pl-PL" baseline="0" dirty="0" smtClean="0"/>
              <a:t> to </a:t>
            </a:r>
            <a:r>
              <a:rPr lang="pl-PL" baseline="0" dirty="0" err="1" smtClean="0"/>
              <a:t>it</a:t>
            </a:r>
            <a:r>
              <a:rPr lang="pl-PL" baseline="0" dirty="0" smtClean="0"/>
              <a:t> </a:t>
            </a:r>
            <a:r>
              <a:rPr lang="pl-PL" baseline="0" dirty="0" err="1" smtClean="0"/>
              <a:t>using</a:t>
            </a:r>
            <a:r>
              <a:rPr lang="pl-PL" baseline="0" dirty="0" smtClean="0"/>
              <a:t> </a:t>
            </a:r>
            <a:r>
              <a:rPr lang="pl-PL" baseline="0" dirty="0" err="1" smtClean="0"/>
              <a:t>acids</a:t>
            </a:r>
            <a:r>
              <a:rPr lang="pl-PL" baseline="0" dirty="0" smtClean="0"/>
              <a:t>. In </a:t>
            </a:r>
            <a:r>
              <a:rPr lang="pl-PL" baseline="0" dirty="0" err="1" smtClean="0"/>
              <a:t>our</a:t>
            </a:r>
            <a:r>
              <a:rPr lang="pl-PL" baseline="0" dirty="0" smtClean="0"/>
              <a:t> </a:t>
            </a:r>
            <a:r>
              <a:rPr lang="pl-PL" baseline="0" dirty="0" err="1" smtClean="0"/>
              <a:t>mesurements</a:t>
            </a:r>
            <a:r>
              <a:rPr lang="pl-PL" baseline="0" dirty="0" smtClean="0"/>
              <a:t> we </a:t>
            </a:r>
            <a:r>
              <a:rPr lang="pl-PL" baseline="0" dirty="0" err="1" smtClean="0"/>
              <a:t>have</a:t>
            </a:r>
            <a:r>
              <a:rPr lang="pl-PL" baseline="0" dirty="0" smtClean="0"/>
              <a:t> to </a:t>
            </a:r>
            <a:r>
              <a:rPr lang="pl-PL" baseline="0" dirty="0" err="1" smtClean="0"/>
              <a:t>prepare</a:t>
            </a:r>
            <a:r>
              <a:rPr lang="pl-PL" baseline="0" dirty="0" smtClean="0"/>
              <a:t> </a:t>
            </a:r>
            <a:r>
              <a:rPr lang="pl-PL" baseline="0" dirty="0" err="1" smtClean="0"/>
              <a:t>two</a:t>
            </a:r>
            <a:r>
              <a:rPr lang="pl-PL" baseline="0" dirty="0" smtClean="0"/>
              <a:t> </a:t>
            </a:r>
            <a:r>
              <a:rPr lang="pl-PL" baseline="0" dirty="0" err="1" smtClean="0"/>
              <a:t>samples</a:t>
            </a:r>
            <a:r>
              <a:rPr lang="pl-PL" baseline="0" dirty="0" smtClean="0"/>
              <a:t>. </a:t>
            </a:r>
            <a:r>
              <a:rPr lang="pl-PL" baseline="0" dirty="0" err="1" smtClean="0"/>
              <a:t>All</a:t>
            </a:r>
            <a:r>
              <a:rPr lang="pl-PL" baseline="0" dirty="0" smtClean="0"/>
              <a:t> </a:t>
            </a:r>
            <a:r>
              <a:rPr lang="pl-PL" baseline="0" dirty="0" err="1" smtClean="0"/>
              <a:t>samples</a:t>
            </a:r>
            <a:r>
              <a:rPr lang="pl-PL" baseline="0" dirty="0" smtClean="0"/>
              <a:t> </a:t>
            </a:r>
            <a:r>
              <a:rPr lang="pl-PL" baseline="0" dirty="0" err="1" smtClean="0"/>
              <a:t>are</a:t>
            </a:r>
            <a:r>
              <a:rPr lang="pl-PL" baseline="0" dirty="0" smtClean="0"/>
              <a:t> </a:t>
            </a:r>
            <a:r>
              <a:rPr lang="pl-PL" baseline="0" dirty="0" err="1" smtClean="0"/>
              <a:t>firstly</a:t>
            </a:r>
            <a:r>
              <a:rPr lang="pl-PL" baseline="0" dirty="0" smtClean="0"/>
              <a:t> </a:t>
            </a:r>
            <a:r>
              <a:rPr lang="pl-PL" baseline="0" dirty="0" err="1" smtClean="0"/>
              <a:t>anneald</a:t>
            </a:r>
            <a:r>
              <a:rPr lang="pl-PL" baseline="0" dirty="0" smtClean="0"/>
              <a:t> to </a:t>
            </a:r>
            <a:r>
              <a:rPr lang="pl-PL" baseline="0" dirty="0" err="1" smtClean="0"/>
              <a:t>remove</a:t>
            </a:r>
            <a:r>
              <a:rPr lang="pl-PL" baseline="0" dirty="0" smtClean="0"/>
              <a:t> </a:t>
            </a:r>
            <a:r>
              <a:rPr lang="pl-PL" baseline="0" dirty="0" err="1" smtClean="0"/>
              <a:t>all</a:t>
            </a:r>
            <a:r>
              <a:rPr lang="pl-PL" baseline="0" dirty="0" smtClean="0"/>
              <a:t> </a:t>
            </a:r>
            <a:r>
              <a:rPr lang="pl-PL" baseline="0" dirty="0" err="1" smtClean="0"/>
              <a:t>defect</a:t>
            </a:r>
            <a:r>
              <a:rPr lang="pl-PL" baseline="0" dirty="0" smtClean="0"/>
              <a:t> </a:t>
            </a:r>
            <a:r>
              <a:rPr lang="pl-PL" baseline="0" dirty="0" err="1" smtClean="0"/>
              <a:t>present</a:t>
            </a:r>
            <a:r>
              <a:rPr lang="pl-PL" baseline="0" dirty="0" smtClean="0"/>
              <a:t> in </a:t>
            </a:r>
            <a:r>
              <a:rPr lang="pl-PL" baseline="0" dirty="0" err="1" smtClean="0"/>
              <a:t>samples</a:t>
            </a:r>
            <a:r>
              <a:rPr lang="pl-PL" baseline="0" dirty="0" smtClean="0"/>
              <a:t> </a:t>
            </a:r>
            <a:r>
              <a:rPr lang="pl-PL" baseline="0" dirty="0" err="1" smtClean="0"/>
              <a:t>then</a:t>
            </a:r>
            <a:r>
              <a:rPr lang="pl-PL" baseline="0" dirty="0" smtClean="0"/>
              <a:t> </a:t>
            </a:r>
            <a:r>
              <a:rPr lang="pl-PL" baseline="0" dirty="0" err="1" smtClean="0"/>
              <a:t>all</a:t>
            </a:r>
            <a:r>
              <a:rPr lang="pl-PL" baseline="0" dirty="0" smtClean="0"/>
              <a:t> </a:t>
            </a:r>
            <a:r>
              <a:rPr lang="pl-PL" baseline="0" dirty="0" err="1" smtClean="0"/>
              <a:t>samples</a:t>
            </a:r>
            <a:r>
              <a:rPr lang="pl-PL" baseline="0" dirty="0" smtClean="0"/>
              <a:t> was </a:t>
            </a:r>
            <a:r>
              <a:rPr lang="pl-PL" baseline="0" dirty="0" err="1" smtClean="0"/>
              <a:t>irradiated</a:t>
            </a:r>
            <a:r>
              <a:rPr lang="pl-PL" baseline="0" dirty="0" smtClean="0"/>
              <a:t>. Then we </a:t>
            </a:r>
            <a:r>
              <a:rPr lang="pl-PL" baseline="0" dirty="0" err="1" smtClean="0"/>
              <a:t>mesure</a:t>
            </a:r>
            <a:r>
              <a:rPr lang="pl-PL" baseline="0" dirty="0" smtClean="0"/>
              <a:t> </a:t>
            </a:r>
            <a:r>
              <a:rPr lang="pl-PL" baseline="0" dirty="0" err="1" smtClean="0"/>
              <a:t>positron</a:t>
            </a:r>
            <a:r>
              <a:rPr lang="pl-PL" baseline="0" dirty="0" smtClean="0"/>
              <a:t> </a:t>
            </a:r>
            <a:r>
              <a:rPr lang="pl-PL" baseline="0" dirty="0" err="1" smtClean="0"/>
              <a:t>lifetime</a:t>
            </a:r>
            <a:r>
              <a:rPr lang="pl-PL" baseline="0" dirty="0" smtClean="0"/>
              <a:t>, </a:t>
            </a:r>
            <a:r>
              <a:rPr lang="pl-PL" baseline="0" dirty="0" err="1" smtClean="0"/>
              <a:t>etched</a:t>
            </a:r>
            <a:r>
              <a:rPr lang="pl-PL" baseline="0" dirty="0" smtClean="0"/>
              <a:t> </a:t>
            </a:r>
            <a:r>
              <a:rPr lang="pl-PL" baseline="0" dirty="0" err="1" smtClean="0"/>
              <a:t>samples</a:t>
            </a:r>
            <a:r>
              <a:rPr lang="pl-PL" baseline="0" dirty="0" smtClean="0"/>
              <a:t> in </a:t>
            </a:r>
            <a:r>
              <a:rPr lang="pl-PL" baseline="0" dirty="0" err="1" smtClean="0"/>
              <a:t>acid</a:t>
            </a:r>
            <a:r>
              <a:rPr lang="pl-PL" baseline="0" dirty="0" smtClean="0"/>
              <a:t> and </a:t>
            </a:r>
            <a:r>
              <a:rPr lang="pl-PL" baseline="0" dirty="0" err="1" smtClean="0"/>
              <a:t>mesure</a:t>
            </a:r>
            <a:r>
              <a:rPr lang="pl-PL" baseline="0" dirty="0" smtClean="0"/>
              <a:t> </a:t>
            </a:r>
            <a:r>
              <a:rPr lang="pl-PL" baseline="0" dirty="0" err="1" smtClean="0"/>
              <a:t>it</a:t>
            </a:r>
            <a:r>
              <a:rPr lang="pl-PL" baseline="0" dirty="0" smtClean="0"/>
              <a:t> </a:t>
            </a:r>
            <a:r>
              <a:rPr lang="pl-PL" baseline="0" dirty="0" err="1" smtClean="0"/>
              <a:t>again</a:t>
            </a:r>
            <a:r>
              <a:rPr lang="pl-PL" baseline="0" dirty="0" smtClean="0"/>
              <a:t>. In </a:t>
            </a:r>
            <a:r>
              <a:rPr lang="pl-PL" baseline="0" dirty="0" err="1" smtClean="0"/>
              <a:t>this</a:t>
            </a:r>
            <a:r>
              <a:rPr lang="pl-PL" baseline="0" dirty="0" smtClean="0"/>
              <a:t> </a:t>
            </a:r>
            <a:r>
              <a:rPr lang="pl-PL" baseline="0" dirty="0" err="1" smtClean="0"/>
              <a:t>way</a:t>
            </a:r>
            <a:r>
              <a:rPr lang="pl-PL" baseline="0" dirty="0" smtClean="0"/>
              <a:t> we </a:t>
            </a:r>
            <a:r>
              <a:rPr lang="pl-PL" baseline="0" dirty="0" err="1" smtClean="0"/>
              <a:t>can</a:t>
            </a:r>
            <a:r>
              <a:rPr lang="pl-PL" baseline="0" dirty="0" smtClean="0"/>
              <a:t> </a:t>
            </a:r>
            <a:r>
              <a:rPr lang="pl-PL" baseline="0" dirty="0" err="1" smtClean="0"/>
              <a:t>obtain</a:t>
            </a:r>
            <a:r>
              <a:rPr lang="pl-PL" baseline="0" dirty="0" smtClean="0"/>
              <a:t> </a:t>
            </a:r>
            <a:r>
              <a:rPr lang="pl-PL" baseline="0" dirty="0" err="1" smtClean="0"/>
              <a:t>information</a:t>
            </a:r>
            <a:r>
              <a:rPr lang="pl-PL" baseline="0" dirty="0" smtClean="0"/>
              <a:t> </a:t>
            </a:r>
            <a:r>
              <a:rPr lang="pl-PL" baseline="0" dirty="0" err="1" smtClean="0"/>
              <a:t>about</a:t>
            </a:r>
            <a:r>
              <a:rPr lang="pl-PL" baseline="0" dirty="0" smtClean="0"/>
              <a:t> </a:t>
            </a:r>
            <a:r>
              <a:rPr lang="pl-PL" baseline="0" dirty="0" err="1" smtClean="0"/>
              <a:t>defects</a:t>
            </a:r>
            <a:r>
              <a:rPr lang="pl-PL" baseline="0" dirty="0" smtClean="0"/>
              <a:t> in </a:t>
            </a:r>
            <a:r>
              <a:rPr lang="pl-PL" baseline="0" dirty="0" err="1" smtClean="0"/>
              <a:t>all</a:t>
            </a:r>
            <a:r>
              <a:rPr lang="pl-PL" baseline="0" dirty="0" smtClean="0"/>
              <a:t> </a:t>
            </a:r>
            <a:r>
              <a:rPr lang="pl-PL" baseline="0" dirty="0" err="1" smtClean="0"/>
              <a:t>irradiated</a:t>
            </a:r>
            <a:r>
              <a:rPr lang="pl-PL" baseline="0" dirty="0" smtClean="0"/>
              <a:t> </a:t>
            </a:r>
            <a:r>
              <a:rPr lang="pl-PL" baseline="0" dirty="0" err="1" smtClean="0"/>
              <a:t>areas</a:t>
            </a:r>
            <a:r>
              <a:rPr lang="pl-PL" baseline="0" dirty="0" smtClean="0"/>
              <a:t>.  </a:t>
            </a:r>
            <a:endParaRPr lang="pl-PL" dirty="0"/>
          </a:p>
        </p:txBody>
      </p:sp>
      <p:sp>
        <p:nvSpPr>
          <p:cNvPr id="4" name="Symbol zastępczy numeru slajdu 3"/>
          <p:cNvSpPr>
            <a:spLocks noGrp="1"/>
          </p:cNvSpPr>
          <p:nvPr>
            <p:ph type="sldNum" sz="quarter" idx="10"/>
          </p:nvPr>
        </p:nvSpPr>
        <p:spPr/>
        <p:txBody>
          <a:bodyPr/>
          <a:lstStyle/>
          <a:p>
            <a:fld id="{1993734A-D062-4B3C-A51D-5190DB79366A}" type="slidenum">
              <a:rPr lang="pl-PL" smtClean="0"/>
              <a:t>9</a:t>
            </a:fld>
            <a:endParaRPr lang="pl-PL"/>
          </a:p>
        </p:txBody>
      </p:sp>
    </p:spTree>
    <p:extLst>
      <p:ext uri="{BB962C8B-B14F-4D97-AF65-F5344CB8AC3E}">
        <p14:creationId xmlns:p14="http://schemas.microsoft.com/office/powerpoint/2010/main" val="1576134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93734A-D062-4B3C-A51D-5190DB79366A}" type="slidenum">
              <a:rPr lang="pl-PL" smtClean="0"/>
              <a:t>10</a:t>
            </a:fld>
            <a:endParaRPr lang="pl-PL"/>
          </a:p>
        </p:txBody>
      </p:sp>
    </p:spTree>
    <p:extLst>
      <p:ext uri="{BB962C8B-B14F-4D97-AF65-F5344CB8AC3E}">
        <p14:creationId xmlns:p14="http://schemas.microsoft.com/office/powerpoint/2010/main" val="1199776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7BE43BF5-3D46-447C-8929-C64B12CEAAC3}" type="datetime1">
              <a:rPr lang="pl-PL" smtClean="0"/>
              <a:t>19.03.2020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3696752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112905CB-04BA-4B9B-ADDC-A024EB2FC70A}" type="datetime1">
              <a:rPr lang="pl-PL" smtClean="0"/>
              <a:t>19.03.2020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3102953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4A97A5E8-382A-4B34-9E09-1110B55E9EEC}" type="datetime1">
              <a:rPr lang="pl-PL" smtClean="0"/>
              <a:t>19.03.2020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268573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4EB370BA-F885-4BB4-ABEC-2AD24304700D}" type="datetime1">
              <a:rPr lang="pl-PL" smtClean="0"/>
              <a:t>19.03.2020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1869504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64831E8F-3EF5-4F9F-AF74-FCCEFA0580C8}" type="datetime1">
              <a:rPr lang="pl-PL" smtClean="0"/>
              <a:t>19.03.2020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217751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0978C00A-FED6-4A85-B098-7FF5DDE9482D}" type="datetime1">
              <a:rPr lang="pl-PL" smtClean="0"/>
              <a:t>19.03.2020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2960840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AD58143E-398A-48DC-BC53-165A24343377}" type="datetime1">
              <a:rPr lang="pl-PL" smtClean="0"/>
              <a:t>19.03.2020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1567647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6D519F00-DF27-40B2-9793-DEA075FAAEED}" type="datetime1">
              <a:rPr lang="pl-PL" smtClean="0"/>
              <a:t>19.03.2020</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277921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79E2323-1456-482F-A843-63068B2EC253}" type="datetime1">
              <a:rPr lang="pl-PL" smtClean="0"/>
              <a:t>19.03.2020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4126463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02396D09-BB0F-453E-8B32-D24848D700C6}" type="datetime1">
              <a:rPr lang="pl-PL" smtClean="0"/>
              <a:t>19.03.2020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3034028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25126FFA-7603-45CC-9188-97FFCFF44EEB}" type="datetime1">
              <a:rPr lang="pl-PL" smtClean="0"/>
              <a:t>19.03.2020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38FDBCA-4C1A-4487-B8A4-3BD96999B7CD}" type="slidenum">
              <a:rPr lang="pl-PL" smtClean="0"/>
              <a:t>‹#›</a:t>
            </a:fld>
            <a:endParaRPr lang="pl-PL"/>
          </a:p>
        </p:txBody>
      </p:sp>
    </p:spTree>
    <p:extLst>
      <p:ext uri="{BB962C8B-B14F-4D97-AF65-F5344CB8AC3E}">
        <p14:creationId xmlns:p14="http://schemas.microsoft.com/office/powerpoint/2010/main" val="3221574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B25E7E-97C3-4F58-AF45-6F7ADCC3FACF}" type="datetime1">
              <a:rPr lang="pl-PL" smtClean="0"/>
              <a:t>19.03.2020</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8FDBCA-4C1A-4487-B8A4-3BD96999B7CD}" type="slidenum">
              <a:rPr lang="pl-PL" smtClean="0"/>
              <a:t>‹#›</a:t>
            </a:fld>
            <a:endParaRPr lang="pl-PL"/>
          </a:p>
        </p:txBody>
      </p:sp>
    </p:spTree>
    <p:extLst>
      <p:ext uri="{BB962C8B-B14F-4D97-AF65-F5344CB8AC3E}">
        <p14:creationId xmlns:p14="http://schemas.microsoft.com/office/powerpoint/2010/main" val="2689753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0.jpeg"/><Relationship Id="rId5" Type="http://schemas.openxmlformats.org/officeDocument/2006/relationships/image" Target="../media/image19.wmf"/><Relationship Id="rId4"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image" Target="../media/image25.emf"/><Relationship Id="rId4" Type="http://schemas.openxmlformats.org/officeDocument/2006/relationships/oleObject" Target="../embeddings/oleObject8.bin"/></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notesSlide" Target="../notesSlides/notesSlide14.xml"/><Relationship Id="rId7"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27.emf"/><Relationship Id="rId5" Type="http://schemas.openxmlformats.org/officeDocument/2006/relationships/oleObject" Target="../embeddings/oleObject9.bin"/><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34.emf"/><Relationship Id="rId4"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oleObject" Target="../embeddings/oleObject12.bin"/></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notesSlide" Target="../notesSlides/notesSlide3.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3.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notesSlide" Target="../notesSlides/notesSlide6.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wmf"/><Relationship Id="rId5" Type="http://schemas.openxmlformats.org/officeDocument/2006/relationships/oleObject" Target="../embeddings/oleObject3.bin"/><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notesSlide" Target="../notesSlides/notesSlide7.xm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1.wmf"/><Relationship Id="rId5" Type="http://schemas.openxmlformats.org/officeDocument/2006/relationships/oleObject" Target="../embeddings/oleObject5.bin"/><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900084" y="1101145"/>
            <a:ext cx="8820150"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ru-RU" altLang="ru-RU" sz="2800" b="1" dirty="0" smtClean="0">
                <a:solidFill>
                  <a:srgbClr val="CC3300"/>
                </a:solidFill>
                <a:latin typeface="Times New Roman" panose="02020603050405020304" pitchFamily="18" charset="0"/>
              </a:rPr>
              <a:t>Проект: Развитие техники эксперимента и прикладные исследования на монохроматических пучках позитронов</a:t>
            </a:r>
          </a:p>
          <a:p>
            <a:pPr algn="ctr"/>
            <a:r>
              <a:rPr lang="ru-RU" altLang="ru-RU" sz="2800" b="1" dirty="0" smtClean="0">
                <a:solidFill>
                  <a:srgbClr val="CC3300"/>
                </a:solidFill>
                <a:latin typeface="Times New Roman" panose="02020603050405020304" pitchFamily="18" charset="0"/>
              </a:rPr>
              <a:t>Продление на 2021-2023 гг.</a:t>
            </a:r>
            <a:r>
              <a:rPr lang="ru-RU" altLang="ru-RU" sz="2800" dirty="0" smtClean="0">
                <a:solidFill>
                  <a:srgbClr val="CC3300"/>
                </a:solidFill>
                <a:latin typeface="Times New Roman" panose="02020603050405020304" pitchFamily="18" charset="0"/>
              </a:rPr>
              <a:t> </a:t>
            </a:r>
          </a:p>
          <a:p>
            <a:pPr algn="ctr"/>
            <a:endParaRPr lang="ru-RU" altLang="ru-RU" sz="2800" dirty="0">
              <a:solidFill>
                <a:srgbClr val="CC3300"/>
              </a:solidFill>
              <a:latin typeface="Times New Roman" panose="02020603050405020304" pitchFamily="18" charset="0"/>
            </a:endParaRPr>
          </a:p>
          <a:p>
            <a:r>
              <a:rPr lang="ru-RU" altLang="ru-RU" b="1" dirty="0" smtClean="0"/>
              <a:t>Руководители </a:t>
            </a:r>
            <a:r>
              <a:rPr lang="ru-RU" altLang="ru-RU" b="1" dirty="0"/>
              <a:t>проекта: </a:t>
            </a:r>
            <a:r>
              <a:rPr lang="ru-RU" altLang="ru-RU" dirty="0"/>
              <a:t>А. Г. </a:t>
            </a:r>
            <a:r>
              <a:rPr lang="ru-RU" altLang="ru-RU" dirty="0" err="1"/>
              <a:t>Кобец</a:t>
            </a:r>
            <a:r>
              <a:rPr lang="ru-RU" altLang="ru-RU" dirty="0"/>
              <a:t>, </a:t>
            </a:r>
            <a:r>
              <a:rPr lang="ru-RU" altLang="ru-RU" dirty="0" smtClean="0"/>
              <a:t>К.</a:t>
            </a:r>
            <a:r>
              <a:rPr lang="ru-RU" altLang="ru-RU" dirty="0"/>
              <a:t> </a:t>
            </a:r>
            <a:r>
              <a:rPr lang="ru-RU" altLang="ru-RU" dirty="0" err="1" smtClean="0"/>
              <a:t>Семек</a:t>
            </a:r>
            <a:r>
              <a:rPr lang="ru-RU" altLang="ru-RU" dirty="0" smtClean="0"/>
              <a:t>, </a:t>
            </a:r>
            <a:endParaRPr lang="ru-RU" altLang="ru-RU" b="1" dirty="0"/>
          </a:p>
          <a:p>
            <a:endParaRPr lang="ru-RU" altLang="ru-RU" b="1" dirty="0"/>
          </a:p>
          <a:p>
            <a:r>
              <a:rPr lang="ru-RU" altLang="ru-RU" b="1" dirty="0"/>
              <a:t>Научный руководитель: </a:t>
            </a:r>
            <a:r>
              <a:rPr lang="ru-RU" altLang="ru-RU" dirty="0"/>
              <a:t>И. Н. Мешков</a:t>
            </a:r>
            <a:endParaRPr lang="ru-RU" altLang="ru-RU" b="1" dirty="0"/>
          </a:p>
          <a:p>
            <a:endParaRPr lang="ru-RU" altLang="ru-RU" dirty="0"/>
          </a:p>
          <a:p>
            <a:r>
              <a:rPr lang="ru-RU" altLang="ru-RU" b="1" dirty="0"/>
              <a:t>Исполнители: </a:t>
            </a:r>
          </a:p>
          <a:p>
            <a:r>
              <a:rPr lang="ru-RU" altLang="ru-RU" dirty="0"/>
              <a:t> </a:t>
            </a:r>
            <a:r>
              <a:rPr lang="ru-RU" altLang="ru-RU" b="1" dirty="0"/>
              <a:t>ЛЯП:</a:t>
            </a:r>
            <a:r>
              <a:rPr lang="ru-RU" altLang="ru-RU" dirty="0"/>
              <a:t> Е. В. Ахманова, </a:t>
            </a:r>
            <a:r>
              <a:rPr lang="ru-RU" altLang="ru-RU" dirty="0" smtClean="0"/>
              <a:t>О</a:t>
            </a:r>
            <a:r>
              <a:rPr lang="ru-RU" altLang="ru-RU" dirty="0"/>
              <a:t>. С. </a:t>
            </a:r>
            <a:r>
              <a:rPr lang="ru-RU" altLang="ru-RU" dirty="0" smtClean="0"/>
              <a:t>Орлов, </a:t>
            </a:r>
            <a:r>
              <a:rPr lang="ru-RU" altLang="ru-RU" dirty="0"/>
              <a:t>А. Ю. Рудаков, </a:t>
            </a:r>
            <a:r>
              <a:rPr lang="ru-RU" altLang="ru-RU" dirty="0" err="1" smtClean="0"/>
              <a:t>К.Семек</a:t>
            </a:r>
            <a:r>
              <a:rPr lang="ru-RU" altLang="ru-RU" dirty="0" smtClean="0"/>
              <a:t>, А</a:t>
            </a:r>
            <a:r>
              <a:rPr lang="ru-RU" altLang="ru-RU" dirty="0"/>
              <a:t>. А. Сидорин, </a:t>
            </a:r>
          </a:p>
          <a:p>
            <a:pPr algn="ctr"/>
            <a:r>
              <a:rPr lang="ru-RU" altLang="ru-RU" dirty="0" smtClean="0"/>
              <a:t>Л. В. Соболева, В. И. </a:t>
            </a:r>
            <a:r>
              <a:rPr lang="ru-RU" altLang="ru-RU" dirty="0" err="1" smtClean="0"/>
              <a:t>Хилинов</a:t>
            </a:r>
            <a:r>
              <a:rPr lang="ru-RU" altLang="ru-RU" dirty="0" smtClean="0"/>
              <a:t>, С. Л. Яковенко </a:t>
            </a:r>
          </a:p>
          <a:p>
            <a:endParaRPr lang="ru-RU" altLang="ru-RU" dirty="0"/>
          </a:p>
        </p:txBody>
      </p:sp>
      <p:sp>
        <p:nvSpPr>
          <p:cNvPr id="5" name="Text Box 5"/>
          <p:cNvSpPr txBox="1">
            <a:spLocks noChangeArrowheads="1"/>
          </p:cNvSpPr>
          <p:nvPr/>
        </p:nvSpPr>
        <p:spPr bwMode="auto">
          <a:xfrm>
            <a:off x="5190775" y="237545"/>
            <a:ext cx="224670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ru-RU" altLang="ru-RU" sz="2400" b="1" dirty="0">
                <a:solidFill>
                  <a:schemeClr val="accent2"/>
                </a:solidFill>
                <a:latin typeface="Times New Roman" panose="02020603050405020304" pitchFamily="18" charset="0"/>
              </a:rPr>
              <a:t>Семинар ЛЯП</a:t>
            </a:r>
          </a:p>
          <a:p>
            <a:pPr algn="ctr"/>
            <a:r>
              <a:rPr lang="en-US" altLang="ru-RU" sz="2400" b="1" dirty="0" smtClean="0">
                <a:solidFill>
                  <a:schemeClr val="accent2"/>
                </a:solidFill>
                <a:latin typeface="Times New Roman" panose="02020603050405020304" pitchFamily="18" charset="0"/>
              </a:rPr>
              <a:t>20</a:t>
            </a:r>
            <a:r>
              <a:rPr lang="ru-RU" altLang="ru-RU" sz="2400" b="1" dirty="0" smtClean="0">
                <a:solidFill>
                  <a:schemeClr val="accent2"/>
                </a:solidFill>
                <a:latin typeface="Times New Roman" panose="02020603050405020304" pitchFamily="18" charset="0"/>
              </a:rPr>
              <a:t> </a:t>
            </a:r>
            <a:r>
              <a:rPr lang="uk-UA" altLang="ru-RU" sz="2400" b="1" dirty="0" err="1" smtClean="0">
                <a:solidFill>
                  <a:schemeClr val="accent2"/>
                </a:solidFill>
                <a:latin typeface="Times New Roman" panose="02020603050405020304" pitchFamily="18" charset="0"/>
              </a:rPr>
              <a:t>марта</a:t>
            </a:r>
            <a:r>
              <a:rPr lang="ru-RU" altLang="ru-RU" sz="2400" b="1" dirty="0" smtClean="0">
                <a:solidFill>
                  <a:schemeClr val="accent2"/>
                </a:solidFill>
                <a:latin typeface="Times New Roman" panose="02020603050405020304" pitchFamily="18" charset="0"/>
              </a:rPr>
              <a:t> 2020</a:t>
            </a:r>
            <a:endParaRPr lang="ru-RU" altLang="ru-RU" sz="2400" b="1" dirty="0">
              <a:solidFill>
                <a:schemeClr val="accent2"/>
              </a:solidFill>
              <a:latin typeface="Times New Roman" panose="02020603050405020304" pitchFamily="18" charset="0"/>
            </a:endParaRPr>
          </a:p>
        </p:txBody>
      </p:sp>
    </p:spTree>
    <p:extLst>
      <p:ext uri="{BB962C8B-B14F-4D97-AF65-F5344CB8AC3E}">
        <p14:creationId xmlns:p14="http://schemas.microsoft.com/office/powerpoint/2010/main" val="25395061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538FDBCA-4C1A-4487-B8A4-3BD96999B7CD}" type="slidenum">
              <a:rPr lang="pl-PL" smtClean="0"/>
              <a:t>10</a:t>
            </a:fld>
            <a:endParaRPr lang="pl-PL"/>
          </a:p>
        </p:txBody>
      </p:sp>
      <p:sp>
        <p:nvSpPr>
          <p:cNvPr id="6" name="Tytuł 1"/>
          <p:cNvSpPr>
            <a:spLocks noGrp="1"/>
          </p:cNvSpPr>
          <p:nvPr>
            <p:ph type="title"/>
          </p:nvPr>
        </p:nvSpPr>
        <p:spPr>
          <a:xfrm>
            <a:off x="0" y="-34029"/>
            <a:ext cx="10058400" cy="798855"/>
          </a:xfrm>
        </p:spPr>
        <p:txBody>
          <a:bodyPr>
            <a:normAutofit/>
          </a:bodyPr>
          <a:lstStyle/>
          <a:p>
            <a:r>
              <a:rPr lang="en-US" dirty="0" smtClean="0">
                <a:solidFill>
                  <a:schemeClr val="accent2">
                    <a:lumMod val="75000"/>
                  </a:schemeClr>
                </a:solidFill>
              </a:rPr>
              <a:t>Etching experiment</a:t>
            </a:r>
            <a:endParaRPr lang="pl-PL" dirty="0">
              <a:solidFill>
                <a:schemeClr val="accent2">
                  <a:lumMod val="75000"/>
                </a:schemeClr>
              </a:solidFill>
            </a:endParaRPr>
          </a:p>
        </p:txBody>
      </p:sp>
      <p:pic>
        <p:nvPicPr>
          <p:cNvPr id="8" name="Picture 3" descr="C:\Users\Krzysztof\Desktop\oedtm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112" y="834096"/>
            <a:ext cx="8050088" cy="5887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50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iekt 3"/>
          <p:cNvGraphicFramePr>
            <a:graphicFrameLocks noChangeAspect="1"/>
          </p:cNvGraphicFramePr>
          <p:nvPr>
            <p:extLst>
              <p:ext uri="{D42A27DB-BD31-4B8C-83A1-F6EECF244321}">
                <p14:modId xmlns:p14="http://schemas.microsoft.com/office/powerpoint/2010/main" val="315644434"/>
              </p:ext>
            </p:extLst>
          </p:nvPr>
        </p:nvGraphicFramePr>
        <p:xfrm>
          <a:off x="6634976" y="3916463"/>
          <a:ext cx="4497525" cy="2756872"/>
        </p:xfrm>
        <a:graphic>
          <a:graphicData uri="http://schemas.openxmlformats.org/presentationml/2006/ole">
            <mc:AlternateContent xmlns:mc="http://schemas.openxmlformats.org/markup-compatibility/2006">
              <mc:Choice xmlns:v="urn:schemas-microsoft-com:vml" Requires="v">
                <p:oleObj spid="_x0000_s42067" name="SPW 10.0 Graph" r:id="rId4" imgW="5729400" imgH="5213880" progId="SigmaPlotGraphicObject.9">
                  <p:embed/>
                </p:oleObj>
              </mc:Choice>
              <mc:Fallback>
                <p:oleObj name="SPW 10.0 Graph" r:id="rId4" imgW="5729400" imgH="5213880" progId="SigmaPlotGraphicObject.9">
                  <p:embed/>
                  <p:pic>
                    <p:nvPicPr>
                      <p:cNvPr id="0" name=""/>
                      <p:cNvPicPr>
                        <a:picLocks noChangeAspect="1" noChangeArrowheads="1"/>
                      </p:cNvPicPr>
                      <p:nvPr/>
                    </p:nvPicPr>
                    <p:blipFill>
                      <a:blip r:embed="rId5"/>
                      <a:srcRect/>
                      <a:stretch>
                        <a:fillRect/>
                      </a:stretch>
                    </p:blipFill>
                    <p:spPr bwMode="auto">
                      <a:xfrm>
                        <a:off x="6634976" y="3916463"/>
                        <a:ext cx="4497525" cy="2756872"/>
                      </a:xfrm>
                      <a:prstGeom prst="rect">
                        <a:avLst/>
                      </a:prstGeom>
                      <a:noFill/>
                      <a:ln>
                        <a:noFill/>
                      </a:ln>
                    </p:spPr>
                  </p:pic>
                </p:oleObj>
              </mc:Fallback>
            </mc:AlternateContent>
          </a:graphicData>
        </a:graphic>
      </p:graphicFrame>
      <p:pic>
        <p:nvPicPr>
          <p:cNvPr id="5" name="Obraz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2783" y="771209"/>
            <a:ext cx="396875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ole tekstowe 5"/>
          <p:cNvSpPr txBox="1">
            <a:spLocks noChangeArrowheads="1"/>
          </p:cNvSpPr>
          <p:nvPr/>
        </p:nvSpPr>
        <p:spPr bwMode="auto">
          <a:xfrm>
            <a:off x="100037" y="4546342"/>
            <a:ext cx="489215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pl-PL" altLang="pl-PL" sz="2000" dirty="0" err="1">
                <a:latin typeface="+mn-lt"/>
              </a:rPr>
              <a:t>There</a:t>
            </a:r>
            <a:r>
              <a:rPr lang="pl-PL" altLang="pl-PL" sz="2000" dirty="0">
                <a:latin typeface="+mn-lt"/>
              </a:rPr>
              <a:t> </a:t>
            </a:r>
            <a:r>
              <a:rPr lang="pl-PL" altLang="pl-PL" sz="2000" dirty="0" err="1">
                <a:latin typeface="+mn-lt"/>
              </a:rPr>
              <a:t>are</a:t>
            </a:r>
            <a:r>
              <a:rPr lang="pl-PL" altLang="pl-PL" sz="2000" dirty="0">
                <a:latin typeface="+mn-lt"/>
              </a:rPr>
              <a:t> </a:t>
            </a:r>
            <a:r>
              <a:rPr lang="pl-PL" altLang="pl-PL" sz="2000" dirty="0" err="1">
                <a:latin typeface="+mn-lt"/>
              </a:rPr>
              <a:t>some</a:t>
            </a:r>
            <a:r>
              <a:rPr lang="pl-PL" altLang="pl-PL" sz="2000" dirty="0">
                <a:latin typeface="+mn-lt"/>
              </a:rPr>
              <a:t> </a:t>
            </a:r>
            <a:r>
              <a:rPr lang="pl-PL" altLang="pl-PL" sz="2000" dirty="0" err="1">
                <a:latin typeface="+mn-lt"/>
              </a:rPr>
              <a:t>areas</a:t>
            </a:r>
            <a:r>
              <a:rPr lang="pl-PL" altLang="pl-PL" sz="2000" dirty="0">
                <a:latin typeface="+mn-lt"/>
              </a:rPr>
              <a:t> i.e. </a:t>
            </a:r>
            <a:r>
              <a:rPr lang="pl-PL" altLang="pl-PL" sz="2000" dirty="0" err="1">
                <a:latin typeface="+mn-lt"/>
              </a:rPr>
              <a:t>thin</a:t>
            </a:r>
            <a:r>
              <a:rPr lang="pl-PL" altLang="pl-PL" sz="2000" dirty="0">
                <a:latin typeface="+mn-lt"/>
              </a:rPr>
              <a:t> </a:t>
            </a:r>
            <a:r>
              <a:rPr lang="pl-PL" altLang="pl-PL" sz="2000" dirty="0" err="1">
                <a:latin typeface="+mn-lt"/>
              </a:rPr>
              <a:t>layers</a:t>
            </a:r>
            <a:r>
              <a:rPr lang="pl-PL" altLang="pl-PL" sz="2000" dirty="0">
                <a:latin typeface="+mn-lt"/>
              </a:rPr>
              <a:t>, </a:t>
            </a:r>
            <a:r>
              <a:rPr lang="pl-PL" altLang="pl-PL" sz="2000" dirty="0" err="1">
                <a:latin typeface="+mn-lt"/>
              </a:rPr>
              <a:t>ion</a:t>
            </a:r>
            <a:r>
              <a:rPr lang="pl-PL" altLang="pl-PL" sz="2000" dirty="0">
                <a:latin typeface="+mn-lt"/>
              </a:rPr>
              <a:t> </a:t>
            </a:r>
            <a:r>
              <a:rPr lang="pl-PL" altLang="pl-PL" sz="2000" dirty="0" err="1">
                <a:latin typeface="+mn-lt"/>
              </a:rPr>
              <a:t>implantation</a:t>
            </a:r>
            <a:r>
              <a:rPr lang="pl-PL" altLang="pl-PL" sz="2000" dirty="0">
                <a:latin typeface="+mn-lt"/>
              </a:rPr>
              <a:t>, </a:t>
            </a:r>
            <a:r>
              <a:rPr lang="pl-PL" altLang="pl-PL" sz="2000" dirty="0" err="1" smtClean="0">
                <a:latin typeface="+mn-lt"/>
              </a:rPr>
              <a:t>semiconductors</a:t>
            </a:r>
            <a:r>
              <a:rPr lang="pl-PL" altLang="pl-PL" sz="2000" dirty="0" smtClean="0">
                <a:latin typeface="+mn-lt"/>
              </a:rPr>
              <a:t> </a:t>
            </a:r>
            <a:r>
              <a:rPr lang="pl-PL" altLang="pl-PL" sz="2000" dirty="0" err="1">
                <a:latin typeface="+mn-lt"/>
              </a:rPr>
              <a:t>where</a:t>
            </a:r>
            <a:r>
              <a:rPr lang="pl-PL" altLang="pl-PL" sz="2000" dirty="0">
                <a:latin typeface="+mn-lt"/>
              </a:rPr>
              <a:t> the </a:t>
            </a:r>
            <a:r>
              <a:rPr lang="pl-PL" altLang="pl-PL" sz="2000" dirty="0" err="1">
                <a:latin typeface="+mn-lt"/>
              </a:rPr>
              <a:t>application</a:t>
            </a:r>
            <a:r>
              <a:rPr lang="pl-PL" altLang="pl-PL" sz="2000" dirty="0">
                <a:latin typeface="+mn-lt"/>
              </a:rPr>
              <a:t> of </a:t>
            </a:r>
            <a:r>
              <a:rPr lang="pl-PL" altLang="pl-PL" sz="2000" dirty="0" err="1">
                <a:latin typeface="+mn-lt"/>
              </a:rPr>
              <a:t>conventional</a:t>
            </a:r>
            <a:r>
              <a:rPr lang="pl-PL" altLang="pl-PL" sz="2000" dirty="0">
                <a:latin typeface="+mn-lt"/>
              </a:rPr>
              <a:t> PAS </a:t>
            </a:r>
            <a:r>
              <a:rPr lang="pl-PL" altLang="pl-PL" sz="2000" dirty="0" err="1" smtClean="0">
                <a:latin typeface="+mn-lt"/>
              </a:rPr>
              <a:t>experiments</a:t>
            </a:r>
            <a:r>
              <a:rPr lang="pl-PL" altLang="pl-PL" sz="2000" dirty="0" smtClean="0">
                <a:latin typeface="+mn-lt"/>
              </a:rPr>
              <a:t> </a:t>
            </a:r>
            <a:r>
              <a:rPr lang="pl-PL" altLang="pl-PL" sz="2000" dirty="0" err="1">
                <a:latin typeface="+mn-lt"/>
              </a:rPr>
              <a:t>is</a:t>
            </a:r>
            <a:r>
              <a:rPr lang="pl-PL" altLang="pl-PL" sz="2000" dirty="0">
                <a:latin typeface="+mn-lt"/>
              </a:rPr>
              <a:t> </a:t>
            </a:r>
            <a:r>
              <a:rPr lang="pl-PL" altLang="pl-PL" sz="2000" dirty="0" err="1">
                <a:latin typeface="+mn-lt"/>
              </a:rPr>
              <a:t>strongly</a:t>
            </a:r>
            <a:r>
              <a:rPr lang="pl-PL" altLang="pl-PL" sz="2000" dirty="0">
                <a:latin typeface="+mn-lt"/>
              </a:rPr>
              <a:t> </a:t>
            </a:r>
            <a:r>
              <a:rPr lang="pl-PL" altLang="pl-PL" sz="2000" dirty="0" err="1">
                <a:latin typeface="+mn-lt"/>
              </a:rPr>
              <a:t>limited</a:t>
            </a:r>
            <a:r>
              <a:rPr lang="pl-PL" altLang="pl-PL" sz="2000" dirty="0">
                <a:latin typeface="+mn-lt"/>
              </a:rPr>
              <a:t> </a:t>
            </a:r>
          </a:p>
        </p:txBody>
      </p:sp>
      <p:sp>
        <p:nvSpPr>
          <p:cNvPr id="7" name="pole tekstowe 7"/>
          <p:cNvSpPr txBox="1">
            <a:spLocks noChangeArrowheads="1"/>
          </p:cNvSpPr>
          <p:nvPr/>
        </p:nvSpPr>
        <p:spPr bwMode="auto">
          <a:xfrm>
            <a:off x="5520392" y="3632135"/>
            <a:ext cx="6254596"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pl-PL" altLang="pl-PL" sz="2400" b="1" dirty="0">
                <a:latin typeface="+mj-lt"/>
              </a:rPr>
              <a:t>HERE EXPERIMENTS WITH SLOW POSITRONS ARE REQUIRED !!</a:t>
            </a:r>
          </a:p>
        </p:txBody>
      </p:sp>
      <p:sp>
        <p:nvSpPr>
          <p:cNvPr id="10" name="Prostokąt 9"/>
          <p:cNvSpPr/>
          <p:nvPr/>
        </p:nvSpPr>
        <p:spPr>
          <a:xfrm>
            <a:off x="602783" y="771209"/>
            <a:ext cx="3968750" cy="3721100"/>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192741" y="4594793"/>
            <a:ext cx="4799449" cy="1217793"/>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pl-PL" sz="3200" dirty="0" smtClean="0">
                <a:solidFill>
                  <a:srgbClr val="A85229"/>
                </a:solidFill>
              </a:rPr>
              <a:t>The </a:t>
            </a:r>
            <a:r>
              <a:rPr lang="pl-PL" sz="3200" dirty="0" err="1" smtClean="0">
                <a:solidFill>
                  <a:srgbClr val="A85229"/>
                </a:solidFill>
              </a:rPr>
              <a:t>conventional</a:t>
            </a:r>
            <a:r>
              <a:rPr lang="pl-PL" sz="3200" dirty="0" smtClean="0">
                <a:solidFill>
                  <a:srgbClr val="A85229"/>
                </a:solidFill>
              </a:rPr>
              <a:t> pas </a:t>
            </a:r>
            <a:r>
              <a:rPr lang="pl-PL" sz="3200" dirty="0" err="1" smtClean="0">
                <a:solidFill>
                  <a:srgbClr val="A85229"/>
                </a:solidFill>
              </a:rPr>
              <a:t>experiment</a:t>
            </a:r>
            <a:endParaRPr lang="pl-PL" dirty="0"/>
          </a:p>
        </p:txBody>
      </p:sp>
      <p:pic>
        <p:nvPicPr>
          <p:cNvPr id="12" name="Obraz 4"/>
          <p:cNvPicPr>
            <a:picLocks noChangeAspect="1"/>
          </p:cNvPicPr>
          <p:nvPr/>
        </p:nvPicPr>
        <p:blipFill>
          <a:blip r:embed="rId7"/>
          <a:stretch>
            <a:fillRect/>
          </a:stretch>
        </p:blipFill>
        <p:spPr>
          <a:xfrm>
            <a:off x="6634976" y="315747"/>
            <a:ext cx="4928839" cy="3316388"/>
          </a:xfrm>
          <a:prstGeom prst="rect">
            <a:avLst/>
          </a:prstGeom>
        </p:spPr>
      </p:pic>
      <p:sp>
        <p:nvSpPr>
          <p:cNvPr id="2" name="Номер слайда 1"/>
          <p:cNvSpPr>
            <a:spLocks noGrp="1"/>
          </p:cNvSpPr>
          <p:nvPr>
            <p:ph type="sldNum" sz="quarter" idx="12"/>
          </p:nvPr>
        </p:nvSpPr>
        <p:spPr/>
        <p:txBody>
          <a:bodyPr/>
          <a:lstStyle/>
          <a:p>
            <a:fld id="{538FDBCA-4C1A-4487-B8A4-3BD96999B7CD}" type="slidenum">
              <a:rPr lang="pl-PL" smtClean="0"/>
              <a:t>11</a:t>
            </a:fld>
            <a:endParaRPr lang="pl-PL"/>
          </a:p>
        </p:txBody>
      </p:sp>
    </p:spTree>
    <p:extLst>
      <p:ext uri="{BB962C8B-B14F-4D97-AF65-F5344CB8AC3E}">
        <p14:creationId xmlns:p14="http://schemas.microsoft.com/office/powerpoint/2010/main" val="407686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6755" y="3448730"/>
            <a:ext cx="3487853" cy="261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6"/>
          <p:cNvSpPr>
            <a:spLocks noChangeArrowheads="1"/>
          </p:cNvSpPr>
          <p:nvPr/>
        </p:nvSpPr>
        <p:spPr bwMode="auto">
          <a:xfrm>
            <a:off x="1327308" y="5688876"/>
            <a:ext cx="3797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pl-PL" altLang="pl-PL" sz="1600" b="1" dirty="0" smtClean="0">
                <a:solidFill>
                  <a:srgbClr val="000066"/>
                </a:solidFill>
                <a:latin typeface="Arial" panose="020B0604020202020204" pitchFamily="34" charset="0"/>
              </a:rPr>
              <a:t>from </a:t>
            </a:r>
            <a:r>
              <a:rPr lang="en-US" altLang="pl-PL" sz="1600" b="1" dirty="0" err="1" smtClean="0">
                <a:solidFill>
                  <a:srgbClr val="000066"/>
                </a:solidFill>
                <a:latin typeface="+mn-lt"/>
              </a:rPr>
              <a:t>iThemba</a:t>
            </a:r>
            <a:r>
              <a:rPr lang="en-US" altLang="pl-PL" sz="1600" b="1" dirty="0" smtClean="0">
                <a:solidFill>
                  <a:srgbClr val="000066"/>
                </a:solidFill>
                <a:latin typeface="Arial" panose="020B0604020202020204" pitchFamily="34" charset="0"/>
              </a:rPr>
              <a:t> </a:t>
            </a:r>
            <a:r>
              <a:rPr lang="en-US" altLang="pl-PL" sz="1600" b="1" dirty="0">
                <a:solidFill>
                  <a:srgbClr val="000066"/>
                </a:solidFill>
                <a:latin typeface="Arial" panose="020B0604020202020204" pitchFamily="34" charset="0"/>
              </a:rPr>
              <a:t>LABS (RSA</a:t>
            </a:r>
            <a:r>
              <a:rPr lang="en-US" altLang="pl-PL" sz="1600" b="1" dirty="0" smtClean="0">
                <a:solidFill>
                  <a:srgbClr val="000066"/>
                </a:solidFill>
                <a:latin typeface="Arial" panose="020B0604020202020204" pitchFamily="34" charset="0"/>
              </a:rPr>
              <a:t>)</a:t>
            </a:r>
            <a:endParaRPr lang="ru-RU" altLang="pl-PL" sz="1600" b="1" dirty="0">
              <a:solidFill>
                <a:srgbClr val="FF0000"/>
              </a:solidFill>
              <a:latin typeface="Arial" panose="020B0604020202020204" pitchFamily="34" charset="0"/>
            </a:endParaRPr>
          </a:p>
        </p:txBody>
      </p:sp>
      <p:sp>
        <p:nvSpPr>
          <p:cNvPr id="9" name="Prostokąt 8"/>
          <p:cNvSpPr/>
          <p:nvPr/>
        </p:nvSpPr>
        <p:spPr>
          <a:xfrm>
            <a:off x="657042" y="822068"/>
            <a:ext cx="5569588" cy="2457520"/>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p:cNvSpPr/>
          <p:nvPr/>
        </p:nvSpPr>
        <p:spPr>
          <a:xfrm>
            <a:off x="1636754" y="3448731"/>
            <a:ext cx="3507469" cy="2615890"/>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7026106" y="3448730"/>
            <a:ext cx="3928353" cy="2615890"/>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The Variable energy positron beam</a:t>
            </a:r>
            <a:endParaRPr lang="pl-PL" dirty="0"/>
          </a:p>
        </p:txBody>
      </p:sp>
      <p:pic>
        <p:nvPicPr>
          <p:cNvPr id="14" name="Picture 28" descr="zrodlo_LEP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040" y="817714"/>
            <a:ext cx="5451215" cy="23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276818" y="1496080"/>
            <a:ext cx="5426927" cy="4070195"/>
          </a:xfrm>
          <a:prstGeom prst="rect">
            <a:avLst/>
          </a:prstGeom>
        </p:spPr>
      </p:pic>
      <p:pic>
        <p:nvPicPr>
          <p:cNvPr id="16" name="Obraz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5184" y="817714"/>
            <a:ext cx="4070195" cy="5426927"/>
          </a:xfrm>
          <a:prstGeom prst="rect">
            <a:avLst/>
          </a:prstGeom>
        </p:spPr>
      </p:pic>
      <p:sp>
        <p:nvSpPr>
          <p:cNvPr id="3" name="Номер слайда 2"/>
          <p:cNvSpPr>
            <a:spLocks noGrp="1"/>
          </p:cNvSpPr>
          <p:nvPr>
            <p:ph type="sldNum" sz="quarter" idx="12"/>
          </p:nvPr>
        </p:nvSpPr>
        <p:spPr/>
        <p:txBody>
          <a:bodyPr/>
          <a:lstStyle/>
          <a:p>
            <a:fld id="{538FDBCA-4C1A-4487-B8A4-3BD96999B7CD}" type="slidenum">
              <a:rPr lang="pl-PL" smtClean="0"/>
              <a:t>12</a:t>
            </a:fld>
            <a:endParaRPr lang="pl-PL"/>
          </a:p>
        </p:txBody>
      </p:sp>
    </p:spTree>
    <p:extLst>
      <p:ext uri="{BB962C8B-B14F-4D97-AF65-F5344CB8AC3E}">
        <p14:creationId xmlns:p14="http://schemas.microsoft.com/office/powerpoint/2010/main" val="106164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4002319959"/>
              </p:ext>
            </p:extLst>
          </p:nvPr>
        </p:nvGraphicFramePr>
        <p:xfrm>
          <a:off x="6096001" y="1198586"/>
          <a:ext cx="5757948" cy="4450353"/>
        </p:xfrm>
        <a:graphic>
          <a:graphicData uri="http://schemas.openxmlformats.org/drawingml/2006/table">
            <a:tbl>
              <a:tblPr firstRow="1" firstCol="1" bandRow="1"/>
              <a:tblGrid>
                <a:gridCol w="3211255"/>
                <a:gridCol w="2546693"/>
              </a:tblGrid>
              <a:tr h="556260">
                <a:tc>
                  <a:txBody>
                    <a:bodyPr/>
                    <a:lstStyle/>
                    <a:p>
                      <a:pPr algn="ctr">
                        <a:lnSpc>
                          <a:spcPct val="150000"/>
                        </a:lnSpc>
                        <a:spcAft>
                          <a:spcPts val="0"/>
                        </a:spcAft>
                      </a:pPr>
                      <a:r>
                        <a:rPr lang="pl-PL" sz="1800" b="1" dirty="0" err="1">
                          <a:effectLst/>
                          <a:latin typeface="+mn-lt"/>
                          <a:ea typeface="Calibri" panose="020F0502020204030204" pitchFamily="34" charset="0"/>
                          <a:cs typeface="Arial" panose="020B0604020202020204" pitchFamily="34" charset="0"/>
                        </a:rPr>
                        <a:t>Feature</a:t>
                      </a:r>
                      <a:endParaRPr lang="pl-PL" sz="1800" dirty="0">
                        <a:effectLst/>
                        <a:latin typeface="+mn-lt"/>
                        <a:ea typeface="Calibri" panose="020F0502020204030204" pitchFamily="34" charset="0"/>
                        <a:cs typeface="Arial" panose="020B0604020202020204" pitchFamily="34" charset="0"/>
                      </a:endParaRP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pl-PL" sz="1800" b="1" dirty="0">
                          <a:effectLst/>
                          <a:latin typeface="+mn-lt"/>
                          <a:ea typeface="Calibri" panose="020F0502020204030204" pitchFamily="34" charset="0"/>
                          <a:cs typeface="Arial" panose="020B0604020202020204" pitchFamily="34" charset="0"/>
                        </a:rPr>
                        <a:t>Value</a:t>
                      </a:r>
                      <a:endParaRPr lang="pl-PL" sz="1800" dirty="0">
                        <a:effectLst/>
                        <a:latin typeface="+mn-lt"/>
                        <a:ea typeface="Calibri" panose="020F0502020204030204" pitchFamily="34" charset="0"/>
                        <a:cs typeface="Arial" panose="020B0604020202020204" pitchFamily="34" charset="0"/>
                      </a:endParaRP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56299">
                <a:tc>
                  <a:txBody>
                    <a:bodyPr/>
                    <a:lstStyle/>
                    <a:p>
                      <a:pPr algn="ctr">
                        <a:lnSpc>
                          <a:spcPct val="150000"/>
                        </a:lnSpc>
                        <a:spcAft>
                          <a:spcPts val="0"/>
                        </a:spcAft>
                      </a:pPr>
                      <a:r>
                        <a:rPr lang="pl-PL" sz="1800" b="1">
                          <a:effectLst/>
                          <a:latin typeface="+mn-lt"/>
                          <a:ea typeface="Calibri" panose="020F0502020204030204" pitchFamily="34" charset="0"/>
                          <a:cs typeface="Arial" panose="020B0604020202020204" pitchFamily="34" charset="0"/>
                        </a:rPr>
                        <a:t>activity of </a:t>
                      </a:r>
                      <a:r>
                        <a:rPr lang="pl-PL" sz="1800" b="1" baseline="30000">
                          <a:effectLst/>
                          <a:latin typeface="+mn-lt"/>
                          <a:ea typeface="Calibri" panose="020F0502020204030204" pitchFamily="34" charset="0"/>
                          <a:cs typeface="Arial" panose="020B0604020202020204" pitchFamily="34" charset="0"/>
                        </a:rPr>
                        <a:t>22</a:t>
                      </a:r>
                      <a:r>
                        <a:rPr lang="pl-PL" sz="1800" b="1">
                          <a:effectLst/>
                          <a:latin typeface="+mn-lt"/>
                          <a:ea typeface="Calibri" panose="020F0502020204030204" pitchFamily="34" charset="0"/>
                          <a:cs typeface="Arial" panose="020B0604020202020204" pitchFamily="34" charset="0"/>
                        </a:rPr>
                        <a:t>Na isotope</a:t>
                      </a: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pl-PL" sz="1800" b="1" dirty="0" smtClean="0">
                          <a:effectLst/>
                          <a:latin typeface="+mn-lt"/>
                          <a:ea typeface="Calibri" panose="020F0502020204030204" pitchFamily="34" charset="0"/>
                          <a:cs typeface="Arial" panose="020B0604020202020204" pitchFamily="34" charset="0"/>
                        </a:rPr>
                        <a:t>~</a:t>
                      </a:r>
                      <a:r>
                        <a:rPr lang="ru-RU" sz="1800" b="1" dirty="0" smtClean="0">
                          <a:effectLst/>
                          <a:latin typeface="+mn-lt"/>
                          <a:ea typeface="Calibri" panose="020F0502020204030204" pitchFamily="34" charset="0"/>
                          <a:cs typeface="Arial" panose="020B0604020202020204" pitchFamily="34" charset="0"/>
                        </a:rPr>
                        <a:t>30</a:t>
                      </a:r>
                      <a:r>
                        <a:rPr lang="pl-PL" sz="1800" b="1" dirty="0" smtClean="0">
                          <a:effectLst/>
                          <a:latin typeface="+mn-lt"/>
                          <a:ea typeface="Calibri" panose="020F0502020204030204" pitchFamily="34" charset="0"/>
                          <a:cs typeface="Arial" panose="020B0604020202020204" pitchFamily="34" charset="0"/>
                        </a:rPr>
                        <a:t> </a:t>
                      </a:r>
                      <a:r>
                        <a:rPr lang="pl-PL" sz="1800" b="1" dirty="0" err="1">
                          <a:effectLst/>
                          <a:latin typeface="+mn-lt"/>
                          <a:ea typeface="Calibri" panose="020F0502020204030204" pitchFamily="34" charset="0"/>
                          <a:cs typeface="Arial" panose="020B0604020202020204" pitchFamily="34" charset="0"/>
                        </a:rPr>
                        <a:t>mCi</a:t>
                      </a:r>
                      <a:endParaRPr lang="pl-PL" sz="1800" b="1" dirty="0">
                        <a:effectLst/>
                        <a:latin typeface="+mn-lt"/>
                        <a:ea typeface="Calibri" panose="020F0502020204030204" pitchFamily="34" charset="0"/>
                        <a:cs typeface="Arial" panose="020B0604020202020204" pitchFamily="34" charset="0"/>
                      </a:endParaRP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56299">
                <a:tc>
                  <a:txBody>
                    <a:bodyPr/>
                    <a:lstStyle/>
                    <a:p>
                      <a:pPr algn="ctr">
                        <a:lnSpc>
                          <a:spcPct val="150000"/>
                        </a:lnSpc>
                        <a:spcAft>
                          <a:spcPts val="0"/>
                        </a:spcAft>
                      </a:pPr>
                      <a:r>
                        <a:rPr lang="pl-PL" sz="1800">
                          <a:effectLst/>
                          <a:latin typeface="+mn-lt"/>
                          <a:ea typeface="Calibri" panose="020F0502020204030204" pitchFamily="34" charset="0"/>
                          <a:cs typeface="Arial" panose="020B0604020202020204" pitchFamily="34" charset="0"/>
                        </a:rPr>
                        <a:t>moderator</a:t>
                      </a: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n-US" sz="1800">
                          <a:effectLst/>
                          <a:latin typeface="+mn-lt"/>
                          <a:ea typeface="Calibri" panose="020F0502020204030204" pitchFamily="34" charset="0"/>
                          <a:cs typeface="Arial" panose="020B0604020202020204" pitchFamily="34" charset="0"/>
                        </a:rPr>
                        <a:t>frozen Ne (7K)</a:t>
                      </a:r>
                      <a:endParaRPr lang="pl-PL" sz="1800">
                        <a:effectLst/>
                        <a:latin typeface="+mn-lt"/>
                        <a:ea typeface="Calibri" panose="020F0502020204030204" pitchFamily="34" charset="0"/>
                        <a:cs typeface="Arial" panose="020B0604020202020204" pitchFamily="34" charset="0"/>
                      </a:endParaRP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56299">
                <a:tc>
                  <a:txBody>
                    <a:bodyPr/>
                    <a:lstStyle/>
                    <a:p>
                      <a:pPr algn="ctr">
                        <a:lnSpc>
                          <a:spcPct val="150000"/>
                        </a:lnSpc>
                        <a:spcAft>
                          <a:spcPts val="0"/>
                        </a:spcAft>
                      </a:pPr>
                      <a:r>
                        <a:rPr lang="pl-PL" sz="1800" dirty="0" err="1" smtClean="0">
                          <a:effectLst/>
                          <a:latin typeface="+mn-lt"/>
                          <a:ea typeface="Calibri" panose="020F0502020204030204" pitchFamily="34" charset="0"/>
                          <a:cs typeface="Arial" panose="020B0604020202020204" pitchFamily="34" charset="0"/>
                        </a:rPr>
                        <a:t>magnetic</a:t>
                      </a:r>
                      <a:r>
                        <a:rPr lang="pl-PL" sz="1800" dirty="0" smtClean="0">
                          <a:effectLst/>
                          <a:latin typeface="+mn-lt"/>
                          <a:ea typeface="Calibri" panose="020F0502020204030204" pitchFamily="34" charset="0"/>
                          <a:cs typeface="Arial" panose="020B0604020202020204" pitchFamily="34" charset="0"/>
                        </a:rPr>
                        <a:t> </a:t>
                      </a:r>
                      <a:r>
                        <a:rPr lang="pl-PL" sz="1800" dirty="0">
                          <a:effectLst/>
                          <a:latin typeface="+mn-lt"/>
                          <a:ea typeface="Calibri" panose="020F0502020204030204" pitchFamily="34" charset="0"/>
                          <a:cs typeface="Arial" panose="020B0604020202020204" pitchFamily="34" charset="0"/>
                        </a:rPr>
                        <a:t>field</a:t>
                      </a: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pl-PL" sz="1800">
                          <a:effectLst/>
                          <a:latin typeface="+mn-lt"/>
                          <a:ea typeface="Calibri" panose="020F0502020204030204" pitchFamily="34" charset="0"/>
                          <a:cs typeface="Arial" panose="020B0604020202020204" pitchFamily="34" charset="0"/>
                        </a:rPr>
                        <a:t>100 Gs</a:t>
                      </a: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56299">
                <a:tc>
                  <a:txBody>
                    <a:bodyPr/>
                    <a:lstStyle/>
                    <a:p>
                      <a:pPr algn="ctr">
                        <a:lnSpc>
                          <a:spcPct val="150000"/>
                        </a:lnSpc>
                        <a:spcAft>
                          <a:spcPts val="0"/>
                        </a:spcAft>
                      </a:pPr>
                      <a:r>
                        <a:rPr lang="pl-PL" sz="1800">
                          <a:effectLst/>
                          <a:latin typeface="+mn-lt"/>
                          <a:ea typeface="Calibri" panose="020F0502020204030204" pitchFamily="34" charset="0"/>
                          <a:cs typeface="Arial" panose="020B0604020202020204" pitchFamily="34" charset="0"/>
                        </a:rPr>
                        <a:t>vacuum conditions</a:t>
                      </a: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pl-PL" sz="1800" dirty="0">
                          <a:effectLst/>
                          <a:latin typeface="+mn-lt"/>
                          <a:ea typeface="Calibri" panose="020F0502020204030204" pitchFamily="34" charset="0"/>
                          <a:cs typeface="Arial" panose="020B0604020202020204" pitchFamily="34" charset="0"/>
                        </a:rPr>
                        <a:t>10</a:t>
                      </a:r>
                      <a:r>
                        <a:rPr lang="pl-PL" sz="1800" baseline="30000" dirty="0">
                          <a:effectLst/>
                          <a:latin typeface="+mn-lt"/>
                          <a:ea typeface="Calibri" panose="020F0502020204030204" pitchFamily="34" charset="0"/>
                          <a:cs typeface="Arial" panose="020B0604020202020204" pitchFamily="34" charset="0"/>
                        </a:rPr>
                        <a:t>-9 </a:t>
                      </a:r>
                      <a:r>
                        <a:rPr lang="pl-PL" sz="1800" dirty="0" err="1">
                          <a:effectLst/>
                          <a:latin typeface="+mn-lt"/>
                          <a:ea typeface="Calibri" panose="020F0502020204030204" pitchFamily="34" charset="0"/>
                          <a:cs typeface="Arial" panose="020B0604020202020204" pitchFamily="34" charset="0"/>
                        </a:rPr>
                        <a:t>Torr</a:t>
                      </a:r>
                      <a:endParaRPr lang="pl-PL" sz="1800" dirty="0">
                        <a:effectLst/>
                        <a:latin typeface="+mn-lt"/>
                        <a:ea typeface="Calibri" panose="020F0502020204030204" pitchFamily="34" charset="0"/>
                        <a:cs typeface="Arial" panose="020B0604020202020204" pitchFamily="34" charset="0"/>
                      </a:endParaRP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56299">
                <a:tc>
                  <a:txBody>
                    <a:bodyPr/>
                    <a:lstStyle/>
                    <a:p>
                      <a:pPr algn="ctr">
                        <a:lnSpc>
                          <a:spcPct val="150000"/>
                        </a:lnSpc>
                        <a:spcAft>
                          <a:spcPts val="0"/>
                        </a:spcAft>
                      </a:pPr>
                      <a:r>
                        <a:rPr lang="pl-PL" sz="1800" b="1" dirty="0" err="1">
                          <a:effectLst/>
                          <a:latin typeface="+mn-lt"/>
                          <a:ea typeface="Calibri" panose="020F0502020204030204" pitchFamily="34" charset="0"/>
                          <a:cs typeface="Arial" panose="020B0604020202020204" pitchFamily="34" charset="0"/>
                        </a:rPr>
                        <a:t>intensity</a:t>
                      </a:r>
                      <a:endParaRPr lang="pl-PL" sz="1800" b="1" dirty="0">
                        <a:effectLst/>
                        <a:latin typeface="+mn-lt"/>
                        <a:ea typeface="Calibri" panose="020F0502020204030204" pitchFamily="34" charset="0"/>
                        <a:cs typeface="Arial" panose="020B0604020202020204" pitchFamily="34" charset="0"/>
                      </a:endParaRP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pl-PL" sz="1800" b="1" dirty="0" smtClean="0">
                          <a:effectLst/>
                          <a:latin typeface="+mn-lt"/>
                          <a:ea typeface="Calibri" panose="020F0502020204030204" pitchFamily="34" charset="0"/>
                          <a:cs typeface="Arial" panose="020B0604020202020204" pitchFamily="34" charset="0"/>
                        </a:rPr>
                        <a:t>~10</a:t>
                      </a:r>
                      <a:r>
                        <a:rPr lang="ru-RU" sz="1800" b="1" baseline="30000" dirty="0" smtClean="0">
                          <a:effectLst/>
                          <a:latin typeface="+mn-lt"/>
                          <a:ea typeface="Calibri" panose="020F0502020204030204" pitchFamily="34" charset="0"/>
                          <a:cs typeface="Arial" panose="020B0604020202020204" pitchFamily="34" charset="0"/>
                        </a:rPr>
                        <a:t>6</a:t>
                      </a:r>
                      <a:r>
                        <a:rPr lang="pl-PL" sz="1800" b="1" dirty="0" smtClean="0">
                          <a:effectLst/>
                          <a:latin typeface="+mn-lt"/>
                          <a:ea typeface="Calibri" panose="020F0502020204030204" pitchFamily="34" charset="0"/>
                          <a:cs typeface="Arial" panose="020B0604020202020204" pitchFamily="34" charset="0"/>
                        </a:rPr>
                        <a:t> </a:t>
                      </a:r>
                      <a:r>
                        <a:rPr lang="pl-PL" sz="1800" b="1" dirty="0">
                          <a:effectLst/>
                          <a:latin typeface="+mn-lt"/>
                          <a:ea typeface="Calibri" panose="020F0502020204030204" pitchFamily="34" charset="0"/>
                          <a:cs typeface="Arial" panose="020B0604020202020204" pitchFamily="34" charset="0"/>
                        </a:rPr>
                        <a:t>e</a:t>
                      </a:r>
                      <a:r>
                        <a:rPr lang="pl-PL" sz="1800" b="1" baseline="30000" dirty="0">
                          <a:effectLst/>
                          <a:latin typeface="+mn-lt"/>
                          <a:ea typeface="Calibri" panose="020F0502020204030204" pitchFamily="34" charset="0"/>
                          <a:cs typeface="Arial" panose="020B0604020202020204" pitchFamily="34" charset="0"/>
                        </a:rPr>
                        <a:t>+</a:t>
                      </a:r>
                      <a:r>
                        <a:rPr lang="pl-PL" sz="1800" b="1" dirty="0">
                          <a:effectLst/>
                          <a:latin typeface="+mn-lt"/>
                          <a:ea typeface="Calibri" panose="020F0502020204030204" pitchFamily="34" charset="0"/>
                          <a:cs typeface="Arial" panose="020B0604020202020204" pitchFamily="34" charset="0"/>
                        </a:rPr>
                        <a:t>/s</a:t>
                      </a: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56299">
                <a:tc>
                  <a:txBody>
                    <a:bodyPr/>
                    <a:lstStyle/>
                    <a:p>
                      <a:pPr algn="ctr">
                        <a:lnSpc>
                          <a:spcPct val="150000"/>
                        </a:lnSpc>
                        <a:spcAft>
                          <a:spcPts val="0"/>
                        </a:spcAft>
                      </a:pPr>
                      <a:r>
                        <a:rPr lang="pl-PL" sz="1800" b="1">
                          <a:effectLst/>
                          <a:latin typeface="+mn-lt"/>
                          <a:ea typeface="Calibri" panose="020F0502020204030204" pitchFamily="34" charset="0"/>
                          <a:cs typeface="Arial" panose="020B0604020202020204" pitchFamily="34" charset="0"/>
                        </a:rPr>
                        <a:t>energy range</a:t>
                      </a: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pl-PL" sz="1800" b="1" dirty="0">
                          <a:effectLst/>
                          <a:latin typeface="+mn-lt"/>
                          <a:ea typeface="Calibri" panose="020F0502020204030204" pitchFamily="34" charset="0"/>
                          <a:cs typeface="Arial" panose="020B0604020202020204" pitchFamily="34" charset="0"/>
                        </a:rPr>
                        <a:t>50 </a:t>
                      </a:r>
                      <a:r>
                        <a:rPr lang="pl-PL" sz="1800" b="1" dirty="0" err="1">
                          <a:effectLst/>
                          <a:latin typeface="+mn-lt"/>
                          <a:ea typeface="Calibri" panose="020F0502020204030204" pitchFamily="34" charset="0"/>
                          <a:cs typeface="Arial" panose="020B0604020202020204" pitchFamily="34" charset="0"/>
                        </a:rPr>
                        <a:t>eV</a:t>
                      </a:r>
                      <a:r>
                        <a:rPr lang="pl-PL" sz="1800" b="1" dirty="0">
                          <a:effectLst/>
                          <a:latin typeface="+mn-lt"/>
                          <a:ea typeface="Calibri" panose="020F0502020204030204" pitchFamily="34" charset="0"/>
                          <a:cs typeface="Arial" panose="020B0604020202020204" pitchFamily="34" charset="0"/>
                        </a:rPr>
                        <a:t> ÷ </a:t>
                      </a:r>
                      <a:r>
                        <a:rPr lang="pl-PL" sz="1800" b="1" dirty="0" smtClean="0">
                          <a:effectLst/>
                          <a:latin typeface="+mn-lt"/>
                          <a:ea typeface="Calibri" panose="020F0502020204030204" pitchFamily="34" charset="0"/>
                          <a:cs typeface="Arial" panose="020B0604020202020204" pitchFamily="34" charset="0"/>
                        </a:rPr>
                        <a:t>40 </a:t>
                      </a:r>
                      <a:r>
                        <a:rPr lang="pl-PL" sz="1800" b="1" dirty="0" err="1">
                          <a:effectLst/>
                          <a:latin typeface="+mn-lt"/>
                          <a:ea typeface="Calibri" panose="020F0502020204030204" pitchFamily="34" charset="0"/>
                          <a:cs typeface="Arial" panose="020B0604020202020204" pitchFamily="34" charset="0"/>
                        </a:rPr>
                        <a:t>keV</a:t>
                      </a:r>
                      <a:endParaRPr lang="pl-PL" sz="1800" b="1" dirty="0">
                        <a:effectLst/>
                        <a:latin typeface="+mn-lt"/>
                        <a:ea typeface="Calibri" panose="020F0502020204030204" pitchFamily="34" charset="0"/>
                        <a:cs typeface="Arial" panose="020B0604020202020204" pitchFamily="34" charset="0"/>
                      </a:endParaRP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56299">
                <a:tc>
                  <a:txBody>
                    <a:bodyPr/>
                    <a:lstStyle/>
                    <a:p>
                      <a:pPr algn="ctr">
                        <a:lnSpc>
                          <a:spcPct val="150000"/>
                        </a:lnSpc>
                        <a:spcAft>
                          <a:spcPts val="0"/>
                        </a:spcAft>
                      </a:pPr>
                      <a:r>
                        <a:rPr lang="pl-PL" sz="1800" b="1" dirty="0" err="1">
                          <a:effectLst/>
                          <a:latin typeface="+mn-lt"/>
                          <a:ea typeface="Calibri" panose="020F0502020204030204" pitchFamily="34" charset="0"/>
                          <a:cs typeface="Arial" panose="020B0604020202020204" pitchFamily="34" charset="0"/>
                        </a:rPr>
                        <a:t>diameter</a:t>
                      </a:r>
                      <a:r>
                        <a:rPr lang="pl-PL" sz="1800" b="1" dirty="0">
                          <a:effectLst/>
                          <a:latin typeface="+mn-lt"/>
                          <a:ea typeface="Calibri" panose="020F0502020204030204" pitchFamily="34" charset="0"/>
                          <a:cs typeface="Arial" panose="020B0604020202020204" pitchFamily="34" charset="0"/>
                        </a:rPr>
                        <a:t> of the </a:t>
                      </a:r>
                      <a:r>
                        <a:rPr lang="pl-PL" sz="1800" b="1" dirty="0" err="1">
                          <a:effectLst/>
                          <a:latin typeface="+mn-lt"/>
                          <a:ea typeface="Calibri" panose="020F0502020204030204" pitchFamily="34" charset="0"/>
                          <a:cs typeface="Arial" panose="020B0604020202020204" pitchFamily="34" charset="0"/>
                        </a:rPr>
                        <a:t>flux</a:t>
                      </a:r>
                      <a:endParaRPr lang="pl-PL" sz="1800" b="1" dirty="0">
                        <a:effectLst/>
                        <a:latin typeface="+mn-lt"/>
                        <a:ea typeface="Calibri" panose="020F0502020204030204" pitchFamily="34" charset="0"/>
                        <a:cs typeface="Arial" panose="020B0604020202020204" pitchFamily="34" charset="0"/>
                      </a:endParaRP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pl-PL" sz="1800" b="1" dirty="0" smtClean="0">
                          <a:effectLst/>
                          <a:latin typeface="+mn-lt"/>
                          <a:ea typeface="Calibri" panose="020F0502020204030204" pitchFamily="34" charset="0"/>
                          <a:cs typeface="Arial" panose="020B0604020202020204" pitchFamily="34" charset="0"/>
                        </a:rPr>
                        <a:t>5</a:t>
                      </a:r>
                      <a:r>
                        <a:rPr lang="pl-PL" sz="1800" b="1" smtClean="0">
                          <a:effectLst/>
                          <a:latin typeface="+mn-lt"/>
                          <a:ea typeface="Calibri" panose="020F0502020204030204" pitchFamily="34" charset="0"/>
                          <a:cs typeface="Arial" panose="020B0604020202020204" pitchFamily="34" charset="0"/>
                        </a:rPr>
                        <a:t> </a:t>
                      </a:r>
                      <a:r>
                        <a:rPr lang="pl-PL" sz="1800" b="1" dirty="0">
                          <a:effectLst/>
                          <a:latin typeface="+mn-lt"/>
                          <a:ea typeface="Calibri" panose="020F0502020204030204" pitchFamily="34" charset="0"/>
                          <a:cs typeface="Arial" panose="020B0604020202020204" pitchFamily="34" charset="0"/>
                        </a:rPr>
                        <a:t>mm</a:t>
                      </a:r>
                    </a:p>
                  </a:txBody>
                  <a:tcPr marL="68579" marR="6857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 name="Symbol zastępczy numeru slajdu 1"/>
          <p:cNvSpPr>
            <a:spLocks noGrp="1"/>
          </p:cNvSpPr>
          <p:nvPr>
            <p:ph type="sldNum" sz="quarter" idx="12"/>
          </p:nvPr>
        </p:nvSpPr>
        <p:spPr/>
        <p:txBody>
          <a:bodyPr/>
          <a:lstStyle/>
          <a:p>
            <a:fld id="{E31375A4-56A4-47D6-9801-1991572033F7}" type="slidenum">
              <a:rPr lang="pl-PL" smtClean="0"/>
              <a:t>13</a:t>
            </a:fld>
            <a:endParaRPr lang="pl-PL" dirty="0"/>
          </a:p>
        </p:txBody>
      </p:sp>
      <p:graphicFrame>
        <p:nvGraphicFramePr>
          <p:cNvPr id="17" name="Obiekt 2"/>
          <p:cNvGraphicFramePr>
            <a:graphicFrameLocks noChangeAspect="1"/>
          </p:cNvGraphicFramePr>
          <p:nvPr>
            <p:extLst/>
          </p:nvPr>
        </p:nvGraphicFramePr>
        <p:xfrm>
          <a:off x="270924" y="1189397"/>
          <a:ext cx="5502026" cy="4415161"/>
        </p:xfrm>
        <a:graphic>
          <a:graphicData uri="http://schemas.openxmlformats.org/presentationml/2006/ole">
            <mc:AlternateContent xmlns:mc="http://schemas.openxmlformats.org/markup-compatibility/2006">
              <mc:Choice xmlns:v="urn:schemas-microsoft-com:vml" Requires="v">
                <p:oleObj spid="_x0000_s32901" name="SPW 12.0 Graph" r:id="rId4" imgW="5495768" imgH="4219621" progId="SigmaPlotGraphicObject.11">
                  <p:embed/>
                </p:oleObj>
              </mc:Choice>
              <mc:Fallback>
                <p:oleObj name="SPW 12.0 Graph" r:id="rId4" imgW="5495768" imgH="4219621" progId="SigmaPlotGraphicObjec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24" y="1189397"/>
                        <a:ext cx="5502026" cy="4415161"/>
                      </a:xfrm>
                      <a:prstGeom prst="rect">
                        <a:avLst/>
                      </a:prstGeom>
                      <a:noFill/>
                      <a:ln>
                        <a:noFill/>
                      </a:ln>
                    </p:spPr>
                  </p:pic>
                </p:oleObj>
              </mc:Fallback>
            </mc:AlternateContent>
          </a:graphicData>
        </a:graphic>
      </p:graphicFrame>
      <p:sp>
        <p:nvSpPr>
          <p:cNvPr id="18" name="Prostokąt 17"/>
          <p:cNvSpPr/>
          <p:nvPr/>
        </p:nvSpPr>
        <p:spPr>
          <a:xfrm>
            <a:off x="270925" y="1189397"/>
            <a:ext cx="5502026" cy="4415161"/>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The Variable energy positron beam</a:t>
            </a:r>
            <a:endParaRPr lang="pl-PL" dirty="0"/>
          </a:p>
        </p:txBody>
      </p:sp>
    </p:spTree>
    <p:extLst>
      <p:ext uri="{BB962C8B-B14F-4D97-AF65-F5344CB8AC3E}">
        <p14:creationId xmlns:p14="http://schemas.microsoft.com/office/powerpoint/2010/main" val="391670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3"/>
          <a:stretch>
            <a:fillRect/>
          </a:stretch>
        </p:blipFill>
        <p:spPr>
          <a:xfrm>
            <a:off x="365870" y="850176"/>
            <a:ext cx="11460259" cy="4955153"/>
          </a:xfrm>
          <a:prstGeom prst="rect">
            <a:avLst/>
          </a:prstGeom>
        </p:spPr>
      </p:pic>
      <p:sp>
        <p:nvSpPr>
          <p:cNvPr id="6" name="Prostokąt 5"/>
          <p:cNvSpPr/>
          <p:nvPr/>
        </p:nvSpPr>
        <p:spPr>
          <a:xfrm>
            <a:off x="365870" y="870231"/>
            <a:ext cx="11460259" cy="4935097"/>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The Variable energy positron beam</a:t>
            </a:r>
            <a:endParaRPr lang="pl-PL" dirty="0"/>
          </a:p>
        </p:txBody>
      </p:sp>
      <p:sp>
        <p:nvSpPr>
          <p:cNvPr id="2" name="Номер слайда 1"/>
          <p:cNvSpPr>
            <a:spLocks noGrp="1"/>
          </p:cNvSpPr>
          <p:nvPr>
            <p:ph type="sldNum" sz="quarter" idx="12"/>
          </p:nvPr>
        </p:nvSpPr>
        <p:spPr/>
        <p:txBody>
          <a:bodyPr/>
          <a:lstStyle/>
          <a:p>
            <a:fld id="{538FDBCA-4C1A-4487-B8A4-3BD96999B7CD}" type="slidenum">
              <a:rPr lang="pl-PL" smtClean="0"/>
              <a:t>14</a:t>
            </a:fld>
            <a:endParaRPr lang="pl-PL"/>
          </a:p>
        </p:txBody>
      </p:sp>
    </p:spTree>
    <p:extLst>
      <p:ext uri="{BB962C8B-B14F-4D97-AF65-F5344CB8AC3E}">
        <p14:creationId xmlns:p14="http://schemas.microsoft.com/office/powerpoint/2010/main" val="7038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4"/>
          <a:stretch>
            <a:fillRect/>
          </a:stretch>
        </p:blipFill>
        <p:spPr>
          <a:xfrm>
            <a:off x="232904" y="942109"/>
            <a:ext cx="5863096" cy="4634753"/>
          </a:xfrm>
          <a:prstGeom prst="rect">
            <a:avLst/>
          </a:prstGeom>
        </p:spPr>
      </p:pic>
      <p:graphicFrame>
        <p:nvGraphicFramePr>
          <p:cNvPr id="7" name="Obiekt 6"/>
          <p:cNvGraphicFramePr>
            <a:graphicFrameLocks noChangeAspect="1"/>
          </p:cNvGraphicFramePr>
          <p:nvPr>
            <p:extLst/>
          </p:nvPr>
        </p:nvGraphicFramePr>
        <p:xfrm>
          <a:off x="6251119" y="958246"/>
          <a:ext cx="5731794" cy="4634753"/>
        </p:xfrm>
        <a:graphic>
          <a:graphicData uri="http://schemas.openxmlformats.org/presentationml/2006/ole">
            <mc:AlternateContent xmlns:mc="http://schemas.openxmlformats.org/markup-compatibility/2006">
              <mc:Choice xmlns:v="urn:schemas-microsoft-com:vml" Requires="v">
                <p:oleObj spid="_x0000_s32010" name="SPW 12.0 Graph" r:id="rId5" imgW="5424090" imgH="4385895" progId="SigmaPlotGraphicObject.11">
                  <p:embed/>
                </p:oleObj>
              </mc:Choice>
              <mc:Fallback>
                <p:oleObj name="SPW 12.0 Graph" r:id="rId5" imgW="5424090" imgH="4385895" progId="SigmaPlotGraphicObject.11">
                  <p:embed/>
                  <p:pic>
                    <p:nvPicPr>
                      <p:cNvPr id="0" name=""/>
                      <p:cNvPicPr/>
                      <p:nvPr/>
                    </p:nvPicPr>
                    <p:blipFill>
                      <a:blip r:embed="rId6"/>
                      <a:stretch>
                        <a:fillRect/>
                      </a:stretch>
                    </p:blipFill>
                    <p:spPr>
                      <a:xfrm>
                        <a:off x="6251119" y="958246"/>
                        <a:ext cx="5731794" cy="4634753"/>
                      </a:xfrm>
                      <a:prstGeom prst="rect">
                        <a:avLst/>
                      </a:prstGeom>
                    </p:spPr>
                  </p:pic>
                </p:oleObj>
              </mc:Fallback>
            </mc:AlternateContent>
          </a:graphicData>
        </a:graphic>
      </p:graphicFrame>
      <p:sp>
        <p:nvSpPr>
          <p:cNvPr id="8" name="Prostokąt 7"/>
          <p:cNvSpPr/>
          <p:nvPr/>
        </p:nvSpPr>
        <p:spPr>
          <a:xfrm>
            <a:off x="192740" y="942109"/>
            <a:ext cx="5903259" cy="4634753"/>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6251118" y="958247"/>
            <a:ext cx="5731795" cy="4618616"/>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Symbol zastępczy numeru slajdu 1"/>
          <p:cNvSpPr>
            <a:spLocks noGrp="1"/>
          </p:cNvSpPr>
          <p:nvPr>
            <p:ph type="sldNum" sz="quarter" idx="12"/>
          </p:nvPr>
        </p:nvSpPr>
        <p:spPr/>
        <p:txBody>
          <a:bodyPr/>
          <a:lstStyle/>
          <a:p>
            <a:fld id="{E31375A4-56A4-47D6-9801-1991572033F7}" type="slidenum">
              <a:rPr lang="pl-PL" smtClean="0"/>
              <a:t>15</a:t>
            </a:fld>
            <a:endParaRPr lang="pl-PL" dirty="0"/>
          </a:p>
        </p:txBody>
      </p:sp>
      <p:sp>
        <p:nvSpPr>
          <p:cNvPr id="13"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The Variable energy positron beam</a:t>
            </a:r>
            <a:endParaRPr lang="pl-PL" dirty="0"/>
          </a:p>
        </p:txBody>
      </p:sp>
      <p:sp>
        <p:nvSpPr>
          <p:cNvPr id="4" name="Prostokąt 3"/>
          <p:cNvSpPr/>
          <p:nvPr/>
        </p:nvSpPr>
        <p:spPr>
          <a:xfrm>
            <a:off x="9492343" y="2841171"/>
            <a:ext cx="1948543" cy="12954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aphicFrame>
        <p:nvGraphicFramePr>
          <p:cNvPr id="14" name="Object 45"/>
          <p:cNvGraphicFramePr>
            <a:graphicFrameLocks noChangeAspect="1"/>
          </p:cNvGraphicFramePr>
          <p:nvPr>
            <p:extLst/>
          </p:nvPr>
        </p:nvGraphicFramePr>
        <p:xfrm>
          <a:off x="9677144" y="2879527"/>
          <a:ext cx="1578940" cy="1120716"/>
        </p:xfrm>
        <a:graphic>
          <a:graphicData uri="http://schemas.openxmlformats.org/presentationml/2006/ole">
            <mc:AlternateContent xmlns:mc="http://schemas.openxmlformats.org/markup-compatibility/2006">
              <mc:Choice xmlns:v="urn:schemas-microsoft-com:vml" Requires="v">
                <p:oleObj spid="_x0000_s32011" name="Equation" r:id="rId7" imgW="596880" imgH="419040" progId="Equation.DSMT4">
                  <p:embed/>
                </p:oleObj>
              </mc:Choice>
              <mc:Fallback>
                <p:oleObj name="Equation" r:id="rId7" imgW="596880" imgH="419040" progId="Equation.DSMT4">
                  <p:embed/>
                  <p:pic>
                    <p:nvPicPr>
                      <p:cNvPr id="0" name=""/>
                      <p:cNvPicPr>
                        <a:picLocks noChangeAspect="1" noChangeArrowheads="1"/>
                      </p:cNvPicPr>
                      <p:nvPr/>
                    </p:nvPicPr>
                    <p:blipFill>
                      <a:blip r:embed="rId8"/>
                      <a:srcRect/>
                      <a:stretch>
                        <a:fillRect/>
                      </a:stretch>
                    </p:blipFill>
                    <p:spPr bwMode="auto">
                      <a:xfrm>
                        <a:off x="9677144" y="2879527"/>
                        <a:ext cx="1578940" cy="112071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8924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The Variable energy positron beam</a:t>
            </a:r>
            <a:endParaRPr lang="pl-PL"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0312" y="599788"/>
            <a:ext cx="8043200" cy="6032400"/>
          </a:xfrm>
          <a:prstGeom prst="rect">
            <a:avLst/>
          </a:prstGeom>
        </p:spPr>
      </p:pic>
      <p:sp>
        <p:nvSpPr>
          <p:cNvPr id="2" name="Номер слайда 1"/>
          <p:cNvSpPr>
            <a:spLocks noGrp="1"/>
          </p:cNvSpPr>
          <p:nvPr>
            <p:ph type="sldNum" sz="quarter" idx="12"/>
          </p:nvPr>
        </p:nvSpPr>
        <p:spPr/>
        <p:txBody>
          <a:bodyPr/>
          <a:lstStyle/>
          <a:p>
            <a:fld id="{538FDBCA-4C1A-4487-B8A4-3BD96999B7CD}" type="slidenum">
              <a:rPr lang="pl-PL" smtClean="0"/>
              <a:t>16</a:t>
            </a:fld>
            <a:endParaRPr lang="pl-PL"/>
          </a:p>
        </p:txBody>
      </p:sp>
    </p:spTree>
    <p:extLst>
      <p:ext uri="{BB962C8B-B14F-4D97-AF65-F5344CB8AC3E}">
        <p14:creationId xmlns:p14="http://schemas.microsoft.com/office/powerpoint/2010/main" val="174083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0392" y="717176"/>
            <a:ext cx="7657718" cy="5743289"/>
          </a:xfrm>
          <a:prstGeom prst="rect">
            <a:avLst/>
          </a:prstGeom>
        </p:spPr>
      </p:pic>
      <p:sp>
        <p:nvSpPr>
          <p:cNvPr id="8"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The Variable energy positron beam</a:t>
            </a:r>
            <a:endParaRPr lang="pl-PL" dirty="0"/>
          </a:p>
        </p:txBody>
      </p:sp>
      <p:sp>
        <p:nvSpPr>
          <p:cNvPr id="2" name="Номер слайда 1"/>
          <p:cNvSpPr>
            <a:spLocks noGrp="1"/>
          </p:cNvSpPr>
          <p:nvPr>
            <p:ph type="sldNum" sz="quarter" idx="12"/>
          </p:nvPr>
        </p:nvSpPr>
        <p:spPr/>
        <p:txBody>
          <a:bodyPr/>
          <a:lstStyle/>
          <a:p>
            <a:fld id="{538FDBCA-4C1A-4487-B8A4-3BD96999B7CD}" type="slidenum">
              <a:rPr lang="pl-PL" smtClean="0"/>
              <a:t>17</a:t>
            </a:fld>
            <a:endParaRPr lang="pl-PL"/>
          </a:p>
        </p:txBody>
      </p:sp>
    </p:spTree>
    <p:extLst>
      <p:ext uri="{BB962C8B-B14F-4D97-AF65-F5344CB8AC3E}">
        <p14:creationId xmlns:p14="http://schemas.microsoft.com/office/powerpoint/2010/main" val="19462809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The Variable energy positron beam</a:t>
            </a:r>
            <a:endParaRPr lang="pl-PL" dirty="0"/>
          </a:p>
        </p:txBody>
      </p:sp>
      <p:pic>
        <p:nvPicPr>
          <p:cNvPr id="5" name="Obraz 1"/>
          <p:cNvPicPr>
            <a:picLocks noChangeAspect="1"/>
          </p:cNvPicPr>
          <p:nvPr/>
        </p:nvPicPr>
        <p:blipFill>
          <a:blip r:embed="rId2"/>
          <a:stretch>
            <a:fillRect/>
          </a:stretch>
        </p:blipFill>
        <p:spPr>
          <a:xfrm>
            <a:off x="9085099" y="717176"/>
            <a:ext cx="2614036" cy="5745887"/>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683" y="717176"/>
            <a:ext cx="7686907" cy="5765180"/>
          </a:xfrm>
          <a:prstGeom prst="rect">
            <a:avLst/>
          </a:prstGeom>
        </p:spPr>
      </p:pic>
      <p:sp>
        <p:nvSpPr>
          <p:cNvPr id="2" name="Номер слайда 1"/>
          <p:cNvSpPr>
            <a:spLocks noGrp="1"/>
          </p:cNvSpPr>
          <p:nvPr>
            <p:ph type="sldNum" sz="quarter" idx="12"/>
          </p:nvPr>
        </p:nvSpPr>
        <p:spPr/>
        <p:txBody>
          <a:bodyPr/>
          <a:lstStyle/>
          <a:p>
            <a:fld id="{538FDBCA-4C1A-4487-B8A4-3BD96999B7CD}" type="slidenum">
              <a:rPr lang="pl-PL" smtClean="0"/>
              <a:t>18</a:t>
            </a:fld>
            <a:endParaRPr lang="pl-PL"/>
          </a:p>
        </p:txBody>
      </p:sp>
    </p:spTree>
    <p:extLst>
      <p:ext uri="{BB962C8B-B14F-4D97-AF65-F5344CB8AC3E}">
        <p14:creationId xmlns:p14="http://schemas.microsoft.com/office/powerpoint/2010/main" val="34238056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p:cNvSpPr>
            <a:spLocks noGrp="1"/>
          </p:cNvSpPr>
          <p:nvPr>
            <p:ph type="sldNum" sz="quarter" idx="12"/>
          </p:nvPr>
        </p:nvSpPr>
        <p:spPr/>
        <p:txBody>
          <a:bodyPr/>
          <a:lstStyle/>
          <a:p>
            <a:fld id="{D57F1E4F-1CFF-5643-939E-217C01CDF565}" type="slidenum">
              <a:rPr lang="en-US" smtClean="0"/>
              <a:pPr/>
              <a:t>19</a:t>
            </a:fld>
            <a:endParaRPr lang="en-US" dirty="0"/>
          </a:p>
        </p:txBody>
      </p:sp>
      <p:sp>
        <p:nvSpPr>
          <p:cNvPr id="8" name="Tytuł 1"/>
          <p:cNvSpPr>
            <a:spLocks noGrp="1"/>
          </p:cNvSpPr>
          <p:nvPr>
            <p:ph type="title"/>
          </p:nvPr>
        </p:nvSpPr>
        <p:spPr>
          <a:xfrm>
            <a:off x="0" y="-34029"/>
            <a:ext cx="10058400" cy="798855"/>
          </a:xfrm>
        </p:spPr>
        <p:txBody>
          <a:bodyPr>
            <a:normAutofit/>
          </a:bodyPr>
          <a:lstStyle/>
          <a:p>
            <a:r>
              <a:rPr lang="en-US" dirty="0" smtClean="0"/>
              <a:t>Results: C</a:t>
            </a:r>
            <a:r>
              <a:rPr lang="pl-PL" dirty="0" smtClean="0"/>
              <a:t>u</a:t>
            </a:r>
            <a:endParaRPr lang="pl-PL" dirty="0"/>
          </a:p>
        </p:txBody>
      </p:sp>
      <p:graphicFrame>
        <p:nvGraphicFramePr>
          <p:cNvPr id="10" name="Obiekt 9"/>
          <p:cNvGraphicFramePr>
            <a:graphicFrameLocks noChangeAspect="1"/>
          </p:cNvGraphicFramePr>
          <p:nvPr>
            <p:extLst/>
          </p:nvPr>
        </p:nvGraphicFramePr>
        <p:xfrm>
          <a:off x="1116052" y="680037"/>
          <a:ext cx="9996333" cy="5865617"/>
        </p:xfrm>
        <a:graphic>
          <a:graphicData uri="http://schemas.openxmlformats.org/presentationml/2006/ole">
            <mc:AlternateContent xmlns:mc="http://schemas.openxmlformats.org/markup-compatibility/2006">
              <mc:Choice xmlns:v="urn:schemas-microsoft-com:vml" Requires="v">
                <p:oleObj spid="_x0000_s9356" name="SPW 12.0 Graph" r:id="rId4" imgW="8048706" imgH="4686188" progId="SigmaPlotGraphicObject.11">
                  <p:embed/>
                </p:oleObj>
              </mc:Choice>
              <mc:Fallback>
                <p:oleObj name="SPW 12.0 Graph" r:id="rId4" imgW="8048706" imgH="4686188" progId="SigmaPlotGraphicObjec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52" y="680037"/>
                        <a:ext cx="9996333" cy="5865617"/>
                      </a:xfrm>
                      <a:prstGeom prst="rect">
                        <a:avLst/>
                      </a:prstGeom>
                      <a:noFill/>
                    </p:spPr>
                  </p:pic>
                </p:oleObj>
              </mc:Fallback>
            </mc:AlternateContent>
          </a:graphicData>
        </a:graphic>
      </p:graphicFrame>
      <p:sp>
        <p:nvSpPr>
          <p:cNvPr id="5" name="Prostokąt 4"/>
          <p:cNvSpPr/>
          <p:nvPr/>
        </p:nvSpPr>
        <p:spPr>
          <a:xfrm>
            <a:off x="349617" y="6426991"/>
            <a:ext cx="9577137" cy="246221"/>
          </a:xfrm>
          <a:prstGeom prst="rect">
            <a:avLst/>
          </a:prstGeom>
        </p:spPr>
        <p:txBody>
          <a:bodyPr wrap="square">
            <a:spAutoFit/>
          </a:bodyPr>
          <a:lstStyle/>
          <a:p>
            <a:pPr algn="just">
              <a:tabLst>
                <a:tab pos="228600" algn="l"/>
              </a:tabLst>
            </a:pPr>
            <a:r>
              <a:rPr lang="en-US" sz="1000" dirty="0" smtClean="0">
                <a:ea typeface="Times New Roman" panose="02020603050405020304" pitchFamily="18" charset="0"/>
              </a:rPr>
              <a:t>*) </a:t>
            </a:r>
            <a:r>
              <a:rPr lang="pl-PL" sz="1000" dirty="0" smtClean="0">
                <a:ea typeface="Times New Roman" panose="02020603050405020304" pitchFamily="18" charset="0"/>
              </a:rPr>
              <a:t>P</a:t>
            </a:r>
            <a:r>
              <a:rPr lang="pl-PL" sz="1000" dirty="0">
                <a:ea typeface="Times New Roman" panose="02020603050405020304" pitchFamily="18" charset="0"/>
              </a:rPr>
              <a:t>. </a:t>
            </a:r>
            <a:r>
              <a:rPr lang="pl-PL" sz="1000" dirty="0" err="1" smtClean="0">
                <a:ea typeface="Times New Roman" panose="02020603050405020304" pitchFamily="18" charset="0"/>
              </a:rPr>
              <a:t>Horodek</a:t>
            </a:r>
            <a:r>
              <a:rPr lang="pl-PL" sz="1000" dirty="0" smtClean="0">
                <a:ea typeface="Times New Roman" panose="02020603050405020304" pitchFamily="18" charset="0"/>
              </a:rPr>
              <a:t> et al.</a:t>
            </a:r>
            <a:r>
              <a:rPr lang="pl-PL" sz="1000" dirty="0" smtClean="0"/>
              <a:t>, </a:t>
            </a:r>
            <a:r>
              <a:rPr lang="pl-PL" sz="1000" dirty="0" err="1" smtClean="0"/>
              <a:t>Vacuum</a:t>
            </a:r>
            <a:r>
              <a:rPr lang="pl-PL" sz="1000" dirty="0" smtClean="0"/>
              <a:t> 138 </a:t>
            </a:r>
            <a:r>
              <a:rPr lang="pl-PL" sz="1000" dirty="0"/>
              <a:t>(</a:t>
            </a:r>
            <a:r>
              <a:rPr lang="pl-PL" sz="1000" dirty="0" smtClean="0"/>
              <a:t>2017) 15–21. </a:t>
            </a:r>
            <a:endParaRPr lang="pl-PL" sz="1000" dirty="0"/>
          </a:p>
        </p:txBody>
      </p:sp>
    </p:spTree>
    <p:extLst>
      <p:ext uri="{BB962C8B-B14F-4D97-AF65-F5344CB8AC3E}">
        <p14:creationId xmlns:p14="http://schemas.microsoft.com/office/powerpoint/2010/main" val="7659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15137" y="764826"/>
            <a:ext cx="11627208" cy="2198077"/>
          </a:xfrm>
        </p:spPr>
        <p:txBody>
          <a:bodyPr>
            <a:noAutofit/>
          </a:bodyPr>
          <a:lstStyle/>
          <a:p>
            <a:pPr algn="just">
              <a:buFont typeface="Wingdings" panose="05000000000000000000" pitchFamily="2" charset="2"/>
              <a:buChar char="Ø"/>
            </a:pPr>
            <a:r>
              <a:rPr lang="en-US" sz="2000" dirty="0">
                <a:latin typeface="+mj-lt"/>
                <a:cs typeface="Calibri" panose="020F0502020204030204" pitchFamily="34" charset="0"/>
              </a:rPr>
              <a:t>PAS techniques allow</a:t>
            </a:r>
            <a:r>
              <a:rPr lang="pl-PL" sz="2000" dirty="0">
                <a:latin typeface="+mj-lt"/>
                <a:cs typeface="Calibri" panose="020F0502020204030204" pitchFamily="34" charset="0"/>
              </a:rPr>
              <a:t> </a:t>
            </a:r>
            <a:r>
              <a:rPr lang="pl-PL" sz="2000" dirty="0" err="1">
                <a:latin typeface="+mj-lt"/>
                <a:cs typeface="Calibri" panose="020F0502020204030204" pitchFamily="34" charset="0"/>
              </a:rPr>
              <a:t>us</a:t>
            </a:r>
            <a:r>
              <a:rPr lang="en-US" sz="2000" dirty="0">
                <a:latin typeface="+mj-lt"/>
                <a:cs typeface="Calibri" panose="020F0502020204030204" pitchFamily="34" charset="0"/>
              </a:rPr>
              <a:t> to find defects with the size ranging from 0.1 to 3 nm with the concentration up to </a:t>
            </a:r>
            <a:r>
              <a:rPr lang="en-US" sz="2000" dirty="0" smtClean="0">
                <a:latin typeface="+mj-lt"/>
                <a:cs typeface="Calibri" panose="020F0502020204030204" pitchFamily="34" charset="0"/>
              </a:rPr>
              <a:t>10</a:t>
            </a:r>
            <a:r>
              <a:rPr lang="en-US" sz="2000" baseline="30000" dirty="0" smtClean="0">
                <a:latin typeface="+mj-lt"/>
                <a:cs typeface="Calibri" panose="020F0502020204030204" pitchFamily="34" charset="0"/>
              </a:rPr>
              <a:t>7</a:t>
            </a:r>
            <a:r>
              <a:rPr lang="pl-PL" sz="2000" baseline="30000" dirty="0" smtClean="0">
                <a:latin typeface="+mj-lt"/>
                <a:cs typeface="Calibri" panose="020F0502020204030204" pitchFamily="34" charset="0"/>
              </a:rPr>
              <a:t> </a:t>
            </a:r>
            <a:r>
              <a:rPr lang="pl-PL" sz="2000" dirty="0" smtClean="0">
                <a:latin typeface="+mj-lt"/>
                <a:cs typeface="Calibri" panose="020F0502020204030204" pitchFamily="34" charset="0"/>
              </a:rPr>
              <a:t>pp</a:t>
            </a:r>
            <a:r>
              <a:rPr lang="en-US" sz="2000" dirty="0" smtClean="0">
                <a:latin typeface="+mj-lt"/>
                <a:cs typeface="Calibri" panose="020F0502020204030204" pitchFamily="34" charset="0"/>
              </a:rPr>
              <a:t>b</a:t>
            </a:r>
            <a:endParaRPr lang="pl-PL" sz="2000" dirty="0">
              <a:latin typeface="+mj-lt"/>
              <a:cs typeface="Calibri" panose="020F0502020204030204" pitchFamily="34" charset="0"/>
            </a:endParaRPr>
          </a:p>
          <a:p>
            <a:pPr algn="just">
              <a:buFont typeface="Wingdings" panose="05000000000000000000" pitchFamily="2" charset="2"/>
              <a:buChar char="Ø"/>
            </a:pPr>
            <a:r>
              <a:rPr lang="en-US" sz="2000" dirty="0">
                <a:latin typeface="+mj-lt"/>
                <a:cs typeface="Calibri" panose="020F0502020204030204" pitchFamily="34" charset="0"/>
              </a:rPr>
              <a:t>PAS makes possible the detection of defects in the wide range of depths from single nanometers up to </a:t>
            </a:r>
            <a:r>
              <a:rPr lang="en-US" sz="2000" dirty="0" err="1">
                <a:latin typeface="+mj-lt"/>
                <a:cs typeface="Calibri" panose="020F0502020204030204" pitchFamily="34" charset="0"/>
              </a:rPr>
              <a:t>milimeters</a:t>
            </a:r>
            <a:endParaRPr lang="en-US" sz="2000" dirty="0">
              <a:latin typeface="+mj-lt"/>
              <a:cs typeface="Calibri" panose="020F0502020204030204" pitchFamily="34" charset="0"/>
            </a:endParaRPr>
          </a:p>
          <a:p>
            <a:pPr marL="0" indent="0" algn="just">
              <a:buNone/>
            </a:pPr>
            <a:endParaRPr lang="pl-PL" sz="2000" dirty="0">
              <a:latin typeface="+mj-lt"/>
              <a:cs typeface="Calibri" panose="020F0502020204030204" pitchFamily="34" charset="0"/>
            </a:endParaRPr>
          </a:p>
        </p:txBody>
      </p:sp>
      <p:pic>
        <p:nvPicPr>
          <p:cNvPr id="4" name="Obraz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1078" y="1994731"/>
            <a:ext cx="7009967" cy="486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ymbol zastępczy zawartości 2"/>
          <p:cNvSpPr txBox="1">
            <a:spLocks/>
          </p:cNvSpPr>
          <p:nvPr/>
        </p:nvSpPr>
        <p:spPr>
          <a:xfrm>
            <a:off x="5029200" y="6564024"/>
            <a:ext cx="6686550" cy="293976"/>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r">
              <a:buNone/>
            </a:pPr>
            <a:r>
              <a:rPr lang="en-US" altLang="pl-PL" sz="1050" baseline="30000" dirty="0" smtClean="0"/>
              <a:t>*)</a:t>
            </a:r>
            <a:r>
              <a:rPr lang="en-US" altLang="pl-PL" sz="1050" dirty="0" smtClean="0"/>
              <a:t> </a:t>
            </a:r>
            <a:r>
              <a:rPr lang="pl-PL" altLang="pl-PL" sz="1050" dirty="0" smtClean="0"/>
              <a:t>https</a:t>
            </a:r>
            <a:r>
              <a:rPr lang="pl-PL" altLang="pl-PL" sz="1050" dirty="0"/>
              <a:t>://www.hzdr.de/db/Cms?pNid=3581</a:t>
            </a:r>
            <a:endParaRPr lang="en-US" sz="1050" dirty="0"/>
          </a:p>
        </p:txBody>
      </p:sp>
      <p:sp>
        <p:nvSpPr>
          <p:cNvPr id="7" name="Tytuł 1"/>
          <p:cNvSpPr>
            <a:spLocks noGrp="1"/>
          </p:cNvSpPr>
          <p:nvPr>
            <p:ph type="title"/>
          </p:nvPr>
        </p:nvSpPr>
        <p:spPr>
          <a:xfrm>
            <a:off x="0" y="-34029"/>
            <a:ext cx="10058400" cy="798855"/>
          </a:xfrm>
        </p:spPr>
        <p:txBody>
          <a:bodyPr>
            <a:normAutofit/>
          </a:bodyPr>
          <a:lstStyle/>
          <a:p>
            <a:r>
              <a:rPr lang="en-US" dirty="0" smtClean="0"/>
              <a:t>Positron annihilation spectroscopy</a:t>
            </a:r>
            <a:endParaRPr lang="pl-PL" dirty="0"/>
          </a:p>
        </p:txBody>
      </p:sp>
      <p:sp>
        <p:nvSpPr>
          <p:cNvPr id="2" name="Номер слайда 1"/>
          <p:cNvSpPr>
            <a:spLocks noGrp="1"/>
          </p:cNvSpPr>
          <p:nvPr>
            <p:ph type="sldNum" sz="quarter" idx="12"/>
          </p:nvPr>
        </p:nvSpPr>
        <p:spPr/>
        <p:txBody>
          <a:bodyPr/>
          <a:lstStyle/>
          <a:p>
            <a:fld id="{538FDBCA-4C1A-4487-B8A4-3BD96999B7CD}" type="slidenum">
              <a:rPr lang="pl-PL" smtClean="0"/>
              <a:t>2</a:t>
            </a:fld>
            <a:endParaRPr lang="pl-PL" dirty="0"/>
          </a:p>
        </p:txBody>
      </p:sp>
    </p:spTree>
    <p:extLst>
      <p:ext uri="{BB962C8B-B14F-4D97-AF65-F5344CB8AC3E}">
        <p14:creationId xmlns:p14="http://schemas.microsoft.com/office/powerpoint/2010/main" val="28296767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PALS Spectroscopy with beam </a:t>
            </a:r>
            <a:endParaRPr lang="pl-PL" dirty="0"/>
          </a:p>
        </p:txBody>
      </p:sp>
      <p:grpSp>
        <p:nvGrpSpPr>
          <p:cNvPr id="5" name="Группа 4"/>
          <p:cNvGrpSpPr>
            <a:grpSpLocks noChangeAspect="1"/>
          </p:cNvGrpSpPr>
          <p:nvPr/>
        </p:nvGrpSpPr>
        <p:grpSpPr>
          <a:xfrm>
            <a:off x="1660866" y="996500"/>
            <a:ext cx="7714628" cy="2347948"/>
            <a:chOff x="21801687" y="11884116"/>
            <a:chExt cx="10260725" cy="3122853"/>
          </a:xfrm>
        </p:grpSpPr>
        <p:pic>
          <p:nvPicPr>
            <p:cNvPr id="6" name="Рисунок 53">
              <a:extLst>
                <a:ext uri="{FF2B5EF4-FFF2-40B4-BE49-F238E27FC236}">
                  <a16:creationId xmlns="" xmlns:a16="http://schemas.microsoft.com/office/drawing/2014/main" id="{B91FFA06-72BC-4BD8-9857-C580F3EF64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801687" y="11884116"/>
              <a:ext cx="5026750" cy="312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59">
              <a:extLst>
                <a:ext uri="{FF2B5EF4-FFF2-40B4-BE49-F238E27FC236}">
                  <a16:creationId xmlns="" xmlns:a16="http://schemas.microsoft.com/office/drawing/2014/main" id="{E595A40F-23DE-4F3A-A7D9-4CB4A49B34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9391" y="11892547"/>
              <a:ext cx="5073021" cy="310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Прямоугольник 57">
            <a:extLst>
              <a:ext uri="{FF2B5EF4-FFF2-40B4-BE49-F238E27FC236}">
                <a16:creationId xmlns="" xmlns:a16="http://schemas.microsoft.com/office/drawing/2014/main" id="{F02E30A4-073F-46EC-A021-70A4D9A2726B}"/>
              </a:ext>
            </a:extLst>
          </p:cNvPr>
          <p:cNvSpPr>
            <a:spLocks noChangeArrowheads="1"/>
          </p:cNvSpPr>
          <p:nvPr/>
        </p:nvSpPr>
        <p:spPr bwMode="auto">
          <a:xfrm>
            <a:off x="2535433" y="3303558"/>
            <a:ext cx="30258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334197">
              <a:defRPr/>
            </a:pPr>
            <a:r>
              <a:rPr lang="en-US" altLang="ru-RU" sz="1400" dirty="0" smtClean="0">
                <a:solidFill>
                  <a:srgbClr val="0070C0"/>
                </a:solidFill>
                <a:latin typeface="Times New Roman" panose="02020603050405020304" pitchFamily="18" charset="0"/>
                <a:cs typeface="Times New Roman" panose="02020603050405020304" pitchFamily="18" charset="0"/>
              </a:rPr>
              <a:t> </a:t>
            </a:r>
            <a:r>
              <a:rPr lang="en-US" altLang="ru-RU" sz="1400" dirty="0">
                <a:solidFill>
                  <a:srgbClr val="0070C0"/>
                </a:solidFill>
                <a:latin typeface="Times New Roman" panose="02020603050405020304" pitchFamily="18" charset="0"/>
                <a:cs typeface="Times New Roman" panose="02020603050405020304" pitchFamily="18" charset="0"/>
              </a:rPr>
              <a:t>Function U</a:t>
            </a:r>
            <a:r>
              <a:rPr lang="en-US" altLang="ru-RU" sz="1400" baseline="-25000" dirty="0">
                <a:solidFill>
                  <a:srgbClr val="0070C0"/>
                </a:solidFill>
                <a:latin typeface="Times New Roman" panose="02020603050405020304" pitchFamily="18" charset="0"/>
                <a:cs typeface="Times New Roman" panose="02020603050405020304" pitchFamily="18" charset="0"/>
              </a:rPr>
              <a:t>RF</a:t>
            </a:r>
            <a:r>
              <a:rPr lang="en-US" altLang="ru-RU" sz="1400" dirty="0">
                <a:solidFill>
                  <a:srgbClr val="0070C0"/>
                </a:solidFill>
                <a:latin typeface="Times New Roman" panose="02020603050405020304" pitchFamily="18" charset="0"/>
                <a:cs typeface="Times New Roman" panose="02020603050405020304" pitchFamily="18" charset="0"/>
              </a:rPr>
              <a:t>(t), T</a:t>
            </a:r>
            <a:r>
              <a:rPr lang="en-US" altLang="ru-RU" sz="1400" baseline="-25000" dirty="0">
                <a:solidFill>
                  <a:srgbClr val="0070C0"/>
                </a:solidFill>
                <a:latin typeface="Times New Roman" panose="02020603050405020304" pitchFamily="18" charset="0"/>
                <a:cs typeface="Times New Roman" panose="02020603050405020304" pitchFamily="18" charset="0"/>
              </a:rPr>
              <a:t>0</a:t>
            </a:r>
            <a:r>
              <a:rPr lang="en-US" altLang="ru-RU" sz="1400" dirty="0">
                <a:solidFill>
                  <a:srgbClr val="0070C0"/>
                </a:solidFill>
                <a:latin typeface="Times New Roman" panose="02020603050405020304" pitchFamily="18" charset="0"/>
                <a:cs typeface="Times New Roman" panose="02020603050405020304" pitchFamily="18" charset="0"/>
              </a:rPr>
              <a:t> = 10 ns (100 MHz), the positron energy E</a:t>
            </a:r>
            <a:r>
              <a:rPr lang="en-US" altLang="ru-RU" sz="1400" baseline="-25000" dirty="0">
                <a:solidFill>
                  <a:srgbClr val="0070C0"/>
                </a:solidFill>
                <a:latin typeface="Times New Roman" panose="02020603050405020304" pitchFamily="18" charset="0"/>
                <a:cs typeface="Times New Roman" panose="02020603050405020304" pitchFamily="18" charset="0"/>
              </a:rPr>
              <a:t>0</a:t>
            </a:r>
            <a:r>
              <a:rPr lang="en-US" altLang="ru-RU" sz="1400" dirty="0">
                <a:solidFill>
                  <a:srgbClr val="0070C0"/>
                </a:solidFill>
                <a:latin typeface="Times New Roman" panose="02020603050405020304" pitchFamily="18" charset="0"/>
                <a:cs typeface="Times New Roman" panose="02020603050405020304" pitchFamily="18" charset="0"/>
              </a:rPr>
              <a:t> = 150 eV and L</a:t>
            </a:r>
            <a:r>
              <a:rPr lang="en-US" altLang="ru-RU" sz="1400" baseline="-25000" dirty="0">
                <a:solidFill>
                  <a:srgbClr val="0070C0"/>
                </a:solidFill>
                <a:latin typeface="Times New Roman" panose="02020603050405020304" pitchFamily="18" charset="0"/>
                <a:cs typeface="Times New Roman" panose="02020603050405020304" pitchFamily="18" charset="0"/>
              </a:rPr>
              <a:t>A</a:t>
            </a:r>
            <a:r>
              <a:rPr lang="en-US" altLang="ru-RU" sz="1400" dirty="0">
                <a:solidFill>
                  <a:srgbClr val="0070C0"/>
                </a:solidFill>
                <a:latin typeface="Times New Roman" panose="02020603050405020304" pitchFamily="18" charset="0"/>
                <a:cs typeface="Times New Roman" panose="02020603050405020304" pitchFamily="18" charset="0"/>
              </a:rPr>
              <a:t> = 20, 15, 12 cm (curves from the top to the bottom); x = t/T</a:t>
            </a:r>
            <a:r>
              <a:rPr lang="en-US" altLang="ru-RU" sz="1400" baseline="-25000" dirty="0">
                <a:solidFill>
                  <a:srgbClr val="0070C0"/>
                </a:solidFill>
                <a:latin typeface="Times New Roman" panose="02020603050405020304" pitchFamily="18" charset="0"/>
                <a:cs typeface="Times New Roman" panose="02020603050405020304" pitchFamily="18" charset="0"/>
              </a:rPr>
              <a:t>0</a:t>
            </a:r>
            <a:r>
              <a:rPr lang="en-US" altLang="ru-RU" sz="1400" dirty="0">
                <a:solidFill>
                  <a:srgbClr val="0070C0"/>
                </a:solidFill>
                <a:latin typeface="Times New Roman" panose="02020603050405020304" pitchFamily="18" charset="0"/>
                <a:cs typeface="Times New Roman" panose="02020603050405020304" pitchFamily="18" charset="0"/>
              </a:rPr>
              <a:t> </a:t>
            </a:r>
            <a:endParaRPr lang="ru-RU" altLang="ru-RU" sz="1400" dirty="0">
              <a:solidFill>
                <a:srgbClr val="0070C0"/>
              </a:solidFill>
              <a:latin typeface="Times New Roman" panose="02020603050405020304" pitchFamily="18" charset="0"/>
              <a:cs typeface="Times New Roman" panose="02020603050405020304" pitchFamily="18" charset="0"/>
            </a:endParaRPr>
          </a:p>
        </p:txBody>
      </p:sp>
      <p:sp>
        <p:nvSpPr>
          <p:cNvPr id="9" name="Прямоугольник 60">
            <a:extLst>
              <a:ext uri="{FF2B5EF4-FFF2-40B4-BE49-F238E27FC236}">
                <a16:creationId xmlns="" xmlns:a16="http://schemas.microsoft.com/office/drawing/2014/main" id="{7A319F8D-748C-492A-8D0F-C88AAD97DEA2}"/>
              </a:ext>
            </a:extLst>
          </p:cNvPr>
          <p:cNvSpPr>
            <a:spLocks noChangeArrowheads="1"/>
          </p:cNvSpPr>
          <p:nvPr/>
        </p:nvSpPr>
        <p:spPr bwMode="auto">
          <a:xfrm>
            <a:off x="6435860" y="3234632"/>
            <a:ext cx="286674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334197">
              <a:defRPr/>
            </a:pPr>
            <a:r>
              <a:rPr lang="en-US" altLang="ru-RU" sz="1400" dirty="0" smtClean="0">
                <a:solidFill>
                  <a:srgbClr val="0070C0"/>
                </a:solidFill>
                <a:latin typeface="Times New Roman" panose="02020603050405020304" pitchFamily="18" charset="0"/>
                <a:cs typeface="Times New Roman" panose="02020603050405020304" pitchFamily="18" charset="0"/>
              </a:rPr>
              <a:t> </a:t>
            </a:r>
            <a:r>
              <a:rPr lang="en-US" altLang="ru-RU" sz="1400" dirty="0">
                <a:solidFill>
                  <a:srgbClr val="0070C0"/>
                </a:solidFill>
                <a:latin typeface="Times New Roman" panose="02020603050405020304" pitchFamily="18" charset="0"/>
                <a:cs typeface="Times New Roman" panose="02020603050405020304" pitchFamily="18" charset="0"/>
              </a:rPr>
              <a:t>The voltage pulse (V) in the accelerating gap of the RF system for the original form (solid curve) and composed with to the first three harmonics (dashed curve).</a:t>
            </a:r>
            <a:endParaRPr lang="ru-RU" altLang="ru-RU" sz="1400" dirty="0">
              <a:solidFill>
                <a:srgbClr val="0070C0"/>
              </a:solidFill>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 xmlns:a16="http://schemas.microsoft.com/office/drawing/2014/main" id="{9C4FE08D-77C6-4494-8532-86E2481B5C02}"/>
              </a:ext>
            </a:extLst>
          </p:cNvPr>
          <p:cNvPicPr>
            <a:picLocks noChangeAspect="1"/>
          </p:cNvPicPr>
          <p:nvPr/>
        </p:nvPicPr>
        <p:blipFill rotWithShape="1">
          <a:blip r:embed="rId4">
            <a:extLst>
              <a:ext uri="{28A0092B-C50C-407E-A947-70E740481C1C}">
                <a14:useLocalDpi xmlns:a14="http://schemas.microsoft.com/office/drawing/2010/main" val="0"/>
              </a:ext>
            </a:extLst>
          </a:blip>
          <a:srcRect l="3779" t="10324" r="5693" b="35094"/>
          <a:stretch/>
        </p:blipFill>
        <p:spPr bwMode="auto">
          <a:xfrm>
            <a:off x="3550572" y="4430241"/>
            <a:ext cx="5166738" cy="2415744"/>
          </a:xfrm>
          <a:prstGeom prst="rect">
            <a:avLst/>
          </a:prstGeom>
          <a:ln>
            <a:noFill/>
          </a:ln>
          <a:extLst>
            <a:ext uri="{53640926-AAD7-44D8-BBD7-CCE9431645EC}">
              <a14:shadowObscured xmlns:a14="http://schemas.microsoft.com/office/drawing/2010/main"/>
            </a:ext>
          </a:extLst>
        </p:spPr>
      </p:pic>
      <p:sp>
        <p:nvSpPr>
          <p:cNvPr id="2" name="Номер слайда 1"/>
          <p:cNvSpPr>
            <a:spLocks noGrp="1"/>
          </p:cNvSpPr>
          <p:nvPr>
            <p:ph type="sldNum" sz="quarter" idx="12"/>
          </p:nvPr>
        </p:nvSpPr>
        <p:spPr/>
        <p:txBody>
          <a:bodyPr/>
          <a:lstStyle/>
          <a:p>
            <a:fld id="{538FDBCA-4C1A-4487-B8A4-3BD96999B7CD}" type="slidenum">
              <a:rPr lang="pl-PL" smtClean="0"/>
              <a:t>20</a:t>
            </a:fld>
            <a:endParaRPr lang="pl-PL"/>
          </a:p>
        </p:txBody>
      </p:sp>
    </p:spTree>
    <p:extLst>
      <p:ext uri="{BB962C8B-B14F-4D97-AF65-F5344CB8AC3E}">
        <p14:creationId xmlns:p14="http://schemas.microsoft.com/office/powerpoint/2010/main" val="13464316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PALS Spectroscopy with beam </a:t>
            </a:r>
            <a:endParaRPr lang="pl-PL" dirty="0"/>
          </a:p>
        </p:txBody>
      </p:sp>
      <p:pic>
        <p:nvPicPr>
          <p:cNvPr id="5" name="Рисунок 4"/>
          <p:cNvPicPr>
            <a:picLocks noChangeAspect="1"/>
          </p:cNvPicPr>
          <p:nvPr/>
        </p:nvPicPr>
        <p:blipFill>
          <a:blip r:embed="rId2"/>
          <a:stretch>
            <a:fillRect/>
          </a:stretch>
        </p:blipFill>
        <p:spPr>
          <a:xfrm>
            <a:off x="2106189" y="992621"/>
            <a:ext cx="7963362" cy="5449800"/>
          </a:xfrm>
          <a:prstGeom prst="rect">
            <a:avLst/>
          </a:prstGeom>
        </p:spPr>
      </p:pic>
      <p:sp>
        <p:nvSpPr>
          <p:cNvPr id="2" name="Номер слайда 1"/>
          <p:cNvSpPr>
            <a:spLocks noGrp="1"/>
          </p:cNvSpPr>
          <p:nvPr>
            <p:ph type="sldNum" sz="quarter" idx="12"/>
          </p:nvPr>
        </p:nvSpPr>
        <p:spPr/>
        <p:txBody>
          <a:bodyPr/>
          <a:lstStyle/>
          <a:p>
            <a:fld id="{538FDBCA-4C1A-4487-B8A4-3BD96999B7CD}" type="slidenum">
              <a:rPr lang="pl-PL" smtClean="0"/>
              <a:t>21</a:t>
            </a:fld>
            <a:endParaRPr lang="pl-PL"/>
          </a:p>
        </p:txBody>
      </p:sp>
    </p:spTree>
    <p:extLst>
      <p:ext uri="{BB962C8B-B14F-4D97-AF65-F5344CB8AC3E}">
        <p14:creationId xmlns:p14="http://schemas.microsoft.com/office/powerpoint/2010/main" val="28775530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PALS Spectroscopy with beam </a:t>
            </a:r>
            <a:endParaRPr lang="pl-PL"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5554" y="717176"/>
            <a:ext cx="7686907" cy="5765180"/>
          </a:xfrm>
          <a:prstGeom prst="rect">
            <a:avLst/>
          </a:prstGeom>
        </p:spPr>
      </p:pic>
      <p:sp>
        <p:nvSpPr>
          <p:cNvPr id="2" name="Номер слайда 1"/>
          <p:cNvSpPr>
            <a:spLocks noGrp="1"/>
          </p:cNvSpPr>
          <p:nvPr>
            <p:ph type="sldNum" sz="quarter" idx="12"/>
          </p:nvPr>
        </p:nvSpPr>
        <p:spPr/>
        <p:txBody>
          <a:bodyPr/>
          <a:lstStyle/>
          <a:p>
            <a:fld id="{538FDBCA-4C1A-4487-B8A4-3BD96999B7CD}" type="slidenum">
              <a:rPr lang="pl-PL" smtClean="0"/>
              <a:t>22</a:t>
            </a:fld>
            <a:endParaRPr lang="pl-PL"/>
          </a:p>
        </p:txBody>
      </p:sp>
    </p:spTree>
    <p:extLst>
      <p:ext uri="{BB962C8B-B14F-4D97-AF65-F5344CB8AC3E}">
        <p14:creationId xmlns:p14="http://schemas.microsoft.com/office/powerpoint/2010/main" val="29114554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PALS Spectroscopy with beam </a:t>
            </a:r>
            <a:endParaRPr lang="pl-PL" dirty="0"/>
          </a:p>
        </p:txBody>
      </p:sp>
      <p:pic>
        <p:nvPicPr>
          <p:cNvPr id="5" name="Рисунок 4" descr="Изображение выглядит как стол, внутренний, пол, стена&#10;&#10;Описание создано с очень высокой степенью достоверности">
            <a:extLst>
              <a:ext uri="{FF2B5EF4-FFF2-40B4-BE49-F238E27FC236}">
                <a16:creationId xmlns="" xmlns:a16="http://schemas.microsoft.com/office/drawing/2014/main" id="{B1F21D0D-5F3D-4DD6-9731-C3032CED68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08" t="34694" r="1551" b="43391"/>
          <a:stretch/>
        </p:blipFill>
        <p:spPr>
          <a:xfrm>
            <a:off x="694518" y="1227274"/>
            <a:ext cx="7587219" cy="1504775"/>
          </a:xfrm>
          <a:prstGeom prst="rect">
            <a:avLst/>
          </a:prstGeom>
        </p:spPr>
      </p:pic>
      <p:pic>
        <p:nvPicPr>
          <p:cNvPr id="6" name="Рисунок 5" descr="Изображение выглядит как внутренний, стол, сидит&#10;&#10;Описание создано с очень высокой степенью достоверности">
            <a:extLst>
              <a:ext uri="{FF2B5EF4-FFF2-40B4-BE49-F238E27FC236}">
                <a16:creationId xmlns="" xmlns:a16="http://schemas.microsoft.com/office/drawing/2014/main" id="{041EA6B9-A79F-47D0-ADB9-A2C349CE40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9" r="37741"/>
          <a:stretch/>
        </p:blipFill>
        <p:spPr>
          <a:xfrm>
            <a:off x="8610600" y="1404340"/>
            <a:ext cx="3195705" cy="4474175"/>
          </a:xfrm>
          <a:prstGeom prst="rect">
            <a:avLst/>
          </a:prstGeom>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1012" t="30501" b="21985"/>
          <a:stretch/>
        </p:blipFill>
        <p:spPr bwMode="auto">
          <a:xfrm>
            <a:off x="694518" y="3431889"/>
            <a:ext cx="7587219" cy="2731476"/>
          </a:xfrm>
          <a:prstGeom prst="rect">
            <a:avLst/>
          </a:prstGeom>
          <a:ln>
            <a:noFill/>
          </a:ln>
          <a:extLst>
            <a:ext uri="{53640926-AAD7-44D8-BBD7-CCE9431645EC}">
              <a14:shadowObscured xmlns:a14="http://schemas.microsoft.com/office/drawing/2010/main"/>
            </a:ext>
          </a:extLst>
        </p:spPr>
      </p:pic>
      <p:sp>
        <p:nvSpPr>
          <p:cNvPr id="2" name="Номер слайда 1"/>
          <p:cNvSpPr>
            <a:spLocks noGrp="1"/>
          </p:cNvSpPr>
          <p:nvPr>
            <p:ph type="sldNum" sz="quarter" idx="12"/>
          </p:nvPr>
        </p:nvSpPr>
        <p:spPr/>
        <p:txBody>
          <a:bodyPr/>
          <a:lstStyle/>
          <a:p>
            <a:fld id="{538FDBCA-4C1A-4487-B8A4-3BD96999B7CD}" type="slidenum">
              <a:rPr lang="pl-PL" smtClean="0"/>
              <a:t>23</a:t>
            </a:fld>
            <a:endParaRPr lang="pl-PL"/>
          </a:p>
        </p:txBody>
      </p:sp>
    </p:spTree>
    <p:extLst>
      <p:ext uri="{BB962C8B-B14F-4D97-AF65-F5344CB8AC3E}">
        <p14:creationId xmlns:p14="http://schemas.microsoft.com/office/powerpoint/2010/main" val="2914431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ION ETCHING SYSTEM</a:t>
            </a:r>
            <a:endParaRPr lang="pl-PL" dirty="0"/>
          </a:p>
        </p:txBody>
      </p:sp>
      <p:pic>
        <p:nvPicPr>
          <p:cNvPr id="5"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7176"/>
            <a:ext cx="5850298" cy="454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ole tekstowe 1"/>
          <p:cNvSpPr txBox="1"/>
          <p:nvPr/>
        </p:nvSpPr>
        <p:spPr>
          <a:xfrm>
            <a:off x="1895678" y="5235386"/>
            <a:ext cx="2520205" cy="400110"/>
          </a:xfrm>
          <a:prstGeom prst="rect">
            <a:avLst/>
          </a:prstGeom>
          <a:noFill/>
        </p:spPr>
        <p:txBody>
          <a:bodyPr wrap="square" rtlCol="0">
            <a:spAutoFit/>
          </a:bodyPr>
          <a:lstStyle/>
          <a:p>
            <a:r>
              <a:rPr lang="en-US" sz="2000" b="1" dirty="0" err="1" smtClean="0"/>
              <a:t>Makhov</a:t>
            </a:r>
            <a:r>
              <a:rPr lang="en-US" sz="2000" b="1" dirty="0" smtClean="0"/>
              <a:t> profile</a:t>
            </a:r>
            <a:endParaRPr lang="pl-PL" sz="2000" b="1" dirty="0"/>
          </a:p>
        </p:txBody>
      </p:sp>
      <p:pic>
        <p:nvPicPr>
          <p:cNvPr id="7" name="Obraz 1"/>
          <p:cNvPicPr>
            <a:picLocks noChangeAspect="1"/>
          </p:cNvPicPr>
          <p:nvPr/>
        </p:nvPicPr>
        <p:blipFill>
          <a:blip r:embed="rId3"/>
          <a:stretch>
            <a:fillRect/>
          </a:stretch>
        </p:blipFill>
        <p:spPr>
          <a:xfrm>
            <a:off x="5727635" y="717176"/>
            <a:ext cx="6010320" cy="4195801"/>
          </a:xfrm>
          <a:prstGeom prst="rect">
            <a:avLst/>
          </a:prstGeom>
        </p:spPr>
      </p:pic>
      <p:sp>
        <p:nvSpPr>
          <p:cNvPr id="2" name="Номер слайда 1"/>
          <p:cNvSpPr>
            <a:spLocks noGrp="1"/>
          </p:cNvSpPr>
          <p:nvPr>
            <p:ph type="sldNum" sz="quarter" idx="12"/>
          </p:nvPr>
        </p:nvSpPr>
        <p:spPr/>
        <p:txBody>
          <a:bodyPr/>
          <a:lstStyle/>
          <a:p>
            <a:fld id="{538FDBCA-4C1A-4487-B8A4-3BD96999B7CD}" type="slidenum">
              <a:rPr lang="pl-PL" smtClean="0"/>
              <a:t>24</a:t>
            </a:fld>
            <a:endParaRPr lang="pl-PL"/>
          </a:p>
        </p:txBody>
      </p:sp>
    </p:spTree>
    <p:extLst>
      <p:ext uri="{BB962C8B-B14F-4D97-AF65-F5344CB8AC3E}">
        <p14:creationId xmlns:p14="http://schemas.microsoft.com/office/powerpoint/2010/main" val="1916796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ION ETCHING SYSTEM</a:t>
            </a:r>
            <a:endParaRPr lang="pl-PL"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6230" y="0"/>
            <a:ext cx="5155770" cy="6826936"/>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7024" y="920348"/>
            <a:ext cx="3456352" cy="2311435"/>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1226175577"/>
              </p:ext>
            </p:extLst>
          </p:nvPr>
        </p:nvGraphicFramePr>
        <p:xfrm>
          <a:off x="1358101" y="3413468"/>
          <a:ext cx="4175778" cy="2821261"/>
        </p:xfrm>
        <a:graphic>
          <a:graphicData uri="http://schemas.openxmlformats.org/drawingml/2006/table">
            <a:tbl>
              <a:tblPr firstRow="1" bandRow="1">
                <a:tableStyleId>{5C22544A-7EE6-4342-B048-85BDC9FD1C3A}</a:tableStyleId>
              </a:tblPr>
              <a:tblGrid>
                <a:gridCol w="2087889"/>
                <a:gridCol w="2087889"/>
              </a:tblGrid>
              <a:tr h="285141">
                <a:tc gridSpan="2">
                  <a:txBody>
                    <a:bodyPr/>
                    <a:lstStyle/>
                    <a:p>
                      <a:pPr marL="0" marR="0" indent="0" algn="ctr" defTabSz="2141982" rtl="0" eaLnBrk="1" fontAlgn="auto" latinLnBrk="0" hangingPunct="1">
                        <a:lnSpc>
                          <a:spcPct val="100000"/>
                        </a:lnSpc>
                        <a:spcBef>
                          <a:spcPts val="0"/>
                        </a:spcBef>
                        <a:spcAft>
                          <a:spcPts val="0"/>
                        </a:spcAft>
                        <a:buClrTx/>
                        <a:buSzTx/>
                        <a:buFontTx/>
                        <a:buNone/>
                        <a:tabLst/>
                        <a:defRPr/>
                      </a:pPr>
                      <a:r>
                        <a:rPr lang="en-US" sz="1400" b="1" i="0" kern="1200" dirty="0" smtClean="0">
                          <a:solidFill>
                            <a:schemeClr val="tx1"/>
                          </a:solidFill>
                          <a:effectLst/>
                          <a:latin typeface="+mn-lt"/>
                          <a:ea typeface="+mn-ea"/>
                          <a:cs typeface="+mn-cs"/>
                        </a:rPr>
                        <a:t>Technical data</a:t>
                      </a:r>
                    </a:p>
                  </a:txBody>
                  <a:tcPr/>
                </a:tc>
                <a:tc hMerge="1">
                  <a:txBody>
                    <a:bodyPr/>
                    <a:lstStyle/>
                    <a:p>
                      <a:endParaRPr lang="ru-RU" sz="1400" dirty="0"/>
                    </a:p>
                  </a:txBody>
                  <a:tcPr/>
                </a:tc>
              </a:tr>
              <a:tr h="285141">
                <a:tc>
                  <a:txBody>
                    <a:bodyPr/>
                    <a:lstStyle/>
                    <a:p>
                      <a:r>
                        <a:rPr lang="en-US" sz="1400" b="0" i="0" kern="1200" dirty="0" smtClean="0">
                          <a:solidFill>
                            <a:schemeClr val="tx1"/>
                          </a:solidFill>
                          <a:effectLst/>
                          <a:latin typeface="+mn-lt"/>
                          <a:ea typeface="+mn-ea"/>
                          <a:cs typeface="+mn-cs"/>
                        </a:rPr>
                        <a:t>Energy range</a:t>
                      </a:r>
                      <a:endParaRPr lang="ru-RU" sz="1400" dirty="0">
                        <a:solidFill>
                          <a:schemeClr val="tx1"/>
                        </a:solidFill>
                      </a:endParaRPr>
                    </a:p>
                  </a:txBody>
                  <a:tcPr/>
                </a:tc>
                <a:tc>
                  <a:txBody>
                    <a:bodyPr/>
                    <a:lstStyle/>
                    <a:p>
                      <a:r>
                        <a:rPr lang="en-US" sz="1400" b="0" i="0" kern="1200" dirty="0" smtClean="0">
                          <a:solidFill>
                            <a:schemeClr val="dk1"/>
                          </a:solidFill>
                          <a:effectLst/>
                          <a:latin typeface="+mn-lt"/>
                          <a:ea typeface="+mn-ea"/>
                          <a:cs typeface="+mn-cs"/>
                        </a:rPr>
                        <a:t>0.15 </a:t>
                      </a:r>
                      <a:r>
                        <a:rPr lang="en-US" sz="1400" b="0" i="0" kern="1200" dirty="0" err="1" smtClean="0">
                          <a:solidFill>
                            <a:schemeClr val="dk1"/>
                          </a:solidFill>
                          <a:effectLst/>
                          <a:latin typeface="+mn-lt"/>
                          <a:ea typeface="+mn-ea"/>
                          <a:cs typeface="+mn-cs"/>
                        </a:rPr>
                        <a:t>keV</a:t>
                      </a:r>
                      <a:r>
                        <a:rPr lang="en-US" sz="1400" b="0" i="0" kern="1200" dirty="0" smtClean="0">
                          <a:solidFill>
                            <a:schemeClr val="dk1"/>
                          </a:solidFill>
                          <a:effectLst/>
                          <a:latin typeface="+mn-lt"/>
                          <a:ea typeface="+mn-ea"/>
                          <a:cs typeface="+mn-cs"/>
                        </a:rPr>
                        <a:t> - 5 </a:t>
                      </a:r>
                      <a:r>
                        <a:rPr lang="en-US" sz="1400" b="0" i="0" kern="1200" dirty="0" err="1" smtClean="0">
                          <a:solidFill>
                            <a:schemeClr val="dk1"/>
                          </a:solidFill>
                          <a:effectLst/>
                          <a:latin typeface="+mn-lt"/>
                          <a:ea typeface="+mn-ea"/>
                          <a:cs typeface="+mn-cs"/>
                        </a:rPr>
                        <a:t>keV</a:t>
                      </a:r>
                      <a:endParaRPr lang="ru-RU" sz="1400" dirty="0"/>
                    </a:p>
                  </a:txBody>
                  <a:tcPr/>
                </a:tc>
              </a:tr>
              <a:tr h="285141">
                <a:tc>
                  <a:txBody>
                    <a:bodyPr/>
                    <a:lstStyle/>
                    <a:p>
                      <a:r>
                        <a:rPr lang="en-US" sz="1400" b="0" i="0" kern="1200" dirty="0" smtClean="0">
                          <a:solidFill>
                            <a:schemeClr val="tx1"/>
                          </a:solidFill>
                          <a:effectLst/>
                          <a:latin typeface="+mn-lt"/>
                          <a:ea typeface="+mn-ea"/>
                          <a:cs typeface="+mn-cs"/>
                        </a:rPr>
                        <a:t>Gases</a:t>
                      </a:r>
                      <a:endParaRPr lang="ru-RU" sz="1400" dirty="0">
                        <a:solidFill>
                          <a:schemeClr val="tx1"/>
                        </a:solidFill>
                      </a:endParaRPr>
                    </a:p>
                  </a:txBody>
                  <a:tcPr/>
                </a:tc>
                <a:tc>
                  <a:txBody>
                    <a:bodyPr/>
                    <a:lstStyle/>
                    <a:p>
                      <a:r>
                        <a:rPr lang="en-US" sz="1400" b="0" i="0" kern="1200" dirty="0" err="1" smtClean="0">
                          <a:solidFill>
                            <a:schemeClr val="dk1"/>
                          </a:solidFill>
                          <a:effectLst/>
                          <a:latin typeface="+mn-lt"/>
                          <a:ea typeface="+mn-ea"/>
                          <a:cs typeface="+mn-cs"/>
                        </a:rPr>
                        <a:t>Ar</a:t>
                      </a:r>
                      <a:r>
                        <a:rPr lang="en-US" sz="1400" b="0" i="0" kern="1200" dirty="0" smtClean="0">
                          <a:solidFill>
                            <a:schemeClr val="dk1"/>
                          </a:solidFill>
                          <a:effectLst/>
                          <a:latin typeface="+mn-lt"/>
                          <a:ea typeface="+mn-ea"/>
                          <a:cs typeface="+mn-cs"/>
                        </a:rPr>
                        <a:t> and reactive gases (O</a:t>
                      </a:r>
                      <a:r>
                        <a:rPr lang="en-US" sz="1400" b="0" i="0" kern="1200" baseline="-25000" dirty="0" smtClean="0">
                          <a:solidFill>
                            <a:schemeClr val="dk1"/>
                          </a:solidFill>
                          <a:effectLst/>
                          <a:latin typeface="+mn-lt"/>
                          <a:ea typeface="+mn-ea"/>
                          <a:cs typeface="+mn-cs"/>
                        </a:rPr>
                        <a:t>2</a:t>
                      </a:r>
                      <a:r>
                        <a:rPr lang="en-US" sz="1400" b="0" i="0" kern="1200" dirty="0" smtClean="0">
                          <a:solidFill>
                            <a:schemeClr val="dk1"/>
                          </a:solidFill>
                          <a:effectLst/>
                          <a:latin typeface="+mn-lt"/>
                          <a:ea typeface="+mn-ea"/>
                          <a:cs typeface="+mn-cs"/>
                        </a:rPr>
                        <a:t>, H</a:t>
                      </a:r>
                      <a:r>
                        <a:rPr lang="en-US" sz="1400" b="0" i="0" kern="1200" baseline="-25000" dirty="0" smtClean="0">
                          <a:solidFill>
                            <a:schemeClr val="dk1"/>
                          </a:solidFill>
                          <a:effectLst/>
                          <a:latin typeface="+mn-lt"/>
                          <a:ea typeface="+mn-ea"/>
                          <a:cs typeface="+mn-cs"/>
                        </a:rPr>
                        <a:t>2</a:t>
                      </a:r>
                      <a:r>
                        <a:rPr lang="en-US" sz="1400" b="0" i="0" kern="1200" dirty="0" smtClean="0">
                          <a:solidFill>
                            <a:schemeClr val="dk1"/>
                          </a:solidFill>
                          <a:effectLst/>
                          <a:latin typeface="+mn-lt"/>
                          <a:ea typeface="+mn-ea"/>
                          <a:cs typeface="+mn-cs"/>
                        </a:rPr>
                        <a:t> hydrocarbons with reduced lifetime)</a:t>
                      </a:r>
                      <a:endParaRPr lang="ru-RU" sz="1400" dirty="0"/>
                    </a:p>
                  </a:txBody>
                  <a:tcPr/>
                </a:tc>
              </a:tr>
              <a:tr h="285141">
                <a:tc>
                  <a:txBody>
                    <a:bodyPr/>
                    <a:lstStyle/>
                    <a:p>
                      <a:r>
                        <a:rPr lang="en-US" sz="1400" b="0" i="0" kern="1200" dirty="0" smtClean="0">
                          <a:solidFill>
                            <a:schemeClr val="tx1"/>
                          </a:solidFill>
                          <a:effectLst/>
                          <a:latin typeface="+mn-lt"/>
                          <a:ea typeface="+mn-ea"/>
                          <a:cs typeface="+mn-cs"/>
                        </a:rPr>
                        <a:t>Scan area</a:t>
                      </a:r>
                      <a:endParaRPr lang="ru-RU" sz="1400" dirty="0">
                        <a:solidFill>
                          <a:schemeClr val="tx1"/>
                        </a:solidFill>
                      </a:endParaRPr>
                    </a:p>
                  </a:txBody>
                  <a:tcPr/>
                </a:tc>
                <a:tc>
                  <a:txBody>
                    <a:bodyPr/>
                    <a:lstStyle/>
                    <a:p>
                      <a:r>
                        <a:rPr lang="en-US" sz="1400" b="0" i="0" kern="1200" dirty="0" smtClean="0">
                          <a:solidFill>
                            <a:schemeClr val="dk1"/>
                          </a:solidFill>
                          <a:effectLst/>
                          <a:latin typeface="+mn-lt"/>
                          <a:ea typeface="+mn-ea"/>
                          <a:cs typeface="+mn-cs"/>
                        </a:rPr>
                        <a:t>10 mm x 10 mm</a:t>
                      </a:r>
                      <a:endParaRPr lang="ru-RU" sz="1400" dirty="0"/>
                    </a:p>
                  </a:txBody>
                  <a:tcPr/>
                </a:tc>
              </a:tr>
              <a:tr h="352381">
                <a:tc>
                  <a:txBody>
                    <a:bodyPr/>
                    <a:lstStyle/>
                    <a:p>
                      <a:r>
                        <a:rPr lang="en-US" sz="1400" b="0" i="0" kern="1200" dirty="0" smtClean="0">
                          <a:solidFill>
                            <a:schemeClr val="tx1"/>
                          </a:solidFill>
                          <a:effectLst/>
                          <a:latin typeface="+mn-lt"/>
                          <a:ea typeface="+mn-ea"/>
                          <a:cs typeface="+mn-cs"/>
                        </a:rPr>
                        <a:t>Current density</a:t>
                      </a:r>
                      <a:endParaRPr lang="ru-RU" sz="1400" dirty="0">
                        <a:solidFill>
                          <a:schemeClr val="tx1"/>
                        </a:solidFill>
                      </a:endParaRPr>
                    </a:p>
                  </a:txBody>
                  <a:tcPr/>
                </a:tc>
                <a:tc>
                  <a:txBody>
                    <a:bodyPr/>
                    <a:lstStyle/>
                    <a:p>
                      <a:r>
                        <a:rPr lang="en-US" sz="1400" b="0" i="0" kern="1200" dirty="0" smtClean="0">
                          <a:solidFill>
                            <a:schemeClr val="dk1"/>
                          </a:solidFill>
                          <a:effectLst/>
                          <a:latin typeface="+mn-lt"/>
                          <a:ea typeface="+mn-ea"/>
                          <a:cs typeface="+mn-cs"/>
                        </a:rPr>
                        <a:t>up to 4 mA / cm</a:t>
                      </a:r>
                      <a:r>
                        <a:rPr lang="en-US" sz="1400" b="0" i="0" kern="1200" baseline="30000" dirty="0" smtClean="0">
                          <a:solidFill>
                            <a:schemeClr val="dk1"/>
                          </a:solidFill>
                          <a:effectLst/>
                          <a:latin typeface="+mn-lt"/>
                          <a:ea typeface="+mn-ea"/>
                          <a:cs typeface="+mn-cs"/>
                        </a:rPr>
                        <a:t>2</a:t>
                      </a:r>
                      <a:endParaRPr lang="ru-RU" sz="1400" dirty="0"/>
                    </a:p>
                  </a:txBody>
                  <a:tcPr/>
                </a:tc>
              </a:tr>
              <a:tr h="285141">
                <a:tc>
                  <a:txBody>
                    <a:bodyPr/>
                    <a:lstStyle/>
                    <a:p>
                      <a:r>
                        <a:rPr lang="en-US" sz="1400" b="0" i="0" kern="1200" dirty="0" smtClean="0">
                          <a:solidFill>
                            <a:schemeClr val="tx1"/>
                          </a:solidFill>
                          <a:effectLst/>
                          <a:latin typeface="+mn-lt"/>
                          <a:ea typeface="+mn-ea"/>
                          <a:cs typeface="+mn-cs"/>
                        </a:rPr>
                        <a:t>Beam current</a:t>
                      </a:r>
                      <a:endParaRPr lang="ru-RU" sz="1400" dirty="0">
                        <a:solidFill>
                          <a:schemeClr val="tx1"/>
                        </a:solidFill>
                      </a:endParaRPr>
                    </a:p>
                  </a:txBody>
                  <a:tcPr/>
                </a:tc>
                <a:tc>
                  <a:txBody>
                    <a:bodyPr/>
                    <a:lstStyle/>
                    <a:p>
                      <a:r>
                        <a:rPr lang="el-GR" sz="1400" b="0" i="0" kern="1200" dirty="0" smtClean="0">
                          <a:solidFill>
                            <a:schemeClr val="dk1"/>
                          </a:solidFill>
                          <a:effectLst/>
                          <a:latin typeface="+mn-lt"/>
                          <a:ea typeface="+mn-ea"/>
                          <a:cs typeface="+mn-cs"/>
                        </a:rPr>
                        <a:t>&gt; 1 μ</a:t>
                      </a:r>
                      <a:r>
                        <a:rPr lang="en-US" sz="1400" b="0" i="0" kern="1200" dirty="0" smtClean="0">
                          <a:solidFill>
                            <a:schemeClr val="dk1"/>
                          </a:solidFill>
                          <a:effectLst/>
                          <a:latin typeface="+mn-lt"/>
                          <a:ea typeface="+mn-ea"/>
                          <a:cs typeface="+mn-cs"/>
                        </a:rPr>
                        <a:t>A</a:t>
                      </a:r>
                      <a:endParaRPr lang="ru-RU" sz="1400" dirty="0"/>
                    </a:p>
                  </a:txBody>
                  <a:tcPr/>
                </a:tc>
              </a:tr>
              <a:tr h="285141">
                <a:tc>
                  <a:txBody>
                    <a:bodyPr/>
                    <a:lstStyle/>
                    <a:p>
                      <a:r>
                        <a:rPr lang="en-US" sz="1400" b="0" i="0" kern="1200" dirty="0" smtClean="0">
                          <a:solidFill>
                            <a:schemeClr val="tx1"/>
                          </a:solidFill>
                          <a:effectLst/>
                          <a:latin typeface="+mn-lt"/>
                          <a:ea typeface="+mn-ea"/>
                          <a:cs typeface="+mn-cs"/>
                        </a:rPr>
                        <a:t>Working pressure</a:t>
                      </a:r>
                      <a:endParaRPr lang="ru-RU" sz="1400" dirty="0">
                        <a:solidFill>
                          <a:schemeClr val="tx1"/>
                        </a:solidFill>
                      </a:endParaRPr>
                    </a:p>
                  </a:txBody>
                  <a:tcPr/>
                </a:tc>
                <a:tc>
                  <a:txBody>
                    <a:bodyPr/>
                    <a:lstStyle/>
                    <a:p>
                      <a:r>
                        <a:rPr lang="en-US" sz="1400" b="0" i="0" kern="1200" dirty="0" smtClean="0">
                          <a:solidFill>
                            <a:schemeClr val="dk1"/>
                          </a:solidFill>
                          <a:effectLst/>
                          <a:latin typeface="+mn-lt"/>
                          <a:ea typeface="+mn-ea"/>
                          <a:cs typeface="+mn-cs"/>
                        </a:rPr>
                        <a:t>10</a:t>
                      </a:r>
                      <a:r>
                        <a:rPr lang="en-US" sz="1400" b="0" i="0" kern="1200" baseline="30000" dirty="0" smtClean="0">
                          <a:solidFill>
                            <a:schemeClr val="dk1"/>
                          </a:solidFill>
                          <a:effectLst/>
                          <a:latin typeface="+mn-lt"/>
                          <a:ea typeface="+mn-ea"/>
                          <a:cs typeface="+mn-cs"/>
                        </a:rPr>
                        <a:t>-8</a:t>
                      </a:r>
                      <a:r>
                        <a:rPr lang="en-US" sz="1400" b="0" i="0" kern="1200" dirty="0" smtClean="0">
                          <a:solidFill>
                            <a:schemeClr val="dk1"/>
                          </a:solidFill>
                          <a:effectLst/>
                          <a:latin typeface="+mn-lt"/>
                          <a:ea typeface="+mn-ea"/>
                          <a:cs typeface="+mn-cs"/>
                        </a:rPr>
                        <a:t> mbar (with max beam current)</a:t>
                      </a:r>
                      <a:endParaRPr lang="ru-RU" sz="1400" dirty="0"/>
                    </a:p>
                  </a:txBody>
                  <a:tcPr/>
                </a:tc>
              </a:tr>
            </a:tbl>
          </a:graphicData>
        </a:graphic>
      </p:graphicFrame>
      <p:sp>
        <p:nvSpPr>
          <p:cNvPr id="2" name="Номер слайда 1"/>
          <p:cNvSpPr>
            <a:spLocks noGrp="1"/>
          </p:cNvSpPr>
          <p:nvPr>
            <p:ph type="sldNum" sz="quarter" idx="12"/>
          </p:nvPr>
        </p:nvSpPr>
        <p:spPr/>
        <p:txBody>
          <a:bodyPr/>
          <a:lstStyle/>
          <a:p>
            <a:fld id="{538FDBCA-4C1A-4487-B8A4-3BD96999B7CD}" type="slidenum">
              <a:rPr lang="pl-PL" smtClean="0"/>
              <a:t>25</a:t>
            </a:fld>
            <a:endParaRPr lang="pl-PL"/>
          </a:p>
        </p:txBody>
      </p:sp>
    </p:spTree>
    <p:extLst>
      <p:ext uri="{BB962C8B-B14F-4D97-AF65-F5344CB8AC3E}">
        <p14:creationId xmlns:p14="http://schemas.microsoft.com/office/powerpoint/2010/main" val="31641193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ION ETCHING SYSTEM</a:t>
            </a:r>
            <a:endParaRPr lang="pl-PL"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146" y="959005"/>
            <a:ext cx="7136780" cy="5352585"/>
          </a:xfrm>
          <a:prstGeom prst="rect">
            <a:avLst/>
          </a:prstGeom>
        </p:spPr>
      </p:pic>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16376" t="6041" r="26401" b="15000"/>
          <a:stretch/>
        </p:blipFill>
        <p:spPr>
          <a:xfrm>
            <a:off x="8552983" y="959005"/>
            <a:ext cx="2776655" cy="5108502"/>
          </a:xfrm>
          <a:prstGeom prst="rect">
            <a:avLst/>
          </a:prstGeom>
        </p:spPr>
      </p:pic>
      <p:sp>
        <p:nvSpPr>
          <p:cNvPr id="2" name="Номер слайда 1"/>
          <p:cNvSpPr>
            <a:spLocks noGrp="1"/>
          </p:cNvSpPr>
          <p:nvPr>
            <p:ph type="sldNum" sz="quarter" idx="12"/>
          </p:nvPr>
        </p:nvSpPr>
        <p:spPr/>
        <p:txBody>
          <a:bodyPr/>
          <a:lstStyle/>
          <a:p>
            <a:fld id="{538FDBCA-4C1A-4487-B8A4-3BD96999B7CD}" type="slidenum">
              <a:rPr lang="pl-PL" smtClean="0"/>
              <a:t>26</a:t>
            </a:fld>
            <a:endParaRPr lang="pl-PL"/>
          </a:p>
        </p:txBody>
      </p:sp>
    </p:spTree>
    <p:extLst>
      <p:ext uri="{BB962C8B-B14F-4D97-AF65-F5344CB8AC3E}">
        <p14:creationId xmlns:p14="http://schemas.microsoft.com/office/powerpoint/2010/main" val="38161715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838200" y="1432"/>
            <a:ext cx="10515600" cy="1325563"/>
          </a:xfrm>
        </p:spPr>
        <p:txBody>
          <a:bodyPr/>
          <a:lstStyle/>
          <a:p>
            <a:r>
              <a:rPr lang="pl-PL" b="1" dirty="0" err="1" smtClean="0"/>
              <a:t>Cooperations</a:t>
            </a:r>
            <a:r>
              <a:rPr lang="pl-PL" b="1" dirty="0" smtClean="0"/>
              <a:t>:</a:t>
            </a:r>
            <a:endParaRPr lang="pl-PL" b="1" dirty="0"/>
          </a:p>
        </p:txBody>
      </p:sp>
      <p:sp>
        <p:nvSpPr>
          <p:cNvPr id="5" name="Symbol zastępczy zawartości 2"/>
          <p:cNvSpPr>
            <a:spLocks noGrp="1"/>
          </p:cNvSpPr>
          <p:nvPr>
            <p:ph idx="1"/>
          </p:nvPr>
        </p:nvSpPr>
        <p:spPr>
          <a:xfrm>
            <a:off x="838200" y="1182029"/>
            <a:ext cx="10515600" cy="5051503"/>
          </a:xfrm>
        </p:spPr>
        <p:txBody>
          <a:bodyPr>
            <a:normAutofit fontScale="70000" lnSpcReduction="20000"/>
          </a:bodyPr>
          <a:lstStyle/>
          <a:p>
            <a:r>
              <a:rPr lang="pl-PL" b="1" dirty="0" smtClean="0">
                <a:latin typeface="Times New Roman" panose="02020603050405020304" pitchFamily="18" charset="0"/>
                <a:cs typeface="Times New Roman" panose="02020603050405020304" pitchFamily="18" charset="0"/>
              </a:rPr>
              <a:t>Studies of materials for usage in IV type nuclear </a:t>
            </a:r>
            <a:r>
              <a:rPr lang="pl-PL" b="1" dirty="0" smtClean="0">
                <a:latin typeface="Times New Roman" panose="02020603050405020304" pitchFamily="18" charset="0"/>
                <a:cs typeface="Times New Roman" panose="02020603050405020304" pitchFamily="18" charset="0"/>
              </a:rPr>
              <a:t>reactors</a:t>
            </a:r>
            <a:endParaRPr lang="en-US" dirty="0" smtClean="0">
              <a:latin typeface="Times New Roman" panose="02020603050405020304" pitchFamily="18" charset="0"/>
              <a:cs typeface="Times New Roman" panose="02020603050405020304" pitchFamily="18" charset="0"/>
            </a:endParaRPr>
          </a:p>
          <a:p>
            <a:pPr indent="-648000">
              <a:buFont typeface="Wingdings" panose="05000000000000000000" pitchFamily="2" charset="2"/>
              <a:buChar char="q"/>
            </a:pPr>
            <a:r>
              <a:rPr lang="pl-PL" dirty="0" smtClean="0">
                <a:latin typeface="Times New Roman" panose="02020603050405020304" pitchFamily="18" charset="0"/>
                <a:cs typeface="Times New Roman" panose="02020603050405020304" pitchFamily="18" charset="0"/>
              </a:rPr>
              <a:t>Institute of Nuclear Physics PAS, </a:t>
            </a:r>
            <a:r>
              <a:rPr lang="en-US" dirty="0" smtClean="0">
                <a:latin typeface="Times New Roman" panose="02020603050405020304" pitchFamily="18" charset="0"/>
                <a:cs typeface="Times New Roman" panose="02020603050405020304" pitchFamily="18" charset="0"/>
              </a:rPr>
              <a:t>K</a:t>
            </a:r>
            <a:r>
              <a:rPr lang="pl-PL" dirty="0" smtClean="0">
                <a:latin typeface="Times New Roman" panose="02020603050405020304" pitchFamily="18" charset="0"/>
                <a:cs typeface="Times New Roman" panose="02020603050405020304" pitchFamily="18" charset="0"/>
              </a:rPr>
              <a:t>racow</a:t>
            </a:r>
            <a:r>
              <a:rPr lang="en-US" dirty="0" smtClean="0">
                <a:latin typeface="Times New Roman" panose="02020603050405020304" pitchFamily="18" charset="0"/>
                <a:cs typeface="Times New Roman" panose="02020603050405020304" pitchFamily="18" charset="0"/>
              </a:rPr>
              <a:t>, Poland</a:t>
            </a:r>
          </a:p>
          <a:p>
            <a:pPr indent="-648000">
              <a:buFont typeface="Wingdings" panose="05000000000000000000" pitchFamily="2" charset="2"/>
              <a:buChar char="q"/>
            </a:pPr>
            <a:r>
              <a:rPr lang="az-Latn-AZ" dirty="0" smtClean="0">
                <a:latin typeface="Times New Roman" panose="02020603050405020304" pitchFamily="18" charset="0"/>
                <a:cs typeface="Times New Roman" panose="02020603050405020304" pitchFamily="18" charset="0"/>
              </a:rPr>
              <a:t>Institute </a:t>
            </a:r>
            <a:r>
              <a:rPr lang="az-Latn-AZ" dirty="0">
                <a:latin typeface="Times New Roman" panose="02020603050405020304" pitchFamily="18" charset="0"/>
                <a:cs typeface="Times New Roman" panose="02020603050405020304" pitchFamily="18" charset="0"/>
              </a:rPr>
              <a:t>of Radiation </a:t>
            </a:r>
            <a:r>
              <a:rPr lang="az-Latn-AZ" dirty="0" smtClean="0">
                <a:latin typeface="Times New Roman" panose="02020603050405020304" pitchFamily="18" charset="0"/>
                <a:cs typeface="Times New Roman" panose="02020603050405020304" pitchFamily="18" charset="0"/>
              </a:rPr>
              <a:t>Problems </a:t>
            </a:r>
            <a:r>
              <a:rPr lang="pl-PL" dirty="0" smtClean="0">
                <a:latin typeface="Times New Roman" panose="02020603050405020304" pitchFamily="18" charset="0"/>
                <a:cs typeface="Times New Roman" panose="02020603050405020304" pitchFamily="18" charset="0"/>
              </a:rPr>
              <a:t>NAS</a:t>
            </a:r>
            <a:r>
              <a:rPr lang="az-Latn-AZ" dirty="0" smtClean="0">
                <a:latin typeface="Times New Roman" panose="02020603050405020304" pitchFamily="18" charset="0"/>
                <a:cs typeface="Times New Roman" panose="02020603050405020304" pitchFamily="18" charset="0"/>
              </a:rPr>
              <a:t>, Baku</a:t>
            </a:r>
            <a:r>
              <a:rPr lang="en-US" dirty="0">
                <a:latin typeface="Times New Roman" panose="02020603050405020304" pitchFamily="18" charset="0"/>
                <a:cs typeface="Times New Roman" panose="02020603050405020304" pitchFamily="18" charset="0"/>
              </a:rPr>
              <a:t>, Azerbaijan</a:t>
            </a:r>
            <a:endParaRPr lang="en-US" dirty="0" smtClean="0">
              <a:latin typeface="Times New Roman" panose="02020603050405020304" pitchFamily="18" charset="0"/>
              <a:cs typeface="Times New Roman" panose="02020603050405020304" pitchFamily="18" charset="0"/>
            </a:endParaRPr>
          </a:p>
          <a:p>
            <a:pPr indent="-648000">
              <a:buFont typeface="Wingdings" panose="05000000000000000000" pitchFamily="2" charset="2"/>
              <a:buChar char="q"/>
            </a:pPr>
            <a:r>
              <a:rPr lang="pl-PL" baseline="30000" dirty="0" smtClean="0">
                <a:latin typeface="Times New Roman" panose="02020603050405020304" pitchFamily="18" charset="0"/>
                <a:cs typeface="Times New Roman" panose="02020603050405020304" pitchFamily="18" charset="0"/>
              </a:rPr>
              <a:t> </a:t>
            </a:r>
            <a:r>
              <a:rPr lang="az-Latn-AZ" dirty="0" smtClean="0">
                <a:latin typeface="Times New Roman" panose="02020603050405020304" pitchFamily="18" charset="0"/>
                <a:cs typeface="Times New Roman" panose="02020603050405020304" pitchFamily="18" charset="0"/>
              </a:rPr>
              <a:t>Institute </a:t>
            </a:r>
            <a:r>
              <a:rPr lang="az-Latn-AZ" dirty="0">
                <a:latin typeface="Times New Roman" panose="02020603050405020304" pitchFamily="18" charset="0"/>
                <a:cs typeface="Times New Roman" panose="02020603050405020304" pitchFamily="18" charset="0"/>
              </a:rPr>
              <a:t>for Nuclear Research and Nuclear </a:t>
            </a:r>
            <a:r>
              <a:rPr lang="az-Latn-AZ" dirty="0" smtClean="0">
                <a:latin typeface="Times New Roman" panose="02020603050405020304" pitchFamily="18" charset="0"/>
                <a:cs typeface="Times New Roman" panose="02020603050405020304" pitchFamily="18" charset="0"/>
              </a:rPr>
              <a:t>Energy</a:t>
            </a:r>
            <a:r>
              <a:rPr lang="pl-PL" dirty="0" smtClean="0">
                <a:latin typeface="Times New Roman" panose="02020603050405020304" pitchFamily="18" charset="0"/>
                <a:cs typeface="Times New Roman" panose="02020603050405020304" pitchFamily="18" charset="0"/>
              </a:rPr>
              <a:t>, Sofia</a:t>
            </a:r>
            <a:r>
              <a:rPr lang="en-US" dirty="0">
                <a:latin typeface="Times New Roman" panose="02020603050405020304" pitchFamily="18" charset="0"/>
                <a:cs typeface="Times New Roman" panose="02020603050405020304" pitchFamily="18" charset="0"/>
              </a:rPr>
              <a:t>, Bulgaria</a:t>
            </a:r>
            <a:endParaRPr lang="en-US" dirty="0" smtClean="0">
              <a:latin typeface="Times New Roman" panose="02020603050405020304" pitchFamily="18" charset="0"/>
              <a:cs typeface="Times New Roman" panose="02020603050405020304" pitchFamily="18" charset="0"/>
            </a:endParaRPr>
          </a:p>
          <a:p>
            <a:pPr indent="-648000">
              <a:buFont typeface="Wingdings" panose="05000000000000000000" pitchFamily="2" charset="2"/>
              <a:buChar char="q"/>
            </a:pPr>
            <a:r>
              <a:rPr lang="pl-PL" dirty="0" smtClean="0">
                <a:latin typeface="Times New Roman" panose="02020603050405020304" pitchFamily="18" charset="0"/>
                <a:cs typeface="Times New Roman" panose="02020603050405020304" pitchFamily="18" charset="0"/>
              </a:rPr>
              <a:t>University </a:t>
            </a:r>
            <a:r>
              <a:rPr lang="pl-PL" dirty="0">
                <a:latin typeface="Times New Roman" panose="02020603050405020304" pitchFamily="18" charset="0"/>
                <a:cs typeface="Times New Roman" panose="02020603050405020304" pitchFamily="18" charset="0"/>
              </a:rPr>
              <a:t>of </a:t>
            </a:r>
            <a:r>
              <a:rPr lang="pl-PL" dirty="0" smtClean="0">
                <a:latin typeface="Times New Roman" panose="02020603050405020304" pitchFamily="18" charset="0"/>
                <a:cs typeface="Times New Roman" panose="02020603050405020304" pitchFamily="18" charset="0"/>
              </a:rPr>
              <a:t>Szczecin</a:t>
            </a:r>
            <a:r>
              <a:rPr lang="en-US" dirty="0" smtClean="0">
                <a:latin typeface="Times New Roman" panose="02020603050405020304" pitchFamily="18" charset="0"/>
                <a:cs typeface="Times New Roman" panose="02020603050405020304" pitchFamily="18" charset="0"/>
              </a:rPr>
              <a:t>, Poland</a:t>
            </a:r>
          </a:p>
          <a:p>
            <a:pPr indent="-648000">
              <a:buFont typeface="Wingdings" panose="05000000000000000000" pitchFamily="2" charset="2"/>
              <a:buChar char="q"/>
            </a:pPr>
            <a:r>
              <a:rPr lang="pl-PL" dirty="0" smtClean="0">
                <a:latin typeface="Times New Roman" panose="02020603050405020304" pitchFamily="18" charset="0"/>
                <a:cs typeface="Times New Roman" panose="02020603050405020304" pitchFamily="18" charset="0"/>
              </a:rPr>
              <a:t> JINR</a:t>
            </a:r>
            <a:r>
              <a:rPr lang="en-US" dirty="0" smtClean="0">
                <a:latin typeface="Times New Roman" panose="02020603050405020304" pitchFamily="18" charset="0"/>
                <a:cs typeface="Times New Roman" panose="02020603050405020304" pitchFamily="18" charset="0"/>
              </a:rPr>
              <a:t>, FLNR</a:t>
            </a:r>
          </a:p>
          <a:p>
            <a:pPr indent="-648000">
              <a:buFont typeface="Wingdings" panose="05000000000000000000" pitchFamily="2" charset="2"/>
              <a:buChar char="q"/>
            </a:pPr>
            <a:r>
              <a:rPr lang="pl-PL" dirty="0" smtClean="0">
                <a:latin typeface="Times New Roman" panose="02020603050405020304" pitchFamily="18" charset="0"/>
                <a:cs typeface="Times New Roman" panose="02020603050405020304" pitchFamily="18" charset="0"/>
              </a:rPr>
              <a:t>Belarusian State University</a:t>
            </a:r>
            <a:r>
              <a:rPr lang="en-US" dirty="0" smtClean="0">
                <a:latin typeface="Times New Roman" panose="02020603050405020304" pitchFamily="18" charset="0"/>
                <a:cs typeface="Times New Roman" panose="02020603050405020304" pitchFamily="18" charset="0"/>
              </a:rPr>
              <a:t>, Belarus</a:t>
            </a:r>
          </a:p>
          <a:p>
            <a:pPr indent="-648000">
              <a:buFont typeface="Wingdings" panose="05000000000000000000" pitchFamily="2" charset="2"/>
              <a:buChar char="q"/>
            </a:pPr>
            <a:r>
              <a:rPr lang="pl-PL" dirty="0" smtClean="0">
                <a:latin typeface="Times New Roman" panose="02020603050405020304" pitchFamily="18" charset="0"/>
                <a:cs typeface="Times New Roman" panose="02020603050405020304" pitchFamily="18" charset="0"/>
              </a:rPr>
              <a:t>Sumy </a:t>
            </a:r>
            <a:r>
              <a:rPr lang="pl-PL" dirty="0">
                <a:latin typeface="Times New Roman" panose="02020603050405020304" pitchFamily="18" charset="0"/>
                <a:cs typeface="Times New Roman" panose="02020603050405020304" pitchFamily="18" charset="0"/>
              </a:rPr>
              <a:t>State </a:t>
            </a:r>
            <a:r>
              <a:rPr lang="pl-PL" dirty="0" smtClean="0">
                <a:latin typeface="Times New Roman" panose="02020603050405020304" pitchFamily="18" charset="0"/>
                <a:cs typeface="Times New Roman" panose="02020603050405020304" pitchFamily="18" charset="0"/>
              </a:rPr>
              <a:t>University, Ukraine</a:t>
            </a:r>
          </a:p>
          <a:p>
            <a:r>
              <a:rPr lang="pl-PL" b="1" dirty="0" smtClean="0">
                <a:latin typeface="Times New Roman" panose="02020603050405020304" pitchFamily="18" charset="0"/>
                <a:cs typeface="Times New Roman" panose="02020603050405020304" pitchFamily="18" charset="0"/>
              </a:rPr>
              <a:t>Studies on high irradiation resistivity materials, surface nanostructurization – thin layers of Zr/Nb</a:t>
            </a:r>
            <a:endParaRPr lang="en-US" b="1"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2900" dirty="0" smtClean="0">
                <a:latin typeface="Times New Roman" panose="02020603050405020304" pitchFamily="18" charset="0"/>
                <a:cs typeface="Times New Roman" panose="02020603050405020304" pitchFamily="18" charset="0"/>
              </a:rPr>
              <a:t>    </a:t>
            </a:r>
            <a:r>
              <a:rPr lang="pl-PL" sz="2900" dirty="0" smtClean="0">
                <a:latin typeface="Times New Roman" panose="02020603050405020304" pitchFamily="18" charset="0"/>
                <a:cs typeface="Times New Roman" panose="02020603050405020304" pitchFamily="18" charset="0"/>
              </a:rPr>
              <a:t>PTU </a:t>
            </a:r>
            <a:r>
              <a:rPr lang="pl-PL" sz="2900" dirty="0">
                <a:latin typeface="Times New Roman" panose="02020603050405020304" pitchFamily="18" charset="0"/>
                <a:cs typeface="Times New Roman" panose="02020603050405020304" pitchFamily="18" charset="0"/>
              </a:rPr>
              <a:t>Tomsk</a:t>
            </a:r>
            <a:r>
              <a:rPr lang="en-US" sz="2900" dirty="0">
                <a:latin typeface="Times New Roman" panose="02020603050405020304" pitchFamily="18" charset="0"/>
                <a:cs typeface="Times New Roman" panose="02020603050405020304" pitchFamily="18" charset="0"/>
              </a:rPr>
              <a:t>, Russia</a:t>
            </a:r>
            <a:endParaRPr lang="pl-PL" sz="2900" dirty="0">
              <a:latin typeface="Times New Roman" panose="02020603050405020304" pitchFamily="18" charset="0"/>
              <a:cs typeface="Times New Roman" panose="02020603050405020304" pitchFamily="18" charset="0"/>
            </a:endParaRPr>
          </a:p>
          <a:p>
            <a:r>
              <a:rPr lang="pl-PL" b="1" dirty="0" smtClean="0">
                <a:latin typeface="Times New Roman" panose="02020603050405020304" pitchFamily="18" charset="0"/>
                <a:cs typeface="Times New Roman" panose="02020603050405020304" pitchFamily="18" charset="0"/>
              </a:rPr>
              <a:t>Surface modification by ion implanatation in semiconductors and MOS structures</a:t>
            </a:r>
            <a:endParaRPr lang="en-US"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    </a:t>
            </a:r>
            <a:r>
              <a:rPr lang="pl-PL" dirty="0" smtClean="0">
                <a:latin typeface="Times New Roman" panose="02020603050405020304" pitchFamily="18" charset="0"/>
                <a:cs typeface="Times New Roman" panose="02020603050405020304" pitchFamily="18" charset="0"/>
              </a:rPr>
              <a:t>UMCS Lublin</a:t>
            </a:r>
            <a:r>
              <a:rPr lang="en-US" dirty="0" smtClean="0">
                <a:latin typeface="Times New Roman" panose="02020603050405020304" pitchFamily="18" charset="0"/>
                <a:cs typeface="Times New Roman" panose="02020603050405020304" pitchFamily="18" charset="0"/>
              </a:rPr>
              <a:t>, Poland</a:t>
            </a:r>
          </a:p>
          <a:p>
            <a:pPr>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    </a:t>
            </a:r>
            <a:r>
              <a:rPr lang="pl-PL" dirty="0" smtClean="0">
                <a:latin typeface="Times New Roman" panose="02020603050405020304" pitchFamily="18" charset="0"/>
                <a:cs typeface="Times New Roman" panose="02020603050405020304" pitchFamily="18" charset="0"/>
              </a:rPr>
              <a:t>CNT Hochiminh</a:t>
            </a:r>
            <a:r>
              <a:rPr lang="en-US" dirty="0" smtClean="0">
                <a:latin typeface="Times New Roman" panose="02020603050405020304" pitchFamily="18" charset="0"/>
                <a:cs typeface="Times New Roman" panose="02020603050405020304" pitchFamily="18" charset="0"/>
              </a:rPr>
              <a:t>, Vietnam</a:t>
            </a:r>
          </a:p>
          <a:p>
            <a:pPr>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    Institute of Physics, </a:t>
            </a:r>
            <a:r>
              <a:rPr lang="pl-PL" dirty="0" smtClean="0">
                <a:latin typeface="Times New Roman" panose="02020603050405020304" pitchFamily="18" charset="0"/>
                <a:cs typeface="Times New Roman" panose="02020603050405020304" pitchFamily="18" charset="0"/>
              </a:rPr>
              <a:t>VAST</a:t>
            </a:r>
            <a:r>
              <a:rPr lang="en-US" dirty="0" smtClean="0">
                <a:latin typeface="Times New Roman" panose="02020603050405020304" pitchFamily="18" charset="0"/>
                <a:cs typeface="Times New Roman" panose="02020603050405020304" pitchFamily="18" charset="0"/>
              </a:rPr>
              <a:t>, </a:t>
            </a:r>
            <a:r>
              <a:rPr lang="pl-PL" dirty="0" smtClean="0">
                <a:latin typeface="Times New Roman" panose="02020603050405020304" pitchFamily="18" charset="0"/>
                <a:cs typeface="Times New Roman" panose="02020603050405020304" pitchFamily="18" charset="0"/>
              </a:rPr>
              <a:t>Hanoi</a:t>
            </a:r>
            <a:r>
              <a:rPr lang="en-US" dirty="0" smtClean="0">
                <a:latin typeface="Times New Roman" panose="02020603050405020304" pitchFamily="18" charset="0"/>
                <a:cs typeface="Times New Roman" panose="02020603050405020304" pitchFamily="18" charset="0"/>
              </a:rPr>
              <a:t>, Vietnam</a:t>
            </a:r>
          </a:p>
          <a:p>
            <a:endParaRPr lang="pl-PL" dirty="0" smtClean="0"/>
          </a:p>
          <a:p>
            <a:endParaRPr lang="pl-PL" dirty="0" smtClean="0"/>
          </a:p>
          <a:p>
            <a:endParaRPr lang="pl-PL" dirty="0" smtClean="0"/>
          </a:p>
          <a:p>
            <a:endParaRPr lang="pl-PL" dirty="0" smtClean="0"/>
          </a:p>
          <a:p>
            <a:endParaRPr lang="pl-PL" dirty="0" smtClean="0"/>
          </a:p>
          <a:p>
            <a:endParaRPr lang="pl-PL" dirty="0" smtClean="0"/>
          </a:p>
          <a:p>
            <a:endParaRPr lang="pl-PL" dirty="0" smtClean="0"/>
          </a:p>
          <a:p>
            <a:endParaRPr lang="pl-PL" dirty="0" smtClean="0"/>
          </a:p>
          <a:p>
            <a:endParaRPr lang="pl-PL" dirty="0" smtClean="0"/>
          </a:p>
          <a:p>
            <a:endParaRPr lang="pl-PL" dirty="0"/>
          </a:p>
        </p:txBody>
      </p:sp>
      <p:sp>
        <p:nvSpPr>
          <p:cNvPr id="2" name="Номер слайда 1"/>
          <p:cNvSpPr>
            <a:spLocks noGrp="1"/>
          </p:cNvSpPr>
          <p:nvPr>
            <p:ph type="sldNum" sz="quarter" idx="12"/>
          </p:nvPr>
        </p:nvSpPr>
        <p:spPr/>
        <p:txBody>
          <a:bodyPr/>
          <a:lstStyle/>
          <a:p>
            <a:fld id="{538FDBCA-4C1A-4487-B8A4-3BD96999B7CD}" type="slidenum">
              <a:rPr lang="pl-PL" smtClean="0"/>
              <a:t>27</a:t>
            </a:fld>
            <a:endParaRPr lang="pl-PL"/>
          </a:p>
        </p:txBody>
      </p:sp>
    </p:spTree>
    <p:extLst>
      <p:ext uri="{BB962C8B-B14F-4D97-AF65-F5344CB8AC3E}">
        <p14:creationId xmlns:p14="http://schemas.microsoft.com/office/powerpoint/2010/main" val="33546657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1326994"/>
            <a:ext cx="10515600" cy="5252225"/>
          </a:xfrm>
        </p:spPr>
        <p:txBody>
          <a:bodyPr>
            <a:normAutofit fontScale="70000" lnSpcReduction="20000"/>
          </a:bodyPr>
          <a:lstStyle/>
          <a:p>
            <a:r>
              <a:rPr lang="pl-PL" sz="2600" b="1" dirty="0">
                <a:latin typeface="Times New Roman" panose="02020603050405020304" pitchFamily="18" charset="0"/>
                <a:cs typeface="Times New Roman" panose="02020603050405020304" pitchFamily="18" charset="0"/>
              </a:rPr>
              <a:t>Surface modification of zeolite ZSM-5 by irradiation </a:t>
            </a:r>
            <a:endParaRPr lang="en-US" sz="2600" b="1"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dirty="0" smtClean="0"/>
              <a:t>   </a:t>
            </a:r>
            <a:r>
              <a:rPr lang="pl-PL" dirty="0" smtClean="0">
                <a:latin typeface="Times New Roman" panose="02020603050405020304" pitchFamily="18" charset="0"/>
                <a:cs typeface="Times New Roman" panose="02020603050405020304" pitchFamily="18" charset="0"/>
              </a:rPr>
              <a:t>CNT Hochiminh</a:t>
            </a:r>
            <a:r>
              <a:rPr lang="en-US" dirty="0" smtClean="0">
                <a:latin typeface="Times New Roman" panose="02020603050405020304" pitchFamily="18" charset="0"/>
                <a:cs typeface="Times New Roman" panose="02020603050405020304" pitchFamily="18" charset="0"/>
              </a:rPr>
              <a:t>, Vietnam</a:t>
            </a:r>
            <a:endParaRPr lang="pl-PL" dirty="0">
              <a:latin typeface="Times New Roman" panose="02020603050405020304" pitchFamily="18" charset="0"/>
              <a:cs typeface="Times New Roman" panose="02020603050405020304" pitchFamily="18" charset="0"/>
            </a:endParaRPr>
          </a:p>
          <a:p>
            <a:r>
              <a:rPr lang="pl-PL" b="1" dirty="0">
                <a:latin typeface="Times New Roman" panose="02020603050405020304" pitchFamily="18" charset="0"/>
                <a:cs typeface="Times New Roman" panose="02020603050405020304" pitchFamily="18" charset="0"/>
              </a:rPr>
              <a:t>Study of defects in optical materials - LiGaSe</a:t>
            </a:r>
            <a:r>
              <a:rPr lang="pl-PL" b="1" baseline="-25000" dirty="0">
                <a:latin typeface="Times New Roman" panose="02020603050405020304" pitchFamily="18" charset="0"/>
                <a:cs typeface="Times New Roman" panose="02020603050405020304" pitchFamily="18" charset="0"/>
              </a:rPr>
              <a:t>2 , </a:t>
            </a:r>
            <a:r>
              <a:rPr lang="pl-PL" b="1" dirty="0">
                <a:latin typeface="Times New Roman" panose="02020603050405020304" pitchFamily="18" charset="0"/>
                <a:cs typeface="Times New Roman" panose="02020603050405020304" pitchFamily="18" charset="0"/>
              </a:rPr>
              <a:t>bromides and chlorides</a:t>
            </a:r>
            <a:r>
              <a:rPr lang="pl-PL" b="1" baseline="-25000" dirty="0">
                <a:latin typeface="Times New Roman" panose="02020603050405020304" pitchFamily="18" charset="0"/>
                <a:cs typeface="Times New Roman" panose="02020603050405020304" pitchFamily="18" charset="0"/>
              </a:rPr>
              <a:t> </a:t>
            </a:r>
            <a:r>
              <a:rPr lang="pl-PL" b="1" dirty="0">
                <a:latin typeface="Times New Roman" panose="02020603050405020304" pitchFamily="18" charset="0"/>
                <a:cs typeface="Times New Roman" panose="02020603050405020304" pitchFamily="18" charset="0"/>
              </a:rPr>
              <a:t>APb</a:t>
            </a:r>
            <a:r>
              <a:rPr lang="pl-PL" b="1" baseline="-25000" dirty="0">
                <a:latin typeface="Times New Roman" panose="02020603050405020304" pitchFamily="18" charset="0"/>
                <a:cs typeface="Times New Roman" panose="02020603050405020304" pitchFamily="18" charset="0"/>
              </a:rPr>
              <a:t>2</a:t>
            </a:r>
            <a:r>
              <a:rPr lang="pl-PL" b="1" dirty="0">
                <a:latin typeface="Times New Roman" panose="02020603050405020304" pitchFamily="18" charset="0"/>
                <a:cs typeface="Times New Roman" panose="02020603050405020304" pitchFamily="18" charset="0"/>
              </a:rPr>
              <a:t>C</a:t>
            </a:r>
            <a:r>
              <a:rPr lang="pl-PL" b="1" baseline="-25000" dirty="0">
                <a:latin typeface="Times New Roman" panose="02020603050405020304" pitchFamily="18" charset="0"/>
                <a:cs typeface="Times New Roman" panose="02020603050405020304" pitchFamily="18" charset="0"/>
              </a:rPr>
              <a:t>5 </a:t>
            </a:r>
            <a:r>
              <a:rPr lang="pl-PL" b="1" dirty="0">
                <a:latin typeface="Times New Roman" panose="02020603050405020304" pitchFamily="18" charset="0"/>
                <a:cs typeface="Times New Roman" panose="02020603050405020304" pitchFamily="18" charset="0"/>
              </a:rPr>
              <a:t>type, where A=K or Rb, and C=Cl or </a:t>
            </a:r>
            <a:r>
              <a:rPr lang="pl-PL" b="1" dirty="0" smtClean="0">
                <a:latin typeface="Times New Roman" panose="02020603050405020304" pitchFamily="18" charset="0"/>
                <a:cs typeface="Times New Roman" panose="02020603050405020304" pitchFamily="18" charset="0"/>
              </a:rPr>
              <a:t>Br</a:t>
            </a:r>
            <a:endParaRPr lang="en-US" b="1"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dirty="0" smtClean="0"/>
              <a:t>   </a:t>
            </a:r>
            <a:r>
              <a:rPr lang="pl-PL" dirty="0" smtClean="0">
                <a:latin typeface="Times New Roman" panose="02020603050405020304" pitchFamily="18" charset="0"/>
                <a:cs typeface="Times New Roman" panose="02020603050405020304" pitchFamily="18" charset="0"/>
              </a:rPr>
              <a:t>IGM </a:t>
            </a:r>
            <a:r>
              <a:rPr lang="pl-PL" dirty="0">
                <a:latin typeface="Times New Roman" panose="02020603050405020304" pitchFamily="18" charset="0"/>
                <a:cs typeface="Times New Roman" panose="02020603050405020304" pitchFamily="18" charset="0"/>
              </a:rPr>
              <a:t>SB RAS and NSU, </a:t>
            </a:r>
            <a:r>
              <a:rPr lang="pl-PL" dirty="0" smtClean="0">
                <a:latin typeface="Times New Roman" panose="02020603050405020304" pitchFamily="18" charset="0"/>
                <a:cs typeface="Times New Roman" panose="02020603050405020304" pitchFamily="18" charset="0"/>
              </a:rPr>
              <a:t>Novosibirsk</a:t>
            </a:r>
            <a:r>
              <a:rPr lang="en-US" dirty="0" smtClean="0">
                <a:latin typeface="Times New Roman" panose="02020603050405020304" pitchFamily="18" charset="0"/>
                <a:cs typeface="Times New Roman" panose="02020603050405020304" pitchFamily="18" charset="0"/>
              </a:rPr>
              <a:t>, Russia</a:t>
            </a:r>
          </a:p>
          <a:p>
            <a:pPr>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   </a:t>
            </a:r>
            <a:r>
              <a:rPr lang="pl-PL" dirty="0" smtClean="0">
                <a:latin typeface="Times New Roman" panose="02020603050405020304" pitchFamily="18" charset="0"/>
                <a:cs typeface="Times New Roman" panose="02020603050405020304" pitchFamily="18" charset="0"/>
              </a:rPr>
              <a:t>JINR</a:t>
            </a:r>
            <a:r>
              <a:rPr lang="en-US" dirty="0" smtClean="0">
                <a:latin typeface="Times New Roman" panose="02020603050405020304" pitchFamily="18" charset="0"/>
                <a:cs typeface="Times New Roman" panose="02020603050405020304" pitchFamily="18" charset="0"/>
              </a:rPr>
              <a:t>, FLNP</a:t>
            </a:r>
            <a:endParaRPr lang="pl-PL" dirty="0">
              <a:latin typeface="Times New Roman" panose="02020603050405020304" pitchFamily="18" charset="0"/>
              <a:cs typeface="Times New Roman" panose="02020603050405020304" pitchFamily="18" charset="0"/>
            </a:endParaRPr>
          </a:p>
          <a:p>
            <a:r>
              <a:rPr lang="pl-PL" b="1" dirty="0">
                <a:latin typeface="Times New Roman" panose="02020603050405020304" pitchFamily="18" charset="0"/>
                <a:cs typeface="Times New Roman" panose="02020603050405020304" pitchFamily="18" charset="0"/>
              </a:rPr>
              <a:t>Study of destruction proces – cavitation, wear, </a:t>
            </a:r>
            <a:r>
              <a:rPr lang="pl-PL" b="1" dirty="0" smtClean="0">
                <a:latin typeface="Times New Roman" panose="02020603050405020304" pitchFamily="18" charset="0"/>
                <a:cs typeface="Times New Roman" panose="02020603050405020304" pitchFamily="18" charset="0"/>
              </a:rPr>
              <a:t>corrosion</a:t>
            </a:r>
            <a:endParaRPr lang="en-US" b="1"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   </a:t>
            </a:r>
            <a:r>
              <a:rPr lang="pl-PL" dirty="0" smtClean="0">
                <a:latin typeface="Times New Roman" panose="02020603050405020304" pitchFamily="18" charset="0"/>
                <a:cs typeface="Times New Roman" panose="02020603050405020304" pitchFamily="18" charset="0"/>
              </a:rPr>
              <a:t>Institute </a:t>
            </a:r>
            <a:r>
              <a:rPr lang="pl-PL" dirty="0">
                <a:latin typeface="Times New Roman" panose="02020603050405020304" pitchFamily="18" charset="0"/>
                <a:cs typeface="Times New Roman" panose="02020603050405020304" pitchFamily="18" charset="0"/>
              </a:rPr>
              <a:t>of Nuclear Physics PAS, </a:t>
            </a:r>
            <a:r>
              <a:rPr lang="en-US" dirty="0" smtClean="0">
                <a:latin typeface="Times New Roman" panose="02020603050405020304" pitchFamily="18" charset="0"/>
                <a:cs typeface="Times New Roman" panose="02020603050405020304" pitchFamily="18" charset="0"/>
              </a:rPr>
              <a:t>K</a:t>
            </a:r>
            <a:r>
              <a:rPr lang="pl-PL" dirty="0" smtClean="0">
                <a:latin typeface="Times New Roman" panose="02020603050405020304" pitchFamily="18" charset="0"/>
                <a:cs typeface="Times New Roman" panose="02020603050405020304" pitchFamily="18" charset="0"/>
              </a:rPr>
              <a:t>racow</a:t>
            </a:r>
            <a:r>
              <a:rPr lang="en-US" dirty="0" smtClean="0">
                <a:latin typeface="Times New Roman" panose="02020603050405020304" pitchFamily="18" charset="0"/>
                <a:cs typeface="Times New Roman" panose="02020603050405020304" pitchFamily="18" charset="0"/>
              </a:rPr>
              <a:t>, Poland</a:t>
            </a:r>
          </a:p>
          <a:p>
            <a:pPr>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   Northern </a:t>
            </a:r>
            <a:r>
              <a:rPr lang="en-US" dirty="0">
                <a:latin typeface="Times New Roman" panose="02020603050405020304" pitchFamily="18" charset="0"/>
                <a:cs typeface="Times New Roman" panose="02020603050405020304" pitchFamily="18" charset="0"/>
              </a:rPr>
              <a:t>Arctic Federal University, </a:t>
            </a:r>
            <a:r>
              <a:rPr lang="en-US" dirty="0" smtClean="0">
                <a:latin typeface="Times New Roman" panose="02020603050405020304" pitchFamily="18" charset="0"/>
                <a:cs typeface="Times New Roman" panose="02020603050405020304" pitchFamily="18" charset="0"/>
              </a:rPr>
              <a:t>Arkhangelsk, Russia</a:t>
            </a:r>
            <a:endParaRPr lang="pl-PL" dirty="0">
              <a:latin typeface="Times New Roman" panose="02020603050405020304" pitchFamily="18" charset="0"/>
              <a:cs typeface="Times New Roman" panose="02020603050405020304" pitchFamily="18" charset="0"/>
            </a:endParaRPr>
          </a:p>
          <a:p>
            <a:r>
              <a:rPr lang="pl-PL" b="1" dirty="0">
                <a:latin typeface="Times New Roman" panose="02020603050405020304" pitchFamily="18" charset="0"/>
                <a:cs typeface="Times New Roman" panose="02020603050405020304" pitchFamily="18" charset="0"/>
              </a:rPr>
              <a:t>The role of defects in magnetic properties in nanopwoders -BaTiO</a:t>
            </a:r>
            <a:r>
              <a:rPr lang="pl-PL" b="1" baseline="-25000" dirty="0">
                <a:latin typeface="Times New Roman" panose="02020603050405020304" pitchFamily="18" charset="0"/>
                <a:cs typeface="Times New Roman" panose="02020603050405020304" pitchFamily="18" charset="0"/>
              </a:rPr>
              <a:t>3</a:t>
            </a:r>
            <a:r>
              <a:rPr lang="pl-PL" b="1" dirty="0">
                <a:latin typeface="Times New Roman" panose="02020603050405020304" pitchFamily="18" charset="0"/>
                <a:cs typeface="Times New Roman" panose="02020603050405020304" pitchFamily="18" charset="0"/>
              </a:rPr>
              <a:t> </a:t>
            </a:r>
            <a:r>
              <a:rPr lang="pl-PL"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VSU</a:t>
            </a:r>
            <a:r>
              <a:rPr lang="pl-PL" dirty="0" smtClean="0">
                <a:latin typeface="Times New Roman" panose="02020603050405020304" pitchFamily="18" charset="0"/>
                <a:cs typeface="Times New Roman" panose="02020603050405020304" pitchFamily="18" charset="0"/>
              </a:rPr>
              <a:t>, Voronezh</a:t>
            </a:r>
            <a:r>
              <a:rPr lang="en-US" dirty="0" smtClean="0">
                <a:latin typeface="Times New Roman" panose="02020603050405020304" pitchFamily="18" charset="0"/>
                <a:cs typeface="Times New Roman" panose="02020603050405020304" pitchFamily="18" charset="0"/>
              </a:rPr>
              <a:t>, Russia</a:t>
            </a:r>
            <a:endParaRPr lang="pl-PL" dirty="0">
              <a:latin typeface="Times New Roman" panose="02020603050405020304" pitchFamily="18" charset="0"/>
              <a:cs typeface="Times New Roman" panose="02020603050405020304" pitchFamily="18" charset="0"/>
            </a:endParaRPr>
          </a:p>
          <a:p>
            <a:r>
              <a:rPr lang="pl-PL" b="1" dirty="0">
                <a:latin typeface="Times New Roman" panose="02020603050405020304" pitchFamily="18" charset="0"/>
                <a:cs typeface="Times New Roman" panose="02020603050405020304" pitchFamily="18" charset="0"/>
              </a:rPr>
              <a:t>Mechanical modification of materials – sandblasting, </a:t>
            </a:r>
            <a:r>
              <a:rPr lang="en-US" b="1" dirty="0">
                <a:latin typeface="Times New Roman" panose="02020603050405020304" pitchFamily="18" charset="0"/>
                <a:cs typeface="Times New Roman" panose="02020603050405020304" pitchFamily="18" charset="0"/>
              </a:rPr>
              <a:t>hydrostatic extrusion, surface modification attrition </a:t>
            </a:r>
            <a:r>
              <a:rPr lang="en-US" b="1" dirty="0" smtClean="0">
                <a:latin typeface="Times New Roman" panose="02020603050405020304" pitchFamily="18" charset="0"/>
                <a:cs typeface="Times New Roman" panose="02020603050405020304" pitchFamily="18" charset="0"/>
              </a:rPr>
              <a:t>techniques</a:t>
            </a:r>
          </a:p>
          <a:p>
            <a:pPr>
              <a:buFont typeface="Wingdings" panose="05000000000000000000" pitchFamily="2" charset="2"/>
              <a:buChar char="q"/>
            </a:pPr>
            <a:r>
              <a:rPr lang="en-US" dirty="0" smtClean="0"/>
              <a:t>   </a:t>
            </a:r>
            <a:r>
              <a:rPr lang="pl-PL" dirty="0" smtClean="0">
                <a:latin typeface="Times New Roman" panose="02020603050405020304" pitchFamily="18" charset="0"/>
                <a:cs typeface="Times New Roman" panose="02020603050405020304" pitchFamily="18" charset="0"/>
              </a:rPr>
              <a:t>Institute </a:t>
            </a:r>
            <a:r>
              <a:rPr lang="pl-PL" dirty="0">
                <a:latin typeface="Times New Roman" panose="02020603050405020304" pitchFamily="18" charset="0"/>
                <a:cs typeface="Times New Roman" panose="02020603050405020304" pitchFamily="18" charset="0"/>
              </a:rPr>
              <a:t>of Nuclear Physics PAS, </a:t>
            </a:r>
            <a:r>
              <a:rPr lang="en-US" dirty="0" smtClean="0">
                <a:latin typeface="Times New Roman" panose="02020603050405020304" pitchFamily="18" charset="0"/>
                <a:cs typeface="Times New Roman" panose="02020603050405020304" pitchFamily="18" charset="0"/>
              </a:rPr>
              <a:t>K</a:t>
            </a:r>
            <a:r>
              <a:rPr lang="pl-PL" dirty="0" smtClean="0">
                <a:latin typeface="Times New Roman" panose="02020603050405020304" pitchFamily="18" charset="0"/>
                <a:cs typeface="Times New Roman" panose="02020603050405020304" pitchFamily="18" charset="0"/>
              </a:rPr>
              <a:t>racow</a:t>
            </a:r>
            <a:r>
              <a:rPr lang="en-US" dirty="0" smtClean="0">
                <a:latin typeface="Times New Roman" panose="02020603050405020304" pitchFamily="18" charset="0"/>
                <a:cs typeface="Times New Roman" panose="02020603050405020304" pitchFamily="18" charset="0"/>
              </a:rPr>
              <a:t>, Poland</a:t>
            </a: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pl-PL"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pl-PL" dirty="0" smtClean="0">
                <a:latin typeface="Times New Roman" panose="02020603050405020304" pitchFamily="18" charset="0"/>
                <a:cs typeface="Times New Roman" panose="02020603050405020304" pitchFamily="18" charset="0"/>
              </a:rPr>
              <a:t>UE</a:t>
            </a:r>
            <a:r>
              <a:rPr lang="pl-PL"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K</a:t>
            </a:r>
            <a:r>
              <a:rPr lang="pl-PL" dirty="0" smtClean="0">
                <a:latin typeface="Times New Roman" panose="02020603050405020304" pitchFamily="18" charset="0"/>
                <a:cs typeface="Times New Roman" panose="02020603050405020304" pitchFamily="18" charset="0"/>
              </a:rPr>
              <a:t>racow</a:t>
            </a:r>
            <a:r>
              <a:rPr lang="en-US" dirty="0" smtClean="0">
                <a:latin typeface="Times New Roman" panose="02020603050405020304" pitchFamily="18" charset="0"/>
                <a:cs typeface="Times New Roman" panose="02020603050405020304" pitchFamily="18" charset="0"/>
              </a:rPr>
              <a:t>, Poland</a:t>
            </a:r>
          </a:p>
          <a:p>
            <a:pPr>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   </a:t>
            </a:r>
            <a:r>
              <a:rPr lang="pl-PL" dirty="0" smtClean="0">
                <a:latin typeface="Times New Roman" panose="02020603050405020304" pitchFamily="18" charset="0"/>
                <a:cs typeface="Times New Roman" panose="02020603050405020304" pitchFamily="18" charset="0"/>
              </a:rPr>
              <a:t>AGH </a:t>
            </a:r>
            <a:r>
              <a:rPr lang="pl-PL" dirty="0">
                <a:latin typeface="Times New Roman" panose="02020603050405020304" pitchFamily="18" charset="0"/>
                <a:cs typeface="Times New Roman" panose="02020603050405020304" pitchFamily="18" charset="0"/>
              </a:rPr>
              <a:t>University, </a:t>
            </a:r>
            <a:r>
              <a:rPr lang="en-US" dirty="0">
                <a:latin typeface="Times New Roman" panose="02020603050405020304" pitchFamily="18" charset="0"/>
                <a:cs typeface="Times New Roman" panose="02020603050405020304" pitchFamily="18" charset="0"/>
              </a:rPr>
              <a:t>K</a:t>
            </a:r>
            <a:r>
              <a:rPr lang="pl-PL" dirty="0" smtClean="0">
                <a:latin typeface="Times New Roman" panose="02020603050405020304" pitchFamily="18" charset="0"/>
                <a:cs typeface="Times New Roman" panose="02020603050405020304" pitchFamily="18" charset="0"/>
              </a:rPr>
              <a:t>racow</a:t>
            </a:r>
            <a:r>
              <a:rPr lang="en-US" dirty="0" smtClean="0">
                <a:latin typeface="Times New Roman" panose="02020603050405020304" pitchFamily="18" charset="0"/>
                <a:cs typeface="Times New Roman" panose="02020603050405020304" pitchFamily="18" charset="0"/>
              </a:rPr>
              <a:t>, Poland</a:t>
            </a:r>
          </a:p>
          <a:p>
            <a:pPr>
              <a:buFont typeface="Wingdings" panose="05000000000000000000" pitchFamily="2" charset="2"/>
              <a:buChar char="q"/>
            </a:pPr>
            <a:r>
              <a:rPr lang="en-US" dirty="0" smtClean="0">
                <a:latin typeface="Times New Roman" panose="02020603050405020304" pitchFamily="18" charset="0"/>
                <a:cs typeface="Times New Roman" panose="02020603050405020304" pitchFamily="18" charset="0"/>
              </a:rPr>
              <a:t>   </a:t>
            </a:r>
            <a:r>
              <a:rPr lang="pl-PL" dirty="0" smtClean="0">
                <a:latin typeface="Times New Roman" panose="02020603050405020304" pitchFamily="18" charset="0"/>
                <a:cs typeface="Times New Roman" panose="02020603050405020304" pitchFamily="18" charset="0"/>
              </a:rPr>
              <a:t>Rzeszów </a:t>
            </a:r>
            <a:r>
              <a:rPr lang="pl-PL" dirty="0">
                <a:latin typeface="Times New Roman" panose="02020603050405020304" pitchFamily="18" charset="0"/>
                <a:cs typeface="Times New Roman" panose="02020603050405020304" pitchFamily="18" charset="0"/>
              </a:rPr>
              <a:t>University of </a:t>
            </a:r>
            <a:r>
              <a:rPr lang="pl-PL" dirty="0" smtClean="0">
                <a:latin typeface="Times New Roman" panose="02020603050405020304" pitchFamily="18" charset="0"/>
                <a:cs typeface="Times New Roman" panose="02020603050405020304" pitchFamily="18" charset="0"/>
              </a:rPr>
              <a:t>Technology</a:t>
            </a:r>
            <a:r>
              <a:rPr lang="en-US" dirty="0" smtClean="0">
                <a:latin typeface="Times New Roman" panose="02020603050405020304" pitchFamily="18" charset="0"/>
                <a:cs typeface="Times New Roman" panose="02020603050405020304" pitchFamily="18" charset="0"/>
              </a:rPr>
              <a:t>, Poland</a:t>
            </a:r>
            <a:endParaRPr lang="pl-PL" dirty="0">
              <a:latin typeface="Times New Roman" panose="02020603050405020304" pitchFamily="18" charset="0"/>
              <a:cs typeface="Times New Roman" panose="02020603050405020304" pitchFamily="18" charset="0"/>
            </a:endParaRPr>
          </a:p>
          <a:p>
            <a:endParaRPr lang="ru-RU" dirty="0"/>
          </a:p>
        </p:txBody>
      </p:sp>
      <p:sp>
        <p:nvSpPr>
          <p:cNvPr id="4" name="Tytuł 1"/>
          <p:cNvSpPr>
            <a:spLocks noGrp="1"/>
          </p:cNvSpPr>
          <p:nvPr>
            <p:ph type="title"/>
          </p:nvPr>
        </p:nvSpPr>
        <p:spPr>
          <a:xfrm>
            <a:off x="838200" y="1432"/>
            <a:ext cx="10515600" cy="1325563"/>
          </a:xfrm>
        </p:spPr>
        <p:txBody>
          <a:bodyPr/>
          <a:lstStyle/>
          <a:p>
            <a:r>
              <a:rPr lang="pl-PL" b="1" dirty="0" err="1" smtClean="0"/>
              <a:t>Cooperations</a:t>
            </a:r>
            <a:r>
              <a:rPr lang="pl-PL" b="1" dirty="0" smtClean="0"/>
              <a:t>:</a:t>
            </a:r>
            <a:endParaRPr lang="pl-PL" b="1" dirty="0"/>
          </a:p>
        </p:txBody>
      </p:sp>
      <p:sp>
        <p:nvSpPr>
          <p:cNvPr id="2" name="Номер слайда 1"/>
          <p:cNvSpPr>
            <a:spLocks noGrp="1"/>
          </p:cNvSpPr>
          <p:nvPr>
            <p:ph type="sldNum" sz="quarter" idx="12"/>
          </p:nvPr>
        </p:nvSpPr>
        <p:spPr/>
        <p:txBody>
          <a:bodyPr/>
          <a:lstStyle/>
          <a:p>
            <a:fld id="{538FDBCA-4C1A-4487-B8A4-3BD96999B7CD}" type="slidenum">
              <a:rPr lang="pl-PL" smtClean="0"/>
              <a:t>28</a:t>
            </a:fld>
            <a:endParaRPr lang="pl-PL"/>
          </a:p>
        </p:txBody>
      </p:sp>
    </p:spTree>
    <p:extLst>
      <p:ext uri="{BB962C8B-B14F-4D97-AF65-F5344CB8AC3E}">
        <p14:creationId xmlns:p14="http://schemas.microsoft.com/office/powerpoint/2010/main" val="33469947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Объект 7"/>
          <p:cNvGraphicFramePr>
            <a:graphicFrameLocks noChangeAspect="1"/>
          </p:cNvGraphicFramePr>
          <p:nvPr>
            <p:extLst>
              <p:ext uri="{D42A27DB-BD31-4B8C-83A1-F6EECF244321}">
                <p14:modId xmlns:p14="http://schemas.microsoft.com/office/powerpoint/2010/main" val="205382628"/>
              </p:ext>
            </p:extLst>
          </p:nvPr>
        </p:nvGraphicFramePr>
        <p:xfrm>
          <a:off x="6601522" y="1750334"/>
          <a:ext cx="5347023" cy="4101826"/>
        </p:xfrm>
        <a:graphic>
          <a:graphicData uri="http://schemas.openxmlformats.org/presentationml/2006/ole">
            <mc:AlternateContent xmlns:mc="http://schemas.openxmlformats.org/markup-compatibility/2006">
              <mc:Choice xmlns:v="urn:schemas-microsoft-com:vml" Requires="v">
                <p:oleObj spid="_x0000_s43020" r:id="rId4" imgW="5650920" imgH="4318560" progId="SigmaPlotGraphicObject.9">
                  <p:embed/>
                </p:oleObj>
              </mc:Choice>
              <mc:Fallback>
                <p:oleObj r:id="rId4" imgW="5650920" imgH="4318560" progId="SigmaPlotGraphicObject.9">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1522" y="1750334"/>
                        <a:ext cx="5347023" cy="4101826"/>
                      </a:xfrm>
                      <a:prstGeom prst="rect">
                        <a:avLst/>
                      </a:prstGeom>
                      <a:noFill/>
                    </p:spPr>
                  </p:pic>
                </p:oleObj>
              </mc:Fallback>
            </mc:AlternateContent>
          </a:graphicData>
        </a:graphic>
      </p:graphicFrame>
      <p:sp>
        <p:nvSpPr>
          <p:cNvPr id="4"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Nearest plans</a:t>
            </a:r>
            <a:endParaRPr lang="pl-PL" dirty="0"/>
          </a:p>
        </p:txBody>
      </p:sp>
      <p:pic>
        <p:nvPicPr>
          <p:cNvPr id="5" name="Рисунок 4"/>
          <p:cNvPicPr>
            <a:picLocks noChangeAspect="1"/>
          </p:cNvPicPr>
          <p:nvPr/>
        </p:nvPicPr>
        <p:blipFill>
          <a:blip r:embed="rId6"/>
          <a:stretch>
            <a:fillRect/>
          </a:stretch>
        </p:blipFill>
        <p:spPr>
          <a:xfrm>
            <a:off x="1265224" y="1115123"/>
            <a:ext cx="5156210" cy="5225172"/>
          </a:xfrm>
          <a:prstGeom prst="rect">
            <a:avLst/>
          </a:prstGeom>
        </p:spPr>
      </p:pic>
      <p:sp>
        <p:nvSpPr>
          <p:cNvPr id="6" name="Прямоугольник 5"/>
          <p:cNvSpPr/>
          <p:nvPr/>
        </p:nvSpPr>
        <p:spPr>
          <a:xfrm>
            <a:off x="6950927" y="330293"/>
            <a:ext cx="4534829" cy="1569660"/>
          </a:xfrm>
          <a:prstGeom prst="rect">
            <a:avLst/>
          </a:prstGeom>
        </p:spPr>
        <p:txBody>
          <a:bodyPr wrap="square">
            <a:spAutoFit/>
          </a:bodyPr>
          <a:lstStyle/>
          <a:p>
            <a:r>
              <a:rPr lang="en-US" sz="2200" b="1" dirty="0">
                <a:solidFill>
                  <a:srgbClr val="FF0000"/>
                </a:solidFill>
                <a:latin typeface="Times New Roman" panose="02020603050405020304" pitchFamily="18" charset="0"/>
              </a:rPr>
              <a:t>Doppler Coincidence Spectroscopy</a:t>
            </a:r>
          </a:p>
          <a:p>
            <a:r>
              <a:rPr lang="en-US" dirty="0">
                <a:solidFill>
                  <a:srgbClr val="000000"/>
                </a:solidFill>
                <a:latin typeface="T11"/>
              </a:rPr>
              <a:t>- coincident detection of</a:t>
            </a:r>
          </a:p>
          <a:p>
            <a:r>
              <a:rPr lang="en-US" dirty="0">
                <a:solidFill>
                  <a:srgbClr val="000000"/>
                </a:solidFill>
                <a:latin typeface="T11"/>
              </a:rPr>
              <a:t>second annihilation </a:t>
            </a:r>
            <a:r>
              <a:rPr lang="en-US" sz="2000" dirty="0" smtClean="0">
                <a:solidFill>
                  <a:srgbClr val="000000"/>
                </a:solidFill>
                <a:latin typeface="T44"/>
                <a:sym typeface="Symbol" panose="05050102010706020507" pitchFamily="18" charset="2"/>
              </a:rPr>
              <a:t> </a:t>
            </a:r>
            <a:r>
              <a:rPr lang="en-US" dirty="0" smtClean="0">
                <a:solidFill>
                  <a:srgbClr val="000000"/>
                </a:solidFill>
                <a:latin typeface="T11"/>
              </a:rPr>
              <a:t>reduces </a:t>
            </a:r>
            <a:r>
              <a:rPr lang="en-US" dirty="0">
                <a:solidFill>
                  <a:srgbClr val="000000"/>
                </a:solidFill>
                <a:latin typeface="T11"/>
              </a:rPr>
              <a:t>background</a:t>
            </a:r>
          </a:p>
          <a:p>
            <a:r>
              <a:rPr lang="en-US" dirty="0">
                <a:solidFill>
                  <a:srgbClr val="000000"/>
                </a:solidFill>
                <a:latin typeface="T11"/>
              </a:rPr>
              <a:t>- use of a second </a:t>
            </a:r>
            <a:r>
              <a:rPr lang="en-US" dirty="0" err="1" smtClean="0">
                <a:solidFill>
                  <a:srgbClr val="000000"/>
                </a:solidFill>
                <a:latin typeface="T11"/>
              </a:rPr>
              <a:t>Ge</a:t>
            </a:r>
            <a:r>
              <a:rPr lang="en-US" dirty="0" smtClean="0">
                <a:solidFill>
                  <a:srgbClr val="000000"/>
                </a:solidFill>
                <a:latin typeface="T11"/>
              </a:rPr>
              <a:t> detector </a:t>
            </a:r>
            <a:r>
              <a:rPr lang="en-US" dirty="0">
                <a:solidFill>
                  <a:srgbClr val="000000"/>
                </a:solidFill>
                <a:latin typeface="T11"/>
              </a:rPr>
              <a:t>improves </a:t>
            </a:r>
            <a:r>
              <a:rPr lang="en-US" dirty="0" smtClean="0">
                <a:solidFill>
                  <a:srgbClr val="000000"/>
                </a:solidFill>
                <a:latin typeface="T11"/>
              </a:rPr>
              <a:t>energy resolution </a:t>
            </a:r>
            <a:r>
              <a:rPr lang="en-US" dirty="0">
                <a:solidFill>
                  <a:srgbClr val="000000"/>
                </a:solidFill>
                <a:latin typeface="T11"/>
              </a:rPr>
              <a:t>of </a:t>
            </a:r>
            <a:r>
              <a:rPr lang="en-US" dirty="0" smtClean="0">
                <a:solidFill>
                  <a:srgbClr val="000000"/>
                </a:solidFill>
                <a:latin typeface="T11"/>
              </a:rPr>
              <a:t>system</a:t>
            </a:r>
            <a:endParaRPr lang="en-US" dirty="0">
              <a:solidFill>
                <a:srgbClr val="000000"/>
              </a:solidFill>
              <a:latin typeface="T11"/>
            </a:endParaRPr>
          </a:p>
        </p:txBody>
      </p:sp>
      <p:sp>
        <p:nvSpPr>
          <p:cNvPr id="9" name="Номер слайда 8"/>
          <p:cNvSpPr>
            <a:spLocks noGrp="1"/>
          </p:cNvSpPr>
          <p:nvPr>
            <p:ph type="sldNum" sz="quarter" idx="12"/>
          </p:nvPr>
        </p:nvSpPr>
        <p:spPr/>
        <p:txBody>
          <a:bodyPr/>
          <a:lstStyle/>
          <a:p>
            <a:fld id="{538FDBCA-4C1A-4487-B8A4-3BD96999B7CD}" type="slidenum">
              <a:rPr lang="pl-PL" smtClean="0"/>
              <a:t>29</a:t>
            </a:fld>
            <a:endParaRPr lang="pl-PL"/>
          </a:p>
        </p:txBody>
      </p:sp>
    </p:spTree>
    <p:extLst>
      <p:ext uri="{BB962C8B-B14F-4D97-AF65-F5344CB8AC3E}">
        <p14:creationId xmlns:p14="http://schemas.microsoft.com/office/powerpoint/2010/main" val="2240577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9"/>
          <p:cNvSpPr>
            <a:spLocks noChangeArrowheads="1"/>
          </p:cNvSpPr>
          <p:nvPr/>
        </p:nvSpPr>
        <p:spPr bwMode="auto">
          <a:xfrm>
            <a:off x="364860" y="1089127"/>
            <a:ext cx="4939760" cy="1015663"/>
          </a:xfrm>
          <a:prstGeom prst="rect">
            <a:avLst/>
          </a:prstGeom>
          <a:noFill/>
          <a:ln w="19050" cap="flat" algn="ctr">
            <a:noFill/>
            <a:bevel/>
            <a:headEnd/>
            <a:tailEnd/>
          </a:ln>
          <a:effectLst>
            <a:softEdge rad="0"/>
          </a:effectLst>
        </p:spPr>
        <p:txBody>
          <a:bodyPr wrap="square" anchor="ct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pl-PL" sz="2000" b="1" dirty="0">
                <a:latin typeface="+mj-lt"/>
              </a:rPr>
              <a:t>PAS techniques:</a:t>
            </a:r>
            <a:endParaRPr lang="pl-PL" altLang="pl-PL" sz="2000" b="1" dirty="0">
              <a:latin typeface="+mj-lt"/>
            </a:endParaRPr>
          </a:p>
          <a:p>
            <a:pPr marL="257175" indent="-257175" eaLnBrk="1" hangingPunct="1">
              <a:buFont typeface="Wingdings" panose="05000000000000000000" pitchFamily="2" charset="2"/>
              <a:buChar char="q"/>
              <a:defRPr/>
            </a:pPr>
            <a:r>
              <a:rPr lang="en-US" altLang="pl-PL" sz="2000" dirty="0" smtClean="0">
                <a:latin typeface="+mj-lt"/>
              </a:rPr>
              <a:t>Doppler </a:t>
            </a:r>
            <a:r>
              <a:rPr lang="en-US" altLang="pl-PL" sz="2000" dirty="0">
                <a:latin typeface="+mj-lt"/>
              </a:rPr>
              <a:t>spectroscopy </a:t>
            </a:r>
            <a:r>
              <a:rPr lang="pl-PL" altLang="pl-PL" sz="2000" dirty="0">
                <a:latin typeface="+mj-lt"/>
              </a:rPr>
              <a:t>(DB)</a:t>
            </a:r>
          </a:p>
          <a:p>
            <a:pPr marL="214313" indent="-214313" eaLnBrk="1" hangingPunct="1">
              <a:buFont typeface="Wingdings" panose="05000000000000000000" pitchFamily="2" charset="2"/>
              <a:buChar char="q"/>
              <a:defRPr/>
            </a:pPr>
            <a:r>
              <a:rPr lang="en-US" altLang="pl-PL" sz="2000" dirty="0">
                <a:latin typeface="+mj-lt"/>
              </a:rPr>
              <a:t> positron lifetime spectroscopy </a:t>
            </a:r>
            <a:r>
              <a:rPr lang="pl-PL" altLang="pl-PL" sz="2000" dirty="0">
                <a:latin typeface="+mj-lt"/>
              </a:rPr>
              <a:t>(</a:t>
            </a:r>
            <a:r>
              <a:rPr lang="pl-PL" altLang="pl-PL" sz="2000" dirty="0" smtClean="0">
                <a:latin typeface="+mj-lt"/>
              </a:rPr>
              <a:t>LT</a:t>
            </a:r>
            <a:r>
              <a:rPr lang="en-US" altLang="pl-PL" sz="2000" dirty="0" smtClean="0">
                <a:latin typeface="+mj-lt"/>
              </a:rPr>
              <a:t>, PALS</a:t>
            </a:r>
            <a:r>
              <a:rPr lang="pl-PL" altLang="pl-PL" sz="2000" dirty="0" smtClean="0">
                <a:latin typeface="+mj-lt"/>
              </a:rPr>
              <a:t>)</a:t>
            </a:r>
            <a:endParaRPr lang="en-US" altLang="pl-PL" sz="2000" dirty="0">
              <a:latin typeface="+mj-lt"/>
            </a:endParaRPr>
          </a:p>
        </p:txBody>
      </p:sp>
      <p:sp>
        <p:nvSpPr>
          <p:cNvPr id="7" name="Rectangle 21"/>
          <p:cNvSpPr>
            <a:spLocks noChangeArrowheads="1"/>
          </p:cNvSpPr>
          <p:nvPr/>
        </p:nvSpPr>
        <p:spPr bwMode="auto">
          <a:xfrm>
            <a:off x="364860" y="2406135"/>
            <a:ext cx="4826147" cy="1323439"/>
          </a:xfrm>
          <a:prstGeom prst="rect">
            <a:avLst/>
          </a:prstGeom>
          <a:noFill/>
          <a:ln w="19050" cmpd="sng" algn="ctr">
            <a:noFill/>
            <a:miter lim="800000"/>
            <a:headEnd/>
            <a:tailEnd/>
          </a:ln>
        </p:spPr>
        <p:txBody>
          <a:bodyPr wrap="square" anchor="ct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pl-PL" altLang="pl-PL" sz="2000" b="1" dirty="0" err="1">
                <a:latin typeface="+mj-lt"/>
              </a:rPr>
              <a:t>Possibilities</a:t>
            </a:r>
            <a:r>
              <a:rPr lang="pl-PL" altLang="pl-PL" sz="2000" b="1" dirty="0">
                <a:latin typeface="+mj-lt"/>
              </a:rPr>
              <a:t>:</a:t>
            </a:r>
            <a:endParaRPr lang="en-US" altLang="pl-PL" sz="2000" b="1" dirty="0">
              <a:latin typeface="+mj-lt"/>
            </a:endParaRPr>
          </a:p>
          <a:p>
            <a:pPr marL="257175" indent="-257175" eaLnBrk="1" hangingPunct="1">
              <a:buFont typeface="Wingdings" panose="05000000000000000000" pitchFamily="2" charset="2"/>
              <a:buChar char="q"/>
              <a:defRPr/>
            </a:pPr>
            <a:r>
              <a:rPr lang="en-US" altLang="pl-PL" sz="2000" dirty="0">
                <a:latin typeface="+mj-lt"/>
              </a:rPr>
              <a:t>d</a:t>
            </a:r>
            <a:r>
              <a:rPr lang="pl-PL" altLang="pl-PL" sz="2000" dirty="0" err="1">
                <a:latin typeface="+mj-lt"/>
              </a:rPr>
              <a:t>etermination</a:t>
            </a:r>
            <a:r>
              <a:rPr lang="en-US" altLang="pl-PL" sz="2000" dirty="0">
                <a:latin typeface="+mj-lt"/>
              </a:rPr>
              <a:t> </a:t>
            </a:r>
            <a:r>
              <a:rPr lang="pl-PL" altLang="pl-PL" sz="2000" dirty="0">
                <a:latin typeface="+mj-lt"/>
              </a:rPr>
              <a:t>of </a:t>
            </a:r>
            <a:r>
              <a:rPr lang="pl-PL" altLang="pl-PL" sz="2000" dirty="0" err="1">
                <a:latin typeface="+mj-lt"/>
              </a:rPr>
              <a:t>defect</a:t>
            </a:r>
            <a:r>
              <a:rPr lang="pl-PL" altLang="pl-PL" sz="2000" dirty="0">
                <a:latin typeface="+mj-lt"/>
              </a:rPr>
              <a:t> </a:t>
            </a:r>
            <a:r>
              <a:rPr lang="pl-PL" altLang="pl-PL" sz="2000" dirty="0" err="1">
                <a:latin typeface="+mj-lt"/>
              </a:rPr>
              <a:t>concentration</a:t>
            </a:r>
            <a:endParaRPr lang="pl-PL" altLang="pl-PL" sz="2000" dirty="0">
              <a:latin typeface="+mj-lt"/>
            </a:endParaRPr>
          </a:p>
          <a:p>
            <a:pPr marL="257175" indent="-257175" eaLnBrk="1" hangingPunct="1">
              <a:buFont typeface="Wingdings" panose="05000000000000000000" pitchFamily="2" charset="2"/>
              <a:buChar char="q"/>
              <a:defRPr/>
            </a:pPr>
            <a:r>
              <a:rPr lang="en-US" altLang="pl-PL" sz="2000" dirty="0">
                <a:latin typeface="+mj-lt"/>
              </a:rPr>
              <a:t>e</a:t>
            </a:r>
            <a:r>
              <a:rPr lang="pl-PL" altLang="pl-PL" sz="2000" dirty="0" err="1">
                <a:latin typeface="+mj-lt"/>
              </a:rPr>
              <a:t>valuation</a:t>
            </a:r>
            <a:r>
              <a:rPr lang="en-US" altLang="pl-PL" sz="2000" dirty="0">
                <a:latin typeface="+mj-lt"/>
              </a:rPr>
              <a:t> </a:t>
            </a:r>
            <a:r>
              <a:rPr lang="pl-PL" altLang="pl-PL" sz="2000" dirty="0">
                <a:latin typeface="+mj-lt"/>
              </a:rPr>
              <a:t>of </a:t>
            </a:r>
            <a:r>
              <a:rPr lang="pl-PL" altLang="pl-PL" sz="2000" dirty="0" err="1">
                <a:latin typeface="+mj-lt"/>
              </a:rPr>
              <a:t>defect</a:t>
            </a:r>
            <a:r>
              <a:rPr lang="pl-PL" altLang="pl-PL" sz="2000" dirty="0">
                <a:latin typeface="+mj-lt"/>
              </a:rPr>
              <a:t> </a:t>
            </a:r>
            <a:r>
              <a:rPr lang="pl-PL" altLang="pl-PL" sz="2000" dirty="0" err="1">
                <a:latin typeface="+mj-lt"/>
              </a:rPr>
              <a:t>concentration</a:t>
            </a:r>
            <a:r>
              <a:rPr lang="pl-PL" altLang="pl-PL" sz="2000" dirty="0">
                <a:latin typeface="+mj-lt"/>
              </a:rPr>
              <a:t> profile</a:t>
            </a:r>
          </a:p>
          <a:p>
            <a:pPr marL="257175" indent="-257175" eaLnBrk="1" hangingPunct="1">
              <a:buFont typeface="Wingdings" panose="05000000000000000000" pitchFamily="2" charset="2"/>
              <a:buChar char="q"/>
              <a:defRPr/>
            </a:pPr>
            <a:r>
              <a:rPr lang="pl-PL" altLang="pl-PL" sz="2000" dirty="0" err="1">
                <a:latin typeface="+mj-lt"/>
              </a:rPr>
              <a:t>detection</a:t>
            </a:r>
            <a:r>
              <a:rPr lang="pl-PL" altLang="pl-PL" sz="2000" dirty="0">
                <a:latin typeface="+mj-lt"/>
              </a:rPr>
              <a:t> of the </a:t>
            </a:r>
            <a:r>
              <a:rPr lang="pl-PL" altLang="pl-PL" sz="2000" dirty="0" err="1">
                <a:latin typeface="+mj-lt"/>
              </a:rPr>
              <a:t>kind</a:t>
            </a:r>
            <a:r>
              <a:rPr lang="pl-PL" altLang="pl-PL" sz="2000" dirty="0">
                <a:latin typeface="+mj-lt"/>
              </a:rPr>
              <a:t>/</a:t>
            </a:r>
            <a:r>
              <a:rPr lang="pl-PL" altLang="pl-PL" sz="2000" dirty="0" err="1">
                <a:latin typeface="+mj-lt"/>
              </a:rPr>
              <a:t>size</a:t>
            </a:r>
            <a:r>
              <a:rPr lang="pl-PL" altLang="pl-PL" sz="2000" dirty="0">
                <a:latin typeface="+mj-lt"/>
              </a:rPr>
              <a:t> of </a:t>
            </a:r>
            <a:r>
              <a:rPr lang="pl-PL" altLang="pl-PL" sz="2000" dirty="0" err="1">
                <a:latin typeface="+mj-lt"/>
              </a:rPr>
              <a:t>defects</a:t>
            </a:r>
            <a:endParaRPr lang="en-US" altLang="pl-PL" sz="2000" dirty="0">
              <a:latin typeface="+mj-lt"/>
            </a:endParaRPr>
          </a:p>
        </p:txBody>
      </p:sp>
      <p:sp>
        <p:nvSpPr>
          <p:cNvPr id="8" name="pole tekstowe 7"/>
          <p:cNvSpPr txBox="1"/>
          <p:nvPr/>
        </p:nvSpPr>
        <p:spPr>
          <a:xfrm>
            <a:off x="9591677" y="6606628"/>
            <a:ext cx="3544491" cy="246221"/>
          </a:xfrm>
          <a:prstGeom prst="rect">
            <a:avLst/>
          </a:prstGeom>
          <a:noFill/>
        </p:spPr>
        <p:txBody>
          <a:bodyPr>
            <a:spAutoFit/>
          </a:bodyPr>
          <a:lstStyle/>
          <a:p>
            <a:pPr eaLnBrk="1" hangingPunct="1">
              <a:defRPr/>
            </a:pPr>
            <a:r>
              <a:rPr lang="pl-PL" sz="1000" dirty="0"/>
              <a:t>* http://www.ifj.edu.pl/~mdryzek/</a:t>
            </a:r>
          </a:p>
        </p:txBody>
      </p:sp>
      <p:sp>
        <p:nvSpPr>
          <p:cNvPr id="9" name="Rectangle 21"/>
          <p:cNvSpPr>
            <a:spLocks noChangeArrowheads="1"/>
          </p:cNvSpPr>
          <p:nvPr/>
        </p:nvSpPr>
        <p:spPr bwMode="auto">
          <a:xfrm>
            <a:off x="364860" y="3773289"/>
            <a:ext cx="5025715" cy="1323439"/>
          </a:xfrm>
          <a:prstGeom prst="rect">
            <a:avLst/>
          </a:prstGeom>
          <a:noFill/>
          <a:ln w="19050" cmpd="sng" algn="ctr">
            <a:noFill/>
            <a:miter lim="800000"/>
            <a:headEnd/>
            <a:tailEnd/>
          </a:ln>
        </p:spPr>
        <p:txBody>
          <a:bodyPr wrap="square" anchor="ctr">
            <a:spAutoFit/>
          </a:bodyPr>
          <a:lstStyle>
            <a:lvl1pPr algn="l" eaLnBrk="0" hangingPunct="0">
              <a:defRPr>
                <a:solidFill>
                  <a:schemeClr val="tx1"/>
                </a:solidFill>
                <a:latin typeface="Arial" panose="020B0604020202020204" pitchFamily="34" charset="0"/>
              </a:defRPr>
            </a:lvl1pPr>
            <a:lvl2pPr marL="742950" indent="-285750" algn="l" eaLnBrk="0" hangingPunct="0">
              <a:defRPr>
                <a:solidFill>
                  <a:schemeClr val="tx1"/>
                </a:solidFill>
                <a:latin typeface="Arial" panose="020B0604020202020204" pitchFamily="34" charset="0"/>
              </a:defRPr>
            </a:lvl2pPr>
            <a:lvl3pPr marL="1143000" indent="-228600" algn="l" eaLnBrk="0" hangingPunct="0">
              <a:defRPr>
                <a:solidFill>
                  <a:schemeClr val="tx1"/>
                </a:solidFill>
                <a:latin typeface="Arial" panose="020B0604020202020204" pitchFamily="34" charset="0"/>
              </a:defRPr>
            </a:lvl3pPr>
            <a:lvl4pPr marL="1600200" indent="-228600" algn="l" eaLnBrk="0" hangingPunct="0">
              <a:defRPr>
                <a:solidFill>
                  <a:schemeClr val="tx1"/>
                </a:solidFill>
                <a:latin typeface="Arial" panose="020B0604020202020204" pitchFamily="34" charset="0"/>
              </a:defRPr>
            </a:lvl4pPr>
            <a:lvl5pPr marL="2057400" indent="-228600" algn="l"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pl-PL" altLang="pl-PL" sz="2000" b="1" dirty="0">
                <a:latin typeface="+mj-lt"/>
              </a:rPr>
              <a:t>Applications:</a:t>
            </a:r>
            <a:endParaRPr lang="en-US" altLang="pl-PL" sz="2000" b="1" dirty="0">
              <a:latin typeface="+mj-lt"/>
            </a:endParaRPr>
          </a:p>
          <a:p>
            <a:pPr marL="257175" indent="-257175" eaLnBrk="1" hangingPunct="1">
              <a:buFont typeface="Wingdings" panose="05000000000000000000" pitchFamily="2" charset="2"/>
              <a:buChar char="q"/>
              <a:defRPr/>
            </a:pPr>
            <a:r>
              <a:rPr lang="pl-PL" altLang="pl-PL" sz="2000" dirty="0">
                <a:latin typeface="+mj-lt"/>
              </a:rPr>
              <a:t>solid body </a:t>
            </a:r>
            <a:r>
              <a:rPr lang="pl-PL" altLang="pl-PL" sz="2000" dirty="0" err="1">
                <a:latin typeface="+mj-lt"/>
              </a:rPr>
              <a:t>physics</a:t>
            </a:r>
            <a:endParaRPr lang="pl-PL" altLang="pl-PL" sz="2000" dirty="0">
              <a:latin typeface="+mj-lt"/>
            </a:endParaRPr>
          </a:p>
          <a:p>
            <a:pPr marL="257175" indent="-257175" eaLnBrk="1" hangingPunct="1">
              <a:buFont typeface="Wingdings" panose="05000000000000000000" pitchFamily="2" charset="2"/>
              <a:buChar char="q"/>
              <a:defRPr/>
            </a:pPr>
            <a:r>
              <a:rPr lang="pl-PL" altLang="pl-PL" sz="2000" dirty="0" err="1">
                <a:latin typeface="+mj-lt"/>
              </a:rPr>
              <a:t>material</a:t>
            </a:r>
            <a:r>
              <a:rPr lang="pl-PL" altLang="pl-PL" sz="2000" dirty="0">
                <a:latin typeface="+mj-lt"/>
              </a:rPr>
              <a:t> and </a:t>
            </a:r>
            <a:r>
              <a:rPr lang="pl-PL" altLang="pl-PL" sz="2000" dirty="0" err="1">
                <a:latin typeface="+mj-lt"/>
              </a:rPr>
              <a:t>surface</a:t>
            </a:r>
            <a:r>
              <a:rPr lang="pl-PL" altLang="pl-PL" sz="2000" dirty="0">
                <a:latin typeface="+mj-lt"/>
              </a:rPr>
              <a:t> engineering</a:t>
            </a:r>
          </a:p>
          <a:p>
            <a:pPr marL="257175" indent="-257175" eaLnBrk="1" hangingPunct="1">
              <a:buFont typeface="Wingdings" panose="05000000000000000000" pitchFamily="2" charset="2"/>
              <a:buChar char="q"/>
              <a:defRPr/>
            </a:pPr>
            <a:r>
              <a:rPr lang="pl-PL" altLang="pl-PL" sz="2000" dirty="0" err="1">
                <a:latin typeface="+mj-lt"/>
              </a:rPr>
              <a:t>metals</a:t>
            </a:r>
            <a:r>
              <a:rPr lang="pl-PL" altLang="pl-PL" sz="2000" dirty="0">
                <a:latin typeface="+mj-lt"/>
              </a:rPr>
              <a:t>, </a:t>
            </a:r>
            <a:r>
              <a:rPr lang="pl-PL" altLang="pl-PL" sz="2000" dirty="0" err="1">
                <a:latin typeface="+mj-lt"/>
              </a:rPr>
              <a:t>semiconductors</a:t>
            </a:r>
            <a:r>
              <a:rPr lang="pl-PL" altLang="pl-PL" sz="2000" dirty="0">
                <a:latin typeface="+mj-lt"/>
              </a:rPr>
              <a:t>, </a:t>
            </a:r>
            <a:r>
              <a:rPr lang="pl-PL" altLang="pl-PL" sz="2000" dirty="0" err="1">
                <a:latin typeface="+mj-lt"/>
              </a:rPr>
              <a:t>thin</a:t>
            </a:r>
            <a:r>
              <a:rPr lang="pl-PL" altLang="pl-PL" sz="2000" dirty="0">
                <a:latin typeface="+mj-lt"/>
              </a:rPr>
              <a:t> </a:t>
            </a:r>
            <a:r>
              <a:rPr lang="pl-PL" altLang="pl-PL" sz="2000" dirty="0" err="1">
                <a:latin typeface="+mj-lt"/>
              </a:rPr>
              <a:t>layers</a:t>
            </a:r>
            <a:endParaRPr lang="pl-PL" altLang="pl-PL" sz="2000" dirty="0">
              <a:latin typeface="+mj-lt"/>
            </a:endParaRPr>
          </a:p>
        </p:txBody>
      </p:sp>
      <p:sp>
        <p:nvSpPr>
          <p:cNvPr id="12" name="Tytuł 1"/>
          <p:cNvSpPr>
            <a:spLocks noGrp="1"/>
          </p:cNvSpPr>
          <p:nvPr>
            <p:ph type="title"/>
          </p:nvPr>
        </p:nvSpPr>
        <p:spPr>
          <a:xfrm>
            <a:off x="0" y="-34029"/>
            <a:ext cx="10058400" cy="798855"/>
          </a:xfrm>
        </p:spPr>
        <p:txBody>
          <a:bodyPr>
            <a:normAutofit/>
          </a:bodyPr>
          <a:lstStyle/>
          <a:p>
            <a:r>
              <a:rPr lang="en-US" dirty="0" smtClean="0"/>
              <a:t>Positron annihilation spectroscopy</a:t>
            </a:r>
            <a:endParaRPr lang="pl-PL" dirty="0"/>
          </a:p>
        </p:txBody>
      </p:sp>
      <p:pic>
        <p:nvPicPr>
          <p:cNvPr id="13" name="Obraz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670564"/>
            <a:ext cx="6706692" cy="5941216"/>
          </a:xfrm>
          <a:prstGeom prst="rect">
            <a:avLst/>
          </a:prstGeom>
        </p:spPr>
      </p:pic>
      <p:sp>
        <p:nvSpPr>
          <p:cNvPr id="2" name="Номер слайда 1"/>
          <p:cNvSpPr>
            <a:spLocks noGrp="1"/>
          </p:cNvSpPr>
          <p:nvPr>
            <p:ph type="sldNum" sz="quarter" idx="12"/>
          </p:nvPr>
        </p:nvSpPr>
        <p:spPr/>
        <p:txBody>
          <a:bodyPr/>
          <a:lstStyle/>
          <a:p>
            <a:fld id="{538FDBCA-4C1A-4487-B8A4-3BD96999B7CD}" type="slidenum">
              <a:rPr lang="pl-PL" smtClean="0"/>
              <a:t>3</a:t>
            </a:fld>
            <a:endParaRPr lang="pl-PL"/>
          </a:p>
        </p:txBody>
      </p:sp>
    </p:spTree>
    <p:extLst>
      <p:ext uri="{BB962C8B-B14F-4D97-AF65-F5344CB8AC3E}">
        <p14:creationId xmlns:p14="http://schemas.microsoft.com/office/powerpoint/2010/main" val="6869736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en-GB" sz="3200" dirty="0" smtClean="0">
                <a:solidFill>
                  <a:srgbClr val="A85229"/>
                </a:solidFill>
              </a:rPr>
              <a:t>Nearest plans</a:t>
            </a:r>
            <a:endParaRPr lang="pl-PL" dirty="0"/>
          </a:p>
        </p:txBody>
      </p:sp>
      <p:sp>
        <p:nvSpPr>
          <p:cNvPr id="6" name="Номер слайда 5"/>
          <p:cNvSpPr>
            <a:spLocks noGrp="1"/>
          </p:cNvSpPr>
          <p:nvPr>
            <p:ph type="sldNum" sz="quarter" idx="12"/>
          </p:nvPr>
        </p:nvSpPr>
        <p:spPr/>
        <p:txBody>
          <a:bodyPr/>
          <a:lstStyle/>
          <a:p>
            <a:fld id="{538FDBCA-4C1A-4487-B8A4-3BD96999B7CD}" type="slidenum">
              <a:rPr lang="pl-PL" smtClean="0"/>
              <a:t>30</a:t>
            </a:fld>
            <a:endParaRPr lang="pl-PL"/>
          </a:p>
        </p:txBody>
      </p:sp>
      <p:sp>
        <p:nvSpPr>
          <p:cNvPr id="7" name="TextBox 6"/>
          <p:cNvSpPr txBox="1"/>
          <p:nvPr/>
        </p:nvSpPr>
        <p:spPr>
          <a:xfrm>
            <a:off x="1740820" y="1613025"/>
            <a:ext cx="9040360" cy="3139321"/>
          </a:xfrm>
          <a:prstGeom prst="rect">
            <a:avLst/>
          </a:prstGeom>
          <a:noFill/>
        </p:spPr>
        <p:txBody>
          <a:bodyPr wrap="none" rtlCol="0">
            <a:spAutoFit/>
          </a:bodyPr>
          <a:lstStyle/>
          <a:p>
            <a:pPr marL="285750" indent="-285750">
              <a:lnSpc>
                <a:spcPct val="200000"/>
              </a:lnSpc>
              <a:buFont typeface="Wingdings" panose="05000000000000000000" pitchFamily="2" charset="2"/>
              <a:buChar char="q"/>
            </a:pPr>
            <a:r>
              <a:rPr lang="ru-RU" sz="3600" dirty="0" smtClean="0">
                <a:latin typeface="Times New Roman" panose="02020603050405020304" pitchFamily="18" charset="0"/>
                <a:cs typeface="Times New Roman" panose="02020603050405020304" pitchFamily="18" charset="0"/>
              </a:rPr>
              <a:t>  Исследования методами ПАС</a:t>
            </a:r>
          </a:p>
          <a:p>
            <a:pPr marL="285750" indent="-285750">
              <a:buFont typeface="Wingdings" panose="05000000000000000000" pitchFamily="2" charset="2"/>
              <a:buChar char="q"/>
            </a:pPr>
            <a:r>
              <a:rPr lang="ru-RU" sz="3600" dirty="0" smtClean="0">
                <a:latin typeface="Times New Roman" panose="02020603050405020304" pitchFamily="18" charset="0"/>
                <a:cs typeface="Times New Roman" panose="02020603050405020304" pitchFamily="18" charset="0"/>
              </a:rPr>
              <a:t>  </a:t>
            </a:r>
            <a:r>
              <a:rPr lang="ru-RU" sz="3600" dirty="0">
                <a:latin typeface="Times New Roman" panose="02020603050405020304" pitchFamily="18" charset="0"/>
                <a:cs typeface="Times New Roman" panose="02020603050405020304" pitchFamily="18" charset="0"/>
              </a:rPr>
              <a:t>Отработка</a:t>
            </a:r>
            <a:r>
              <a:rPr lang="ru-RU" sz="3600" dirty="0" smtClean="0">
                <a:latin typeface="Times New Roman" panose="02020603050405020304" pitchFamily="18" charset="0"/>
                <a:cs typeface="Times New Roman" panose="02020603050405020304" pitchFamily="18" charset="0"/>
              </a:rPr>
              <a:t> методики ионного травления</a:t>
            </a:r>
          </a:p>
          <a:p>
            <a:pPr marL="285750" indent="-285750">
              <a:lnSpc>
                <a:spcPct val="150000"/>
              </a:lnSpc>
              <a:buFont typeface="Wingdings" panose="05000000000000000000" pitchFamily="2" charset="2"/>
              <a:buChar char="q"/>
            </a:pPr>
            <a:r>
              <a:rPr lang="ru-RU" sz="3600" dirty="0">
                <a:latin typeface="Times New Roman" panose="02020603050405020304" pitchFamily="18" charset="0"/>
                <a:cs typeface="Times New Roman" panose="02020603050405020304" pitchFamily="18" charset="0"/>
              </a:rPr>
              <a:t> </a:t>
            </a:r>
            <a:r>
              <a:rPr lang="ru-RU" sz="3600" dirty="0" smtClean="0">
                <a:latin typeface="Times New Roman" panose="02020603050405020304" pitchFamily="18" charset="0"/>
                <a:cs typeface="Times New Roman" panose="02020603050405020304" pitchFamily="18" charset="0"/>
              </a:rPr>
              <a:t> Завершение создания спектрометра </a:t>
            </a:r>
            <a:r>
              <a:rPr lang="en-US" sz="3600" dirty="0" smtClean="0">
                <a:latin typeface="Times New Roman" panose="02020603050405020304" pitchFamily="18" charset="0"/>
                <a:cs typeface="Times New Roman" panose="02020603050405020304" pitchFamily="18" charset="0"/>
              </a:rPr>
              <a:t>PALS</a:t>
            </a:r>
            <a:endParaRPr lang="ru-RU" sz="36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endParaRPr lang="ru-RU"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80908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538FDBCA-4C1A-4487-B8A4-3BD96999B7CD}" type="slidenum">
              <a:rPr lang="pl-PL" smtClean="0"/>
              <a:t>31</a:t>
            </a:fld>
            <a:endParaRPr lang="pl-PL"/>
          </a:p>
        </p:txBody>
      </p:sp>
      <p:sp>
        <p:nvSpPr>
          <p:cNvPr id="5" name="TextBox 4"/>
          <p:cNvSpPr txBox="1"/>
          <p:nvPr/>
        </p:nvSpPr>
        <p:spPr>
          <a:xfrm>
            <a:off x="2537983" y="2517730"/>
            <a:ext cx="7444217" cy="1015663"/>
          </a:xfrm>
          <a:prstGeom prst="rect">
            <a:avLst/>
          </a:prstGeom>
          <a:noFill/>
        </p:spPr>
        <p:txBody>
          <a:bodyPr wrap="none" rtlCol="0">
            <a:spAutoFit/>
          </a:bodyPr>
          <a:lstStyle/>
          <a:p>
            <a:r>
              <a:rPr lang="ru-RU" sz="6000" dirty="0" smtClean="0">
                <a:solidFill>
                  <a:srgbClr val="FF0000"/>
                </a:solidFill>
                <a:latin typeface="Times New Roman" panose="02020603050405020304" pitchFamily="18" charset="0"/>
                <a:cs typeface="Times New Roman" panose="02020603050405020304" pitchFamily="18" charset="0"/>
              </a:rPr>
              <a:t>Спасибо за внимание!</a:t>
            </a:r>
            <a:endParaRPr lang="ru-RU"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2434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1"/>
            <a:ext cx="10515600" cy="1690688"/>
          </a:xfrm>
        </p:spPr>
        <p:txBody>
          <a:bodyPr/>
          <a:lstStyle/>
          <a:p>
            <a:r>
              <a:rPr lang="en-GB" dirty="0" smtClean="0">
                <a:solidFill>
                  <a:schemeClr val="accent2">
                    <a:lumMod val="75000"/>
                  </a:schemeClr>
                </a:solidFill>
              </a:rPr>
              <a:t>PALS Spectroscopy</a:t>
            </a:r>
            <a:endParaRPr lang="pl-PL" dirty="0">
              <a:solidFill>
                <a:schemeClr val="accent2">
                  <a:lumMod val="75000"/>
                </a:schemeClr>
              </a:solidFill>
            </a:endParaRPr>
          </a:p>
        </p:txBody>
      </p:sp>
      <p:sp>
        <p:nvSpPr>
          <p:cNvPr id="3" name="Symbol zastępczy zawartości 2"/>
          <p:cNvSpPr>
            <a:spLocks noGrp="1"/>
          </p:cNvSpPr>
          <p:nvPr>
            <p:ph idx="1"/>
          </p:nvPr>
        </p:nvSpPr>
        <p:spPr>
          <a:xfrm>
            <a:off x="838200" y="1310235"/>
            <a:ext cx="10515600" cy="4351338"/>
          </a:xfrm>
        </p:spPr>
        <p:txBody>
          <a:bodyPr/>
          <a:lstStyle/>
          <a:p>
            <a:pPr marL="0" indent="0">
              <a:buNone/>
            </a:pPr>
            <a:r>
              <a:rPr lang="en-US" b="1" dirty="0"/>
              <a:t>The annihilation rate λ </a:t>
            </a:r>
            <a:r>
              <a:rPr lang="en-US" dirty="0" smtClean="0"/>
              <a:t>- the </a:t>
            </a:r>
            <a:r>
              <a:rPr lang="en-US" dirty="0"/>
              <a:t>reciprocal value of mean positron lifetime</a:t>
            </a:r>
          </a:p>
          <a:p>
            <a:endParaRPr lang="en-US" dirty="0" smtClean="0"/>
          </a:p>
          <a:p>
            <a:endParaRPr lang="en-US" dirty="0"/>
          </a:p>
          <a:p>
            <a:pPr marL="0" indent="0">
              <a:buNone/>
            </a:pPr>
            <a:r>
              <a:rPr lang="en-US" i="1" dirty="0" smtClean="0"/>
              <a:t>r</a:t>
            </a:r>
            <a:r>
              <a:rPr lang="en-US" i="1" baseline="-25000" dirty="0" smtClean="0"/>
              <a:t>0</a:t>
            </a:r>
            <a:r>
              <a:rPr lang="en-US" dirty="0" smtClean="0"/>
              <a:t> </a:t>
            </a:r>
            <a:r>
              <a:rPr lang="en-US" dirty="0"/>
              <a:t>– electron radius, </a:t>
            </a:r>
            <a:r>
              <a:rPr lang="en-US" i="1" dirty="0"/>
              <a:t>c</a:t>
            </a:r>
            <a:r>
              <a:rPr lang="en-US" dirty="0"/>
              <a:t> – velocity of light</a:t>
            </a:r>
          </a:p>
          <a:p>
            <a:endParaRPr lang="pl-PL" dirty="0"/>
          </a:p>
        </p:txBody>
      </p:sp>
      <p:graphicFrame>
        <p:nvGraphicFramePr>
          <p:cNvPr id="4" name="Object 22"/>
          <p:cNvGraphicFramePr>
            <a:graphicFrameLocks noChangeAspect="1"/>
          </p:cNvGraphicFramePr>
          <p:nvPr>
            <p:extLst>
              <p:ext uri="{D42A27DB-BD31-4B8C-83A1-F6EECF244321}">
                <p14:modId xmlns:p14="http://schemas.microsoft.com/office/powerpoint/2010/main" val="1491313111"/>
              </p:ext>
            </p:extLst>
          </p:nvPr>
        </p:nvGraphicFramePr>
        <p:xfrm>
          <a:off x="2946677" y="1809346"/>
          <a:ext cx="2263093" cy="948200"/>
        </p:xfrm>
        <a:graphic>
          <a:graphicData uri="http://schemas.openxmlformats.org/presentationml/2006/ole">
            <mc:AlternateContent xmlns:mc="http://schemas.openxmlformats.org/markup-compatibility/2006">
              <mc:Choice xmlns:v="urn:schemas-microsoft-com:vml" Requires="v">
                <p:oleObj spid="_x0000_s22748" name="Equation" r:id="rId4" imgW="939600" imgH="393480" progId="Equation.DSMT4">
                  <p:embed/>
                </p:oleObj>
              </mc:Choice>
              <mc:Fallback>
                <p:oleObj name="Equation" r:id="rId4" imgW="939600" imgH="393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6677" y="1809346"/>
                        <a:ext cx="2263093" cy="948200"/>
                      </a:xfrm>
                      <a:prstGeom prst="rect">
                        <a:avLst/>
                      </a:prstGeom>
                      <a:noFill/>
                      <a:ln>
                        <a:noFill/>
                      </a:ln>
                    </p:spPr>
                  </p:pic>
                </p:oleObj>
              </mc:Fallback>
            </mc:AlternateContent>
          </a:graphicData>
        </a:graphic>
      </p:graphicFrame>
      <p:pic>
        <p:nvPicPr>
          <p:cNvPr id="5" name="Obraz 4"/>
          <p:cNvPicPr>
            <a:picLocks noChangeAspect="1"/>
          </p:cNvPicPr>
          <p:nvPr/>
        </p:nvPicPr>
        <p:blipFill>
          <a:blip r:embed="rId6"/>
          <a:stretch>
            <a:fillRect/>
          </a:stretch>
        </p:blipFill>
        <p:spPr>
          <a:xfrm>
            <a:off x="7272697" y="1809346"/>
            <a:ext cx="4525504" cy="2337531"/>
          </a:xfrm>
          <a:prstGeom prst="rect">
            <a:avLst/>
          </a:prstGeom>
          <a:ln w="19050">
            <a:solidFill>
              <a:schemeClr val="tx1"/>
            </a:solidFill>
          </a:ln>
        </p:spPr>
      </p:pic>
      <p:sp>
        <p:nvSpPr>
          <p:cNvPr id="6" name="Symbol zastępczy zawartości 2"/>
          <p:cNvSpPr txBox="1">
            <a:spLocks/>
          </p:cNvSpPr>
          <p:nvPr/>
        </p:nvSpPr>
        <p:spPr>
          <a:xfrm>
            <a:off x="6663874" y="4366260"/>
            <a:ext cx="5265424" cy="2501534"/>
          </a:xfrm>
          <a:prstGeom prst="rect">
            <a:avLst/>
          </a:prstGeom>
        </p:spPr>
        <p:txBody>
          <a:bodyPr vert="horz" lIns="0" tIns="45720" rIns="0" bIns="45720" rtlCol="0">
            <a:normAutofit/>
          </a:bodyPr>
          <a:lst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a:lstStyle>
          <a:p>
            <a:r>
              <a:rPr lang="en-US" dirty="0" smtClean="0"/>
              <a:t>electron density inside the defect is lower in comparison to bulk area what finds a reflect in the mean positron lifetime</a:t>
            </a:r>
          </a:p>
          <a:p>
            <a:r>
              <a:rPr lang="en-US" dirty="0" smtClean="0"/>
              <a:t>e.g. for pure Fe τ = 110 </a:t>
            </a:r>
            <a:r>
              <a:rPr lang="en-US" dirty="0" err="1" smtClean="0"/>
              <a:t>ps</a:t>
            </a:r>
            <a:r>
              <a:rPr lang="en-US" dirty="0" smtClean="0"/>
              <a:t> in nondefected structure while positron trapped inside vacancy lives τ = 174 </a:t>
            </a:r>
            <a:r>
              <a:rPr lang="en-US" dirty="0" err="1" smtClean="0"/>
              <a:t>ps</a:t>
            </a:r>
            <a:endParaRPr lang="en-US" dirty="0" smtClean="0"/>
          </a:p>
          <a:p>
            <a:endParaRPr lang="pl-PL" dirty="0"/>
          </a:p>
        </p:txBody>
      </p:sp>
      <p:graphicFrame>
        <p:nvGraphicFramePr>
          <p:cNvPr id="7" name="Obiekt 6"/>
          <p:cNvGraphicFramePr>
            <a:graphicFrameLocks noChangeAspect="1"/>
          </p:cNvGraphicFramePr>
          <p:nvPr>
            <p:extLst>
              <p:ext uri="{D42A27DB-BD31-4B8C-83A1-F6EECF244321}">
                <p14:modId xmlns:p14="http://schemas.microsoft.com/office/powerpoint/2010/main" val="492839862"/>
              </p:ext>
            </p:extLst>
          </p:nvPr>
        </p:nvGraphicFramePr>
        <p:xfrm>
          <a:off x="969297" y="3279496"/>
          <a:ext cx="5250176" cy="3578504"/>
        </p:xfrm>
        <a:graphic>
          <a:graphicData uri="http://schemas.openxmlformats.org/presentationml/2006/ole">
            <mc:AlternateContent xmlns:mc="http://schemas.openxmlformats.org/markup-compatibility/2006">
              <mc:Choice xmlns:v="urn:schemas-microsoft-com:vml" Requires="v">
                <p:oleObj spid="_x0000_s22749" r:id="rId7" imgW="5422982" imgH="4317957" progId="SigmaPlotGraphicObject.13">
                  <p:embed/>
                </p:oleObj>
              </mc:Choice>
              <mc:Fallback>
                <p:oleObj r:id="rId7" imgW="5422982" imgH="4317957" progId="SigmaPlotGraphicObject.1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9297" y="3279496"/>
                        <a:ext cx="5250176" cy="3578504"/>
                      </a:xfrm>
                      <a:prstGeom prst="rect">
                        <a:avLst/>
                      </a:prstGeom>
                      <a:noFill/>
                    </p:spPr>
                  </p:pic>
                </p:oleObj>
              </mc:Fallback>
            </mc:AlternateContent>
          </a:graphicData>
        </a:graphic>
      </p:graphicFrame>
      <p:sp>
        <p:nvSpPr>
          <p:cNvPr id="8" name="Prostokąt 7"/>
          <p:cNvSpPr/>
          <p:nvPr/>
        </p:nvSpPr>
        <p:spPr>
          <a:xfrm>
            <a:off x="4951614" y="4432211"/>
            <a:ext cx="556563" cy="646331"/>
          </a:xfrm>
          <a:prstGeom prst="rect">
            <a:avLst/>
          </a:prstGeom>
        </p:spPr>
        <p:txBody>
          <a:bodyPr wrap="none">
            <a:spAutoFit/>
          </a:bodyPr>
          <a:lstStyle/>
          <a:p>
            <a:r>
              <a:rPr lang="pl-PL" sz="3600" b="1" dirty="0" smtClean="0"/>
              <a:t>Bi</a:t>
            </a:r>
            <a:endParaRPr lang="pl-PL" sz="3600" b="1" dirty="0"/>
          </a:p>
        </p:txBody>
      </p:sp>
      <p:sp>
        <p:nvSpPr>
          <p:cNvPr id="9" name="Номер слайда 8"/>
          <p:cNvSpPr>
            <a:spLocks noGrp="1"/>
          </p:cNvSpPr>
          <p:nvPr>
            <p:ph type="sldNum" sz="quarter" idx="12"/>
          </p:nvPr>
        </p:nvSpPr>
        <p:spPr/>
        <p:txBody>
          <a:bodyPr/>
          <a:lstStyle/>
          <a:p>
            <a:fld id="{538FDBCA-4C1A-4487-B8A4-3BD96999B7CD}" type="slidenum">
              <a:rPr lang="pl-PL" smtClean="0"/>
              <a:t>4</a:t>
            </a:fld>
            <a:endParaRPr lang="pl-PL"/>
          </a:p>
        </p:txBody>
      </p:sp>
    </p:spTree>
    <p:extLst>
      <p:ext uri="{BB962C8B-B14F-4D97-AF65-F5344CB8AC3E}">
        <p14:creationId xmlns:p14="http://schemas.microsoft.com/office/powerpoint/2010/main" val="166973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5150" y="682590"/>
            <a:ext cx="6497666" cy="3209216"/>
          </a:xfrm>
        </p:spPr>
        <p:txBody>
          <a:bodyPr>
            <a:noAutofit/>
          </a:bodyPr>
          <a:lstStyle/>
          <a:p>
            <a:pPr>
              <a:buFont typeface="Wingdings" panose="05000000000000000000" pitchFamily="2" charset="2"/>
              <a:buChar char="Ø"/>
            </a:pPr>
            <a:r>
              <a:rPr lang="en-US" sz="2000" dirty="0">
                <a:latin typeface="+mj-lt"/>
              </a:rPr>
              <a:t>d</a:t>
            </a:r>
            <a:r>
              <a:rPr lang="en-US" sz="2000" dirty="0" smtClean="0">
                <a:latin typeface="+mj-lt"/>
              </a:rPr>
              <a:t>igital spectrometer</a:t>
            </a:r>
            <a:r>
              <a:rPr lang="en-US" sz="2000" dirty="0">
                <a:latin typeface="+mj-lt"/>
              </a:rPr>
              <a:t>: BaF</a:t>
            </a:r>
            <a:r>
              <a:rPr lang="en-US" sz="2000" baseline="-25000" dirty="0">
                <a:latin typeface="+mj-lt"/>
              </a:rPr>
              <a:t>2</a:t>
            </a:r>
            <a:r>
              <a:rPr lang="en-US" sz="2000" dirty="0">
                <a:latin typeface="+mj-lt"/>
              </a:rPr>
              <a:t>- based detectors and </a:t>
            </a:r>
            <a:r>
              <a:rPr lang="en-US" sz="2000" dirty="0" smtClean="0">
                <a:latin typeface="+mj-lt"/>
              </a:rPr>
              <a:t>APU8702 unit</a:t>
            </a:r>
            <a:endParaRPr lang="pl-PL" sz="2000" dirty="0" smtClean="0">
              <a:latin typeface="+mj-lt"/>
            </a:endParaRPr>
          </a:p>
          <a:p>
            <a:pPr>
              <a:buFont typeface="Wingdings" panose="05000000000000000000" pitchFamily="2" charset="2"/>
              <a:buChar char="Ø"/>
            </a:pPr>
            <a:r>
              <a:rPr lang="en-US" sz="2000" dirty="0" smtClean="0">
                <a:latin typeface="+mj-lt"/>
              </a:rPr>
              <a:t>spectra </a:t>
            </a:r>
            <a:r>
              <a:rPr lang="en-US" sz="2000" dirty="0">
                <a:latin typeface="+mj-lt"/>
              </a:rPr>
              <a:t>including 10</a:t>
            </a:r>
            <a:r>
              <a:rPr lang="en-US" sz="2000" baseline="30000" dirty="0">
                <a:latin typeface="+mj-lt"/>
              </a:rPr>
              <a:t>6</a:t>
            </a:r>
            <a:r>
              <a:rPr lang="en-US" sz="2000" dirty="0">
                <a:latin typeface="+mj-lt"/>
              </a:rPr>
              <a:t> counts were deconvoluted by LT code </a:t>
            </a:r>
            <a:r>
              <a:rPr lang="en-US" sz="2000" dirty="0" smtClean="0">
                <a:latin typeface="+mj-lt"/>
              </a:rPr>
              <a:t>[*], </a:t>
            </a:r>
            <a:r>
              <a:rPr lang="en-US" sz="2000" dirty="0" err="1">
                <a:latin typeface="+mj-lt"/>
              </a:rPr>
              <a:t>substracting</a:t>
            </a:r>
            <a:r>
              <a:rPr lang="en-US" sz="2000" dirty="0">
                <a:latin typeface="+mj-lt"/>
              </a:rPr>
              <a:t> the background and the source components</a:t>
            </a:r>
          </a:p>
          <a:p>
            <a:pPr marL="0" indent="0">
              <a:buNone/>
            </a:pPr>
            <a:endParaRPr lang="pl-PL" sz="2000" dirty="0">
              <a:latin typeface="+mj-lt"/>
            </a:endParaRPr>
          </a:p>
        </p:txBody>
      </p:sp>
      <p:sp>
        <p:nvSpPr>
          <p:cNvPr id="6" name="Symbol zastępczy zawartości 2"/>
          <p:cNvSpPr txBox="1">
            <a:spLocks/>
          </p:cNvSpPr>
          <p:nvPr/>
        </p:nvSpPr>
        <p:spPr>
          <a:xfrm>
            <a:off x="0" y="6585714"/>
            <a:ext cx="4175787" cy="281340"/>
          </a:xfrm>
          <a:prstGeom prst="rect">
            <a:avLst/>
          </a:prstGeom>
        </p:spPr>
        <p:txBody>
          <a:bodyPr vert="horz" lIns="68580" tIns="34290" rIns="68580" bIns="3429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r">
              <a:buNone/>
            </a:pPr>
            <a:r>
              <a:rPr lang="en-US" altLang="pl-PL" sz="1050" baseline="30000" dirty="0" smtClean="0"/>
              <a:t>*)</a:t>
            </a:r>
            <a:r>
              <a:rPr lang="en-US" altLang="pl-PL" sz="1050" dirty="0" smtClean="0"/>
              <a:t> </a:t>
            </a:r>
            <a:r>
              <a:rPr lang="en-US" altLang="pl-PL" sz="1050" dirty="0"/>
              <a:t>J. </a:t>
            </a:r>
            <a:r>
              <a:rPr lang="en-US" altLang="pl-PL" sz="1050" dirty="0" err="1"/>
              <a:t>Kansy</a:t>
            </a:r>
            <a:r>
              <a:rPr lang="en-US" altLang="pl-PL" sz="1050" dirty="0"/>
              <a:t>, </a:t>
            </a:r>
            <a:r>
              <a:rPr lang="en-US" altLang="pl-PL" sz="1050" dirty="0" err="1"/>
              <a:t>Nucl</a:t>
            </a:r>
            <a:r>
              <a:rPr lang="en-US" altLang="pl-PL" sz="1050" dirty="0"/>
              <a:t>. </a:t>
            </a:r>
            <a:r>
              <a:rPr lang="en-US" altLang="pl-PL" sz="1050" dirty="0" err="1"/>
              <a:t>Instrum</a:t>
            </a:r>
            <a:r>
              <a:rPr lang="en-US" altLang="pl-PL" sz="1050" dirty="0"/>
              <a:t>. Method. Phys. Res. A 374 (2) (1996) 235</a:t>
            </a:r>
          </a:p>
        </p:txBody>
      </p:sp>
      <p:pic>
        <p:nvPicPr>
          <p:cNvPr id="12" name="Obraz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2816" y="3371137"/>
            <a:ext cx="6108978" cy="3437752"/>
          </a:xfrm>
          <a:prstGeom prst="rect">
            <a:avLst/>
          </a:prstGeom>
        </p:spPr>
      </p:pic>
      <p:pic>
        <p:nvPicPr>
          <p:cNvPr id="10" name="Obraz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3915" y="664086"/>
            <a:ext cx="6107880" cy="3437134"/>
          </a:xfrm>
          <a:prstGeom prst="rect">
            <a:avLst/>
          </a:prstGeom>
        </p:spPr>
      </p:pic>
      <p:sp>
        <p:nvSpPr>
          <p:cNvPr id="5" name="Symbol zastępczy numeru slajdu 4"/>
          <p:cNvSpPr>
            <a:spLocks noGrp="1"/>
          </p:cNvSpPr>
          <p:nvPr>
            <p:ph type="sldNum" sz="quarter" idx="12"/>
          </p:nvPr>
        </p:nvSpPr>
        <p:spPr/>
        <p:txBody>
          <a:bodyPr/>
          <a:lstStyle/>
          <a:p>
            <a:fld id="{D57F1E4F-1CFF-5643-939E-217C01CDF565}" type="slidenum">
              <a:rPr lang="en-US" smtClean="0"/>
              <a:pPr/>
              <a:t>5</a:t>
            </a:fld>
            <a:endParaRPr lang="en-US" dirty="0"/>
          </a:p>
        </p:txBody>
      </p:sp>
      <p:sp>
        <p:nvSpPr>
          <p:cNvPr id="9" name="Tytuł 1"/>
          <p:cNvSpPr>
            <a:spLocks noGrp="1"/>
          </p:cNvSpPr>
          <p:nvPr>
            <p:ph type="title"/>
          </p:nvPr>
        </p:nvSpPr>
        <p:spPr>
          <a:xfrm>
            <a:off x="0" y="-34029"/>
            <a:ext cx="10058400" cy="798855"/>
          </a:xfrm>
        </p:spPr>
        <p:txBody>
          <a:bodyPr>
            <a:normAutofit/>
          </a:bodyPr>
          <a:lstStyle/>
          <a:p>
            <a:r>
              <a:rPr lang="en-US" dirty="0" smtClean="0"/>
              <a:t>Positron annihilation spectroscopy</a:t>
            </a:r>
            <a:endParaRPr lang="pl-PL" dirty="0"/>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806" y="2669149"/>
            <a:ext cx="6077377" cy="2864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Symbol zastępczy zawartości 3"/>
          <p:cNvPicPr>
            <a:picLocks noChangeAspect="1"/>
          </p:cNvPicPr>
          <p:nvPr/>
        </p:nvPicPr>
        <p:blipFill>
          <a:blip r:embed="rId6"/>
          <a:stretch>
            <a:fillRect/>
          </a:stretch>
        </p:blipFill>
        <p:spPr>
          <a:xfrm>
            <a:off x="1191903" y="1189951"/>
            <a:ext cx="4081182" cy="4869552"/>
          </a:xfrm>
          <a:prstGeom prst="rect">
            <a:avLst/>
          </a:prstGeom>
        </p:spPr>
      </p:pic>
    </p:spTree>
    <p:extLst>
      <p:ext uri="{BB962C8B-B14F-4D97-AF65-F5344CB8AC3E}">
        <p14:creationId xmlns:p14="http://schemas.microsoft.com/office/powerpoint/2010/main" val="260210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411" y="928848"/>
            <a:ext cx="4541624" cy="4885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85" name="Text Box 21"/>
          <p:cNvSpPr txBox="1">
            <a:spLocks noChangeArrowheads="1"/>
          </p:cNvSpPr>
          <p:nvPr/>
        </p:nvSpPr>
        <p:spPr bwMode="auto">
          <a:xfrm>
            <a:off x="330646" y="2113758"/>
            <a:ext cx="6915150" cy="2862322"/>
          </a:xfrm>
          <a:prstGeom prst="rect">
            <a:avLst/>
          </a:prstGeom>
          <a:noFill/>
          <a:ln w="9525">
            <a:solidFill>
              <a:schemeClr val="tx1"/>
            </a:solidFill>
            <a:miter lim="800000"/>
            <a:headEnd/>
            <a:tailEnd/>
          </a:ln>
          <a:effectLst/>
          <a:extLst/>
        </p:spPr>
        <p:txBody>
          <a:bodyPr wrap="square">
            <a:spAutoFit/>
          </a:bodyPr>
          <a:lstStyle/>
          <a:p>
            <a:pPr algn="l">
              <a:spcBef>
                <a:spcPct val="50000"/>
              </a:spcBef>
            </a:pPr>
            <a:r>
              <a:rPr lang="pl-PL" sz="2000" b="1" dirty="0" smtClean="0"/>
              <a:t>The </a:t>
            </a:r>
            <a:r>
              <a:rPr lang="pl-PL" sz="2000" b="1" dirty="0" err="1" smtClean="0"/>
              <a:t>positron</a:t>
            </a:r>
            <a:r>
              <a:rPr lang="pl-PL" sz="2000" b="1" dirty="0" smtClean="0"/>
              <a:t> </a:t>
            </a:r>
            <a:r>
              <a:rPr lang="pl-PL" sz="2000" b="1" dirty="0" err="1" smtClean="0"/>
              <a:t>lifetime</a:t>
            </a:r>
            <a:r>
              <a:rPr lang="pl-PL" sz="2000" b="1" dirty="0" smtClean="0"/>
              <a:t> </a:t>
            </a:r>
            <a:r>
              <a:rPr lang="pl-PL" sz="2000" b="1" dirty="0" err="1" smtClean="0"/>
              <a:t>spectroscopy</a:t>
            </a:r>
            <a:endParaRPr lang="pl-PL" sz="2000" b="1" dirty="0" smtClean="0"/>
          </a:p>
          <a:p>
            <a:pPr marL="342900" indent="-342900" algn="l">
              <a:spcBef>
                <a:spcPct val="50000"/>
              </a:spcBef>
              <a:buFont typeface="Wingdings" panose="05000000000000000000" pitchFamily="2" charset="2"/>
              <a:buChar char="Ø"/>
            </a:pPr>
            <a:r>
              <a:rPr lang="pl-PL" sz="2000" dirty="0" err="1" smtClean="0"/>
              <a:t>positron</a:t>
            </a:r>
            <a:r>
              <a:rPr lang="pl-PL" sz="2000" dirty="0" smtClean="0"/>
              <a:t> </a:t>
            </a:r>
            <a:r>
              <a:rPr lang="pl-PL" sz="2000" dirty="0" err="1" smtClean="0"/>
              <a:t>lifetime</a:t>
            </a:r>
            <a:r>
              <a:rPr lang="pl-PL" sz="2000" dirty="0" smtClean="0"/>
              <a:t> </a:t>
            </a:r>
            <a:r>
              <a:rPr lang="pl-PL" sz="2000" dirty="0"/>
              <a:t>spectra </a:t>
            </a:r>
            <a:r>
              <a:rPr lang="pl-PL" sz="2000" dirty="0" err="1"/>
              <a:t>consists</a:t>
            </a:r>
            <a:r>
              <a:rPr lang="pl-PL" sz="2000" dirty="0"/>
              <a:t> of the </a:t>
            </a:r>
            <a:r>
              <a:rPr lang="pl-PL" sz="2000" dirty="0" err="1"/>
              <a:t>exponential</a:t>
            </a:r>
            <a:r>
              <a:rPr lang="pl-PL" sz="2000" dirty="0"/>
              <a:t> </a:t>
            </a:r>
            <a:r>
              <a:rPr lang="pl-PL" sz="2000" dirty="0" err="1"/>
              <a:t>decay</a:t>
            </a:r>
            <a:r>
              <a:rPr lang="pl-PL" sz="2000" dirty="0"/>
              <a:t> </a:t>
            </a:r>
            <a:r>
              <a:rPr lang="pl-PL" sz="2000" dirty="0" err="1" smtClean="0"/>
              <a:t>components</a:t>
            </a:r>
            <a:endParaRPr lang="pl-PL" sz="2000" dirty="0"/>
          </a:p>
          <a:p>
            <a:pPr marL="342900" indent="-342900" algn="l">
              <a:spcBef>
                <a:spcPct val="50000"/>
              </a:spcBef>
              <a:buFont typeface="Wingdings" panose="05000000000000000000" pitchFamily="2" charset="2"/>
              <a:buChar char="Ø"/>
            </a:pPr>
            <a:r>
              <a:rPr lang="pl-PL" sz="2000" dirty="0" err="1" smtClean="0"/>
              <a:t>positron</a:t>
            </a:r>
            <a:r>
              <a:rPr lang="pl-PL" sz="2000" dirty="0" smtClean="0"/>
              <a:t> </a:t>
            </a:r>
            <a:r>
              <a:rPr lang="pl-PL" sz="2000" dirty="0" err="1"/>
              <a:t>trapping</a:t>
            </a:r>
            <a:r>
              <a:rPr lang="pl-PL" sz="2000" dirty="0"/>
              <a:t> in the open-</a:t>
            </a:r>
            <a:r>
              <a:rPr lang="pl-PL" sz="2000" dirty="0" err="1"/>
              <a:t>volume</a:t>
            </a:r>
            <a:r>
              <a:rPr lang="pl-PL" sz="2000" dirty="0"/>
              <a:t> </a:t>
            </a:r>
            <a:r>
              <a:rPr lang="pl-PL" sz="2000" dirty="0" err="1"/>
              <a:t>defects</a:t>
            </a:r>
            <a:r>
              <a:rPr lang="pl-PL" sz="2000" dirty="0"/>
              <a:t> </a:t>
            </a:r>
            <a:r>
              <a:rPr lang="pl-PL" sz="2000" dirty="0" err="1"/>
              <a:t>leads</a:t>
            </a:r>
            <a:r>
              <a:rPr lang="pl-PL" sz="2000" dirty="0"/>
              <a:t> to </a:t>
            </a:r>
            <a:r>
              <a:rPr lang="pl-PL" sz="2000" dirty="0" err="1"/>
              <a:t>long</a:t>
            </a:r>
            <a:r>
              <a:rPr lang="pl-PL" sz="2000" dirty="0"/>
              <a:t> </a:t>
            </a:r>
            <a:r>
              <a:rPr lang="pl-PL" sz="2000" dirty="0" err="1"/>
              <a:t>lived</a:t>
            </a:r>
            <a:r>
              <a:rPr lang="pl-PL" sz="2000" dirty="0"/>
              <a:t> </a:t>
            </a:r>
            <a:r>
              <a:rPr lang="pl-PL" sz="2000" dirty="0" err="1" smtClean="0"/>
              <a:t>components</a:t>
            </a:r>
            <a:endParaRPr lang="pl-PL" sz="2000" dirty="0" smtClean="0"/>
          </a:p>
          <a:p>
            <a:pPr marL="342900" indent="-342900" algn="l">
              <a:spcBef>
                <a:spcPct val="50000"/>
              </a:spcBef>
              <a:buFont typeface="Wingdings" panose="05000000000000000000" pitchFamily="2" charset="2"/>
              <a:buChar char="Ø"/>
            </a:pPr>
            <a:r>
              <a:rPr lang="pl-PL" sz="2000" dirty="0" err="1" smtClean="0"/>
              <a:t>longer</a:t>
            </a:r>
            <a:r>
              <a:rPr lang="pl-PL" sz="2000" dirty="0" smtClean="0"/>
              <a:t> </a:t>
            </a:r>
            <a:r>
              <a:rPr lang="pl-PL" sz="2000" dirty="0"/>
              <a:t>life </a:t>
            </a:r>
            <a:r>
              <a:rPr lang="pl-PL" sz="2000" dirty="0" err="1"/>
              <a:t>time</a:t>
            </a:r>
            <a:r>
              <a:rPr lang="pl-PL" sz="2000" dirty="0"/>
              <a:t> </a:t>
            </a:r>
            <a:r>
              <a:rPr lang="pl-PL" sz="2000" dirty="0" err="1"/>
              <a:t>due</a:t>
            </a:r>
            <a:r>
              <a:rPr lang="pl-PL" sz="2000" dirty="0"/>
              <a:t> to </a:t>
            </a:r>
            <a:r>
              <a:rPr lang="pl-PL" sz="2000" dirty="0" err="1"/>
              <a:t>lower</a:t>
            </a:r>
            <a:r>
              <a:rPr lang="pl-PL" sz="2000" dirty="0"/>
              <a:t> </a:t>
            </a:r>
            <a:r>
              <a:rPr lang="pl-PL" sz="2000" dirty="0" err="1"/>
              <a:t>electron</a:t>
            </a:r>
            <a:r>
              <a:rPr lang="pl-PL" sz="2000" dirty="0"/>
              <a:t> </a:t>
            </a:r>
            <a:r>
              <a:rPr lang="pl-PL" sz="2000" dirty="0" err="1" smtClean="0"/>
              <a:t>density</a:t>
            </a:r>
            <a:endParaRPr lang="pl-PL" sz="2000" dirty="0" smtClean="0"/>
          </a:p>
          <a:p>
            <a:pPr marL="342900" indent="-342900" algn="l">
              <a:spcBef>
                <a:spcPct val="50000"/>
              </a:spcBef>
              <a:buFont typeface="Wingdings" panose="05000000000000000000" pitchFamily="2" charset="2"/>
              <a:buChar char="Ø"/>
            </a:pPr>
            <a:r>
              <a:rPr lang="pl-PL" sz="2000" dirty="0" smtClean="0"/>
              <a:t> </a:t>
            </a:r>
            <a:r>
              <a:rPr lang="pl-PL" sz="2000" dirty="0" err="1"/>
              <a:t>analysis</a:t>
            </a:r>
            <a:r>
              <a:rPr lang="pl-PL" sz="2000" dirty="0"/>
              <a:t> by non-</a:t>
            </a:r>
            <a:r>
              <a:rPr lang="pl-PL" sz="2000" dirty="0" err="1"/>
              <a:t>linear</a:t>
            </a:r>
            <a:r>
              <a:rPr lang="pl-PL" sz="2000" dirty="0"/>
              <a:t> </a:t>
            </a:r>
            <a:r>
              <a:rPr lang="pl-PL" sz="2000" dirty="0" err="1"/>
              <a:t>fitting</a:t>
            </a:r>
            <a:r>
              <a:rPr lang="pl-PL" sz="2000" dirty="0"/>
              <a:t>: </a:t>
            </a:r>
            <a:r>
              <a:rPr lang="pl-PL" sz="2000" dirty="0" err="1"/>
              <a:t>lifetimes</a:t>
            </a:r>
            <a:r>
              <a:rPr lang="pl-PL" sz="2000" dirty="0"/>
              <a:t> </a:t>
            </a:r>
            <a:r>
              <a:rPr lang="pl-PL" sz="2000" dirty="0" err="1">
                <a:latin typeface="Symbol" panose="05050102010706020507" pitchFamily="18" charset="2"/>
              </a:rPr>
              <a:t>t</a:t>
            </a:r>
            <a:r>
              <a:rPr lang="pl-PL" sz="2000" baseline="-25000" dirty="0" err="1"/>
              <a:t>i</a:t>
            </a:r>
            <a:r>
              <a:rPr lang="pl-PL" sz="2000" dirty="0"/>
              <a:t> and </a:t>
            </a:r>
            <a:r>
              <a:rPr lang="pl-PL" sz="2000" dirty="0" err="1"/>
              <a:t>intensities</a:t>
            </a:r>
            <a:r>
              <a:rPr lang="pl-PL" sz="2000" dirty="0"/>
              <a:t> I</a:t>
            </a:r>
            <a:r>
              <a:rPr lang="pl-PL" sz="2000" baseline="-25000" dirty="0"/>
              <a:t>i</a:t>
            </a:r>
            <a:endParaRPr lang="ru-RU" sz="2000" baseline="-25000" dirty="0"/>
          </a:p>
        </p:txBody>
      </p:sp>
      <p:sp>
        <p:nvSpPr>
          <p:cNvPr id="16" name="Tytuł 1"/>
          <p:cNvSpPr txBox="1">
            <a:spLocks/>
          </p:cNvSpPr>
          <p:nvPr/>
        </p:nvSpPr>
        <p:spPr>
          <a:xfrm>
            <a:off x="192741" y="17929"/>
            <a:ext cx="9601200" cy="699247"/>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6800" b="1" kern="1200" cap="all" baseline="0">
                <a:solidFill>
                  <a:schemeClr val="tx1"/>
                </a:solidFill>
                <a:effectLst>
                  <a:outerShdw blurRad="38100" dist="25400" dir="18900000" algn="bl" rotWithShape="0">
                    <a:schemeClr val="bg1">
                      <a:alpha val="80000"/>
                    </a:schemeClr>
                  </a:outerShdw>
                </a:effectLst>
                <a:latin typeface="+mj-lt"/>
                <a:ea typeface="+mj-ea"/>
                <a:cs typeface="+mj-cs"/>
              </a:defRPr>
            </a:lvl1pPr>
          </a:lstStyle>
          <a:p>
            <a:pPr>
              <a:lnSpc>
                <a:spcPct val="90000"/>
              </a:lnSpc>
            </a:pPr>
            <a:r>
              <a:rPr lang="pl-PL" sz="3200" dirty="0" err="1" smtClean="0">
                <a:solidFill>
                  <a:srgbClr val="A85229"/>
                </a:solidFill>
              </a:rPr>
              <a:t>Experimental</a:t>
            </a:r>
            <a:r>
              <a:rPr lang="pl-PL" sz="3200" dirty="0" smtClean="0">
                <a:solidFill>
                  <a:srgbClr val="A85229"/>
                </a:solidFill>
              </a:rPr>
              <a:t> </a:t>
            </a:r>
            <a:r>
              <a:rPr lang="pl-PL" sz="3200" dirty="0" err="1" smtClean="0">
                <a:solidFill>
                  <a:srgbClr val="A85229"/>
                </a:solidFill>
              </a:rPr>
              <a:t>techniques</a:t>
            </a:r>
            <a:r>
              <a:rPr lang="pl-PL" sz="3200" dirty="0" smtClean="0">
                <a:solidFill>
                  <a:srgbClr val="A85229"/>
                </a:solidFill>
              </a:rPr>
              <a:t>: LT </a:t>
            </a:r>
            <a:r>
              <a:rPr lang="pl-PL" sz="3200" dirty="0" err="1" smtClean="0">
                <a:solidFill>
                  <a:srgbClr val="A85229"/>
                </a:solidFill>
              </a:rPr>
              <a:t>spectroscopy</a:t>
            </a:r>
            <a:endParaRPr lang="pl-PL" dirty="0"/>
          </a:p>
        </p:txBody>
      </p:sp>
      <p:sp>
        <p:nvSpPr>
          <p:cNvPr id="2" name="pole tekstowe 1"/>
          <p:cNvSpPr txBox="1"/>
          <p:nvPr/>
        </p:nvSpPr>
        <p:spPr>
          <a:xfrm>
            <a:off x="7327023" y="5814188"/>
            <a:ext cx="4407745" cy="369332"/>
          </a:xfrm>
          <a:prstGeom prst="rect">
            <a:avLst/>
          </a:prstGeom>
          <a:noFill/>
        </p:spPr>
        <p:txBody>
          <a:bodyPr wrap="none" rtlCol="0">
            <a:spAutoFit/>
          </a:bodyPr>
          <a:lstStyle/>
          <a:p>
            <a:r>
              <a:rPr lang="pl-PL" dirty="0" smtClean="0"/>
              <a:t>The </a:t>
            </a:r>
            <a:r>
              <a:rPr lang="pl-PL" dirty="0" err="1" smtClean="0"/>
              <a:t>example</a:t>
            </a:r>
            <a:r>
              <a:rPr lang="pl-PL" dirty="0" smtClean="0"/>
              <a:t> of </a:t>
            </a:r>
            <a:r>
              <a:rPr lang="pl-PL" dirty="0" err="1" smtClean="0"/>
              <a:t>positron</a:t>
            </a:r>
            <a:r>
              <a:rPr lang="pl-PL" dirty="0" smtClean="0"/>
              <a:t> </a:t>
            </a:r>
            <a:r>
              <a:rPr lang="pl-PL" dirty="0" err="1" smtClean="0"/>
              <a:t>lifetime</a:t>
            </a:r>
            <a:r>
              <a:rPr lang="pl-PL" dirty="0" smtClean="0"/>
              <a:t> spectrum.</a:t>
            </a:r>
            <a:endParaRPr lang="pl-PL" dirty="0"/>
          </a:p>
        </p:txBody>
      </p:sp>
      <p:sp>
        <p:nvSpPr>
          <p:cNvPr id="18" name="Prostokąt 17"/>
          <p:cNvSpPr/>
          <p:nvPr/>
        </p:nvSpPr>
        <p:spPr>
          <a:xfrm>
            <a:off x="7381614" y="919103"/>
            <a:ext cx="4548421" cy="4895083"/>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rostokąt 18"/>
          <p:cNvSpPr/>
          <p:nvPr/>
        </p:nvSpPr>
        <p:spPr>
          <a:xfrm>
            <a:off x="330647" y="2113758"/>
            <a:ext cx="6915149" cy="2862322"/>
          </a:xfrm>
          <a:prstGeom prst="rect">
            <a:avLst/>
          </a:prstGeom>
          <a:noFill/>
          <a:ln w="38100">
            <a:gradFill flip="none" rotWithShape="1">
              <a:gsLst>
                <a:gs pos="0">
                  <a:schemeClr val="accent1">
                    <a:lumMod val="5000"/>
                    <a:lumOff val="95000"/>
                  </a:schemeClr>
                </a:gs>
                <a:gs pos="35000">
                  <a:schemeClr val="accent1"/>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Номер слайда 3"/>
          <p:cNvSpPr>
            <a:spLocks noGrp="1"/>
          </p:cNvSpPr>
          <p:nvPr>
            <p:ph type="sldNum" sz="quarter" idx="12"/>
          </p:nvPr>
        </p:nvSpPr>
        <p:spPr/>
        <p:txBody>
          <a:bodyPr/>
          <a:lstStyle/>
          <a:p>
            <a:fld id="{538FDBCA-4C1A-4487-B8A4-3BD96999B7CD}" type="slidenum">
              <a:rPr lang="pl-PL" smtClean="0"/>
              <a:t>6</a:t>
            </a:fld>
            <a:endParaRPr lang="pl-PL"/>
          </a:p>
        </p:txBody>
      </p:sp>
    </p:spTree>
    <p:extLst>
      <p:ext uri="{BB962C8B-B14F-4D97-AF65-F5344CB8AC3E}">
        <p14:creationId xmlns:p14="http://schemas.microsoft.com/office/powerpoint/2010/main" val="365740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49352" y="0"/>
            <a:ext cx="10515600" cy="1325563"/>
          </a:xfrm>
        </p:spPr>
        <p:txBody>
          <a:bodyPr/>
          <a:lstStyle/>
          <a:p>
            <a:r>
              <a:rPr lang="en-GB" dirty="0" smtClean="0">
                <a:solidFill>
                  <a:schemeClr val="accent2">
                    <a:lumMod val="75000"/>
                  </a:schemeClr>
                </a:solidFill>
              </a:rPr>
              <a:t>DB Spectroscopy</a:t>
            </a:r>
            <a:endParaRPr lang="pl-PL" dirty="0">
              <a:solidFill>
                <a:schemeClr val="accent2">
                  <a:lumMod val="75000"/>
                </a:schemeClr>
              </a:solidFill>
            </a:endParaRPr>
          </a:p>
        </p:txBody>
      </p:sp>
      <p:sp>
        <p:nvSpPr>
          <p:cNvPr id="3" name="Symbol zastępczy zawartości 2"/>
          <p:cNvSpPr>
            <a:spLocks noGrp="1"/>
          </p:cNvSpPr>
          <p:nvPr>
            <p:ph idx="1"/>
          </p:nvPr>
        </p:nvSpPr>
        <p:spPr>
          <a:xfrm>
            <a:off x="980453" y="1162961"/>
            <a:ext cx="5429715" cy="3785652"/>
          </a:xfrm>
        </p:spPr>
        <p:txBody>
          <a:bodyPr/>
          <a:lstStyle/>
          <a:p>
            <a:pPr marL="0" indent="0">
              <a:buNone/>
            </a:pPr>
            <a:r>
              <a:rPr lang="pl-PL" dirty="0">
                <a:cs typeface="Arial" panose="020B0604020202020204" pitchFamily="34" charset="0"/>
              </a:rPr>
              <a:t>T</a:t>
            </a:r>
            <a:r>
              <a:rPr lang="en-US" dirty="0">
                <a:cs typeface="Arial" panose="020B0604020202020204" pitchFamily="34" charset="0"/>
              </a:rPr>
              <a:t>he change of photon</a:t>
            </a:r>
            <a:r>
              <a:rPr lang="pl-PL" dirty="0">
                <a:cs typeface="Arial" panose="020B0604020202020204" pitchFamily="34" charset="0"/>
              </a:rPr>
              <a:t> e</a:t>
            </a:r>
            <a:r>
              <a:rPr lang="en-US" dirty="0" err="1">
                <a:cs typeface="Arial" panose="020B0604020202020204" pitchFamily="34" charset="0"/>
              </a:rPr>
              <a:t>nergy</a:t>
            </a:r>
            <a:r>
              <a:rPr lang="pl-PL" dirty="0">
                <a:cs typeface="Arial" panose="020B0604020202020204" pitchFamily="34" charset="0"/>
              </a:rPr>
              <a:t> by </a:t>
            </a:r>
            <a:r>
              <a:rPr lang="pl-PL" dirty="0" err="1">
                <a:cs typeface="Arial" panose="020B0604020202020204" pitchFamily="34" charset="0"/>
              </a:rPr>
              <a:t>relativistic</a:t>
            </a:r>
            <a:r>
              <a:rPr lang="pl-PL" dirty="0">
                <a:cs typeface="Arial" panose="020B0604020202020204" pitchFamily="34" charset="0"/>
              </a:rPr>
              <a:t> Doppler </a:t>
            </a:r>
            <a:r>
              <a:rPr lang="pl-PL" dirty="0" err="1">
                <a:cs typeface="Arial" panose="020B0604020202020204" pitchFamily="34" charset="0"/>
              </a:rPr>
              <a:t>effect</a:t>
            </a:r>
            <a:r>
              <a:rPr lang="en-US" dirty="0">
                <a:cs typeface="Arial" panose="020B0604020202020204" pitchFamily="34" charset="0"/>
              </a:rPr>
              <a:t> in the laboratory system</a:t>
            </a:r>
            <a:endParaRPr lang="pl-PL" dirty="0">
              <a:cs typeface="Arial" panose="020B0604020202020204" pitchFamily="34" charset="0"/>
            </a:endParaRPr>
          </a:p>
          <a:p>
            <a:pPr marL="0" indent="0">
              <a:buNone/>
            </a:pPr>
            <a:endParaRPr lang="pl-PL" dirty="0"/>
          </a:p>
        </p:txBody>
      </p:sp>
      <p:pic>
        <p:nvPicPr>
          <p:cNvPr id="5" name="Obraz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3732" y="2193693"/>
            <a:ext cx="2366495" cy="701874"/>
          </a:xfrm>
          <a:prstGeom prst="rect">
            <a:avLst/>
          </a:prstGeom>
        </p:spPr>
      </p:pic>
      <p:graphicFrame>
        <p:nvGraphicFramePr>
          <p:cNvPr id="6" name="Object 12"/>
          <p:cNvGraphicFramePr>
            <a:graphicFrameLocks noChangeAspect="1"/>
          </p:cNvGraphicFramePr>
          <p:nvPr>
            <p:extLst>
              <p:ext uri="{D42A27DB-BD31-4B8C-83A1-F6EECF244321}">
                <p14:modId xmlns:p14="http://schemas.microsoft.com/office/powerpoint/2010/main" val="1213262863"/>
              </p:ext>
            </p:extLst>
          </p:nvPr>
        </p:nvGraphicFramePr>
        <p:xfrm>
          <a:off x="663686" y="2895567"/>
          <a:ext cx="5746482" cy="3880247"/>
        </p:xfrm>
        <a:graphic>
          <a:graphicData uri="http://schemas.openxmlformats.org/presentationml/2006/ole">
            <mc:AlternateContent xmlns:mc="http://schemas.openxmlformats.org/markup-compatibility/2006">
              <mc:Choice xmlns:v="urn:schemas-microsoft-com:vml" Requires="v">
                <p:oleObj spid="_x0000_s40104" name="SPW 7.0 Graph" r:id="rId5" imgW="5751360" imgH="3866040" progId="SigmaPlotGraphicObject.5">
                  <p:embed/>
                </p:oleObj>
              </mc:Choice>
              <mc:Fallback>
                <p:oleObj name="SPW 7.0 Graph" r:id="rId5" imgW="5751360" imgH="3866040" progId="SigmaPlotGraphicObject.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686" y="2895567"/>
                        <a:ext cx="5746482" cy="3880247"/>
                      </a:xfrm>
                      <a:prstGeom prst="rect">
                        <a:avLst/>
                      </a:prstGeom>
                      <a:noFill/>
                      <a:ln w="19050">
                        <a:solidFill>
                          <a:srgbClr val="000000"/>
                        </a:solidFill>
                      </a:ln>
                    </p:spPr>
                  </p:pic>
                </p:oleObj>
              </mc:Fallback>
            </mc:AlternateContent>
          </a:graphicData>
        </a:graphic>
      </p:graphicFrame>
      <p:sp>
        <p:nvSpPr>
          <p:cNvPr id="9" name="Prostokąt 8"/>
          <p:cNvSpPr/>
          <p:nvPr/>
        </p:nvSpPr>
        <p:spPr>
          <a:xfrm>
            <a:off x="6678386" y="1600200"/>
            <a:ext cx="4407196" cy="3785652"/>
          </a:xfrm>
          <a:prstGeom prst="rect">
            <a:avLst/>
          </a:prstGeom>
        </p:spPr>
        <p:txBody>
          <a:bodyPr wrap="square">
            <a:spAutoFit/>
          </a:bodyPr>
          <a:lstStyle/>
          <a:p>
            <a:pPr algn="ctr"/>
            <a:r>
              <a:rPr lang="pl-PL" altLang="pl-PL" sz="2000" b="1" dirty="0">
                <a:cs typeface="Arial" panose="020B0604020202020204" pitchFamily="34" charset="0"/>
              </a:rPr>
              <a:t>S </a:t>
            </a:r>
            <a:r>
              <a:rPr lang="pl-PL" altLang="pl-PL" sz="2000" b="1" dirty="0" err="1">
                <a:cs typeface="Arial" panose="020B0604020202020204" pitchFamily="34" charset="0"/>
              </a:rPr>
              <a:t>parameter</a:t>
            </a:r>
            <a:r>
              <a:rPr lang="pl-PL" altLang="pl-PL" sz="2000" b="1" dirty="0">
                <a:cs typeface="Arial" panose="020B0604020202020204" pitchFamily="34" charset="0"/>
              </a:rPr>
              <a:t> </a:t>
            </a:r>
          </a:p>
          <a:p>
            <a:pPr marL="342900" indent="-342900">
              <a:buFont typeface="Arial" panose="020B0604020202020204" pitchFamily="34" charset="0"/>
              <a:buChar char="•"/>
            </a:pPr>
            <a:r>
              <a:rPr lang="pl-PL" altLang="pl-PL" sz="2000" dirty="0">
                <a:cs typeface="Arial" panose="020B0604020202020204" pitchFamily="34" charset="0"/>
              </a:rPr>
              <a:t>ratio of </a:t>
            </a:r>
            <a:r>
              <a:rPr lang="pl-PL" altLang="pl-PL" sz="2000" dirty="0" err="1">
                <a:cs typeface="Arial" panose="020B0604020202020204" pitchFamily="34" charset="0"/>
              </a:rPr>
              <a:t>area</a:t>
            </a:r>
            <a:r>
              <a:rPr lang="pl-PL" altLang="pl-PL" sz="2000" dirty="0">
                <a:cs typeface="Arial" panose="020B0604020202020204" pitchFamily="34" charset="0"/>
              </a:rPr>
              <a:t> </a:t>
            </a:r>
            <a:r>
              <a:rPr lang="pl-PL" altLang="pl-PL" sz="2000" dirty="0" err="1">
                <a:cs typeface="Arial" panose="020B0604020202020204" pitchFamily="34" charset="0"/>
              </a:rPr>
              <a:t>under</a:t>
            </a:r>
            <a:r>
              <a:rPr lang="pl-PL" altLang="pl-PL" sz="2000" dirty="0">
                <a:cs typeface="Arial" panose="020B0604020202020204" pitchFamily="34" charset="0"/>
              </a:rPr>
              <a:t> the central part </a:t>
            </a:r>
            <a:r>
              <a:rPr lang="pl-PL" altLang="pl-PL" sz="2000" dirty="0" smtClean="0">
                <a:cs typeface="Arial" panose="020B0604020202020204" pitchFamily="34" charset="0"/>
              </a:rPr>
              <a:t>of</a:t>
            </a:r>
            <a:r>
              <a:rPr lang="en-GB" altLang="pl-PL" sz="2000" dirty="0" smtClean="0">
                <a:cs typeface="Arial" panose="020B0604020202020204" pitchFamily="34" charset="0"/>
              </a:rPr>
              <a:t> </a:t>
            </a:r>
            <a:r>
              <a:rPr lang="pl-PL" altLang="pl-PL" sz="2000" dirty="0" smtClean="0">
                <a:cs typeface="Arial" panose="020B0604020202020204" pitchFamily="34" charset="0"/>
              </a:rPr>
              <a:t>511 </a:t>
            </a:r>
            <a:r>
              <a:rPr lang="pl-PL" altLang="pl-PL" sz="2000" dirty="0" err="1">
                <a:cs typeface="Arial" panose="020B0604020202020204" pitchFamily="34" charset="0"/>
              </a:rPr>
              <a:t>keV</a:t>
            </a:r>
            <a:r>
              <a:rPr lang="pl-PL" altLang="pl-PL" sz="2000" dirty="0">
                <a:cs typeface="Arial" panose="020B0604020202020204" pitchFamily="34" charset="0"/>
              </a:rPr>
              <a:t> </a:t>
            </a:r>
            <a:r>
              <a:rPr lang="pl-PL" altLang="pl-PL" sz="2000" dirty="0" err="1">
                <a:cs typeface="Arial" panose="020B0604020202020204" pitchFamily="34" charset="0"/>
              </a:rPr>
              <a:t>line</a:t>
            </a:r>
            <a:r>
              <a:rPr lang="pl-PL" altLang="pl-PL" sz="2000" dirty="0">
                <a:cs typeface="Arial" panose="020B0604020202020204" pitchFamily="34" charset="0"/>
              </a:rPr>
              <a:t> to </a:t>
            </a:r>
            <a:r>
              <a:rPr lang="pl-PL" altLang="pl-PL" sz="2000" dirty="0" err="1">
                <a:cs typeface="Arial" panose="020B0604020202020204" pitchFamily="34" charset="0"/>
              </a:rPr>
              <a:t>whole</a:t>
            </a:r>
            <a:r>
              <a:rPr lang="pl-PL" altLang="pl-PL" sz="2000" dirty="0">
                <a:cs typeface="Arial" panose="020B0604020202020204" pitchFamily="34" charset="0"/>
              </a:rPr>
              <a:t> </a:t>
            </a:r>
            <a:r>
              <a:rPr lang="pl-PL" altLang="pl-PL" sz="2000" dirty="0" err="1">
                <a:cs typeface="Arial" panose="020B0604020202020204" pitchFamily="34" charset="0"/>
              </a:rPr>
              <a:t>area</a:t>
            </a:r>
            <a:r>
              <a:rPr lang="pl-PL" altLang="pl-PL" sz="2000" dirty="0">
                <a:cs typeface="Arial" panose="020B0604020202020204" pitchFamily="34" charset="0"/>
              </a:rPr>
              <a:t> </a:t>
            </a:r>
            <a:r>
              <a:rPr lang="pl-PL" altLang="pl-PL" sz="2000" dirty="0" err="1">
                <a:cs typeface="Arial" panose="020B0604020202020204" pitchFamily="34" charset="0"/>
              </a:rPr>
              <a:t>below</a:t>
            </a:r>
            <a:r>
              <a:rPr lang="pl-PL" altLang="pl-PL" sz="2000" dirty="0">
                <a:cs typeface="Arial" panose="020B0604020202020204" pitchFamily="34" charset="0"/>
              </a:rPr>
              <a:t> </a:t>
            </a:r>
            <a:r>
              <a:rPr lang="pl-PL" altLang="pl-PL" sz="2000" dirty="0" err="1">
                <a:cs typeface="Arial" panose="020B0604020202020204" pitchFamily="34" charset="0"/>
              </a:rPr>
              <a:t>this</a:t>
            </a:r>
            <a:r>
              <a:rPr lang="pl-PL" altLang="pl-PL" sz="2000" dirty="0">
                <a:cs typeface="Arial" panose="020B0604020202020204" pitchFamily="34" charset="0"/>
              </a:rPr>
              <a:t> </a:t>
            </a:r>
            <a:r>
              <a:rPr lang="pl-PL" altLang="pl-PL" sz="2000" dirty="0" err="1">
                <a:cs typeface="Arial" panose="020B0604020202020204" pitchFamily="34" charset="0"/>
              </a:rPr>
              <a:t>line</a:t>
            </a:r>
            <a:endParaRPr lang="pl-PL" altLang="pl-PL" sz="2000" dirty="0">
              <a:cs typeface="Arial" panose="020B0604020202020204" pitchFamily="34" charset="0"/>
            </a:endParaRPr>
          </a:p>
          <a:p>
            <a:endParaRPr lang="pl-PL" altLang="pl-PL" sz="2000" dirty="0">
              <a:cs typeface="Arial" panose="020B0604020202020204" pitchFamily="34" charset="0"/>
            </a:endParaRPr>
          </a:p>
          <a:p>
            <a:endParaRPr lang="en-GB" altLang="pl-PL" sz="2000" dirty="0" smtClean="0">
              <a:cs typeface="Arial" panose="020B0604020202020204" pitchFamily="34" charset="0"/>
            </a:endParaRPr>
          </a:p>
          <a:p>
            <a:endParaRPr lang="pl-PL" altLang="pl-PL" sz="2000" dirty="0">
              <a:cs typeface="Arial" panose="020B0604020202020204" pitchFamily="34" charset="0"/>
            </a:endParaRPr>
          </a:p>
          <a:p>
            <a:pPr marL="342900" indent="-342900">
              <a:buFont typeface="Arial" panose="020B0604020202020204" pitchFamily="34" charset="0"/>
              <a:buChar char="•"/>
            </a:pPr>
            <a:r>
              <a:rPr lang="pl-PL" altLang="pl-PL" sz="2000" dirty="0" err="1">
                <a:cs typeface="Arial" panose="020B0604020202020204" pitchFamily="34" charset="0"/>
              </a:rPr>
              <a:t>defines</a:t>
            </a:r>
            <a:r>
              <a:rPr lang="pl-PL" altLang="pl-PL" sz="2000" dirty="0">
                <a:cs typeface="Arial" panose="020B0604020202020204" pitchFamily="34" charset="0"/>
              </a:rPr>
              <a:t> the </a:t>
            </a:r>
            <a:r>
              <a:rPr lang="pl-PL" altLang="pl-PL" sz="2000" dirty="0" err="1">
                <a:cs typeface="Arial" panose="020B0604020202020204" pitchFamily="34" charset="0"/>
              </a:rPr>
              <a:t>participation</a:t>
            </a:r>
            <a:r>
              <a:rPr lang="pl-PL" altLang="pl-PL" sz="2000" dirty="0">
                <a:cs typeface="Arial" panose="020B0604020202020204" pitchFamily="34" charset="0"/>
              </a:rPr>
              <a:t> of </a:t>
            </a:r>
            <a:r>
              <a:rPr lang="pl-PL" altLang="pl-PL" sz="2000" dirty="0" err="1">
                <a:cs typeface="Arial" panose="020B0604020202020204" pitchFamily="34" charset="0"/>
              </a:rPr>
              <a:t>e</a:t>
            </a:r>
            <a:r>
              <a:rPr lang="pl-PL" altLang="pl-PL" sz="2000" baseline="30000" dirty="0" err="1">
                <a:cs typeface="Arial" panose="020B0604020202020204" pitchFamily="34" charset="0"/>
              </a:rPr>
              <a:t>+</a:t>
            </a:r>
            <a:r>
              <a:rPr lang="pl-PL" altLang="pl-PL" sz="2000" dirty="0" err="1">
                <a:cs typeface="Arial" panose="020B0604020202020204" pitchFamily="34" charset="0"/>
              </a:rPr>
              <a:t>e</a:t>
            </a:r>
            <a:r>
              <a:rPr lang="pl-PL" altLang="pl-PL" sz="2000" baseline="30000" dirty="0">
                <a:cs typeface="Arial" panose="020B0604020202020204" pitchFamily="34" charset="0"/>
              </a:rPr>
              <a:t>-</a:t>
            </a:r>
            <a:r>
              <a:rPr lang="pl-PL" altLang="pl-PL" sz="2000" dirty="0">
                <a:cs typeface="Arial" panose="020B0604020202020204" pitchFamily="34" charset="0"/>
              </a:rPr>
              <a:t>  </a:t>
            </a:r>
            <a:r>
              <a:rPr lang="pl-PL" altLang="pl-PL" sz="2000" dirty="0" err="1">
                <a:cs typeface="Arial" panose="020B0604020202020204" pitchFamily="34" charset="0"/>
              </a:rPr>
              <a:t>pairs</a:t>
            </a:r>
            <a:r>
              <a:rPr lang="pl-PL" altLang="pl-PL" sz="2000" dirty="0">
                <a:cs typeface="Arial" panose="020B0604020202020204" pitchFamily="34" charset="0"/>
              </a:rPr>
              <a:t> with </a:t>
            </a:r>
            <a:r>
              <a:rPr lang="pl-PL" altLang="pl-PL" sz="2000" dirty="0" err="1">
                <a:cs typeface="Arial" panose="020B0604020202020204" pitchFamily="34" charset="0"/>
              </a:rPr>
              <a:t>low</a:t>
            </a:r>
            <a:r>
              <a:rPr lang="pl-PL" altLang="pl-PL" sz="2000" dirty="0">
                <a:cs typeface="Arial" panose="020B0604020202020204" pitchFamily="34" charset="0"/>
              </a:rPr>
              <a:t> </a:t>
            </a:r>
            <a:r>
              <a:rPr lang="pl-PL" altLang="pl-PL" sz="2000" dirty="0" err="1">
                <a:cs typeface="Arial" panose="020B0604020202020204" pitchFamily="34" charset="0"/>
              </a:rPr>
              <a:t>momentum</a:t>
            </a:r>
            <a:endParaRPr lang="pl-PL" altLang="pl-PL" sz="2000" dirty="0">
              <a:cs typeface="Arial" panose="020B0604020202020204" pitchFamily="34" charset="0"/>
            </a:endParaRPr>
          </a:p>
          <a:p>
            <a:pPr marL="342900" indent="-342900">
              <a:buFont typeface="Arial" panose="020B0604020202020204" pitchFamily="34" charset="0"/>
              <a:buChar char="•"/>
            </a:pPr>
            <a:r>
              <a:rPr lang="pl-PL" altLang="pl-PL" sz="2000" dirty="0" err="1">
                <a:cs typeface="Arial" panose="020B0604020202020204" pitchFamily="34" charset="0"/>
              </a:rPr>
              <a:t>higher</a:t>
            </a:r>
            <a:r>
              <a:rPr lang="pl-PL" altLang="pl-PL" sz="2000" dirty="0">
                <a:cs typeface="Arial" panose="020B0604020202020204" pitchFamily="34" charset="0"/>
              </a:rPr>
              <a:t> </a:t>
            </a:r>
            <a:r>
              <a:rPr lang="pl-PL" altLang="pl-PL" sz="2000" dirty="0" err="1">
                <a:cs typeface="Arial" panose="020B0604020202020204" pitchFamily="34" charset="0"/>
              </a:rPr>
              <a:t>value</a:t>
            </a:r>
            <a:r>
              <a:rPr lang="pl-PL" altLang="pl-PL" sz="2000" dirty="0">
                <a:cs typeface="Arial" panose="020B0604020202020204" pitchFamily="34" charset="0"/>
              </a:rPr>
              <a:t> </a:t>
            </a:r>
            <a:r>
              <a:rPr lang="pl-PL" altLang="pl-PL" sz="2000" dirty="0" err="1">
                <a:cs typeface="Arial" panose="020B0604020202020204" pitchFamily="34" charset="0"/>
              </a:rPr>
              <a:t>means</a:t>
            </a:r>
            <a:r>
              <a:rPr lang="pl-PL" altLang="pl-PL" sz="2000" dirty="0">
                <a:cs typeface="Arial" panose="020B0604020202020204" pitchFamily="34" charset="0"/>
              </a:rPr>
              <a:t> </a:t>
            </a:r>
            <a:r>
              <a:rPr lang="pl-PL" altLang="pl-PL" sz="2000" dirty="0" err="1">
                <a:cs typeface="Arial" panose="020B0604020202020204" pitchFamily="34" charset="0"/>
              </a:rPr>
              <a:t>bigger</a:t>
            </a:r>
            <a:r>
              <a:rPr lang="pl-PL" altLang="pl-PL" sz="2000" dirty="0">
                <a:cs typeface="Arial" panose="020B0604020202020204" pitchFamily="34" charset="0"/>
              </a:rPr>
              <a:t> </a:t>
            </a:r>
            <a:r>
              <a:rPr lang="pl-PL" altLang="pl-PL" sz="2000" dirty="0" err="1">
                <a:cs typeface="Arial" panose="020B0604020202020204" pitchFamily="34" charset="0"/>
              </a:rPr>
              <a:t>concentration</a:t>
            </a:r>
            <a:r>
              <a:rPr lang="pl-PL" altLang="pl-PL" sz="2000" dirty="0">
                <a:cs typeface="Arial" panose="020B0604020202020204" pitchFamily="34" charset="0"/>
              </a:rPr>
              <a:t> of </a:t>
            </a:r>
            <a:r>
              <a:rPr lang="pl-PL" altLang="pl-PL" sz="2000" dirty="0" err="1">
                <a:cs typeface="Arial" panose="020B0604020202020204" pitchFamily="34" charset="0"/>
              </a:rPr>
              <a:t>such</a:t>
            </a:r>
            <a:r>
              <a:rPr lang="pl-PL" altLang="pl-PL" sz="2000" dirty="0">
                <a:cs typeface="Arial" panose="020B0604020202020204" pitchFamily="34" charset="0"/>
              </a:rPr>
              <a:t> </a:t>
            </a:r>
            <a:r>
              <a:rPr lang="pl-PL" altLang="pl-PL" sz="2000" dirty="0" err="1">
                <a:cs typeface="Arial" panose="020B0604020202020204" pitchFamily="34" charset="0"/>
              </a:rPr>
              <a:t>defects</a:t>
            </a:r>
            <a:r>
              <a:rPr lang="pl-PL" altLang="pl-PL" sz="2000" dirty="0">
                <a:cs typeface="Arial" panose="020B0604020202020204" pitchFamily="34" charset="0"/>
              </a:rPr>
              <a:t> as </a:t>
            </a:r>
            <a:r>
              <a:rPr lang="pl-PL" altLang="pl-PL" sz="2000" dirty="0" err="1">
                <a:cs typeface="Arial" panose="020B0604020202020204" pitchFamily="34" charset="0"/>
              </a:rPr>
              <a:t>vacancies</a:t>
            </a:r>
            <a:endParaRPr lang="pl-PL" altLang="pl-PL" sz="2000" dirty="0">
              <a:cs typeface="Arial" panose="020B0604020202020204" pitchFamily="34" charset="0"/>
            </a:endParaRPr>
          </a:p>
        </p:txBody>
      </p:sp>
      <p:graphicFrame>
        <p:nvGraphicFramePr>
          <p:cNvPr id="11" name="Object 11"/>
          <p:cNvGraphicFramePr>
            <a:graphicFrameLocks noChangeAspect="1"/>
          </p:cNvGraphicFramePr>
          <p:nvPr>
            <p:extLst/>
          </p:nvPr>
        </p:nvGraphicFramePr>
        <p:xfrm>
          <a:off x="8407487" y="2895567"/>
          <a:ext cx="948994" cy="712178"/>
        </p:xfrm>
        <a:graphic>
          <a:graphicData uri="http://schemas.openxmlformats.org/presentationml/2006/ole">
            <mc:AlternateContent xmlns:mc="http://schemas.openxmlformats.org/markup-compatibility/2006">
              <mc:Choice xmlns:v="urn:schemas-microsoft-com:vml" Requires="v">
                <p:oleObj spid="_x0000_s40105" name="Equation" r:id="rId7" imgW="457200" imgH="342720" progId="Equation.DSMT4">
                  <p:embed/>
                </p:oleObj>
              </mc:Choice>
              <mc:Fallback>
                <p:oleObj name="Equation" r:id="rId7" imgW="457200" imgH="34272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07487" y="2895567"/>
                        <a:ext cx="948994" cy="712178"/>
                      </a:xfrm>
                      <a:prstGeom prst="rect">
                        <a:avLst/>
                      </a:prstGeom>
                      <a:noFill/>
                      <a:ln>
                        <a:noFill/>
                      </a:ln>
                    </p:spPr>
                  </p:pic>
                </p:oleObj>
              </mc:Fallback>
            </mc:AlternateContent>
          </a:graphicData>
        </a:graphic>
      </p:graphicFrame>
      <p:sp>
        <p:nvSpPr>
          <p:cNvPr id="4" name="Номер слайда 3"/>
          <p:cNvSpPr>
            <a:spLocks noGrp="1"/>
          </p:cNvSpPr>
          <p:nvPr>
            <p:ph type="sldNum" sz="quarter" idx="12"/>
          </p:nvPr>
        </p:nvSpPr>
        <p:spPr/>
        <p:txBody>
          <a:bodyPr/>
          <a:lstStyle/>
          <a:p>
            <a:fld id="{538FDBCA-4C1A-4487-B8A4-3BD96999B7CD}" type="slidenum">
              <a:rPr lang="pl-PL" smtClean="0"/>
              <a:t>7</a:t>
            </a:fld>
            <a:endParaRPr lang="pl-PL"/>
          </a:p>
        </p:txBody>
      </p:sp>
    </p:spTree>
    <p:extLst>
      <p:ext uri="{BB962C8B-B14F-4D97-AF65-F5344CB8AC3E}">
        <p14:creationId xmlns:p14="http://schemas.microsoft.com/office/powerpoint/2010/main" val="331668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6306" y="106931"/>
            <a:ext cx="10515600" cy="1325563"/>
          </a:xfrm>
        </p:spPr>
        <p:txBody>
          <a:bodyPr/>
          <a:lstStyle/>
          <a:p>
            <a:r>
              <a:rPr lang="en-GB" dirty="0">
                <a:solidFill>
                  <a:schemeClr val="accent2">
                    <a:lumMod val="75000"/>
                  </a:schemeClr>
                </a:solidFill>
              </a:rPr>
              <a:t>Positron Annihilation Spectroscopy</a:t>
            </a:r>
            <a:endParaRPr lang="pl-PL" dirty="0">
              <a:solidFill>
                <a:schemeClr val="accent2">
                  <a:lumMod val="75000"/>
                </a:schemeClr>
              </a:solidFill>
            </a:endParaRPr>
          </a:p>
        </p:txBody>
      </p:sp>
      <p:sp>
        <p:nvSpPr>
          <p:cNvPr id="3" name="Symbol zastępczy zawartości 2"/>
          <p:cNvSpPr>
            <a:spLocks noGrp="1"/>
          </p:cNvSpPr>
          <p:nvPr>
            <p:ph idx="1"/>
          </p:nvPr>
        </p:nvSpPr>
        <p:spPr>
          <a:xfrm>
            <a:off x="1104900" y="1600200"/>
            <a:ext cx="5374277" cy="4572000"/>
          </a:xfrm>
        </p:spPr>
        <p:txBody>
          <a:bodyPr/>
          <a:lstStyle/>
          <a:p>
            <a:pPr marL="0" indent="0">
              <a:buNone/>
            </a:pPr>
            <a:r>
              <a:rPr lang="pl-PL" dirty="0">
                <a:cs typeface="Arial" panose="020B0604020202020204" pitchFamily="34" charset="0"/>
              </a:rPr>
              <a:t>T</a:t>
            </a:r>
            <a:r>
              <a:rPr lang="en-US" dirty="0">
                <a:cs typeface="Arial" panose="020B0604020202020204" pitchFamily="34" charset="0"/>
              </a:rPr>
              <a:t>he change of photon</a:t>
            </a:r>
            <a:r>
              <a:rPr lang="pl-PL" dirty="0">
                <a:cs typeface="Arial" panose="020B0604020202020204" pitchFamily="34" charset="0"/>
              </a:rPr>
              <a:t> e</a:t>
            </a:r>
            <a:r>
              <a:rPr lang="en-US" dirty="0" err="1">
                <a:cs typeface="Arial" panose="020B0604020202020204" pitchFamily="34" charset="0"/>
              </a:rPr>
              <a:t>nergy</a:t>
            </a:r>
            <a:r>
              <a:rPr lang="pl-PL" dirty="0">
                <a:cs typeface="Arial" panose="020B0604020202020204" pitchFamily="34" charset="0"/>
              </a:rPr>
              <a:t> by </a:t>
            </a:r>
            <a:r>
              <a:rPr lang="pl-PL" dirty="0" err="1">
                <a:cs typeface="Arial" panose="020B0604020202020204" pitchFamily="34" charset="0"/>
              </a:rPr>
              <a:t>relativistic</a:t>
            </a:r>
            <a:r>
              <a:rPr lang="pl-PL" dirty="0">
                <a:cs typeface="Arial" panose="020B0604020202020204" pitchFamily="34" charset="0"/>
              </a:rPr>
              <a:t> Doppler </a:t>
            </a:r>
            <a:r>
              <a:rPr lang="pl-PL" dirty="0" err="1">
                <a:cs typeface="Arial" panose="020B0604020202020204" pitchFamily="34" charset="0"/>
              </a:rPr>
              <a:t>effect</a:t>
            </a:r>
            <a:r>
              <a:rPr lang="en-US" dirty="0">
                <a:cs typeface="Arial" panose="020B0604020202020204" pitchFamily="34" charset="0"/>
              </a:rPr>
              <a:t> in the laboratory system</a:t>
            </a:r>
            <a:endParaRPr lang="pl-PL" dirty="0">
              <a:cs typeface="Arial" panose="020B0604020202020204" pitchFamily="34" charset="0"/>
            </a:endParaRPr>
          </a:p>
          <a:p>
            <a:pPr marL="0" indent="0">
              <a:buNone/>
            </a:pPr>
            <a:endParaRPr lang="pl-PL" dirty="0"/>
          </a:p>
        </p:txBody>
      </p:sp>
      <p:pic>
        <p:nvPicPr>
          <p:cNvPr id="5" name="Obraz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6772" y="2506338"/>
            <a:ext cx="2366495" cy="701874"/>
          </a:xfrm>
          <a:prstGeom prst="rect">
            <a:avLst/>
          </a:prstGeom>
        </p:spPr>
      </p:pic>
      <p:graphicFrame>
        <p:nvGraphicFramePr>
          <p:cNvPr id="6" name="Object 12"/>
          <p:cNvGraphicFramePr>
            <a:graphicFrameLocks noChangeAspect="1"/>
          </p:cNvGraphicFramePr>
          <p:nvPr>
            <p:extLst/>
          </p:nvPr>
        </p:nvGraphicFramePr>
        <p:xfrm>
          <a:off x="1132651" y="1684212"/>
          <a:ext cx="5307945" cy="3584130"/>
        </p:xfrm>
        <a:graphic>
          <a:graphicData uri="http://schemas.openxmlformats.org/presentationml/2006/ole">
            <mc:AlternateContent xmlns:mc="http://schemas.openxmlformats.org/markup-compatibility/2006">
              <mc:Choice xmlns:v="urn:schemas-microsoft-com:vml" Requires="v">
                <p:oleObj spid="_x0000_s41122" name="SPW 7.0 Graph" r:id="rId5" imgW="5751360" imgH="3866040" progId="SigmaPlotGraphicObject.5">
                  <p:embed/>
                </p:oleObj>
              </mc:Choice>
              <mc:Fallback>
                <p:oleObj name="SPW 7.0 Graph" r:id="rId5" imgW="5751360" imgH="3866040" progId="SigmaPlotGraphicObject.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651" y="1684212"/>
                        <a:ext cx="5307945" cy="3584130"/>
                      </a:xfrm>
                      <a:prstGeom prst="rect">
                        <a:avLst/>
                      </a:prstGeom>
                      <a:noFill/>
                      <a:ln w="19050">
                        <a:solidFill>
                          <a:srgbClr val="000000"/>
                        </a:solidFill>
                      </a:ln>
                    </p:spPr>
                  </p:pic>
                </p:oleObj>
              </mc:Fallback>
            </mc:AlternateContent>
          </a:graphicData>
        </a:graphic>
      </p:graphicFrame>
      <p:sp>
        <p:nvSpPr>
          <p:cNvPr id="8" name="Prostokąt 7"/>
          <p:cNvSpPr/>
          <p:nvPr/>
        </p:nvSpPr>
        <p:spPr>
          <a:xfrm>
            <a:off x="6678386" y="1600200"/>
            <a:ext cx="4407196" cy="3785652"/>
          </a:xfrm>
          <a:prstGeom prst="rect">
            <a:avLst/>
          </a:prstGeom>
        </p:spPr>
        <p:txBody>
          <a:bodyPr wrap="square">
            <a:spAutoFit/>
          </a:bodyPr>
          <a:lstStyle/>
          <a:p>
            <a:pPr algn="ctr"/>
            <a:r>
              <a:rPr lang="en-GB" altLang="pl-PL" sz="2000" b="1" dirty="0" smtClean="0">
                <a:cs typeface="Arial" panose="020B0604020202020204" pitchFamily="34" charset="0"/>
              </a:rPr>
              <a:t>W</a:t>
            </a:r>
            <a:r>
              <a:rPr lang="pl-PL" altLang="pl-PL" sz="2000" b="1" dirty="0" smtClean="0">
                <a:cs typeface="Arial" panose="020B0604020202020204" pitchFamily="34" charset="0"/>
              </a:rPr>
              <a:t> </a:t>
            </a:r>
            <a:r>
              <a:rPr lang="pl-PL" altLang="pl-PL" sz="2000" b="1" dirty="0" err="1">
                <a:cs typeface="Arial" panose="020B0604020202020204" pitchFamily="34" charset="0"/>
              </a:rPr>
              <a:t>parameter</a:t>
            </a:r>
            <a:r>
              <a:rPr lang="pl-PL" altLang="pl-PL" sz="2000" b="1" dirty="0">
                <a:cs typeface="Arial" panose="020B0604020202020204" pitchFamily="34" charset="0"/>
              </a:rPr>
              <a:t> </a:t>
            </a:r>
          </a:p>
          <a:p>
            <a:pPr marL="342900" indent="-342900">
              <a:buFont typeface="Arial" panose="020B0604020202020204" pitchFamily="34" charset="0"/>
              <a:buChar char="•"/>
            </a:pPr>
            <a:r>
              <a:rPr lang="pl-PL" altLang="pl-PL" sz="2000" dirty="0">
                <a:cs typeface="Arial" panose="020B0604020202020204" pitchFamily="34" charset="0"/>
              </a:rPr>
              <a:t>ratio of </a:t>
            </a:r>
            <a:r>
              <a:rPr lang="pl-PL" altLang="pl-PL" sz="2000" dirty="0" err="1">
                <a:cs typeface="Arial" panose="020B0604020202020204" pitchFamily="34" charset="0"/>
              </a:rPr>
              <a:t>area</a:t>
            </a:r>
            <a:r>
              <a:rPr lang="pl-PL" altLang="pl-PL" sz="2000" dirty="0">
                <a:cs typeface="Arial" panose="020B0604020202020204" pitchFamily="34" charset="0"/>
              </a:rPr>
              <a:t> </a:t>
            </a:r>
            <a:r>
              <a:rPr lang="pl-PL" altLang="pl-PL" sz="2000" dirty="0" err="1">
                <a:cs typeface="Arial" panose="020B0604020202020204" pitchFamily="34" charset="0"/>
              </a:rPr>
              <a:t>under</a:t>
            </a:r>
            <a:r>
              <a:rPr lang="pl-PL" altLang="pl-PL" sz="2000" dirty="0">
                <a:cs typeface="Arial" panose="020B0604020202020204" pitchFamily="34" charset="0"/>
              </a:rPr>
              <a:t> the </a:t>
            </a:r>
            <a:r>
              <a:rPr lang="en-GB" altLang="pl-PL" sz="2000" dirty="0" smtClean="0">
                <a:cs typeface="Arial" panose="020B0604020202020204" pitchFamily="34" charset="0"/>
              </a:rPr>
              <a:t>wing</a:t>
            </a:r>
            <a:r>
              <a:rPr lang="pl-PL" altLang="pl-PL" sz="2000" dirty="0" smtClean="0">
                <a:cs typeface="Arial" panose="020B0604020202020204" pitchFamily="34" charset="0"/>
              </a:rPr>
              <a:t> </a:t>
            </a:r>
            <a:r>
              <a:rPr lang="pl-PL" altLang="pl-PL" sz="2000" dirty="0">
                <a:cs typeface="Arial" panose="020B0604020202020204" pitchFamily="34" charset="0"/>
              </a:rPr>
              <a:t>part </a:t>
            </a:r>
            <a:r>
              <a:rPr lang="pl-PL" altLang="pl-PL" sz="2000" dirty="0" smtClean="0">
                <a:cs typeface="Arial" panose="020B0604020202020204" pitchFamily="34" charset="0"/>
              </a:rPr>
              <a:t>of</a:t>
            </a:r>
            <a:r>
              <a:rPr lang="en-GB" altLang="pl-PL" sz="2000" dirty="0" smtClean="0">
                <a:cs typeface="Arial" panose="020B0604020202020204" pitchFamily="34" charset="0"/>
              </a:rPr>
              <a:t> </a:t>
            </a:r>
            <a:r>
              <a:rPr lang="pl-PL" altLang="pl-PL" sz="2000" dirty="0" smtClean="0">
                <a:cs typeface="Arial" panose="020B0604020202020204" pitchFamily="34" charset="0"/>
              </a:rPr>
              <a:t>511 </a:t>
            </a:r>
            <a:r>
              <a:rPr lang="pl-PL" altLang="pl-PL" sz="2000" dirty="0" err="1">
                <a:cs typeface="Arial" panose="020B0604020202020204" pitchFamily="34" charset="0"/>
              </a:rPr>
              <a:t>keV</a:t>
            </a:r>
            <a:r>
              <a:rPr lang="pl-PL" altLang="pl-PL" sz="2000" dirty="0">
                <a:cs typeface="Arial" panose="020B0604020202020204" pitchFamily="34" charset="0"/>
              </a:rPr>
              <a:t> </a:t>
            </a:r>
            <a:r>
              <a:rPr lang="pl-PL" altLang="pl-PL" sz="2000" dirty="0" err="1">
                <a:cs typeface="Arial" panose="020B0604020202020204" pitchFamily="34" charset="0"/>
              </a:rPr>
              <a:t>line</a:t>
            </a:r>
            <a:r>
              <a:rPr lang="pl-PL" altLang="pl-PL" sz="2000" dirty="0">
                <a:cs typeface="Arial" panose="020B0604020202020204" pitchFamily="34" charset="0"/>
              </a:rPr>
              <a:t> to </a:t>
            </a:r>
            <a:r>
              <a:rPr lang="pl-PL" altLang="pl-PL" sz="2000" dirty="0" err="1">
                <a:cs typeface="Arial" panose="020B0604020202020204" pitchFamily="34" charset="0"/>
              </a:rPr>
              <a:t>whole</a:t>
            </a:r>
            <a:r>
              <a:rPr lang="pl-PL" altLang="pl-PL" sz="2000" dirty="0">
                <a:cs typeface="Arial" panose="020B0604020202020204" pitchFamily="34" charset="0"/>
              </a:rPr>
              <a:t> </a:t>
            </a:r>
            <a:r>
              <a:rPr lang="pl-PL" altLang="pl-PL" sz="2000" dirty="0" err="1">
                <a:cs typeface="Arial" panose="020B0604020202020204" pitchFamily="34" charset="0"/>
              </a:rPr>
              <a:t>area</a:t>
            </a:r>
            <a:r>
              <a:rPr lang="pl-PL" altLang="pl-PL" sz="2000" dirty="0">
                <a:cs typeface="Arial" panose="020B0604020202020204" pitchFamily="34" charset="0"/>
              </a:rPr>
              <a:t> </a:t>
            </a:r>
            <a:r>
              <a:rPr lang="pl-PL" altLang="pl-PL" sz="2000" dirty="0" err="1">
                <a:cs typeface="Arial" panose="020B0604020202020204" pitchFamily="34" charset="0"/>
              </a:rPr>
              <a:t>below</a:t>
            </a:r>
            <a:r>
              <a:rPr lang="pl-PL" altLang="pl-PL" sz="2000" dirty="0">
                <a:cs typeface="Arial" panose="020B0604020202020204" pitchFamily="34" charset="0"/>
              </a:rPr>
              <a:t> </a:t>
            </a:r>
            <a:r>
              <a:rPr lang="pl-PL" altLang="pl-PL" sz="2000" dirty="0" err="1">
                <a:cs typeface="Arial" panose="020B0604020202020204" pitchFamily="34" charset="0"/>
              </a:rPr>
              <a:t>this</a:t>
            </a:r>
            <a:r>
              <a:rPr lang="pl-PL" altLang="pl-PL" sz="2000" dirty="0">
                <a:cs typeface="Arial" panose="020B0604020202020204" pitchFamily="34" charset="0"/>
              </a:rPr>
              <a:t> </a:t>
            </a:r>
            <a:r>
              <a:rPr lang="pl-PL" altLang="pl-PL" sz="2000" dirty="0" err="1">
                <a:cs typeface="Arial" panose="020B0604020202020204" pitchFamily="34" charset="0"/>
              </a:rPr>
              <a:t>line</a:t>
            </a:r>
            <a:endParaRPr lang="pl-PL" altLang="pl-PL" sz="2000" dirty="0">
              <a:cs typeface="Arial" panose="020B0604020202020204" pitchFamily="34" charset="0"/>
            </a:endParaRPr>
          </a:p>
          <a:p>
            <a:endParaRPr lang="pl-PL" altLang="pl-PL" sz="2000" dirty="0">
              <a:cs typeface="Arial" panose="020B0604020202020204" pitchFamily="34" charset="0"/>
            </a:endParaRPr>
          </a:p>
          <a:p>
            <a:endParaRPr lang="en-GB" altLang="pl-PL" sz="2000" dirty="0" smtClean="0">
              <a:cs typeface="Arial" panose="020B0604020202020204" pitchFamily="34" charset="0"/>
            </a:endParaRPr>
          </a:p>
          <a:p>
            <a:endParaRPr lang="pl-PL" altLang="pl-PL" sz="2000" dirty="0">
              <a:cs typeface="Arial" panose="020B0604020202020204" pitchFamily="34" charset="0"/>
            </a:endParaRPr>
          </a:p>
          <a:p>
            <a:pPr marL="342900" indent="-342900">
              <a:buFont typeface="Arial" panose="020B0604020202020204" pitchFamily="34" charset="0"/>
              <a:buChar char="•"/>
            </a:pPr>
            <a:r>
              <a:rPr lang="pl-PL" altLang="pl-PL" sz="2000" dirty="0" err="1">
                <a:cs typeface="Arial" panose="020B0604020202020204" pitchFamily="34" charset="0"/>
              </a:rPr>
              <a:t>defines</a:t>
            </a:r>
            <a:r>
              <a:rPr lang="pl-PL" altLang="pl-PL" sz="2000" dirty="0">
                <a:cs typeface="Arial" panose="020B0604020202020204" pitchFamily="34" charset="0"/>
              </a:rPr>
              <a:t> the </a:t>
            </a:r>
            <a:r>
              <a:rPr lang="pl-PL" altLang="pl-PL" sz="2000" dirty="0" err="1">
                <a:cs typeface="Arial" panose="020B0604020202020204" pitchFamily="34" charset="0"/>
              </a:rPr>
              <a:t>participation</a:t>
            </a:r>
            <a:r>
              <a:rPr lang="pl-PL" altLang="pl-PL" sz="2000" dirty="0">
                <a:cs typeface="Arial" panose="020B0604020202020204" pitchFamily="34" charset="0"/>
              </a:rPr>
              <a:t> of </a:t>
            </a:r>
            <a:r>
              <a:rPr lang="pl-PL" altLang="pl-PL" sz="2000" dirty="0" err="1">
                <a:cs typeface="Arial" panose="020B0604020202020204" pitchFamily="34" charset="0"/>
              </a:rPr>
              <a:t>e</a:t>
            </a:r>
            <a:r>
              <a:rPr lang="pl-PL" altLang="pl-PL" sz="2000" baseline="30000" dirty="0" err="1">
                <a:cs typeface="Arial" panose="020B0604020202020204" pitchFamily="34" charset="0"/>
              </a:rPr>
              <a:t>+</a:t>
            </a:r>
            <a:r>
              <a:rPr lang="pl-PL" altLang="pl-PL" sz="2000" dirty="0" err="1">
                <a:cs typeface="Arial" panose="020B0604020202020204" pitchFamily="34" charset="0"/>
              </a:rPr>
              <a:t>e</a:t>
            </a:r>
            <a:r>
              <a:rPr lang="pl-PL" altLang="pl-PL" sz="2000" baseline="30000" dirty="0">
                <a:cs typeface="Arial" panose="020B0604020202020204" pitchFamily="34" charset="0"/>
              </a:rPr>
              <a:t>-</a:t>
            </a:r>
            <a:r>
              <a:rPr lang="pl-PL" altLang="pl-PL" sz="2000" dirty="0">
                <a:cs typeface="Arial" panose="020B0604020202020204" pitchFamily="34" charset="0"/>
              </a:rPr>
              <a:t>  </a:t>
            </a:r>
            <a:r>
              <a:rPr lang="pl-PL" altLang="pl-PL" sz="2000" dirty="0" err="1">
                <a:cs typeface="Arial" panose="020B0604020202020204" pitchFamily="34" charset="0"/>
              </a:rPr>
              <a:t>pairs</a:t>
            </a:r>
            <a:r>
              <a:rPr lang="pl-PL" altLang="pl-PL" sz="2000" dirty="0">
                <a:cs typeface="Arial" panose="020B0604020202020204" pitchFamily="34" charset="0"/>
              </a:rPr>
              <a:t> with </a:t>
            </a:r>
            <a:r>
              <a:rPr lang="en-GB" altLang="pl-PL" sz="2000" dirty="0" smtClean="0">
                <a:cs typeface="Arial" panose="020B0604020202020204" pitchFamily="34" charset="0"/>
              </a:rPr>
              <a:t>high</a:t>
            </a:r>
            <a:r>
              <a:rPr lang="pl-PL" altLang="pl-PL" sz="2000" dirty="0" smtClean="0">
                <a:cs typeface="Arial" panose="020B0604020202020204" pitchFamily="34" charset="0"/>
              </a:rPr>
              <a:t> </a:t>
            </a:r>
            <a:r>
              <a:rPr lang="pl-PL" altLang="pl-PL" sz="2000" dirty="0" err="1" smtClean="0">
                <a:cs typeface="Arial" panose="020B0604020202020204" pitchFamily="34" charset="0"/>
              </a:rPr>
              <a:t>momentum</a:t>
            </a:r>
            <a:endParaRPr lang="en-GB" altLang="pl-PL" sz="2000" dirty="0" smtClean="0">
              <a:cs typeface="Arial" panose="020B0604020202020204" pitchFamily="34" charset="0"/>
            </a:endParaRPr>
          </a:p>
          <a:p>
            <a:pPr marL="342900" indent="-342900">
              <a:buFont typeface="Arial" panose="020B0604020202020204" pitchFamily="34" charset="0"/>
              <a:buChar char="•"/>
            </a:pPr>
            <a:r>
              <a:rPr lang="pl-PL" altLang="pl-PL" sz="2000" dirty="0" err="1" smtClean="0">
                <a:latin typeface="Calibri" panose="020F0502020204030204" pitchFamily="34" charset="0"/>
                <a:cs typeface="Arial" panose="020B0604020202020204" pitchFamily="34" charset="0"/>
              </a:rPr>
              <a:t>together</a:t>
            </a:r>
            <a:r>
              <a:rPr lang="pl-PL" altLang="pl-PL" sz="2000" dirty="0" smtClean="0">
                <a:latin typeface="Calibri" panose="020F0502020204030204" pitchFamily="34" charset="0"/>
                <a:cs typeface="Arial" panose="020B0604020202020204" pitchFamily="34" charset="0"/>
              </a:rPr>
              <a:t> </a:t>
            </a:r>
            <a:r>
              <a:rPr lang="pl-PL" altLang="pl-PL" sz="2000" dirty="0">
                <a:latin typeface="Calibri" panose="020F0502020204030204" pitchFamily="34" charset="0"/>
                <a:cs typeface="Arial" panose="020B0604020202020204" pitchFamily="34" charset="0"/>
              </a:rPr>
              <a:t>with S </a:t>
            </a:r>
            <a:r>
              <a:rPr lang="pl-PL" altLang="pl-PL" sz="2000" dirty="0" err="1">
                <a:latin typeface="Calibri" panose="020F0502020204030204" pitchFamily="34" charset="0"/>
                <a:cs typeface="Arial" panose="020B0604020202020204" pitchFamily="34" charset="0"/>
              </a:rPr>
              <a:t>parameter</a:t>
            </a:r>
            <a:r>
              <a:rPr lang="pl-PL" altLang="pl-PL" sz="2000" dirty="0">
                <a:latin typeface="Calibri" panose="020F0502020204030204" pitchFamily="34" charset="0"/>
                <a:cs typeface="Arial" panose="020B0604020202020204" pitchFamily="34" charset="0"/>
              </a:rPr>
              <a:t> </a:t>
            </a:r>
            <a:r>
              <a:rPr lang="pl-PL" altLang="pl-PL" sz="2000" dirty="0" err="1">
                <a:latin typeface="Calibri" panose="020F0502020204030204" pitchFamily="34" charset="0"/>
                <a:cs typeface="Arial" panose="020B0604020202020204" pitchFamily="34" charset="0"/>
              </a:rPr>
              <a:t>gives</a:t>
            </a:r>
            <a:r>
              <a:rPr lang="pl-PL" altLang="pl-PL" sz="2000" dirty="0">
                <a:latin typeface="Calibri" panose="020F0502020204030204" pitchFamily="34" charset="0"/>
                <a:cs typeface="Arial" panose="020B0604020202020204" pitchFamily="34" charset="0"/>
              </a:rPr>
              <a:t> </a:t>
            </a:r>
            <a:r>
              <a:rPr lang="en-GB" altLang="pl-PL" sz="2000" dirty="0" smtClean="0">
                <a:latin typeface="Calibri" panose="020F0502020204030204" pitchFamily="34" charset="0"/>
                <a:cs typeface="Arial" panose="020B0604020202020204" pitchFamily="34" charset="0"/>
              </a:rPr>
              <a:t>limited </a:t>
            </a:r>
            <a:r>
              <a:rPr lang="pl-PL" altLang="pl-PL" sz="2000" dirty="0" err="1" smtClean="0">
                <a:latin typeface="Calibri" panose="020F0502020204030204" pitchFamily="34" charset="0"/>
                <a:cs typeface="Arial" panose="020B0604020202020204" pitchFamily="34" charset="0"/>
              </a:rPr>
              <a:t>information</a:t>
            </a:r>
            <a:r>
              <a:rPr lang="pl-PL" altLang="pl-PL" sz="2000" dirty="0" smtClean="0">
                <a:latin typeface="Calibri" panose="020F0502020204030204" pitchFamily="34" charset="0"/>
                <a:cs typeface="Arial" panose="020B0604020202020204" pitchFamily="34" charset="0"/>
              </a:rPr>
              <a:t> </a:t>
            </a:r>
            <a:r>
              <a:rPr lang="pl-PL" altLang="pl-PL" sz="2000" dirty="0" err="1">
                <a:latin typeface="Calibri" panose="020F0502020204030204" pitchFamily="34" charset="0"/>
                <a:cs typeface="Arial" panose="020B0604020202020204" pitchFamily="34" charset="0"/>
              </a:rPr>
              <a:t>about</a:t>
            </a:r>
            <a:r>
              <a:rPr lang="pl-PL" altLang="pl-PL" sz="2000" dirty="0">
                <a:latin typeface="Calibri" panose="020F0502020204030204" pitchFamily="34" charset="0"/>
                <a:cs typeface="Arial" panose="020B0604020202020204" pitchFamily="34" charset="0"/>
              </a:rPr>
              <a:t> </a:t>
            </a:r>
            <a:r>
              <a:rPr lang="pl-PL" altLang="pl-PL" sz="2000" dirty="0" err="1">
                <a:latin typeface="Calibri" panose="020F0502020204030204" pitchFamily="34" charset="0"/>
                <a:cs typeface="Arial" panose="020B0604020202020204" pitchFamily="34" charset="0"/>
              </a:rPr>
              <a:t>kind</a:t>
            </a:r>
            <a:r>
              <a:rPr lang="pl-PL" altLang="pl-PL" sz="2000" dirty="0">
                <a:latin typeface="Calibri" panose="020F0502020204030204" pitchFamily="34" charset="0"/>
                <a:cs typeface="Arial" panose="020B0604020202020204" pitchFamily="34" charset="0"/>
              </a:rPr>
              <a:t> of </a:t>
            </a:r>
            <a:r>
              <a:rPr lang="pl-PL" altLang="pl-PL" sz="2000" dirty="0" err="1">
                <a:latin typeface="Calibri" panose="020F0502020204030204" pitchFamily="34" charset="0"/>
                <a:cs typeface="Arial" panose="020B0604020202020204" pitchFamily="34" charset="0"/>
              </a:rPr>
              <a:t>defects</a:t>
            </a:r>
            <a:endParaRPr lang="pl-PL" altLang="pl-PL" sz="2000" dirty="0">
              <a:latin typeface="Calibri" panose="020F0502020204030204" pitchFamily="34" charset="0"/>
              <a:cs typeface="Arial" panose="020B0604020202020204" pitchFamily="34" charset="0"/>
            </a:endParaRPr>
          </a:p>
        </p:txBody>
      </p:sp>
      <p:graphicFrame>
        <p:nvGraphicFramePr>
          <p:cNvPr id="10" name="Object 11"/>
          <p:cNvGraphicFramePr>
            <a:graphicFrameLocks noChangeAspect="1"/>
          </p:cNvGraphicFramePr>
          <p:nvPr>
            <p:extLst/>
          </p:nvPr>
        </p:nvGraphicFramePr>
        <p:xfrm>
          <a:off x="8390654" y="2884327"/>
          <a:ext cx="982659" cy="647769"/>
        </p:xfrm>
        <a:graphic>
          <a:graphicData uri="http://schemas.openxmlformats.org/presentationml/2006/ole">
            <mc:AlternateContent xmlns:mc="http://schemas.openxmlformats.org/markup-compatibility/2006">
              <mc:Choice xmlns:v="urn:schemas-microsoft-com:vml" Requires="v">
                <p:oleObj spid="_x0000_s41123" name="Equation" r:id="rId7" imgW="520560" imgH="342720" progId="Equation.DSMT4">
                  <p:embed/>
                </p:oleObj>
              </mc:Choice>
              <mc:Fallback>
                <p:oleObj name="Equation" r:id="rId7" imgW="520560" imgH="34272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0654" y="2884327"/>
                        <a:ext cx="982659" cy="647769"/>
                      </a:xfrm>
                      <a:prstGeom prst="rect">
                        <a:avLst/>
                      </a:prstGeom>
                      <a:noFill/>
                      <a:ln>
                        <a:noFill/>
                      </a:ln>
                    </p:spPr>
                  </p:pic>
                </p:oleObj>
              </mc:Fallback>
            </mc:AlternateContent>
          </a:graphicData>
        </a:graphic>
      </p:graphicFrame>
      <p:sp>
        <p:nvSpPr>
          <p:cNvPr id="4" name="Номер слайда 3"/>
          <p:cNvSpPr>
            <a:spLocks noGrp="1"/>
          </p:cNvSpPr>
          <p:nvPr>
            <p:ph type="sldNum" sz="quarter" idx="12"/>
          </p:nvPr>
        </p:nvSpPr>
        <p:spPr/>
        <p:txBody>
          <a:bodyPr/>
          <a:lstStyle/>
          <a:p>
            <a:fld id="{538FDBCA-4C1A-4487-B8A4-3BD96999B7CD}" type="slidenum">
              <a:rPr lang="pl-PL" smtClean="0"/>
              <a:t>8</a:t>
            </a:fld>
            <a:endParaRPr lang="pl-PL"/>
          </a:p>
        </p:txBody>
      </p:sp>
    </p:spTree>
    <p:extLst>
      <p:ext uri="{BB962C8B-B14F-4D97-AF65-F5344CB8AC3E}">
        <p14:creationId xmlns:p14="http://schemas.microsoft.com/office/powerpoint/2010/main" val="47905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4240823" y="388167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pl-PL"/>
          </a:p>
        </p:txBody>
      </p:sp>
      <p:sp>
        <p:nvSpPr>
          <p:cNvPr id="3" name="Symbol zastępczy numeru slajdu 2"/>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2" name="Obraz 1"/>
          <p:cNvPicPr>
            <a:picLocks noChangeAspect="1"/>
          </p:cNvPicPr>
          <p:nvPr/>
        </p:nvPicPr>
        <p:blipFill>
          <a:blip r:embed="rId3"/>
          <a:stretch>
            <a:fillRect/>
          </a:stretch>
        </p:blipFill>
        <p:spPr>
          <a:xfrm>
            <a:off x="388121" y="4327557"/>
            <a:ext cx="11563087" cy="1865014"/>
          </a:xfrm>
          <a:prstGeom prst="rect">
            <a:avLst/>
          </a:prstGeom>
        </p:spPr>
      </p:pic>
      <p:pic>
        <p:nvPicPr>
          <p:cNvPr id="4" name="Obraz 3"/>
          <p:cNvPicPr>
            <a:picLocks noChangeAspect="1"/>
          </p:cNvPicPr>
          <p:nvPr/>
        </p:nvPicPr>
        <p:blipFill>
          <a:blip r:embed="rId4"/>
          <a:stretch>
            <a:fillRect/>
          </a:stretch>
        </p:blipFill>
        <p:spPr>
          <a:xfrm>
            <a:off x="559114" y="1472692"/>
            <a:ext cx="5928152" cy="2159443"/>
          </a:xfrm>
          <a:prstGeom prst="rect">
            <a:avLst/>
          </a:prstGeom>
        </p:spPr>
      </p:pic>
      <p:sp>
        <p:nvSpPr>
          <p:cNvPr id="8" name="Tytuł 1"/>
          <p:cNvSpPr>
            <a:spLocks noGrp="1"/>
          </p:cNvSpPr>
          <p:nvPr>
            <p:ph type="title"/>
          </p:nvPr>
        </p:nvSpPr>
        <p:spPr>
          <a:xfrm>
            <a:off x="0" y="-34029"/>
            <a:ext cx="10058400" cy="798855"/>
          </a:xfrm>
        </p:spPr>
        <p:txBody>
          <a:bodyPr>
            <a:normAutofit/>
          </a:bodyPr>
          <a:lstStyle/>
          <a:p>
            <a:r>
              <a:rPr lang="en-US" dirty="0" smtClean="0">
                <a:solidFill>
                  <a:schemeClr val="accent2">
                    <a:lumMod val="75000"/>
                  </a:schemeClr>
                </a:solidFill>
              </a:rPr>
              <a:t>Etching experiment</a:t>
            </a:r>
            <a:endParaRPr lang="pl-PL" dirty="0">
              <a:solidFill>
                <a:schemeClr val="accent2">
                  <a:lumMod val="75000"/>
                </a:schemeClr>
              </a:solidFill>
            </a:endParaRPr>
          </a:p>
        </p:txBody>
      </p:sp>
      <p:pic>
        <p:nvPicPr>
          <p:cNvPr id="9" name="Obraz 4"/>
          <p:cNvPicPr>
            <a:picLocks noChangeAspect="1"/>
          </p:cNvPicPr>
          <p:nvPr/>
        </p:nvPicPr>
        <p:blipFill>
          <a:blip r:embed="rId5"/>
          <a:stretch>
            <a:fillRect/>
          </a:stretch>
        </p:blipFill>
        <p:spPr>
          <a:xfrm>
            <a:off x="6886382" y="513093"/>
            <a:ext cx="5006407" cy="3368581"/>
          </a:xfrm>
          <a:prstGeom prst="rect">
            <a:avLst/>
          </a:prstGeom>
        </p:spPr>
      </p:pic>
    </p:spTree>
    <p:extLst>
      <p:ext uri="{BB962C8B-B14F-4D97-AF65-F5344CB8AC3E}">
        <p14:creationId xmlns:p14="http://schemas.microsoft.com/office/powerpoint/2010/main" val="3529129147"/>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5676</TotalTime>
  <Words>2716</Words>
  <Application>Microsoft Office PowerPoint</Application>
  <PresentationFormat>Широкоэкранный</PresentationFormat>
  <Paragraphs>231</Paragraphs>
  <Slides>31</Slides>
  <Notes>19</Notes>
  <HiddenSlides>0</HiddenSlides>
  <MMClips>0</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6</vt:i4>
      </vt:variant>
      <vt:variant>
        <vt:lpstr>Заголовки слайдов</vt:lpstr>
      </vt:variant>
      <vt:variant>
        <vt:i4>31</vt:i4>
      </vt:variant>
    </vt:vector>
  </HeadingPairs>
  <TitlesOfParts>
    <vt:vector size="47" baseType="lpstr">
      <vt:lpstr>Arial</vt:lpstr>
      <vt:lpstr>Calibri</vt:lpstr>
      <vt:lpstr>Calibri Light</vt:lpstr>
      <vt:lpstr>Symbol</vt:lpstr>
      <vt:lpstr>T11</vt:lpstr>
      <vt:lpstr>T44</vt:lpstr>
      <vt:lpstr>Times New Roman</vt:lpstr>
      <vt:lpstr>Wingdings</vt:lpstr>
      <vt:lpstr>Wingdings 3</vt:lpstr>
      <vt:lpstr>Motyw pakietu Office</vt:lpstr>
      <vt:lpstr>SigmaPlotGraphicObject.9</vt:lpstr>
      <vt:lpstr>Equation</vt:lpstr>
      <vt:lpstr>SigmaPlotGraphicObject.13</vt:lpstr>
      <vt:lpstr>SPW 7.0 Graph</vt:lpstr>
      <vt:lpstr>SPW 10.0 Graph</vt:lpstr>
      <vt:lpstr>SPW 12.0 Graph</vt:lpstr>
      <vt:lpstr>Презентация PowerPoint</vt:lpstr>
      <vt:lpstr>Positron annihilation spectroscopy</vt:lpstr>
      <vt:lpstr>Positron annihilation spectroscopy</vt:lpstr>
      <vt:lpstr>PALS Spectroscopy</vt:lpstr>
      <vt:lpstr>Positron annihilation spectroscopy</vt:lpstr>
      <vt:lpstr>Презентация PowerPoint</vt:lpstr>
      <vt:lpstr>DB Spectroscopy</vt:lpstr>
      <vt:lpstr>Positron Annihilation Spectroscopy</vt:lpstr>
      <vt:lpstr>Etching experiment</vt:lpstr>
      <vt:lpstr>Etching experiment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Results: Cu</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Cooperations:</vt:lpstr>
      <vt:lpstr>Cooperations:</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Positron studies of defects in ion-implanted materials</dc:title>
  <dc:creator>Krzysztof Siemek</dc:creator>
  <cp:lastModifiedBy>kobets</cp:lastModifiedBy>
  <cp:revision>205</cp:revision>
  <dcterms:created xsi:type="dcterms:W3CDTF">2019-04-01T06:59:22Z</dcterms:created>
  <dcterms:modified xsi:type="dcterms:W3CDTF">2020-03-19T13:16:23Z</dcterms:modified>
</cp:coreProperties>
</file>