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Lst>
  <p:notesMasterIdLst>
    <p:notesMasterId r:id="rId39"/>
  </p:notesMasterIdLst>
  <p:handoutMasterIdLst>
    <p:handoutMasterId r:id="rId40"/>
  </p:handoutMasterIdLst>
  <p:sldIdLst>
    <p:sldId id="487" r:id="rId5"/>
    <p:sldId id="937" r:id="rId6"/>
    <p:sldId id="844" r:id="rId7"/>
    <p:sldId id="845" r:id="rId8"/>
    <p:sldId id="965" r:id="rId9"/>
    <p:sldId id="763" r:id="rId10"/>
    <p:sldId id="942" r:id="rId11"/>
    <p:sldId id="819" r:id="rId12"/>
    <p:sldId id="818" r:id="rId13"/>
    <p:sldId id="967" r:id="rId14"/>
    <p:sldId id="957" r:id="rId15"/>
    <p:sldId id="958" r:id="rId16"/>
    <p:sldId id="960" r:id="rId17"/>
    <p:sldId id="867" r:id="rId18"/>
    <p:sldId id="966" r:id="rId19"/>
    <p:sldId id="869" r:id="rId20"/>
    <p:sldId id="851" r:id="rId21"/>
    <p:sldId id="944" r:id="rId22"/>
    <p:sldId id="945" r:id="rId23"/>
    <p:sldId id="947" r:id="rId24"/>
    <p:sldId id="948" r:id="rId25"/>
    <p:sldId id="949" r:id="rId26"/>
    <p:sldId id="950" r:id="rId27"/>
    <p:sldId id="951" r:id="rId28"/>
    <p:sldId id="952" r:id="rId29"/>
    <p:sldId id="953" r:id="rId30"/>
    <p:sldId id="954" r:id="rId31"/>
    <p:sldId id="956" r:id="rId32"/>
    <p:sldId id="961" r:id="rId33"/>
    <p:sldId id="962" r:id="rId34"/>
    <p:sldId id="963" r:id="rId35"/>
    <p:sldId id="964" r:id="rId36"/>
    <p:sldId id="968" r:id="rId37"/>
    <p:sldId id="955" r:id="rId38"/>
  </p:sldIdLst>
  <p:sldSz cx="9144000" cy="6858000" type="screen4x3"/>
  <p:notesSz cx="6858000" cy="9144000"/>
  <p:defaultTextStyle>
    <a:defPPr>
      <a:defRPr lang="ru-RU"/>
    </a:defPPr>
    <a:lvl1pPr algn="l" rtl="0" eaLnBrk="0" fontAlgn="base" hangingPunct="0">
      <a:spcBef>
        <a:spcPct val="0"/>
      </a:spcBef>
      <a:spcAft>
        <a:spcPct val="0"/>
      </a:spcAft>
      <a:defRPr sz="1600" kern="1200">
        <a:solidFill>
          <a:schemeClr val="tx1"/>
        </a:solidFill>
        <a:latin typeface="Arial" charset="0"/>
        <a:ea typeface="SimSun" charset="0"/>
        <a:cs typeface="+mn-cs"/>
      </a:defRPr>
    </a:lvl1pPr>
    <a:lvl2pPr marL="457200" algn="l" rtl="0" eaLnBrk="0" fontAlgn="base" hangingPunct="0">
      <a:spcBef>
        <a:spcPct val="0"/>
      </a:spcBef>
      <a:spcAft>
        <a:spcPct val="0"/>
      </a:spcAft>
      <a:defRPr sz="1600" kern="1200">
        <a:solidFill>
          <a:schemeClr val="tx1"/>
        </a:solidFill>
        <a:latin typeface="Arial" charset="0"/>
        <a:ea typeface="SimSun" charset="0"/>
        <a:cs typeface="+mn-cs"/>
      </a:defRPr>
    </a:lvl2pPr>
    <a:lvl3pPr marL="914400" algn="l" rtl="0" eaLnBrk="0" fontAlgn="base" hangingPunct="0">
      <a:spcBef>
        <a:spcPct val="0"/>
      </a:spcBef>
      <a:spcAft>
        <a:spcPct val="0"/>
      </a:spcAft>
      <a:defRPr sz="1600" kern="1200">
        <a:solidFill>
          <a:schemeClr val="tx1"/>
        </a:solidFill>
        <a:latin typeface="Arial" charset="0"/>
        <a:ea typeface="SimSun" charset="0"/>
        <a:cs typeface="+mn-cs"/>
      </a:defRPr>
    </a:lvl3pPr>
    <a:lvl4pPr marL="1371600" algn="l" rtl="0" eaLnBrk="0" fontAlgn="base" hangingPunct="0">
      <a:spcBef>
        <a:spcPct val="0"/>
      </a:spcBef>
      <a:spcAft>
        <a:spcPct val="0"/>
      </a:spcAft>
      <a:defRPr sz="1600" kern="1200">
        <a:solidFill>
          <a:schemeClr val="tx1"/>
        </a:solidFill>
        <a:latin typeface="Arial" charset="0"/>
        <a:ea typeface="SimSun" charset="0"/>
        <a:cs typeface="+mn-cs"/>
      </a:defRPr>
    </a:lvl4pPr>
    <a:lvl5pPr marL="1828800" algn="l" rtl="0" eaLnBrk="0" fontAlgn="base" hangingPunct="0">
      <a:spcBef>
        <a:spcPct val="0"/>
      </a:spcBef>
      <a:spcAft>
        <a:spcPct val="0"/>
      </a:spcAft>
      <a:defRPr sz="1600" kern="1200">
        <a:solidFill>
          <a:schemeClr val="tx1"/>
        </a:solidFill>
        <a:latin typeface="Arial" charset="0"/>
        <a:ea typeface="SimSun" charset="0"/>
        <a:cs typeface="+mn-cs"/>
      </a:defRPr>
    </a:lvl5pPr>
    <a:lvl6pPr marL="2286000" algn="l" defTabSz="914400" rtl="0" eaLnBrk="1" latinLnBrk="0" hangingPunct="1">
      <a:defRPr sz="1600" kern="1200">
        <a:solidFill>
          <a:schemeClr val="tx1"/>
        </a:solidFill>
        <a:latin typeface="Arial" charset="0"/>
        <a:ea typeface="SimSun" charset="0"/>
        <a:cs typeface="+mn-cs"/>
      </a:defRPr>
    </a:lvl6pPr>
    <a:lvl7pPr marL="2743200" algn="l" defTabSz="914400" rtl="0" eaLnBrk="1" latinLnBrk="0" hangingPunct="1">
      <a:defRPr sz="1600" kern="1200">
        <a:solidFill>
          <a:schemeClr val="tx1"/>
        </a:solidFill>
        <a:latin typeface="Arial" charset="0"/>
        <a:ea typeface="SimSun" charset="0"/>
        <a:cs typeface="+mn-cs"/>
      </a:defRPr>
    </a:lvl7pPr>
    <a:lvl8pPr marL="3200400" algn="l" defTabSz="914400" rtl="0" eaLnBrk="1" latinLnBrk="0" hangingPunct="1">
      <a:defRPr sz="1600" kern="1200">
        <a:solidFill>
          <a:schemeClr val="tx1"/>
        </a:solidFill>
        <a:latin typeface="Arial" charset="0"/>
        <a:ea typeface="SimSun" charset="0"/>
        <a:cs typeface="+mn-cs"/>
      </a:defRPr>
    </a:lvl8pPr>
    <a:lvl9pPr marL="3657600" algn="l" defTabSz="914400" rtl="0" eaLnBrk="1" latinLnBrk="0" hangingPunct="1">
      <a:defRPr sz="1600" kern="1200">
        <a:solidFill>
          <a:schemeClr val="tx1"/>
        </a:solidFill>
        <a:latin typeface="Arial" charset="0"/>
        <a:ea typeface="SimSun" charset="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65B2FF"/>
    <a:srgbClr val="333399"/>
    <a:srgbClr val="0000CC"/>
    <a:srgbClr val="C5EAFF"/>
    <a:srgbClr val="3366FF"/>
    <a:srgbClr val="008000"/>
    <a:srgbClr val="009900"/>
    <a:srgbClr val="66CCFF"/>
    <a:srgbClr val="00FF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9" autoAdjust="0"/>
    <p:restoredTop sz="97448"/>
  </p:normalViewPr>
  <p:slideViewPr>
    <p:cSldViewPr>
      <p:cViewPr>
        <p:scale>
          <a:sx n="81" d="100"/>
          <a:sy n="81" d="100"/>
        </p:scale>
        <p:origin x="-111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236"/>
    </p:cViewPr>
  </p:sorterViewPr>
  <p:notesViewPr>
    <p:cSldViewPr>
      <p:cViewPr>
        <p:scale>
          <a:sx n="100" d="100"/>
          <a:sy n="100" d="100"/>
        </p:scale>
        <p:origin x="-780" y="3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E6F1DD-C034-489C-A9EC-6B01C9835FF7}" type="datetimeFigureOut">
              <a:rPr lang="ru-RU" smtClean="0"/>
              <a:t>12.12.16</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FD1F4F-EC67-4A03-9034-81FD46824F88}" type="slidenum">
              <a:rPr lang="ru-RU" smtClean="0"/>
              <a:t>‹#›</a:t>
            </a:fld>
            <a:endParaRPr lang="ru-RU"/>
          </a:p>
        </p:txBody>
      </p:sp>
    </p:spTree>
    <p:extLst>
      <p:ext uri="{BB962C8B-B14F-4D97-AF65-F5344CB8AC3E}">
        <p14:creationId xmlns:p14="http://schemas.microsoft.com/office/powerpoint/2010/main" val="2207936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cs typeface="+mn-cs"/>
              </a:defRPr>
            </a:lvl1pPr>
          </a:lstStyle>
          <a:p>
            <a:pPr>
              <a:defRPr/>
            </a:pPr>
            <a:endParaRPr lang="ru-RU"/>
          </a:p>
        </p:txBody>
      </p:sp>
      <p:sp>
        <p:nvSpPr>
          <p:cNvPr id="276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cs typeface="+mn-cs"/>
              </a:defRPr>
            </a:lvl1pPr>
          </a:lstStyle>
          <a:p>
            <a:pPr>
              <a:defRPr/>
            </a:pPr>
            <a:endParaRPr lang="ru-RU"/>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cs typeface="+mn-cs"/>
              </a:defRPr>
            </a:lvl1pPr>
          </a:lstStyle>
          <a:p>
            <a:pPr>
              <a:defRPr/>
            </a:pPr>
            <a:endParaRPr lang="ru-RU"/>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SimSun" panose="02010600030101010101" pitchFamily="2" charset="-122"/>
              </a:defRPr>
            </a:lvl1pPr>
          </a:lstStyle>
          <a:p>
            <a:pPr>
              <a:defRPr/>
            </a:pPr>
            <a:fld id="{A4D85F47-0299-364F-8E07-01BA39EB6F2F}" type="slidenum">
              <a:rPr lang="ru-RU"/>
              <a:pPr>
                <a:defRPr/>
              </a:pPr>
              <a:t>‹#›</a:t>
            </a:fld>
            <a:endParaRPr lang="ru-RU"/>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1pPr>
    <a:lvl2pPr marL="4572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2pPr>
    <a:lvl3pPr marL="9144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3pPr>
    <a:lvl4pPr marL="13716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4pPr>
    <a:lvl5pPr marL="18288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a:ln/>
        </p:spPr>
      </p:sp>
      <p:sp>
        <p:nvSpPr>
          <p:cNvPr id="8195" name="Заметки 2"/>
          <p:cNvSpPr>
            <a:spLocks noGrp="1"/>
          </p:cNvSpPr>
          <p:nvPr>
            <p:ph type="body" idx="1"/>
          </p:nvPr>
        </p:nvSpPr>
        <p:spPr>
          <a:xfrm>
            <a:off x="549275" y="4343400"/>
            <a:ext cx="58324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just" eaLnBrk="1" hangingPunct="1">
              <a:spcBef>
                <a:spcPct val="0"/>
              </a:spcBef>
            </a:pPr>
            <a:endParaRPr lang="en-US" altLang="ru-RU" sz="1400">
              <a:latin typeface="Arial" charset="0"/>
              <a:cs typeface="Arial" charset="0"/>
            </a:endParaRPr>
          </a:p>
        </p:txBody>
      </p:sp>
      <p:sp>
        <p:nvSpPr>
          <p:cNvPr id="819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D8DCD778-2615-4946-BCB5-52F7026CCFCE}" type="slidenum">
              <a:rPr lang="ru-RU" altLang="ru-RU" sz="1200">
                <a:latin typeface="Calibri" charset="0"/>
                <a:ea typeface="MS PGothic" charset="-128"/>
              </a:rPr>
              <a:pPr/>
              <a:t>1</a:t>
            </a:fld>
            <a:endParaRPr lang="ru-RU" altLang="ru-RU" sz="1200">
              <a:latin typeface="Calibri" charset="0"/>
              <a:ea typeface="MS PGothic" charset="-128"/>
            </a:endParaRPr>
          </a:p>
        </p:txBody>
      </p:sp>
    </p:spTree>
    <p:extLst>
      <p:ext uri="{BB962C8B-B14F-4D97-AF65-F5344CB8AC3E}">
        <p14:creationId xmlns:p14="http://schemas.microsoft.com/office/powerpoint/2010/main" val="84693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kumimoji="0" lang="ru-RU">
              <a:latin typeface="Calibri" charset="0"/>
              <a:ea typeface="MS PGothic" charset="0"/>
            </a:endParaRPr>
          </a:p>
        </p:txBody>
      </p:sp>
    </p:spTree>
    <p:extLst>
      <p:ext uri="{BB962C8B-B14F-4D97-AF65-F5344CB8AC3E}">
        <p14:creationId xmlns:p14="http://schemas.microsoft.com/office/powerpoint/2010/main" val="198421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latin typeface="Arial" charset="0"/>
              <a:cs typeface="Arial" charset="0"/>
            </a:endParaRP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95A6E9BC-5011-7042-A66D-DEE1CB096D9B}" type="slidenum">
              <a:rPr lang="ru-RU" altLang="ru-RU" sz="1200"/>
              <a:pPr/>
              <a:t>28</a:t>
            </a:fld>
            <a:endParaRPr lang="ru-RU" altLang="ru-RU" sz="1200"/>
          </a:p>
        </p:txBody>
      </p:sp>
    </p:spTree>
    <p:extLst>
      <p:ext uri="{BB962C8B-B14F-4D97-AF65-F5344CB8AC3E}">
        <p14:creationId xmlns:p14="http://schemas.microsoft.com/office/powerpoint/2010/main" val="1590079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a:ln/>
        </p:spPr>
      </p:sp>
      <p:sp>
        <p:nvSpPr>
          <p:cNvPr id="8195" name="Заметки 2"/>
          <p:cNvSpPr>
            <a:spLocks noGrp="1"/>
          </p:cNvSpPr>
          <p:nvPr>
            <p:ph type="body" idx="1"/>
          </p:nvPr>
        </p:nvSpPr>
        <p:spPr>
          <a:xfrm>
            <a:off x="549275" y="4343400"/>
            <a:ext cx="58324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just" eaLnBrk="1" hangingPunct="1">
              <a:spcBef>
                <a:spcPct val="0"/>
              </a:spcBef>
            </a:pPr>
            <a:endParaRPr lang="en-US" altLang="ru-RU" sz="1400">
              <a:latin typeface="Arial" charset="0"/>
              <a:cs typeface="Arial" charset="0"/>
            </a:endParaRPr>
          </a:p>
        </p:txBody>
      </p:sp>
      <p:sp>
        <p:nvSpPr>
          <p:cNvPr id="819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D8DCD778-2615-4946-BCB5-52F7026CCFCE}" type="slidenum">
              <a:rPr lang="ru-RU" altLang="ru-RU" sz="1200">
                <a:latin typeface="Calibri" charset="0"/>
                <a:ea typeface="MS PGothic" charset="-128"/>
              </a:rPr>
              <a:pPr/>
              <a:t>34</a:t>
            </a:fld>
            <a:endParaRPr lang="ru-RU" altLang="ru-RU" sz="1200">
              <a:latin typeface="Calibri" charset="0"/>
              <a:ea typeface="MS PGothic" charset="-128"/>
            </a:endParaRPr>
          </a:p>
        </p:txBody>
      </p:sp>
    </p:spTree>
    <p:extLst>
      <p:ext uri="{BB962C8B-B14F-4D97-AF65-F5344CB8AC3E}">
        <p14:creationId xmlns:p14="http://schemas.microsoft.com/office/powerpoint/2010/main" val="2086206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Образ слайда 1"/>
          <p:cNvSpPr>
            <a:spLocks noGrp="1" noRot="1" noChangeAspect="1" noTextEdit="1"/>
          </p:cNvSpPr>
          <p:nvPr>
            <p:ph type="sldImg"/>
          </p:nvPr>
        </p:nvSpPr>
        <p:spPr>
          <a:ln/>
        </p:spPr>
      </p:sp>
      <p:sp>
        <p:nvSpPr>
          <p:cNvPr id="64514"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atin typeface="Arial" charset="0"/>
              <a:cs typeface="Arial" charset="0"/>
            </a:endParaRPr>
          </a:p>
        </p:txBody>
      </p:sp>
      <p:sp>
        <p:nvSpPr>
          <p:cNvPr id="64515"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fld id="{231DCCAC-6CAC-8B4B-891B-B2763D7E3780}" type="slidenum">
              <a:rPr kumimoji="0" lang="ru-RU" sz="1200"/>
              <a:pPr/>
              <a:t>2</a:t>
            </a:fld>
            <a:endParaRPr kumimoji="0" lang="ru-RU" sz="1200"/>
          </a:p>
        </p:txBody>
      </p:sp>
    </p:spTree>
    <p:extLst>
      <p:ext uri="{BB962C8B-B14F-4D97-AF65-F5344CB8AC3E}">
        <p14:creationId xmlns:p14="http://schemas.microsoft.com/office/powerpoint/2010/main" val="245398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a:ln/>
        </p:spPr>
      </p:sp>
      <p:sp>
        <p:nvSpPr>
          <p:cNvPr id="1945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latin typeface="Arial" charset="0"/>
              <a:cs typeface="Arial" charset="0"/>
            </a:endParaRPr>
          </a:p>
        </p:txBody>
      </p:sp>
      <p:sp>
        <p:nvSpPr>
          <p:cNvPr id="1946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FA737D23-6AFE-9445-9A05-873E184F3C73}" type="slidenum">
              <a:rPr lang="ru-RU" altLang="ru-RU" sz="1200"/>
              <a:pPr/>
              <a:t>3</a:t>
            </a:fld>
            <a:endParaRPr lang="ru-RU" altLang="ru-RU" sz="1200"/>
          </a:p>
        </p:txBody>
      </p:sp>
    </p:spTree>
    <p:extLst>
      <p:ext uri="{BB962C8B-B14F-4D97-AF65-F5344CB8AC3E}">
        <p14:creationId xmlns:p14="http://schemas.microsoft.com/office/powerpoint/2010/main" val="195774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eaLnBrk="0" fontAlgn="base" hangingPunct="0">
              <a:spcBef>
                <a:spcPct val="0"/>
              </a:spcBef>
              <a:spcAft>
                <a:spcPct val="0"/>
              </a:spcAft>
              <a:defRPr kumimoji="1" sz="2400">
                <a:solidFill>
                  <a:schemeClr val="tx1"/>
                </a:solidFill>
                <a:latin typeface="Arial" charset="0"/>
                <a:ea typeface="Arial" charset="0"/>
              </a:defRPr>
            </a:lvl6pPr>
            <a:lvl7pPr marL="2971800" indent="-228600" eaLnBrk="0" fontAlgn="base" hangingPunct="0">
              <a:spcBef>
                <a:spcPct val="0"/>
              </a:spcBef>
              <a:spcAft>
                <a:spcPct val="0"/>
              </a:spcAft>
              <a:defRPr kumimoji="1" sz="2400">
                <a:solidFill>
                  <a:schemeClr val="tx1"/>
                </a:solidFill>
                <a:latin typeface="Arial" charset="0"/>
                <a:ea typeface="Arial" charset="0"/>
              </a:defRPr>
            </a:lvl7pPr>
            <a:lvl8pPr marL="3429000" indent="-228600" eaLnBrk="0" fontAlgn="base" hangingPunct="0">
              <a:spcBef>
                <a:spcPct val="0"/>
              </a:spcBef>
              <a:spcAft>
                <a:spcPct val="0"/>
              </a:spcAft>
              <a:defRPr kumimoji="1" sz="2400">
                <a:solidFill>
                  <a:schemeClr val="tx1"/>
                </a:solidFill>
                <a:latin typeface="Arial" charset="0"/>
                <a:ea typeface="Arial" charset="0"/>
              </a:defRPr>
            </a:lvl8pPr>
            <a:lvl9pPr marL="3886200" indent="-228600" eaLnBrk="0" fontAlgn="base" hangingPunct="0">
              <a:spcBef>
                <a:spcPct val="0"/>
              </a:spcBef>
              <a:spcAft>
                <a:spcPct val="0"/>
              </a:spcAft>
              <a:defRPr kumimoji="1" sz="2400">
                <a:solidFill>
                  <a:schemeClr val="tx1"/>
                </a:solidFill>
                <a:latin typeface="Arial" charset="0"/>
                <a:ea typeface="Arial" charset="0"/>
              </a:defRPr>
            </a:lvl9pPr>
          </a:lstStyle>
          <a:p>
            <a:fld id="{4FA5C39E-9644-FC47-9676-3F492209829E}" type="slidenum">
              <a:rPr kumimoji="0" lang="en-US" sz="1200">
                <a:ea typeface="ＭＳ Ｐゴシック" charset="0"/>
                <a:cs typeface="ＭＳ Ｐゴシック" charset="0"/>
              </a:rPr>
              <a:pPr/>
              <a:t>6</a:t>
            </a:fld>
            <a:endParaRPr kumimoji="0" lang="en-US" sz="1200">
              <a:ea typeface="ＭＳ Ｐゴシック" charset="0"/>
              <a:cs typeface="ＭＳ Ｐゴシック" charset="0"/>
            </a:endParaRPr>
          </a:p>
        </p:txBody>
      </p:sp>
      <p:sp>
        <p:nvSpPr>
          <p:cNvPr id="9318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kumimoji="0" lang="ru-RU">
              <a:latin typeface="Arial" charset="0"/>
            </a:endParaRPr>
          </a:p>
        </p:txBody>
      </p:sp>
    </p:spTree>
    <p:extLst>
      <p:ext uri="{BB962C8B-B14F-4D97-AF65-F5344CB8AC3E}">
        <p14:creationId xmlns:p14="http://schemas.microsoft.com/office/powerpoint/2010/main" val="3161392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laceholder 2"/>
          <p:cNvSpPr>
            <a:spLocks noGrp="1" noRot="1" noChangeAspect="1" noTextEdit="1"/>
          </p:cNvSpPr>
          <p:nvPr>
            <p:ph type="sldImg"/>
          </p:nvPr>
        </p:nvSpPr>
        <p:spPr>
          <a:ln/>
        </p:spPr>
      </p:sp>
      <p:sp>
        <p:nvSpPr>
          <p:cNvPr id="78851"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kumimoji="0" lang="ru-RU" altLang="ru-RU">
              <a:latin typeface="Calibri" charset="0"/>
              <a:ea typeface="MS PGothic" charset="-128"/>
            </a:endParaRPr>
          </a:p>
        </p:txBody>
      </p:sp>
    </p:spTree>
    <p:extLst>
      <p:ext uri="{BB962C8B-B14F-4D97-AF65-F5344CB8AC3E}">
        <p14:creationId xmlns:p14="http://schemas.microsoft.com/office/powerpoint/2010/main" val="30408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6258" name="Rectangle 3"/>
          <p:cNvSpPr>
            <a:spLocks noGrp="1"/>
          </p:cNvSpPr>
          <p:nvPr>
            <p:ph type="body" idx="1"/>
          </p:nvPr>
        </p:nvSpPr>
        <p:spPr bwMode="auto">
          <a:noFill/>
          <a:ln>
            <a:solidFill>
              <a:srgbClr val="000000"/>
            </a:solidFill>
            <a:miter lim="800000"/>
            <a:headEnd/>
            <a:tailEnd/>
          </a:ln>
        </p:spPr>
        <p:txBody>
          <a:bodyPr/>
          <a:lstStyle/>
          <a:p>
            <a:pPr eaLnBrk="1" hangingPunct="1"/>
            <a:endParaRPr kumimoji="0" lang="en-US" smtClean="0">
              <a:cs typeface="Arial" pitchFamily="34" charset="0"/>
            </a:endParaRPr>
          </a:p>
        </p:txBody>
      </p:sp>
    </p:spTree>
    <p:extLst>
      <p:ext uri="{BB962C8B-B14F-4D97-AF65-F5344CB8AC3E}">
        <p14:creationId xmlns:p14="http://schemas.microsoft.com/office/powerpoint/2010/main" val="111178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atin typeface="Calibri" charset="0"/>
                <a:ea typeface="MS PGothic" charset="0"/>
              </a:rPr>
              <a:t>Новые экспериментальные зоны и установки для проведения инновационных исследований. </a:t>
            </a:r>
          </a:p>
          <a:p>
            <a:r>
              <a:rPr lang="ru-RU">
                <a:latin typeface="Calibri" charset="0"/>
                <a:ea typeface="MS PGothic" charset="0"/>
              </a:rPr>
              <a:t>Решение этой задачи обеспечивает возможность выполнения прикладных программ в основных направлениях инновационного развития России, а именно:</a:t>
            </a:r>
          </a:p>
          <a:p>
            <a:r>
              <a:rPr lang="ru-RU">
                <a:latin typeface="Calibri" charset="0"/>
                <a:ea typeface="MS PGothic" charset="0"/>
              </a:rPr>
              <a:t> энергоэффективность и энергосбережение;  ядерные технологии; космические технологии; биологические и медицинские технологии;  стратегические информационные технологии.</a:t>
            </a:r>
          </a:p>
          <a:p>
            <a:pPr>
              <a:spcBef>
                <a:spcPct val="0"/>
              </a:spcBef>
            </a:pPr>
            <a:endParaRPr kumimoji="0" lang="ru-RU" sz="2400">
              <a:latin typeface="Calibri" charset="0"/>
              <a:ea typeface="MS PGothic" charset="0"/>
              <a:cs typeface="Arial" charset="0"/>
            </a:endParaRPr>
          </a:p>
        </p:txBody>
      </p:sp>
    </p:spTree>
    <p:extLst>
      <p:ext uri="{BB962C8B-B14F-4D97-AF65-F5344CB8AC3E}">
        <p14:creationId xmlns:p14="http://schemas.microsoft.com/office/powerpoint/2010/main" val="1632621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kumimoji="0" lang="ru-RU">
              <a:latin typeface="Calibri" charset="0"/>
            </a:endParaRPr>
          </a:p>
        </p:txBody>
      </p:sp>
      <p:sp>
        <p:nvSpPr>
          <p:cNvPr id="32771"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fld id="{DFE0DD63-8423-2E44-B70A-ED818627FFD2}" type="slidenum">
              <a:rPr kumimoji="0" lang="en-US" sz="1200"/>
              <a:pPr/>
              <a:t>20</a:t>
            </a:fld>
            <a:endParaRPr kumimoji="0" lang="en-US" sz="1200"/>
          </a:p>
        </p:txBody>
      </p:sp>
    </p:spTree>
    <p:extLst>
      <p:ext uri="{BB962C8B-B14F-4D97-AF65-F5344CB8AC3E}">
        <p14:creationId xmlns:p14="http://schemas.microsoft.com/office/powerpoint/2010/main" val="200110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atin typeface="Calibri" charset="0"/>
                <a:ea typeface="MS PGothic" charset="0"/>
                <a:cs typeface="Arial" charset="0"/>
              </a:rPr>
              <a:t>Очевидны перспективы исследований в области низких температур. Потребителями жидкого гелия являются медицина, ракетная техника,</a:t>
            </a:r>
          </a:p>
          <a:p>
            <a:r>
              <a:rPr lang="ru-RU">
                <a:latin typeface="Calibri" charset="0"/>
                <a:ea typeface="MS PGothic" charset="0"/>
                <a:cs typeface="Arial" charset="0"/>
              </a:rPr>
              <a:t>полупроводниковая и оптическая промышленность, наука, атомная энергетика и другие. В ОИЯИ для комплекса НИКА создан и развивается самый мощный</a:t>
            </a:r>
          </a:p>
          <a:p>
            <a:r>
              <a:rPr lang="ru-RU">
                <a:latin typeface="Calibri" charset="0"/>
                <a:ea typeface="MS PGothic" charset="0"/>
                <a:cs typeface="Arial" charset="0"/>
              </a:rPr>
              <a:t>по производительности гелиевый ожижитель в Европе. Который используется в качестве тестового полигона отечественной промышленностью например</a:t>
            </a:r>
          </a:p>
          <a:p>
            <a:r>
              <a:rPr lang="ru-RU">
                <a:latin typeface="Calibri" charset="0"/>
                <a:ea typeface="MS PGothic" charset="0"/>
                <a:cs typeface="Arial" charset="0"/>
              </a:rPr>
              <a:t>для разработки парожидкостных турбин, испытания контейнеров для транспортировки сжиженных газов (природного и благородных).</a:t>
            </a:r>
          </a:p>
          <a:p>
            <a:r>
              <a:rPr lang="ru-RU">
                <a:latin typeface="Calibri" charset="0"/>
                <a:ea typeface="MS PGothic" charset="0"/>
                <a:cs typeface="Arial" charset="0"/>
              </a:rPr>
              <a:t>Последнее необычайно востребовано и уже используется – на Сахалине создан завод по ожижению природного газа для транспортировки сырья морским</a:t>
            </a:r>
          </a:p>
          <a:p>
            <a:r>
              <a:rPr lang="ru-RU">
                <a:latin typeface="Calibri" charset="0"/>
                <a:ea typeface="MS PGothic" charset="0"/>
                <a:cs typeface="Arial" charset="0"/>
              </a:rPr>
              <a:t>Транспортом.</a:t>
            </a:r>
          </a:p>
        </p:txBody>
      </p:sp>
    </p:spTree>
    <p:extLst>
      <p:ext uri="{BB962C8B-B14F-4D97-AF65-F5344CB8AC3E}">
        <p14:creationId xmlns:p14="http://schemas.microsoft.com/office/powerpoint/2010/main" val="126409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35005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6870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2438" y="57150"/>
            <a:ext cx="2266950" cy="552291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57150"/>
            <a:ext cx="6650038" cy="552291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01513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a:prstGeom prst="rect">
            <a:avLst/>
          </a:prstGeom>
        </p:spPr>
        <p:txBody>
          <a:bodyPr lIns="82945" tIns="41473" rIns="82945" bIns="41473"/>
          <a:lstStyle/>
          <a:p>
            <a:r>
              <a:rPr lang="ru-RU" smtClean="0"/>
              <a:t>Click to edit Master title style</a:t>
            </a:r>
            <a:endParaRPr lang="en-US"/>
          </a:p>
        </p:txBody>
      </p:sp>
      <p:sp>
        <p:nvSpPr>
          <p:cNvPr id="3" name="Rectangle 3"/>
          <p:cNvSpPr>
            <a:spLocks noGrp="1" noChangeArrowheads="1"/>
          </p:cNvSpPr>
          <p:nvPr>
            <p:ph type="dt" idx="10"/>
          </p:nvPr>
        </p:nvSpPr>
        <p:spPr>
          <a:xfrm>
            <a:off x="457200" y="6356350"/>
            <a:ext cx="2133600" cy="365125"/>
          </a:xfrm>
          <a:prstGeom prst="rect">
            <a:avLst/>
          </a:prstGeom>
        </p:spPr>
        <p:txBody>
          <a:bodyPr rtlCol="0"/>
          <a:lstStyle>
            <a:lvl1pPr fontAlgn="auto">
              <a:spcBef>
                <a:spcPts val="0"/>
              </a:spcBef>
              <a:spcAft>
                <a:spcPts val="0"/>
              </a:spcAft>
              <a:defRPr>
                <a:solidFill>
                  <a:schemeClr val="tx1">
                    <a:tint val="75000"/>
                  </a:schemeClr>
                </a:solidFill>
                <a:latin typeface="Calibri" charset="0"/>
                <a:ea typeface="Arial" charset="0"/>
                <a:cs typeface="Arial" charset="0"/>
              </a:defRPr>
            </a:lvl1pPr>
          </a:lstStyle>
          <a:p>
            <a:pPr>
              <a:defRPr/>
            </a:pPr>
            <a:r>
              <a:rPr lang="en-US"/>
              <a:t>August 8, 2013</a:t>
            </a:r>
          </a:p>
        </p:txBody>
      </p:sp>
      <p:sp>
        <p:nvSpPr>
          <p:cNvPr id="4" name="Rectangle 4"/>
          <p:cNvSpPr>
            <a:spLocks noGrp="1" noChangeArrowheads="1"/>
          </p:cNvSpPr>
          <p:nvPr>
            <p:ph type="ftr" idx="11"/>
          </p:nvPr>
        </p:nvSpPr>
        <p:spPr>
          <a:xfrm>
            <a:off x="3124200" y="6356350"/>
            <a:ext cx="2895600" cy="365125"/>
          </a:xfrm>
          <a:prstGeom prst="rect">
            <a:avLst/>
          </a:prstGeom>
        </p:spPr>
        <p:txBody>
          <a:bodyPr/>
          <a:lstStyle>
            <a:lvl1pPr>
              <a:defRPr/>
            </a:lvl1pPr>
          </a:lstStyle>
          <a:p>
            <a:pPr>
              <a:defRPr/>
            </a:pPr>
            <a:r>
              <a:rPr lang="en-US"/>
              <a:t>V.Kekelidze,  mega-science workshop, Dubna</a:t>
            </a:r>
          </a:p>
        </p:txBody>
      </p:sp>
      <p:sp>
        <p:nvSpPr>
          <p:cNvPr id="5" name="Rectangle 5"/>
          <p:cNvSpPr>
            <a:spLocks noGrp="1" noChangeArrowheads="1"/>
          </p:cNvSpPr>
          <p:nvPr>
            <p:ph type="sldNum" idx="12"/>
          </p:nvPr>
        </p:nvSpPr>
        <p:spPr>
          <a:xfrm>
            <a:off x="6553200" y="6356350"/>
            <a:ext cx="2133600" cy="365125"/>
          </a:xfrm>
          <a:prstGeom prst="rect">
            <a:avLst/>
          </a:prstGeom>
        </p:spPr>
        <p:txBody>
          <a:bodyPr/>
          <a:lstStyle>
            <a:lvl1pPr>
              <a:defRPr smtClean="0"/>
            </a:lvl1pPr>
          </a:lstStyle>
          <a:p>
            <a:pPr>
              <a:defRPr/>
            </a:pPr>
            <a:fld id="{D3CF6DDC-346B-794E-9D81-BED6809F9B2F}" type="slidenum">
              <a:rPr lang="en-US"/>
              <a:pPr>
                <a:defRPr/>
              </a:pPr>
              <a:t>‹#›</a:t>
            </a:fld>
            <a:endParaRPr lang="en-US"/>
          </a:p>
        </p:txBody>
      </p:sp>
    </p:spTree>
    <p:extLst>
      <p:ext uri="{BB962C8B-B14F-4D97-AF65-F5344CB8AC3E}">
        <p14:creationId xmlns:p14="http://schemas.microsoft.com/office/powerpoint/2010/main" val="143392585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1801979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15634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635723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4938"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4538" y="1604963"/>
            <a:ext cx="3946525"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69133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25898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1059961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01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521595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628175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65647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31176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2438" y="57150"/>
            <a:ext cx="2266950" cy="552291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57150"/>
            <a:ext cx="6650038" cy="552291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653377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E0A743A3-3008-2345-804D-610724B1CEB6}" type="slidenum">
              <a:rPr lang="en-US"/>
              <a:pPr>
                <a:defRPr/>
              </a:pPr>
              <a:t>‹#›</a:t>
            </a:fld>
            <a:endParaRPr lang="en-US"/>
          </a:p>
        </p:txBody>
      </p:sp>
    </p:spTree>
    <p:extLst>
      <p:ext uri="{BB962C8B-B14F-4D97-AF65-F5344CB8AC3E}">
        <p14:creationId xmlns:p14="http://schemas.microsoft.com/office/powerpoint/2010/main" val="859484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3050"/>
            <a:ext cx="8643998"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457200" y="1604963"/>
            <a:ext cx="8186766"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CC8DED86-86EF-F146-A828-941384EF863A}" type="slidenum">
              <a:rPr lang="en-US"/>
              <a:pPr>
                <a:defRPr/>
              </a:pPr>
              <a:t>‹#›</a:t>
            </a:fld>
            <a:endParaRPr lang="en-US"/>
          </a:p>
        </p:txBody>
      </p:sp>
    </p:spTree>
    <p:extLst>
      <p:ext uri="{BB962C8B-B14F-4D97-AF65-F5344CB8AC3E}">
        <p14:creationId xmlns:p14="http://schemas.microsoft.com/office/powerpoint/2010/main" val="1914544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13341BC9-5475-3A4C-ADD5-A378C0BFCF2F}" type="slidenum">
              <a:rPr lang="en-US"/>
              <a:pPr>
                <a:defRPr/>
              </a:pPr>
              <a:t>‹#›</a:t>
            </a:fld>
            <a:endParaRPr lang="en-US"/>
          </a:p>
        </p:txBody>
      </p:sp>
    </p:spTree>
    <p:extLst>
      <p:ext uri="{BB962C8B-B14F-4D97-AF65-F5344CB8AC3E}">
        <p14:creationId xmlns:p14="http://schemas.microsoft.com/office/powerpoint/2010/main" val="608413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6525"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6125" y="1604963"/>
            <a:ext cx="3946525"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4D368B73-7468-DF44-8FE9-1818C00C8FCE}" type="slidenum">
              <a:rPr lang="en-US"/>
              <a:pPr>
                <a:defRPr/>
              </a:pPr>
              <a:t>‹#›</a:t>
            </a:fld>
            <a:endParaRPr lang="en-US"/>
          </a:p>
        </p:txBody>
      </p:sp>
    </p:spTree>
    <p:extLst>
      <p:ext uri="{BB962C8B-B14F-4D97-AF65-F5344CB8AC3E}">
        <p14:creationId xmlns:p14="http://schemas.microsoft.com/office/powerpoint/2010/main" val="756898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pPr>
              <a:defRPr/>
            </a:pPr>
            <a:fld id="{10CFA784-5F3F-044E-A9A9-C3E87ED61A46}" type="slidenum">
              <a:rPr lang="en-US"/>
              <a:pPr>
                <a:defRPr/>
              </a:pPr>
              <a:t>‹#›</a:t>
            </a:fld>
            <a:endParaRPr lang="en-US"/>
          </a:p>
        </p:txBody>
      </p:sp>
    </p:spTree>
    <p:extLst>
      <p:ext uri="{BB962C8B-B14F-4D97-AF65-F5344CB8AC3E}">
        <p14:creationId xmlns:p14="http://schemas.microsoft.com/office/powerpoint/2010/main" val="1734575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2CA645D0-4D0D-504C-837D-CCE35CA0C1EB}" type="slidenum">
              <a:rPr lang="en-US"/>
              <a:pPr>
                <a:defRPr/>
              </a:pPr>
              <a:t>‹#›</a:t>
            </a:fld>
            <a:endParaRPr lang="en-US"/>
          </a:p>
        </p:txBody>
      </p:sp>
    </p:spTree>
    <p:extLst>
      <p:ext uri="{BB962C8B-B14F-4D97-AF65-F5344CB8AC3E}">
        <p14:creationId xmlns:p14="http://schemas.microsoft.com/office/powerpoint/2010/main" val="197359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294702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pPr>
              <a:defRPr/>
            </a:pPr>
            <a:fld id="{AC5FE2ED-2034-AB43-BAF1-419682D29665}" type="slidenum">
              <a:rPr lang="en-US"/>
              <a:pPr>
                <a:defRPr/>
              </a:pPr>
              <a:t>‹#›</a:t>
            </a:fld>
            <a:endParaRPr lang="en-US"/>
          </a:p>
        </p:txBody>
      </p:sp>
    </p:spTree>
    <p:extLst>
      <p:ext uri="{BB962C8B-B14F-4D97-AF65-F5344CB8AC3E}">
        <p14:creationId xmlns:p14="http://schemas.microsoft.com/office/powerpoint/2010/main" val="149798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01D6DEBF-99CA-4644-95FD-E16AC5D4EC58}" type="slidenum">
              <a:rPr lang="en-US"/>
              <a:pPr>
                <a:defRPr/>
              </a:pPr>
              <a:t>‹#›</a:t>
            </a:fld>
            <a:endParaRPr lang="en-US"/>
          </a:p>
        </p:txBody>
      </p:sp>
    </p:spTree>
    <p:extLst>
      <p:ext uri="{BB962C8B-B14F-4D97-AF65-F5344CB8AC3E}">
        <p14:creationId xmlns:p14="http://schemas.microsoft.com/office/powerpoint/2010/main" val="2038664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C8CACFDD-833A-F941-B9B8-C871F29DF40A}" type="slidenum">
              <a:rPr lang="en-US"/>
              <a:pPr>
                <a:defRPr/>
              </a:pPr>
              <a:t>‹#›</a:t>
            </a:fld>
            <a:endParaRPr lang="en-US"/>
          </a:p>
        </p:txBody>
      </p:sp>
    </p:spTree>
    <p:extLst>
      <p:ext uri="{BB962C8B-B14F-4D97-AF65-F5344CB8AC3E}">
        <p14:creationId xmlns:p14="http://schemas.microsoft.com/office/powerpoint/2010/main" val="1129566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F90FEFE5-9632-C241-B6D8-DDF929AEE9C8}" type="slidenum">
              <a:rPr lang="en-US"/>
              <a:pPr>
                <a:defRPr/>
              </a:pPr>
              <a:t>‹#›</a:t>
            </a:fld>
            <a:endParaRPr lang="en-US"/>
          </a:p>
        </p:txBody>
      </p:sp>
    </p:spTree>
    <p:extLst>
      <p:ext uri="{BB962C8B-B14F-4D97-AF65-F5344CB8AC3E}">
        <p14:creationId xmlns:p14="http://schemas.microsoft.com/office/powerpoint/2010/main" val="184803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91288" y="273050"/>
            <a:ext cx="2011362"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3050"/>
            <a:ext cx="5881688"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39620F9B-043D-5049-8ECB-F23903E7C3EF}" type="slidenum">
              <a:rPr lang="en-US"/>
              <a:pPr>
                <a:defRPr/>
              </a:pPr>
              <a:t>‹#›</a:t>
            </a:fld>
            <a:endParaRPr lang="en-US"/>
          </a:p>
        </p:txBody>
      </p:sp>
    </p:spTree>
    <p:extLst>
      <p:ext uri="{BB962C8B-B14F-4D97-AF65-F5344CB8AC3E}">
        <p14:creationId xmlns:p14="http://schemas.microsoft.com/office/powerpoint/2010/main" val="412776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825" y="273050"/>
            <a:ext cx="4832350"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F7294D1C-4577-4249-8EE5-AF8E2874BA3F}" type="slidenum">
              <a:rPr lang="en-US"/>
              <a:pPr>
                <a:defRPr/>
              </a:pPr>
              <a:t>‹#›</a:t>
            </a:fld>
            <a:endParaRPr lang="en-US"/>
          </a:p>
        </p:txBody>
      </p:sp>
    </p:spTree>
    <p:extLst>
      <p:ext uri="{BB962C8B-B14F-4D97-AF65-F5344CB8AC3E}">
        <p14:creationId xmlns:p14="http://schemas.microsoft.com/office/powerpoint/2010/main" val="1424268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825" y="273050"/>
            <a:ext cx="4832350"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4963"/>
            <a:ext cx="3946525"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871913"/>
            <a:ext cx="3946525"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556125" y="1604963"/>
            <a:ext cx="3946525"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pPr>
              <a:defRPr/>
            </a:pPr>
            <a:fld id="{BDD5B7F0-CCB5-394B-8F47-5CA1733BD447}" type="slidenum">
              <a:rPr lang="en-US"/>
              <a:pPr>
                <a:defRPr/>
              </a:pPr>
              <a:t>‹#›</a:t>
            </a:fld>
            <a:endParaRPr lang="en-US"/>
          </a:p>
        </p:txBody>
      </p:sp>
    </p:spTree>
    <p:extLst>
      <p:ext uri="{BB962C8B-B14F-4D97-AF65-F5344CB8AC3E}">
        <p14:creationId xmlns:p14="http://schemas.microsoft.com/office/powerpoint/2010/main" val="1911759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CE7AD0F7-9AE8-274E-A4A1-92B4302AD21C}" type="slidenum">
              <a:rPr lang="en-US"/>
              <a:pPr>
                <a:defRPr/>
              </a:pPr>
              <a:t>‹#›</a:t>
            </a:fld>
            <a:endParaRPr lang="en-US"/>
          </a:p>
        </p:txBody>
      </p:sp>
    </p:spTree>
    <p:extLst>
      <p:ext uri="{BB962C8B-B14F-4D97-AF65-F5344CB8AC3E}">
        <p14:creationId xmlns:p14="http://schemas.microsoft.com/office/powerpoint/2010/main" val="749241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995E35CF-7EAA-6246-ADF1-49860B0F4936}" type="slidenum">
              <a:rPr lang="en-US"/>
              <a:pPr>
                <a:defRPr/>
              </a:pPr>
              <a:t>‹#›</a:t>
            </a:fld>
            <a:endParaRPr lang="en-US"/>
          </a:p>
        </p:txBody>
      </p:sp>
    </p:spTree>
    <p:extLst>
      <p:ext uri="{BB962C8B-B14F-4D97-AF65-F5344CB8AC3E}">
        <p14:creationId xmlns:p14="http://schemas.microsoft.com/office/powerpoint/2010/main" val="137806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84D90736-B7AC-8443-8638-23C9897C9B89}" type="slidenum">
              <a:rPr lang="en-US"/>
              <a:pPr>
                <a:defRPr/>
              </a:pPr>
              <a:t>‹#›</a:t>
            </a:fld>
            <a:endParaRPr lang="en-US"/>
          </a:p>
        </p:txBody>
      </p:sp>
    </p:spTree>
    <p:extLst>
      <p:ext uri="{BB962C8B-B14F-4D97-AF65-F5344CB8AC3E}">
        <p14:creationId xmlns:p14="http://schemas.microsoft.com/office/powerpoint/2010/main" val="4299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6525"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6125" y="1604963"/>
            <a:ext cx="3946525"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726956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935163"/>
            <a:ext cx="403701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6613" y="1935163"/>
            <a:ext cx="4038600"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idx="10"/>
          </p:nvPr>
        </p:nvSpPr>
        <p:spPr>
          <a:ln/>
        </p:spPr>
        <p:txBody>
          <a:bodyPr/>
          <a:lstStyle>
            <a:lvl1pPr>
              <a:defRPr/>
            </a:lvl1pPr>
          </a:lstStyle>
          <a:p>
            <a:pPr>
              <a:defRPr/>
            </a:pPr>
            <a:endParaRPr lang="en-US"/>
          </a:p>
        </p:txBody>
      </p:sp>
      <p:sp>
        <p:nvSpPr>
          <p:cNvPr id="6" name="Rectangle 10"/>
          <p:cNvSpPr>
            <a:spLocks noGrp="1" noChangeArrowheads="1"/>
          </p:cNvSpPr>
          <p:nvPr>
            <p:ph type="sldNum" idx="11"/>
          </p:nvPr>
        </p:nvSpPr>
        <p:spPr>
          <a:ln/>
        </p:spPr>
        <p:txBody>
          <a:bodyPr/>
          <a:lstStyle>
            <a:lvl1pPr>
              <a:defRPr/>
            </a:lvl1pPr>
          </a:lstStyle>
          <a:p>
            <a:pPr>
              <a:defRPr/>
            </a:pPr>
            <a:fld id="{F804C7E6-F902-F744-9BC1-2F622282E5BA}" type="slidenum">
              <a:rPr lang="en-US"/>
              <a:pPr>
                <a:defRPr/>
              </a:pPr>
              <a:t>‹#›</a:t>
            </a:fld>
            <a:endParaRPr lang="en-US"/>
          </a:p>
        </p:txBody>
      </p:sp>
    </p:spTree>
    <p:extLst>
      <p:ext uri="{BB962C8B-B14F-4D97-AF65-F5344CB8AC3E}">
        <p14:creationId xmlns:p14="http://schemas.microsoft.com/office/powerpoint/2010/main" val="982906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8"/>
          <p:cNvSpPr>
            <a:spLocks noGrp="1" noChangeArrowheads="1"/>
          </p:cNvSpPr>
          <p:nvPr>
            <p:ph type="dt" idx="10"/>
          </p:nvPr>
        </p:nvSpPr>
        <p:spPr>
          <a:ln/>
        </p:spPr>
        <p:txBody>
          <a:bodyPr/>
          <a:lstStyle>
            <a:lvl1pPr>
              <a:defRPr/>
            </a:lvl1pPr>
          </a:lstStyle>
          <a:p>
            <a:pPr>
              <a:defRPr/>
            </a:pPr>
            <a:endParaRPr lang="en-US"/>
          </a:p>
        </p:txBody>
      </p:sp>
      <p:sp>
        <p:nvSpPr>
          <p:cNvPr id="8" name="Rectangle 10"/>
          <p:cNvSpPr>
            <a:spLocks noGrp="1" noChangeArrowheads="1"/>
          </p:cNvSpPr>
          <p:nvPr>
            <p:ph type="sldNum" idx="11"/>
          </p:nvPr>
        </p:nvSpPr>
        <p:spPr>
          <a:ln/>
        </p:spPr>
        <p:txBody>
          <a:bodyPr/>
          <a:lstStyle>
            <a:lvl1pPr>
              <a:defRPr/>
            </a:lvl1pPr>
          </a:lstStyle>
          <a:p>
            <a:pPr>
              <a:defRPr/>
            </a:pPr>
            <a:fld id="{84B37EB7-3496-7F42-A5A7-43C9B2E576C7}" type="slidenum">
              <a:rPr lang="en-US"/>
              <a:pPr>
                <a:defRPr/>
              </a:pPr>
              <a:t>‹#›</a:t>
            </a:fld>
            <a:endParaRPr lang="en-US"/>
          </a:p>
        </p:txBody>
      </p:sp>
    </p:spTree>
    <p:extLst>
      <p:ext uri="{BB962C8B-B14F-4D97-AF65-F5344CB8AC3E}">
        <p14:creationId xmlns:p14="http://schemas.microsoft.com/office/powerpoint/2010/main" val="135497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8"/>
          <p:cNvSpPr>
            <a:spLocks noGrp="1" noChangeArrowheads="1"/>
          </p:cNvSpPr>
          <p:nvPr>
            <p:ph type="dt" idx="10"/>
          </p:nvPr>
        </p:nvSpPr>
        <p:spPr>
          <a:ln/>
        </p:spPr>
        <p:txBody>
          <a:bodyPr/>
          <a:lstStyle>
            <a:lvl1pPr>
              <a:defRPr/>
            </a:lvl1pPr>
          </a:lstStyle>
          <a:p>
            <a:pPr>
              <a:defRPr/>
            </a:pPr>
            <a:endParaRPr lang="en-US"/>
          </a:p>
        </p:txBody>
      </p:sp>
      <p:sp>
        <p:nvSpPr>
          <p:cNvPr id="4" name="Rectangle 10"/>
          <p:cNvSpPr>
            <a:spLocks noGrp="1" noChangeArrowheads="1"/>
          </p:cNvSpPr>
          <p:nvPr>
            <p:ph type="sldNum" idx="11"/>
          </p:nvPr>
        </p:nvSpPr>
        <p:spPr>
          <a:ln/>
        </p:spPr>
        <p:txBody>
          <a:bodyPr/>
          <a:lstStyle>
            <a:lvl1pPr>
              <a:defRPr/>
            </a:lvl1pPr>
          </a:lstStyle>
          <a:p>
            <a:pPr>
              <a:defRPr/>
            </a:pPr>
            <a:fld id="{5F033BDA-531F-C049-A65F-4E87A5B45BCC}" type="slidenum">
              <a:rPr lang="en-US"/>
              <a:pPr>
                <a:defRPr/>
              </a:pPr>
              <a:t>‹#›</a:t>
            </a:fld>
            <a:endParaRPr lang="en-US"/>
          </a:p>
        </p:txBody>
      </p:sp>
    </p:spTree>
    <p:extLst>
      <p:ext uri="{BB962C8B-B14F-4D97-AF65-F5344CB8AC3E}">
        <p14:creationId xmlns:p14="http://schemas.microsoft.com/office/powerpoint/2010/main" val="511702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idx="10"/>
          </p:nvPr>
        </p:nvSpPr>
        <p:spPr>
          <a:ln/>
        </p:spPr>
        <p:txBody>
          <a:bodyPr/>
          <a:lstStyle>
            <a:lvl1pPr>
              <a:defRPr/>
            </a:lvl1pPr>
          </a:lstStyle>
          <a:p>
            <a:pPr>
              <a:defRPr/>
            </a:pPr>
            <a:endParaRPr lang="en-US"/>
          </a:p>
        </p:txBody>
      </p:sp>
      <p:sp>
        <p:nvSpPr>
          <p:cNvPr id="3" name="Rectangle 10"/>
          <p:cNvSpPr>
            <a:spLocks noGrp="1" noChangeArrowheads="1"/>
          </p:cNvSpPr>
          <p:nvPr>
            <p:ph type="sldNum" idx="11"/>
          </p:nvPr>
        </p:nvSpPr>
        <p:spPr>
          <a:ln/>
        </p:spPr>
        <p:txBody>
          <a:bodyPr/>
          <a:lstStyle>
            <a:lvl1pPr>
              <a:defRPr/>
            </a:lvl1pPr>
          </a:lstStyle>
          <a:p>
            <a:pPr>
              <a:defRPr/>
            </a:pPr>
            <a:fld id="{9C7BAC67-D524-164A-9A5B-37D99F0DF85B}" type="slidenum">
              <a:rPr lang="en-US"/>
              <a:pPr>
                <a:defRPr/>
              </a:pPr>
              <a:t>‹#›</a:t>
            </a:fld>
            <a:endParaRPr lang="en-US"/>
          </a:p>
        </p:txBody>
      </p:sp>
    </p:spTree>
    <p:extLst>
      <p:ext uri="{BB962C8B-B14F-4D97-AF65-F5344CB8AC3E}">
        <p14:creationId xmlns:p14="http://schemas.microsoft.com/office/powerpoint/2010/main" val="20844209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idx="10"/>
          </p:nvPr>
        </p:nvSpPr>
        <p:spPr>
          <a:ln/>
        </p:spPr>
        <p:txBody>
          <a:bodyPr/>
          <a:lstStyle>
            <a:lvl1pPr>
              <a:defRPr/>
            </a:lvl1pPr>
          </a:lstStyle>
          <a:p>
            <a:pPr>
              <a:defRPr/>
            </a:pPr>
            <a:endParaRPr lang="en-US"/>
          </a:p>
        </p:txBody>
      </p:sp>
      <p:sp>
        <p:nvSpPr>
          <p:cNvPr id="6" name="Rectangle 10"/>
          <p:cNvSpPr>
            <a:spLocks noGrp="1" noChangeArrowheads="1"/>
          </p:cNvSpPr>
          <p:nvPr>
            <p:ph type="sldNum" idx="11"/>
          </p:nvPr>
        </p:nvSpPr>
        <p:spPr>
          <a:ln/>
        </p:spPr>
        <p:txBody>
          <a:bodyPr/>
          <a:lstStyle>
            <a:lvl1pPr>
              <a:defRPr/>
            </a:lvl1pPr>
          </a:lstStyle>
          <a:p>
            <a:pPr>
              <a:defRPr/>
            </a:pPr>
            <a:fld id="{29CEBA17-8101-B147-8D73-B49726E75BEE}" type="slidenum">
              <a:rPr lang="en-US"/>
              <a:pPr>
                <a:defRPr/>
              </a:pPr>
              <a:t>‹#›</a:t>
            </a:fld>
            <a:endParaRPr lang="en-US"/>
          </a:p>
        </p:txBody>
      </p:sp>
    </p:spTree>
    <p:extLst>
      <p:ext uri="{BB962C8B-B14F-4D97-AF65-F5344CB8AC3E}">
        <p14:creationId xmlns:p14="http://schemas.microsoft.com/office/powerpoint/2010/main" val="19374770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idx="10"/>
          </p:nvPr>
        </p:nvSpPr>
        <p:spPr>
          <a:ln/>
        </p:spPr>
        <p:txBody>
          <a:bodyPr/>
          <a:lstStyle>
            <a:lvl1pPr>
              <a:defRPr/>
            </a:lvl1pPr>
          </a:lstStyle>
          <a:p>
            <a:pPr>
              <a:defRPr/>
            </a:pPr>
            <a:endParaRPr lang="en-US"/>
          </a:p>
        </p:txBody>
      </p:sp>
      <p:sp>
        <p:nvSpPr>
          <p:cNvPr id="6" name="Rectangle 10"/>
          <p:cNvSpPr>
            <a:spLocks noGrp="1" noChangeArrowheads="1"/>
          </p:cNvSpPr>
          <p:nvPr>
            <p:ph type="sldNum" idx="11"/>
          </p:nvPr>
        </p:nvSpPr>
        <p:spPr>
          <a:ln/>
        </p:spPr>
        <p:txBody>
          <a:bodyPr/>
          <a:lstStyle>
            <a:lvl1pPr>
              <a:defRPr/>
            </a:lvl1pPr>
          </a:lstStyle>
          <a:p>
            <a:pPr>
              <a:defRPr/>
            </a:pPr>
            <a:fld id="{E592D85A-F044-564C-8C03-24EE5B17E7DF}" type="slidenum">
              <a:rPr lang="en-US"/>
              <a:pPr>
                <a:defRPr/>
              </a:pPr>
              <a:t>‹#›</a:t>
            </a:fld>
            <a:endParaRPr lang="en-US"/>
          </a:p>
        </p:txBody>
      </p:sp>
    </p:spTree>
    <p:extLst>
      <p:ext uri="{BB962C8B-B14F-4D97-AF65-F5344CB8AC3E}">
        <p14:creationId xmlns:p14="http://schemas.microsoft.com/office/powerpoint/2010/main" val="1827336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1BA3A37E-FE2D-A142-8F8E-892FDF9EA583}" type="slidenum">
              <a:rPr lang="en-US"/>
              <a:pPr>
                <a:defRPr/>
              </a:pPr>
              <a:t>‹#›</a:t>
            </a:fld>
            <a:endParaRPr lang="en-US"/>
          </a:p>
        </p:txBody>
      </p:sp>
    </p:spTree>
    <p:extLst>
      <p:ext uri="{BB962C8B-B14F-4D97-AF65-F5344CB8AC3E}">
        <p14:creationId xmlns:p14="http://schemas.microsoft.com/office/powerpoint/2010/main" val="572660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704850"/>
            <a:ext cx="2055813" cy="5618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704850"/>
            <a:ext cx="6019800" cy="56181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03BFC9B5-ABB4-AE41-BC30-BB60F7AF9859}" type="slidenum">
              <a:rPr lang="en-US"/>
              <a:pPr>
                <a:defRPr/>
              </a:pPr>
              <a:t>‹#›</a:t>
            </a:fld>
            <a:endParaRPr lang="en-US"/>
          </a:p>
        </p:txBody>
      </p:sp>
    </p:spTree>
    <p:extLst>
      <p:ext uri="{BB962C8B-B14F-4D97-AF65-F5344CB8AC3E}">
        <p14:creationId xmlns:p14="http://schemas.microsoft.com/office/powerpoint/2010/main" val="115912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3646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86102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2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3366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1451740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theme" Target="../theme/theme3.xml"/><Relationship Id="rId15" Type="http://schemas.openxmlformats.org/officeDocument/2006/relationships/image" Target="../media/image1.emf"/><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spect="1" noChangeArrowheads="1"/>
          </p:cNvSpPr>
          <p:nvPr/>
        </p:nvSpPr>
        <p:spPr bwMode="auto">
          <a:xfrm>
            <a:off x="0" y="-17463"/>
            <a:ext cx="9144000" cy="6926263"/>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eaLnBrk="1" hangingPunct="1">
              <a:defRPr/>
            </a:pPr>
            <a:endParaRPr lang="ru-RU" altLang="ru-RU" smtClean="0"/>
          </a:p>
        </p:txBody>
      </p:sp>
      <p:sp>
        <p:nvSpPr>
          <p:cNvPr id="1027" name="Rectangle 2"/>
          <p:cNvSpPr>
            <a:spLocks noGrp="1" noChangeArrowheads="1"/>
          </p:cNvSpPr>
          <p:nvPr>
            <p:ph type="title"/>
          </p:nvPr>
        </p:nvSpPr>
        <p:spPr bwMode="auto">
          <a:xfrm>
            <a:off x="0" y="57150"/>
            <a:ext cx="90693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1028" name="Rectangle 3"/>
          <p:cNvSpPr>
            <a:spLocks noGrp="1" noChangeArrowheads="1"/>
          </p:cNvSpPr>
          <p:nvPr>
            <p:ph type="body" idx="1"/>
          </p:nvPr>
        </p:nvSpPr>
        <p:spPr bwMode="auto">
          <a:xfrm>
            <a:off x="457200" y="1604963"/>
            <a:ext cx="80454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28224"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Tree>
  </p:cSld>
  <p:clrMap bg1="lt1" tx1="dk1" bg2="lt2" tx2="dk2" accent1="accent1" accent2="accent2" accent3="accent3" accent4="accent4" accent5="accent5" accent6="accent6" hlink="hlink" folHlink="folHlink"/>
  <p:sldLayoutIdLst>
    <p:sldLayoutId id="2147487265" r:id="rId1"/>
    <p:sldLayoutId id="2147487266" r:id="rId2"/>
    <p:sldLayoutId id="2147487267" r:id="rId3"/>
    <p:sldLayoutId id="2147487268" r:id="rId4"/>
    <p:sldLayoutId id="2147487269" r:id="rId5"/>
    <p:sldLayoutId id="2147487270" r:id="rId6"/>
    <p:sldLayoutId id="2147487271" r:id="rId7"/>
    <p:sldLayoutId id="2147487272" r:id="rId8"/>
    <p:sldLayoutId id="2147487273" r:id="rId9"/>
    <p:sldLayoutId id="2147487274" r:id="rId10"/>
    <p:sldLayoutId id="2147487275" r:id="rId11"/>
    <p:sldLayoutId id="2147487311" r:id="rId12"/>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buChar char="•"/>
        <a:defRPr kumimoji="1" sz="3200">
          <a:solidFill>
            <a:srgbClr val="000000"/>
          </a:solidFill>
          <a:latin typeface="+mn-lt"/>
          <a:ea typeface="Arial" charset="0"/>
          <a:cs typeface="SimSun"/>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buChar char="–"/>
        <a:defRPr kumimoji="1" sz="2800">
          <a:solidFill>
            <a:srgbClr val="000000"/>
          </a:solidFill>
          <a:latin typeface="+mn-lt"/>
          <a:ea typeface="+mn-ea"/>
          <a:cs typeface="SimSun"/>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buChar char="•"/>
        <a:defRPr kumimoji="1" sz="2400">
          <a:solidFill>
            <a:srgbClr val="000000"/>
          </a:solidFill>
          <a:latin typeface="+mn-lt"/>
          <a:ea typeface="+mn-ea"/>
          <a:cs typeface="SimSun"/>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buChar char="–"/>
        <a:defRPr kumimoji="1" sz="2000">
          <a:solidFill>
            <a:srgbClr val="000000"/>
          </a:solidFill>
          <a:latin typeface="+mn-lt"/>
          <a:ea typeface="+mn-ea"/>
          <a:cs typeface="SimSun"/>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mn-lt"/>
          <a:ea typeface="+mn-ea"/>
          <a:cs typeface="SimSun"/>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spect="1" noChangeArrowheads="1"/>
          </p:cNvSpPr>
          <p:nvPr/>
        </p:nvSpPr>
        <p:spPr bwMode="auto">
          <a:xfrm>
            <a:off x="0" y="-17463"/>
            <a:ext cx="9144000" cy="6926263"/>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eaLnBrk="1" hangingPunct="1">
              <a:defRPr/>
            </a:pPr>
            <a:endParaRPr lang="ru-RU" altLang="ru-RU" smtClean="0"/>
          </a:p>
        </p:txBody>
      </p:sp>
      <p:sp>
        <p:nvSpPr>
          <p:cNvPr id="2051" name="Rectangle 2"/>
          <p:cNvSpPr>
            <a:spLocks noGrp="1" noChangeArrowheads="1"/>
          </p:cNvSpPr>
          <p:nvPr>
            <p:ph type="title"/>
          </p:nvPr>
        </p:nvSpPr>
        <p:spPr bwMode="auto">
          <a:xfrm>
            <a:off x="0" y="57150"/>
            <a:ext cx="90693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2052" name="Rectangle 3"/>
          <p:cNvSpPr>
            <a:spLocks noGrp="1" noChangeArrowheads="1"/>
          </p:cNvSpPr>
          <p:nvPr>
            <p:ph type="body" idx="1"/>
          </p:nvPr>
        </p:nvSpPr>
        <p:spPr bwMode="auto">
          <a:xfrm>
            <a:off x="457200" y="1604963"/>
            <a:ext cx="8043863"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28224"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Tree>
  </p:cSld>
  <p:clrMap bg1="lt1" tx1="dk1" bg2="lt2" tx2="dk2" accent1="accent1" accent2="accent2" accent3="accent3" accent4="accent4" accent5="accent5" accent6="accent6" hlink="hlink" folHlink="folHlink"/>
  <p:sldLayoutIdLst>
    <p:sldLayoutId id="2147487276" r:id="rId1"/>
    <p:sldLayoutId id="2147487277" r:id="rId2"/>
    <p:sldLayoutId id="2147487278" r:id="rId3"/>
    <p:sldLayoutId id="2147487279" r:id="rId4"/>
    <p:sldLayoutId id="2147487280" r:id="rId5"/>
    <p:sldLayoutId id="2147487281" r:id="rId6"/>
    <p:sldLayoutId id="2147487282" r:id="rId7"/>
    <p:sldLayoutId id="2147487283" r:id="rId8"/>
    <p:sldLayoutId id="2147487284" r:id="rId9"/>
    <p:sldLayoutId id="2147487285" r:id="rId10"/>
    <p:sldLayoutId id="2147487286" r:id="rId11"/>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buChar char="•"/>
        <a:defRPr kumimoji="1" sz="3200">
          <a:solidFill>
            <a:srgbClr val="000000"/>
          </a:solidFill>
          <a:latin typeface="+mn-lt"/>
          <a:ea typeface="Arial" charset="0"/>
          <a:cs typeface="SimSun"/>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buChar char="–"/>
        <a:defRPr kumimoji="1" sz="2800">
          <a:solidFill>
            <a:srgbClr val="000000"/>
          </a:solidFill>
          <a:latin typeface="+mn-lt"/>
          <a:ea typeface="+mn-ea"/>
          <a:cs typeface="SimSun"/>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buChar char="•"/>
        <a:defRPr kumimoji="1" sz="2400">
          <a:solidFill>
            <a:srgbClr val="000000"/>
          </a:solidFill>
          <a:latin typeface="+mn-lt"/>
          <a:ea typeface="+mn-ea"/>
          <a:cs typeface="SimSun"/>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buChar char="–"/>
        <a:defRPr kumimoji="1" sz="2000">
          <a:solidFill>
            <a:srgbClr val="000000"/>
          </a:solidFill>
          <a:latin typeface="+mn-lt"/>
          <a:ea typeface="+mn-ea"/>
          <a:cs typeface="SimSun"/>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mn-lt"/>
          <a:ea typeface="+mn-ea"/>
          <a:cs typeface="SimSun"/>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2155825" y="273050"/>
            <a:ext cx="48323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3076" name="Rectangle 3"/>
          <p:cNvSpPr>
            <a:spLocks noGrp="1" noChangeArrowheads="1"/>
          </p:cNvSpPr>
          <p:nvPr>
            <p:ph type="body" idx="1"/>
          </p:nvPr>
        </p:nvSpPr>
        <p:spPr bwMode="auto">
          <a:xfrm>
            <a:off x="457200" y="1604963"/>
            <a:ext cx="8045450"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457200" y="6246813"/>
            <a:ext cx="212883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3127375" y="6246813"/>
            <a:ext cx="289718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6556375" y="6246813"/>
            <a:ext cx="212883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400">
                <a:solidFill>
                  <a:srgbClr val="FFFFFF"/>
                </a:solidFill>
                <a:latin typeface="Times New Roman" panose="02020603050405020304" pitchFamily="18" charset="0"/>
                <a:ea typeface="SimSun" panose="02010600030101010101" pitchFamily="2" charset="-122"/>
              </a:defRPr>
            </a:lvl1pPr>
          </a:lstStyle>
          <a:p>
            <a:pPr>
              <a:defRPr/>
            </a:pPr>
            <a:fld id="{31A900CB-5D37-4D4A-B403-9AF0B53D1B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87" r:id="rId1"/>
    <p:sldLayoutId id="2147487288" r:id="rId2"/>
    <p:sldLayoutId id="2147487289" r:id="rId3"/>
    <p:sldLayoutId id="2147487290" r:id="rId4"/>
    <p:sldLayoutId id="2147487291" r:id="rId5"/>
    <p:sldLayoutId id="2147487292" r:id="rId6"/>
    <p:sldLayoutId id="2147487293" r:id="rId7"/>
    <p:sldLayoutId id="2147487294" r:id="rId8"/>
    <p:sldLayoutId id="2147487295" r:id="rId9"/>
    <p:sldLayoutId id="2147487296" r:id="rId10"/>
    <p:sldLayoutId id="2147487297" r:id="rId11"/>
    <p:sldLayoutId id="2147487298" r:id="rId12"/>
    <p:sldLayoutId id="2147487299" r:id="rId13"/>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mj-lt"/>
          <a:ea typeface="Arial" charset="0"/>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charset="0"/>
        <a:buChar char="•"/>
        <a:defRPr kumimoji="1" sz="2900">
          <a:solidFill>
            <a:srgbClr val="FFFFFF"/>
          </a:solidFill>
          <a:latin typeface="+mn-lt"/>
          <a:ea typeface="Arial" charset="0"/>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charset="0"/>
        <a:buChar char="–"/>
        <a:defRPr kumimoji="1"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charset="0"/>
        <a:buChar char="•"/>
        <a:defRPr kumimoji="1"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charset="0"/>
        <a:buChar char="–"/>
        <a:defRPr kumimoji="1"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charset="0"/>
        <a:buChar char="»"/>
        <a:defRPr kumimoji="1"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4617B"/>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9525" y="-7938"/>
            <a:ext cx="9163050" cy="1041401"/>
          </a:xfrm>
          <a:custGeom>
            <a:avLst/>
            <a:gdLst>
              <a:gd name="T0" fmla="*/ 9163050 w 9163050"/>
              <a:gd name="T1" fmla="*/ 520701 h 1041401"/>
              <a:gd name="T2" fmla="*/ 4581525 w 9163050"/>
              <a:gd name="T3" fmla="*/ 1041401 h 1041401"/>
              <a:gd name="T4" fmla="*/ 0 w 9163050"/>
              <a:gd name="T5" fmla="*/ 520701 h 1041401"/>
              <a:gd name="T6" fmla="*/ 4581525 w 9163050"/>
              <a:gd name="T7" fmla="*/ 0 h 1041401"/>
              <a:gd name="T8" fmla="*/ 0 60000 65536"/>
              <a:gd name="T9" fmla="*/ 5898240 60000 65536"/>
              <a:gd name="T10" fmla="*/ 11796480 60000 65536"/>
              <a:gd name="T11" fmla="*/ 17694720 60000 65536"/>
              <a:gd name="T12" fmla="*/ 0 w 9163050"/>
              <a:gd name="T13" fmla="*/ 0 h 1041401"/>
              <a:gd name="T14" fmla="*/ 9163050 w 9163050"/>
              <a:gd name="T15" fmla="*/ 1041401 h 1041401"/>
            </a:gdLst>
            <a:ahLst/>
            <a:cxnLst>
              <a:cxn ang="T8">
                <a:pos x="T0" y="T1"/>
              </a:cxn>
              <a:cxn ang="T9">
                <a:pos x="T2" y="T3"/>
              </a:cxn>
              <a:cxn ang="T10">
                <a:pos x="T4" y="T5"/>
              </a:cxn>
              <a:cxn ang="T11">
                <a:pos x="T6" y="T7"/>
              </a:cxn>
            </a:cxnLst>
            <a:rect l="T12" t="T13" r="T14" b="T15"/>
            <a:pathLst>
              <a:path w="9163050" h="1041401">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4A0"/>
              </a:gs>
              <a:gs pos="100000">
                <a:srgbClr val="00C4C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4099" name="AutoShape 2"/>
          <p:cNvSpPr>
            <a:spLocks noChangeArrowheads="1"/>
          </p:cNvSpPr>
          <p:nvPr/>
        </p:nvSpPr>
        <p:spPr bwMode="auto">
          <a:xfrm>
            <a:off x="4381500" y="-7938"/>
            <a:ext cx="4762500" cy="638176"/>
          </a:xfrm>
          <a:custGeom>
            <a:avLst/>
            <a:gdLst>
              <a:gd name="T0" fmla="*/ 4762500 w 4762500"/>
              <a:gd name="T1" fmla="*/ 319088 h 638176"/>
              <a:gd name="T2" fmla="*/ 2381250 w 4762500"/>
              <a:gd name="T3" fmla="*/ 638176 h 638176"/>
              <a:gd name="T4" fmla="*/ 0 w 4762500"/>
              <a:gd name="T5" fmla="*/ 319088 h 638176"/>
              <a:gd name="T6" fmla="*/ 2381250 w 4762500"/>
              <a:gd name="T7" fmla="*/ 0 h 638176"/>
              <a:gd name="T8" fmla="*/ 0 60000 65536"/>
              <a:gd name="T9" fmla="*/ 5898240 60000 65536"/>
              <a:gd name="T10" fmla="*/ 11796480 60000 65536"/>
              <a:gd name="T11" fmla="*/ 17694720 60000 65536"/>
              <a:gd name="T12" fmla="*/ 0 w 4762500"/>
              <a:gd name="T13" fmla="*/ 0 h 638176"/>
              <a:gd name="T14" fmla="*/ 4762500 w 4762500"/>
              <a:gd name="T15" fmla="*/ 638176 h 638176"/>
            </a:gdLst>
            <a:ahLst/>
            <a:cxnLst>
              <a:cxn ang="T8">
                <a:pos x="T0" y="T1"/>
              </a:cxn>
              <a:cxn ang="T9">
                <a:pos x="T2" y="T3"/>
              </a:cxn>
              <a:cxn ang="T10">
                <a:pos x="T4" y="T5"/>
              </a:cxn>
              <a:cxn ang="T11">
                <a:pos x="T6" y="T7"/>
              </a:cxn>
            </a:cxnLst>
            <a:rect l="T12" t="T13" r="T14" b="T15"/>
            <a:pathLst>
              <a:path w="4762500" h="638176">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A0A8"/>
              </a:gs>
              <a:gs pos="100000">
                <a:srgbClr val="008AB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grpSp>
        <p:nvGrpSpPr>
          <p:cNvPr id="4100" name="Group 3"/>
          <p:cNvGrpSpPr>
            <a:grpSpLocks/>
          </p:cNvGrpSpPr>
          <p:nvPr/>
        </p:nvGrpSpPr>
        <p:grpSpPr bwMode="auto">
          <a:xfrm>
            <a:off x="-28575" y="-15875"/>
            <a:ext cx="9196388" cy="1084263"/>
            <a:chOff x="-18" y="-10"/>
            <a:chExt cx="5793" cy="683"/>
          </a:xfrm>
        </p:grpSpPr>
        <p:sp>
          <p:nvSpPr>
            <p:cNvPr id="2" name="AutoShape 4"/>
            <p:cNvSpPr>
              <a:spLocks noChangeArrowheads="1"/>
            </p:cNvSpPr>
            <p:nvPr/>
          </p:nvSpPr>
          <p:spPr bwMode="auto">
            <a:xfrm rot="-180000">
              <a:off x="-12" y="128"/>
              <a:ext cx="5771" cy="408"/>
            </a:xfrm>
            <a:custGeom>
              <a:avLst/>
              <a:gdLst>
                <a:gd name="T0" fmla="*/ 5771 w 5771"/>
                <a:gd name="T1" fmla="*/ 204 h 408"/>
                <a:gd name="T2" fmla="*/ 2886 w 5771"/>
                <a:gd name="T3" fmla="*/ 408 h 408"/>
                <a:gd name="T4" fmla="*/ 0 w 5771"/>
                <a:gd name="T5" fmla="*/ 204 h 408"/>
                <a:gd name="T6" fmla="*/ 2886 w 5771"/>
                <a:gd name="T7" fmla="*/ 0 h 408"/>
                <a:gd name="T8" fmla="*/ 0 60000 65536"/>
                <a:gd name="T9" fmla="*/ 5898240 60000 65536"/>
                <a:gd name="T10" fmla="*/ 11796480 60000 65536"/>
                <a:gd name="T11" fmla="*/ 17694720 60000 65536"/>
                <a:gd name="T12" fmla="*/ 0 w 5771"/>
                <a:gd name="T13" fmla="*/ 0 h 408"/>
                <a:gd name="T14" fmla="*/ 5771 w 5771"/>
                <a:gd name="T15" fmla="*/ 408 h 408"/>
              </a:gdLst>
              <a:ahLst/>
              <a:cxnLst>
                <a:cxn ang="T8">
                  <a:pos x="T0" y="T1"/>
                </a:cxn>
                <a:cxn ang="T9">
                  <a:pos x="T2" y="T3"/>
                </a:cxn>
                <a:cxn ang="T10">
                  <a:pos x="T4" y="T5"/>
                </a:cxn>
                <a:cxn ang="T11">
                  <a:pos x="T6" y="T7"/>
                </a:cxn>
              </a:cxnLst>
              <a:rect l="T12" t="T13" r="T14" b="T15"/>
              <a:pathLst>
                <a:path w="5771" h="408">
                  <a:moveTo>
                    <a:pt x="0" y="966"/>
                  </a:moveTo>
                  <a:cubicBezTo>
                    <a:pt x="282" y="738"/>
                    <a:pt x="923" y="275"/>
                    <a:pt x="1608" y="282"/>
                  </a:cubicBezTo>
                  <a:cubicBezTo>
                    <a:pt x="2293" y="289"/>
                    <a:pt x="3416" y="1055"/>
                    <a:pt x="4110" y="1008"/>
                  </a:cubicBezTo>
                  <a:cubicBezTo>
                    <a:pt x="4804" y="961"/>
                    <a:pt x="5426" y="210"/>
                    <a:pt x="5772" y="0"/>
                  </a:cubicBezTo>
                </a:path>
              </a:pathLst>
            </a:custGeom>
            <a:noFill/>
            <a:ln w="10800">
              <a:solidFill>
                <a:srgbClr val="008AB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107" name="AutoShape 5"/>
            <p:cNvSpPr>
              <a:spLocks noChangeArrowheads="1"/>
            </p:cNvSpPr>
            <p:nvPr/>
          </p:nvSpPr>
          <p:spPr bwMode="auto">
            <a:xfrm rot="-180000">
              <a:off x="-10" y="174"/>
              <a:ext cx="5779" cy="333"/>
            </a:xfrm>
            <a:custGeom>
              <a:avLst/>
              <a:gdLst>
                <a:gd name="T0" fmla="*/ 5779 w 5779"/>
                <a:gd name="T1" fmla="*/ 167 h 333"/>
                <a:gd name="T2" fmla="*/ 2890 w 5779"/>
                <a:gd name="T3" fmla="*/ 333 h 333"/>
                <a:gd name="T4" fmla="*/ 0 w 5779"/>
                <a:gd name="T5" fmla="*/ 167 h 333"/>
                <a:gd name="T6" fmla="*/ 2890 w 5779"/>
                <a:gd name="T7" fmla="*/ 0 h 333"/>
                <a:gd name="T8" fmla="*/ 0 60000 65536"/>
                <a:gd name="T9" fmla="*/ 5898240 60000 65536"/>
                <a:gd name="T10" fmla="*/ 11796480 60000 65536"/>
                <a:gd name="T11" fmla="*/ 17694720 60000 65536"/>
                <a:gd name="T12" fmla="*/ 0 w 5779"/>
                <a:gd name="T13" fmla="*/ 0 h 333"/>
                <a:gd name="T14" fmla="*/ 5779 w 5779"/>
                <a:gd name="T15" fmla="*/ 333 h 333"/>
              </a:gdLst>
              <a:ahLst/>
              <a:cxnLst>
                <a:cxn ang="T8">
                  <a:pos x="T0" y="T1"/>
                </a:cxn>
                <a:cxn ang="T9">
                  <a:pos x="T2" y="T3"/>
                </a:cxn>
                <a:cxn ang="T10">
                  <a:pos x="T4" y="T5"/>
                </a:cxn>
                <a:cxn ang="T11">
                  <a:pos x="T6" y="T7"/>
                </a:cxn>
              </a:cxnLst>
              <a:rect l="T12" t="T13" r="T14" b="T15"/>
              <a:pathLst>
                <a:path w="5779" h="333">
                  <a:moveTo>
                    <a:pt x="0" y="732"/>
                  </a:moveTo>
                  <a:cubicBezTo>
                    <a:pt x="273" y="647"/>
                    <a:pt x="951" y="214"/>
                    <a:pt x="1638" y="228"/>
                  </a:cubicBezTo>
                  <a:cubicBezTo>
                    <a:pt x="2325" y="242"/>
                    <a:pt x="3434" y="854"/>
                    <a:pt x="4122" y="816"/>
                  </a:cubicBezTo>
                  <a:cubicBezTo>
                    <a:pt x="4810" y="778"/>
                    <a:pt x="5424" y="170"/>
                    <a:pt x="5766" y="0"/>
                  </a:cubicBezTo>
                </a:path>
              </a:pathLst>
            </a:custGeom>
            <a:noFill/>
            <a:ln w="9360">
              <a:solidFill>
                <a:srgbClr val="009DD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sp>
        <p:nvSpPr>
          <p:cNvPr id="4101" name="Rectangle 6"/>
          <p:cNvSpPr>
            <a:spLocks noGrp="1" noChangeArrowheads="1"/>
          </p:cNvSpPr>
          <p:nvPr>
            <p:ph type="title"/>
          </p:nvPr>
        </p:nvSpPr>
        <p:spPr bwMode="auto">
          <a:xfrm>
            <a:off x="457200" y="704850"/>
            <a:ext cx="82280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000" rIns="0" bIns="0" numCol="1" anchor="b" anchorCtr="0" compatLnSpc="1">
            <a:prstTxWarp prst="textNoShape">
              <a:avLst/>
            </a:prstTxWarp>
          </a:bodyPr>
          <a:lstStyle/>
          <a:p>
            <a:pPr lvl="0"/>
            <a:r>
              <a:rPr lang="en-GB" altLang="ru-RU"/>
              <a:t>Click to edit the title text formatОбразец заголовка</a:t>
            </a:r>
          </a:p>
        </p:txBody>
      </p:sp>
      <p:sp>
        <p:nvSpPr>
          <p:cNvPr id="4102" name="Rectangle 7"/>
          <p:cNvSpPr>
            <a:spLocks noGrp="1" noChangeArrowheads="1"/>
          </p:cNvSpPr>
          <p:nvPr>
            <p:ph type="body" idx="1"/>
          </p:nvPr>
        </p:nvSpPr>
        <p:spPr bwMode="auto">
          <a:xfrm>
            <a:off x="457200" y="1935163"/>
            <a:ext cx="8228013"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0"/>
            <a:r>
              <a:rPr lang="en-GB" altLang="ru-RU"/>
              <a:t>Seventh Outline LevelОбразец текста</a:t>
            </a:r>
          </a:p>
          <a:p>
            <a:pPr lvl="1"/>
            <a:r>
              <a:rPr lang="en-GB" altLang="ru-RU"/>
              <a:t>Второй уровень</a:t>
            </a:r>
          </a:p>
          <a:p>
            <a:pPr lvl="2"/>
            <a:r>
              <a:rPr lang="en-GB" altLang="ru-RU"/>
              <a:t>Третий уровень</a:t>
            </a:r>
          </a:p>
          <a:p>
            <a:pPr lvl="3"/>
            <a:r>
              <a:rPr lang="en-GB" altLang="ru-RU"/>
              <a:t>Четвертый уровень</a:t>
            </a:r>
          </a:p>
          <a:p>
            <a:pPr lvl="4"/>
            <a:r>
              <a:rPr lang="en-GB" altLang="ru-RU"/>
              <a:t>Пятый уровень</a:t>
            </a:r>
          </a:p>
        </p:txBody>
      </p:sp>
      <p:sp>
        <p:nvSpPr>
          <p:cNvPr id="4104" name="Rectangle 8"/>
          <p:cNvSpPr>
            <a:spLocks noGrp="1" noChangeArrowheads="1"/>
          </p:cNvSpPr>
          <p:nvPr>
            <p:ph type="dt"/>
          </p:nvPr>
        </p:nvSpPr>
        <p:spPr bwMode="auto">
          <a:xfrm>
            <a:off x="0" y="0"/>
            <a:ext cx="0" cy="0"/>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eaLnBrk="1" hangingPunct="1">
              <a:buFont typeface="Times New Roman" panose="02020603050405020304" pitchFamily="18" charset="0"/>
              <a:buNone/>
              <a:defRPr>
                <a:solidFill>
                  <a:srgbClr val="FFFFFF"/>
                </a:solidFill>
                <a:latin typeface="Constantia" panose="02030602050306030303" pitchFamily="18" charset="0"/>
                <a:ea typeface="SimSun" panose="02010600030101010101" pitchFamily="2" charset="-122"/>
                <a:cs typeface="+mn-cs"/>
              </a:defRPr>
            </a:lvl1pPr>
          </a:lstStyle>
          <a:p>
            <a:pPr>
              <a:defRPr/>
            </a:pPr>
            <a:endParaRPr lang="en-US"/>
          </a:p>
        </p:txBody>
      </p:sp>
      <p:sp>
        <p:nvSpPr>
          <p:cNvPr id="3" name="Text Box 9"/>
          <p:cNvSpPr txBox="1">
            <a:spLocks noChangeArrowheads="1"/>
          </p:cNvSpPr>
          <p:nvPr/>
        </p:nvSpPr>
        <p:spPr bwMode="auto">
          <a:xfrm>
            <a:off x="0" y="0"/>
            <a:ext cx="1588" cy="1588"/>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eaLnBrk="1" hangingPunct="1">
              <a:defRPr/>
            </a:pPr>
            <a:endParaRPr lang="ru-RU" altLang="ru-RU" smtClean="0"/>
          </a:p>
        </p:txBody>
      </p:sp>
      <p:sp>
        <p:nvSpPr>
          <p:cNvPr id="4106" name="Rectangle 10"/>
          <p:cNvSpPr>
            <a:spLocks noGrp="1" noChangeArrowheads="1"/>
          </p:cNvSpPr>
          <p:nvPr>
            <p:ph type="sldNum"/>
          </p:nvPr>
        </p:nvSpPr>
        <p:spPr bwMode="auto">
          <a:xfrm>
            <a:off x="0" y="0"/>
            <a:ext cx="0" cy="0"/>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eaLnBrk="1" hangingPunct="1">
              <a:buFont typeface="Times New Roman" panose="02020603050405020304" pitchFamily="18" charset="0"/>
              <a:buNone/>
              <a:defRPr>
                <a:solidFill>
                  <a:srgbClr val="FFFFFF"/>
                </a:solidFill>
                <a:latin typeface="Constantia" panose="02030602050306030303" pitchFamily="18" charset="0"/>
                <a:ea typeface="SimSun" panose="02010600030101010101" pitchFamily="2" charset="-122"/>
              </a:defRPr>
            </a:lvl1pPr>
          </a:lstStyle>
          <a:p>
            <a:pPr>
              <a:defRPr/>
            </a:pPr>
            <a:fld id="{C9DD9D4B-7C74-524F-B62D-3E6F42FFF5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00"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hf hdr="0" ftr="0" dt="0"/>
  <p:txStyles>
    <p:titleStyle>
      <a:lvl1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mj-lt"/>
          <a:ea typeface="Arial" charset="0"/>
          <a:cs typeface="SimSun"/>
        </a:defRPr>
      </a:lvl1pPr>
      <a:lvl2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2pPr>
      <a:lvl3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3pPr>
      <a:lvl4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4pPr>
      <a:lvl5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5pPr>
      <a:lvl6pPr marL="25146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6pPr>
      <a:lvl7pPr marL="29718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7pPr>
      <a:lvl8pPr marL="34290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8pPr>
      <a:lvl9pPr marL="38862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9pPr>
    </p:titleStyle>
    <p:bodyStyle>
      <a:lvl1pPr marL="342900" indent="-342900" algn="l" defTabSz="449263" rtl="0" eaLnBrk="0" fontAlgn="base" hangingPunct="0">
        <a:lnSpc>
          <a:spcPct val="97000"/>
        </a:lnSpc>
        <a:spcBef>
          <a:spcPct val="0"/>
        </a:spcBef>
        <a:spcAft>
          <a:spcPts val="1413"/>
        </a:spcAft>
        <a:buClr>
          <a:srgbClr val="000000"/>
        </a:buClr>
        <a:buSzPct val="100000"/>
        <a:buFont typeface="Times New Roman" charset="0"/>
        <a:buChar char="•"/>
        <a:defRPr kumimoji="1" sz="2600">
          <a:solidFill>
            <a:srgbClr val="FFFFFF"/>
          </a:solidFill>
          <a:latin typeface="+mn-lt"/>
          <a:ea typeface="Arial" charset="0"/>
          <a:cs typeface="SimSun"/>
        </a:defRPr>
      </a:lvl1pPr>
      <a:lvl2pPr marL="742950" indent="-285750" algn="l" defTabSz="449263" rtl="0" eaLnBrk="0" fontAlgn="base" hangingPunct="0">
        <a:lnSpc>
          <a:spcPct val="97000"/>
        </a:lnSpc>
        <a:spcBef>
          <a:spcPct val="0"/>
        </a:spcBef>
        <a:spcAft>
          <a:spcPts val="1138"/>
        </a:spcAft>
        <a:buClr>
          <a:srgbClr val="000000"/>
        </a:buClr>
        <a:buSzPct val="100000"/>
        <a:buFont typeface="Times New Roman" charset="0"/>
        <a:buChar char="–"/>
        <a:defRPr kumimoji="1" sz="2100">
          <a:solidFill>
            <a:srgbClr val="FFFFFF"/>
          </a:solidFill>
          <a:latin typeface="+mn-lt"/>
          <a:ea typeface="+mn-ea"/>
          <a:cs typeface="SimSun"/>
        </a:defRPr>
      </a:lvl2pPr>
      <a:lvl3pPr marL="1143000" indent="-228600" algn="l" defTabSz="449263" rtl="0" eaLnBrk="0" fontAlgn="base" hangingPunct="0">
        <a:lnSpc>
          <a:spcPct val="97000"/>
        </a:lnSpc>
        <a:spcBef>
          <a:spcPct val="0"/>
        </a:spcBef>
        <a:spcAft>
          <a:spcPts val="850"/>
        </a:spcAft>
        <a:buClr>
          <a:srgbClr val="000000"/>
        </a:buClr>
        <a:buSzPct val="100000"/>
        <a:buFont typeface="Times New Roman" charset="0"/>
        <a:buChar char="•"/>
        <a:defRPr kumimoji="1" sz="2000">
          <a:solidFill>
            <a:srgbClr val="FFFFFF"/>
          </a:solidFill>
          <a:latin typeface="+mn-lt"/>
          <a:ea typeface="+mn-ea"/>
          <a:cs typeface="SimSun"/>
        </a:defRPr>
      </a:lvl3pPr>
      <a:lvl4pPr marL="1600200" indent="-228600" algn="l" defTabSz="449263" rtl="0" eaLnBrk="0" fontAlgn="base" hangingPunct="0">
        <a:lnSpc>
          <a:spcPct val="97000"/>
        </a:lnSpc>
        <a:spcBef>
          <a:spcPct val="0"/>
        </a:spcBef>
        <a:spcAft>
          <a:spcPts val="575"/>
        </a:spcAft>
        <a:buClr>
          <a:srgbClr val="000000"/>
        </a:buClr>
        <a:buSzPct val="100000"/>
        <a:buFont typeface="Times New Roman" charset="0"/>
        <a:buChar char="–"/>
        <a:defRPr kumimoji="1" sz="2000">
          <a:solidFill>
            <a:srgbClr val="FFFFFF"/>
          </a:solidFill>
          <a:latin typeface="+mn-lt"/>
          <a:ea typeface="+mn-ea"/>
          <a:cs typeface="SimSun"/>
        </a:defRPr>
      </a:lvl4pPr>
      <a:lvl5pPr marL="2057400" indent="-228600" algn="l" defTabSz="449263" rtl="0" eaLnBrk="0" fontAlgn="base" hangingPunct="0">
        <a:lnSpc>
          <a:spcPct val="97000"/>
        </a:lnSpc>
        <a:spcBef>
          <a:spcPct val="0"/>
        </a:spcBef>
        <a:spcAft>
          <a:spcPts val="288"/>
        </a:spcAft>
        <a:buClr>
          <a:srgbClr val="000000"/>
        </a:buClr>
        <a:buSzPct val="100000"/>
        <a:buFont typeface="Times New Roman" charset="0"/>
        <a:buChar char="»"/>
        <a:defRPr kumimoji="1" sz="2000">
          <a:solidFill>
            <a:srgbClr val="FFFFFF"/>
          </a:solidFill>
          <a:latin typeface="+mn-lt"/>
          <a:ea typeface="+mn-ea"/>
          <a:cs typeface="SimSun"/>
        </a:defRPr>
      </a:lvl5pPr>
      <a:lvl6pPr marL="25146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6pPr>
      <a:lvl7pPr marL="29718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7pPr>
      <a:lvl8pPr marL="34290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8pPr>
      <a:lvl9pPr marL="38862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6.png"/><Relationship Id="rId6" Type="http://schemas.openxmlformats.org/officeDocument/2006/relationships/image" Target="../media/image53.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16.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image" Target="../media/image70.png"/><Relationship Id="rId14" Type="http://schemas.openxmlformats.org/officeDocument/2006/relationships/image" Target="../media/image71.png"/><Relationship Id="rId15" Type="http://schemas.openxmlformats.org/officeDocument/2006/relationships/image" Target="../media/image72.png"/><Relationship Id="rId16" Type="http://schemas.openxmlformats.org/officeDocument/2006/relationships/image" Target="../media/image73.png"/><Relationship Id="rId17" Type="http://schemas.openxmlformats.org/officeDocument/2006/relationships/image" Target="../media/image74.png"/><Relationship Id="rId18"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5" Type="http://schemas.openxmlformats.org/officeDocument/2006/relationships/image" Target="../media/image80.jpeg"/><Relationship Id="rId6"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png"/><Relationship Id="rId7" Type="http://schemas.openxmlformats.org/officeDocument/2006/relationships/image" Target="../media/image86.jpeg"/><Relationship Id="rId8"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22.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wmf"/><Relationship Id="rId1" Type="http://schemas.openxmlformats.org/officeDocument/2006/relationships/slideLayout" Target="../slideLayouts/slideLayout12.xml"/><Relationship Id="rId2" Type="http://schemas.openxmlformats.org/officeDocument/2006/relationships/image" Target="../media/image92.emf"/></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jpeg"/><Relationship Id="rId6" Type="http://schemas.openxmlformats.org/officeDocument/2006/relationships/image" Target="../media/image98.png"/><Relationship Id="rId7" Type="http://schemas.openxmlformats.org/officeDocument/2006/relationships/image" Target="../media/image99.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1" Type="http://schemas.openxmlformats.org/officeDocument/2006/relationships/image" Target="../media/image108.png"/><Relationship Id="rId12"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image" Target="../media/image100.jpeg"/><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7" Type="http://schemas.openxmlformats.org/officeDocument/2006/relationships/hyperlink" Target="http://webvision.med.utah.edu/imageswv/pupil.jpeg" TargetMode="External"/><Relationship Id="rId8" Type="http://schemas.openxmlformats.org/officeDocument/2006/relationships/image" Target="../media/image105.png"/><Relationship Id="rId9" Type="http://schemas.openxmlformats.org/officeDocument/2006/relationships/image" Target="../media/image106.jpeg"/><Relationship Id="rId10"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image" Target="../media/image111.emf"/><Relationship Id="rId4" Type="http://schemas.openxmlformats.org/officeDocument/2006/relationships/oleObject" Target="../embeddings/oleObject2.bin"/><Relationship Id="rId5" Type="http://schemas.openxmlformats.org/officeDocument/2006/relationships/image" Target="../media/image110.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png"/><Relationship Id="rId3"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120.tiff"/><Relationship Id="rId4" Type="http://schemas.openxmlformats.org/officeDocument/2006/relationships/image" Target="../media/image121.tiff"/><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jpe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png"/><Relationship Id="rId10"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_________Microsoft_Word1.docx"/><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G_6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3" name="Прямоугольник 2"/>
          <p:cNvSpPr/>
          <p:nvPr/>
        </p:nvSpPr>
        <p:spPr>
          <a:xfrm>
            <a:off x="1331640" y="548680"/>
            <a:ext cx="6768752" cy="1785104"/>
          </a:xfrm>
          <a:prstGeom prst="rect">
            <a:avLst/>
          </a:prstGeom>
        </p:spPr>
        <p:txBody>
          <a:bodyPr wrap="square">
            <a:spAutoFit/>
          </a:bodyPr>
          <a:lstStyle/>
          <a:p>
            <a:pPr algn="ctr"/>
            <a:r>
              <a:rPr lang="en-US" sz="2800" b="1" dirty="0" smtClean="0">
                <a:solidFill>
                  <a:srgbClr val="FFFFFF"/>
                </a:solidFill>
              </a:rPr>
              <a:t>NICA project at JINR, </a:t>
            </a:r>
            <a:r>
              <a:rPr lang="en-US" sz="2800" b="1" dirty="0" err="1" smtClean="0">
                <a:solidFill>
                  <a:srgbClr val="FFFFFF"/>
                </a:solidFill>
              </a:rPr>
              <a:t>Dubna</a:t>
            </a:r>
            <a:r>
              <a:rPr lang="ru-RU" sz="2800" b="1" dirty="0" smtClean="0">
                <a:solidFill>
                  <a:srgbClr val="FFFFFF"/>
                </a:solidFill>
              </a:rPr>
              <a:t>: </a:t>
            </a:r>
          </a:p>
          <a:p>
            <a:pPr algn="ctr"/>
            <a:r>
              <a:rPr lang="en-US" sz="2800" b="1" i="1" dirty="0" smtClean="0">
                <a:solidFill>
                  <a:srgbClr val="FFFFFF"/>
                </a:solidFill>
              </a:rPr>
              <a:t>Perspectives for applied research</a:t>
            </a:r>
            <a:endParaRPr lang="en-US" sz="2800" b="1" i="1" dirty="0">
              <a:solidFill>
                <a:srgbClr val="660066"/>
              </a:solidFill>
            </a:endParaRPr>
          </a:p>
          <a:p>
            <a:pPr algn="ctr"/>
            <a:endParaRPr lang="en-US" sz="1800" i="1" dirty="0" smtClean="0">
              <a:solidFill>
                <a:srgbClr val="660066"/>
              </a:solidFill>
            </a:endParaRPr>
          </a:p>
          <a:p>
            <a:pPr algn="ctr"/>
            <a:r>
              <a:rPr lang="en-US" sz="1800" b="1" dirty="0" err="1" smtClean="0">
                <a:solidFill>
                  <a:srgbClr val="FFFFFF"/>
                </a:solidFill>
              </a:rPr>
              <a:t>G.Trubnikov</a:t>
            </a:r>
            <a:endParaRPr lang="ru-RU" sz="1800" b="1" dirty="0" smtClean="0">
              <a:solidFill>
                <a:srgbClr val="FFFFFF"/>
              </a:solidFill>
            </a:endParaRPr>
          </a:p>
          <a:p>
            <a:pPr algn="ctr"/>
            <a:r>
              <a:rPr lang="en-US" sz="1800" b="1" dirty="0" smtClean="0">
                <a:solidFill>
                  <a:srgbClr val="FFFFFF"/>
                </a:solidFill>
              </a:rPr>
              <a:t>for the NICA team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88" y="3200400"/>
            <a:ext cx="3665537" cy="276860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214091">
            <a:off x="3406775" y="1160463"/>
            <a:ext cx="60261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Прямая соединительная линия 27"/>
          <p:cNvCxnSpPr/>
          <p:nvPr/>
        </p:nvCxnSpPr>
        <p:spPr>
          <a:xfrm flipH="1">
            <a:off x="3646488" y="4584700"/>
            <a:ext cx="1971675" cy="4953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 name="Группа 3"/>
          <p:cNvGrpSpPr>
            <a:grpSpLocks/>
          </p:cNvGrpSpPr>
          <p:nvPr/>
        </p:nvGrpSpPr>
        <p:grpSpPr bwMode="auto">
          <a:xfrm>
            <a:off x="2320925" y="947738"/>
            <a:ext cx="6807200" cy="3968750"/>
            <a:chOff x="2320925" y="947738"/>
            <a:chExt cx="6807200" cy="3968750"/>
          </a:xfrm>
        </p:grpSpPr>
        <p:cxnSp>
          <p:nvCxnSpPr>
            <p:cNvPr id="27" name="Прямая соединительная линия 26"/>
            <p:cNvCxnSpPr>
              <a:stCxn id="87" idx="3"/>
            </p:cNvCxnSpPr>
            <p:nvPr/>
          </p:nvCxnSpPr>
          <p:spPr>
            <a:xfrm flipH="1">
              <a:off x="3646488" y="3863975"/>
              <a:ext cx="63500" cy="105251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a:stCxn id="77858" idx="0"/>
              <a:endCxn id="87" idx="2"/>
            </p:cNvCxnSpPr>
            <p:nvPr/>
          </p:nvCxnSpPr>
          <p:spPr>
            <a:xfrm flipH="1" flipV="1">
              <a:off x="3840163" y="4033838"/>
              <a:ext cx="93662" cy="27940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flipV="1">
              <a:off x="3881438" y="3444875"/>
              <a:ext cx="725487" cy="1428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77843" name="Группа 2"/>
            <p:cNvGrpSpPr>
              <a:grpSpLocks/>
            </p:cNvGrpSpPr>
            <p:nvPr/>
          </p:nvGrpSpPr>
          <p:grpSpPr bwMode="auto">
            <a:xfrm>
              <a:off x="2320925" y="947738"/>
              <a:ext cx="6807200" cy="3762375"/>
              <a:chOff x="2320925" y="947738"/>
              <a:chExt cx="6807200" cy="3762375"/>
            </a:xfrm>
          </p:grpSpPr>
          <p:grpSp>
            <p:nvGrpSpPr>
              <p:cNvPr id="77844" name="Группа 39950"/>
              <p:cNvGrpSpPr>
                <a:grpSpLocks/>
              </p:cNvGrpSpPr>
              <p:nvPr/>
            </p:nvGrpSpPr>
            <p:grpSpPr bwMode="auto">
              <a:xfrm>
                <a:off x="2763838" y="2087563"/>
                <a:ext cx="6364287" cy="2622550"/>
                <a:chOff x="2149370" y="2438306"/>
                <a:chExt cx="6363739" cy="2623047"/>
              </a:xfrm>
            </p:grpSpPr>
            <p:pic>
              <p:nvPicPr>
                <p:cNvPr id="77848" name="Рисунок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293836">
                  <a:off x="7584672" y="3163341"/>
                  <a:ext cx="868775" cy="14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939" name="Прямая со стрелкой 39938"/>
                <p:cNvCxnSpPr/>
                <p:nvPr/>
              </p:nvCxnSpPr>
              <p:spPr>
                <a:xfrm flipH="1">
                  <a:off x="6708277" y="3343352"/>
                  <a:ext cx="1085757" cy="404889"/>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7850" name="TextBox 39945"/>
                <p:cNvSpPr txBox="1">
                  <a:spLocks noChangeArrowheads="1"/>
                </p:cNvSpPr>
                <p:nvPr/>
              </p:nvSpPr>
              <p:spPr bwMode="auto">
                <a:xfrm>
                  <a:off x="7075755" y="3587283"/>
                  <a:ext cx="1437354" cy="83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1600">
                      <a:solidFill>
                        <a:srgbClr val="0000FF"/>
                      </a:solidFill>
                      <a:ea typeface="MS PGothic" charset="-128"/>
                      <a:cs typeface="Arial" charset="0"/>
                    </a:rPr>
                    <a:t>e- beam</a:t>
                  </a:r>
                </a:p>
                <a:p>
                  <a:pPr algn="ctr" eaLnBrk="1" hangingPunct="1">
                    <a:lnSpc>
                      <a:spcPct val="100000"/>
                    </a:lnSpc>
                    <a:spcAft>
                      <a:spcPct val="0"/>
                    </a:spcAft>
                    <a:buClrTx/>
                    <a:buSzTx/>
                    <a:buFontTx/>
                    <a:buNone/>
                  </a:pPr>
                  <a:r>
                    <a:rPr kumimoji="0" lang="en-US" altLang="ru-RU" sz="1600">
                      <a:solidFill>
                        <a:srgbClr val="0000FF"/>
                      </a:solidFill>
                      <a:ea typeface="MS PGothic" charset="-128"/>
                      <a:cs typeface="Arial" charset="0"/>
                    </a:rPr>
                    <a:t>SC linac,</a:t>
                  </a:r>
                </a:p>
                <a:p>
                  <a:pPr algn="ctr" eaLnBrk="1" hangingPunct="1">
                    <a:lnSpc>
                      <a:spcPct val="100000"/>
                    </a:lnSpc>
                    <a:spcAft>
                      <a:spcPct val="0"/>
                    </a:spcAft>
                    <a:buClrTx/>
                    <a:buSzTx/>
                    <a:buFontTx/>
                    <a:buNone/>
                  </a:pPr>
                  <a:r>
                    <a:rPr kumimoji="0" lang="en-US" altLang="ru-RU" sz="1600">
                      <a:solidFill>
                        <a:srgbClr val="0000FF"/>
                      </a:solidFill>
                      <a:ea typeface="MS PGothic" charset="-128"/>
                      <a:cs typeface="Arial" charset="0"/>
                    </a:rPr>
                    <a:t>1 GeV, ~ 30m</a:t>
                  </a:r>
                  <a:endParaRPr kumimoji="0" lang="ru-RU" altLang="ru-RU" sz="1600">
                    <a:solidFill>
                      <a:srgbClr val="0000FF"/>
                    </a:solidFill>
                    <a:ea typeface="MS PGothic" charset="-128"/>
                    <a:cs typeface="Arial" charset="0"/>
                  </a:endParaRPr>
                </a:p>
              </p:txBody>
            </p:sp>
            <p:grpSp>
              <p:nvGrpSpPr>
                <p:cNvPr id="77851" name="Группа 4"/>
                <p:cNvGrpSpPr>
                  <a:grpSpLocks/>
                </p:cNvGrpSpPr>
                <p:nvPr/>
              </p:nvGrpSpPr>
              <p:grpSpPr bwMode="auto">
                <a:xfrm rot="-3315489">
                  <a:off x="2124287" y="2463389"/>
                  <a:ext cx="2623047" cy="2572882"/>
                  <a:chOff x="2152301" y="4074655"/>
                  <a:chExt cx="3962019" cy="3834931"/>
                </a:xfrm>
              </p:grpSpPr>
              <p:sp>
                <p:nvSpPr>
                  <p:cNvPr id="87" name="Прямоугольник 86"/>
                  <p:cNvSpPr>
                    <a:spLocks noChangeArrowheads="1"/>
                  </p:cNvSpPr>
                  <p:nvPr/>
                </p:nvSpPr>
                <p:spPr bwMode="auto">
                  <a:xfrm>
                    <a:off x="3060149" y="5642435"/>
                    <a:ext cx="215848" cy="626988"/>
                  </a:xfrm>
                  <a:prstGeom prst="rect">
                    <a:avLst/>
                  </a:prstGeom>
                  <a:solidFill>
                    <a:srgbClr val="408000"/>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pPr algn="ctr" eaLnBrk="1" hangingPunct="1"/>
                    <a:endParaRPr lang="ru-RU" altLang="ru-RU">
                      <a:solidFill>
                        <a:srgbClr val="FFFFFF"/>
                      </a:solidFill>
                    </a:endParaRPr>
                  </a:p>
                </p:txBody>
              </p:sp>
              <p:sp>
                <p:nvSpPr>
                  <p:cNvPr id="88" name="Арка 87"/>
                  <p:cNvSpPr>
                    <a:spLocks/>
                  </p:cNvSpPr>
                  <p:nvPr/>
                </p:nvSpPr>
                <p:spPr bwMode="auto">
                  <a:xfrm rot="5400000">
                    <a:off x="2987071" y="5153137"/>
                    <a:ext cx="936934" cy="932944"/>
                  </a:xfrm>
                  <a:custGeom>
                    <a:avLst/>
                    <a:gdLst>
                      <a:gd name="T0" fmla="*/ 715249 w 936845"/>
                      <a:gd name="T1" fmla="*/ 69918 h 932617"/>
                      <a:gd name="T2" fmla="*/ 934155 w 936845"/>
                      <a:gd name="T3" fmla="*/ 520135 h 932617"/>
                      <a:gd name="T4" fmla="*/ 641717 w 936845"/>
                      <a:gd name="T5" fmla="*/ 486735 h 932617"/>
                      <a:gd name="T6" fmla="*/ 559816 w 936845"/>
                      <a:gd name="T7" fmla="*/ 320127 h 932617"/>
                      <a:gd name="T8" fmla="*/ 715249 w 936845"/>
                      <a:gd name="T9" fmla="*/ 69918 h 9326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6845" h="932617">
                        <a:moveTo>
                          <a:pt x="714977" y="69821"/>
                        </a:moveTo>
                        <a:cubicBezTo>
                          <a:pt x="869208" y="164865"/>
                          <a:pt x="954454" y="340009"/>
                          <a:pt x="933799" y="519407"/>
                        </a:cubicBezTo>
                        <a:lnTo>
                          <a:pt x="641473" y="486053"/>
                        </a:lnTo>
                        <a:cubicBezTo>
                          <a:pt x="649244" y="419589"/>
                          <a:pt x="617314" y="354700"/>
                          <a:pt x="559604" y="319679"/>
                        </a:cubicBezTo>
                        <a:lnTo>
                          <a:pt x="714977" y="69821"/>
                        </a:lnTo>
                        <a:close/>
                      </a:path>
                    </a:pathLst>
                  </a:custGeom>
                  <a:gradFill rotWithShape="1">
                    <a:gsLst>
                      <a:gs pos="0">
                        <a:srgbClr val="00E9A6"/>
                      </a:gs>
                      <a:gs pos="20000">
                        <a:srgbClr val="00E3A3"/>
                      </a:gs>
                      <a:gs pos="100000">
                        <a:srgbClr val="00AD7B"/>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anchor="ctr"/>
                  <a:lstStyle/>
                  <a:p>
                    <a:endParaRPr lang="ru-RU"/>
                  </a:p>
                </p:txBody>
              </p:sp>
              <p:sp>
                <p:nvSpPr>
                  <p:cNvPr id="89" name="Арка 88"/>
                  <p:cNvSpPr>
                    <a:spLocks/>
                  </p:cNvSpPr>
                  <p:nvPr/>
                </p:nvSpPr>
                <p:spPr bwMode="auto">
                  <a:xfrm rot="-5400000">
                    <a:off x="3583506" y="5413701"/>
                    <a:ext cx="939300" cy="932944"/>
                  </a:xfrm>
                  <a:custGeom>
                    <a:avLst/>
                    <a:gdLst>
                      <a:gd name="T0" fmla="*/ 716595 w 939212"/>
                      <a:gd name="T1" fmla="*/ 69641 h 932618"/>
                      <a:gd name="T2" fmla="*/ 936489 w 939212"/>
                      <a:gd name="T3" fmla="*/ 520268 h 932618"/>
                      <a:gd name="T4" fmla="*/ 644053 w 939212"/>
                      <a:gd name="T5" fmla="*/ 486866 h 932618"/>
                      <a:gd name="T6" fmla="*/ 561165 w 939212"/>
                      <a:gd name="T7" fmla="*/ 319856 h 932618"/>
                      <a:gd name="T8" fmla="*/ 716595 w 939212"/>
                      <a:gd name="T9" fmla="*/ 69641 h 9326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9212" h="932618">
                        <a:moveTo>
                          <a:pt x="716333" y="69545"/>
                        </a:moveTo>
                        <a:cubicBezTo>
                          <a:pt x="871266" y="164541"/>
                          <a:pt x="956929" y="339911"/>
                          <a:pt x="936143" y="519540"/>
                        </a:cubicBezTo>
                        <a:lnTo>
                          <a:pt x="643816" y="486186"/>
                        </a:lnTo>
                        <a:cubicBezTo>
                          <a:pt x="651720" y="419493"/>
                          <a:pt x="619370" y="354380"/>
                          <a:pt x="560956" y="319408"/>
                        </a:cubicBezTo>
                        <a:lnTo>
                          <a:pt x="716333" y="69545"/>
                        </a:lnTo>
                        <a:close/>
                      </a:path>
                    </a:pathLst>
                  </a:custGeom>
                  <a:gradFill rotWithShape="1">
                    <a:gsLst>
                      <a:gs pos="0">
                        <a:srgbClr val="00E9A6"/>
                      </a:gs>
                      <a:gs pos="20000">
                        <a:srgbClr val="00E3A3"/>
                      </a:gs>
                      <a:gs pos="100000">
                        <a:srgbClr val="00AD7B"/>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anchor="ctr"/>
                  <a:lstStyle/>
                  <a:p>
                    <a:endParaRPr lang="ru-RU"/>
                  </a:p>
                </p:txBody>
              </p:sp>
              <p:cxnSp>
                <p:nvCxnSpPr>
                  <p:cNvPr id="90" name="Прямая со стрелкой 89"/>
                  <p:cNvCxnSpPr>
                    <a:cxnSpLocks noChangeShapeType="1"/>
                  </p:cNvCxnSpPr>
                  <p:nvPr/>
                </p:nvCxnSpPr>
                <p:spPr bwMode="auto">
                  <a:xfrm rot="3315489" flipV="1">
                    <a:off x="4328629" y="4842673"/>
                    <a:ext cx="205841" cy="1021683"/>
                  </a:xfrm>
                  <a:prstGeom prst="straightConnector1">
                    <a:avLst/>
                  </a:prstGeom>
                  <a:noFill/>
                  <a:ln w="381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1" name="Прямая со стрелкой 90"/>
                  <p:cNvCxnSpPr>
                    <a:cxnSpLocks noChangeShapeType="1"/>
                  </p:cNvCxnSpPr>
                  <p:nvPr/>
                </p:nvCxnSpPr>
                <p:spPr bwMode="auto">
                  <a:xfrm flipV="1">
                    <a:off x="3141103" y="5929070"/>
                    <a:ext cx="498850" cy="80444"/>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2" name="Прямая со стрелкой 91"/>
                  <p:cNvCxnSpPr>
                    <a:cxnSpLocks noChangeShapeType="1"/>
                  </p:cNvCxnSpPr>
                  <p:nvPr/>
                </p:nvCxnSpPr>
                <p:spPr bwMode="auto">
                  <a:xfrm flipV="1">
                    <a:off x="3672606" y="5560561"/>
                    <a:ext cx="290197" cy="359631"/>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7858" name="TextBox 21"/>
                  <p:cNvSpPr txBox="1">
                    <a:spLocks noChangeArrowheads="1"/>
                  </p:cNvSpPr>
                  <p:nvPr/>
                </p:nvSpPr>
                <p:spPr bwMode="auto">
                  <a:xfrm rot="2093660">
                    <a:off x="2152301" y="6581291"/>
                    <a:ext cx="1202406" cy="50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eaLnBrk="1" hangingPunct="1">
                      <a:lnSpc>
                        <a:spcPct val="100000"/>
                      </a:lnSpc>
                      <a:spcAft>
                        <a:spcPct val="0"/>
                      </a:spcAft>
                      <a:buClrTx/>
                      <a:buSzTx/>
                      <a:buFontTx/>
                      <a:buNone/>
                    </a:pPr>
                    <a:r>
                      <a:rPr kumimoji="0" lang="en-US" altLang="ru-RU" sz="1600" b="1">
                        <a:solidFill>
                          <a:schemeClr val="tx1"/>
                        </a:solidFill>
                        <a:ea typeface="MS PGothic" charset="-128"/>
                        <a:cs typeface="Arial" charset="0"/>
                      </a:rPr>
                      <a:t>Target</a:t>
                    </a:r>
                    <a:endParaRPr kumimoji="0" lang="ru-RU" altLang="ru-RU" sz="1600" b="1">
                      <a:solidFill>
                        <a:schemeClr val="tx1"/>
                      </a:solidFill>
                      <a:ea typeface="MS PGothic" charset="-128"/>
                      <a:cs typeface="Arial" charset="0"/>
                    </a:endParaRPr>
                  </a:p>
                </p:txBody>
              </p:sp>
              <p:sp>
                <p:nvSpPr>
                  <p:cNvPr id="77859" name="TextBox 55"/>
                  <p:cNvSpPr txBox="1">
                    <a:spLocks noChangeArrowheads="1"/>
                  </p:cNvSpPr>
                  <p:nvPr/>
                </p:nvSpPr>
                <p:spPr bwMode="auto">
                  <a:xfrm rot="2161589">
                    <a:off x="4303013" y="6671194"/>
                    <a:ext cx="1811307" cy="123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1600" b="1">
                        <a:solidFill>
                          <a:schemeClr val="tx1"/>
                        </a:solidFill>
                        <a:ea typeface="MS PGothic" charset="-128"/>
                        <a:cs typeface="Arial" charset="0"/>
                      </a:rPr>
                      <a:t>Fragment-</a:t>
                    </a:r>
                  </a:p>
                  <a:p>
                    <a:pPr algn="ctr" eaLnBrk="1" hangingPunct="1">
                      <a:lnSpc>
                        <a:spcPct val="100000"/>
                      </a:lnSpc>
                      <a:spcAft>
                        <a:spcPct val="0"/>
                      </a:spcAft>
                      <a:buClrTx/>
                      <a:buSzTx/>
                      <a:buFontTx/>
                      <a:buNone/>
                    </a:pPr>
                    <a:r>
                      <a:rPr kumimoji="0" lang="en-US" altLang="ru-RU" sz="1600" b="1">
                        <a:solidFill>
                          <a:schemeClr val="tx1"/>
                        </a:solidFill>
                        <a:ea typeface="MS PGothic" charset="-128"/>
                        <a:cs typeface="Arial" charset="0"/>
                      </a:rPr>
                      <a:t>Separator </a:t>
                    </a:r>
                  </a:p>
                  <a:p>
                    <a:pPr algn="ctr" eaLnBrk="1" hangingPunct="1">
                      <a:lnSpc>
                        <a:spcPct val="100000"/>
                      </a:lnSpc>
                      <a:spcAft>
                        <a:spcPct val="0"/>
                      </a:spcAft>
                      <a:buClrTx/>
                      <a:buSzTx/>
                      <a:buFontTx/>
                      <a:buNone/>
                    </a:pPr>
                    <a:r>
                      <a:rPr kumimoji="0" lang="en-US" altLang="ru-RU" sz="1600" b="1">
                        <a:solidFill>
                          <a:schemeClr val="tx1"/>
                        </a:solidFill>
                        <a:ea typeface="MS PGothic" charset="-128"/>
                        <a:cs typeface="Arial" charset="0"/>
                      </a:rPr>
                      <a:t>(~30m)</a:t>
                    </a:r>
                    <a:endParaRPr kumimoji="0" lang="ru-RU" altLang="ru-RU" sz="1600" b="1">
                      <a:solidFill>
                        <a:schemeClr val="tx1"/>
                      </a:solidFill>
                      <a:ea typeface="MS PGothic" charset="-128"/>
                      <a:cs typeface="Arial" charset="0"/>
                    </a:endParaRPr>
                  </a:p>
                </p:txBody>
              </p:sp>
              <p:sp>
                <p:nvSpPr>
                  <p:cNvPr id="77860" name="Прямоугольник 22"/>
                  <p:cNvSpPr>
                    <a:spLocks noChangeArrowheads="1"/>
                  </p:cNvSpPr>
                  <p:nvPr/>
                </p:nvSpPr>
                <p:spPr bwMode="auto">
                  <a:xfrm rot="2797703">
                    <a:off x="2212962" y="4550674"/>
                    <a:ext cx="1835177" cy="88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1600" b="1">
                        <a:solidFill>
                          <a:srgbClr val="0000FF"/>
                        </a:solidFill>
                        <a:latin typeface="Times New Roman" charset="0"/>
                        <a:ea typeface="SimSun" charset="0"/>
                      </a:rPr>
                      <a:t>Radioactive </a:t>
                    </a:r>
                  </a:p>
                  <a:p>
                    <a:pPr algn="ctr" eaLnBrk="1" hangingPunct="1">
                      <a:lnSpc>
                        <a:spcPct val="100000"/>
                      </a:lnSpc>
                      <a:spcAft>
                        <a:spcPct val="0"/>
                      </a:spcAft>
                      <a:buClrTx/>
                      <a:buSzTx/>
                      <a:buFontTx/>
                      <a:buNone/>
                    </a:pPr>
                    <a:r>
                      <a:rPr kumimoji="0" lang="en-US" altLang="ru-RU" sz="1600" b="1">
                        <a:solidFill>
                          <a:srgbClr val="0000FF"/>
                        </a:solidFill>
                        <a:latin typeface="Times New Roman" charset="0"/>
                        <a:ea typeface="SimSun" charset="0"/>
                      </a:rPr>
                      <a:t>ions</a:t>
                    </a:r>
                    <a:endParaRPr kumimoji="0" lang="ru-RU" altLang="ru-RU" sz="1600">
                      <a:solidFill>
                        <a:schemeClr val="tx1"/>
                      </a:solidFill>
                      <a:ea typeface="SimSun" charset="0"/>
                      <a:cs typeface="Arial" charset="0"/>
                    </a:endParaRPr>
                  </a:p>
                </p:txBody>
              </p:sp>
            </p:grpSp>
          </p:grpSp>
          <p:sp>
            <p:nvSpPr>
              <p:cNvPr id="29" name="Скругленный прямоугольник 28"/>
              <p:cNvSpPr/>
              <p:nvPr/>
            </p:nvSpPr>
            <p:spPr>
              <a:xfrm rot="16423642">
                <a:off x="1931988" y="1336675"/>
                <a:ext cx="2374900" cy="1597025"/>
              </a:xfrm>
              <a:prstGeom prst="roundRect">
                <a:avLst>
                  <a:gd name="adj" fmla="val 50000"/>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cxnSp>
            <p:nvCxnSpPr>
              <p:cNvPr id="33" name="Прямая со стрелкой 32"/>
              <p:cNvCxnSpPr>
                <a:cxnSpLocks noChangeShapeType="1"/>
              </p:cNvCxnSpPr>
              <p:nvPr/>
            </p:nvCxnSpPr>
            <p:spPr bwMode="auto">
              <a:xfrm flipV="1">
                <a:off x="3706813" y="2484438"/>
                <a:ext cx="828675" cy="528637"/>
              </a:xfrm>
              <a:prstGeom prst="straightConnector1">
                <a:avLst/>
              </a:prstGeom>
              <a:noFill/>
              <a:ln w="38100">
                <a:solidFill>
                  <a:srgbClr val="7030A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7847" name="TextBox 55"/>
              <p:cNvSpPr txBox="1">
                <a:spLocks noChangeArrowheads="1"/>
              </p:cNvSpPr>
              <p:nvPr/>
            </p:nvSpPr>
            <p:spPr bwMode="auto">
              <a:xfrm rot="-500436">
                <a:off x="2347913" y="1573213"/>
                <a:ext cx="15001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ja-JP" altLang="en-US" sz="1600" b="1">
                    <a:solidFill>
                      <a:schemeClr val="tx1"/>
                    </a:solidFill>
                    <a:ea typeface="MS PGothic" charset="-128"/>
                    <a:cs typeface="Arial" charset="0"/>
                  </a:rPr>
                  <a:t>“</a:t>
                </a:r>
                <a:r>
                  <a:rPr kumimoji="0" lang="en-US" altLang="ja-JP" sz="1600" b="1">
                    <a:solidFill>
                      <a:schemeClr val="tx1"/>
                    </a:solidFill>
                    <a:ea typeface="MS PGothic" charset="-128"/>
                    <a:cs typeface="Arial" charset="0"/>
                  </a:rPr>
                  <a:t>Collector ring</a:t>
                </a:r>
                <a:r>
                  <a:rPr kumimoji="0" lang="ja-JP" altLang="en-US" sz="1600" b="1">
                    <a:solidFill>
                      <a:schemeClr val="tx1"/>
                    </a:solidFill>
                    <a:ea typeface="MS PGothic" charset="-128"/>
                    <a:cs typeface="Arial" charset="0"/>
                  </a:rPr>
                  <a:t>”</a:t>
                </a:r>
                <a:r>
                  <a:rPr kumimoji="0" lang="en-US" altLang="ja-JP" sz="1600" b="1">
                    <a:solidFill>
                      <a:schemeClr val="tx1"/>
                    </a:solidFill>
                    <a:ea typeface="MS PGothic" charset="-128"/>
                    <a:cs typeface="Arial" charset="0"/>
                  </a:rPr>
                  <a:t>,</a:t>
                </a:r>
              </a:p>
              <a:p>
                <a:pPr algn="ctr" eaLnBrk="1" hangingPunct="1">
                  <a:lnSpc>
                    <a:spcPct val="100000"/>
                  </a:lnSpc>
                  <a:spcAft>
                    <a:spcPct val="0"/>
                  </a:spcAft>
                  <a:buClrTx/>
                  <a:buSzTx/>
                  <a:buFontTx/>
                  <a:buNone/>
                </a:pPr>
                <a:r>
                  <a:rPr kumimoji="0" lang="en-US" altLang="ru-RU" sz="1600" b="1">
                    <a:solidFill>
                      <a:schemeClr val="tx1"/>
                    </a:solidFill>
                    <a:ea typeface="MS PGothic" charset="-128"/>
                    <a:cs typeface="Arial" charset="0"/>
                  </a:rPr>
                  <a:t>C~150-200m</a:t>
                </a:r>
                <a:endParaRPr kumimoji="0" lang="ru-RU" altLang="ru-RU" sz="1600" b="1">
                  <a:solidFill>
                    <a:schemeClr val="tx1"/>
                  </a:solidFill>
                  <a:ea typeface="MS PGothic" charset="-128"/>
                  <a:cs typeface="Arial" charset="0"/>
                </a:endParaRPr>
              </a:p>
            </p:txBody>
          </p:sp>
        </p:grpSp>
      </p:grpSp>
      <p:pic>
        <p:nvPicPr>
          <p:cNvPr id="31" name="Рисунок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9188" y="1111250"/>
            <a:ext cx="2171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Рисунок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4300538"/>
            <a:ext cx="18415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Прямая соединительная линия 33"/>
          <p:cNvCxnSpPr/>
          <p:nvPr/>
        </p:nvCxnSpPr>
        <p:spPr bwMode="auto">
          <a:xfrm flipH="1" flipV="1">
            <a:off x="2489200" y="5080000"/>
            <a:ext cx="522288" cy="103188"/>
          </a:xfrm>
          <a:prstGeom prst="line">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bwMode="auto">
          <a:xfrm flipH="1">
            <a:off x="1709738" y="5183188"/>
            <a:ext cx="1301750" cy="0"/>
          </a:xfrm>
          <a:prstGeom prst="line">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Полилиния 35"/>
          <p:cNvSpPr>
            <a:spLocks/>
          </p:cNvSpPr>
          <p:nvPr/>
        </p:nvSpPr>
        <p:spPr bwMode="auto">
          <a:xfrm>
            <a:off x="1136650" y="4311650"/>
            <a:ext cx="1558925" cy="862013"/>
          </a:xfrm>
          <a:custGeom>
            <a:avLst/>
            <a:gdLst>
              <a:gd name="T0" fmla="*/ 584843 w 1558471"/>
              <a:gd name="T1" fmla="*/ 10229 h 862206"/>
              <a:gd name="T2" fmla="*/ 133386 w 1558471"/>
              <a:gd name="T3" fmla="*/ 173872 h 862206"/>
              <a:gd name="T4" fmla="*/ 0 w 1558471"/>
              <a:gd name="T5" fmla="*/ 388657 h 862206"/>
              <a:gd name="T6" fmla="*/ 133386 w 1558471"/>
              <a:gd name="T7" fmla="*/ 623895 h 862206"/>
              <a:gd name="T8" fmla="*/ 389895 w 1558471"/>
              <a:gd name="T9" fmla="*/ 807997 h 862206"/>
              <a:gd name="T10" fmla="*/ 861876 w 1558471"/>
              <a:gd name="T11" fmla="*/ 859136 h 862206"/>
              <a:gd name="T12" fmla="*/ 1415938 w 1558471"/>
              <a:gd name="T13" fmla="*/ 756857 h 862206"/>
              <a:gd name="T14" fmla="*/ 1559585 w 1558471"/>
              <a:gd name="T15" fmla="*/ 460252 h 862206"/>
              <a:gd name="T16" fmla="*/ 1354375 w 1558471"/>
              <a:gd name="T17" fmla="*/ 204555 h 862206"/>
              <a:gd name="T18" fmla="*/ 943960 w 1558471"/>
              <a:gd name="T19" fmla="*/ 0 h 862206"/>
              <a:gd name="T20" fmla="*/ 943960 w 1558471"/>
              <a:gd name="T21" fmla="*/ 0 h 862206"/>
              <a:gd name="T22" fmla="*/ 677187 w 1558471"/>
              <a:gd name="T23" fmla="*/ 10229 h 8622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58471" h="862206">
                <a:moveTo>
                  <a:pt x="583823" y="10241"/>
                </a:moveTo>
                <a:cubicBezTo>
                  <a:pt x="407139" y="60595"/>
                  <a:pt x="230456" y="110950"/>
                  <a:pt x="133152" y="174106"/>
                </a:cubicBezTo>
                <a:cubicBezTo>
                  <a:pt x="35848" y="237262"/>
                  <a:pt x="0" y="314074"/>
                  <a:pt x="0" y="389179"/>
                </a:cubicBezTo>
                <a:cubicBezTo>
                  <a:pt x="0" y="464284"/>
                  <a:pt x="68283" y="554751"/>
                  <a:pt x="133152" y="624735"/>
                </a:cubicBezTo>
                <a:cubicBezTo>
                  <a:pt x="198021" y="694719"/>
                  <a:pt x="268012" y="769824"/>
                  <a:pt x="389215" y="809083"/>
                </a:cubicBezTo>
                <a:cubicBezTo>
                  <a:pt x="510418" y="848342"/>
                  <a:pt x="689662" y="868825"/>
                  <a:pt x="860370" y="860290"/>
                </a:cubicBezTo>
                <a:cubicBezTo>
                  <a:pt x="1031079" y="851755"/>
                  <a:pt x="1297384" y="824445"/>
                  <a:pt x="1413466" y="757875"/>
                </a:cubicBezTo>
                <a:cubicBezTo>
                  <a:pt x="1529548" y="691305"/>
                  <a:pt x="1567103" y="553044"/>
                  <a:pt x="1556861" y="460870"/>
                </a:cubicBezTo>
                <a:cubicBezTo>
                  <a:pt x="1546619" y="368696"/>
                  <a:pt x="1454436" y="281643"/>
                  <a:pt x="1352011" y="204831"/>
                </a:cubicBezTo>
                <a:cubicBezTo>
                  <a:pt x="1249586" y="128019"/>
                  <a:pt x="942310" y="0"/>
                  <a:pt x="942310" y="0"/>
                </a:cubicBezTo>
                <a:lnTo>
                  <a:pt x="676005" y="10241"/>
                </a:ln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ru-RU"/>
          </a:p>
        </p:txBody>
      </p:sp>
      <p:sp>
        <p:nvSpPr>
          <p:cNvPr id="37" name="TextBox 5"/>
          <p:cNvSpPr txBox="1">
            <a:spLocks noChangeArrowheads="1"/>
          </p:cNvSpPr>
          <p:nvPr/>
        </p:nvSpPr>
        <p:spPr bwMode="auto">
          <a:xfrm>
            <a:off x="334963" y="5989638"/>
            <a:ext cx="2520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1600">
                <a:solidFill>
                  <a:schemeClr val="tx1"/>
                </a:solidFill>
                <a:ea typeface="MS PGothic" charset="-128"/>
                <a:cs typeface="Arial" charset="0"/>
              </a:rPr>
              <a:t>Merging </a:t>
            </a:r>
            <a:r>
              <a:rPr kumimoji="0" lang="en-US" altLang="ru-RU" sz="1600" baseline="30000">
                <a:solidFill>
                  <a:schemeClr val="tx1"/>
                </a:solidFill>
                <a:ea typeface="MS PGothic" charset="-128"/>
                <a:cs typeface="Arial" charset="0"/>
              </a:rPr>
              <a:t>92+</a:t>
            </a:r>
            <a:r>
              <a:rPr kumimoji="0" lang="en-US" altLang="ru-RU" sz="1600">
                <a:solidFill>
                  <a:schemeClr val="tx1"/>
                </a:solidFill>
                <a:ea typeface="MS PGothic" charset="-128"/>
                <a:cs typeface="Arial" charset="0"/>
              </a:rPr>
              <a:t>U</a:t>
            </a:r>
            <a:r>
              <a:rPr kumimoji="0" lang="en-US" altLang="ru-RU" sz="1600" baseline="30000">
                <a:solidFill>
                  <a:schemeClr val="tx1"/>
                </a:solidFill>
                <a:ea typeface="MS PGothic" charset="-128"/>
                <a:cs typeface="Arial" charset="0"/>
              </a:rPr>
              <a:t>235</a:t>
            </a:r>
            <a:r>
              <a:rPr kumimoji="0" lang="en-US" altLang="ru-RU" sz="1600">
                <a:solidFill>
                  <a:schemeClr val="tx1"/>
                </a:solidFill>
                <a:ea typeface="MS PGothic" charset="-128"/>
                <a:cs typeface="Arial" charset="0"/>
              </a:rPr>
              <a:t> beams</a:t>
            </a:r>
          </a:p>
          <a:p>
            <a:pPr algn="ctr" eaLnBrk="1" hangingPunct="1">
              <a:lnSpc>
                <a:spcPct val="100000"/>
              </a:lnSpc>
              <a:spcAft>
                <a:spcPct val="0"/>
              </a:spcAft>
              <a:buClrTx/>
              <a:buSzTx/>
              <a:buFontTx/>
              <a:buNone/>
            </a:pPr>
            <a:r>
              <a:rPr kumimoji="0" lang="en-US" altLang="ru-RU" sz="1600">
                <a:solidFill>
                  <a:schemeClr val="tx1"/>
                </a:solidFill>
                <a:ea typeface="MS PGothic" charset="-128"/>
                <a:cs typeface="Arial" charset="0"/>
              </a:rPr>
              <a:t>E~ 0,6 GeV/u</a:t>
            </a:r>
          </a:p>
          <a:p>
            <a:pPr algn="ctr" eaLnBrk="1" hangingPunct="1">
              <a:lnSpc>
                <a:spcPct val="100000"/>
              </a:lnSpc>
              <a:spcAft>
                <a:spcPct val="0"/>
              </a:spcAft>
              <a:buClrTx/>
              <a:buSzTx/>
              <a:buFontTx/>
              <a:buNone/>
            </a:pPr>
            <a:r>
              <a:rPr kumimoji="0" lang="en-US" altLang="ru-RU" sz="1600">
                <a:solidFill>
                  <a:schemeClr val="tx1"/>
                </a:solidFill>
                <a:ea typeface="MS PGothic" charset="-128"/>
                <a:cs typeface="Arial" charset="0"/>
              </a:rPr>
              <a:t>~ 11 Tm ring</a:t>
            </a:r>
            <a:endParaRPr kumimoji="0" lang="ru-RU" altLang="ru-RU" sz="1600">
              <a:solidFill>
                <a:schemeClr val="tx1"/>
              </a:solidFill>
              <a:ea typeface="MS PGothic" charset="-128"/>
              <a:cs typeface="Arial" charset="0"/>
            </a:endParaRPr>
          </a:p>
        </p:txBody>
      </p:sp>
      <p:cxnSp>
        <p:nvCxnSpPr>
          <p:cNvPr id="38" name="Прямая соединительная линия 37"/>
          <p:cNvCxnSpPr/>
          <p:nvPr/>
        </p:nvCxnSpPr>
        <p:spPr>
          <a:xfrm flipH="1">
            <a:off x="3635375" y="2862263"/>
            <a:ext cx="558800" cy="221773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39" name="Рисунок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080631">
            <a:off x="778889" y="3208827"/>
            <a:ext cx="963171" cy="16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Прямоугольник 39947"/>
          <p:cNvSpPr>
            <a:spLocks noChangeArrowheads="1"/>
          </p:cNvSpPr>
          <p:nvPr/>
        </p:nvSpPr>
        <p:spPr bwMode="auto">
          <a:xfrm>
            <a:off x="210081" y="2559664"/>
            <a:ext cx="2522612" cy="3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1600" b="1" dirty="0">
                <a:solidFill>
                  <a:srgbClr val="0000FF"/>
                </a:solidFill>
                <a:ea typeface="SimSun" charset="0"/>
                <a:cs typeface="Arial" charset="0"/>
              </a:rPr>
              <a:t>SC proton-</a:t>
            </a:r>
            <a:r>
              <a:rPr kumimoji="0" lang="en-US" altLang="ru-RU" sz="1600" b="1" dirty="0" err="1">
                <a:solidFill>
                  <a:srgbClr val="0000FF"/>
                </a:solidFill>
                <a:ea typeface="SimSun" charset="0"/>
                <a:cs typeface="Arial" charset="0"/>
              </a:rPr>
              <a:t>linac</a:t>
            </a:r>
            <a:r>
              <a:rPr kumimoji="0" lang="en-US" altLang="ru-RU" sz="1600" b="1" dirty="0">
                <a:solidFill>
                  <a:srgbClr val="0000FF"/>
                </a:solidFill>
                <a:ea typeface="SimSun" charset="0"/>
                <a:cs typeface="Arial" charset="0"/>
              </a:rPr>
              <a:t> (~10MV/m)</a:t>
            </a:r>
            <a:endParaRPr kumimoji="0" lang="ru-RU" altLang="ru-RU" sz="1600" b="1" dirty="0">
              <a:solidFill>
                <a:srgbClr val="0000FF"/>
              </a:solidFill>
              <a:ea typeface="SimSun" charset="0"/>
              <a:cs typeface="Arial" charset="0"/>
            </a:endParaRPr>
          </a:p>
        </p:txBody>
      </p:sp>
    </p:spTree>
    <p:extLst>
      <p:ext uri="{BB962C8B-B14F-4D97-AF65-F5344CB8AC3E}">
        <p14:creationId xmlns:p14="http://schemas.microsoft.com/office/powerpoint/2010/main" val="31476469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500"/>
                                        <p:tgtEl>
                                          <p:spTgt spid="31"/>
                                        </p:tgtEl>
                                      </p:cBhvr>
                                    </p:animEffect>
                                  </p:childTnLst>
                                </p:cTn>
                              </p:par>
                              <p:par>
                                <p:cTn id="10" presetID="1"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3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51" name="Группа 28"/>
          <p:cNvGrpSpPr>
            <a:grpSpLocks/>
          </p:cNvGrpSpPr>
          <p:nvPr/>
        </p:nvGrpSpPr>
        <p:grpSpPr bwMode="auto">
          <a:xfrm>
            <a:off x="4865101" y="715677"/>
            <a:ext cx="4256697" cy="3342915"/>
            <a:chOff x="842963" y="790575"/>
            <a:chExt cx="7510462" cy="5610225"/>
          </a:xfrm>
        </p:grpSpPr>
        <p:sp>
          <p:nvSpPr>
            <p:cNvPr id="95253" name="Text Box 20"/>
            <p:cNvSpPr txBox="1">
              <a:spLocks noChangeArrowheads="1"/>
            </p:cNvSpPr>
            <p:nvPr/>
          </p:nvSpPr>
          <p:spPr bwMode="auto">
            <a:xfrm>
              <a:off x="5622925" y="3316288"/>
              <a:ext cx="1028700" cy="403718"/>
            </a:xfrm>
            <a:prstGeom prst="rect">
              <a:avLst/>
            </a:prstGeom>
            <a:noFill/>
            <a:ln w="9525">
              <a:noFill/>
              <a:miter lim="800000"/>
              <a:headEnd/>
              <a:tailEnd/>
            </a:ln>
          </p:spPr>
          <p:txBody>
            <a:bodyPr>
              <a:spAutoFit/>
            </a:bodyPr>
            <a:lstStyle/>
            <a:p>
              <a:pPr algn="r" eaLnBrk="0" hangingPunct="0">
                <a:spcBef>
                  <a:spcPct val="50000"/>
                </a:spcBef>
              </a:pPr>
              <a:r>
                <a:rPr lang="en-US" b="1">
                  <a:solidFill>
                    <a:schemeClr val="bg1"/>
                  </a:solidFill>
                  <a:latin typeface="Comic Sans MS" pitchFamily="66" charset="0"/>
                </a:rPr>
                <a:t>2.3 m</a:t>
              </a:r>
              <a:endParaRPr lang="ru-RU" b="1">
                <a:solidFill>
                  <a:schemeClr val="bg1"/>
                </a:solidFill>
                <a:latin typeface="Comic Sans MS" pitchFamily="66" charset="0"/>
              </a:endParaRPr>
            </a:p>
          </p:txBody>
        </p:sp>
        <p:sp>
          <p:nvSpPr>
            <p:cNvPr id="95254" name="Line 19"/>
            <p:cNvSpPr>
              <a:spLocks noChangeShapeType="1"/>
            </p:cNvSpPr>
            <p:nvPr/>
          </p:nvSpPr>
          <p:spPr bwMode="auto">
            <a:xfrm>
              <a:off x="6315075" y="2719388"/>
              <a:ext cx="57150" cy="1892300"/>
            </a:xfrm>
            <a:prstGeom prst="line">
              <a:avLst/>
            </a:prstGeom>
            <a:noFill/>
            <a:ln w="28575">
              <a:solidFill>
                <a:schemeClr val="bg1"/>
              </a:solidFill>
              <a:round/>
              <a:headEnd type="triangle" w="med" len="med"/>
              <a:tailEnd type="triangle" w="med" len="med"/>
            </a:ln>
          </p:spPr>
          <p:txBody>
            <a:bodyPr/>
            <a:lstStyle/>
            <a:p>
              <a:endParaRPr lang="ru-RU"/>
            </a:p>
          </p:txBody>
        </p:sp>
        <p:sp>
          <p:nvSpPr>
            <p:cNvPr id="95255" name="Text Box 21"/>
            <p:cNvSpPr txBox="1">
              <a:spLocks noChangeArrowheads="1"/>
            </p:cNvSpPr>
            <p:nvPr/>
          </p:nvSpPr>
          <p:spPr bwMode="auto">
            <a:xfrm>
              <a:off x="3603625" y="4122738"/>
              <a:ext cx="863600" cy="706506"/>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latin typeface="Comic Sans MS" pitchFamily="66" charset="0"/>
                </a:rPr>
                <a:t>4.0 m</a:t>
              </a:r>
              <a:endParaRPr lang="ru-RU" b="1">
                <a:solidFill>
                  <a:schemeClr val="bg1"/>
                </a:solidFill>
                <a:latin typeface="Comic Sans MS" pitchFamily="66" charset="0"/>
              </a:endParaRPr>
            </a:p>
          </p:txBody>
        </p:sp>
        <p:sp>
          <p:nvSpPr>
            <p:cNvPr id="95256" name="Line 22"/>
            <p:cNvSpPr>
              <a:spLocks noChangeShapeType="1"/>
            </p:cNvSpPr>
            <p:nvPr/>
          </p:nvSpPr>
          <p:spPr bwMode="auto">
            <a:xfrm flipV="1">
              <a:off x="2981325" y="4465638"/>
              <a:ext cx="3765550" cy="12700"/>
            </a:xfrm>
            <a:prstGeom prst="line">
              <a:avLst/>
            </a:prstGeom>
            <a:noFill/>
            <a:ln w="28575">
              <a:solidFill>
                <a:schemeClr val="bg1"/>
              </a:solidFill>
              <a:round/>
              <a:headEnd type="triangle" w="med" len="med"/>
              <a:tailEnd type="triangle" w="med" len="med"/>
            </a:ln>
          </p:spPr>
          <p:txBody>
            <a:bodyPr/>
            <a:lstStyle/>
            <a:p>
              <a:endParaRPr lang="ru-RU"/>
            </a:p>
          </p:txBody>
        </p:sp>
        <p:sp>
          <p:nvSpPr>
            <p:cNvPr id="95257" name="Text Box 37"/>
            <p:cNvSpPr txBox="1">
              <a:spLocks noChangeArrowheads="1"/>
            </p:cNvSpPr>
            <p:nvPr/>
          </p:nvSpPr>
          <p:spPr bwMode="auto">
            <a:xfrm>
              <a:off x="2887663" y="2600325"/>
              <a:ext cx="1676400" cy="1312083"/>
            </a:xfrm>
            <a:prstGeom prst="rect">
              <a:avLst/>
            </a:prstGeom>
            <a:noFill/>
            <a:ln w="9525">
              <a:noFill/>
              <a:miter lim="800000"/>
              <a:headEnd/>
              <a:tailEnd/>
            </a:ln>
          </p:spPr>
          <p:txBody>
            <a:bodyPr>
              <a:spAutoFit/>
            </a:bodyPr>
            <a:lstStyle/>
            <a:p>
              <a:pPr algn="r" eaLnBrk="0" hangingPunct="0">
                <a:spcBef>
                  <a:spcPct val="50000"/>
                </a:spcBef>
              </a:pPr>
              <a:r>
                <a:rPr lang="en-US" b="1">
                  <a:solidFill>
                    <a:srgbClr val="FFCC00"/>
                  </a:solidFill>
                  <a:latin typeface="Comic Sans MS" pitchFamily="66" charset="0"/>
                </a:rPr>
                <a:t>Prototype of the Booster dipole</a:t>
              </a:r>
              <a:endParaRPr lang="ru-RU" b="1">
                <a:solidFill>
                  <a:srgbClr val="FFCC00"/>
                </a:solidFill>
                <a:latin typeface="Comic Sans MS" pitchFamily="66" charset="0"/>
              </a:endParaRPr>
            </a:p>
          </p:txBody>
        </p:sp>
        <p:sp>
          <p:nvSpPr>
            <p:cNvPr id="95258" name="Line 38"/>
            <p:cNvSpPr>
              <a:spLocks noChangeShapeType="1"/>
            </p:cNvSpPr>
            <p:nvPr/>
          </p:nvSpPr>
          <p:spPr bwMode="auto">
            <a:xfrm>
              <a:off x="3886200" y="3486150"/>
              <a:ext cx="838200" cy="0"/>
            </a:xfrm>
            <a:prstGeom prst="line">
              <a:avLst/>
            </a:prstGeom>
            <a:noFill/>
            <a:ln w="38100">
              <a:solidFill>
                <a:srgbClr val="FFCC00"/>
              </a:solidFill>
              <a:round/>
              <a:headEnd/>
              <a:tailEnd type="triangle" w="med" len="med"/>
            </a:ln>
          </p:spPr>
          <p:txBody>
            <a:bodyPr/>
            <a:lstStyle/>
            <a:p>
              <a:endParaRPr lang="ru-RU"/>
            </a:p>
          </p:txBody>
        </p:sp>
        <p:pic>
          <p:nvPicPr>
            <p:cNvPr id="95259" name="Picture 35" descr="IMG_02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963" y="790575"/>
              <a:ext cx="7510462" cy="5610225"/>
            </a:xfrm>
            <a:prstGeom prst="rect">
              <a:avLst/>
            </a:prstGeom>
            <a:noFill/>
            <a:ln w="9525">
              <a:noFill/>
              <a:miter lim="800000"/>
              <a:headEnd/>
              <a:tailEnd/>
            </a:ln>
          </p:spPr>
        </p:pic>
      </p:grpSp>
      <p:pic>
        <p:nvPicPr>
          <p:cNvPr id="2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8726" y="701407"/>
            <a:ext cx="4526589" cy="3325977"/>
          </a:xfrm>
          <a:prstGeom prst="rect">
            <a:avLst/>
          </a:prstGeom>
          <a:noFill/>
          <a:ln w="9525">
            <a:noFill/>
            <a:miter lim="800000"/>
            <a:headEnd/>
            <a:tailEnd/>
          </a:ln>
        </p:spPr>
      </p:pic>
      <p:grpSp>
        <p:nvGrpSpPr>
          <p:cNvPr id="3" name="Группа 2"/>
          <p:cNvGrpSpPr/>
          <p:nvPr/>
        </p:nvGrpSpPr>
        <p:grpSpPr>
          <a:xfrm>
            <a:off x="0" y="0"/>
            <a:ext cx="9144000" cy="915988"/>
            <a:chOff x="0" y="0"/>
            <a:chExt cx="9144000" cy="915988"/>
          </a:xfrm>
        </p:grpSpPr>
        <p:pic>
          <p:nvPicPr>
            <p:cNvPr id="33" name="Picture 3" descr="NICA_header_blue.tif"/>
            <p:cNvPicPr>
              <a:picLocks noChangeAspect="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
            <p:cNvSpPr txBox="1">
              <a:spLocks noChangeArrowheads="1"/>
            </p:cNvSpPr>
            <p:nvPr/>
          </p:nvSpPr>
          <p:spPr bwMode="auto">
            <a:xfrm>
              <a:off x="179512" y="116632"/>
              <a:ext cx="8920832" cy="584776"/>
            </a:xfrm>
            <a:prstGeom prst="rect">
              <a:avLst/>
            </a:prstGeom>
            <a:noFill/>
            <a:ln w="9525">
              <a:noFill/>
              <a:miter lim="800000"/>
              <a:headEnd/>
              <a:tailEnd/>
            </a:ln>
          </p:spPr>
          <p:txBody>
            <a:bodyPr wrap="square">
              <a:spAutoFit/>
            </a:bodyPr>
            <a:lstStyle/>
            <a:p>
              <a:pPr algn="ctr"/>
              <a:r>
                <a:rPr lang="en-US" sz="3200" b="1" dirty="0" smtClean="0">
                  <a:solidFill>
                    <a:srgbClr val="000090"/>
                  </a:solidFill>
                  <a:latin typeface="+mn-lt"/>
                </a:rPr>
                <a:t>NICA Booster synchrotron</a:t>
              </a:r>
              <a:endParaRPr lang="en-US" sz="3200" b="1" dirty="0">
                <a:solidFill>
                  <a:srgbClr val="000090"/>
                </a:solidFill>
                <a:latin typeface="+mn-lt"/>
              </a:endParaRPr>
            </a:p>
          </p:txBody>
        </p:sp>
      </p:grpSp>
      <p:pic>
        <p:nvPicPr>
          <p:cNvPr id="29" name="Изображение 28" descr="IMG_9535.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3373" y="4027385"/>
            <a:ext cx="8093110" cy="2820899"/>
          </a:xfrm>
          <a:prstGeom prst="rect">
            <a:avLst/>
          </a:prstGeom>
        </p:spPr>
      </p:pic>
    </p:spTree>
    <p:extLst>
      <p:ext uri="{BB962C8B-B14F-4D97-AF65-F5344CB8AC3E}">
        <p14:creationId xmlns:p14="http://schemas.microsoft.com/office/powerpoint/2010/main" val="13436060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IMG_703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56397"/>
            <a:ext cx="9144000" cy="6101603"/>
          </a:xfrm>
          <a:prstGeom prst="rect">
            <a:avLst/>
          </a:prstGeom>
        </p:spPr>
      </p:pic>
      <p:sp>
        <p:nvSpPr>
          <p:cNvPr id="5" name="Прямоугольник 58"/>
          <p:cNvSpPr>
            <a:spLocks noChangeArrowheads="1"/>
          </p:cNvSpPr>
          <p:nvPr/>
        </p:nvSpPr>
        <p:spPr bwMode="auto">
          <a:xfrm>
            <a:off x="0" y="0"/>
            <a:ext cx="9144000" cy="64632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gn="ct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US" sz="1800" b="1" dirty="0">
                <a:solidFill>
                  <a:srgbClr val="002060"/>
                </a:solidFill>
                <a:cs typeface="Arial" charset="0"/>
              </a:rPr>
              <a:t>Test Facility for SC magnets </a:t>
            </a:r>
            <a:r>
              <a:rPr lang="en-US" sz="1800" b="1" dirty="0" smtClean="0">
                <a:solidFill>
                  <a:srgbClr val="002060"/>
                </a:solidFill>
                <a:cs typeface="Arial" charset="0"/>
              </a:rPr>
              <a:t>: </a:t>
            </a:r>
            <a:r>
              <a:rPr lang="en-US" sz="1800" b="1" dirty="0">
                <a:solidFill>
                  <a:srgbClr val="FF0000"/>
                </a:solidFill>
                <a:cs typeface="Arial" charset="0"/>
              </a:rPr>
              <a:t>excellent </a:t>
            </a:r>
            <a:r>
              <a:rPr lang="ru-RU" sz="1800" b="1" dirty="0">
                <a:solidFill>
                  <a:srgbClr val="FF0000"/>
                </a:solidFill>
                <a:cs typeface="Arial" charset="0"/>
              </a:rPr>
              <a:t> </a:t>
            </a:r>
            <a:r>
              <a:rPr lang="en-US" sz="1800" b="1" dirty="0">
                <a:solidFill>
                  <a:srgbClr val="FF0000"/>
                </a:solidFill>
                <a:cs typeface="Arial" charset="0"/>
              </a:rPr>
              <a:t>collaboration </a:t>
            </a:r>
            <a:r>
              <a:rPr lang="en-US" sz="1800" b="1" dirty="0" smtClean="0">
                <a:solidFill>
                  <a:srgbClr val="002060"/>
                </a:solidFill>
                <a:cs typeface="Arial" charset="0"/>
              </a:rPr>
              <a:t>of </a:t>
            </a:r>
            <a:r>
              <a:rPr lang="en-US" sz="1800" b="1" dirty="0">
                <a:solidFill>
                  <a:srgbClr val="002060"/>
                </a:solidFill>
                <a:cs typeface="Arial" charset="0"/>
              </a:rPr>
              <a:t>NICA and </a:t>
            </a:r>
            <a:r>
              <a:rPr lang="en-US" sz="1800" b="1" dirty="0" smtClean="0">
                <a:solidFill>
                  <a:srgbClr val="002060"/>
                </a:solidFill>
                <a:cs typeface="Arial" charset="0"/>
              </a:rPr>
              <a:t>GSI/FAIR</a:t>
            </a:r>
            <a:r>
              <a:rPr lang="en-US" sz="1800" b="1" dirty="0" smtClean="0">
                <a:solidFill>
                  <a:srgbClr val="FF0000"/>
                </a:solidFill>
                <a:cs typeface="Arial" charset="0"/>
              </a:rPr>
              <a:t>. </a:t>
            </a:r>
          </a:p>
          <a:p>
            <a:pPr algn="ct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US" sz="1800" b="1" dirty="0" smtClean="0">
                <a:solidFill>
                  <a:srgbClr val="FF0000"/>
                </a:solidFill>
                <a:cs typeface="Arial" charset="0"/>
              </a:rPr>
              <a:t>Start </a:t>
            </a:r>
            <a:r>
              <a:rPr lang="en-US" sz="1800" b="1" dirty="0">
                <a:solidFill>
                  <a:srgbClr val="FF0000"/>
                </a:solidFill>
                <a:cs typeface="Arial" charset="0"/>
              </a:rPr>
              <a:t>of operation – December’14</a:t>
            </a:r>
            <a:r>
              <a:rPr lang="en-US" sz="1800" b="1" dirty="0" smtClean="0">
                <a:solidFill>
                  <a:srgbClr val="FF0000"/>
                </a:solidFill>
                <a:cs typeface="Arial" charset="0"/>
              </a:rPr>
              <a:t>. Full scale (6 arms) – since 28 Nov. 2016</a:t>
            </a:r>
            <a:endParaRPr lang="en-US" sz="1800" b="1" dirty="0">
              <a:solidFill>
                <a:srgbClr val="FF0000"/>
              </a:solidFill>
              <a:cs typeface="Arial" charset="0"/>
            </a:endParaRPr>
          </a:p>
        </p:txBody>
      </p:sp>
    </p:spTree>
    <p:extLst>
      <p:ext uri="{BB962C8B-B14F-4D97-AF65-F5344CB8AC3E}">
        <p14:creationId xmlns:p14="http://schemas.microsoft.com/office/powerpoint/2010/main" val="4463407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778098"/>
          </a:xfrm>
        </p:spPr>
        <p:txBody>
          <a:bodyPr>
            <a:normAutofit/>
          </a:bodyPr>
          <a:lstStyle/>
          <a:p>
            <a:r>
              <a:rPr lang="en-US" sz="4000" dirty="0">
                <a:latin typeface="Arial Rounded MT Bold" panose="020F0704030504030204" pitchFamily="34" charset="0"/>
              </a:rPr>
              <a:t>NICA </a:t>
            </a:r>
            <a:r>
              <a:rPr lang="en-US" sz="4000" dirty="0" smtClean="0">
                <a:latin typeface="Arial Rounded MT Bold" panose="020F0704030504030204" pitchFamily="34" charset="0"/>
              </a:rPr>
              <a:t>collider </a:t>
            </a:r>
            <a:r>
              <a:rPr lang="en-US" sz="4000" dirty="0">
                <a:latin typeface="Arial Rounded MT Bold" panose="020F0704030504030204" pitchFamily="34" charset="0"/>
              </a:rPr>
              <a:t>magnets</a:t>
            </a:r>
            <a:endParaRPr lang="ru-RU" sz="4000" dirty="0"/>
          </a:p>
        </p:txBody>
      </p:sp>
      <p:sp>
        <p:nvSpPr>
          <p:cNvPr id="5" name="Объект 4"/>
          <p:cNvSpPr>
            <a:spLocks noGrp="1"/>
          </p:cNvSpPr>
          <p:nvPr>
            <p:ph idx="1"/>
          </p:nvPr>
        </p:nvSpPr>
        <p:spPr>
          <a:xfrm>
            <a:off x="179512" y="908720"/>
            <a:ext cx="6552728" cy="1725246"/>
          </a:xfrm>
          <a:prstGeom prst="rect">
            <a:avLst/>
          </a:prstGeom>
        </p:spPr>
        <p:txBody>
          <a:bodyPr wrap="square">
            <a:spAutoFit/>
          </a:bodyPr>
          <a:lstStyle/>
          <a:p>
            <a:pPr marL="0" indent="0" algn="ctr">
              <a:buNone/>
            </a:pPr>
            <a:r>
              <a:rPr lang="en-US" sz="2000" dirty="0" smtClean="0">
                <a:solidFill>
                  <a:srgbClr val="0070C0"/>
                </a:solidFill>
                <a:latin typeface="Arial" panose="020B0604020202020204" pitchFamily="34" charset="0"/>
                <a:cs typeface="Arial" panose="020B0604020202020204" pitchFamily="34" charset="0"/>
              </a:rPr>
              <a:t>Double-aperture SC </a:t>
            </a:r>
            <a:r>
              <a:rPr lang="en-US" sz="2000" dirty="0">
                <a:solidFill>
                  <a:srgbClr val="0070C0"/>
                </a:solidFill>
                <a:latin typeface="Arial" panose="020B0604020202020204" pitchFamily="34" charset="0"/>
                <a:cs typeface="Arial" panose="020B0604020202020204" pitchFamily="34" charset="0"/>
              </a:rPr>
              <a:t>Magnets for the NICA </a:t>
            </a:r>
            <a:r>
              <a:rPr lang="en-US" sz="2000" dirty="0" smtClean="0">
                <a:solidFill>
                  <a:srgbClr val="0070C0"/>
                </a:solidFill>
                <a:latin typeface="Arial" panose="020B0604020202020204" pitchFamily="34" charset="0"/>
                <a:cs typeface="Arial" panose="020B0604020202020204" pitchFamily="34" charset="0"/>
              </a:rPr>
              <a:t>collider:</a:t>
            </a:r>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80 + 8 </a:t>
            </a:r>
            <a:r>
              <a:rPr lang="en-US" sz="2000" dirty="0">
                <a:latin typeface="Arial" panose="020B0604020202020204" pitchFamily="34" charset="0"/>
                <a:cs typeface="Arial" panose="020B0604020202020204" pitchFamily="34" charset="0"/>
              </a:rPr>
              <a:t>Dipole </a:t>
            </a:r>
            <a:r>
              <a:rPr lang="en-US" sz="2000" dirty="0" smtClean="0">
                <a:latin typeface="Arial" panose="020B0604020202020204" pitchFamily="34" charset="0"/>
                <a:cs typeface="Arial" panose="020B0604020202020204" pitchFamily="34" charset="0"/>
              </a:rPr>
              <a:t>Magnets</a:t>
            </a:r>
          </a:p>
          <a:p>
            <a:r>
              <a:rPr lang="en-US" sz="2000" dirty="0" smtClean="0">
                <a:latin typeface="Arial" panose="020B0604020202020204" pitchFamily="34" charset="0"/>
                <a:cs typeface="Arial" panose="020B0604020202020204" pitchFamily="34" charset="0"/>
              </a:rPr>
              <a:t>86 + 12 </a:t>
            </a:r>
            <a:r>
              <a:rPr lang="en-US" sz="2000" dirty="0" err="1" smtClean="0">
                <a:latin typeface="Arial" panose="020B0604020202020204" pitchFamily="34" charset="0"/>
                <a:cs typeface="Arial" panose="020B0604020202020204" pitchFamily="34" charset="0"/>
              </a:rPr>
              <a:t>Quadrupole</a:t>
            </a:r>
            <a:r>
              <a:rPr lang="en-US" sz="2000" dirty="0" smtClean="0">
                <a:latin typeface="Arial" panose="020B0604020202020204" pitchFamily="34" charset="0"/>
                <a:cs typeface="Arial" panose="020B0604020202020204" pitchFamily="34" charset="0"/>
              </a:rPr>
              <a:t> Lenses</a:t>
            </a:r>
          </a:p>
          <a:p>
            <a:r>
              <a:rPr lang="en-US" sz="2000" dirty="0" smtClean="0">
                <a:latin typeface="Arial" panose="020B0604020202020204" pitchFamily="34" charset="0"/>
                <a:cs typeface="Arial" panose="020B0604020202020204" pitchFamily="34" charset="0"/>
              </a:rPr>
              <a:t>88 </a:t>
            </a:r>
            <a:r>
              <a:rPr lang="en-US" sz="2000" dirty="0">
                <a:latin typeface="Arial" panose="020B0604020202020204" pitchFamily="34" charset="0"/>
                <a:cs typeface="Arial" panose="020B0604020202020204" pitchFamily="34" charset="0"/>
              </a:rPr>
              <a:t>Corrector </a:t>
            </a:r>
            <a:r>
              <a:rPr lang="en-US" sz="2000" dirty="0" smtClean="0">
                <a:latin typeface="Arial" panose="020B0604020202020204" pitchFamily="34" charset="0"/>
                <a:cs typeface="Arial" panose="020B0604020202020204" pitchFamily="34" charset="0"/>
              </a:rPr>
              <a:t>Magnets</a:t>
            </a:r>
          </a:p>
        </p:txBody>
      </p:sp>
      <p:pic>
        <p:nvPicPr>
          <p:cNvPr id="3" name="Изображение 2" descr="IMG_40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3212976"/>
            <a:ext cx="2517744" cy="3356992"/>
          </a:xfrm>
          <a:prstGeom prst="rect">
            <a:avLst/>
          </a:prstGeom>
        </p:spPr>
      </p:pic>
      <p:pic>
        <p:nvPicPr>
          <p:cNvPr id="6" name="Изображение 5" descr="IMG_184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51920" y="1412776"/>
            <a:ext cx="2376264" cy="1393114"/>
          </a:xfrm>
          <a:prstGeom prst="rect">
            <a:avLst/>
          </a:prstGeom>
        </p:spPr>
      </p:pic>
      <p:sp>
        <p:nvSpPr>
          <p:cNvPr id="7" name="Прямоугольник 6"/>
          <p:cNvSpPr/>
          <p:nvPr/>
        </p:nvSpPr>
        <p:spPr>
          <a:xfrm>
            <a:off x="6588224" y="1052736"/>
            <a:ext cx="2448272" cy="1631216"/>
          </a:xfrm>
          <a:prstGeom prst="rect">
            <a:avLst/>
          </a:prstGeom>
        </p:spPr>
        <p:txBody>
          <a:bodyPr wrap="square">
            <a:spAutoFit/>
          </a:bodyPr>
          <a:lstStyle/>
          <a:p>
            <a:r>
              <a:rPr lang="en-US" sz="2000" dirty="0">
                <a:solidFill>
                  <a:srgbClr val="0000CC"/>
                </a:solidFill>
                <a:latin typeface="Arial" panose="020B0604020202020204" pitchFamily="34" charset="0"/>
                <a:cs typeface="Arial" panose="020B0604020202020204" pitchFamily="34" charset="0"/>
              </a:rPr>
              <a:t>Start of serial production and cryogenic tests of the magnets is scheduled </a:t>
            </a:r>
            <a:r>
              <a:rPr lang="en-US" sz="2000" dirty="0" smtClean="0">
                <a:solidFill>
                  <a:srgbClr val="0000CC"/>
                </a:solidFill>
                <a:latin typeface="Arial" panose="020B0604020202020204" pitchFamily="34" charset="0"/>
                <a:cs typeface="Arial" panose="020B0604020202020204" pitchFamily="34" charset="0"/>
              </a:rPr>
              <a:t>for </a:t>
            </a:r>
            <a:r>
              <a:rPr lang="en-US" sz="2000" dirty="0">
                <a:solidFill>
                  <a:srgbClr val="0000CC"/>
                </a:solidFill>
                <a:latin typeface="Arial" panose="020B0604020202020204" pitchFamily="34" charset="0"/>
                <a:cs typeface="Arial" panose="020B0604020202020204" pitchFamily="34" charset="0"/>
              </a:rPr>
              <a:t>2017.</a:t>
            </a:r>
          </a:p>
        </p:txBody>
      </p:sp>
      <p:pic>
        <p:nvPicPr>
          <p:cNvPr id="8" name="Изображение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5856" y="2950137"/>
            <a:ext cx="5895622" cy="3935247"/>
          </a:xfrm>
          <a:prstGeom prst="rect">
            <a:avLst/>
          </a:prstGeom>
        </p:spPr>
      </p:pic>
    </p:spTree>
    <p:extLst>
      <p:ext uri="{BB962C8B-B14F-4D97-AF65-F5344CB8AC3E}">
        <p14:creationId xmlns:p14="http://schemas.microsoft.com/office/powerpoint/2010/main" val="9152561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1306" y="44624"/>
            <a:ext cx="7719086" cy="335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7" name="Group 63"/>
          <p:cNvGrpSpPr>
            <a:grpSpLocks/>
          </p:cNvGrpSpPr>
          <p:nvPr/>
        </p:nvGrpSpPr>
        <p:grpSpPr bwMode="auto">
          <a:xfrm>
            <a:off x="8516938" y="-333375"/>
            <a:ext cx="123825" cy="1487488"/>
            <a:chOff x="3189" y="1642"/>
            <a:chExt cx="78" cy="937"/>
          </a:xfrm>
        </p:grpSpPr>
        <p:sp>
          <p:nvSpPr>
            <p:cNvPr id="45125"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a14="http://schemas.microsoft.com/office/drawing/2010/main" w="38100" cap="flat" cmpd="sng">
                  <a:solidFill>
                    <a:srgbClr val="000066"/>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126"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a14="http://schemas.microsoft.com/office/drawing/2010/main" w="38100" cap="flat" cmpd="sng">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grpSp>
        <p:nvGrpSpPr>
          <p:cNvPr id="45058" name="Group 63"/>
          <p:cNvGrpSpPr>
            <a:grpSpLocks/>
          </p:cNvGrpSpPr>
          <p:nvPr/>
        </p:nvGrpSpPr>
        <p:grpSpPr bwMode="auto">
          <a:xfrm>
            <a:off x="2581275" y="-203200"/>
            <a:ext cx="123825" cy="1487488"/>
            <a:chOff x="3189" y="1642"/>
            <a:chExt cx="78" cy="937"/>
          </a:xfrm>
        </p:grpSpPr>
        <p:sp>
          <p:nvSpPr>
            <p:cNvPr id="45123"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a14="http://schemas.microsoft.com/office/drawing/2010/main" w="38100" cap="flat" cmpd="sng">
                  <a:solidFill>
                    <a:srgbClr val="000066"/>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124"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a14="http://schemas.microsoft.com/office/drawing/2010/main" w="38100" cap="flat" cmpd="sng">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graphicFrame>
        <p:nvGraphicFramePr>
          <p:cNvPr id="14" name="Таблица 13"/>
          <p:cNvGraphicFramePr>
            <a:graphicFrameLocks noGrp="1"/>
          </p:cNvGraphicFramePr>
          <p:nvPr>
            <p:extLst>
              <p:ext uri="{D42A27DB-BD31-4B8C-83A1-F6EECF244321}">
                <p14:modId xmlns:p14="http://schemas.microsoft.com/office/powerpoint/2010/main" val="3089467376"/>
              </p:ext>
            </p:extLst>
          </p:nvPr>
        </p:nvGraphicFramePr>
        <p:xfrm>
          <a:off x="2339752" y="3501008"/>
          <a:ext cx="6768752" cy="3289806"/>
        </p:xfrm>
        <a:graphic>
          <a:graphicData uri="http://schemas.openxmlformats.org/drawingml/2006/table">
            <a:tbl>
              <a:tblPr/>
              <a:tblGrid>
                <a:gridCol w="3335684"/>
                <a:gridCol w="1157279"/>
                <a:gridCol w="1157279"/>
                <a:gridCol w="1118510"/>
              </a:tblGrid>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Number of bunches</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688975" marR="0" lvl="0" indent="0" algn="ctr"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a:ln>
                            <a:noFill/>
                          </a:ln>
                          <a:solidFill>
                            <a:srgbClr val="333399"/>
                          </a:solidFill>
                          <a:effectLst/>
                          <a:latin typeface="Arial"/>
                          <a:ea typeface="Calibri" charset="0"/>
                          <a:cs typeface="Arial"/>
                        </a:rPr>
                        <a:t>22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err="1" smtClean="0">
                          <a:ln>
                            <a:noFill/>
                          </a:ln>
                          <a:solidFill>
                            <a:srgbClr val="FF0000"/>
                          </a:solidFill>
                          <a:effectLst/>
                          <a:latin typeface="Arial"/>
                          <a:ea typeface="Calibri" charset="0"/>
                          <a:cs typeface="Arial"/>
                        </a:rPr>
                        <a:t>rms</a:t>
                      </a:r>
                      <a:r>
                        <a:rPr kumimoji="0" lang="en-US" sz="1800" b="1" i="0" u="none" strike="noStrike" cap="none" normalizeH="0" baseline="0" dirty="0" smtClean="0">
                          <a:ln>
                            <a:noFill/>
                          </a:ln>
                          <a:solidFill>
                            <a:srgbClr val="FF0000"/>
                          </a:solidFill>
                          <a:effectLst/>
                          <a:latin typeface="Arial"/>
                          <a:ea typeface="Calibri" charset="0"/>
                          <a:cs typeface="Arial"/>
                        </a:rPr>
                        <a:t> </a:t>
                      </a:r>
                      <a:r>
                        <a:rPr kumimoji="0" lang="en-US" sz="1800" b="1" i="0" u="none" strike="noStrike" cap="none" normalizeH="0" baseline="0" dirty="0">
                          <a:ln>
                            <a:noFill/>
                          </a:ln>
                          <a:solidFill>
                            <a:srgbClr val="FF0000"/>
                          </a:solidFill>
                          <a:effectLst/>
                          <a:latin typeface="Arial"/>
                          <a:ea typeface="Calibri" charset="0"/>
                          <a:cs typeface="Arial"/>
                        </a:rPr>
                        <a:t>bunch length, m</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6731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0.6</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ru-RU" sz="1800" b="1" i="1" u="none" strike="noStrike" cap="none" normalizeH="0" baseline="0" dirty="0">
                          <a:ln>
                            <a:noFill/>
                          </a:ln>
                          <a:solidFill>
                            <a:srgbClr val="FF0000"/>
                          </a:solidFill>
                          <a:effectLst/>
                          <a:latin typeface="Arial"/>
                          <a:ea typeface="Calibri" charset="0"/>
                          <a:cs typeface="Arial"/>
                        </a:rPr>
                        <a:t>β</a:t>
                      </a:r>
                      <a:r>
                        <a:rPr kumimoji="0" lang="en-US" sz="1800" b="1" i="0" u="none" strike="noStrike" cap="none" normalizeH="0" baseline="0" dirty="0">
                          <a:ln>
                            <a:noFill/>
                          </a:ln>
                          <a:solidFill>
                            <a:srgbClr val="FF0000"/>
                          </a:solidFill>
                          <a:effectLst/>
                          <a:latin typeface="Arial"/>
                          <a:ea typeface="Calibri" charset="0"/>
                          <a:cs typeface="Arial"/>
                        </a:rPr>
                        <a:t>-</a:t>
                      </a:r>
                      <a:r>
                        <a:rPr kumimoji="0" lang="en-US" sz="1800" b="1" i="0" u="none" strike="noStrike" cap="none" normalizeH="0" baseline="0" dirty="0" smtClean="0">
                          <a:ln>
                            <a:noFill/>
                          </a:ln>
                          <a:solidFill>
                            <a:srgbClr val="FF0000"/>
                          </a:solidFill>
                          <a:effectLst/>
                          <a:latin typeface="Arial"/>
                          <a:ea typeface="Calibri" charset="0"/>
                          <a:cs typeface="Arial"/>
                        </a:rPr>
                        <a:t>function </a:t>
                      </a:r>
                      <a:r>
                        <a:rPr kumimoji="0" lang="en-US" sz="1800" b="1" i="0" u="none" strike="noStrike" cap="none" normalizeH="0" baseline="0" dirty="0">
                          <a:ln>
                            <a:noFill/>
                          </a:ln>
                          <a:solidFill>
                            <a:srgbClr val="FF0000"/>
                          </a:solidFill>
                          <a:effectLst/>
                          <a:latin typeface="Arial"/>
                          <a:ea typeface="Calibri" charset="0"/>
                          <a:cs typeface="Arial"/>
                        </a:rPr>
                        <a:t>in IP, m</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639763"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0.35</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a:ea typeface="Calibri" charset="0"/>
                          <a:cs typeface="Arial"/>
                        </a:rPr>
                        <a:t>Kin. energy </a:t>
                      </a:r>
                      <a:r>
                        <a:rPr kumimoji="0" lang="en-US" sz="1800" b="1" i="0" u="none" strike="noStrike" cap="none" normalizeH="0" baseline="0" dirty="0">
                          <a:ln>
                            <a:noFill/>
                          </a:ln>
                          <a:solidFill>
                            <a:srgbClr val="FF0000"/>
                          </a:solidFill>
                          <a:effectLst/>
                          <a:latin typeface="Arial"/>
                          <a:ea typeface="Calibri" charset="0"/>
                          <a:cs typeface="Arial"/>
                        </a:rPr>
                        <a:t>of </a:t>
                      </a:r>
                      <a:r>
                        <a:rPr kumimoji="0" lang="en-US" sz="1800" b="1" i="0" u="none" strike="noStrike" cap="none" normalizeH="0" baseline="0" dirty="0" smtClean="0">
                          <a:ln>
                            <a:noFill/>
                          </a:ln>
                          <a:solidFill>
                            <a:srgbClr val="FF0000"/>
                          </a:solidFill>
                          <a:effectLst/>
                          <a:latin typeface="Arial"/>
                          <a:ea typeface="Calibri" charset="0"/>
                          <a:cs typeface="Arial"/>
                        </a:rPr>
                        <a:t>Au</a:t>
                      </a:r>
                      <a:r>
                        <a:rPr kumimoji="0" lang="en-US" sz="1800" b="1" i="0" u="none" strike="noStrike" cap="none" normalizeH="0" baseline="30000" dirty="0" smtClean="0">
                          <a:ln>
                            <a:noFill/>
                          </a:ln>
                          <a:solidFill>
                            <a:srgbClr val="FF0000"/>
                          </a:solidFill>
                          <a:effectLst/>
                          <a:latin typeface="Arial"/>
                          <a:ea typeface="Calibri" charset="0"/>
                          <a:cs typeface="Arial"/>
                        </a:rPr>
                        <a:t>79+</a:t>
                      </a:r>
                      <a:r>
                        <a:rPr kumimoji="0" lang="en-US" sz="1800" b="1" i="0" u="none" strike="noStrike" cap="none" normalizeH="0" baseline="0" dirty="0" smtClean="0">
                          <a:ln>
                            <a:noFill/>
                          </a:ln>
                          <a:solidFill>
                            <a:srgbClr val="FF0000"/>
                          </a:solidFill>
                          <a:effectLst/>
                          <a:latin typeface="Arial"/>
                          <a:ea typeface="Calibri" charset="0"/>
                          <a:cs typeface="Arial"/>
                        </a:rPr>
                        <a:t>, </a:t>
                      </a:r>
                      <a:r>
                        <a:rPr kumimoji="0" lang="en-US" sz="1800" b="1" i="0" u="none" strike="noStrike" cap="none" normalizeH="0" baseline="0" dirty="0">
                          <a:ln>
                            <a:noFill/>
                          </a:ln>
                          <a:solidFill>
                            <a:srgbClr val="FF0000"/>
                          </a:solidFill>
                          <a:effectLst/>
                          <a:latin typeface="Arial"/>
                          <a:ea typeface="Calibri" charset="0"/>
                          <a:cs typeface="Arial"/>
                        </a:rPr>
                        <a:t>GeV/u</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7462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1.0</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4605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3.0</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4287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4.5</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333399"/>
                          </a:solidFill>
                          <a:effectLst/>
                          <a:latin typeface="Arial"/>
                          <a:ea typeface="Calibri" charset="0"/>
                          <a:cs typeface="Arial"/>
                        </a:rPr>
                        <a:t>Number of ions per bunch</a:t>
                      </a:r>
                      <a:endParaRPr kumimoji="0" lang="ru-RU" sz="1800" b="1" i="0" u="none" strike="noStrike" cap="none" normalizeH="0" baseline="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65088"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333399"/>
                          </a:solidFill>
                          <a:effectLst/>
                          <a:latin typeface="Arial"/>
                          <a:ea typeface="Calibri" charset="0"/>
                          <a:cs typeface="Arial"/>
                        </a:rPr>
                        <a:t>2</a:t>
                      </a:r>
                      <a:r>
                        <a:rPr kumimoji="0" lang="ru-RU" sz="1800" b="1" i="0" u="none" strike="noStrike" cap="none" normalizeH="0" baseline="0">
                          <a:ln>
                            <a:noFill/>
                          </a:ln>
                          <a:solidFill>
                            <a:srgbClr val="333399"/>
                          </a:solidFill>
                          <a:effectLst/>
                          <a:latin typeface="Arial"/>
                          <a:ea typeface="Calibri" charset="0"/>
                          <a:cs typeface="Arial"/>
                        </a:rPr>
                        <a:t>.</a:t>
                      </a:r>
                      <a:r>
                        <a:rPr kumimoji="0" lang="en-US" sz="1800" b="1" i="0" u="none" strike="noStrike" cap="none" normalizeH="0" baseline="0">
                          <a:ln>
                            <a:noFill/>
                          </a:ln>
                          <a:solidFill>
                            <a:srgbClr val="333399"/>
                          </a:solidFill>
                          <a:effectLst/>
                          <a:latin typeface="Arial"/>
                          <a:ea typeface="Calibri" charset="0"/>
                          <a:cs typeface="Arial"/>
                        </a:rPr>
                        <a:t>0</a:t>
                      </a:r>
                      <a:r>
                        <a:rPr kumimoji="0" lang="ru-RU" sz="1800" b="1" i="0" u="none" strike="noStrike" cap="none" normalizeH="0" baseline="0">
                          <a:ln>
                            <a:noFill/>
                          </a:ln>
                          <a:solidFill>
                            <a:srgbClr val="333399"/>
                          </a:solidFill>
                          <a:effectLst/>
                          <a:latin typeface="Arial"/>
                          <a:ea typeface="Calibri" charset="0"/>
                          <a:cs typeface="Arial"/>
                        </a:rPr>
                        <a:t>·10</a:t>
                      </a:r>
                      <a:r>
                        <a:rPr kumimoji="0" lang="en-US" sz="1800" b="1" i="0" u="none" strike="noStrike" cap="none" normalizeH="0" baseline="30000">
                          <a:ln>
                            <a:noFill/>
                          </a:ln>
                          <a:solidFill>
                            <a:srgbClr val="333399"/>
                          </a:solidFill>
                          <a:effectLst/>
                          <a:latin typeface="Arial"/>
                          <a:ea typeface="Calibri" charset="0"/>
                          <a:cs typeface="Arial"/>
                        </a:rPr>
                        <a:t>8</a:t>
                      </a:r>
                      <a:endParaRPr kumimoji="0" lang="ru-RU" sz="1800" b="1" i="0" u="none" strike="noStrike" cap="none" normalizeH="0" baseline="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6667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2.4·10</a:t>
                      </a:r>
                      <a:r>
                        <a:rPr kumimoji="0" lang="en-US" sz="1800" b="1" i="0" u="none" strike="noStrike" cap="none" normalizeH="0" baseline="30000" dirty="0">
                          <a:ln>
                            <a:noFill/>
                          </a:ln>
                          <a:solidFill>
                            <a:srgbClr val="333399"/>
                          </a:solidFill>
                          <a:effectLst/>
                          <a:latin typeface="Arial"/>
                          <a:ea typeface="Calibri" charset="0"/>
                          <a:cs typeface="Arial"/>
                        </a:rPr>
                        <a:t>9</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2.3·10</a:t>
                      </a:r>
                      <a:r>
                        <a:rPr kumimoji="0" lang="en-US" sz="1800" b="1" i="0" u="none" strike="noStrike" cap="none" normalizeH="0" baseline="30000" dirty="0">
                          <a:ln>
                            <a:noFill/>
                          </a:ln>
                          <a:solidFill>
                            <a:srgbClr val="333399"/>
                          </a:solidFill>
                          <a:effectLst/>
                          <a:latin typeface="Arial"/>
                          <a:ea typeface="Calibri" charset="0"/>
                          <a:cs typeface="Arial"/>
                        </a:rPr>
                        <a:t>9</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ru-RU" sz="1800" b="1" i="1" u="none" strike="noStrike" cap="none" normalizeH="0" baseline="0" dirty="0" err="1" smtClean="0">
                          <a:ln>
                            <a:noFill/>
                          </a:ln>
                          <a:solidFill>
                            <a:srgbClr val="333399"/>
                          </a:solidFill>
                          <a:effectLst/>
                          <a:latin typeface="+mn-lt"/>
                          <a:ea typeface="Calibri" charset="0"/>
                          <a:cs typeface="Arial"/>
                        </a:rPr>
                        <a:t>Δ</a:t>
                      </a:r>
                      <a:r>
                        <a:rPr kumimoji="0" lang="en-US" sz="1800" b="1" i="1" u="none" strike="noStrike" cap="none" normalizeH="0" baseline="0" dirty="0" smtClean="0">
                          <a:ln>
                            <a:noFill/>
                          </a:ln>
                          <a:solidFill>
                            <a:srgbClr val="333399"/>
                          </a:solidFill>
                          <a:effectLst/>
                          <a:latin typeface="+mn-lt"/>
                          <a:ea typeface="Calibri" charset="0"/>
                          <a:cs typeface="Arial"/>
                        </a:rPr>
                        <a:t>p/</a:t>
                      </a:r>
                      <a:r>
                        <a:rPr kumimoji="0" lang="en-US" sz="1800" b="1" i="1" u="none" strike="noStrike" cap="none" normalizeH="0" baseline="0" dirty="0" err="1" smtClean="0">
                          <a:ln>
                            <a:noFill/>
                          </a:ln>
                          <a:solidFill>
                            <a:srgbClr val="333399"/>
                          </a:solidFill>
                          <a:effectLst/>
                          <a:latin typeface="+mn-lt"/>
                          <a:ea typeface="Calibri" charset="0"/>
                          <a:cs typeface="Arial"/>
                        </a:rPr>
                        <a:t>p</a:t>
                      </a:r>
                      <a:r>
                        <a:rPr kumimoji="0" lang="en-US" sz="1800" b="1" i="0" u="none" strike="noStrike" cap="none" normalizeH="0" baseline="-25000" dirty="0" err="1" smtClean="0">
                          <a:ln>
                            <a:noFill/>
                          </a:ln>
                          <a:solidFill>
                            <a:srgbClr val="333399"/>
                          </a:solidFill>
                          <a:effectLst/>
                          <a:latin typeface="Arial"/>
                          <a:ea typeface="Calibri" charset="0"/>
                          <a:cs typeface="Arial"/>
                        </a:rPr>
                        <a:t>rms</a:t>
                      </a:r>
                      <a:r>
                        <a:rPr kumimoji="0" lang="en-US" sz="1800" b="1" i="1" u="none" strike="noStrike" cap="none" normalizeH="0" baseline="0" dirty="0" smtClean="0">
                          <a:ln>
                            <a:noFill/>
                          </a:ln>
                          <a:solidFill>
                            <a:srgbClr val="333399"/>
                          </a:solidFill>
                          <a:effectLst/>
                          <a:latin typeface="Arial"/>
                          <a:ea typeface="Calibri" charset="0"/>
                          <a:cs typeface="Arial"/>
                        </a:rPr>
                        <a:t>, </a:t>
                      </a:r>
                      <a:r>
                        <a:rPr kumimoji="0" lang="en-US" sz="1800" b="1" i="0" u="none" strike="noStrike" cap="none" normalizeH="0" baseline="0" dirty="0" smtClean="0">
                          <a:ln>
                            <a:noFill/>
                          </a:ln>
                          <a:solidFill>
                            <a:srgbClr val="333399"/>
                          </a:solidFill>
                          <a:effectLst/>
                          <a:latin typeface="Arial"/>
                          <a:ea typeface="Calibri" charset="0"/>
                          <a:cs typeface="Arial"/>
                        </a:rPr>
                        <a:t>10</a:t>
                      </a:r>
                      <a:r>
                        <a:rPr kumimoji="0" lang="en-US" sz="1800" b="1" i="0" u="none" strike="noStrike" cap="none" normalizeH="0" baseline="30000" dirty="0" smtClean="0">
                          <a:ln>
                            <a:noFill/>
                          </a:ln>
                          <a:solidFill>
                            <a:srgbClr val="333399"/>
                          </a:solidFill>
                          <a:effectLst/>
                          <a:latin typeface="Arial"/>
                          <a:ea typeface="Calibri" charset="0"/>
                          <a:cs typeface="Arial"/>
                        </a:rPr>
                        <a:t>-3</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0.55</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1.15</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31763"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1.5</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err="1" smtClean="0">
                          <a:ln>
                            <a:noFill/>
                          </a:ln>
                          <a:solidFill>
                            <a:srgbClr val="333399"/>
                          </a:solidFill>
                          <a:effectLst/>
                          <a:latin typeface="Arial"/>
                          <a:ea typeface="Calibri" charset="0"/>
                          <a:cs typeface="Arial"/>
                        </a:rPr>
                        <a:t>ε</a:t>
                      </a:r>
                      <a:r>
                        <a:rPr kumimoji="0" lang="en-US" sz="1800" b="1" i="0" u="none" strike="noStrike" cap="none" normalizeH="0" baseline="-25000" dirty="0" err="1" smtClean="0">
                          <a:ln>
                            <a:noFill/>
                          </a:ln>
                          <a:solidFill>
                            <a:srgbClr val="333399"/>
                          </a:solidFill>
                          <a:effectLst/>
                          <a:latin typeface="Arial"/>
                          <a:ea typeface="Calibri" charset="0"/>
                          <a:cs typeface="Arial"/>
                        </a:rPr>
                        <a:t>rms</a:t>
                      </a:r>
                      <a:r>
                        <a:rPr kumimoji="0" lang="en-US" sz="1800" b="1" i="0" u="none" strike="noStrike" cap="none" normalizeH="0" baseline="0" dirty="0" smtClean="0">
                          <a:ln>
                            <a:noFill/>
                          </a:ln>
                          <a:solidFill>
                            <a:srgbClr val="333399"/>
                          </a:solidFill>
                          <a:effectLst/>
                          <a:latin typeface="Arial"/>
                          <a:ea typeface="Calibri" charset="0"/>
                          <a:cs typeface="Arial"/>
                        </a:rPr>
                        <a:t>, (h/v) </a:t>
                      </a:r>
                      <a:r>
                        <a:rPr kumimoji="0" lang="ru-RU" sz="1800" b="1" i="1" u="none" strike="noStrike" cap="none" normalizeH="0" baseline="0" dirty="0" smtClean="0">
                          <a:ln>
                            <a:noFill/>
                          </a:ln>
                          <a:solidFill>
                            <a:srgbClr val="333399"/>
                          </a:solidFill>
                          <a:effectLst/>
                          <a:latin typeface="Arial"/>
                          <a:ea typeface="Calibri" charset="0"/>
                          <a:cs typeface="Arial"/>
                        </a:rPr>
                        <a:t>π</a:t>
                      </a:r>
                      <a:r>
                        <a:rPr kumimoji="0" lang="ru-RU" sz="1800" b="1" i="0" u="none" strike="noStrike" cap="none" normalizeH="0" baseline="0" dirty="0" smtClean="0">
                          <a:ln>
                            <a:noFill/>
                          </a:ln>
                          <a:solidFill>
                            <a:srgbClr val="333399"/>
                          </a:solidFill>
                          <a:effectLst/>
                          <a:latin typeface="Arial"/>
                          <a:ea typeface="Calibri" charset="0"/>
                          <a:cs typeface="Arial"/>
                        </a:rPr>
                        <a:t> </a:t>
                      </a:r>
                      <a:r>
                        <a:rPr kumimoji="0" lang="en-US" sz="1800" b="1" i="0" u="none" strike="noStrike" cap="none" normalizeH="0" baseline="0" dirty="0" err="1">
                          <a:ln>
                            <a:noFill/>
                          </a:ln>
                          <a:solidFill>
                            <a:srgbClr val="333399"/>
                          </a:solidFill>
                          <a:effectLst/>
                          <a:latin typeface="Arial"/>
                          <a:ea typeface="Calibri" charset="0"/>
                          <a:cs typeface="Arial"/>
                        </a:rPr>
                        <a:t>mm·mrad</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333399"/>
                          </a:solidFill>
                          <a:effectLst/>
                          <a:latin typeface="Arial"/>
                          <a:ea typeface="Calibri" charset="0"/>
                          <a:cs typeface="Arial"/>
                        </a:rPr>
                        <a:t>1.1/0.95</a:t>
                      </a:r>
                      <a:endParaRPr kumimoji="0" lang="ru-RU" sz="1800" b="1" i="0" u="none" strike="noStrike" cap="none" normalizeH="0" baseline="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4922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1.1/</a:t>
                      </a:r>
                      <a:r>
                        <a:rPr kumimoji="0" lang="en-US" sz="1800" b="1" i="0" u="none" strike="noStrike" cap="none" normalizeH="0" baseline="0" dirty="0" smtClean="0">
                          <a:ln>
                            <a:noFill/>
                          </a:ln>
                          <a:solidFill>
                            <a:srgbClr val="333399"/>
                          </a:solidFill>
                          <a:effectLst/>
                          <a:latin typeface="Arial"/>
                          <a:ea typeface="Calibri" charset="0"/>
                          <a:cs typeface="Arial"/>
                        </a:rPr>
                        <a:t>0.85</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4605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1.1/</a:t>
                      </a:r>
                      <a:r>
                        <a:rPr kumimoji="0" lang="en-US" sz="1800" b="1" i="0" u="none" strike="noStrike" cap="none" normalizeH="0" baseline="0" dirty="0" smtClean="0">
                          <a:ln>
                            <a:noFill/>
                          </a:ln>
                          <a:solidFill>
                            <a:srgbClr val="333399"/>
                          </a:solidFill>
                          <a:effectLst/>
                          <a:latin typeface="Arial"/>
                          <a:ea typeface="Calibri" charset="0"/>
                          <a:cs typeface="Arial"/>
                        </a:rPr>
                        <a:t>0.75</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Luminosity</a:t>
                      </a:r>
                      <a:r>
                        <a:rPr kumimoji="0" lang="en-US" sz="1800" b="1" i="0" u="none" strike="noStrike" cap="none" normalizeH="0" baseline="0" dirty="0" smtClean="0">
                          <a:ln>
                            <a:noFill/>
                          </a:ln>
                          <a:solidFill>
                            <a:srgbClr val="FF0000"/>
                          </a:solidFill>
                          <a:effectLst/>
                          <a:latin typeface="Arial"/>
                          <a:ea typeface="Calibri" charset="0"/>
                          <a:cs typeface="Arial"/>
                        </a:rPr>
                        <a:t>, </a:t>
                      </a:r>
                      <a:r>
                        <a:rPr kumimoji="0" lang="en-US" sz="1800" b="1" i="0" u="none" strike="noStrike" cap="none" normalizeH="0" baseline="0" dirty="0">
                          <a:ln>
                            <a:noFill/>
                          </a:ln>
                          <a:solidFill>
                            <a:srgbClr val="FF0000"/>
                          </a:solidFill>
                          <a:effectLst/>
                          <a:latin typeface="Arial"/>
                          <a:ea typeface="Calibri" charset="0"/>
                          <a:cs typeface="Arial"/>
                        </a:rPr>
                        <a:t>cm</a:t>
                      </a:r>
                      <a:r>
                        <a:rPr kumimoji="0" lang="en-US" sz="1800" b="1" i="0" u="none" strike="noStrike" cap="none" normalizeH="0" baseline="30000" dirty="0">
                          <a:ln>
                            <a:noFill/>
                          </a:ln>
                          <a:solidFill>
                            <a:srgbClr val="FF0000"/>
                          </a:solidFill>
                          <a:effectLst/>
                          <a:latin typeface="Arial"/>
                          <a:ea typeface="Calibri" charset="0"/>
                          <a:cs typeface="Arial"/>
                        </a:rPr>
                        <a:t>-2</a:t>
                      </a:r>
                      <a:r>
                        <a:rPr kumimoji="0" lang="en-US" sz="1800" b="1" i="0" u="none" strike="noStrike" cap="none" normalizeH="0" baseline="0" dirty="0">
                          <a:ln>
                            <a:noFill/>
                          </a:ln>
                          <a:solidFill>
                            <a:srgbClr val="FF0000"/>
                          </a:solidFill>
                          <a:effectLst/>
                          <a:latin typeface="Arial"/>
                          <a:ea typeface="Calibri" charset="0"/>
                          <a:cs typeface="Arial"/>
                        </a:rPr>
                        <a:t> s</a:t>
                      </a:r>
                      <a:r>
                        <a:rPr kumimoji="0" lang="en-US" sz="1800" b="1" i="0" u="none" strike="noStrike" cap="none" normalizeH="0" baseline="30000" dirty="0">
                          <a:ln>
                            <a:noFill/>
                          </a:ln>
                          <a:solidFill>
                            <a:srgbClr val="FF0000"/>
                          </a:solidFill>
                          <a:effectLst/>
                          <a:latin typeface="Arial"/>
                          <a:ea typeface="Calibri" charset="0"/>
                          <a:cs typeface="Arial"/>
                        </a:rPr>
                        <a:t>-1</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477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0.6·10</a:t>
                      </a:r>
                      <a:r>
                        <a:rPr kumimoji="0" lang="en-US" sz="1800" b="1" i="0" u="none" strike="noStrike" cap="none" normalizeH="0" baseline="30000" dirty="0">
                          <a:ln>
                            <a:noFill/>
                          </a:ln>
                          <a:solidFill>
                            <a:srgbClr val="FF0000"/>
                          </a:solidFill>
                          <a:effectLst/>
                          <a:latin typeface="Arial"/>
                          <a:ea typeface="Calibri" charset="0"/>
                          <a:cs typeface="Arial"/>
                        </a:rPr>
                        <a:t>25</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2382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a:ea typeface="Calibri" charset="0"/>
                          <a:cs typeface="Arial"/>
                        </a:rPr>
                        <a:t>1·</a:t>
                      </a:r>
                      <a:r>
                        <a:rPr kumimoji="0" lang="en-US" sz="1800" b="1" i="0" u="none" strike="noStrike" cap="none" normalizeH="0" baseline="0" dirty="0">
                          <a:ln>
                            <a:noFill/>
                          </a:ln>
                          <a:solidFill>
                            <a:srgbClr val="FF0000"/>
                          </a:solidFill>
                          <a:effectLst/>
                          <a:latin typeface="Arial"/>
                          <a:ea typeface="Calibri" charset="0"/>
                          <a:cs typeface="Arial"/>
                        </a:rPr>
                        <a:t>10</a:t>
                      </a:r>
                      <a:r>
                        <a:rPr kumimoji="0" lang="en-US" sz="1800" b="1" i="0" u="none" strike="noStrike" cap="none" normalizeH="0" baseline="30000" dirty="0">
                          <a:ln>
                            <a:noFill/>
                          </a:ln>
                          <a:solidFill>
                            <a:srgbClr val="FF0000"/>
                          </a:solidFill>
                          <a:effectLst/>
                          <a:latin typeface="Arial"/>
                          <a:ea typeface="Calibri" charset="0"/>
                          <a:cs typeface="Arial"/>
                        </a:rPr>
                        <a:t>27</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2065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a:ea typeface="Calibri" charset="0"/>
                          <a:cs typeface="Arial"/>
                        </a:rPr>
                        <a:t>1·</a:t>
                      </a:r>
                      <a:r>
                        <a:rPr kumimoji="0" lang="en-US" sz="1800" b="1" i="0" u="none" strike="noStrike" cap="none" normalizeH="0" baseline="0" dirty="0">
                          <a:ln>
                            <a:noFill/>
                          </a:ln>
                          <a:solidFill>
                            <a:srgbClr val="FF0000"/>
                          </a:solidFill>
                          <a:effectLst/>
                          <a:latin typeface="Arial"/>
                          <a:ea typeface="Calibri" charset="0"/>
                          <a:cs typeface="Arial"/>
                        </a:rPr>
                        <a:t>10</a:t>
                      </a:r>
                      <a:r>
                        <a:rPr kumimoji="0" lang="en-US" sz="1800" b="1" i="0" u="none" strike="noStrike" cap="none" normalizeH="0" baseline="30000" dirty="0">
                          <a:ln>
                            <a:noFill/>
                          </a:ln>
                          <a:solidFill>
                            <a:srgbClr val="FF0000"/>
                          </a:solidFill>
                          <a:effectLst/>
                          <a:latin typeface="Arial"/>
                          <a:ea typeface="Calibri" charset="0"/>
                          <a:cs typeface="Arial"/>
                        </a:rPr>
                        <a:t>27</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IBS </a:t>
                      </a:r>
                      <a:r>
                        <a:rPr kumimoji="0" lang="en-US" sz="1800" b="1" i="0" u="none" strike="noStrike" cap="none" normalizeH="0" baseline="0" dirty="0" smtClean="0">
                          <a:ln>
                            <a:noFill/>
                          </a:ln>
                          <a:solidFill>
                            <a:srgbClr val="333399"/>
                          </a:solidFill>
                          <a:effectLst/>
                          <a:latin typeface="Arial"/>
                          <a:ea typeface="Calibri" charset="0"/>
                          <a:cs typeface="Arial"/>
                        </a:rPr>
                        <a:t>growth </a:t>
                      </a:r>
                      <a:r>
                        <a:rPr kumimoji="0" lang="en-US" sz="1800" b="1" i="0" u="none" strike="noStrike" cap="none" normalizeH="0" baseline="0" dirty="0">
                          <a:ln>
                            <a:noFill/>
                          </a:ln>
                          <a:solidFill>
                            <a:srgbClr val="333399"/>
                          </a:solidFill>
                          <a:effectLst/>
                          <a:latin typeface="Arial"/>
                          <a:ea typeface="Calibri" charset="0"/>
                          <a:cs typeface="Arial"/>
                        </a:rPr>
                        <a:t>time</a:t>
                      </a:r>
                      <a:r>
                        <a:rPr kumimoji="0" lang="ru-RU" sz="1800" b="1" i="0" u="none" strike="noStrike" cap="none" normalizeH="0" baseline="0" dirty="0">
                          <a:ln>
                            <a:noFill/>
                          </a:ln>
                          <a:solidFill>
                            <a:srgbClr val="333399"/>
                          </a:solidFill>
                          <a:effectLst/>
                          <a:latin typeface="Arial"/>
                          <a:ea typeface="Calibri" charset="0"/>
                          <a:cs typeface="Arial"/>
                        </a:rPr>
                        <a:t>, </a:t>
                      </a:r>
                      <a:r>
                        <a:rPr kumimoji="0" lang="en-US" sz="1800" b="1" i="0" u="none" strike="noStrike" cap="none" normalizeH="0" baseline="0" dirty="0">
                          <a:ln>
                            <a:noFill/>
                          </a:ln>
                          <a:solidFill>
                            <a:srgbClr val="333399"/>
                          </a:solidFill>
                          <a:effectLst/>
                          <a:latin typeface="Arial"/>
                          <a:ea typeface="Calibri" charset="0"/>
                          <a:cs typeface="Arial"/>
                        </a:rPr>
                        <a:t>s</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79388" marR="0" lvl="0" indent="0" algn="ctr"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a:ln>
                            <a:noFill/>
                          </a:ln>
                          <a:solidFill>
                            <a:srgbClr val="333399"/>
                          </a:solidFill>
                          <a:effectLst/>
                          <a:latin typeface="Arial"/>
                          <a:ea typeface="Calibri" charset="0"/>
                          <a:cs typeface="Arial"/>
                        </a:rPr>
                        <a:t>1</a:t>
                      </a:r>
                      <a:r>
                        <a:rPr kumimoji="0" lang="en-US" sz="1800" b="1" i="0" u="none" strike="noStrike" cap="none" normalizeH="0" baseline="0" dirty="0">
                          <a:ln>
                            <a:noFill/>
                          </a:ln>
                          <a:solidFill>
                            <a:srgbClr val="333399"/>
                          </a:solidFill>
                          <a:effectLst/>
                          <a:latin typeface="Arial"/>
                          <a:ea typeface="Calibri" charset="0"/>
                          <a:cs typeface="Arial"/>
                        </a:rPr>
                        <a:t>6</a:t>
                      </a:r>
                      <a:r>
                        <a:rPr kumimoji="0" lang="ru-RU" sz="1800" b="1" i="0" u="none" strike="noStrike" cap="none" normalizeH="0" baseline="0" dirty="0">
                          <a:ln>
                            <a:noFill/>
                          </a:ln>
                          <a:solidFill>
                            <a:srgbClr val="333399"/>
                          </a:solidFill>
                          <a:effectLst/>
                          <a:latin typeface="Arial"/>
                          <a:ea typeface="Calibri" charset="0"/>
                          <a:cs typeface="Arial"/>
                        </a:rPr>
                        <a:t>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0813"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46</a:t>
                      </a:r>
                      <a:r>
                        <a:rPr kumimoji="0" lang="ru-RU" sz="1800" b="1" i="0" u="none" strike="noStrike" cap="none" normalizeH="0" baseline="0" dirty="0">
                          <a:ln>
                            <a:noFill/>
                          </a:ln>
                          <a:solidFill>
                            <a:srgbClr val="333399"/>
                          </a:solidFill>
                          <a:effectLst/>
                          <a:latin typeface="Arial"/>
                          <a:ea typeface="Calibri" charset="0"/>
                          <a:cs typeface="Arial"/>
                        </a:rPr>
                        <a:t>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15888"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1800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5121" name="Text Box 2"/>
          <p:cNvSpPr txBox="1">
            <a:spLocks noChangeArrowheads="1"/>
          </p:cNvSpPr>
          <p:nvPr/>
        </p:nvSpPr>
        <p:spPr bwMode="auto">
          <a:xfrm>
            <a:off x="1907704" y="908720"/>
            <a:ext cx="51125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algn="ctr">
              <a:spcBef>
                <a:spcPts val="0"/>
              </a:spcBef>
            </a:pPr>
            <a:r>
              <a:rPr kumimoji="0" lang="en-US" sz="2400" b="1" dirty="0" smtClean="0">
                <a:solidFill>
                  <a:srgbClr val="0000CC"/>
                </a:solidFill>
                <a:latin typeface="+mn-lt"/>
                <a:cs typeface="Arial" panose="020B0604020202020204" pitchFamily="34" charset="0"/>
              </a:rPr>
              <a:t>The </a:t>
            </a:r>
            <a:r>
              <a:rPr kumimoji="0" lang="en-US" sz="2400" b="1" dirty="0">
                <a:solidFill>
                  <a:srgbClr val="0000CC"/>
                </a:solidFill>
                <a:latin typeface="+mn-lt"/>
                <a:cs typeface="Arial" panose="020B0604020202020204" pitchFamily="34" charset="0"/>
              </a:rPr>
              <a:t>NICA </a:t>
            </a:r>
            <a:r>
              <a:rPr kumimoji="0" lang="en-US" sz="2400" b="1" dirty="0" smtClean="0">
                <a:solidFill>
                  <a:srgbClr val="0000CC"/>
                </a:solidFill>
                <a:latin typeface="+mn-lt"/>
                <a:cs typeface="Arial" panose="020B0604020202020204" pitchFamily="34" charset="0"/>
              </a:rPr>
              <a:t>Collider: two of 503 m superconducting rings in the common cryostat system,</a:t>
            </a:r>
          </a:p>
          <a:p>
            <a:pPr algn="ctr">
              <a:spcBef>
                <a:spcPts val="0"/>
              </a:spcBef>
            </a:pPr>
            <a:r>
              <a:rPr kumimoji="0" lang="en-US" sz="2400" b="1" dirty="0">
                <a:solidFill>
                  <a:srgbClr val="0000CC"/>
                </a:solidFill>
                <a:latin typeface="+mn-lt"/>
                <a:cs typeface="Arial" panose="020B0604020202020204" pitchFamily="34" charset="0"/>
              </a:rPr>
              <a:t>s</a:t>
            </a:r>
            <a:r>
              <a:rPr kumimoji="0" lang="en-US" sz="2400" b="1" dirty="0" smtClean="0">
                <a:solidFill>
                  <a:srgbClr val="0000CC"/>
                </a:solidFill>
                <a:latin typeface="+mn-lt"/>
                <a:cs typeface="Arial" panose="020B0604020202020204" pitchFamily="34" charset="0"/>
              </a:rPr>
              <a:t>eparated vertically by 32 cm</a:t>
            </a:r>
            <a:endParaRPr kumimoji="0" lang="ru-RU" sz="2400" b="1" dirty="0">
              <a:solidFill>
                <a:srgbClr val="0000CC"/>
              </a:solidFill>
              <a:latin typeface="+mn-lt"/>
              <a:cs typeface="Arial" panose="020B0604020202020204" pitchFamily="34" charset="0"/>
            </a:endParaRPr>
          </a:p>
        </p:txBody>
      </p:sp>
      <p:sp>
        <p:nvSpPr>
          <p:cNvPr id="45119" name="Rectangle 7"/>
          <p:cNvSpPr>
            <a:spLocks noChangeArrowheads="1"/>
          </p:cNvSpPr>
          <p:nvPr/>
        </p:nvSpPr>
        <p:spPr bwMode="auto">
          <a:xfrm>
            <a:off x="107504" y="3573016"/>
            <a:ext cx="20531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marL="0" indent="0" algn="ctr"/>
            <a:r>
              <a:rPr lang="en-US" sz="2000" b="1" dirty="0" smtClean="0">
                <a:solidFill>
                  <a:srgbClr val="000066"/>
                </a:solidFill>
                <a:cs typeface="Arial" panose="020B0604020202020204" pitchFamily="34" charset="0"/>
                <a:sym typeface="Apple Chancery" charset="0"/>
              </a:rPr>
              <a:t>Collider lattice</a:t>
            </a:r>
            <a:r>
              <a:rPr lang="en-US" sz="2000" b="1" dirty="0">
                <a:solidFill>
                  <a:srgbClr val="000066"/>
                </a:solidFill>
                <a:cs typeface="Arial" panose="020B0604020202020204" pitchFamily="34" charset="0"/>
                <a:sym typeface="Apple Chancery" charset="0"/>
              </a:rPr>
              <a:t>:</a:t>
            </a:r>
          </a:p>
          <a:p>
            <a:pPr marL="0" indent="0" algn="ctr"/>
            <a:r>
              <a:rPr lang="en-US" sz="2000" b="1" dirty="0">
                <a:solidFill>
                  <a:srgbClr val="000066"/>
                </a:solidFill>
                <a:cs typeface="Arial" panose="020B0604020202020204" pitchFamily="34" charset="0"/>
                <a:sym typeface="Apple Chancery" charset="0"/>
              </a:rPr>
              <a:t> FODO, </a:t>
            </a:r>
          </a:p>
          <a:p>
            <a:pPr marL="0" indent="0" algn="ctr"/>
            <a:r>
              <a:rPr kumimoji="0" lang="en-US" sz="2000" b="1" dirty="0">
                <a:solidFill>
                  <a:srgbClr val="000066"/>
                </a:solidFill>
                <a:cs typeface="Arial" panose="020B0604020202020204" pitchFamily="34" charset="0"/>
              </a:rPr>
              <a:t>12 cells x 90</a:t>
            </a:r>
            <a:r>
              <a:rPr kumimoji="0" lang="en-US" sz="2000" b="1" baseline="30000" dirty="0">
                <a:solidFill>
                  <a:srgbClr val="000066"/>
                </a:solidFill>
                <a:cs typeface="Arial" panose="020B0604020202020204" pitchFamily="34" charset="0"/>
              </a:rPr>
              <a:t>0</a:t>
            </a:r>
            <a:r>
              <a:rPr kumimoji="0" lang="en-US" sz="2000" b="1" dirty="0">
                <a:solidFill>
                  <a:srgbClr val="000066"/>
                </a:solidFill>
                <a:cs typeface="Arial" panose="020B0604020202020204" pitchFamily="34" charset="0"/>
              </a:rPr>
              <a:t> </a:t>
            </a:r>
          </a:p>
          <a:p>
            <a:pPr marL="0" indent="0" algn="ctr"/>
            <a:r>
              <a:rPr kumimoji="0" lang="en-US" sz="2000" b="1" dirty="0">
                <a:solidFill>
                  <a:srgbClr val="000066"/>
                </a:solidFill>
                <a:cs typeface="Arial" panose="020B0604020202020204" pitchFamily="34" charset="0"/>
              </a:rPr>
              <a:t>each arc</a:t>
            </a:r>
            <a:endParaRPr lang="en-US" sz="2800" b="1" dirty="0">
              <a:solidFill>
                <a:srgbClr val="000066"/>
              </a:solidFill>
              <a:cs typeface="Arial" panose="020B0604020202020204" pitchFamily="34" charset="0"/>
              <a:sym typeface="Apple Chancery" charset="0"/>
            </a:endParaRPr>
          </a:p>
        </p:txBody>
      </p:sp>
      <p:sp>
        <p:nvSpPr>
          <p:cNvPr id="2" name="TextBox 1"/>
          <p:cNvSpPr txBox="1"/>
          <p:nvPr/>
        </p:nvSpPr>
        <p:spPr>
          <a:xfrm>
            <a:off x="35496" y="5027692"/>
            <a:ext cx="2267744" cy="1569660"/>
          </a:xfrm>
          <a:prstGeom prst="rect">
            <a:avLst/>
          </a:prstGeom>
          <a:noFill/>
        </p:spPr>
        <p:txBody>
          <a:bodyPr wrap="square" rtlCol="0">
            <a:spAutoFit/>
          </a:bodyPr>
          <a:lstStyle/>
          <a:p>
            <a:pPr algn="ctr"/>
            <a:r>
              <a:rPr lang="en-US" sz="2400" b="1" dirty="0" smtClean="0">
                <a:solidFill>
                  <a:srgbClr val="3366FF"/>
                </a:solidFill>
              </a:rPr>
              <a:t>Electron cooling &amp; stochastic cooling</a:t>
            </a:r>
            <a:endParaRPr lang="ru-RU" sz="2400" b="1" dirty="0">
              <a:solidFill>
                <a:srgbClr val="3366FF"/>
              </a:solidFill>
            </a:endParaRPr>
          </a:p>
        </p:txBody>
      </p:sp>
    </p:spTree>
    <p:extLst>
      <p:ext uri="{BB962C8B-B14F-4D97-AF65-F5344CB8AC3E}">
        <p14:creationId xmlns:p14="http://schemas.microsoft.com/office/powerpoint/2010/main" val="2433135970"/>
      </p:ext>
    </p:extLst>
  </p:cSld>
  <p:clrMapOvr>
    <a:masterClrMapping/>
  </p:clrMapOvr>
  <p:transition xmlns:p14="http://schemas.microsoft.com/office/powerpoint/2010/main" advTm="2859"/>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15906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descr="NICA_header_blue.tif"/>
          <p:cNvPicPr>
            <a:picLocks noChangeAspect="1"/>
          </p:cNvPicPr>
          <p:nvPr/>
        </p:nvPicPr>
        <p:blipFill>
          <a:blip r:embed="rId2">
            <a:alphaModFix amt="50000"/>
            <a:extLst>
              <a:ext uri="{28A0092B-C50C-407E-A947-70E740481C1C}">
                <a14:useLocalDpi xmlns:a14="http://schemas.microsoft.com/office/drawing/2010/main"/>
              </a:ext>
            </a:extLst>
          </a:blip>
          <a:srcRect/>
          <a:stretch>
            <a:fillRect/>
          </a:stretch>
        </p:blipFill>
        <p:spPr bwMode="auto">
          <a:xfrm>
            <a:off x="-10030" y="-67554"/>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3" name="Group 40"/>
          <p:cNvGrpSpPr>
            <a:grpSpLocks/>
          </p:cNvGrpSpPr>
          <p:nvPr/>
        </p:nvGrpSpPr>
        <p:grpSpPr bwMode="auto">
          <a:xfrm>
            <a:off x="0" y="4959350"/>
            <a:ext cx="4931724" cy="984250"/>
            <a:chOff x="0" y="2840"/>
            <a:chExt cx="3023" cy="620"/>
          </a:xfrm>
        </p:grpSpPr>
        <p:sp>
          <p:nvSpPr>
            <p:cNvPr id="66597" name="Text Box 41"/>
            <p:cNvSpPr txBox="1">
              <a:spLocks noChangeArrowheads="1"/>
            </p:cNvSpPr>
            <p:nvPr/>
          </p:nvSpPr>
          <p:spPr bwMode="auto">
            <a:xfrm>
              <a:off x="0" y="2840"/>
              <a:ext cx="3023" cy="6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800" b="1" dirty="0">
                  <a:solidFill>
                    <a:srgbClr val="FF0000"/>
                  </a:solidFill>
                  <a:latin typeface="+mn-lt"/>
                </a:rPr>
                <a:t>                    GSI/FAIR</a:t>
              </a:r>
            </a:p>
            <a:p>
              <a:pPr algn="r">
                <a:buFont typeface="Wingdings" charset="0"/>
                <a:buNone/>
              </a:pPr>
              <a:r>
                <a:rPr kumimoji="0" lang="en-US" sz="2000" b="1" dirty="0">
                  <a:solidFill>
                    <a:srgbClr val="FF0000"/>
                  </a:solidFill>
                  <a:latin typeface="+mn-lt"/>
                </a:rPr>
                <a:t>         </a:t>
              </a:r>
              <a:r>
                <a:rPr kumimoji="0" lang="en-US" sz="1800" b="1" dirty="0">
                  <a:solidFill>
                    <a:srgbClr val="FF0000"/>
                  </a:solidFill>
                  <a:latin typeface="+mn-lt"/>
                </a:rPr>
                <a:t>SC dipoles for Booster/SIS-100</a:t>
              </a:r>
            </a:p>
            <a:p>
              <a:pPr algn="r">
                <a:buFont typeface="Wingdings" charset="0"/>
                <a:buNone/>
              </a:pPr>
              <a:r>
                <a:rPr kumimoji="0" lang="en-US" sz="1800" b="1" dirty="0">
                  <a:solidFill>
                    <a:srgbClr val="FF0000"/>
                  </a:solidFill>
                  <a:latin typeface="+mn-lt"/>
                </a:rPr>
                <a:t>           beam cooling, diagnostics</a:t>
              </a:r>
            </a:p>
          </p:txBody>
        </p:sp>
        <p:pic>
          <p:nvPicPr>
            <p:cNvPr id="66598" name="Picture 42" descr="topo-f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48"/>
              <a:ext cx="70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4" name="Text Box 8"/>
          <p:cNvSpPr txBox="1">
            <a:spLocks noChangeArrowheads="1"/>
          </p:cNvSpPr>
          <p:nvPr/>
        </p:nvSpPr>
        <p:spPr bwMode="auto">
          <a:xfrm>
            <a:off x="76200" y="0"/>
            <a:ext cx="9004300"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lnSpc>
                <a:spcPct val="130000"/>
              </a:lnSpc>
            </a:pPr>
            <a:r>
              <a:rPr kumimoji="0" lang="en-US" sz="3200" b="1" dirty="0" smtClean="0">
                <a:solidFill>
                  <a:srgbClr val="000090"/>
                </a:solidFill>
              </a:rPr>
              <a:t>International mega-project NICA</a:t>
            </a:r>
            <a:endParaRPr kumimoji="0" lang="ru-RU" sz="4400" b="1" dirty="0">
              <a:solidFill>
                <a:srgbClr val="000090"/>
              </a:solidFill>
            </a:endParaRPr>
          </a:p>
        </p:txBody>
      </p:sp>
      <p:grpSp>
        <p:nvGrpSpPr>
          <p:cNvPr id="66565" name="Group 31"/>
          <p:cNvGrpSpPr>
            <a:grpSpLocks/>
          </p:cNvGrpSpPr>
          <p:nvPr/>
        </p:nvGrpSpPr>
        <p:grpSpPr bwMode="auto">
          <a:xfrm>
            <a:off x="0" y="1524001"/>
            <a:ext cx="4254500" cy="658813"/>
            <a:chOff x="104" y="624"/>
            <a:chExt cx="2792" cy="415"/>
          </a:xfrm>
        </p:grpSpPr>
        <p:sp>
          <p:nvSpPr>
            <p:cNvPr id="66595" name="Text Box 32"/>
            <p:cNvSpPr txBox="1">
              <a:spLocks noChangeArrowheads="1"/>
            </p:cNvSpPr>
            <p:nvPr/>
          </p:nvSpPr>
          <p:spPr bwMode="auto">
            <a:xfrm>
              <a:off x="104" y="624"/>
              <a:ext cx="2792" cy="41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lnSpc>
                  <a:spcPct val="130000"/>
                </a:lnSpc>
                <a:buFont typeface="Wingdings" charset="0"/>
                <a:buNone/>
              </a:pPr>
              <a:r>
                <a:rPr kumimoji="0" lang="en-US" sz="1600" b="1" dirty="0" err="1" smtClean="0">
                  <a:solidFill>
                    <a:srgbClr val="FF0000"/>
                  </a:solidFill>
                  <a:latin typeface="+mn-lt"/>
                </a:rPr>
                <a:t>Budker</a:t>
              </a:r>
              <a:r>
                <a:rPr kumimoji="0" lang="en-US" sz="1600" b="1" dirty="0" smtClean="0">
                  <a:solidFill>
                    <a:srgbClr val="FF0000"/>
                  </a:solidFill>
                  <a:latin typeface="+mn-lt"/>
                </a:rPr>
                <a:t> INP SB RAS, Novosibirsk</a:t>
              </a:r>
              <a:endParaRPr kumimoji="0" lang="en-US" sz="1600" b="1" dirty="0">
                <a:solidFill>
                  <a:srgbClr val="FF0000"/>
                </a:solidFill>
                <a:latin typeface="+mn-lt"/>
              </a:endParaRPr>
            </a:p>
            <a:p>
              <a:pPr>
                <a:buFont typeface="Wingdings" charset="0"/>
                <a:buChar char="ü"/>
              </a:pPr>
              <a:r>
                <a:rPr kumimoji="0" lang="en-US" sz="1600" b="1" dirty="0">
                  <a:solidFill>
                    <a:srgbClr val="FF0000"/>
                  </a:solidFill>
                  <a:latin typeface="+mn-lt"/>
                </a:rPr>
                <a:t> </a:t>
              </a:r>
            </a:p>
          </p:txBody>
        </p:sp>
        <p:pic>
          <p:nvPicPr>
            <p:cNvPr id="66596" name="Picture 33" descr="3-BINP-logotyp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 y="640"/>
              <a:ext cx="377" cy="36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66566" name="Group 34"/>
          <p:cNvGrpSpPr>
            <a:grpSpLocks/>
          </p:cNvGrpSpPr>
          <p:nvPr/>
        </p:nvGrpSpPr>
        <p:grpSpPr bwMode="auto">
          <a:xfrm>
            <a:off x="4729609" y="1196798"/>
            <a:ext cx="4381500" cy="612775"/>
            <a:chOff x="3000" y="638"/>
            <a:chExt cx="2760" cy="386"/>
          </a:xfrm>
        </p:grpSpPr>
        <p:sp>
          <p:nvSpPr>
            <p:cNvPr id="66593" name="Text Box 35"/>
            <p:cNvSpPr txBox="1">
              <a:spLocks noChangeArrowheads="1"/>
            </p:cNvSpPr>
            <p:nvPr/>
          </p:nvSpPr>
          <p:spPr bwMode="auto">
            <a:xfrm>
              <a:off x="3000" y="639"/>
              <a:ext cx="2760" cy="36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600" b="1" dirty="0">
                  <a:solidFill>
                    <a:srgbClr val="FF0000"/>
                  </a:solidFill>
                  <a:latin typeface="+mn-lt"/>
                </a:rPr>
                <a:t>	     </a:t>
              </a:r>
              <a:r>
                <a:rPr kumimoji="0" lang="en-US" sz="1600" b="1" dirty="0" smtClean="0">
                  <a:solidFill>
                    <a:srgbClr val="FF0000"/>
                  </a:solidFill>
                  <a:latin typeface="+mn-lt"/>
                </a:rPr>
                <a:t>NRC KI IHEP, </a:t>
              </a:r>
              <a:r>
                <a:rPr kumimoji="0" lang="en-US" sz="1600" b="1" dirty="0" err="1" smtClean="0">
                  <a:solidFill>
                    <a:srgbClr val="FF0000"/>
                  </a:solidFill>
                  <a:latin typeface="+mn-lt"/>
                </a:rPr>
                <a:t>Protvino</a:t>
              </a:r>
              <a:r>
                <a:rPr kumimoji="0" lang="en-US" sz="1600" b="1" dirty="0" smtClean="0">
                  <a:solidFill>
                    <a:srgbClr val="FF0000"/>
                  </a:solidFill>
                  <a:latin typeface="+mn-lt"/>
                </a:rPr>
                <a:t>: </a:t>
              </a:r>
              <a:r>
                <a:rPr kumimoji="0" lang="en-US" sz="1600" b="1" dirty="0" err="1" smtClean="0">
                  <a:solidFill>
                    <a:srgbClr val="FF0000"/>
                  </a:solidFill>
                  <a:latin typeface="+mn-lt"/>
                </a:rPr>
                <a:t>RFQ</a:t>
              </a:r>
              <a:r>
                <a:rPr kumimoji="0" lang="en-US" sz="1600" b="1" dirty="0" err="1">
                  <a:solidFill>
                    <a:srgbClr val="FF0000"/>
                  </a:solidFill>
                  <a:latin typeface="+mn-lt"/>
                </a:rPr>
                <a:t>,beam</a:t>
              </a:r>
              <a:r>
                <a:rPr kumimoji="0" lang="en-US" sz="1600" b="1" dirty="0">
                  <a:solidFill>
                    <a:srgbClr val="FF0000"/>
                  </a:solidFill>
                  <a:latin typeface="+mn-lt"/>
                </a:rPr>
                <a:t> dynamics, </a:t>
              </a:r>
              <a:r>
                <a:rPr kumimoji="0" lang="en-US" sz="1600" b="1" dirty="0" smtClean="0">
                  <a:solidFill>
                    <a:srgbClr val="FF0000"/>
                  </a:solidFill>
                  <a:latin typeface="+mn-lt"/>
                </a:rPr>
                <a:t>Feed</a:t>
              </a:r>
              <a:r>
                <a:rPr kumimoji="0" lang="en-US" sz="1600" b="1" dirty="0">
                  <a:solidFill>
                    <a:srgbClr val="FF0000"/>
                  </a:solidFill>
                  <a:latin typeface="+mn-lt"/>
                </a:rPr>
                <a:t>-back systems </a:t>
              </a:r>
            </a:p>
          </p:txBody>
        </p:sp>
        <p:pic>
          <p:nvPicPr>
            <p:cNvPr id="66594" name="Picture 36" descr="ihep_skyphot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7" y="638"/>
              <a:ext cx="590"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567" name="Group 37"/>
          <p:cNvGrpSpPr>
            <a:grpSpLocks/>
          </p:cNvGrpSpPr>
          <p:nvPr/>
        </p:nvGrpSpPr>
        <p:grpSpPr bwMode="auto">
          <a:xfrm>
            <a:off x="5538820" y="2852936"/>
            <a:ext cx="3581400" cy="830890"/>
            <a:chOff x="3403" y="1544"/>
            <a:chExt cx="2256" cy="593"/>
          </a:xfrm>
        </p:grpSpPr>
        <p:sp>
          <p:nvSpPr>
            <p:cNvPr id="66591" name="Text Box 38"/>
            <p:cNvSpPr txBox="1">
              <a:spLocks noChangeArrowheads="1"/>
            </p:cNvSpPr>
            <p:nvPr/>
          </p:nvSpPr>
          <p:spPr bwMode="auto">
            <a:xfrm>
              <a:off x="3403" y="1544"/>
              <a:ext cx="2256" cy="59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600" b="1" dirty="0">
                  <a:solidFill>
                    <a:srgbClr val="FF0000"/>
                  </a:solidFill>
                  <a:latin typeface="+mn-lt"/>
                </a:rPr>
                <a:t>       FZ </a:t>
              </a:r>
              <a:r>
                <a:rPr kumimoji="0" lang="en-US" sz="1600" b="1" dirty="0" err="1">
                  <a:solidFill>
                    <a:srgbClr val="FF0000"/>
                  </a:solidFill>
                  <a:latin typeface="+mn-lt"/>
                </a:rPr>
                <a:t>Juelich</a:t>
              </a:r>
              <a:r>
                <a:rPr kumimoji="0" lang="en-US" sz="1600" b="1" dirty="0">
                  <a:solidFill>
                    <a:srgbClr val="FF0000"/>
                  </a:solidFill>
                  <a:latin typeface="+mn-lt"/>
                </a:rPr>
                <a:t> (IKP)</a:t>
              </a:r>
            </a:p>
            <a:p>
              <a:pPr algn="r">
                <a:buFont typeface="Wingdings" charset="0"/>
                <a:buNone/>
              </a:pPr>
              <a:r>
                <a:rPr kumimoji="0" lang="en-US" sz="1600" b="1" dirty="0">
                  <a:solidFill>
                    <a:srgbClr val="FF0000"/>
                  </a:solidFill>
                  <a:latin typeface="+mn-lt"/>
                </a:rPr>
                <a:t>        HV Electron cooler</a:t>
              </a:r>
              <a:endParaRPr kumimoji="0" lang="ru-RU" sz="1600" b="1" dirty="0">
                <a:solidFill>
                  <a:srgbClr val="FF0000"/>
                </a:solidFill>
                <a:latin typeface="+mn-lt"/>
              </a:endParaRPr>
            </a:p>
            <a:p>
              <a:pPr algn="r">
                <a:buFont typeface="Wingdings" charset="0"/>
                <a:buNone/>
              </a:pPr>
              <a:r>
                <a:rPr kumimoji="0" lang="ru-RU" sz="1600" b="1" dirty="0">
                  <a:solidFill>
                    <a:srgbClr val="FF0000"/>
                  </a:solidFill>
                  <a:latin typeface="+mn-lt"/>
                </a:rPr>
                <a:t>		 </a:t>
              </a:r>
              <a:r>
                <a:rPr kumimoji="0" lang="en-US" sz="1600" b="1" dirty="0" err="1">
                  <a:solidFill>
                    <a:srgbClr val="FF0000"/>
                  </a:solidFill>
                  <a:latin typeface="+mn-lt"/>
                </a:rPr>
                <a:t>Stoch</a:t>
              </a:r>
              <a:r>
                <a:rPr kumimoji="0" lang="en-US" sz="1600" b="1" dirty="0">
                  <a:solidFill>
                    <a:srgbClr val="FF0000"/>
                  </a:solidFill>
                  <a:latin typeface="+mn-lt"/>
                </a:rPr>
                <a:t>. cooling </a:t>
              </a:r>
            </a:p>
          </p:txBody>
        </p:sp>
        <p:pic>
          <p:nvPicPr>
            <p:cNvPr id="66592" name="Picture 39" descr="FZJ_Logo_Colou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0" y="1572"/>
              <a:ext cx="48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568" name="Group 43"/>
          <p:cNvGrpSpPr>
            <a:grpSpLocks/>
          </p:cNvGrpSpPr>
          <p:nvPr/>
        </p:nvGrpSpPr>
        <p:grpSpPr bwMode="auto">
          <a:xfrm>
            <a:off x="5533513" y="5737050"/>
            <a:ext cx="3556000" cy="830987"/>
            <a:chOff x="3080" y="2088"/>
            <a:chExt cx="2240" cy="529"/>
          </a:xfrm>
        </p:grpSpPr>
        <p:sp>
          <p:nvSpPr>
            <p:cNvPr id="66589" name="Text Box 44"/>
            <p:cNvSpPr txBox="1">
              <a:spLocks noChangeArrowheads="1"/>
            </p:cNvSpPr>
            <p:nvPr/>
          </p:nvSpPr>
          <p:spPr bwMode="auto">
            <a:xfrm>
              <a:off x="3080" y="2088"/>
              <a:ext cx="2240" cy="529"/>
            </a:xfrm>
            <a:prstGeom prst="rect">
              <a:avLst/>
            </a:prstGeom>
            <a:solidFill>
              <a:schemeClr val="bg1"/>
            </a:solidFill>
            <a:ln w="9525">
              <a:solidFill>
                <a:srgbClr val="FF0000"/>
              </a:solidFill>
              <a:miter lim="800000"/>
              <a:headEnd/>
              <a:tailEnd/>
            </a:ln>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600" b="1" dirty="0" smtClean="0">
                  <a:solidFill>
                    <a:srgbClr val="FF0000"/>
                  </a:solidFill>
                  <a:latin typeface="+mn-lt"/>
                </a:rPr>
                <a:t>BNL </a:t>
              </a:r>
              <a:r>
                <a:rPr kumimoji="0" lang="en-US" sz="1600" b="1" dirty="0">
                  <a:solidFill>
                    <a:srgbClr val="FF0000"/>
                  </a:solidFill>
                  <a:latin typeface="+mn-lt"/>
                </a:rPr>
                <a:t>(RHIC)</a:t>
              </a:r>
            </a:p>
            <a:p>
              <a:pPr algn="r">
                <a:buFont typeface="Wingdings" charset="0"/>
                <a:buNone/>
              </a:pPr>
              <a:r>
                <a:rPr kumimoji="0" lang="en-US" sz="1600" b="1" dirty="0">
                  <a:solidFill>
                    <a:srgbClr val="FF0000"/>
                  </a:solidFill>
                  <a:latin typeface="+mn-lt"/>
                </a:rPr>
                <a:t>            Beam dynamics,</a:t>
              </a:r>
            </a:p>
            <a:p>
              <a:pPr algn="r">
                <a:buFont typeface="Wingdings" charset="0"/>
                <a:buNone/>
              </a:pPr>
              <a:r>
                <a:rPr kumimoji="0" lang="en-US" sz="1600" b="1" dirty="0" err="1">
                  <a:solidFill>
                    <a:srgbClr val="FF0000"/>
                  </a:solidFill>
                  <a:latin typeface="+mn-lt"/>
                </a:rPr>
                <a:t>Stoch</a:t>
              </a:r>
              <a:r>
                <a:rPr kumimoji="0" lang="en-US" sz="1600" b="1" dirty="0">
                  <a:solidFill>
                    <a:srgbClr val="FF0000"/>
                  </a:solidFill>
                  <a:latin typeface="+mn-lt"/>
                </a:rPr>
                <a:t>. Cooling</a:t>
              </a:r>
            </a:p>
          </p:txBody>
        </p:sp>
        <p:pic>
          <p:nvPicPr>
            <p:cNvPr id="66590" name="Picture 45" descr="RHIC"/>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06" y="2120"/>
              <a:ext cx="666" cy="4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6569" name="Text Box 58"/>
          <p:cNvSpPr txBox="1">
            <a:spLocks noChangeArrowheads="1"/>
          </p:cNvSpPr>
          <p:nvPr/>
        </p:nvSpPr>
        <p:spPr bwMode="auto">
          <a:xfrm>
            <a:off x="5580112" y="2060848"/>
            <a:ext cx="3563888" cy="646331"/>
          </a:xfrm>
          <a:prstGeom prst="rect">
            <a:avLst/>
          </a:prstGeom>
          <a:solidFill>
            <a:schemeClr val="bg1"/>
          </a:solidFill>
          <a:ln w="9525">
            <a:solidFill>
              <a:srgbClr val="FF0000"/>
            </a:solidFill>
            <a:miter lim="800000"/>
            <a:headEnd/>
            <a:tailEnd/>
          </a:ln>
        </p:spPr>
        <p:txBody>
          <a:bodyPr wrap="squar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r>
              <a:rPr kumimoji="0" lang="en-US" sz="1800" b="1" dirty="0" smtClean="0">
                <a:solidFill>
                  <a:srgbClr val="333399"/>
                </a:solidFill>
                <a:latin typeface="+mn-lt"/>
              </a:rPr>
              <a:t>NRC KI ITEP</a:t>
            </a:r>
            <a:r>
              <a:rPr kumimoji="0" lang="en-US" sz="1800" b="1" dirty="0" smtClean="0">
                <a:solidFill>
                  <a:srgbClr val="333399"/>
                </a:solidFill>
                <a:latin typeface="+mn-lt"/>
              </a:rPr>
              <a:t>:</a:t>
            </a:r>
            <a:r>
              <a:rPr kumimoji="0" lang="en-US" sz="1800" b="1" dirty="0">
                <a:solidFill>
                  <a:srgbClr val="333399"/>
                </a:solidFill>
                <a:latin typeface="+mn-lt"/>
              </a:rPr>
              <a:t> </a:t>
            </a:r>
            <a:r>
              <a:rPr kumimoji="0" lang="en-US" sz="1800" b="1" dirty="0" smtClean="0">
                <a:solidFill>
                  <a:srgbClr val="333399"/>
                </a:solidFill>
                <a:latin typeface="+mn-lt"/>
              </a:rPr>
              <a:t>Beam </a:t>
            </a:r>
            <a:r>
              <a:rPr kumimoji="0" lang="en-US" sz="1800" b="1" dirty="0">
                <a:solidFill>
                  <a:srgbClr val="333399"/>
                </a:solidFill>
                <a:latin typeface="+mn-lt"/>
              </a:rPr>
              <a:t>dynamics </a:t>
            </a:r>
            <a:endParaRPr kumimoji="0" lang="en-US" sz="1800" b="1" dirty="0" smtClean="0">
              <a:solidFill>
                <a:srgbClr val="333399"/>
              </a:solidFill>
              <a:latin typeface="+mn-lt"/>
            </a:endParaRPr>
          </a:p>
          <a:p>
            <a:pPr algn="r"/>
            <a:r>
              <a:rPr kumimoji="0" lang="en-US" sz="1800" b="1" dirty="0" smtClean="0">
                <a:solidFill>
                  <a:srgbClr val="333399"/>
                </a:solidFill>
                <a:latin typeface="+mn-lt"/>
              </a:rPr>
              <a:t>RFQ </a:t>
            </a:r>
            <a:r>
              <a:rPr kumimoji="0" lang="en-US" sz="1800" b="1" dirty="0" err="1">
                <a:solidFill>
                  <a:srgbClr val="333399"/>
                </a:solidFill>
                <a:latin typeface="+mn-lt"/>
              </a:rPr>
              <a:t>linac</a:t>
            </a:r>
            <a:endParaRPr kumimoji="0" lang="ru-RU" sz="1400" dirty="0">
              <a:solidFill>
                <a:srgbClr val="333399"/>
              </a:solidFill>
              <a:latin typeface="+mn-lt"/>
            </a:endParaRPr>
          </a:p>
        </p:txBody>
      </p:sp>
      <p:sp>
        <p:nvSpPr>
          <p:cNvPr id="66570" name="Text Box 54"/>
          <p:cNvSpPr txBox="1">
            <a:spLocks noChangeArrowheads="1"/>
          </p:cNvSpPr>
          <p:nvPr/>
        </p:nvSpPr>
        <p:spPr bwMode="auto">
          <a:xfrm>
            <a:off x="0" y="5965825"/>
            <a:ext cx="5220072" cy="784830"/>
          </a:xfrm>
          <a:prstGeom prst="rect">
            <a:avLst/>
          </a:prstGeom>
          <a:solidFill>
            <a:schemeClr val="bg1"/>
          </a:solidFill>
          <a:ln w="9525">
            <a:solidFill>
              <a:srgbClr val="FF0000"/>
            </a:solidFill>
            <a:miter lim="800000"/>
            <a:headEnd/>
            <a:tailEnd/>
          </a:ln>
        </p:spPr>
        <p:txBody>
          <a:bodyPr wrap="squar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spcBef>
                <a:spcPct val="50000"/>
              </a:spcBef>
            </a:pPr>
            <a:r>
              <a:rPr kumimoji="0" lang="en-US" sz="1800" b="1" dirty="0" err="1" smtClean="0">
                <a:solidFill>
                  <a:srgbClr val="333399"/>
                </a:solidFill>
                <a:latin typeface="+mn-lt"/>
              </a:rPr>
              <a:t>Rosatom</a:t>
            </a:r>
            <a:r>
              <a:rPr kumimoji="0" lang="en-US" sz="1800" b="1" dirty="0" smtClean="0">
                <a:solidFill>
                  <a:srgbClr val="333399"/>
                </a:solidFill>
                <a:latin typeface="+mn-lt"/>
              </a:rPr>
              <a:t>: </a:t>
            </a:r>
            <a:r>
              <a:rPr kumimoji="0" lang="en-US" sz="1800" b="1" dirty="0" err="1" smtClean="0">
                <a:solidFill>
                  <a:srgbClr val="333399"/>
                </a:solidFill>
                <a:latin typeface="+mn-lt"/>
              </a:rPr>
              <a:t>Sarov</a:t>
            </a:r>
            <a:r>
              <a:rPr kumimoji="0" lang="en-US" sz="1800" b="1" dirty="0" smtClean="0">
                <a:solidFill>
                  <a:srgbClr val="333399"/>
                </a:solidFill>
                <a:latin typeface="+mn-lt"/>
              </a:rPr>
              <a:t>, </a:t>
            </a:r>
            <a:r>
              <a:rPr kumimoji="0" lang="en-US" sz="1800" b="1" dirty="0" err="1" smtClean="0">
                <a:solidFill>
                  <a:srgbClr val="333399"/>
                </a:solidFill>
                <a:latin typeface="+mn-lt"/>
              </a:rPr>
              <a:t>Snezhinsk</a:t>
            </a:r>
            <a:r>
              <a:rPr kumimoji="0" lang="en-US" sz="1800" b="1" dirty="0" smtClean="0">
                <a:solidFill>
                  <a:srgbClr val="333399"/>
                </a:solidFill>
                <a:latin typeface="+mn-lt"/>
              </a:rPr>
              <a:t>, </a:t>
            </a:r>
            <a:r>
              <a:rPr kumimoji="0" lang="en-US" sz="1800" b="1" dirty="0" err="1" smtClean="0">
                <a:solidFill>
                  <a:srgbClr val="333399"/>
                </a:solidFill>
                <a:latin typeface="+mn-lt"/>
              </a:rPr>
              <a:t>Lesnoy</a:t>
            </a:r>
            <a:endParaRPr kumimoji="0" lang="en-US" sz="1800" b="1" dirty="0" smtClean="0">
              <a:solidFill>
                <a:srgbClr val="333399"/>
              </a:solidFill>
              <a:latin typeface="+mn-lt"/>
            </a:endParaRPr>
          </a:p>
          <a:p>
            <a:pPr algn="r">
              <a:spcBef>
                <a:spcPct val="50000"/>
              </a:spcBef>
            </a:pPr>
            <a:r>
              <a:rPr kumimoji="0" lang="en-US" sz="1800" b="1" dirty="0" err="1" smtClean="0">
                <a:solidFill>
                  <a:srgbClr val="333399"/>
                </a:solidFill>
                <a:latin typeface="+mn-lt"/>
              </a:rPr>
              <a:t>Rostex</a:t>
            </a:r>
            <a:r>
              <a:rPr kumimoji="0" lang="en-US" sz="1800" b="1" dirty="0" smtClean="0">
                <a:solidFill>
                  <a:srgbClr val="333399"/>
                </a:solidFill>
                <a:latin typeface="+mn-lt"/>
              </a:rPr>
              <a:t>: </a:t>
            </a:r>
            <a:r>
              <a:rPr kumimoji="0" lang="en-US" sz="1800" b="1" dirty="0" err="1" smtClean="0">
                <a:solidFill>
                  <a:srgbClr val="333399"/>
                </a:solidFill>
                <a:latin typeface="+mn-lt"/>
              </a:rPr>
              <a:t>Savelovo</a:t>
            </a:r>
            <a:r>
              <a:rPr kumimoji="0" lang="en-US" sz="1800" b="1" dirty="0" smtClean="0">
                <a:solidFill>
                  <a:srgbClr val="333399"/>
                </a:solidFill>
                <a:latin typeface="+mn-lt"/>
              </a:rPr>
              <a:t>,</a:t>
            </a:r>
            <a:r>
              <a:rPr kumimoji="0" lang="ru-RU" sz="1800" b="1" dirty="0" smtClean="0">
                <a:solidFill>
                  <a:srgbClr val="333399"/>
                </a:solidFill>
                <a:latin typeface="+mn-lt"/>
              </a:rPr>
              <a:t> </a:t>
            </a:r>
            <a:r>
              <a:rPr kumimoji="0" lang="en-US" sz="1800" b="1" dirty="0" err="1" smtClean="0">
                <a:solidFill>
                  <a:srgbClr val="333399"/>
                </a:solidFill>
                <a:latin typeface="+mn-lt"/>
              </a:rPr>
              <a:t>etc</a:t>
            </a:r>
            <a:r>
              <a:rPr kumimoji="0" lang="en-US" sz="1800" b="1" dirty="0" smtClean="0">
                <a:solidFill>
                  <a:srgbClr val="333399"/>
                </a:solidFill>
                <a:latin typeface="+mn-lt"/>
              </a:rPr>
              <a:t>  </a:t>
            </a:r>
            <a:endParaRPr kumimoji="0" lang="ru-RU" sz="1400" dirty="0">
              <a:solidFill>
                <a:srgbClr val="333399"/>
              </a:solidFill>
              <a:latin typeface="+mn-lt"/>
            </a:endParaRPr>
          </a:p>
        </p:txBody>
      </p:sp>
      <p:grpSp>
        <p:nvGrpSpPr>
          <p:cNvPr id="66571" name="Group 55"/>
          <p:cNvGrpSpPr>
            <a:grpSpLocks/>
          </p:cNvGrpSpPr>
          <p:nvPr/>
        </p:nvGrpSpPr>
        <p:grpSpPr bwMode="auto">
          <a:xfrm>
            <a:off x="5233922" y="4776822"/>
            <a:ext cx="3886200" cy="923330"/>
            <a:chOff x="5231085" y="2901420"/>
            <a:chExt cx="3886200" cy="922754"/>
          </a:xfrm>
        </p:grpSpPr>
        <p:sp>
          <p:nvSpPr>
            <p:cNvPr id="66587" name="Text Box 47"/>
            <p:cNvSpPr txBox="1">
              <a:spLocks noChangeArrowheads="1"/>
            </p:cNvSpPr>
            <p:nvPr/>
          </p:nvSpPr>
          <p:spPr bwMode="auto">
            <a:xfrm>
              <a:off x="5231085" y="2901420"/>
              <a:ext cx="3886200" cy="92275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800" b="1" dirty="0">
                  <a:solidFill>
                    <a:srgbClr val="FF0000"/>
                  </a:solidFill>
                  <a:latin typeface="+mn-lt"/>
                </a:rPr>
                <a:t>     </a:t>
              </a:r>
              <a:r>
                <a:rPr kumimoji="0" lang="en-US" sz="1800" b="1" dirty="0" smtClean="0">
                  <a:solidFill>
                    <a:srgbClr val="FF0000"/>
                  </a:solidFill>
                  <a:latin typeface="+mn-lt"/>
                </a:rPr>
                <a:t>FNAL</a:t>
              </a:r>
              <a:r>
                <a:rPr kumimoji="0" lang="ru-RU" sz="1800" b="1" dirty="0" smtClean="0">
                  <a:solidFill>
                    <a:srgbClr val="FF0000"/>
                  </a:solidFill>
                  <a:latin typeface="+mn-lt"/>
                </a:rPr>
                <a:t>: </a:t>
              </a:r>
            </a:p>
            <a:p>
              <a:pPr algn="r">
                <a:buFont typeface="Wingdings" charset="0"/>
                <a:buNone/>
              </a:pPr>
              <a:r>
                <a:rPr kumimoji="0" lang="en-US" sz="1800" b="1" dirty="0" smtClean="0">
                  <a:solidFill>
                    <a:srgbClr val="FF0000"/>
                  </a:solidFill>
                  <a:latin typeface="+mn-lt"/>
                </a:rPr>
                <a:t>HV </a:t>
              </a:r>
              <a:r>
                <a:rPr kumimoji="0" lang="en-US" sz="1800" b="1" dirty="0">
                  <a:solidFill>
                    <a:srgbClr val="FF0000"/>
                  </a:solidFill>
                  <a:latin typeface="+mn-lt"/>
                </a:rPr>
                <a:t>Electron cooler</a:t>
              </a:r>
            </a:p>
            <a:p>
              <a:pPr algn="r">
                <a:buFont typeface="Wingdings" charset="0"/>
                <a:buNone/>
              </a:pPr>
              <a:r>
                <a:rPr kumimoji="0" lang="en-US" sz="1800" b="1" dirty="0">
                  <a:solidFill>
                    <a:srgbClr val="FF0000"/>
                  </a:solidFill>
                  <a:latin typeface="+mn-lt"/>
                </a:rPr>
                <a:t>Beam </a:t>
              </a:r>
              <a:r>
                <a:rPr kumimoji="0" lang="en-US" sz="1800" b="1" dirty="0" err="1">
                  <a:solidFill>
                    <a:srgbClr val="FF0000"/>
                  </a:solidFill>
                  <a:latin typeface="+mn-lt"/>
                </a:rPr>
                <a:t>dynamics,Stoch.cooling</a:t>
              </a:r>
              <a:endParaRPr kumimoji="0" lang="en-US" sz="1800" b="1" dirty="0">
                <a:solidFill>
                  <a:srgbClr val="FF0000"/>
                </a:solidFill>
                <a:latin typeface="+mn-lt"/>
              </a:endParaRPr>
            </a:p>
          </p:txBody>
        </p:sp>
        <p:pic>
          <p:nvPicPr>
            <p:cNvPr id="66588" name="Picture 3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10981" y="2925356"/>
              <a:ext cx="606152" cy="60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573" name="Group 46"/>
          <p:cNvGrpSpPr>
            <a:grpSpLocks/>
          </p:cNvGrpSpPr>
          <p:nvPr/>
        </p:nvGrpSpPr>
        <p:grpSpPr bwMode="auto">
          <a:xfrm>
            <a:off x="0" y="2996952"/>
            <a:ext cx="4499992" cy="646112"/>
            <a:chOff x="0" y="3352800"/>
            <a:chExt cx="4953000" cy="646331"/>
          </a:xfrm>
        </p:grpSpPr>
        <p:pic>
          <p:nvPicPr>
            <p:cNvPr id="66585" name="Picture 4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3352800"/>
              <a:ext cx="685800" cy="61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6" name="Text Box 49"/>
            <p:cNvSpPr txBox="1">
              <a:spLocks noChangeArrowheads="1"/>
            </p:cNvSpPr>
            <p:nvPr/>
          </p:nvSpPr>
          <p:spPr bwMode="auto">
            <a:xfrm>
              <a:off x="0" y="3352800"/>
              <a:ext cx="4953000" cy="6463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800" dirty="0" smtClean="0">
                  <a:latin typeface="+mn-lt"/>
                </a:rPr>
                <a:t>INR RAS, </a:t>
              </a:r>
              <a:r>
                <a:rPr kumimoji="0" lang="en-US" sz="1800" dirty="0" err="1">
                  <a:latin typeface="+mn-lt"/>
                </a:rPr>
                <a:t>Troitsk</a:t>
              </a:r>
              <a:r>
                <a:rPr kumimoji="0" lang="en-US" sz="1800" dirty="0">
                  <a:latin typeface="+mn-lt"/>
                </a:rPr>
                <a:t> </a:t>
              </a:r>
              <a:r>
                <a:rPr kumimoji="0" lang="en-US" sz="1800" dirty="0" err="1">
                  <a:latin typeface="+mn-lt"/>
                </a:rPr>
                <a:t>polarised</a:t>
              </a:r>
              <a:r>
                <a:rPr kumimoji="0" lang="en-US" sz="1800" dirty="0">
                  <a:latin typeface="+mn-lt"/>
                </a:rPr>
                <a:t> source,</a:t>
              </a:r>
            </a:p>
            <a:p>
              <a:pPr algn="r">
                <a:buFont typeface="Wingdings" charset="0"/>
                <a:buNone/>
              </a:pPr>
              <a:r>
                <a:rPr kumimoji="0" lang="en-US" sz="1800" dirty="0" err="1">
                  <a:latin typeface="+mn-lt"/>
                </a:rPr>
                <a:t>Linacs</a:t>
              </a:r>
              <a:r>
                <a:rPr kumimoji="0" lang="en-US" sz="1800" dirty="0">
                  <a:latin typeface="+mn-lt"/>
                </a:rPr>
                <a:t>, beam diagnostics</a:t>
              </a:r>
            </a:p>
          </p:txBody>
        </p:sp>
      </p:grpSp>
      <p:grpSp>
        <p:nvGrpSpPr>
          <p:cNvPr id="66575" name="Group 40"/>
          <p:cNvGrpSpPr>
            <a:grpSpLocks/>
          </p:cNvGrpSpPr>
          <p:nvPr/>
        </p:nvGrpSpPr>
        <p:grpSpPr bwMode="auto">
          <a:xfrm>
            <a:off x="35496" y="2275705"/>
            <a:ext cx="3105448" cy="649239"/>
            <a:chOff x="152400" y="2819400"/>
            <a:chExt cx="3105448" cy="685800"/>
          </a:xfrm>
        </p:grpSpPr>
        <p:pic>
          <p:nvPicPr>
            <p:cNvPr id="66581" name="Picture 53"/>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52400" y="2819400"/>
              <a:ext cx="1371600" cy="685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6582" name="Picture 54"/>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92560" y="2843703"/>
              <a:ext cx="1665288" cy="5842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pSp>
      <p:sp>
        <p:nvSpPr>
          <p:cNvPr id="66576" name="Text Box 49"/>
          <p:cNvSpPr txBox="1">
            <a:spLocks noChangeArrowheads="1"/>
          </p:cNvSpPr>
          <p:nvPr/>
        </p:nvSpPr>
        <p:spPr bwMode="auto">
          <a:xfrm>
            <a:off x="0" y="1143000"/>
            <a:ext cx="4495800" cy="354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buFont typeface="Wingdings" charset="0"/>
              <a:buNone/>
            </a:pPr>
            <a:r>
              <a:rPr kumimoji="0" lang="ru-RU" sz="1700" b="1" dirty="0">
                <a:solidFill>
                  <a:srgbClr val="FF0000"/>
                </a:solidFill>
                <a:latin typeface="+mn-lt"/>
              </a:rPr>
              <a:t>МИФИ, МЭИ, МФТИ, КГТУ, СПбГУ,... </a:t>
            </a:r>
            <a:endParaRPr kumimoji="0" lang="en-US" sz="1700" b="1" dirty="0">
              <a:solidFill>
                <a:srgbClr val="FF0000"/>
              </a:solidFill>
              <a:latin typeface="+mn-lt"/>
            </a:endParaRPr>
          </a:p>
        </p:txBody>
      </p:sp>
      <p:grpSp>
        <p:nvGrpSpPr>
          <p:cNvPr id="66577" name="Group 42"/>
          <p:cNvGrpSpPr>
            <a:grpSpLocks/>
          </p:cNvGrpSpPr>
          <p:nvPr/>
        </p:nvGrpSpPr>
        <p:grpSpPr bwMode="auto">
          <a:xfrm>
            <a:off x="5014847" y="3723555"/>
            <a:ext cx="4051300" cy="1077218"/>
            <a:chOff x="5148709" y="2752886"/>
            <a:chExt cx="3581400" cy="1076861"/>
          </a:xfrm>
        </p:grpSpPr>
        <p:sp>
          <p:nvSpPr>
            <p:cNvPr id="66578" name="Text Box 38"/>
            <p:cNvSpPr txBox="1">
              <a:spLocks noChangeArrowheads="1"/>
            </p:cNvSpPr>
            <p:nvPr/>
          </p:nvSpPr>
          <p:spPr bwMode="auto">
            <a:xfrm>
              <a:off x="5148709" y="2752886"/>
              <a:ext cx="3581400" cy="10768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marL="432000" algn="r">
                <a:buFont typeface="Wingdings" charset="0"/>
                <a:buNone/>
              </a:pPr>
              <a:r>
                <a:rPr kumimoji="0" lang="en-US" sz="1400" b="1" dirty="0">
                  <a:solidFill>
                    <a:srgbClr val="FF0000"/>
                  </a:solidFill>
                  <a:latin typeface="+mn-lt"/>
                </a:rPr>
                <a:t>       </a:t>
              </a:r>
              <a:r>
                <a:rPr kumimoji="0" lang="en-US" sz="1600" b="1" dirty="0">
                  <a:solidFill>
                    <a:srgbClr val="FF0000"/>
                  </a:solidFill>
                  <a:latin typeface="+mn-lt"/>
                </a:rPr>
                <a:t>CERN</a:t>
              </a:r>
            </a:p>
            <a:p>
              <a:pPr marL="432000" algn="r">
                <a:buFont typeface="Wingdings" charset="0"/>
                <a:buNone/>
              </a:pPr>
              <a:r>
                <a:rPr kumimoji="0" lang="en-US" sz="1600" b="1" dirty="0">
                  <a:solidFill>
                    <a:srgbClr val="FF0000"/>
                  </a:solidFill>
                  <a:latin typeface="+mn-lt"/>
                </a:rPr>
                <a:t>  SC technologies, </a:t>
              </a:r>
              <a:r>
                <a:rPr kumimoji="0" lang="en-US" sz="1600" b="1" dirty="0" err="1">
                  <a:solidFill>
                    <a:srgbClr val="FF0000"/>
                  </a:solidFill>
                  <a:latin typeface="+mn-lt"/>
                </a:rPr>
                <a:t>Rad.safety</a:t>
              </a:r>
              <a:r>
                <a:rPr kumimoji="0" lang="en-US" sz="1600" b="1" dirty="0">
                  <a:solidFill>
                    <a:srgbClr val="FF0000"/>
                  </a:solidFill>
                  <a:latin typeface="+mn-lt"/>
                </a:rPr>
                <a:t>, energetics, beam cooling and dynamics </a:t>
              </a:r>
            </a:p>
          </p:txBody>
        </p:sp>
        <p:pic>
          <p:nvPicPr>
            <p:cNvPr id="66579" name="Picture 41"/>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36726" y="2820714"/>
              <a:ext cx="73748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735897"/>
            <a:ext cx="9037060" cy="400110"/>
          </a:xfrm>
          <a:prstGeom prst="rect">
            <a:avLst/>
          </a:prstGeom>
          <a:solidFill>
            <a:srgbClr val="FFFF00"/>
          </a:solidFill>
        </p:spPr>
        <p:txBody>
          <a:bodyPr wrap="square">
            <a:spAutoFit/>
          </a:bodyPr>
          <a:lstStyle/>
          <a:p>
            <a:pPr algn="ctr"/>
            <a:r>
              <a:rPr lang="en-US" sz="2000" b="1" dirty="0" smtClean="0">
                <a:solidFill>
                  <a:srgbClr val="FF0000"/>
                </a:solidFill>
                <a:latin typeface="Times New Roman" panose="02020603050405020304" pitchFamily="18" charset="0"/>
                <a:ea typeface="Calibri" panose="020F0502020204030204" pitchFamily="34" charset="0"/>
              </a:rPr>
              <a:t>~ 70</a:t>
            </a:r>
            <a:r>
              <a:rPr lang="ru-RU" sz="2000" b="1" dirty="0" smtClean="0">
                <a:solidFill>
                  <a:srgbClr val="FF0000"/>
                </a:solidFill>
                <a:latin typeface="Times New Roman" panose="02020603050405020304" pitchFamily="18" charset="0"/>
                <a:ea typeface="Calibri" panose="020F0502020204030204" pitchFamily="34" charset="0"/>
              </a:rPr>
              <a:t> </a:t>
            </a:r>
            <a:r>
              <a:rPr lang="en-US" sz="2000" b="1" dirty="0">
                <a:solidFill>
                  <a:srgbClr val="FF0000"/>
                </a:solidFill>
                <a:latin typeface="Times New Roman" panose="02020603050405020304" pitchFamily="18" charset="0"/>
                <a:ea typeface="Calibri" panose="020F0502020204030204" pitchFamily="34" charset="0"/>
              </a:rPr>
              <a:t>R</a:t>
            </a:r>
            <a:r>
              <a:rPr lang="en-US" sz="2000" b="1" dirty="0" smtClean="0">
                <a:solidFill>
                  <a:srgbClr val="FF0000"/>
                </a:solidFill>
                <a:latin typeface="Times New Roman" panose="02020603050405020304" pitchFamily="18" charset="0"/>
                <a:ea typeface="Calibri" panose="020F0502020204030204" pitchFamily="34" charset="0"/>
              </a:rPr>
              <a:t>ussian Institutions and Universities + </a:t>
            </a:r>
            <a:r>
              <a:rPr lang="ru-RU" sz="2000" b="1" dirty="0" smtClean="0">
                <a:solidFill>
                  <a:srgbClr val="FF0000"/>
                </a:solidFill>
                <a:latin typeface="Times New Roman" panose="02020603050405020304" pitchFamily="18" charset="0"/>
                <a:ea typeface="Calibri" panose="020F0502020204030204" pitchFamily="34" charset="0"/>
              </a:rPr>
              <a:t>26 </a:t>
            </a:r>
            <a:r>
              <a:rPr lang="en-US" sz="2000" b="1" dirty="0" smtClean="0">
                <a:solidFill>
                  <a:srgbClr val="FF0000"/>
                </a:solidFill>
                <a:latin typeface="Times New Roman" panose="02020603050405020304" pitchFamily="18" charset="0"/>
                <a:ea typeface="Calibri" panose="020F0502020204030204" pitchFamily="34" charset="0"/>
              </a:rPr>
              <a:t>Organizations abroad RF</a:t>
            </a:r>
            <a:endParaRPr lang="ru-RU" sz="2000" dirty="0">
              <a:solidFill>
                <a:srgbClr val="FF0000"/>
              </a:solidFill>
            </a:endParaRPr>
          </a:p>
        </p:txBody>
      </p:sp>
      <p:pic>
        <p:nvPicPr>
          <p:cNvPr id="3" name="Изображение 2"/>
          <p:cNvPicPr>
            <a:picLocks noChangeAspect="1"/>
          </p:cNvPicPr>
          <p:nvPr/>
        </p:nvPicPr>
        <p:blipFill>
          <a:blip r:embed="rId13"/>
          <a:stretch>
            <a:fillRect/>
          </a:stretch>
        </p:blipFill>
        <p:spPr>
          <a:xfrm>
            <a:off x="4355976" y="1844824"/>
            <a:ext cx="1409994" cy="1008112"/>
          </a:xfrm>
          <a:prstGeom prst="rect">
            <a:avLst/>
          </a:prstGeom>
        </p:spPr>
      </p:pic>
      <p:pic>
        <p:nvPicPr>
          <p:cNvPr id="4" name="Изображение 3"/>
          <p:cNvPicPr>
            <a:picLocks noChangeAspect="1"/>
          </p:cNvPicPr>
          <p:nvPr/>
        </p:nvPicPr>
        <p:blipFill>
          <a:blip r:embed="rId14"/>
          <a:stretch>
            <a:fillRect/>
          </a:stretch>
        </p:blipFill>
        <p:spPr>
          <a:xfrm>
            <a:off x="3264886" y="2373663"/>
            <a:ext cx="1235106" cy="478106"/>
          </a:xfrm>
          <a:prstGeom prst="rect">
            <a:avLst/>
          </a:prstGeom>
        </p:spPr>
      </p:pic>
      <p:pic>
        <p:nvPicPr>
          <p:cNvPr id="66572" name="Picture 40"/>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5796136" y="2132856"/>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07504" y="3717032"/>
            <a:ext cx="4572000" cy="1077218"/>
          </a:xfrm>
          <a:prstGeom prst="rect">
            <a:avLst/>
          </a:prstGeom>
          <a:ln>
            <a:solidFill>
              <a:srgbClr val="FF0000"/>
            </a:solidFill>
          </a:ln>
        </p:spPr>
        <p:txBody>
          <a:bodyPr>
            <a:spAutoFit/>
          </a:bodyPr>
          <a:lstStyle/>
          <a:p>
            <a:pPr algn="r"/>
            <a:r>
              <a:rPr lang="en-GB" dirty="0" smtClean="0">
                <a:solidFill>
                  <a:srgbClr val="0000FF"/>
                </a:solidFill>
              </a:rPr>
              <a:t>South Africa Republic: </a:t>
            </a:r>
            <a:endParaRPr lang="ru-RU" dirty="0" smtClean="0">
              <a:solidFill>
                <a:srgbClr val="0000FF"/>
              </a:solidFill>
            </a:endParaRPr>
          </a:p>
          <a:p>
            <a:pPr algn="r"/>
            <a:r>
              <a:rPr lang="en-US" dirty="0" smtClean="0">
                <a:solidFill>
                  <a:srgbClr val="0000FF"/>
                </a:solidFill>
              </a:rPr>
              <a:t>DST, </a:t>
            </a:r>
            <a:r>
              <a:rPr lang="en-US" dirty="0" err="1" smtClean="0">
                <a:solidFill>
                  <a:srgbClr val="0000FF"/>
                </a:solidFill>
              </a:rPr>
              <a:t>i</a:t>
            </a:r>
            <a:r>
              <a:rPr lang="en-GB" dirty="0" err="1" smtClean="0">
                <a:solidFill>
                  <a:srgbClr val="0000FF"/>
                </a:solidFill>
              </a:rPr>
              <a:t>Themba</a:t>
            </a:r>
            <a:r>
              <a:rPr lang="en-GB" dirty="0" smtClean="0">
                <a:solidFill>
                  <a:srgbClr val="0000FF"/>
                </a:solidFill>
              </a:rPr>
              <a:t>, NECSA, </a:t>
            </a:r>
          </a:p>
          <a:p>
            <a:pPr algn="r"/>
            <a:r>
              <a:rPr lang="en-GB" dirty="0" smtClean="0">
                <a:solidFill>
                  <a:srgbClr val="0000FF"/>
                </a:solidFill>
              </a:rPr>
              <a:t>Universities: </a:t>
            </a:r>
            <a:r>
              <a:rPr lang="en-GB" dirty="0" err="1" smtClean="0">
                <a:solidFill>
                  <a:srgbClr val="0000FF"/>
                </a:solidFill>
              </a:rPr>
              <a:t>Capetown</a:t>
            </a:r>
            <a:r>
              <a:rPr lang="en-GB" dirty="0" smtClean="0">
                <a:solidFill>
                  <a:srgbClr val="0000FF"/>
                </a:solidFill>
              </a:rPr>
              <a:t>, </a:t>
            </a:r>
            <a:r>
              <a:rPr lang="en-GB" dirty="0" err="1" smtClean="0">
                <a:solidFill>
                  <a:srgbClr val="0000FF"/>
                </a:solidFill>
              </a:rPr>
              <a:t>Stallenbosch</a:t>
            </a:r>
            <a:r>
              <a:rPr lang="en-GB" dirty="0" smtClean="0">
                <a:solidFill>
                  <a:srgbClr val="0000FF"/>
                </a:solidFill>
              </a:rPr>
              <a:t>, </a:t>
            </a:r>
            <a:r>
              <a:rPr lang="en-GB" dirty="0" err="1" smtClean="0">
                <a:solidFill>
                  <a:srgbClr val="0000FF"/>
                </a:solidFill>
              </a:rPr>
              <a:t>etc</a:t>
            </a:r>
            <a:endParaRPr lang="ru-RU" dirty="0" smtClean="0">
              <a:solidFill>
                <a:srgbClr val="0000FF"/>
              </a:solidFill>
            </a:endParaRPr>
          </a:p>
          <a:p>
            <a:pPr algn="r"/>
            <a:r>
              <a:rPr lang="en-GB" dirty="0" smtClean="0">
                <a:solidFill>
                  <a:srgbClr val="0000FF"/>
                </a:solidFill>
              </a:rPr>
              <a:t>others (Theory, cryostats</a:t>
            </a:r>
            <a:r>
              <a:rPr lang="en-GB" dirty="0">
                <a:solidFill>
                  <a:srgbClr val="0000FF"/>
                </a:solidFill>
              </a:rPr>
              <a:t>, </a:t>
            </a:r>
            <a:r>
              <a:rPr lang="en-GB" dirty="0" smtClean="0">
                <a:solidFill>
                  <a:srgbClr val="0000FF"/>
                </a:solidFill>
              </a:rPr>
              <a:t>ion </a:t>
            </a:r>
            <a:r>
              <a:rPr lang="en-GB" dirty="0">
                <a:solidFill>
                  <a:srgbClr val="0000FF"/>
                </a:solidFill>
              </a:rPr>
              <a:t>source, </a:t>
            </a:r>
            <a:r>
              <a:rPr lang="en-GB" dirty="0" smtClean="0">
                <a:solidFill>
                  <a:srgbClr val="0000FF"/>
                </a:solidFill>
              </a:rPr>
              <a:t>cryogenics</a:t>
            </a:r>
            <a:endParaRPr lang="ru-RU" dirty="0" smtClean="0">
              <a:solidFill>
                <a:srgbClr val="0000FF"/>
              </a:solidFill>
            </a:endParaRPr>
          </a:p>
        </p:txBody>
      </p:sp>
      <p:pic>
        <p:nvPicPr>
          <p:cNvPr id="6" name="Изображение 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7504" y="3717032"/>
            <a:ext cx="792088" cy="527242"/>
          </a:xfrm>
          <a:prstGeom prst="rect">
            <a:avLst/>
          </a:prstGeom>
        </p:spPr>
      </p:pic>
      <p:pic>
        <p:nvPicPr>
          <p:cNvPr id="7" name="Изображение 6"/>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5496" y="5993505"/>
            <a:ext cx="546830" cy="531839"/>
          </a:xfrm>
          <a:prstGeom prst="rect">
            <a:avLst/>
          </a:prstGeom>
        </p:spPr>
      </p:pic>
      <p:pic>
        <p:nvPicPr>
          <p:cNvPr id="8" name="Изображение 7"/>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83568" y="6237312"/>
            <a:ext cx="537768" cy="530603"/>
          </a:xfrm>
          <a:prstGeom prst="rect">
            <a:avLst/>
          </a:prstGeom>
        </p:spPr>
      </p:pic>
    </p:spTree>
    <p:extLst>
      <p:ext uri="{BB962C8B-B14F-4D97-AF65-F5344CB8AC3E}">
        <p14:creationId xmlns:p14="http://schemas.microsoft.com/office/powerpoint/2010/main" val="27741176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Изображение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20688"/>
            <a:ext cx="413995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Box 4"/>
          <p:cNvSpPr txBox="1">
            <a:spLocks noChangeArrowheads="1"/>
          </p:cNvSpPr>
          <p:nvPr/>
        </p:nvSpPr>
        <p:spPr bwMode="auto">
          <a:xfrm>
            <a:off x="179388" y="47625"/>
            <a:ext cx="8785225" cy="368300"/>
          </a:xfrm>
          <a:prstGeom prst="rect">
            <a:avLst/>
          </a:prstGeom>
          <a:noFill/>
          <a:ln>
            <a:noFill/>
          </a:ln>
        </p:spPr>
        <p:txBody>
          <a:bodyPr tIns="0" bIns="0" anchor="ct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buClr>
                <a:srgbClr val="C00000"/>
              </a:buClr>
            </a:pPr>
            <a:r>
              <a:rPr lang="en-US" sz="2400" b="1" i="1" dirty="0">
                <a:solidFill>
                  <a:srgbClr val="FF0000"/>
                </a:solidFill>
              </a:rPr>
              <a:t>           Status of the NICA mega-science @ JINR</a:t>
            </a:r>
            <a:endParaRPr lang="ru-RU" sz="2400" b="1" i="1" dirty="0">
              <a:solidFill>
                <a:srgbClr val="FF0000"/>
              </a:solidFill>
            </a:endParaRPr>
          </a:p>
        </p:txBody>
      </p:sp>
      <p:sp>
        <p:nvSpPr>
          <p:cNvPr id="32772" name="Прямоугольник 6"/>
          <p:cNvSpPr>
            <a:spLocks noChangeArrowheads="1"/>
          </p:cNvSpPr>
          <p:nvPr/>
        </p:nvSpPr>
        <p:spPr bwMode="auto">
          <a:xfrm>
            <a:off x="3995936" y="548680"/>
            <a:ext cx="4752727" cy="5355313"/>
          </a:xfrm>
          <a:prstGeom prst="rect">
            <a:avLst/>
          </a:prstGeom>
          <a:solidFill>
            <a:schemeClr val="accent5">
              <a:lumMod val="20000"/>
              <a:lumOff val="80000"/>
            </a:schemeClr>
          </a:solidFill>
          <a:ln>
            <a:noFill/>
          </a:ln>
          <a:extLst/>
        </p:spPr>
        <p:txBody>
          <a:bodyPr wrap="square">
            <a:spAutoFit/>
          </a:bodyPr>
          <a:lstStyle/>
          <a:p>
            <a:pPr algn="ctr"/>
            <a:r>
              <a:rPr lang="en-US" sz="1800" b="1" dirty="0">
                <a:solidFill>
                  <a:srgbClr val="000090"/>
                </a:solidFill>
              </a:rPr>
              <a:t>On 27</a:t>
            </a:r>
            <a:r>
              <a:rPr lang="en-US" sz="1800" b="1" baseline="30000" dirty="0">
                <a:solidFill>
                  <a:srgbClr val="000090"/>
                </a:solidFill>
              </a:rPr>
              <a:t>th</a:t>
            </a:r>
            <a:r>
              <a:rPr lang="en-US" sz="1800" b="1" dirty="0">
                <a:solidFill>
                  <a:srgbClr val="000090"/>
                </a:solidFill>
              </a:rPr>
              <a:t> April 2016 the RG Prime-minister issued the Governmental Decree about establishment of the NICA mega-science on Russian territory at JINR. </a:t>
            </a:r>
          </a:p>
          <a:p>
            <a:pPr algn="ctr"/>
            <a:r>
              <a:rPr lang="en-US" sz="1800" b="1" dirty="0">
                <a:solidFill>
                  <a:srgbClr val="000090"/>
                </a:solidFill>
              </a:rPr>
              <a:t>Russia and JINR co-invest </a:t>
            </a:r>
            <a:r>
              <a:rPr lang="en-US" sz="1800" b="1" dirty="0" smtClean="0">
                <a:solidFill>
                  <a:srgbClr val="000090"/>
                </a:solidFill>
              </a:rPr>
              <a:t>to the</a:t>
            </a:r>
            <a:r>
              <a:rPr lang="ja-JP" altLang="en-US" sz="1800" b="1" dirty="0" smtClean="0">
                <a:solidFill>
                  <a:srgbClr val="000090"/>
                </a:solidFill>
              </a:rPr>
              <a:t>“</a:t>
            </a:r>
            <a:r>
              <a:rPr lang="en-US" sz="1800" b="1" dirty="0">
                <a:solidFill>
                  <a:srgbClr val="000090"/>
                </a:solidFill>
              </a:rPr>
              <a:t>NICA </a:t>
            </a:r>
            <a:r>
              <a:rPr lang="en-US" sz="1800" b="1" dirty="0" smtClean="0">
                <a:solidFill>
                  <a:srgbClr val="000090"/>
                </a:solidFill>
              </a:rPr>
              <a:t>Complex. </a:t>
            </a:r>
          </a:p>
          <a:p>
            <a:pPr algn="ctr"/>
            <a:r>
              <a:rPr lang="en-US" sz="1800" b="1" dirty="0" smtClean="0">
                <a:solidFill>
                  <a:srgbClr val="000090"/>
                </a:solidFill>
              </a:rPr>
              <a:t>Agreement </a:t>
            </a:r>
            <a:r>
              <a:rPr lang="en-US" sz="1800" b="1" dirty="0">
                <a:solidFill>
                  <a:srgbClr val="000090"/>
                </a:solidFill>
              </a:rPr>
              <a:t>between RF Government and JINR (signed on 2</a:t>
            </a:r>
            <a:r>
              <a:rPr lang="en-US" sz="1800" b="1" baseline="30000" dirty="0">
                <a:solidFill>
                  <a:srgbClr val="000090"/>
                </a:solidFill>
              </a:rPr>
              <a:t>nd</a:t>
            </a:r>
            <a:r>
              <a:rPr lang="en-US" sz="1800" b="1" dirty="0">
                <a:solidFill>
                  <a:srgbClr val="000090"/>
                </a:solidFill>
              </a:rPr>
              <a:t> June 2016) in the frame of Decree formulates basic principles of the setting and development of the International collaboration </a:t>
            </a:r>
            <a:r>
              <a:rPr lang="ja-JP" altLang="en-US" sz="1800" b="1" dirty="0">
                <a:solidFill>
                  <a:srgbClr val="000090"/>
                </a:solidFill>
              </a:rPr>
              <a:t>“</a:t>
            </a:r>
            <a:r>
              <a:rPr lang="en-US" sz="1800" b="1" dirty="0">
                <a:solidFill>
                  <a:srgbClr val="000090"/>
                </a:solidFill>
              </a:rPr>
              <a:t>Complex </a:t>
            </a:r>
            <a:r>
              <a:rPr lang="en-US" sz="1800" b="1" dirty="0" smtClean="0">
                <a:solidFill>
                  <a:srgbClr val="000090"/>
                </a:solidFill>
              </a:rPr>
              <a:t>NICA. </a:t>
            </a:r>
          </a:p>
          <a:p>
            <a:pPr algn="ctr"/>
            <a:endParaRPr lang="en-US" sz="1800" b="1" dirty="0">
              <a:solidFill>
                <a:srgbClr val="000090"/>
              </a:solidFill>
            </a:endParaRPr>
          </a:p>
          <a:p>
            <a:pPr algn="ctr"/>
            <a:r>
              <a:rPr lang="en-US" sz="1800" b="1" dirty="0" smtClean="0">
                <a:solidFill>
                  <a:srgbClr val="000090"/>
                </a:solidFill>
              </a:rPr>
              <a:t>We </a:t>
            </a:r>
            <a:r>
              <a:rPr lang="en-US" sz="1800" b="1" dirty="0">
                <a:solidFill>
                  <a:srgbClr val="000090"/>
                </a:solidFill>
              </a:rPr>
              <a:t>assume that in coming years similar Agreements will be prepared, agreed and signed with other countries and International Scientific centers</a:t>
            </a:r>
            <a:r>
              <a:rPr lang="ru-RU" sz="1800" b="1" dirty="0">
                <a:solidFill>
                  <a:srgbClr val="000090"/>
                </a:solidFill>
              </a:rPr>
              <a:t>, </a:t>
            </a:r>
            <a:r>
              <a:rPr lang="en-US" sz="1800" b="1" dirty="0">
                <a:solidFill>
                  <a:srgbClr val="000090"/>
                </a:solidFill>
              </a:rPr>
              <a:t>expressed their interest to participate and contribute to NICA.</a:t>
            </a:r>
            <a:endParaRPr lang="ru-RU" sz="1800" b="1" dirty="0">
              <a:solidFill>
                <a:srgbClr val="000090"/>
              </a:solidFill>
            </a:endParaRPr>
          </a:p>
        </p:txBody>
      </p:sp>
      <p:sp>
        <p:nvSpPr>
          <p:cNvPr id="93190" name="Прямоугольник 7"/>
          <p:cNvSpPr>
            <a:spLocks noChangeArrowheads="1"/>
          </p:cNvSpPr>
          <p:nvPr/>
        </p:nvSpPr>
        <p:spPr bwMode="auto">
          <a:xfrm>
            <a:off x="36512" y="6021288"/>
            <a:ext cx="9144000" cy="707886"/>
          </a:xfrm>
          <a:prstGeom prst="rect">
            <a:avLst/>
          </a:prstGeom>
          <a:solidFill>
            <a:srgbClr val="FFFFFF"/>
          </a:solidFill>
          <a:ln>
            <a:noFill/>
          </a:ln>
        </p:spPr>
        <p:txBody>
          <a:bodyPr wrap="square">
            <a:spAutoFit/>
          </a:bodyPr>
          <a:lstStyle/>
          <a:p>
            <a:r>
              <a:rPr lang="en-US" sz="2000" b="1" dirty="0">
                <a:solidFill>
                  <a:srgbClr val="008000"/>
                </a:solidFill>
              </a:rPr>
              <a:t>We invite new countries to join </a:t>
            </a:r>
            <a:r>
              <a:rPr lang="en-US" sz="2000" b="1" dirty="0" smtClean="0">
                <a:solidFill>
                  <a:srgbClr val="008000"/>
                </a:solidFill>
              </a:rPr>
              <a:t>NICA </a:t>
            </a:r>
            <a:r>
              <a:rPr lang="en-US" sz="2000" b="1" dirty="0">
                <a:solidFill>
                  <a:srgbClr val="008000"/>
                </a:solidFill>
              </a:rPr>
              <a:t>(Germany, China, </a:t>
            </a:r>
            <a:r>
              <a:rPr lang="en-US" sz="2000" b="1" dirty="0" smtClean="0">
                <a:solidFill>
                  <a:srgbClr val="008000"/>
                </a:solidFill>
              </a:rPr>
              <a:t>India, SAR, …) and      leading </a:t>
            </a:r>
            <a:r>
              <a:rPr lang="en-US" sz="2000" b="1" dirty="0">
                <a:solidFill>
                  <a:srgbClr val="008000"/>
                </a:solidFill>
              </a:rPr>
              <a:t>International </a:t>
            </a:r>
            <a:r>
              <a:rPr lang="en-US" sz="2000" b="1" dirty="0" smtClean="0">
                <a:solidFill>
                  <a:srgbClr val="008000"/>
                </a:solidFill>
              </a:rPr>
              <a:t>centers </a:t>
            </a:r>
            <a:r>
              <a:rPr lang="en-US" sz="2000" b="1" dirty="0">
                <a:solidFill>
                  <a:srgbClr val="008000"/>
                </a:solidFill>
              </a:rPr>
              <a:t>(CERN, FAIR, </a:t>
            </a:r>
            <a:r>
              <a:rPr lang="en-US" sz="2000" b="1" dirty="0" smtClean="0">
                <a:solidFill>
                  <a:srgbClr val="008000"/>
                </a:solidFill>
              </a:rPr>
              <a:t>… ), also </a:t>
            </a:r>
            <a:r>
              <a:rPr lang="en-US" sz="2000" b="1" dirty="0">
                <a:solidFill>
                  <a:srgbClr val="008000"/>
                </a:solidFill>
              </a:rPr>
              <a:t>Universities. </a:t>
            </a:r>
            <a:endParaRPr lang="ru-RU" sz="2000" b="1" dirty="0">
              <a:solidFill>
                <a:srgbClr val="008000"/>
              </a:solidFill>
            </a:endParaRPr>
          </a:p>
        </p:txBody>
      </p:sp>
    </p:spTree>
    <p:extLst>
      <p:ext uri="{BB962C8B-B14F-4D97-AF65-F5344CB8AC3E}">
        <p14:creationId xmlns:p14="http://schemas.microsoft.com/office/powerpoint/2010/main" val="36352125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8"/>
          <p:cNvSpPr>
            <a:spLocks/>
          </p:cNvSpPr>
          <p:nvPr/>
        </p:nvSpPr>
        <p:spPr bwMode="gray">
          <a:xfrm>
            <a:off x="60325" y="44624"/>
            <a:ext cx="897096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p>
            <a:pPr algn="ctr"/>
            <a:r>
              <a:rPr lang="en-US" sz="2400" dirty="0" smtClean="0">
                <a:solidFill>
                  <a:srgbClr val="008000"/>
                </a:solidFill>
                <a:cs typeface="Arial" charset="0"/>
              </a:rPr>
              <a:t>Applied research program at </a:t>
            </a:r>
            <a:r>
              <a:rPr lang="en-US" sz="2400" dirty="0" smtClean="0">
                <a:solidFill>
                  <a:srgbClr val="FF0000"/>
                </a:solidFill>
                <a:cs typeface="Arial" charset="0"/>
              </a:rPr>
              <a:t>NICA</a:t>
            </a:r>
            <a:endParaRPr lang="ru-RU" sz="2400" dirty="0">
              <a:solidFill>
                <a:srgbClr val="FF0000"/>
              </a:solidFill>
              <a:cs typeface="Arial" charset="0"/>
            </a:endParaRPr>
          </a:p>
        </p:txBody>
      </p:sp>
      <p:graphicFrame>
        <p:nvGraphicFramePr>
          <p:cNvPr id="7" name="Таблица 6"/>
          <p:cNvGraphicFramePr>
            <a:graphicFrameLocks noGrp="1"/>
          </p:cNvGraphicFramePr>
          <p:nvPr>
            <p:extLst/>
          </p:nvPr>
        </p:nvGraphicFramePr>
        <p:xfrm>
          <a:off x="200025" y="620688"/>
          <a:ext cx="8763000" cy="5923878"/>
        </p:xfrm>
        <a:graphic>
          <a:graphicData uri="http://schemas.openxmlformats.org/drawingml/2006/table">
            <a:tbl>
              <a:tblPr/>
              <a:tblGrid>
                <a:gridCol w="2283743"/>
                <a:gridCol w="3168352"/>
                <a:gridCol w="3310905"/>
              </a:tblGrid>
              <a:tr h="1191857">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charset="0"/>
                          <a:ea typeface="MS PGothic" charset="0"/>
                          <a:cs typeface="Arial" charset="0"/>
                        </a:rPr>
                        <a:t>Area </a:t>
                      </a:r>
                      <a:r>
                        <a:rPr kumimoji="0" lang="ru-RU" sz="1600" b="1" i="0" u="none" strike="noStrike" cap="none" normalizeH="0" baseline="0" dirty="0" smtClean="0">
                          <a:ln>
                            <a:noFill/>
                          </a:ln>
                          <a:solidFill>
                            <a:srgbClr val="0000FF"/>
                          </a:solidFill>
                          <a:effectLst/>
                          <a:latin typeface="Arial" charset="0"/>
                          <a:ea typeface="MS PGothic" charset="0"/>
                          <a:cs typeface="Arial" charset="0"/>
                        </a:rPr>
                        <a:t>-</a:t>
                      </a:r>
                      <a:r>
                        <a:rPr kumimoji="0" lang="en-US" sz="1600" b="1" i="0" u="none" strike="noStrike" cap="none" normalizeH="0" baseline="0" dirty="0" smtClean="0">
                          <a:ln>
                            <a:noFill/>
                          </a:ln>
                          <a:solidFill>
                            <a:srgbClr val="0000FF"/>
                          </a:solidFill>
                          <a:effectLst/>
                          <a:latin typeface="Arial" charset="0"/>
                          <a:ea typeface="MS PGothic" charset="0"/>
                          <a:cs typeface="Arial" charset="0"/>
                        </a:rPr>
                        <a:t> </a:t>
                      </a:r>
                      <a:r>
                        <a:rPr kumimoji="0" lang="ru-RU" sz="1600" b="1" i="0" u="none" strike="noStrike" cap="none" normalizeH="0" baseline="0" dirty="0" smtClean="0">
                          <a:ln>
                            <a:noFill/>
                          </a:ln>
                          <a:solidFill>
                            <a:srgbClr val="0000FF"/>
                          </a:solidFill>
                          <a:effectLst/>
                          <a:latin typeface="Arial" charset="0"/>
                          <a:ea typeface="MS PGothic" charset="0"/>
                          <a:cs typeface="Arial" charset="0"/>
                        </a:rPr>
                        <a:t>1</a:t>
                      </a:r>
                      <a:endParaRPr kumimoji="0" lang="ru-RU" sz="1600" b="0" i="0" u="none" strike="noStrike" cap="none" normalizeH="0" baseline="0" dirty="0">
                        <a:ln>
                          <a:noFill/>
                        </a:ln>
                        <a:solidFill>
                          <a:srgbClr val="0000FF"/>
                        </a:solidFill>
                        <a:effectLst/>
                        <a:latin typeface="Arial" charset="0"/>
                        <a:ea typeface="MS PGothic"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charset="0"/>
                          <a:ea typeface="MS PGothic" charset="0"/>
                          <a:cs typeface="Arial" charset="0"/>
                        </a:rPr>
                        <a:t>Low energy beams</a:t>
                      </a:r>
                      <a:endParaRPr kumimoji="0" lang="ru-RU" sz="1600" b="1" i="0" u="none" strike="noStrike" cap="none" normalizeH="0" baseline="0" dirty="0">
                        <a:ln>
                          <a:noFill/>
                        </a:ln>
                        <a:solidFill>
                          <a:srgbClr val="0000FF"/>
                        </a:solidFill>
                        <a:effectLst/>
                        <a:latin typeface="Arial" charset="0"/>
                        <a:ea typeface="MS PGothic"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ea typeface="MS PGothic" charset="0"/>
                          <a:cs typeface="Arial" charset="0"/>
                        </a:rPr>
                        <a:t>Injector</a:t>
                      </a:r>
                      <a:r>
                        <a:rPr kumimoji="0" lang="ru-RU" sz="1600" b="1" i="0" u="none" strike="noStrike" cap="none" normalizeH="0" baseline="0" dirty="0" smtClean="0">
                          <a:ln>
                            <a:noFill/>
                          </a:ln>
                          <a:solidFill>
                            <a:srgbClr val="FF0000"/>
                          </a:solidFill>
                          <a:effectLst/>
                          <a:latin typeface="Arial" charset="0"/>
                          <a:ea typeface="MS PGothic" charset="0"/>
                          <a:cs typeface="Arial" charset="0"/>
                        </a:rPr>
                        <a:t> </a:t>
                      </a:r>
                      <a:r>
                        <a:rPr kumimoji="0" lang="ru-RU" sz="1600" b="1" i="0" u="none" strike="noStrike" cap="none" normalizeH="0" baseline="0" dirty="0">
                          <a:ln>
                            <a:noFill/>
                          </a:ln>
                          <a:solidFill>
                            <a:srgbClr val="FF0000"/>
                          </a:solidFill>
                          <a:effectLst/>
                          <a:latin typeface="Arial" charset="0"/>
                          <a:ea typeface="MS PGothic" charset="0"/>
                          <a:cs typeface="Arial" charset="0"/>
                        </a:rPr>
                        <a:t>(</a:t>
                      </a:r>
                      <a:r>
                        <a:rPr kumimoji="0" lang="en-US" sz="1600" b="1" i="0" u="none" strike="noStrike" cap="none" normalizeH="0" baseline="0" dirty="0">
                          <a:ln>
                            <a:noFill/>
                          </a:ln>
                          <a:solidFill>
                            <a:srgbClr val="FF0000"/>
                          </a:solidFill>
                          <a:effectLst/>
                          <a:latin typeface="Arial" charset="0"/>
                          <a:ea typeface="MS PGothic" charset="0"/>
                          <a:cs typeface="Arial" charset="0"/>
                        </a:rPr>
                        <a:t>&lt; 5 </a:t>
                      </a:r>
                      <a:r>
                        <a:rPr kumimoji="0" lang="en-US" sz="1600" b="1" i="0" u="none" strike="noStrike" cap="none" normalizeH="0" baseline="0" dirty="0" smtClean="0">
                          <a:ln>
                            <a:noFill/>
                          </a:ln>
                          <a:solidFill>
                            <a:srgbClr val="FF0000"/>
                          </a:solidFill>
                          <a:effectLst/>
                          <a:latin typeface="Arial" charset="0"/>
                          <a:ea typeface="MS PGothic" charset="0"/>
                          <a:cs typeface="Arial" charset="0"/>
                        </a:rPr>
                        <a:t>MeV/u</a:t>
                      </a:r>
                      <a:r>
                        <a:rPr kumimoji="0" lang="ru-RU" sz="1600" b="1" i="0" u="none" strike="noStrike" cap="none" normalizeH="0" baseline="0" dirty="0" smtClean="0">
                          <a:ln>
                            <a:noFill/>
                          </a:ln>
                          <a:solidFill>
                            <a:srgbClr val="FF0000"/>
                          </a:solidFill>
                          <a:effectLst/>
                          <a:latin typeface="Arial" charset="0"/>
                          <a:ea typeface="MS PGothic" charset="0"/>
                          <a:cs typeface="Arial" charset="0"/>
                        </a:rPr>
                        <a:t>)</a:t>
                      </a:r>
                      <a:endParaRPr kumimoji="0" lang="ru-RU" sz="1600" b="1" i="0" u="none" strike="noStrike" cap="none" normalizeH="0" baseline="0" dirty="0">
                        <a:ln>
                          <a:noFill/>
                        </a:ln>
                        <a:solidFill>
                          <a:srgbClr val="FF0000"/>
                        </a:solidFill>
                        <a:effectLst/>
                        <a:latin typeface="Arial" charset="0"/>
                        <a:ea typeface="MS PGothic"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a:ln>
                          <a:noFill/>
                        </a:ln>
                        <a:solidFill>
                          <a:srgbClr val="FF0000"/>
                        </a:solidFill>
                        <a:effectLst/>
                        <a:latin typeface="Arial" charset="0"/>
                        <a:ea typeface="MS PGothic" charset="0"/>
                        <a:cs typeface="Arial" charset="0"/>
                      </a:endParaRPr>
                    </a:p>
                  </a:txBody>
                  <a:tcPr marL="66260" marR="6626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charset="0"/>
                          <a:ea typeface="MS PGothic" charset="0"/>
                          <a:cs typeface="Arial" charset="0"/>
                        </a:rPr>
                        <a:t>Area </a:t>
                      </a:r>
                      <a:r>
                        <a:rPr kumimoji="0" lang="ru-RU" sz="1600" b="1" i="0" u="none" strike="noStrike" cap="none" normalizeH="0" baseline="0" dirty="0" smtClean="0">
                          <a:ln>
                            <a:noFill/>
                          </a:ln>
                          <a:solidFill>
                            <a:srgbClr val="0000FF"/>
                          </a:solidFill>
                          <a:effectLst/>
                          <a:latin typeface="Arial" charset="0"/>
                          <a:ea typeface="MS PGothic" charset="0"/>
                          <a:cs typeface="Arial" charset="0"/>
                        </a:rPr>
                        <a:t>-</a:t>
                      </a:r>
                      <a:r>
                        <a:rPr kumimoji="0" lang="en-US" sz="1600" b="1" i="0" u="none" strike="noStrike" cap="none" normalizeH="0" baseline="0" dirty="0" smtClean="0">
                          <a:ln>
                            <a:noFill/>
                          </a:ln>
                          <a:solidFill>
                            <a:srgbClr val="0000FF"/>
                          </a:solidFill>
                          <a:effectLst/>
                          <a:latin typeface="Arial" charset="0"/>
                          <a:ea typeface="MS PGothic" charset="0"/>
                          <a:cs typeface="Arial" charset="0"/>
                        </a:rPr>
                        <a:t> </a:t>
                      </a:r>
                      <a:r>
                        <a:rPr kumimoji="0" lang="ru-RU" sz="1600" b="1" i="0" u="none" strike="noStrike" cap="none" normalizeH="0" baseline="0" dirty="0" smtClean="0">
                          <a:ln>
                            <a:noFill/>
                          </a:ln>
                          <a:solidFill>
                            <a:srgbClr val="0000FF"/>
                          </a:solidFill>
                          <a:effectLst/>
                          <a:latin typeface="Arial" charset="0"/>
                          <a:ea typeface="MS PGothic" charset="0"/>
                          <a:cs typeface="Arial" charset="0"/>
                        </a:rPr>
                        <a:t>2</a:t>
                      </a:r>
                      <a:endParaRPr kumimoji="0" lang="ru-RU" sz="1600" b="0" i="0" u="none" strike="noStrike" cap="none" normalizeH="0" baseline="0" dirty="0">
                        <a:ln>
                          <a:noFill/>
                        </a:ln>
                        <a:solidFill>
                          <a:srgbClr val="0000FF"/>
                        </a:solidFill>
                        <a:effectLst/>
                        <a:latin typeface="Arial" charset="0"/>
                        <a:ea typeface="MS PGothic"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charset="0"/>
                          <a:ea typeface="MS PGothic" charset="0"/>
                          <a:cs typeface="Arial" charset="0"/>
                        </a:rPr>
                        <a:t>Medium energy beams</a:t>
                      </a:r>
                      <a:endParaRPr kumimoji="0" lang="ru-RU" sz="1600" b="1" i="0" u="none" strike="noStrike" cap="none" normalizeH="0" baseline="0" dirty="0">
                        <a:ln>
                          <a:noFill/>
                        </a:ln>
                        <a:solidFill>
                          <a:srgbClr val="0000FF"/>
                        </a:solidFill>
                        <a:effectLst/>
                        <a:latin typeface="Arial" charset="0"/>
                        <a:ea typeface="MS PGothic"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ea typeface="MS PGothic" charset="0"/>
                          <a:cs typeface="Arial" charset="0"/>
                        </a:rPr>
                        <a:t>Booster</a:t>
                      </a:r>
                      <a:r>
                        <a:rPr kumimoji="0" lang="ru-RU" sz="1600" b="1" i="0" u="none" strike="noStrike" cap="none" normalizeH="0" baseline="0" dirty="0" smtClean="0">
                          <a:ln>
                            <a:noFill/>
                          </a:ln>
                          <a:solidFill>
                            <a:srgbClr val="FF0000"/>
                          </a:solidFill>
                          <a:effectLst/>
                          <a:latin typeface="Arial" charset="0"/>
                          <a:ea typeface="MS PGothic" charset="0"/>
                          <a:cs typeface="Arial" charset="0"/>
                        </a:rPr>
                        <a:t> </a:t>
                      </a:r>
                      <a:r>
                        <a:rPr kumimoji="0" lang="ru-RU" sz="1600" b="1" i="0" u="none" strike="noStrike" cap="none" normalizeH="0" baseline="0" dirty="0">
                          <a:ln>
                            <a:noFill/>
                          </a:ln>
                          <a:solidFill>
                            <a:srgbClr val="FF0000"/>
                          </a:solidFill>
                          <a:effectLst/>
                          <a:latin typeface="Arial" charset="0"/>
                          <a:ea typeface="MS PGothic" charset="0"/>
                          <a:cs typeface="Arial" charset="0"/>
                        </a:rPr>
                        <a:t>(</a:t>
                      </a:r>
                      <a:r>
                        <a:rPr kumimoji="0" lang="en-US" sz="1600" b="1" i="0" u="none" strike="noStrike" cap="none" normalizeH="0" baseline="0" dirty="0">
                          <a:ln>
                            <a:noFill/>
                          </a:ln>
                          <a:solidFill>
                            <a:srgbClr val="FF0000"/>
                          </a:solidFill>
                          <a:effectLst/>
                          <a:latin typeface="Arial" charset="0"/>
                          <a:ea typeface="MS PGothic" charset="0"/>
                          <a:cs typeface="Arial" charset="0"/>
                        </a:rPr>
                        <a:t>&lt; </a:t>
                      </a:r>
                      <a:r>
                        <a:rPr kumimoji="0" lang="ru-RU" sz="1600" b="1" i="0" u="none" strike="noStrike" cap="none" normalizeH="0" baseline="0" dirty="0">
                          <a:ln>
                            <a:noFill/>
                          </a:ln>
                          <a:solidFill>
                            <a:srgbClr val="FF0000"/>
                          </a:solidFill>
                          <a:effectLst/>
                          <a:latin typeface="Arial" charset="0"/>
                          <a:ea typeface="MS PGothic" charset="0"/>
                          <a:cs typeface="Arial" charset="0"/>
                        </a:rPr>
                        <a:t>600</a:t>
                      </a:r>
                      <a:r>
                        <a:rPr kumimoji="0" lang="en-US" sz="1600" b="1" i="0" u="none" strike="noStrike" cap="none" normalizeH="0" baseline="0" dirty="0">
                          <a:ln>
                            <a:noFill/>
                          </a:ln>
                          <a:solidFill>
                            <a:srgbClr val="FF0000"/>
                          </a:solidFill>
                          <a:effectLst/>
                          <a:latin typeface="Arial" charset="0"/>
                          <a:ea typeface="MS PGothic" charset="0"/>
                          <a:cs typeface="Arial" charset="0"/>
                        </a:rPr>
                        <a:t> </a:t>
                      </a:r>
                      <a:r>
                        <a:rPr kumimoji="0" lang="en-US" sz="1600" b="1" i="0" u="none" strike="noStrike" cap="none" normalizeH="0" baseline="0" dirty="0" smtClean="0">
                          <a:ln>
                            <a:noFill/>
                          </a:ln>
                          <a:solidFill>
                            <a:srgbClr val="FF0000"/>
                          </a:solidFill>
                          <a:effectLst/>
                          <a:latin typeface="Arial" charset="0"/>
                          <a:ea typeface="MS PGothic" charset="0"/>
                          <a:cs typeface="Arial" charset="0"/>
                        </a:rPr>
                        <a:t>MeV/u</a:t>
                      </a:r>
                      <a:r>
                        <a:rPr kumimoji="0" lang="ru-RU" sz="1600" b="1" i="0" u="none" strike="noStrike" cap="none" normalizeH="0" baseline="0" dirty="0" smtClean="0">
                          <a:ln>
                            <a:noFill/>
                          </a:ln>
                          <a:solidFill>
                            <a:srgbClr val="FF0000"/>
                          </a:solidFill>
                          <a:effectLst/>
                          <a:latin typeface="Arial" charset="0"/>
                          <a:ea typeface="MS PGothic" charset="0"/>
                          <a:cs typeface="Arial" charset="0"/>
                        </a:rPr>
                        <a:t>)</a:t>
                      </a:r>
                      <a:endParaRPr kumimoji="0" lang="ru-RU" sz="1600" b="1" i="0" u="none" strike="noStrike" cap="none" normalizeH="0" baseline="0" dirty="0">
                        <a:ln>
                          <a:noFill/>
                        </a:ln>
                        <a:solidFill>
                          <a:srgbClr val="FF0000"/>
                        </a:solidFill>
                        <a:effectLst/>
                        <a:latin typeface="Arial" charset="0"/>
                        <a:ea typeface="MS PGothic"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a:ln>
                          <a:noFill/>
                        </a:ln>
                        <a:solidFill>
                          <a:srgbClr val="FF0000"/>
                        </a:solidFill>
                        <a:effectLst/>
                        <a:latin typeface="Arial" charset="0"/>
                        <a:ea typeface="MS PGothic" charset="0"/>
                        <a:cs typeface="Arial" charset="0"/>
                      </a:endParaRPr>
                    </a:p>
                  </a:txBody>
                  <a:tcPr marL="66260" marR="6626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charset="0"/>
                          <a:ea typeface="MS PGothic" charset="0"/>
                          <a:cs typeface="Arial" charset="0"/>
                        </a:rPr>
                        <a:t>Area </a:t>
                      </a:r>
                      <a:r>
                        <a:rPr kumimoji="0" lang="ru-RU" sz="1600" b="1" i="0" u="none" strike="noStrike" cap="none" normalizeH="0" baseline="0" dirty="0" smtClean="0">
                          <a:ln>
                            <a:noFill/>
                          </a:ln>
                          <a:solidFill>
                            <a:srgbClr val="0000FF"/>
                          </a:solidFill>
                          <a:effectLst/>
                          <a:latin typeface="Arial" charset="0"/>
                          <a:ea typeface="MS PGothic" charset="0"/>
                          <a:cs typeface="Arial" charset="0"/>
                        </a:rPr>
                        <a:t>-</a:t>
                      </a:r>
                      <a:r>
                        <a:rPr kumimoji="0" lang="en-US" sz="1600" b="1" i="0" u="none" strike="noStrike" cap="none" normalizeH="0" baseline="0" dirty="0" smtClean="0">
                          <a:ln>
                            <a:noFill/>
                          </a:ln>
                          <a:solidFill>
                            <a:srgbClr val="0000FF"/>
                          </a:solidFill>
                          <a:effectLst/>
                          <a:latin typeface="Arial" charset="0"/>
                          <a:ea typeface="MS PGothic" charset="0"/>
                          <a:cs typeface="Arial" charset="0"/>
                        </a:rPr>
                        <a:t> </a:t>
                      </a:r>
                      <a:r>
                        <a:rPr kumimoji="0" lang="ru-RU" sz="1600" b="1" i="0" u="none" strike="noStrike" cap="none" normalizeH="0" baseline="0" dirty="0" smtClean="0">
                          <a:ln>
                            <a:noFill/>
                          </a:ln>
                          <a:solidFill>
                            <a:srgbClr val="0000FF"/>
                          </a:solidFill>
                          <a:effectLst/>
                          <a:latin typeface="Arial" charset="0"/>
                          <a:ea typeface="MS PGothic" charset="0"/>
                          <a:cs typeface="Arial" charset="0"/>
                        </a:rPr>
                        <a:t>3</a:t>
                      </a:r>
                      <a:endParaRPr kumimoji="0" lang="ru-RU" sz="1600" b="0" i="0" u="none" strike="noStrike" cap="none" normalizeH="0" baseline="0" dirty="0">
                        <a:ln>
                          <a:noFill/>
                        </a:ln>
                        <a:solidFill>
                          <a:srgbClr val="0000FF"/>
                        </a:solidFill>
                        <a:effectLst/>
                        <a:latin typeface="Arial" charset="0"/>
                        <a:ea typeface="MS PGothic"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charset="0"/>
                          <a:ea typeface="MS PGothic" charset="0"/>
                          <a:cs typeface="Arial" charset="0"/>
                        </a:rPr>
                        <a:t>High energy beams</a:t>
                      </a:r>
                      <a:endParaRPr kumimoji="0" lang="ru-RU" sz="1600" b="1" i="0" u="none" strike="noStrike" cap="none" normalizeH="0" baseline="0" dirty="0">
                        <a:ln>
                          <a:noFill/>
                        </a:ln>
                        <a:solidFill>
                          <a:srgbClr val="0000FF"/>
                        </a:solidFill>
                        <a:effectLst/>
                        <a:latin typeface="Arial" charset="0"/>
                        <a:ea typeface="MS PGothic"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err="1" smtClean="0">
                          <a:ln>
                            <a:noFill/>
                          </a:ln>
                          <a:solidFill>
                            <a:srgbClr val="FF0000"/>
                          </a:solidFill>
                          <a:effectLst/>
                          <a:latin typeface="Arial" charset="0"/>
                          <a:ea typeface="MS PGothic" charset="0"/>
                          <a:cs typeface="Arial" charset="0"/>
                        </a:rPr>
                        <a:t>Nuclotron</a:t>
                      </a:r>
                      <a:r>
                        <a:rPr kumimoji="0" lang="ru-RU" sz="1600" b="1" i="0" u="none" strike="noStrike" cap="none" normalizeH="0" baseline="0" dirty="0" smtClean="0">
                          <a:ln>
                            <a:noFill/>
                          </a:ln>
                          <a:solidFill>
                            <a:srgbClr val="FF0000"/>
                          </a:solidFill>
                          <a:effectLst/>
                          <a:latin typeface="Arial" charset="0"/>
                          <a:ea typeface="MS PGothic" charset="0"/>
                          <a:cs typeface="Arial" charset="0"/>
                        </a:rPr>
                        <a:t> </a:t>
                      </a:r>
                      <a:r>
                        <a:rPr kumimoji="0" lang="ru-RU" sz="1600" b="1" i="0" u="none" strike="noStrike" cap="none" normalizeH="0" baseline="0" dirty="0">
                          <a:ln>
                            <a:noFill/>
                          </a:ln>
                          <a:solidFill>
                            <a:srgbClr val="FF0000"/>
                          </a:solidFill>
                          <a:effectLst/>
                          <a:latin typeface="Arial" charset="0"/>
                          <a:ea typeface="MS PGothic" charset="0"/>
                          <a:cs typeface="Arial" charset="0"/>
                        </a:rPr>
                        <a:t>(</a:t>
                      </a:r>
                      <a:r>
                        <a:rPr kumimoji="0" lang="en-US" sz="1600" b="1" i="0" u="none" strike="noStrike" cap="none" normalizeH="0" baseline="0" dirty="0">
                          <a:ln>
                            <a:noFill/>
                          </a:ln>
                          <a:solidFill>
                            <a:srgbClr val="FF0000"/>
                          </a:solidFill>
                          <a:effectLst/>
                          <a:latin typeface="Arial" charset="0"/>
                          <a:ea typeface="MS PGothic" charset="0"/>
                          <a:cs typeface="Arial" charset="0"/>
                        </a:rPr>
                        <a:t>&lt; </a:t>
                      </a:r>
                      <a:r>
                        <a:rPr kumimoji="0" lang="ru-RU" sz="1600" b="1" i="0" u="none" strike="noStrike" cap="none" normalizeH="0" baseline="0" dirty="0">
                          <a:ln>
                            <a:noFill/>
                          </a:ln>
                          <a:solidFill>
                            <a:srgbClr val="FF0000"/>
                          </a:solidFill>
                          <a:effectLst/>
                          <a:latin typeface="Arial" charset="0"/>
                          <a:ea typeface="MS PGothic" charset="0"/>
                          <a:cs typeface="Arial" charset="0"/>
                        </a:rPr>
                        <a:t>4.5</a:t>
                      </a:r>
                      <a:r>
                        <a:rPr kumimoji="0" lang="en-US" sz="1600" b="1" i="0" u="none" strike="noStrike" cap="none" normalizeH="0" baseline="0" dirty="0">
                          <a:ln>
                            <a:noFill/>
                          </a:ln>
                          <a:solidFill>
                            <a:srgbClr val="FF0000"/>
                          </a:solidFill>
                          <a:effectLst/>
                          <a:latin typeface="Arial" charset="0"/>
                          <a:ea typeface="MS PGothic" charset="0"/>
                          <a:cs typeface="Arial" charset="0"/>
                        </a:rPr>
                        <a:t> </a:t>
                      </a:r>
                      <a:r>
                        <a:rPr kumimoji="0" lang="en-US" sz="1600" b="1" i="0" u="none" strike="noStrike" cap="none" normalizeH="0" baseline="0" dirty="0" err="1" smtClean="0">
                          <a:ln>
                            <a:noFill/>
                          </a:ln>
                          <a:solidFill>
                            <a:srgbClr val="FF0000"/>
                          </a:solidFill>
                          <a:effectLst/>
                          <a:latin typeface="Arial" charset="0"/>
                          <a:ea typeface="MS PGothic" charset="0"/>
                          <a:cs typeface="Arial" charset="0"/>
                        </a:rPr>
                        <a:t>GeV</a:t>
                      </a:r>
                      <a:r>
                        <a:rPr kumimoji="0" lang="en-US" sz="1600" b="1" i="0" u="none" strike="noStrike" cap="none" normalizeH="0" baseline="0" dirty="0" smtClean="0">
                          <a:ln>
                            <a:noFill/>
                          </a:ln>
                          <a:solidFill>
                            <a:srgbClr val="FF0000"/>
                          </a:solidFill>
                          <a:effectLst/>
                          <a:latin typeface="Arial" charset="0"/>
                          <a:ea typeface="MS PGothic" charset="0"/>
                          <a:cs typeface="Arial" charset="0"/>
                        </a:rPr>
                        <a:t>/u</a:t>
                      </a:r>
                      <a:r>
                        <a:rPr kumimoji="0" lang="ru-RU" sz="1600" b="1" i="0" u="none" strike="noStrike" cap="none" normalizeH="0" baseline="0" dirty="0" smtClean="0">
                          <a:ln>
                            <a:noFill/>
                          </a:ln>
                          <a:solidFill>
                            <a:srgbClr val="FF0000"/>
                          </a:solidFill>
                          <a:effectLst/>
                          <a:latin typeface="Arial" charset="0"/>
                          <a:ea typeface="MS PGothic" charset="0"/>
                          <a:cs typeface="Arial" charset="0"/>
                        </a:rPr>
                        <a:t>)</a:t>
                      </a:r>
                      <a:endParaRPr kumimoji="0" lang="ru-RU" sz="1600" b="1" i="0" u="none" strike="noStrike" cap="none" normalizeH="0" baseline="0" dirty="0">
                        <a:ln>
                          <a:noFill/>
                        </a:ln>
                        <a:solidFill>
                          <a:srgbClr val="FF0000"/>
                        </a:solidFill>
                        <a:effectLst/>
                        <a:latin typeface="Arial" charset="0"/>
                        <a:ea typeface="MS PGothic"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a:ln>
                          <a:noFill/>
                        </a:ln>
                        <a:solidFill>
                          <a:srgbClr val="FF0000"/>
                        </a:solidFill>
                        <a:effectLst/>
                        <a:latin typeface="Arial" charset="0"/>
                        <a:ea typeface="MS PGothic" charset="0"/>
                        <a:cs typeface="Arial" charset="0"/>
                      </a:endParaRPr>
                    </a:p>
                  </a:txBody>
                  <a:tcPr marL="66260" marR="6626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r>
              <a:tr h="473110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rgbClr val="0000FF"/>
                          </a:solidFill>
                          <a:effectLst/>
                          <a:latin typeface="Arial" charset="0"/>
                          <a:ea typeface="MS PGothic" charset="0"/>
                          <a:cs typeface="Arial" charset="0"/>
                        </a:rPr>
                        <a:t>Research in field of nanotechnologies</a:t>
                      </a:r>
                      <a:endParaRPr kumimoji="0" lang="ru-RU" sz="1800" b="0" i="0" u="none" strike="noStrike" cap="none" normalizeH="0" baseline="0" dirty="0">
                        <a:ln>
                          <a:noFill/>
                        </a:ln>
                        <a:solidFill>
                          <a:srgbClr val="0000FF"/>
                        </a:solidFill>
                        <a:effectLst/>
                        <a:latin typeface="Arial" charset="0"/>
                        <a:ea typeface="MS PGothic" charset="0"/>
                        <a:cs typeface="Arial" charset="0"/>
                      </a:endParaRPr>
                    </a:p>
                  </a:txBody>
                  <a:tcPr marL="66260" marR="6626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en-US" sz="1800" b="0" i="0" u="none" strike="noStrike" cap="none" normalizeH="0" baseline="0" dirty="0" smtClean="0">
                          <a:ln>
                            <a:noFill/>
                          </a:ln>
                          <a:solidFill>
                            <a:srgbClr val="0000FF"/>
                          </a:solidFill>
                          <a:effectLst/>
                          <a:latin typeface="Arial" charset="0"/>
                          <a:ea typeface="MS PGothic" charset="0"/>
                          <a:cs typeface="Arial" charset="0"/>
                        </a:rPr>
                        <a:t> Possibility to have cooled ion beam</a:t>
                      </a: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endParaRPr kumimoji="0" lang="en-US" sz="1800" b="0" i="0" u="none" strike="noStrike" cap="none" normalizeH="0" baseline="0" dirty="0" smtClean="0">
                        <a:ln>
                          <a:noFill/>
                        </a:ln>
                        <a:solidFill>
                          <a:srgbClr val="0000FF"/>
                        </a:solidFill>
                        <a:effectLst/>
                        <a:latin typeface="Arial" charset="0"/>
                        <a:ea typeface="MS PGothic" charset="0"/>
                        <a:cs typeface="Arial" charset="0"/>
                      </a:endParaRP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ru-RU" sz="1800" b="0" i="0" u="none" strike="noStrike" cap="none" normalizeH="0" baseline="0" dirty="0" smtClean="0">
                          <a:ln>
                            <a:noFill/>
                          </a:ln>
                          <a:solidFill>
                            <a:srgbClr val="0000FF"/>
                          </a:solidFill>
                          <a:effectLst/>
                          <a:latin typeface="Arial" charset="0"/>
                          <a:ea typeface="MS PGothic" charset="0"/>
                          <a:cs typeface="Arial" charset="0"/>
                        </a:rPr>
                        <a:t> </a:t>
                      </a:r>
                      <a:r>
                        <a:rPr kumimoji="0" lang="en-US" sz="1800" b="0" i="0" u="none" strike="noStrike" cap="none" normalizeH="0" baseline="0" dirty="0" smtClean="0">
                          <a:ln>
                            <a:noFill/>
                          </a:ln>
                          <a:solidFill>
                            <a:srgbClr val="0000FF"/>
                          </a:solidFill>
                          <a:effectLst/>
                          <a:latin typeface="Arial" charset="0"/>
                          <a:ea typeface="MS PGothic" charset="0"/>
                          <a:cs typeface="Arial" charset="0"/>
                        </a:rPr>
                        <a:t>study of radiation damages in microelectronics</a:t>
                      </a:r>
                      <a:r>
                        <a:rPr kumimoji="0" lang="ru-RU" sz="1800" b="0" i="0" u="none" strike="noStrike" cap="none" normalizeH="0" baseline="0" dirty="0" smtClean="0">
                          <a:ln>
                            <a:noFill/>
                          </a:ln>
                          <a:solidFill>
                            <a:srgbClr val="0000FF"/>
                          </a:solidFill>
                          <a:effectLst/>
                          <a:latin typeface="Arial" charset="0"/>
                          <a:ea typeface="MS PGothic" charset="0"/>
                          <a:cs typeface="Arial" charset="0"/>
                        </a:rPr>
                        <a:t>;</a:t>
                      </a:r>
                      <a:endParaRPr kumimoji="0" lang="ru-RU" sz="1800" b="0" i="0" u="none" strike="noStrike" cap="none" normalizeH="0" baseline="0" dirty="0">
                        <a:ln>
                          <a:noFill/>
                        </a:ln>
                        <a:solidFill>
                          <a:srgbClr val="0000FF"/>
                        </a:solidFill>
                        <a:effectLst/>
                        <a:latin typeface="Arial" charset="0"/>
                        <a:ea typeface="MS PGothic" charset="0"/>
                        <a:cs typeface="Arial" charset="0"/>
                      </a:endParaRPr>
                    </a:p>
                    <a:p>
                      <a:pPr marL="107950" marR="0" lvl="0" indent="0" algn="l" defTabSz="914400" rtl="0" eaLnBrk="1" fontAlgn="base" latinLnBrk="0" hangingPunct="1">
                        <a:lnSpc>
                          <a:spcPct val="115000"/>
                        </a:lnSpc>
                        <a:spcBef>
                          <a:spcPct val="0"/>
                        </a:spcBef>
                        <a:spcAft>
                          <a:spcPct val="0"/>
                        </a:spcAft>
                        <a:buClrTx/>
                        <a:buSzTx/>
                        <a:buFont typeface="Arial" charset="0"/>
                        <a:buNone/>
                        <a:tabLst/>
                      </a:pPr>
                      <a:endParaRPr kumimoji="0" lang="ru-RU" sz="1800" b="0" i="0" u="none" strike="noStrike" cap="none" normalizeH="0" baseline="0" dirty="0">
                        <a:ln>
                          <a:noFill/>
                        </a:ln>
                        <a:solidFill>
                          <a:srgbClr val="0000FF"/>
                        </a:solidFill>
                        <a:effectLst/>
                        <a:latin typeface="Arial" charset="0"/>
                        <a:ea typeface="MS PGothic" charset="0"/>
                        <a:cs typeface="Arial" charset="0"/>
                      </a:endParaRP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ru-RU" sz="1800" b="0" i="0" u="none" strike="noStrike" cap="none" normalizeH="0" baseline="0" dirty="0">
                          <a:ln>
                            <a:noFill/>
                          </a:ln>
                          <a:solidFill>
                            <a:srgbClr val="0000FF"/>
                          </a:solidFill>
                          <a:effectLst/>
                          <a:latin typeface="Arial" charset="0"/>
                          <a:ea typeface="MS PGothic" charset="0"/>
                          <a:cs typeface="Arial" charset="0"/>
                        </a:rPr>
                        <a:t> </a:t>
                      </a:r>
                      <a:r>
                        <a:rPr kumimoji="0" lang="en-US" sz="1800" b="0" i="0" u="none" strike="noStrike" cap="none" normalizeH="0" baseline="0" dirty="0" smtClean="0">
                          <a:ln>
                            <a:noFill/>
                          </a:ln>
                          <a:solidFill>
                            <a:srgbClr val="0000FF"/>
                          </a:solidFill>
                          <a:effectLst/>
                          <a:latin typeface="Arial" charset="0"/>
                          <a:ea typeface="MS PGothic" charset="0"/>
                          <a:cs typeface="Arial" charset="0"/>
                        </a:rPr>
                        <a:t>radiobiology for space</a:t>
                      </a: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endParaRPr kumimoji="0" lang="ru-RU" sz="1800" b="0" i="0" u="none" strike="noStrike" cap="none" normalizeH="0" baseline="0" dirty="0">
                        <a:ln>
                          <a:noFill/>
                        </a:ln>
                        <a:solidFill>
                          <a:srgbClr val="0000FF"/>
                        </a:solidFill>
                        <a:effectLst/>
                        <a:latin typeface="Arial" charset="0"/>
                        <a:ea typeface="MS PGothic" charset="0"/>
                        <a:cs typeface="Arial" charset="0"/>
                      </a:endParaRP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ru-RU" sz="1800" b="0" i="0" u="none" strike="noStrike" cap="none" normalizeH="0" baseline="0" dirty="0">
                          <a:ln>
                            <a:noFill/>
                          </a:ln>
                          <a:solidFill>
                            <a:srgbClr val="0000FF"/>
                          </a:solidFill>
                          <a:effectLst/>
                          <a:latin typeface="Arial" charset="0"/>
                          <a:ea typeface="MS PGothic" charset="0"/>
                          <a:cs typeface="Arial" charset="0"/>
                        </a:rPr>
                        <a:t> </a:t>
                      </a:r>
                      <a:r>
                        <a:rPr kumimoji="0" lang="en-US" sz="1800" b="0" i="0" u="none" strike="noStrike" cap="none" normalizeH="0" baseline="0" dirty="0" smtClean="0">
                          <a:ln>
                            <a:noFill/>
                          </a:ln>
                          <a:solidFill>
                            <a:srgbClr val="0000FF"/>
                          </a:solidFill>
                          <a:effectLst/>
                          <a:latin typeface="Arial" charset="0"/>
                          <a:ea typeface="MS PGothic" charset="0"/>
                          <a:cs typeface="Arial" charset="0"/>
                        </a:rPr>
                        <a:t>new materials</a:t>
                      </a:r>
                      <a:r>
                        <a:rPr kumimoji="0" lang="ru-RU" sz="1800" b="0" i="0" u="none" strike="noStrike" cap="none" normalizeH="0" baseline="0" dirty="0" smtClean="0">
                          <a:ln>
                            <a:noFill/>
                          </a:ln>
                          <a:solidFill>
                            <a:srgbClr val="0000FF"/>
                          </a:solidFill>
                          <a:effectLst/>
                          <a:latin typeface="Arial" charset="0"/>
                          <a:ea typeface="MS PGothic" charset="0"/>
                          <a:cs typeface="Arial" charset="0"/>
                        </a:rPr>
                        <a:t>;</a:t>
                      </a:r>
                      <a:endParaRPr kumimoji="0" lang="ru-RU" sz="1800" b="0" i="0" u="none" strike="noStrike" cap="none" normalizeH="0" baseline="0" dirty="0">
                        <a:ln>
                          <a:noFill/>
                        </a:ln>
                        <a:solidFill>
                          <a:srgbClr val="0000FF"/>
                        </a:solidFill>
                        <a:effectLst/>
                        <a:latin typeface="Arial" charset="0"/>
                        <a:ea typeface="MS PGothic" charset="0"/>
                        <a:cs typeface="Arial" charset="0"/>
                      </a:endParaRPr>
                    </a:p>
                    <a:p>
                      <a:pPr marL="107950" marR="0" lvl="0" indent="0" algn="l" defTabSz="914400" rtl="0" eaLnBrk="1" fontAlgn="base" latinLnBrk="0" hangingPunct="1">
                        <a:lnSpc>
                          <a:spcPct val="115000"/>
                        </a:lnSpc>
                        <a:spcBef>
                          <a:spcPct val="0"/>
                        </a:spcBef>
                        <a:spcAft>
                          <a:spcPct val="0"/>
                        </a:spcAft>
                        <a:buClrTx/>
                        <a:buSzTx/>
                        <a:buFont typeface="Arial" charset="0"/>
                        <a:buNone/>
                        <a:tabLst/>
                      </a:pPr>
                      <a:r>
                        <a:rPr kumimoji="0" lang="ru-RU" sz="1800" b="0" i="0" u="none" strike="noStrike" cap="none" normalizeH="0" baseline="0" dirty="0">
                          <a:ln>
                            <a:noFill/>
                          </a:ln>
                          <a:solidFill>
                            <a:srgbClr val="0000FF"/>
                          </a:solidFill>
                          <a:effectLst/>
                          <a:latin typeface="Arial" charset="0"/>
                          <a:ea typeface="MS PGothic" charset="0"/>
                          <a:cs typeface="Arial" charset="0"/>
                        </a:rPr>
                        <a:t> </a:t>
                      </a: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ru-RU" sz="1800" b="0" i="0" u="none" strike="noStrike" cap="none" normalizeH="0" baseline="0" dirty="0">
                          <a:ln>
                            <a:noFill/>
                          </a:ln>
                          <a:solidFill>
                            <a:srgbClr val="0000FF"/>
                          </a:solidFill>
                          <a:effectLst/>
                          <a:latin typeface="Arial" charset="0"/>
                          <a:ea typeface="MS PGothic" charset="0"/>
                          <a:cs typeface="Arial" charset="0"/>
                        </a:rPr>
                        <a:t> </a:t>
                      </a:r>
                      <a:r>
                        <a:rPr kumimoji="0" lang="en-US" sz="1800" b="0" i="0" u="none" strike="noStrike" cap="none" normalizeH="0" baseline="0" dirty="0" smtClean="0">
                          <a:ln>
                            <a:noFill/>
                          </a:ln>
                          <a:solidFill>
                            <a:srgbClr val="0000FF"/>
                          </a:solidFill>
                          <a:effectLst/>
                          <a:latin typeface="Arial" charset="0"/>
                          <a:ea typeface="MS PGothic" charset="0"/>
                          <a:cs typeface="Arial" charset="0"/>
                        </a:rPr>
                        <a:t>R&amp;D for elements and prototypes of the carbon beam therapy center</a:t>
                      </a:r>
                      <a:endParaRPr kumimoji="0" lang="ru-RU" sz="1800" b="0" i="0" u="none" strike="noStrike" cap="none" normalizeH="0" baseline="0" dirty="0">
                        <a:ln>
                          <a:noFill/>
                        </a:ln>
                        <a:solidFill>
                          <a:srgbClr val="0000FF"/>
                        </a:solidFill>
                        <a:effectLst/>
                        <a:latin typeface="Arial" charset="0"/>
                        <a:ea typeface="MS PGothic" charset="0"/>
                        <a:cs typeface="Arial" charset="0"/>
                      </a:endParaRPr>
                    </a:p>
                  </a:txBody>
                  <a:tcPr marL="66260" marR="6626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lvl="0" indent="0" algn="l" defTabSz="914400" rtl="0" eaLnBrk="1" fontAlgn="base" latinLnBrk="0" hangingPunct="1">
                        <a:lnSpc>
                          <a:spcPct val="115000"/>
                        </a:lnSpc>
                        <a:spcBef>
                          <a:spcPct val="0"/>
                        </a:spcBef>
                        <a:spcAft>
                          <a:spcPct val="0"/>
                        </a:spcAft>
                        <a:buClrTx/>
                        <a:buSzTx/>
                        <a:buFont typeface="Arial" charset="0"/>
                        <a:buChar char="•"/>
                        <a:tabLst/>
                        <a:defRPr/>
                      </a:pPr>
                      <a:r>
                        <a:rPr kumimoji="0" lang="en-US" sz="1800" b="0" i="0" u="none" strike="noStrike" cap="none" normalizeH="0" baseline="0" dirty="0" smtClean="0">
                          <a:ln>
                            <a:noFill/>
                          </a:ln>
                          <a:solidFill>
                            <a:srgbClr val="0000FF"/>
                          </a:solidFill>
                          <a:effectLst/>
                          <a:latin typeface="Arial" charset="0"/>
                          <a:ea typeface="MS PGothic" charset="0"/>
                          <a:cs typeface="Arial" charset="0"/>
                        </a:rPr>
                        <a:t> Possibility to have cooled ion beam</a:t>
                      </a:r>
                    </a:p>
                    <a:p>
                      <a:pPr marL="107950" marR="0" lvl="0" indent="0" algn="l" defTabSz="914400" rtl="0" eaLnBrk="1" fontAlgn="base" latinLnBrk="0" hangingPunct="1">
                        <a:lnSpc>
                          <a:spcPct val="115000"/>
                        </a:lnSpc>
                        <a:spcBef>
                          <a:spcPct val="0"/>
                        </a:spcBef>
                        <a:spcAft>
                          <a:spcPct val="0"/>
                        </a:spcAft>
                        <a:buClrTx/>
                        <a:buSzTx/>
                        <a:buFont typeface="Arial" charset="0"/>
                        <a:buNone/>
                        <a:tabLst/>
                      </a:pPr>
                      <a:r>
                        <a:rPr kumimoji="0" lang="ru-RU" sz="1800" b="0" i="0" u="none" strike="noStrike" cap="none" normalizeH="0" baseline="0" dirty="0" smtClean="0">
                          <a:ln>
                            <a:noFill/>
                          </a:ln>
                          <a:solidFill>
                            <a:srgbClr val="0000FF"/>
                          </a:solidFill>
                          <a:effectLst/>
                          <a:latin typeface="Arial" charset="0"/>
                          <a:ea typeface="MS PGothic" charset="0"/>
                          <a:cs typeface="Arial" charset="0"/>
                        </a:rPr>
                        <a:t> </a:t>
                      </a:r>
                      <a:endParaRPr kumimoji="0" lang="en-US" sz="1800" b="0" i="0" u="none" strike="noStrike" cap="none" normalizeH="0" baseline="0" dirty="0" smtClean="0">
                        <a:ln>
                          <a:noFill/>
                        </a:ln>
                        <a:solidFill>
                          <a:srgbClr val="0000FF"/>
                        </a:solidFill>
                        <a:effectLst/>
                        <a:latin typeface="Arial" charset="0"/>
                        <a:ea typeface="MS PGothic" charset="0"/>
                        <a:cs typeface="Arial" charset="0"/>
                      </a:endParaRP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en-US" sz="1800" b="0" i="0" u="none" strike="noStrike" cap="none" normalizeH="0" baseline="0" dirty="0" smtClean="0">
                          <a:ln>
                            <a:noFill/>
                          </a:ln>
                          <a:solidFill>
                            <a:srgbClr val="0000FF"/>
                          </a:solidFill>
                          <a:effectLst/>
                          <a:latin typeface="Arial" charset="0"/>
                          <a:ea typeface="MS PGothic" charset="0"/>
                          <a:cs typeface="Arial" charset="0"/>
                        </a:rPr>
                        <a:t> study of radiation damages in microelectronics</a:t>
                      </a:r>
                      <a:r>
                        <a:rPr kumimoji="0" lang="ru-RU" sz="1800" b="0" i="0" u="none" strike="noStrike" cap="none" normalizeH="0" baseline="0" dirty="0" smtClean="0">
                          <a:ln>
                            <a:noFill/>
                          </a:ln>
                          <a:solidFill>
                            <a:srgbClr val="0000FF"/>
                          </a:solidFill>
                          <a:effectLst/>
                          <a:latin typeface="Arial" charset="0"/>
                          <a:ea typeface="MS PGothic" charset="0"/>
                          <a:cs typeface="Arial" charset="0"/>
                        </a:rPr>
                        <a:t>;</a:t>
                      </a:r>
                    </a:p>
                    <a:p>
                      <a:pPr marL="107950" marR="0" lvl="0" indent="0" algn="l" defTabSz="914400" rtl="0" eaLnBrk="1" fontAlgn="base" latinLnBrk="0" hangingPunct="1">
                        <a:lnSpc>
                          <a:spcPct val="115000"/>
                        </a:lnSpc>
                        <a:spcBef>
                          <a:spcPct val="0"/>
                        </a:spcBef>
                        <a:spcAft>
                          <a:spcPct val="0"/>
                        </a:spcAft>
                        <a:buClrTx/>
                        <a:buSzTx/>
                        <a:buFont typeface="Arial" charset="0"/>
                        <a:buNone/>
                        <a:tabLst/>
                      </a:pPr>
                      <a:endParaRPr kumimoji="0" lang="ru-RU" sz="1800" b="0" i="0" u="none" strike="noStrike" cap="none" normalizeH="0" baseline="0" dirty="0" smtClean="0">
                        <a:ln>
                          <a:noFill/>
                        </a:ln>
                        <a:solidFill>
                          <a:srgbClr val="0000FF"/>
                        </a:solidFill>
                        <a:effectLst/>
                        <a:latin typeface="Arial" charset="0"/>
                        <a:ea typeface="MS PGothic" charset="0"/>
                        <a:cs typeface="Arial" charset="0"/>
                      </a:endParaRP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ru-RU" sz="1800" b="0" i="0" u="none" strike="noStrike" cap="none" normalizeH="0" baseline="0" dirty="0" smtClean="0">
                          <a:ln>
                            <a:noFill/>
                          </a:ln>
                          <a:solidFill>
                            <a:srgbClr val="0000FF"/>
                          </a:solidFill>
                          <a:effectLst/>
                          <a:latin typeface="Arial" charset="0"/>
                          <a:ea typeface="MS PGothic" charset="0"/>
                          <a:cs typeface="Arial" charset="0"/>
                        </a:rPr>
                        <a:t> </a:t>
                      </a:r>
                      <a:r>
                        <a:rPr kumimoji="0" lang="en-US" sz="1800" b="0" i="0" u="none" strike="noStrike" cap="none" normalizeH="0" baseline="0" dirty="0" smtClean="0">
                          <a:ln>
                            <a:noFill/>
                          </a:ln>
                          <a:solidFill>
                            <a:srgbClr val="0000FF"/>
                          </a:solidFill>
                          <a:effectLst/>
                          <a:latin typeface="Arial" charset="0"/>
                          <a:ea typeface="MS PGothic" charset="0"/>
                          <a:cs typeface="Arial" charset="0"/>
                        </a:rPr>
                        <a:t>radiobiology for space</a:t>
                      </a:r>
                    </a:p>
                    <a:p>
                      <a:pPr marL="107950" marR="0" lvl="0" indent="0" algn="l" defTabSz="914400" rtl="0" eaLnBrk="1" fontAlgn="base" latinLnBrk="0" hangingPunct="1">
                        <a:lnSpc>
                          <a:spcPct val="115000"/>
                        </a:lnSpc>
                        <a:spcBef>
                          <a:spcPct val="0"/>
                        </a:spcBef>
                        <a:spcAft>
                          <a:spcPct val="0"/>
                        </a:spcAft>
                        <a:buClrTx/>
                        <a:buSzTx/>
                        <a:buFont typeface="Arial" charset="0"/>
                        <a:buNone/>
                        <a:tabLst/>
                      </a:pPr>
                      <a:endParaRPr kumimoji="0" lang="en-US" sz="1800" b="0" i="0" u="none" strike="noStrike" cap="none" normalizeH="0" baseline="0" dirty="0" smtClean="0">
                        <a:ln>
                          <a:noFill/>
                        </a:ln>
                        <a:solidFill>
                          <a:srgbClr val="0000FF"/>
                        </a:solidFill>
                        <a:effectLst/>
                        <a:latin typeface="Arial" charset="0"/>
                        <a:ea typeface="MS PGothic" charset="0"/>
                        <a:cs typeface="Arial" charset="0"/>
                      </a:endParaRP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en-US" sz="1800" b="0" i="0" u="none" strike="noStrike" cap="none" normalizeH="0" baseline="0" dirty="0" smtClean="0">
                          <a:ln>
                            <a:noFill/>
                          </a:ln>
                          <a:solidFill>
                            <a:srgbClr val="0000FF"/>
                          </a:solidFill>
                          <a:effectLst/>
                          <a:latin typeface="Arial" charset="0"/>
                          <a:ea typeface="MS PGothic" charset="0"/>
                          <a:cs typeface="Arial" charset="0"/>
                        </a:rPr>
                        <a:t> Relativistic nuclear energetics. Utilization of radioactive waste;</a:t>
                      </a: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endParaRPr kumimoji="0" lang="en-US" sz="1800" b="0" i="0" u="none" strike="noStrike" cap="none" normalizeH="0" baseline="0" dirty="0" smtClean="0">
                        <a:ln>
                          <a:noFill/>
                        </a:ln>
                        <a:solidFill>
                          <a:srgbClr val="0000FF"/>
                        </a:solidFill>
                        <a:effectLst/>
                        <a:latin typeface="Arial" charset="0"/>
                        <a:ea typeface="MS PGothic" charset="0"/>
                        <a:cs typeface="Arial" charset="0"/>
                      </a:endParaRPr>
                    </a:p>
                    <a:p>
                      <a:pPr marL="10795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en-US" sz="1800" b="0" i="0" u="none" strike="noStrike" cap="none" normalizeH="0" baseline="0" dirty="0" smtClean="0">
                          <a:ln>
                            <a:noFill/>
                          </a:ln>
                          <a:solidFill>
                            <a:srgbClr val="0000FF"/>
                          </a:solidFill>
                          <a:effectLst/>
                          <a:latin typeface="Arial" charset="0"/>
                          <a:ea typeface="MS PGothic" charset="0"/>
                          <a:cs typeface="Arial" charset="0"/>
                        </a:rPr>
                        <a:t> Remote control and monitoring of the fission substances</a:t>
                      </a:r>
                      <a:endParaRPr kumimoji="0" lang="ru-RU" sz="1800" b="0" i="0" u="none" strike="noStrike" cap="none" normalizeH="0" baseline="0" dirty="0">
                        <a:ln>
                          <a:noFill/>
                        </a:ln>
                        <a:solidFill>
                          <a:srgbClr val="0000FF"/>
                        </a:solidFill>
                        <a:effectLst/>
                        <a:latin typeface="Arial" charset="0"/>
                        <a:ea typeface="MS PGothic" charset="0"/>
                        <a:cs typeface="Arial" charset="0"/>
                      </a:endParaRPr>
                    </a:p>
                  </a:txBody>
                  <a:tcPr marL="66260" marR="6626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8057508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ChangeArrowheads="1"/>
          </p:cNvSpPr>
          <p:nvPr/>
        </p:nvSpPr>
        <p:spPr bwMode="auto">
          <a:xfrm>
            <a:off x="0" y="0"/>
            <a:ext cx="9144000" cy="457200"/>
          </a:xfrm>
          <a:prstGeom prst="rect">
            <a:avLst/>
          </a:prstGeom>
          <a:noFill/>
          <a:ln w="12700" cap="sq">
            <a:noFill/>
            <a:miter lim="800000"/>
            <a:headEnd type="none" w="sm" len="sm"/>
            <a:tailEnd type="none" w="sm" len="sm"/>
          </a:ln>
          <a:effectLst>
            <a:prstShdw prst="shdw17" dist="17961" dir="2700000">
              <a:schemeClr val="accent1">
                <a:gamma/>
                <a:shade val="60000"/>
                <a:invGamma/>
                <a:alpha val="50000"/>
              </a:schemeClr>
            </a:prstShdw>
          </a:effectLst>
        </p:spPr>
        <p:txBody>
          <a:bodyPr wrap="none" anchor="ctr">
            <a:spAutoFit/>
          </a:bodyPr>
          <a:lstStyle/>
          <a:p>
            <a:pPr>
              <a:defRPr/>
            </a:pPr>
            <a:endParaRPr lang="en-US">
              <a:latin typeface="Arial" panose="020B0604020202020204" pitchFamily="34" charset="0"/>
              <a:ea typeface="MS PGothic" panose="020B0600070205080204" pitchFamily="34" charset="-128"/>
              <a:cs typeface="+mn-cs"/>
            </a:endParaRPr>
          </a:p>
        </p:txBody>
      </p:sp>
      <p:sp>
        <p:nvSpPr>
          <p:cNvPr id="100356" name="Rectangle 4"/>
          <p:cNvSpPr>
            <a:spLocks noChangeArrowheads="1"/>
          </p:cNvSpPr>
          <p:nvPr/>
        </p:nvSpPr>
        <p:spPr bwMode="auto">
          <a:xfrm>
            <a:off x="4139953" y="1190983"/>
            <a:ext cx="5004048" cy="2585323"/>
          </a:xfrm>
          <a:prstGeom prst="rect">
            <a:avLst/>
          </a:prstGeom>
          <a:noFill/>
          <a:ln w="12700" cap="sq">
            <a:noFill/>
            <a:miter lim="800000"/>
            <a:headEnd type="none" w="sm" len="sm"/>
            <a:tailEnd type="none" w="sm" len="sm"/>
          </a:ln>
          <a:effectLst>
            <a:prstShdw prst="shdw17" dist="17961" dir="2700000">
              <a:schemeClr val="accent1">
                <a:gamma/>
                <a:shade val="60000"/>
                <a:invGamma/>
                <a:alpha val="50000"/>
              </a:schemeClr>
            </a:prstShdw>
          </a:effectLst>
        </p:spPr>
        <p:txBody>
          <a:bodyPr wrap="square" anchor="ctr">
            <a:spAutoFit/>
          </a:bodyPr>
          <a:lstStyle/>
          <a:p>
            <a:pPr>
              <a:defRPr/>
            </a:pPr>
            <a:r>
              <a:rPr lang="en-US" b="1" dirty="0" smtClean="0">
                <a:cs typeface="Times New Roman" charset="0"/>
              </a:rPr>
              <a:t>Construction of periodical nanostructures </a:t>
            </a:r>
            <a:r>
              <a:rPr lang="ru-RU" b="1" dirty="0" smtClean="0">
                <a:cs typeface="Times New Roman" charset="0"/>
              </a:rPr>
              <a:t>(</a:t>
            </a:r>
            <a:r>
              <a:rPr lang="en-US" b="1" dirty="0" smtClean="0">
                <a:cs typeface="Times New Roman" charset="0"/>
              </a:rPr>
              <a:t>holes</a:t>
            </a:r>
            <a:r>
              <a:rPr lang="ru-RU" b="1" dirty="0" smtClean="0">
                <a:cs typeface="Times New Roman" charset="0"/>
              </a:rPr>
              <a:t> </a:t>
            </a:r>
            <a:r>
              <a:rPr lang="ru-RU" b="1" dirty="0">
                <a:cs typeface="Times New Roman" charset="0"/>
              </a:rPr>
              <a:t>5×5 </a:t>
            </a:r>
            <a:r>
              <a:rPr lang="en-US" b="1" dirty="0" smtClean="0">
                <a:cs typeface="Times New Roman" charset="0"/>
              </a:rPr>
              <a:t>nm</a:t>
            </a:r>
            <a:r>
              <a:rPr lang="ru-RU" b="1" dirty="0" smtClean="0">
                <a:cs typeface="Times New Roman" charset="0"/>
              </a:rPr>
              <a:t>)</a:t>
            </a:r>
            <a:r>
              <a:rPr lang="ru-RU" b="1" dirty="0">
                <a:cs typeface="Times New Roman" charset="0"/>
              </a:rPr>
              <a:t>,</a:t>
            </a:r>
            <a:r>
              <a:rPr lang="ru-RU" b="1" dirty="0">
                <a:cs typeface="Times New Roman" charset="0"/>
                <a:sym typeface="Symbol" charset="0"/>
              </a:rPr>
              <a:t> </a:t>
            </a:r>
            <a:r>
              <a:rPr lang="en-US" b="1" dirty="0" err="1" smtClean="0">
                <a:cs typeface="Times New Roman" charset="0"/>
                <a:sym typeface="Symbol" charset="0"/>
              </a:rPr>
              <a:t>nanodiodes</a:t>
            </a:r>
            <a:r>
              <a:rPr lang="en-US" b="1" dirty="0" smtClean="0">
                <a:cs typeface="Times New Roman" charset="0"/>
                <a:sym typeface="Symbol" charset="0"/>
              </a:rPr>
              <a:t>, </a:t>
            </a:r>
            <a:r>
              <a:rPr lang="en-US" b="1" dirty="0" err="1" smtClean="0">
                <a:cs typeface="Times New Roman" charset="0"/>
                <a:sym typeface="Symbol" charset="0"/>
              </a:rPr>
              <a:t>etc</a:t>
            </a:r>
            <a:r>
              <a:rPr lang="en-US" b="1" dirty="0" smtClean="0">
                <a:cs typeface="Times New Roman" charset="0"/>
                <a:sym typeface="Symbol" charset="0"/>
              </a:rPr>
              <a:t> using </a:t>
            </a:r>
            <a:r>
              <a:rPr lang="en-US" b="1" dirty="0" err="1" smtClean="0">
                <a:cs typeface="Times New Roman" charset="0"/>
                <a:sym typeface="Symbol" charset="0"/>
              </a:rPr>
              <a:t>methodics</a:t>
            </a:r>
            <a:r>
              <a:rPr lang="en-US" b="1" dirty="0" smtClean="0">
                <a:cs typeface="Times New Roman" charset="0"/>
                <a:sym typeface="Symbol" charset="0"/>
              </a:rPr>
              <a:t> of the Coulomb “explosion” when bombarding the surface with heavy ions (i.e. Xe44+) of 10 </a:t>
            </a:r>
            <a:r>
              <a:rPr lang="en-US" b="1" dirty="0" err="1" smtClean="0">
                <a:cs typeface="Times New Roman" charset="0"/>
                <a:sym typeface="Symbol" charset="0"/>
              </a:rPr>
              <a:t>kEv</a:t>
            </a:r>
            <a:r>
              <a:rPr lang="en-US" b="1" dirty="0" smtClean="0">
                <a:cs typeface="Times New Roman" charset="0"/>
                <a:sym typeface="Symbol" charset="0"/>
              </a:rPr>
              <a:t> energy</a:t>
            </a:r>
            <a:r>
              <a:rPr lang="ru-RU" b="1" dirty="0" smtClean="0">
                <a:cs typeface="Times New Roman" charset="0"/>
                <a:sym typeface="Symbol" charset="0"/>
              </a:rPr>
              <a:t>.</a:t>
            </a:r>
            <a:endParaRPr lang="ru-RU" dirty="0">
              <a:cs typeface="Times New Roman" charset="0"/>
              <a:sym typeface="Symbol" charset="0"/>
            </a:endParaRPr>
          </a:p>
          <a:p>
            <a:pPr>
              <a:defRPr/>
            </a:pPr>
            <a:endParaRPr lang="ru-RU" dirty="0">
              <a:cs typeface="Times New Roman" charset="0"/>
              <a:sym typeface="Symbol" charset="0"/>
            </a:endParaRPr>
          </a:p>
          <a:p>
            <a:pPr>
              <a:defRPr/>
            </a:pPr>
            <a:endParaRPr lang="ru-RU" dirty="0">
              <a:cs typeface="Times New Roman" charset="0"/>
              <a:sym typeface="Symbol" charset="0"/>
            </a:endParaRPr>
          </a:p>
          <a:p>
            <a:pPr>
              <a:defRPr/>
            </a:pPr>
            <a:r>
              <a:rPr lang="ru-RU" b="1" dirty="0" smtClean="0">
                <a:cs typeface="Times New Roman" charset="0"/>
              </a:rPr>
              <a:t>«</a:t>
            </a:r>
            <a:r>
              <a:rPr lang="en-US" b="1" dirty="0" smtClean="0">
                <a:cs typeface="Times New Roman" charset="0"/>
              </a:rPr>
              <a:t>Delivery</a:t>
            </a:r>
            <a:r>
              <a:rPr lang="ru-RU" b="1" dirty="0" smtClean="0">
                <a:cs typeface="Times New Roman" charset="0"/>
              </a:rPr>
              <a:t>» </a:t>
            </a:r>
            <a:r>
              <a:rPr lang="en-US" b="1" dirty="0" smtClean="0">
                <a:cs typeface="Times New Roman" charset="0"/>
              </a:rPr>
              <a:t>of </a:t>
            </a:r>
            <a:r>
              <a:rPr lang="en-US" b="1" dirty="0" err="1" smtClean="0">
                <a:cs typeface="Times New Roman" charset="0"/>
              </a:rPr>
              <a:t>multicharged</a:t>
            </a:r>
            <a:r>
              <a:rPr lang="en-US" b="1" dirty="0" smtClean="0">
                <a:cs typeface="Times New Roman" charset="0"/>
              </a:rPr>
              <a:t> ions to the cell regions with accuracy up to </a:t>
            </a:r>
            <a:r>
              <a:rPr lang="ru-RU" b="1" dirty="0" smtClean="0">
                <a:cs typeface="Times New Roman" charset="0"/>
              </a:rPr>
              <a:t>100</a:t>
            </a:r>
            <a:r>
              <a:rPr lang="en-US" b="1" dirty="0" smtClean="0">
                <a:cs typeface="Times New Roman" charset="0"/>
              </a:rPr>
              <a:t> nm</a:t>
            </a:r>
            <a:r>
              <a:rPr lang="ru-RU" b="1" dirty="0" smtClean="0">
                <a:cs typeface="Times New Roman" charset="0"/>
              </a:rPr>
              <a:t>.</a:t>
            </a:r>
            <a:endParaRPr lang="ru-RU" dirty="0">
              <a:cs typeface="Times New Roman" charset="0"/>
              <a:sym typeface="Symbol" charset="0"/>
            </a:endParaRPr>
          </a:p>
        </p:txBody>
      </p:sp>
      <p:sp>
        <p:nvSpPr>
          <p:cNvPr id="78853" name="Заголовок 5"/>
          <p:cNvSpPr>
            <a:spLocks noGrp="1"/>
          </p:cNvSpPr>
          <p:nvPr>
            <p:ph type="title" idx="4294967295"/>
          </p:nvPr>
        </p:nvSpPr>
        <p:spPr>
          <a:xfrm>
            <a:off x="0" y="61913"/>
            <a:ext cx="9144000" cy="1066800"/>
          </a:xfrm>
          <a:extLst/>
        </p:spPr>
        <p:txBody>
          <a:bodyPr>
            <a:no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n-US" sz="3200" dirty="0" smtClean="0">
                <a:latin typeface="Arial" panose="020B0604020202020204" pitchFamily="34" charset="0"/>
                <a:ea typeface="+mj-ea"/>
              </a:rPr>
              <a:t>Nanotechnologies </a:t>
            </a:r>
            <a:r>
              <a:rPr lang="en-US" sz="3200" dirty="0">
                <a:latin typeface="Arial" panose="020B0604020202020204" pitchFamily="34" charset="0"/>
                <a:ea typeface="+mj-ea"/>
              </a:rPr>
              <a:t>and </a:t>
            </a:r>
            <a:r>
              <a:rPr lang="en-US" sz="3200" dirty="0" smtClean="0">
                <a:latin typeface="Arial" panose="020B0604020202020204" pitchFamily="34" charset="0"/>
                <a:ea typeface="+mj-ea"/>
              </a:rPr>
              <a:t>material irradiation </a:t>
            </a:r>
            <a:r>
              <a:rPr lang="en-US" sz="3200" dirty="0">
                <a:latin typeface="Arial" panose="020B0604020202020204" pitchFamily="34" charset="0"/>
                <a:ea typeface="+mj-ea"/>
              </a:rPr>
              <a:t>study </a:t>
            </a:r>
            <a:r>
              <a:rPr lang="en-US" sz="3200" dirty="0" smtClean="0">
                <a:latin typeface="Arial" panose="020B0604020202020204" pitchFamily="34" charset="0"/>
                <a:ea typeface="+mj-ea"/>
              </a:rPr>
              <a:t>at </a:t>
            </a:r>
            <a:r>
              <a:rPr lang="en-US" sz="3200" dirty="0" smtClean="0">
                <a:solidFill>
                  <a:srgbClr val="C00000"/>
                </a:solidFill>
                <a:latin typeface="Arial" panose="020B0604020202020204" pitchFamily="34" charset="0"/>
                <a:ea typeface="+mj-ea"/>
              </a:rPr>
              <a:t>NICA</a:t>
            </a:r>
            <a:r>
              <a:rPr lang="en-US" sz="3200" dirty="0" smtClean="0">
                <a:solidFill>
                  <a:srgbClr val="000000"/>
                </a:solidFill>
                <a:latin typeface="Arial" panose="020B0604020202020204" pitchFamily="34" charset="0"/>
                <a:ea typeface="+mj-ea"/>
              </a:rPr>
              <a:t>. Energy range 10 </a:t>
            </a:r>
            <a:r>
              <a:rPr lang="en-US" sz="3200" dirty="0" err="1" smtClean="0">
                <a:solidFill>
                  <a:srgbClr val="000000"/>
                </a:solidFill>
                <a:latin typeface="Arial" panose="020B0604020202020204" pitchFamily="34" charset="0"/>
                <a:ea typeface="+mj-ea"/>
              </a:rPr>
              <a:t>keV</a:t>
            </a:r>
            <a:r>
              <a:rPr lang="en-US" sz="3200" dirty="0" smtClean="0">
                <a:solidFill>
                  <a:srgbClr val="000000"/>
                </a:solidFill>
                <a:latin typeface="Arial" panose="020B0604020202020204" pitchFamily="34" charset="0"/>
                <a:ea typeface="+mj-ea"/>
              </a:rPr>
              <a:t>/u – 5 </a:t>
            </a:r>
            <a:r>
              <a:rPr lang="en-US" sz="3200" dirty="0" err="1" smtClean="0">
                <a:solidFill>
                  <a:srgbClr val="000000"/>
                </a:solidFill>
                <a:latin typeface="Arial" panose="020B0604020202020204" pitchFamily="34" charset="0"/>
                <a:ea typeface="+mj-ea"/>
              </a:rPr>
              <a:t>Mev</a:t>
            </a:r>
            <a:r>
              <a:rPr lang="en-US" sz="3200" dirty="0" smtClean="0">
                <a:solidFill>
                  <a:srgbClr val="000000"/>
                </a:solidFill>
                <a:latin typeface="Arial" panose="020B0604020202020204" pitchFamily="34" charset="0"/>
                <a:ea typeface="+mj-ea"/>
              </a:rPr>
              <a:t>/u</a:t>
            </a:r>
            <a:endParaRPr lang="ru-RU" sz="3200" dirty="0" smtClean="0">
              <a:solidFill>
                <a:srgbClr val="000000"/>
              </a:solidFill>
              <a:latin typeface="Arial" panose="020B0604020202020204" pitchFamily="34" charset="0"/>
              <a:ea typeface="+mj-ea"/>
            </a:endParaRPr>
          </a:p>
        </p:txBody>
      </p:sp>
      <p:pic>
        <p:nvPicPr>
          <p:cNvPr id="26630"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4048" y="4344984"/>
            <a:ext cx="4084390" cy="20637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Bild 4" descr="DSC0155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07504" y="3429000"/>
            <a:ext cx="2780805" cy="3240584"/>
          </a:xfrm>
          <a:prstGeom prst="rect">
            <a:avLst/>
          </a:prstGeom>
          <a:noFill/>
          <a:ln w="9525">
            <a:noFill/>
            <a:miter lim="800000"/>
            <a:headEnd/>
            <a:tailEnd/>
          </a:ln>
          <a:effectLst>
            <a:outerShdw blurRad="63500" dist="139700" dir="2700000" algn="tl" rotWithShape="0">
              <a:srgbClr val="333333">
                <a:alpha val="64999"/>
              </a:srgbClr>
            </a:outerShdw>
          </a:effectLst>
        </p:spPr>
      </p:pic>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9832" y="5301208"/>
            <a:ext cx="1823923" cy="1257046"/>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40" y="3861048"/>
            <a:ext cx="1610841" cy="1250345"/>
          </a:xfrm>
          <a:prstGeom prst="rect">
            <a:avLst/>
          </a:prstGeom>
          <a:noFill/>
          <a:ln>
            <a:noFill/>
          </a:ln>
          <a:effectLst>
            <a:outerShdw blurRad="177800" dist="152400" dir="2700000" sx="102000" sy="102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251520" y="1268759"/>
            <a:ext cx="3816424" cy="203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4073" y="1268760"/>
            <a:ext cx="3823871" cy="307777"/>
          </a:xfrm>
          <a:prstGeom prst="rect">
            <a:avLst/>
          </a:prstGeom>
          <a:solidFill>
            <a:schemeClr val="bg2">
              <a:lumMod val="50000"/>
            </a:schemeClr>
          </a:solidFill>
        </p:spPr>
        <p:txBody>
          <a:bodyPr wrap="none" rtlCol="0">
            <a:spAutoFit/>
          </a:bodyPr>
          <a:lstStyle/>
          <a:p>
            <a:r>
              <a:rPr lang="en-US" sz="1400" dirty="0" smtClean="0">
                <a:solidFill>
                  <a:schemeClr val="bg1"/>
                </a:solidFill>
              </a:rPr>
              <a:t>Superconducting heavy ion source KRION-6T</a:t>
            </a:r>
            <a:endParaRPr lang="ru-RU" sz="1400" dirty="0">
              <a:solidFill>
                <a:schemeClr val="bg1"/>
              </a:solidFill>
            </a:endParaRPr>
          </a:p>
        </p:txBody>
      </p:sp>
      <p:sp>
        <p:nvSpPr>
          <p:cNvPr id="13" name="TextBox 12"/>
          <p:cNvSpPr txBox="1"/>
          <p:nvPr/>
        </p:nvSpPr>
        <p:spPr>
          <a:xfrm>
            <a:off x="467544" y="6381328"/>
            <a:ext cx="4057521" cy="307777"/>
          </a:xfrm>
          <a:prstGeom prst="rect">
            <a:avLst/>
          </a:prstGeom>
          <a:solidFill>
            <a:schemeClr val="bg2">
              <a:lumMod val="50000"/>
            </a:schemeClr>
          </a:solidFill>
        </p:spPr>
        <p:txBody>
          <a:bodyPr wrap="none" rtlCol="0">
            <a:spAutoFit/>
          </a:bodyPr>
          <a:lstStyle/>
          <a:p>
            <a:r>
              <a:rPr lang="en-US" sz="1400" dirty="0" smtClean="0">
                <a:solidFill>
                  <a:schemeClr val="bg1"/>
                </a:solidFill>
              </a:rPr>
              <a:t>New heavy ion LINAC (&lt;3.2 MeV/u) at assembly</a:t>
            </a:r>
            <a:endParaRPr lang="ru-RU" sz="1400" dirty="0">
              <a:solidFill>
                <a:schemeClr val="bg1"/>
              </a:solidFill>
            </a:endParaRPr>
          </a:p>
        </p:txBody>
      </p:sp>
    </p:spTree>
    <p:extLst>
      <p:ext uri="{BB962C8B-B14F-4D97-AF65-F5344CB8AC3E}">
        <p14:creationId xmlns:p14="http://schemas.microsoft.com/office/powerpoint/2010/main" val="11006613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1565275" y="3368675"/>
            <a:ext cx="11617325"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endParaRPr lang="ru-RU">
              <a:cs typeface="Arial" charset="0"/>
            </a:endParaRPr>
          </a:p>
        </p:txBody>
      </p:sp>
      <p:sp>
        <p:nvSpPr>
          <p:cNvPr id="63492" name="Rectangle 22"/>
          <p:cNvSpPr>
            <a:spLocks noChangeArrowheads="1"/>
          </p:cNvSpPr>
          <p:nvPr/>
        </p:nvSpPr>
        <p:spPr bwMode="auto">
          <a:xfrm>
            <a:off x="107504" y="5664150"/>
            <a:ext cx="8928992" cy="1077218"/>
          </a:xfrm>
          <a:prstGeom prst="rect">
            <a:avLst/>
          </a:prstGeom>
          <a:noFill/>
          <a:ln>
            <a:noFill/>
          </a:ln>
        </p:spPr>
        <p:txBody>
          <a:bodyPr wrap="square">
            <a:spAutoFit/>
          </a:bodyPr>
          <a:lstStyle/>
          <a:p>
            <a:pPr eaLnBrk="1" hangingPunct="1"/>
            <a:r>
              <a:rPr lang="en-US" sz="2400" b="1" dirty="0" smtClean="0">
                <a:solidFill>
                  <a:srgbClr val="000090"/>
                </a:solidFill>
                <a:ea typeface="MS PGothic" charset="0"/>
                <a:cs typeface="Arial" charset="0"/>
                <a:sym typeface="SymbolPS" charset="0"/>
              </a:rPr>
              <a:t>NICA Collider parameters: </a:t>
            </a:r>
          </a:p>
          <a:p>
            <a:pPr eaLnBrk="1" hangingPunct="1"/>
            <a:r>
              <a:rPr kumimoji="1" lang="en-US" sz="2000" b="1" dirty="0" smtClean="0">
                <a:solidFill>
                  <a:srgbClr val="000066"/>
                </a:solidFill>
                <a:ea typeface="MS PGothic" charset="0"/>
                <a:cs typeface="Arial" charset="0"/>
                <a:sym typeface="Symbol" charset="0"/>
              </a:rPr>
              <a:t></a:t>
            </a:r>
            <a:r>
              <a:rPr kumimoji="1" lang="en-US" sz="2000" b="1" dirty="0" err="1" smtClean="0">
                <a:solidFill>
                  <a:srgbClr val="000066"/>
                </a:solidFill>
                <a:ea typeface="MS PGothic" charset="0"/>
                <a:cs typeface="Arial" charset="0"/>
              </a:rPr>
              <a:t>s</a:t>
            </a:r>
            <a:r>
              <a:rPr kumimoji="1" lang="en-US" sz="2000" b="1" baseline="-25000" dirty="0" err="1" smtClean="0">
                <a:solidFill>
                  <a:srgbClr val="000066"/>
                </a:solidFill>
                <a:ea typeface="MS PGothic" charset="0"/>
                <a:cs typeface="Arial" charset="0"/>
              </a:rPr>
              <a:t>NN</a:t>
            </a:r>
            <a:r>
              <a:rPr lang="en-US" sz="2000" dirty="0" smtClean="0">
                <a:solidFill>
                  <a:srgbClr val="161645"/>
                </a:solidFill>
                <a:ea typeface="MS PGothic" charset="0"/>
                <a:cs typeface="Arial" charset="0"/>
                <a:sym typeface="SymbolPS" charset="0"/>
              </a:rPr>
              <a:t> = </a:t>
            </a:r>
            <a:r>
              <a:rPr lang="en-US" sz="2000" b="1" dirty="0" smtClean="0">
                <a:solidFill>
                  <a:srgbClr val="FF0000"/>
                </a:solidFill>
                <a:ea typeface="MS PGothic" charset="0"/>
                <a:cs typeface="Arial" charset="0"/>
              </a:rPr>
              <a:t>4-11 </a:t>
            </a:r>
            <a:r>
              <a:rPr lang="en-US" sz="2000" b="1" dirty="0" smtClean="0">
                <a:solidFill>
                  <a:srgbClr val="161645"/>
                </a:solidFill>
                <a:ea typeface="MS PGothic" charset="0"/>
                <a:cs typeface="Arial" charset="0"/>
              </a:rPr>
              <a:t>GeV heavy ion</a:t>
            </a:r>
            <a:r>
              <a:rPr lang="en-US" sz="2000" dirty="0">
                <a:solidFill>
                  <a:srgbClr val="161645"/>
                </a:solidFill>
                <a:ea typeface="MS PGothic" charset="0"/>
                <a:cs typeface="Arial" charset="0"/>
              </a:rPr>
              <a:t> </a:t>
            </a:r>
            <a:r>
              <a:rPr lang="en-US" sz="2000" b="1" dirty="0" smtClean="0">
                <a:solidFill>
                  <a:srgbClr val="161645"/>
                </a:solidFill>
                <a:ea typeface="MS PGothic" charset="0"/>
                <a:cs typeface="Arial" charset="0"/>
              </a:rPr>
              <a:t>beams @ luminosity L~</a:t>
            </a:r>
            <a:r>
              <a:rPr lang="en-US" sz="2000" b="1" dirty="0" smtClean="0">
                <a:solidFill>
                  <a:srgbClr val="FF0000"/>
                </a:solidFill>
                <a:ea typeface="MS PGothic" charset="0"/>
                <a:cs typeface="Arial" charset="0"/>
              </a:rPr>
              <a:t>10</a:t>
            </a:r>
            <a:r>
              <a:rPr lang="en-US" sz="2000" b="1" baseline="30000" dirty="0" smtClean="0">
                <a:solidFill>
                  <a:srgbClr val="FF0000"/>
                </a:solidFill>
                <a:ea typeface="MS PGothic" charset="0"/>
                <a:cs typeface="Arial" charset="0"/>
              </a:rPr>
              <a:t>27</a:t>
            </a:r>
            <a:r>
              <a:rPr lang="en-US" sz="2000" b="1" baseline="30000" dirty="0" smtClean="0">
                <a:solidFill>
                  <a:srgbClr val="161645"/>
                </a:solidFill>
                <a:ea typeface="MS PGothic" charset="0"/>
                <a:cs typeface="Arial" charset="0"/>
              </a:rPr>
              <a:t> </a:t>
            </a:r>
            <a:r>
              <a:rPr lang="en-US" sz="2000" b="1" dirty="0">
                <a:solidFill>
                  <a:srgbClr val="161645"/>
                </a:solidFill>
                <a:ea typeface="MS PGothic" charset="0"/>
                <a:cs typeface="Arial" charset="0"/>
              </a:rPr>
              <a:t>cm</a:t>
            </a:r>
            <a:r>
              <a:rPr lang="en-US" sz="2000" b="1" baseline="30000" dirty="0">
                <a:solidFill>
                  <a:srgbClr val="161645"/>
                </a:solidFill>
                <a:ea typeface="MS PGothic" charset="0"/>
                <a:cs typeface="Arial" charset="0"/>
              </a:rPr>
              <a:t>-2 </a:t>
            </a:r>
            <a:r>
              <a:rPr lang="en-US" sz="2000" b="1" dirty="0">
                <a:solidFill>
                  <a:srgbClr val="161645"/>
                </a:solidFill>
                <a:ea typeface="MS PGothic" charset="0"/>
                <a:cs typeface="Arial" charset="0"/>
              </a:rPr>
              <a:t>c</a:t>
            </a:r>
            <a:r>
              <a:rPr lang="en-US" sz="2000" b="1" baseline="30000" dirty="0">
                <a:solidFill>
                  <a:srgbClr val="161645"/>
                </a:solidFill>
                <a:ea typeface="MS PGothic" charset="0"/>
                <a:cs typeface="Arial" charset="0"/>
              </a:rPr>
              <a:t>-1 </a:t>
            </a:r>
            <a:r>
              <a:rPr lang="en-US" sz="2000" b="1" dirty="0">
                <a:solidFill>
                  <a:srgbClr val="161645"/>
                </a:solidFill>
                <a:ea typeface="MS PGothic" charset="0"/>
                <a:cs typeface="Arial" charset="0"/>
              </a:rPr>
              <a:t>(</a:t>
            </a:r>
            <a:r>
              <a:rPr lang="en-US" sz="2000" b="1" dirty="0">
                <a:solidFill>
                  <a:srgbClr val="FF0000"/>
                </a:solidFill>
                <a:ea typeface="MS PGothic" charset="0"/>
                <a:cs typeface="Arial" charset="0"/>
              </a:rPr>
              <a:t>Au</a:t>
            </a:r>
            <a:r>
              <a:rPr lang="en-US" sz="2000" b="1" dirty="0" smtClean="0">
                <a:solidFill>
                  <a:srgbClr val="161645"/>
                </a:solidFill>
                <a:ea typeface="MS PGothic" charset="0"/>
                <a:cs typeface="Arial" charset="0"/>
              </a:rPr>
              <a:t>), and polarized </a:t>
            </a:r>
            <a:r>
              <a:rPr lang="en-US" sz="2000" b="1" dirty="0" smtClean="0">
                <a:solidFill>
                  <a:srgbClr val="FF0000"/>
                </a:solidFill>
                <a:ea typeface="MS PGothic" charset="0"/>
                <a:cs typeface="Arial" charset="0"/>
              </a:rPr>
              <a:t>p↑ </a:t>
            </a:r>
            <a:r>
              <a:rPr lang="en-US" sz="2000" b="1" dirty="0">
                <a:solidFill>
                  <a:srgbClr val="FF0000"/>
                </a:solidFill>
                <a:ea typeface="MS PGothic" charset="0"/>
                <a:cs typeface="Arial" charset="0"/>
              </a:rPr>
              <a:t>(d↑)</a:t>
            </a:r>
            <a:r>
              <a:rPr lang="en-US" sz="2000" dirty="0" smtClean="0">
                <a:solidFill>
                  <a:srgbClr val="161645"/>
                </a:solidFill>
                <a:ea typeface="MS PGothic" charset="0"/>
                <a:cs typeface="Arial" charset="0"/>
              </a:rPr>
              <a:t> </a:t>
            </a:r>
            <a:r>
              <a:rPr lang="en-US" sz="2000" b="1" dirty="0" smtClean="0">
                <a:solidFill>
                  <a:srgbClr val="161645"/>
                </a:solidFill>
                <a:ea typeface="MS PGothic" charset="0"/>
                <a:cs typeface="Arial" charset="0"/>
              </a:rPr>
              <a:t>of </a:t>
            </a:r>
            <a:r>
              <a:rPr kumimoji="1" lang="en-US" sz="2000" b="1" dirty="0">
                <a:solidFill>
                  <a:srgbClr val="000066"/>
                </a:solidFill>
                <a:ea typeface="MS PGothic" charset="0"/>
                <a:cs typeface="Arial" charset="0"/>
                <a:sym typeface="Symbol" charset="0"/>
              </a:rPr>
              <a:t></a:t>
            </a:r>
            <a:r>
              <a:rPr kumimoji="1" lang="en-US" sz="2000" b="1" dirty="0" err="1">
                <a:solidFill>
                  <a:srgbClr val="000066"/>
                </a:solidFill>
                <a:ea typeface="MS PGothic" charset="0"/>
                <a:cs typeface="Arial" charset="0"/>
              </a:rPr>
              <a:t>s</a:t>
            </a:r>
            <a:r>
              <a:rPr kumimoji="1" lang="en-US" sz="2000" b="1" baseline="-25000" dirty="0" err="1">
                <a:solidFill>
                  <a:srgbClr val="000066"/>
                </a:solidFill>
                <a:ea typeface="MS PGothic" charset="0"/>
                <a:cs typeface="Arial" charset="0"/>
              </a:rPr>
              <a:t>NN</a:t>
            </a:r>
            <a:r>
              <a:rPr lang="en-US" sz="2000" b="1" dirty="0">
                <a:solidFill>
                  <a:srgbClr val="161645"/>
                </a:solidFill>
                <a:ea typeface="MS PGothic" charset="0"/>
                <a:cs typeface="Arial" charset="0"/>
                <a:sym typeface="SymbolPS" charset="0"/>
              </a:rPr>
              <a:t> </a:t>
            </a:r>
            <a:r>
              <a:rPr lang="en-US" sz="2000" b="1" dirty="0" smtClean="0">
                <a:solidFill>
                  <a:srgbClr val="161645"/>
                </a:solidFill>
                <a:ea typeface="MS PGothic" charset="0"/>
                <a:cs typeface="Arial" charset="0"/>
                <a:sym typeface="SymbolPS" charset="0"/>
              </a:rPr>
              <a:t>up to </a:t>
            </a:r>
            <a:r>
              <a:rPr lang="en-US" sz="2000" b="1" dirty="0" smtClean="0">
                <a:solidFill>
                  <a:srgbClr val="FF0000"/>
                </a:solidFill>
                <a:ea typeface="MS PGothic" charset="0"/>
                <a:cs typeface="Arial" charset="0"/>
                <a:sym typeface="SymbolPS" charset="0"/>
              </a:rPr>
              <a:t>26 (13)</a:t>
            </a:r>
            <a:r>
              <a:rPr lang="en-US" sz="2000" b="1" dirty="0" smtClean="0">
                <a:solidFill>
                  <a:srgbClr val="FF0000"/>
                </a:solidFill>
                <a:ea typeface="MS PGothic" charset="0"/>
                <a:cs typeface="Arial" charset="0"/>
              </a:rPr>
              <a:t> </a:t>
            </a:r>
            <a:r>
              <a:rPr lang="en-US" sz="2000" b="1" dirty="0" smtClean="0">
                <a:solidFill>
                  <a:srgbClr val="161645"/>
                </a:solidFill>
                <a:ea typeface="MS PGothic" charset="0"/>
                <a:cs typeface="Arial" charset="0"/>
              </a:rPr>
              <a:t>GeV at </a:t>
            </a:r>
            <a:r>
              <a:rPr lang="en-US" sz="2000" b="1" dirty="0">
                <a:solidFill>
                  <a:srgbClr val="161645"/>
                </a:solidFill>
                <a:ea typeface="MS PGothic" charset="0"/>
                <a:cs typeface="Arial" charset="0"/>
              </a:rPr>
              <a:t>L</a:t>
            </a:r>
            <a:r>
              <a:rPr lang="en-US" sz="2000" b="1" dirty="0" smtClean="0">
                <a:solidFill>
                  <a:srgbClr val="161645"/>
                </a:solidFill>
                <a:ea typeface="MS PGothic" charset="0"/>
                <a:cs typeface="Arial" charset="0"/>
              </a:rPr>
              <a:t> </a:t>
            </a:r>
            <a:r>
              <a:rPr lang="en-US" sz="2000" b="1" dirty="0">
                <a:solidFill>
                  <a:srgbClr val="161645"/>
                </a:solidFill>
                <a:ea typeface="MS PGothic" charset="0"/>
                <a:cs typeface="Arial" charset="0"/>
              </a:rPr>
              <a:t>~ </a:t>
            </a:r>
            <a:r>
              <a:rPr lang="en-US" sz="2000" b="1" dirty="0">
                <a:solidFill>
                  <a:srgbClr val="FF0000"/>
                </a:solidFill>
                <a:ea typeface="MS PGothic" charset="0"/>
                <a:cs typeface="Arial" charset="0"/>
              </a:rPr>
              <a:t>10</a:t>
            </a:r>
            <a:r>
              <a:rPr lang="en-US" sz="2000" b="1" baseline="30000" dirty="0">
                <a:solidFill>
                  <a:srgbClr val="FF0000"/>
                </a:solidFill>
                <a:ea typeface="MS PGothic" charset="0"/>
                <a:cs typeface="Arial" charset="0"/>
              </a:rPr>
              <a:t>32</a:t>
            </a:r>
            <a:r>
              <a:rPr lang="en-US" sz="2000" b="1" baseline="30000" dirty="0">
                <a:solidFill>
                  <a:srgbClr val="161645"/>
                </a:solidFill>
                <a:ea typeface="MS PGothic" charset="0"/>
                <a:cs typeface="Arial" charset="0"/>
              </a:rPr>
              <a:t> </a:t>
            </a:r>
            <a:r>
              <a:rPr lang="en-US" sz="2000" b="1" dirty="0">
                <a:solidFill>
                  <a:srgbClr val="161645"/>
                </a:solidFill>
                <a:ea typeface="MS PGothic" charset="0"/>
                <a:cs typeface="Arial" charset="0"/>
              </a:rPr>
              <a:t>cm</a:t>
            </a:r>
            <a:r>
              <a:rPr lang="en-US" sz="2000" b="1" baseline="30000" dirty="0">
                <a:solidFill>
                  <a:srgbClr val="161645"/>
                </a:solidFill>
                <a:ea typeface="MS PGothic" charset="0"/>
                <a:cs typeface="Arial" charset="0"/>
              </a:rPr>
              <a:t>-2 </a:t>
            </a:r>
            <a:r>
              <a:rPr lang="en-US" sz="2000" b="1" dirty="0" smtClean="0">
                <a:solidFill>
                  <a:srgbClr val="161645"/>
                </a:solidFill>
                <a:ea typeface="MS PGothic" charset="0"/>
                <a:cs typeface="Arial" charset="0"/>
              </a:rPr>
              <a:t>c</a:t>
            </a:r>
            <a:r>
              <a:rPr lang="en-US" sz="2000" b="1" baseline="30000" dirty="0" smtClean="0">
                <a:solidFill>
                  <a:srgbClr val="161645"/>
                </a:solidFill>
                <a:ea typeface="MS PGothic" charset="0"/>
                <a:cs typeface="Arial" charset="0"/>
              </a:rPr>
              <a:t>-1 </a:t>
            </a:r>
            <a:endParaRPr lang="en-US" sz="2000" b="1" dirty="0">
              <a:ea typeface="MS PGothic" charset="0"/>
              <a:cs typeface="Arial" charset="0"/>
            </a:endParaRPr>
          </a:p>
        </p:txBody>
      </p:sp>
      <p:sp>
        <p:nvSpPr>
          <p:cNvPr id="10" name="TextBox 2"/>
          <p:cNvSpPr txBox="1">
            <a:spLocks noChangeArrowheads="1"/>
          </p:cNvSpPr>
          <p:nvPr/>
        </p:nvSpPr>
        <p:spPr bwMode="auto">
          <a:xfrm>
            <a:off x="179512" y="116632"/>
            <a:ext cx="87849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eaLnBrk="0" fontAlgn="base" hangingPunct="0">
              <a:spcBef>
                <a:spcPct val="0"/>
              </a:spcBef>
              <a:spcAft>
                <a:spcPct val="0"/>
              </a:spcAft>
              <a:defRPr>
                <a:solidFill>
                  <a:schemeClr val="tx1"/>
                </a:solidFill>
                <a:latin typeface="Calibri" charset="0"/>
                <a:ea typeface="Arial" charset="0"/>
              </a:defRPr>
            </a:lvl6pPr>
            <a:lvl7pPr marL="2971800" indent="-228600" eaLnBrk="0" fontAlgn="base" hangingPunct="0">
              <a:spcBef>
                <a:spcPct val="0"/>
              </a:spcBef>
              <a:spcAft>
                <a:spcPct val="0"/>
              </a:spcAft>
              <a:defRPr>
                <a:solidFill>
                  <a:schemeClr val="tx1"/>
                </a:solidFill>
                <a:latin typeface="Calibri" charset="0"/>
                <a:ea typeface="Arial" charset="0"/>
              </a:defRPr>
            </a:lvl7pPr>
            <a:lvl8pPr marL="3429000" indent="-228600" eaLnBrk="0" fontAlgn="base" hangingPunct="0">
              <a:spcBef>
                <a:spcPct val="0"/>
              </a:spcBef>
              <a:spcAft>
                <a:spcPct val="0"/>
              </a:spcAft>
              <a:defRPr>
                <a:solidFill>
                  <a:schemeClr val="tx1"/>
                </a:solidFill>
                <a:latin typeface="Calibri" charset="0"/>
                <a:ea typeface="Arial" charset="0"/>
              </a:defRPr>
            </a:lvl8pPr>
            <a:lvl9pPr marL="3886200" indent="-228600" eaLnBrk="0" fontAlgn="base" hangingPunct="0">
              <a:spcBef>
                <a:spcPct val="0"/>
              </a:spcBef>
              <a:spcAft>
                <a:spcPct val="0"/>
              </a:spcAft>
              <a:defRPr>
                <a:solidFill>
                  <a:schemeClr val="tx1"/>
                </a:solidFill>
                <a:latin typeface="Calibri" charset="0"/>
                <a:ea typeface="Arial" charset="0"/>
              </a:defRPr>
            </a:lvl9pPr>
          </a:lstStyle>
          <a:p>
            <a:pPr algn="just"/>
            <a:r>
              <a:rPr lang="en-US" sz="2000" dirty="0" smtClean="0">
                <a:solidFill>
                  <a:srgbClr val="FF0000"/>
                </a:solidFill>
                <a:latin typeface="+mn-lt"/>
              </a:rPr>
              <a:t>NICA</a:t>
            </a:r>
            <a:r>
              <a:rPr lang="en-US" sz="2000" dirty="0" smtClean="0">
                <a:solidFill>
                  <a:srgbClr val="0000CC"/>
                </a:solidFill>
                <a:latin typeface="+mn-lt"/>
              </a:rPr>
              <a:t> is aimed at generation of intense heavy ion </a:t>
            </a:r>
            <a:r>
              <a:rPr lang="en-US" sz="2000" dirty="0">
                <a:solidFill>
                  <a:srgbClr val="0000CC"/>
                </a:solidFill>
                <a:latin typeface="+mn-lt"/>
              </a:rPr>
              <a:t>and </a:t>
            </a:r>
            <a:r>
              <a:rPr lang="en-US" sz="2000" dirty="0" smtClean="0">
                <a:solidFill>
                  <a:srgbClr val="0000CC"/>
                </a:solidFill>
                <a:latin typeface="+mn-lt"/>
              </a:rPr>
              <a:t>polarized nuclear beams for searching the baryonic matter of a high density at high (comparatively) temperature </a:t>
            </a:r>
            <a:r>
              <a:rPr lang="en-US" sz="2000" dirty="0" smtClean="0">
                <a:solidFill>
                  <a:srgbClr val="FF0000"/>
                </a:solidFill>
                <a:latin typeface="+mn-lt"/>
              </a:rPr>
              <a:t>and</a:t>
            </a:r>
            <a:r>
              <a:rPr lang="en-US" sz="2000" dirty="0" smtClean="0">
                <a:solidFill>
                  <a:srgbClr val="0000CC"/>
                </a:solidFill>
                <a:latin typeface="+mn-lt"/>
              </a:rPr>
              <a:t> investigation </a:t>
            </a:r>
            <a:r>
              <a:rPr lang="en-US" sz="2000" dirty="0">
                <a:solidFill>
                  <a:srgbClr val="0000CC"/>
                </a:solidFill>
                <a:latin typeface="+mn-lt"/>
              </a:rPr>
              <a:t>of </a:t>
            </a:r>
            <a:r>
              <a:rPr lang="en-US" sz="2000" dirty="0" smtClean="0">
                <a:solidFill>
                  <a:srgbClr val="0000CC"/>
                </a:solidFill>
                <a:latin typeface="+mn-lt"/>
              </a:rPr>
              <a:t>polarization phenomena.</a:t>
            </a:r>
            <a:endParaRPr lang="ru-RU" sz="2000" dirty="0">
              <a:solidFill>
                <a:srgbClr val="0000CC"/>
              </a:solidFill>
              <a:latin typeface="+mn-lt"/>
            </a:endParaRPr>
          </a:p>
        </p:txBody>
      </p:sp>
      <p:pic>
        <p:nvPicPr>
          <p:cNvPr id="9" name="Изображение 8" descr="NICA 7 bot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550" y="1124744"/>
            <a:ext cx="8064898" cy="4536504"/>
          </a:xfrm>
          <a:prstGeom prst="rect">
            <a:avLst/>
          </a:prstGeom>
        </p:spPr>
      </p:pic>
    </p:spTree>
    <p:extLst>
      <p:ext uri="{BB962C8B-B14F-4D97-AF65-F5344CB8AC3E}">
        <p14:creationId xmlns:p14="http://schemas.microsoft.com/office/powerpoint/2010/main" val="26737553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p:cNvSpPr>
          <p:nvPr/>
        </p:nvSpPr>
        <p:spPr bwMode="auto">
          <a:xfrm>
            <a:off x="152400" y="115888"/>
            <a:ext cx="8702675" cy="687387"/>
          </a:xfrm>
          <a:prstGeom prst="rect">
            <a:avLst/>
          </a:prstGeom>
          <a:noFill/>
          <a:ln w="9525">
            <a:noFill/>
            <a:miter lim="800000"/>
            <a:headEnd/>
            <a:tailEnd/>
          </a:ln>
        </p:spPr>
        <p:txBody>
          <a:bodyPr anchor="ct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algn="ctr">
              <a:defRPr/>
            </a:pPr>
            <a:r>
              <a:rPr lang="en-US" sz="2800" b="1" dirty="0" smtClean="0">
                <a:solidFill>
                  <a:srgbClr val="FF0000"/>
                </a:solidFill>
                <a:effectLst>
                  <a:outerShdw blurRad="38100" dist="38100" dir="2700000" algn="tl">
                    <a:srgbClr val="DDDDDD"/>
                  </a:outerShdw>
                </a:effectLst>
                <a:ea typeface="ＭＳ Ｐゴシック" charset="0"/>
              </a:rPr>
              <a:t>Cooperation in NICA mega-projects</a:t>
            </a:r>
          </a:p>
        </p:txBody>
      </p:sp>
      <p:pic>
        <p:nvPicPr>
          <p:cNvPr id="31746" name="Picture 4" descr="C:\Users\neo\Desktop\Фото0051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075" y="2249488"/>
            <a:ext cx="2268538"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descr="C:\Users\neo\Desktop\Фото0058s.jpg"/>
          <p:cNvPicPr>
            <a:picLocks noChangeAspect="1" noChangeArrowheads="1"/>
          </p:cNvPicPr>
          <p:nvPr/>
        </p:nvPicPr>
        <p:blipFill>
          <a:blip r:embed="rId4" cstate="screen">
            <a:extLst>
              <a:ext uri="{28A0092B-C50C-407E-A947-70E740481C1C}">
                <a14:useLocalDpi xmlns:a14="http://schemas.microsoft.com/office/drawing/2010/main"/>
              </a:ext>
            </a:extLst>
          </a:blip>
          <a:srcRect r="-11"/>
          <a:stretch>
            <a:fillRect/>
          </a:stretch>
        </p:blipFill>
        <p:spPr bwMode="auto">
          <a:xfrm>
            <a:off x="6804025" y="2205038"/>
            <a:ext cx="21526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Прямоугольник 8"/>
          <p:cNvSpPr>
            <a:spLocks noChangeArrowheads="1"/>
          </p:cNvSpPr>
          <p:nvPr/>
        </p:nvSpPr>
        <p:spPr bwMode="auto">
          <a:xfrm>
            <a:off x="257175" y="5872163"/>
            <a:ext cx="2384960" cy="923330"/>
          </a:xfrm>
          <a:prstGeom prst="rect">
            <a:avLst/>
          </a:prstGeom>
          <a:noFill/>
          <a:ln w="9525">
            <a:noFill/>
            <a:miter lim="800000"/>
            <a:headEnd/>
            <a:tailEnd/>
          </a:ln>
        </p:spPr>
        <p:txBody>
          <a:bodyPr wrap="square">
            <a:spAutoFit/>
          </a:bodyPr>
          <a:lstStyle/>
          <a:p>
            <a:pPr>
              <a:defRPr/>
            </a:pPr>
            <a:r>
              <a:rPr lang="en-US" altLang="ru-RU" dirty="0">
                <a:solidFill>
                  <a:srgbClr val="0000FF"/>
                </a:solidFill>
                <a:latin typeface="Arial" pitchFamily="34" charset="0"/>
                <a:ea typeface="+mn-ea"/>
                <a:cs typeface="+mn-cs"/>
              </a:rPr>
              <a:t>6 kA </a:t>
            </a:r>
            <a:r>
              <a:rPr lang="en-US" altLang="ru-RU" dirty="0" smtClean="0">
                <a:solidFill>
                  <a:srgbClr val="0000FF"/>
                </a:solidFill>
                <a:latin typeface="Arial" pitchFamily="34" charset="0"/>
                <a:ea typeface="+mn-ea"/>
                <a:cs typeface="+mn-cs"/>
              </a:rPr>
              <a:t>HTSC (77K) </a:t>
            </a:r>
          </a:p>
          <a:p>
            <a:pPr>
              <a:defRPr/>
            </a:pPr>
            <a:r>
              <a:rPr lang="en-US" altLang="ru-RU" dirty="0" smtClean="0">
                <a:solidFill>
                  <a:srgbClr val="0000FF"/>
                </a:solidFill>
                <a:latin typeface="Arial" pitchFamily="34" charset="0"/>
                <a:ea typeface="+mn-ea"/>
                <a:cs typeface="+mn-cs"/>
              </a:rPr>
              <a:t>current </a:t>
            </a:r>
            <a:r>
              <a:rPr lang="en-US" altLang="ru-RU" dirty="0">
                <a:solidFill>
                  <a:srgbClr val="0000FF"/>
                </a:solidFill>
                <a:latin typeface="Arial" pitchFamily="34" charset="0"/>
                <a:ea typeface="+mn-ea"/>
                <a:cs typeface="+mn-cs"/>
              </a:rPr>
              <a:t>leads for </a:t>
            </a:r>
            <a:endParaRPr lang="en-US" altLang="ru-RU" dirty="0" smtClean="0">
              <a:solidFill>
                <a:srgbClr val="0000FF"/>
              </a:solidFill>
              <a:latin typeface="Arial" pitchFamily="34" charset="0"/>
              <a:ea typeface="+mn-ea"/>
              <a:cs typeface="+mn-cs"/>
            </a:endParaRPr>
          </a:p>
          <a:p>
            <a:pPr>
              <a:defRPr/>
            </a:pPr>
            <a:r>
              <a:rPr lang="en-US" altLang="ru-RU" dirty="0" smtClean="0">
                <a:solidFill>
                  <a:srgbClr val="0000FF"/>
                </a:solidFill>
                <a:latin typeface="Arial" pitchFamily="34" charset="0"/>
                <a:ea typeface="+mn-ea"/>
                <a:cs typeface="+mn-cs"/>
              </a:rPr>
              <a:t>accelerator </a:t>
            </a:r>
            <a:r>
              <a:rPr lang="en-US" altLang="ru-RU" dirty="0" err="1">
                <a:solidFill>
                  <a:srgbClr val="0000FF"/>
                </a:solidFill>
                <a:latin typeface="Arial" pitchFamily="34" charset="0"/>
                <a:ea typeface="+mn-ea"/>
                <a:cs typeface="+mn-cs"/>
              </a:rPr>
              <a:t>Nuclotron</a:t>
            </a:r>
            <a:r>
              <a:rPr lang="en-US" altLang="ru-RU" dirty="0">
                <a:solidFill>
                  <a:srgbClr val="0000FF"/>
                </a:solidFill>
                <a:latin typeface="Arial" pitchFamily="34" charset="0"/>
                <a:ea typeface="+mn-ea"/>
                <a:cs typeface="+mn-cs"/>
              </a:rPr>
              <a:t> </a:t>
            </a:r>
            <a:endParaRPr lang="ru-RU" dirty="0">
              <a:solidFill>
                <a:srgbClr val="0000FF"/>
              </a:solidFill>
              <a:latin typeface="Arial" pitchFamily="34" charset="0"/>
              <a:ea typeface="+mn-ea"/>
              <a:cs typeface="+mn-cs"/>
            </a:endParaRPr>
          </a:p>
        </p:txBody>
      </p:sp>
      <p:sp>
        <p:nvSpPr>
          <p:cNvPr id="31749" name="Прямоугольник 9"/>
          <p:cNvSpPr>
            <a:spLocks noChangeArrowheads="1"/>
          </p:cNvSpPr>
          <p:nvPr/>
        </p:nvSpPr>
        <p:spPr bwMode="auto">
          <a:xfrm>
            <a:off x="5867400" y="5872163"/>
            <a:ext cx="3457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FF"/>
                </a:solidFill>
              </a:rPr>
              <a:t>12 kA HTS current leads at mounting on JINR’s test facility</a:t>
            </a:r>
            <a:endParaRPr lang="ru-RU" dirty="0">
              <a:solidFill>
                <a:srgbClr val="0000FF"/>
              </a:solidFill>
            </a:endParaRPr>
          </a:p>
        </p:txBody>
      </p:sp>
      <p:sp>
        <p:nvSpPr>
          <p:cNvPr id="66567" name="Прямоугольник 1"/>
          <p:cNvSpPr>
            <a:spLocks noChangeArrowheads="1"/>
          </p:cNvSpPr>
          <p:nvPr/>
        </p:nvSpPr>
        <p:spPr bwMode="auto">
          <a:xfrm>
            <a:off x="71438" y="765175"/>
            <a:ext cx="8964612" cy="646113"/>
          </a:xfrm>
          <a:prstGeom prst="rect">
            <a:avLst/>
          </a:prstGeom>
          <a:noFill/>
          <a:ln w="9525">
            <a:noFill/>
            <a:miter lim="800000"/>
            <a:headEnd/>
            <a:tailEnd/>
          </a:ln>
        </p:spPr>
        <p:txBody>
          <a:bodyPr>
            <a:spAutoFit/>
          </a:bodyPr>
          <a:lstStyle/>
          <a:p>
            <a:pPr>
              <a:defRPr/>
            </a:pPr>
            <a:r>
              <a:rPr lang="en-US" dirty="0">
                <a:solidFill>
                  <a:schemeClr val="accent1">
                    <a:lumMod val="75000"/>
                  </a:schemeClr>
                </a:solidFill>
                <a:latin typeface="Arial" pitchFamily="34" charset="0"/>
                <a:ea typeface="+mn-ea"/>
                <a:cs typeface="+mn-cs"/>
              </a:rPr>
              <a:t>High temperature superconducting current leads obtained for the NICA project from China </a:t>
            </a:r>
            <a:r>
              <a:rPr lang="en-US" dirty="0" smtClean="0">
                <a:solidFill>
                  <a:schemeClr val="accent1">
                    <a:lumMod val="75000"/>
                  </a:schemeClr>
                </a:solidFill>
                <a:latin typeface="Arial" pitchFamily="34" charset="0"/>
                <a:ea typeface="+mn-ea"/>
                <a:cs typeface="+mn-cs"/>
              </a:rPr>
              <a:t>ASIPP and from NRC KI (Moscow).</a:t>
            </a:r>
            <a:endParaRPr lang="ru-RU" dirty="0">
              <a:solidFill>
                <a:schemeClr val="accent1">
                  <a:lumMod val="75000"/>
                </a:schemeClr>
              </a:solidFill>
              <a:latin typeface="Arial" pitchFamily="34" charset="0"/>
              <a:ea typeface="+mn-ea"/>
              <a:cs typeface="+mn-cs"/>
            </a:endParaRPr>
          </a:p>
        </p:txBody>
      </p:sp>
      <p:sp>
        <p:nvSpPr>
          <p:cNvPr id="8" name="Прямоугольник 1"/>
          <p:cNvSpPr>
            <a:spLocks noChangeArrowheads="1"/>
          </p:cNvSpPr>
          <p:nvPr/>
        </p:nvSpPr>
        <p:spPr bwMode="auto">
          <a:xfrm>
            <a:off x="71438" y="1343025"/>
            <a:ext cx="8964612" cy="646113"/>
          </a:xfrm>
          <a:prstGeom prst="rect">
            <a:avLst/>
          </a:prstGeom>
          <a:noFill/>
          <a:ln w="9525">
            <a:noFill/>
            <a:miter lim="800000"/>
            <a:headEnd/>
            <a:tailEnd/>
          </a:ln>
        </p:spPr>
        <p:txBody>
          <a:bodyPr>
            <a:spAutoFit/>
          </a:bodyPr>
          <a:lstStyle/>
          <a:p>
            <a:pPr>
              <a:defRPr/>
            </a:pPr>
            <a:r>
              <a:rPr lang="en-US" dirty="0">
                <a:solidFill>
                  <a:schemeClr val="accent1">
                    <a:lumMod val="75000"/>
                  </a:schemeClr>
                </a:solidFill>
                <a:latin typeface="Arial" pitchFamily="34" charset="0"/>
                <a:ea typeface="+mn-ea"/>
                <a:cs typeface="+mn-cs"/>
              </a:rPr>
              <a:t>Unique hollow superconducting cable (</a:t>
            </a:r>
            <a:r>
              <a:rPr lang="en-US" dirty="0" err="1">
                <a:solidFill>
                  <a:schemeClr val="accent1">
                    <a:lumMod val="75000"/>
                  </a:schemeClr>
                </a:solidFill>
                <a:latin typeface="Arial" pitchFamily="34" charset="0"/>
                <a:ea typeface="+mn-ea"/>
                <a:cs typeface="+mn-cs"/>
              </a:rPr>
              <a:t>Nuclotron</a:t>
            </a:r>
            <a:r>
              <a:rPr lang="en-US" dirty="0">
                <a:solidFill>
                  <a:schemeClr val="accent1">
                    <a:lumMod val="75000"/>
                  </a:schemeClr>
                </a:solidFill>
                <a:latin typeface="Arial" pitchFamily="34" charset="0"/>
                <a:ea typeface="+mn-ea"/>
                <a:cs typeface="+mn-cs"/>
              </a:rPr>
              <a:t> type: JINR know-how) technology is implemented now for </a:t>
            </a:r>
            <a:r>
              <a:rPr lang="en-US" dirty="0" err="1">
                <a:solidFill>
                  <a:schemeClr val="accent1">
                    <a:lumMod val="75000"/>
                  </a:schemeClr>
                </a:solidFill>
                <a:latin typeface="Arial" pitchFamily="34" charset="0"/>
                <a:ea typeface="+mn-ea"/>
                <a:cs typeface="+mn-cs"/>
              </a:rPr>
              <a:t>Chineese</a:t>
            </a:r>
            <a:r>
              <a:rPr lang="en-US" dirty="0">
                <a:solidFill>
                  <a:schemeClr val="accent1">
                    <a:lumMod val="75000"/>
                  </a:schemeClr>
                </a:solidFill>
                <a:latin typeface="Arial" pitchFamily="34" charset="0"/>
                <a:ea typeface="+mn-ea"/>
                <a:cs typeface="+mn-cs"/>
              </a:rPr>
              <a:t> megaproject EAST and ASIPP contribution to ITER.</a:t>
            </a:r>
            <a:endParaRPr lang="ru-RU" dirty="0">
              <a:solidFill>
                <a:schemeClr val="accent1">
                  <a:lumMod val="75000"/>
                </a:schemeClr>
              </a:solidFill>
              <a:latin typeface="Arial" pitchFamily="34" charset="0"/>
              <a:ea typeface="+mn-ea"/>
              <a:cs typeface="+mn-cs"/>
            </a:endParaRPr>
          </a:p>
        </p:txBody>
      </p:sp>
      <p:sp>
        <p:nvSpPr>
          <p:cNvPr id="31753" name="Прямоугольник 1"/>
          <p:cNvSpPr>
            <a:spLocks noChangeArrowheads="1"/>
          </p:cNvSpPr>
          <p:nvPr/>
        </p:nvSpPr>
        <p:spPr bwMode="auto">
          <a:xfrm>
            <a:off x="2503013" y="3926323"/>
            <a:ext cx="3600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err="1"/>
              <a:t>Nuclotron</a:t>
            </a:r>
            <a:r>
              <a:rPr lang="en-US" dirty="0"/>
              <a:t>-type SC cable </a:t>
            </a:r>
          </a:p>
          <a:p>
            <a:pPr algn="ctr"/>
            <a:r>
              <a:rPr lang="en-US" dirty="0">
                <a:solidFill>
                  <a:srgbClr val="FF0000"/>
                </a:solidFill>
              </a:rPr>
              <a:t>(jointly patented with Germany)</a:t>
            </a:r>
          </a:p>
        </p:txBody>
      </p:sp>
      <p:pic>
        <p:nvPicPr>
          <p:cNvPr id="31754" name="Изображение 3" descr="2013-08-12 ТВ_0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35375" y="5300663"/>
            <a:ext cx="1979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Прямоугольник 11"/>
          <p:cNvSpPr>
            <a:spLocks noChangeArrowheads="1"/>
          </p:cNvSpPr>
          <p:nvPr/>
        </p:nvSpPr>
        <p:spPr bwMode="auto">
          <a:xfrm>
            <a:off x="2699792" y="4818735"/>
            <a:ext cx="3888333" cy="677108"/>
          </a:xfrm>
          <a:prstGeom prst="rect">
            <a:avLst/>
          </a:prstGeom>
          <a:solidFill>
            <a:srgbClr val="BDD7EE"/>
          </a:solidFill>
          <a:ln>
            <a:noFill/>
          </a:ln>
        </p:spPr>
        <p:txBody>
          <a:bodyPr wrap="square">
            <a:spAutoFit/>
          </a:bodyPr>
          <a:lstStyle/>
          <a:p>
            <a:pPr algn="ctr"/>
            <a:r>
              <a:rPr lang="en-US" sz="1900" dirty="0">
                <a:latin typeface="Arial Narrow"/>
                <a:cs typeface="Arial Narrow"/>
              </a:rPr>
              <a:t>New generation of HTSC ceramics,</a:t>
            </a:r>
          </a:p>
          <a:p>
            <a:pPr algn="ctr"/>
            <a:r>
              <a:rPr lang="en-US" sz="1900" dirty="0">
                <a:latin typeface="Arial Narrow"/>
                <a:cs typeface="Arial Narrow"/>
              </a:rPr>
              <a:t>assembly technologies, devices </a:t>
            </a:r>
            <a:r>
              <a:rPr lang="en-US" sz="1900" dirty="0" smtClean="0">
                <a:latin typeface="Arial Narrow"/>
                <a:cs typeface="Arial Narrow"/>
              </a:rPr>
              <a:t>(&lt;300A) </a:t>
            </a:r>
            <a:endParaRPr lang="ru-RU" sz="1900" dirty="0">
              <a:latin typeface="Arial Narrow"/>
              <a:cs typeface="Arial Narrow"/>
            </a:endParaRPr>
          </a:p>
        </p:txBody>
      </p:sp>
      <p:cxnSp>
        <p:nvCxnSpPr>
          <p:cNvPr id="4" name="Прямая со стрелкой 3"/>
          <p:cNvCxnSpPr/>
          <p:nvPr/>
        </p:nvCxnSpPr>
        <p:spPr>
          <a:xfrm>
            <a:off x="2268538" y="2276475"/>
            <a:ext cx="0" cy="3529013"/>
          </a:xfrm>
          <a:prstGeom prst="straightConnector1">
            <a:avLst/>
          </a:prstGeom>
          <a:ln w="22225">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1757" name="TextBox 4"/>
          <p:cNvSpPr txBox="1">
            <a:spLocks noChangeArrowheads="1"/>
          </p:cNvSpPr>
          <p:nvPr/>
        </p:nvSpPr>
        <p:spPr bwMode="auto">
          <a:xfrm>
            <a:off x="2230438" y="3573463"/>
            <a:ext cx="469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ru-RU" sz="1600">
                <a:solidFill>
                  <a:srgbClr val="FF0000"/>
                </a:solidFill>
              </a:rPr>
              <a:t>2</a:t>
            </a:r>
            <a:r>
              <a:rPr kumimoji="0" lang="en-US" sz="1600">
                <a:solidFill>
                  <a:srgbClr val="FF0000"/>
                </a:solidFill>
              </a:rPr>
              <a:t>m</a:t>
            </a:r>
            <a:endParaRPr kumimoji="0" lang="ru-RU" sz="1600">
              <a:solidFill>
                <a:srgbClr val="FF0000"/>
              </a:solidFill>
            </a:endParaRPr>
          </a:p>
        </p:txBody>
      </p:sp>
      <p:pic>
        <p:nvPicPr>
          <p:cNvPr id="15" name="Picture 2" descr="UFN_fig5_новая_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89859" y="2109282"/>
            <a:ext cx="886769" cy="202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Группа 1"/>
          <p:cNvGrpSpPr/>
          <p:nvPr/>
        </p:nvGrpSpPr>
        <p:grpSpPr>
          <a:xfrm>
            <a:off x="5907950" y="2143301"/>
            <a:ext cx="3236050" cy="4470893"/>
            <a:chOff x="5907950" y="2143301"/>
            <a:chExt cx="3236050" cy="4470893"/>
          </a:xfrm>
        </p:grpSpPr>
        <p:pic>
          <p:nvPicPr>
            <p:cNvPr id="16" name="Изображение 15" descr="Current leads Kurchatov IMG_0801.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1985" y="2143301"/>
              <a:ext cx="2492015" cy="3640213"/>
            </a:xfrm>
            <a:prstGeom prst="rect">
              <a:avLst/>
            </a:prstGeom>
          </p:spPr>
        </p:pic>
        <p:sp>
          <p:nvSpPr>
            <p:cNvPr id="17" name="Прямоугольник 9"/>
            <p:cNvSpPr>
              <a:spLocks noChangeArrowheads="1"/>
            </p:cNvSpPr>
            <p:nvPr/>
          </p:nvSpPr>
          <p:spPr bwMode="auto">
            <a:xfrm>
              <a:off x="5907950" y="5967863"/>
              <a:ext cx="3213371" cy="646331"/>
            </a:xfrm>
            <a:prstGeom prst="rect">
              <a:avLst/>
            </a:prstGeom>
            <a:solidFill>
              <a:srgbClr val="BDD7EE"/>
            </a:solidFill>
            <a:ln>
              <a:noFill/>
            </a:ln>
          </p:spPr>
          <p:txBody>
            <a:bodyPr wrap="square">
              <a:spAutoFit/>
            </a:bodyPr>
            <a:lstStyle/>
            <a:p>
              <a:pPr algn="ctr"/>
              <a:r>
                <a:rPr lang="en-US" dirty="0" smtClean="0">
                  <a:solidFill>
                    <a:srgbClr val="0000FF"/>
                  </a:solidFill>
                </a:rPr>
                <a:t>17 </a:t>
              </a:r>
              <a:r>
                <a:rPr lang="en-US" dirty="0">
                  <a:solidFill>
                    <a:srgbClr val="0000FF"/>
                  </a:solidFill>
                </a:rPr>
                <a:t>kA HTS current leads </a:t>
              </a:r>
              <a:r>
                <a:rPr lang="en-US" dirty="0" smtClean="0">
                  <a:solidFill>
                    <a:srgbClr val="0000FF"/>
                  </a:solidFill>
                </a:rPr>
                <a:t>made by NRC KI</a:t>
              </a:r>
              <a:endParaRPr lang="ru-RU" dirty="0">
                <a:solidFill>
                  <a:srgbClr val="0000FF"/>
                </a:solidFill>
              </a:endParaRPr>
            </a:p>
          </p:txBody>
        </p:sp>
      </p:grpSp>
      <p:sp>
        <p:nvSpPr>
          <p:cNvPr id="5" name="Номер слайда 4"/>
          <p:cNvSpPr>
            <a:spLocks noGrp="1"/>
          </p:cNvSpPr>
          <p:nvPr>
            <p:ph type="sldNum" sz="quarter" idx="4294967295"/>
          </p:nvPr>
        </p:nvSpPr>
        <p:spPr>
          <a:xfrm>
            <a:off x="6553200" y="6356350"/>
            <a:ext cx="2133600" cy="365125"/>
          </a:xfrm>
          <a:prstGeom prst="rect">
            <a:avLst/>
          </a:prstGeom>
        </p:spPr>
        <p:txBody>
          <a:bodyPr/>
          <a:lstStyle/>
          <a:p>
            <a:pPr>
              <a:defRPr/>
            </a:pPr>
            <a:fld id="{CBD38F4C-A28B-3646-AFF8-0853E63D29D4}" type="slidenum">
              <a:rPr lang="en-US" smtClean="0"/>
              <a:pPr>
                <a:defRPr/>
              </a:pPr>
              <a:t>20</a:t>
            </a:fld>
            <a:endParaRPr lang="en-US"/>
          </a:p>
        </p:txBody>
      </p:sp>
      <p:pic>
        <p:nvPicPr>
          <p:cNvPr id="20" name="Picture 1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59832" y="2132856"/>
            <a:ext cx="1941387" cy="172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8195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68263" y="0"/>
            <a:ext cx="9045575" cy="573088"/>
          </a:xfrm>
          <a:prstGeom prst="rect">
            <a:avLst/>
          </a:prstGeom>
          <a:noFill/>
          <a:ln>
            <a:noFill/>
          </a:ln>
          <a:extLst/>
        </p:spPr>
        <p:txBody>
          <a:bodyPr anchor="ctr"/>
          <a:lstStyle>
            <a:lvl1pPr>
              <a:defRPr kumimoji="1" sz="2100">
                <a:solidFill>
                  <a:schemeClr val="tx1"/>
                </a:solidFill>
                <a:latin typeface="Calibri" charset="0"/>
                <a:ea typeface="Arial" charset="0"/>
                <a:cs typeface="Arial" charset="0"/>
              </a:defRPr>
            </a:lvl1pPr>
            <a:lvl2pPr marL="742950" indent="-285750">
              <a:defRPr kumimoji="1">
                <a:solidFill>
                  <a:schemeClr val="tx1"/>
                </a:solidFill>
                <a:latin typeface="Calibri" charset="0"/>
                <a:ea typeface="Arial" charset="0"/>
              </a:defRPr>
            </a:lvl2pPr>
            <a:lvl3pPr marL="1143000" indent="-228600">
              <a:defRPr kumimoji="1" sz="1500">
                <a:solidFill>
                  <a:schemeClr val="tx1"/>
                </a:solidFill>
                <a:latin typeface="Calibri" charset="0"/>
                <a:ea typeface="Arial" charset="0"/>
              </a:defRPr>
            </a:lvl3pPr>
            <a:lvl4pPr marL="1600200" indent="-228600">
              <a:defRPr kumimoji="1" sz="1300">
                <a:solidFill>
                  <a:schemeClr val="tx1"/>
                </a:solidFill>
                <a:latin typeface="Calibri" charset="0"/>
                <a:ea typeface="Arial" charset="0"/>
              </a:defRPr>
            </a:lvl4pPr>
            <a:lvl5pPr marL="2057400" indent="-228600">
              <a:defRPr kumimoji="1" sz="1300">
                <a:solidFill>
                  <a:schemeClr val="tx1"/>
                </a:solidFill>
                <a:latin typeface="Calibri" charset="0"/>
                <a:ea typeface="Arial" charset="0"/>
              </a:defRPr>
            </a:lvl5pPr>
            <a:lvl6pPr marL="2514600" indent="-228600" eaLnBrk="0" fontAlgn="base" hangingPunct="0">
              <a:spcAft>
                <a:spcPct val="0"/>
              </a:spcAft>
              <a:buFont typeface="Arial" charset="0"/>
              <a:defRPr kumimoji="1" sz="1300">
                <a:solidFill>
                  <a:schemeClr val="tx1"/>
                </a:solidFill>
                <a:latin typeface="Calibri" charset="0"/>
                <a:ea typeface="Arial" charset="0"/>
              </a:defRPr>
            </a:lvl6pPr>
            <a:lvl7pPr marL="2971800" indent="-228600" eaLnBrk="0" fontAlgn="base" hangingPunct="0">
              <a:spcAft>
                <a:spcPct val="0"/>
              </a:spcAft>
              <a:buFont typeface="Arial" charset="0"/>
              <a:defRPr kumimoji="1" sz="1300">
                <a:solidFill>
                  <a:schemeClr val="tx1"/>
                </a:solidFill>
                <a:latin typeface="Calibri" charset="0"/>
                <a:ea typeface="Arial" charset="0"/>
              </a:defRPr>
            </a:lvl7pPr>
            <a:lvl8pPr marL="3429000" indent="-228600" eaLnBrk="0" fontAlgn="base" hangingPunct="0">
              <a:spcAft>
                <a:spcPct val="0"/>
              </a:spcAft>
              <a:buFont typeface="Arial" charset="0"/>
              <a:defRPr kumimoji="1" sz="1300">
                <a:solidFill>
                  <a:schemeClr val="tx1"/>
                </a:solidFill>
                <a:latin typeface="Calibri" charset="0"/>
                <a:ea typeface="Arial" charset="0"/>
              </a:defRPr>
            </a:lvl8pPr>
            <a:lvl9pPr marL="3886200" indent="-228600" eaLnBrk="0" fontAlgn="base" hangingPunct="0">
              <a:spcAft>
                <a:spcPct val="0"/>
              </a:spcAft>
              <a:buFont typeface="Arial" charset="0"/>
              <a:defRPr kumimoji="1" sz="1300">
                <a:solidFill>
                  <a:schemeClr val="tx1"/>
                </a:solidFill>
                <a:latin typeface="Calibri" charset="0"/>
                <a:ea typeface="Arial" charset="0"/>
              </a:defRPr>
            </a:lvl9pPr>
          </a:lstStyle>
          <a:p>
            <a:pPr algn="ctr" defTabSz="685800">
              <a:lnSpc>
                <a:spcPct val="90000"/>
              </a:lnSpc>
              <a:defRPr/>
            </a:pPr>
            <a:r>
              <a:rPr lang="en-US" sz="2800" b="1" dirty="0" smtClean="0">
                <a:solidFill>
                  <a:srgbClr val="0000FF"/>
                </a:solidFill>
                <a:effectLst>
                  <a:outerShdw blurRad="38100" dist="38100" dir="2700000" algn="tl">
                    <a:srgbClr val="DDDDDD"/>
                  </a:outerShdw>
                </a:effectLst>
                <a:latin typeface="Arial" charset="0"/>
                <a:ea typeface="MS PGothic" charset="0"/>
                <a:cs typeface="MS PGothic" charset="0"/>
              </a:rPr>
              <a:t>Superconducting technologies</a:t>
            </a:r>
            <a:r>
              <a:rPr lang="ru-RU" sz="2800" b="1" dirty="0" smtClean="0">
                <a:solidFill>
                  <a:srgbClr val="0000FF"/>
                </a:solidFill>
                <a:effectLst>
                  <a:outerShdw blurRad="38100" dist="38100" dir="2700000" algn="tl">
                    <a:srgbClr val="DDDDDD"/>
                  </a:outerShdw>
                </a:effectLst>
                <a:latin typeface="Arial" charset="0"/>
                <a:ea typeface="MS PGothic" charset="0"/>
                <a:cs typeface="MS PGothic" charset="0"/>
              </a:rPr>
              <a:t> (Т=4.5 К, Т=77К)</a:t>
            </a:r>
          </a:p>
        </p:txBody>
      </p:sp>
      <p:pic>
        <p:nvPicPr>
          <p:cNvPr id="22530" name="Picture 3" descr="E:\Мои документы\NICA\foto\HTSC CL\IMG_936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263" y="565150"/>
            <a:ext cx="37274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7"/>
          <p:cNvSpPr txBox="1">
            <a:spLocks noChangeArrowheads="1"/>
          </p:cNvSpPr>
          <p:nvPr/>
        </p:nvSpPr>
        <p:spPr bwMode="auto">
          <a:xfrm>
            <a:off x="3949700" y="579438"/>
            <a:ext cx="4941888" cy="1785104"/>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eaLnBrk="1" hangingPunct="1"/>
            <a:r>
              <a:rPr kumimoji="0" lang="en-US" sz="2200" dirty="0" smtClean="0"/>
              <a:t>R&amp;D and </a:t>
            </a:r>
            <a:r>
              <a:rPr kumimoji="0" lang="en-US" sz="2200" dirty="0"/>
              <a:t>c</a:t>
            </a:r>
            <a:r>
              <a:rPr kumimoji="0" lang="en-US" sz="2200" dirty="0" smtClean="0"/>
              <a:t>onstruction of high-temperature superconducting current leads </a:t>
            </a:r>
            <a:r>
              <a:rPr kumimoji="0" lang="ru-RU" sz="2200" dirty="0" smtClean="0"/>
              <a:t>(</a:t>
            </a:r>
            <a:r>
              <a:rPr kumimoji="0" lang="en-US" sz="2200" dirty="0" smtClean="0"/>
              <a:t>HTSC</a:t>
            </a:r>
            <a:r>
              <a:rPr kumimoji="0" lang="ru-RU" sz="2200" dirty="0" smtClean="0"/>
              <a:t> </a:t>
            </a:r>
            <a:r>
              <a:rPr kumimoji="0" lang="en-US" sz="2200" dirty="0"/>
              <a:t>@ </a:t>
            </a:r>
            <a:r>
              <a:rPr kumimoji="0" lang="ru-RU" sz="2200" dirty="0"/>
              <a:t>77К</a:t>
            </a:r>
            <a:r>
              <a:rPr kumimoji="0" lang="ru-RU" sz="2200" dirty="0" smtClean="0"/>
              <a:t>)</a:t>
            </a:r>
            <a:r>
              <a:rPr kumimoji="0" lang="en-US" sz="2200" dirty="0" smtClean="0"/>
              <a:t>, conductors and elements.</a:t>
            </a:r>
            <a:r>
              <a:rPr kumimoji="0" lang="en-US" sz="2200" dirty="0"/>
              <a:t> </a:t>
            </a:r>
            <a:r>
              <a:rPr kumimoji="0" lang="ru-RU" sz="2200" dirty="0" smtClean="0"/>
              <a:t>(</a:t>
            </a:r>
            <a:r>
              <a:rPr kumimoji="0" lang="ru-RU" sz="2200" dirty="0"/>
              <a:t>20кА х 200 </a:t>
            </a:r>
            <a:r>
              <a:rPr kumimoji="0" lang="en-US" sz="2200" dirty="0" smtClean="0"/>
              <a:t>V</a:t>
            </a:r>
            <a:r>
              <a:rPr kumimoji="0" lang="ru-RU" sz="2200" dirty="0" smtClean="0"/>
              <a:t> </a:t>
            </a:r>
            <a:r>
              <a:rPr kumimoji="0" lang="ru-RU" sz="2200" dirty="0"/>
              <a:t>= 4 </a:t>
            </a:r>
            <a:r>
              <a:rPr kumimoji="0" lang="ru-RU" sz="2200" dirty="0" smtClean="0"/>
              <a:t>М</a:t>
            </a:r>
            <a:r>
              <a:rPr kumimoji="0" lang="en-US" sz="2200" dirty="0" smtClean="0"/>
              <a:t>W</a:t>
            </a:r>
            <a:r>
              <a:rPr kumimoji="0" lang="ru-RU" sz="2200" dirty="0" smtClean="0"/>
              <a:t>)</a:t>
            </a:r>
            <a:r>
              <a:rPr kumimoji="0" lang="ru-RU" sz="2200" dirty="0"/>
              <a:t>. </a:t>
            </a:r>
          </a:p>
          <a:p>
            <a:pPr eaLnBrk="1" hangingPunct="1"/>
            <a:r>
              <a:rPr kumimoji="0" lang="en-US" sz="2200" dirty="0" smtClean="0"/>
              <a:t>Power saving factor of ~</a:t>
            </a:r>
            <a:r>
              <a:rPr kumimoji="0" lang="ru-RU" sz="2200" dirty="0" smtClean="0"/>
              <a:t> </a:t>
            </a:r>
            <a:r>
              <a:rPr kumimoji="0" lang="en-US" sz="2200" dirty="0" smtClean="0"/>
              <a:t>20-</a:t>
            </a:r>
            <a:r>
              <a:rPr kumimoji="0" lang="ru-RU" sz="2200" dirty="0" smtClean="0"/>
              <a:t>30</a:t>
            </a:r>
            <a:endParaRPr kumimoji="0" lang="en-US" sz="2200" dirty="0"/>
          </a:p>
        </p:txBody>
      </p:sp>
      <p:sp>
        <p:nvSpPr>
          <p:cNvPr id="10245" name="TextBox 7"/>
          <p:cNvSpPr txBox="1">
            <a:spLocks noChangeArrowheads="1"/>
          </p:cNvSpPr>
          <p:nvPr/>
        </p:nvSpPr>
        <p:spPr bwMode="auto">
          <a:xfrm>
            <a:off x="0" y="2522538"/>
            <a:ext cx="9113838" cy="1015663"/>
          </a:xfrm>
          <a:prstGeom prst="rect">
            <a:avLst/>
          </a:prstGeom>
          <a:solidFill>
            <a:schemeClr val="accent4">
              <a:lumMod val="40000"/>
              <a:lumOff val="60000"/>
            </a:schemeClr>
          </a:solidFill>
          <a:ln>
            <a:noFill/>
          </a:ln>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defRPr/>
            </a:pPr>
            <a:r>
              <a:rPr lang="en-US" sz="2000" dirty="0" smtClean="0"/>
              <a:t>R&amp;D, serial production of compact fast-cycling superconducting </a:t>
            </a:r>
            <a:r>
              <a:rPr lang="ru-RU" sz="2000" dirty="0" smtClean="0"/>
              <a:t>(5 </a:t>
            </a:r>
            <a:r>
              <a:rPr lang="en-US" sz="2000" dirty="0" smtClean="0"/>
              <a:t>Hz</a:t>
            </a:r>
            <a:r>
              <a:rPr lang="ru-RU" sz="2000" dirty="0" smtClean="0"/>
              <a:t>, 4-8 </a:t>
            </a:r>
            <a:r>
              <a:rPr lang="en-US" sz="2000" dirty="0" smtClean="0"/>
              <a:t>T</a:t>
            </a:r>
            <a:r>
              <a:rPr lang="ru-RU" sz="2000" dirty="0" smtClean="0"/>
              <a:t>/</a:t>
            </a:r>
            <a:r>
              <a:rPr lang="en-US" sz="2000" dirty="0" smtClean="0"/>
              <a:t>s</a:t>
            </a:r>
            <a:r>
              <a:rPr lang="ru-RU" sz="2000" dirty="0" smtClean="0"/>
              <a:t>) </a:t>
            </a:r>
            <a:r>
              <a:rPr lang="en-US" sz="2000" dirty="0" smtClean="0"/>
              <a:t>magnets (dipoles, </a:t>
            </a:r>
            <a:r>
              <a:rPr lang="en-US" sz="2000" dirty="0" err="1" smtClean="0"/>
              <a:t>quadrupoles</a:t>
            </a:r>
            <a:r>
              <a:rPr lang="en-US" sz="2000" dirty="0" smtClean="0"/>
              <a:t>, </a:t>
            </a:r>
            <a:r>
              <a:rPr lang="en-US" sz="2000" dirty="0" err="1" smtClean="0"/>
              <a:t>multipoles</a:t>
            </a:r>
            <a:r>
              <a:rPr lang="en-US" sz="2000" dirty="0" smtClean="0"/>
              <a:t>). </a:t>
            </a:r>
            <a:r>
              <a:rPr lang="en-US" sz="2000" dirty="0" err="1" smtClean="0"/>
              <a:t>Compactification</a:t>
            </a:r>
            <a:r>
              <a:rPr lang="en-US" sz="2000" dirty="0" smtClean="0"/>
              <a:t> with factor </a:t>
            </a:r>
          </a:p>
          <a:p>
            <a:pPr algn="ctr" eaLnBrk="1" hangingPunct="1">
              <a:defRPr/>
            </a:pPr>
            <a:r>
              <a:rPr lang="en-US" sz="2000" dirty="0" smtClean="0"/>
              <a:t>of ~2-3 in geometrical sizes in comparison to “warm” magnets.</a:t>
            </a:r>
          </a:p>
        </p:txBody>
      </p:sp>
      <p:pic>
        <p:nvPicPr>
          <p:cNvPr id="22533" name="Рисунок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24575" y="3575050"/>
            <a:ext cx="224155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Рисунок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6238" y="3690938"/>
            <a:ext cx="31686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 descr="UFN_fig5_новая_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9725" y="3627438"/>
            <a:ext cx="1370013"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8988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Рисунок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320" y="-171399"/>
            <a:ext cx="4380555"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Рисунок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952" y="2977157"/>
            <a:ext cx="5186548" cy="43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89" y="3927475"/>
            <a:ext cx="394017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6"/>
          <p:cNvSpPr>
            <a:spLocks noChangeArrowheads="1"/>
          </p:cNvSpPr>
          <p:nvPr/>
        </p:nvSpPr>
        <p:spPr bwMode="auto">
          <a:xfrm>
            <a:off x="4355976" y="948784"/>
            <a:ext cx="4924294" cy="1938992"/>
          </a:xfrm>
          <a:prstGeom prst="rect">
            <a:avLst/>
          </a:prstGeom>
          <a:solidFill>
            <a:srgbClr val="99FF99"/>
          </a:solidFill>
          <a:ln w="9525">
            <a:solidFill>
              <a:schemeClr val="bg1">
                <a:lumMod val="75000"/>
              </a:schemeClr>
            </a:solidFill>
            <a:miter lim="800000"/>
            <a:headEnd/>
            <a:tailEnd/>
          </a:ln>
        </p:spPr>
        <p:txBody>
          <a:bodyPr wrap="square">
            <a:spAutoFit/>
          </a:bodyPr>
          <a:lstStyle/>
          <a:p>
            <a:pPr algn="ctr">
              <a:buClr>
                <a:schemeClr val="tx2"/>
              </a:buClr>
              <a:buFont typeface="Times" charset="0"/>
              <a:buNone/>
              <a:defRPr/>
            </a:pPr>
            <a:r>
              <a:rPr lang="en-US" sz="2000" dirty="0" smtClean="0"/>
              <a:t>Energy-saving, for proton and carbon ions </a:t>
            </a:r>
          </a:p>
          <a:p>
            <a:pPr algn="ctr">
              <a:buClr>
                <a:schemeClr val="tx2"/>
              </a:buClr>
              <a:buFont typeface="Times" charset="0"/>
              <a:buNone/>
              <a:defRPr/>
            </a:pPr>
            <a:r>
              <a:rPr lang="en-US" sz="2000" dirty="0" smtClean="0"/>
              <a:t>(</a:t>
            </a:r>
            <a:r>
              <a:rPr lang="ru-RU" sz="2000" dirty="0" smtClean="0"/>
              <a:t>Е</a:t>
            </a:r>
            <a:r>
              <a:rPr lang="en-US" sz="2000" dirty="0" err="1" smtClean="0"/>
              <a:t>nergy</a:t>
            </a:r>
            <a:r>
              <a:rPr lang="ru-RU" sz="2000" dirty="0" smtClean="0"/>
              <a:t> </a:t>
            </a:r>
            <a:r>
              <a:rPr lang="en-US" sz="2000" dirty="0" smtClean="0"/>
              <a:t>from 2</a:t>
            </a:r>
            <a:r>
              <a:rPr lang="ru-RU" sz="2000" dirty="0" smtClean="0"/>
              <a:t>00</a:t>
            </a:r>
            <a:r>
              <a:rPr lang="en-US" sz="2000" dirty="0" smtClean="0"/>
              <a:t> to 600</a:t>
            </a:r>
            <a:r>
              <a:rPr lang="ru-RU" sz="2000" dirty="0" smtClean="0"/>
              <a:t> М</a:t>
            </a:r>
            <a:r>
              <a:rPr lang="en-US" sz="2000" dirty="0" err="1" smtClean="0"/>
              <a:t>eV</a:t>
            </a:r>
            <a:r>
              <a:rPr lang="en-US" sz="2000" dirty="0" smtClean="0"/>
              <a:t>/u</a:t>
            </a:r>
            <a:r>
              <a:rPr lang="ru-RU" sz="2000" dirty="0" smtClean="0"/>
              <a:t>) –</a:t>
            </a:r>
            <a:r>
              <a:rPr lang="en-US" sz="2000" dirty="0" smtClean="0"/>
              <a:t> synchrotrons for beam therapy</a:t>
            </a:r>
            <a:endParaRPr lang="ru-RU" sz="2000" dirty="0"/>
          </a:p>
          <a:p>
            <a:pPr algn="ctr">
              <a:buClr>
                <a:schemeClr val="tx2"/>
              </a:buClr>
              <a:buFont typeface="Times" charset="0"/>
              <a:buNone/>
              <a:defRPr/>
            </a:pPr>
            <a:endParaRPr lang="ru-RU" sz="2000" dirty="0"/>
          </a:p>
          <a:p>
            <a:pPr algn="ctr">
              <a:buClr>
                <a:schemeClr val="tx2"/>
              </a:buClr>
              <a:buFont typeface="Times" charset="0"/>
              <a:buNone/>
              <a:defRPr/>
            </a:pPr>
            <a:r>
              <a:rPr lang="en-US" sz="2000" dirty="0" smtClean="0"/>
              <a:t>Systems of carbon-beam GANTRY and beam transportation channels</a:t>
            </a:r>
            <a:endParaRPr lang="ru-RU" sz="2000" dirty="0"/>
          </a:p>
        </p:txBody>
      </p:sp>
      <p:sp>
        <p:nvSpPr>
          <p:cNvPr id="23558" name="WordArt 24"/>
          <p:cNvSpPr>
            <a:spLocks noChangeArrowheads="1" noChangeShapeType="1" noTextEdit="1"/>
          </p:cNvSpPr>
          <p:nvPr/>
        </p:nvSpPr>
        <p:spPr bwMode="auto">
          <a:xfrm>
            <a:off x="3851920" y="116632"/>
            <a:ext cx="2447925" cy="812800"/>
          </a:xfrm>
          <a:prstGeom prst="rect">
            <a:avLst/>
          </a:prstGeom>
        </p:spPr>
        <p:txBody>
          <a:bodyPr wrap="none" fromWordArt="1">
            <a:prstTxWarp prst="textDeflate">
              <a:avLst>
                <a:gd name="adj" fmla="val 26227"/>
              </a:avLst>
            </a:prstTxWarp>
          </a:bodyPr>
          <a:lstStyle/>
          <a:p>
            <a:pPr algn="ctr"/>
            <a:r>
              <a:rPr lang="en-US" sz="3600" kern="10" dirty="0" smtClean="0">
                <a:ln w="9525">
                  <a:solidFill>
                    <a:srgbClr val="FF6600"/>
                  </a:solidFill>
                  <a:round/>
                  <a:headEnd/>
                  <a:tailEnd/>
                </a:ln>
                <a:solidFill>
                  <a:srgbClr val="0000FF"/>
                </a:solidFill>
                <a:latin typeface="Impact"/>
                <a:ea typeface="Impact"/>
                <a:cs typeface="Impact"/>
              </a:rPr>
              <a:t>SC magnets</a:t>
            </a:r>
            <a:endParaRPr lang="ru-RU" sz="3600" kern="10" dirty="0">
              <a:ln w="9525">
                <a:solidFill>
                  <a:srgbClr val="FF6600"/>
                </a:solidFill>
                <a:round/>
                <a:headEnd/>
                <a:tailEnd/>
              </a:ln>
              <a:solidFill>
                <a:srgbClr val="0000FF"/>
              </a:solidFill>
              <a:latin typeface="Impact"/>
              <a:ea typeface="Impact"/>
              <a:cs typeface="Impact"/>
            </a:endParaRPr>
          </a:p>
        </p:txBody>
      </p:sp>
      <p:sp>
        <p:nvSpPr>
          <p:cNvPr id="23559" name="TextBox 1"/>
          <p:cNvSpPr txBox="1">
            <a:spLocks noChangeArrowheads="1"/>
          </p:cNvSpPr>
          <p:nvPr/>
        </p:nvSpPr>
        <p:spPr bwMode="auto">
          <a:xfrm>
            <a:off x="0" y="2996952"/>
            <a:ext cx="3362619" cy="584776"/>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r>
              <a:rPr kumimoji="0" lang="en-US" sz="1600" dirty="0" smtClean="0"/>
              <a:t>Weight of HIT GANTRY - </a:t>
            </a:r>
            <a:r>
              <a:rPr kumimoji="0" lang="ru-RU" sz="1600" dirty="0"/>
              <a:t>600 </a:t>
            </a:r>
            <a:r>
              <a:rPr kumimoji="0" lang="en-US" sz="1600" dirty="0" smtClean="0"/>
              <a:t>tons</a:t>
            </a:r>
            <a:r>
              <a:rPr kumimoji="0" lang="ru-RU" sz="1600" dirty="0" smtClean="0"/>
              <a:t>, </a:t>
            </a:r>
            <a:endParaRPr kumimoji="0" lang="en-US" sz="1600" dirty="0"/>
          </a:p>
          <a:p>
            <a:r>
              <a:rPr kumimoji="0" lang="en-US" sz="1600" dirty="0" smtClean="0"/>
              <a:t>size</a:t>
            </a:r>
            <a:r>
              <a:rPr kumimoji="0" lang="ru-RU" sz="1600" dirty="0" smtClean="0"/>
              <a:t>: </a:t>
            </a:r>
            <a:r>
              <a:rPr kumimoji="0" lang="ru-RU" sz="1600" dirty="0"/>
              <a:t>19 х 12 </a:t>
            </a:r>
            <a:r>
              <a:rPr kumimoji="0" lang="en-US" sz="1600" dirty="0" smtClean="0"/>
              <a:t>meters</a:t>
            </a:r>
            <a:endParaRPr kumimoji="0" lang="ru-RU" sz="1600" dirty="0"/>
          </a:p>
        </p:txBody>
      </p:sp>
      <p:sp>
        <p:nvSpPr>
          <p:cNvPr id="23560" name="TextBox 8"/>
          <p:cNvSpPr txBox="1">
            <a:spLocks noChangeArrowheads="1"/>
          </p:cNvSpPr>
          <p:nvPr/>
        </p:nvSpPr>
        <p:spPr bwMode="auto">
          <a:xfrm>
            <a:off x="3707904" y="3030051"/>
            <a:ext cx="2448271"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algn="ctr"/>
            <a:r>
              <a:rPr kumimoji="0" lang="en-US" sz="1600" b="1" dirty="0" smtClean="0">
                <a:solidFill>
                  <a:srgbClr val="FF0000"/>
                </a:solidFill>
              </a:rPr>
              <a:t>Weight of the GANTRY </a:t>
            </a:r>
            <a:r>
              <a:rPr kumimoji="0" lang="ru-RU" sz="1600" b="1" dirty="0" smtClean="0">
                <a:solidFill>
                  <a:srgbClr val="FF0000"/>
                </a:solidFill>
              </a:rPr>
              <a:t>(</a:t>
            </a:r>
            <a:r>
              <a:rPr kumimoji="0" lang="en-US" sz="1600" b="1" dirty="0" smtClean="0">
                <a:solidFill>
                  <a:srgbClr val="FF0000"/>
                </a:solidFill>
              </a:rPr>
              <a:t>JINR design</a:t>
            </a:r>
            <a:r>
              <a:rPr kumimoji="0" lang="ru-RU" sz="1600" b="1" dirty="0" smtClean="0">
                <a:solidFill>
                  <a:srgbClr val="FF0000"/>
                </a:solidFill>
              </a:rPr>
              <a:t>)</a:t>
            </a:r>
            <a:r>
              <a:rPr kumimoji="0" lang="en-US" sz="1600" b="1" dirty="0" smtClean="0">
                <a:solidFill>
                  <a:srgbClr val="FF0000"/>
                </a:solidFill>
              </a:rPr>
              <a:t>: </a:t>
            </a:r>
            <a:r>
              <a:rPr kumimoji="0" lang="ru-RU" sz="1600" b="1" dirty="0" smtClean="0">
                <a:solidFill>
                  <a:srgbClr val="FF0000"/>
                </a:solidFill>
              </a:rPr>
              <a:t>40 </a:t>
            </a:r>
            <a:r>
              <a:rPr kumimoji="0" lang="en-US" sz="1600" b="1" dirty="0" smtClean="0">
                <a:solidFill>
                  <a:srgbClr val="FF0000"/>
                </a:solidFill>
              </a:rPr>
              <a:t>tons</a:t>
            </a:r>
            <a:r>
              <a:rPr kumimoji="0" lang="ru-RU" sz="1600" b="1" dirty="0" smtClean="0">
                <a:solidFill>
                  <a:srgbClr val="FF0000"/>
                </a:solidFill>
              </a:rPr>
              <a:t>, </a:t>
            </a:r>
            <a:r>
              <a:rPr kumimoji="0" lang="en-US" sz="1600" b="1" dirty="0" smtClean="0">
                <a:solidFill>
                  <a:srgbClr val="FF0000"/>
                </a:solidFill>
              </a:rPr>
              <a:t>size</a:t>
            </a:r>
            <a:r>
              <a:rPr kumimoji="0" lang="ru-RU" sz="1600" b="1" dirty="0" smtClean="0">
                <a:solidFill>
                  <a:srgbClr val="FF0000"/>
                </a:solidFill>
              </a:rPr>
              <a:t>: 8,5х7 </a:t>
            </a:r>
            <a:r>
              <a:rPr kumimoji="0" lang="en-US" sz="1600" b="1" dirty="0" smtClean="0">
                <a:solidFill>
                  <a:srgbClr val="FF0000"/>
                </a:solidFill>
              </a:rPr>
              <a:t>m</a:t>
            </a:r>
            <a:endParaRPr kumimoji="0" lang="ru-RU" sz="1600" b="1" dirty="0">
              <a:solidFill>
                <a:srgbClr val="FF0000"/>
              </a:solidFill>
            </a:endParaRPr>
          </a:p>
        </p:txBody>
      </p:sp>
    </p:spTree>
    <p:extLst>
      <p:ext uri="{BB962C8B-B14F-4D97-AF65-F5344CB8AC3E}">
        <p14:creationId xmlns:p14="http://schemas.microsoft.com/office/powerpoint/2010/main" val="1548233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Рисунок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6650" y="506413"/>
            <a:ext cx="510222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Рисунок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24300" y="3949700"/>
            <a:ext cx="5057775"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Рисунок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9725" y="590550"/>
            <a:ext cx="28241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Прямоугольник 1"/>
          <p:cNvSpPr>
            <a:spLocks noChangeArrowheads="1"/>
          </p:cNvSpPr>
          <p:nvPr/>
        </p:nvSpPr>
        <p:spPr bwMode="auto">
          <a:xfrm>
            <a:off x="3923928" y="3356992"/>
            <a:ext cx="4270523" cy="646331"/>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smtClean="0">
                <a:solidFill>
                  <a:srgbClr val="222A35"/>
                </a:solidFill>
              </a:rPr>
              <a:t>NICA cryogenics complex</a:t>
            </a:r>
            <a:r>
              <a:rPr lang="ru-RU" dirty="0" smtClean="0">
                <a:solidFill>
                  <a:srgbClr val="222A35"/>
                </a:solidFill>
              </a:rPr>
              <a:t>: 8</a:t>
            </a:r>
            <a:r>
              <a:rPr lang="en-US" dirty="0" smtClean="0">
                <a:solidFill>
                  <a:srgbClr val="222A35"/>
                </a:solidFill>
              </a:rPr>
              <a:t> </a:t>
            </a:r>
            <a:r>
              <a:rPr lang="ru-RU" dirty="0" smtClean="0">
                <a:solidFill>
                  <a:srgbClr val="222A35"/>
                </a:solidFill>
              </a:rPr>
              <a:t>к</a:t>
            </a:r>
            <a:r>
              <a:rPr lang="en-US" dirty="0" smtClean="0">
                <a:solidFill>
                  <a:srgbClr val="222A35"/>
                </a:solidFill>
              </a:rPr>
              <a:t>W</a:t>
            </a:r>
            <a:r>
              <a:rPr lang="ru-RU" dirty="0" smtClean="0">
                <a:solidFill>
                  <a:srgbClr val="222A35"/>
                </a:solidFill>
              </a:rPr>
              <a:t> </a:t>
            </a:r>
            <a:r>
              <a:rPr lang="en-US" dirty="0" smtClean="0">
                <a:solidFill>
                  <a:srgbClr val="222A35"/>
                </a:solidFill>
              </a:rPr>
              <a:t>@</a:t>
            </a:r>
            <a:r>
              <a:rPr lang="ru-RU" dirty="0" smtClean="0">
                <a:solidFill>
                  <a:srgbClr val="222A35"/>
                </a:solidFill>
              </a:rPr>
              <a:t> </a:t>
            </a:r>
            <a:r>
              <a:rPr lang="ru-RU" dirty="0">
                <a:solidFill>
                  <a:srgbClr val="222A35"/>
                </a:solidFill>
              </a:rPr>
              <a:t>4К. </a:t>
            </a:r>
            <a:endParaRPr lang="en-US" dirty="0" smtClean="0">
              <a:solidFill>
                <a:srgbClr val="222A35"/>
              </a:solidFill>
            </a:endParaRPr>
          </a:p>
          <a:p>
            <a:pPr algn="ctr"/>
            <a:r>
              <a:rPr lang="en-US" dirty="0" smtClean="0">
                <a:solidFill>
                  <a:srgbClr val="222A35"/>
                </a:solidFill>
              </a:rPr>
              <a:t>The most powerful in Europe</a:t>
            </a:r>
            <a:endParaRPr lang="ru-RU" dirty="0">
              <a:solidFill>
                <a:srgbClr val="222A35"/>
              </a:solidFill>
            </a:endParaRPr>
          </a:p>
        </p:txBody>
      </p:sp>
      <p:sp>
        <p:nvSpPr>
          <p:cNvPr id="30725" name="Прямоугольник 9"/>
          <p:cNvSpPr>
            <a:spLocks noChangeArrowheads="1"/>
          </p:cNvSpPr>
          <p:nvPr/>
        </p:nvSpPr>
        <p:spPr bwMode="auto">
          <a:xfrm>
            <a:off x="0" y="2719388"/>
            <a:ext cx="3587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dirty="0" smtClean="0">
                <a:solidFill>
                  <a:srgbClr val="0000FF"/>
                </a:solidFill>
              </a:rPr>
              <a:t>Liquid Helium tank </a:t>
            </a:r>
            <a:r>
              <a:rPr lang="ru-RU" sz="1600" dirty="0" smtClean="0">
                <a:solidFill>
                  <a:srgbClr val="0000FF"/>
                </a:solidFill>
              </a:rPr>
              <a:t>(40</a:t>
            </a:r>
            <a:r>
              <a:rPr lang="en-US" sz="1600" dirty="0" smtClean="0">
                <a:solidFill>
                  <a:srgbClr val="0000FF"/>
                </a:solidFill>
              </a:rPr>
              <a:t>m</a:t>
            </a:r>
            <a:r>
              <a:rPr lang="ru-RU" sz="1600" baseline="30000" dirty="0" smtClean="0">
                <a:solidFill>
                  <a:srgbClr val="0000FF"/>
                </a:solidFill>
              </a:rPr>
              <a:t>3</a:t>
            </a:r>
            <a:r>
              <a:rPr lang="ru-RU" sz="1600" dirty="0">
                <a:solidFill>
                  <a:srgbClr val="0000FF"/>
                </a:solidFill>
              </a:rPr>
              <a:t>)</a:t>
            </a:r>
          </a:p>
        </p:txBody>
      </p:sp>
      <p:pic>
        <p:nvPicPr>
          <p:cNvPr id="30726" name="Рисунок 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3663" y="5149850"/>
            <a:ext cx="2436812"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Прямоугольник 2"/>
          <p:cNvSpPr>
            <a:spLocks noChangeArrowheads="1"/>
          </p:cNvSpPr>
          <p:nvPr/>
        </p:nvSpPr>
        <p:spPr bwMode="auto">
          <a:xfrm>
            <a:off x="395536" y="6519446"/>
            <a:ext cx="3598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dirty="0" err="1" smtClean="0">
                <a:solidFill>
                  <a:srgbClr val="FF0000"/>
                </a:solidFill>
              </a:rPr>
              <a:t>Turbodetanders</a:t>
            </a:r>
            <a:r>
              <a:rPr lang="en-US" sz="1600" dirty="0" smtClean="0">
                <a:solidFill>
                  <a:srgbClr val="FF0000"/>
                </a:solidFill>
              </a:rPr>
              <a:t> </a:t>
            </a:r>
            <a:r>
              <a:rPr lang="ru-RU" sz="1600" dirty="0" smtClean="0">
                <a:solidFill>
                  <a:srgbClr val="FF0000"/>
                </a:solidFill>
              </a:rPr>
              <a:t>(</a:t>
            </a:r>
            <a:r>
              <a:rPr lang="ru-RU" sz="1600" dirty="0">
                <a:solidFill>
                  <a:srgbClr val="FF0000"/>
                </a:solidFill>
              </a:rPr>
              <a:t>180 000 </a:t>
            </a:r>
            <a:r>
              <a:rPr lang="en-US" sz="1600" dirty="0" smtClean="0">
                <a:solidFill>
                  <a:srgbClr val="FF0000"/>
                </a:solidFill>
              </a:rPr>
              <a:t>turns</a:t>
            </a:r>
            <a:r>
              <a:rPr lang="ru-RU" sz="1600" dirty="0" smtClean="0">
                <a:solidFill>
                  <a:srgbClr val="FF0000"/>
                </a:solidFill>
              </a:rPr>
              <a:t>/</a:t>
            </a:r>
            <a:r>
              <a:rPr lang="en-US" sz="1600" dirty="0" smtClean="0">
                <a:solidFill>
                  <a:srgbClr val="FF0000"/>
                </a:solidFill>
              </a:rPr>
              <a:t>min)</a:t>
            </a:r>
            <a:endParaRPr lang="ru-RU" sz="1600" dirty="0">
              <a:solidFill>
                <a:srgbClr val="FF0000"/>
              </a:solidFill>
            </a:endParaRPr>
          </a:p>
        </p:txBody>
      </p:sp>
      <p:sp>
        <p:nvSpPr>
          <p:cNvPr id="30728" name="Прямоугольник 2"/>
          <p:cNvSpPr>
            <a:spLocks noChangeArrowheads="1"/>
          </p:cNvSpPr>
          <p:nvPr/>
        </p:nvSpPr>
        <p:spPr bwMode="auto">
          <a:xfrm>
            <a:off x="1175240" y="0"/>
            <a:ext cx="7366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b="1" dirty="0" smtClean="0">
                <a:solidFill>
                  <a:srgbClr val="0000FF"/>
                </a:solidFill>
              </a:rPr>
              <a:t>R&amp;D in physics of low temperatures</a:t>
            </a:r>
            <a:r>
              <a:rPr lang="ru-RU" sz="2400" b="1" dirty="0" smtClean="0">
                <a:solidFill>
                  <a:srgbClr val="0000FF"/>
                </a:solidFill>
              </a:rPr>
              <a:t> (</a:t>
            </a:r>
            <a:r>
              <a:rPr lang="en-US" sz="2400" b="1" dirty="0" smtClean="0">
                <a:solidFill>
                  <a:srgbClr val="0000FF"/>
                </a:solidFill>
              </a:rPr>
              <a:t>down to </a:t>
            </a:r>
            <a:r>
              <a:rPr lang="ru-RU" sz="2400" b="1" dirty="0" smtClean="0">
                <a:solidFill>
                  <a:srgbClr val="0000FF"/>
                </a:solidFill>
              </a:rPr>
              <a:t>4К)</a:t>
            </a:r>
            <a:endParaRPr lang="ru-RU" sz="2400" b="1" dirty="0">
              <a:solidFill>
                <a:srgbClr val="0000FF"/>
              </a:solidFill>
            </a:endParaRPr>
          </a:p>
        </p:txBody>
      </p:sp>
      <p:pic>
        <p:nvPicPr>
          <p:cNvPr id="30729" name="Изображение 3" descr="P1010027.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0175" y="3086100"/>
            <a:ext cx="27114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Прямоугольник 9"/>
          <p:cNvSpPr>
            <a:spLocks noChangeArrowheads="1"/>
          </p:cNvSpPr>
          <p:nvPr/>
        </p:nvSpPr>
        <p:spPr bwMode="auto">
          <a:xfrm>
            <a:off x="-141288" y="4770438"/>
            <a:ext cx="4143376"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dirty="0" smtClean="0">
                <a:solidFill>
                  <a:srgbClr val="0000FF"/>
                </a:solidFill>
              </a:rPr>
              <a:t>Screw compressors </a:t>
            </a:r>
            <a:r>
              <a:rPr lang="ru-RU" sz="1600" dirty="0" smtClean="0">
                <a:solidFill>
                  <a:srgbClr val="0000FF"/>
                </a:solidFill>
              </a:rPr>
              <a:t>110</a:t>
            </a:r>
            <a:r>
              <a:rPr lang="ru-RU" sz="1600" dirty="0">
                <a:solidFill>
                  <a:srgbClr val="0000FF"/>
                </a:solidFill>
              </a:rPr>
              <a:t>/30 (1.2 </a:t>
            </a:r>
            <a:r>
              <a:rPr lang="ru-RU" sz="1600" dirty="0" smtClean="0">
                <a:solidFill>
                  <a:srgbClr val="0000FF"/>
                </a:solidFill>
              </a:rPr>
              <a:t>М</a:t>
            </a:r>
            <a:r>
              <a:rPr lang="en-US" sz="1600" dirty="0" smtClean="0">
                <a:solidFill>
                  <a:srgbClr val="0000FF"/>
                </a:solidFill>
              </a:rPr>
              <a:t>W</a:t>
            </a:r>
            <a:r>
              <a:rPr lang="ru-RU" sz="1600" dirty="0" smtClean="0">
                <a:solidFill>
                  <a:srgbClr val="0000FF"/>
                </a:solidFill>
              </a:rPr>
              <a:t>)</a:t>
            </a:r>
            <a:endParaRPr lang="ru-RU" sz="1600" dirty="0">
              <a:solidFill>
                <a:srgbClr val="0000FF"/>
              </a:solidFill>
            </a:endParaRPr>
          </a:p>
        </p:txBody>
      </p:sp>
    </p:spTree>
    <p:extLst>
      <p:ext uri="{BB962C8B-B14F-4D97-AF65-F5344CB8AC3E}">
        <p14:creationId xmlns:p14="http://schemas.microsoft.com/office/powerpoint/2010/main" val="2053999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7"/>
          <p:cNvSpPr txBox="1">
            <a:spLocks noChangeArrowheads="1"/>
          </p:cNvSpPr>
          <p:nvPr/>
        </p:nvSpPr>
        <p:spPr bwMode="auto">
          <a:xfrm>
            <a:off x="93663" y="65088"/>
            <a:ext cx="89074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algn="just" eaLnBrk="1" hangingPunct="1"/>
            <a:r>
              <a:rPr kumimoji="0" lang="en-US" sz="1800" dirty="0" smtClean="0"/>
              <a:t>Beam channel at </a:t>
            </a:r>
            <a:r>
              <a:rPr kumimoji="0" lang="en-US" sz="1800" dirty="0" err="1" smtClean="0"/>
              <a:t>Nuclotron</a:t>
            </a:r>
            <a:r>
              <a:rPr kumimoji="0" lang="en-US" sz="1800" dirty="0" smtClean="0"/>
              <a:t> for research in radiobiology.</a:t>
            </a:r>
            <a:r>
              <a:rPr kumimoji="0" lang="ru-RU" sz="1800" dirty="0" smtClean="0"/>
              <a:t> </a:t>
            </a:r>
            <a:r>
              <a:rPr kumimoji="0" lang="en-US" sz="1800" dirty="0" smtClean="0"/>
              <a:t>Well-controlled ion beam (from protons and </a:t>
            </a:r>
            <a:r>
              <a:rPr kumimoji="0" lang="en-US" sz="1800" dirty="0" err="1" smtClean="0"/>
              <a:t>deutrons</a:t>
            </a:r>
            <a:r>
              <a:rPr kumimoji="0" lang="en-US" sz="1800" dirty="0" smtClean="0"/>
              <a:t> to Carbon, Fe, </a:t>
            </a:r>
            <a:r>
              <a:rPr kumimoji="0" lang="en-US" sz="1800" dirty="0" err="1" smtClean="0"/>
              <a:t>Xe</a:t>
            </a:r>
            <a:r>
              <a:rPr kumimoji="0" lang="en-US" sz="1800" dirty="0" smtClean="0"/>
              <a:t>) with energy from 300 to 1000 MeV/u allows cell scanning and to define the degree of radiation damage.</a:t>
            </a:r>
            <a:endParaRPr kumimoji="0" lang="en-US" sz="1800" dirty="0"/>
          </a:p>
        </p:txBody>
      </p:sp>
      <p:sp>
        <p:nvSpPr>
          <p:cNvPr id="27650" name="Text Box 21"/>
          <p:cNvSpPr txBox="1">
            <a:spLocks noChangeArrowheads="1"/>
          </p:cNvSpPr>
          <p:nvPr/>
        </p:nvSpPr>
        <p:spPr bwMode="auto">
          <a:xfrm>
            <a:off x="5778500" y="974725"/>
            <a:ext cx="3468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algn="ctr"/>
            <a:r>
              <a:rPr kumimoji="0" lang="en-US" sz="1600" dirty="0" smtClean="0">
                <a:solidFill>
                  <a:srgbClr val="008000"/>
                </a:solidFill>
                <a:cs typeface="Arial" charset="0"/>
              </a:rPr>
              <a:t>Tracks of iron ions are well visualized with markers of double-strands of RNA (</a:t>
            </a:r>
            <a:r>
              <a:rPr kumimoji="0" lang="el-GR" sz="1600" dirty="0">
                <a:solidFill>
                  <a:srgbClr val="008000"/>
                </a:solidFill>
                <a:cs typeface="Arial" charset="0"/>
              </a:rPr>
              <a:t>γ</a:t>
            </a:r>
            <a:r>
              <a:rPr kumimoji="0" lang="en-US" sz="1600" dirty="0">
                <a:solidFill>
                  <a:srgbClr val="008000"/>
                </a:solidFill>
                <a:cs typeface="Arial" charset="0"/>
              </a:rPr>
              <a:t>H2AX)</a:t>
            </a:r>
          </a:p>
        </p:txBody>
      </p:sp>
      <p:grpSp>
        <p:nvGrpSpPr>
          <p:cNvPr id="27651" name="Group 23"/>
          <p:cNvGrpSpPr>
            <a:grpSpLocks/>
          </p:cNvGrpSpPr>
          <p:nvPr/>
        </p:nvGrpSpPr>
        <p:grpSpPr bwMode="auto">
          <a:xfrm>
            <a:off x="6276975" y="1779588"/>
            <a:ext cx="2324100" cy="2317750"/>
            <a:chOff x="4058" y="2496"/>
            <a:chExt cx="1573" cy="1680"/>
          </a:xfrm>
        </p:grpSpPr>
        <p:grpSp>
          <p:nvGrpSpPr>
            <p:cNvPr id="27661" name="Group 10"/>
            <p:cNvGrpSpPr>
              <a:grpSpLocks/>
            </p:cNvGrpSpPr>
            <p:nvPr/>
          </p:nvGrpSpPr>
          <p:grpSpPr bwMode="auto">
            <a:xfrm>
              <a:off x="4058" y="2496"/>
              <a:ext cx="1573" cy="1680"/>
              <a:chOff x="4752" y="2496"/>
              <a:chExt cx="1730" cy="1680"/>
            </a:xfrm>
          </p:grpSpPr>
          <p:pic>
            <p:nvPicPr>
              <p:cNvPr id="27666" name="Picture 11" descr="100-5"/>
              <p:cNvPicPr>
                <a:picLocks noChangeAspect="1" noChangeArrowheads="1"/>
              </p:cNvPicPr>
              <p:nvPr/>
            </p:nvPicPr>
            <p:blipFill>
              <a:blip r:embed="rId2" cstate="screen">
                <a:lum bright="-18000" contrast="30000"/>
                <a:extLst>
                  <a:ext uri="{28A0092B-C50C-407E-A947-70E740481C1C}">
                    <a14:useLocalDpi xmlns:a14="http://schemas.microsoft.com/office/drawing/2010/main"/>
                  </a:ext>
                </a:extLst>
              </a:blip>
              <a:srcRect/>
              <a:stretch>
                <a:fillRect/>
              </a:stretch>
            </p:blipFill>
            <p:spPr bwMode="auto">
              <a:xfrm>
                <a:off x="4752" y="3360"/>
                <a:ext cx="818" cy="8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667" name="Picture 12" descr="0-4"/>
              <p:cNvPicPr>
                <a:picLocks noChangeAspect="1" noChangeArrowheads="1"/>
              </p:cNvPicPr>
              <p:nvPr/>
            </p:nvPicPr>
            <p:blipFill>
              <a:blip r:embed="rId3" cstate="screen">
                <a:lum contrast="54000"/>
                <a:extLst>
                  <a:ext uri="{28A0092B-C50C-407E-A947-70E740481C1C}">
                    <a14:useLocalDpi xmlns:a14="http://schemas.microsoft.com/office/drawing/2010/main"/>
                  </a:ext>
                </a:extLst>
              </a:blip>
              <a:srcRect/>
              <a:stretch>
                <a:fillRect/>
              </a:stretch>
            </p:blipFill>
            <p:spPr bwMode="auto">
              <a:xfrm>
                <a:off x="4752" y="2496"/>
                <a:ext cx="816" cy="8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668" name="Picture 13" descr="100-4"/>
              <p:cNvPicPr>
                <a:picLocks noChangeAspect="1" noChangeArrowheads="1"/>
              </p:cNvPicPr>
              <p:nvPr/>
            </p:nvPicPr>
            <p:blipFill>
              <a:blip r:embed="rId4" cstate="screen">
                <a:lum bright="-24000" contrast="18000"/>
                <a:extLst>
                  <a:ext uri="{28A0092B-C50C-407E-A947-70E740481C1C}">
                    <a14:useLocalDpi xmlns:a14="http://schemas.microsoft.com/office/drawing/2010/main"/>
                  </a:ext>
                </a:extLst>
              </a:blip>
              <a:srcRect/>
              <a:stretch>
                <a:fillRect/>
              </a:stretch>
            </p:blipFill>
            <p:spPr bwMode="auto">
              <a:xfrm>
                <a:off x="5664" y="3360"/>
                <a:ext cx="818" cy="8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669" name="Picture 14" descr="50-8"/>
              <p:cNvPicPr>
                <a:picLocks noChangeAspect="1" noChangeArrowheads="1"/>
              </p:cNvPicPr>
              <p:nvPr/>
            </p:nvPicPr>
            <p:blipFill>
              <a:blip r:embed="rId5" cstate="screen">
                <a:lum contrast="66000"/>
                <a:extLst>
                  <a:ext uri="{28A0092B-C50C-407E-A947-70E740481C1C}">
                    <a14:useLocalDpi xmlns:a14="http://schemas.microsoft.com/office/drawing/2010/main"/>
                  </a:ext>
                </a:extLst>
              </a:blip>
              <a:srcRect/>
              <a:stretch>
                <a:fillRect/>
              </a:stretch>
            </p:blipFill>
            <p:spPr bwMode="auto">
              <a:xfrm>
                <a:off x="5664" y="2496"/>
                <a:ext cx="816" cy="8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27662" name="Text Box 15"/>
            <p:cNvSpPr txBox="1">
              <a:spLocks noChangeArrowheads="1"/>
            </p:cNvSpPr>
            <p:nvPr/>
          </p:nvSpPr>
          <p:spPr bwMode="auto">
            <a:xfrm>
              <a:off x="4102" y="2544"/>
              <a:ext cx="411"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r>
                <a:rPr kumimoji="0" lang="en-US" sz="1400" b="1" dirty="0">
                  <a:solidFill>
                    <a:srgbClr val="FFFFFF"/>
                  </a:solidFill>
                  <a:latin typeface="Times New Roman" charset="0"/>
                </a:rPr>
                <a:t>0 </a:t>
              </a:r>
              <a:r>
                <a:rPr kumimoji="0" lang="en-US" sz="1400" b="1" dirty="0" err="1" smtClean="0">
                  <a:solidFill>
                    <a:srgbClr val="FFFFFF"/>
                  </a:solidFill>
                  <a:latin typeface="Times New Roman" charset="0"/>
                </a:rPr>
                <a:t>sGr</a:t>
              </a:r>
              <a:endParaRPr kumimoji="0" lang="en-US" sz="1400" b="1" dirty="0">
                <a:solidFill>
                  <a:srgbClr val="FFFFFF"/>
                </a:solidFill>
                <a:latin typeface="Times New Roman" charset="0"/>
              </a:endParaRPr>
            </a:p>
          </p:txBody>
        </p:sp>
        <p:sp>
          <p:nvSpPr>
            <p:cNvPr id="27663" name="Text Box 16"/>
            <p:cNvSpPr txBox="1">
              <a:spLocks noChangeArrowheads="1"/>
            </p:cNvSpPr>
            <p:nvPr/>
          </p:nvSpPr>
          <p:spPr bwMode="auto">
            <a:xfrm>
              <a:off x="4931" y="2544"/>
              <a:ext cx="47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r>
                <a:rPr kumimoji="0" lang="en-US" sz="1400" b="1" dirty="0">
                  <a:solidFill>
                    <a:srgbClr val="FFFFFF"/>
                  </a:solidFill>
                  <a:latin typeface="Times New Roman" charset="0"/>
                </a:rPr>
                <a:t>50 </a:t>
              </a:r>
              <a:r>
                <a:rPr kumimoji="0" lang="en-US" sz="1400" b="1" dirty="0" err="1" smtClean="0">
                  <a:solidFill>
                    <a:srgbClr val="FFFFFF"/>
                  </a:solidFill>
                  <a:latin typeface="Times New Roman" charset="0"/>
                </a:rPr>
                <a:t>sGr</a:t>
              </a:r>
              <a:endParaRPr kumimoji="0" lang="en-US" sz="1400" b="1" dirty="0">
                <a:solidFill>
                  <a:srgbClr val="FFFFFF"/>
                </a:solidFill>
                <a:latin typeface="Times New Roman" charset="0"/>
              </a:endParaRPr>
            </a:p>
          </p:txBody>
        </p:sp>
        <p:sp>
          <p:nvSpPr>
            <p:cNvPr id="27664" name="Text Box 17"/>
            <p:cNvSpPr txBox="1">
              <a:spLocks noChangeArrowheads="1"/>
            </p:cNvSpPr>
            <p:nvPr/>
          </p:nvSpPr>
          <p:spPr bwMode="auto">
            <a:xfrm>
              <a:off x="4102" y="3408"/>
              <a:ext cx="53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r>
                <a:rPr kumimoji="0" lang="en-US" sz="1400" b="1" dirty="0">
                  <a:solidFill>
                    <a:srgbClr val="FFFFFF"/>
                  </a:solidFill>
                  <a:latin typeface="Times New Roman" charset="0"/>
                </a:rPr>
                <a:t>100 </a:t>
              </a:r>
              <a:r>
                <a:rPr kumimoji="0" lang="en-US" sz="1400" b="1" dirty="0" err="1" smtClean="0">
                  <a:solidFill>
                    <a:srgbClr val="FFFFFF"/>
                  </a:solidFill>
                  <a:latin typeface="Times New Roman" charset="0"/>
                </a:rPr>
                <a:t>sGr</a:t>
              </a:r>
              <a:endParaRPr kumimoji="0" lang="en-US" sz="1400" b="1" dirty="0">
                <a:solidFill>
                  <a:srgbClr val="FFFFFF"/>
                </a:solidFill>
                <a:latin typeface="Times New Roman" charset="0"/>
              </a:endParaRPr>
            </a:p>
          </p:txBody>
        </p:sp>
        <p:sp>
          <p:nvSpPr>
            <p:cNvPr id="27665" name="Text Box 18"/>
            <p:cNvSpPr txBox="1">
              <a:spLocks noChangeArrowheads="1"/>
            </p:cNvSpPr>
            <p:nvPr/>
          </p:nvSpPr>
          <p:spPr bwMode="auto">
            <a:xfrm>
              <a:off x="4931" y="3408"/>
              <a:ext cx="53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r>
                <a:rPr kumimoji="0" lang="en-US" sz="1400" b="1" dirty="0">
                  <a:solidFill>
                    <a:srgbClr val="FFFFFF"/>
                  </a:solidFill>
                  <a:latin typeface="Times New Roman" charset="0"/>
                </a:rPr>
                <a:t>200 </a:t>
              </a:r>
              <a:r>
                <a:rPr kumimoji="0" lang="en-US" sz="1400" b="1" dirty="0" err="1" smtClean="0">
                  <a:solidFill>
                    <a:srgbClr val="FFFFFF"/>
                  </a:solidFill>
                  <a:latin typeface="Times New Roman" charset="0"/>
                </a:rPr>
                <a:t>sGr</a:t>
              </a:r>
              <a:endParaRPr kumimoji="0" lang="en-US" sz="1400" b="1" dirty="0">
                <a:solidFill>
                  <a:srgbClr val="FFFFFF"/>
                </a:solidFill>
                <a:latin typeface="Times New Roman" charset="0"/>
              </a:endParaRPr>
            </a:p>
          </p:txBody>
        </p:sp>
      </p:grpSp>
      <p:pic>
        <p:nvPicPr>
          <p:cNvPr id="27652" name="Picture 4" descr="aggreg_curv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5963" y="4124325"/>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descr="pupil">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48600" y="5902325"/>
            <a:ext cx="958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19"/>
          <p:cNvSpPr txBox="1">
            <a:spLocks noChangeArrowheads="1"/>
          </p:cNvSpPr>
          <p:nvPr/>
        </p:nvSpPr>
        <p:spPr bwMode="auto">
          <a:xfrm>
            <a:off x="6146800" y="4194175"/>
            <a:ext cx="1521544" cy="27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11" tIns="46555" rIns="93111" bIns="46555">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algn="ctr" eaLnBrk="1" hangingPunct="1"/>
            <a:r>
              <a:rPr kumimoji="0" lang="en-US" sz="1200" dirty="0" smtClean="0">
                <a:solidFill>
                  <a:srgbClr val="000066"/>
                </a:solidFill>
                <a:latin typeface="Times New Roman" charset="0"/>
                <a:cs typeface="Times New Roman" charset="0"/>
              </a:rPr>
              <a:t>Action of B</a:t>
            </a:r>
            <a:r>
              <a:rPr kumimoji="0" lang="en-US" sz="1200" baseline="30000" dirty="0" smtClean="0">
                <a:solidFill>
                  <a:srgbClr val="000066"/>
                </a:solidFill>
                <a:latin typeface="Times New Roman" charset="0"/>
                <a:cs typeface="Times New Roman" charset="0"/>
              </a:rPr>
              <a:t>11</a:t>
            </a:r>
            <a:r>
              <a:rPr kumimoji="0" lang="en-US" sz="1200" dirty="0" smtClean="0">
                <a:solidFill>
                  <a:srgbClr val="000066"/>
                </a:solidFill>
                <a:latin typeface="Times New Roman" charset="0"/>
                <a:cs typeface="Times New Roman" charset="0"/>
              </a:rPr>
              <a:t> ions</a:t>
            </a:r>
            <a:endParaRPr kumimoji="0" lang="ru-RU" sz="1200" dirty="0">
              <a:solidFill>
                <a:srgbClr val="000066"/>
              </a:solidFill>
              <a:latin typeface="Times New Roman" charset="0"/>
              <a:cs typeface="Times New Roman" charset="0"/>
            </a:endParaRPr>
          </a:p>
        </p:txBody>
      </p:sp>
      <p:sp>
        <p:nvSpPr>
          <p:cNvPr id="27655" name="TextBox 15"/>
          <p:cNvSpPr txBox="1">
            <a:spLocks noChangeArrowheads="1"/>
          </p:cNvSpPr>
          <p:nvPr/>
        </p:nvSpPr>
        <p:spPr bwMode="auto">
          <a:xfrm>
            <a:off x="5680075" y="6445250"/>
            <a:ext cx="33543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1" tIns="46555" rIns="93111" bIns="46555">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algn="ctr" eaLnBrk="1" hangingPunct="1"/>
            <a:r>
              <a:rPr kumimoji="0" lang="en-US" sz="1600" dirty="0" err="1" smtClean="0">
                <a:solidFill>
                  <a:srgbClr val="FF0000"/>
                </a:solidFill>
                <a:latin typeface="Arial Narrow" charset="0"/>
                <a:cs typeface="Arial" charset="0"/>
              </a:rPr>
              <a:t>Cataractogenic</a:t>
            </a:r>
            <a:r>
              <a:rPr kumimoji="0" lang="ru-RU" sz="1600" dirty="0" smtClean="0">
                <a:solidFill>
                  <a:srgbClr val="FF0000"/>
                </a:solidFill>
                <a:latin typeface="Arial Narrow" charset="0"/>
                <a:cs typeface="Arial" charset="0"/>
              </a:rPr>
              <a:t> </a:t>
            </a:r>
            <a:r>
              <a:rPr kumimoji="0" lang="en-US" sz="1600" dirty="0" smtClean="0">
                <a:solidFill>
                  <a:srgbClr val="FF0000"/>
                </a:solidFill>
                <a:latin typeface="Arial Narrow" charset="0"/>
                <a:cs typeface="Arial" charset="0"/>
              </a:rPr>
              <a:t>and</a:t>
            </a:r>
            <a:r>
              <a:rPr kumimoji="0" lang="ru-RU" sz="1600" dirty="0" smtClean="0">
                <a:solidFill>
                  <a:srgbClr val="FF0000"/>
                </a:solidFill>
                <a:latin typeface="Arial Narrow" charset="0"/>
                <a:cs typeface="Arial" charset="0"/>
              </a:rPr>
              <a:t> </a:t>
            </a:r>
            <a:r>
              <a:rPr kumimoji="0" lang="en-US" sz="1600" dirty="0" smtClean="0">
                <a:solidFill>
                  <a:srgbClr val="FF0000"/>
                </a:solidFill>
                <a:latin typeface="Arial Narrow" charset="0"/>
                <a:cs typeface="Arial" charset="0"/>
              </a:rPr>
              <a:t>damage of the retina</a:t>
            </a:r>
            <a:endParaRPr kumimoji="0" lang="ru-RU" sz="1600" dirty="0">
              <a:solidFill>
                <a:srgbClr val="FF0000"/>
              </a:solidFill>
              <a:latin typeface="Arial Narrow" charset="0"/>
              <a:cs typeface="Arial" charset="0"/>
            </a:endParaRPr>
          </a:p>
        </p:txBody>
      </p:sp>
      <p:pic>
        <p:nvPicPr>
          <p:cNvPr id="27656"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44463" y="1484784"/>
            <a:ext cx="4575339" cy="342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2"/>
          <p:cNvSpPr txBox="1">
            <a:spLocks noChangeArrowheads="1"/>
          </p:cNvSpPr>
          <p:nvPr/>
        </p:nvSpPr>
        <p:spPr bwMode="auto">
          <a:xfrm>
            <a:off x="182563" y="1096963"/>
            <a:ext cx="5475287" cy="37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1" tIns="46555" rIns="93111" bIns="46555">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algn="ctr"/>
            <a:r>
              <a:rPr kumimoji="0" lang="en-US" sz="1800" b="1" dirty="0" smtClean="0">
                <a:solidFill>
                  <a:srgbClr val="0000FF"/>
                </a:solidFill>
                <a:latin typeface="Arial Narrow" charset="0"/>
                <a:cs typeface="Arial Narrow" charset="0"/>
              </a:rPr>
              <a:t>Damages of the higher nervous activity centers</a:t>
            </a:r>
            <a:endParaRPr kumimoji="0" lang="ru-RU" sz="1800" b="1" dirty="0">
              <a:solidFill>
                <a:srgbClr val="0000FF"/>
              </a:solidFill>
              <a:latin typeface="Arial Narrow" charset="0"/>
              <a:cs typeface="Arial Narrow" charset="0"/>
            </a:endParaRPr>
          </a:p>
        </p:txBody>
      </p:sp>
      <p:sp>
        <p:nvSpPr>
          <p:cNvPr id="27659" name="TextBox 10"/>
          <p:cNvSpPr txBox="1">
            <a:spLocks noChangeArrowheads="1"/>
          </p:cNvSpPr>
          <p:nvPr/>
        </p:nvSpPr>
        <p:spPr bwMode="auto">
          <a:xfrm>
            <a:off x="143049" y="1484784"/>
            <a:ext cx="4572967" cy="584776"/>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algn="ctr"/>
            <a:r>
              <a:rPr kumimoji="0" lang="en-US" sz="1600" dirty="0">
                <a:solidFill>
                  <a:srgbClr val="0000FF"/>
                </a:solidFill>
                <a:cs typeface="Arial" charset="0"/>
              </a:rPr>
              <a:t>E</a:t>
            </a:r>
            <a:r>
              <a:rPr kumimoji="0" lang="en-US" sz="1600" dirty="0" smtClean="0">
                <a:solidFill>
                  <a:srgbClr val="0000FF"/>
                </a:solidFill>
                <a:cs typeface="Arial" charset="0"/>
              </a:rPr>
              <a:t>xperiments with monkeys </a:t>
            </a:r>
            <a:r>
              <a:rPr kumimoji="0" lang="ru-RU" sz="1600" dirty="0" smtClean="0">
                <a:solidFill>
                  <a:srgbClr val="0000FF"/>
                </a:solidFill>
                <a:cs typeface="Arial" charset="0"/>
              </a:rPr>
              <a:t>(</a:t>
            </a:r>
            <a:r>
              <a:rPr kumimoji="0" lang="en-US" sz="1600" dirty="0" smtClean="0">
                <a:solidFill>
                  <a:srgbClr val="0000FF"/>
                </a:solidFill>
                <a:cs typeface="Arial" charset="0"/>
              </a:rPr>
              <a:t>JINR</a:t>
            </a:r>
            <a:r>
              <a:rPr kumimoji="0" lang="ru-RU" sz="1600" dirty="0" smtClean="0">
                <a:solidFill>
                  <a:srgbClr val="0000FF"/>
                </a:solidFill>
                <a:cs typeface="Arial" charset="0"/>
              </a:rPr>
              <a:t> – </a:t>
            </a:r>
            <a:r>
              <a:rPr kumimoji="0" lang="en-US" sz="1600" dirty="0" smtClean="0">
                <a:solidFill>
                  <a:srgbClr val="0000FF"/>
                </a:solidFill>
                <a:cs typeface="Arial" charset="0"/>
              </a:rPr>
              <a:t>IMBP RAS</a:t>
            </a:r>
            <a:r>
              <a:rPr kumimoji="0" lang="ru-RU" sz="1600" dirty="0" smtClean="0">
                <a:solidFill>
                  <a:srgbClr val="0000FF"/>
                </a:solidFill>
                <a:cs typeface="Arial" charset="0"/>
              </a:rPr>
              <a:t>)</a:t>
            </a:r>
            <a:r>
              <a:rPr kumimoji="0" lang="ru-RU" sz="1600" dirty="0">
                <a:solidFill>
                  <a:srgbClr val="0000FF"/>
                </a:solidFill>
                <a:cs typeface="Arial" charset="0"/>
              </a:rPr>
              <a:t>. </a:t>
            </a:r>
          </a:p>
          <a:p>
            <a:pPr algn="ctr"/>
            <a:r>
              <a:rPr kumimoji="0" lang="en-US" sz="1600" dirty="0" smtClean="0">
                <a:solidFill>
                  <a:srgbClr val="0000FF"/>
                </a:solidFill>
                <a:cs typeface="Arial" charset="0"/>
              </a:rPr>
              <a:t>Protons </a:t>
            </a:r>
            <a:r>
              <a:rPr kumimoji="0" lang="ru-RU" sz="1600" dirty="0" smtClean="0">
                <a:solidFill>
                  <a:srgbClr val="0000FF"/>
                </a:solidFill>
                <a:cs typeface="Arial" charset="0"/>
              </a:rPr>
              <a:t>170 </a:t>
            </a:r>
            <a:r>
              <a:rPr kumimoji="0" lang="en-US" sz="1600" dirty="0" smtClean="0">
                <a:solidFill>
                  <a:srgbClr val="0000FF"/>
                </a:solidFill>
                <a:cs typeface="Arial" charset="0"/>
              </a:rPr>
              <a:t>MeV</a:t>
            </a:r>
            <a:r>
              <a:rPr kumimoji="0" lang="ru-RU" sz="1600" dirty="0" smtClean="0">
                <a:solidFill>
                  <a:srgbClr val="0000FF"/>
                </a:solidFill>
                <a:cs typeface="Arial" charset="0"/>
              </a:rPr>
              <a:t>, </a:t>
            </a:r>
            <a:r>
              <a:rPr kumimoji="0" lang="en-US" sz="1600" dirty="0" smtClean="0">
                <a:solidFill>
                  <a:srgbClr val="0000FF"/>
                </a:solidFill>
                <a:cs typeface="Arial" charset="0"/>
              </a:rPr>
              <a:t>C6+ nuclei</a:t>
            </a:r>
            <a:r>
              <a:rPr kumimoji="0" lang="ru-RU" sz="1600" dirty="0" smtClean="0">
                <a:solidFill>
                  <a:srgbClr val="0000FF"/>
                </a:solidFill>
                <a:cs typeface="Arial" charset="0"/>
              </a:rPr>
              <a:t> </a:t>
            </a:r>
            <a:r>
              <a:rPr kumimoji="0" lang="ru-RU" sz="1600" dirty="0">
                <a:solidFill>
                  <a:srgbClr val="0000FF"/>
                </a:solidFill>
                <a:cs typeface="Arial" charset="0"/>
              </a:rPr>
              <a:t>500 </a:t>
            </a:r>
            <a:r>
              <a:rPr kumimoji="0" lang="en-US" sz="1600" dirty="0" smtClean="0">
                <a:solidFill>
                  <a:srgbClr val="0000FF"/>
                </a:solidFill>
                <a:cs typeface="Arial" charset="0"/>
              </a:rPr>
              <a:t>MeV/u</a:t>
            </a:r>
            <a:endParaRPr kumimoji="0" lang="ru-RU" sz="1600" dirty="0">
              <a:solidFill>
                <a:srgbClr val="0000FF"/>
              </a:solidFill>
              <a:cs typeface="Arial" charset="0"/>
            </a:endParaRPr>
          </a:p>
        </p:txBody>
      </p:sp>
      <p:pic>
        <p:nvPicPr>
          <p:cNvPr id="27660" name="Picture 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788024" y="2420888"/>
            <a:ext cx="13525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11560" y="5070927"/>
            <a:ext cx="2412156" cy="1764432"/>
          </a:xfrm>
          <a:prstGeom prst="rect">
            <a:avLst/>
          </a:prstGeom>
          <a:noFill/>
          <a:ln w="9525">
            <a:noFill/>
            <a:miter lim="800000"/>
            <a:headEnd/>
            <a:tailEnd/>
          </a:ln>
        </p:spPr>
      </p:pic>
      <p:pic>
        <p:nvPicPr>
          <p:cNvPr id="2" name="Изображение 1" descr="monkey3.JPG"/>
          <p:cNvPicPr>
            <a:picLocks noChangeAspect="1"/>
          </p:cNvPicPr>
          <p:nvPr/>
        </p:nvPicPr>
        <p:blipFill rotWithShape="1">
          <a:blip r:embed="rId12" cstate="screen">
            <a:extLst>
              <a:ext uri="{28A0092B-C50C-407E-A947-70E740481C1C}">
                <a14:useLocalDpi xmlns:a14="http://schemas.microsoft.com/office/drawing/2010/main"/>
              </a:ext>
            </a:extLst>
          </a:blip>
          <a:srcRect b="-1769"/>
          <a:stretch/>
        </p:blipFill>
        <p:spPr>
          <a:xfrm rot="5400000">
            <a:off x="3413554" y="4693646"/>
            <a:ext cx="2062800" cy="2124000"/>
          </a:xfrm>
          <a:prstGeom prst="rect">
            <a:avLst/>
          </a:prstGeom>
        </p:spPr>
      </p:pic>
      <p:sp>
        <p:nvSpPr>
          <p:cNvPr id="3" name="TextBox 2"/>
          <p:cNvSpPr txBox="1"/>
          <p:nvPr/>
        </p:nvSpPr>
        <p:spPr>
          <a:xfrm>
            <a:off x="4932040" y="3429000"/>
            <a:ext cx="1152128" cy="288032"/>
          </a:xfrm>
          <a:prstGeom prst="rect">
            <a:avLst/>
          </a:prstGeom>
          <a:noFill/>
        </p:spPr>
        <p:txBody>
          <a:bodyPr wrap="square" rtlCol="0">
            <a:spAutoFit/>
          </a:bodyPr>
          <a:lstStyle/>
          <a:p>
            <a:r>
              <a:rPr lang="en-US" sz="1200" dirty="0" err="1" smtClean="0"/>
              <a:t>hyppocampus</a:t>
            </a:r>
            <a:endParaRPr lang="ru-RU" sz="1200" dirty="0"/>
          </a:p>
        </p:txBody>
      </p:sp>
    </p:spTree>
    <p:extLst>
      <p:ext uri="{BB962C8B-B14F-4D97-AF65-F5344CB8AC3E}">
        <p14:creationId xmlns:p14="http://schemas.microsoft.com/office/powerpoint/2010/main" val="14115496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l="5676" t="8104" r="22591" b="43344"/>
          <a:stretch>
            <a:fillRect/>
          </a:stretch>
        </p:blipFill>
        <p:spPr bwMode="auto">
          <a:xfrm>
            <a:off x="5257800" y="1143000"/>
            <a:ext cx="3733800" cy="2745001"/>
          </a:xfrm>
          <a:prstGeom prst="rect">
            <a:avLst/>
          </a:prstGeom>
          <a:solidFill>
            <a:srgbClr val="FFFFFF"/>
          </a:solidFill>
          <a:ln w="9525">
            <a:noFill/>
            <a:miter lim="800000"/>
            <a:headEnd/>
            <a:tailEnd/>
          </a:ln>
          <a:effectLst/>
        </p:spPr>
      </p:pic>
      <p:sp>
        <p:nvSpPr>
          <p:cNvPr id="4" name="Text Box 2"/>
          <p:cNvSpPr txBox="1">
            <a:spLocks noChangeArrowheads="1"/>
          </p:cNvSpPr>
          <p:nvPr/>
        </p:nvSpPr>
        <p:spPr bwMode="auto">
          <a:xfrm>
            <a:off x="0" y="116632"/>
            <a:ext cx="9143999" cy="276999"/>
          </a:xfrm>
          <a:prstGeom prst="rect">
            <a:avLst/>
          </a:prstGeom>
          <a:noFill/>
          <a:ln w="9525">
            <a:noFill/>
            <a:miter lim="800000"/>
            <a:headEnd/>
            <a:tailEnd/>
          </a:ln>
        </p:spPr>
        <p:txBody>
          <a:bodyPr wrap="square" lIns="0" tIns="0" rIns="0" bIns="0">
            <a:spAutoFit/>
          </a:bodyPr>
          <a:lstStyle/>
          <a:p>
            <a:pPr algn="ctr">
              <a:spcBef>
                <a:spcPct val="50000"/>
              </a:spcBef>
            </a:pPr>
            <a:r>
              <a:rPr lang="en-US" b="1" dirty="0">
                <a:solidFill>
                  <a:srgbClr val="002060"/>
                </a:solidFill>
              </a:rPr>
              <a:t>PHYSICAL  SUPPORT  OF </a:t>
            </a:r>
            <a:r>
              <a:rPr lang="en-US" b="1" dirty="0" smtClean="0">
                <a:solidFill>
                  <a:srgbClr val="002060"/>
                </a:solidFill>
              </a:rPr>
              <a:t>RADIOBIOLOGICAL  </a:t>
            </a:r>
            <a:r>
              <a:rPr lang="en-US" b="1" dirty="0">
                <a:solidFill>
                  <a:srgbClr val="002060"/>
                </a:solidFill>
              </a:rPr>
              <a:t>EXPERIMENTS  AT  </a:t>
            </a:r>
            <a:r>
              <a:rPr lang="en-US" b="1" dirty="0" smtClean="0">
                <a:solidFill>
                  <a:srgbClr val="002060"/>
                </a:solidFill>
              </a:rPr>
              <a:t>NUCLOTRON</a:t>
            </a:r>
            <a:endParaRPr lang="ru-RU" b="1" dirty="0">
              <a:solidFill>
                <a:srgbClr val="002060"/>
              </a:solidFill>
            </a:endParaRPr>
          </a:p>
        </p:txBody>
      </p:sp>
      <p:grpSp>
        <p:nvGrpSpPr>
          <p:cNvPr id="2" name="Group 80"/>
          <p:cNvGrpSpPr>
            <a:grpSpLocks/>
          </p:cNvGrpSpPr>
          <p:nvPr/>
        </p:nvGrpSpPr>
        <p:grpSpPr bwMode="auto">
          <a:xfrm>
            <a:off x="173038" y="3498850"/>
            <a:ext cx="4279900" cy="2427288"/>
            <a:chOff x="111" y="2408"/>
            <a:chExt cx="2696" cy="1529"/>
          </a:xfrm>
        </p:grpSpPr>
        <p:grpSp>
          <p:nvGrpSpPr>
            <p:cNvPr id="3" name="Group 77"/>
            <p:cNvGrpSpPr>
              <a:grpSpLocks/>
            </p:cNvGrpSpPr>
            <p:nvPr/>
          </p:nvGrpSpPr>
          <p:grpSpPr bwMode="auto">
            <a:xfrm>
              <a:off x="169" y="2408"/>
              <a:ext cx="2638" cy="1529"/>
              <a:chOff x="211" y="2459"/>
              <a:chExt cx="2638" cy="1529"/>
            </a:xfrm>
          </p:grpSpPr>
          <p:sp>
            <p:nvSpPr>
              <p:cNvPr id="8" name="Rectangle 38"/>
              <p:cNvSpPr>
                <a:spLocks noChangeArrowheads="1"/>
              </p:cNvSpPr>
              <p:nvPr/>
            </p:nvSpPr>
            <p:spPr bwMode="auto">
              <a:xfrm>
                <a:off x="2167" y="2949"/>
                <a:ext cx="177" cy="551"/>
              </a:xfrm>
              <a:prstGeom prst="rect">
                <a:avLst/>
              </a:prstGeom>
              <a:solidFill>
                <a:srgbClr val="FFFFFF"/>
              </a:solidFill>
              <a:ln w="9525">
                <a:solidFill>
                  <a:srgbClr val="000000"/>
                </a:solidFill>
                <a:miter lim="800000"/>
                <a:headEnd/>
                <a:tailEnd/>
              </a:ln>
            </p:spPr>
            <p:txBody>
              <a:bodyPr/>
              <a:lstStyle/>
              <a:p>
                <a:endParaRPr lang="en-US"/>
              </a:p>
            </p:txBody>
          </p:sp>
          <p:grpSp>
            <p:nvGrpSpPr>
              <p:cNvPr id="5" name="Group 76"/>
              <p:cNvGrpSpPr>
                <a:grpSpLocks/>
              </p:cNvGrpSpPr>
              <p:nvPr/>
            </p:nvGrpSpPr>
            <p:grpSpPr bwMode="auto">
              <a:xfrm>
                <a:off x="211" y="2459"/>
                <a:ext cx="2638" cy="1529"/>
                <a:chOff x="211" y="2459"/>
                <a:chExt cx="2638" cy="1529"/>
              </a:xfrm>
            </p:grpSpPr>
            <p:sp>
              <p:nvSpPr>
                <p:cNvPr id="10" name="Line 15"/>
                <p:cNvSpPr>
                  <a:spLocks noChangeShapeType="1"/>
                </p:cNvSpPr>
                <p:nvPr/>
              </p:nvSpPr>
              <p:spPr bwMode="auto">
                <a:xfrm>
                  <a:off x="1910" y="2658"/>
                  <a:ext cx="130" cy="390"/>
                </a:xfrm>
                <a:prstGeom prst="line">
                  <a:avLst/>
                </a:prstGeom>
                <a:noFill/>
                <a:ln w="6350">
                  <a:solidFill>
                    <a:srgbClr val="000000"/>
                  </a:solidFill>
                  <a:round/>
                  <a:headEnd/>
                  <a:tailEnd/>
                </a:ln>
              </p:spPr>
              <p:txBody>
                <a:bodyPr/>
                <a:lstStyle/>
                <a:p>
                  <a:endParaRPr lang="en-US"/>
                </a:p>
              </p:txBody>
            </p:sp>
            <p:sp>
              <p:nvSpPr>
                <p:cNvPr id="11" name="Line 16"/>
                <p:cNvSpPr>
                  <a:spLocks noChangeShapeType="1"/>
                </p:cNvSpPr>
                <p:nvPr/>
              </p:nvSpPr>
              <p:spPr bwMode="auto">
                <a:xfrm>
                  <a:off x="2398" y="2817"/>
                  <a:ext cx="100" cy="310"/>
                </a:xfrm>
                <a:prstGeom prst="line">
                  <a:avLst/>
                </a:prstGeom>
                <a:noFill/>
                <a:ln w="6350">
                  <a:solidFill>
                    <a:srgbClr val="000000"/>
                  </a:solidFill>
                  <a:round/>
                  <a:headEnd/>
                  <a:tailEnd/>
                </a:ln>
              </p:spPr>
              <p:txBody>
                <a:bodyPr/>
                <a:lstStyle/>
                <a:p>
                  <a:endParaRPr lang="en-US"/>
                </a:p>
              </p:txBody>
            </p:sp>
            <p:sp>
              <p:nvSpPr>
                <p:cNvPr id="12" name="Rectangle 22"/>
                <p:cNvSpPr>
                  <a:spLocks noChangeArrowheads="1"/>
                </p:cNvSpPr>
                <p:nvPr/>
              </p:nvSpPr>
              <p:spPr bwMode="auto">
                <a:xfrm>
                  <a:off x="1478" y="2459"/>
                  <a:ext cx="270" cy="1522"/>
                </a:xfrm>
                <a:prstGeom prst="rect">
                  <a:avLst/>
                </a:prstGeom>
                <a:solidFill>
                  <a:srgbClr val="FFFFFF"/>
                </a:solidFill>
                <a:ln w="9525">
                  <a:solidFill>
                    <a:srgbClr val="000000"/>
                  </a:solidFill>
                  <a:miter lim="800000"/>
                  <a:headEnd/>
                  <a:tailEnd/>
                </a:ln>
              </p:spPr>
              <p:txBody>
                <a:bodyPr/>
                <a:lstStyle/>
                <a:p>
                  <a:endParaRPr lang="en-US"/>
                </a:p>
              </p:txBody>
            </p:sp>
            <p:sp>
              <p:nvSpPr>
                <p:cNvPr id="13" name="Line 23"/>
                <p:cNvSpPr>
                  <a:spLocks noChangeShapeType="1"/>
                </p:cNvSpPr>
                <p:nvPr/>
              </p:nvSpPr>
              <p:spPr bwMode="auto">
                <a:xfrm>
                  <a:off x="1582" y="2483"/>
                  <a:ext cx="0" cy="1466"/>
                </a:xfrm>
                <a:prstGeom prst="line">
                  <a:avLst/>
                </a:prstGeom>
                <a:noFill/>
                <a:ln w="12700">
                  <a:solidFill>
                    <a:srgbClr val="000000"/>
                  </a:solidFill>
                  <a:prstDash val="sysDot"/>
                  <a:round/>
                  <a:headEnd/>
                  <a:tailEnd/>
                </a:ln>
              </p:spPr>
              <p:txBody>
                <a:bodyPr/>
                <a:lstStyle/>
                <a:p>
                  <a:endParaRPr lang="en-US"/>
                </a:p>
              </p:txBody>
            </p:sp>
            <p:sp>
              <p:nvSpPr>
                <p:cNvPr id="14" name="Rectangle 24"/>
                <p:cNvSpPr>
                  <a:spLocks noChangeArrowheads="1"/>
                </p:cNvSpPr>
                <p:nvPr/>
              </p:nvSpPr>
              <p:spPr bwMode="auto">
                <a:xfrm>
                  <a:off x="1479" y="3953"/>
                  <a:ext cx="269" cy="35"/>
                </a:xfrm>
                <a:prstGeom prst="rect">
                  <a:avLst/>
                </a:prstGeom>
                <a:solidFill>
                  <a:srgbClr val="C0C0C0"/>
                </a:solidFill>
                <a:ln w="9525">
                  <a:solidFill>
                    <a:srgbClr val="000000"/>
                  </a:solidFill>
                  <a:miter lim="800000"/>
                  <a:headEnd/>
                  <a:tailEnd/>
                </a:ln>
              </p:spPr>
              <p:txBody>
                <a:bodyPr/>
                <a:lstStyle/>
                <a:p>
                  <a:endParaRPr lang="en-US"/>
                </a:p>
              </p:txBody>
            </p:sp>
            <p:sp>
              <p:nvSpPr>
                <p:cNvPr id="15" name="Rectangle 25"/>
                <p:cNvSpPr>
                  <a:spLocks noChangeArrowheads="1"/>
                </p:cNvSpPr>
                <p:nvPr/>
              </p:nvSpPr>
              <p:spPr bwMode="auto">
                <a:xfrm>
                  <a:off x="1478" y="2459"/>
                  <a:ext cx="270" cy="37"/>
                </a:xfrm>
                <a:prstGeom prst="rect">
                  <a:avLst/>
                </a:prstGeom>
                <a:solidFill>
                  <a:srgbClr val="C0C0C0"/>
                </a:solidFill>
                <a:ln w="9525">
                  <a:solidFill>
                    <a:srgbClr val="000000"/>
                  </a:solidFill>
                  <a:miter lim="800000"/>
                  <a:headEnd/>
                  <a:tailEnd/>
                </a:ln>
              </p:spPr>
              <p:txBody>
                <a:bodyPr/>
                <a:lstStyle/>
                <a:p>
                  <a:endParaRPr lang="en-US"/>
                </a:p>
              </p:txBody>
            </p:sp>
            <p:sp>
              <p:nvSpPr>
                <p:cNvPr id="16" name="Line 26"/>
                <p:cNvSpPr>
                  <a:spLocks noChangeShapeType="1"/>
                </p:cNvSpPr>
                <p:nvPr/>
              </p:nvSpPr>
              <p:spPr bwMode="auto">
                <a:xfrm>
                  <a:off x="1635" y="2503"/>
                  <a:ext cx="0" cy="1449"/>
                </a:xfrm>
                <a:prstGeom prst="line">
                  <a:avLst/>
                </a:prstGeom>
                <a:noFill/>
                <a:ln w="12700">
                  <a:solidFill>
                    <a:srgbClr val="000000"/>
                  </a:solidFill>
                  <a:prstDash val="sysDot"/>
                  <a:round/>
                  <a:headEnd/>
                  <a:tailEnd/>
                </a:ln>
              </p:spPr>
              <p:txBody>
                <a:bodyPr/>
                <a:lstStyle/>
                <a:p>
                  <a:endParaRPr lang="en-US"/>
                </a:p>
              </p:txBody>
            </p:sp>
            <p:sp>
              <p:nvSpPr>
                <p:cNvPr id="17" name="Rectangle 28" descr="Темный диагональный 1"/>
                <p:cNvSpPr>
                  <a:spLocks noChangeArrowheads="1"/>
                </p:cNvSpPr>
                <p:nvPr/>
              </p:nvSpPr>
              <p:spPr bwMode="auto">
                <a:xfrm>
                  <a:off x="2036" y="3082"/>
                  <a:ext cx="30" cy="288"/>
                </a:xfrm>
                <a:prstGeom prst="rect">
                  <a:avLst/>
                </a:prstGeom>
                <a:pattFill prst="dkDnDiag">
                  <a:fgClr>
                    <a:srgbClr val="000000"/>
                  </a:fgClr>
                  <a:bgClr>
                    <a:srgbClr val="FFFFFF"/>
                  </a:bgClr>
                </a:pattFill>
                <a:ln w="9525">
                  <a:solidFill>
                    <a:srgbClr val="000000"/>
                  </a:solidFill>
                  <a:miter lim="800000"/>
                  <a:headEnd/>
                  <a:tailEnd/>
                </a:ln>
              </p:spPr>
              <p:txBody>
                <a:bodyPr/>
                <a:lstStyle/>
                <a:p>
                  <a:endParaRPr lang="en-US"/>
                </a:p>
              </p:txBody>
            </p:sp>
            <p:sp>
              <p:nvSpPr>
                <p:cNvPr id="18" name="Line 32"/>
                <p:cNvSpPr>
                  <a:spLocks noChangeShapeType="1"/>
                </p:cNvSpPr>
                <p:nvPr/>
              </p:nvSpPr>
              <p:spPr bwMode="auto">
                <a:xfrm>
                  <a:off x="2381" y="3303"/>
                  <a:ext cx="0" cy="362"/>
                </a:xfrm>
                <a:prstGeom prst="line">
                  <a:avLst/>
                </a:prstGeom>
                <a:noFill/>
                <a:ln w="12700">
                  <a:solidFill>
                    <a:srgbClr val="000000"/>
                  </a:solidFill>
                  <a:round/>
                  <a:headEnd/>
                  <a:tailEnd/>
                </a:ln>
              </p:spPr>
              <p:txBody>
                <a:bodyPr/>
                <a:lstStyle/>
                <a:p>
                  <a:endParaRPr lang="en-US"/>
                </a:p>
              </p:txBody>
            </p:sp>
            <p:sp>
              <p:nvSpPr>
                <p:cNvPr id="19" name="Line 33"/>
                <p:cNvSpPr>
                  <a:spLocks noChangeShapeType="1"/>
                </p:cNvSpPr>
                <p:nvPr/>
              </p:nvSpPr>
              <p:spPr bwMode="auto">
                <a:xfrm flipV="1">
                  <a:off x="2381" y="2947"/>
                  <a:ext cx="0" cy="113"/>
                </a:xfrm>
                <a:prstGeom prst="line">
                  <a:avLst/>
                </a:prstGeom>
                <a:noFill/>
                <a:ln w="12700">
                  <a:solidFill>
                    <a:srgbClr val="000000"/>
                  </a:solidFill>
                  <a:round/>
                  <a:headEnd/>
                  <a:tailEnd/>
                </a:ln>
              </p:spPr>
              <p:txBody>
                <a:bodyPr/>
                <a:lstStyle/>
                <a:p>
                  <a:endParaRPr lang="en-US"/>
                </a:p>
              </p:txBody>
            </p:sp>
            <p:sp>
              <p:nvSpPr>
                <p:cNvPr id="20" name="Line 34"/>
                <p:cNvSpPr>
                  <a:spLocks noChangeShapeType="1"/>
                </p:cNvSpPr>
                <p:nvPr/>
              </p:nvSpPr>
              <p:spPr bwMode="auto">
                <a:xfrm>
                  <a:off x="2375" y="3060"/>
                  <a:ext cx="192" cy="0"/>
                </a:xfrm>
                <a:prstGeom prst="line">
                  <a:avLst/>
                </a:prstGeom>
                <a:noFill/>
                <a:ln w="12700">
                  <a:solidFill>
                    <a:srgbClr val="000000"/>
                  </a:solidFill>
                  <a:round/>
                  <a:headEnd/>
                  <a:tailEnd/>
                </a:ln>
              </p:spPr>
              <p:txBody>
                <a:bodyPr/>
                <a:lstStyle/>
                <a:p>
                  <a:endParaRPr lang="en-US"/>
                </a:p>
              </p:txBody>
            </p:sp>
            <p:sp>
              <p:nvSpPr>
                <p:cNvPr id="21" name="Line 35"/>
                <p:cNvSpPr>
                  <a:spLocks noChangeShapeType="1"/>
                </p:cNvSpPr>
                <p:nvPr/>
              </p:nvSpPr>
              <p:spPr bwMode="auto">
                <a:xfrm>
                  <a:off x="2387" y="2990"/>
                  <a:ext cx="173" cy="0"/>
                </a:xfrm>
                <a:prstGeom prst="line">
                  <a:avLst/>
                </a:prstGeom>
                <a:noFill/>
                <a:ln w="9525">
                  <a:solidFill>
                    <a:srgbClr val="000000"/>
                  </a:solidFill>
                  <a:round/>
                  <a:headEnd/>
                  <a:tailEnd/>
                </a:ln>
              </p:spPr>
              <p:txBody>
                <a:bodyPr/>
                <a:lstStyle/>
                <a:p>
                  <a:endParaRPr lang="en-US"/>
                </a:p>
              </p:txBody>
            </p:sp>
            <p:sp>
              <p:nvSpPr>
                <p:cNvPr id="22" name="Rectangle 36"/>
                <p:cNvSpPr>
                  <a:spLocks noChangeArrowheads="1"/>
                </p:cNvSpPr>
                <p:nvPr/>
              </p:nvSpPr>
              <p:spPr bwMode="auto">
                <a:xfrm>
                  <a:off x="2578" y="2962"/>
                  <a:ext cx="71" cy="509"/>
                </a:xfrm>
                <a:prstGeom prst="rect">
                  <a:avLst/>
                </a:prstGeom>
                <a:solidFill>
                  <a:srgbClr val="FFFFFF"/>
                </a:solidFill>
                <a:ln w="9525">
                  <a:solidFill>
                    <a:srgbClr val="000000"/>
                  </a:solidFill>
                  <a:miter lim="800000"/>
                  <a:headEnd/>
                  <a:tailEnd/>
                </a:ln>
              </p:spPr>
              <p:txBody>
                <a:bodyPr/>
                <a:lstStyle/>
                <a:p>
                  <a:endParaRPr lang="en-US"/>
                </a:p>
              </p:txBody>
            </p:sp>
            <p:sp>
              <p:nvSpPr>
                <p:cNvPr id="23" name="Line 37"/>
                <p:cNvSpPr>
                  <a:spLocks noChangeShapeType="1"/>
                </p:cNvSpPr>
                <p:nvPr/>
              </p:nvSpPr>
              <p:spPr bwMode="auto">
                <a:xfrm>
                  <a:off x="2614" y="2959"/>
                  <a:ext cx="0" cy="512"/>
                </a:xfrm>
                <a:prstGeom prst="line">
                  <a:avLst/>
                </a:prstGeom>
                <a:noFill/>
                <a:ln w="19050">
                  <a:solidFill>
                    <a:srgbClr val="000000"/>
                  </a:solidFill>
                  <a:prstDash val="sysDot"/>
                  <a:round/>
                  <a:headEnd/>
                  <a:tailEnd/>
                </a:ln>
              </p:spPr>
              <p:txBody>
                <a:bodyPr/>
                <a:lstStyle/>
                <a:p>
                  <a:endParaRPr lang="en-US"/>
                </a:p>
              </p:txBody>
            </p:sp>
            <p:sp>
              <p:nvSpPr>
                <p:cNvPr id="24" name="Line 39"/>
                <p:cNvSpPr>
                  <a:spLocks noChangeShapeType="1"/>
                </p:cNvSpPr>
                <p:nvPr/>
              </p:nvSpPr>
              <p:spPr bwMode="auto">
                <a:xfrm>
                  <a:off x="2227" y="3095"/>
                  <a:ext cx="0" cy="253"/>
                </a:xfrm>
                <a:prstGeom prst="line">
                  <a:avLst/>
                </a:prstGeom>
                <a:noFill/>
                <a:ln w="9525">
                  <a:solidFill>
                    <a:srgbClr val="000000"/>
                  </a:solidFill>
                  <a:round/>
                  <a:headEnd/>
                  <a:tailEnd/>
                </a:ln>
              </p:spPr>
              <p:txBody>
                <a:bodyPr/>
                <a:lstStyle/>
                <a:p>
                  <a:endParaRPr lang="en-US"/>
                </a:p>
              </p:txBody>
            </p:sp>
            <p:sp>
              <p:nvSpPr>
                <p:cNvPr id="25" name="Line 40"/>
                <p:cNvSpPr>
                  <a:spLocks noChangeShapeType="1"/>
                </p:cNvSpPr>
                <p:nvPr/>
              </p:nvSpPr>
              <p:spPr bwMode="auto">
                <a:xfrm flipH="1">
                  <a:off x="2279" y="3095"/>
                  <a:ext cx="0" cy="254"/>
                </a:xfrm>
                <a:prstGeom prst="line">
                  <a:avLst/>
                </a:prstGeom>
                <a:noFill/>
                <a:ln w="9525">
                  <a:solidFill>
                    <a:srgbClr val="000000"/>
                  </a:solidFill>
                  <a:round/>
                  <a:headEnd/>
                  <a:tailEnd/>
                </a:ln>
              </p:spPr>
              <p:txBody>
                <a:bodyPr/>
                <a:lstStyle/>
                <a:p>
                  <a:endParaRPr lang="en-US"/>
                </a:p>
              </p:txBody>
            </p:sp>
            <p:sp>
              <p:nvSpPr>
                <p:cNvPr id="26" name="Line 41"/>
                <p:cNvSpPr>
                  <a:spLocks noChangeShapeType="1"/>
                </p:cNvSpPr>
                <p:nvPr/>
              </p:nvSpPr>
              <p:spPr bwMode="auto">
                <a:xfrm>
                  <a:off x="2385" y="3307"/>
                  <a:ext cx="176" cy="0"/>
                </a:xfrm>
                <a:prstGeom prst="line">
                  <a:avLst/>
                </a:prstGeom>
                <a:noFill/>
                <a:ln w="12700">
                  <a:solidFill>
                    <a:srgbClr val="000000"/>
                  </a:solidFill>
                  <a:round/>
                  <a:headEnd/>
                  <a:tailEnd/>
                </a:ln>
              </p:spPr>
              <p:txBody>
                <a:bodyPr/>
                <a:lstStyle/>
                <a:p>
                  <a:endParaRPr lang="en-US"/>
                </a:p>
              </p:txBody>
            </p:sp>
            <p:sp>
              <p:nvSpPr>
                <p:cNvPr id="27" name="AutoShape 42"/>
                <p:cNvSpPr>
                  <a:spLocks noChangeArrowheads="1"/>
                </p:cNvSpPr>
                <p:nvPr/>
              </p:nvSpPr>
              <p:spPr bwMode="auto">
                <a:xfrm rot="5382649">
                  <a:off x="2382" y="3153"/>
                  <a:ext cx="173" cy="144"/>
                </a:xfrm>
                <a:prstGeom prst="flowChartDelay">
                  <a:avLst/>
                </a:prstGeom>
                <a:solidFill>
                  <a:srgbClr val="FF0066"/>
                </a:solidFill>
                <a:ln w="9525">
                  <a:solidFill>
                    <a:srgbClr val="000000"/>
                  </a:solidFill>
                  <a:miter lim="800000"/>
                  <a:headEnd/>
                  <a:tailEnd/>
                </a:ln>
              </p:spPr>
              <p:txBody>
                <a:bodyPr/>
                <a:lstStyle/>
                <a:p>
                  <a:endParaRPr lang="en-US"/>
                </a:p>
              </p:txBody>
            </p:sp>
            <p:sp>
              <p:nvSpPr>
                <p:cNvPr id="28" name="Line 43"/>
                <p:cNvSpPr>
                  <a:spLocks noChangeShapeType="1"/>
                </p:cNvSpPr>
                <p:nvPr/>
              </p:nvSpPr>
              <p:spPr bwMode="auto">
                <a:xfrm flipV="1">
                  <a:off x="2398" y="2991"/>
                  <a:ext cx="0" cy="147"/>
                </a:xfrm>
                <a:prstGeom prst="line">
                  <a:avLst/>
                </a:prstGeom>
                <a:noFill/>
                <a:ln w="9525">
                  <a:solidFill>
                    <a:srgbClr val="000000"/>
                  </a:solidFill>
                  <a:round/>
                  <a:headEnd/>
                  <a:tailEnd/>
                </a:ln>
              </p:spPr>
              <p:txBody>
                <a:bodyPr/>
                <a:lstStyle/>
                <a:p>
                  <a:endParaRPr lang="en-US"/>
                </a:p>
              </p:txBody>
            </p:sp>
            <p:sp>
              <p:nvSpPr>
                <p:cNvPr id="29" name="Line 44"/>
                <p:cNvSpPr>
                  <a:spLocks noChangeShapeType="1"/>
                </p:cNvSpPr>
                <p:nvPr/>
              </p:nvSpPr>
              <p:spPr bwMode="auto">
                <a:xfrm flipV="1">
                  <a:off x="2541" y="2995"/>
                  <a:ext cx="0" cy="145"/>
                </a:xfrm>
                <a:prstGeom prst="line">
                  <a:avLst/>
                </a:prstGeom>
                <a:noFill/>
                <a:ln w="9525">
                  <a:solidFill>
                    <a:srgbClr val="000000"/>
                  </a:solidFill>
                  <a:round/>
                  <a:headEnd/>
                  <a:tailEnd/>
                </a:ln>
              </p:spPr>
              <p:txBody>
                <a:bodyPr/>
                <a:lstStyle/>
                <a:p>
                  <a:endParaRPr lang="en-US"/>
                </a:p>
              </p:txBody>
            </p:sp>
            <p:sp>
              <p:nvSpPr>
                <p:cNvPr id="30" name="Line 45"/>
                <p:cNvSpPr>
                  <a:spLocks noChangeShapeType="1"/>
                </p:cNvSpPr>
                <p:nvPr/>
              </p:nvSpPr>
              <p:spPr bwMode="auto">
                <a:xfrm>
                  <a:off x="2254" y="3094"/>
                  <a:ext cx="0" cy="256"/>
                </a:xfrm>
                <a:prstGeom prst="line">
                  <a:avLst/>
                </a:prstGeom>
                <a:noFill/>
                <a:ln w="9525">
                  <a:solidFill>
                    <a:srgbClr val="000000"/>
                  </a:solidFill>
                  <a:round/>
                  <a:headEnd/>
                  <a:tailEnd/>
                </a:ln>
              </p:spPr>
              <p:txBody>
                <a:bodyPr/>
                <a:lstStyle/>
                <a:p>
                  <a:endParaRPr lang="en-US"/>
                </a:p>
              </p:txBody>
            </p:sp>
            <p:grpSp>
              <p:nvGrpSpPr>
                <p:cNvPr id="6" name="Group 46"/>
                <p:cNvGrpSpPr>
                  <a:grpSpLocks/>
                </p:cNvGrpSpPr>
                <p:nvPr/>
              </p:nvGrpSpPr>
              <p:grpSpPr bwMode="auto">
                <a:xfrm>
                  <a:off x="211" y="2943"/>
                  <a:ext cx="2621" cy="547"/>
                  <a:chOff x="1680" y="2978"/>
                  <a:chExt cx="7853" cy="1664"/>
                </a:xfrm>
              </p:grpSpPr>
              <p:sp>
                <p:nvSpPr>
                  <p:cNvPr id="45" name="Rectangle 47"/>
                  <p:cNvSpPr>
                    <a:spLocks noChangeArrowheads="1"/>
                  </p:cNvSpPr>
                  <p:nvPr/>
                </p:nvSpPr>
                <p:spPr bwMode="auto">
                  <a:xfrm>
                    <a:off x="2510" y="3370"/>
                    <a:ext cx="740" cy="870"/>
                  </a:xfrm>
                  <a:prstGeom prst="rect">
                    <a:avLst/>
                  </a:prstGeom>
                  <a:solidFill>
                    <a:srgbClr val="FFFFFF"/>
                  </a:solidFill>
                  <a:ln w="12700">
                    <a:solidFill>
                      <a:srgbClr val="000000"/>
                    </a:solidFill>
                    <a:miter lim="800000"/>
                    <a:headEnd/>
                    <a:tailEnd/>
                  </a:ln>
                </p:spPr>
                <p:txBody>
                  <a:bodyPr/>
                  <a:lstStyle/>
                  <a:p>
                    <a:endParaRPr lang="en-US"/>
                  </a:p>
                </p:txBody>
              </p:sp>
              <p:sp>
                <p:nvSpPr>
                  <p:cNvPr id="46" name="Rectangle 48"/>
                  <p:cNvSpPr>
                    <a:spLocks noChangeArrowheads="1"/>
                  </p:cNvSpPr>
                  <p:nvPr/>
                </p:nvSpPr>
                <p:spPr bwMode="auto">
                  <a:xfrm>
                    <a:off x="1680" y="3360"/>
                    <a:ext cx="740" cy="870"/>
                  </a:xfrm>
                  <a:prstGeom prst="rect">
                    <a:avLst/>
                  </a:prstGeom>
                  <a:solidFill>
                    <a:srgbClr val="FFFFFF"/>
                  </a:solidFill>
                  <a:ln w="12700">
                    <a:solidFill>
                      <a:srgbClr val="000000"/>
                    </a:solidFill>
                    <a:miter lim="800000"/>
                    <a:headEnd/>
                    <a:tailEnd/>
                  </a:ln>
                </p:spPr>
                <p:txBody>
                  <a:bodyPr/>
                  <a:lstStyle/>
                  <a:p>
                    <a:endParaRPr lang="en-US"/>
                  </a:p>
                </p:txBody>
              </p:sp>
              <p:sp>
                <p:nvSpPr>
                  <p:cNvPr id="47" name="Line 49"/>
                  <p:cNvSpPr>
                    <a:spLocks noChangeShapeType="1"/>
                  </p:cNvSpPr>
                  <p:nvPr/>
                </p:nvSpPr>
                <p:spPr bwMode="auto">
                  <a:xfrm flipH="1">
                    <a:off x="1710" y="3810"/>
                    <a:ext cx="7790" cy="0"/>
                  </a:xfrm>
                  <a:prstGeom prst="line">
                    <a:avLst/>
                  </a:prstGeom>
                  <a:noFill/>
                  <a:ln w="9525">
                    <a:solidFill>
                      <a:srgbClr val="000000"/>
                    </a:solidFill>
                    <a:prstDash val="dashDot"/>
                    <a:round/>
                    <a:headEnd/>
                    <a:tailEnd/>
                  </a:ln>
                </p:spPr>
                <p:txBody>
                  <a:bodyPr/>
                  <a:lstStyle/>
                  <a:p>
                    <a:endParaRPr lang="en-US"/>
                  </a:p>
                </p:txBody>
              </p:sp>
              <p:sp>
                <p:nvSpPr>
                  <p:cNvPr id="48" name="Line 50"/>
                  <p:cNvSpPr>
                    <a:spLocks noChangeShapeType="1"/>
                  </p:cNvSpPr>
                  <p:nvPr/>
                </p:nvSpPr>
                <p:spPr bwMode="auto">
                  <a:xfrm>
                    <a:off x="1680" y="3350"/>
                    <a:ext cx="740" cy="890"/>
                  </a:xfrm>
                  <a:prstGeom prst="line">
                    <a:avLst/>
                  </a:prstGeom>
                  <a:noFill/>
                  <a:ln w="12700">
                    <a:solidFill>
                      <a:srgbClr val="000000"/>
                    </a:solidFill>
                    <a:round/>
                    <a:headEnd/>
                    <a:tailEnd/>
                  </a:ln>
                </p:spPr>
                <p:txBody>
                  <a:bodyPr/>
                  <a:lstStyle/>
                  <a:p>
                    <a:endParaRPr lang="en-US"/>
                  </a:p>
                </p:txBody>
              </p:sp>
              <p:sp>
                <p:nvSpPr>
                  <p:cNvPr id="49" name="Line 51"/>
                  <p:cNvSpPr>
                    <a:spLocks noChangeShapeType="1"/>
                  </p:cNvSpPr>
                  <p:nvPr/>
                </p:nvSpPr>
                <p:spPr bwMode="auto">
                  <a:xfrm flipH="1">
                    <a:off x="1692" y="3360"/>
                    <a:ext cx="720" cy="870"/>
                  </a:xfrm>
                  <a:prstGeom prst="line">
                    <a:avLst/>
                  </a:prstGeom>
                  <a:noFill/>
                  <a:ln w="12700">
                    <a:solidFill>
                      <a:srgbClr val="000000"/>
                    </a:solidFill>
                    <a:round/>
                    <a:headEnd/>
                    <a:tailEnd/>
                  </a:ln>
                </p:spPr>
                <p:txBody>
                  <a:bodyPr/>
                  <a:lstStyle/>
                  <a:p>
                    <a:endParaRPr lang="en-US"/>
                  </a:p>
                </p:txBody>
              </p:sp>
              <p:sp>
                <p:nvSpPr>
                  <p:cNvPr id="50" name="Line 52"/>
                  <p:cNvSpPr>
                    <a:spLocks noChangeShapeType="1"/>
                  </p:cNvSpPr>
                  <p:nvPr/>
                </p:nvSpPr>
                <p:spPr bwMode="auto">
                  <a:xfrm flipH="1">
                    <a:off x="2520" y="3368"/>
                    <a:ext cx="728" cy="870"/>
                  </a:xfrm>
                  <a:prstGeom prst="line">
                    <a:avLst/>
                  </a:prstGeom>
                  <a:noFill/>
                  <a:ln w="12700">
                    <a:solidFill>
                      <a:srgbClr val="000000"/>
                    </a:solidFill>
                    <a:round/>
                    <a:headEnd/>
                    <a:tailEnd/>
                  </a:ln>
                </p:spPr>
                <p:txBody>
                  <a:bodyPr/>
                  <a:lstStyle/>
                  <a:p>
                    <a:endParaRPr lang="en-US"/>
                  </a:p>
                </p:txBody>
              </p:sp>
              <p:sp>
                <p:nvSpPr>
                  <p:cNvPr id="51" name="Line 53"/>
                  <p:cNvSpPr>
                    <a:spLocks noChangeShapeType="1"/>
                  </p:cNvSpPr>
                  <p:nvPr/>
                </p:nvSpPr>
                <p:spPr bwMode="auto">
                  <a:xfrm>
                    <a:off x="2505" y="3360"/>
                    <a:ext cx="743" cy="870"/>
                  </a:xfrm>
                  <a:prstGeom prst="line">
                    <a:avLst/>
                  </a:prstGeom>
                  <a:noFill/>
                  <a:ln w="12700">
                    <a:solidFill>
                      <a:srgbClr val="000000"/>
                    </a:solidFill>
                    <a:round/>
                    <a:headEnd/>
                    <a:tailEnd/>
                  </a:ln>
                </p:spPr>
                <p:txBody>
                  <a:bodyPr/>
                  <a:lstStyle/>
                  <a:p>
                    <a:endParaRPr lang="en-US"/>
                  </a:p>
                </p:txBody>
              </p:sp>
              <p:sp>
                <p:nvSpPr>
                  <p:cNvPr id="52" name="Line 54"/>
                  <p:cNvSpPr>
                    <a:spLocks noChangeShapeType="1"/>
                  </p:cNvSpPr>
                  <p:nvPr/>
                </p:nvSpPr>
                <p:spPr bwMode="auto">
                  <a:xfrm>
                    <a:off x="1680" y="3630"/>
                    <a:ext cx="1650" cy="0"/>
                  </a:xfrm>
                  <a:prstGeom prst="line">
                    <a:avLst/>
                  </a:prstGeom>
                  <a:noFill/>
                  <a:ln w="12700">
                    <a:solidFill>
                      <a:srgbClr val="000000"/>
                    </a:solidFill>
                    <a:round/>
                    <a:headEnd/>
                    <a:tailEnd/>
                  </a:ln>
                </p:spPr>
                <p:txBody>
                  <a:bodyPr/>
                  <a:lstStyle/>
                  <a:p>
                    <a:endParaRPr lang="en-US"/>
                  </a:p>
                </p:txBody>
              </p:sp>
              <p:sp>
                <p:nvSpPr>
                  <p:cNvPr id="53" name="Line 55"/>
                  <p:cNvSpPr>
                    <a:spLocks noChangeShapeType="1"/>
                  </p:cNvSpPr>
                  <p:nvPr/>
                </p:nvSpPr>
                <p:spPr bwMode="auto">
                  <a:xfrm>
                    <a:off x="1680" y="3998"/>
                    <a:ext cx="1635" cy="0"/>
                  </a:xfrm>
                  <a:prstGeom prst="line">
                    <a:avLst/>
                  </a:prstGeom>
                  <a:noFill/>
                  <a:ln w="12700">
                    <a:solidFill>
                      <a:srgbClr val="000000"/>
                    </a:solidFill>
                    <a:round/>
                    <a:headEnd/>
                    <a:tailEnd/>
                  </a:ln>
                </p:spPr>
                <p:txBody>
                  <a:bodyPr/>
                  <a:lstStyle/>
                  <a:p>
                    <a:endParaRPr lang="en-US"/>
                  </a:p>
                </p:txBody>
              </p:sp>
              <p:sp>
                <p:nvSpPr>
                  <p:cNvPr id="54" name="Line 56"/>
                  <p:cNvSpPr>
                    <a:spLocks noChangeShapeType="1"/>
                  </p:cNvSpPr>
                  <p:nvPr/>
                </p:nvSpPr>
                <p:spPr bwMode="auto">
                  <a:xfrm flipH="1">
                    <a:off x="3322" y="3601"/>
                    <a:ext cx="0" cy="435"/>
                  </a:xfrm>
                  <a:prstGeom prst="line">
                    <a:avLst/>
                  </a:prstGeom>
                  <a:noFill/>
                  <a:ln w="12700">
                    <a:solidFill>
                      <a:srgbClr val="000000"/>
                    </a:solidFill>
                    <a:round/>
                    <a:headEnd/>
                    <a:tailEnd/>
                  </a:ln>
                </p:spPr>
                <p:txBody>
                  <a:bodyPr/>
                  <a:lstStyle/>
                  <a:p>
                    <a:endParaRPr lang="en-US"/>
                  </a:p>
                </p:txBody>
              </p:sp>
              <p:sp>
                <p:nvSpPr>
                  <p:cNvPr id="55" name="Line 57"/>
                  <p:cNvSpPr>
                    <a:spLocks noChangeShapeType="1"/>
                  </p:cNvSpPr>
                  <p:nvPr/>
                </p:nvSpPr>
                <p:spPr bwMode="auto">
                  <a:xfrm>
                    <a:off x="3330" y="3668"/>
                    <a:ext cx="6203" cy="855"/>
                  </a:xfrm>
                  <a:prstGeom prst="line">
                    <a:avLst/>
                  </a:prstGeom>
                  <a:noFill/>
                  <a:ln w="9525">
                    <a:solidFill>
                      <a:srgbClr val="000000"/>
                    </a:solidFill>
                    <a:prstDash val="dashDot"/>
                    <a:round/>
                    <a:headEnd/>
                    <a:tailEnd/>
                  </a:ln>
                </p:spPr>
                <p:txBody>
                  <a:bodyPr/>
                  <a:lstStyle/>
                  <a:p>
                    <a:endParaRPr lang="en-US"/>
                  </a:p>
                </p:txBody>
              </p:sp>
              <p:sp>
                <p:nvSpPr>
                  <p:cNvPr id="56" name="Line 58"/>
                  <p:cNvSpPr>
                    <a:spLocks noChangeShapeType="1"/>
                  </p:cNvSpPr>
                  <p:nvPr/>
                </p:nvSpPr>
                <p:spPr bwMode="auto">
                  <a:xfrm flipV="1">
                    <a:off x="3323" y="3128"/>
                    <a:ext cx="6150" cy="840"/>
                  </a:xfrm>
                  <a:prstGeom prst="line">
                    <a:avLst/>
                  </a:prstGeom>
                  <a:noFill/>
                  <a:ln w="9525">
                    <a:solidFill>
                      <a:srgbClr val="000000"/>
                    </a:solidFill>
                    <a:prstDash val="dashDot"/>
                    <a:round/>
                    <a:headEnd/>
                    <a:tailEnd/>
                  </a:ln>
                </p:spPr>
                <p:txBody>
                  <a:bodyPr/>
                  <a:lstStyle/>
                  <a:p>
                    <a:endParaRPr lang="en-US"/>
                  </a:p>
                </p:txBody>
              </p:sp>
              <p:sp>
                <p:nvSpPr>
                  <p:cNvPr id="57" name="Rectangle 59"/>
                  <p:cNvSpPr>
                    <a:spLocks noChangeArrowheads="1"/>
                  </p:cNvSpPr>
                  <p:nvPr/>
                </p:nvSpPr>
                <p:spPr bwMode="auto">
                  <a:xfrm>
                    <a:off x="7553" y="2978"/>
                    <a:ext cx="533" cy="142"/>
                  </a:xfrm>
                  <a:prstGeom prst="rect">
                    <a:avLst/>
                  </a:prstGeom>
                  <a:solidFill>
                    <a:srgbClr val="969696"/>
                  </a:solidFill>
                  <a:ln w="9525">
                    <a:solidFill>
                      <a:srgbClr val="000000"/>
                    </a:solidFill>
                    <a:miter lim="800000"/>
                    <a:headEnd/>
                    <a:tailEnd/>
                  </a:ln>
                </p:spPr>
                <p:txBody>
                  <a:bodyPr/>
                  <a:lstStyle/>
                  <a:p>
                    <a:endParaRPr lang="en-US"/>
                  </a:p>
                </p:txBody>
              </p:sp>
              <p:sp>
                <p:nvSpPr>
                  <p:cNvPr id="58" name="Rectangle 60"/>
                  <p:cNvSpPr>
                    <a:spLocks noChangeArrowheads="1"/>
                  </p:cNvSpPr>
                  <p:nvPr/>
                </p:nvSpPr>
                <p:spPr bwMode="auto">
                  <a:xfrm>
                    <a:off x="7552" y="4500"/>
                    <a:ext cx="533" cy="142"/>
                  </a:xfrm>
                  <a:prstGeom prst="rect">
                    <a:avLst/>
                  </a:prstGeom>
                  <a:solidFill>
                    <a:srgbClr val="969696"/>
                  </a:solidFill>
                  <a:ln w="9525">
                    <a:solidFill>
                      <a:srgbClr val="000000"/>
                    </a:solidFill>
                    <a:miter lim="800000"/>
                    <a:headEnd/>
                    <a:tailEnd/>
                  </a:ln>
                </p:spPr>
                <p:txBody>
                  <a:bodyPr/>
                  <a:lstStyle/>
                  <a:p>
                    <a:endParaRPr lang="en-US"/>
                  </a:p>
                </p:txBody>
              </p:sp>
            </p:grpSp>
            <p:sp>
              <p:nvSpPr>
                <p:cNvPr id="32" name="Text Box 61"/>
                <p:cNvSpPr txBox="1">
                  <a:spLocks noChangeArrowheads="1"/>
                </p:cNvSpPr>
                <p:nvPr/>
              </p:nvSpPr>
              <p:spPr bwMode="auto">
                <a:xfrm>
                  <a:off x="241" y="2943"/>
                  <a:ext cx="691" cy="116"/>
                </a:xfrm>
                <a:prstGeom prst="rect">
                  <a:avLst/>
                </a:prstGeom>
                <a:solidFill>
                  <a:srgbClr val="FFFFFF"/>
                </a:solidFill>
                <a:ln w="9525">
                  <a:noFill/>
                  <a:miter lim="800000"/>
                  <a:headEnd/>
                  <a:tailEnd/>
                </a:ln>
              </p:spPr>
              <p:txBody>
                <a:bodyPr lIns="0" tIns="0" rIns="0" bIns="0"/>
                <a:lstStyle/>
                <a:p>
                  <a:pPr algn="just" eaLnBrk="0" hangingPunct="0">
                    <a:spcBef>
                      <a:spcPts val="600"/>
                    </a:spcBef>
                  </a:pPr>
                  <a:r>
                    <a:rPr lang="en-US" sz="1200" b="1">
                      <a:solidFill>
                        <a:srgbClr val="000000"/>
                      </a:solidFill>
                    </a:rPr>
                    <a:t> Magnetic lenses</a:t>
                  </a:r>
                  <a:endParaRPr lang="ru-RU" sz="1200" b="1">
                    <a:solidFill>
                      <a:srgbClr val="000000"/>
                    </a:solidFill>
                  </a:endParaRPr>
                </a:p>
              </p:txBody>
            </p:sp>
            <p:sp>
              <p:nvSpPr>
                <p:cNvPr id="33" name="Text Box 62"/>
                <p:cNvSpPr txBox="1">
                  <a:spLocks noChangeArrowheads="1"/>
                </p:cNvSpPr>
                <p:nvPr/>
              </p:nvSpPr>
              <p:spPr bwMode="auto">
                <a:xfrm>
                  <a:off x="705" y="2497"/>
                  <a:ext cx="567" cy="333"/>
                </a:xfrm>
                <a:prstGeom prst="rect">
                  <a:avLst/>
                </a:prstGeom>
                <a:solidFill>
                  <a:srgbClr val="FFFFFF"/>
                </a:solidFill>
                <a:ln w="9525">
                  <a:noFill/>
                  <a:miter lim="800000"/>
                  <a:headEnd/>
                  <a:tailEnd/>
                </a:ln>
              </p:spPr>
              <p:txBody>
                <a:bodyPr lIns="0" tIns="0" rIns="0" bIns="0"/>
                <a:lstStyle/>
                <a:p>
                  <a:pPr eaLnBrk="0" hangingPunct="0"/>
                  <a:r>
                    <a:rPr lang="en-US" sz="1200" b="1"/>
                    <a:t> Multiwire</a:t>
                  </a:r>
                </a:p>
                <a:p>
                  <a:pPr eaLnBrk="0" hangingPunct="0"/>
                  <a:r>
                    <a:rPr lang="en-US" sz="1200" b="1"/>
                    <a:t> prorortional</a:t>
                  </a:r>
                </a:p>
                <a:p>
                  <a:pPr eaLnBrk="0" hangingPunct="0"/>
                  <a:r>
                    <a:rPr lang="en-US" sz="1200" b="1"/>
                    <a:t> chamber</a:t>
                  </a:r>
                  <a:endParaRPr lang="ru-RU" sz="1200" b="1"/>
                </a:p>
              </p:txBody>
            </p:sp>
            <p:sp>
              <p:nvSpPr>
                <p:cNvPr id="34" name="Text Box 63"/>
                <p:cNvSpPr txBox="1">
                  <a:spLocks noChangeArrowheads="1"/>
                </p:cNvSpPr>
                <p:nvPr/>
              </p:nvSpPr>
              <p:spPr bwMode="auto">
                <a:xfrm>
                  <a:off x="1799" y="2574"/>
                  <a:ext cx="871" cy="119"/>
                </a:xfrm>
                <a:prstGeom prst="rect">
                  <a:avLst/>
                </a:prstGeom>
                <a:solidFill>
                  <a:srgbClr val="FFFFFF"/>
                </a:solidFill>
                <a:ln w="9525">
                  <a:noFill/>
                  <a:miter lim="800000"/>
                  <a:headEnd/>
                  <a:tailEnd/>
                </a:ln>
              </p:spPr>
              <p:txBody>
                <a:bodyPr lIns="0" tIns="0" rIns="0" bIns="0"/>
                <a:lstStyle/>
                <a:p>
                  <a:pPr eaLnBrk="0" hangingPunct="0"/>
                  <a:r>
                    <a:rPr lang="en-US" sz="1200" b="1"/>
                    <a:t>Activation detectors</a:t>
                  </a:r>
                  <a:endParaRPr lang="ru-RU" sz="1200" b="1"/>
                </a:p>
              </p:txBody>
            </p:sp>
            <p:sp>
              <p:nvSpPr>
                <p:cNvPr id="35" name="Text Box 64"/>
                <p:cNvSpPr txBox="1">
                  <a:spLocks noChangeArrowheads="1"/>
                </p:cNvSpPr>
                <p:nvPr/>
              </p:nvSpPr>
              <p:spPr bwMode="auto">
                <a:xfrm>
                  <a:off x="1772" y="3719"/>
                  <a:ext cx="516" cy="219"/>
                </a:xfrm>
                <a:prstGeom prst="rect">
                  <a:avLst/>
                </a:prstGeom>
                <a:solidFill>
                  <a:srgbClr val="FFFFFF"/>
                </a:solidFill>
                <a:ln w="9525">
                  <a:noFill/>
                  <a:miter lim="800000"/>
                  <a:headEnd/>
                  <a:tailEnd/>
                </a:ln>
              </p:spPr>
              <p:txBody>
                <a:bodyPr lIns="0" tIns="0" rIns="0" bIns="0"/>
                <a:lstStyle/>
                <a:p>
                  <a:pPr eaLnBrk="0" hangingPunct="0"/>
                  <a:r>
                    <a:rPr lang="en-US" sz="1200" b="1"/>
                    <a:t>  Dosimetric</a:t>
                  </a:r>
                </a:p>
                <a:p>
                  <a:pPr eaLnBrk="0" hangingPunct="0"/>
                  <a:r>
                    <a:rPr lang="en-US" sz="1200" b="1"/>
                    <a:t>  chamber</a:t>
                  </a:r>
                  <a:endParaRPr lang="ru-RU" sz="1200" b="1"/>
                </a:p>
              </p:txBody>
            </p:sp>
            <p:sp>
              <p:nvSpPr>
                <p:cNvPr id="36" name="Text Box 65"/>
                <p:cNvSpPr txBox="1">
                  <a:spLocks noChangeArrowheads="1"/>
                </p:cNvSpPr>
                <p:nvPr/>
              </p:nvSpPr>
              <p:spPr bwMode="auto">
                <a:xfrm>
                  <a:off x="2180" y="2705"/>
                  <a:ext cx="580" cy="97"/>
                </a:xfrm>
                <a:prstGeom prst="rect">
                  <a:avLst/>
                </a:prstGeom>
                <a:solidFill>
                  <a:srgbClr val="FFFFFF"/>
                </a:solidFill>
                <a:ln w="9525">
                  <a:noFill/>
                  <a:miter lim="800000"/>
                  <a:headEnd/>
                  <a:tailEnd/>
                </a:ln>
              </p:spPr>
              <p:txBody>
                <a:bodyPr lIns="0" tIns="0" rIns="0" bIns="0"/>
                <a:lstStyle/>
                <a:p>
                  <a:pPr eaLnBrk="0" hangingPunct="0"/>
                  <a:r>
                    <a:rPr lang="en-US" sz="1200" b="1"/>
                    <a:t>Blood pattern </a:t>
                  </a:r>
                  <a:endParaRPr lang="ru-RU" sz="1200" b="1"/>
                </a:p>
              </p:txBody>
            </p:sp>
            <p:sp>
              <p:nvSpPr>
                <p:cNvPr id="37" name="Text Box 66"/>
                <p:cNvSpPr txBox="1">
                  <a:spLocks noChangeArrowheads="1"/>
                </p:cNvSpPr>
                <p:nvPr/>
              </p:nvSpPr>
              <p:spPr bwMode="auto">
                <a:xfrm>
                  <a:off x="2310" y="3716"/>
                  <a:ext cx="539" cy="109"/>
                </a:xfrm>
                <a:prstGeom prst="rect">
                  <a:avLst/>
                </a:prstGeom>
                <a:solidFill>
                  <a:srgbClr val="FFFFFF"/>
                </a:solidFill>
                <a:ln w="9525">
                  <a:noFill/>
                  <a:miter lim="800000"/>
                  <a:headEnd/>
                  <a:tailEnd/>
                </a:ln>
              </p:spPr>
              <p:txBody>
                <a:bodyPr lIns="0" tIns="0" rIns="0" bIns="0"/>
                <a:lstStyle/>
                <a:p>
                  <a:pPr eaLnBrk="0" hangingPunct="0"/>
                  <a:r>
                    <a:rPr lang="en-US" sz="1200" b="1"/>
                    <a:t>TLD matrix</a:t>
                  </a:r>
                  <a:endParaRPr lang="ru-RU" sz="1200" b="1"/>
                </a:p>
              </p:txBody>
            </p:sp>
            <p:sp>
              <p:nvSpPr>
                <p:cNvPr id="38" name="Text Box 67"/>
                <p:cNvSpPr txBox="1">
                  <a:spLocks noChangeArrowheads="1"/>
                </p:cNvSpPr>
                <p:nvPr/>
              </p:nvSpPr>
              <p:spPr bwMode="auto">
                <a:xfrm>
                  <a:off x="823" y="3478"/>
                  <a:ext cx="568" cy="111"/>
                </a:xfrm>
                <a:prstGeom prst="rect">
                  <a:avLst/>
                </a:prstGeom>
                <a:solidFill>
                  <a:srgbClr val="FFFFFF"/>
                </a:solidFill>
                <a:ln w="9525">
                  <a:noFill/>
                  <a:miter lim="800000"/>
                  <a:headEnd/>
                  <a:tailEnd/>
                </a:ln>
              </p:spPr>
              <p:txBody>
                <a:bodyPr lIns="0" tIns="0" rIns="0" bIns="0"/>
                <a:lstStyle/>
                <a:p>
                  <a:pPr eaLnBrk="0" hangingPunct="0"/>
                  <a:r>
                    <a:rPr lang="en-US" sz="1200" b="1"/>
                    <a:t>Vacuum pipe</a:t>
                  </a:r>
                  <a:endParaRPr lang="ru-RU" sz="1200" b="1"/>
                </a:p>
              </p:txBody>
            </p:sp>
            <p:grpSp>
              <p:nvGrpSpPr>
                <p:cNvPr id="9" name="Group 68"/>
                <p:cNvGrpSpPr>
                  <a:grpSpLocks/>
                </p:cNvGrpSpPr>
                <p:nvPr/>
              </p:nvGrpSpPr>
              <p:grpSpPr bwMode="auto">
                <a:xfrm>
                  <a:off x="756" y="2766"/>
                  <a:ext cx="1860" cy="971"/>
                  <a:chOff x="4160" y="2335"/>
                  <a:chExt cx="4657" cy="2425"/>
                </a:xfrm>
              </p:grpSpPr>
              <p:sp>
                <p:nvSpPr>
                  <p:cNvPr id="41" name="Line 69"/>
                  <p:cNvSpPr>
                    <a:spLocks noChangeShapeType="1"/>
                  </p:cNvSpPr>
                  <p:nvPr/>
                </p:nvSpPr>
                <p:spPr bwMode="auto">
                  <a:xfrm>
                    <a:off x="4160" y="3516"/>
                    <a:ext cx="711" cy="612"/>
                  </a:xfrm>
                  <a:prstGeom prst="line">
                    <a:avLst/>
                  </a:prstGeom>
                  <a:noFill/>
                  <a:ln w="9525">
                    <a:solidFill>
                      <a:srgbClr val="000000"/>
                    </a:solidFill>
                    <a:round/>
                    <a:headEnd/>
                    <a:tailEnd/>
                  </a:ln>
                </p:spPr>
                <p:txBody>
                  <a:bodyPr/>
                  <a:lstStyle/>
                  <a:p>
                    <a:endParaRPr lang="en-US"/>
                  </a:p>
                </p:txBody>
              </p:sp>
              <p:sp>
                <p:nvSpPr>
                  <p:cNvPr id="42" name="Line 70"/>
                  <p:cNvSpPr>
                    <a:spLocks noChangeShapeType="1"/>
                  </p:cNvSpPr>
                  <p:nvPr/>
                </p:nvSpPr>
                <p:spPr bwMode="auto">
                  <a:xfrm flipV="1">
                    <a:off x="7385" y="4068"/>
                    <a:ext cx="521" cy="692"/>
                  </a:xfrm>
                  <a:prstGeom prst="line">
                    <a:avLst/>
                  </a:prstGeom>
                  <a:noFill/>
                  <a:ln w="6350">
                    <a:solidFill>
                      <a:srgbClr val="000000"/>
                    </a:solidFill>
                    <a:round/>
                    <a:headEnd/>
                    <a:tailEnd/>
                  </a:ln>
                </p:spPr>
                <p:txBody>
                  <a:bodyPr/>
                  <a:lstStyle/>
                  <a:p>
                    <a:endParaRPr lang="en-US"/>
                  </a:p>
                </p:txBody>
              </p:sp>
              <p:sp>
                <p:nvSpPr>
                  <p:cNvPr id="43" name="Line 71"/>
                  <p:cNvSpPr>
                    <a:spLocks noChangeShapeType="1"/>
                  </p:cNvSpPr>
                  <p:nvPr/>
                </p:nvSpPr>
                <p:spPr bwMode="auto">
                  <a:xfrm flipV="1">
                    <a:off x="8343" y="3945"/>
                    <a:ext cx="474" cy="708"/>
                  </a:xfrm>
                  <a:prstGeom prst="line">
                    <a:avLst/>
                  </a:prstGeom>
                  <a:noFill/>
                  <a:ln w="6350">
                    <a:solidFill>
                      <a:srgbClr val="000000"/>
                    </a:solidFill>
                    <a:round/>
                    <a:headEnd/>
                    <a:tailEnd/>
                  </a:ln>
                </p:spPr>
                <p:txBody>
                  <a:bodyPr/>
                  <a:lstStyle/>
                  <a:p>
                    <a:endParaRPr lang="en-US"/>
                  </a:p>
                </p:txBody>
              </p:sp>
              <p:sp>
                <p:nvSpPr>
                  <p:cNvPr id="44" name="Line 72"/>
                  <p:cNvSpPr>
                    <a:spLocks noChangeShapeType="1"/>
                  </p:cNvSpPr>
                  <p:nvPr/>
                </p:nvSpPr>
                <p:spPr bwMode="auto">
                  <a:xfrm>
                    <a:off x="5227" y="2335"/>
                    <a:ext cx="719" cy="608"/>
                  </a:xfrm>
                  <a:prstGeom prst="line">
                    <a:avLst/>
                  </a:prstGeom>
                  <a:noFill/>
                  <a:ln w="6350">
                    <a:solidFill>
                      <a:srgbClr val="000000"/>
                    </a:solidFill>
                    <a:round/>
                    <a:headEnd/>
                    <a:tailEnd/>
                  </a:ln>
                </p:spPr>
                <p:txBody>
                  <a:bodyPr/>
                  <a:lstStyle/>
                  <a:p>
                    <a:endParaRPr lang="en-US"/>
                  </a:p>
                </p:txBody>
              </p:sp>
            </p:grpSp>
            <p:sp>
              <p:nvSpPr>
                <p:cNvPr id="40" name="Text Box 74"/>
                <p:cNvSpPr txBox="1">
                  <a:spLocks noChangeArrowheads="1"/>
                </p:cNvSpPr>
                <p:nvPr/>
              </p:nvSpPr>
              <p:spPr bwMode="auto">
                <a:xfrm>
                  <a:off x="1095" y="3049"/>
                  <a:ext cx="147" cy="141"/>
                </a:xfrm>
                <a:prstGeom prst="rect">
                  <a:avLst/>
                </a:prstGeom>
                <a:solidFill>
                  <a:srgbClr val="FFFFFF"/>
                </a:solidFill>
                <a:ln w="9525">
                  <a:noFill/>
                  <a:miter lim="800000"/>
                  <a:headEnd/>
                  <a:tailEnd/>
                </a:ln>
              </p:spPr>
              <p:txBody>
                <a:bodyPr lIns="0" tIns="0" rIns="0" bIns="0"/>
                <a:lstStyle/>
                <a:p>
                  <a:pPr eaLnBrk="0" hangingPunct="0"/>
                  <a:r>
                    <a:rPr lang="ru-RU" sz="1200" b="1"/>
                    <a:t>F3</a:t>
                  </a:r>
                  <a:r>
                    <a:rPr lang="ru-RU" sz="1200" b="1">
                      <a:sym typeface="Symbol" pitchFamily="18" charset="2"/>
                    </a:rPr>
                    <a:t></a:t>
                  </a:r>
                  <a:endParaRPr lang="ru-RU" sz="1200" b="1"/>
                </a:p>
              </p:txBody>
            </p:sp>
          </p:grpSp>
        </p:grpSp>
        <p:sp>
          <p:nvSpPr>
            <p:cNvPr id="7" name="Line 79"/>
            <p:cNvSpPr>
              <a:spLocks noChangeShapeType="1"/>
            </p:cNvSpPr>
            <p:nvPr/>
          </p:nvSpPr>
          <p:spPr bwMode="auto">
            <a:xfrm>
              <a:off x="111" y="3171"/>
              <a:ext cx="705" cy="0"/>
            </a:xfrm>
            <a:prstGeom prst="line">
              <a:avLst/>
            </a:prstGeom>
            <a:noFill/>
            <a:ln w="38100">
              <a:solidFill>
                <a:schemeClr val="tx1"/>
              </a:solidFill>
              <a:round/>
              <a:headEnd/>
              <a:tailEnd type="triangle" w="sm" len="sm"/>
            </a:ln>
          </p:spPr>
          <p:txBody>
            <a:bodyPr/>
            <a:lstStyle/>
            <a:p>
              <a:endParaRPr lang="en-US"/>
            </a:p>
          </p:txBody>
        </p:sp>
      </p:grpSp>
      <p:grpSp>
        <p:nvGrpSpPr>
          <p:cNvPr id="31" name="Group 98"/>
          <p:cNvGrpSpPr>
            <a:grpSpLocks/>
          </p:cNvGrpSpPr>
          <p:nvPr/>
        </p:nvGrpSpPr>
        <p:grpSpPr bwMode="auto">
          <a:xfrm>
            <a:off x="228600" y="533400"/>
            <a:ext cx="3503613" cy="2865437"/>
            <a:chOff x="3130" y="550"/>
            <a:chExt cx="2207" cy="1805"/>
          </a:xfrm>
        </p:grpSpPr>
        <p:grpSp>
          <p:nvGrpSpPr>
            <p:cNvPr id="39" name="Group 92"/>
            <p:cNvGrpSpPr>
              <a:grpSpLocks/>
            </p:cNvGrpSpPr>
            <p:nvPr/>
          </p:nvGrpSpPr>
          <p:grpSpPr bwMode="auto">
            <a:xfrm>
              <a:off x="3228" y="550"/>
              <a:ext cx="2109" cy="1805"/>
              <a:chOff x="2257" y="9232"/>
              <a:chExt cx="5272" cy="4512"/>
            </a:xfrm>
          </p:grpSpPr>
          <p:graphicFrame>
            <p:nvGraphicFramePr>
              <p:cNvPr id="62" name="Object 93"/>
              <p:cNvGraphicFramePr>
                <a:graphicFrameLocks noChangeAspect="1"/>
              </p:cNvGraphicFramePr>
              <p:nvPr/>
            </p:nvGraphicFramePr>
            <p:xfrm>
              <a:off x="2257" y="9232"/>
              <a:ext cx="5272" cy="4365"/>
            </p:xfrm>
            <a:graphic>
              <a:graphicData uri="http://schemas.openxmlformats.org/presentationml/2006/ole">
                <mc:AlternateContent xmlns:mc="http://schemas.openxmlformats.org/markup-compatibility/2006">
                  <mc:Choice xmlns:v="urn:schemas-microsoft-com:vml" Requires="v">
                    <p:oleObj spid="_x0000_s1038" name="Graph" r:id="rId4" imgW="2953440" imgH="2509920" progId="Origin50.Graph">
                      <p:embed/>
                    </p:oleObj>
                  </mc:Choice>
                  <mc:Fallback>
                    <p:oleObj name="Graph" r:id="rId4" imgW="2953440" imgH="250992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7274" t="8557" r="7274" b="8557"/>
                          <a:stretch>
                            <a:fillRect/>
                          </a:stretch>
                        </p:blipFill>
                        <p:spPr bwMode="auto">
                          <a:xfrm>
                            <a:off x="2257" y="9232"/>
                            <a:ext cx="5272" cy="43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Text Box 94"/>
              <p:cNvSpPr txBox="1">
                <a:spLocks noChangeArrowheads="1"/>
              </p:cNvSpPr>
              <p:nvPr/>
            </p:nvSpPr>
            <p:spPr bwMode="auto">
              <a:xfrm>
                <a:off x="3888" y="13424"/>
                <a:ext cx="2528" cy="320"/>
              </a:xfrm>
              <a:prstGeom prst="rect">
                <a:avLst/>
              </a:prstGeom>
              <a:solidFill>
                <a:srgbClr val="FFFFFF"/>
              </a:solidFill>
              <a:ln w="9525">
                <a:noFill/>
                <a:miter lim="800000"/>
                <a:headEnd/>
                <a:tailEnd/>
              </a:ln>
            </p:spPr>
            <p:txBody>
              <a:bodyPr lIns="0" tIns="0" rIns="0" bIns="0"/>
              <a:lstStyle/>
              <a:p>
                <a:pPr eaLnBrk="0" hangingPunct="0"/>
                <a:r>
                  <a:rPr lang="ru-RU" sz="1200" b="1"/>
                  <a:t>X, Y</a:t>
                </a:r>
                <a:r>
                  <a:rPr lang="en-US" sz="1200" b="1"/>
                  <a:t> position data,</a:t>
                </a:r>
                <a:r>
                  <a:rPr lang="ru-RU" sz="1200" b="1"/>
                  <a:t> </a:t>
                </a:r>
                <a:r>
                  <a:rPr lang="en-US" sz="1200" b="1"/>
                  <a:t>mm</a:t>
                </a:r>
                <a:endParaRPr lang="ru-RU" sz="1200" b="1"/>
              </a:p>
            </p:txBody>
          </p:sp>
        </p:grpSp>
        <p:sp>
          <p:nvSpPr>
            <p:cNvPr id="61" name="Text Box 97"/>
            <p:cNvSpPr txBox="1">
              <a:spLocks noChangeArrowheads="1"/>
            </p:cNvSpPr>
            <p:nvPr/>
          </p:nvSpPr>
          <p:spPr bwMode="auto">
            <a:xfrm rot="-5400000">
              <a:off x="2447" y="1260"/>
              <a:ext cx="1481" cy="115"/>
            </a:xfrm>
            <a:prstGeom prst="rect">
              <a:avLst/>
            </a:prstGeom>
            <a:noFill/>
            <a:ln w="9525">
              <a:noFill/>
              <a:miter lim="800000"/>
              <a:headEnd/>
              <a:tailEnd/>
            </a:ln>
          </p:spPr>
          <p:txBody>
            <a:bodyPr lIns="0" tIns="0" rIns="0" bIns="0">
              <a:spAutoFit/>
            </a:bodyPr>
            <a:lstStyle/>
            <a:p>
              <a:pPr>
                <a:spcBef>
                  <a:spcPct val="50000"/>
                </a:spcBef>
              </a:pPr>
              <a:r>
                <a:rPr lang="en-US" sz="1200" b="1"/>
                <a:t>Data of MPC and TLD (orb. units)</a:t>
              </a:r>
              <a:endParaRPr lang="ru-RU" sz="1200" b="1"/>
            </a:p>
          </p:txBody>
        </p:sp>
      </p:grpSp>
      <p:sp>
        <p:nvSpPr>
          <p:cNvPr id="64" name="Text Box 102"/>
          <p:cNvSpPr txBox="1">
            <a:spLocks noChangeArrowheads="1"/>
          </p:cNvSpPr>
          <p:nvPr/>
        </p:nvSpPr>
        <p:spPr bwMode="auto">
          <a:xfrm>
            <a:off x="5562600" y="635913"/>
            <a:ext cx="3352800" cy="430887"/>
          </a:xfrm>
          <a:prstGeom prst="rect">
            <a:avLst/>
          </a:prstGeom>
          <a:noFill/>
          <a:ln w="9525">
            <a:noFill/>
            <a:miter lim="800000"/>
            <a:headEnd/>
            <a:tailEnd/>
          </a:ln>
        </p:spPr>
        <p:txBody>
          <a:bodyPr wrap="square" lIns="0" tIns="0" rIns="0" bIns="0">
            <a:spAutoFit/>
          </a:bodyPr>
          <a:lstStyle/>
          <a:p>
            <a:pPr>
              <a:spcBef>
                <a:spcPct val="50000"/>
              </a:spcBef>
            </a:pPr>
            <a:r>
              <a:rPr lang="en-US" sz="1400" b="1" dirty="0">
                <a:solidFill>
                  <a:srgbClr val="C00000"/>
                </a:solidFill>
              </a:rPr>
              <a:t>The </a:t>
            </a:r>
            <a:r>
              <a:rPr lang="en-US" sz="1400" b="1" dirty="0" err="1">
                <a:solidFill>
                  <a:srgbClr val="C00000"/>
                </a:solidFill>
              </a:rPr>
              <a:t>quasiuniform</a:t>
            </a:r>
            <a:r>
              <a:rPr lang="en-US" sz="1400" b="1" dirty="0">
                <a:solidFill>
                  <a:srgbClr val="C00000"/>
                </a:solidFill>
              </a:rPr>
              <a:t> particle field </a:t>
            </a:r>
            <a:r>
              <a:rPr lang="en-US" sz="1400" b="1" dirty="0" smtClean="0">
                <a:solidFill>
                  <a:srgbClr val="C00000"/>
                </a:solidFill>
              </a:rPr>
              <a:t>is</a:t>
            </a:r>
            <a:r>
              <a:rPr lang="ru-RU" sz="1400" b="1" dirty="0" smtClean="0">
                <a:solidFill>
                  <a:srgbClr val="C00000"/>
                </a:solidFill>
              </a:rPr>
              <a:t> </a:t>
            </a:r>
            <a:r>
              <a:rPr lang="en-US" sz="1400" b="1" dirty="0" smtClean="0">
                <a:solidFill>
                  <a:srgbClr val="C00000"/>
                </a:solidFill>
              </a:rPr>
              <a:t>formed </a:t>
            </a:r>
            <a:r>
              <a:rPr lang="en-US" sz="1400" b="1" dirty="0">
                <a:solidFill>
                  <a:srgbClr val="C00000"/>
                </a:solidFill>
              </a:rPr>
              <a:t>in biological patterns area</a:t>
            </a:r>
            <a:endParaRPr lang="ru-RU" sz="1400" b="1" dirty="0">
              <a:solidFill>
                <a:srgbClr val="C00000"/>
              </a:solidFill>
            </a:endParaRPr>
          </a:p>
        </p:txBody>
      </p:sp>
      <p:sp>
        <p:nvSpPr>
          <p:cNvPr id="65" name="Text Box 104"/>
          <p:cNvSpPr txBox="1">
            <a:spLocks noChangeArrowheads="1"/>
          </p:cNvSpPr>
          <p:nvPr/>
        </p:nvSpPr>
        <p:spPr bwMode="auto">
          <a:xfrm>
            <a:off x="328613" y="6149975"/>
            <a:ext cx="4014787" cy="430887"/>
          </a:xfrm>
          <a:prstGeom prst="rect">
            <a:avLst/>
          </a:prstGeom>
          <a:noFill/>
          <a:ln w="9525">
            <a:noFill/>
            <a:miter lim="800000"/>
            <a:headEnd/>
            <a:tailEnd/>
          </a:ln>
        </p:spPr>
        <p:txBody>
          <a:bodyPr wrap="square" lIns="0" tIns="0" rIns="0" bIns="0">
            <a:spAutoFit/>
          </a:bodyPr>
          <a:lstStyle/>
          <a:p>
            <a:pPr>
              <a:spcBef>
                <a:spcPct val="50000"/>
              </a:spcBef>
            </a:pPr>
            <a:r>
              <a:rPr lang="en-US" sz="1400" b="1" dirty="0"/>
              <a:t>The experimental arrangement at radiobiological </a:t>
            </a:r>
            <a:r>
              <a:rPr lang="ru-RU" sz="1400" b="1" dirty="0" err="1"/>
              <a:t>exposure</a:t>
            </a:r>
            <a:r>
              <a:rPr lang="en-US" sz="1400" b="1" dirty="0"/>
              <a:t>s at the </a:t>
            </a:r>
            <a:r>
              <a:rPr lang="en-US" sz="1400" b="1" dirty="0" err="1"/>
              <a:t>Nuclotron</a:t>
            </a:r>
            <a:endParaRPr lang="ru-RU" sz="1400" b="1" dirty="0"/>
          </a:p>
        </p:txBody>
      </p:sp>
      <p:graphicFrame>
        <p:nvGraphicFramePr>
          <p:cNvPr id="66" name="Group 250"/>
          <p:cNvGraphicFramePr>
            <a:graphicFrameLocks noGrp="1"/>
          </p:cNvGraphicFramePr>
          <p:nvPr/>
        </p:nvGraphicFramePr>
        <p:xfrm>
          <a:off x="4648200" y="4572000"/>
          <a:ext cx="4318000" cy="1311529"/>
        </p:xfrm>
        <a:graphic>
          <a:graphicData uri="http://schemas.openxmlformats.org/drawingml/2006/table">
            <a:tbl>
              <a:tblPr/>
              <a:tblGrid>
                <a:gridCol w="669925"/>
                <a:gridCol w="506413"/>
                <a:gridCol w="498475"/>
                <a:gridCol w="552450"/>
                <a:gridCol w="536575"/>
                <a:gridCol w="561975"/>
                <a:gridCol w="496887"/>
                <a:gridCol w="495300"/>
              </a:tblGrid>
              <a:tr h="276225">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rPr>
                        <a:t>Nuclei</a:t>
                      </a:r>
                      <a:endParaRPr kumimoji="0" lang="ru-RU" sz="1400" b="1" i="0" u="none" strike="noStrike" cap="none" normalizeH="0" baseline="0" dirty="0" smtClean="0">
                        <a:ln>
                          <a:noFill/>
                        </a:ln>
                        <a:solidFill>
                          <a:schemeClr val="tx1"/>
                        </a:solidFill>
                        <a:effectLst/>
                        <a:latin typeface="Times New Roman" pitchFamily="18" charset="0"/>
                      </a:endParaRPr>
                    </a:p>
                  </a:txBody>
                  <a:tcPr marL="19050" marR="19050" marT="19050" marB="190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Times New Roman" pitchFamily="18" charset="0"/>
                          <a:cs typeface="Times New Roman" pitchFamily="18" charset="0"/>
                        </a:rPr>
                        <a:t>p</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Times New Roman" pitchFamily="18" charset="0"/>
                          <a:cs typeface="Times New Roman" pitchFamily="18" charset="0"/>
                        </a:rPr>
                        <a:t>He</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Times New Roman" pitchFamily="18" charset="0"/>
                          <a:cs typeface="Times New Roman" pitchFamily="18" charset="0"/>
                        </a:rPr>
                        <a:t>C</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Times New Roman" pitchFamily="18" charset="0"/>
                          <a:cs typeface="Times New Roman" pitchFamily="18" charset="0"/>
                        </a:rPr>
                        <a:t>C</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Times New Roman" pitchFamily="18" charset="0"/>
                          <a:cs typeface="Times New Roman" pitchFamily="18" charset="0"/>
                        </a:rPr>
                        <a:t>Mg</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dirty="0" err="1" smtClean="0">
                          <a:ln>
                            <a:noFill/>
                          </a:ln>
                          <a:solidFill>
                            <a:srgbClr val="C00000"/>
                          </a:solidFill>
                          <a:effectLst/>
                          <a:latin typeface="Times New Roman" pitchFamily="18" charset="0"/>
                          <a:cs typeface="Times New Roman" pitchFamily="18" charset="0"/>
                        </a:rPr>
                        <a:t>Ar</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Times New Roman" pitchFamily="18" charset="0"/>
                          <a:cs typeface="Times New Roman" pitchFamily="18" charset="0"/>
                        </a:rPr>
                        <a:t>Fe</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113">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Energy</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GeV/n</a:t>
                      </a:r>
                      <a:endParaRPr kumimoji="0" lang="ru-RU" sz="1400" b="1" i="0" u="none" strike="noStrike" cap="none" normalizeH="0" baseline="0" smtClean="0">
                        <a:ln>
                          <a:noFill/>
                        </a:ln>
                        <a:solidFill>
                          <a:schemeClr val="tx1"/>
                        </a:solidFill>
                        <a:effectLst/>
                        <a:latin typeface="Times New Roman" pitchFamily="18" charset="0"/>
                      </a:endParaRPr>
                    </a:p>
                  </a:txBody>
                  <a:tcPr marL="19050" marR="19050" marT="19050" marB="190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1</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0.5</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rPr>
                        <a:t>1</a:t>
                      </a:r>
                      <a:endParaRPr kumimoji="0" lang="ru-RU" sz="1400" b="1" i="0" u="none" strike="noStrike" cap="none" normalizeH="0" baseline="0" dirty="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0.5 </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0.5 </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1</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1.25</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6100">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LET in blood</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keV/</a:t>
                      </a:r>
                      <a:r>
                        <a:rPr kumimoji="0" lang="en-US" sz="1400" b="1" i="0" u="none" strike="noStrike" cap="none" normalizeH="0" baseline="0" smtClean="0">
                          <a:ln>
                            <a:noFill/>
                          </a:ln>
                          <a:solidFill>
                            <a:schemeClr val="tx1"/>
                          </a:solidFill>
                          <a:effectLst/>
                          <a:latin typeface="Symbol" pitchFamily="18" charset="2"/>
                        </a:rPr>
                        <a:t>m</a:t>
                      </a:r>
                      <a:r>
                        <a:rPr kumimoji="0" lang="en-US" sz="1400" b="1" i="0" u="none" strike="noStrike" cap="none" normalizeH="0" baseline="0" smtClean="0">
                          <a:ln>
                            <a:noFill/>
                          </a:ln>
                          <a:solidFill>
                            <a:schemeClr val="tx1"/>
                          </a:solidFill>
                          <a:effectLst/>
                          <a:latin typeface="Times New Roman" pitchFamily="18" charset="0"/>
                        </a:rPr>
                        <a:t>m</a:t>
                      </a:r>
                      <a:endParaRPr kumimoji="0" lang="ru-RU" sz="1400" b="1" i="0" u="none" strike="noStrike" cap="none" normalizeH="0" baseline="0" smtClean="0">
                        <a:ln>
                          <a:noFill/>
                        </a:ln>
                        <a:solidFill>
                          <a:schemeClr val="tx1"/>
                        </a:solidFill>
                        <a:effectLst/>
                        <a:latin typeface="Times New Roman" pitchFamily="18" charset="0"/>
                      </a:endParaRPr>
                    </a:p>
                  </a:txBody>
                  <a:tcPr marL="19050" marR="19050" marT="19050" marB="190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0.233</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1.157</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8.40</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10.65</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39.62</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rPr>
                        <a:t>75.5</a:t>
                      </a:r>
                      <a:endParaRPr kumimoji="0" lang="ru-RU" sz="1400" b="1" i="0" u="none" strike="noStrike" cap="none" normalizeH="0" baseline="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rPr>
                        <a:t>151.4</a:t>
                      </a:r>
                      <a:endParaRPr kumimoji="0" lang="ru-RU" sz="1400" b="1" i="0" u="none" strike="noStrike" cap="none" normalizeH="0" baseline="0" dirty="0" smtClean="0">
                        <a:ln>
                          <a:noFill/>
                        </a:ln>
                        <a:solidFill>
                          <a:schemeClr val="tx1"/>
                        </a:solidFill>
                        <a:effectLst/>
                        <a:latin typeface="Times New Roman" pitchFamily="18" charset="0"/>
                      </a:endParaRPr>
                    </a:p>
                  </a:txBody>
                  <a:tcPr marL="0" marR="0" marT="19050" marB="190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 name="Text Box 251"/>
          <p:cNvSpPr txBox="1">
            <a:spLocks noChangeArrowheads="1"/>
          </p:cNvSpPr>
          <p:nvPr/>
        </p:nvSpPr>
        <p:spPr bwMode="auto">
          <a:xfrm>
            <a:off x="4648200" y="6172200"/>
            <a:ext cx="4322762" cy="215444"/>
          </a:xfrm>
          <a:prstGeom prst="rect">
            <a:avLst/>
          </a:prstGeom>
          <a:noFill/>
          <a:ln w="9525">
            <a:noFill/>
            <a:miter lim="800000"/>
            <a:headEnd/>
            <a:tailEnd/>
          </a:ln>
        </p:spPr>
        <p:txBody>
          <a:bodyPr lIns="0" tIns="0" rIns="0" bIns="0">
            <a:spAutoFit/>
          </a:bodyPr>
          <a:lstStyle/>
          <a:p>
            <a:pPr algn="ctr">
              <a:spcBef>
                <a:spcPct val="50000"/>
              </a:spcBef>
            </a:pPr>
            <a:r>
              <a:rPr lang="en-US" sz="1400" b="1" dirty="0"/>
              <a:t>List of radiobiological experiments at the </a:t>
            </a:r>
            <a:r>
              <a:rPr lang="en-US" sz="1400" b="1" dirty="0" err="1" smtClean="0"/>
              <a:t>Nuclotron</a:t>
            </a:r>
            <a:endParaRPr lang="ru-RU" sz="1400" b="1" dirty="0"/>
          </a:p>
        </p:txBody>
      </p:sp>
      <p:sp>
        <p:nvSpPr>
          <p:cNvPr id="68" name="Прямоугольник 67"/>
          <p:cNvSpPr/>
          <p:nvPr/>
        </p:nvSpPr>
        <p:spPr>
          <a:xfrm>
            <a:off x="3581400" y="663476"/>
            <a:ext cx="1676400" cy="2308324"/>
          </a:xfrm>
          <a:prstGeom prst="rect">
            <a:avLst/>
          </a:prstGeom>
        </p:spPr>
        <p:txBody>
          <a:bodyPr wrap="square">
            <a:spAutoFit/>
          </a:bodyPr>
          <a:lstStyle/>
          <a:p>
            <a:pPr algn="just"/>
            <a:r>
              <a:rPr lang="en-US" sz="1200" b="1" dirty="0" smtClean="0">
                <a:cs typeface="Times New Roman" pitchFamily="18" charset="0"/>
              </a:rPr>
              <a:t>The spatial </a:t>
            </a:r>
            <a:r>
              <a:rPr lang="en-US" sz="1200" b="1" dirty="0" err="1" smtClean="0">
                <a:cs typeface="Times New Roman" pitchFamily="18" charset="0"/>
              </a:rPr>
              <a:t>distribu-tions</a:t>
            </a:r>
            <a:r>
              <a:rPr lang="en-US" sz="1200" b="1" dirty="0" smtClean="0">
                <a:cs typeface="Times New Roman" pitchFamily="18" charset="0"/>
              </a:rPr>
              <a:t> of X and Y wires currents measured by the </a:t>
            </a:r>
            <a:r>
              <a:rPr lang="en-US" sz="1200" b="1" dirty="0" err="1" smtClean="0">
                <a:cs typeface="Times New Roman" pitchFamily="18" charset="0"/>
              </a:rPr>
              <a:t>multiwire</a:t>
            </a:r>
            <a:r>
              <a:rPr lang="en-US" sz="1200" b="1" dirty="0" smtClean="0">
                <a:cs typeface="Times New Roman" pitchFamily="18" charset="0"/>
              </a:rPr>
              <a:t> </a:t>
            </a:r>
            <a:r>
              <a:rPr lang="en-US" sz="1200" b="1" dirty="0" err="1" smtClean="0">
                <a:cs typeface="Times New Roman" pitchFamily="18" charset="0"/>
              </a:rPr>
              <a:t>propor-tional</a:t>
            </a:r>
            <a:r>
              <a:rPr lang="en-US" sz="1200" b="1" dirty="0" smtClean="0">
                <a:cs typeface="Times New Roman" pitchFamily="18" charset="0"/>
              </a:rPr>
              <a:t> chamber (● </a:t>
            </a:r>
            <a:r>
              <a:rPr lang="ru-RU" sz="1200" b="1" dirty="0" smtClean="0">
                <a:cs typeface="Times New Roman" pitchFamily="18" charset="0"/>
                <a:sym typeface="Symbol" pitchFamily="18" charset="2"/>
              </a:rPr>
              <a:t></a:t>
            </a:r>
            <a:r>
              <a:rPr lang="en-US" sz="1200" b="1" dirty="0" smtClean="0">
                <a:cs typeface="Times New Roman" pitchFamily="18" charset="0"/>
              </a:rPr>
              <a:t> X; </a:t>
            </a:r>
            <a:r>
              <a:rPr lang="en-US" sz="1200" b="1" dirty="0" smtClean="0">
                <a:cs typeface="Times New Roman" pitchFamily="18" charset="0"/>
                <a:sym typeface="Symbol" pitchFamily="18" charset="2"/>
              </a:rPr>
              <a:t>▲</a:t>
            </a:r>
            <a:r>
              <a:rPr lang="ru-RU" sz="1200" b="1" dirty="0" smtClean="0">
                <a:cs typeface="Times New Roman" pitchFamily="18" charset="0"/>
                <a:sym typeface="Symbol" pitchFamily="18" charset="2"/>
              </a:rPr>
              <a:t></a:t>
            </a:r>
            <a:r>
              <a:rPr lang="en-US" sz="1200" b="1" dirty="0" smtClean="0">
                <a:cs typeface="Times New Roman" pitchFamily="18" charset="0"/>
              </a:rPr>
              <a:t>Y) and TLD readings</a:t>
            </a:r>
            <a:r>
              <a:rPr lang="en-US" sz="1200" b="1" dirty="0" smtClean="0">
                <a:cs typeface="Times New Roman" pitchFamily="18" charset="0"/>
                <a:sym typeface="Symbol" pitchFamily="18" charset="2"/>
              </a:rPr>
              <a:t> distribution (○ </a:t>
            </a:r>
            <a:r>
              <a:rPr lang="ru-RU" sz="1200" b="1" dirty="0" smtClean="0">
                <a:cs typeface="Times New Roman" pitchFamily="18" charset="0"/>
                <a:sym typeface="Symbol" pitchFamily="18" charset="2"/>
              </a:rPr>
              <a:t></a:t>
            </a:r>
            <a:r>
              <a:rPr lang="en-US" sz="1200" b="1" dirty="0" smtClean="0">
                <a:cs typeface="Times New Roman" pitchFamily="18" charset="0"/>
              </a:rPr>
              <a:t>X; </a:t>
            </a:r>
            <a:r>
              <a:rPr lang="ru-RU" sz="1200" b="1" dirty="0" smtClean="0">
                <a:cs typeface="Times New Roman" pitchFamily="18" charset="0"/>
                <a:sym typeface="Symbol" pitchFamily="18" charset="2"/>
              </a:rPr>
              <a:t></a:t>
            </a:r>
            <a:r>
              <a:rPr lang="en-US" sz="1200" b="1" dirty="0" smtClean="0">
                <a:cs typeface="Times New Roman" pitchFamily="18" charset="0"/>
              </a:rPr>
              <a:t> </a:t>
            </a:r>
            <a:r>
              <a:rPr lang="ru-RU" sz="1200" b="1" dirty="0" smtClean="0">
                <a:cs typeface="Times New Roman" pitchFamily="18" charset="0"/>
                <a:sym typeface="Symbol" pitchFamily="18" charset="2"/>
              </a:rPr>
              <a:t></a:t>
            </a:r>
            <a:r>
              <a:rPr lang="en-US" sz="1200" b="1" dirty="0" smtClean="0">
                <a:cs typeface="Times New Roman" pitchFamily="18" charset="0"/>
              </a:rPr>
              <a:t> Y)</a:t>
            </a:r>
            <a:r>
              <a:rPr lang="en-US" sz="1200" b="1" dirty="0" smtClean="0">
                <a:cs typeface="Times New Roman" pitchFamily="18" charset="0"/>
                <a:sym typeface="Symbol" pitchFamily="18" charset="2"/>
              </a:rPr>
              <a:t>  in the formed field of 1 </a:t>
            </a:r>
            <a:r>
              <a:rPr lang="en-US" sz="1200" b="1" dirty="0" err="1" smtClean="0">
                <a:cs typeface="Times New Roman" pitchFamily="18" charset="0"/>
                <a:sym typeface="Symbol" pitchFamily="18" charset="2"/>
              </a:rPr>
              <a:t>GeV</a:t>
            </a:r>
            <a:r>
              <a:rPr lang="en-US" sz="1200" b="1" dirty="0" smtClean="0">
                <a:cs typeface="Times New Roman" pitchFamily="18" charset="0"/>
                <a:sym typeface="Symbol" pitchFamily="18" charset="2"/>
              </a:rPr>
              <a:t> protons. The dashed lines are the borders of the </a:t>
            </a:r>
            <a:r>
              <a:rPr lang="en-US" sz="1200" b="1" dirty="0" err="1" smtClean="0">
                <a:cs typeface="Times New Roman" pitchFamily="18" charset="0"/>
                <a:sym typeface="Symbol" pitchFamily="18" charset="2"/>
              </a:rPr>
              <a:t>irradia-tion</a:t>
            </a:r>
            <a:r>
              <a:rPr lang="en-US" sz="1200" b="1" dirty="0" smtClean="0">
                <a:cs typeface="Times New Roman" pitchFamily="18" charset="0"/>
                <a:sym typeface="Symbol" pitchFamily="18" charset="2"/>
              </a:rPr>
              <a:t> area</a:t>
            </a:r>
            <a:endParaRPr lang="ru-RU" sz="1200" b="1" dirty="0">
              <a:cs typeface="Times New Roman" pitchFamily="18" charset="0"/>
              <a:sym typeface="Symbol" pitchFamily="18" charset="2"/>
            </a:endParaRPr>
          </a:p>
        </p:txBody>
      </p:sp>
      <p:sp>
        <p:nvSpPr>
          <p:cNvPr id="70" name="Прямоугольник 69"/>
          <p:cNvSpPr/>
          <p:nvPr/>
        </p:nvSpPr>
        <p:spPr>
          <a:xfrm>
            <a:off x="5410200" y="3810000"/>
            <a:ext cx="3657600" cy="461665"/>
          </a:xfrm>
          <a:prstGeom prst="rect">
            <a:avLst/>
          </a:prstGeom>
        </p:spPr>
        <p:txBody>
          <a:bodyPr wrap="square">
            <a:spAutoFit/>
          </a:bodyPr>
          <a:lstStyle/>
          <a:p>
            <a:pPr algn="just" eaLnBrk="0" hangingPunct="0"/>
            <a:r>
              <a:rPr lang="ru-RU" sz="1200" b="1" dirty="0" err="1" smtClean="0"/>
              <a:t>The</a:t>
            </a:r>
            <a:r>
              <a:rPr lang="ru-RU" sz="1200" b="1" dirty="0" smtClean="0"/>
              <a:t> </a:t>
            </a:r>
            <a:r>
              <a:rPr lang="en-US" sz="1200" b="1" dirty="0" err="1" smtClean="0"/>
              <a:t>dosimetric</a:t>
            </a:r>
            <a:r>
              <a:rPr lang="en-US" sz="1200" b="1" dirty="0" smtClean="0"/>
              <a:t> </a:t>
            </a:r>
            <a:r>
              <a:rPr lang="ru-RU" sz="1200" b="1" dirty="0" err="1" smtClean="0"/>
              <a:t>ionization</a:t>
            </a:r>
            <a:r>
              <a:rPr lang="ru-RU" sz="1200" b="1" dirty="0" smtClean="0"/>
              <a:t> </a:t>
            </a:r>
            <a:r>
              <a:rPr lang="ru-RU" sz="1200" b="1" dirty="0" err="1" smtClean="0"/>
              <a:t>chamber</a:t>
            </a:r>
            <a:r>
              <a:rPr lang="ru-RU" sz="1200" b="1" dirty="0" smtClean="0"/>
              <a:t> </a:t>
            </a:r>
            <a:r>
              <a:rPr lang="ru-RU" sz="1200" b="1" dirty="0" err="1" smtClean="0"/>
              <a:t>calibration</a:t>
            </a:r>
            <a:r>
              <a:rPr lang="ru-RU" sz="1200" b="1" dirty="0" smtClean="0"/>
              <a:t> </a:t>
            </a:r>
            <a:r>
              <a:rPr lang="ru-RU" sz="1200" b="1" dirty="0" err="1" smtClean="0"/>
              <a:t>at</a:t>
            </a:r>
            <a:r>
              <a:rPr lang="ru-RU" sz="1200" b="1" dirty="0" smtClean="0"/>
              <a:t> </a:t>
            </a:r>
            <a:r>
              <a:rPr lang="ru-RU" sz="1200" b="1" dirty="0" err="1" smtClean="0"/>
              <a:t>the</a:t>
            </a:r>
            <a:r>
              <a:rPr lang="ru-RU" sz="1200" b="1" dirty="0" smtClean="0"/>
              <a:t> </a:t>
            </a:r>
            <a:r>
              <a:rPr lang="en-US" sz="1200" b="1" dirty="0" smtClean="0"/>
              <a:t>N</a:t>
            </a:r>
            <a:r>
              <a:rPr lang="ru-RU" sz="1200" b="1" dirty="0" err="1" smtClean="0"/>
              <a:t>uclotron</a:t>
            </a:r>
            <a:r>
              <a:rPr lang="ru-RU" sz="1200" b="1" dirty="0" smtClean="0"/>
              <a:t> </a:t>
            </a:r>
            <a:r>
              <a:rPr lang="ru-RU" sz="1200" b="1" dirty="0" err="1" smtClean="0"/>
              <a:t>beams</a:t>
            </a:r>
            <a:r>
              <a:rPr lang="en-US" sz="1200" b="1" dirty="0" smtClean="0"/>
              <a:t> by the activation detectors</a:t>
            </a:r>
            <a:endParaRPr lang="ru-RU" sz="1200" b="1" dirty="0"/>
          </a:p>
        </p:txBody>
      </p:sp>
    </p:spTree>
    <p:extLst>
      <p:ext uri="{BB962C8B-B14F-4D97-AF65-F5344CB8AC3E}">
        <p14:creationId xmlns:p14="http://schemas.microsoft.com/office/powerpoint/2010/main" val="18439933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C:\Documents and Settings\kovalenko\My Documents\2_JINR\Шарков\иллюстрации\Памела_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22838" y="898525"/>
            <a:ext cx="4110037" cy="581977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74759" name="Заголовок 7"/>
          <p:cNvSpPr>
            <a:spLocks noGrp="1"/>
          </p:cNvSpPr>
          <p:nvPr>
            <p:ph type="title" idx="4294967295"/>
          </p:nvPr>
        </p:nvSpPr>
        <p:spPr>
          <a:xfrm>
            <a:off x="0" y="76200"/>
            <a:ext cx="9144000" cy="647700"/>
          </a:xfrm>
          <a:extLst/>
        </p:spPr>
        <p:txBody>
          <a:bodyPr>
            <a:noAutofit/>
            <a:scene3d>
              <a:camera prst="orthographicFront"/>
              <a:lightRig rig="soft" dir="t">
                <a:rot lat="0" lon="0" rev="16800000"/>
              </a:lightRig>
            </a:scene3d>
            <a:sp3d prstMaterial="softEdge">
              <a:bevelT w="38100" h="38100"/>
            </a:sp3d>
          </a:bodyPr>
          <a:lstStyle/>
          <a:p>
            <a:pPr algn="ctr" eaLnBrk="1" fontAlgn="auto" hangingPunct="1">
              <a:spcAft>
                <a:spcPts val="0"/>
              </a:spcAft>
              <a:defRPr/>
            </a:pPr>
            <a:r>
              <a:rPr lang="en-US" sz="2800" dirty="0" smtClean="0">
                <a:latin typeface="Arial" panose="020B0604020202020204" pitchFamily="34" charset="0"/>
                <a:ea typeface="+mj-ea"/>
              </a:rPr>
              <a:t>Radiation damage of electronics</a:t>
            </a:r>
            <a:r>
              <a:rPr lang="ru-RU" sz="2800" dirty="0" smtClean="0">
                <a:latin typeface="Arial" panose="020B0604020202020204" pitchFamily="34" charset="0"/>
                <a:ea typeface="+mj-ea"/>
              </a:rPr>
              <a:t>. </a:t>
            </a:r>
            <a:r>
              <a:rPr lang="en-US" sz="2800" dirty="0" smtClean="0">
                <a:latin typeface="Arial" panose="020B0604020202020204" pitchFamily="34" charset="0"/>
                <a:ea typeface="+mj-ea"/>
              </a:rPr>
              <a:t>Research at </a:t>
            </a:r>
            <a:r>
              <a:rPr lang="en-US" sz="2800" dirty="0" err="1" smtClean="0">
                <a:solidFill>
                  <a:srgbClr val="FF0000"/>
                </a:solidFill>
                <a:latin typeface="Arial" panose="020B0604020202020204" pitchFamily="34" charset="0"/>
                <a:ea typeface="+mj-ea"/>
              </a:rPr>
              <a:t>Nuclotron</a:t>
            </a:r>
            <a:r>
              <a:rPr lang="ru-RU" sz="2800" dirty="0" smtClean="0">
                <a:solidFill>
                  <a:srgbClr val="FF0000"/>
                </a:solidFill>
                <a:latin typeface="Arial" panose="020B0604020202020204" pitchFamily="34" charset="0"/>
                <a:ea typeface="+mj-ea"/>
              </a:rPr>
              <a:t>.</a:t>
            </a:r>
          </a:p>
        </p:txBody>
      </p:sp>
      <p:grpSp>
        <p:nvGrpSpPr>
          <p:cNvPr id="28675" name="Группа 13"/>
          <p:cNvGrpSpPr>
            <a:grpSpLocks/>
          </p:cNvGrpSpPr>
          <p:nvPr/>
        </p:nvGrpSpPr>
        <p:grpSpPr bwMode="auto">
          <a:xfrm>
            <a:off x="222250" y="803275"/>
            <a:ext cx="4476750" cy="2132013"/>
            <a:chOff x="381000" y="2438400"/>
            <a:chExt cx="8458200" cy="1981200"/>
          </a:xfrm>
        </p:grpSpPr>
        <p:grpSp>
          <p:nvGrpSpPr>
            <p:cNvPr id="28679" name="Группа 24"/>
            <p:cNvGrpSpPr>
              <a:grpSpLocks/>
            </p:cNvGrpSpPr>
            <p:nvPr/>
          </p:nvGrpSpPr>
          <p:grpSpPr bwMode="auto">
            <a:xfrm>
              <a:off x="381000" y="2438400"/>
              <a:ext cx="8458200" cy="1981200"/>
              <a:chOff x="428596" y="4786321"/>
              <a:chExt cx="8358217" cy="1643076"/>
            </a:xfrm>
          </p:grpSpPr>
          <p:grpSp>
            <p:nvGrpSpPr>
              <p:cNvPr id="28681" name="Группа 18"/>
              <p:cNvGrpSpPr>
                <a:grpSpLocks/>
              </p:cNvGrpSpPr>
              <p:nvPr/>
            </p:nvGrpSpPr>
            <p:grpSpPr bwMode="auto">
              <a:xfrm>
                <a:off x="858429" y="4786321"/>
                <a:ext cx="7928384" cy="1643076"/>
                <a:chOff x="715722" y="4929197"/>
                <a:chExt cx="8071120" cy="1785951"/>
              </a:xfrm>
            </p:grpSpPr>
            <p:sp>
              <p:nvSpPr>
                <p:cNvPr id="11" name="Прямоугольник 10"/>
                <p:cNvSpPr/>
                <p:nvPr/>
              </p:nvSpPr>
              <p:spPr>
                <a:xfrm>
                  <a:off x="715655" y="4929197"/>
                  <a:ext cx="8071187" cy="1785951"/>
                </a:xfrm>
                <a:prstGeom prst="rect">
                  <a:avLst/>
                </a:prstGeom>
                <a:solidFill>
                  <a:schemeClr val="bg1">
                    <a:lumMod val="8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86" name="TextBox 17"/>
                <p:cNvSpPr txBox="1">
                  <a:spLocks noChangeArrowheads="1"/>
                </p:cNvSpPr>
                <p:nvPr/>
              </p:nvSpPr>
              <p:spPr bwMode="auto">
                <a:xfrm>
                  <a:off x="750855" y="5214453"/>
                  <a:ext cx="7877887" cy="27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eaLnBrk="1" hangingPunct="1">
                    <a:lnSpc>
                      <a:spcPct val="120000"/>
                    </a:lnSpc>
                    <a:spcBef>
                      <a:spcPts val="600"/>
                    </a:spcBef>
                    <a:spcAft>
                      <a:spcPts val="600"/>
                    </a:spcAft>
                  </a:pPr>
                  <a:endParaRPr kumimoji="0" lang="ru-RU" sz="2000"/>
                </a:p>
              </p:txBody>
            </p:sp>
          </p:grpSp>
          <p:sp>
            <p:nvSpPr>
              <p:cNvPr id="10" name="Прямоугольник 9"/>
              <p:cNvSpPr/>
              <p:nvPr/>
            </p:nvSpPr>
            <p:spPr>
              <a:xfrm>
                <a:off x="428596" y="4786321"/>
                <a:ext cx="357429" cy="1643075"/>
              </a:xfrm>
              <a:prstGeom prst="rect">
                <a:avLst/>
              </a:prstGeom>
              <a:solidFill>
                <a:srgbClr val="A30505"/>
              </a:solidFill>
              <a:ln>
                <a:solidFill>
                  <a:srgbClr val="A3050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8680" name="TextBox 12"/>
            <p:cNvSpPr txBox="1">
              <a:spLocks noChangeArrowheads="1"/>
            </p:cNvSpPr>
            <p:nvPr/>
          </p:nvSpPr>
          <p:spPr bwMode="auto">
            <a:xfrm>
              <a:off x="988220" y="2555769"/>
              <a:ext cx="7772399" cy="180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algn="just" eaLnBrk="1" hangingPunct="1"/>
              <a:r>
                <a:rPr kumimoji="0" lang="en-US" dirty="0" smtClean="0"/>
                <a:t>Relativistic heavy ion beams at </a:t>
              </a:r>
              <a:r>
                <a:rPr kumimoji="0" lang="en-US" dirty="0" err="1" smtClean="0">
                  <a:solidFill>
                    <a:srgbClr val="FF0000"/>
                  </a:solidFill>
                </a:rPr>
                <a:t>Nuclotron</a:t>
              </a:r>
              <a:r>
                <a:rPr kumimoji="0" lang="ru-RU" dirty="0" smtClean="0"/>
                <a:t> </a:t>
              </a:r>
              <a:r>
                <a:rPr kumimoji="0" lang="en-US" dirty="0" smtClean="0"/>
                <a:t>are unique instrument for test of microelectronics for space program</a:t>
              </a:r>
              <a:endParaRPr kumimoji="0" lang="ru-RU" dirty="0"/>
            </a:p>
          </p:txBody>
        </p:sp>
      </p:grpSp>
      <p:grpSp>
        <p:nvGrpSpPr>
          <p:cNvPr id="28676" name="Group 5"/>
          <p:cNvGrpSpPr>
            <a:grpSpLocks/>
          </p:cNvGrpSpPr>
          <p:nvPr/>
        </p:nvGrpSpPr>
        <p:grpSpPr bwMode="auto">
          <a:xfrm>
            <a:off x="730250" y="2963863"/>
            <a:ext cx="3559175" cy="3894137"/>
            <a:chOff x="563" y="116"/>
            <a:chExt cx="2802" cy="3653"/>
          </a:xfrm>
        </p:grpSpPr>
        <p:pic>
          <p:nvPicPr>
            <p:cNvPr id="28677" name="Picture 4" descr="GCRComposi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 y="116"/>
              <a:ext cx="2802" cy="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6"/>
            <p:cNvSpPr>
              <a:spLocks noChangeArrowheads="1"/>
            </p:cNvSpPr>
            <p:nvPr/>
          </p:nvSpPr>
          <p:spPr bwMode="auto">
            <a:xfrm>
              <a:off x="816" y="224"/>
              <a:ext cx="1048" cy="1856"/>
            </a:xfrm>
            <a:prstGeom prst="rect">
              <a:avLst/>
            </a:prstGeom>
            <a:noFill/>
            <a:ln w="127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pic>
        <p:nvPicPr>
          <p:cNvPr id="14" name="Рисунок 5" descr="pamel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4"/>
          <a:stretch/>
        </p:blipFill>
        <p:spPr bwMode="auto">
          <a:xfrm>
            <a:off x="2987824" y="3068960"/>
            <a:ext cx="1130623" cy="1788045"/>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9439477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0" y="0"/>
            <a:ext cx="9144000" cy="1284288"/>
          </a:xfrm>
          <a:extLst/>
        </p:spPr>
        <p:txBody>
          <a:bodyPr>
            <a:noAutofit/>
            <a:scene3d>
              <a:camera prst="orthographicFront"/>
              <a:lightRig rig="soft" dir="t">
                <a:rot lat="0" lon="0" rev="16800000"/>
              </a:lightRig>
            </a:scene3d>
            <a:sp3d prstMaterial="softEdge">
              <a:bevelT w="38100" h="38100"/>
            </a:sp3d>
          </a:bodyPr>
          <a:lstStyle/>
          <a:p>
            <a:pPr algn="ctr" eaLnBrk="1" fontAlgn="auto" hangingPunct="1">
              <a:lnSpc>
                <a:spcPct val="80000"/>
              </a:lnSpc>
              <a:spcAft>
                <a:spcPts val="0"/>
              </a:spcAft>
              <a:defRPr/>
            </a:pPr>
            <a:r>
              <a:rPr lang="en-US" sz="2800" b="1" dirty="0" smtClean="0">
                <a:latin typeface="Arial" panose="020B0604020202020204" pitchFamily="34" charset="0"/>
                <a:ea typeface="+mj-ea"/>
              </a:rPr>
              <a:t>Study of irradiation of sub-critical </a:t>
            </a:r>
            <a:br>
              <a:rPr lang="en-US" sz="2800" b="1" dirty="0" smtClean="0">
                <a:latin typeface="Arial" panose="020B0604020202020204" pitchFamily="34" charset="0"/>
                <a:ea typeface="+mj-ea"/>
              </a:rPr>
            </a:br>
            <a:r>
              <a:rPr lang="en-US" sz="2800" b="1" dirty="0" smtClean="0">
                <a:latin typeface="Arial" panose="020B0604020202020204" pitchFamily="34" charset="0"/>
                <a:ea typeface="+mj-ea"/>
              </a:rPr>
              <a:t>uranium assembly + </a:t>
            </a:r>
            <a:r>
              <a:rPr lang="en-US" sz="2800" b="1" dirty="0">
                <a:latin typeface="Arial" panose="020B0604020202020204" pitchFamily="34" charset="0"/>
                <a:ea typeface="+mj-ea"/>
              </a:rPr>
              <a:t>l</a:t>
            </a:r>
            <a:r>
              <a:rPr lang="en-US" sz="2800" b="1" dirty="0" smtClean="0">
                <a:latin typeface="Arial" panose="020B0604020202020204" pitchFamily="34" charset="0"/>
                <a:ea typeface="+mj-ea"/>
              </a:rPr>
              <a:t>ead target. </a:t>
            </a:r>
            <a:r>
              <a:rPr lang="en-US" sz="2800" b="1" dirty="0">
                <a:latin typeface="Arial" panose="020B0604020202020204" pitchFamily="34" charset="0"/>
                <a:ea typeface="+mj-ea"/>
              </a:rPr>
              <a:t>I</a:t>
            </a:r>
            <a:r>
              <a:rPr lang="en-US" sz="2800" b="1" dirty="0" smtClean="0">
                <a:latin typeface="Arial" panose="020B0604020202020204" pitchFamily="34" charset="0"/>
                <a:ea typeface="+mj-ea"/>
              </a:rPr>
              <a:t>nternational collaboration “</a:t>
            </a:r>
            <a:r>
              <a:rPr lang="en-US" sz="2800" b="1" dirty="0" err="1" smtClean="0">
                <a:latin typeface="Arial" panose="020B0604020202020204" pitchFamily="34" charset="0"/>
                <a:ea typeface="+mj-ea"/>
              </a:rPr>
              <a:t>Energy+Transmutation</a:t>
            </a:r>
            <a:r>
              <a:rPr lang="en-US" sz="2800" b="1" dirty="0" smtClean="0">
                <a:latin typeface="Arial" panose="020B0604020202020204" pitchFamily="34" charset="0"/>
                <a:ea typeface="+mj-ea"/>
              </a:rPr>
              <a:t>” at </a:t>
            </a:r>
            <a:r>
              <a:rPr lang="en-US" sz="2800" b="1" dirty="0" err="1" smtClean="0">
                <a:solidFill>
                  <a:srgbClr val="FF0000"/>
                </a:solidFill>
                <a:latin typeface="Arial" panose="020B0604020202020204" pitchFamily="34" charset="0"/>
                <a:ea typeface="+mj-ea"/>
              </a:rPr>
              <a:t>Nuclotron</a:t>
            </a:r>
            <a:endParaRPr lang="en-US" sz="2800" b="1" dirty="0" smtClean="0">
              <a:solidFill>
                <a:srgbClr val="FF0000"/>
              </a:solidFill>
              <a:latin typeface="Arial" panose="020B0604020202020204" pitchFamily="34" charset="0"/>
              <a:ea typeface="+mj-ea"/>
            </a:endParaRPr>
          </a:p>
        </p:txBody>
      </p:sp>
      <p:pic>
        <p:nvPicPr>
          <p:cNvPr id="2457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7038" y="1284288"/>
            <a:ext cx="5664200"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0" y="4746625"/>
            <a:ext cx="9058275" cy="1569660"/>
          </a:xfrm>
          <a:prstGeom prst="rect">
            <a:avLst/>
          </a:prstGeom>
          <a:noFill/>
          <a:ln w="9525">
            <a:solidFill>
              <a:srgbClr val="E5F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buClr>
                <a:srgbClr val="C00000"/>
              </a:buClr>
            </a:pPr>
            <a:r>
              <a:rPr lang="en-US" sz="2400" dirty="0" smtClean="0"/>
              <a:t>Getting new basic nuclear-physics data with relativistic proton, </a:t>
            </a:r>
            <a:r>
              <a:rPr lang="en-US" sz="2400" dirty="0" err="1" smtClean="0"/>
              <a:t>deutron</a:t>
            </a:r>
            <a:r>
              <a:rPr lang="en-US" sz="2400" dirty="0" smtClean="0"/>
              <a:t> and light ion beams </a:t>
            </a:r>
            <a:r>
              <a:rPr lang="ru-RU" sz="2400" b="1" dirty="0" smtClean="0">
                <a:solidFill>
                  <a:srgbClr val="FF0000"/>
                </a:solidFill>
              </a:rPr>
              <a:t>(</a:t>
            </a:r>
            <a:r>
              <a:rPr lang="ru-RU" sz="2400" b="1" dirty="0">
                <a:solidFill>
                  <a:srgbClr val="FF0000"/>
                </a:solidFill>
              </a:rPr>
              <a:t>1 - 4.5</a:t>
            </a:r>
            <a:r>
              <a:rPr lang="en-US" sz="2400" b="1" dirty="0">
                <a:solidFill>
                  <a:srgbClr val="FF0000"/>
                </a:solidFill>
              </a:rPr>
              <a:t> </a:t>
            </a:r>
            <a:r>
              <a:rPr lang="en-US" sz="2400" b="1" dirty="0" err="1" smtClean="0">
                <a:solidFill>
                  <a:srgbClr val="FF0000"/>
                </a:solidFill>
              </a:rPr>
              <a:t>GeV</a:t>
            </a:r>
            <a:r>
              <a:rPr lang="en-US" sz="2400" b="1" dirty="0" smtClean="0">
                <a:solidFill>
                  <a:srgbClr val="FF0000"/>
                </a:solidFill>
              </a:rPr>
              <a:t>/u</a:t>
            </a:r>
            <a:r>
              <a:rPr lang="ru-RU" sz="2400" b="1" dirty="0" smtClean="0">
                <a:solidFill>
                  <a:srgbClr val="FF0000"/>
                </a:solidFill>
              </a:rPr>
              <a:t>) </a:t>
            </a:r>
            <a:endParaRPr lang="ru-RU" sz="2400" b="1" dirty="0">
              <a:solidFill>
                <a:srgbClr val="FF0000"/>
              </a:solidFill>
            </a:endParaRPr>
          </a:p>
          <a:p>
            <a:pPr algn="ctr" eaLnBrk="1" hangingPunct="1">
              <a:buClr>
                <a:srgbClr val="C00000"/>
              </a:buClr>
            </a:pPr>
            <a:r>
              <a:rPr lang="en-US" sz="2400" dirty="0"/>
              <a:t>f</a:t>
            </a:r>
            <a:r>
              <a:rPr lang="en-US" sz="2400" dirty="0" smtClean="0"/>
              <a:t>or modeling and design of the active core of the prototype for close-to-industrial setup of the radioactive </a:t>
            </a:r>
            <a:r>
              <a:rPr lang="en-US" sz="2400" dirty="0"/>
              <a:t>w</a:t>
            </a:r>
            <a:r>
              <a:rPr lang="en-US" sz="2400" dirty="0" smtClean="0"/>
              <a:t>aste processing</a:t>
            </a:r>
            <a:endParaRPr lang="ru-RU" sz="2400" dirty="0"/>
          </a:p>
        </p:txBody>
      </p:sp>
    </p:spTree>
    <p:extLst>
      <p:ext uri="{BB962C8B-B14F-4D97-AF65-F5344CB8AC3E}">
        <p14:creationId xmlns:p14="http://schemas.microsoft.com/office/powerpoint/2010/main" val="8556362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oup 136"/>
          <p:cNvGraphicFramePr>
            <a:graphicFrameLocks noGrp="1"/>
          </p:cNvGraphicFramePr>
          <p:nvPr>
            <p:extLst/>
          </p:nvPr>
        </p:nvGraphicFramePr>
        <p:xfrm>
          <a:off x="233363" y="1124744"/>
          <a:ext cx="8774112" cy="5121144"/>
        </p:xfrm>
        <a:graphic>
          <a:graphicData uri="http://schemas.openxmlformats.org/drawingml/2006/table">
            <a:tbl>
              <a:tblPr/>
              <a:tblGrid>
                <a:gridCol w="2490787"/>
                <a:gridCol w="1512888"/>
                <a:gridCol w="1249362"/>
                <a:gridCol w="1847850"/>
                <a:gridCol w="1673225"/>
              </a:tblGrid>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1" i="1" u="none" strike="noStrike" cap="none" normalizeH="0" baseline="0" dirty="0">
                          <a:ln>
                            <a:noFill/>
                          </a:ln>
                          <a:solidFill>
                            <a:srgbClr val="0000CC"/>
                          </a:solidFill>
                          <a:effectLst/>
                          <a:latin typeface="Arial" charset="0"/>
                          <a:ea typeface="SimSun" charset="0"/>
                        </a:rPr>
                        <a:t>Parameter</a:t>
                      </a:r>
                      <a:endParaRPr kumimoji="0" lang="ru-RU" altLang="ru-RU" sz="1800" b="1" i="1" u="none" strike="noStrike" cap="none" normalizeH="0" baseline="0" dirty="0">
                        <a:ln>
                          <a:noFill/>
                        </a:ln>
                        <a:solidFill>
                          <a:srgbClr val="0000CC"/>
                        </a:solidFill>
                        <a:effectLst/>
                        <a:latin typeface="Arial" charset="0"/>
                        <a:ea typeface="SimSun" charset="0"/>
                      </a:endParaRPr>
                    </a:p>
                  </a:txBody>
                  <a:tcPr marL="91450" marR="91450" marT="45738" marB="4573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1" i="1" u="none" strike="noStrike" cap="none" normalizeH="0" baseline="0">
                          <a:ln>
                            <a:noFill/>
                          </a:ln>
                          <a:solidFill>
                            <a:srgbClr val="0000CC"/>
                          </a:solidFill>
                          <a:effectLst/>
                          <a:latin typeface="Arial" charset="0"/>
                          <a:ea typeface="SimSun" charset="0"/>
                        </a:rPr>
                        <a:t>Achieved</a:t>
                      </a:r>
                      <a:endParaRPr kumimoji="0" lang="ru-RU" altLang="ru-RU" sz="1800" b="1" i="1" u="none" strike="noStrike" cap="none" normalizeH="0" baseline="0">
                        <a:ln>
                          <a:noFill/>
                        </a:ln>
                        <a:solidFill>
                          <a:srgbClr val="0000CC"/>
                        </a:solidFill>
                        <a:effectLst/>
                        <a:latin typeface="Arial" charset="0"/>
                        <a:ea typeface="SimSun"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dirty="0">
                          <a:ln>
                            <a:noFill/>
                          </a:ln>
                          <a:solidFill>
                            <a:srgbClr val="0000CC"/>
                          </a:solidFill>
                          <a:effectLst/>
                          <a:latin typeface="Arial" charset="0"/>
                          <a:ea typeface="MS PGothic" charset="-128"/>
                        </a:rPr>
                        <a:t>Project </a:t>
                      </a:r>
                      <a:r>
                        <a:rPr kumimoji="0" lang="en-US" altLang="ru-RU" sz="1800" b="1" i="1" u="none" strike="noStrike" cap="none" normalizeH="0" baseline="0">
                          <a:ln>
                            <a:noFill/>
                          </a:ln>
                          <a:solidFill>
                            <a:srgbClr val="0000CC"/>
                          </a:solidFill>
                          <a:effectLst/>
                          <a:latin typeface="Arial" charset="0"/>
                          <a:ea typeface="MS PGothic" charset="-128"/>
                        </a:rPr>
                        <a:t>(</a:t>
                      </a:r>
                      <a:r>
                        <a:rPr kumimoji="0" lang="en-US" altLang="ru-RU" sz="1800" b="1" i="1" u="none" strike="noStrike" cap="none" normalizeH="0" baseline="0" smtClean="0">
                          <a:ln>
                            <a:noFill/>
                          </a:ln>
                          <a:solidFill>
                            <a:srgbClr val="0000CC"/>
                          </a:solidFill>
                          <a:effectLst/>
                          <a:latin typeface="Arial" charset="0"/>
                          <a:ea typeface="MS PGothic" charset="-128"/>
                        </a:rPr>
                        <a:t>201</a:t>
                      </a:r>
                      <a:r>
                        <a:rPr kumimoji="0" lang="en-US" altLang="ru-RU" sz="1800" b="1" i="1" u="none" strike="noStrike" cap="none" normalizeH="0" baseline="0" dirty="0" smtClean="0">
                          <a:ln>
                            <a:noFill/>
                          </a:ln>
                          <a:solidFill>
                            <a:srgbClr val="0000CC"/>
                          </a:solidFill>
                          <a:effectLst/>
                          <a:latin typeface="Arial" charset="0"/>
                          <a:ea typeface="MS PGothic" charset="-128"/>
                        </a:rPr>
                        <a:t>8</a:t>
                      </a:r>
                      <a:r>
                        <a:rPr kumimoji="0" lang="ru-RU" altLang="ru-RU" sz="1800" b="1" i="1" u="none" strike="noStrike" cap="none" normalizeH="0" baseline="0" smtClean="0">
                          <a:ln>
                            <a:noFill/>
                          </a:ln>
                          <a:solidFill>
                            <a:srgbClr val="0000CC"/>
                          </a:solidFill>
                          <a:effectLst/>
                          <a:latin typeface="Arial" charset="0"/>
                          <a:ea typeface="MS PGothic" charset="-128"/>
                        </a:rPr>
                        <a:t> </a:t>
                      </a:r>
                      <a:r>
                        <a:rPr kumimoji="0" lang="en-US" altLang="ru-RU" sz="1800" b="1" i="1" u="none" strike="noStrike" cap="none" normalizeH="0" baseline="0" dirty="0" smtClean="0">
                          <a:ln>
                            <a:noFill/>
                          </a:ln>
                          <a:solidFill>
                            <a:srgbClr val="0000CC"/>
                          </a:solidFill>
                          <a:effectLst/>
                          <a:latin typeface="Arial" charset="0"/>
                          <a:ea typeface="MS PGothic" charset="-128"/>
                        </a:rPr>
                        <a:t> -  </a:t>
                      </a:r>
                      <a:r>
                        <a:rPr kumimoji="0" lang="ru-RU" altLang="ru-RU" sz="1800" b="1" i="1" u="none" strike="noStrike" cap="none" normalizeH="0" baseline="0" dirty="0" smtClean="0">
                          <a:ln>
                            <a:noFill/>
                          </a:ln>
                          <a:solidFill>
                            <a:srgbClr val="FF3300"/>
                          </a:solidFill>
                          <a:effectLst/>
                          <a:latin typeface="Arial" charset="0"/>
                          <a:ea typeface="MS PGothic" charset="-128"/>
                        </a:rPr>
                        <a:t>20</a:t>
                      </a:r>
                      <a:r>
                        <a:rPr kumimoji="0" lang="en-US" altLang="ru-RU" sz="1800" b="1" i="1" u="none" strike="noStrike" cap="none" normalizeH="0" baseline="0" dirty="0" smtClean="0">
                          <a:ln>
                            <a:noFill/>
                          </a:ln>
                          <a:solidFill>
                            <a:srgbClr val="FF3300"/>
                          </a:solidFill>
                          <a:effectLst/>
                          <a:latin typeface="Arial" charset="0"/>
                          <a:ea typeface="MS PGothic" charset="-128"/>
                        </a:rPr>
                        <a:t>20</a:t>
                      </a:r>
                      <a:r>
                        <a:rPr kumimoji="0" lang="en-US" altLang="ru-RU" sz="1800" b="1" i="1" u="none" strike="noStrike" cap="none" normalizeH="0" baseline="0" dirty="0" smtClean="0">
                          <a:ln>
                            <a:noFill/>
                          </a:ln>
                          <a:solidFill>
                            <a:srgbClr val="0000CC"/>
                          </a:solidFill>
                          <a:effectLst/>
                          <a:latin typeface="Arial" charset="0"/>
                          <a:ea typeface="MS PGothic" charset="-128"/>
                        </a:rPr>
                        <a:t>)</a:t>
                      </a:r>
                      <a:endParaRPr kumimoji="0" lang="ru-RU" altLang="ru-RU" sz="1800" b="1" i="1" u="none" strike="noStrike" cap="none" normalizeH="0" baseline="0" dirty="0">
                        <a:ln>
                          <a:noFill/>
                        </a:ln>
                        <a:solidFill>
                          <a:srgbClr val="0000CC"/>
                        </a:solidFill>
                        <a:effectLst/>
                        <a:latin typeface="Arial" charset="0"/>
                        <a:ea typeface="MS PGothic" charset="-128"/>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Magnetic field, 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2.0</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2.0 (B</a:t>
                      </a: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 = 42.8 Tm)</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Field ramp, T/s</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0.8</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1.0</a:t>
                      </a:r>
                      <a:endParaRPr kumimoji="0" lang="cs-CZ" altLang="ru-RU" sz="1800" b="1" i="0" u="none" strike="noStrike" cap="none" normalizeH="0" baseline="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Repetition period, s</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8.0</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5.0</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cs-CZ" altLang="ru-RU" sz="1800" b="1" i="1" u="none" strike="noStrike" cap="none" normalizeH="0" baseline="0">
                        <a:ln>
                          <a:noFill/>
                        </a:ln>
                        <a:solidFill>
                          <a:srgbClr val="FF0000"/>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E, GeV/u</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0" i="0" u="none" strike="noStrike" cap="none" normalizeH="0" baseline="0" dirty="0">
                          <a:ln>
                            <a:noFill/>
                          </a:ln>
                          <a:solidFill>
                            <a:srgbClr val="000099"/>
                          </a:solidFill>
                          <a:effectLst/>
                          <a:latin typeface="Arial" charset="0"/>
                          <a:ea typeface="MS PGothic" charset="-128"/>
                          <a:cs typeface="Arial" charset="0"/>
                          <a:sym typeface="Symbol" charset="2"/>
                        </a:rPr>
                        <a:t>Ions</a:t>
                      </a:r>
                      <a:r>
                        <a:rPr kumimoji="0" lang="en-US" altLang="ru-RU" sz="1800" b="0" i="0" u="none" strike="noStrike" cap="none" normalizeH="0" baseline="0" dirty="0" smtClean="0">
                          <a:ln>
                            <a:noFill/>
                          </a:ln>
                          <a:solidFill>
                            <a:srgbClr val="000099"/>
                          </a:solidFill>
                          <a:effectLst/>
                          <a:latin typeface="Arial" charset="0"/>
                          <a:ea typeface="MS PGothic" charset="-128"/>
                          <a:cs typeface="Arial" charset="0"/>
                          <a:sym typeface="Symbol" charset="2"/>
                        </a:rPr>
                        <a:t>/cycle</a:t>
                      </a:r>
                      <a:endParaRPr kumimoji="0" lang="cs-CZ" altLang="ru-RU" sz="1800" b="0"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Energy, </a:t>
                      </a:r>
                      <a:r>
                        <a:rPr kumimoji="0" lang="en-US" altLang="ru-RU" sz="1600" b="1" i="0" u="none" strike="noStrike" cap="none" normalizeH="0" baseline="0" dirty="0" err="1">
                          <a:ln>
                            <a:noFill/>
                          </a:ln>
                          <a:solidFill>
                            <a:srgbClr val="000099"/>
                          </a:solidFill>
                          <a:effectLst/>
                          <a:latin typeface="Arial" charset="0"/>
                          <a:ea typeface="MS PGothic" charset="-128"/>
                          <a:cs typeface="Arial" charset="0"/>
                          <a:sym typeface="Symbol" charset="2"/>
                        </a:rPr>
                        <a:t>GeV</a:t>
                      </a:r>
                      <a:r>
                        <a:rPr kumimoji="0" lang="en-US" altLang="ru-RU" sz="1600" b="1" i="0" u="none" strike="noStrike" cap="none" normalizeH="0" baseline="0" dirty="0">
                          <a:ln>
                            <a:noFill/>
                          </a:ln>
                          <a:solidFill>
                            <a:srgbClr val="000099"/>
                          </a:solidFill>
                          <a:effectLst/>
                          <a:latin typeface="Arial" charset="0"/>
                          <a:ea typeface="MS PGothic" charset="-128"/>
                          <a:cs typeface="Arial" charset="0"/>
                          <a:sym typeface="Symbol" charset="2"/>
                        </a:rPr>
                        <a:t>/u</a:t>
                      </a:r>
                      <a:endParaRPr kumimoji="0" lang="cs-CZ" altLang="ru-RU" sz="16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Ions/ cycle</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Light ions </a:t>
                      </a:r>
                      <a:r>
                        <a:rPr kumimoji="0" lang="en-US" altLang="ru-RU" sz="1800" b="1" i="1" u="none" strike="noStrike" cap="none" normalizeH="0" baseline="0">
                          <a:ln>
                            <a:noFill/>
                          </a:ln>
                          <a:solidFill>
                            <a:srgbClr val="FF0000"/>
                          </a:solidFill>
                          <a:effectLst/>
                          <a:latin typeface="Arial" charset="0"/>
                          <a:ea typeface="MS PGothic" charset="-128"/>
                          <a:cs typeface="Arial" charset="0"/>
                          <a:sym typeface="Symbol" charset="2"/>
                        </a:rPr>
                        <a:t>   </a:t>
                      </a:r>
                      <a:r>
                        <a:rPr kumimoji="0" lang="en-US" altLang="ru-RU" sz="1800" b="1" i="0" u="none" strike="noStrike" cap="none" normalizeH="0" baseline="0">
                          <a:ln>
                            <a:noFill/>
                          </a:ln>
                          <a:solidFill>
                            <a:srgbClr val="002060"/>
                          </a:solidFill>
                          <a:effectLst/>
                          <a:latin typeface="Arial" charset="0"/>
                          <a:ea typeface="MS PGothic" charset="-128"/>
                          <a:cs typeface="Arial" charset="0"/>
                          <a:sym typeface="Symbol" charset="2"/>
                        </a:rPr>
                        <a:t>d</a:t>
                      </a:r>
                      <a:endParaRPr kumimoji="0" lang="cs-CZ" altLang="ru-RU" sz="1800" b="1" i="1" u="none" strike="noStrike" cap="none" normalizeH="0" baseline="0">
                        <a:ln>
                          <a:noFill/>
                        </a:ln>
                        <a:solidFill>
                          <a:srgbClr val="002060"/>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5.8</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2</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a:t>
                      </a: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6.0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510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Heavy ions</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dirty="0" smtClean="0">
                          <a:ln>
                            <a:noFill/>
                          </a:ln>
                          <a:solidFill>
                            <a:srgbClr val="FF0000"/>
                          </a:solidFill>
                          <a:effectLst/>
                          <a:latin typeface="Arial" charset="0"/>
                          <a:ea typeface="MS PGothic" charset="-128"/>
                          <a:cs typeface="Arial" charset="0"/>
                        </a:rPr>
                        <a:t>With </a:t>
                      </a:r>
                      <a:r>
                        <a:rPr kumimoji="0" lang="en-US" altLang="ru-RU" sz="1800" b="1" i="1" u="none" strike="noStrike" cap="none" normalizeH="0" baseline="0" dirty="0">
                          <a:ln>
                            <a:noFill/>
                          </a:ln>
                          <a:solidFill>
                            <a:srgbClr val="FF0000"/>
                          </a:solidFill>
                          <a:effectLst/>
                          <a:latin typeface="Arial" charset="0"/>
                          <a:ea typeface="MS PGothic" charset="-128"/>
                          <a:cs typeface="Arial" charset="0"/>
                        </a:rPr>
                        <a:t>KRION-2</a:t>
                      </a:r>
                      <a:endParaRPr kumimoji="0" lang="cs-CZ" altLang="ru-RU" sz="1800" b="1" i="1" u="none" strike="noStrike" cap="none" normalizeH="0" baseline="0" dirty="0">
                        <a:ln>
                          <a:noFill/>
                        </a:ln>
                        <a:solidFill>
                          <a:srgbClr val="FF0000"/>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dirty="0">
                          <a:ln>
                            <a:noFill/>
                          </a:ln>
                          <a:solidFill>
                            <a:srgbClr val="FF0000"/>
                          </a:solidFill>
                          <a:effectLst/>
                          <a:latin typeface="Arial" charset="0"/>
                          <a:ea typeface="MS PGothic" charset="-128"/>
                          <a:cs typeface="Arial" charset="0"/>
                          <a:sym typeface="Symbol" charset="2"/>
                        </a:rPr>
                        <a:t>With </a:t>
                      </a:r>
                      <a:r>
                        <a:rPr kumimoji="0" lang="en-US" altLang="ru-RU" sz="1800" b="1" i="1" u="none" strike="noStrike" cap="none" normalizeH="0" baseline="0" dirty="0">
                          <a:ln>
                            <a:noFill/>
                          </a:ln>
                          <a:solidFill>
                            <a:schemeClr val="accent2"/>
                          </a:solidFill>
                          <a:effectLst/>
                          <a:latin typeface="Arial" charset="0"/>
                          <a:ea typeface="MS PGothic" charset="-128"/>
                          <a:cs typeface="Arial" charset="0"/>
                          <a:sym typeface="Symbol" charset="2"/>
                        </a:rPr>
                        <a:t>KRION-6T </a:t>
                      </a:r>
                      <a:r>
                        <a:rPr kumimoji="0" lang="en-US" altLang="ru-RU" sz="1800" b="1" i="1" u="none" strike="noStrike" cap="none" normalizeH="0" baseline="0" dirty="0">
                          <a:ln>
                            <a:noFill/>
                          </a:ln>
                          <a:solidFill>
                            <a:srgbClr val="FF0000"/>
                          </a:solidFill>
                          <a:effectLst/>
                          <a:latin typeface="Arial" charset="0"/>
                          <a:ea typeface="MS PGothic" charset="-128"/>
                          <a:cs typeface="Arial" charset="0"/>
                          <a:sym typeface="Symbol" charset="2"/>
                        </a:rPr>
                        <a:t>&amp; Booster</a:t>
                      </a:r>
                      <a:endParaRPr kumimoji="0" lang="cs-CZ" altLang="ru-RU" sz="1800" b="1" i="1" u="none" strike="noStrike" cap="none" normalizeH="0" baseline="0" dirty="0">
                        <a:ln>
                          <a:noFill/>
                        </a:ln>
                        <a:solidFill>
                          <a:srgbClr val="FF00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30000">
                          <a:ln>
                            <a:noFill/>
                          </a:ln>
                          <a:solidFill>
                            <a:srgbClr val="000099"/>
                          </a:solidFill>
                          <a:effectLst/>
                          <a:latin typeface="Arial" charset="0"/>
                          <a:ea typeface="MS PGothic" charset="-128"/>
                          <a:cs typeface="Arial" charset="0"/>
                        </a:rPr>
                        <a:t>40</a:t>
                      </a:r>
                      <a:r>
                        <a:rPr kumimoji="0" lang="en-US" altLang="ru-RU" sz="1800" b="1" i="0" u="none" strike="noStrike" cap="none" normalizeH="0" baseline="0">
                          <a:ln>
                            <a:noFill/>
                          </a:ln>
                          <a:solidFill>
                            <a:srgbClr val="000099"/>
                          </a:solidFill>
                          <a:effectLst/>
                          <a:latin typeface="Arial" charset="0"/>
                          <a:ea typeface="MS PGothic" charset="-128"/>
                          <a:cs typeface="Arial" charset="0"/>
                        </a:rPr>
                        <a:t>Ar</a:t>
                      </a:r>
                      <a:r>
                        <a:rPr kumimoji="0" lang="en-US" altLang="ru-RU" sz="1800" b="1" i="0" u="none" strike="noStrike" cap="none" normalizeH="0" baseline="30000">
                          <a:ln>
                            <a:noFill/>
                          </a:ln>
                          <a:solidFill>
                            <a:srgbClr val="000099"/>
                          </a:solidFill>
                          <a:effectLst/>
                          <a:latin typeface="Arial" charset="0"/>
                          <a:ea typeface="MS PGothic" charset="-128"/>
                          <a:cs typeface="Arial" charset="0"/>
                        </a:rPr>
                        <a:t>18+</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3.5</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rPr>
                        <a:t>5</a:t>
                      </a: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6</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4.9</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8</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2</a:t>
                      </a:r>
                      <a:r>
                        <a:rPr kumimoji="0" lang="en-US" altLang="ru-RU" sz="1800" b="1" i="0" u="none" strike="noStrike" cap="none" normalizeH="0" baseline="0" dirty="0">
                          <a:ln>
                            <a:noFill/>
                          </a:ln>
                          <a:solidFill>
                            <a:srgbClr val="FF3300"/>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FF3300"/>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30000">
                          <a:ln>
                            <a:noFill/>
                          </a:ln>
                          <a:solidFill>
                            <a:srgbClr val="000099"/>
                          </a:solidFill>
                          <a:effectLst/>
                          <a:latin typeface="Arial" charset="0"/>
                          <a:ea typeface="MS PGothic" charset="-128"/>
                          <a:cs typeface="Arial" charset="0"/>
                        </a:rPr>
                        <a:t>56</a:t>
                      </a:r>
                      <a:r>
                        <a:rPr kumimoji="0" lang="en-US" altLang="ru-RU" sz="1800" b="1" i="0" u="none" strike="noStrike" cap="none" normalizeH="0" baseline="0">
                          <a:ln>
                            <a:noFill/>
                          </a:ln>
                          <a:solidFill>
                            <a:srgbClr val="000099"/>
                          </a:solidFill>
                          <a:effectLst/>
                          <a:latin typeface="Arial" charset="0"/>
                          <a:ea typeface="MS PGothic" charset="-128"/>
                          <a:cs typeface="Arial" charset="0"/>
                        </a:rPr>
                        <a:t>Fe</a:t>
                      </a:r>
                      <a:r>
                        <a:rPr kumimoji="0" lang="en-US" altLang="ru-RU" sz="1800" b="1" i="0" u="none" strike="noStrike" cap="none" normalizeH="0" baseline="30000">
                          <a:ln>
                            <a:noFill/>
                          </a:ln>
                          <a:solidFill>
                            <a:srgbClr val="000099"/>
                          </a:solidFill>
                          <a:effectLst/>
                          <a:latin typeface="Arial" charset="0"/>
                          <a:ea typeface="MS PGothic" charset="-128"/>
                          <a:cs typeface="Arial" charset="0"/>
                        </a:rPr>
                        <a:t>26+</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2.5</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a:t>
                      </a: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10</a:t>
                      </a:r>
                      <a:r>
                        <a:rPr kumimoji="0" lang="en-US" altLang="ru-RU" sz="1800" b="1" i="0" u="none" strike="noStrike" cap="none" normalizeH="0" baseline="30000">
                          <a:ln>
                            <a:noFill/>
                          </a:ln>
                          <a:solidFill>
                            <a:srgbClr val="000099"/>
                          </a:solidFill>
                          <a:effectLst/>
                          <a:latin typeface="Arial" charset="0"/>
                          <a:ea typeface="MS PGothic" charset="-128"/>
                          <a:cs typeface="Arial" charset="0"/>
                          <a:sym typeface="Symbol" charset="2"/>
                        </a:rPr>
                        <a:t>6</a:t>
                      </a: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5.4</a:t>
                      </a:r>
                      <a:endParaRPr kumimoji="0" lang="cs-CZ" altLang="ru-RU" sz="1800" b="1" i="0" u="none" strike="noStrike" cap="none" normalizeH="0" baseline="0">
                        <a:ln>
                          <a:noFill/>
                        </a:ln>
                        <a:solidFill>
                          <a:srgbClr val="000066"/>
                        </a:solidFill>
                        <a:effectLst/>
                        <a:latin typeface="Arial" charset="0"/>
                        <a:ea typeface="MS PGothic" charset="-128"/>
                        <a:cs typeface="Arial"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8</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110</a:t>
                      </a:r>
                      <a:r>
                        <a:rPr kumimoji="0" lang="en-US" altLang="ru-RU" sz="1800" b="1" i="0" u="none" strike="noStrike" cap="none" normalizeH="0" baseline="30000" dirty="0" smtClean="0">
                          <a:ln>
                            <a:noFill/>
                          </a:ln>
                          <a:solidFill>
                            <a:srgbClr val="FF3300"/>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altLang="ru-RU" sz="1800" b="1" i="0" u="none" strike="noStrike" cap="none" normalizeH="0" baseline="30000">
                          <a:ln>
                            <a:noFill/>
                          </a:ln>
                          <a:solidFill>
                            <a:srgbClr val="000066"/>
                          </a:solidFill>
                          <a:effectLst/>
                          <a:latin typeface="Arial" charset="0"/>
                          <a:ea typeface="MS PGothic" charset="-128"/>
                          <a:cs typeface="Arial" charset="0"/>
                        </a:rPr>
                        <a:t>124</a:t>
                      </a:r>
                      <a:r>
                        <a:rPr kumimoji="0" lang="cs-CZ" altLang="ru-RU" sz="1800" b="1" i="0" u="none" strike="noStrike" cap="none" normalizeH="0" baseline="0">
                          <a:ln>
                            <a:noFill/>
                          </a:ln>
                          <a:solidFill>
                            <a:srgbClr val="000066"/>
                          </a:solidFill>
                          <a:effectLst/>
                          <a:latin typeface="Arial" charset="0"/>
                          <a:ea typeface="MS PGothic" charset="-128"/>
                          <a:cs typeface="Arial" charset="0"/>
                        </a:rPr>
                        <a:t>Xe</a:t>
                      </a:r>
                      <a:r>
                        <a:rPr kumimoji="0" lang="cs-CZ" altLang="ru-RU" sz="1800" b="1" i="0" u="none" strike="noStrike" cap="none" normalizeH="0" baseline="30000">
                          <a:ln>
                            <a:noFill/>
                          </a:ln>
                          <a:solidFill>
                            <a:srgbClr val="000066"/>
                          </a:solidFill>
                          <a:effectLst/>
                          <a:latin typeface="Arial" charset="0"/>
                          <a:ea typeface="MS PGothic" charset="-128"/>
                          <a:cs typeface="Arial" charset="0"/>
                        </a:rPr>
                        <a:t>48/42+</a:t>
                      </a: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1.5</a:t>
                      </a:r>
                      <a:endParaRPr kumimoji="0" lang="cs-CZ" altLang="ru-RU" sz="1800" b="1" i="0" u="none" strike="noStrike" cap="none" normalizeH="0" baseline="0">
                        <a:ln>
                          <a:noFill/>
                        </a:ln>
                        <a:solidFill>
                          <a:srgbClr val="000066"/>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1</a:t>
                      </a:r>
                      <a:r>
                        <a:rPr kumimoji="0" lang="en-US" altLang="ru-RU" sz="1800" b="1" i="0" u="none" strike="noStrike" cap="none" normalizeH="0" baseline="0">
                          <a:ln>
                            <a:noFill/>
                          </a:ln>
                          <a:solidFill>
                            <a:srgbClr val="000066"/>
                          </a:solidFill>
                          <a:effectLst/>
                          <a:latin typeface="Arial" charset="0"/>
                          <a:ea typeface="MS PGothic" charset="-128"/>
                          <a:cs typeface="Arial" charset="0"/>
                          <a:sym typeface="Symbol" charset="2"/>
                        </a:rPr>
                        <a:t>10</a:t>
                      </a:r>
                      <a:r>
                        <a:rPr kumimoji="0" lang="en-US" altLang="ru-RU" sz="1800" b="1" i="0" u="none" strike="noStrike" cap="none" normalizeH="0" baseline="30000">
                          <a:ln>
                            <a:noFill/>
                          </a:ln>
                          <a:solidFill>
                            <a:srgbClr val="000066"/>
                          </a:solidFill>
                          <a:effectLst/>
                          <a:latin typeface="Arial" charset="0"/>
                          <a:ea typeface="MS PGothic" charset="-128"/>
                          <a:cs typeface="Arial" charset="0"/>
                          <a:sym typeface="Symbol" charset="2"/>
                        </a:rPr>
                        <a:t>3</a:t>
                      </a:r>
                      <a:endParaRPr kumimoji="0" lang="cs-CZ" altLang="ru-RU" sz="1800" b="1" i="0" u="none" strike="noStrike" cap="none" normalizeH="0" baseline="0">
                        <a:ln>
                          <a:noFill/>
                        </a:ln>
                        <a:solidFill>
                          <a:srgbClr val="000066"/>
                        </a:solidFill>
                        <a:effectLst/>
                        <a:latin typeface="Arial" charset="0"/>
                        <a:ea typeface="MS PGothic" charset="-128"/>
                        <a:cs typeface="Arial" charset="0"/>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4.0</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7</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2</a:t>
                      </a:r>
                      <a:r>
                        <a:rPr kumimoji="0" lang="en-US" altLang="ru-RU" sz="1800" b="1" i="0" u="none" strike="noStrike" cap="none" normalizeH="0" baseline="0" dirty="0">
                          <a:ln>
                            <a:noFill/>
                          </a:ln>
                          <a:solidFill>
                            <a:srgbClr val="FF3300"/>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FF3300"/>
                          </a:solidFill>
                          <a:effectLst/>
                          <a:latin typeface="Arial" charset="0"/>
                          <a:ea typeface="MS PGothic" charset="-128"/>
                          <a:cs typeface="Arial" charset="0"/>
                          <a:sym typeface="Symbol" charset="2"/>
                        </a:rPr>
                        <a:t>9</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30000">
                          <a:ln>
                            <a:noFill/>
                          </a:ln>
                          <a:solidFill>
                            <a:srgbClr val="000099"/>
                          </a:solidFill>
                          <a:effectLst/>
                          <a:latin typeface="Arial" charset="0"/>
                          <a:ea typeface="MS PGothic" charset="-128"/>
                          <a:cs typeface="Arial" charset="0"/>
                        </a:rPr>
                        <a:t>197</a:t>
                      </a:r>
                      <a:r>
                        <a:rPr kumimoji="0" lang="en-US" altLang="ru-RU" sz="1800" b="1" i="0" u="none" strike="noStrike" cap="none" normalizeH="0" baseline="0">
                          <a:ln>
                            <a:noFill/>
                          </a:ln>
                          <a:solidFill>
                            <a:srgbClr val="000099"/>
                          </a:solidFill>
                          <a:effectLst/>
                          <a:latin typeface="Arial" charset="0"/>
                          <a:ea typeface="MS PGothic" charset="-128"/>
                          <a:cs typeface="Arial" charset="0"/>
                        </a:rPr>
                        <a:t>Au</a:t>
                      </a:r>
                      <a:r>
                        <a:rPr kumimoji="0" lang="en-US" altLang="ru-RU" sz="1800" b="1" i="0" u="none" strike="noStrike" cap="none" normalizeH="0" baseline="30000">
                          <a:ln>
                            <a:noFill/>
                          </a:ln>
                          <a:solidFill>
                            <a:srgbClr val="000099"/>
                          </a:solidFill>
                          <a:effectLst/>
                          <a:latin typeface="Arial" charset="0"/>
                          <a:ea typeface="MS PGothic" charset="-128"/>
                          <a:cs typeface="Arial" charset="0"/>
                        </a:rPr>
                        <a:t>79+</a:t>
                      </a:r>
                      <a:endParaRPr kumimoji="0" lang="cs-CZ" altLang="ru-RU" sz="1800" b="1" i="0" u="none" strike="noStrike" cap="none" normalizeH="0" baseline="3000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66"/>
                          </a:solidFill>
                          <a:effectLst/>
                          <a:latin typeface="Arial" charset="0"/>
                          <a:ea typeface="MS PGothic" charset="-128"/>
                          <a:cs typeface="Arial" charset="0"/>
                        </a:rPr>
                        <a:t>4.5</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7</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2</a:t>
                      </a:r>
                      <a:r>
                        <a:rPr kumimoji="0" lang="en-US" altLang="ru-RU" sz="1800" b="1" i="0" u="none" strike="noStrike" cap="none" normalizeH="0" baseline="0" dirty="0">
                          <a:ln>
                            <a:noFill/>
                          </a:ln>
                          <a:solidFill>
                            <a:srgbClr val="FF3300"/>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FF3300"/>
                          </a:solidFill>
                          <a:effectLst/>
                          <a:latin typeface="Arial" charset="0"/>
                          <a:ea typeface="MS PGothic" charset="-128"/>
                          <a:cs typeface="Arial" charset="0"/>
                          <a:sym typeface="Symbol" charset="2"/>
                        </a:rPr>
                        <a:t>9</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Polarized beams</a:t>
                      </a:r>
                      <a:endParaRPr kumimoji="0" lang="cs-CZ" altLang="ru-RU" sz="1800" b="1" i="1" u="none" strike="noStrike" cap="none" normalizeH="0" baseline="0">
                        <a:ln>
                          <a:noFill/>
                        </a:ln>
                        <a:solidFill>
                          <a:srgbClr val="FF0000"/>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With Polaris</a:t>
                      </a:r>
                      <a:endParaRPr kumimoji="0" lang="cs-CZ" altLang="ru-RU" sz="1800" b="1" i="1" u="none" strike="noStrike" cap="none" normalizeH="0" baseline="0">
                        <a:ln>
                          <a:noFill/>
                        </a:ln>
                        <a:solidFill>
                          <a:srgbClr val="FF0000"/>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With SPI </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rPr>
                        <a:t>p</a:t>
                      </a: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sym typeface="Symbol" charset="2"/>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11.9</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  </a:t>
                      </a:r>
                      <a:r>
                        <a:rPr kumimoji="0" lang="en-US" altLang="ru-RU" sz="1800" b="1" i="0" u="none" strike="noStrike" cap="none" normalizeH="0" baseline="0" dirty="0" smtClean="0">
                          <a:ln>
                            <a:noFill/>
                          </a:ln>
                          <a:solidFill>
                            <a:srgbClr val="FF0000"/>
                          </a:solidFill>
                          <a:effectLst/>
                          <a:latin typeface="Arial" charset="0"/>
                          <a:ea typeface="MS PGothic" charset="-128"/>
                          <a:cs typeface="Arial" charset="0"/>
                          <a:sym typeface="Symbol" charset="2"/>
                        </a:rPr>
                        <a:t>**)</a:t>
                      </a:r>
                      <a:endParaRPr kumimoji="0" lang="en-US" altLang="ru-RU" sz="1800" b="1" i="0" u="none" strike="noStrike" cap="none" normalizeH="0" baseline="0" dirty="0">
                        <a:ln>
                          <a:noFill/>
                        </a:ln>
                        <a:solidFill>
                          <a:srgbClr val="FF00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d</a:t>
                      </a: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rPr>
                        <a:t>2.0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510</a:t>
                      </a:r>
                      <a:r>
                        <a:rPr kumimoji="0" lang="en-US" altLang="ru-RU" sz="1800" b="1" i="0" u="none" strike="noStrike" cap="none" normalizeH="0" baseline="30000">
                          <a:ln>
                            <a:noFill/>
                          </a:ln>
                          <a:solidFill>
                            <a:srgbClr val="000099"/>
                          </a:solidFill>
                          <a:effectLst/>
                          <a:latin typeface="Arial" charset="0"/>
                          <a:ea typeface="MS PGothic" charset="-128"/>
                          <a:cs typeface="Arial" charset="0"/>
                          <a:sym typeface="Symbol" charset="2"/>
                        </a:rPr>
                        <a:t>8</a:t>
                      </a:r>
                      <a:endParaRPr kumimoji="0" lang="cs-CZ" altLang="ru-RU" sz="1800" b="1" i="0" u="none" strike="noStrike" cap="none" normalizeH="0" baseline="0">
                        <a:ln>
                          <a:noFill/>
                        </a:ln>
                        <a:solidFill>
                          <a:srgbClr val="000099"/>
                        </a:solidFill>
                        <a:effectLst/>
                        <a:latin typeface="Arial" charset="0"/>
                        <a:ea typeface="MS PGothic" charset="-128"/>
                        <a:cs typeface="Arial" charset="0"/>
                        <a:sym typeface="Symbol" charset="2"/>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5.6</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a:t>
                      </a:r>
                      <a:endPar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bl>
          </a:graphicData>
        </a:graphic>
      </p:graphicFrame>
      <p:sp>
        <p:nvSpPr>
          <p:cNvPr id="21589" name="TextBox 2"/>
          <p:cNvSpPr txBox="1">
            <a:spLocks noChangeArrowheads="1"/>
          </p:cNvSpPr>
          <p:nvPr/>
        </p:nvSpPr>
        <p:spPr bwMode="auto">
          <a:xfrm>
            <a:off x="3635896" y="6307931"/>
            <a:ext cx="53715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r">
              <a:lnSpc>
                <a:spcPct val="100000"/>
              </a:lnSpc>
              <a:spcAft>
                <a:spcPct val="0"/>
              </a:spcAft>
              <a:buClrTx/>
              <a:buSzTx/>
              <a:buFontTx/>
              <a:buNone/>
            </a:pPr>
            <a:r>
              <a:rPr kumimoji="0" lang="en-US" altLang="ru-RU" sz="1600" b="1" i="1" dirty="0" smtClean="0">
                <a:solidFill>
                  <a:srgbClr val="FF0000"/>
                </a:solidFill>
                <a:ea typeface="MS PGothic" charset="-128"/>
                <a:cs typeface="Arial" charset="0"/>
              </a:rPr>
              <a:t>**) </a:t>
            </a:r>
            <a:r>
              <a:rPr kumimoji="0" lang="en-US" altLang="ru-RU" sz="1600" b="1" i="1" dirty="0">
                <a:solidFill>
                  <a:srgbClr val="FF0000"/>
                </a:solidFill>
                <a:ea typeface="MS PGothic" charset="-128"/>
                <a:cs typeface="Arial" charset="0"/>
              </a:rPr>
              <a:t>With the Siberian </a:t>
            </a:r>
            <a:r>
              <a:rPr kumimoji="0" lang="en-US" altLang="ru-RU" sz="1600" b="1" i="1" dirty="0" smtClean="0">
                <a:solidFill>
                  <a:srgbClr val="FF0000"/>
                </a:solidFill>
                <a:ea typeface="MS PGothic" charset="-128"/>
                <a:cs typeface="Arial" charset="0"/>
              </a:rPr>
              <a:t>snake and upgraded RF systems </a:t>
            </a:r>
            <a:endParaRPr kumimoji="0" lang="en-US" altLang="ru-RU" sz="1600" b="1" i="1" dirty="0">
              <a:solidFill>
                <a:srgbClr val="FF0000"/>
              </a:solidFill>
              <a:ea typeface="MS PGothic" charset="-128"/>
              <a:cs typeface="Arial" charset="0"/>
            </a:endParaRPr>
          </a:p>
        </p:txBody>
      </p:sp>
      <p:grpSp>
        <p:nvGrpSpPr>
          <p:cNvPr id="4" name="Группа 3"/>
          <p:cNvGrpSpPr/>
          <p:nvPr/>
        </p:nvGrpSpPr>
        <p:grpSpPr>
          <a:xfrm>
            <a:off x="1" y="32672"/>
            <a:ext cx="9143999" cy="830997"/>
            <a:chOff x="1" y="32672"/>
            <a:chExt cx="9143999" cy="830997"/>
          </a:xfrm>
        </p:grpSpPr>
        <p:sp>
          <p:nvSpPr>
            <p:cNvPr id="6" name="Прямоугольник 4"/>
            <p:cNvSpPr>
              <a:spLocks noChangeArrowheads="1"/>
            </p:cNvSpPr>
            <p:nvPr/>
          </p:nvSpPr>
          <p:spPr bwMode="auto">
            <a:xfrm>
              <a:off x="179512" y="32672"/>
              <a:ext cx="8748713" cy="369332"/>
            </a:xfrm>
            <a:prstGeom prst="rect">
              <a:avLst/>
            </a:prstGeom>
            <a:noFill/>
            <a:ln w="9525">
              <a:noFill/>
              <a:miter lim="800000"/>
              <a:headEnd/>
              <a:tailEnd/>
            </a:ln>
          </p:spPr>
          <p:txBody>
            <a:bodyPr>
              <a:spAutoFit/>
            </a:bodyPr>
            <a:lstStyle/>
            <a:p>
              <a:pPr algn="ctr" eaLnBrk="1" hangingPunct="1"/>
              <a:endParaRPr lang="ru-RU" sz="1800" b="1" dirty="0">
                <a:solidFill>
                  <a:srgbClr val="000090"/>
                </a:solidFill>
              </a:endParaRPr>
            </a:p>
          </p:txBody>
        </p:sp>
        <p:sp>
          <p:nvSpPr>
            <p:cNvPr id="11" name="TextBox 11"/>
            <p:cNvSpPr txBox="1">
              <a:spLocks noChangeArrowheads="1"/>
            </p:cNvSpPr>
            <p:nvPr/>
          </p:nvSpPr>
          <p:spPr bwMode="auto">
            <a:xfrm>
              <a:off x="1" y="402004"/>
              <a:ext cx="9143999" cy="461665"/>
            </a:xfrm>
            <a:prstGeom prst="rect">
              <a:avLst/>
            </a:prstGeom>
            <a:solidFill>
              <a:schemeClr val="bg1"/>
            </a:solidFill>
            <a:ln w="9525">
              <a:solidFill>
                <a:srgbClr val="FF0000"/>
              </a:solidFill>
              <a:miter lim="800000"/>
              <a:headEnd/>
              <a:tailEnd/>
            </a:ln>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000" b="1" i="1" dirty="0">
                  <a:solidFill>
                    <a:srgbClr val="00076E"/>
                  </a:solidFill>
                  <a:latin typeface="Arial" pitchFamily="34" charset="0"/>
                  <a:ea typeface="MS PGothic" pitchFamily="34" charset="-128"/>
                </a:rPr>
                <a:t>        </a:t>
              </a:r>
              <a:r>
                <a:rPr lang="en-US" altLang="ru-RU" sz="2400" b="1" i="1" dirty="0" smtClean="0">
                  <a:solidFill>
                    <a:srgbClr val="00076E"/>
                  </a:solidFill>
                  <a:latin typeface="Arial" pitchFamily="34" charset="0"/>
                  <a:ea typeface="MS PGothic" pitchFamily="34" charset="-128"/>
                </a:rPr>
                <a:t>Nuclotron Beams</a:t>
              </a:r>
              <a:endParaRPr lang="en-US" altLang="ru-RU" sz="2400" b="1" i="1" dirty="0">
                <a:solidFill>
                  <a:srgbClr val="00076E"/>
                </a:solidFill>
                <a:latin typeface="Arial" pitchFamily="34" charset="0"/>
                <a:ea typeface="MS PGothic" pitchFamily="34" charset="-128"/>
              </a:endParaRPr>
            </a:p>
          </p:txBody>
        </p:sp>
      </p:grpSp>
      <p:sp>
        <p:nvSpPr>
          <p:cNvPr id="14" name="Rectangle 33"/>
          <p:cNvSpPr>
            <a:spLocks noChangeArrowheads="1"/>
          </p:cNvSpPr>
          <p:nvPr/>
        </p:nvSpPr>
        <p:spPr bwMode="auto">
          <a:xfrm>
            <a:off x="7643380" y="1859563"/>
            <a:ext cx="1141332" cy="707886"/>
          </a:xfrm>
          <a:prstGeom prst="rect">
            <a:avLst/>
          </a:prstGeom>
          <a:solidFill>
            <a:schemeClr val="bg1"/>
          </a:solidFill>
          <a:ln w="19050">
            <a:solidFill>
              <a:srgbClr val="FF0000"/>
            </a:solidFill>
            <a:miter lim="800000"/>
            <a:headEnd/>
            <a:tailEnd/>
          </a:ln>
        </p:spPr>
        <p:txBody>
          <a:bodyPr wrap="square">
            <a:spAutoFit/>
          </a:bodyPr>
          <a:lstStyle/>
          <a:p>
            <a:pPr algn="ctr"/>
            <a:r>
              <a:rPr kumimoji="1" lang="en-US" altLang="ru-RU" sz="2000" b="1" dirty="0" smtClean="0">
                <a:solidFill>
                  <a:srgbClr val="FF0000"/>
                </a:solidFill>
                <a:sym typeface="Apple Chancery"/>
              </a:rPr>
              <a:t>NICA  </a:t>
            </a:r>
            <a:r>
              <a:rPr kumimoji="1" lang="en-US" altLang="ru-RU" sz="2000" b="1" dirty="0">
                <a:solidFill>
                  <a:srgbClr val="FF0000"/>
                </a:solidFill>
                <a:sym typeface="Apple Chancery"/>
              </a:rPr>
              <a:t>Stage </a:t>
            </a:r>
            <a:r>
              <a:rPr kumimoji="1" lang="en-US" altLang="ru-RU" sz="2000" b="1" dirty="0" smtClean="0">
                <a:solidFill>
                  <a:srgbClr val="FF0000"/>
                </a:solidFill>
                <a:sym typeface="Apple Chancery"/>
              </a:rPr>
              <a:t>II</a:t>
            </a:r>
          </a:p>
        </p:txBody>
      </p:sp>
      <p:sp>
        <p:nvSpPr>
          <p:cNvPr id="3" name="TextBox 2"/>
          <p:cNvSpPr txBox="1"/>
          <p:nvPr/>
        </p:nvSpPr>
        <p:spPr>
          <a:xfrm>
            <a:off x="5508104" y="3313573"/>
            <a:ext cx="3499371" cy="338554"/>
          </a:xfrm>
          <a:prstGeom prst="rect">
            <a:avLst/>
          </a:prstGeom>
          <a:solidFill>
            <a:srgbClr val="00FF00"/>
          </a:solidFill>
          <a:ln>
            <a:solidFill>
              <a:srgbClr val="FF0000"/>
            </a:solidFill>
          </a:ln>
        </p:spPr>
        <p:txBody>
          <a:bodyPr wrap="square" rtlCol="0">
            <a:spAutoFit/>
          </a:bodyPr>
          <a:lstStyle/>
          <a:p>
            <a:pPr algn="ctr"/>
            <a:r>
              <a:rPr lang="en-US" altLang="ru-RU" b="1" i="1" dirty="0">
                <a:solidFill>
                  <a:srgbClr val="FF0000"/>
                </a:solidFill>
                <a:ea typeface="MS PGothic" charset="-128"/>
                <a:cs typeface="Arial" charset="0"/>
                <a:sym typeface="Symbol" charset="2"/>
              </a:rPr>
              <a:t>With </a:t>
            </a:r>
            <a:r>
              <a:rPr lang="en-US" altLang="ru-RU" b="1" i="1" dirty="0">
                <a:solidFill>
                  <a:schemeClr val="accent2"/>
                </a:solidFill>
                <a:ea typeface="MS PGothic" charset="-128"/>
                <a:cs typeface="Arial" charset="0"/>
                <a:sym typeface="Symbol" charset="2"/>
              </a:rPr>
              <a:t>KRION-6T </a:t>
            </a:r>
            <a:r>
              <a:rPr lang="en-US" altLang="ru-RU" b="1" i="1" dirty="0">
                <a:solidFill>
                  <a:srgbClr val="FF0000"/>
                </a:solidFill>
                <a:ea typeface="MS PGothic" charset="-128"/>
                <a:cs typeface="Arial" charset="0"/>
                <a:sym typeface="Symbol" charset="2"/>
              </a:rPr>
              <a:t>&amp; </a:t>
            </a:r>
            <a:r>
              <a:rPr lang="en-US" altLang="ru-RU" b="1" i="1" dirty="0" smtClean="0">
                <a:solidFill>
                  <a:srgbClr val="FF0000"/>
                </a:solidFill>
                <a:ea typeface="MS PGothic" charset="-128"/>
                <a:cs typeface="Arial" charset="0"/>
                <a:sym typeface="Symbol" charset="2"/>
              </a:rPr>
              <a:t>Booster</a:t>
            </a:r>
            <a:endParaRPr lang="cs-CZ" altLang="ru-RU" b="1" i="1" dirty="0">
              <a:solidFill>
                <a:srgbClr val="FF0000"/>
              </a:solidFill>
              <a:ea typeface="MS PGothic" charset="-128"/>
              <a:cs typeface="Arial" charset="0"/>
              <a:sym typeface="Symbol" charset="2"/>
            </a:endParaRPr>
          </a:p>
        </p:txBody>
      </p:sp>
      <p:grpSp>
        <p:nvGrpSpPr>
          <p:cNvPr id="8" name="Группа 7"/>
          <p:cNvGrpSpPr/>
          <p:nvPr/>
        </p:nvGrpSpPr>
        <p:grpSpPr>
          <a:xfrm>
            <a:off x="7257790" y="1412779"/>
            <a:ext cx="410554" cy="2376261"/>
            <a:chOff x="7257790" y="1412779"/>
            <a:chExt cx="410554" cy="2376261"/>
          </a:xfrm>
        </p:grpSpPr>
        <p:cxnSp>
          <p:nvCxnSpPr>
            <p:cNvPr id="13" name="Прямая со стрелкой 12"/>
            <p:cNvCxnSpPr/>
            <p:nvPr/>
          </p:nvCxnSpPr>
          <p:spPr>
            <a:xfrm flipH="1" flipV="1">
              <a:off x="7257889" y="3573016"/>
              <a:ext cx="410455" cy="216024"/>
            </a:xfrm>
            <a:prstGeom prst="straightConnector1">
              <a:avLst/>
            </a:prstGeom>
            <a:ln w="28575">
              <a:solidFill>
                <a:srgbClr val="00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H="1" flipV="1">
              <a:off x="7257790" y="1412779"/>
              <a:ext cx="99" cy="2016221"/>
            </a:xfrm>
            <a:prstGeom prst="straightConnector1">
              <a:avLst/>
            </a:prstGeom>
            <a:ln w="28575">
              <a:solidFill>
                <a:srgbClr val="00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Группа 19"/>
          <p:cNvGrpSpPr/>
          <p:nvPr/>
        </p:nvGrpSpPr>
        <p:grpSpPr>
          <a:xfrm>
            <a:off x="8028384" y="1412779"/>
            <a:ext cx="410456" cy="2402770"/>
            <a:chOff x="8028384" y="1412779"/>
            <a:chExt cx="410456" cy="2402770"/>
          </a:xfrm>
        </p:grpSpPr>
        <p:cxnSp>
          <p:nvCxnSpPr>
            <p:cNvPr id="15" name="Прямая со стрелкой 14"/>
            <p:cNvCxnSpPr/>
            <p:nvPr/>
          </p:nvCxnSpPr>
          <p:spPr>
            <a:xfrm flipH="1" flipV="1">
              <a:off x="8028384" y="1412779"/>
              <a:ext cx="2808" cy="2011908"/>
            </a:xfrm>
            <a:prstGeom prst="straightConnector1">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flipV="1">
              <a:off x="8172400" y="3573016"/>
              <a:ext cx="266440" cy="242533"/>
            </a:xfrm>
            <a:prstGeom prst="straightConnector1">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Прямоугольник 20"/>
          <p:cNvSpPr/>
          <p:nvPr/>
        </p:nvSpPr>
        <p:spPr>
          <a:xfrm>
            <a:off x="1619672" y="5517232"/>
            <a:ext cx="471604" cy="338554"/>
          </a:xfrm>
          <a:prstGeom prst="rect">
            <a:avLst/>
          </a:prstGeom>
        </p:spPr>
        <p:txBody>
          <a:bodyPr wrap="none">
            <a:spAutoFit/>
          </a:bodyPr>
          <a:lstStyle/>
          <a:p>
            <a:pPr>
              <a:spcBef>
                <a:spcPct val="20000"/>
              </a:spcBef>
            </a:pPr>
            <a:r>
              <a:rPr lang="en-US" altLang="ru-RU" b="1" dirty="0" smtClean="0">
                <a:solidFill>
                  <a:srgbClr val="FF0000"/>
                </a:solidFill>
                <a:ea typeface="MS PGothic" charset="-128"/>
                <a:cs typeface="Arial" charset="0"/>
                <a:sym typeface="Symbol" charset="2"/>
              </a:rPr>
              <a:t>**)</a:t>
            </a:r>
            <a:r>
              <a:rPr lang="en-US" altLang="ru-RU" b="1" dirty="0">
                <a:solidFill>
                  <a:srgbClr val="FF0000"/>
                </a:solidFill>
                <a:ea typeface="MS PGothic" charset="-128"/>
                <a:cs typeface="Arial" charset="0"/>
                <a:sym typeface="Symbol" charset="2"/>
              </a:rPr>
              <a:t> </a:t>
            </a:r>
          </a:p>
        </p:txBody>
      </p:sp>
    </p:spTree>
    <p:extLst>
      <p:ext uri="{BB962C8B-B14F-4D97-AF65-F5344CB8AC3E}">
        <p14:creationId xmlns:p14="http://schemas.microsoft.com/office/powerpoint/2010/main" val="705178736"/>
      </p:ext>
    </p:extLst>
  </p:cSld>
  <p:clrMapOvr>
    <a:masterClrMapping/>
  </p:clrMapOvr>
  <p:transition xmlns:p14="http://schemas.microsoft.com/office/powerpoint/2010/main" advTm="2859"/>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500"/>
                            </p:stCondLst>
                            <p:childTnLst>
                              <p:par>
                                <p:cTn id="25" presetID="21"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4"/>
          <p:cNvSpPr>
            <a:spLocks noGrp="1"/>
          </p:cNvSpPr>
          <p:nvPr>
            <p:ph type="sldNum" sz="quarter" idx="4294967295"/>
          </p:nvPr>
        </p:nvSpPr>
        <p:spPr>
          <a:xfrm>
            <a:off x="6553200" y="6245225"/>
            <a:ext cx="2133600" cy="476250"/>
          </a:xfrm>
          <a:prstGeom prst="rect">
            <a:avLst/>
          </a:prstGeom>
        </p:spPr>
        <p:txBody>
          <a:bodyPr/>
          <a:lstStyle/>
          <a:p>
            <a:fld id="{F87E8C83-0791-D640-BB2B-F0CCF923CE30}" type="slidenum">
              <a:rPr lang="ru-RU" altLang="ru-RU"/>
              <a:pPr/>
              <a:t>29</a:t>
            </a:fld>
            <a:endParaRPr lang="ru-RU" altLang="ru-RU"/>
          </a:p>
        </p:txBody>
      </p:sp>
      <p:pic>
        <p:nvPicPr>
          <p:cNvPr id="7172" name="Picture 4" descr="LHEAC"/>
          <p:cNvPicPr>
            <a:picLocks noChangeAspect="1" noChangeArrowheads="1"/>
          </p:cNvPicPr>
          <p:nvPr/>
        </p:nvPicPr>
        <p:blipFill>
          <a:blip r:embed="rId2" cstate="screen">
            <a:extLst>
              <a:ext uri="{28A0092B-C50C-407E-A947-70E740481C1C}">
                <a14:useLocalDpi xmlns:a14="http://schemas.microsoft.com/office/drawing/2010/main"/>
              </a:ext>
            </a:extLst>
          </a:blip>
          <a:srcRect l="2283" r="2283"/>
          <a:stretch>
            <a:fillRect/>
          </a:stretch>
        </p:blipFill>
        <p:spPr bwMode="auto">
          <a:xfrm>
            <a:off x="88900" y="1009650"/>
            <a:ext cx="8990013"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5"/>
          <p:cNvSpPr>
            <a:spLocks noGrp="1" noChangeArrowheads="1"/>
          </p:cNvSpPr>
          <p:nvPr>
            <p:ph type="title"/>
          </p:nvPr>
        </p:nvSpPr>
        <p:spPr>
          <a:xfrm>
            <a:off x="990600" y="46038"/>
            <a:ext cx="7391400" cy="563562"/>
          </a:xfrm>
        </p:spPr>
        <p:txBody>
          <a:bodyPr/>
          <a:lstStyle/>
          <a:p>
            <a:r>
              <a:rPr lang="en-US" altLang="ru-RU" sz="2000" b="1" dirty="0" smtClean="0">
                <a:solidFill>
                  <a:schemeClr val="accent2"/>
                </a:solidFill>
              </a:rPr>
              <a:t>Extracted beams of the VBLHEP Accelerator complex</a:t>
            </a:r>
            <a:endParaRPr lang="ru-RU" altLang="ru-RU" sz="2000" b="1" dirty="0">
              <a:solidFill>
                <a:schemeClr val="accent2"/>
              </a:solidFill>
            </a:endParaRPr>
          </a:p>
        </p:txBody>
      </p:sp>
      <p:sp>
        <p:nvSpPr>
          <p:cNvPr id="7176" name="Text Box 8"/>
          <p:cNvSpPr txBox="1">
            <a:spLocks noChangeArrowheads="1"/>
          </p:cNvSpPr>
          <p:nvPr/>
        </p:nvSpPr>
        <p:spPr bwMode="auto">
          <a:xfrm>
            <a:off x="2497138" y="3611563"/>
            <a:ext cx="9985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b="1">
                <a:solidFill>
                  <a:schemeClr val="hlink"/>
                </a:solidFill>
              </a:rPr>
              <a:t>Нуклотрон</a:t>
            </a:r>
          </a:p>
        </p:txBody>
      </p:sp>
      <p:sp>
        <p:nvSpPr>
          <p:cNvPr id="7177" name="Text Box 9"/>
          <p:cNvSpPr txBox="1">
            <a:spLocks noChangeArrowheads="1"/>
          </p:cNvSpPr>
          <p:nvPr/>
        </p:nvSpPr>
        <p:spPr bwMode="auto">
          <a:xfrm>
            <a:off x="7956550" y="4335463"/>
            <a:ext cx="5556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nchorCtr="1">
            <a:spAutoFit/>
          </a:bodyPr>
          <a:lstStyle/>
          <a:p>
            <a:r>
              <a:rPr lang="en-US" altLang="ru-RU" sz="900" b="1" baseline="0"/>
              <a:t>BM@N</a:t>
            </a:r>
            <a:endParaRPr lang="ru-RU" altLang="ru-RU" sz="900" b="1" baseline="0"/>
          </a:p>
        </p:txBody>
      </p:sp>
      <p:sp>
        <p:nvSpPr>
          <p:cNvPr id="7178" name="Text Box 10"/>
          <p:cNvSpPr txBox="1">
            <a:spLocks noChangeArrowheads="1"/>
          </p:cNvSpPr>
          <p:nvPr/>
        </p:nvSpPr>
        <p:spPr bwMode="auto">
          <a:xfrm>
            <a:off x="5470525" y="6096000"/>
            <a:ext cx="600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ru-RU" sz="1000" b="1" baseline="0">
                <a:sym typeface="Symbol" charset="2"/>
              </a:rPr>
              <a:t></a:t>
            </a:r>
            <a:r>
              <a:rPr lang="ru-RU" altLang="ru-RU" sz="900" b="1" baseline="0">
                <a:sym typeface="Symbol" charset="2"/>
              </a:rPr>
              <a:t> </a:t>
            </a:r>
            <a:r>
              <a:rPr lang="en-US" altLang="ru-RU" sz="1000" b="1" baseline="0"/>
              <a:t>1</a:t>
            </a:r>
            <a:r>
              <a:rPr lang="ru-RU" altLang="ru-RU" sz="1000" b="1" baseline="0"/>
              <a:t>6</a:t>
            </a:r>
            <a:r>
              <a:rPr lang="en-US" altLang="ru-RU" sz="1000" b="1" baseline="0"/>
              <a:t>0</a:t>
            </a:r>
            <a:r>
              <a:rPr lang="ru-RU" altLang="ru-RU" sz="600" b="1" baseline="0"/>
              <a:t> </a:t>
            </a:r>
            <a:r>
              <a:rPr lang="ru-RU" altLang="ru-RU" sz="900" b="1" baseline="0"/>
              <a:t>м</a:t>
            </a:r>
          </a:p>
        </p:txBody>
      </p:sp>
      <p:sp>
        <p:nvSpPr>
          <p:cNvPr id="7179" name="Text Box 11"/>
          <p:cNvSpPr txBox="1">
            <a:spLocks noChangeArrowheads="1"/>
          </p:cNvSpPr>
          <p:nvPr/>
        </p:nvSpPr>
        <p:spPr bwMode="auto">
          <a:xfrm>
            <a:off x="6705600" y="3432175"/>
            <a:ext cx="7159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400" b="1">
                <a:solidFill>
                  <a:schemeClr val="hlink"/>
                </a:solidFill>
              </a:rPr>
              <a:t>Корп.</a:t>
            </a:r>
            <a:r>
              <a:rPr lang="en-US" altLang="ru-RU" sz="1400" b="1">
                <a:solidFill>
                  <a:schemeClr val="hlink"/>
                </a:solidFill>
              </a:rPr>
              <a:t> 205</a:t>
            </a:r>
            <a:endParaRPr lang="ru-RU" altLang="ru-RU" sz="1400" b="1">
              <a:solidFill>
                <a:schemeClr val="hlink"/>
              </a:solidFill>
            </a:endParaRPr>
          </a:p>
        </p:txBody>
      </p:sp>
      <p:sp>
        <p:nvSpPr>
          <p:cNvPr id="7180" name="Text Box 12"/>
          <p:cNvSpPr txBox="1">
            <a:spLocks noChangeArrowheads="1"/>
          </p:cNvSpPr>
          <p:nvPr/>
        </p:nvSpPr>
        <p:spPr bwMode="auto">
          <a:xfrm>
            <a:off x="4294188" y="3687763"/>
            <a:ext cx="11080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ru-RU" altLang="ru-RU" sz="1400" b="1">
                <a:solidFill>
                  <a:schemeClr val="hlink"/>
                </a:solidFill>
              </a:rPr>
              <a:t>Измерительный</a:t>
            </a:r>
          </a:p>
          <a:p>
            <a:pPr algn="ctr"/>
            <a:r>
              <a:rPr lang="ru-RU" altLang="ru-RU" sz="1400" b="1">
                <a:solidFill>
                  <a:schemeClr val="hlink"/>
                </a:solidFill>
              </a:rPr>
              <a:t>павильон</a:t>
            </a:r>
          </a:p>
        </p:txBody>
      </p:sp>
      <p:sp>
        <p:nvSpPr>
          <p:cNvPr id="7181" name="Text Box 13"/>
          <p:cNvSpPr txBox="1">
            <a:spLocks noChangeArrowheads="1"/>
          </p:cNvSpPr>
          <p:nvPr/>
        </p:nvSpPr>
        <p:spPr bwMode="auto">
          <a:xfrm>
            <a:off x="2687638" y="2819400"/>
            <a:ext cx="58896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400" b="1">
                <a:solidFill>
                  <a:schemeClr val="hlink"/>
                </a:solidFill>
              </a:rPr>
              <a:t>Корп.</a:t>
            </a:r>
            <a:r>
              <a:rPr lang="en-US" altLang="ru-RU" sz="1400" b="1">
                <a:solidFill>
                  <a:schemeClr val="hlink"/>
                </a:solidFill>
              </a:rPr>
              <a:t> </a:t>
            </a:r>
            <a:r>
              <a:rPr lang="ru-RU" altLang="ru-RU" sz="1400" b="1">
                <a:solidFill>
                  <a:schemeClr val="hlink"/>
                </a:solidFill>
              </a:rPr>
              <a:t>1</a:t>
            </a:r>
          </a:p>
        </p:txBody>
      </p:sp>
      <p:sp>
        <p:nvSpPr>
          <p:cNvPr id="7182" name="Text Box 14"/>
          <p:cNvSpPr txBox="1">
            <a:spLocks noChangeArrowheads="1"/>
          </p:cNvSpPr>
          <p:nvPr/>
        </p:nvSpPr>
        <p:spPr bwMode="auto">
          <a:xfrm>
            <a:off x="769938" y="4359275"/>
            <a:ext cx="67151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400" b="1">
                <a:solidFill>
                  <a:schemeClr val="hlink"/>
                </a:solidFill>
              </a:rPr>
              <a:t>Корп.</a:t>
            </a:r>
            <a:r>
              <a:rPr lang="en-US" altLang="ru-RU" sz="1400" b="1">
                <a:solidFill>
                  <a:schemeClr val="hlink"/>
                </a:solidFill>
              </a:rPr>
              <a:t> </a:t>
            </a:r>
            <a:r>
              <a:rPr lang="ru-RU" altLang="ru-RU" sz="1400" b="1">
                <a:solidFill>
                  <a:schemeClr val="hlink"/>
                </a:solidFill>
              </a:rPr>
              <a:t>1Б</a:t>
            </a:r>
          </a:p>
        </p:txBody>
      </p:sp>
    </p:spTree>
    <p:extLst>
      <p:ext uri="{BB962C8B-B14F-4D97-AF65-F5344CB8AC3E}">
        <p14:creationId xmlns:p14="http://schemas.microsoft.com/office/powerpoint/2010/main" val="474613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969" y="1375955"/>
            <a:ext cx="9450481" cy="5509429"/>
          </a:xfrm>
          <a:prstGeom prst="rect">
            <a:avLst/>
          </a:prstGeom>
        </p:spPr>
      </p:pic>
      <p:pic>
        <p:nvPicPr>
          <p:cNvPr id="3" name="Изображение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35" y="1198196"/>
            <a:ext cx="9144000" cy="5448101"/>
          </a:xfrm>
          <a:prstGeom prst="rect">
            <a:avLst/>
          </a:prstGeom>
        </p:spPr>
      </p:pic>
      <p:pic>
        <p:nvPicPr>
          <p:cNvPr id="42" name="Picture 3" descr="NICA_header_blue.tif"/>
          <p:cNvPicPr>
            <a:picLocks noChangeAspect="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0" y="-27384"/>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6"/>
          <p:cNvSpPr txBox="1">
            <a:spLocks noChangeArrowheads="1"/>
          </p:cNvSpPr>
          <p:nvPr/>
        </p:nvSpPr>
        <p:spPr bwMode="auto">
          <a:xfrm>
            <a:off x="3231241" y="2643058"/>
            <a:ext cx="1796044" cy="584776"/>
          </a:xfrm>
          <a:prstGeom prst="rect">
            <a:avLst/>
          </a:prstGeom>
          <a:noFill/>
          <a:ln w="9525">
            <a:noFill/>
            <a:miter lim="800000"/>
            <a:headEnd/>
            <a:tailEnd/>
          </a:ln>
          <a:scene3d>
            <a:camera prst="orthographicFront">
              <a:rot lat="0" lon="0" rev="0"/>
            </a:camera>
            <a:lightRig rig="threePt" dir="t"/>
          </a:scene3d>
        </p:spPr>
        <p:txBody>
          <a:bodyPr>
            <a:spAutoFit/>
          </a:bodyPr>
          <a:lstStyle/>
          <a:p>
            <a:pPr algn="ctr">
              <a:spcBef>
                <a:spcPct val="50000"/>
              </a:spcBef>
              <a:defRPr/>
            </a:pPr>
            <a:r>
              <a:rPr lang="en-US" b="1" dirty="0" err="1" smtClean="0">
                <a:solidFill>
                  <a:srgbClr val="FFFFFF"/>
                </a:solidFill>
                <a:cs typeface="Arial" pitchFamily="34" charset="0"/>
              </a:rPr>
              <a:t>Nuclo</a:t>
            </a:r>
            <a:r>
              <a:rPr lang="en-US" b="1" dirty="0" err="1">
                <a:solidFill>
                  <a:srgbClr val="FFFFFF"/>
                </a:solidFill>
                <a:cs typeface="Arial" pitchFamily="34" charset="0"/>
              </a:rPr>
              <a:t>t</a:t>
            </a:r>
            <a:r>
              <a:rPr lang="en-US" b="1" dirty="0" err="1" smtClean="0">
                <a:solidFill>
                  <a:srgbClr val="FFFFFF"/>
                </a:solidFill>
                <a:cs typeface="Arial" pitchFamily="34" charset="0"/>
              </a:rPr>
              <a:t>ron</a:t>
            </a:r>
            <a:r>
              <a:rPr lang="en-US" b="1" dirty="0" smtClean="0">
                <a:solidFill>
                  <a:srgbClr val="FFFFFF"/>
                </a:solidFill>
                <a:cs typeface="Arial" pitchFamily="34" charset="0"/>
              </a:rPr>
              <a:t>  0</a:t>
            </a:r>
            <a:r>
              <a:rPr lang="ru-RU" b="1" dirty="0" smtClean="0">
                <a:solidFill>
                  <a:srgbClr val="FFFFFF"/>
                </a:solidFill>
                <a:cs typeface="Arial" pitchFamily="34" charset="0"/>
              </a:rPr>
              <a:t>.</a:t>
            </a:r>
            <a:r>
              <a:rPr lang="en-US" b="1" dirty="0" smtClean="0">
                <a:solidFill>
                  <a:srgbClr val="FFFFFF"/>
                </a:solidFill>
                <a:cs typeface="Arial" pitchFamily="34" charset="0"/>
              </a:rPr>
              <a:t>6</a:t>
            </a:r>
            <a:r>
              <a:rPr lang="en-US" b="1" dirty="0">
                <a:solidFill>
                  <a:srgbClr val="FFFFFF"/>
                </a:solidFill>
                <a:cs typeface="Arial" pitchFamily="34" charset="0"/>
              </a:rPr>
              <a:t>-4</a:t>
            </a:r>
            <a:r>
              <a:rPr lang="ru-RU" b="1" dirty="0">
                <a:solidFill>
                  <a:srgbClr val="FFFFFF"/>
                </a:solidFill>
                <a:cs typeface="Arial" pitchFamily="34" charset="0"/>
              </a:rPr>
              <a:t>.</a:t>
            </a:r>
            <a:r>
              <a:rPr lang="en-US" b="1" dirty="0">
                <a:solidFill>
                  <a:srgbClr val="FFFFFF"/>
                </a:solidFill>
                <a:cs typeface="Arial" pitchFamily="34" charset="0"/>
              </a:rPr>
              <a:t>5 </a:t>
            </a:r>
            <a:r>
              <a:rPr lang="en-US" b="1" dirty="0" err="1" smtClean="0">
                <a:solidFill>
                  <a:srgbClr val="FFFFFF"/>
                </a:solidFill>
                <a:cs typeface="Arial" pitchFamily="34" charset="0"/>
              </a:rPr>
              <a:t>GeV</a:t>
            </a:r>
            <a:r>
              <a:rPr lang="en-US" b="1" dirty="0" smtClean="0">
                <a:solidFill>
                  <a:srgbClr val="FFFFFF"/>
                </a:solidFill>
                <a:cs typeface="Arial" pitchFamily="34" charset="0"/>
              </a:rPr>
              <a:t>/u</a:t>
            </a:r>
            <a:endParaRPr lang="ru-RU" b="1" dirty="0">
              <a:solidFill>
                <a:srgbClr val="FFFFFF"/>
              </a:solidFill>
              <a:cs typeface="Arial" pitchFamily="34" charset="0"/>
            </a:endParaRPr>
          </a:p>
        </p:txBody>
      </p:sp>
      <p:sp>
        <p:nvSpPr>
          <p:cNvPr id="10" name="Text Box 23"/>
          <p:cNvSpPr txBox="1">
            <a:spLocks noChangeArrowheads="1"/>
          </p:cNvSpPr>
          <p:nvPr/>
        </p:nvSpPr>
        <p:spPr bwMode="auto">
          <a:xfrm>
            <a:off x="5670251" y="2624817"/>
            <a:ext cx="1157500" cy="430887"/>
          </a:xfrm>
          <a:prstGeom prst="rect">
            <a:avLst/>
          </a:prstGeom>
          <a:solidFill>
            <a:schemeClr val="accent5">
              <a:lumMod val="60000"/>
              <a:lumOff val="40000"/>
            </a:schemeClr>
          </a:solidFill>
          <a:ln w="9525">
            <a:noFill/>
            <a:miter lim="800000"/>
            <a:headEnd/>
            <a:tailEnd/>
          </a:ln>
          <a:scene3d>
            <a:camera prst="orthographicFront">
              <a:rot lat="0" lon="0" rev="0"/>
            </a:camera>
            <a:lightRig rig="threePt" dir="t"/>
          </a:scene3d>
        </p:spPr>
        <p:txBody>
          <a:bodyPr lIns="0" tIns="0" rIns="0" bIns="0">
            <a:spAutoFit/>
          </a:bodyPr>
          <a:lstStyle/>
          <a:p>
            <a:pPr algn="ctr">
              <a:defRPr/>
            </a:pPr>
            <a:r>
              <a:rPr lang="en-US" sz="1400" b="1" dirty="0" err="1" smtClean="0">
                <a:solidFill>
                  <a:srgbClr val="000090"/>
                </a:solidFill>
                <a:latin typeface="Arial"/>
                <a:cs typeface="Arial"/>
              </a:rPr>
              <a:t>Linac</a:t>
            </a:r>
            <a:r>
              <a:rPr lang="en-US" sz="1400" b="1" dirty="0" smtClean="0">
                <a:solidFill>
                  <a:srgbClr val="000090"/>
                </a:solidFill>
                <a:latin typeface="Arial"/>
                <a:cs typeface="Arial"/>
              </a:rPr>
              <a:t> LU-20 (</a:t>
            </a:r>
            <a:r>
              <a:rPr lang="en-US" sz="1400" b="1" dirty="0">
                <a:solidFill>
                  <a:srgbClr val="000090"/>
                </a:solidFill>
                <a:latin typeface="Arial"/>
                <a:cs typeface="Arial"/>
              </a:rPr>
              <a:t>5</a:t>
            </a:r>
            <a:r>
              <a:rPr lang="ru-RU" sz="1400" b="1" dirty="0">
                <a:solidFill>
                  <a:srgbClr val="000090"/>
                </a:solidFill>
                <a:latin typeface="Arial"/>
                <a:cs typeface="Arial"/>
              </a:rPr>
              <a:t> </a:t>
            </a:r>
            <a:r>
              <a:rPr lang="en-US" sz="1400" b="1" dirty="0" smtClean="0">
                <a:solidFill>
                  <a:srgbClr val="000090"/>
                </a:solidFill>
                <a:latin typeface="Arial"/>
                <a:cs typeface="Arial"/>
              </a:rPr>
              <a:t>MeV/u)</a:t>
            </a:r>
            <a:endParaRPr lang="ru-RU" sz="1400" b="1" dirty="0">
              <a:solidFill>
                <a:srgbClr val="000090"/>
              </a:solidFill>
              <a:latin typeface="Arial"/>
              <a:cs typeface="Arial"/>
            </a:endParaRPr>
          </a:p>
        </p:txBody>
      </p:sp>
      <p:sp>
        <p:nvSpPr>
          <p:cNvPr id="18439" name="TextBox 1"/>
          <p:cNvSpPr txBox="1">
            <a:spLocks noChangeArrowheads="1"/>
          </p:cNvSpPr>
          <p:nvPr/>
        </p:nvSpPr>
        <p:spPr bwMode="auto">
          <a:xfrm>
            <a:off x="6842231" y="1835101"/>
            <a:ext cx="21621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600" dirty="0" smtClean="0">
                <a:solidFill>
                  <a:srgbClr val="FFFF00"/>
                </a:solidFill>
                <a:ea typeface="SimSun" charset="0"/>
                <a:cs typeface="Arial" charset="0"/>
              </a:rPr>
              <a:t>Fixed target experiments</a:t>
            </a:r>
            <a:endParaRPr kumimoji="0" lang="en-US" altLang="ru-RU" sz="1600" dirty="0">
              <a:solidFill>
                <a:srgbClr val="FFFF00"/>
              </a:solidFill>
              <a:ea typeface="SimSun" charset="0"/>
              <a:cs typeface="Arial" charset="0"/>
            </a:endParaRPr>
          </a:p>
        </p:txBody>
      </p:sp>
      <p:cxnSp>
        <p:nvCxnSpPr>
          <p:cNvPr id="6" name="Straight Arrow Connector 5"/>
          <p:cNvCxnSpPr>
            <a:cxnSpLocks noChangeShapeType="1"/>
          </p:cNvCxnSpPr>
          <p:nvPr/>
        </p:nvCxnSpPr>
        <p:spPr bwMode="auto">
          <a:xfrm>
            <a:off x="4342946" y="3199079"/>
            <a:ext cx="542894" cy="233275"/>
          </a:xfrm>
          <a:prstGeom prst="straightConnector1">
            <a:avLst/>
          </a:prstGeom>
          <a:noFill/>
          <a:ln w="25400">
            <a:solidFill>
              <a:srgbClr val="FFFF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Oval 27"/>
          <p:cNvSpPr>
            <a:spLocks noChangeArrowheads="1"/>
          </p:cNvSpPr>
          <p:nvPr/>
        </p:nvSpPr>
        <p:spPr bwMode="auto">
          <a:xfrm rot="21237547">
            <a:off x="4334555" y="3458707"/>
            <a:ext cx="1713492" cy="419264"/>
          </a:xfrm>
          <a:prstGeom prst="ellipse">
            <a:avLst/>
          </a:prstGeom>
          <a:noFill/>
          <a:ln w="38100">
            <a:solidFill>
              <a:srgbClr val="0000FF">
                <a:alpha val="62000"/>
              </a:srgbClr>
            </a:solidFill>
            <a:round/>
            <a:headEnd/>
            <a:tailEnd/>
          </a:ln>
          <a:scene3d>
            <a:camera prst="orthographicFront">
              <a:rot lat="0" lon="0" rev="21180000"/>
            </a:camera>
            <a:lightRig rig="threePt" dir="t"/>
          </a:scene3d>
        </p:spPr>
        <p:txBody>
          <a:bodyPr wrap="none" anchor="ctr"/>
          <a:lstStyle/>
          <a:p>
            <a:pPr>
              <a:defRPr/>
            </a:pPr>
            <a:endParaRPr lang="en-US">
              <a:cs typeface="SimSun" charset="0"/>
            </a:endParaRPr>
          </a:p>
        </p:txBody>
      </p:sp>
      <p:grpSp>
        <p:nvGrpSpPr>
          <p:cNvPr id="34" name="Group 33"/>
          <p:cNvGrpSpPr>
            <a:grpSpLocks/>
          </p:cNvGrpSpPr>
          <p:nvPr/>
        </p:nvGrpSpPr>
        <p:grpSpPr bwMode="auto">
          <a:xfrm>
            <a:off x="6988447" y="2491403"/>
            <a:ext cx="1767373" cy="1417022"/>
            <a:chOff x="5188176" y="1100666"/>
            <a:chExt cx="1767173" cy="1418127"/>
          </a:xfrm>
        </p:grpSpPr>
        <p:grpSp>
          <p:nvGrpSpPr>
            <p:cNvPr id="18470" name="Group 34"/>
            <p:cNvGrpSpPr>
              <a:grpSpLocks/>
            </p:cNvGrpSpPr>
            <p:nvPr/>
          </p:nvGrpSpPr>
          <p:grpSpPr bwMode="auto">
            <a:xfrm>
              <a:off x="5247923" y="1100666"/>
              <a:ext cx="1707426" cy="1418127"/>
              <a:chOff x="5247923" y="1100666"/>
              <a:chExt cx="1707426" cy="1418127"/>
            </a:xfrm>
          </p:grpSpPr>
          <p:pic>
            <p:nvPicPr>
              <p:cNvPr id="18472" name="Picture 12" descr="C:\Users\Yury\Documents\Suzdal\BMN.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7923" y="1100666"/>
                <a:ext cx="1707426" cy="106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Arrow Connector 37"/>
              <p:cNvCxnSpPr>
                <a:cxnSpLocks noChangeShapeType="1"/>
              </p:cNvCxnSpPr>
              <p:nvPr/>
            </p:nvCxnSpPr>
            <p:spPr bwMode="auto">
              <a:xfrm flipH="1">
                <a:off x="5435999" y="2165478"/>
                <a:ext cx="488058" cy="353315"/>
              </a:xfrm>
              <a:prstGeom prst="straightConnector1">
                <a:avLst/>
              </a:prstGeom>
              <a:noFill/>
              <a:ln w="47625">
                <a:solidFill>
                  <a:srgbClr val="FFFF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8471" name="TextBox 35"/>
            <p:cNvSpPr txBox="1">
              <a:spLocks noChangeArrowheads="1"/>
            </p:cNvSpPr>
            <p:nvPr/>
          </p:nvSpPr>
          <p:spPr bwMode="auto">
            <a:xfrm>
              <a:off x="5188176" y="1857541"/>
              <a:ext cx="934766" cy="36962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800" b="1" dirty="0">
                  <a:solidFill>
                    <a:srgbClr val="FFFF00"/>
                  </a:solidFill>
                  <a:ea typeface="SimSun" charset="0"/>
                </a:rPr>
                <a:t>BM@N</a:t>
              </a:r>
            </a:p>
          </p:txBody>
        </p:sp>
      </p:grpSp>
      <p:grpSp>
        <p:nvGrpSpPr>
          <p:cNvPr id="40" name="Group 39"/>
          <p:cNvGrpSpPr>
            <a:grpSpLocks/>
          </p:cNvGrpSpPr>
          <p:nvPr/>
        </p:nvGrpSpPr>
        <p:grpSpPr bwMode="auto">
          <a:xfrm>
            <a:off x="2401852" y="4349604"/>
            <a:ext cx="1315065" cy="936800"/>
            <a:chOff x="2401751" y="4349960"/>
            <a:chExt cx="1315125" cy="936803"/>
          </a:xfrm>
        </p:grpSpPr>
        <p:pic>
          <p:nvPicPr>
            <p:cNvPr id="18468"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01751" y="4419278"/>
              <a:ext cx="1234933" cy="86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7" name="TextBox 41"/>
            <p:cNvSpPr txBox="1">
              <a:spLocks noChangeArrowheads="1"/>
            </p:cNvSpPr>
            <p:nvPr/>
          </p:nvSpPr>
          <p:spPr bwMode="auto">
            <a:xfrm>
              <a:off x="3019217" y="4349960"/>
              <a:ext cx="697659"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800" b="1" dirty="0">
                  <a:solidFill>
                    <a:srgbClr val="000090"/>
                  </a:solidFill>
                  <a:ea typeface="SimSun" charset="0"/>
                </a:rPr>
                <a:t>MPD</a:t>
              </a:r>
            </a:p>
          </p:txBody>
        </p:sp>
      </p:grpSp>
      <p:sp>
        <p:nvSpPr>
          <p:cNvPr id="18445" name="TextBox 14"/>
          <p:cNvSpPr txBox="1">
            <a:spLocks noChangeArrowheads="1"/>
          </p:cNvSpPr>
          <p:nvPr/>
        </p:nvSpPr>
        <p:spPr bwMode="auto">
          <a:xfrm>
            <a:off x="2843808" y="44624"/>
            <a:ext cx="37674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3600" b="1" dirty="0" smtClean="0">
                <a:solidFill>
                  <a:srgbClr val="000090"/>
                </a:solidFill>
                <a:ea typeface="SimSun" charset="0"/>
              </a:rPr>
              <a:t>NICA facility</a:t>
            </a:r>
            <a:endParaRPr kumimoji="0" lang="en-US" altLang="ru-RU" sz="3600" b="1" dirty="0">
              <a:solidFill>
                <a:srgbClr val="000090"/>
              </a:solidFill>
              <a:ea typeface="SimSun" charset="0"/>
            </a:endParaRPr>
          </a:p>
        </p:txBody>
      </p:sp>
      <p:sp>
        <p:nvSpPr>
          <p:cNvPr id="18446" name="TextBox 15"/>
          <p:cNvSpPr txBox="1">
            <a:spLocks noChangeArrowheads="1"/>
          </p:cNvSpPr>
          <p:nvPr/>
        </p:nvSpPr>
        <p:spPr bwMode="auto">
          <a:xfrm>
            <a:off x="1331640" y="673532"/>
            <a:ext cx="7344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2800" b="1" i="1" dirty="0" smtClean="0">
                <a:solidFill>
                  <a:srgbClr val="000090"/>
                </a:solidFill>
                <a:ea typeface="SimSun" charset="0"/>
              </a:rPr>
              <a:t>In operation</a:t>
            </a:r>
            <a:r>
              <a:rPr kumimoji="0" lang="ru-RU" altLang="ru-RU" sz="2800" b="1" i="1" dirty="0" smtClean="0">
                <a:solidFill>
                  <a:srgbClr val="000090"/>
                </a:solidFill>
                <a:ea typeface="SimSun" charset="0"/>
              </a:rPr>
              <a:t> </a:t>
            </a:r>
            <a:r>
              <a:rPr kumimoji="0" lang="en-US" altLang="ru-RU" sz="2800" b="1" i="1" dirty="0" smtClean="0">
                <a:solidFill>
                  <a:srgbClr val="000090"/>
                </a:solidFill>
                <a:ea typeface="SimSun" charset="0"/>
              </a:rPr>
              <a:t>                </a:t>
            </a:r>
            <a:r>
              <a:rPr kumimoji="0" lang="en-US" altLang="ru-RU" sz="2800" b="1" i="1" dirty="0" smtClean="0">
                <a:solidFill>
                  <a:srgbClr val="FF0000"/>
                </a:solidFill>
                <a:ea typeface="SimSun" charset="0"/>
              </a:rPr>
              <a:t>Under construction</a:t>
            </a:r>
            <a:endParaRPr kumimoji="0" lang="en-US" altLang="ru-RU" sz="2800" b="1" i="1" dirty="0">
              <a:solidFill>
                <a:srgbClr val="FF0000"/>
              </a:solidFill>
              <a:ea typeface="SimSun" charset="0"/>
            </a:endParaRPr>
          </a:p>
        </p:txBody>
      </p:sp>
      <p:cxnSp>
        <p:nvCxnSpPr>
          <p:cNvPr id="48" name="Straight Arrow Connector 37"/>
          <p:cNvCxnSpPr>
            <a:cxnSpLocks noChangeShapeType="1"/>
          </p:cNvCxnSpPr>
          <p:nvPr/>
        </p:nvCxnSpPr>
        <p:spPr bwMode="auto">
          <a:xfrm flipH="1">
            <a:off x="6516216" y="3023394"/>
            <a:ext cx="202937" cy="593626"/>
          </a:xfrm>
          <a:prstGeom prst="straightConnector1">
            <a:avLst/>
          </a:prstGeom>
          <a:noFill/>
          <a:ln w="47625">
            <a:solidFill>
              <a:schemeClr val="accent5">
                <a:lumMod val="60000"/>
                <a:lumOff val="40000"/>
              </a:schemeClr>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53" name="Picture 14" descr="spd0_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69390" y="4410382"/>
            <a:ext cx="1300861" cy="83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41"/>
          <p:cNvSpPr txBox="1">
            <a:spLocks noChangeArrowheads="1"/>
          </p:cNvSpPr>
          <p:nvPr/>
        </p:nvSpPr>
        <p:spPr bwMode="auto">
          <a:xfrm>
            <a:off x="5089322" y="4333805"/>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800" b="1" dirty="0">
                <a:solidFill>
                  <a:srgbClr val="000090"/>
                </a:solidFill>
                <a:ea typeface="SimSun" charset="0"/>
              </a:rPr>
              <a:t>S</a:t>
            </a:r>
            <a:r>
              <a:rPr kumimoji="0" lang="en-US" altLang="ru-RU" sz="1800" b="1" smtClean="0">
                <a:solidFill>
                  <a:srgbClr val="000090"/>
                </a:solidFill>
                <a:ea typeface="SimSun" charset="0"/>
              </a:rPr>
              <a:t>PD</a:t>
            </a:r>
            <a:endParaRPr kumimoji="0" lang="en-US" altLang="ru-RU" sz="1800" b="1" dirty="0">
              <a:solidFill>
                <a:srgbClr val="000090"/>
              </a:solidFill>
              <a:ea typeface="SimSun" charset="0"/>
            </a:endParaRPr>
          </a:p>
        </p:txBody>
      </p:sp>
      <p:cxnSp>
        <p:nvCxnSpPr>
          <p:cNvPr id="20" name="Прямая со стрелкой 19"/>
          <p:cNvCxnSpPr/>
          <p:nvPr/>
        </p:nvCxnSpPr>
        <p:spPr bwMode="auto">
          <a:xfrm>
            <a:off x="5628617" y="3861048"/>
            <a:ext cx="1247639" cy="0"/>
          </a:xfrm>
          <a:prstGeom prst="straightConnector1">
            <a:avLst/>
          </a:prstGeom>
          <a:solidFill>
            <a:srgbClr val="00B8FF"/>
          </a:solidFill>
          <a:ln w="41275" cap="flat" cmpd="sng" algn="ctr">
            <a:solidFill>
              <a:srgbClr val="3333FF"/>
            </a:solidFill>
            <a:prstDash val="solid"/>
            <a:round/>
            <a:headEnd type="none" w="med" len="med"/>
            <a:tailEnd type="triangle"/>
          </a:ln>
          <a:effectLst/>
        </p:spPr>
      </p:cxnSp>
      <p:sp>
        <p:nvSpPr>
          <p:cNvPr id="58" name="Oval 27"/>
          <p:cNvSpPr>
            <a:spLocks noChangeArrowheads="1"/>
          </p:cNvSpPr>
          <p:nvPr/>
        </p:nvSpPr>
        <p:spPr bwMode="auto">
          <a:xfrm rot="21237547">
            <a:off x="4478658" y="3524141"/>
            <a:ext cx="1464863" cy="288395"/>
          </a:xfrm>
          <a:prstGeom prst="ellipse">
            <a:avLst/>
          </a:prstGeom>
          <a:noFill/>
          <a:ln w="38100">
            <a:solidFill>
              <a:srgbClr val="FF3300">
                <a:alpha val="84000"/>
              </a:srgbClr>
            </a:solidFill>
            <a:round/>
            <a:headEnd/>
            <a:tailEnd/>
          </a:ln>
          <a:scene3d>
            <a:camera prst="orthographicFront">
              <a:rot lat="0" lon="0" rev="21180000"/>
            </a:camera>
            <a:lightRig rig="threePt" dir="t"/>
          </a:scene3d>
        </p:spPr>
        <p:txBody>
          <a:bodyPr wrap="none" anchor="ctr"/>
          <a:lstStyle/>
          <a:p>
            <a:pPr>
              <a:defRPr/>
            </a:pPr>
            <a:endParaRPr lang="en-US">
              <a:cs typeface="SimSun" charset="0"/>
            </a:endParaRPr>
          </a:p>
        </p:txBody>
      </p:sp>
      <p:cxnSp>
        <p:nvCxnSpPr>
          <p:cNvPr id="59" name="Прямая со стрелкой 58"/>
          <p:cNvCxnSpPr>
            <a:endCxn id="53" idx="0"/>
          </p:cNvCxnSpPr>
          <p:nvPr/>
        </p:nvCxnSpPr>
        <p:spPr bwMode="auto">
          <a:xfrm>
            <a:off x="4369390" y="3725736"/>
            <a:ext cx="650431" cy="684646"/>
          </a:xfrm>
          <a:prstGeom prst="straightConnector1">
            <a:avLst/>
          </a:prstGeom>
          <a:solidFill>
            <a:srgbClr val="00B8FF"/>
          </a:solidFill>
          <a:ln w="41275" cap="flat" cmpd="sng" algn="ctr">
            <a:solidFill>
              <a:srgbClr val="FF0000">
                <a:alpha val="70000"/>
              </a:srgbClr>
            </a:solidFill>
            <a:prstDash val="solid"/>
            <a:round/>
            <a:headEnd type="none" w="med" len="med"/>
            <a:tailEnd type="triangle"/>
          </a:ln>
          <a:effectLst/>
        </p:spPr>
      </p:cxnSp>
      <p:cxnSp>
        <p:nvCxnSpPr>
          <p:cNvPr id="63" name="Прямая со стрелкой 62"/>
          <p:cNvCxnSpPr/>
          <p:nvPr/>
        </p:nvCxnSpPr>
        <p:spPr bwMode="auto">
          <a:xfrm flipH="1">
            <a:off x="3995936" y="3992580"/>
            <a:ext cx="618457" cy="305308"/>
          </a:xfrm>
          <a:prstGeom prst="straightConnector1">
            <a:avLst/>
          </a:prstGeom>
          <a:solidFill>
            <a:srgbClr val="00B8FF"/>
          </a:solidFill>
          <a:ln w="41275" cap="flat" cmpd="sng" algn="ctr">
            <a:solidFill>
              <a:srgbClr val="FF0000">
                <a:alpha val="70000"/>
              </a:srgbClr>
            </a:solidFill>
            <a:prstDash val="solid"/>
            <a:round/>
            <a:headEnd type="none" w="med" len="med"/>
            <a:tailEnd type="triangle"/>
          </a:ln>
          <a:effectLst/>
        </p:spPr>
      </p:cxnSp>
      <p:cxnSp>
        <p:nvCxnSpPr>
          <p:cNvPr id="27" name="Прямая со стрелкой 26"/>
          <p:cNvCxnSpPr/>
          <p:nvPr/>
        </p:nvCxnSpPr>
        <p:spPr bwMode="auto">
          <a:xfrm flipH="1" flipV="1">
            <a:off x="5576830" y="3547044"/>
            <a:ext cx="808327" cy="15268"/>
          </a:xfrm>
          <a:prstGeom prst="straightConnector1">
            <a:avLst/>
          </a:prstGeom>
          <a:solidFill>
            <a:srgbClr val="00B8FF"/>
          </a:solidFill>
          <a:ln w="41275" cap="flat" cmpd="sng" algn="ctr">
            <a:solidFill>
              <a:srgbClr val="FF0000">
                <a:alpha val="70000"/>
              </a:srgbClr>
            </a:solidFill>
            <a:prstDash val="solid"/>
            <a:round/>
            <a:headEnd type="none" w="med" len="med"/>
            <a:tailEnd type="triangle"/>
          </a:ln>
          <a:effectLst/>
        </p:spPr>
      </p:cxnSp>
      <p:cxnSp>
        <p:nvCxnSpPr>
          <p:cNvPr id="30" name="Прямая со стрелкой 29"/>
          <p:cNvCxnSpPr/>
          <p:nvPr/>
        </p:nvCxnSpPr>
        <p:spPr bwMode="auto">
          <a:xfrm flipH="1">
            <a:off x="6026636" y="3617020"/>
            <a:ext cx="633596" cy="0"/>
          </a:xfrm>
          <a:prstGeom prst="straightConnector1">
            <a:avLst/>
          </a:prstGeom>
          <a:solidFill>
            <a:srgbClr val="00B8FF"/>
          </a:solidFill>
          <a:ln w="41275" cap="flat" cmpd="sng" algn="ctr">
            <a:solidFill>
              <a:srgbClr val="3333FF"/>
            </a:solidFill>
            <a:prstDash val="solid"/>
            <a:round/>
            <a:headEnd type="none" w="med" len="med"/>
            <a:tailEnd type="triangle"/>
          </a:ln>
          <a:effectLst/>
        </p:spPr>
      </p:cxnSp>
    </p:spTree>
    <p:extLst>
      <p:ext uri="{BB962C8B-B14F-4D97-AF65-F5344CB8AC3E}">
        <p14:creationId xmlns:p14="http://schemas.microsoft.com/office/powerpoint/2010/main" val="495841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8439" grpId="0"/>
      <p:bldP spid="9" grpId="0" animBg="1"/>
      <p:bldP spid="54" grpId="0"/>
      <p:bldP spid="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B3"/>
          <p:cNvPicPr>
            <a:picLocks noChangeAspect="1" noChangeArrowheads="1"/>
          </p:cNvPicPr>
          <p:nvPr/>
        </p:nvPicPr>
        <p:blipFill>
          <a:blip r:embed="rId2" cstate="screen">
            <a:extLst>
              <a:ext uri="{28A0092B-C50C-407E-A947-70E740481C1C}">
                <a14:useLocalDpi xmlns:a14="http://schemas.microsoft.com/office/drawing/2010/main"/>
              </a:ext>
            </a:extLst>
          </a:blip>
          <a:srcRect l="2283" r="2283"/>
          <a:stretch>
            <a:fillRect/>
          </a:stretch>
        </p:blipFill>
        <p:spPr bwMode="auto">
          <a:xfrm>
            <a:off x="77788" y="836613"/>
            <a:ext cx="8993187"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762000" y="0"/>
            <a:ext cx="7848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ru-RU" sz="2000" baseline="0" dirty="0" smtClean="0">
                <a:solidFill>
                  <a:schemeClr val="accent2"/>
                </a:solidFill>
              </a:rPr>
              <a:t>Beam transportation</a:t>
            </a:r>
            <a:r>
              <a:rPr lang="en-US" altLang="ru-RU" sz="2000" dirty="0" smtClean="0">
                <a:solidFill>
                  <a:schemeClr val="accent2"/>
                </a:solidFill>
              </a:rPr>
              <a:t> channel to </a:t>
            </a:r>
            <a:r>
              <a:rPr lang="en-US" altLang="ru-RU" sz="2000" baseline="0" dirty="0" smtClean="0">
                <a:solidFill>
                  <a:schemeClr val="accent2"/>
                </a:solidFill>
              </a:rPr>
              <a:t>BM@N</a:t>
            </a:r>
            <a:endParaRPr lang="ru-RU" altLang="ru-RU" sz="2000" baseline="0" dirty="0">
              <a:solidFill>
                <a:schemeClr val="accent2"/>
              </a:solidFill>
            </a:endParaRPr>
          </a:p>
        </p:txBody>
      </p:sp>
      <p:pic>
        <p:nvPicPr>
          <p:cNvPr id="4102" name="Picture 6" descr="MVN_Side2014"/>
          <p:cNvPicPr>
            <a:picLocks noChangeAspect="1" noChangeArrowheads="1"/>
          </p:cNvPicPr>
          <p:nvPr/>
        </p:nvPicPr>
        <p:blipFill>
          <a:blip r:embed="rId3" cstate="screen">
            <a:extLst>
              <a:ext uri="{28A0092B-C50C-407E-A947-70E740481C1C}">
                <a14:useLocalDpi xmlns:a14="http://schemas.microsoft.com/office/drawing/2010/main"/>
              </a:ext>
            </a:extLst>
          </a:blip>
          <a:srcRect t="29527" b="29527"/>
          <a:stretch>
            <a:fillRect/>
          </a:stretch>
        </p:blipFill>
        <p:spPr bwMode="auto">
          <a:xfrm>
            <a:off x="381000" y="990600"/>
            <a:ext cx="5334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AutoShape 7"/>
          <p:cNvSpPr>
            <a:spLocks noChangeArrowheads="1"/>
          </p:cNvSpPr>
          <p:nvPr/>
        </p:nvSpPr>
        <p:spPr bwMode="auto">
          <a:xfrm flipV="1">
            <a:off x="152400" y="762000"/>
            <a:ext cx="5791200" cy="1676400"/>
          </a:xfrm>
          <a:prstGeom prst="wedgeRoundRectCallout">
            <a:avLst>
              <a:gd name="adj1" fmla="val -29829"/>
              <a:gd name="adj2" fmla="val -222542"/>
              <a:gd name="adj3" fmla="val 16667"/>
            </a:avLst>
          </a:prstGeom>
          <a:noFill/>
          <a:ln w="3175">
            <a:solidFill>
              <a:srgbClr val="C0C0C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a:lstStyle/>
          <a:p>
            <a:pPr algn="ctr"/>
            <a:endParaRPr lang="ru-RU" altLang="ru-RU"/>
          </a:p>
        </p:txBody>
      </p:sp>
      <p:sp>
        <p:nvSpPr>
          <p:cNvPr id="4104" name="Text Box 8"/>
          <p:cNvSpPr txBox="1">
            <a:spLocks noChangeArrowheads="1"/>
          </p:cNvSpPr>
          <p:nvPr/>
        </p:nvSpPr>
        <p:spPr bwMode="auto">
          <a:xfrm>
            <a:off x="1098550" y="1473200"/>
            <a:ext cx="261938"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600" b="1"/>
              <a:t>1</a:t>
            </a:r>
          </a:p>
        </p:txBody>
      </p:sp>
      <p:sp>
        <p:nvSpPr>
          <p:cNvPr id="4105" name="Text Box 9"/>
          <p:cNvSpPr txBox="1">
            <a:spLocks noChangeArrowheads="1"/>
          </p:cNvSpPr>
          <p:nvPr/>
        </p:nvSpPr>
        <p:spPr bwMode="auto">
          <a:xfrm>
            <a:off x="1330325" y="1452563"/>
            <a:ext cx="261938"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600" b="1"/>
              <a:t>2</a:t>
            </a:r>
          </a:p>
        </p:txBody>
      </p:sp>
      <p:sp>
        <p:nvSpPr>
          <p:cNvPr id="4106" name="Text Box 10"/>
          <p:cNvSpPr txBox="1">
            <a:spLocks noChangeArrowheads="1"/>
          </p:cNvSpPr>
          <p:nvPr/>
        </p:nvSpPr>
        <p:spPr bwMode="auto">
          <a:xfrm>
            <a:off x="4122738" y="1147763"/>
            <a:ext cx="26193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600" b="1"/>
              <a:t>3</a:t>
            </a:r>
          </a:p>
        </p:txBody>
      </p:sp>
      <p:sp>
        <p:nvSpPr>
          <p:cNvPr id="4107" name="Text Box 11"/>
          <p:cNvSpPr txBox="1">
            <a:spLocks noChangeArrowheads="1"/>
          </p:cNvSpPr>
          <p:nvPr/>
        </p:nvSpPr>
        <p:spPr bwMode="auto">
          <a:xfrm>
            <a:off x="4332288" y="1127125"/>
            <a:ext cx="26193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600" b="1"/>
              <a:t>4</a:t>
            </a:r>
          </a:p>
        </p:txBody>
      </p:sp>
      <p:sp>
        <p:nvSpPr>
          <p:cNvPr id="4108" name="Text Box 12"/>
          <p:cNvSpPr txBox="1">
            <a:spLocks noChangeArrowheads="1"/>
          </p:cNvSpPr>
          <p:nvPr/>
        </p:nvSpPr>
        <p:spPr bwMode="auto">
          <a:xfrm>
            <a:off x="754063" y="1549400"/>
            <a:ext cx="431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400" b="1"/>
              <a:t>ВКМ</a:t>
            </a:r>
          </a:p>
        </p:txBody>
      </p:sp>
      <p:sp>
        <p:nvSpPr>
          <p:cNvPr id="4109" name="Text Box 13"/>
          <p:cNvSpPr txBox="1">
            <a:spLocks noChangeArrowheads="1"/>
          </p:cNvSpPr>
          <p:nvPr/>
        </p:nvSpPr>
        <p:spPr bwMode="auto">
          <a:xfrm>
            <a:off x="4800600" y="982663"/>
            <a:ext cx="66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400" b="1"/>
              <a:t>4СП-12А</a:t>
            </a:r>
          </a:p>
        </p:txBody>
      </p:sp>
      <p:sp>
        <p:nvSpPr>
          <p:cNvPr id="4110" name="Rectangle 14"/>
          <p:cNvSpPr>
            <a:spLocks noChangeArrowheads="1"/>
          </p:cNvSpPr>
          <p:nvPr/>
        </p:nvSpPr>
        <p:spPr bwMode="auto">
          <a:xfrm rot="21240000">
            <a:off x="701675" y="1698625"/>
            <a:ext cx="71438" cy="1079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ru-RU"/>
          </a:p>
        </p:txBody>
      </p:sp>
      <p:sp>
        <p:nvSpPr>
          <p:cNvPr id="4111" name="Text Box 15"/>
          <p:cNvSpPr txBox="1">
            <a:spLocks noChangeArrowheads="1"/>
          </p:cNvSpPr>
          <p:nvPr/>
        </p:nvSpPr>
        <p:spPr bwMode="auto">
          <a:xfrm>
            <a:off x="530225" y="1584325"/>
            <a:ext cx="36353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000" b="1"/>
              <a:t>ГКМ</a:t>
            </a:r>
          </a:p>
        </p:txBody>
      </p:sp>
      <p:sp>
        <p:nvSpPr>
          <p:cNvPr id="4112" name="Text Box 16"/>
          <p:cNvSpPr txBox="1">
            <a:spLocks noChangeArrowheads="1"/>
          </p:cNvSpPr>
          <p:nvPr/>
        </p:nvSpPr>
        <p:spPr bwMode="auto">
          <a:xfrm>
            <a:off x="854075" y="804863"/>
            <a:ext cx="5062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ru-RU" dirty="0" smtClean="0">
                <a:solidFill>
                  <a:schemeClr val="accent2"/>
                </a:solidFill>
              </a:rPr>
              <a:t>Beam channel from </a:t>
            </a:r>
            <a:r>
              <a:rPr lang="en-US" altLang="ru-RU" dirty="0" err="1" smtClean="0">
                <a:solidFill>
                  <a:schemeClr val="accent2"/>
                </a:solidFill>
              </a:rPr>
              <a:t>Nuclotron</a:t>
            </a:r>
            <a:r>
              <a:rPr lang="en-US" altLang="ru-RU" dirty="0" smtClean="0">
                <a:solidFill>
                  <a:schemeClr val="accent2"/>
                </a:solidFill>
              </a:rPr>
              <a:t> to "IP/MP” </a:t>
            </a:r>
            <a:r>
              <a:rPr lang="ru-RU" altLang="ru-RU" dirty="0" smtClean="0">
                <a:solidFill>
                  <a:schemeClr val="accent2"/>
                </a:solidFill>
              </a:rPr>
              <a:t>(</a:t>
            </a:r>
            <a:r>
              <a:rPr lang="en-US" altLang="ru-RU" dirty="0" smtClean="0">
                <a:solidFill>
                  <a:schemeClr val="accent2"/>
                </a:solidFill>
              </a:rPr>
              <a:t>channel</a:t>
            </a:r>
            <a:r>
              <a:rPr lang="ru-RU" altLang="ru-RU" dirty="0" smtClean="0">
                <a:solidFill>
                  <a:schemeClr val="accent2"/>
                </a:solidFill>
              </a:rPr>
              <a:t> </a:t>
            </a:r>
            <a:r>
              <a:rPr lang="en-US" altLang="ru-RU" dirty="0">
                <a:solidFill>
                  <a:schemeClr val="accent2"/>
                </a:solidFill>
              </a:rPr>
              <a:t>“</a:t>
            </a:r>
            <a:r>
              <a:rPr lang="ru-RU" altLang="ru-RU" dirty="0">
                <a:solidFill>
                  <a:schemeClr val="accent2"/>
                </a:solidFill>
              </a:rPr>
              <a:t>н</a:t>
            </a:r>
            <a:r>
              <a:rPr lang="en-US" altLang="ru-RU" dirty="0">
                <a:solidFill>
                  <a:schemeClr val="accent2"/>
                </a:solidFill>
              </a:rPr>
              <a:t>”</a:t>
            </a:r>
            <a:r>
              <a:rPr lang="ru-RU" altLang="ru-RU" dirty="0">
                <a:solidFill>
                  <a:schemeClr val="accent2"/>
                </a:solidFill>
              </a:rPr>
              <a:t>)</a:t>
            </a:r>
          </a:p>
        </p:txBody>
      </p:sp>
      <p:sp>
        <p:nvSpPr>
          <p:cNvPr id="4113" name="Text Box 17"/>
          <p:cNvSpPr txBox="1">
            <a:spLocks noChangeArrowheads="1"/>
          </p:cNvSpPr>
          <p:nvPr/>
        </p:nvSpPr>
        <p:spPr bwMode="auto">
          <a:xfrm>
            <a:off x="5340350" y="1458913"/>
            <a:ext cx="42703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1400" b="1"/>
              <a:t>3.7м</a:t>
            </a:r>
          </a:p>
        </p:txBody>
      </p:sp>
      <p:sp>
        <p:nvSpPr>
          <p:cNvPr id="4116" name="Line 20"/>
          <p:cNvSpPr>
            <a:spLocks noChangeShapeType="1"/>
          </p:cNvSpPr>
          <p:nvPr/>
        </p:nvSpPr>
        <p:spPr bwMode="auto">
          <a:xfrm flipV="1">
            <a:off x="396875" y="1273175"/>
            <a:ext cx="4743450" cy="509588"/>
          </a:xfrm>
          <a:prstGeom prst="line">
            <a:avLst/>
          </a:prstGeom>
          <a:noFill/>
          <a:ln w="127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ru-RU"/>
          </a:p>
        </p:txBody>
      </p:sp>
      <p:sp>
        <p:nvSpPr>
          <p:cNvPr id="4117" name="Line 21"/>
          <p:cNvSpPr>
            <a:spLocks noChangeShapeType="1"/>
          </p:cNvSpPr>
          <p:nvPr/>
        </p:nvSpPr>
        <p:spPr bwMode="auto">
          <a:xfrm>
            <a:off x="5140325" y="1268413"/>
            <a:ext cx="577850" cy="0"/>
          </a:xfrm>
          <a:prstGeom prst="line">
            <a:avLst/>
          </a:prstGeom>
          <a:noFill/>
          <a:ln w="12700">
            <a:solidFill>
              <a:srgbClr val="FF66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ru-RU"/>
          </a:p>
        </p:txBody>
      </p:sp>
      <p:sp>
        <p:nvSpPr>
          <p:cNvPr id="4118" name="Line 22"/>
          <p:cNvSpPr>
            <a:spLocks noChangeShapeType="1"/>
          </p:cNvSpPr>
          <p:nvPr/>
        </p:nvSpPr>
        <p:spPr bwMode="auto">
          <a:xfrm rot="21240000">
            <a:off x="320675" y="1781175"/>
            <a:ext cx="76200" cy="0"/>
          </a:xfrm>
          <a:prstGeom prst="line">
            <a:avLst/>
          </a:prstGeom>
          <a:noFill/>
          <a:ln w="127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ru-RU"/>
          </a:p>
        </p:txBody>
      </p:sp>
      <p:sp>
        <p:nvSpPr>
          <p:cNvPr id="4119" name="Text Box 23"/>
          <p:cNvSpPr txBox="1">
            <a:spLocks noChangeArrowheads="1"/>
          </p:cNvSpPr>
          <p:nvPr/>
        </p:nvSpPr>
        <p:spPr bwMode="auto">
          <a:xfrm>
            <a:off x="2168525" y="3810000"/>
            <a:ext cx="422275"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2000" b="1">
                <a:solidFill>
                  <a:schemeClr val="accent2"/>
                </a:solidFill>
              </a:rPr>
              <a:t>ИП</a:t>
            </a:r>
          </a:p>
        </p:txBody>
      </p:sp>
      <p:sp>
        <p:nvSpPr>
          <p:cNvPr id="4120" name="Text Box 24"/>
          <p:cNvSpPr txBox="1">
            <a:spLocks noChangeArrowheads="1"/>
          </p:cNvSpPr>
          <p:nvPr/>
        </p:nvSpPr>
        <p:spPr bwMode="auto">
          <a:xfrm>
            <a:off x="492125" y="4738688"/>
            <a:ext cx="404813"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2000" b="1">
                <a:solidFill>
                  <a:schemeClr val="accent2"/>
                </a:solidFill>
              </a:rPr>
              <a:t>к.1</a:t>
            </a:r>
          </a:p>
        </p:txBody>
      </p:sp>
      <p:sp>
        <p:nvSpPr>
          <p:cNvPr id="4121" name="Text Box 25"/>
          <p:cNvSpPr txBox="1">
            <a:spLocks noChangeArrowheads="1"/>
          </p:cNvSpPr>
          <p:nvPr/>
        </p:nvSpPr>
        <p:spPr bwMode="auto">
          <a:xfrm>
            <a:off x="4440238" y="2667000"/>
            <a:ext cx="588962"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2000" b="1">
                <a:solidFill>
                  <a:schemeClr val="accent2"/>
                </a:solidFill>
              </a:rPr>
              <a:t>к.205</a:t>
            </a:r>
          </a:p>
        </p:txBody>
      </p:sp>
      <p:sp>
        <p:nvSpPr>
          <p:cNvPr id="4123" name="Text Box 27"/>
          <p:cNvSpPr txBox="1">
            <a:spLocks noChangeArrowheads="1"/>
          </p:cNvSpPr>
          <p:nvPr/>
        </p:nvSpPr>
        <p:spPr bwMode="auto">
          <a:xfrm rot="20160000">
            <a:off x="4848225" y="3198813"/>
            <a:ext cx="657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2400" b="1">
                <a:solidFill>
                  <a:srgbClr val="3399FF"/>
                </a:solidFill>
              </a:rPr>
              <a:t>ВП-1</a:t>
            </a:r>
          </a:p>
        </p:txBody>
      </p:sp>
      <p:sp>
        <p:nvSpPr>
          <p:cNvPr id="4124" name="Text Box 28"/>
          <p:cNvSpPr txBox="1">
            <a:spLocks noChangeArrowheads="1"/>
          </p:cNvSpPr>
          <p:nvPr/>
        </p:nvSpPr>
        <p:spPr bwMode="auto">
          <a:xfrm rot="19620000">
            <a:off x="1343025" y="5607050"/>
            <a:ext cx="904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b="1">
                <a:solidFill>
                  <a:srgbClr val="3399FF"/>
                </a:solidFill>
              </a:rPr>
              <a:t>канал </a:t>
            </a:r>
            <a:r>
              <a:rPr lang="en-US" altLang="ru-RU" b="1">
                <a:solidFill>
                  <a:srgbClr val="3399FF"/>
                </a:solidFill>
              </a:rPr>
              <a:t>“</a:t>
            </a:r>
            <a:r>
              <a:rPr lang="ru-RU" altLang="ru-RU" b="1">
                <a:solidFill>
                  <a:srgbClr val="3399FF"/>
                </a:solidFill>
              </a:rPr>
              <a:t>н</a:t>
            </a:r>
            <a:r>
              <a:rPr lang="en-US" altLang="ru-RU" b="1">
                <a:solidFill>
                  <a:srgbClr val="3399FF"/>
                </a:solidFill>
              </a:rPr>
              <a:t>”</a:t>
            </a:r>
            <a:endParaRPr lang="ru-RU" altLang="ru-RU" b="1">
              <a:solidFill>
                <a:srgbClr val="3399FF"/>
              </a:solidFill>
            </a:endParaRPr>
          </a:p>
        </p:txBody>
      </p:sp>
      <p:sp>
        <p:nvSpPr>
          <p:cNvPr id="4125" name="Text Box 29"/>
          <p:cNvSpPr txBox="1">
            <a:spLocks noChangeArrowheads="1"/>
          </p:cNvSpPr>
          <p:nvPr/>
        </p:nvSpPr>
        <p:spPr bwMode="auto">
          <a:xfrm rot="20640000">
            <a:off x="8177213" y="1865313"/>
            <a:ext cx="422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altLang="ru-RU" sz="2400" b="1">
                <a:solidFill>
                  <a:srgbClr val="3399FF"/>
                </a:solidFill>
              </a:rPr>
              <a:t>6в</a:t>
            </a:r>
          </a:p>
        </p:txBody>
      </p:sp>
      <p:sp>
        <p:nvSpPr>
          <p:cNvPr id="4126" name="AutoShape 30"/>
          <p:cNvSpPr>
            <a:spLocks/>
          </p:cNvSpPr>
          <p:nvPr/>
        </p:nvSpPr>
        <p:spPr bwMode="auto">
          <a:xfrm rot="14119194">
            <a:off x="1525588" y="4319588"/>
            <a:ext cx="169862" cy="2284412"/>
          </a:xfrm>
          <a:prstGeom prst="leftBrace">
            <a:avLst>
              <a:gd name="adj1" fmla="val 112072"/>
              <a:gd name="adj2"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ru-RU"/>
          </a:p>
        </p:txBody>
      </p:sp>
      <p:sp>
        <p:nvSpPr>
          <p:cNvPr id="4161" name="Text Box 65"/>
          <p:cNvSpPr txBox="1">
            <a:spLocks noChangeArrowheads="1"/>
          </p:cNvSpPr>
          <p:nvPr/>
        </p:nvSpPr>
        <p:spPr bwMode="auto">
          <a:xfrm>
            <a:off x="5130800" y="4315392"/>
            <a:ext cx="368967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ru-RU" sz="1400" baseline="0" dirty="0" smtClean="0"/>
              <a:t>Channel length </a:t>
            </a:r>
            <a:r>
              <a:rPr lang="ru-RU" altLang="ru-RU" sz="1400" baseline="0" dirty="0" smtClean="0"/>
              <a:t>– </a:t>
            </a:r>
            <a:r>
              <a:rPr lang="ru-RU" altLang="ru-RU" sz="1400" baseline="0" dirty="0"/>
              <a:t>150</a:t>
            </a:r>
            <a:r>
              <a:rPr lang="ru-RU" altLang="ru-RU" sz="900" baseline="0" dirty="0"/>
              <a:t> </a:t>
            </a:r>
            <a:r>
              <a:rPr lang="ru-RU" altLang="ru-RU" sz="1400" baseline="0" dirty="0"/>
              <a:t>м</a:t>
            </a:r>
            <a:endParaRPr lang="en-US" altLang="ru-RU" sz="1400" baseline="0" dirty="0"/>
          </a:p>
          <a:p>
            <a:r>
              <a:rPr lang="en-US" altLang="ru-RU" sz="1400" baseline="0" dirty="0" smtClean="0"/>
              <a:t>Number of magnet elements </a:t>
            </a:r>
            <a:r>
              <a:rPr lang="ru-RU" altLang="ru-RU" sz="1400" baseline="0" dirty="0" smtClean="0"/>
              <a:t>–</a:t>
            </a:r>
            <a:r>
              <a:rPr lang="ru-RU" altLang="ru-RU" baseline="0" dirty="0" smtClean="0"/>
              <a:t> </a:t>
            </a:r>
            <a:r>
              <a:rPr lang="ru-RU" altLang="ru-RU" sz="1400" baseline="0" dirty="0"/>
              <a:t>2</a:t>
            </a:r>
            <a:r>
              <a:rPr lang="en-US" altLang="ru-RU" sz="1400" baseline="0" dirty="0" smtClean="0"/>
              <a:t>3+2+1:</a:t>
            </a:r>
            <a:endParaRPr lang="ru-RU" altLang="ru-RU" sz="1400" baseline="0" dirty="0"/>
          </a:p>
          <a:p>
            <a:endParaRPr lang="en-US" altLang="ru-RU" sz="1400" baseline="0" dirty="0" smtClean="0"/>
          </a:p>
          <a:p>
            <a:r>
              <a:rPr lang="en-US" altLang="ru-RU" sz="1400" dirty="0" smtClean="0"/>
              <a:t>             </a:t>
            </a:r>
            <a:r>
              <a:rPr lang="en-US" altLang="ru-RU" sz="1400" baseline="0" dirty="0" smtClean="0"/>
              <a:t>dipoles:</a:t>
            </a:r>
            <a:r>
              <a:rPr lang="ru-RU" altLang="ru-RU" baseline="0" dirty="0" smtClean="0"/>
              <a:t>  </a:t>
            </a:r>
            <a:r>
              <a:rPr lang="en-US" altLang="ru-RU" sz="1400" baseline="0" dirty="0"/>
              <a:t>5+2+1</a:t>
            </a:r>
            <a:endParaRPr lang="ru-RU" altLang="ru-RU" sz="1400" baseline="0" dirty="0"/>
          </a:p>
          <a:p>
            <a:r>
              <a:rPr lang="ru-RU" altLang="ru-RU" sz="1400" baseline="0" dirty="0"/>
              <a:t>          </a:t>
            </a:r>
            <a:r>
              <a:rPr lang="en-US" altLang="ru-RU" sz="1400" baseline="0" dirty="0" err="1" smtClean="0"/>
              <a:t>quadrupoles</a:t>
            </a:r>
            <a:r>
              <a:rPr lang="en-US" altLang="ru-RU" sz="1400" baseline="0" dirty="0" smtClean="0"/>
              <a:t>:</a:t>
            </a:r>
            <a:r>
              <a:rPr lang="ru-RU" altLang="ru-RU" sz="1400" baseline="0" dirty="0" smtClean="0"/>
              <a:t>     </a:t>
            </a:r>
            <a:r>
              <a:rPr lang="ru-RU" altLang="ru-RU" sz="1400" baseline="0" dirty="0"/>
              <a:t>– 1</a:t>
            </a:r>
            <a:r>
              <a:rPr lang="en-US" altLang="ru-RU" sz="1400" baseline="0" dirty="0" smtClean="0"/>
              <a:t>8</a:t>
            </a:r>
            <a:endParaRPr lang="en-US" altLang="ru-RU" sz="1400" baseline="0" dirty="0"/>
          </a:p>
        </p:txBody>
      </p:sp>
      <p:sp>
        <p:nvSpPr>
          <p:cNvPr id="4162" name="Text Box 66"/>
          <p:cNvSpPr txBox="1">
            <a:spLocks noChangeArrowheads="1"/>
          </p:cNvSpPr>
          <p:nvPr/>
        </p:nvSpPr>
        <p:spPr bwMode="auto">
          <a:xfrm>
            <a:off x="8347075" y="1081088"/>
            <a:ext cx="720725"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ru-RU" sz="2000" b="1">
                <a:solidFill>
                  <a:schemeClr val="hlink"/>
                </a:solidFill>
              </a:rPr>
              <a:t>BM@N</a:t>
            </a:r>
            <a:endParaRPr lang="ru-RU" altLang="ru-RU" sz="2000" b="1">
              <a:solidFill>
                <a:schemeClr val="hlink"/>
              </a:solidFill>
            </a:endParaRPr>
          </a:p>
        </p:txBody>
      </p:sp>
      <p:sp>
        <p:nvSpPr>
          <p:cNvPr id="4163" name="Text Box 67"/>
          <p:cNvSpPr txBox="1">
            <a:spLocks noChangeArrowheads="1"/>
          </p:cNvSpPr>
          <p:nvPr/>
        </p:nvSpPr>
        <p:spPr bwMode="auto">
          <a:xfrm>
            <a:off x="8380413" y="1468438"/>
            <a:ext cx="25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ru-RU" sz="900" b="1" baseline="0">
                <a:solidFill>
                  <a:schemeClr val="accent2"/>
                </a:solidFill>
              </a:rPr>
              <a:t>T</a:t>
            </a:r>
            <a:endParaRPr lang="ru-RU" altLang="ru-RU" sz="900" b="1" baseline="0">
              <a:solidFill>
                <a:schemeClr val="accent2"/>
              </a:solidFill>
            </a:endParaRPr>
          </a:p>
        </p:txBody>
      </p:sp>
    </p:spTree>
    <p:extLst>
      <p:ext uri="{BB962C8B-B14F-4D97-AF65-F5344CB8AC3E}">
        <p14:creationId xmlns:p14="http://schemas.microsoft.com/office/powerpoint/2010/main" val="4252459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496944" cy="584775"/>
          </a:xfrm>
          <a:prstGeom prst="rect">
            <a:avLst/>
          </a:prstGeom>
        </p:spPr>
        <p:txBody>
          <a:bodyPr wrap="square">
            <a:spAutoFit/>
          </a:bodyPr>
          <a:lstStyle/>
          <a:p>
            <a:r>
              <a:rPr lang="en-US" b="1" dirty="0" smtClean="0">
                <a:latin typeface="Times New Roman" charset="0"/>
                <a:ea typeface="Times New Roman" charset="0"/>
              </a:rPr>
              <a:t>Nearest perspectives: beam channels dedicated for applied research at energy 250-800 MeV/u for ions of different spices (with </a:t>
            </a:r>
            <a:r>
              <a:rPr lang="ru-RU" b="1" dirty="0" smtClean="0">
                <a:latin typeface="Times New Roman" charset="0"/>
                <a:ea typeface="Times New Roman" charset="0"/>
              </a:rPr>
              <a:t>A~1-100 </a:t>
            </a:r>
            <a:r>
              <a:rPr lang="en-US" b="1" dirty="0" smtClean="0">
                <a:latin typeface="Times New Roman" charset="0"/>
                <a:ea typeface="Times New Roman" charset="0"/>
              </a:rPr>
              <a:t>and</a:t>
            </a:r>
            <a:r>
              <a:rPr lang="ru-RU" b="1" dirty="0" smtClean="0">
                <a:latin typeface="Times New Roman" charset="0"/>
                <a:ea typeface="Times New Roman" charset="0"/>
              </a:rPr>
              <a:t> </a:t>
            </a:r>
            <a:r>
              <a:rPr lang="ru-RU" b="1" dirty="0" err="1" smtClean="0">
                <a:latin typeface="Times New Roman" charset="0"/>
                <a:ea typeface="Times New Roman" charset="0"/>
              </a:rPr>
              <a:t>Z</a:t>
            </a:r>
            <a:r>
              <a:rPr lang="ru-RU" b="1" dirty="0" smtClean="0">
                <a:latin typeface="Times New Roman" charset="0"/>
                <a:ea typeface="Times New Roman" charset="0"/>
              </a:rPr>
              <a:t>/</a:t>
            </a:r>
            <a:r>
              <a:rPr lang="ru-RU" b="1" dirty="0" err="1" smtClean="0">
                <a:latin typeface="Times New Roman" charset="0"/>
                <a:ea typeface="Times New Roman" charset="0"/>
              </a:rPr>
              <a:t>A</a:t>
            </a:r>
            <a:r>
              <a:rPr lang="en-US" b="1" dirty="0" smtClean="0">
                <a:latin typeface="Times New Roman" charset="0"/>
                <a:ea typeface="Times New Roman" charset="0"/>
              </a:rPr>
              <a:t> </a:t>
            </a:r>
            <a:r>
              <a:rPr lang="ru-RU" b="1" dirty="0" smtClean="0">
                <a:latin typeface="Times New Roman" charset="0"/>
                <a:ea typeface="Times New Roman" charset="0"/>
              </a:rPr>
              <a:t>=</a:t>
            </a:r>
            <a:r>
              <a:rPr lang="en-US" b="1" dirty="0" smtClean="0">
                <a:latin typeface="Times New Roman" charset="0"/>
                <a:ea typeface="Times New Roman" charset="0"/>
              </a:rPr>
              <a:t> </a:t>
            </a:r>
            <a:r>
              <a:rPr lang="ru-RU" b="1" dirty="0" smtClean="0">
                <a:latin typeface="Times New Roman" charset="0"/>
                <a:ea typeface="Times New Roman" charset="0"/>
              </a:rPr>
              <a:t>0,3</a:t>
            </a:r>
            <a:r>
              <a:rPr lang="en-US" b="1" dirty="0" smtClean="0">
                <a:latin typeface="Times New Roman" charset="0"/>
                <a:ea typeface="Times New Roman" charset="0"/>
              </a:rPr>
              <a:t> </a:t>
            </a:r>
            <a:r>
              <a:rPr lang="mr-IN" b="1" dirty="0" smtClean="0">
                <a:latin typeface="Times New Roman" charset="0"/>
                <a:ea typeface="Times New Roman" charset="0"/>
              </a:rPr>
              <a:t>–</a:t>
            </a:r>
            <a:r>
              <a:rPr lang="en-US" b="1" dirty="0" smtClean="0">
                <a:latin typeface="Times New Roman" charset="0"/>
                <a:ea typeface="Times New Roman" charset="0"/>
              </a:rPr>
              <a:t> </a:t>
            </a:r>
            <a:r>
              <a:rPr lang="ru-RU" b="1" dirty="0" smtClean="0">
                <a:latin typeface="Times New Roman" charset="0"/>
                <a:ea typeface="Times New Roman" charset="0"/>
              </a:rPr>
              <a:t>1</a:t>
            </a:r>
            <a:r>
              <a:rPr lang="en-US" b="1" dirty="0" smtClean="0">
                <a:latin typeface="Times New Roman" charset="0"/>
                <a:ea typeface="Times New Roman" charset="0"/>
              </a:rPr>
              <a:t>)</a:t>
            </a:r>
            <a:r>
              <a:rPr lang="ru-RU" dirty="0" smtClean="0"/>
              <a:t> </a:t>
            </a:r>
            <a:endParaRPr lang="ru-RU" dirty="0"/>
          </a:p>
        </p:txBody>
      </p:sp>
      <p:pic>
        <p:nvPicPr>
          <p:cNvPr id="3" name="Рисунок 1"/>
          <p:cNvPicPr/>
          <p:nvPr/>
        </p:nvPicPr>
        <p:blipFill>
          <a:blip r:embed="rId2"/>
          <a:stretch>
            <a:fillRect/>
          </a:stretch>
        </p:blipFill>
        <p:spPr>
          <a:xfrm>
            <a:off x="193204" y="1628800"/>
            <a:ext cx="5328591" cy="4176464"/>
          </a:xfrm>
          <a:prstGeom prst="rect">
            <a:avLst/>
          </a:prstGeom>
        </p:spPr>
      </p:pic>
      <p:sp>
        <p:nvSpPr>
          <p:cNvPr id="4" name="AutoShape 2" descr="/Users/grigorytrubnikov/USER/MAIL/My Mail.sbd/VBLHE.sbd/ITEP"/>
          <p:cNvSpPr>
            <a:spLocks noChangeAspect="1" noChangeArrowheads="1"/>
          </p:cNvSpPr>
          <p:nvPr/>
        </p:nvSpPr>
        <p:spPr bwMode="auto">
          <a:xfrm>
            <a:off x="0" y="0"/>
            <a:ext cx="2857500" cy="1971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Изображение 4"/>
          <p:cNvPicPr>
            <a:picLocks noChangeAspect="1"/>
          </p:cNvPicPr>
          <p:nvPr/>
        </p:nvPicPr>
        <p:blipFill>
          <a:blip r:embed="rId3"/>
          <a:stretch>
            <a:fillRect/>
          </a:stretch>
        </p:blipFill>
        <p:spPr>
          <a:xfrm>
            <a:off x="5448618" y="1340768"/>
            <a:ext cx="3443861" cy="2376264"/>
          </a:xfrm>
          <a:prstGeom prst="rect">
            <a:avLst/>
          </a:prstGeom>
        </p:spPr>
      </p:pic>
      <p:pic>
        <p:nvPicPr>
          <p:cNvPr id="6" name="Изображение 5"/>
          <p:cNvPicPr>
            <a:picLocks noChangeAspect="1"/>
          </p:cNvPicPr>
          <p:nvPr/>
        </p:nvPicPr>
        <p:blipFill>
          <a:blip r:embed="rId4"/>
          <a:stretch>
            <a:fillRect/>
          </a:stretch>
        </p:blipFill>
        <p:spPr>
          <a:xfrm>
            <a:off x="5675123" y="3861048"/>
            <a:ext cx="2990849" cy="2363901"/>
          </a:xfrm>
          <a:prstGeom prst="rect">
            <a:avLst/>
          </a:prstGeom>
        </p:spPr>
      </p:pic>
    </p:spTree>
    <p:extLst>
      <p:ext uri="{BB962C8B-B14F-4D97-AF65-F5344CB8AC3E}">
        <p14:creationId xmlns:p14="http://schemas.microsoft.com/office/powerpoint/2010/main" val="17251383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297" y="0"/>
            <a:ext cx="9144000" cy="6914585"/>
          </a:xfrm>
          <a:prstGeom prst="rect">
            <a:avLst/>
          </a:prstGeom>
        </p:spPr>
        <p:txBody>
          <a:bodyPr wrap="square">
            <a:spAutoFit/>
          </a:bodyPr>
          <a:lstStyle/>
          <a:p>
            <a:pPr indent="449580" algn="just">
              <a:lnSpc>
                <a:spcPct val="107000"/>
              </a:lnSpc>
              <a:spcAft>
                <a:spcPts val="800"/>
              </a:spcAft>
            </a:pPr>
            <a:r>
              <a:rPr lang="ru-RU" b="1" dirty="0"/>
              <a:t>Протокол международного рабочего совещания </a:t>
            </a:r>
            <a:r>
              <a:rPr lang="en-US" b="1" dirty="0" smtClean="0"/>
              <a:t>BIOMAT-2016</a:t>
            </a:r>
            <a:endParaRPr lang="en-US" dirty="0" smtClean="0">
              <a:latin typeface="Times New Roman" charset="0"/>
              <a:ea typeface="Calibri" charset="0"/>
              <a:cs typeface="Times New Roman" charset="0"/>
            </a:endParaRPr>
          </a:p>
          <a:p>
            <a:pPr indent="449580" algn="just">
              <a:lnSpc>
                <a:spcPct val="107000"/>
              </a:lnSpc>
              <a:spcAft>
                <a:spcPts val="800"/>
              </a:spcAft>
            </a:pPr>
            <a:r>
              <a:rPr lang="ru-RU" dirty="0" smtClean="0">
                <a:latin typeface="Times New Roman" charset="0"/>
                <a:ea typeface="Calibri" charset="0"/>
                <a:cs typeface="Times New Roman" charset="0"/>
              </a:rPr>
              <a:t>Участники </a:t>
            </a:r>
            <a:r>
              <a:rPr lang="ru-RU" dirty="0">
                <a:latin typeface="Times New Roman" charset="0"/>
                <a:ea typeface="Calibri" charset="0"/>
                <a:cs typeface="Times New Roman" charset="0"/>
              </a:rPr>
              <a:t>совещания выражают заинтересованность в установлении сотрудничества с ОИЯИ, участии в формировании программы и реализации прикладных исследований на  комплексе </a:t>
            </a:r>
            <a:r>
              <a:rPr lang="en-US" dirty="0">
                <a:latin typeface="Times New Roman" charset="0"/>
                <a:ea typeface="Calibri" charset="0"/>
                <a:cs typeface="Times New Roman" charset="0"/>
              </a:rPr>
              <a:t>NICA</a:t>
            </a:r>
            <a:r>
              <a:rPr lang="ru-RU" dirty="0">
                <a:latin typeface="Times New Roman" charset="0"/>
                <a:ea typeface="Calibri" charset="0"/>
                <a:cs typeface="Times New Roman" charset="0"/>
              </a:rPr>
              <a:t>. </a:t>
            </a:r>
            <a:endParaRPr lang="ru-RU" sz="1400" dirty="0">
              <a:latin typeface="Calibri" charset="0"/>
              <a:ea typeface="Calibri" charset="0"/>
              <a:cs typeface="Times New Roman" charset="0"/>
            </a:endParaRPr>
          </a:p>
          <a:p>
            <a:pPr indent="449580" algn="just">
              <a:lnSpc>
                <a:spcPct val="107000"/>
              </a:lnSpc>
              <a:spcAft>
                <a:spcPts val="800"/>
              </a:spcAft>
            </a:pPr>
            <a:r>
              <a:rPr lang="ru-RU" dirty="0">
                <a:latin typeface="Times New Roman" charset="0"/>
                <a:ea typeface="Calibri" charset="0"/>
                <a:cs typeface="Times New Roman" charset="0"/>
              </a:rPr>
              <a:t>Участниками совещания </a:t>
            </a:r>
            <a:r>
              <a:rPr lang="en-US" dirty="0">
                <a:latin typeface="Times New Roman" charset="0"/>
                <a:ea typeface="Calibri" charset="0"/>
                <a:cs typeface="Times New Roman" charset="0"/>
              </a:rPr>
              <a:t>BIOMAT </a:t>
            </a:r>
            <a:r>
              <a:rPr lang="ru-RU" dirty="0">
                <a:latin typeface="Times New Roman" charset="0"/>
                <a:ea typeface="Calibri" charset="0"/>
                <a:cs typeface="Times New Roman" charset="0"/>
              </a:rPr>
              <a:t>сформулированы направления программы прикладных исследований на комплексе </a:t>
            </a:r>
            <a:r>
              <a:rPr lang="en-US" dirty="0">
                <a:latin typeface="Times New Roman" charset="0"/>
                <a:ea typeface="Calibri" charset="0"/>
                <a:cs typeface="Times New Roman" charset="0"/>
              </a:rPr>
              <a:t>NICA, </a:t>
            </a:r>
            <a:r>
              <a:rPr lang="en-US" dirty="0" err="1">
                <a:latin typeface="Times New Roman" charset="0"/>
                <a:ea typeface="Calibri" charset="0"/>
                <a:cs typeface="Times New Roman" charset="0"/>
              </a:rPr>
              <a:t>которые</a:t>
            </a:r>
            <a:r>
              <a:rPr lang="en-US" dirty="0">
                <a:latin typeface="Times New Roman" charset="0"/>
                <a:ea typeface="Calibri" charset="0"/>
                <a:cs typeface="Times New Roman" charset="0"/>
              </a:rPr>
              <a:t> </a:t>
            </a:r>
            <a:r>
              <a:rPr lang="en-US" dirty="0" err="1">
                <a:latin typeface="Times New Roman" charset="0"/>
                <a:ea typeface="Calibri" charset="0"/>
                <a:cs typeface="Times New Roman" charset="0"/>
              </a:rPr>
              <a:t>являются</a:t>
            </a:r>
            <a:r>
              <a:rPr lang="en-US" dirty="0">
                <a:latin typeface="Times New Roman" charset="0"/>
                <a:ea typeface="Calibri" charset="0"/>
                <a:cs typeface="Times New Roman" charset="0"/>
              </a:rPr>
              <a:t> </a:t>
            </a:r>
            <a:r>
              <a:rPr lang="en-US" dirty="0" err="1">
                <a:latin typeface="Times New Roman" charset="0"/>
                <a:ea typeface="Calibri" charset="0"/>
                <a:cs typeface="Times New Roman" charset="0"/>
              </a:rPr>
              <a:t>актуальными</a:t>
            </a:r>
            <a:r>
              <a:rPr lang="en-US" dirty="0">
                <a:latin typeface="Times New Roman" charset="0"/>
                <a:ea typeface="Calibri" charset="0"/>
                <a:cs typeface="Times New Roman" charset="0"/>
              </a:rPr>
              <a:t> </a:t>
            </a:r>
            <a:r>
              <a:rPr lang="en-US" dirty="0" err="1">
                <a:latin typeface="Times New Roman" charset="0"/>
                <a:ea typeface="Calibri" charset="0"/>
                <a:cs typeface="Times New Roman" charset="0"/>
              </a:rPr>
              <a:t>и</a:t>
            </a:r>
            <a:r>
              <a:rPr lang="en-US" dirty="0">
                <a:latin typeface="Times New Roman" charset="0"/>
                <a:ea typeface="Calibri" charset="0"/>
                <a:cs typeface="Times New Roman" charset="0"/>
              </a:rPr>
              <a:t> </a:t>
            </a:r>
            <a:r>
              <a:rPr lang="en-US" dirty="0" err="1">
                <a:latin typeface="Times New Roman" charset="0"/>
                <a:ea typeface="Calibri" charset="0"/>
                <a:cs typeface="Times New Roman" charset="0"/>
              </a:rPr>
              <a:t>востребованными</a:t>
            </a:r>
            <a:r>
              <a:rPr lang="en-US" dirty="0">
                <a:latin typeface="Times New Roman" charset="0"/>
                <a:ea typeface="Calibri" charset="0"/>
                <a:cs typeface="Times New Roman" charset="0"/>
              </a:rPr>
              <a:t> </a:t>
            </a:r>
            <a:r>
              <a:rPr lang="en-US" dirty="0" err="1">
                <a:latin typeface="Times New Roman" charset="0"/>
                <a:ea typeface="Calibri" charset="0"/>
                <a:cs typeface="Times New Roman" charset="0"/>
              </a:rPr>
              <a:t>для</a:t>
            </a:r>
            <a:r>
              <a:rPr lang="en-US" dirty="0">
                <a:latin typeface="Times New Roman" charset="0"/>
                <a:ea typeface="Calibri" charset="0"/>
                <a:cs typeface="Times New Roman" charset="0"/>
              </a:rPr>
              <a:t> </a:t>
            </a:r>
            <a:r>
              <a:rPr lang="en-US" dirty="0" err="1">
                <a:latin typeface="Times New Roman" charset="0"/>
                <a:ea typeface="Calibri" charset="0"/>
                <a:cs typeface="Times New Roman" charset="0"/>
              </a:rPr>
              <a:t>международных</a:t>
            </a:r>
            <a:r>
              <a:rPr lang="en-US" dirty="0">
                <a:latin typeface="Times New Roman" charset="0"/>
                <a:ea typeface="Calibri" charset="0"/>
                <a:cs typeface="Times New Roman" charset="0"/>
              </a:rPr>
              <a:t> </a:t>
            </a:r>
            <a:r>
              <a:rPr lang="en-US" dirty="0" err="1">
                <a:latin typeface="Times New Roman" charset="0"/>
                <a:ea typeface="Calibri" charset="0"/>
                <a:cs typeface="Times New Roman" charset="0"/>
              </a:rPr>
              <a:t>групп</a:t>
            </a:r>
            <a:r>
              <a:rPr lang="en-US" dirty="0">
                <a:latin typeface="Times New Roman" charset="0"/>
                <a:ea typeface="Calibri" charset="0"/>
                <a:cs typeface="Times New Roman" charset="0"/>
              </a:rPr>
              <a:t> </a:t>
            </a:r>
            <a:r>
              <a:rPr lang="en-US" dirty="0" err="1">
                <a:latin typeface="Times New Roman" charset="0"/>
                <a:ea typeface="Calibri" charset="0"/>
                <a:cs typeface="Times New Roman" charset="0"/>
              </a:rPr>
              <a:t>пользователей</a:t>
            </a:r>
            <a:r>
              <a:rPr lang="ru-RU" dirty="0">
                <a:latin typeface="Times New Roman" charset="0"/>
                <a:ea typeface="Calibri" charset="0"/>
                <a:cs typeface="Times New Roman" charset="0"/>
              </a:rPr>
              <a:t>:</a:t>
            </a:r>
            <a:endParaRPr lang="ru-RU" sz="1400" dirty="0">
              <a:latin typeface="Calibri" charset="0"/>
              <a:ea typeface="Calibri" charset="0"/>
              <a:cs typeface="Times New Roman" charset="0"/>
            </a:endParaRPr>
          </a:p>
          <a:p>
            <a:pPr>
              <a:lnSpc>
                <a:spcPct val="107000"/>
              </a:lnSpc>
              <a:spcAft>
                <a:spcPts val="800"/>
              </a:spcAft>
            </a:pPr>
            <a:r>
              <a:rPr lang="ru-RU" dirty="0">
                <a:latin typeface="Times New Roman" charset="0"/>
                <a:ea typeface="Calibri" charset="0"/>
                <a:cs typeface="Times New Roman" charset="0"/>
              </a:rPr>
              <a:t> - Разработка и сооружение  каналов транспортировки пучков и экспериментальных установок, предназначенных для прикладных исследований. </a:t>
            </a:r>
            <a:endParaRPr lang="ru-RU" sz="1400" dirty="0">
              <a:latin typeface="Calibri" charset="0"/>
              <a:ea typeface="Calibri" charset="0"/>
              <a:cs typeface="Times New Roman" charset="0"/>
            </a:endParaRPr>
          </a:p>
          <a:p>
            <a:pPr>
              <a:lnSpc>
                <a:spcPct val="107000"/>
              </a:lnSpc>
              <a:spcAft>
                <a:spcPts val="800"/>
              </a:spcAft>
            </a:pPr>
            <a:r>
              <a:rPr lang="ru-RU" dirty="0">
                <a:latin typeface="Times New Roman" charset="0"/>
                <a:ea typeface="Calibri" charset="0"/>
                <a:cs typeface="Times New Roman" charset="0"/>
              </a:rPr>
              <a:t> - Радиобиологические исследования с ионами при энергиях 250-800 </a:t>
            </a:r>
            <a:r>
              <a:rPr lang="en-US" dirty="0">
                <a:latin typeface="Times New Roman" charset="0"/>
                <a:ea typeface="Calibri" charset="0"/>
                <a:cs typeface="Times New Roman" charset="0"/>
              </a:rPr>
              <a:t>M</a:t>
            </a:r>
            <a:r>
              <a:rPr lang="ru-RU" dirty="0">
                <a:latin typeface="Times New Roman" charset="0"/>
                <a:ea typeface="Calibri" charset="0"/>
                <a:cs typeface="Times New Roman" charset="0"/>
              </a:rPr>
              <a:t>эВ/н.</a:t>
            </a:r>
            <a:endParaRPr lang="ru-RU" sz="1400" dirty="0">
              <a:latin typeface="Calibri" charset="0"/>
              <a:ea typeface="Calibri" charset="0"/>
              <a:cs typeface="Times New Roman" charset="0"/>
            </a:endParaRPr>
          </a:p>
          <a:p>
            <a:pPr algn="just">
              <a:lnSpc>
                <a:spcPct val="107000"/>
              </a:lnSpc>
              <a:spcAft>
                <a:spcPts val="800"/>
              </a:spcAft>
            </a:pPr>
            <a:r>
              <a:rPr lang="ru-RU" dirty="0">
                <a:latin typeface="Times New Roman" charset="0"/>
                <a:ea typeface="Calibri" charset="0"/>
                <a:cs typeface="Times New Roman" charset="0"/>
              </a:rPr>
              <a:t> - Моделирование  воздействия космического излучения на персонал космических аппаратов во время длительных полетов.</a:t>
            </a:r>
            <a:endParaRPr lang="ru-RU" sz="1400" dirty="0">
              <a:latin typeface="Calibri" charset="0"/>
              <a:ea typeface="Calibri" charset="0"/>
              <a:cs typeface="Times New Roman" charset="0"/>
            </a:endParaRPr>
          </a:p>
          <a:p>
            <a:pPr>
              <a:lnSpc>
                <a:spcPct val="107000"/>
              </a:lnSpc>
              <a:spcAft>
                <a:spcPts val="800"/>
              </a:spcAft>
            </a:pPr>
            <a:r>
              <a:rPr lang="ru-RU" dirty="0">
                <a:latin typeface="Times New Roman" charset="0"/>
                <a:ea typeface="Calibri" charset="0"/>
                <a:cs typeface="Times New Roman" charset="0"/>
              </a:rPr>
              <a:t> - Облучение микроэлектронных компонент и моделирование воздействия </a:t>
            </a:r>
            <a:r>
              <a:rPr lang="ru-RU" dirty="0" smtClean="0">
                <a:latin typeface="Times New Roman" charset="0"/>
                <a:ea typeface="Calibri" charset="0"/>
                <a:cs typeface="Times New Roman" charset="0"/>
              </a:rPr>
              <a:t>косм</a:t>
            </a:r>
            <a:r>
              <a:rPr lang="en-US" dirty="0" smtClean="0">
                <a:latin typeface="Times New Roman" charset="0"/>
                <a:ea typeface="Calibri" charset="0"/>
                <a:cs typeface="Times New Roman" charset="0"/>
              </a:rPr>
              <a:t>.</a:t>
            </a:r>
            <a:r>
              <a:rPr lang="ru-RU" dirty="0" smtClean="0">
                <a:latin typeface="Times New Roman" charset="0"/>
                <a:ea typeface="Calibri" charset="0"/>
                <a:cs typeface="Times New Roman" charset="0"/>
              </a:rPr>
              <a:t> </a:t>
            </a:r>
            <a:r>
              <a:rPr lang="ru-RU" dirty="0">
                <a:latin typeface="Times New Roman" charset="0"/>
                <a:ea typeface="Calibri" charset="0"/>
                <a:cs typeface="Times New Roman" charset="0"/>
              </a:rPr>
              <a:t>облучения на них.</a:t>
            </a:r>
            <a:endParaRPr lang="ru-RU" sz="1400" dirty="0">
              <a:latin typeface="Calibri" charset="0"/>
              <a:ea typeface="Calibri" charset="0"/>
              <a:cs typeface="Times New Roman" charset="0"/>
            </a:endParaRPr>
          </a:p>
          <a:p>
            <a:pPr>
              <a:lnSpc>
                <a:spcPct val="107000"/>
              </a:lnSpc>
              <a:spcAft>
                <a:spcPts val="800"/>
              </a:spcAft>
            </a:pPr>
            <a:r>
              <a:rPr lang="ru-RU" dirty="0">
                <a:latin typeface="Times New Roman" charset="0"/>
                <a:ea typeface="Calibri" charset="0"/>
                <a:cs typeface="Times New Roman" charset="0"/>
              </a:rPr>
              <a:t> - Радиационное воздействие ионных пучков на различные материалы. </a:t>
            </a:r>
            <a:endParaRPr lang="ru-RU" sz="1400" dirty="0">
              <a:latin typeface="Calibri" charset="0"/>
              <a:ea typeface="Calibri" charset="0"/>
              <a:cs typeface="Times New Roman" charset="0"/>
            </a:endParaRPr>
          </a:p>
          <a:p>
            <a:pPr algn="just">
              <a:lnSpc>
                <a:spcPct val="107000"/>
              </a:lnSpc>
              <a:spcAft>
                <a:spcPts val="800"/>
              </a:spcAft>
            </a:pPr>
            <a:r>
              <a:rPr lang="ru-RU" dirty="0">
                <a:latin typeface="Times New Roman" charset="0"/>
                <a:ea typeface="Calibri" charset="0"/>
                <a:cs typeface="Times New Roman" charset="0"/>
              </a:rPr>
              <a:t> - Разработка диагностической техники  и измерительного оборудования  для прикладных исследований с  облучаемыми материалами и биологическими объектами.</a:t>
            </a:r>
            <a:endParaRPr lang="ru-RU" sz="1400" dirty="0">
              <a:latin typeface="Calibri" charset="0"/>
              <a:ea typeface="Calibri" charset="0"/>
              <a:cs typeface="Times New Roman" charset="0"/>
            </a:endParaRPr>
          </a:p>
          <a:p>
            <a:pPr indent="449580" algn="just">
              <a:lnSpc>
                <a:spcPct val="107000"/>
              </a:lnSpc>
              <a:spcAft>
                <a:spcPts val="800"/>
              </a:spcAft>
            </a:pPr>
            <a:r>
              <a:rPr lang="ru-RU" dirty="0">
                <a:latin typeface="Times New Roman" charset="0"/>
                <a:ea typeface="Calibri" charset="0"/>
                <a:cs typeface="Times New Roman" charset="0"/>
              </a:rPr>
              <a:t>В ходе реализации исследовательской программы на комплексе </a:t>
            </a:r>
            <a:r>
              <a:rPr lang="en-US" dirty="0">
                <a:latin typeface="Times New Roman" charset="0"/>
                <a:ea typeface="Calibri" charset="0"/>
                <a:cs typeface="Times New Roman" charset="0"/>
              </a:rPr>
              <a:t>NICA</a:t>
            </a:r>
            <a:r>
              <a:rPr lang="ru-RU" dirty="0">
                <a:latin typeface="Times New Roman" charset="0"/>
                <a:ea typeface="Calibri" charset="0"/>
                <a:cs typeface="Times New Roman" charset="0"/>
              </a:rPr>
              <a:t>, ОИЯИ готов обеспечить  научные группы других институтов и организаций временем на пучках ионов, а также будет готов представить инфраструктуру комплекса </a:t>
            </a:r>
            <a:r>
              <a:rPr lang="en-US" dirty="0">
                <a:latin typeface="Times New Roman" charset="0"/>
                <a:ea typeface="Calibri" charset="0"/>
                <a:cs typeface="Times New Roman" charset="0"/>
              </a:rPr>
              <a:t>NICA </a:t>
            </a:r>
            <a:r>
              <a:rPr lang="ru-RU" dirty="0">
                <a:latin typeface="Times New Roman" charset="0"/>
                <a:ea typeface="Calibri" charset="0"/>
                <a:cs typeface="Times New Roman" charset="0"/>
              </a:rPr>
              <a:t>для выполнения совместных работ в соответствии с правилами и нормами ОИЯИ. </a:t>
            </a:r>
            <a:endParaRPr lang="ru-RU" sz="1400" dirty="0">
              <a:latin typeface="Calibri" charset="0"/>
              <a:ea typeface="Calibri" charset="0"/>
              <a:cs typeface="Times New Roman" charset="0"/>
            </a:endParaRPr>
          </a:p>
          <a:p>
            <a:pPr indent="449580" algn="just">
              <a:lnSpc>
                <a:spcPct val="107000"/>
              </a:lnSpc>
              <a:spcAft>
                <a:spcPts val="800"/>
              </a:spcAft>
            </a:pPr>
            <a:r>
              <a:rPr lang="ru-RU" dirty="0">
                <a:latin typeface="Times New Roman" charset="0"/>
                <a:ea typeface="Calibri" charset="0"/>
                <a:cs typeface="Times New Roman" charset="0"/>
              </a:rPr>
              <a:t>Сотрудничество по использованию инфраструктуры Комплекса NICA для прикладных исследований может осуществляться на основе двухсторонних/многосторонних индивидуальных соглашений между ОИЯИ и организациями, которые направляют группы пользователей. </a:t>
            </a:r>
            <a:endParaRPr lang="ru-RU" sz="1400" dirty="0">
              <a:effectLst/>
              <a:latin typeface="Calibri" charset="0"/>
              <a:ea typeface="Calibri" charset="0"/>
              <a:cs typeface="Times New Roman" charset="0"/>
            </a:endParaRPr>
          </a:p>
        </p:txBody>
      </p:sp>
    </p:spTree>
    <p:extLst>
      <p:ext uri="{BB962C8B-B14F-4D97-AF65-F5344CB8AC3E}">
        <p14:creationId xmlns:p14="http://schemas.microsoft.com/office/powerpoint/2010/main" val="11318848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45075"/>
            <a:ext cx="9144000" cy="6740309"/>
          </a:xfrm>
          <a:prstGeom prst="rect">
            <a:avLst/>
          </a:prstGeom>
        </p:spPr>
        <p:txBody>
          <a:bodyPr wrap="square">
            <a:spAutoFit/>
          </a:bodyPr>
          <a:lstStyle/>
          <a:p>
            <a:pPr algn="ctr"/>
            <a:r>
              <a:rPr lang="en-US" b="1" dirty="0" smtClean="0"/>
              <a:t>MINUTES of the BIOMAT WORKSHOP</a:t>
            </a:r>
          </a:p>
          <a:p>
            <a:endParaRPr lang="en-US" dirty="0" smtClean="0"/>
          </a:p>
          <a:p>
            <a:r>
              <a:rPr lang="en-US" dirty="0" smtClean="0"/>
              <a:t>Considering </a:t>
            </a:r>
            <a:r>
              <a:rPr lang="en-US" dirty="0"/>
              <a:t>that</a:t>
            </a:r>
            <a:r>
              <a:rPr lang="en-GB" dirty="0"/>
              <a:t> JINR is preparing to establish and operate the NICA complex that will serve as the basis for fundamental and applied research carried out by an international user community. </a:t>
            </a:r>
            <a:endParaRPr lang="ru-RU" dirty="0"/>
          </a:p>
          <a:p>
            <a:r>
              <a:rPr lang="en-US" dirty="0"/>
              <a:t>The Workshop participants expressed a intents to set up scientific collaboration with JINR for the purpose of formation of program and realization of applied researches at the NICA complex.</a:t>
            </a:r>
            <a:endParaRPr lang="ru-RU" dirty="0"/>
          </a:p>
          <a:p>
            <a:r>
              <a:rPr lang="en-GB" dirty="0"/>
              <a:t>Within the framework of BIOMAT Workshop the following program of </a:t>
            </a:r>
            <a:r>
              <a:rPr lang="en-US" dirty="0"/>
              <a:t>applied researches at NICA complex </a:t>
            </a:r>
            <a:r>
              <a:rPr lang="en-GB" dirty="0"/>
              <a:t>was recommended</a:t>
            </a:r>
            <a:r>
              <a:rPr lang="en-US" b="1" dirty="0"/>
              <a:t>:</a:t>
            </a:r>
            <a:endParaRPr lang="ru-RU" dirty="0"/>
          </a:p>
          <a:p>
            <a:r>
              <a:rPr lang="en-US" dirty="0"/>
              <a:t>Development and construction of the </a:t>
            </a:r>
            <a:r>
              <a:rPr lang="en-US" dirty="0" err="1"/>
              <a:t>beamlines</a:t>
            </a:r>
            <a:r>
              <a:rPr lang="en-US" dirty="0"/>
              <a:t> and experimental setups for applied researches at NICA.</a:t>
            </a:r>
            <a:endParaRPr lang="ru-RU" dirty="0"/>
          </a:p>
          <a:p>
            <a:r>
              <a:rPr lang="en-US" dirty="0"/>
              <a:t>Radiobiological investigations with ions at the particle energy range of 250-800 MeV/u.</a:t>
            </a:r>
            <a:endParaRPr lang="ru-RU" dirty="0"/>
          </a:p>
          <a:p>
            <a:r>
              <a:rPr lang="en-US" dirty="0"/>
              <a:t>Modeling of cosmic ray irradiation of space shuttle personal at long term flights at NICA acceleration complex.</a:t>
            </a:r>
            <a:endParaRPr lang="ru-RU" dirty="0"/>
          </a:p>
          <a:p>
            <a:r>
              <a:rPr lang="en-US" dirty="0"/>
              <a:t>Irradiation of electronics hardware with NICA ion beams and modeling of cosmic ray irradiation of electronic components.</a:t>
            </a:r>
            <a:endParaRPr lang="ru-RU" dirty="0"/>
          </a:p>
          <a:p>
            <a:r>
              <a:rPr lang="en-US" dirty="0"/>
              <a:t>Radiation hardness of materials at the interaction with NICA ion beams </a:t>
            </a:r>
            <a:endParaRPr lang="ru-RU" dirty="0"/>
          </a:p>
          <a:p>
            <a:r>
              <a:rPr lang="en-US" dirty="0"/>
              <a:t>Development of diagnostic technique and instrumentation that is applied for irradiated materials and biological objects.</a:t>
            </a:r>
            <a:endParaRPr lang="ru-RU" dirty="0"/>
          </a:p>
          <a:p>
            <a:r>
              <a:rPr lang="en-US" dirty="0"/>
              <a:t>During the realization of research program JINR provides scientific teams of other institutes and organizations by beam time and offers infrastructure of the NICA complex for collaboration works in accordance with the JINR regulations. </a:t>
            </a:r>
            <a:endParaRPr lang="ru-RU" dirty="0"/>
          </a:p>
          <a:p>
            <a:r>
              <a:rPr lang="en-US" dirty="0"/>
              <a:t>Collaboration at use of NICA complex infrastructure will be regulated by two sides/many sides individual Agreements between JINR and Organizations which direct user teams for realization of applied researches.</a:t>
            </a:r>
            <a:endParaRPr lang="ru-RU" dirty="0"/>
          </a:p>
          <a:p>
            <a:r>
              <a:rPr lang="en-US" dirty="0"/>
              <a:t>Within the framework of Workshop Round table, a meeting between representatives of business community and scientists was organized. Innovation aspects of realization of applied researches at the NICA complex were discussed.</a:t>
            </a:r>
            <a:endParaRPr lang="ru-RU" dirty="0"/>
          </a:p>
        </p:txBody>
      </p:sp>
    </p:spTree>
    <p:extLst>
      <p:ext uri="{BB962C8B-B14F-4D97-AF65-F5344CB8AC3E}">
        <p14:creationId xmlns:p14="http://schemas.microsoft.com/office/powerpoint/2010/main" val="1674822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1"/>
          <p:cNvSpPr>
            <a:spLocks noChangeAspect="1" noChangeArrowheads="1"/>
          </p:cNvSpPr>
          <p:nvPr/>
        </p:nvSpPr>
        <p:spPr bwMode="auto">
          <a:xfrm>
            <a:off x="2213992" y="5373216"/>
            <a:ext cx="4716016" cy="64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2800" i="1" smtClean="0">
                <a:solidFill>
                  <a:srgbClr val="FF0000"/>
                </a:solidFill>
                <a:latin typeface="Calibri" charset="0"/>
                <a:ea typeface="MS PGothic" charset="-128"/>
                <a:cs typeface="Arial" charset="0"/>
              </a:rPr>
              <a:t>Thank you very much!</a:t>
            </a:r>
            <a:endParaRPr kumimoji="0" lang="en-US" altLang="ru-RU" sz="2400" i="1" dirty="0">
              <a:solidFill>
                <a:srgbClr val="0E1480"/>
              </a:solidFill>
              <a:latin typeface="Calibri" charset="0"/>
              <a:ea typeface="MS PGothic" charset="-128"/>
              <a:cs typeface="Arial" charset="0"/>
            </a:endParaRPr>
          </a:p>
        </p:txBody>
      </p:sp>
      <p:pic>
        <p:nvPicPr>
          <p:cNvPr id="5" name="Изображение 4" descr="1602200902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2000" y="606784"/>
            <a:ext cx="2880000" cy="4478400"/>
          </a:xfrm>
          <a:prstGeom prst="rect">
            <a:avLst/>
          </a:prstGeom>
        </p:spPr>
      </p:pic>
    </p:spTree>
    <p:extLst>
      <p:ext uri="{BB962C8B-B14F-4D97-AF65-F5344CB8AC3E}">
        <p14:creationId xmlns:p14="http://schemas.microsoft.com/office/powerpoint/2010/main" val="10966897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3" descr="NICA_header_blue.tif"/>
          <p:cNvPicPr>
            <a:picLocks noChangeAspect="1"/>
          </p:cNvPicPr>
          <p:nvPr/>
        </p:nvPicPr>
        <p:blipFill>
          <a:blip r:embed="rId2">
            <a:alphaModFix amt="50000"/>
            <a:extLst>
              <a:ext uri="{28A0092B-C50C-407E-A947-70E740481C1C}">
                <a14:useLocalDpi xmlns:a14="http://schemas.microsoft.com/office/drawing/2010/main"/>
              </a:ext>
            </a:extLst>
          </a:blip>
          <a:srcRect/>
          <a:stretch>
            <a:fillRect/>
          </a:stretch>
        </p:blipFill>
        <p:spPr bwMode="auto">
          <a:xfrm>
            <a:off x="0" y="-27384"/>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3" name="Изображение 4" descr="Nuclotron-r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392" y="4294013"/>
            <a:ext cx="28162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 name="Group 10"/>
          <p:cNvGrpSpPr>
            <a:grpSpLocks/>
          </p:cNvGrpSpPr>
          <p:nvPr/>
        </p:nvGrpSpPr>
        <p:grpSpPr bwMode="auto">
          <a:xfrm>
            <a:off x="3061427" y="2277838"/>
            <a:ext cx="4824413" cy="3076574"/>
            <a:chOff x="2118" y="1052"/>
            <a:chExt cx="3039" cy="1938"/>
          </a:xfrm>
          <a:solidFill>
            <a:schemeClr val="bg1"/>
          </a:solidFill>
        </p:grpSpPr>
        <p:sp>
          <p:nvSpPr>
            <p:cNvPr id="95" name="Arc 94"/>
            <p:cNvSpPr>
              <a:spLocks/>
            </p:cNvSpPr>
            <p:nvPr/>
          </p:nvSpPr>
          <p:spPr bwMode="auto">
            <a:xfrm rot="10693531" flipV="1">
              <a:off x="2118" y="2067"/>
              <a:ext cx="732" cy="923"/>
            </a:xfrm>
            <a:custGeom>
              <a:avLst/>
              <a:gdLst>
                <a:gd name="T0" fmla="*/ 0 w 21564"/>
                <a:gd name="T1" fmla="*/ 0 h 21249"/>
                <a:gd name="T2" fmla="*/ 0 w 21564"/>
                <a:gd name="T3" fmla="*/ 0 h 21249"/>
                <a:gd name="T4" fmla="*/ 0 w 21564"/>
                <a:gd name="T5" fmla="*/ 0 h 21249"/>
                <a:gd name="T6" fmla="*/ 0 60000 65536"/>
                <a:gd name="T7" fmla="*/ 0 60000 65536"/>
                <a:gd name="T8" fmla="*/ 0 60000 65536"/>
                <a:gd name="T9" fmla="*/ 0 w 21564"/>
                <a:gd name="T10" fmla="*/ 0 h 21249"/>
                <a:gd name="T11" fmla="*/ 21564 w 21564"/>
                <a:gd name="T12" fmla="*/ 21249 h 21249"/>
              </a:gdLst>
              <a:ahLst/>
              <a:cxnLst>
                <a:cxn ang="T6">
                  <a:pos x="T0" y="T1"/>
                </a:cxn>
                <a:cxn ang="T7">
                  <a:pos x="T2" y="T3"/>
                </a:cxn>
                <a:cxn ang="T8">
                  <a:pos x="T4" y="T5"/>
                </a:cxn>
              </a:cxnLst>
              <a:rect l="T9" t="T10" r="T11" b="T12"/>
              <a:pathLst>
                <a:path w="21564" h="21249" fill="none" extrusionOk="0">
                  <a:moveTo>
                    <a:pt x="3880" y="0"/>
                  </a:moveTo>
                  <a:cubicBezTo>
                    <a:pt x="13681" y="1790"/>
                    <a:pt x="20986" y="10051"/>
                    <a:pt x="21563" y="19997"/>
                  </a:cubicBezTo>
                </a:path>
                <a:path w="21564" h="21249" stroke="0" extrusionOk="0">
                  <a:moveTo>
                    <a:pt x="3880" y="0"/>
                  </a:moveTo>
                  <a:cubicBezTo>
                    <a:pt x="13681" y="1790"/>
                    <a:pt x="20986" y="10051"/>
                    <a:pt x="21563" y="19997"/>
                  </a:cubicBezTo>
                  <a:lnTo>
                    <a:pt x="0" y="21249"/>
                  </a:lnTo>
                  <a:lnTo>
                    <a:pt x="3880" y="0"/>
                  </a:lnTo>
                  <a:close/>
                </a:path>
              </a:pathLst>
            </a:custGeom>
            <a:grpFill/>
            <a:ln w="38100">
              <a:solidFill>
                <a:srgbClr val="CC0000"/>
              </a:solidFill>
              <a:round/>
              <a:headEnd type="triangle" w="med" len="med"/>
              <a:tailEnd/>
            </a:ln>
          </p:spPr>
          <p:txBody>
            <a:bodyPr/>
            <a:lstStyle/>
            <a:p>
              <a:pPr>
                <a:defRPr/>
              </a:pPr>
              <a:endParaRPr lang="ru-RU">
                <a:latin typeface="+mj-lt"/>
                <a:ea typeface="+mn-ea"/>
                <a:cs typeface="+mn-cs"/>
              </a:endParaRPr>
            </a:p>
          </p:txBody>
        </p:sp>
        <p:sp>
          <p:nvSpPr>
            <p:cNvPr id="96" name="Line 95"/>
            <p:cNvSpPr>
              <a:spLocks noChangeShapeType="1"/>
            </p:cNvSpPr>
            <p:nvPr/>
          </p:nvSpPr>
          <p:spPr bwMode="auto">
            <a:xfrm flipH="1">
              <a:off x="2696" y="1762"/>
              <a:ext cx="643" cy="291"/>
            </a:xfrm>
            <a:prstGeom prst="line">
              <a:avLst/>
            </a:prstGeom>
            <a:grpFill/>
            <a:ln w="38100">
              <a:solidFill>
                <a:srgbClr val="CC0000"/>
              </a:solidFill>
              <a:round/>
              <a:headEnd type="triangle" w="med" len="med"/>
              <a:tailEnd/>
            </a:ln>
            <a:extLst/>
          </p:spPr>
          <p:txBody>
            <a:bodyPr/>
            <a:lstStyle/>
            <a:p>
              <a:pPr>
                <a:defRPr/>
              </a:pPr>
              <a:endParaRPr lang="ru-RU">
                <a:latin typeface="+mj-lt"/>
                <a:ea typeface="+mn-ea"/>
                <a:cs typeface="+mn-cs"/>
              </a:endParaRPr>
            </a:p>
          </p:txBody>
        </p:sp>
        <p:sp>
          <p:nvSpPr>
            <p:cNvPr id="98" name="Line 95"/>
            <p:cNvSpPr>
              <a:spLocks noChangeShapeType="1"/>
            </p:cNvSpPr>
            <p:nvPr/>
          </p:nvSpPr>
          <p:spPr bwMode="auto">
            <a:xfrm flipH="1" flipV="1">
              <a:off x="3345" y="1750"/>
              <a:ext cx="1371" cy="109"/>
            </a:xfrm>
            <a:prstGeom prst="line">
              <a:avLst/>
            </a:prstGeom>
            <a:grpFill/>
            <a:ln w="38100">
              <a:solidFill>
                <a:srgbClr val="CC0000"/>
              </a:solidFill>
              <a:prstDash val="dash"/>
              <a:round/>
              <a:headEnd type="triangle" w="med" len="med"/>
              <a:tailEnd/>
            </a:ln>
            <a:extLst/>
          </p:spPr>
          <p:txBody>
            <a:bodyPr/>
            <a:lstStyle/>
            <a:p>
              <a:pPr>
                <a:defRPr/>
              </a:pPr>
              <a:endParaRPr lang="ru-RU">
                <a:latin typeface="+mj-lt"/>
                <a:ea typeface="+mn-ea"/>
                <a:cs typeface="+mn-cs"/>
              </a:endParaRPr>
            </a:p>
          </p:txBody>
        </p:sp>
        <p:sp>
          <p:nvSpPr>
            <p:cNvPr id="99" name="Line 95"/>
            <p:cNvSpPr>
              <a:spLocks noChangeShapeType="1"/>
            </p:cNvSpPr>
            <p:nvPr/>
          </p:nvSpPr>
          <p:spPr bwMode="auto">
            <a:xfrm flipH="1">
              <a:off x="3354" y="1356"/>
              <a:ext cx="1603" cy="387"/>
            </a:xfrm>
            <a:prstGeom prst="line">
              <a:avLst/>
            </a:prstGeom>
            <a:grpFill/>
            <a:ln w="38100">
              <a:solidFill>
                <a:srgbClr val="CC0000"/>
              </a:solidFill>
              <a:prstDash val="dash"/>
              <a:round/>
              <a:headEnd type="triangle" w="med" len="med"/>
              <a:tailEnd/>
            </a:ln>
            <a:extLst/>
          </p:spPr>
          <p:txBody>
            <a:bodyPr/>
            <a:lstStyle/>
            <a:p>
              <a:pPr>
                <a:defRPr/>
              </a:pPr>
              <a:endParaRPr lang="ru-RU">
                <a:latin typeface="+mj-lt"/>
                <a:ea typeface="+mn-ea"/>
                <a:cs typeface="+mn-cs"/>
              </a:endParaRPr>
            </a:p>
          </p:txBody>
        </p:sp>
        <p:sp>
          <p:nvSpPr>
            <p:cNvPr id="100" name="Line 95"/>
            <p:cNvSpPr>
              <a:spLocks noChangeShapeType="1"/>
            </p:cNvSpPr>
            <p:nvPr/>
          </p:nvSpPr>
          <p:spPr bwMode="auto">
            <a:xfrm flipH="1">
              <a:off x="3363" y="1261"/>
              <a:ext cx="835" cy="483"/>
            </a:xfrm>
            <a:prstGeom prst="line">
              <a:avLst/>
            </a:prstGeom>
            <a:grpFill/>
            <a:ln w="38100">
              <a:solidFill>
                <a:srgbClr val="CC0000"/>
              </a:solidFill>
              <a:prstDash val="dash"/>
              <a:round/>
              <a:headEnd type="triangle" w="med" len="med"/>
              <a:tailEnd/>
            </a:ln>
            <a:extLst/>
          </p:spPr>
          <p:txBody>
            <a:bodyPr/>
            <a:lstStyle/>
            <a:p>
              <a:pPr>
                <a:defRPr/>
              </a:pPr>
              <a:endParaRPr lang="ru-RU">
                <a:latin typeface="+mj-lt"/>
                <a:ea typeface="+mn-ea"/>
                <a:cs typeface="+mn-cs"/>
              </a:endParaRPr>
            </a:p>
          </p:txBody>
        </p:sp>
        <p:sp>
          <p:nvSpPr>
            <p:cNvPr id="101" name="Text Box 64"/>
            <p:cNvSpPr txBox="1">
              <a:spLocks noChangeArrowheads="1"/>
            </p:cNvSpPr>
            <p:nvPr/>
          </p:nvSpPr>
          <p:spPr bwMode="auto">
            <a:xfrm>
              <a:off x="3207" y="1052"/>
              <a:ext cx="1950" cy="1179"/>
            </a:xfrm>
            <a:prstGeom prst="rect">
              <a:avLst/>
            </a:prstGeom>
            <a:grpFill/>
            <a:ln w="38100">
              <a:solidFill>
                <a:srgbClr val="000066"/>
              </a:solidFill>
              <a:prstDash val="sysDot"/>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endParaRPr lang="en-US" b="1" u="sng" smtClean="0">
                <a:solidFill>
                  <a:srgbClr val="FF0000"/>
                </a:solidFill>
                <a:latin typeface="+mj-lt"/>
                <a:ea typeface="+mn-ea"/>
                <a:cs typeface="+mn-cs"/>
              </a:endParaRPr>
            </a:p>
            <a:p>
              <a:pPr algn="ctr" eaLnBrk="1" hangingPunct="1">
                <a:defRPr/>
              </a:pPr>
              <a:r>
                <a:rPr lang="en-US" b="1" u="sng" smtClean="0">
                  <a:solidFill>
                    <a:srgbClr val="FF0000"/>
                  </a:solidFill>
                  <a:latin typeface="+mj-lt"/>
                  <a:ea typeface="+mn-ea"/>
                  <a:cs typeface="+mn-cs"/>
                </a:rPr>
                <a:t>Fixed Target Area</a:t>
              </a:r>
              <a:endParaRPr lang="ru-RU" b="1" smtClean="0">
                <a:solidFill>
                  <a:srgbClr val="000066"/>
                </a:solidFill>
                <a:latin typeface="+mj-lt"/>
                <a:ea typeface="+mn-ea"/>
                <a:cs typeface="+mn-cs"/>
              </a:endParaRPr>
            </a:p>
          </p:txBody>
        </p:sp>
      </p:grpSp>
      <p:grpSp>
        <p:nvGrpSpPr>
          <p:cNvPr id="84995" name="Group 63"/>
          <p:cNvGrpSpPr>
            <a:grpSpLocks/>
          </p:cNvGrpSpPr>
          <p:nvPr/>
        </p:nvGrpSpPr>
        <p:grpSpPr bwMode="auto">
          <a:xfrm>
            <a:off x="8516938" y="-333375"/>
            <a:ext cx="123825" cy="1487488"/>
            <a:chOff x="3189" y="1642"/>
            <a:chExt cx="78" cy="937"/>
          </a:xfrm>
        </p:grpSpPr>
        <p:sp>
          <p:nvSpPr>
            <p:cNvPr id="85034"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a14="http://schemas.microsoft.com/office/drawing/2010/main" w="38100" cap="flat" cmpd="sng">
                  <a:solidFill>
                    <a:srgbClr val="000066"/>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5035"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a14="http://schemas.microsoft.com/office/drawing/2010/main" w="38100" cap="flat" cmpd="sng">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grpSp>
        <p:nvGrpSpPr>
          <p:cNvPr id="84996" name="Group 63"/>
          <p:cNvGrpSpPr>
            <a:grpSpLocks/>
          </p:cNvGrpSpPr>
          <p:nvPr/>
        </p:nvGrpSpPr>
        <p:grpSpPr bwMode="auto">
          <a:xfrm>
            <a:off x="2581275" y="-203200"/>
            <a:ext cx="123825" cy="1487488"/>
            <a:chOff x="3189" y="1642"/>
            <a:chExt cx="78" cy="937"/>
          </a:xfrm>
        </p:grpSpPr>
        <p:sp>
          <p:nvSpPr>
            <p:cNvPr id="85032"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a14="http://schemas.microsoft.com/office/drawing/2010/main" w="38100" cap="flat" cmpd="sng">
                  <a:solidFill>
                    <a:srgbClr val="000066"/>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5033"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a14="http://schemas.microsoft.com/office/drawing/2010/main" w="38100" cap="flat" cmpd="sng">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84997" name="Text Box 63"/>
          <p:cNvSpPr txBox="1">
            <a:spLocks noChangeArrowheads="1"/>
          </p:cNvSpPr>
          <p:nvPr/>
        </p:nvSpPr>
        <p:spPr bwMode="auto">
          <a:xfrm>
            <a:off x="757692" y="4797251"/>
            <a:ext cx="20875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pPr algn="ctr"/>
            <a:r>
              <a:rPr kumimoji="0" lang="en-US" b="1" u="sng">
                <a:solidFill>
                  <a:srgbClr val="FF0000"/>
                </a:solidFill>
                <a:cs typeface="Arial" charset="0"/>
              </a:rPr>
              <a:t>Nuclotron (45 Tm)</a:t>
            </a:r>
          </a:p>
          <a:p>
            <a:pPr algn="ctr"/>
            <a:r>
              <a:rPr kumimoji="0" lang="en-US" b="1">
                <a:solidFill>
                  <a:srgbClr val="000066"/>
                </a:solidFill>
                <a:cs typeface="Arial" charset="0"/>
              </a:rPr>
              <a:t>injection of one bunch </a:t>
            </a:r>
          </a:p>
          <a:p>
            <a:pPr algn="ctr"/>
            <a:r>
              <a:rPr kumimoji="0" lang="en-US" b="1">
                <a:solidFill>
                  <a:srgbClr val="000066"/>
                </a:solidFill>
                <a:cs typeface="Arial" charset="0"/>
              </a:rPr>
              <a:t>of </a:t>
            </a:r>
            <a:r>
              <a:rPr kumimoji="0" lang="en-US" b="1">
                <a:solidFill>
                  <a:srgbClr val="000066"/>
                </a:solidFill>
                <a:cs typeface="Arial" charset="0"/>
                <a:sym typeface="Symbol" charset="0"/>
              </a:rPr>
              <a:t> </a:t>
            </a:r>
            <a:r>
              <a:rPr kumimoji="0" lang="en-US" b="1">
                <a:solidFill>
                  <a:srgbClr val="000066"/>
                </a:solidFill>
                <a:cs typeface="Arial" charset="0"/>
                <a:sym typeface="Apple Chancery" charset="0"/>
              </a:rPr>
              <a:t>2</a:t>
            </a:r>
            <a:r>
              <a:rPr kumimoji="0" lang="en-US" b="1">
                <a:solidFill>
                  <a:srgbClr val="000066"/>
                </a:solidFill>
                <a:cs typeface="Arial" charset="0"/>
              </a:rPr>
              <a:t>×10</a:t>
            </a:r>
            <a:r>
              <a:rPr kumimoji="0" lang="en-US" b="1" baseline="30000">
                <a:solidFill>
                  <a:srgbClr val="000066"/>
                </a:solidFill>
                <a:cs typeface="Arial" charset="0"/>
              </a:rPr>
              <a:t>9</a:t>
            </a:r>
            <a:r>
              <a:rPr kumimoji="0" lang="en-US" b="1">
                <a:solidFill>
                  <a:srgbClr val="000066"/>
                </a:solidFill>
                <a:cs typeface="Arial" charset="0"/>
              </a:rPr>
              <a:t> ions,</a:t>
            </a:r>
          </a:p>
          <a:p>
            <a:pPr algn="ctr"/>
            <a:r>
              <a:rPr kumimoji="0" lang="en-US" b="1">
                <a:solidFill>
                  <a:srgbClr val="000066"/>
                </a:solidFill>
                <a:cs typeface="Arial" charset="0"/>
              </a:rPr>
              <a:t>acceleration up to </a:t>
            </a:r>
          </a:p>
          <a:p>
            <a:pPr algn="ctr"/>
            <a:r>
              <a:rPr kumimoji="0" lang="en-US" b="1">
                <a:solidFill>
                  <a:srgbClr val="000066"/>
                </a:solidFill>
                <a:cs typeface="Arial" charset="0"/>
              </a:rPr>
              <a:t>1 - 4.5 GeV/u max.</a:t>
            </a:r>
            <a:endParaRPr kumimoji="0" lang="ru-RU" b="1">
              <a:solidFill>
                <a:srgbClr val="008000"/>
              </a:solidFill>
              <a:cs typeface="Arial" charset="0"/>
            </a:endParaRPr>
          </a:p>
        </p:txBody>
      </p:sp>
      <p:grpSp>
        <p:nvGrpSpPr>
          <p:cNvPr id="84998" name="Group 5"/>
          <p:cNvGrpSpPr>
            <a:grpSpLocks/>
          </p:cNvGrpSpPr>
          <p:nvPr/>
        </p:nvGrpSpPr>
        <p:grpSpPr bwMode="auto">
          <a:xfrm>
            <a:off x="4218442" y="1485726"/>
            <a:ext cx="4783137" cy="452437"/>
            <a:chOff x="2624" y="747"/>
            <a:chExt cx="2997" cy="285"/>
          </a:xfrm>
        </p:grpSpPr>
        <p:sp>
          <p:nvSpPr>
            <p:cNvPr id="70705" name="Text Box 65"/>
            <p:cNvSpPr txBox="1">
              <a:spLocks noChangeArrowheads="1"/>
            </p:cNvSpPr>
            <p:nvPr/>
          </p:nvSpPr>
          <p:spPr bwMode="auto">
            <a:xfrm>
              <a:off x="3047" y="772"/>
              <a:ext cx="1575" cy="240"/>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err="1" smtClean="0">
                  <a:solidFill>
                    <a:srgbClr val="FF0000"/>
                  </a:solidFill>
                  <a:latin typeface="+mj-lt"/>
                </a:rPr>
                <a:t>Linac</a:t>
              </a:r>
              <a:r>
                <a:rPr kumimoji="0" lang="en-US" b="1" dirty="0" smtClean="0">
                  <a:solidFill>
                    <a:srgbClr val="FF0000"/>
                  </a:solidFill>
                  <a:latin typeface="+mj-lt"/>
                </a:rPr>
                <a:t> LU</a:t>
              </a:r>
              <a:r>
                <a:rPr kumimoji="0" lang="ru-RU" b="1" dirty="0" smtClean="0">
                  <a:solidFill>
                    <a:srgbClr val="FF0000"/>
                  </a:solidFill>
                  <a:latin typeface="+mj-lt"/>
                </a:rPr>
                <a:t>-20</a:t>
              </a:r>
              <a:r>
                <a:rPr kumimoji="0" lang="en-US" b="1" dirty="0" smtClean="0">
                  <a:solidFill>
                    <a:srgbClr val="FF0000"/>
                  </a:solidFill>
                  <a:latin typeface="+mj-lt"/>
                </a:rPr>
                <a:t> </a:t>
              </a:r>
              <a:r>
                <a:rPr kumimoji="0" lang="en-US" b="1" dirty="0" smtClean="0">
                  <a:solidFill>
                    <a:srgbClr val="000090"/>
                  </a:solidFill>
                  <a:latin typeface="+mj-lt"/>
                </a:rPr>
                <a:t>(5MeV/u)</a:t>
              </a:r>
              <a:endParaRPr kumimoji="0" lang="ru-RU" b="1" dirty="0" smtClean="0">
                <a:solidFill>
                  <a:srgbClr val="000090"/>
                </a:solidFill>
                <a:latin typeface="+mj-lt"/>
              </a:endParaRPr>
            </a:p>
          </p:txBody>
        </p:sp>
        <p:sp>
          <p:nvSpPr>
            <p:cNvPr id="70706" name="Text Box 65"/>
            <p:cNvSpPr txBox="1">
              <a:spLocks noChangeArrowheads="1"/>
            </p:cNvSpPr>
            <p:nvPr/>
          </p:nvSpPr>
          <p:spPr bwMode="auto">
            <a:xfrm>
              <a:off x="4742" y="747"/>
              <a:ext cx="879" cy="285"/>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smtClean="0">
                  <a:solidFill>
                    <a:srgbClr val="FF0000"/>
                  </a:solidFill>
                  <a:latin typeface="+mj-lt"/>
                </a:rPr>
                <a:t>Ion sources</a:t>
              </a:r>
              <a:endParaRPr kumimoji="0" lang="ru-RU" b="1" smtClean="0">
                <a:solidFill>
                  <a:srgbClr val="FF0000"/>
                </a:solidFill>
                <a:latin typeface="+mj-lt"/>
              </a:endParaRPr>
            </a:p>
          </p:txBody>
        </p:sp>
        <p:sp>
          <p:nvSpPr>
            <p:cNvPr id="70707" name="Line 95"/>
            <p:cNvSpPr>
              <a:spLocks noChangeShapeType="1"/>
            </p:cNvSpPr>
            <p:nvPr/>
          </p:nvSpPr>
          <p:spPr bwMode="auto">
            <a:xfrm flipH="1" flipV="1">
              <a:off x="4625" y="894"/>
              <a:ext cx="105" cy="5"/>
            </a:xfrm>
            <a:prstGeom prst="line">
              <a:avLst/>
            </a:prstGeom>
            <a:noFill/>
            <a:ln w="38100">
              <a:solidFill>
                <a:srgbClr val="000090"/>
              </a:solidFill>
              <a:round/>
              <a:headEnd/>
              <a:tailEnd type="triangle" w="med" len="med"/>
            </a:ln>
            <a:extLst/>
          </p:spPr>
          <p:txBody>
            <a:bodyPr/>
            <a:lstStyle/>
            <a:p>
              <a:pPr>
                <a:defRPr/>
              </a:pPr>
              <a:endParaRPr lang="ru-RU">
                <a:latin typeface="+mj-lt"/>
                <a:ea typeface="Arial" charset="0"/>
                <a:cs typeface="Arial" charset="0"/>
              </a:endParaRPr>
            </a:p>
          </p:txBody>
        </p:sp>
        <p:sp>
          <p:nvSpPr>
            <p:cNvPr id="32821" name="Line 9"/>
            <p:cNvSpPr>
              <a:spLocks noChangeShapeType="1"/>
            </p:cNvSpPr>
            <p:nvPr/>
          </p:nvSpPr>
          <p:spPr bwMode="auto">
            <a:xfrm flipH="1">
              <a:off x="2624" y="883"/>
              <a:ext cx="416" cy="0"/>
            </a:xfrm>
            <a:prstGeom prst="line">
              <a:avLst/>
            </a:prstGeom>
            <a:noFill/>
            <a:ln w="38100">
              <a:solidFill>
                <a:srgbClr val="000090"/>
              </a:solidFill>
              <a:round/>
              <a:headEnd/>
              <a:tailEnd type="triangle" w="med" len="med"/>
            </a:ln>
            <a:effectLst/>
            <a:extLst/>
          </p:spPr>
          <p:txBody>
            <a:bodyPr/>
            <a:lstStyle/>
            <a:p>
              <a:pPr>
                <a:defRPr/>
              </a:pPr>
              <a:endParaRPr lang="ru-RU">
                <a:latin typeface="+mj-lt"/>
                <a:ea typeface="+mn-ea"/>
              </a:endParaRPr>
            </a:p>
          </p:txBody>
        </p:sp>
      </p:grpSp>
      <p:grpSp>
        <p:nvGrpSpPr>
          <p:cNvPr id="17" name="Группа 16"/>
          <p:cNvGrpSpPr>
            <a:grpSpLocks/>
          </p:cNvGrpSpPr>
          <p:nvPr/>
        </p:nvGrpSpPr>
        <p:grpSpPr bwMode="auto">
          <a:xfrm>
            <a:off x="238579" y="1017413"/>
            <a:ext cx="3586163" cy="2484438"/>
            <a:chOff x="381000" y="1089545"/>
            <a:chExt cx="3586163" cy="2483471"/>
          </a:xfrm>
        </p:grpSpPr>
        <p:pic>
          <p:nvPicPr>
            <p:cNvPr id="85026" name="Изображение 2" descr="Booster-r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552" y="1089545"/>
              <a:ext cx="3154374" cy="248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7" name="Text Box 80"/>
            <p:cNvSpPr txBox="1">
              <a:spLocks noChangeArrowheads="1"/>
            </p:cNvSpPr>
            <p:nvPr/>
          </p:nvSpPr>
          <p:spPr bwMode="auto">
            <a:xfrm>
              <a:off x="381000" y="1579892"/>
              <a:ext cx="3586163" cy="15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pPr algn="ctr"/>
              <a:r>
                <a:rPr kumimoji="0" lang="en-US" b="1" u="sng">
                  <a:solidFill>
                    <a:srgbClr val="FF0000"/>
                  </a:solidFill>
                  <a:cs typeface="Arial" charset="0"/>
                </a:rPr>
                <a:t>Booster (25 Tm)</a:t>
              </a:r>
            </a:p>
            <a:p>
              <a:pPr algn="ctr"/>
              <a:r>
                <a:rPr kumimoji="0" lang="en-US" b="1">
                  <a:solidFill>
                    <a:srgbClr val="000066"/>
                  </a:solidFill>
                  <a:cs typeface="Arial" charset="0"/>
                </a:rPr>
                <a:t>1</a:t>
              </a:r>
              <a:r>
                <a:rPr kumimoji="0" lang="ru-RU" b="1">
                  <a:solidFill>
                    <a:srgbClr val="000066"/>
                  </a:solidFill>
                  <a:cs typeface="Arial" charset="0"/>
                </a:rPr>
                <a:t>(</a:t>
              </a:r>
              <a:r>
                <a:rPr kumimoji="0" lang="en-US" b="1">
                  <a:solidFill>
                    <a:srgbClr val="000066"/>
                  </a:solidFill>
                  <a:cs typeface="Arial" charset="0"/>
                </a:rPr>
                <a:t>2-</a:t>
              </a:r>
              <a:r>
                <a:rPr kumimoji="0" lang="ru-RU" b="1">
                  <a:solidFill>
                    <a:srgbClr val="000066"/>
                  </a:solidFill>
                  <a:cs typeface="Arial" charset="0"/>
                </a:rPr>
                <a:t>3)</a:t>
              </a:r>
              <a:r>
                <a:rPr kumimoji="0" lang="en-US" b="1">
                  <a:solidFill>
                    <a:srgbClr val="000066"/>
                  </a:solidFill>
                  <a:cs typeface="Arial" charset="0"/>
                </a:rPr>
                <a:t> single-turn injection, </a:t>
              </a:r>
            </a:p>
            <a:p>
              <a:pPr algn="ctr"/>
              <a:r>
                <a:rPr kumimoji="0" lang="en-US" b="1">
                  <a:solidFill>
                    <a:srgbClr val="000066"/>
                  </a:solidFill>
                  <a:cs typeface="Arial" charset="0"/>
                </a:rPr>
                <a:t>storage of (</a:t>
              </a:r>
              <a:r>
                <a:rPr kumimoji="0" lang="ru-RU" b="1">
                  <a:solidFill>
                    <a:srgbClr val="000066"/>
                  </a:solidFill>
                  <a:cs typeface="Arial" charset="0"/>
                </a:rPr>
                <a:t>2</a:t>
              </a:r>
              <a:r>
                <a:rPr kumimoji="0" lang="en-US" b="1">
                  <a:solidFill>
                    <a:srgbClr val="000066"/>
                  </a:solidFill>
                  <a:cs typeface="Arial" charset="0"/>
                </a:rPr>
                <a:t> </a:t>
              </a:r>
              <a:r>
                <a:rPr kumimoji="0" lang="en-US" b="1">
                  <a:solidFill>
                    <a:srgbClr val="000066"/>
                  </a:solidFill>
                  <a:cs typeface="Arial" charset="0"/>
                  <a:sym typeface="Symbol" charset="0"/>
                </a:rPr>
                <a:t></a:t>
              </a:r>
              <a:r>
                <a:rPr kumimoji="0" lang="en-US" b="1">
                  <a:solidFill>
                    <a:srgbClr val="000066"/>
                  </a:solidFill>
                  <a:cs typeface="Arial" charset="0"/>
                </a:rPr>
                <a:t> 4)×10</a:t>
              </a:r>
              <a:r>
                <a:rPr kumimoji="0" lang="en-US" b="1" baseline="30000">
                  <a:solidFill>
                    <a:srgbClr val="000066"/>
                  </a:solidFill>
                  <a:cs typeface="Arial" charset="0"/>
                </a:rPr>
                <a:t>9</a:t>
              </a:r>
              <a:r>
                <a:rPr kumimoji="0" lang="en-US" b="1">
                  <a:solidFill>
                    <a:srgbClr val="000066"/>
                  </a:solidFill>
                  <a:cs typeface="Arial" charset="0"/>
                </a:rPr>
                <a:t> ions,</a:t>
              </a:r>
            </a:p>
            <a:p>
              <a:pPr algn="ctr"/>
              <a:r>
                <a:rPr kumimoji="0" lang="en-US" b="1">
                  <a:solidFill>
                    <a:srgbClr val="000066"/>
                  </a:solidFill>
                  <a:cs typeface="Arial" charset="0"/>
                </a:rPr>
                <a:t>acceleration up to 100 MeV/u,</a:t>
              </a:r>
            </a:p>
            <a:p>
              <a:pPr algn="ctr"/>
              <a:r>
                <a:rPr kumimoji="0" lang="en-US" b="1">
                  <a:solidFill>
                    <a:srgbClr val="000066"/>
                  </a:solidFill>
                  <a:cs typeface="Arial" charset="0"/>
                </a:rPr>
                <a:t>electron cooling, acceleration </a:t>
              </a:r>
            </a:p>
            <a:p>
              <a:pPr algn="ctr"/>
              <a:r>
                <a:rPr kumimoji="0" lang="en-US" b="1">
                  <a:solidFill>
                    <a:srgbClr val="000066"/>
                  </a:solidFill>
                  <a:cs typeface="Arial" charset="0"/>
                </a:rPr>
                <a:t>up to 600 MeV/u</a:t>
              </a:r>
              <a:endParaRPr kumimoji="0" lang="ru-RU" b="1">
                <a:solidFill>
                  <a:srgbClr val="000066"/>
                </a:solidFill>
                <a:cs typeface="Arial" charset="0"/>
              </a:endParaRPr>
            </a:p>
          </p:txBody>
        </p:sp>
      </p:grpSp>
      <p:sp>
        <p:nvSpPr>
          <p:cNvPr id="106" name="Line 89"/>
          <p:cNvSpPr>
            <a:spLocks noChangeShapeType="1"/>
          </p:cNvSpPr>
          <p:nvPr/>
        </p:nvSpPr>
        <p:spPr bwMode="auto">
          <a:xfrm flipH="1">
            <a:off x="468767" y="2358851"/>
            <a:ext cx="52387" cy="1574800"/>
          </a:xfrm>
          <a:prstGeom prst="line">
            <a:avLst/>
          </a:prstGeom>
          <a:noFill/>
          <a:ln w="3810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07" name="Line 89"/>
          <p:cNvSpPr>
            <a:spLocks noChangeShapeType="1"/>
          </p:cNvSpPr>
          <p:nvPr/>
        </p:nvSpPr>
        <p:spPr bwMode="auto">
          <a:xfrm flipH="1">
            <a:off x="397329" y="4005088"/>
            <a:ext cx="71438" cy="1368425"/>
          </a:xfrm>
          <a:prstGeom prst="line">
            <a:avLst/>
          </a:prstGeom>
          <a:noFill/>
          <a:ln w="3810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123" name="Group 36"/>
          <p:cNvGrpSpPr>
            <a:grpSpLocks/>
          </p:cNvGrpSpPr>
          <p:nvPr/>
        </p:nvGrpSpPr>
        <p:grpSpPr bwMode="auto">
          <a:xfrm>
            <a:off x="1829254" y="923751"/>
            <a:ext cx="7119938" cy="417512"/>
            <a:chOff x="1129" y="358"/>
            <a:chExt cx="4485" cy="263"/>
          </a:xfrm>
        </p:grpSpPr>
        <p:sp>
          <p:nvSpPr>
            <p:cNvPr id="70687" name="Text Box 65"/>
            <p:cNvSpPr txBox="1">
              <a:spLocks noChangeArrowheads="1"/>
            </p:cNvSpPr>
            <p:nvPr/>
          </p:nvSpPr>
          <p:spPr bwMode="auto">
            <a:xfrm>
              <a:off x="3056" y="381"/>
              <a:ext cx="1565" cy="240"/>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err="1" smtClean="0">
                  <a:solidFill>
                    <a:srgbClr val="FF0000"/>
                  </a:solidFill>
                  <a:latin typeface="+mj-lt"/>
                </a:rPr>
                <a:t>Linac</a:t>
              </a:r>
              <a:r>
                <a:rPr kumimoji="0" lang="en-US" b="1" dirty="0" smtClean="0">
                  <a:solidFill>
                    <a:srgbClr val="FF0000"/>
                  </a:solidFill>
                  <a:latin typeface="+mj-lt"/>
                </a:rPr>
                <a:t> </a:t>
              </a:r>
              <a:r>
                <a:rPr kumimoji="0" lang="en-US" b="1" dirty="0" err="1" smtClean="0">
                  <a:solidFill>
                    <a:srgbClr val="FF0000"/>
                  </a:solidFill>
                  <a:latin typeface="+mj-lt"/>
                </a:rPr>
                <a:t>HILac</a:t>
              </a:r>
              <a:r>
                <a:rPr kumimoji="0" lang="en-US" b="1" dirty="0" smtClean="0">
                  <a:solidFill>
                    <a:srgbClr val="FF0000"/>
                  </a:solidFill>
                  <a:latin typeface="+mj-lt"/>
                </a:rPr>
                <a:t> </a:t>
              </a:r>
              <a:r>
                <a:rPr kumimoji="0" lang="en-US" b="1" dirty="0" smtClean="0">
                  <a:solidFill>
                    <a:srgbClr val="000090"/>
                  </a:solidFill>
                  <a:latin typeface="+mj-lt"/>
                </a:rPr>
                <a:t>(3.2MeV/u)</a:t>
              </a:r>
              <a:endParaRPr kumimoji="0" lang="ru-RU" b="1" dirty="0" smtClean="0">
                <a:solidFill>
                  <a:srgbClr val="000090"/>
                </a:solidFill>
                <a:latin typeface="+mj-lt"/>
              </a:endParaRPr>
            </a:p>
          </p:txBody>
        </p:sp>
        <p:sp>
          <p:nvSpPr>
            <p:cNvPr id="70688" name="Text Box 65"/>
            <p:cNvSpPr txBox="1">
              <a:spLocks noChangeArrowheads="1"/>
            </p:cNvSpPr>
            <p:nvPr/>
          </p:nvSpPr>
          <p:spPr bwMode="auto">
            <a:xfrm>
              <a:off x="4761" y="358"/>
              <a:ext cx="853" cy="256"/>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smtClean="0">
                  <a:solidFill>
                    <a:srgbClr val="FF0000"/>
                  </a:solidFill>
                  <a:latin typeface="+mj-lt"/>
                </a:rPr>
                <a:t>ESIS KRION</a:t>
              </a:r>
              <a:endParaRPr kumimoji="0" lang="ru-RU" b="1" dirty="0" smtClean="0">
                <a:solidFill>
                  <a:srgbClr val="FF0000"/>
                </a:solidFill>
                <a:latin typeface="+mj-lt"/>
              </a:endParaRPr>
            </a:p>
          </p:txBody>
        </p:sp>
        <p:sp>
          <p:nvSpPr>
            <p:cNvPr id="32802" name="Line 39"/>
            <p:cNvSpPr>
              <a:spLocks noChangeShapeType="1"/>
            </p:cNvSpPr>
            <p:nvPr/>
          </p:nvSpPr>
          <p:spPr bwMode="auto">
            <a:xfrm flipH="1" flipV="1">
              <a:off x="1129" y="521"/>
              <a:ext cx="1920" cy="0"/>
            </a:xfrm>
            <a:prstGeom prst="line">
              <a:avLst/>
            </a:prstGeom>
            <a:noFill/>
            <a:ln w="38100">
              <a:solidFill>
                <a:srgbClr val="000090"/>
              </a:solidFill>
              <a:round/>
              <a:headEnd/>
              <a:tailEnd type="triangle" w="med" len="med"/>
            </a:ln>
            <a:effectLst/>
            <a:extLst/>
          </p:spPr>
          <p:txBody>
            <a:bodyPr/>
            <a:lstStyle/>
            <a:p>
              <a:pPr>
                <a:defRPr/>
              </a:pPr>
              <a:endParaRPr lang="ru-RU">
                <a:latin typeface="+mj-lt"/>
                <a:ea typeface="+mn-ea"/>
              </a:endParaRPr>
            </a:p>
          </p:txBody>
        </p:sp>
        <p:sp>
          <p:nvSpPr>
            <p:cNvPr id="70690" name="Line 95"/>
            <p:cNvSpPr>
              <a:spLocks noChangeShapeType="1"/>
            </p:cNvSpPr>
            <p:nvPr/>
          </p:nvSpPr>
          <p:spPr bwMode="auto">
            <a:xfrm flipH="1" flipV="1">
              <a:off x="4634" y="503"/>
              <a:ext cx="115" cy="5"/>
            </a:xfrm>
            <a:prstGeom prst="line">
              <a:avLst/>
            </a:prstGeom>
            <a:noFill/>
            <a:ln w="38100">
              <a:solidFill>
                <a:srgbClr val="000090"/>
              </a:solidFill>
              <a:round/>
              <a:headEnd/>
              <a:tailEnd type="triangle" w="med" len="med"/>
            </a:ln>
            <a:extLst/>
          </p:spPr>
          <p:txBody>
            <a:bodyPr/>
            <a:lstStyle/>
            <a:p>
              <a:pPr>
                <a:defRPr/>
              </a:pPr>
              <a:endParaRPr lang="ru-RU">
                <a:latin typeface="+mj-lt"/>
                <a:ea typeface="Arial" charset="0"/>
                <a:cs typeface="Arial" charset="0"/>
              </a:endParaRPr>
            </a:p>
          </p:txBody>
        </p:sp>
      </p:grpSp>
      <p:sp>
        <p:nvSpPr>
          <p:cNvPr id="85021" name="Rectangle 7"/>
          <p:cNvSpPr>
            <a:spLocks noChangeArrowheads="1"/>
          </p:cNvSpPr>
          <p:nvPr/>
        </p:nvSpPr>
        <p:spPr bwMode="auto">
          <a:xfrm>
            <a:off x="0" y="11663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ctr"/>
            <a:r>
              <a:rPr kumimoji="1" lang="en-US" sz="2800" b="1" dirty="0" smtClean="0">
                <a:solidFill>
                  <a:srgbClr val="000066"/>
                </a:solidFill>
                <a:cs typeface="Arial" charset="0"/>
                <a:sym typeface="Apple Chancery" charset="0"/>
              </a:rPr>
              <a:t>NICA</a:t>
            </a:r>
            <a:r>
              <a:rPr kumimoji="1" lang="en-US" sz="2800" b="1" dirty="0">
                <a:solidFill>
                  <a:srgbClr val="000066"/>
                </a:solidFill>
                <a:cs typeface="Arial" charset="0"/>
                <a:sym typeface="Apple Chancery" charset="0"/>
              </a:rPr>
              <a:t> </a:t>
            </a:r>
            <a:r>
              <a:rPr kumimoji="1" lang="en-US" sz="2800" b="1" dirty="0" smtClean="0">
                <a:solidFill>
                  <a:srgbClr val="000066"/>
                </a:solidFill>
                <a:cs typeface="Arial" charset="0"/>
                <a:sym typeface="Apple Chancery" charset="0"/>
              </a:rPr>
              <a:t>@ Heavy </a:t>
            </a:r>
            <a:r>
              <a:rPr kumimoji="1" lang="en-US" sz="2800" b="1" dirty="0">
                <a:solidFill>
                  <a:srgbClr val="000066"/>
                </a:solidFill>
                <a:cs typeface="Arial" charset="0"/>
                <a:sym typeface="Apple Chancery" charset="0"/>
              </a:rPr>
              <a:t>Ion m</a:t>
            </a:r>
            <a:r>
              <a:rPr kumimoji="1" lang="en-US" sz="2800" b="1" dirty="0" smtClean="0">
                <a:solidFill>
                  <a:srgbClr val="000066"/>
                </a:solidFill>
                <a:cs typeface="Arial" charset="0"/>
                <a:sym typeface="Apple Chancery" charset="0"/>
              </a:rPr>
              <a:t>ode</a:t>
            </a:r>
            <a:endParaRPr kumimoji="1" lang="en-US" sz="2800" b="1" dirty="0">
              <a:solidFill>
                <a:srgbClr val="000066"/>
              </a:solidFill>
              <a:cs typeface="Arial" charset="0"/>
              <a:sym typeface="Apple Chancery" charset="0"/>
            </a:endParaRPr>
          </a:p>
        </p:txBody>
      </p:sp>
      <p:grpSp>
        <p:nvGrpSpPr>
          <p:cNvPr id="85004" name="Group 55"/>
          <p:cNvGrpSpPr>
            <a:grpSpLocks/>
          </p:cNvGrpSpPr>
          <p:nvPr/>
        </p:nvGrpSpPr>
        <p:grpSpPr bwMode="auto">
          <a:xfrm>
            <a:off x="1954667" y="1701626"/>
            <a:ext cx="2330450" cy="2814637"/>
            <a:chOff x="1739" y="1128"/>
            <a:chExt cx="1007" cy="1557"/>
          </a:xfrm>
        </p:grpSpPr>
        <p:sp>
          <p:nvSpPr>
            <p:cNvPr id="85017" name="Line 89"/>
            <p:cNvSpPr>
              <a:spLocks noChangeShapeType="1"/>
            </p:cNvSpPr>
            <p:nvPr/>
          </p:nvSpPr>
          <p:spPr bwMode="auto">
            <a:xfrm flipH="1">
              <a:off x="2122" y="1361"/>
              <a:ext cx="291" cy="928"/>
            </a:xfrm>
            <a:prstGeom prst="line">
              <a:avLst/>
            </a:prstGeom>
            <a:noFill/>
            <a:ln w="3810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85018" name="Arc 57"/>
            <p:cNvSpPr>
              <a:spLocks/>
            </p:cNvSpPr>
            <p:nvPr/>
          </p:nvSpPr>
          <p:spPr bwMode="auto">
            <a:xfrm flipH="1">
              <a:off x="2406" y="1128"/>
              <a:ext cx="340" cy="280"/>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0" y="0"/>
                  </a:moveTo>
                  <a:cubicBezTo>
                    <a:pt x="10810" y="0"/>
                    <a:pt x="19955" y="7991"/>
                    <a:pt x="21404" y="18704"/>
                  </a:cubicBezTo>
                </a:path>
                <a:path w="21405" h="21600" stroke="0" extrusionOk="0">
                  <a:moveTo>
                    <a:pt x="0" y="0"/>
                  </a:moveTo>
                  <a:cubicBezTo>
                    <a:pt x="10810" y="0"/>
                    <a:pt x="19955" y="7991"/>
                    <a:pt x="21404" y="18704"/>
                  </a:cubicBezTo>
                  <a:lnTo>
                    <a:pt x="0" y="21600"/>
                  </a:lnTo>
                  <a:lnTo>
                    <a:pt x="0" y="0"/>
                  </a:lnTo>
                  <a:close/>
                </a:path>
              </a:pathLst>
            </a:custGeom>
            <a:noFill/>
            <a:ln w="38100">
              <a:solidFill>
                <a:srgbClr val="00009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5019" name="Arc 58"/>
            <p:cNvSpPr>
              <a:spLocks/>
            </p:cNvSpPr>
            <p:nvPr/>
          </p:nvSpPr>
          <p:spPr bwMode="auto">
            <a:xfrm rot="-3792276" flipH="1" flipV="1">
              <a:off x="1616" y="2246"/>
              <a:ext cx="562" cy="315"/>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0" y="0"/>
                  </a:moveTo>
                  <a:cubicBezTo>
                    <a:pt x="10810" y="0"/>
                    <a:pt x="19955" y="7991"/>
                    <a:pt x="21404" y="18704"/>
                  </a:cubicBezTo>
                </a:path>
                <a:path w="21405" h="21600" stroke="0" extrusionOk="0">
                  <a:moveTo>
                    <a:pt x="0" y="0"/>
                  </a:moveTo>
                  <a:cubicBezTo>
                    <a:pt x="10810" y="0"/>
                    <a:pt x="19955" y="7991"/>
                    <a:pt x="21404" y="18704"/>
                  </a:cubicBezTo>
                  <a:lnTo>
                    <a:pt x="0" y="21600"/>
                  </a:lnTo>
                  <a:lnTo>
                    <a:pt x="0" y="0"/>
                  </a:lnTo>
                  <a:close/>
                </a:path>
              </a:pathLst>
            </a:custGeom>
            <a:noFill/>
            <a:ln w="38100">
              <a:solidFill>
                <a:srgbClr val="00009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85013" name="Group 59"/>
          <p:cNvGrpSpPr>
            <a:grpSpLocks/>
          </p:cNvGrpSpPr>
          <p:nvPr/>
        </p:nvGrpSpPr>
        <p:grpSpPr bwMode="auto">
          <a:xfrm>
            <a:off x="179512" y="3776717"/>
            <a:ext cx="4394885" cy="409343"/>
            <a:chOff x="175" y="2035"/>
            <a:chExt cx="2293" cy="258"/>
          </a:xfrm>
        </p:grpSpPr>
        <p:sp>
          <p:nvSpPr>
            <p:cNvPr id="70680" name="Rectangle 81" descr="Темный диагональный 2"/>
            <p:cNvSpPr>
              <a:spLocks noChangeArrowheads="1"/>
            </p:cNvSpPr>
            <p:nvPr/>
          </p:nvSpPr>
          <p:spPr bwMode="auto">
            <a:xfrm rot="-5400000">
              <a:off x="295" y="2022"/>
              <a:ext cx="66" cy="305"/>
            </a:xfrm>
            <a:prstGeom prst="rect">
              <a:avLst/>
            </a:prstGeom>
            <a:pattFill prst="dkUpDiag">
              <a:fgClr>
                <a:srgbClr val="000000"/>
              </a:fgClr>
              <a:bgClr>
                <a:srgbClr val="FFFFFF"/>
              </a:bgClr>
            </a:pattFill>
            <a:ln w="28575">
              <a:solidFill>
                <a:srgbClr val="000000"/>
              </a:solidFill>
              <a:miter lim="800000"/>
              <a:headEnd/>
              <a:tailEnd/>
            </a:ln>
          </p:spPr>
          <p:txBody>
            <a:bodyPr vert="eaVert"/>
            <a:lstStyle/>
            <a:p>
              <a:pPr>
                <a:defRPr/>
              </a:pPr>
              <a:endParaRPr lang="ru-RU" baseline="30000">
                <a:latin typeface="+mj-lt"/>
                <a:ea typeface="Arial" charset="0"/>
                <a:cs typeface="Arial" charset="0"/>
              </a:endParaRPr>
            </a:p>
          </p:txBody>
        </p:sp>
        <p:sp>
          <p:nvSpPr>
            <p:cNvPr id="70681" name="Text Box 97"/>
            <p:cNvSpPr txBox="1">
              <a:spLocks noChangeArrowheads="1"/>
            </p:cNvSpPr>
            <p:nvPr/>
          </p:nvSpPr>
          <p:spPr bwMode="auto">
            <a:xfrm>
              <a:off x="552" y="2035"/>
              <a:ext cx="1916" cy="258"/>
            </a:xfrm>
            <a:prstGeom prst="rect">
              <a:avLst/>
            </a:prstGeom>
            <a:solidFill>
              <a:schemeClr val="bg1"/>
            </a:solidFill>
            <a:ln w="19050">
              <a:solidFill>
                <a:srgbClr val="FF0000"/>
              </a:solidFill>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smtClean="0">
                  <a:solidFill>
                    <a:srgbClr val="000066"/>
                  </a:solidFill>
                  <a:latin typeface="+mj-lt"/>
                </a:rPr>
                <a:t>Stripping (</a:t>
              </a:r>
              <a:r>
                <a:rPr kumimoji="0" lang="en-US" b="1" dirty="0" smtClean="0">
                  <a:solidFill>
                    <a:srgbClr val="FF0000"/>
                  </a:solidFill>
                  <a:latin typeface="+mj-lt"/>
                </a:rPr>
                <a:t>80%</a:t>
              </a:r>
              <a:r>
                <a:rPr kumimoji="0" lang="en-US" b="1" dirty="0" smtClean="0">
                  <a:solidFill>
                    <a:srgbClr val="000066"/>
                  </a:solidFill>
                  <a:latin typeface="+mj-lt"/>
                </a:rPr>
                <a:t>) </a:t>
              </a:r>
              <a:r>
                <a:rPr kumimoji="0" lang="en-US" b="1" baseline="30000" dirty="0" smtClean="0">
                  <a:solidFill>
                    <a:srgbClr val="000066"/>
                  </a:solidFill>
                  <a:latin typeface="+mj-lt"/>
                </a:rPr>
                <a:t>197</a:t>
              </a:r>
              <a:r>
                <a:rPr kumimoji="0" lang="en-US" b="1" dirty="0" smtClean="0">
                  <a:solidFill>
                    <a:srgbClr val="000066"/>
                  </a:solidFill>
                  <a:latin typeface="+mj-lt"/>
                </a:rPr>
                <a:t>Au</a:t>
              </a:r>
              <a:r>
                <a:rPr kumimoji="0" lang="en-US" b="1" baseline="30000" dirty="0" smtClean="0">
                  <a:solidFill>
                    <a:srgbClr val="000066"/>
                  </a:solidFill>
                  <a:latin typeface="+mj-lt"/>
                </a:rPr>
                <a:t>31+ </a:t>
              </a:r>
              <a:r>
                <a:rPr kumimoji="0" lang="en-US" b="1" dirty="0" smtClean="0">
                  <a:solidFill>
                    <a:srgbClr val="000066"/>
                  </a:solidFill>
                  <a:latin typeface="+mj-lt"/>
                  <a:sym typeface="MS PGothic" charset="0"/>
                </a:rPr>
                <a:t>=&gt; </a:t>
              </a:r>
              <a:r>
                <a:rPr kumimoji="0" lang="en-US" b="1" baseline="30000" dirty="0" smtClean="0">
                  <a:solidFill>
                    <a:srgbClr val="FF0000"/>
                  </a:solidFill>
                  <a:latin typeface="+mj-lt"/>
                </a:rPr>
                <a:t>197</a:t>
              </a:r>
              <a:r>
                <a:rPr kumimoji="0" lang="en-US" b="1" dirty="0" smtClean="0">
                  <a:solidFill>
                    <a:srgbClr val="FF0000"/>
                  </a:solidFill>
                  <a:latin typeface="+mj-lt"/>
                </a:rPr>
                <a:t>Au</a:t>
              </a:r>
              <a:r>
                <a:rPr kumimoji="0" lang="en-US" b="1" baseline="30000" dirty="0" smtClean="0">
                  <a:solidFill>
                    <a:srgbClr val="FF0000"/>
                  </a:solidFill>
                  <a:latin typeface="+mj-lt"/>
                </a:rPr>
                <a:t>79+</a:t>
              </a:r>
              <a:endParaRPr kumimoji="0" lang="ru-RU" b="1" dirty="0" smtClean="0">
                <a:solidFill>
                  <a:srgbClr val="FF0000"/>
                </a:solidFill>
                <a:latin typeface="+mj-lt"/>
              </a:endParaRPr>
            </a:p>
          </p:txBody>
        </p:sp>
      </p:grpSp>
      <p:grpSp>
        <p:nvGrpSpPr>
          <p:cNvPr id="16" name="Группа 15"/>
          <p:cNvGrpSpPr>
            <a:grpSpLocks/>
          </p:cNvGrpSpPr>
          <p:nvPr/>
        </p:nvGrpSpPr>
        <p:grpSpPr bwMode="auto">
          <a:xfrm>
            <a:off x="2629354" y="4392438"/>
            <a:ext cx="6337300" cy="2420938"/>
            <a:chOff x="2771800" y="4464496"/>
            <a:chExt cx="6337720" cy="2420888"/>
          </a:xfrm>
        </p:grpSpPr>
        <p:pic>
          <p:nvPicPr>
            <p:cNvPr id="85007" name="Рисунок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5431" y="4464496"/>
              <a:ext cx="5374089"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2" name="Text Box 77"/>
            <p:cNvSpPr txBox="1">
              <a:spLocks noChangeArrowheads="1"/>
            </p:cNvSpPr>
            <p:nvPr/>
          </p:nvSpPr>
          <p:spPr bwMode="auto">
            <a:xfrm>
              <a:off x="4716170" y="4940736"/>
              <a:ext cx="3960702" cy="649275"/>
            </a:xfrm>
            <a:prstGeom prst="rect">
              <a:avLst/>
            </a:prstGeom>
            <a:solidFill>
              <a:schemeClr val="bg1"/>
            </a:solidFill>
            <a:ln>
              <a:noFill/>
            </a:ln>
            <a:extLst/>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sz="1800" b="1" dirty="0" smtClean="0">
                  <a:solidFill>
                    <a:srgbClr val="FF0000"/>
                  </a:solidFill>
                  <a:latin typeface="+mj-lt"/>
                </a:rPr>
                <a:t>Two SC rings of the </a:t>
              </a:r>
              <a:r>
                <a:rPr kumimoji="0" lang="en-US" sz="1800" b="1" dirty="0">
                  <a:solidFill>
                    <a:srgbClr val="FF0000"/>
                  </a:solidFill>
                </a:rPr>
                <a:t>collider</a:t>
              </a:r>
              <a:endParaRPr kumimoji="0" lang="en-US" sz="1800" b="1" dirty="0" smtClean="0">
                <a:solidFill>
                  <a:srgbClr val="FF0000"/>
                </a:solidFill>
                <a:latin typeface="+mj-lt"/>
              </a:endParaRPr>
            </a:p>
          </p:txBody>
        </p:sp>
        <p:sp>
          <p:nvSpPr>
            <p:cNvPr id="85009" name="Text Box 66"/>
            <p:cNvSpPr txBox="1">
              <a:spLocks noChangeArrowheads="1"/>
            </p:cNvSpPr>
            <p:nvPr/>
          </p:nvSpPr>
          <p:spPr bwMode="auto">
            <a:xfrm>
              <a:off x="5364285" y="5985998"/>
              <a:ext cx="29559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r>
                <a:rPr kumimoji="0" lang="en-US" sz="1800" b="1" dirty="0">
                  <a:solidFill>
                    <a:srgbClr val="000066"/>
                  </a:solidFill>
                  <a:latin typeface="+mn-lt"/>
                  <a:cs typeface="Arial" charset="0"/>
                </a:rPr>
                <a:t>~ 2 x 22 injection cycles</a:t>
              </a:r>
            </a:p>
            <a:p>
              <a:r>
                <a:rPr kumimoji="0" lang="en-US" sz="1800" b="1" dirty="0">
                  <a:solidFill>
                    <a:srgbClr val="000066"/>
                  </a:solidFill>
                  <a:latin typeface="+mn-lt"/>
                  <a:cs typeface="Arial" charset="0"/>
                </a:rPr>
                <a:t>    22 bunches per ring</a:t>
              </a:r>
              <a:endParaRPr kumimoji="0" lang="ru-RU" sz="1800" b="1" dirty="0">
                <a:solidFill>
                  <a:srgbClr val="000066"/>
                </a:solidFill>
                <a:latin typeface="+mn-lt"/>
                <a:cs typeface="Arial" charset="0"/>
              </a:endParaRPr>
            </a:p>
          </p:txBody>
        </p:sp>
        <p:cxnSp>
          <p:nvCxnSpPr>
            <p:cNvPr id="85010" name="Прямая соединительная линия 6"/>
            <p:cNvCxnSpPr>
              <a:cxnSpLocks noChangeShapeType="1"/>
            </p:cNvCxnSpPr>
            <p:nvPr/>
          </p:nvCxnSpPr>
          <p:spPr bwMode="auto">
            <a:xfrm flipH="1">
              <a:off x="2771800" y="6237312"/>
              <a:ext cx="648072" cy="288032"/>
            </a:xfrm>
            <a:prstGeom prst="line">
              <a:avLst/>
            </a:prstGeom>
            <a:noFill/>
            <a:ln w="38100">
              <a:solidFill>
                <a:srgbClr val="000090"/>
              </a:solidFill>
              <a:round/>
              <a:headEnd/>
              <a:tailEnd/>
            </a:ln>
            <a:extLst>
              <a:ext uri="{909E8E84-426E-40dd-AFC4-6F175D3DCCD1}">
                <a14:hiddenFill xmlns:a14="http://schemas.microsoft.com/office/drawing/2010/main">
                  <a:noFill/>
                </a14:hiddenFill>
              </a:ext>
            </a:extLst>
          </p:spPr>
        </p:cxnSp>
        <p:cxnSp>
          <p:nvCxnSpPr>
            <p:cNvPr id="85011" name="Прямая со стрелкой 12"/>
            <p:cNvCxnSpPr>
              <a:cxnSpLocks noChangeShapeType="1"/>
            </p:cNvCxnSpPr>
            <p:nvPr/>
          </p:nvCxnSpPr>
          <p:spPr bwMode="auto">
            <a:xfrm flipV="1">
              <a:off x="3419872" y="4941168"/>
              <a:ext cx="936104" cy="1296144"/>
            </a:xfrm>
            <a:prstGeom prst="straightConnector1">
              <a:avLst/>
            </a:prstGeom>
            <a:noFill/>
            <a:ln w="38100">
              <a:solidFill>
                <a:srgbClr val="000090"/>
              </a:solidFill>
              <a:round/>
              <a:headEnd/>
              <a:tailEnd type="arrow" w="med" len="med"/>
            </a:ln>
            <a:extLst>
              <a:ext uri="{909E8E84-426E-40dd-AFC4-6F175D3DCCD1}">
                <a14:hiddenFill xmlns:a14="http://schemas.microsoft.com/office/drawing/2010/main">
                  <a:noFill/>
                </a14:hiddenFill>
              </a:ext>
            </a:extLst>
          </p:spPr>
        </p:cxnSp>
        <p:cxnSp>
          <p:nvCxnSpPr>
            <p:cNvPr id="85012" name="Прямая со стрелкой 77"/>
            <p:cNvCxnSpPr>
              <a:cxnSpLocks noChangeShapeType="1"/>
            </p:cNvCxnSpPr>
            <p:nvPr/>
          </p:nvCxnSpPr>
          <p:spPr bwMode="auto">
            <a:xfrm>
              <a:off x="3419872" y="6237312"/>
              <a:ext cx="1368152" cy="432048"/>
            </a:xfrm>
            <a:prstGeom prst="straightConnector1">
              <a:avLst/>
            </a:prstGeom>
            <a:noFill/>
            <a:ln w="38100">
              <a:solidFill>
                <a:srgbClr val="000090"/>
              </a:solidFill>
              <a:round/>
              <a:headEnd/>
              <a:tailEnd type="arrow" w="med" len="med"/>
            </a:ln>
            <a:extLst>
              <a:ext uri="{909E8E84-426E-40dd-AFC4-6F175D3DCCD1}">
                <a14:hiddenFill xmlns:a14="http://schemas.microsoft.com/office/drawing/2010/main">
                  <a:noFill/>
                </a14:hiddenFill>
              </a:ext>
            </a:extLst>
          </p:spPr>
        </p:cxnSp>
      </p:grpSp>
      <p:pic>
        <p:nvPicPr>
          <p:cNvPr id="51" name="Picture 5" descr="bmn_view_2015.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97306" y="2277268"/>
            <a:ext cx="3088657"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Пятно 1 52"/>
          <p:cNvSpPr/>
          <p:nvPr/>
        </p:nvSpPr>
        <p:spPr bwMode="auto">
          <a:xfrm>
            <a:off x="5023577" y="5229596"/>
            <a:ext cx="3006401" cy="792088"/>
          </a:xfrm>
          <a:prstGeom prst="irregularSeal1">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en-US" b="1" i="0" u="none" strike="noStrike" cap="none" normalizeH="0" baseline="0" dirty="0" smtClean="0">
                <a:ln>
                  <a:noFill/>
                </a:ln>
                <a:effectLst/>
                <a:latin typeface="Arial" charset="0"/>
                <a:ea typeface="SimSun" charset="-122"/>
              </a:rPr>
              <a:t>L</a:t>
            </a:r>
            <a:r>
              <a:rPr kumimoji="0" lang="en-US" b="1" i="0" u="none" strike="noStrike" cap="none" normalizeH="0" dirty="0" smtClean="0">
                <a:ln>
                  <a:noFill/>
                </a:ln>
                <a:effectLst/>
                <a:latin typeface="Arial" charset="0"/>
                <a:ea typeface="SimSun" charset="-122"/>
              </a:rPr>
              <a:t> ≥ 10</a:t>
            </a:r>
            <a:r>
              <a:rPr kumimoji="0" lang="en-US" b="1" i="0" u="none" strike="noStrike" cap="none" normalizeH="0" baseline="30000" dirty="0" smtClean="0">
                <a:ln>
                  <a:noFill/>
                </a:ln>
                <a:effectLst/>
                <a:latin typeface="Arial" charset="0"/>
                <a:ea typeface="SimSun" charset="-122"/>
              </a:rPr>
              <a:t>27</a:t>
            </a:r>
            <a:r>
              <a:rPr kumimoji="0" lang="en-US" b="1" i="0" u="none" strike="noStrike" cap="none" normalizeH="0" dirty="0" smtClean="0">
                <a:ln>
                  <a:noFill/>
                </a:ln>
                <a:effectLst/>
                <a:latin typeface="Arial" charset="0"/>
                <a:ea typeface="SimSun" charset="-122"/>
              </a:rPr>
              <a:t> </a:t>
            </a:r>
            <a:r>
              <a:rPr lang="ru-RU" b="1" dirty="0" smtClean="0">
                <a:ea typeface="SimSun" charset="-122"/>
              </a:rPr>
              <a:t>см</a:t>
            </a:r>
            <a:r>
              <a:rPr kumimoji="0" lang="en-US" b="1" i="0" u="none" strike="noStrike" cap="none" normalizeH="0" baseline="30000" dirty="0" smtClean="0">
                <a:ln>
                  <a:noFill/>
                </a:ln>
                <a:effectLst/>
                <a:latin typeface="Arial" charset="0"/>
                <a:ea typeface="SimSun" charset="-122"/>
              </a:rPr>
              <a:t>-2</a:t>
            </a:r>
            <a:r>
              <a:rPr lang="ru-RU" b="1" dirty="0">
                <a:ea typeface="SimSun" charset="-122"/>
              </a:rPr>
              <a:t>с</a:t>
            </a:r>
            <a:r>
              <a:rPr kumimoji="0" lang="en-US" b="1" i="0" u="none" strike="noStrike" cap="none" normalizeH="0" baseline="30000" dirty="0" smtClean="0">
                <a:ln>
                  <a:noFill/>
                </a:ln>
                <a:effectLst/>
                <a:latin typeface="Arial" charset="0"/>
                <a:ea typeface="SimSun" charset="-122"/>
              </a:rPr>
              <a:t>-1</a:t>
            </a:r>
            <a:endParaRPr kumimoji="0" lang="ru-RU" b="1" i="0" u="none" strike="noStrike" cap="none" normalizeH="0" baseline="30000" dirty="0" smtClean="0">
              <a:ln>
                <a:noFill/>
              </a:ln>
              <a:effectLst/>
              <a:latin typeface="Arial" charset="0"/>
              <a:ea typeface="SimSun" charset="-122"/>
            </a:endParaRPr>
          </a:p>
        </p:txBody>
      </p:sp>
    </p:spTree>
    <p:extLst>
      <p:ext uri="{BB962C8B-B14F-4D97-AF65-F5344CB8AC3E}">
        <p14:creationId xmlns:p14="http://schemas.microsoft.com/office/powerpoint/2010/main" val="30824069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wipe(right)">
                                      <p:cBhvr>
                                        <p:cTn id="11" dur="500"/>
                                        <p:tgtEl>
                                          <p:spTgt spid="1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up)">
                                      <p:cBhvr>
                                        <p:cTn id="19" dur="500"/>
                                        <p:tgtEl>
                                          <p:spTgt spid="10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5013"/>
                                        </p:tgtEl>
                                        <p:attrNameLst>
                                          <p:attrName>style.visibility</p:attrName>
                                        </p:attrNameLst>
                                      </p:cBhvr>
                                      <p:to>
                                        <p:strVal val="visible"/>
                                      </p:to>
                                    </p:set>
                                  </p:childTnLst>
                                </p:cTn>
                              </p:par>
                            </p:childTnLst>
                          </p:cTn>
                        </p:par>
                        <p:par>
                          <p:cTn id="24" fill="hold">
                            <p:stCondLst>
                              <p:cond delay="0"/>
                            </p:stCondLst>
                            <p:childTnLst>
                              <p:par>
                                <p:cTn id="25" presetID="22" presetClass="entr" presetSubtype="1" fill="hold" grpId="0" nodeType="after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up)">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descr="IMG_715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5679" y="527458"/>
            <a:ext cx="2543373" cy="16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Изображение 4" descr="IMG_503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6100" y="2337189"/>
            <a:ext cx="2082771" cy="149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8" descr="Laser in TPC.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1728" y="462175"/>
            <a:ext cx="2251451" cy="167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53181" y="-56165"/>
            <a:ext cx="5566213" cy="578882"/>
          </a:xfrm>
          <a:prstGeom prst="roundRect">
            <a:avLst/>
          </a:prstGeom>
          <a:noFill/>
          <a:ln>
            <a:noFill/>
          </a:ln>
        </p:spPr>
        <p:txBody>
          <a:bodyPr wrap="none">
            <a:spAutoFit/>
          </a:bodyPr>
          <a:lstStyle/>
          <a:p>
            <a:pPr algn="ctr" defTabSz="4176431" fontAlgn="auto">
              <a:spcBef>
                <a:spcPts val="0"/>
              </a:spcBef>
              <a:spcAft>
                <a:spcPts val="0"/>
              </a:spcAft>
              <a:defRPr/>
            </a:pPr>
            <a:r>
              <a:rPr lang="en-US" sz="2800" dirty="0" smtClean="0">
                <a:solidFill>
                  <a:srgbClr val="FF0000"/>
                </a:solidFill>
                <a:effectLst>
                  <a:outerShdw blurRad="38100" dist="38100" dir="2700000" algn="tl">
                    <a:srgbClr val="000000">
                      <a:alpha val="43137"/>
                    </a:srgbClr>
                  </a:outerShdw>
                </a:effectLst>
                <a:latin typeface="Arial" panose="020B0604020202020204" pitchFamily="34" charset="0"/>
                <a:ea typeface="+mn-ea"/>
              </a:rPr>
              <a:t>NICA MPD: status of construction</a:t>
            </a:r>
            <a:endParaRPr lang="ru-RU" sz="2800" dirty="0">
              <a:solidFill>
                <a:srgbClr val="FF0000"/>
              </a:solidFill>
              <a:effectLst>
                <a:outerShdw blurRad="38100" dist="38100" dir="2700000" algn="tl">
                  <a:srgbClr val="000000">
                    <a:alpha val="43137"/>
                  </a:srgbClr>
                </a:outerShdw>
              </a:effectLst>
              <a:latin typeface="Arial" panose="020B0604020202020204" pitchFamily="34" charset="0"/>
              <a:ea typeface="+mn-ea"/>
            </a:endParaRPr>
          </a:p>
        </p:txBody>
      </p:sp>
      <p:pic>
        <p:nvPicPr>
          <p:cNvPr id="104453" name="Рисунок 108" descr="MPD_3D_3stages_20_May_200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2027301"/>
            <a:ext cx="428625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MPD_March1.jpg"/>
          <p:cNvPicPr>
            <a:picLocks noChangeAspect="1"/>
          </p:cNvPicPr>
          <p:nvPr/>
        </p:nvPicPr>
        <p:blipFill>
          <a:blip r:embed="rId6"/>
          <a:stretch>
            <a:fillRect/>
          </a:stretch>
        </p:blipFill>
        <p:spPr bwMode="auto">
          <a:xfrm>
            <a:off x="273922" y="1893817"/>
            <a:ext cx="2247900" cy="1644650"/>
          </a:xfrm>
          <a:prstGeom prst="rect">
            <a:avLst/>
          </a:prstGeom>
          <a:noFill/>
          <a:ln>
            <a:solidFill>
              <a:schemeClr val="bg1">
                <a:lumMod val="50000"/>
              </a:schemeClr>
            </a:solidFill>
          </a:ln>
        </p:spPr>
      </p:pic>
      <p:pic>
        <p:nvPicPr>
          <p:cNvPr id="12" name="Изображение 1"/>
          <p:cNvPicPr>
            <a:picLocks/>
          </p:cNvPicPr>
          <p:nvPr/>
        </p:nvPicPr>
        <p:blipFill>
          <a:blip r:embed="rId7"/>
          <a:stretch>
            <a:fillRect/>
          </a:stretch>
        </p:blipFill>
        <p:spPr>
          <a:xfrm>
            <a:off x="403288" y="4843609"/>
            <a:ext cx="2500313" cy="1660525"/>
          </a:xfrm>
          <a:prstGeom prst="rect">
            <a:avLst/>
          </a:prstGeom>
          <a:ln>
            <a:solidFill>
              <a:schemeClr val="bg1">
                <a:lumMod val="50000"/>
              </a:schemeClr>
            </a:solidFill>
          </a:ln>
        </p:spPr>
      </p:pic>
      <p:pic>
        <p:nvPicPr>
          <p:cNvPr id="13" name="Рисунок 32" descr="straw.jpg"/>
          <p:cNvPicPr>
            <a:picLocks noChangeAspect="1"/>
          </p:cNvPicPr>
          <p:nvPr/>
        </p:nvPicPr>
        <p:blipFill>
          <a:blip r:embed="rId8"/>
          <a:stretch>
            <a:fillRect/>
          </a:stretch>
        </p:blipFill>
        <p:spPr>
          <a:xfrm>
            <a:off x="7483698" y="4278460"/>
            <a:ext cx="1390650" cy="2081212"/>
          </a:xfrm>
          <a:prstGeom prst="rect">
            <a:avLst/>
          </a:prstGeom>
          <a:ln>
            <a:solidFill>
              <a:schemeClr val="bg1">
                <a:lumMod val="50000"/>
              </a:schemeClr>
            </a:solidFill>
          </a:ln>
        </p:spPr>
      </p:pic>
      <p:sp>
        <p:nvSpPr>
          <p:cNvPr id="14" name="Rectangle 2"/>
          <p:cNvSpPr txBox="1">
            <a:spLocks noChangeArrowheads="1"/>
          </p:cNvSpPr>
          <p:nvPr/>
        </p:nvSpPr>
        <p:spPr>
          <a:xfrm>
            <a:off x="2956857" y="4637397"/>
            <a:ext cx="2449715" cy="294481"/>
          </a:xfrm>
          <a:prstGeom prst="rect">
            <a:avLst/>
          </a:prstGeom>
        </p:spPr>
        <p:txBody>
          <a:bodyPr lIns="90000" tIns="46800" rIns="90000" bIns="46800" anchor="ctr"/>
          <a:lstStyle/>
          <a:p>
            <a:pPr algn="ctr" defTabSz="4176431" fontAlgn="auto">
              <a:spcBef>
                <a:spcPts val="0"/>
              </a:spcBef>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i="1" smtClean="0">
                <a:latin typeface="Arial" panose="020B0604020202020204" pitchFamily="34" charset="0"/>
                <a:ea typeface="+mj-ea"/>
              </a:rPr>
              <a:t>MPD: Multipurpose </a:t>
            </a:r>
            <a:r>
              <a:rPr lang="en-US" sz="1400" i="1" dirty="0">
                <a:latin typeface="Arial" panose="020B0604020202020204" pitchFamily="34" charset="0"/>
                <a:ea typeface="+mj-ea"/>
              </a:rPr>
              <a:t>Detector</a:t>
            </a:r>
            <a:endParaRPr lang="en-GB" sz="1400" i="1" dirty="0">
              <a:latin typeface="Arial" panose="020B0604020202020204" pitchFamily="34" charset="0"/>
              <a:ea typeface="+mj-ea"/>
            </a:endParaRPr>
          </a:p>
        </p:txBody>
      </p:sp>
      <p:sp>
        <p:nvSpPr>
          <p:cNvPr id="16" name="Rectangle 2"/>
          <p:cNvSpPr txBox="1">
            <a:spLocks noChangeArrowheads="1"/>
          </p:cNvSpPr>
          <p:nvPr/>
        </p:nvSpPr>
        <p:spPr>
          <a:xfrm>
            <a:off x="600285" y="6359672"/>
            <a:ext cx="2289175" cy="217265"/>
          </a:xfrm>
          <a:prstGeom prst="rect">
            <a:avLst/>
          </a:prstGeom>
          <a:solidFill>
            <a:schemeClr val="bg1"/>
          </a:solidFill>
        </p:spPr>
        <p:txBody>
          <a:bodyPr lIns="90000" tIns="46800" rIns="90000" bIns="46800" anchor="ctr"/>
          <a:lstStyle/>
          <a:p>
            <a:pPr algn="ctr" defTabSz="4176431" fontAlgn="auto">
              <a:spcBef>
                <a:spcPts val="0"/>
              </a:spcBef>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i="1" dirty="0">
                <a:latin typeface="Arial" panose="020B0604020202020204" pitchFamily="34" charset="0"/>
                <a:ea typeface="+mj-ea"/>
              </a:rPr>
              <a:t>Time Projection Chamber</a:t>
            </a:r>
            <a:endParaRPr lang="en-GB" sz="1400" i="1" dirty="0">
              <a:latin typeface="Arial" panose="020B0604020202020204" pitchFamily="34" charset="0"/>
              <a:ea typeface="+mj-ea"/>
            </a:endParaRPr>
          </a:p>
        </p:txBody>
      </p:sp>
      <p:sp>
        <p:nvSpPr>
          <p:cNvPr id="17" name="Rectangle 2"/>
          <p:cNvSpPr txBox="1">
            <a:spLocks noChangeArrowheads="1"/>
          </p:cNvSpPr>
          <p:nvPr/>
        </p:nvSpPr>
        <p:spPr>
          <a:xfrm>
            <a:off x="7457218" y="6264769"/>
            <a:ext cx="1420812" cy="285750"/>
          </a:xfrm>
          <a:prstGeom prst="rect">
            <a:avLst/>
          </a:prstGeom>
          <a:solidFill>
            <a:schemeClr val="bg1"/>
          </a:solidFill>
        </p:spPr>
        <p:txBody>
          <a:bodyPr lIns="90000" tIns="46800" rIns="90000" bIns="46800" anchor="ctr"/>
          <a:lstStyle/>
          <a:p>
            <a:pPr algn="ctr" defTabSz="4176431" fontAlgn="auto">
              <a:spcBef>
                <a:spcPts val="0"/>
              </a:spcBef>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i="1" dirty="0">
                <a:latin typeface="Arial" panose="020B0604020202020204" pitchFamily="34" charset="0"/>
                <a:ea typeface="+mj-ea"/>
              </a:rPr>
              <a:t>Straw Detector</a:t>
            </a:r>
            <a:endParaRPr lang="en-GB" sz="1200" i="1" dirty="0">
              <a:latin typeface="Arial" panose="020B0604020202020204" pitchFamily="34" charset="0"/>
              <a:ea typeface="+mj-ea"/>
            </a:endParaRPr>
          </a:p>
        </p:txBody>
      </p:sp>
      <p:pic>
        <p:nvPicPr>
          <p:cNvPr id="104464" name="Рисунок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85530" y="5572272"/>
            <a:ext cx="13890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txBox="1">
            <a:spLocks noChangeArrowheads="1"/>
          </p:cNvSpPr>
          <p:nvPr/>
        </p:nvSpPr>
        <p:spPr>
          <a:xfrm>
            <a:off x="6061869" y="6456404"/>
            <a:ext cx="1196116" cy="241902"/>
          </a:xfrm>
          <a:prstGeom prst="rect">
            <a:avLst/>
          </a:prstGeom>
          <a:solidFill>
            <a:schemeClr val="bg1"/>
          </a:solidFill>
        </p:spPr>
        <p:txBody>
          <a:bodyPr lIns="90000" tIns="46800" rIns="90000" bIns="46800" anchor="ctr"/>
          <a:lstStyle/>
          <a:p>
            <a:pPr algn="r" defTabSz="4176431" fontAlgn="auto">
              <a:spcBef>
                <a:spcPts val="0"/>
              </a:spcBef>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i="1" dirty="0">
                <a:latin typeface="Arial" panose="020B0604020202020204" pitchFamily="34" charset="0"/>
                <a:ea typeface="+mj-ea"/>
              </a:rPr>
              <a:t>TPC Detector</a:t>
            </a:r>
            <a:endParaRPr lang="en-GB" sz="1200" i="1" dirty="0">
              <a:latin typeface="Arial" panose="020B0604020202020204" pitchFamily="34" charset="0"/>
              <a:ea typeface="+mj-ea"/>
            </a:endParaRPr>
          </a:p>
        </p:txBody>
      </p:sp>
      <p:pic>
        <p:nvPicPr>
          <p:cNvPr id="104468" name="Изображение 1" descr="747Af747.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44019" y="5088732"/>
            <a:ext cx="2435225"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descr="D:\babkin\NIKA-MPD\ToF_RPC\documents_13\otchet_rpc_2st_2.jpg"/>
          <p:cNvPicPr>
            <a:picLocks noChangeArrowheads="1"/>
          </p:cNvPicPr>
          <p:nvPr/>
        </p:nvPicPr>
        <p:blipFill>
          <a:blip r:embed="rId11" cstate="print">
            <a:extLst>
              <a:ext uri="{28A0092B-C50C-407E-A947-70E740481C1C}">
                <a14:useLocalDpi xmlns:a14="http://schemas.microsoft.com/office/drawing/2010/main" val="0"/>
              </a:ext>
            </a:extLst>
          </a:blip>
          <a:srcRect l="3532" t="8199" b="7420"/>
          <a:stretch>
            <a:fillRect/>
          </a:stretch>
        </p:blipFill>
        <p:spPr bwMode="auto">
          <a:xfrm>
            <a:off x="241910" y="3702897"/>
            <a:ext cx="2293681" cy="108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a:spLocks noChangeArrowheads="1"/>
          </p:cNvSpPr>
          <p:nvPr/>
        </p:nvSpPr>
        <p:spPr bwMode="auto">
          <a:xfrm>
            <a:off x="163222" y="3301500"/>
            <a:ext cx="2451056" cy="523220"/>
          </a:xfrm>
          <a:prstGeom prst="rect">
            <a:avLst/>
          </a:prstGeom>
          <a:solidFill>
            <a:schemeClr val="bg1"/>
          </a:solidFill>
          <a:ln w="9525">
            <a:noFill/>
            <a:miter lim="800000"/>
            <a:headEnd/>
            <a:tailEnd/>
          </a:ln>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400" dirty="0">
                <a:solidFill>
                  <a:srgbClr val="000090"/>
                </a:solidFill>
                <a:ea typeface="SimSun" charset="0"/>
                <a:cs typeface="Arial" charset="0"/>
              </a:rPr>
              <a:t>Time of Flight system (</a:t>
            </a:r>
            <a:r>
              <a:rPr kumimoji="0" lang="en-US" altLang="ru-RU" sz="1400">
                <a:solidFill>
                  <a:srgbClr val="000090"/>
                </a:solidFill>
                <a:ea typeface="SimSun" charset="0"/>
                <a:cs typeface="Arial" charset="0"/>
              </a:rPr>
              <a:t>TOF</a:t>
            </a:r>
            <a:r>
              <a:rPr kumimoji="0" lang="en-US" altLang="ru-RU" sz="1400" smtClean="0">
                <a:solidFill>
                  <a:srgbClr val="000090"/>
                </a:solidFill>
                <a:ea typeface="SimSun" charset="0"/>
                <a:cs typeface="Arial" charset="0"/>
              </a:rPr>
              <a:t>) </a:t>
            </a:r>
          </a:p>
          <a:p>
            <a:pPr algn="ctr">
              <a:lnSpc>
                <a:spcPct val="100000"/>
              </a:lnSpc>
              <a:spcAft>
                <a:spcPct val="0"/>
              </a:spcAft>
              <a:buClrTx/>
              <a:buSzTx/>
              <a:buFontTx/>
              <a:buNone/>
            </a:pPr>
            <a:r>
              <a:rPr kumimoji="0" lang="en-US" altLang="ru-RU" sz="1400" dirty="0" smtClean="0">
                <a:solidFill>
                  <a:srgbClr val="000090"/>
                </a:solidFill>
                <a:ea typeface="SimSun" charset="0"/>
                <a:cs typeface="Arial" charset="0"/>
              </a:rPr>
              <a:t>FF: 38 </a:t>
            </a:r>
            <a:r>
              <a:rPr kumimoji="0" lang="en-US" altLang="ru-RU" sz="1400" dirty="0" err="1" smtClean="0">
                <a:solidFill>
                  <a:srgbClr val="000090"/>
                </a:solidFill>
                <a:ea typeface="SimSun" charset="0"/>
                <a:cs typeface="Arial" charset="0"/>
              </a:rPr>
              <a:t>ps</a:t>
            </a:r>
            <a:r>
              <a:rPr kumimoji="0" lang="en-US" altLang="ru-RU" sz="1400" dirty="0" smtClean="0">
                <a:solidFill>
                  <a:srgbClr val="000090"/>
                </a:solidFill>
                <a:ea typeface="SimSun" charset="0"/>
                <a:cs typeface="Arial" charset="0"/>
              </a:rPr>
              <a:t>, </a:t>
            </a:r>
            <a:r>
              <a:rPr kumimoji="0" lang="en-US" altLang="ru-RU" sz="1400" dirty="0" err="1" smtClean="0">
                <a:solidFill>
                  <a:srgbClr val="000090"/>
                </a:solidFill>
                <a:ea typeface="SimSun" charset="0"/>
                <a:cs typeface="Arial" charset="0"/>
              </a:rPr>
              <a:t>mPRC</a:t>
            </a:r>
            <a:r>
              <a:rPr kumimoji="0" lang="en-US" altLang="ru-RU" sz="1400" dirty="0" smtClean="0">
                <a:solidFill>
                  <a:srgbClr val="000090"/>
                </a:solidFill>
                <a:ea typeface="SimSun" charset="0"/>
                <a:cs typeface="Arial" charset="0"/>
              </a:rPr>
              <a:t>: 63 </a:t>
            </a:r>
            <a:r>
              <a:rPr kumimoji="0" lang="en-US" altLang="ru-RU" sz="1400" dirty="0" err="1" smtClean="0">
                <a:solidFill>
                  <a:srgbClr val="000090"/>
                </a:solidFill>
                <a:ea typeface="SimSun" charset="0"/>
                <a:cs typeface="Arial" charset="0"/>
              </a:rPr>
              <a:t>ps</a:t>
            </a:r>
            <a:endParaRPr kumimoji="0" lang="ru-RU" altLang="ru-RU" sz="1200" i="1" dirty="0">
              <a:solidFill>
                <a:srgbClr val="000090"/>
              </a:solidFill>
              <a:ea typeface="SimSun" charset="0"/>
              <a:cs typeface="Arial" charset="0"/>
            </a:endParaRPr>
          </a:p>
        </p:txBody>
      </p:sp>
      <p:sp>
        <p:nvSpPr>
          <p:cNvPr id="24" name="Rectangle 2"/>
          <p:cNvSpPr txBox="1">
            <a:spLocks noChangeArrowheads="1"/>
          </p:cNvSpPr>
          <p:nvPr/>
        </p:nvSpPr>
        <p:spPr>
          <a:xfrm>
            <a:off x="6860318" y="3592312"/>
            <a:ext cx="2118553" cy="442712"/>
          </a:xfrm>
          <a:prstGeom prst="rect">
            <a:avLst/>
          </a:prstGeom>
          <a:solidFill>
            <a:schemeClr val="bg1"/>
          </a:solidFill>
        </p:spPr>
        <p:txBody>
          <a:bodyPr lIns="90000" tIns="46800" rIns="90000" bIns="46800" anchor="ctr"/>
          <a:lstStyle/>
          <a:p>
            <a:pPr algn="ctr" defTabSz="4176431" fontAlgn="auto">
              <a:spcBef>
                <a:spcPts val="0"/>
              </a:spcBef>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i="1">
                <a:latin typeface="Arial" panose="020B0604020202020204" pitchFamily="34" charset="0"/>
                <a:ea typeface="+mj-ea"/>
              </a:rPr>
              <a:t>EM </a:t>
            </a:r>
            <a:r>
              <a:rPr lang="en-US" sz="1200" i="1" smtClean="0">
                <a:latin typeface="Arial" panose="020B0604020202020204" pitchFamily="34" charset="0"/>
                <a:ea typeface="+mj-ea"/>
              </a:rPr>
              <a:t>calorimeter: </a:t>
            </a:r>
            <a:r>
              <a:rPr lang="en-US" altLang="ru-RU" sz="1200" i="1">
                <a:solidFill>
                  <a:srgbClr val="000090"/>
                </a:solidFill>
              </a:rPr>
              <a:t>Energy resolution </a:t>
            </a:r>
            <a:r>
              <a:rPr lang="en-US" altLang="ru-RU" sz="1200" i="1" smtClean="0">
                <a:solidFill>
                  <a:srgbClr val="000090"/>
                </a:solidFill>
              </a:rPr>
              <a:t>= </a:t>
            </a:r>
            <a:r>
              <a:rPr lang="en-US" altLang="ru-RU" sz="1200" b="1" smtClean="0">
                <a:solidFill>
                  <a:srgbClr val="000090"/>
                </a:solidFill>
              </a:rPr>
              <a:t>2.5</a:t>
            </a:r>
            <a:r>
              <a:rPr lang="en-US" altLang="ru-RU" sz="1200" b="1">
                <a:solidFill>
                  <a:srgbClr val="000090"/>
                </a:solidFill>
              </a:rPr>
              <a:t>% / √E </a:t>
            </a:r>
          </a:p>
        </p:txBody>
      </p:sp>
      <p:pic>
        <p:nvPicPr>
          <p:cNvPr id="25" name="Рисунок 32"/>
          <p:cNvPicPr>
            <a:picLocks noChangeAspect="1"/>
          </p:cNvPicPr>
          <p:nvPr/>
        </p:nvPicPr>
        <p:blipFill>
          <a:blip r:embed="rId12" cstate="print">
            <a:extLst>
              <a:ext uri="{28A0092B-C50C-407E-A947-70E740481C1C}">
                <a14:useLocalDpi xmlns:a14="http://schemas.microsoft.com/office/drawing/2010/main" val="0"/>
              </a:ext>
            </a:extLst>
          </a:blip>
          <a:srcRect l="15634" t="19962" r="17383"/>
          <a:stretch>
            <a:fillRect/>
          </a:stretch>
        </p:blipFill>
        <p:spPr bwMode="auto">
          <a:xfrm>
            <a:off x="5829778" y="4650012"/>
            <a:ext cx="1627440" cy="135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49178" y="1777691"/>
            <a:ext cx="1286519" cy="87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316115" y="532613"/>
            <a:ext cx="2401619" cy="307777"/>
          </a:xfrm>
          <a:prstGeom prst="rect">
            <a:avLst/>
          </a:prstGeom>
          <a:solidFill>
            <a:schemeClr val="bg1"/>
          </a:solidFill>
        </p:spPr>
        <p:txBody>
          <a:bodyPr wrap="none">
            <a:spAutoFit/>
          </a:bodyPr>
          <a:lstStyle/>
          <a:p>
            <a:r>
              <a:rPr lang="en-US" altLang="ru-RU" sz="1400" b="1" dirty="0" err="1" smtClean="0">
                <a:solidFill>
                  <a:srgbClr val="000090"/>
                </a:solidFill>
              </a:rPr>
              <a:t>Microstrip</a:t>
            </a:r>
            <a:r>
              <a:rPr lang="en-US" altLang="ru-RU" sz="1400" b="1" dirty="0" smtClean="0">
                <a:solidFill>
                  <a:srgbClr val="000090"/>
                </a:solidFill>
              </a:rPr>
              <a:t> detectors (</a:t>
            </a:r>
            <a:r>
              <a:rPr lang="en-US" altLang="ru-RU" sz="1400" b="1" dirty="0" err="1" smtClean="0">
                <a:solidFill>
                  <a:srgbClr val="000090"/>
                </a:solidFill>
              </a:rPr>
              <a:t>SiT</a:t>
            </a:r>
            <a:r>
              <a:rPr lang="en-US" altLang="ru-RU" sz="1400" b="1" dirty="0" smtClean="0">
                <a:solidFill>
                  <a:srgbClr val="000090"/>
                </a:solidFill>
              </a:rPr>
              <a:t>) </a:t>
            </a:r>
            <a:endParaRPr lang="ru-RU" sz="1400" dirty="0"/>
          </a:p>
        </p:txBody>
      </p:sp>
      <p:pic>
        <p:nvPicPr>
          <p:cNvPr id="33" name="Рисунок 12" descr="b_dedx_all.gif"/>
          <p:cNvPicPr>
            <a:picLocks/>
          </p:cNvPicPr>
          <p:nvPr/>
        </p:nvPicPr>
        <p:blipFill>
          <a:blip r:embed="rId14" cstate="print">
            <a:extLst>
              <a:ext uri="{28A0092B-C50C-407E-A947-70E740481C1C}">
                <a14:useLocalDpi xmlns:a14="http://schemas.microsoft.com/office/drawing/2010/main" val="0"/>
              </a:ext>
            </a:extLst>
          </a:blip>
          <a:srcRect t="8000" r="6673"/>
          <a:stretch>
            <a:fillRect/>
          </a:stretch>
        </p:blipFill>
        <p:spPr bwMode="auto">
          <a:xfrm>
            <a:off x="2123728" y="532613"/>
            <a:ext cx="2089614" cy="145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2" descr="3HL_2p(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0679" y="437165"/>
            <a:ext cx="2128391" cy="131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3134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NICA_header_blue.tif"/>
          <p:cNvPicPr>
            <a:picLocks noChangeAspect="1"/>
          </p:cNvPicPr>
          <p:nvPr/>
        </p:nvPicPr>
        <p:blipFill>
          <a:blip r:embed="rId3">
            <a:alphaModFix amt="50000"/>
            <a:extLst>
              <a:ext uri="{28A0092B-C50C-407E-A947-70E740481C1C}">
                <a14:useLocalDpi xmlns:a14="http://schemas.microsoft.com/office/drawing/2010/main"/>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4"/>
          <p:cNvSpPr>
            <a:spLocks noChangeArrowheads="1"/>
          </p:cNvSpPr>
          <p:nvPr/>
        </p:nvSpPr>
        <p:spPr bwMode="auto">
          <a:xfrm>
            <a:off x="215775" y="23635"/>
            <a:ext cx="8748713" cy="461665"/>
          </a:xfrm>
          <a:prstGeom prst="rect">
            <a:avLst/>
          </a:prstGeom>
          <a:noFill/>
          <a:ln w="9525">
            <a:noFill/>
            <a:miter lim="800000"/>
            <a:headEnd/>
            <a:tailEnd/>
          </a:ln>
        </p:spPr>
        <p:txBody>
          <a:bodyPr>
            <a:spAutoFit/>
          </a:bodyPr>
          <a:lstStyle/>
          <a:p>
            <a:pPr algn="ctr"/>
            <a:r>
              <a:rPr lang="en-US" sz="2400" b="1" dirty="0" err="1" smtClean="0">
                <a:solidFill>
                  <a:srgbClr val="0000CC"/>
                </a:solidFill>
                <a:cs typeface="Arial" charset="0"/>
                <a:sym typeface="Apple Chancery" charset="0"/>
              </a:rPr>
              <a:t>Nuclotron</a:t>
            </a:r>
            <a:r>
              <a:rPr lang="en-US" sz="2400" b="1" dirty="0">
                <a:solidFill>
                  <a:srgbClr val="0000CC"/>
                </a:solidFill>
                <a:cs typeface="Arial" charset="0"/>
                <a:sym typeface="Apple Chancery" charset="0"/>
              </a:rPr>
              <a:t> </a:t>
            </a:r>
            <a:r>
              <a:rPr lang="en-US" sz="2400" b="1" dirty="0" smtClean="0">
                <a:solidFill>
                  <a:srgbClr val="0000CC"/>
                </a:solidFill>
                <a:cs typeface="Arial" charset="0"/>
                <a:sym typeface="Apple Chancery" charset="0"/>
              </a:rPr>
              <a:t>for the </a:t>
            </a:r>
            <a:r>
              <a:rPr lang="en-US" sz="2400" b="1" dirty="0" err="1" smtClean="0">
                <a:solidFill>
                  <a:srgbClr val="FF0000"/>
                </a:solidFill>
                <a:cs typeface="Arial" charset="0"/>
                <a:sym typeface="Apple Chancery" charset="0"/>
              </a:rPr>
              <a:t>N</a:t>
            </a:r>
            <a:r>
              <a:rPr lang="en-US" sz="2400" b="1" dirty="0" err="1" smtClean="0">
                <a:solidFill>
                  <a:srgbClr val="0000CC"/>
                </a:solidFill>
                <a:cs typeface="Arial" charset="0"/>
                <a:sym typeface="Apple Chancery" charset="0"/>
              </a:rPr>
              <a:t>uclotron</a:t>
            </a:r>
            <a:r>
              <a:rPr lang="en-US" sz="2400" b="1" dirty="0" smtClean="0">
                <a:solidFill>
                  <a:srgbClr val="0000CC"/>
                </a:solidFill>
                <a:cs typeface="Arial" charset="0"/>
                <a:sym typeface="Apple Chancery" charset="0"/>
              </a:rPr>
              <a:t> based </a:t>
            </a:r>
            <a:r>
              <a:rPr lang="en-US" sz="2400" b="1" dirty="0" smtClean="0">
                <a:solidFill>
                  <a:srgbClr val="FF0000"/>
                </a:solidFill>
                <a:cs typeface="Arial" charset="0"/>
                <a:sym typeface="Apple Chancery" charset="0"/>
              </a:rPr>
              <a:t>I</a:t>
            </a:r>
            <a:r>
              <a:rPr lang="en-US" sz="2400" b="1" dirty="0" smtClean="0">
                <a:solidFill>
                  <a:srgbClr val="0000CC"/>
                </a:solidFill>
                <a:cs typeface="Arial" charset="0"/>
                <a:sym typeface="Apple Chancery" charset="0"/>
              </a:rPr>
              <a:t>on </a:t>
            </a:r>
            <a:r>
              <a:rPr lang="en-US" sz="2400" b="1" dirty="0">
                <a:solidFill>
                  <a:srgbClr val="FF0000"/>
                </a:solidFill>
                <a:cs typeface="Arial" charset="0"/>
                <a:sym typeface="Apple Chancery" charset="0"/>
              </a:rPr>
              <a:t>C</a:t>
            </a:r>
            <a:r>
              <a:rPr lang="en-US" sz="2400" b="1" dirty="0" smtClean="0">
                <a:solidFill>
                  <a:srgbClr val="0000CC"/>
                </a:solidFill>
                <a:cs typeface="Arial" charset="0"/>
                <a:sym typeface="Apple Chancery" charset="0"/>
              </a:rPr>
              <a:t>ollider </a:t>
            </a:r>
            <a:r>
              <a:rPr lang="en-US" sz="2400" b="1" dirty="0" err="1" smtClean="0">
                <a:solidFill>
                  <a:srgbClr val="0000CC"/>
                </a:solidFill>
                <a:cs typeface="Arial" charset="0"/>
                <a:sym typeface="Apple Chancery" charset="0"/>
              </a:rPr>
              <a:t>f</a:t>
            </a:r>
            <a:r>
              <a:rPr lang="en-US" sz="2400" b="1" dirty="0" err="1" smtClean="0">
                <a:solidFill>
                  <a:srgbClr val="FF0000"/>
                </a:solidFill>
                <a:cs typeface="Arial" charset="0"/>
                <a:sym typeface="Apple Chancery" charset="0"/>
              </a:rPr>
              <a:t>A</a:t>
            </a:r>
            <a:r>
              <a:rPr lang="en-US" sz="2400" b="1" dirty="0" err="1" smtClean="0">
                <a:solidFill>
                  <a:srgbClr val="0000CC"/>
                </a:solidFill>
                <a:cs typeface="Arial" charset="0"/>
                <a:sym typeface="Apple Chancery" charset="0"/>
              </a:rPr>
              <a:t>cility</a:t>
            </a:r>
            <a:endParaRPr lang="en-US" sz="2400" b="1" dirty="0">
              <a:solidFill>
                <a:srgbClr val="0000CC"/>
              </a:solidFill>
              <a:cs typeface="Arial" charset="0"/>
              <a:sym typeface="Apple Chancery" charset="0"/>
            </a:endParaRPr>
          </a:p>
        </p:txBody>
      </p:sp>
      <p:pic>
        <p:nvPicPr>
          <p:cNvPr id="77827" name="Рисунок 3" descr="Nuclotron_tunnel_201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363" y="846139"/>
            <a:ext cx="3673549" cy="229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Прямоугольник 2"/>
          <p:cNvSpPr>
            <a:spLocks noChangeArrowheads="1"/>
          </p:cNvSpPr>
          <p:nvPr/>
        </p:nvSpPr>
        <p:spPr bwMode="auto">
          <a:xfrm>
            <a:off x="15156" y="3212976"/>
            <a:ext cx="44128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smtClean="0">
                <a:latin typeface="Calibri" charset="0"/>
              </a:rPr>
              <a:t>Ion beams for fixed target: p, d, Li, C, </a:t>
            </a:r>
            <a:r>
              <a:rPr lang="en-US" b="1" dirty="0" err="1" smtClean="0">
                <a:latin typeface="Calibri" charset="0"/>
              </a:rPr>
              <a:t>Ar</a:t>
            </a:r>
            <a:r>
              <a:rPr lang="en-US" b="1" dirty="0" smtClean="0">
                <a:latin typeface="Calibri" charset="0"/>
              </a:rPr>
              <a:t>, Fe, … </a:t>
            </a:r>
            <a:r>
              <a:rPr lang="en-US" b="1" dirty="0" err="1" smtClean="0">
                <a:latin typeface="Calibri" charset="0"/>
              </a:rPr>
              <a:t>Xe</a:t>
            </a:r>
            <a:endParaRPr lang="en-US" b="1" dirty="0">
              <a:latin typeface="Calibri" charset="0"/>
            </a:endParaRPr>
          </a:p>
        </p:txBody>
      </p:sp>
      <p:sp>
        <p:nvSpPr>
          <p:cNvPr id="3" name="Прямоугольник 2"/>
          <p:cNvSpPr/>
          <p:nvPr/>
        </p:nvSpPr>
        <p:spPr>
          <a:xfrm>
            <a:off x="0" y="3573016"/>
            <a:ext cx="4139952" cy="1200329"/>
          </a:xfrm>
          <a:prstGeom prst="rect">
            <a:avLst/>
          </a:prstGeom>
        </p:spPr>
        <p:txBody>
          <a:bodyPr wrap="square">
            <a:spAutoFit/>
          </a:bodyPr>
          <a:lstStyle/>
          <a:p>
            <a:r>
              <a:rPr lang="en-US" sz="1800" b="1" dirty="0" err="1" smtClean="0">
                <a:latin typeface="+mn-lt"/>
              </a:rPr>
              <a:t>Nuclotron</a:t>
            </a:r>
            <a:r>
              <a:rPr lang="en-US" sz="1800" b="1" dirty="0" smtClean="0">
                <a:latin typeface="+mn-lt"/>
              </a:rPr>
              <a:t> – 4.5 </a:t>
            </a:r>
            <a:r>
              <a:rPr lang="en-US" sz="1800" b="1" dirty="0" err="1" smtClean="0">
                <a:latin typeface="+mn-lt"/>
              </a:rPr>
              <a:t>AGeV</a:t>
            </a:r>
            <a:r>
              <a:rPr lang="en-US" sz="1800" b="1" dirty="0" smtClean="0">
                <a:latin typeface="+mn-lt"/>
              </a:rPr>
              <a:t>, 251 m.</a:t>
            </a:r>
          </a:p>
          <a:p>
            <a:r>
              <a:rPr lang="en-US" sz="1800" b="1" dirty="0" smtClean="0">
                <a:latin typeface="+mn-lt"/>
              </a:rPr>
              <a:t>superconducting synchrotron. </a:t>
            </a:r>
          </a:p>
          <a:p>
            <a:r>
              <a:rPr lang="en-US" sz="1800" b="1" dirty="0">
                <a:latin typeface="+mn-lt"/>
              </a:rPr>
              <a:t>C</a:t>
            </a:r>
            <a:r>
              <a:rPr lang="en-US" sz="1800" b="1" dirty="0" smtClean="0">
                <a:latin typeface="+mn-lt"/>
              </a:rPr>
              <a:t>ommissioned in 1993, </a:t>
            </a:r>
          </a:p>
          <a:p>
            <a:r>
              <a:rPr lang="en-US" sz="1800" b="1" dirty="0">
                <a:latin typeface="+mn-lt"/>
              </a:rPr>
              <a:t>U</a:t>
            </a:r>
            <a:r>
              <a:rPr lang="en-US" sz="1800" b="1" dirty="0" smtClean="0">
                <a:latin typeface="+mn-lt"/>
              </a:rPr>
              <a:t>pgraded in 2011.</a:t>
            </a:r>
            <a:endParaRPr lang="ru-RU" sz="1800" b="1" dirty="0">
              <a:latin typeface="+mn-lt"/>
            </a:endParaRPr>
          </a:p>
        </p:txBody>
      </p:sp>
      <p:pic>
        <p:nvPicPr>
          <p:cNvPr id="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9300" y="3501008"/>
            <a:ext cx="44196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5973241" y="5838363"/>
            <a:ext cx="29912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dirty="0"/>
              <a:t>Adiabatic </a:t>
            </a:r>
            <a:r>
              <a:rPr lang="en-US" dirty="0" err="1"/>
              <a:t>debunching</a:t>
            </a:r>
            <a:r>
              <a:rPr lang="en-US" dirty="0"/>
              <a:t> and recapture at efficiency of about 95% was </a:t>
            </a:r>
            <a:r>
              <a:rPr lang="en-US" dirty="0" smtClean="0"/>
              <a:t>demonstrated</a:t>
            </a:r>
            <a:endParaRPr lang="en-US" dirty="0"/>
          </a:p>
        </p:txBody>
      </p:sp>
      <p:pic>
        <p:nvPicPr>
          <p:cNvPr id="4" name="Изображение 3"/>
          <p:cNvPicPr>
            <a:picLocks noChangeAspect="1"/>
          </p:cNvPicPr>
          <p:nvPr/>
        </p:nvPicPr>
        <p:blipFill>
          <a:blip r:embed="rId6"/>
          <a:stretch>
            <a:fillRect/>
          </a:stretch>
        </p:blipFill>
        <p:spPr>
          <a:xfrm>
            <a:off x="4283968" y="980728"/>
            <a:ext cx="4680520" cy="2259464"/>
          </a:xfrm>
          <a:prstGeom prst="rect">
            <a:avLst/>
          </a:prstGeom>
        </p:spPr>
      </p:pic>
      <p:pic>
        <p:nvPicPr>
          <p:cNvPr id="5" name="Изображение 4"/>
          <p:cNvPicPr>
            <a:picLocks noChangeAspect="1"/>
          </p:cNvPicPr>
          <p:nvPr/>
        </p:nvPicPr>
        <p:blipFill>
          <a:blip r:embed="rId7"/>
          <a:stretch>
            <a:fillRect/>
          </a:stretch>
        </p:blipFill>
        <p:spPr>
          <a:xfrm>
            <a:off x="107504" y="4791844"/>
            <a:ext cx="5820513" cy="2066156"/>
          </a:xfrm>
          <a:prstGeom prst="rect">
            <a:avLst/>
          </a:prstGeom>
        </p:spPr>
      </p:pic>
    </p:spTree>
    <p:extLst>
      <p:ext uri="{BB962C8B-B14F-4D97-AF65-F5344CB8AC3E}">
        <p14:creationId xmlns:p14="http://schemas.microsoft.com/office/powerpoint/2010/main" val="31240457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u20-admin\Downloads\20160531_14513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26989" y="3891741"/>
            <a:ext cx="4781515" cy="2921635"/>
          </a:xfrm>
          <a:prstGeom prst="rect">
            <a:avLst/>
          </a:prstGeom>
          <a:noFill/>
        </p:spPr>
      </p:pic>
      <p:sp>
        <p:nvSpPr>
          <p:cNvPr id="3" name="TextBox 6"/>
          <p:cNvSpPr txBox="1">
            <a:spLocks noChangeArrowheads="1"/>
          </p:cNvSpPr>
          <p:nvPr/>
        </p:nvSpPr>
        <p:spPr bwMode="auto">
          <a:xfrm>
            <a:off x="4932040" y="1052736"/>
            <a:ext cx="4067944" cy="2585323"/>
          </a:xfrm>
          <a:prstGeom prst="rect">
            <a:avLst/>
          </a:prstGeom>
          <a:noFill/>
          <a:ln w="9525">
            <a:noFill/>
            <a:miter lim="800000"/>
            <a:headEnd/>
            <a:tailEnd/>
          </a:ln>
        </p:spPr>
        <p:txBody>
          <a:bodyPr wrap="square">
            <a:spAutoFit/>
          </a:bodyPr>
          <a:lstStyle>
            <a:lvl1pPr>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eaLnBrk="1" hangingPunct="1">
              <a:defRPr/>
            </a:pPr>
            <a:r>
              <a:rPr kumimoji="0" lang="en-GB" sz="1800" dirty="0" smtClean="0">
                <a:latin typeface="+mn-lt"/>
                <a:cs typeface="Arial" panose="020B0604020202020204" pitchFamily="34" charset="0"/>
              </a:rPr>
              <a:t>B = </a:t>
            </a:r>
            <a:r>
              <a:rPr kumimoji="0" lang="en-GB" sz="1800" dirty="0" smtClean="0">
                <a:solidFill>
                  <a:srgbClr val="FF0000"/>
                </a:solidFill>
                <a:latin typeface="+mn-lt"/>
                <a:cs typeface="Arial" panose="020B0604020202020204" pitchFamily="34" charset="0"/>
              </a:rPr>
              <a:t>6</a:t>
            </a:r>
            <a:r>
              <a:rPr kumimoji="0" lang="en-GB" sz="1800" dirty="0" smtClean="0">
                <a:latin typeface="+mn-lt"/>
                <a:cs typeface="Arial" panose="020B0604020202020204" pitchFamily="34" charset="0"/>
              </a:rPr>
              <a:t> (5.4) T</a:t>
            </a:r>
          </a:p>
          <a:p>
            <a:pPr eaLnBrk="1" hangingPunct="1">
              <a:defRPr/>
            </a:pPr>
            <a:r>
              <a:rPr kumimoji="0" lang="en-GB" sz="1800" dirty="0" err="1" smtClean="0">
                <a:latin typeface="+mn-lt"/>
                <a:cs typeface="Arial" panose="020B0604020202020204" pitchFamily="34" charset="0"/>
              </a:rPr>
              <a:t>Ee</a:t>
            </a:r>
            <a:r>
              <a:rPr kumimoji="0" lang="en-GB" sz="1800" dirty="0" smtClean="0">
                <a:latin typeface="+mn-lt"/>
                <a:cs typeface="Arial" panose="020B0604020202020204" pitchFamily="34" charset="0"/>
              </a:rPr>
              <a:t> = </a:t>
            </a:r>
            <a:r>
              <a:rPr kumimoji="0" lang="en-GB" sz="1800" dirty="0" smtClean="0">
                <a:solidFill>
                  <a:srgbClr val="FF0000"/>
                </a:solidFill>
                <a:latin typeface="+mn-lt"/>
                <a:cs typeface="Arial" panose="020B0604020202020204" pitchFamily="34" charset="0"/>
              </a:rPr>
              <a:t>25</a:t>
            </a:r>
            <a:r>
              <a:rPr kumimoji="0" lang="en-GB" sz="1800" dirty="0" smtClean="0">
                <a:latin typeface="+mn-lt"/>
                <a:cs typeface="Arial" panose="020B0604020202020204" pitchFamily="34" charset="0"/>
              </a:rPr>
              <a:t> (15) </a:t>
            </a:r>
            <a:r>
              <a:rPr kumimoji="0" lang="en-GB" sz="1800" dirty="0" err="1" smtClean="0">
                <a:latin typeface="+mn-lt"/>
                <a:cs typeface="Arial" panose="020B0604020202020204" pitchFamily="34" charset="0"/>
              </a:rPr>
              <a:t>keV</a:t>
            </a:r>
            <a:endParaRPr kumimoji="0" lang="en-GB" sz="1800" dirty="0" smtClean="0">
              <a:latin typeface="+mn-lt"/>
              <a:cs typeface="Arial" panose="020B0604020202020204" pitchFamily="34" charset="0"/>
            </a:endParaRPr>
          </a:p>
          <a:p>
            <a:pPr eaLnBrk="1" hangingPunct="1">
              <a:defRPr/>
            </a:pPr>
            <a:r>
              <a:rPr lang="en-GB" sz="1800" dirty="0" smtClean="0">
                <a:solidFill>
                  <a:srgbClr val="FF0000"/>
                </a:solidFill>
                <a:latin typeface="+mn-lt"/>
              </a:rPr>
              <a:t>J_</a:t>
            </a:r>
            <a:r>
              <a:rPr lang="hr-HR" sz="1800" dirty="0" smtClean="0">
                <a:solidFill>
                  <a:srgbClr val="FF0000"/>
                </a:solidFill>
                <a:latin typeface="+mn-lt"/>
              </a:rPr>
              <a:t>el (design) = 1000  </a:t>
            </a:r>
            <a:r>
              <a:rPr lang="hr-HR" sz="1800" dirty="0">
                <a:solidFill>
                  <a:srgbClr val="FF0000"/>
                </a:solidFill>
                <a:latin typeface="+mn-lt"/>
              </a:rPr>
              <a:t>A/</a:t>
            </a:r>
            <a:r>
              <a:rPr lang="hr-HR" sz="1800" dirty="0" smtClean="0">
                <a:solidFill>
                  <a:srgbClr val="FF0000"/>
                </a:solidFill>
                <a:latin typeface="+mn-lt"/>
              </a:rPr>
              <a:t>cm</a:t>
            </a:r>
            <a:r>
              <a:rPr lang="hr-HR" sz="1800" baseline="30000" dirty="0" smtClean="0">
                <a:solidFill>
                  <a:srgbClr val="FF0000"/>
                </a:solidFill>
                <a:latin typeface="+mn-lt"/>
              </a:rPr>
              <a:t>2</a:t>
            </a:r>
            <a:endParaRPr kumimoji="0" lang="en-GB" sz="1800" baseline="30000" dirty="0" smtClean="0">
              <a:solidFill>
                <a:srgbClr val="FF0000"/>
              </a:solidFill>
              <a:latin typeface="+mn-lt"/>
              <a:cs typeface="Arial" panose="020B0604020202020204" pitchFamily="34" charset="0"/>
            </a:endParaRPr>
          </a:p>
          <a:p>
            <a:pPr eaLnBrk="1" hangingPunct="1">
              <a:defRPr/>
            </a:pPr>
            <a:endParaRPr kumimoji="0" lang="en-US" sz="1800" dirty="0" smtClean="0">
              <a:latin typeface="+mn-lt"/>
              <a:cs typeface="Arial" panose="020B0604020202020204" pitchFamily="34" charset="0"/>
            </a:endParaRPr>
          </a:p>
          <a:p>
            <a:pPr eaLnBrk="1" hangingPunct="1">
              <a:defRPr/>
            </a:pPr>
            <a:r>
              <a:rPr kumimoji="0" lang="en-US" sz="1800" dirty="0" smtClean="0">
                <a:latin typeface="+mn-lt"/>
                <a:cs typeface="Arial" panose="020B0604020202020204" pitchFamily="34" charset="0"/>
              </a:rPr>
              <a:t>Au</a:t>
            </a:r>
            <a:r>
              <a:rPr kumimoji="0" lang="en-US" sz="1800" baseline="30000" dirty="0" smtClean="0">
                <a:latin typeface="+mn-lt"/>
                <a:cs typeface="Arial" panose="020B0604020202020204" pitchFamily="34" charset="0"/>
              </a:rPr>
              <a:t>30+32+</a:t>
            </a:r>
            <a:r>
              <a:rPr kumimoji="0" lang="en-US" sz="1800" dirty="0" smtClean="0">
                <a:latin typeface="+mn-lt"/>
                <a:cs typeface="Arial" panose="020B0604020202020204" pitchFamily="34" charset="0"/>
              </a:rPr>
              <a:t> achieved 6*10</a:t>
            </a:r>
            <a:r>
              <a:rPr kumimoji="0" lang="ru-RU" sz="1800" baseline="30000" dirty="0" smtClean="0">
                <a:latin typeface="+mn-lt"/>
                <a:cs typeface="Arial" panose="020B0604020202020204" pitchFamily="34" charset="0"/>
              </a:rPr>
              <a:t>8</a:t>
            </a:r>
            <a:r>
              <a:rPr kumimoji="0" lang="en-US" sz="1800" baseline="30000" dirty="0" smtClean="0">
                <a:latin typeface="+mn-lt"/>
                <a:cs typeface="Arial" panose="020B0604020202020204" pitchFamily="34" charset="0"/>
              </a:rPr>
              <a:t> </a:t>
            </a:r>
            <a:r>
              <a:rPr kumimoji="0" lang="en-US" sz="1800" dirty="0" err="1" smtClean="0">
                <a:latin typeface="+mn-lt"/>
                <a:cs typeface="Arial" panose="020B0604020202020204" pitchFamily="34" charset="0"/>
              </a:rPr>
              <a:t>ppp</a:t>
            </a:r>
            <a:r>
              <a:rPr kumimoji="0" lang="en-US" sz="1800" dirty="0" smtClean="0">
                <a:latin typeface="+mn-lt"/>
                <a:cs typeface="Arial" panose="020B0604020202020204" pitchFamily="34" charset="0"/>
              </a:rPr>
              <a:t>, (</a:t>
            </a:r>
            <a:r>
              <a:rPr kumimoji="0" lang="en-US" sz="1800" dirty="0" smtClean="0">
                <a:solidFill>
                  <a:srgbClr val="FF0000"/>
                </a:solidFill>
                <a:latin typeface="+mn-lt"/>
                <a:cs typeface="Arial" panose="020B0604020202020204" pitchFamily="34" charset="0"/>
              </a:rPr>
              <a:t>1</a:t>
            </a:r>
            <a:r>
              <a:rPr kumimoji="0" lang="en-US" sz="1800" dirty="0">
                <a:solidFill>
                  <a:srgbClr val="FF0000"/>
                </a:solidFill>
                <a:cs typeface="Arial" panose="020B0604020202020204" pitchFamily="34" charset="0"/>
              </a:rPr>
              <a:t>*</a:t>
            </a:r>
            <a:r>
              <a:rPr kumimoji="0" lang="en-US" sz="1800" dirty="0" smtClean="0">
                <a:solidFill>
                  <a:srgbClr val="FF0000"/>
                </a:solidFill>
                <a:cs typeface="Arial" panose="020B0604020202020204" pitchFamily="34" charset="0"/>
              </a:rPr>
              <a:t>10</a:t>
            </a:r>
            <a:r>
              <a:rPr kumimoji="0" lang="en-US" sz="1800" baseline="30000" dirty="0" smtClean="0">
                <a:solidFill>
                  <a:srgbClr val="FF0000"/>
                </a:solidFill>
                <a:cs typeface="Arial" panose="020B0604020202020204" pitchFamily="34" charset="0"/>
              </a:rPr>
              <a:t>9</a:t>
            </a:r>
            <a:r>
              <a:rPr kumimoji="0" lang="en-US" sz="1800" dirty="0" smtClean="0">
                <a:cs typeface="Arial" panose="020B0604020202020204" pitchFamily="34" charset="0"/>
              </a:rPr>
              <a:t>)</a:t>
            </a:r>
          </a:p>
          <a:p>
            <a:pPr eaLnBrk="1" hangingPunct="1">
              <a:defRPr/>
            </a:pPr>
            <a:endParaRPr kumimoji="0" lang="en-US" sz="1800" dirty="0" smtClean="0">
              <a:latin typeface="+mn-lt"/>
              <a:cs typeface="Arial" panose="020B0604020202020204" pitchFamily="34" charset="0"/>
            </a:endParaRPr>
          </a:p>
          <a:p>
            <a:pPr eaLnBrk="1" hangingPunct="1">
              <a:defRPr/>
            </a:pPr>
            <a:r>
              <a:rPr kumimoji="0" lang="en-US" sz="1800" dirty="0" smtClean="0">
                <a:solidFill>
                  <a:srgbClr val="FF0000"/>
                </a:solidFill>
                <a:latin typeface="+mn-lt"/>
                <a:cs typeface="Arial" panose="020B0604020202020204" pitchFamily="34" charset="0"/>
              </a:rPr>
              <a:t>Peak </a:t>
            </a:r>
            <a:r>
              <a:rPr kumimoji="0" lang="en-US" sz="1800" dirty="0" err="1" smtClean="0">
                <a:solidFill>
                  <a:srgbClr val="FF0000"/>
                </a:solidFill>
                <a:latin typeface="+mn-lt"/>
                <a:cs typeface="Arial" panose="020B0604020202020204" pitchFamily="34" charset="0"/>
              </a:rPr>
              <a:t>currect</a:t>
            </a:r>
            <a:r>
              <a:rPr kumimoji="0" lang="en-US" sz="1800" dirty="0" smtClean="0">
                <a:solidFill>
                  <a:srgbClr val="FF0000"/>
                </a:solidFill>
                <a:latin typeface="+mn-lt"/>
                <a:cs typeface="Arial" panose="020B0604020202020204" pitchFamily="34" charset="0"/>
              </a:rPr>
              <a:t> = 10 mA/pulse</a:t>
            </a:r>
          </a:p>
          <a:p>
            <a:pPr eaLnBrk="1" hangingPunct="1">
              <a:defRPr/>
            </a:pPr>
            <a:r>
              <a:rPr kumimoji="0" lang="en-US" sz="1800" dirty="0" err="1" smtClean="0">
                <a:latin typeface="+mn-lt"/>
                <a:cs typeface="Arial" panose="020B0604020202020204" pitchFamily="34" charset="0"/>
              </a:rPr>
              <a:t>t</a:t>
            </a:r>
            <a:r>
              <a:rPr kumimoji="0" lang="en-US" sz="1800" baseline="-25000" dirty="0" err="1" smtClean="0">
                <a:latin typeface="+mn-lt"/>
                <a:cs typeface="Arial" panose="020B0604020202020204" pitchFamily="34" charset="0"/>
              </a:rPr>
              <a:t>ion</a:t>
            </a:r>
            <a:r>
              <a:rPr kumimoji="0" lang="en-US" sz="1800" dirty="0" smtClean="0">
                <a:latin typeface="+mn-lt"/>
                <a:cs typeface="Arial" panose="020B0604020202020204" pitchFamily="34" charset="0"/>
              </a:rPr>
              <a:t> = 20 </a:t>
            </a:r>
            <a:r>
              <a:rPr kumimoji="0" lang="en-US" sz="1800" dirty="0" err="1" smtClean="0">
                <a:latin typeface="+mn-lt"/>
                <a:cs typeface="Arial" panose="020B0604020202020204" pitchFamily="34" charset="0"/>
              </a:rPr>
              <a:t>ms</a:t>
            </a:r>
            <a:r>
              <a:rPr kumimoji="0" lang="en-US" sz="1800" dirty="0">
                <a:latin typeface="+mn-lt"/>
                <a:cs typeface="Arial" panose="020B0604020202020204" pitchFamily="34" charset="0"/>
              </a:rPr>
              <a:t> </a:t>
            </a:r>
            <a:r>
              <a:rPr kumimoji="0" lang="en-US" sz="1800" dirty="0" smtClean="0">
                <a:solidFill>
                  <a:srgbClr val="FF0000"/>
                </a:solidFill>
                <a:latin typeface="+mn-lt"/>
                <a:cs typeface="Arial" panose="020B0604020202020204" pitchFamily="34" charset="0"/>
              </a:rPr>
              <a:t>@ 50 (100) Hz.</a:t>
            </a:r>
          </a:p>
          <a:p>
            <a:pPr eaLnBrk="1" hangingPunct="1">
              <a:defRPr/>
            </a:pPr>
            <a:r>
              <a:rPr kumimoji="0" lang="en-US" sz="1800" dirty="0" smtClean="0">
                <a:latin typeface="+mn-lt"/>
                <a:cs typeface="Arial" panose="020B0604020202020204" pitchFamily="34" charset="0"/>
              </a:rPr>
              <a:t>Ion of Au</a:t>
            </a:r>
            <a:r>
              <a:rPr kumimoji="0" lang="en-US" sz="1800" baseline="30000" dirty="0" smtClean="0">
                <a:latin typeface="+mn-lt"/>
                <a:cs typeface="Arial" panose="020B0604020202020204" pitchFamily="34" charset="0"/>
              </a:rPr>
              <a:t>51+</a:t>
            </a:r>
            <a:r>
              <a:rPr kumimoji="0" lang="en-US" sz="1800" dirty="0" smtClean="0">
                <a:latin typeface="+mn-lt"/>
                <a:cs typeface="Arial" panose="020B0604020202020204" pitchFamily="34" charset="0"/>
              </a:rPr>
              <a:t>÷ Au</a:t>
            </a:r>
            <a:r>
              <a:rPr kumimoji="0" lang="en-US" sz="1800" baseline="30000" dirty="0" smtClean="0">
                <a:latin typeface="+mn-lt"/>
                <a:cs typeface="Arial" panose="020B0604020202020204" pitchFamily="34" charset="0"/>
              </a:rPr>
              <a:t>54+</a:t>
            </a:r>
            <a:r>
              <a:rPr kumimoji="0" lang="en-US" sz="1800" dirty="0" smtClean="0">
                <a:latin typeface="+mn-lt"/>
                <a:cs typeface="Arial" panose="020B0604020202020204" pitchFamily="34" charset="0"/>
              </a:rPr>
              <a:t> generated</a:t>
            </a:r>
          </a:p>
        </p:txBody>
      </p:sp>
      <p:pic>
        <p:nvPicPr>
          <p:cNvPr id="4" name="Изображение 3" descr="IMG_7984_.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980728"/>
            <a:ext cx="4536504" cy="2736304"/>
          </a:xfrm>
          <a:prstGeom prst="rect">
            <a:avLst/>
          </a:prstGeom>
          <a:noFill/>
          <a:ln>
            <a:noFill/>
          </a:ln>
        </p:spPr>
      </p:pic>
      <p:sp>
        <p:nvSpPr>
          <p:cNvPr id="5" name="Rectangle 2"/>
          <p:cNvSpPr txBox="1">
            <a:spLocks noChangeArrowheads="1"/>
          </p:cNvSpPr>
          <p:nvPr/>
        </p:nvSpPr>
        <p:spPr bwMode="auto">
          <a:xfrm>
            <a:off x="35496" y="764704"/>
            <a:ext cx="3888431" cy="4320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000" tIns="46800" rIns="90000" bIns="46800" numCol="1" rtlCol="0" anchor="ctr" anchorCtr="0" compatLnSpc="1">
            <a:prstTxWarp prst="textNoShape">
              <a:avLst/>
            </a:prstTxWarp>
            <a:noAutofit/>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a:lstStyle>
          <a:p>
            <a:pPr eaLnBrk="1" fontAlgn="auto" hangingPunct="1">
              <a:lnSpc>
                <a:spcPct val="100000"/>
              </a:lnSpc>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dirty="0" smtClean="0">
                <a:solidFill>
                  <a:srgbClr val="0000CC"/>
                </a:solidFill>
                <a:ea typeface="+mj-ea"/>
                <a:cs typeface="+mj-cs"/>
              </a:rPr>
              <a:t>JINR Krion-6T (ESIS) for NICA </a:t>
            </a:r>
            <a:endParaRPr kumimoji="0" lang="en-GB" sz="1800" dirty="0">
              <a:solidFill>
                <a:srgbClr val="0000CC"/>
              </a:solidFill>
              <a:ea typeface="+mj-ea"/>
              <a:cs typeface="+mj-cs"/>
            </a:endParaRPr>
          </a:p>
        </p:txBody>
      </p:sp>
      <p:pic>
        <p:nvPicPr>
          <p:cNvPr id="7"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58857" y="4797152"/>
            <a:ext cx="2693063" cy="1944216"/>
          </a:xfrm>
          <a:prstGeom prst="rect">
            <a:avLst/>
          </a:prstGeom>
          <a:noFill/>
          <a:ln w="9525">
            <a:noFill/>
            <a:miter lim="800000"/>
            <a:headEnd/>
            <a:tailEnd/>
          </a:ln>
          <a:effectLst/>
        </p:spPr>
      </p:pic>
      <p:sp>
        <p:nvSpPr>
          <p:cNvPr id="8" name="Прямоугольник 7"/>
          <p:cNvSpPr/>
          <p:nvPr/>
        </p:nvSpPr>
        <p:spPr>
          <a:xfrm>
            <a:off x="179512" y="4437112"/>
            <a:ext cx="3643712" cy="338554"/>
          </a:xfrm>
          <a:prstGeom prst="rect">
            <a:avLst/>
          </a:prstGeom>
        </p:spPr>
        <p:txBody>
          <a:bodyPr wrap="none">
            <a:spAutoFit/>
          </a:bodyPr>
          <a:lstStyle/>
          <a:p>
            <a:r>
              <a:rPr lang="en-US" dirty="0">
                <a:solidFill>
                  <a:srgbClr val="0303FD"/>
                </a:solidFill>
              </a:rPr>
              <a:t>up to </a:t>
            </a:r>
            <a:r>
              <a:rPr lang="ru-RU" dirty="0">
                <a:solidFill>
                  <a:srgbClr val="0303FD"/>
                </a:solidFill>
              </a:rPr>
              <a:t> </a:t>
            </a:r>
            <a:r>
              <a:rPr lang="en-US" b="1" u="sng" dirty="0">
                <a:solidFill>
                  <a:srgbClr val="0303FD"/>
                </a:solidFill>
              </a:rPr>
              <a:t>10</a:t>
            </a:r>
            <a:r>
              <a:rPr lang="en-US" b="1" u="sng" baseline="30000" dirty="0">
                <a:solidFill>
                  <a:srgbClr val="0303FD"/>
                </a:solidFill>
              </a:rPr>
              <a:t>10</a:t>
            </a:r>
            <a:r>
              <a:rPr lang="en-US" b="1" u="sng" dirty="0">
                <a:solidFill>
                  <a:srgbClr val="0303FD"/>
                </a:solidFill>
              </a:rPr>
              <a:t> p/</a:t>
            </a:r>
            <a:r>
              <a:rPr lang="en-US" b="1" u="sng" dirty="0" smtClean="0">
                <a:solidFill>
                  <a:srgbClr val="0303FD"/>
                </a:solidFill>
              </a:rPr>
              <a:t>pulse, 80% polarization</a:t>
            </a:r>
            <a:endParaRPr lang="ru-RU" u="sng" dirty="0">
              <a:solidFill>
                <a:srgbClr val="0303FD"/>
              </a:solidFill>
            </a:endParaRPr>
          </a:p>
        </p:txBody>
      </p:sp>
      <p:sp>
        <p:nvSpPr>
          <p:cNvPr id="9" name="Rectangle 2"/>
          <p:cNvSpPr txBox="1">
            <a:spLocks noChangeArrowheads="1"/>
          </p:cNvSpPr>
          <p:nvPr/>
        </p:nvSpPr>
        <p:spPr bwMode="auto">
          <a:xfrm>
            <a:off x="179512" y="4005064"/>
            <a:ext cx="3888431" cy="4320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000" tIns="46800" rIns="90000" bIns="46800" numCol="1" rtlCol="0" anchor="ctr" anchorCtr="0" compatLnSpc="1">
            <a:prstTxWarp prst="textNoShape">
              <a:avLst/>
            </a:prstTxWarp>
            <a:noAutofit/>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a:lstStyle>
          <a:p>
            <a:pPr eaLnBrk="1" fontAlgn="auto" hangingPunct="1">
              <a:lnSpc>
                <a:spcPct val="100000"/>
              </a:lnSpc>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dirty="0" smtClean="0">
                <a:solidFill>
                  <a:srgbClr val="0000CC"/>
                </a:solidFill>
                <a:ea typeface="+mj-ea"/>
                <a:cs typeface="+mj-cs"/>
              </a:rPr>
              <a:t>Polarized particle (p, d, He</a:t>
            </a:r>
            <a:r>
              <a:rPr kumimoji="0" lang="en-GB" sz="1800" baseline="30000" dirty="0" smtClean="0">
                <a:solidFill>
                  <a:srgbClr val="0000CC"/>
                </a:solidFill>
                <a:ea typeface="+mj-ea"/>
                <a:cs typeface="+mj-cs"/>
              </a:rPr>
              <a:t>3</a:t>
            </a:r>
            <a:r>
              <a:rPr kumimoji="0" lang="en-GB" sz="1800" dirty="0" smtClean="0">
                <a:solidFill>
                  <a:srgbClr val="0000CC"/>
                </a:solidFill>
                <a:ea typeface="+mj-ea"/>
                <a:cs typeface="+mj-cs"/>
              </a:rPr>
              <a:t>) source</a:t>
            </a:r>
            <a:endParaRPr kumimoji="0" lang="en-GB" sz="1800" dirty="0">
              <a:solidFill>
                <a:srgbClr val="0000CC"/>
              </a:solidFill>
              <a:ea typeface="+mj-ea"/>
              <a:cs typeface="+mj-cs"/>
            </a:endParaRPr>
          </a:p>
        </p:txBody>
      </p:sp>
      <p:pic>
        <p:nvPicPr>
          <p:cNvPr id="10" name="Picture 3" descr="NICA_header_blue.tif"/>
          <p:cNvPicPr>
            <a:picLocks noChangeAspect="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4"/>
          <p:cNvSpPr>
            <a:spLocks noChangeArrowheads="1"/>
          </p:cNvSpPr>
          <p:nvPr/>
        </p:nvSpPr>
        <p:spPr bwMode="auto">
          <a:xfrm>
            <a:off x="179512" y="116632"/>
            <a:ext cx="8748713" cy="584776"/>
          </a:xfrm>
          <a:prstGeom prst="rect">
            <a:avLst/>
          </a:prstGeom>
          <a:noFill/>
          <a:ln w="9525">
            <a:noFill/>
            <a:miter lim="800000"/>
            <a:headEnd/>
            <a:tailEnd/>
          </a:ln>
        </p:spPr>
        <p:txBody>
          <a:bodyPr>
            <a:spAutoFit/>
          </a:bodyPr>
          <a:lstStyle/>
          <a:p>
            <a:pPr algn="ctr"/>
            <a:r>
              <a:rPr lang="en-US" sz="3200" b="1" dirty="0" smtClean="0">
                <a:solidFill>
                  <a:srgbClr val="0000CC"/>
                </a:solidFill>
                <a:cs typeface="Arial" charset="0"/>
                <a:sym typeface="Apple Chancery" charset="0"/>
              </a:rPr>
              <a:t>Ion sources</a:t>
            </a:r>
            <a:endParaRPr lang="en-US" sz="3200" b="1" dirty="0">
              <a:solidFill>
                <a:srgbClr val="0000CC"/>
              </a:solidFill>
              <a:cs typeface="Arial" charset="0"/>
              <a:sym typeface="Apple Chancery" charset="0"/>
            </a:endParaRPr>
          </a:p>
        </p:txBody>
      </p:sp>
      <p:cxnSp>
        <p:nvCxnSpPr>
          <p:cNvPr id="13" name="Прямая соединительная линия 12"/>
          <p:cNvCxnSpPr/>
          <p:nvPr/>
        </p:nvCxnSpPr>
        <p:spPr bwMode="auto">
          <a:xfrm>
            <a:off x="0" y="3789040"/>
            <a:ext cx="9144000" cy="0"/>
          </a:xfrm>
          <a:prstGeom prst="line">
            <a:avLst/>
          </a:prstGeom>
          <a:solidFill>
            <a:srgbClr val="00B8FF"/>
          </a:solidFill>
          <a:ln w="12700" cap="flat" cmpd="sng" algn="ctr">
            <a:solidFill>
              <a:schemeClr val="tx1"/>
            </a:solidFill>
            <a:prstDash val="lgDash"/>
            <a:round/>
            <a:headEnd type="none" w="med" len="med"/>
            <a:tailEnd type="none" w="med" len="med"/>
          </a:ln>
          <a:effectLst/>
        </p:spPr>
      </p:cxnSp>
    </p:spTree>
    <p:extLst>
      <p:ext uri="{BB962C8B-B14F-4D97-AF65-F5344CB8AC3E}">
        <p14:creationId xmlns:p14="http://schemas.microsoft.com/office/powerpoint/2010/main" val="37441323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4" descr="20160909_0850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2042" y="3645024"/>
            <a:ext cx="5711957" cy="3212976"/>
          </a:xfrm>
          <a:prstGeom prst="rect">
            <a:avLst/>
          </a:prstGeom>
        </p:spPr>
      </p:pic>
      <p:pic>
        <p:nvPicPr>
          <p:cNvPr id="14" name="Picture 3" descr="NICA_header_blue.tif"/>
          <p:cNvPicPr>
            <a:picLocks noChangeAspect="1"/>
          </p:cNvPicPr>
          <p:nvPr/>
        </p:nvPicPr>
        <p:blipFill>
          <a:blip r:embed="rId3">
            <a:alphaModFix amt="50000"/>
            <a:extLst>
              <a:ext uri="{28A0092B-C50C-407E-A947-70E740481C1C}">
                <a14:useLocalDpi xmlns:a14="http://schemas.microsoft.com/office/drawing/2010/main"/>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p:cNvSpPr txBox="1">
            <a:spLocks noChangeArrowheads="1"/>
          </p:cNvSpPr>
          <p:nvPr/>
        </p:nvSpPr>
        <p:spPr bwMode="auto">
          <a:xfrm>
            <a:off x="0" y="4365625"/>
            <a:ext cx="3419475" cy="400110"/>
          </a:xfrm>
          <a:prstGeom prst="rect">
            <a:avLst/>
          </a:prstGeom>
          <a:solidFill>
            <a:srgbClr val="FCE2B5"/>
          </a:solidFill>
          <a:ln w="9525">
            <a:solidFill>
              <a:schemeClr val="bg1"/>
            </a:solidFill>
            <a:miter lim="800000"/>
            <a:headEnd/>
            <a:tailEnd/>
          </a:ln>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2000" b="1" dirty="0" smtClean="0">
                <a:solidFill>
                  <a:srgbClr val="000090"/>
                </a:solidFill>
                <a:ea typeface="MS PGothic" charset="-128"/>
                <a:cs typeface="Arial" charset="0"/>
              </a:rPr>
              <a:t>RFQ </a:t>
            </a:r>
            <a:r>
              <a:rPr kumimoji="0" lang="en-US" altLang="ru-RU" sz="2000" b="1" dirty="0">
                <a:solidFill>
                  <a:srgbClr val="000090"/>
                </a:solidFill>
                <a:ea typeface="MS PGothic" charset="-128"/>
                <a:cs typeface="Arial" charset="0"/>
              </a:rPr>
              <a:t>+ </a:t>
            </a:r>
            <a:r>
              <a:rPr kumimoji="0" lang="en-US" altLang="ru-RU" sz="2000" b="1" dirty="0" smtClean="0">
                <a:solidFill>
                  <a:srgbClr val="000090"/>
                </a:solidFill>
                <a:ea typeface="MS PGothic" charset="-128"/>
                <a:cs typeface="Arial" charset="0"/>
              </a:rPr>
              <a:t>2 RFQ DTL sections</a:t>
            </a:r>
            <a:endParaRPr kumimoji="0" lang="ru-RU" altLang="ru-RU" sz="2000" b="1" dirty="0">
              <a:solidFill>
                <a:srgbClr val="000090"/>
              </a:solidFill>
              <a:ea typeface="MS PGothic" charset="-128"/>
              <a:cs typeface="Arial" charset="0"/>
            </a:endParaRPr>
          </a:p>
        </p:txBody>
      </p:sp>
      <p:sp>
        <p:nvSpPr>
          <p:cNvPr id="28676" name="Прямоугольник 16"/>
          <p:cNvSpPr>
            <a:spLocks noChangeArrowheads="1"/>
          </p:cNvSpPr>
          <p:nvPr/>
        </p:nvSpPr>
        <p:spPr bwMode="auto">
          <a:xfrm>
            <a:off x="4497388" y="881063"/>
            <a:ext cx="4565650" cy="584200"/>
          </a:xfrm>
          <a:prstGeom prst="rect">
            <a:avLst/>
          </a:prstGeom>
          <a:gradFill rotWithShape="1">
            <a:gsLst>
              <a:gs pos="0">
                <a:srgbClr val="BEF397"/>
              </a:gs>
              <a:gs pos="50000">
                <a:srgbClr val="D5F6C0"/>
              </a:gs>
              <a:gs pos="100000">
                <a:srgbClr val="EAFAE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113">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600" b="1">
                <a:solidFill>
                  <a:srgbClr val="C00000"/>
                </a:solidFill>
                <a:ea typeface="SimSun" charset="0"/>
                <a:cs typeface="Arial" charset="0"/>
              </a:rPr>
              <a:t>RFQ resonator. Production started in 2013 (ITEP, MEPHI, VNIITP Snezhinsk)</a:t>
            </a:r>
          </a:p>
        </p:txBody>
      </p:sp>
      <p:sp>
        <p:nvSpPr>
          <p:cNvPr id="28677" name="Прямоугольник 1"/>
          <p:cNvSpPr>
            <a:spLocks noChangeArrowheads="1"/>
          </p:cNvSpPr>
          <p:nvPr/>
        </p:nvSpPr>
        <p:spPr bwMode="auto">
          <a:xfrm>
            <a:off x="0" y="3573016"/>
            <a:ext cx="3527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2000" b="1" dirty="0">
                <a:solidFill>
                  <a:schemeClr val="tx1"/>
                </a:solidFill>
                <a:ea typeface="SimSun" charset="0"/>
                <a:cs typeface="Arial" charset="0"/>
              </a:rPr>
              <a:t>NICA Heavy ion injector </a:t>
            </a:r>
          </a:p>
          <a:p>
            <a:pPr algn="ctr">
              <a:lnSpc>
                <a:spcPct val="100000"/>
              </a:lnSpc>
              <a:spcAft>
                <a:spcPct val="0"/>
              </a:spcAft>
              <a:buClrTx/>
              <a:buSzTx/>
              <a:buFontTx/>
              <a:buNone/>
            </a:pPr>
            <a:r>
              <a:rPr kumimoji="0" lang="en-US" altLang="ru-RU" sz="2000" b="1" dirty="0">
                <a:solidFill>
                  <a:schemeClr val="tx1"/>
                </a:solidFill>
                <a:ea typeface="SimSun" charset="0"/>
                <a:cs typeface="Arial" charset="0"/>
              </a:rPr>
              <a:t>(</a:t>
            </a:r>
            <a:r>
              <a:rPr kumimoji="0" lang="en-US" altLang="ru-RU" sz="2000" b="1" dirty="0" err="1" smtClean="0">
                <a:solidFill>
                  <a:schemeClr val="tx1"/>
                </a:solidFill>
                <a:ea typeface="SimSun" charset="0"/>
                <a:cs typeface="Arial" charset="0"/>
              </a:rPr>
              <a:t>HILac</a:t>
            </a:r>
            <a:r>
              <a:rPr kumimoji="0" lang="en-US" altLang="ru-RU" sz="2000" b="1" dirty="0" smtClean="0">
                <a:solidFill>
                  <a:schemeClr val="tx1"/>
                </a:solidFill>
                <a:ea typeface="SimSun" charset="0"/>
                <a:cs typeface="Arial" charset="0"/>
              </a:rPr>
              <a:t>)  3.2AMeV (</a:t>
            </a:r>
            <a:r>
              <a:rPr kumimoji="0" lang="en-US" altLang="ru-RU" sz="2000" b="1" dirty="0" err="1" smtClean="0">
                <a:solidFill>
                  <a:schemeClr val="tx1"/>
                </a:solidFill>
                <a:ea typeface="SimSun" charset="0"/>
                <a:cs typeface="Arial" charset="0"/>
              </a:rPr>
              <a:t>p..U</a:t>
            </a:r>
            <a:r>
              <a:rPr kumimoji="0" lang="en-US" altLang="ru-RU" sz="2000" b="1" dirty="0" smtClean="0">
                <a:solidFill>
                  <a:schemeClr val="tx1"/>
                </a:solidFill>
                <a:ea typeface="SimSun" charset="0"/>
                <a:cs typeface="Arial" charset="0"/>
              </a:rPr>
              <a:t>)</a:t>
            </a:r>
            <a:endParaRPr kumimoji="0" lang="ru-RU" altLang="ru-RU" sz="2000" b="1" dirty="0">
              <a:solidFill>
                <a:schemeClr val="tx1"/>
              </a:solidFill>
              <a:ea typeface="SimSun" charset="0"/>
              <a:cs typeface="Arial" charset="0"/>
            </a:endParaRPr>
          </a:p>
        </p:txBody>
      </p:sp>
      <p:sp>
        <p:nvSpPr>
          <p:cNvPr id="28678" name="Прямоугольник 13"/>
          <p:cNvSpPr>
            <a:spLocks noChangeArrowheads="1"/>
          </p:cNvSpPr>
          <p:nvPr/>
        </p:nvSpPr>
        <p:spPr bwMode="auto">
          <a:xfrm>
            <a:off x="-36512" y="116632"/>
            <a:ext cx="33843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2400" b="1" dirty="0" smtClean="0">
                <a:solidFill>
                  <a:srgbClr val="000090"/>
                </a:solidFill>
                <a:ea typeface="SimSun" charset="0"/>
                <a:cs typeface="Arial" charset="0"/>
              </a:rPr>
              <a:t>Injection complex:  FI RFQ </a:t>
            </a:r>
            <a:r>
              <a:rPr kumimoji="0" lang="en-US" altLang="ru-RU" sz="2400" b="1" dirty="0" err="1" smtClean="0">
                <a:solidFill>
                  <a:srgbClr val="000090"/>
                </a:solidFill>
                <a:ea typeface="SimSun" charset="0"/>
                <a:cs typeface="Arial" charset="0"/>
              </a:rPr>
              <a:t>linac</a:t>
            </a:r>
            <a:r>
              <a:rPr kumimoji="0" lang="en-US" altLang="ru-RU" sz="2400" b="1" dirty="0" smtClean="0">
                <a:solidFill>
                  <a:srgbClr val="000090"/>
                </a:solidFill>
                <a:ea typeface="SimSun" charset="0"/>
                <a:cs typeface="Arial" charset="0"/>
              </a:rPr>
              <a:t> (160 </a:t>
            </a:r>
            <a:r>
              <a:rPr kumimoji="0" lang="en-US" altLang="ru-RU" sz="2400" b="1" dirty="0" err="1" smtClean="0">
                <a:solidFill>
                  <a:srgbClr val="000090"/>
                </a:solidFill>
                <a:ea typeface="SimSun" charset="0"/>
                <a:cs typeface="Arial" charset="0"/>
              </a:rPr>
              <a:t>keV</a:t>
            </a:r>
            <a:r>
              <a:rPr kumimoji="0" lang="en-US" altLang="ru-RU" sz="2400" b="1" dirty="0" smtClean="0">
                <a:solidFill>
                  <a:srgbClr val="000090"/>
                </a:solidFill>
                <a:ea typeface="SimSun" charset="0"/>
                <a:cs typeface="Arial" charset="0"/>
              </a:rPr>
              <a:t>)</a:t>
            </a:r>
            <a:endParaRPr kumimoji="0" lang="ru-RU" altLang="ru-RU" sz="2400" b="1" dirty="0">
              <a:solidFill>
                <a:srgbClr val="000090"/>
              </a:solidFill>
              <a:ea typeface="SimSun" charset="0"/>
              <a:cs typeface="Arial" charset="0"/>
            </a:endParaRPr>
          </a:p>
        </p:txBody>
      </p:sp>
      <p:sp>
        <p:nvSpPr>
          <p:cNvPr id="28679" name="Номер слайда 1"/>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fld id="{CE0DA43A-59AF-2E44-9127-E58E05EC330A}" type="slidenum">
              <a:rPr kumimoji="0" lang="ru-RU" altLang="ru-RU" sz="1400">
                <a:ea typeface="MS PGothic" charset="-128"/>
                <a:cs typeface="Arial" charset="0"/>
              </a:rPr>
              <a:pPr>
                <a:lnSpc>
                  <a:spcPct val="100000"/>
                </a:lnSpc>
                <a:spcAft>
                  <a:spcPct val="0"/>
                </a:spcAft>
                <a:buClrTx/>
                <a:buSzTx/>
                <a:buFontTx/>
                <a:buNone/>
              </a:pPr>
              <a:t>8</a:t>
            </a:fld>
            <a:endParaRPr kumimoji="0" lang="ru-RU" altLang="ru-RU" sz="1400">
              <a:ea typeface="MS PGothic" charset="-128"/>
              <a:cs typeface="Arial" charset="0"/>
            </a:endParaRPr>
          </a:p>
        </p:txBody>
      </p:sp>
      <p:pic>
        <p:nvPicPr>
          <p:cNvPr id="15" name="Рисунок 4" descr="IMG_116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00" y="111125"/>
            <a:ext cx="5543550" cy="29575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Рисунок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388" y="1052513"/>
            <a:ext cx="3168650" cy="23764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1188" y="4797425"/>
            <a:ext cx="2559050" cy="1887538"/>
          </a:xfrm>
          <a:prstGeom prst="rect">
            <a:avLst/>
          </a:prstGeom>
          <a:noFill/>
          <a:ln>
            <a:noFill/>
          </a:ln>
          <a:effectLst>
            <a:outerShdw blurRad="63500" dist="152400" dir="2700000" sx="102000" sy="102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0" descr="LeCroy14.t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3575" y="246855"/>
            <a:ext cx="4558763" cy="2593976"/>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3"/>
          <p:cNvSpPr>
            <a:spLocks noChangeArrowheads="1"/>
          </p:cNvSpPr>
          <p:nvPr/>
        </p:nvSpPr>
        <p:spPr bwMode="auto">
          <a:xfrm>
            <a:off x="179512" y="1052736"/>
            <a:ext cx="3312368" cy="338554"/>
          </a:xfrm>
          <a:prstGeom prst="rect">
            <a:avLst/>
          </a:prstGeom>
          <a:solidFill>
            <a:srgbClr val="FFFFFF"/>
          </a:solidFill>
          <a:ln>
            <a:noFill/>
          </a:ln>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600" b="1" dirty="0" smtClean="0">
                <a:solidFill>
                  <a:srgbClr val="000090"/>
                </a:solidFill>
                <a:ea typeface="SimSun" charset="0"/>
                <a:cs typeface="Arial" charset="0"/>
              </a:rPr>
              <a:t>JINR-ITEP-</a:t>
            </a:r>
            <a:r>
              <a:rPr kumimoji="0" lang="en-US" altLang="ru-RU" sz="1600" b="1" dirty="0" err="1" smtClean="0">
                <a:solidFill>
                  <a:srgbClr val="000090"/>
                </a:solidFill>
                <a:ea typeface="SimSun" charset="0"/>
                <a:cs typeface="Arial" charset="0"/>
              </a:rPr>
              <a:t>MEPhI</a:t>
            </a:r>
            <a:r>
              <a:rPr kumimoji="0" lang="en-US" altLang="ru-RU" sz="1600" b="1" dirty="0" smtClean="0">
                <a:solidFill>
                  <a:srgbClr val="000090"/>
                </a:solidFill>
                <a:ea typeface="SimSun" charset="0"/>
                <a:cs typeface="Arial" charset="0"/>
              </a:rPr>
              <a:t>-</a:t>
            </a:r>
            <a:r>
              <a:rPr kumimoji="0" lang="en-US" altLang="ru-RU" sz="1600" b="1" dirty="0" err="1" smtClean="0">
                <a:solidFill>
                  <a:srgbClr val="000090"/>
                </a:solidFill>
                <a:ea typeface="SimSun" charset="0"/>
                <a:cs typeface="Arial" charset="0"/>
              </a:rPr>
              <a:t>Snezhinsk</a:t>
            </a:r>
            <a:endParaRPr kumimoji="0" lang="ru-RU" altLang="ru-RU" sz="1600" b="1" dirty="0">
              <a:solidFill>
                <a:srgbClr val="000090"/>
              </a:solidFill>
              <a:ea typeface="SimSun" charset="0"/>
              <a:cs typeface="Arial" charset="0"/>
            </a:endParaRPr>
          </a:p>
        </p:txBody>
      </p:sp>
      <p:sp>
        <p:nvSpPr>
          <p:cNvPr id="3" name="Прямоугольник 2"/>
          <p:cNvSpPr/>
          <p:nvPr/>
        </p:nvSpPr>
        <p:spPr>
          <a:xfrm>
            <a:off x="5436096" y="2154342"/>
            <a:ext cx="2232248" cy="338554"/>
          </a:xfrm>
          <a:prstGeom prst="rect">
            <a:avLst/>
          </a:prstGeom>
        </p:spPr>
        <p:txBody>
          <a:bodyPr wrap="square">
            <a:spAutoFit/>
          </a:bodyPr>
          <a:lstStyle/>
          <a:p>
            <a:r>
              <a:rPr lang="en-GB" dirty="0"/>
              <a:t>d</a:t>
            </a:r>
            <a:r>
              <a:rPr lang="en-GB" dirty="0" smtClean="0"/>
              <a:t> ~</a:t>
            </a:r>
            <a:r>
              <a:rPr lang="en-GB" dirty="0"/>
              <a:t>10 </a:t>
            </a:r>
            <a:r>
              <a:rPr lang="en-GB" dirty="0" smtClean="0"/>
              <a:t>mA, C</a:t>
            </a:r>
            <a:r>
              <a:rPr lang="en-GB" baseline="30000" dirty="0" smtClean="0"/>
              <a:t>4+ </a:t>
            </a:r>
            <a:r>
              <a:rPr lang="en-GB" dirty="0" smtClean="0"/>
              <a:t>~</a:t>
            </a:r>
            <a:r>
              <a:rPr lang="en-GB" dirty="0"/>
              <a:t>5 </a:t>
            </a:r>
            <a:r>
              <a:rPr lang="en-GB" dirty="0" smtClean="0"/>
              <a:t>mA</a:t>
            </a:r>
            <a:endParaRPr lang="ru-RU" dirty="0"/>
          </a:p>
        </p:txBody>
      </p:sp>
      <p:sp>
        <p:nvSpPr>
          <p:cNvPr id="20" name="Прямоугольник 1"/>
          <p:cNvSpPr>
            <a:spLocks noChangeArrowheads="1"/>
          </p:cNvSpPr>
          <p:nvPr/>
        </p:nvSpPr>
        <p:spPr bwMode="auto">
          <a:xfrm>
            <a:off x="3635896" y="6427423"/>
            <a:ext cx="3527425" cy="400110"/>
          </a:xfrm>
          <a:prstGeom prst="rect">
            <a:avLst/>
          </a:prstGeom>
          <a:solidFill>
            <a:srgbClr val="FFFFFF"/>
          </a:solidFill>
          <a:ln>
            <a:noFill/>
          </a:ln>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2000" b="1" dirty="0" smtClean="0">
                <a:solidFill>
                  <a:schemeClr val="tx1"/>
                </a:solidFill>
                <a:ea typeface="SimSun" charset="0"/>
                <a:cs typeface="Arial" charset="0"/>
              </a:rPr>
              <a:t>IAP, BEVATECH, JINR, ITEP</a:t>
            </a:r>
            <a:endParaRPr kumimoji="0" lang="ru-RU" altLang="ru-RU" sz="2000" b="1" dirty="0">
              <a:solidFill>
                <a:schemeClr val="tx1"/>
              </a:solidFill>
              <a:ea typeface="SimSun" charset="0"/>
              <a:cs typeface="Arial" charset="0"/>
            </a:endParaRPr>
          </a:p>
        </p:txBody>
      </p:sp>
      <p:pic>
        <p:nvPicPr>
          <p:cNvPr id="21" name="Рисунок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05204" y="3027489"/>
            <a:ext cx="4714125" cy="3830511"/>
          </a:xfrm>
          <a:prstGeom prst="rect">
            <a:avLst/>
          </a:prstGeom>
        </p:spPr>
      </p:pic>
    </p:spTree>
    <p:extLst>
      <p:ext uri="{BB962C8B-B14F-4D97-AF65-F5344CB8AC3E}">
        <p14:creationId xmlns:p14="http://schemas.microsoft.com/office/powerpoint/2010/main" val="380711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val="4082698576"/>
              </p:ext>
            </p:extLst>
          </p:nvPr>
        </p:nvGraphicFramePr>
        <p:xfrm>
          <a:off x="35496" y="116632"/>
          <a:ext cx="7110522" cy="3600400"/>
        </p:xfrm>
        <a:graphic>
          <a:graphicData uri="http://schemas.openxmlformats.org/presentationml/2006/ole">
            <mc:AlternateContent xmlns:mc="http://schemas.openxmlformats.org/markup-compatibility/2006">
              <mc:Choice xmlns:v="urn:schemas-microsoft-com:vml" Requires="v">
                <p:oleObj spid="_x0000_s106582" name="Документ" r:id="rId4" imgW="6197600" imgH="3136900" progId="Word.Document.12">
                  <p:embed/>
                </p:oleObj>
              </mc:Choice>
              <mc:Fallback>
                <p:oleObj name="Документ" r:id="rId4" imgW="6197600" imgH="3136900" progId="Word.Document.12">
                  <p:embed/>
                  <p:pic>
                    <p:nvPicPr>
                      <p:cNvPr id="0" name=""/>
                      <p:cNvPicPr/>
                      <p:nvPr/>
                    </p:nvPicPr>
                    <p:blipFill>
                      <a:blip r:embed="rId5"/>
                      <a:stretch>
                        <a:fillRect/>
                      </a:stretch>
                    </p:blipFill>
                    <p:spPr>
                      <a:xfrm>
                        <a:off x="35496" y="116632"/>
                        <a:ext cx="7110522" cy="3600400"/>
                      </a:xfrm>
                      <a:prstGeom prst="rect">
                        <a:avLst/>
                      </a:prstGeom>
                    </p:spPr>
                  </p:pic>
                </p:oleObj>
              </mc:Fallback>
            </mc:AlternateContent>
          </a:graphicData>
        </a:graphic>
      </p:graphicFrame>
      <p:sp>
        <p:nvSpPr>
          <p:cNvPr id="2054" name="Прямоугольник 8"/>
          <p:cNvSpPr>
            <a:spLocks noChangeArrowheads="1"/>
          </p:cNvSpPr>
          <p:nvPr/>
        </p:nvSpPr>
        <p:spPr bwMode="auto">
          <a:xfrm>
            <a:off x="0" y="5257800"/>
            <a:ext cx="550810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400" dirty="0"/>
              <a:t>The ion beam motion stability analysis show that with the slipping factor about 17.5%  the new SC </a:t>
            </a:r>
            <a:r>
              <a:rPr lang="en-US" sz="1400" dirty="0" err="1"/>
              <a:t>linac</a:t>
            </a:r>
            <a:r>
              <a:rPr lang="en-US" sz="1400" dirty="0"/>
              <a:t> will consists of four groups of cavities having geometrical velocities of β</a:t>
            </a:r>
            <a:r>
              <a:rPr lang="en-US" sz="1400" i="1" baseline="-25000" dirty="0"/>
              <a:t>g</a:t>
            </a:r>
            <a:r>
              <a:rPr lang="en-US" sz="1400" dirty="0"/>
              <a:t>=0.07, 0.141, 0.225 and 0.314. First two groups of cavities should be two-gap QWR’s and the other – four-gap CH-cavities or Spoke-cavities. </a:t>
            </a:r>
            <a:r>
              <a:rPr lang="en-US" sz="1400" dirty="0" smtClean="0"/>
              <a:t>The </a:t>
            </a:r>
            <a:r>
              <a:rPr lang="en-US" sz="1400" dirty="0"/>
              <a:t>total length of the </a:t>
            </a:r>
            <a:r>
              <a:rPr lang="en-US" sz="1400" dirty="0" err="1"/>
              <a:t>linac</a:t>
            </a:r>
            <a:r>
              <a:rPr lang="en-US" sz="1400" dirty="0"/>
              <a:t> was reduced from 17.8 to 15.5 m and the number of cavities was also reduced from 32 to 28.</a:t>
            </a:r>
            <a:r>
              <a:rPr lang="ru-RU" sz="1400" dirty="0"/>
              <a:t> </a:t>
            </a:r>
          </a:p>
        </p:txBody>
      </p:sp>
      <p:sp>
        <p:nvSpPr>
          <p:cNvPr id="11" name="Скругленный прямоугольник 10"/>
          <p:cNvSpPr/>
          <p:nvPr/>
        </p:nvSpPr>
        <p:spPr bwMode="auto">
          <a:xfrm>
            <a:off x="401638" y="4105275"/>
            <a:ext cx="865187" cy="357188"/>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defTabSz="449263" eaLnBrk="1">
              <a:lnSpc>
                <a:spcPct val="93000"/>
              </a:lnSpc>
              <a:buClr>
                <a:srgbClr val="000000"/>
              </a:buClr>
              <a:buSzPct val="100000"/>
              <a:buFont typeface="Times New Roman" pitchFamily="16" charset="0"/>
              <a:buNone/>
              <a:defRPr/>
            </a:pPr>
            <a:r>
              <a:rPr lang="en-US" sz="1500" dirty="0">
                <a:latin typeface="Arial" charset="0"/>
                <a:ea typeface="SimSun" charset="-122"/>
              </a:rPr>
              <a:t>Source</a:t>
            </a:r>
            <a:endParaRPr lang="ru-RU" sz="1500" dirty="0">
              <a:latin typeface="Arial" charset="0"/>
              <a:ea typeface="SimSun" charset="-122"/>
            </a:endParaRPr>
          </a:p>
        </p:txBody>
      </p:sp>
      <p:cxnSp>
        <p:nvCxnSpPr>
          <p:cNvPr id="2057" name="Прямая со стрелкой 12"/>
          <p:cNvCxnSpPr>
            <a:cxnSpLocks noChangeShapeType="1"/>
            <a:stCxn id="11" idx="3"/>
          </p:cNvCxnSpPr>
          <p:nvPr/>
        </p:nvCxnSpPr>
        <p:spPr bwMode="auto">
          <a:xfrm flipV="1">
            <a:off x="1266825" y="4279900"/>
            <a:ext cx="215900" cy="4763"/>
          </a:xfrm>
          <a:prstGeom prst="straightConnector1">
            <a:avLst/>
          </a:prstGeom>
          <a:noFill/>
          <a:ln w="38100">
            <a:solidFill>
              <a:schemeClr val="tx1"/>
            </a:solidFill>
            <a:round/>
            <a:headEnd/>
            <a:tailEnd type="triangle" w="med" len="med"/>
          </a:ln>
        </p:spPr>
      </p:cxnSp>
      <p:sp>
        <p:nvSpPr>
          <p:cNvPr id="14" name="Скругленный прямоугольник 13"/>
          <p:cNvSpPr/>
          <p:nvPr/>
        </p:nvSpPr>
        <p:spPr bwMode="auto">
          <a:xfrm>
            <a:off x="1492250" y="4105275"/>
            <a:ext cx="758825" cy="357188"/>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defTabSz="449263" eaLnBrk="1">
              <a:lnSpc>
                <a:spcPct val="93000"/>
              </a:lnSpc>
              <a:buClr>
                <a:srgbClr val="000000"/>
              </a:buClr>
              <a:buSzPct val="100000"/>
              <a:buFont typeface="Times New Roman" pitchFamily="16" charset="0"/>
              <a:buNone/>
              <a:defRPr/>
            </a:pPr>
            <a:r>
              <a:rPr lang="en-US" sz="1500" dirty="0">
                <a:latin typeface="Arial" charset="0"/>
                <a:ea typeface="SimSun" charset="-122"/>
              </a:rPr>
              <a:t>LEBT</a:t>
            </a:r>
            <a:endParaRPr lang="ru-RU" sz="1500" dirty="0">
              <a:latin typeface="Arial" charset="0"/>
              <a:ea typeface="SimSun" charset="-122"/>
            </a:endParaRPr>
          </a:p>
        </p:txBody>
      </p:sp>
      <p:cxnSp>
        <p:nvCxnSpPr>
          <p:cNvPr id="2059" name="Прямая со стрелкой 14"/>
          <p:cNvCxnSpPr>
            <a:cxnSpLocks noChangeShapeType="1"/>
            <a:stCxn id="14" idx="3"/>
          </p:cNvCxnSpPr>
          <p:nvPr/>
        </p:nvCxnSpPr>
        <p:spPr bwMode="auto">
          <a:xfrm flipV="1">
            <a:off x="2251075" y="4279900"/>
            <a:ext cx="322263" cy="4763"/>
          </a:xfrm>
          <a:prstGeom prst="straightConnector1">
            <a:avLst/>
          </a:prstGeom>
          <a:noFill/>
          <a:ln w="38100">
            <a:solidFill>
              <a:schemeClr val="tx1"/>
            </a:solidFill>
            <a:round/>
            <a:headEnd/>
            <a:tailEnd type="triangle" w="med" len="med"/>
          </a:ln>
        </p:spPr>
      </p:cxnSp>
      <p:sp>
        <p:nvSpPr>
          <p:cNvPr id="2060" name="Скругленный прямоугольник 15"/>
          <p:cNvSpPr>
            <a:spLocks noChangeArrowheads="1"/>
          </p:cNvSpPr>
          <p:nvPr/>
        </p:nvSpPr>
        <p:spPr bwMode="auto">
          <a:xfrm>
            <a:off x="2582863" y="4105275"/>
            <a:ext cx="976312" cy="357188"/>
          </a:xfrm>
          <a:prstGeom prst="roundRect">
            <a:avLst>
              <a:gd name="adj" fmla="val 16667"/>
            </a:avLst>
          </a:prstGeom>
          <a:solidFill>
            <a:srgbClr val="FFFF00"/>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r>
              <a:rPr lang="en-US" sz="1500">
                <a:ea typeface="SimSun" charset="0"/>
                <a:cs typeface="SimSun" charset="0"/>
              </a:rPr>
              <a:t>RFQ (FI)</a:t>
            </a:r>
            <a:endParaRPr lang="ru-RU" sz="1500">
              <a:ea typeface="SimSun" charset="0"/>
              <a:cs typeface="SimSun" charset="0"/>
            </a:endParaRPr>
          </a:p>
        </p:txBody>
      </p:sp>
      <p:cxnSp>
        <p:nvCxnSpPr>
          <p:cNvPr id="2061" name="Прямая со стрелкой 16"/>
          <p:cNvCxnSpPr>
            <a:cxnSpLocks noChangeShapeType="1"/>
            <a:stCxn id="2060" idx="3"/>
          </p:cNvCxnSpPr>
          <p:nvPr/>
        </p:nvCxnSpPr>
        <p:spPr bwMode="auto">
          <a:xfrm flipV="1">
            <a:off x="3559175" y="4279900"/>
            <a:ext cx="303213" cy="4763"/>
          </a:xfrm>
          <a:prstGeom prst="straightConnector1">
            <a:avLst/>
          </a:prstGeom>
          <a:noFill/>
          <a:ln w="38100">
            <a:solidFill>
              <a:schemeClr val="tx1"/>
            </a:solidFill>
            <a:round/>
            <a:headEnd/>
            <a:tailEnd type="triangle" w="med" len="med"/>
          </a:ln>
        </p:spPr>
      </p:cxnSp>
      <p:sp>
        <p:nvSpPr>
          <p:cNvPr id="2062" name="Скругленный прямоугольник 23"/>
          <p:cNvSpPr>
            <a:spLocks noChangeArrowheads="1"/>
          </p:cNvSpPr>
          <p:nvPr/>
        </p:nvSpPr>
        <p:spPr bwMode="auto">
          <a:xfrm>
            <a:off x="3862388" y="4102100"/>
            <a:ext cx="1052512" cy="357188"/>
          </a:xfrm>
          <a:prstGeom prst="roundRect">
            <a:avLst>
              <a:gd name="adj" fmla="val 16667"/>
            </a:avLst>
          </a:prstGeom>
          <a:solidFill>
            <a:srgbClr val="FFCC66"/>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r>
              <a:rPr lang="en-US" sz="1500">
                <a:ea typeface="SimSun" charset="0"/>
                <a:cs typeface="SimSun" charset="0"/>
              </a:rPr>
              <a:t>      RFQ</a:t>
            </a:r>
            <a:endParaRPr lang="ru-RU" sz="1500">
              <a:ea typeface="SimSun" charset="0"/>
              <a:cs typeface="SimSun" charset="0"/>
            </a:endParaRPr>
          </a:p>
        </p:txBody>
      </p:sp>
      <p:cxnSp>
        <p:nvCxnSpPr>
          <p:cNvPr id="2063" name="Прямая со стрелкой 24"/>
          <p:cNvCxnSpPr>
            <a:cxnSpLocks noChangeShapeType="1"/>
            <a:stCxn id="2062" idx="3"/>
          </p:cNvCxnSpPr>
          <p:nvPr/>
        </p:nvCxnSpPr>
        <p:spPr bwMode="auto">
          <a:xfrm flipV="1">
            <a:off x="4914900" y="4276725"/>
            <a:ext cx="227013" cy="3175"/>
          </a:xfrm>
          <a:prstGeom prst="straightConnector1">
            <a:avLst/>
          </a:prstGeom>
          <a:noFill/>
          <a:ln w="38100">
            <a:solidFill>
              <a:schemeClr val="tx1"/>
            </a:solidFill>
            <a:round/>
            <a:headEnd/>
            <a:tailEnd type="triangle" w="med" len="med"/>
          </a:ln>
        </p:spPr>
      </p:cxnSp>
      <p:sp>
        <p:nvSpPr>
          <p:cNvPr id="2064" name="Скругленный прямоугольник 25"/>
          <p:cNvSpPr>
            <a:spLocks noChangeArrowheads="1"/>
          </p:cNvSpPr>
          <p:nvPr/>
        </p:nvSpPr>
        <p:spPr bwMode="auto">
          <a:xfrm>
            <a:off x="6108700" y="4098925"/>
            <a:ext cx="767556" cy="410195"/>
          </a:xfrm>
          <a:prstGeom prst="roundRect">
            <a:avLst>
              <a:gd name="adj" fmla="val 16667"/>
            </a:avLst>
          </a:prstGeom>
          <a:solidFill>
            <a:srgbClr val="00B8FF"/>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r>
              <a:rPr lang="en-US" sz="1500" dirty="0">
                <a:ea typeface="SimSun" charset="0"/>
                <a:cs typeface="SimSun" charset="0"/>
              </a:rPr>
              <a:t>QWR </a:t>
            </a:r>
          </a:p>
        </p:txBody>
      </p:sp>
      <p:cxnSp>
        <p:nvCxnSpPr>
          <p:cNvPr id="2065" name="Прямая со стрелкой 26"/>
          <p:cNvCxnSpPr>
            <a:cxnSpLocks noChangeShapeType="1"/>
          </p:cNvCxnSpPr>
          <p:nvPr/>
        </p:nvCxnSpPr>
        <p:spPr bwMode="auto">
          <a:xfrm>
            <a:off x="6924575" y="4273550"/>
            <a:ext cx="239713" cy="0"/>
          </a:xfrm>
          <a:prstGeom prst="straightConnector1">
            <a:avLst/>
          </a:prstGeom>
          <a:noFill/>
          <a:ln w="38100">
            <a:solidFill>
              <a:schemeClr val="tx1"/>
            </a:solidFill>
            <a:round/>
            <a:headEnd/>
            <a:tailEnd type="triangle" w="med" len="med"/>
          </a:ln>
        </p:spPr>
      </p:cxnSp>
      <p:sp>
        <p:nvSpPr>
          <p:cNvPr id="2066" name="Скругленный прямоугольник 30"/>
          <p:cNvSpPr>
            <a:spLocks noChangeArrowheads="1"/>
          </p:cNvSpPr>
          <p:nvPr/>
        </p:nvSpPr>
        <p:spPr bwMode="auto">
          <a:xfrm>
            <a:off x="5141913" y="4103688"/>
            <a:ext cx="728662" cy="355600"/>
          </a:xfrm>
          <a:prstGeom prst="roundRect">
            <a:avLst>
              <a:gd name="adj" fmla="val 16667"/>
            </a:avLst>
          </a:prstGeom>
          <a:solidFill>
            <a:srgbClr val="FF9900"/>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r>
              <a:rPr lang="en-US" sz="1500">
                <a:ea typeface="SimSun" charset="0"/>
                <a:cs typeface="SimSun" charset="0"/>
              </a:rPr>
              <a:t>QWR</a:t>
            </a:r>
            <a:endParaRPr lang="ru-RU" sz="1500">
              <a:latin typeface="Arial" charset="0"/>
              <a:ea typeface="SimSun" charset="0"/>
              <a:cs typeface="SimSun" charset="0"/>
            </a:endParaRPr>
          </a:p>
        </p:txBody>
      </p:sp>
      <p:cxnSp>
        <p:nvCxnSpPr>
          <p:cNvPr id="2067" name="Прямая со стрелкой 31"/>
          <p:cNvCxnSpPr>
            <a:cxnSpLocks noChangeShapeType="1"/>
          </p:cNvCxnSpPr>
          <p:nvPr/>
        </p:nvCxnSpPr>
        <p:spPr bwMode="auto">
          <a:xfrm flipV="1">
            <a:off x="5876925" y="4279900"/>
            <a:ext cx="225425" cy="4763"/>
          </a:xfrm>
          <a:prstGeom prst="straightConnector1">
            <a:avLst/>
          </a:prstGeom>
          <a:noFill/>
          <a:ln w="38100">
            <a:solidFill>
              <a:schemeClr val="tx1"/>
            </a:solidFill>
            <a:round/>
            <a:headEnd/>
            <a:tailEnd type="triangle" w="med" len="med"/>
          </a:ln>
        </p:spPr>
      </p:cxnSp>
      <p:sp>
        <p:nvSpPr>
          <p:cNvPr id="2068" name="Скругленный прямоугольник 39"/>
          <p:cNvSpPr>
            <a:spLocks noChangeArrowheads="1"/>
          </p:cNvSpPr>
          <p:nvPr/>
        </p:nvSpPr>
        <p:spPr bwMode="auto">
          <a:xfrm>
            <a:off x="7164288" y="4102100"/>
            <a:ext cx="1590775" cy="407020"/>
          </a:xfrm>
          <a:prstGeom prst="roundRect">
            <a:avLst>
              <a:gd name="adj" fmla="val 16667"/>
            </a:avLst>
          </a:prstGeom>
          <a:solidFill>
            <a:srgbClr val="00B8FF"/>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r>
              <a:rPr lang="en-US" sz="1500" dirty="0" smtClean="0">
                <a:ea typeface="SimSun" charset="0"/>
                <a:cs typeface="SimSun" charset="0"/>
              </a:rPr>
              <a:t>CH/HWR:</a:t>
            </a:r>
            <a:r>
              <a:rPr lang="en-US" sz="1500" dirty="0" smtClean="0">
                <a:cs typeface="SimSun" charset="0"/>
              </a:rPr>
              <a:t> 2 </a:t>
            </a:r>
            <a:r>
              <a:rPr lang="en-US" sz="1500" dirty="0" smtClean="0">
                <a:ea typeface="SimSun" charset="0"/>
                <a:cs typeface="SimSun" charset="0"/>
              </a:rPr>
              <a:t>gr.</a:t>
            </a:r>
            <a:endParaRPr lang="ru-RU" sz="1500" dirty="0">
              <a:ea typeface="SimSun" charset="0"/>
              <a:cs typeface="SimSun" charset="0"/>
            </a:endParaRPr>
          </a:p>
        </p:txBody>
      </p:sp>
      <p:cxnSp>
        <p:nvCxnSpPr>
          <p:cNvPr id="2069" name="Прямая со стрелкой 40"/>
          <p:cNvCxnSpPr>
            <a:cxnSpLocks noChangeShapeType="1"/>
          </p:cNvCxnSpPr>
          <p:nvPr/>
        </p:nvCxnSpPr>
        <p:spPr bwMode="auto">
          <a:xfrm>
            <a:off x="8750300" y="4279900"/>
            <a:ext cx="215900" cy="0"/>
          </a:xfrm>
          <a:prstGeom prst="straightConnector1">
            <a:avLst/>
          </a:prstGeom>
          <a:noFill/>
          <a:ln w="38100">
            <a:solidFill>
              <a:schemeClr val="tx1"/>
            </a:solidFill>
            <a:round/>
            <a:headEnd/>
            <a:tailEnd type="triangle" w="med" len="med"/>
          </a:ln>
        </p:spPr>
      </p:cxnSp>
      <p:sp>
        <p:nvSpPr>
          <p:cNvPr id="2070" name="TextBox 44"/>
          <p:cNvSpPr txBox="1">
            <a:spLocks noChangeArrowheads="1"/>
          </p:cNvSpPr>
          <p:nvPr/>
        </p:nvSpPr>
        <p:spPr bwMode="auto">
          <a:xfrm>
            <a:off x="1363663" y="3832225"/>
            <a:ext cx="1127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a:sym typeface="Symbol" charset="0"/>
              </a:rPr>
              <a:t></a:t>
            </a:r>
            <a:r>
              <a:rPr lang="en-US" sz="1400"/>
              <a:t>1-1.5 m</a:t>
            </a:r>
            <a:r>
              <a:rPr lang="ru-RU" sz="1400"/>
              <a:t> </a:t>
            </a:r>
            <a:r>
              <a:rPr lang="en-US" sz="1400">
                <a:sym typeface="Symbol" charset="0"/>
              </a:rPr>
              <a:t></a:t>
            </a:r>
            <a:endParaRPr lang="ru-RU" sz="1400"/>
          </a:p>
        </p:txBody>
      </p:sp>
      <p:sp>
        <p:nvSpPr>
          <p:cNvPr id="2071" name="TextBox 45"/>
          <p:cNvSpPr txBox="1">
            <a:spLocks noChangeArrowheads="1"/>
          </p:cNvSpPr>
          <p:nvPr/>
        </p:nvSpPr>
        <p:spPr bwMode="auto">
          <a:xfrm>
            <a:off x="2475043" y="3832225"/>
            <a:ext cx="1177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dirty="0" smtClean="0">
                <a:sym typeface="Symbol" charset="0"/>
              </a:rPr>
              <a:t></a:t>
            </a:r>
            <a:r>
              <a:rPr lang="ru-RU" sz="1400" dirty="0">
                <a:sym typeface="Symbol" charset="0"/>
              </a:rPr>
              <a:t> </a:t>
            </a:r>
            <a:r>
              <a:rPr lang="ru-RU" sz="1400" dirty="0" smtClean="0">
                <a:sym typeface="Symbol" charset="0"/>
              </a:rPr>
              <a:t>1.5-2 </a:t>
            </a:r>
            <a:r>
              <a:rPr lang="en-US" sz="1400" dirty="0" smtClean="0">
                <a:sym typeface="Symbol" charset="0"/>
              </a:rPr>
              <a:t>m</a:t>
            </a:r>
            <a:r>
              <a:rPr lang="ru-RU" sz="1400" dirty="0" smtClean="0"/>
              <a:t> </a:t>
            </a:r>
            <a:r>
              <a:rPr lang="en-US" sz="1400" dirty="0">
                <a:sym typeface="Symbol" charset="0"/>
              </a:rPr>
              <a:t></a:t>
            </a:r>
            <a:endParaRPr lang="ru-RU" sz="1400" dirty="0"/>
          </a:p>
        </p:txBody>
      </p:sp>
      <p:sp>
        <p:nvSpPr>
          <p:cNvPr id="2072" name="TextBox 46"/>
          <p:cNvSpPr txBox="1">
            <a:spLocks noChangeArrowheads="1"/>
          </p:cNvSpPr>
          <p:nvPr/>
        </p:nvSpPr>
        <p:spPr bwMode="auto">
          <a:xfrm>
            <a:off x="3913188" y="3832225"/>
            <a:ext cx="847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a:sym typeface="Symbol" charset="0"/>
              </a:rPr>
              <a:t></a:t>
            </a:r>
            <a:r>
              <a:rPr lang="en-US" sz="1400"/>
              <a:t>3 m</a:t>
            </a:r>
            <a:r>
              <a:rPr lang="ru-RU" sz="1400"/>
              <a:t> </a:t>
            </a:r>
            <a:r>
              <a:rPr lang="en-US" sz="1400">
                <a:sym typeface="Symbol" charset="0"/>
              </a:rPr>
              <a:t></a:t>
            </a:r>
            <a:endParaRPr lang="ru-RU" sz="1400"/>
          </a:p>
        </p:txBody>
      </p:sp>
      <p:sp>
        <p:nvSpPr>
          <p:cNvPr id="2073" name="TextBox 47"/>
          <p:cNvSpPr txBox="1">
            <a:spLocks noChangeArrowheads="1"/>
          </p:cNvSpPr>
          <p:nvPr/>
        </p:nvSpPr>
        <p:spPr bwMode="auto">
          <a:xfrm>
            <a:off x="4994275" y="3832225"/>
            <a:ext cx="9909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dirty="0" smtClean="0">
                <a:sym typeface="Symbol" charset="0"/>
              </a:rPr>
              <a:t>1.8</a:t>
            </a:r>
            <a:r>
              <a:rPr lang="en-US" sz="1400" dirty="0" smtClean="0"/>
              <a:t> </a:t>
            </a:r>
            <a:r>
              <a:rPr lang="en-US" sz="1400" dirty="0"/>
              <a:t>m</a:t>
            </a:r>
            <a:r>
              <a:rPr lang="ru-RU" sz="1400" dirty="0"/>
              <a:t> </a:t>
            </a:r>
            <a:r>
              <a:rPr lang="en-US" sz="1400" dirty="0">
                <a:sym typeface="Symbol" charset="0"/>
              </a:rPr>
              <a:t></a:t>
            </a:r>
            <a:endParaRPr lang="ru-RU" sz="1400" dirty="0"/>
          </a:p>
        </p:txBody>
      </p:sp>
      <p:sp>
        <p:nvSpPr>
          <p:cNvPr id="2074" name="TextBox 48"/>
          <p:cNvSpPr txBox="1">
            <a:spLocks noChangeArrowheads="1"/>
          </p:cNvSpPr>
          <p:nvPr/>
        </p:nvSpPr>
        <p:spPr bwMode="auto">
          <a:xfrm>
            <a:off x="6000659" y="3832225"/>
            <a:ext cx="9909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dirty="0" smtClean="0">
                <a:sym typeface="Symbol" charset="0"/>
              </a:rPr>
              <a:t>3.1</a:t>
            </a:r>
            <a:r>
              <a:rPr lang="en-US" sz="1400" dirty="0" smtClean="0"/>
              <a:t> </a:t>
            </a:r>
            <a:r>
              <a:rPr lang="en-US" sz="1400" dirty="0"/>
              <a:t>m</a:t>
            </a:r>
            <a:r>
              <a:rPr lang="ru-RU" sz="1400" dirty="0"/>
              <a:t> </a:t>
            </a:r>
            <a:r>
              <a:rPr lang="en-US" sz="1400" dirty="0">
                <a:sym typeface="Symbol" charset="0"/>
              </a:rPr>
              <a:t></a:t>
            </a:r>
            <a:endParaRPr lang="ru-RU" sz="1400" dirty="0"/>
          </a:p>
        </p:txBody>
      </p:sp>
      <p:sp>
        <p:nvSpPr>
          <p:cNvPr id="2075" name="TextBox 49"/>
          <p:cNvSpPr txBox="1">
            <a:spLocks noChangeArrowheads="1"/>
          </p:cNvSpPr>
          <p:nvPr/>
        </p:nvSpPr>
        <p:spPr bwMode="auto">
          <a:xfrm>
            <a:off x="7297738" y="3832225"/>
            <a:ext cx="13888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dirty="0" smtClean="0">
                <a:sym typeface="Symbol" charset="0"/>
              </a:rPr>
              <a:t>5.5 + 4.9</a:t>
            </a:r>
            <a:r>
              <a:rPr lang="en-US" sz="1400" dirty="0" smtClean="0"/>
              <a:t> m</a:t>
            </a:r>
            <a:r>
              <a:rPr lang="ru-RU" sz="1400" dirty="0" smtClean="0"/>
              <a:t> </a:t>
            </a:r>
            <a:r>
              <a:rPr lang="en-US" sz="1400" dirty="0">
                <a:sym typeface="Symbol" charset="0"/>
              </a:rPr>
              <a:t></a:t>
            </a:r>
            <a:endParaRPr lang="ru-RU" sz="1400" dirty="0"/>
          </a:p>
        </p:txBody>
      </p:sp>
      <p:sp>
        <p:nvSpPr>
          <p:cNvPr id="2076" name="Стрелка вверх 51"/>
          <p:cNvSpPr>
            <a:spLocks noChangeArrowheads="1"/>
          </p:cNvSpPr>
          <p:nvPr/>
        </p:nvSpPr>
        <p:spPr bwMode="auto">
          <a:xfrm>
            <a:off x="1308100" y="4408488"/>
            <a:ext cx="184150" cy="287337"/>
          </a:xfrm>
          <a:prstGeom prst="upArrow">
            <a:avLst>
              <a:gd name="adj1" fmla="val 50000"/>
              <a:gd name="adj2" fmla="val 49974"/>
            </a:avLst>
          </a:prstGeom>
          <a:solidFill>
            <a:srgbClr val="009242"/>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endParaRPr lang="ru-RU">
              <a:latin typeface="Arial" charset="0"/>
              <a:ea typeface="SimSun" charset="0"/>
              <a:cs typeface="SimSun" charset="0"/>
            </a:endParaRPr>
          </a:p>
        </p:txBody>
      </p:sp>
      <p:sp>
        <p:nvSpPr>
          <p:cNvPr id="2077" name="Стрелка вверх 52"/>
          <p:cNvSpPr>
            <a:spLocks noChangeArrowheads="1"/>
          </p:cNvSpPr>
          <p:nvPr/>
        </p:nvSpPr>
        <p:spPr bwMode="auto">
          <a:xfrm>
            <a:off x="3598863" y="4408488"/>
            <a:ext cx="184150" cy="287337"/>
          </a:xfrm>
          <a:prstGeom prst="upArrow">
            <a:avLst>
              <a:gd name="adj1" fmla="val 50000"/>
              <a:gd name="adj2" fmla="val 49974"/>
            </a:avLst>
          </a:prstGeom>
          <a:solidFill>
            <a:srgbClr val="009242"/>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endParaRPr lang="ru-RU">
              <a:latin typeface="Arial" charset="0"/>
              <a:ea typeface="SimSun" charset="0"/>
              <a:cs typeface="SimSun" charset="0"/>
            </a:endParaRPr>
          </a:p>
        </p:txBody>
      </p:sp>
      <p:sp>
        <p:nvSpPr>
          <p:cNvPr id="2078" name="Стрелка вверх 53"/>
          <p:cNvSpPr>
            <a:spLocks noChangeArrowheads="1"/>
          </p:cNvSpPr>
          <p:nvPr/>
        </p:nvSpPr>
        <p:spPr bwMode="auto">
          <a:xfrm>
            <a:off x="4932363" y="4408488"/>
            <a:ext cx="184150" cy="287337"/>
          </a:xfrm>
          <a:prstGeom prst="upArrow">
            <a:avLst>
              <a:gd name="adj1" fmla="val 50000"/>
              <a:gd name="adj2" fmla="val 49974"/>
            </a:avLst>
          </a:prstGeom>
          <a:solidFill>
            <a:srgbClr val="009242"/>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endParaRPr lang="ru-RU">
              <a:latin typeface="Arial" charset="0"/>
              <a:ea typeface="SimSun" charset="0"/>
              <a:cs typeface="SimSun" charset="0"/>
            </a:endParaRPr>
          </a:p>
        </p:txBody>
      </p:sp>
      <p:sp>
        <p:nvSpPr>
          <p:cNvPr id="2079" name="Стрелка вверх 54"/>
          <p:cNvSpPr>
            <a:spLocks noChangeArrowheads="1"/>
          </p:cNvSpPr>
          <p:nvPr/>
        </p:nvSpPr>
        <p:spPr bwMode="auto">
          <a:xfrm>
            <a:off x="6906543" y="4408488"/>
            <a:ext cx="185737" cy="287337"/>
          </a:xfrm>
          <a:prstGeom prst="upArrow">
            <a:avLst>
              <a:gd name="adj1" fmla="val 50000"/>
              <a:gd name="adj2" fmla="val 49547"/>
            </a:avLst>
          </a:prstGeom>
          <a:solidFill>
            <a:srgbClr val="009242"/>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endParaRPr lang="ru-RU">
              <a:latin typeface="Arial" charset="0"/>
              <a:ea typeface="SimSun" charset="0"/>
              <a:cs typeface="SimSun" charset="0"/>
            </a:endParaRPr>
          </a:p>
        </p:txBody>
      </p:sp>
      <p:sp>
        <p:nvSpPr>
          <p:cNvPr id="2080" name="Стрелка вверх 55"/>
          <p:cNvSpPr>
            <a:spLocks noChangeArrowheads="1"/>
          </p:cNvSpPr>
          <p:nvPr/>
        </p:nvSpPr>
        <p:spPr bwMode="auto">
          <a:xfrm>
            <a:off x="8796113" y="4408488"/>
            <a:ext cx="184150" cy="287337"/>
          </a:xfrm>
          <a:prstGeom prst="upArrow">
            <a:avLst>
              <a:gd name="adj1" fmla="val 50000"/>
              <a:gd name="adj2" fmla="val 49974"/>
            </a:avLst>
          </a:prstGeom>
          <a:solidFill>
            <a:srgbClr val="009242"/>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endParaRPr lang="ru-RU">
              <a:latin typeface="Arial" charset="0"/>
              <a:ea typeface="SimSun" charset="0"/>
              <a:cs typeface="SimSun" charset="0"/>
            </a:endParaRPr>
          </a:p>
        </p:txBody>
      </p:sp>
      <p:sp>
        <p:nvSpPr>
          <p:cNvPr id="2081" name="TextBox 56"/>
          <p:cNvSpPr txBox="1">
            <a:spLocks noChangeArrowheads="1"/>
          </p:cNvSpPr>
          <p:nvPr/>
        </p:nvSpPr>
        <p:spPr bwMode="auto">
          <a:xfrm>
            <a:off x="971550" y="4682407"/>
            <a:ext cx="846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a:sym typeface="Symbol" charset="0"/>
              </a:rPr>
              <a:t>~60 keV</a:t>
            </a:r>
            <a:endParaRPr lang="ru-RU" sz="1400"/>
          </a:p>
        </p:txBody>
      </p:sp>
      <p:sp>
        <p:nvSpPr>
          <p:cNvPr id="2082" name="TextBox 57"/>
          <p:cNvSpPr txBox="1">
            <a:spLocks noChangeArrowheads="1"/>
          </p:cNvSpPr>
          <p:nvPr/>
        </p:nvSpPr>
        <p:spPr bwMode="auto">
          <a:xfrm>
            <a:off x="3078163" y="4687170"/>
            <a:ext cx="7745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dirty="0" smtClean="0">
                <a:sym typeface="Symbol" charset="0"/>
              </a:rPr>
              <a:t>160 </a:t>
            </a:r>
            <a:r>
              <a:rPr lang="en-US" sz="1400" dirty="0" err="1">
                <a:sym typeface="Symbol" charset="0"/>
              </a:rPr>
              <a:t>keV</a:t>
            </a:r>
            <a:endParaRPr lang="ru-RU" sz="1400" dirty="0"/>
          </a:p>
        </p:txBody>
      </p:sp>
      <p:sp>
        <p:nvSpPr>
          <p:cNvPr id="2083" name="TextBox 58"/>
          <p:cNvSpPr txBox="1">
            <a:spLocks noChangeArrowheads="1"/>
          </p:cNvSpPr>
          <p:nvPr/>
        </p:nvSpPr>
        <p:spPr bwMode="auto">
          <a:xfrm>
            <a:off x="4716463" y="4677645"/>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a:sym typeface="Symbol" charset="0"/>
              </a:rPr>
              <a:t>2.5 MeV</a:t>
            </a:r>
            <a:endParaRPr lang="ru-RU" sz="1400"/>
          </a:p>
        </p:txBody>
      </p:sp>
      <p:sp>
        <p:nvSpPr>
          <p:cNvPr id="2084" name="TextBox 59"/>
          <p:cNvSpPr txBox="1">
            <a:spLocks noChangeArrowheads="1"/>
          </p:cNvSpPr>
          <p:nvPr/>
        </p:nvSpPr>
        <p:spPr bwMode="auto">
          <a:xfrm>
            <a:off x="6516216" y="4653136"/>
            <a:ext cx="8899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dirty="0" smtClean="0">
                <a:sym typeface="Symbol" charset="0"/>
              </a:rPr>
              <a:t>13.5 </a:t>
            </a:r>
            <a:r>
              <a:rPr lang="en-US" sz="1400" dirty="0">
                <a:sym typeface="Symbol" charset="0"/>
              </a:rPr>
              <a:t>MeV</a:t>
            </a:r>
            <a:endParaRPr lang="ru-RU" sz="1400" dirty="0"/>
          </a:p>
        </p:txBody>
      </p:sp>
      <p:sp>
        <p:nvSpPr>
          <p:cNvPr id="2085" name="TextBox 60"/>
          <p:cNvSpPr txBox="1">
            <a:spLocks noChangeArrowheads="1"/>
          </p:cNvSpPr>
          <p:nvPr/>
        </p:nvSpPr>
        <p:spPr bwMode="auto">
          <a:xfrm>
            <a:off x="8079968" y="4688757"/>
            <a:ext cx="10577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dirty="0" smtClean="0">
                <a:sym typeface="Symbol" charset="0"/>
              </a:rPr>
              <a:t>31/50) </a:t>
            </a:r>
            <a:r>
              <a:rPr lang="en-US" sz="1400" dirty="0">
                <a:sym typeface="Symbol" charset="0"/>
              </a:rPr>
              <a:t>MeV</a:t>
            </a:r>
            <a:endParaRPr lang="ru-RU" sz="1400" dirty="0"/>
          </a:p>
        </p:txBody>
      </p:sp>
      <p:sp>
        <p:nvSpPr>
          <p:cNvPr id="2086" name="Стрелка вправо 61"/>
          <p:cNvSpPr>
            <a:spLocks noChangeArrowheads="1"/>
          </p:cNvSpPr>
          <p:nvPr/>
        </p:nvSpPr>
        <p:spPr bwMode="auto">
          <a:xfrm>
            <a:off x="5287963" y="3711575"/>
            <a:ext cx="1804987" cy="146050"/>
          </a:xfrm>
          <a:prstGeom prst="rightArrow">
            <a:avLst>
              <a:gd name="adj1" fmla="val 50000"/>
              <a:gd name="adj2" fmla="val 49835"/>
            </a:avLst>
          </a:prstGeom>
          <a:solidFill>
            <a:srgbClr val="FFCC66"/>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endParaRPr lang="ru-RU">
              <a:latin typeface="Arial" charset="0"/>
              <a:ea typeface="SimSun" charset="0"/>
              <a:cs typeface="SimSun" charset="0"/>
            </a:endParaRPr>
          </a:p>
        </p:txBody>
      </p:sp>
      <p:sp>
        <p:nvSpPr>
          <p:cNvPr id="2087" name="Стрелка вправо 62"/>
          <p:cNvSpPr>
            <a:spLocks noChangeArrowheads="1"/>
          </p:cNvSpPr>
          <p:nvPr/>
        </p:nvSpPr>
        <p:spPr bwMode="auto">
          <a:xfrm rot="10800000">
            <a:off x="2582863" y="3711575"/>
            <a:ext cx="1662112" cy="146050"/>
          </a:xfrm>
          <a:prstGeom prst="rightArrow">
            <a:avLst>
              <a:gd name="adj1" fmla="val 50000"/>
              <a:gd name="adj2" fmla="val 49842"/>
            </a:avLst>
          </a:prstGeom>
          <a:solidFill>
            <a:srgbClr val="FFCC66"/>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endParaRPr lang="ru-RU">
              <a:latin typeface="Arial" charset="0"/>
              <a:ea typeface="SimSun" charset="0"/>
              <a:cs typeface="SimSun" charset="0"/>
            </a:endParaRPr>
          </a:p>
        </p:txBody>
      </p:sp>
      <p:sp>
        <p:nvSpPr>
          <p:cNvPr id="2088" name="TextBox 63"/>
          <p:cNvSpPr txBox="1">
            <a:spLocks noChangeArrowheads="1"/>
          </p:cNvSpPr>
          <p:nvPr/>
        </p:nvSpPr>
        <p:spPr bwMode="auto">
          <a:xfrm>
            <a:off x="4306888" y="3630613"/>
            <a:ext cx="919162" cy="261937"/>
          </a:xfrm>
          <a:prstGeom prst="rect">
            <a:avLst/>
          </a:prstGeom>
          <a:solidFill>
            <a:srgbClr val="FFCC66">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100"/>
              <a:t>162.5 MHz</a:t>
            </a:r>
            <a:endParaRPr lang="ru-RU" sz="1100"/>
          </a:p>
        </p:txBody>
      </p:sp>
      <p:sp>
        <p:nvSpPr>
          <p:cNvPr id="2089" name="TextBox 64"/>
          <p:cNvSpPr txBox="1">
            <a:spLocks noChangeArrowheads="1"/>
          </p:cNvSpPr>
          <p:nvPr/>
        </p:nvSpPr>
        <p:spPr bwMode="auto">
          <a:xfrm>
            <a:off x="7807325" y="3640138"/>
            <a:ext cx="917575" cy="261937"/>
          </a:xfrm>
          <a:prstGeom prst="rect">
            <a:avLst/>
          </a:prstGeom>
          <a:solidFill>
            <a:srgbClr val="00B0F0">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100"/>
              <a:t>325 MHz</a:t>
            </a:r>
            <a:endParaRPr lang="ru-RU" sz="1100"/>
          </a:p>
        </p:txBody>
      </p:sp>
      <p:sp>
        <p:nvSpPr>
          <p:cNvPr id="2090" name="Стрелка вправо 73"/>
          <p:cNvSpPr>
            <a:spLocks noChangeArrowheads="1"/>
          </p:cNvSpPr>
          <p:nvPr/>
        </p:nvSpPr>
        <p:spPr bwMode="auto">
          <a:xfrm rot="10800000">
            <a:off x="7169150" y="3711575"/>
            <a:ext cx="561975" cy="146050"/>
          </a:xfrm>
          <a:prstGeom prst="rightArrow">
            <a:avLst>
              <a:gd name="adj1" fmla="val 50000"/>
              <a:gd name="adj2" fmla="val 49826"/>
            </a:avLst>
          </a:prstGeom>
          <a:solidFill>
            <a:srgbClr val="00B0F0"/>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endParaRPr lang="ru-RU">
              <a:latin typeface="Arial" charset="0"/>
              <a:ea typeface="SimSun" charset="0"/>
              <a:cs typeface="SimSun" charset="0"/>
            </a:endParaRPr>
          </a:p>
        </p:txBody>
      </p:sp>
      <p:sp>
        <p:nvSpPr>
          <p:cNvPr id="2091" name="Стрелка вверх 74"/>
          <p:cNvSpPr>
            <a:spLocks noChangeArrowheads="1"/>
          </p:cNvSpPr>
          <p:nvPr/>
        </p:nvSpPr>
        <p:spPr bwMode="auto">
          <a:xfrm>
            <a:off x="5864225" y="4408488"/>
            <a:ext cx="185738" cy="287337"/>
          </a:xfrm>
          <a:prstGeom prst="upArrow">
            <a:avLst>
              <a:gd name="adj1" fmla="val 50000"/>
              <a:gd name="adj2" fmla="val 49547"/>
            </a:avLst>
          </a:prstGeom>
          <a:solidFill>
            <a:srgbClr val="009242"/>
          </a:solidFill>
          <a:ln w="9525">
            <a:solidFill>
              <a:schemeClr val="tx1"/>
            </a:solidFill>
            <a:round/>
            <a:headEnd/>
            <a:tailEnd/>
          </a:ln>
        </p:spPr>
        <p:txBody>
          <a:bodyPr/>
          <a:lstStyle/>
          <a:p>
            <a:pPr defTabSz="449263" eaLnBrk="1">
              <a:lnSpc>
                <a:spcPct val="93000"/>
              </a:lnSpc>
              <a:buClr>
                <a:srgbClr val="000000"/>
              </a:buClr>
              <a:buSzPct val="100000"/>
              <a:buFont typeface="Times New Roman" charset="0"/>
              <a:buNone/>
            </a:pPr>
            <a:endParaRPr lang="ru-RU">
              <a:latin typeface="Arial" charset="0"/>
              <a:ea typeface="SimSun" charset="0"/>
              <a:cs typeface="SimSun" charset="0"/>
            </a:endParaRPr>
          </a:p>
        </p:txBody>
      </p:sp>
      <p:sp>
        <p:nvSpPr>
          <p:cNvPr id="2092" name="TextBox 75"/>
          <p:cNvSpPr txBox="1">
            <a:spLocks noChangeArrowheads="1"/>
          </p:cNvSpPr>
          <p:nvPr/>
        </p:nvSpPr>
        <p:spPr bwMode="auto">
          <a:xfrm>
            <a:off x="5648325" y="4677645"/>
            <a:ext cx="8002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fontAlgn="base">
              <a:spcBef>
                <a:spcPct val="0"/>
              </a:spcBef>
              <a:spcAft>
                <a:spcPct val="0"/>
              </a:spcAft>
              <a:defRPr>
                <a:solidFill>
                  <a:schemeClr val="tx1"/>
                </a:solidFill>
                <a:latin typeface="Calibri" charset="0"/>
                <a:ea typeface="Arial" charset="0"/>
              </a:defRPr>
            </a:lvl6pPr>
            <a:lvl7pPr marL="2971800" indent="-228600" fontAlgn="base">
              <a:spcBef>
                <a:spcPct val="0"/>
              </a:spcBef>
              <a:spcAft>
                <a:spcPct val="0"/>
              </a:spcAft>
              <a:defRPr>
                <a:solidFill>
                  <a:schemeClr val="tx1"/>
                </a:solidFill>
                <a:latin typeface="Calibri" charset="0"/>
                <a:ea typeface="Arial" charset="0"/>
              </a:defRPr>
            </a:lvl7pPr>
            <a:lvl8pPr marL="3429000" indent="-228600" fontAlgn="base">
              <a:spcBef>
                <a:spcPct val="0"/>
              </a:spcBef>
              <a:spcAft>
                <a:spcPct val="0"/>
              </a:spcAft>
              <a:defRPr>
                <a:solidFill>
                  <a:schemeClr val="tx1"/>
                </a:solidFill>
                <a:latin typeface="Calibri" charset="0"/>
                <a:ea typeface="Arial" charset="0"/>
              </a:defRPr>
            </a:lvl8pPr>
            <a:lvl9pPr marL="3886200" indent="-228600" fontAlgn="base">
              <a:spcBef>
                <a:spcPct val="0"/>
              </a:spcBef>
              <a:spcAft>
                <a:spcPct val="0"/>
              </a:spcAft>
              <a:defRPr>
                <a:solidFill>
                  <a:schemeClr val="tx1"/>
                </a:solidFill>
                <a:latin typeface="Calibri" charset="0"/>
                <a:ea typeface="Arial" charset="0"/>
              </a:defRPr>
            </a:lvl9pPr>
          </a:lstStyle>
          <a:p>
            <a:pPr eaLnBrk="1" hangingPunct="1"/>
            <a:r>
              <a:rPr lang="en-US" sz="1400" dirty="0" smtClean="0">
                <a:sym typeface="Symbol" charset="0"/>
              </a:rPr>
              <a:t>4.9 </a:t>
            </a:r>
            <a:r>
              <a:rPr lang="en-US" sz="1400" dirty="0">
                <a:sym typeface="Symbol" charset="0"/>
              </a:rPr>
              <a:t>MeV</a:t>
            </a:r>
            <a:endParaRPr lang="ru-RU" sz="1400" dirty="0"/>
          </a:p>
        </p:txBody>
      </p:sp>
      <p:sp>
        <p:nvSpPr>
          <p:cNvPr id="2" name="TextBox 1"/>
          <p:cNvSpPr txBox="1"/>
          <p:nvPr/>
        </p:nvSpPr>
        <p:spPr>
          <a:xfrm>
            <a:off x="3851920" y="138118"/>
            <a:ext cx="5202566" cy="369332"/>
          </a:xfrm>
          <a:prstGeom prst="rect">
            <a:avLst/>
          </a:prstGeom>
          <a:noFill/>
        </p:spPr>
        <p:txBody>
          <a:bodyPr wrap="none" rtlCol="0">
            <a:spAutoFit/>
          </a:bodyPr>
          <a:lstStyle/>
          <a:p>
            <a:r>
              <a:rPr lang="en-US" sz="1800" b="1" dirty="0" smtClean="0">
                <a:solidFill>
                  <a:srgbClr val="FF0000"/>
                </a:solidFill>
              </a:rPr>
              <a:t>Development of new injector @ VBLHEP JINR</a:t>
            </a:r>
            <a:endParaRPr lang="ru-RU" sz="1800" b="1" dirty="0">
              <a:solidFill>
                <a:srgbClr val="FF0000"/>
              </a:solidFill>
            </a:endParaRPr>
          </a:p>
        </p:txBody>
      </p:sp>
      <p:pic>
        <p:nvPicPr>
          <p:cNvPr id="3" name="Изображение 2"/>
          <p:cNvPicPr>
            <a:picLocks noChangeAspect="1"/>
          </p:cNvPicPr>
          <p:nvPr/>
        </p:nvPicPr>
        <p:blipFill>
          <a:blip r:embed="rId6"/>
          <a:stretch>
            <a:fillRect/>
          </a:stretch>
        </p:blipFill>
        <p:spPr>
          <a:xfrm>
            <a:off x="3563888" y="692696"/>
            <a:ext cx="5377619" cy="2808312"/>
          </a:xfrm>
          <a:prstGeom prst="rect">
            <a:avLst/>
          </a:prstGeom>
        </p:spPr>
      </p:pic>
      <p:pic>
        <p:nvPicPr>
          <p:cNvPr id="4" name="Изображение 3"/>
          <p:cNvPicPr>
            <a:picLocks noChangeAspect="1"/>
          </p:cNvPicPr>
          <p:nvPr/>
        </p:nvPicPr>
        <p:blipFill>
          <a:blip r:embed="rId7"/>
          <a:stretch>
            <a:fillRect/>
          </a:stretch>
        </p:blipFill>
        <p:spPr>
          <a:xfrm>
            <a:off x="3563888" y="692696"/>
            <a:ext cx="5400600" cy="2808312"/>
          </a:xfrm>
          <a:prstGeom prst="rect">
            <a:avLst/>
          </a:prstGeom>
        </p:spPr>
      </p:pic>
      <p:pic>
        <p:nvPicPr>
          <p:cNvPr id="7" name="Изображение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36096" y="5445224"/>
            <a:ext cx="3707904" cy="1179477"/>
          </a:xfrm>
          <a:prstGeom prst="rect">
            <a:avLst/>
          </a:prstGeom>
        </p:spPr>
      </p:pic>
    </p:spTree>
    <p:extLst>
      <p:ext uri="{BB962C8B-B14F-4D97-AF65-F5344CB8AC3E}">
        <p14:creationId xmlns:p14="http://schemas.microsoft.com/office/powerpoint/2010/main" val="4098784046"/>
      </p:ext>
    </p:extLst>
  </p:cSld>
  <p:clrMapOvr>
    <a:masterClrMapping/>
  </p:clrMapOvr>
  <mc:AlternateContent xmlns:mc="http://schemas.openxmlformats.org/markup-compatibility/2006" xmlns:p14="http://schemas.microsoft.com/office/powerpoint/2010/main">
    <mc:Choice Requires="p14">
      <p:transition spd="med" p14:dur="550">
        <p14:prism isContent="1"/>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1">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SimSun"/>
        <a:cs typeface=""/>
      </a:majorFont>
      <a:minorFont>
        <a:latin typeface="Arial"/>
        <a:ea typeface="SimSun"/>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SimSun"/>
        <a:cs typeface=""/>
      </a:majorFont>
      <a:minorFont>
        <a:latin typeface="Arial"/>
        <a:ea typeface="SimSun"/>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Constantia"/>
        <a:ea typeface="SimSun"/>
        <a:cs typeface=""/>
      </a:majorFont>
      <a:minorFont>
        <a:latin typeface="Constantia"/>
        <a:ea typeface="SimSun"/>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Тема1</Template>
  <TotalTime>3959</TotalTime>
  <Words>3206</Words>
  <Application>Microsoft Macintosh PowerPoint</Application>
  <PresentationFormat>Экран (4:3)</PresentationFormat>
  <Paragraphs>470</Paragraphs>
  <Slides>34</Slides>
  <Notes>12</Notes>
  <HiddenSlides>0</HiddenSlides>
  <MMClips>0</MMClips>
  <ScaleCrop>false</ScaleCrop>
  <HeadingPairs>
    <vt:vector size="6" baseType="variant">
      <vt:variant>
        <vt:lpstr>Тема</vt:lpstr>
      </vt:variant>
      <vt:variant>
        <vt:i4>4</vt:i4>
      </vt:variant>
      <vt:variant>
        <vt:lpstr>Внедренные серверы OLE</vt:lpstr>
      </vt:variant>
      <vt:variant>
        <vt:i4>2</vt:i4>
      </vt:variant>
      <vt:variant>
        <vt:lpstr>Заголовки слайдов</vt:lpstr>
      </vt:variant>
      <vt:variant>
        <vt:i4>34</vt:i4>
      </vt:variant>
    </vt:vector>
  </HeadingPairs>
  <TitlesOfParts>
    <vt:vector size="40" baseType="lpstr">
      <vt:lpstr>Тема1</vt:lpstr>
      <vt:lpstr>1_Тема Office</vt:lpstr>
      <vt:lpstr>2_Тема Office</vt:lpstr>
      <vt:lpstr>3_Тема Office</vt:lpstr>
      <vt:lpstr>Документ</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NICA collider magnets</vt:lpstr>
      <vt:lpstr>Презентация PowerPoint</vt:lpstr>
      <vt:lpstr>Презентация PowerPoint</vt:lpstr>
      <vt:lpstr>Презентация PowerPoint</vt:lpstr>
      <vt:lpstr>Презентация PowerPoint</vt:lpstr>
      <vt:lpstr>Презентация PowerPoint</vt:lpstr>
      <vt:lpstr>Nanotechnologies and material irradiation study at NICA. Energy range 10 keV/u – 5 Mev/u</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Radiation damage of electronics. Research at Nuclotron.</vt:lpstr>
      <vt:lpstr>Study of irradiation of sub-critical  uranium assembly + lead target. International collaboration “Energy+Transmutation” at Nuclotron</vt:lpstr>
      <vt:lpstr>Презентация PowerPoint</vt:lpstr>
      <vt:lpstr>Extracted beams of the VBLHEP Accelerator complex</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Microsoft Office</dc:creator>
  <cp:lastModifiedBy>Пользователь Microsoft Office</cp:lastModifiedBy>
  <cp:revision>327</cp:revision>
  <cp:lastPrinted>2016-12-11T19:56:24Z</cp:lastPrinted>
  <dcterms:created xsi:type="dcterms:W3CDTF">2016-04-03T19:47:50Z</dcterms:created>
  <dcterms:modified xsi:type="dcterms:W3CDTF">2016-12-12T08:35:51Z</dcterms:modified>
</cp:coreProperties>
</file>