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455" r:id="rId2"/>
    <p:sldId id="588" r:id="rId3"/>
    <p:sldId id="583" r:id="rId4"/>
    <p:sldId id="606" r:id="rId5"/>
    <p:sldId id="586" r:id="rId6"/>
    <p:sldId id="585" r:id="rId7"/>
    <p:sldId id="521" r:id="rId8"/>
    <p:sldId id="589" r:id="rId9"/>
    <p:sldId id="591" r:id="rId10"/>
    <p:sldId id="598" r:id="rId11"/>
    <p:sldId id="573" r:id="rId12"/>
    <p:sldId id="599" r:id="rId13"/>
    <p:sldId id="600" r:id="rId14"/>
    <p:sldId id="601" r:id="rId15"/>
    <p:sldId id="602" r:id="rId16"/>
    <p:sldId id="603" r:id="rId17"/>
    <p:sldId id="604" r:id="rId18"/>
    <p:sldId id="608" r:id="rId19"/>
    <p:sldId id="607" r:id="rId20"/>
    <p:sldId id="605" r:id="rId21"/>
    <p:sldId id="590" r:id="rId22"/>
    <p:sldId id="562" r:id="rId23"/>
  </p:sldIdLst>
  <p:sldSz cx="9144000" cy="6858000" type="screen4x3"/>
  <p:notesSz cx="6858000" cy="994727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orient="horz" pos="3127">
          <p15:clr>
            <a:srgbClr val="A4A3A4"/>
          </p15:clr>
        </p15:guide>
        <p15:guide id="3" pos="2146">
          <p15:clr>
            <a:srgbClr val="A4A3A4"/>
          </p15:clr>
        </p15:guide>
        <p15:guide id="4" pos="2141">
          <p15:clr>
            <a:srgbClr val="A4A3A4"/>
          </p15:clr>
        </p15:guide>
        <p15:guide id="5" orient="horz" pos="3139">
          <p15:clr>
            <a:srgbClr val="A4A3A4"/>
          </p15:clr>
        </p15:guide>
        <p15:guide id="6" pos="2165">
          <p15:clr>
            <a:srgbClr val="A4A3A4"/>
          </p15:clr>
        </p15:guide>
        <p15:guide id="7"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9" autoAdjust="0"/>
    <p:restoredTop sz="94660"/>
  </p:normalViewPr>
  <p:slideViewPr>
    <p:cSldViewPr>
      <p:cViewPr varScale="1">
        <p:scale>
          <a:sx n="84" d="100"/>
          <a:sy n="84" d="100"/>
        </p:scale>
        <p:origin x="1440" y="62"/>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3936" y="-84"/>
      </p:cViewPr>
      <p:guideLst>
        <p:guide orient="horz" pos="3133"/>
        <p:guide orient="horz" pos="3127"/>
        <p:guide pos="2146"/>
        <p:guide pos="2141"/>
        <p:guide orient="horz" pos="3139"/>
        <p:guide pos="2165"/>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547" cy="497841"/>
          </a:xfrm>
          <a:prstGeom prst="rect">
            <a:avLst/>
          </a:prstGeom>
        </p:spPr>
        <p:txBody>
          <a:bodyPr vert="horz" lIns="91854" tIns="45927" rIns="91854" bIns="45927"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3852" y="0"/>
            <a:ext cx="2972547" cy="497841"/>
          </a:xfrm>
          <a:prstGeom prst="rect">
            <a:avLst/>
          </a:prstGeom>
        </p:spPr>
        <p:txBody>
          <a:bodyPr vert="horz" lIns="91854" tIns="45927" rIns="91854" bIns="45927" rtlCol="0"/>
          <a:lstStyle>
            <a:lvl1pPr algn="r" fontAlgn="auto">
              <a:spcBef>
                <a:spcPts val="0"/>
              </a:spcBef>
              <a:spcAft>
                <a:spcPts val="0"/>
              </a:spcAft>
              <a:defRPr sz="1200">
                <a:latin typeface="+mn-lt"/>
              </a:defRPr>
            </a:lvl1pPr>
          </a:lstStyle>
          <a:p>
            <a:pPr>
              <a:defRPr/>
            </a:pPr>
            <a:fld id="{407322C1-7604-448F-B607-9F7ECE4C3250}" type="datetimeFigureOut">
              <a:rPr lang="ru-RU"/>
              <a:pPr>
                <a:defRPr/>
              </a:pPr>
              <a:t>12.12.2016</a:t>
            </a:fld>
            <a:endParaRPr lang="ru-RU"/>
          </a:p>
        </p:txBody>
      </p:sp>
      <p:sp>
        <p:nvSpPr>
          <p:cNvPr id="4" name="Нижний колонтитул 3"/>
          <p:cNvSpPr>
            <a:spLocks noGrp="1"/>
          </p:cNvSpPr>
          <p:nvPr>
            <p:ph type="ftr" sz="quarter" idx="2"/>
          </p:nvPr>
        </p:nvSpPr>
        <p:spPr>
          <a:xfrm>
            <a:off x="0" y="9447844"/>
            <a:ext cx="2972547" cy="497841"/>
          </a:xfrm>
          <a:prstGeom prst="rect">
            <a:avLst/>
          </a:prstGeom>
        </p:spPr>
        <p:txBody>
          <a:bodyPr vert="horz" lIns="91854" tIns="45927" rIns="91854" bIns="45927" rtlCol="0" anchor="b"/>
          <a:lstStyle>
            <a:lvl1pPr algn="l" fontAlgn="auto">
              <a:spcBef>
                <a:spcPts val="0"/>
              </a:spcBef>
              <a:spcAft>
                <a:spcPts val="0"/>
              </a:spcAft>
              <a:defRPr sz="1200">
                <a:latin typeface="+mn-lt"/>
              </a:defRPr>
            </a:lvl1pPr>
          </a:lstStyle>
          <a:p>
            <a:pPr>
              <a:defRPr/>
            </a:pPr>
            <a:r>
              <a:rPr lang="en-US"/>
              <a:t>ISROS 2014 , Toulouse, France</a:t>
            </a:r>
            <a:endParaRPr lang="ru-RU"/>
          </a:p>
        </p:txBody>
      </p:sp>
      <p:sp>
        <p:nvSpPr>
          <p:cNvPr id="5" name="Номер слайда 4"/>
          <p:cNvSpPr>
            <a:spLocks noGrp="1"/>
          </p:cNvSpPr>
          <p:nvPr>
            <p:ph type="sldNum" sz="quarter" idx="3"/>
          </p:nvPr>
        </p:nvSpPr>
        <p:spPr>
          <a:xfrm>
            <a:off x="3883852" y="9447844"/>
            <a:ext cx="2972547" cy="497841"/>
          </a:xfrm>
          <a:prstGeom prst="rect">
            <a:avLst/>
          </a:prstGeom>
        </p:spPr>
        <p:txBody>
          <a:bodyPr vert="horz" lIns="91854" tIns="45927" rIns="91854" bIns="45927" rtlCol="0" anchor="b"/>
          <a:lstStyle>
            <a:lvl1pPr algn="r" fontAlgn="auto">
              <a:spcBef>
                <a:spcPts val="0"/>
              </a:spcBef>
              <a:spcAft>
                <a:spcPts val="0"/>
              </a:spcAft>
              <a:defRPr sz="1200">
                <a:latin typeface="+mn-lt"/>
              </a:defRPr>
            </a:lvl1pPr>
          </a:lstStyle>
          <a:p>
            <a:pPr>
              <a:defRPr/>
            </a:pPr>
            <a:fld id="{54D4DE55-10C7-46B1-BE06-6674AF09FF32}" type="slidenum">
              <a:rPr lang="ru-RU"/>
              <a:pPr>
                <a:defRPr/>
              </a:pPr>
              <a:t>‹#›</a:t>
            </a:fld>
            <a:endParaRPr lang="ru-RU"/>
          </a:p>
        </p:txBody>
      </p:sp>
    </p:spTree>
    <p:extLst>
      <p:ext uri="{BB962C8B-B14F-4D97-AF65-F5344CB8AC3E}">
        <p14:creationId xmlns:p14="http://schemas.microsoft.com/office/powerpoint/2010/main" val="16475621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547" cy="497841"/>
          </a:xfrm>
          <a:prstGeom prst="rect">
            <a:avLst/>
          </a:prstGeom>
        </p:spPr>
        <p:txBody>
          <a:bodyPr vert="horz" lIns="91854" tIns="45927" rIns="91854" bIns="45927"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3852" y="0"/>
            <a:ext cx="2972547" cy="497841"/>
          </a:xfrm>
          <a:prstGeom prst="rect">
            <a:avLst/>
          </a:prstGeom>
        </p:spPr>
        <p:txBody>
          <a:bodyPr vert="horz" lIns="91854" tIns="45927" rIns="91854" bIns="45927" rtlCol="0"/>
          <a:lstStyle>
            <a:lvl1pPr algn="r" fontAlgn="auto">
              <a:spcBef>
                <a:spcPts val="0"/>
              </a:spcBef>
              <a:spcAft>
                <a:spcPts val="0"/>
              </a:spcAft>
              <a:defRPr sz="1200">
                <a:latin typeface="+mn-lt"/>
              </a:defRPr>
            </a:lvl1pPr>
          </a:lstStyle>
          <a:p>
            <a:pPr>
              <a:defRPr/>
            </a:pPr>
            <a:fld id="{0D062486-5B96-4E47-916A-B920DCA99A22}" type="datetimeFigureOut">
              <a:rPr lang="ru-RU"/>
              <a:pPr>
                <a:defRPr/>
              </a:pPr>
              <a:t>12.12.2016</a:t>
            </a:fld>
            <a:endParaRPr lang="ru-RU"/>
          </a:p>
        </p:txBody>
      </p:sp>
      <p:sp>
        <p:nvSpPr>
          <p:cNvPr id="4" name="Образ слайда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54" tIns="45927" rIns="91854" bIns="45927" rtlCol="0" anchor="ctr"/>
          <a:lstStyle/>
          <a:p>
            <a:pPr lvl="0"/>
            <a:endParaRPr lang="ru-RU" noProof="0"/>
          </a:p>
        </p:txBody>
      </p:sp>
      <p:sp>
        <p:nvSpPr>
          <p:cNvPr id="5" name="Заметки 4"/>
          <p:cNvSpPr>
            <a:spLocks noGrp="1"/>
          </p:cNvSpPr>
          <p:nvPr>
            <p:ph type="body" sz="quarter" idx="3"/>
          </p:nvPr>
        </p:nvSpPr>
        <p:spPr>
          <a:xfrm>
            <a:off x="685480" y="4725513"/>
            <a:ext cx="5487041" cy="4475797"/>
          </a:xfrm>
          <a:prstGeom prst="rect">
            <a:avLst/>
          </a:prstGeom>
        </p:spPr>
        <p:txBody>
          <a:bodyPr vert="horz" lIns="91854" tIns="45927" rIns="91854" bIns="45927"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7844"/>
            <a:ext cx="2972547" cy="497841"/>
          </a:xfrm>
          <a:prstGeom prst="rect">
            <a:avLst/>
          </a:prstGeom>
        </p:spPr>
        <p:txBody>
          <a:bodyPr vert="horz" lIns="91854" tIns="45927" rIns="91854" bIns="45927" rtlCol="0" anchor="b"/>
          <a:lstStyle>
            <a:lvl1pPr algn="l" fontAlgn="auto">
              <a:spcBef>
                <a:spcPts val="0"/>
              </a:spcBef>
              <a:spcAft>
                <a:spcPts val="0"/>
              </a:spcAft>
              <a:defRPr sz="1200">
                <a:latin typeface="+mn-lt"/>
              </a:defRPr>
            </a:lvl1pPr>
          </a:lstStyle>
          <a:p>
            <a:pPr>
              <a:defRPr/>
            </a:pPr>
            <a:r>
              <a:rPr lang="en-US"/>
              <a:t>ISROS 2014 , Toulouse, France</a:t>
            </a:r>
            <a:endParaRPr lang="ru-RU"/>
          </a:p>
        </p:txBody>
      </p:sp>
      <p:sp>
        <p:nvSpPr>
          <p:cNvPr id="7" name="Номер слайда 6"/>
          <p:cNvSpPr>
            <a:spLocks noGrp="1"/>
          </p:cNvSpPr>
          <p:nvPr>
            <p:ph type="sldNum" sz="quarter" idx="5"/>
          </p:nvPr>
        </p:nvSpPr>
        <p:spPr>
          <a:xfrm>
            <a:off x="3883852" y="9447844"/>
            <a:ext cx="2972547" cy="497841"/>
          </a:xfrm>
          <a:prstGeom prst="rect">
            <a:avLst/>
          </a:prstGeom>
        </p:spPr>
        <p:txBody>
          <a:bodyPr vert="horz" lIns="91854" tIns="45927" rIns="91854" bIns="45927" rtlCol="0" anchor="b"/>
          <a:lstStyle>
            <a:lvl1pPr algn="r" fontAlgn="auto">
              <a:spcBef>
                <a:spcPts val="0"/>
              </a:spcBef>
              <a:spcAft>
                <a:spcPts val="0"/>
              </a:spcAft>
              <a:defRPr sz="1200">
                <a:latin typeface="+mn-lt"/>
              </a:defRPr>
            </a:lvl1pPr>
          </a:lstStyle>
          <a:p>
            <a:pPr>
              <a:defRPr/>
            </a:pPr>
            <a:fld id="{E0275E9D-1C3D-4626-BA1F-6923BDAA8B41}" type="slidenum">
              <a:rPr lang="ru-RU"/>
              <a:pPr>
                <a:defRPr/>
              </a:pPr>
              <a:t>‹#›</a:t>
            </a:fld>
            <a:endParaRPr lang="ru-RU"/>
          </a:p>
        </p:txBody>
      </p:sp>
    </p:spTree>
    <p:extLst>
      <p:ext uri="{BB962C8B-B14F-4D97-AF65-F5344CB8AC3E}">
        <p14:creationId xmlns:p14="http://schemas.microsoft.com/office/powerpoint/2010/main" val="340500367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noTextEdi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B63390-2DC7-45F9-98E0-1D990BD99F7C}" type="slidenum">
              <a:rPr lang="ru-RU" smtClean="0"/>
              <a:pPr fontAlgn="base">
                <a:spcBef>
                  <a:spcPct val="0"/>
                </a:spcBef>
                <a:spcAft>
                  <a:spcPct val="0"/>
                </a:spcAft>
                <a:defRPr/>
              </a:pPr>
              <a:t>1</a:t>
            </a:fld>
            <a:endParaRPr lang="ru-RU" smtClean="0"/>
          </a:p>
        </p:txBody>
      </p:sp>
      <p:sp>
        <p:nvSpPr>
          <p:cNvPr id="2" name="Нижний колонтитул 1"/>
          <p:cNvSpPr>
            <a:spLocks noGrp="1"/>
          </p:cNvSpPr>
          <p:nvPr>
            <p:ph type="ftr" sz="quarter" idx="4"/>
          </p:nvPr>
        </p:nvSpPr>
        <p:spPr/>
        <p:txBody>
          <a:bodyPr/>
          <a:lstStyle/>
          <a:p>
            <a:pPr>
              <a:defRPr/>
            </a:pPr>
            <a:r>
              <a:rPr lang="en-US"/>
              <a:t>ISROS 2014 , Toulouse, France</a:t>
            </a:r>
            <a:endParaRPr lang="ru-RU"/>
          </a:p>
        </p:txBody>
      </p:sp>
    </p:spTree>
    <p:extLst>
      <p:ext uri="{BB962C8B-B14F-4D97-AF65-F5344CB8AC3E}">
        <p14:creationId xmlns:p14="http://schemas.microsoft.com/office/powerpoint/2010/main" val="233053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2D269C-5955-4F09-9522-7B805E912DFE}" type="slidenum">
              <a:rPr lang="ru-RU" smtClean="0"/>
              <a:pPr/>
              <a:t>4</a:t>
            </a:fld>
            <a:endParaRPr lang="ru-RU"/>
          </a:p>
        </p:txBody>
      </p:sp>
    </p:spTree>
    <p:extLst>
      <p:ext uri="{BB962C8B-B14F-4D97-AF65-F5344CB8AC3E}">
        <p14:creationId xmlns:p14="http://schemas.microsoft.com/office/powerpoint/2010/main" val="42137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en-US" smtClean="0"/>
              <a:t>ISROS 2014 , Toulouse, France</a:t>
            </a:r>
            <a:endParaRPr lang="ru-RU"/>
          </a:p>
        </p:txBody>
      </p:sp>
      <p:sp>
        <p:nvSpPr>
          <p:cNvPr id="5" name="Номер слайда 4"/>
          <p:cNvSpPr>
            <a:spLocks noGrp="1"/>
          </p:cNvSpPr>
          <p:nvPr>
            <p:ph type="sldNum" sz="quarter" idx="11"/>
          </p:nvPr>
        </p:nvSpPr>
        <p:spPr/>
        <p:txBody>
          <a:bodyPr/>
          <a:lstStyle/>
          <a:p>
            <a:pPr>
              <a:defRPr/>
            </a:pPr>
            <a:fld id="{E0275E9D-1C3D-4626-BA1F-6923BDAA8B41}" type="slidenum">
              <a:rPr lang="ru-RU" smtClean="0"/>
              <a:pPr>
                <a:defRPr/>
              </a:pPr>
              <a:t>13</a:t>
            </a:fld>
            <a:endParaRPr lang="ru-RU"/>
          </a:p>
        </p:txBody>
      </p:sp>
    </p:spTree>
    <p:extLst>
      <p:ext uri="{BB962C8B-B14F-4D97-AF65-F5344CB8AC3E}">
        <p14:creationId xmlns:p14="http://schemas.microsoft.com/office/powerpoint/2010/main" val="199596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2D269C-5955-4F09-9522-7B805E912DFE}" type="slidenum">
              <a:rPr lang="ru-RU" smtClean="0"/>
              <a:pPr/>
              <a:t>19</a:t>
            </a:fld>
            <a:endParaRPr lang="ru-RU"/>
          </a:p>
        </p:txBody>
      </p:sp>
    </p:spTree>
    <p:extLst>
      <p:ext uri="{BB962C8B-B14F-4D97-AF65-F5344CB8AC3E}">
        <p14:creationId xmlns:p14="http://schemas.microsoft.com/office/powerpoint/2010/main" val="3373912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7"/>
          <p:cNvPicPr>
            <a:picLocks noChangeAspect="1"/>
          </p:cNvPicPr>
          <p:nvPr userDrawn="1"/>
        </p:nvPicPr>
        <p:blipFill>
          <a:blip r:embed="rId2" cstate="print"/>
          <a:srcRect r="2312" b="2362"/>
          <a:stretch>
            <a:fillRect/>
          </a:stretch>
        </p:blipFill>
        <p:spPr bwMode="auto">
          <a:xfrm>
            <a:off x="0" y="0"/>
            <a:ext cx="9148763" cy="6858000"/>
          </a:xfrm>
          <a:prstGeom prst="rect">
            <a:avLst/>
          </a:prstGeom>
          <a:noFill/>
          <a:ln w="9525">
            <a:noFill/>
            <a:miter lim="800000"/>
            <a:headEnd/>
            <a:tailEnd/>
          </a:ln>
        </p:spPr>
      </p:pic>
      <p:cxnSp>
        <p:nvCxnSpPr>
          <p:cNvPr id="5" name="Прямая соединительная линия 4"/>
          <p:cNvCxnSpPr/>
          <p:nvPr userDrawn="1"/>
        </p:nvCxnSpPr>
        <p:spPr>
          <a:xfrm>
            <a:off x="755650" y="5300663"/>
            <a:ext cx="8064500" cy="0"/>
          </a:xfrm>
          <a:prstGeom prst="line">
            <a:avLst/>
          </a:prstGeom>
          <a:ln w="1905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userDrawn="1"/>
        </p:nvCxnSpPr>
        <p:spPr>
          <a:xfrm>
            <a:off x="179388" y="1412875"/>
            <a:ext cx="3887787" cy="0"/>
          </a:xfrm>
          <a:prstGeom prst="line">
            <a:avLst/>
          </a:prstGeom>
          <a:ln w="1905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userDrawn="1"/>
        </p:nvCxnSpPr>
        <p:spPr>
          <a:xfrm flipV="1">
            <a:off x="1458913" y="255588"/>
            <a:ext cx="0" cy="1416050"/>
          </a:xfrm>
          <a:prstGeom prst="line">
            <a:avLst/>
          </a:prstGeom>
          <a:ln w="1905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userDrawn="1"/>
        </p:nvCxnSpPr>
        <p:spPr>
          <a:xfrm flipV="1">
            <a:off x="8532813" y="4149725"/>
            <a:ext cx="0" cy="1371600"/>
          </a:xfrm>
          <a:prstGeom prst="line">
            <a:avLst/>
          </a:prstGeom>
          <a:ln w="1905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flipH="1" flipV="1">
            <a:off x="1042988" y="4941888"/>
            <a:ext cx="0" cy="1338262"/>
          </a:xfrm>
          <a:prstGeom prst="line">
            <a:avLst/>
          </a:prstGeom>
          <a:ln w="1905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flipV="1">
            <a:off x="2916238" y="1268413"/>
            <a:ext cx="0" cy="923925"/>
          </a:xfrm>
          <a:prstGeom prst="line">
            <a:avLst/>
          </a:prstGeom>
          <a:ln w="19050" cap="flat" cmpd="sng">
            <a:solidFill>
              <a:srgbClr val="002060"/>
            </a:solidFill>
            <a:round/>
          </a:ln>
        </p:spPr>
        <p:style>
          <a:lnRef idx="1">
            <a:schemeClr val="accent1"/>
          </a:lnRef>
          <a:fillRef idx="0">
            <a:schemeClr val="accent1"/>
          </a:fillRef>
          <a:effectRef idx="0">
            <a:schemeClr val="accent1"/>
          </a:effectRef>
          <a:fontRef idx="minor">
            <a:schemeClr val="tx1"/>
          </a:fontRef>
        </p:style>
      </p:cxnSp>
      <p:pic>
        <p:nvPicPr>
          <p:cNvPr id="11" name="Рисунок 14"/>
          <p:cNvPicPr>
            <a:picLocks noChangeAspect="1"/>
          </p:cNvPicPr>
          <p:nvPr userDrawn="1"/>
        </p:nvPicPr>
        <p:blipFill>
          <a:blip r:embed="rId3" cstate="print"/>
          <a:srcRect/>
          <a:stretch>
            <a:fillRect/>
          </a:stretch>
        </p:blipFill>
        <p:spPr bwMode="auto">
          <a:xfrm>
            <a:off x="3000375" y="1455738"/>
            <a:ext cx="923925" cy="1141412"/>
          </a:xfrm>
          <a:prstGeom prst="rect">
            <a:avLst/>
          </a:prstGeom>
          <a:noFill/>
          <a:ln w="9525">
            <a:noFill/>
            <a:miter lim="800000"/>
            <a:headEnd/>
            <a:tailEnd/>
          </a:ln>
        </p:spPr>
      </p:pic>
      <p:pic>
        <p:nvPicPr>
          <p:cNvPr id="12" name="Picture 2" descr="Z:\RADECS2015\Логотипы\Roscosmos logo\Logo_FKA_eng.png"/>
          <p:cNvPicPr>
            <a:picLocks noChangeAspect="1" noChangeArrowheads="1"/>
          </p:cNvPicPr>
          <p:nvPr userDrawn="1"/>
        </p:nvPicPr>
        <p:blipFill>
          <a:blip r:embed="rId4" cstate="print"/>
          <a:srcRect/>
          <a:stretch>
            <a:fillRect/>
          </a:stretch>
        </p:blipFill>
        <p:spPr bwMode="auto">
          <a:xfrm>
            <a:off x="342900" y="333375"/>
            <a:ext cx="768350" cy="904875"/>
          </a:xfrm>
          <a:prstGeom prst="rect">
            <a:avLst/>
          </a:prstGeom>
          <a:noFill/>
          <a:ln w="9525">
            <a:noFill/>
            <a:miter lim="800000"/>
            <a:headEnd/>
            <a:tailEnd/>
          </a:ln>
        </p:spPr>
      </p:pic>
      <p:pic>
        <p:nvPicPr>
          <p:cNvPr id="13" name="Picture 3" descr="Z:\RADECS2015\Логотипы\ISDE\лого jsc isde.png"/>
          <p:cNvPicPr>
            <a:picLocks noChangeAspect="1" noChangeArrowheads="1"/>
          </p:cNvPicPr>
          <p:nvPr userDrawn="1"/>
        </p:nvPicPr>
        <p:blipFill>
          <a:blip r:embed="rId5" cstate="print"/>
          <a:srcRect/>
          <a:stretch>
            <a:fillRect/>
          </a:stretch>
        </p:blipFill>
        <p:spPr bwMode="auto">
          <a:xfrm>
            <a:off x="1547813" y="1484313"/>
            <a:ext cx="1238250" cy="685800"/>
          </a:xfrm>
          <a:prstGeom prst="rect">
            <a:avLst/>
          </a:prstGeom>
          <a:noFill/>
          <a:ln w="9525">
            <a:noFill/>
            <a:miter lim="800000"/>
            <a:headEnd/>
            <a:tailEnd/>
          </a:ln>
        </p:spPr>
      </p:pic>
      <p:pic>
        <p:nvPicPr>
          <p:cNvPr id="14" name="Picture 2" descr="Z:\RADECS2015\Логотипы\ОРКК\URSC без надписи.png"/>
          <p:cNvPicPr>
            <a:picLocks noChangeAspect="1" noChangeArrowheads="1"/>
          </p:cNvPicPr>
          <p:nvPr userDrawn="1"/>
        </p:nvPicPr>
        <p:blipFill>
          <a:blip r:embed="rId6" cstate="print"/>
          <a:srcRect/>
          <a:stretch>
            <a:fillRect/>
          </a:stretch>
        </p:blipFill>
        <p:spPr bwMode="auto">
          <a:xfrm>
            <a:off x="1500188" y="549275"/>
            <a:ext cx="2725737" cy="688975"/>
          </a:xfrm>
          <a:prstGeom prst="rect">
            <a:avLst/>
          </a:prstGeom>
          <a:noFill/>
          <a:ln w="9525">
            <a:noFill/>
            <a:miter lim="800000"/>
            <a:headEnd/>
            <a:tailEnd/>
          </a:ln>
        </p:spPr>
      </p:pic>
      <p:sp>
        <p:nvSpPr>
          <p:cNvPr id="2" name="Заголовок 1"/>
          <p:cNvSpPr>
            <a:spLocks noGrp="1"/>
          </p:cNvSpPr>
          <p:nvPr>
            <p:ph type="ctrTitle"/>
          </p:nvPr>
        </p:nvSpPr>
        <p:spPr>
          <a:xfrm>
            <a:off x="2145426" y="3429000"/>
            <a:ext cx="6387014" cy="1470025"/>
          </a:xfrm>
          <a:gradFill flip="none" rotWithShape="1">
            <a:gsLst>
              <a:gs pos="0">
                <a:schemeClr val="bg1">
                  <a:alpha val="0"/>
                </a:schemeClr>
              </a:gs>
              <a:gs pos="50000">
                <a:schemeClr val="bg1">
                  <a:lumMod val="75000"/>
                  <a:alpha val="0"/>
                </a:schemeClr>
              </a:gs>
              <a:gs pos="100000">
                <a:schemeClr val="bg1">
                  <a:alpha val="0"/>
                </a:schemeClr>
              </a:gs>
            </a:gsLst>
            <a:lin ang="5400000" scaled="1"/>
            <a:tileRect/>
          </a:gradFill>
          <a:scene3d>
            <a:camera prst="orthographicFront"/>
            <a:lightRig rig="threePt" dir="t"/>
          </a:scene3d>
          <a:sp3d>
            <a:bevelT/>
          </a:sp3d>
        </p:spPr>
        <p:txBody>
          <a:bodyPr/>
          <a:lstStyle>
            <a:lvl1pPr algn="l">
              <a:defRPr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043607" y="5312990"/>
            <a:ext cx="6093677" cy="1080120"/>
          </a:xfrm>
          <a:gradFill flip="none" rotWithShape="1">
            <a:gsLst>
              <a:gs pos="0">
                <a:schemeClr val="bg1">
                  <a:alpha val="0"/>
                </a:schemeClr>
              </a:gs>
              <a:gs pos="50000">
                <a:schemeClr val="bg1">
                  <a:lumMod val="85000"/>
                  <a:shade val="67500"/>
                  <a:satMod val="115000"/>
                  <a:alpha val="0"/>
                </a:schemeClr>
              </a:gs>
              <a:gs pos="100000">
                <a:schemeClr val="bg1">
                  <a:lumMod val="85000"/>
                  <a:shade val="100000"/>
                  <a:satMod val="115000"/>
                  <a:alpha val="0"/>
                </a:schemeClr>
              </a:gs>
            </a:gsLst>
            <a:lin ang="5400000" scaled="1"/>
            <a:tileRect/>
          </a:gradFill>
          <a:scene3d>
            <a:camera prst="orthographicFront"/>
            <a:lightRig rig="threePt" dir="t"/>
          </a:scene3d>
          <a:sp3d>
            <a:bevelT/>
          </a:sp3d>
        </p:spPr>
        <p:txBody>
          <a:bodyPr>
            <a:normAutofit/>
            <a:scene3d>
              <a:camera prst="orthographicFront"/>
              <a:lightRig rig="soft" dir="t">
                <a:rot lat="0" lon="0" rev="10800000"/>
              </a:lightRig>
            </a:scene3d>
            <a:sp3d>
              <a:bevelT w="27940" h="12700"/>
              <a:contourClr>
                <a:srgbClr val="DDDDDD"/>
              </a:contourClr>
            </a:sp3d>
          </a:bodyPr>
          <a:lstStyle>
            <a:lvl1pPr marL="0" indent="0" algn="l">
              <a:buNone/>
              <a:defRPr sz="1600" b="1" cap="none" spc="150" baseline="0">
                <a:ln w="11430"/>
                <a:solidFill>
                  <a:srgbClr val="F8F8F8"/>
                </a:solidFill>
                <a:effectLst>
                  <a:outerShdw blurRad="25400" algn="tl" rotWithShape="0">
                    <a:srgbClr val="000000">
                      <a:alpha val="43000"/>
                    </a:srgbClr>
                  </a:outerShdw>
                </a:effectLst>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a:p>
        </p:txBody>
      </p:sp>
      <p:sp>
        <p:nvSpPr>
          <p:cNvPr id="5" name="Номер слайда 5"/>
          <p:cNvSpPr>
            <a:spLocks noGrp="1"/>
          </p:cNvSpPr>
          <p:nvPr>
            <p:ph type="sldNum" sz="quarter" idx="11"/>
          </p:nvPr>
        </p:nvSpPr>
        <p:spPr/>
        <p:txBody>
          <a:bodyPr/>
          <a:lstStyle>
            <a:lvl1pPr>
              <a:defRPr/>
            </a:lvl1pPr>
          </a:lstStyle>
          <a:p>
            <a:pPr>
              <a:defRPr/>
            </a:pPr>
            <a:fld id="{C1550952-5B67-447D-9D0D-B3B46554853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a:p>
        </p:txBody>
      </p:sp>
      <p:sp>
        <p:nvSpPr>
          <p:cNvPr id="5" name="Номер слайда 5"/>
          <p:cNvSpPr>
            <a:spLocks noGrp="1"/>
          </p:cNvSpPr>
          <p:nvPr>
            <p:ph type="sldNum" sz="quarter" idx="11"/>
          </p:nvPr>
        </p:nvSpPr>
        <p:spPr/>
        <p:txBody>
          <a:bodyPr/>
          <a:lstStyle>
            <a:lvl1pPr>
              <a:defRPr/>
            </a:lvl1pPr>
          </a:lstStyle>
          <a:p>
            <a:pPr>
              <a:defRPr/>
            </a:pPr>
            <a:fld id="{F8318A4A-BA55-4D8A-9D90-BA21BCD66B2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Прямая соединительная линия 3"/>
          <p:cNvCxnSpPr/>
          <p:nvPr userDrawn="1"/>
        </p:nvCxnSpPr>
        <p:spPr>
          <a:xfrm>
            <a:off x="468313" y="1438275"/>
            <a:ext cx="8207375" cy="0"/>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userDrawn="1"/>
        </p:nvCxnSpPr>
        <p:spPr>
          <a:xfrm>
            <a:off x="468313" y="6092825"/>
            <a:ext cx="8207375" cy="0"/>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userDrawn="1"/>
        </p:nvCxnSpPr>
        <p:spPr>
          <a:xfrm>
            <a:off x="468313" y="404813"/>
            <a:ext cx="8207375" cy="0"/>
          </a:xfrm>
          <a:prstGeom prst="line">
            <a:avLst/>
          </a:prstGeom>
          <a:ln w="38100" cmpd="sng">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Рисунок 10"/>
          <p:cNvPicPr>
            <a:picLocks noChangeAspect="1"/>
          </p:cNvPicPr>
          <p:nvPr userDrawn="1"/>
        </p:nvPicPr>
        <p:blipFill>
          <a:blip r:embed="rId2" cstate="print"/>
          <a:srcRect/>
          <a:stretch>
            <a:fillRect/>
          </a:stretch>
        </p:blipFill>
        <p:spPr bwMode="auto">
          <a:xfrm>
            <a:off x="2833688" y="6126163"/>
            <a:ext cx="585787" cy="722312"/>
          </a:xfrm>
          <a:prstGeom prst="rect">
            <a:avLst/>
          </a:prstGeom>
          <a:noFill/>
          <a:ln w="9525">
            <a:noFill/>
            <a:miter lim="800000"/>
            <a:headEnd/>
            <a:tailEnd/>
          </a:ln>
        </p:spPr>
      </p:pic>
      <p:pic>
        <p:nvPicPr>
          <p:cNvPr id="8" name="Picture 3" descr="Z:\RADECS2015\Логотипы\ISDE\лого jsc isde.png"/>
          <p:cNvPicPr>
            <a:picLocks noChangeAspect="1" noChangeArrowheads="1"/>
          </p:cNvPicPr>
          <p:nvPr userDrawn="1"/>
        </p:nvPicPr>
        <p:blipFill>
          <a:blip r:embed="rId3" cstate="print"/>
          <a:srcRect/>
          <a:stretch>
            <a:fillRect/>
          </a:stretch>
        </p:blipFill>
        <p:spPr bwMode="auto">
          <a:xfrm>
            <a:off x="1906588" y="6199188"/>
            <a:ext cx="847725" cy="469900"/>
          </a:xfrm>
          <a:prstGeom prst="rect">
            <a:avLst/>
          </a:prstGeom>
          <a:noFill/>
          <a:ln w="9525">
            <a:noFill/>
            <a:miter lim="800000"/>
            <a:headEnd/>
            <a:tailEnd/>
          </a:ln>
        </p:spPr>
      </p:pic>
      <p:pic>
        <p:nvPicPr>
          <p:cNvPr id="9" name="Picture 2" descr="Z:\RADECS2015\Логотипы\Roscosmos logo\Logo_FKA_eng.png"/>
          <p:cNvPicPr>
            <a:picLocks noChangeAspect="1" noChangeArrowheads="1"/>
          </p:cNvPicPr>
          <p:nvPr userDrawn="1"/>
        </p:nvPicPr>
        <p:blipFill>
          <a:blip r:embed="rId4" cstate="print"/>
          <a:srcRect/>
          <a:stretch>
            <a:fillRect/>
          </a:stretch>
        </p:blipFill>
        <p:spPr bwMode="auto">
          <a:xfrm>
            <a:off x="3563938" y="6165850"/>
            <a:ext cx="512762" cy="604838"/>
          </a:xfrm>
          <a:prstGeom prst="rect">
            <a:avLst/>
          </a:prstGeom>
          <a:noFill/>
          <a:ln w="9525">
            <a:noFill/>
            <a:miter lim="800000"/>
            <a:headEnd/>
            <a:tailEnd/>
          </a:ln>
        </p:spPr>
      </p:pic>
      <p:pic>
        <p:nvPicPr>
          <p:cNvPr id="10" name="Picture 2" descr="Z:\RADECS2015\Логотипы\ОРКК\URSC без надписи.png"/>
          <p:cNvPicPr>
            <a:picLocks noChangeAspect="1" noChangeArrowheads="1"/>
          </p:cNvPicPr>
          <p:nvPr userDrawn="1"/>
        </p:nvPicPr>
        <p:blipFill>
          <a:blip r:embed="rId5" cstate="print"/>
          <a:srcRect/>
          <a:stretch>
            <a:fillRect/>
          </a:stretch>
        </p:blipFill>
        <p:spPr bwMode="auto">
          <a:xfrm>
            <a:off x="250825" y="6253163"/>
            <a:ext cx="1701800" cy="430212"/>
          </a:xfrm>
          <a:prstGeom prst="rect">
            <a:avLst/>
          </a:prstGeom>
          <a:noFill/>
          <a:ln w="9525">
            <a:noFill/>
            <a:miter lim="800000"/>
            <a:headEnd/>
            <a:tailEnd/>
          </a:ln>
        </p:spPr>
      </p:pic>
      <p:sp>
        <p:nvSpPr>
          <p:cNvPr id="2" name="Заголовок 1"/>
          <p:cNvSpPr>
            <a:spLocks noGrp="1"/>
          </p:cNvSpPr>
          <p:nvPr>
            <p:ph type="title"/>
          </p:nvPr>
        </p:nvSpPr>
        <p:spPr>
          <a:xfrm>
            <a:off x="467544" y="476672"/>
            <a:ext cx="8229600" cy="936104"/>
          </a:xfrm>
          <a:gradFill flip="none" rotWithShape="1">
            <a:gsLst>
              <a:gs pos="0">
                <a:schemeClr val="bg1">
                  <a:lumMod val="78000"/>
                </a:schemeClr>
              </a:gs>
              <a:gs pos="50000">
                <a:schemeClr val="bg1">
                  <a:lumMod val="83000"/>
                </a:schemeClr>
              </a:gs>
              <a:gs pos="100000">
                <a:schemeClr val="bg1">
                  <a:lumMod val="95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lvl1pPr>
              <a:defRPr sz="2000"/>
            </a:lvl1pPr>
          </a:lstStyle>
          <a:p>
            <a:r>
              <a:rPr lang="ru-RU" dirty="0" smtClean="0"/>
              <a:t>Образец заголовка</a:t>
            </a:r>
            <a:endParaRPr lang="ru-RU" dirty="0"/>
          </a:p>
        </p:txBody>
      </p:sp>
      <p:sp>
        <p:nvSpPr>
          <p:cNvPr id="3" name="Объект 2"/>
          <p:cNvSpPr>
            <a:spLocks noGrp="1"/>
          </p:cNvSpPr>
          <p:nvPr>
            <p:ph idx="1"/>
          </p:nvPr>
        </p:nvSpPr>
        <p:spPr>
          <a:xfrm>
            <a:off x="467544" y="1466380"/>
            <a:ext cx="8229600" cy="4626916"/>
          </a:xfrm>
        </p:spPr>
        <p:txBody>
          <a:bodyPr>
            <a:normAutofit/>
          </a:bodyPr>
          <a:lstStyle>
            <a:lvl1pPr>
              <a:defRPr sz="1800">
                <a:latin typeface="Calibri" pitchFamily="34" charset="0"/>
                <a:cs typeface="Calibri" pitchFamily="34" charset="0"/>
              </a:defRPr>
            </a:lvl1pPr>
            <a:lvl2pPr>
              <a:defRPr sz="1800">
                <a:latin typeface="Calibri" pitchFamily="34" charset="0"/>
                <a:cs typeface="Calibri" pitchFamily="34" charset="0"/>
              </a:defRPr>
            </a:lvl2pPr>
            <a:lvl3pPr>
              <a:defRPr sz="18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Номер слайда 5"/>
          <p:cNvSpPr>
            <a:spLocks noGrp="1"/>
          </p:cNvSpPr>
          <p:nvPr>
            <p:ph type="sldNum" sz="quarter" idx="10"/>
          </p:nvPr>
        </p:nvSpPr>
        <p:spPr>
          <a:xfrm>
            <a:off x="6510338" y="115888"/>
            <a:ext cx="2133600" cy="365125"/>
          </a:xfrm>
        </p:spPr>
        <p:txBody>
          <a:bodyPr/>
          <a:lstStyle>
            <a:lvl1pPr>
              <a:defRPr/>
            </a:lvl1pPr>
          </a:lstStyle>
          <a:p>
            <a:pPr>
              <a:defRPr/>
            </a:pPr>
            <a:fld id="{049829E5-1A4F-4A0D-8795-934B0BE7EDC9}" type="slidenum">
              <a:rPr lang="ru-RU"/>
              <a:pPr>
                <a:defRPr/>
              </a:pPr>
              <a:t>‹#›</a:t>
            </a:fld>
            <a:endParaRPr lang="ru-RU"/>
          </a:p>
        </p:txBody>
      </p:sp>
      <p:sp>
        <p:nvSpPr>
          <p:cNvPr id="12" name="Нижний колонтитул 4"/>
          <p:cNvSpPr>
            <a:spLocks noGrp="1"/>
          </p:cNvSpPr>
          <p:nvPr>
            <p:ph type="ftr" sz="quarter" idx="11"/>
          </p:nvPr>
        </p:nvSpPr>
        <p:spPr>
          <a:xfrm>
            <a:off x="5795963" y="6308725"/>
            <a:ext cx="2895600" cy="365125"/>
          </a:xfrm>
          <a:gradFill>
            <a:gsLst>
              <a:gs pos="1000">
                <a:schemeClr val="bg2"/>
              </a:gs>
              <a:gs pos="50000">
                <a:schemeClr val="bg2"/>
              </a:gs>
              <a:gs pos="100000">
                <a:schemeClr val="bg1">
                  <a:lumMod val="4000"/>
                  <a:lumOff val="96000"/>
                </a:schemeClr>
              </a:gs>
            </a:gsLst>
          </a:gradFill>
        </p:spPr>
        <p:txBody>
          <a:bodyPr/>
          <a:lstStyle>
            <a:lvl1pPr algn="r">
              <a:defRPr sz="1500" b="1">
                <a:solidFill>
                  <a:schemeClr val="tx1">
                    <a:lumMod val="50000"/>
                    <a:lumOff val="50000"/>
                  </a:schemeClr>
                </a:solidFill>
              </a:defRPr>
            </a:lvl1pPr>
          </a:lstStyle>
          <a:p>
            <a:pPr>
              <a:defRPr/>
            </a:pPr>
            <a:r>
              <a:rPr lang="en-US"/>
              <a:t>Vasily Anashin npk1@niikp.org</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dirty="0"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a:p>
        </p:txBody>
      </p:sp>
      <p:sp>
        <p:nvSpPr>
          <p:cNvPr id="5" name="Номер слайда 5"/>
          <p:cNvSpPr>
            <a:spLocks noGrp="1"/>
          </p:cNvSpPr>
          <p:nvPr>
            <p:ph type="sldNum" sz="quarter" idx="11"/>
          </p:nvPr>
        </p:nvSpPr>
        <p:spPr/>
        <p:txBody>
          <a:bodyPr/>
          <a:lstStyle>
            <a:lvl1pPr>
              <a:defRPr/>
            </a:lvl1pPr>
          </a:lstStyle>
          <a:p>
            <a:pPr>
              <a:defRPr/>
            </a:pPr>
            <a:fld id="{C92A27D7-661F-4065-80A1-A3264908C0F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a:p>
        </p:txBody>
      </p:sp>
      <p:sp>
        <p:nvSpPr>
          <p:cNvPr id="6" name="Номер слайда 6"/>
          <p:cNvSpPr>
            <a:spLocks noGrp="1"/>
          </p:cNvSpPr>
          <p:nvPr>
            <p:ph type="sldNum" sz="quarter" idx="11"/>
          </p:nvPr>
        </p:nvSpPr>
        <p:spPr/>
        <p:txBody>
          <a:bodyPr/>
          <a:lstStyle>
            <a:lvl1pPr>
              <a:defRPr/>
            </a:lvl1pPr>
          </a:lstStyle>
          <a:p>
            <a:pPr>
              <a:defRPr/>
            </a:pPr>
            <a:fld id="{DFF14900-ACB6-4ED7-82C7-A38C6F386D5C}" type="slidenum">
              <a:rPr lang="ru-RU"/>
              <a:pPr>
                <a:defRPr/>
              </a:pPr>
              <a:t>‹#›</a:t>
            </a:fld>
            <a:endParaRPr lang="ru-RU"/>
          </a:p>
        </p:txBody>
      </p:sp>
      <p:sp>
        <p:nvSpPr>
          <p:cNvPr id="7" name="Нижний колонтитул 4"/>
          <p:cNvSpPr>
            <a:spLocks noGrp="1"/>
          </p:cNvSpPr>
          <p:nvPr>
            <p:ph type="ftr" sz="quarter" idx="12"/>
          </p:nvPr>
        </p:nvSpPr>
        <p:spPr>
          <a:xfrm>
            <a:off x="5795963" y="6308725"/>
            <a:ext cx="2895600" cy="365125"/>
          </a:xfrm>
          <a:gradFill>
            <a:gsLst>
              <a:gs pos="1000">
                <a:schemeClr val="bg2"/>
              </a:gs>
              <a:gs pos="50000">
                <a:schemeClr val="bg2"/>
              </a:gs>
              <a:gs pos="100000">
                <a:schemeClr val="bg1">
                  <a:lumMod val="4000"/>
                  <a:lumOff val="96000"/>
                </a:schemeClr>
              </a:gs>
            </a:gsLst>
          </a:gradFill>
        </p:spPr>
        <p:txBody>
          <a:bodyPr/>
          <a:lstStyle>
            <a:lvl1pPr algn="r">
              <a:defRPr sz="1500" b="1">
                <a:solidFill>
                  <a:schemeClr val="tx1">
                    <a:lumMod val="50000"/>
                    <a:lumOff val="50000"/>
                  </a:schemeClr>
                </a:solidFill>
              </a:defRPr>
            </a:lvl1pPr>
          </a:lstStyle>
          <a:p>
            <a:pPr>
              <a:defRPr/>
            </a:pPr>
            <a:r>
              <a:rPr lang="en-US"/>
              <a:t>Vasily Anashin npk1@niikp.org</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a:p>
        </p:txBody>
      </p:sp>
      <p:sp>
        <p:nvSpPr>
          <p:cNvPr id="8" name="Номер слайда 8"/>
          <p:cNvSpPr>
            <a:spLocks noGrp="1"/>
          </p:cNvSpPr>
          <p:nvPr>
            <p:ph type="sldNum" sz="quarter" idx="11"/>
          </p:nvPr>
        </p:nvSpPr>
        <p:spPr/>
        <p:txBody>
          <a:bodyPr/>
          <a:lstStyle>
            <a:lvl1pPr>
              <a:defRPr/>
            </a:lvl1pPr>
          </a:lstStyle>
          <a:p>
            <a:pPr>
              <a:defRPr/>
            </a:pPr>
            <a:fld id="{708B1F10-2B1E-4E01-A61C-D0DC0B533994}" type="slidenum">
              <a:rPr lang="ru-RU"/>
              <a:pPr>
                <a:defRPr/>
              </a:pPr>
              <a:t>‹#›</a:t>
            </a:fld>
            <a:endParaRPr lang="ru-RU"/>
          </a:p>
        </p:txBody>
      </p:sp>
      <p:sp>
        <p:nvSpPr>
          <p:cNvPr id="9" name="Нижний колонтитул 4"/>
          <p:cNvSpPr>
            <a:spLocks noGrp="1"/>
          </p:cNvSpPr>
          <p:nvPr>
            <p:ph type="ftr" sz="quarter" idx="12"/>
          </p:nvPr>
        </p:nvSpPr>
        <p:spPr>
          <a:xfrm>
            <a:off x="5795963" y="6308725"/>
            <a:ext cx="2895600" cy="365125"/>
          </a:xfrm>
          <a:gradFill>
            <a:gsLst>
              <a:gs pos="1000">
                <a:schemeClr val="bg2"/>
              </a:gs>
              <a:gs pos="50000">
                <a:schemeClr val="bg2"/>
              </a:gs>
              <a:gs pos="100000">
                <a:schemeClr val="bg1">
                  <a:lumMod val="4000"/>
                  <a:lumOff val="96000"/>
                </a:schemeClr>
              </a:gs>
            </a:gsLst>
          </a:gradFill>
        </p:spPr>
        <p:txBody>
          <a:bodyPr/>
          <a:lstStyle>
            <a:lvl1pPr algn="r">
              <a:defRPr sz="1500" b="1">
                <a:solidFill>
                  <a:schemeClr val="tx1">
                    <a:lumMod val="50000"/>
                    <a:lumOff val="50000"/>
                  </a:schemeClr>
                </a:solidFill>
              </a:defRPr>
            </a:lvl1pPr>
          </a:lstStyle>
          <a:p>
            <a:pPr>
              <a:defRPr/>
            </a:pPr>
            <a:r>
              <a:rPr lang="en-US"/>
              <a:t>Vasily Anashin npk1@niikp.org</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Дата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a:p>
        </p:txBody>
      </p:sp>
      <p:sp>
        <p:nvSpPr>
          <p:cNvPr id="4" name="Номер слайда 4"/>
          <p:cNvSpPr>
            <a:spLocks noGrp="1"/>
          </p:cNvSpPr>
          <p:nvPr>
            <p:ph type="sldNum" sz="quarter" idx="11"/>
          </p:nvPr>
        </p:nvSpPr>
        <p:spPr/>
        <p:txBody>
          <a:bodyPr/>
          <a:lstStyle>
            <a:lvl1pPr>
              <a:defRPr/>
            </a:lvl1pPr>
          </a:lstStyle>
          <a:p>
            <a:pPr>
              <a:defRPr/>
            </a:pPr>
            <a:fld id="{ED6207E7-DDC6-4705-8A1C-8C7C10083867}" type="slidenum">
              <a:rPr lang="ru-RU"/>
              <a:pPr>
                <a:defRPr/>
              </a:pPr>
              <a:t>‹#›</a:t>
            </a:fld>
            <a:endParaRPr lang="ru-RU"/>
          </a:p>
        </p:txBody>
      </p:sp>
      <p:sp>
        <p:nvSpPr>
          <p:cNvPr id="5" name="Нижний колонтитул 4"/>
          <p:cNvSpPr>
            <a:spLocks noGrp="1"/>
          </p:cNvSpPr>
          <p:nvPr>
            <p:ph type="ftr" sz="quarter" idx="12"/>
          </p:nvPr>
        </p:nvSpPr>
        <p:spPr>
          <a:xfrm>
            <a:off x="5795963" y="6308725"/>
            <a:ext cx="2895600" cy="365125"/>
          </a:xfrm>
          <a:gradFill>
            <a:gsLst>
              <a:gs pos="1000">
                <a:schemeClr val="bg2"/>
              </a:gs>
              <a:gs pos="50000">
                <a:schemeClr val="bg2"/>
              </a:gs>
              <a:gs pos="100000">
                <a:schemeClr val="bg1">
                  <a:lumMod val="4000"/>
                  <a:lumOff val="96000"/>
                </a:schemeClr>
              </a:gs>
            </a:gsLst>
          </a:gradFill>
        </p:spPr>
        <p:txBody>
          <a:bodyPr/>
          <a:lstStyle>
            <a:lvl1pPr algn="r">
              <a:defRPr sz="1500" b="1">
                <a:solidFill>
                  <a:schemeClr val="tx1">
                    <a:lumMod val="50000"/>
                    <a:lumOff val="50000"/>
                  </a:schemeClr>
                </a:solidFill>
              </a:defRPr>
            </a:lvl1pPr>
          </a:lstStyle>
          <a:p>
            <a:pPr>
              <a:defRPr/>
            </a:pPr>
            <a:r>
              <a:rPr lang="en-US"/>
              <a:t>Vasily Anashin npk1@niikp.org</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a:p>
        </p:txBody>
      </p:sp>
      <p:sp>
        <p:nvSpPr>
          <p:cNvPr id="3" name="Номер слайда 3"/>
          <p:cNvSpPr>
            <a:spLocks noGrp="1"/>
          </p:cNvSpPr>
          <p:nvPr>
            <p:ph type="sldNum" sz="quarter" idx="11"/>
          </p:nvPr>
        </p:nvSpPr>
        <p:spPr/>
        <p:txBody>
          <a:bodyPr/>
          <a:lstStyle>
            <a:lvl1pPr>
              <a:defRPr/>
            </a:lvl1pPr>
          </a:lstStyle>
          <a:p>
            <a:pPr>
              <a:defRPr/>
            </a:pPr>
            <a:fld id="{F9A4A1CE-D688-4A06-B862-C9940534404E}" type="slidenum">
              <a:rPr lang="ru-RU"/>
              <a:pPr>
                <a:defRPr/>
              </a:pPr>
              <a:t>‹#›</a:t>
            </a:fld>
            <a:endParaRPr lang="ru-RU"/>
          </a:p>
        </p:txBody>
      </p:sp>
      <p:sp>
        <p:nvSpPr>
          <p:cNvPr id="4" name="Нижний колонтитул 4"/>
          <p:cNvSpPr>
            <a:spLocks noGrp="1"/>
          </p:cNvSpPr>
          <p:nvPr>
            <p:ph type="ftr" sz="quarter" idx="12"/>
          </p:nvPr>
        </p:nvSpPr>
        <p:spPr>
          <a:xfrm>
            <a:off x="5795963" y="6308725"/>
            <a:ext cx="2895600" cy="365125"/>
          </a:xfrm>
          <a:gradFill>
            <a:gsLst>
              <a:gs pos="1000">
                <a:schemeClr val="bg2"/>
              </a:gs>
              <a:gs pos="50000">
                <a:schemeClr val="bg2"/>
              </a:gs>
              <a:gs pos="100000">
                <a:schemeClr val="bg1">
                  <a:lumMod val="4000"/>
                  <a:lumOff val="96000"/>
                </a:schemeClr>
              </a:gs>
            </a:gsLst>
          </a:gradFill>
        </p:spPr>
        <p:txBody>
          <a:bodyPr/>
          <a:lstStyle>
            <a:lvl1pPr algn="r">
              <a:defRPr sz="1500" b="1">
                <a:solidFill>
                  <a:schemeClr val="tx1">
                    <a:lumMod val="50000"/>
                    <a:lumOff val="50000"/>
                  </a:schemeClr>
                </a:solidFill>
              </a:defRPr>
            </a:lvl1pPr>
          </a:lstStyle>
          <a:p>
            <a:pPr>
              <a:defRPr/>
            </a:pPr>
            <a:r>
              <a:rPr lang="en-US"/>
              <a:t>Vasily Anashin npk1@niikp.org</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dirty="0" smtClean="0"/>
              <a:t>Образец заголовка</a:t>
            </a:r>
            <a:endParaRPr lang="ru-RU" dirty="0"/>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a:p>
        </p:txBody>
      </p:sp>
      <p:sp>
        <p:nvSpPr>
          <p:cNvPr id="6" name="Номер слайда 6"/>
          <p:cNvSpPr>
            <a:spLocks noGrp="1"/>
          </p:cNvSpPr>
          <p:nvPr>
            <p:ph type="sldNum" sz="quarter" idx="11"/>
          </p:nvPr>
        </p:nvSpPr>
        <p:spPr/>
        <p:txBody>
          <a:bodyPr/>
          <a:lstStyle>
            <a:lvl1pPr>
              <a:defRPr/>
            </a:lvl1pPr>
          </a:lstStyle>
          <a:p>
            <a:pPr>
              <a:defRPr/>
            </a:pPr>
            <a:fld id="{E62FF86B-D224-4FA3-943E-63D82C6EDB05}" type="slidenum">
              <a:rPr lang="ru-RU"/>
              <a:pPr>
                <a:defRPr/>
              </a:pPr>
              <a:t>‹#›</a:t>
            </a:fld>
            <a:endParaRPr lang="ru-RU"/>
          </a:p>
        </p:txBody>
      </p:sp>
      <p:sp>
        <p:nvSpPr>
          <p:cNvPr id="7" name="Нижний колонтитул 4"/>
          <p:cNvSpPr>
            <a:spLocks noGrp="1"/>
          </p:cNvSpPr>
          <p:nvPr>
            <p:ph type="ftr" sz="quarter" idx="12"/>
          </p:nvPr>
        </p:nvSpPr>
        <p:spPr>
          <a:xfrm>
            <a:off x="5795963" y="6308725"/>
            <a:ext cx="2895600" cy="365125"/>
          </a:xfrm>
          <a:gradFill>
            <a:gsLst>
              <a:gs pos="1000">
                <a:schemeClr val="bg2"/>
              </a:gs>
              <a:gs pos="50000">
                <a:schemeClr val="bg2"/>
              </a:gs>
              <a:gs pos="100000">
                <a:schemeClr val="bg1">
                  <a:lumMod val="4000"/>
                  <a:lumOff val="96000"/>
                </a:schemeClr>
              </a:gs>
            </a:gsLst>
          </a:gradFill>
        </p:spPr>
        <p:txBody>
          <a:bodyPr/>
          <a:lstStyle>
            <a:lvl1pPr algn="r">
              <a:defRPr sz="1500" b="1">
                <a:solidFill>
                  <a:schemeClr val="tx1">
                    <a:lumMod val="50000"/>
                    <a:lumOff val="50000"/>
                  </a:schemeClr>
                </a:solidFill>
              </a:defRPr>
            </a:lvl1pPr>
          </a:lstStyle>
          <a:p>
            <a:pPr>
              <a:defRPr/>
            </a:pPr>
            <a:r>
              <a:rPr lang="en-US"/>
              <a:t>Vasily Anashin npk1@niikp.org</a:t>
            </a: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a:p>
        </p:txBody>
      </p:sp>
      <p:sp>
        <p:nvSpPr>
          <p:cNvPr id="6" name="Номер слайда 6"/>
          <p:cNvSpPr>
            <a:spLocks noGrp="1"/>
          </p:cNvSpPr>
          <p:nvPr>
            <p:ph type="sldNum" sz="quarter" idx="11"/>
          </p:nvPr>
        </p:nvSpPr>
        <p:spPr/>
        <p:txBody>
          <a:bodyPr/>
          <a:lstStyle>
            <a:lvl1pPr>
              <a:defRPr/>
            </a:lvl1pPr>
          </a:lstStyle>
          <a:p>
            <a:pPr>
              <a:defRPr/>
            </a:pPr>
            <a:fld id="{38AF0D88-20E4-4E9E-A383-B5F5A748B2E7}" type="slidenum">
              <a:rPr lang="ru-RU"/>
              <a:pPr>
                <a:defRPr/>
              </a:pPr>
              <a:t>‹#›</a:t>
            </a:fld>
            <a:endParaRPr lang="ru-RU"/>
          </a:p>
        </p:txBody>
      </p:sp>
      <p:sp>
        <p:nvSpPr>
          <p:cNvPr id="7" name="Нижний колонтитул 4"/>
          <p:cNvSpPr>
            <a:spLocks noGrp="1"/>
          </p:cNvSpPr>
          <p:nvPr>
            <p:ph type="ftr" sz="quarter" idx="12"/>
          </p:nvPr>
        </p:nvSpPr>
        <p:spPr>
          <a:xfrm>
            <a:off x="5795963" y="6308725"/>
            <a:ext cx="2895600" cy="365125"/>
          </a:xfrm>
          <a:gradFill>
            <a:gsLst>
              <a:gs pos="1000">
                <a:schemeClr val="bg2"/>
              </a:gs>
              <a:gs pos="50000">
                <a:schemeClr val="bg2"/>
              </a:gs>
              <a:gs pos="100000">
                <a:schemeClr val="bg1">
                  <a:lumMod val="4000"/>
                  <a:lumOff val="96000"/>
                </a:schemeClr>
              </a:gs>
            </a:gsLst>
          </a:gradFill>
        </p:spPr>
        <p:txBody>
          <a:bodyPr/>
          <a:lstStyle>
            <a:lvl1pPr algn="r">
              <a:defRPr sz="1500" b="1">
                <a:solidFill>
                  <a:schemeClr val="tx1">
                    <a:lumMod val="50000"/>
                    <a:lumOff val="50000"/>
                  </a:schemeClr>
                </a:solidFill>
              </a:defRPr>
            </a:lvl1pPr>
          </a:lstStyle>
          <a:p>
            <a:pPr>
              <a:defRPr/>
            </a:pPr>
            <a:r>
              <a:rPr lang="en-US"/>
              <a:t>Vasily Anashin npk1@niikp.org</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088" y="333375"/>
            <a:ext cx="8229600" cy="777875"/>
          </a:xfrm>
          <a:prstGeom prst="rect">
            <a:avLst/>
          </a:prstGeom>
        </p:spPr>
        <p:txBody>
          <a:bodyPr vert="horz" wrap="square" lIns="91440" tIns="45720" rIns="91440" bIns="45720" numCol="1" anchor="ctr" anchorCtr="0" compatLnSpc="1">
            <a:prstTxWarp prst="textNoShape">
              <a:avLst/>
            </a:prstTxWarp>
            <a:normAutofit/>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6542088" y="0"/>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prstClr val="black"/>
                </a:solidFill>
                <a:latin typeface="Calibri" pitchFamily="34" charset="0"/>
                <a:cs typeface="Calibri" pitchFamily="34" charset="0"/>
              </a:defRPr>
            </a:lvl1pPr>
          </a:lstStyle>
          <a:p>
            <a:pPr>
              <a:defRPr/>
            </a:pPr>
            <a:fld id="{E40F138B-96B6-4C6D-8673-CCE233BC7215}" type="slidenum">
              <a:rPr lang="ru-RU"/>
              <a:pPr>
                <a:defRPr/>
              </a:pPr>
              <a:t>‹#›</a:t>
            </a:fld>
            <a:endParaRPr lang="ru-RU" dirty="0"/>
          </a:p>
        </p:txBody>
      </p:sp>
      <p:sp>
        <p:nvSpPr>
          <p:cNvPr id="7" name="Нижний колонтитул 4"/>
          <p:cNvSpPr>
            <a:spLocks noGrp="1"/>
          </p:cNvSpPr>
          <p:nvPr>
            <p:ph type="ftr" sz="quarter" idx="3"/>
          </p:nvPr>
        </p:nvSpPr>
        <p:spPr>
          <a:xfrm>
            <a:off x="468313" y="6305550"/>
            <a:ext cx="2895600" cy="365125"/>
          </a:xfrm>
          <a:prstGeom prst="rect">
            <a:avLst/>
          </a:prstGeom>
          <a:gradFill flip="none" rotWithShape="1">
            <a:gsLst>
              <a:gs pos="0">
                <a:schemeClr val="bg1">
                  <a:lumMod val="68000"/>
                </a:schemeClr>
              </a:gs>
              <a:gs pos="0">
                <a:srgbClr val="949494">
                  <a:lumMod val="98000"/>
                </a:srgbClr>
              </a:gs>
              <a:gs pos="50000">
                <a:schemeClr val="bg1">
                  <a:lumMod val="75000"/>
                </a:schemeClr>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lvl1pPr algn="l" fontAlgn="auto">
              <a:spcBef>
                <a:spcPts val="0"/>
              </a:spcBef>
              <a:spcAft>
                <a:spcPts val="0"/>
              </a:spcAft>
              <a:defRPr sz="1600" b="1">
                <a:solidFill>
                  <a:srgbClr val="7F7F7F"/>
                </a:solidFill>
                <a:latin typeface="+mn-lt"/>
              </a:defRPr>
            </a:lvl1pPr>
          </a:lstStyle>
          <a:p>
            <a:pPr>
              <a:defRPr/>
            </a:pPr>
            <a:r>
              <a:rPr lang="en-US"/>
              <a:t>ISROS 2014</a:t>
            </a:r>
            <a:endParaRPr lang="fr-FR"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dt="0"/>
  <p:txStyles>
    <p:titleStyle>
      <a:lvl1pPr algn="l" rtl="0" eaLnBrk="0" fontAlgn="base" hangingPunct="0">
        <a:spcBef>
          <a:spcPct val="0"/>
        </a:spcBef>
        <a:spcAft>
          <a:spcPct val="0"/>
        </a:spcAft>
        <a:defRPr sz="2000" b="1" kern="1200">
          <a:solidFill>
            <a:srgbClr val="E46C0A"/>
          </a:solidFill>
          <a:effectLst>
            <a:outerShdw blurRad="38100" dist="38100" dir="2700000" algn="tl">
              <a:srgbClr val="000000">
                <a:alpha val="43137"/>
              </a:srgbClr>
            </a:outerShdw>
          </a:effectLst>
          <a:latin typeface="Calibri" pitchFamily="34" charset="0"/>
          <a:ea typeface="Calibri" pitchFamily="34" charset="0"/>
          <a:cs typeface="Calibri" pitchFamily="34" charset="0"/>
        </a:defRPr>
      </a:lvl1pPr>
      <a:lvl2pPr algn="l" rtl="0" eaLnBrk="0" fontAlgn="base" hangingPunct="0">
        <a:spcBef>
          <a:spcPct val="0"/>
        </a:spcBef>
        <a:spcAft>
          <a:spcPct val="0"/>
        </a:spcAft>
        <a:defRPr sz="2000" b="1">
          <a:solidFill>
            <a:srgbClr val="E46C0A"/>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2000" b="1">
          <a:solidFill>
            <a:srgbClr val="E46C0A"/>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2000" b="1">
          <a:solidFill>
            <a:srgbClr val="E46C0A"/>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2000" b="1">
          <a:solidFill>
            <a:srgbClr val="E46C0A"/>
          </a:solidFill>
          <a:latin typeface="Calibri" pitchFamily="34" charset="0"/>
          <a:ea typeface="Calibri" pitchFamily="34" charset="0"/>
          <a:cs typeface="Calibri" pitchFamily="34" charset="0"/>
        </a:defRPr>
      </a:lvl5pPr>
      <a:lvl6pPr marL="457200" algn="l" rtl="0" fontAlgn="base">
        <a:spcBef>
          <a:spcPct val="0"/>
        </a:spcBef>
        <a:spcAft>
          <a:spcPct val="0"/>
        </a:spcAft>
        <a:defRPr sz="2000" b="1">
          <a:solidFill>
            <a:srgbClr val="E46C0A"/>
          </a:solidFill>
          <a:latin typeface="Calibri" pitchFamily="34" charset="0"/>
          <a:cs typeface="Calibri" pitchFamily="34" charset="0"/>
        </a:defRPr>
      </a:lvl6pPr>
      <a:lvl7pPr marL="914400" algn="l" rtl="0" fontAlgn="base">
        <a:spcBef>
          <a:spcPct val="0"/>
        </a:spcBef>
        <a:spcAft>
          <a:spcPct val="0"/>
        </a:spcAft>
        <a:defRPr sz="2000" b="1">
          <a:solidFill>
            <a:srgbClr val="E46C0A"/>
          </a:solidFill>
          <a:latin typeface="Calibri" pitchFamily="34" charset="0"/>
          <a:cs typeface="Calibri" pitchFamily="34" charset="0"/>
        </a:defRPr>
      </a:lvl7pPr>
      <a:lvl8pPr marL="1371600" algn="l" rtl="0" fontAlgn="base">
        <a:spcBef>
          <a:spcPct val="0"/>
        </a:spcBef>
        <a:spcAft>
          <a:spcPct val="0"/>
        </a:spcAft>
        <a:defRPr sz="2000" b="1">
          <a:solidFill>
            <a:srgbClr val="E46C0A"/>
          </a:solidFill>
          <a:latin typeface="Calibri" pitchFamily="34" charset="0"/>
          <a:cs typeface="Calibri" pitchFamily="34" charset="0"/>
        </a:defRPr>
      </a:lvl8pPr>
      <a:lvl9pPr marL="1828800" algn="l" rtl="0" fontAlgn="base">
        <a:spcBef>
          <a:spcPct val="0"/>
        </a:spcBef>
        <a:spcAft>
          <a:spcPct val="0"/>
        </a:spcAft>
        <a:defRPr sz="2000" b="1">
          <a:solidFill>
            <a:srgbClr val="E46C0A"/>
          </a:solidFill>
          <a:latin typeface="Calibri" pitchFamily="34" charset="0"/>
          <a:cs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p:cNvSpPr txBox="1">
            <a:spLocks noChangeArrowheads="1"/>
          </p:cNvSpPr>
          <p:nvPr/>
        </p:nvSpPr>
        <p:spPr bwMode="auto">
          <a:xfrm>
            <a:off x="1142976" y="2571744"/>
            <a:ext cx="7366000" cy="2308324"/>
          </a:xfrm>
          <a:prstGeom prst="rect">
            <a:avLst/>
          </a:prstGeom>
          <a:noFill/>
          <a:ln w="9525">
            <a:noFill/>
            <a:miter lim="800000"/>
            <a:headEnd/>
            <a:tailEnd/>
          </a:ln>
        </p:spPr>
        <p:txBody>
          <a:bodyPr>
            <a:spAutoFit/>
          </a:bodyPr>
          <a:lstStyle/>
          <a:p>
            <a:r>
              <a:rPr lang="en-US" sz="3600" b="1" dirty="0" smtClean="0">
                <a:solidFill>
                  <a:schemeClr val="bg1"/>
                </a:solidFill>
              </a:rPr>
              <a:t>Experience in hardness control of electronic components for space application to high </a:t>
            </a:r>
            <a:r>
              <a:rPr lang="en-US" sz="3600" b="1" smtClean="0">
                <a:solidFill>
                  <a:schemeClr val="bg1"/>
                </a:solidFill>
              </a:rPr>
              <a:t>energy particle</a:t>
            </a:r>
            <a:r>
              <a:rPr lang="en-US" sz="3600" b="1">
                <a:solidFill>
                  <a:schemeClr val="bg1"/>
                </a:solidFill>
              </a:rPr>
              <a:t>s</a:t>
            </a:r>
            <a:r>
              <a:rPr lang="en-US" sz="3600" b="1" smtClean="0">
                <a:solidFill>
                  <a:schemeClr val="bg1"/>
                </a:solidFill>
              </a:rPr>
              <a:t> </a:t>
            </a:r>
            <a:endParaRPr lang="en-US" sz="2800" b="1" dirty="0" smtClean="0">
              <a:solidFill>
                <a:schemeClr val="bg1"/>
              </a:solidFill>
            </a:endParaRPr>
          </a:p>
        </p:txBody>
      </p:sp>
      <p:sp>
        <p:nvSpPr>
          <p:cNvPr id="5" name="Подзаголовок 2"/>
          <p:cNvSpPr>
            <a:spLocks noGrp="1"/>
          </p:cNvSpPr>
          <p:nvPr>
            <p:ph type="subTitle" idx="1"/>
          </p:nvPr>
        </p:nvSpPr>
        <p:spPr>
          <a:xfrm>
            <a:off x="1043608" y="5301208"/>
            <a:ext cx="7848873" cy="1080120"/>
          </a:xfrm>
          <a:extLst/>
        </p:spPr>
        <p:txBody>
          <a:bodyPr rtlCol="0">
            <a:noAutofit/>
          </a:bodyPr>
          <a:lstStyle/>
          <a:p>
            <a:pPr eaLnBrk="1" fontAlgn="auto" hangingPunct="1">
              <a:spcAft>
                <a:spcPts val="0"/>
              </a:spcAft>
              <a:defRPr/>
            </a:pPr>
            <a:r>
              <a:rPr lang="ru-RU" sz="1000" dirty="0" smtClean="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V.S. </a:t>
            </a:r>
            <a:r>
              <a:rPr lang="en-US" sz="2000" dirty="0" err="1" smtClean="0">
                <a:effectLst/>
                <a:latin typeface="Times New Roman" pitchFamily="18" charset="0"/>
                <a:cs typeface="Times New Roman" pitchFamily="18" charset="0"/>
              </a:rPr>
              <a:t>Anashin</a:t>
            </a:r>
            <a:r>
              <a:rPr lang="ru-RU" sz="2000" dirty="0" smtClean="0">
                <a:effectLst/>
                <a:latin typeface="Times New Roman" pitchFamily="18" charset="0"/>
                <a:cs typeface="Times New Roman" pitchFamily="18" charset="0"/>
              </a:rPr>
              <a:t>,</a:t>
            </a:r>
            <a:r>
              <a:rPr lang="en-US" sz="2000" dirty="0" smtClean="0">
                <a:effectLst/>
                <a:latin typeface="Times New Roman" pitchFamily="18" charset="0"/>
                <a:cs typeface="Times New Roman" pitchFamily="18" charset="0"/>
              </a:rPr>
              <a:t> </a:t>
            </a:r>
            <a:r>
              <a:rPr lang="en-US" sz="2000" u="sng" dirty="0" smtClean="0">
                <a:effectLst>
                  <a:outerShdw blurRad="38100" dist="38100" dir="2700000" algn="tl">
                    <a:srgbClr val="000000">
                      <a:alpha val="43137"/>
                    </a:srgbClr>
                  </a:outerShdw>
                </a:effectLst>
                <a:latin typeface="Times New Roman" pitchFamily="18" charset="0"/>
                <a:cs typeface="Times New Roman" pitchFamily="18" charset="0"/>
              </a:rPr>
              <a:t>P</a:t>
            </a:r>
            <a:r>
              <a:rPr lang="ru-RU" sz="2000" u="sng"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000" u="sng" dirty="0" smtClean="0">
                <a:effectLst>
                  <a:outerShdw blurRad="38100" dist="38100" dir="2700000" algn="tl">
                    <a:srgbClr val="000000">
                      <a:alpha val="43137"/>
                    </a:srgbClr>
                  </a:outerShdw>
                </a:effectLst>
                <a:latin typeface="Times New Roman" pitchFamily="18" charset="0"/>
                <a:cs typeface="Times New Roman" pitchFamily="18" charset="0"/>
              </a:rPr>
              <a:t>A</a:t>
            </a:r>
            <a:r>
              <a:rPr lang="ru-RU" sz="2000"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u="sng" dirty="0" err="1" smtClean="0">
                <a:effectLst>
                  <a:outerShdw blurRad="38100" dist="38100" dir="2700000" algn="tl">
                    <a:srgbClr val="000000">
                      <a:alpha val="43137"/>
                    </a:srgbClr>
                  </a:outerShdw>
                </a:effectLst>
                <a:latin typeface="Times New Roman" pitchFamily="18" charset="0"/>
                <a:cs typeface="Times New Roman" pitchFamily="18" charset="0"/>
              </a:rPr>
              <a:t>Chubunov</a:t>
            </a:r>
            <a:r>
              <a:rPr lang="ru-RU" sz="2000" dirty="0" smtClean="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A.E.Koziukov</a:t>
            </a:r>
            <a:r>
              <a:rPr lang="ru-RU" sz="2000" dirty="0" smtClean="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G.A. </a:t>
            </a:r>
            <a:r>
              <a:rPr lang="en-US" sz="2000" dirty="0" err="1" smtClean="0">
                <a:effectLst/>
                <a:latin typeface="Times New Roman" pitchFamily="18" charset="0"/>
                <a:cs typeface="Times New Roman" pitchFamily="18" charset="0"/>
              </a:rPr>
              <a:t>Protopopov</a:t>
            </a:r>
            <a:r>
              <a:rPr lang="en-US" sz="2000" dirty="0" smtClean="0">
                <a:effectLst/>
                <a:latin typeface="Times New Roman" pitchFamily="18" charset="0"/>
                <a:cs typeface="Times New Roman" pitchFamily="18" charset="0"/>
              </a:rPr>
              <a:t>, S.A. </a:t>
            </a:r>
            <a:r>
              <a:rPr lang="en-US" sz="2000" dirty="0" err="1" smtClean="0">
                <a:effectLst/>
                <a:latin typeface="Times New Roman" pitchFamily="18" charset="0"/>
                <a:cs typeface="Times New Roman" pitchFamily="18" charset="0"/>
              </a:rPr>
              <a:t>Iakovlev</a:t>
            </a:r>
            <a:r>
              <a:rPr lang="en-US" sz="2000" dirty="0" smtClean="0">
                <a:effectLst/>
                <a:latin typeface="Times New Roman" pitchFamily="18" charset="0"/>
                <a:cs typeface="Times New Roman" pitchFamily="18" charset="0"/>
              </a:rPr>
              <a:t> - Branch of JSC URSC - ISDE</a:t>
            </a:r>
          </a:p>
          <a:p>
            <a:pPr eaLnBrk="1" fontAlgn="auto" hangingPunct="1">
              <a:spcAft>
                <a:spcPts val="0"/>
              </a:spcAft>
              <a:defRPr/>
            </a:pPr>
            <a:r>
              <a:rPr lang="en-US" sz="2000" dirty="0" smtClean="0">
                <a:effectLst/>
                <a:latin typeface="Times New Roman" pitchFamily="18" charset="0"/>
                <a:ea typeface="Times New Roman"/>
                <a:cs typeface="Times New Roman" pitchFamily="18" charset="0"/>
              </a:rPr>
              <a:t>S.N</a:t>
            </a:r>
            <a:r>
              <a:rPr lang="en-US" sz="2000" dirty="0">
                <a:effectLst/>
                <a:latin typeface="Times New Roman" pitchFamily="18" charset="0"/>
                <a:ea typeface="Times New Roman"/>
                <a:cs typeface="Times New Roman" pitchFamily="18" charset="0"/>
              </a:rPr>
              <a:t>. </a:t>
            </a:r>
            <a:r>
              <a:rPr lang="en-US" sz="2000" dirty="0" err="1" smtClean="0">
                <a:effectLst/>
                <a:latin typeface="Times New Roman" pitchFamily="18" charset="0"/>
                <a:ea typeface="Times New Roman"/>
                <a:cs typeface="Times New Roman" pitchFamily="18" charset="0"/>
              </a:rPr>
              <a:t>Dmitriev</a:t>
            </a:r>
            <a:r>
              <a:rPr lang="ru-RU" sz="2000" dirty="0" smtClean="0">
                <a:effectLst/>
                <a:latin typeface="Times New Roman" pitchFamily="18" charset="0"/>
                <a:ea typeface="Times New Roman"/>
                <a:cs typeface="Times New Roman" pitchFamily="18" charset="0"/>
              </a:rPr>
              <a:t>, </a:t>
            </a:r>
            <a:r>
              <a:rPr lang="en-US" sz="2000" dirty="0" smtClean="0">
                <a:effectLst/>
                <a:latin typeface="Times New Roman" pitchFamily="18" charset="0"/>
                <a:ea typeface="Times New Roman"/>
                <a:cs typeface="Times New Roman" pitchFamily="18" charset="0"/>
              </a:rPr>
              <a:t>G.G</a:t>
            </a:r>
            <a:r>
              <a:rPr lang="en-US" sz="2000" dirty="0">
                <a:effectLst/>
                <a:latin typeface="Times New Roman" pitchFamily="18" charset="0"/>
                <a:ea typeface="Times New Roman"/>
                <a:cs typeface="Times New Roman" pitchFamily="18" charset="0"/>
              </a:rPr>
              <a:t>. </a:t>
            </a:r>
            <a:r>
              <a:rPr lang="en-US" sz="2000" dirty="0" err="1" smtClean="0">
                <a:effectLst/>
                <a:latin typeface="Times New Roman" pitchFamily="18" charset="0"/>
                <a:ea typeface="Times New Roman"/>
                <a:cs typeface="Times New Roman" pitchFamily="18" charset="0"/>
              </a:rPr>
              <a:t>Gulbekyan</a:t>
            </a:r>
            <a:r>
              <a:rPr lang="en-US" sz="2000" dirty="0" smtClean="0">
                <a:effectLst/>
                <a:latin typeface="Times New Roman" pitchFamily="18" charset="0"/>
                <a:ea typeface="Times New Roman"/>
                <a:cs typeface="Times New Roman" pitchFamily="18" charset="0"/>
              </a:rPr>
              <a:t>,</a:t>
            </a:r>
            <a:r>
              <a:rPr lang="ru-RU" sz="2000" dirty="0" smtClean="0">
                <a:effectLst/>
                <a:latin typeface="Times New Roman" pitchFamily="18" charset="0"/>
                <a:ea typeface="Times New Roman"/>
                <a:cs typeface="Times New Roman" pitchFamily="18" charset="0"/>
              </a:rPr>
              <a:t> </a:t>
            </a:r>
            <a:r>
              <a:rPr lang="en-US" sz="2000" dirty="0" smtClean="0">
                <a:effectLst/>
                <a:latin typeface="Times New Roman" pitchFamily="18" charset="0"/>
                <a:ea typeface="Times New Roman"/>
                <a:cs typeface="Times New Roman" pitchFamily="18" charset="0"/>
              </a:rPr>
              <a:t>V.A</a:t>
            </a:r>
            <a:r>
              <a:rPr lang="en-US" sz="2000" dirty="0">
                <a:effectLst/>
                <a:latin typeface="Times New Roman" pitchFamily="18" charset="0"/>
                <a:ea typeface="Times New Roman"/>
                <a:cs typeface="Times New Roman" pitchFamily="18" charset="0"/>
              </a:rPr>
              <a:t>. </a:t>
            </a:r>
            <a:r>
              <a:rPr lang="en-US" sz="2000" dirty="0" err="1" smtClean="0">
                <a:effectLst/>
                <a:latin typeface="Times New Roman" pitchFamily="18" charset="0"/>
                <a:ea typeface="Times New Roman"/>
                <a:cs typeface="Times New Roman" pitchFamily="18" charset="0"/>
              </a:rPr>
              <a:t>Skuratov</a:t>
            </a:r>
            <a:r>
              <a:rPr lang="en-US" sz="2000" dirty="0" smtClean="0">
                <a:effectLst/>
                <a:latin typeface="Times New Roman" pitchFamily="18" charset="0"/>
                <a:ea typeface="Times New Roman"/>
                <a:cs typeface="Times New Roman" pitchFamily="18" charset="0"/>
              </a:rPr>
              <a:t>,</a:t>
            </a:r>
            <a:r>
              <a:rPr lang="ru-RU" sz="2000" dirty="0" smtClean="0">
                <a:effectLst/>
                <a:latin typeface="Times New Roman" pitchFamily="18" charset="0"/>
                <a:ea typeface="Times New Roman"/>
                <a:cs typeface="Times New Roman" pitchFamily="18" charset="0"/>
              </a:rPr>
              <a:t> </a:t>
            </a:r>
            <a:r>
              <a:rPr lang="en-US" sz="2000" dirty="0" smtClean="0">
                <a:effectLst/>
                <a:latin typeface="Times New Roman" pitchFamily="18" charset="0"/>
                <a:ea typeface="Times New Roman"/>
                <a:cs typeface="Times New Roman" pitchFamily="18" charset="0"/>
              </a:rPr>
              <a:t>S.V</a:t>
            </a:r>
            <a:r>
              <a:rPr lang="en-US" sz="2000" dirty="0">
                <a:effectLst/>
                <a:latin typeface="Times New Roman" pitchFamily="18" charset="0"/>
                <a:ea typeface="Times New Roman"/>
                <a:cs typeface="Times New Roman" pitchFamily="18" charset="0"/>
              </a:rPr>
              <a:t>. </a:t>
            </a:r>
            <a:r>
              <a:rPr lang="en-US" sz="2000" dirty="0" err="1" smtClean="0">
                <a:effectLst/>
                <a:latin typeface="Times New Roman" pitchFamily="18" charset="0"/>
                <a:ea typeface="Times New Roman"/>
                <a:cs typeface="Times New Roman" pitchFamily="18" charset="0"/>
              </a:rPr>
              <a:t>Mitrofanov</a:t>
            </a:r>
            <a:r>
              <a:rPr lang="en-US" sz="2000" dirty="0" smtClean="0">
                <a:effectLst/>
                <a:latin typeface="Times New Roman" pitchFamily="18" charset="0"/>
                <a:ea typeface="Times New Roman"/>
                <a:cs typeface="Times New Roman" pitchFamily="18" charset="0"/>
              </a:rPr>
              <a:t> – FLNR JINR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defRPr/>
            </a:pPr>
            <a:r>
              <a:rPr lang="en-US" sz="2800" dirty="0" smtClean="0">
                <a:effectLst>
                  <a:outerShdw blurRad="38100" dist="38100" dir="2700000" algn="tl">
                    <a:srgbClr val="C0C0C0"/>
                  </a:outerShdw>
                </a:effectLst>
              </a:rPr>
              <a:t>Heavy Ions SEE Test Facilities</a:t>
            </a:r>
            <a:endParaRPr lang="ru-RU" sz="2800" dirty="0" smtClean="0">
              <a:effectLst>
                <a:outerShdw blurRad="38100" dist="38100" dir="2700000" algn="tl">
                  <a:srgbClr val="C0C0C0"/>
                </a:outerShdw>
              </a:effectLst>
            </a:endParaRPr>
          </a:p>
        </p:txBody>
      </p:sp>
      <p:sp>
        <p:nvSpPr>
          <p:cNvPr id="25604" name="Номер слайда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626DCF-9CCE-4A5E-A09A-E97ECA9BBC63}" type="slidenum">
              <a:rPr lang="ru-RU" smtClean="0">
                <a:solidFill>
                  <a:srgbClr val="000000"/>
                </a:solidFill>
                <a:ea typeface="Calibri" pitchFamily="34" charset="0"/>
              </a:rPr>
              <a:pPr fontAlgn="base">
                <a:spcBef>
                  <a:spcPct val="0"/>
                </a:spcBef>
                <a:spcAft>
                  <a:spcPct val="0"/>
                </a:spcAft>
              </a:pPr>
              <a:t>10</a:t>
            </a:fld>
            <a:endParaRPr lang="ru-RU" smtClean="0">
              <a:solidFill>
                <a:srgbClr val="000000"/>
              </a:solidFill>
              <a:ea typeface="Calibri" pitchFamily="34" charset="0"/>
            </a:endParaRPr>
          </a:p>
        </p:txBody>
      </p:sp>
      <p:pic>
        <p:nvPicPr>
          <p:cNvPr id="43021" name="Рисунок 8" descr="C:\Users\Artur\Pictures\С проигрывателя HTC 7 Mozart T8698\Альбом камеры\WP_000064.jpg"/>
          <p:cNvPicPr>
            <a:picLocks noChangeAspect="1" noChangeArrowheads="1"/>
          </p:cNvPicPr>
          <p:nvPr/>
        </p:nvPicPr>
        <p:blipFill>
          <a:blip r:embed="rId2" cstate="print"/>
          <a:srcRect/>
          <a:stretch>
            <a:fillRect/>
          </a:stretch>
        </p:blipFill>
        <p:spPr bwMode="auto">
          <a:xfrm>
            <a:off x="467544" y="1502218"/>
            <a:ext cx="1872208" cy="2571339"/>
          </a:xfrm>
          <a:prstGeom prst="rect">
            <a:avLst/>
          </a:prstGeom>
          <a:ln>
            <a:noFill/>
          </a:ln>
          <a:effectLst>
            <a:outerShdw blurRad="292100" dist="139700" dir="2700000" algn="tl" rotWithShape="0">
              <a:srgbClr val="333333">
                <a:alpha val="65000"/>
              </a:srgbClr>
            </a:outerShdw>
          </a:effectLst>
          <a:extLst/>
        </p:spPr>
      </p:pic>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pic>
        <p:nvPicPr>
          <p:cNvPr id="11" name="Объект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932040" y="1481802"/>
            <a:ext cx="3657823" cy="2441132"/>
          </a:xfrm>
          <a:prstGeom prst="rect">
            <a:avLst/>
          </a:prstGeom>
          <a:noFill/>
          <a:ln w="9525">
            <a:noFill/>
            <a:miter lim="800000"/>
            <a:headEnd/>
            <a:tailEnd/>
          </a:ln>
        </p:spPr>
      </p:pic>
      <p:pic>
        <p:nvPicPr>
          <p:cNvPr id="43020" name="Объект 3"/>
          <p:cNvPicPr>
            <a:picLocks noChangeAspect="1"/>
          </p:cNvPicPr>
          <p:nvPr/>
        </p:nvPicPr>
        <p:blipFill>
          <a:blip r:embed="rId4" cstate="print"/>
          <a:srcRect/>
          <a:stretch>
            <a:fillRect/>
          </a:stretch>
        </p:blipFill>
        <p:spPr bwMode="auto">
          <a:xfrm>
            <a:off x="893604" y="3573016"/>
            <a:ext cx="3678396" cy="2455431"/>
          </a:xfrm>
          <a:prstGeom prst="rect">
            <a:avLst/>
          </a:prstGeom>
          <a:ln>
            <a:noFill/>
          </a:ln>
          <a:effectLst>
            <a:outerShdw blurRad="292100" dist="139700" dir="2700000" algn="tl" rotWithShape="0">
              <a:srgbClr val="333333">
                <a:alpha val="65000"/>
              </a:srgbClr>
            </a:outerShdw>
          </a:effectLst>
          <a:ex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2715" y="3717032"/>
            <a:ext cx="3519021" cy="2346014"/>
          </a:xfrm>
          <a:prstGeom prst="rect">
            <a:avLst/>
          </a:prstGeom>
        </p:spPr>
      </p:pic>
    </p:spTree>
    <p:extLst>
      <p:ext uri="{BB962C8B-B14F-4D97-AF65-F5344CB8AC3E}">
        <p14:creationId xmlns:p14="http://schemas.microsoft.com/office/powerpoint/2010/main" val="237549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en-US" sz="2800" dirty="0" smtClean="0">
                <a:effectLst>
                  <a:outerShdw blurRad="38100" dist="38100" dir="2700000" algn="tl">
                    <a:srgbClr val="C0C0C0"/>
                  </a:outerShdw>
                </a:effectLst>
              </a:rPr>
              <a:t>Estimation of beam characteristic - techniques </a:t>
            </a:r>
            <a:endParaRPr lang="ru-RU" sz="2800" dirty="0" smtClean="0">
              <a:effectLst>
                <a:outerShdw blurRad="38100" dist="38100" dir="2700000" algn="tl">
                  <a:srgbClr val="C0C0C0"/>
                </a:outerShdw>
              </a:effectLst>
            </a:endParaRPr>
          </a:p>
        </p:txBody>
      </p:sp>
      <p:sp>
        <p:nvSpPr>
          <p:cNvPr id="36868" name="Объект 2"/>
          <p:cNvSpPr>
            <a:spLocks noGrp="1"/>
          </p:cNvSpPr>
          <p:nvPr>
            <p:ph idx="1"/>
          </p:nvPr>
        </p:nvSpPr>
        <p:spPr>
          <a:xfrm>
            <a:off x="468313" y="1557338"/>
            <a:ext cx="8229600" cy="4535487"/>
          </a:xfrm>
        </p:spPr>
        <p:txBody>
          <a:bodyPr>
            <a:noAutofit/>
          </a:bodyPr>
          <a:lstStyle/>
          <a:p>
            <a:pPr marL="609600" indent="0" algn="ctr" eaLnBrk="1" hangingPunct="1">
              <a:lnSpc>
                <a:spcPct val="114000"/>
              </a:lnSpc>
              <a:spcBef>
                <a:spcPts val="0"/>
              </a:spcBef>
              <a:spcAft>
                <a:spcPts val="0"/>
              </a:spcAft>
              <a:buNone/>
            </a:pPr>
            <a:r>
              <a:rPr lang="en-US" sz="2000" dirty="0" smtClean="0">
                <a:ea typeface="Calibri" pitchFamily="34" charset="0"/>
              </a:rPr>
              <a:t>	The main energetic parameters of the ion beam:</a:t>
            </a:r>
            <a:endParaRPr lang="en-US" sz="2000" b="1" u="sng" dirty="0" smtClean="0">
              <a:ea typeface="Calibri" pitchFamily="34" charset="0"/>
            </a:endParaRPr>
          </a:p>
          <a:p>
            <a:pPr marL="1009650" lvl="1" indent="0" eaLnBrk="1" hangingPunct="1">
              <a:lnSpc>
                <a:spcPct val="114000"/>
              </a:lnSpc>
              <a:spcBef>
                <a:spcPts val="0"/>
              </a:spcBef>
              <a:spcAft>
                <a:spcPts val="0"/>
              </a:spcAft>
            </a:pPr>
            <a:r>
              <a:rPr lang="en-US" sz="2000" b="1" u="sng" dirty="0" smtClean="0">
                <a:ea typeface="Calibri" pitchFamily="34" charset="0"/>
              </a:rPr>
              <a:t>Energy of ion in vacuum tract</a:t>
            </a:r>
          </a:p>
          <a:p>
            <a:pPr marL="1009650" lvl="1" indent="0" eaLnBrk="1" hangingPunct="1">
              <a:lnSpc>
                <a:spcPct val="114000"/>
              </a:lnSpc>
              <a:spcBef>
                <a:spcPts val="0"/>
              </a:spcBef>
              <a:spcAft>
                <a:spcPts val="0"/>
              </a:spcAft>
            </a:pPr>
            <a:r>
              <a:rPr lang="en-US" sz="2000" b="1" u="sng" dirty="0" smtClean="0">
                <a:ea typeface="Calibri" pitchFamily="34" charset="0"/>
              </a:rPr>
              <a:t>Energy of ion in test chamber</a:t>
            </a:r>
          </a:p>
          <a:p>
            <a:pPr marL="1009650" lvl="1" indent="0" eaLnBrk="1" hangingPunct="1">
              <a:lnSpc>
                <a:spcPct val="114000"/>
              </a:lnSpc>
              <a:spcBef>
                <a:spcPts val="0"/>
              </a:spcBef>
              <a:spcAft>
                <a:spcPts val="0"/>
              </a:spcAft>
            </a:pPr>
            <a:r>
              <a:rPr lang="en-US" sz="2000" b="1" u="sng" dirty="0" smtClean="0">
                <a:ea typeface="Calibri" pitchFamily="34" charset="0"/>
              </a:rPr>
              <a:t>LET in material of electronic component</a:t>
            </a:r>
          </a:p>
          <a:p>
            <a:pPr marL="1009650" lvl="1" indent="0" eaLnBrk="1" hangingPunct="1">
              <a:lnSpc>
                <a:spcPct val="114000"/>
              </a:lnSpc>
              <a:spcBef>
                <a:spcPts val="0"/>
              </a:spcBef>
              <a:spcAft>
                <a:spcPts val="0"/>
              </a:spcAft>
            </a:pPr>
            <a:r>
              <a:rPr lang="en-US" sz="2000" b="1" u="sng" dirty="0" smtClean="0">
                <a:ea typeface="Calibri" pitchFamily="34" charset="0"/>
              </a:rPr>
              <a:t>Range of ion in material of electronic component</a:t>
            </a:r>
            <a:endParaRPr lang="en-US" sz="2000" dirty="0" smtClean="0">
              <a:ea typeface="Calibri" pitchFamily="34" charset="0"/>
            </a:endParaRPr>
          </a:p>
          <a:p>
            <a:pPr marL="1009650" lvl="1" indent="0" algn="ctr" eaLnBrk="1" hangingPunct="1">
              <a:lnSpc>
                <a:spcPct val="114000"/>
              </a:lnSpc>
              <a:spcBef>
                <a:spcPts val="0"/>
              </a:spcBef>
              <a:spcAft>
                <a:spcPts val="0"/>
              </a:spcAft>
              <a:buNone/>
            </a:pPr>
            <a:r>
              <a:rPr lang="en-US" sz="2000" dirty="0" smtClean="0">
                <a:ea typeface="Calibri" pitchFamily="34" charset="0"/>
              </a:rPr>
              <a:t>The Applied techniques:</a:t>
            </a:r>
          </a:p>
          <a:p>
            <a:pPr marL="1009650" lvl="1" indent="-609600" eaLnBrk="1" hangingPunct="1">
              <a:spcBef>
                <a:spcPts val="600"/>
              </a:spcBef>
              <a:spcAft>
                <a:spcPts val="600"/>
              </a:spcAft>
              <a:buNone/>
            </a:pPr>
            <a:endParaRPr lang="en-US" sz="2000" b="1" u="sng" dirty="0" smtClean="0">
              <a:ea typeface="Calibri" pitchFamily="34" charset="0"/>
            </a:endParaRPr>
          </a:p>
        </p:txBody>
      </p:sp>
      <p:sp>
        <p:nvSpPr>
          <p:cNvPr id="36869"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EC5B6C-25E2-4548-94C2-868D8FEC41BA}" type="slidenum">
              <a:rPr lang="ru-RU" smtClean="0">
                <a:solidFill>
                  <a:srgbClr val="000000"/>
                </a:solidFill>
                <a:ea typeface="Calibri" pitchFamily="34" charset="0"/>
              </a:rPr>
              <a:pPr fontAlgn="base">
                <a:spcBef>
                  <a:spcPct val="0"/>
                </a:spcBef>
                <a:spcAft>
                  <a:spcPct val="0"/>
                </a:spcAft>
              </a:pPr>
              <a:t>11</a:t>
            </a:fld>
            <a:endParaRPr lang="ru-RU" smtClean="0">
              <a:solidFill>
                <a:srgbClr val="000000"/>
              </a:solidFill>
              <a:ea typeface="Calibri" pitchFamily="34" charset="0"/>
            </a:endParaRPr>
          </a:p>
        </p:txBody>
      </p:sp>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graphicFrame>
        <p:nvGraphicFramePr>
          <p:cNvPr id="6" name="Table 5"/>
          <p:cNvGraphicFramePr>
            <a:graphicFrameLocks noGrp="1"/>
          </p:cNvGraphicFramePr>
          <p:nvPr/>
        </p:nvGraphicFramePr>
        <p:xfrm>
          <a:off x="785786" y="3643314"/>
          <a:ext cx="7715304" cy="2286000"/>
        </p:xfrm>
        <a:graphic>
          <a:graphicData uri="http://schemas.openxmlformats.org/drawingml/2006/table">
            <a:tbl>
              <a:tblPr firstRow="1" bandRow="1">
                <a:tableStyleId>{08FB837D-C827-4EFA-A057-4D05807E0F7C}</a:tableStyleId>
              </a:tblPr>
              <a:tblGrid>
                <a:gridCol w="2571768"/>
                <a:gridCol w="2571768"/>
                <a:gridCol w="2571768"/>
              </a:tblGrid>
              <a:tr h="370840">
                <a:tc>
                  <a:txBody>
                    <a:bodyPr/>
                    <a:lstStyle/>
                    <a:p>
                      <a:pPr algn="ctr"/>
                      <a:r>
                        <a:rPr lang="en-US" sz="2000" b="1" dirty="0" smtClean="0">
                          <a:solidFill>
                            <a:schemeClr val="tx1"/>
                          </a:solidFill>
                          <a:effectLst>
                            <a:outerShdw blurRad="38100" dist="38100" dir="2700000" algn="tl">
                              <a:srgbClr val="000000">
                                <a:alpha val="43137"/>
                              </a:srgbClr>
                            </a:outerShdw>
                          </a:effectLst>
                        </a:rPr>
                        <a:t>Characteristic</a:t>
                      </a:r>
                      <a:endParaRPr lang="ru-RU" sz="2000" b="1" dirty="0">
                        <a:solidFill>
                          <a:schemeClr val="tx1"/>
                        </a:solidFill>
                        <a:effectLst>
                          <a:outerShdw blurRad="38100" dist="38100" dir="2700000" algn="tl">
                            <a:srgbClr val="000000">
                              <a:alpha val="43137"/>
                            </a:srgbClr>
                          </a:outerShdw>
                        </a:effectLst>
                      </a:endParaRPr>
                    </a:p>
                  </a:txBody>
                  <a:tcPr/>
                </a:tc>
                <a:tc>
                  <a:txBody>
                    <a:bodyPr/>
                    <a:lstStyle/>
                    <a:p>
                      <a:pPr algn="ctr"/>
                      <a:r>
                        <a:rPr lang="en-US" sz="2000" b="1" dirty="0" smtClean="0">
                          <a:solidFill>
                            <a:schemeClr val="tx1"/>
                          </a:solidFill>
                          <a:effectLst>
                            <a:outerShdw blurRad="38100" dist="38100" dir="2700000" algn="tl">
                              <a:srgbClr val="000000">
                                <a:alpha val="43137"/>
                              </a:srgbClr>
                            </a:outerShdw>
                          </a:effectLst>
                        </a:rPr>
                        <a:t>Low energy facility</a:t>
                      </a:r>
                      <a:endParaRPr lang="ru-RU" sz="2000" b="1" dirty="0">
                        <a:solidFill>
                          <a:schemeClr val="tx1"/>
                        </a:solidFill>
                        <a:effectLst>
                          <a:outerShdw blurRad="38100" dist="38100" dir="2700000" algn="tl">
                            <a:srgbClr val="000000">
                              <a:alpha val="43137"/>
                            </a:srgbClr>
                          </a:outerShdw>
                        </a:effectLst>
                      </a:endParaRPr>
                    </a:p>
                  </a:txBody>
                  <a:tcPr/>
                </a:tc>
                <a:tc>
                  <a:txBody>
                    <a:bodyPr/>
                    <a:lstStyle/>
                    <a:p>
                      <a:pPr algn="ctr"/>
                      <a:r>
                        <a:rPr lang="en-US" sz="2000" b="1" dirty="0" smtClean="0">
                          <a:solidFill>
                            <a:schemeClr val="tx1"/>
                          </a:solidFill>
                          <a:effectLst>
                            <a:outerShdw blurRad="38100" dist="38100" dir="2700000" algn="tl">
                              <a:srgbClr val="000000">
                                <a:alpha val="43137"/>
                              </a:srgbClr>
                            </a:outerShdw>
                          </a:effectLst>
                        </a:rPr>
                        <a:t>High energy facility</a:t>
                      </a:r>
                      <a:endParaRPr lang="ru-RU" sz="2000" b="1" dirty="0">
                        <a:solidFill>
                          <a:schemeClr val="tx1"/>
                        </a:solidFill>
                        <a:effectLst>
                          <a:outerShdw blurRad="38100" dist="38100" dir="2700000" algn="tl">
                            <a:srgbClr val="000000">
                              <a:alpha val="43137"/>
                            </a:srgbClr>
                          </a:outerShdw>
                        </a:effectLst>
                      </a:endParaRPr>
                    </a:p>
                  </a:txBody>
                  <a:tcPr/>
                </a:tc>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u="none" dirty="0" smtClean="0"/>
                        <a:t>Initial energy of ion</a:t>
                      </a:r>
                      <a:endParaRPr lang="en-US" sz="2000" b="0" u="none" dirty="0" smtClean="0">
                        <a:ea typeface="Calibri" pitchFamily="34" charset="0"/>
                      </a:endParaRPr>
                    </a:p>
                  </a:txBody>
                  <a:tcPr>
                    <a:solidFill>
                      <a:schemeClr val="accent6">
                        <a:lumMod val="20000"/>
                        <a:lumOff val="80000"/>
                      </a:schemeClr>
                    </a:solidFill>
                  </a:tcPr>
                </a:tc>
                <a:tc rowSpan="2">
                  <a:txBody>
                    <a:bodyPr/>
                    <a:lstStyle/>
                    <a:p>
                      <a:pPr algn="ctr"/>
                      <a:r>
                        <a:rPr lang="en-US" sz="2000" dirty="0" smtClean="0"/>
                        <a:t>Measurements (TOF technique)</a:t>
                      </a:r>
                      <a:endParaRPr lang="ru-RU" sz="2000" dirty="0"/>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Measurements (TOF technique)</a:t>
                      </a:r>
                      <a:endParaRPr lang="ru-RU" sz="2000" dirty="0" smtClean="0"/>
                    </a:p>
                  </a:txBody>
                  <a:tcPr>
                    <a:solidFill>
                      <a:schemeClr val="accent6">
                        <a:lumMod val="20000"/>
                        <a:lumOff val="80000"/>
                      </a:schemeClr>
                    </a:solidFill>
                  </a:tcPr>
                </a:tc>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u="none" dirty="0" smtClean="0"/>
                        <a:t>Energy of ion on DUT</a:t>
                      </a:r>
                      <a:endParaRPr lang="en-US" sz="2000" b="0" u="none" dirty="0" smtClean="0">
                        <a:ea typeface="Calibri" pitchFamily="34" charset="0"/>
                      </a:endParaRPr>
                    </a:p>
                  </a:txBody>
                  <a:tcPr>
                    <a:solidFill>
                      <a:schemeClr val="accent6">
                        <a:lumMod val="20000"/>
                        <a:lumOff val="80000"/>
                      </a:schemeClr>
                    </a:solidFill>
                  </a:tcPr>
                </a:tc>
                <a:tc vMerge="1">
                  <a:txBody>
                    <a:bodyPr/>
                    <a:lstStyle/>
                    <a:p>
                      <a:endParaRPr lang="ru-RU" dirty="0"/>
                    </a:p>
                  </a:txBody>
                  <a:tcPr/>
                </a:tc>
                <a:tc>
                  <a:txBody>
                    <a:bodyPr/>
                    <a:lstStyle/>
                    <a:p>
                      <a:pPr algn="ctr"/>
                      <a:r>
                        <a:rPr lang="en-US" sz="2000" dirty="0" smtClean="0"/>
                        <a:t>Calculation (SRIM )</a:t>
                      </a:r>
                      <a:endParaRPr lang="ru-RU" sz="2000" dirty="0"/>
                    </a:p>
                  </a:txBody>
                  <a:tcPr>
                    <a:solidFill>
                      <a:schemeClr val="accent6">
                        <a:lumMod val="20000"/>
                        <a:lumOff val="80000"/>
                      </a:schemeClr>
                    </a:solidFill>
                  </a:tcPr>
                </a:tc>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u="none" dirty="0" smtClean="0"/>
                        <a:t>LET</a:t>
                      </a:r>
                      <a:endParaRPr lang="en-US" sz="2000" b="0" u="none" dirty="0" smtClean="0">
                        <a:ea typeface="Calibri" pitchFamily="34" charset="0"/>
                      </a:endParaRPr>
                    </a:p>
                  </a:txBody>
                  <a:tcPr>
                    <a:solidFill>
                      <a:schemeClr val="accent6">
                        <a:lumMod val="20000"/>
                        <a:lumOff val="80000"/>
                      </a:schemeClr>
                    </a:solidFill>
                  </a:tcPr>
                </a:tc>
                <a:tc>
                  <a:txBody>
                    <a:bodyPr/>
                    <a:lstStyle/>
                    <a:p>
                      <a:pPr algn="ctr"/>
                      <a:r>
                        <a:rPr lang="en-US" sz="2000" dirty="0" smtClean="0"/>
                        <a:t>Calculation (SRIM )</a:t>
                      </a:r>
                      <a:endParaRPr lang="ru-RU" sz="2000" dirty="0"/>
                    </a:p>
                  </a:txBody>
                  <a:tcPr>
                    <a:solidFill>
                      <a:schemeClr val="accent6">
                        <a:lumMod val="20000"/>
                        <a:lumOff val="80000"/>
                      </a:schemeClr>
                    </a:solidFill>
                  </a:tcPr>
                </a:tc>
                <a:tc>
                  <a:txBody>
                    <a:bodyPr/>
                    <a:lstStyle/>
                    <a:p>
                      <a:pPr algn="ctr"/>
                      <a:r>
                        <a:rPr lang="en-US" sz="2000" dirty="0" smtClean="0"/>
                        <a:t>Calculation (SRIM )</a:t>
                      </a:r>
                      <a:endParaRPr lang="ru-RU" sz="2000" dirty="0"/>
                    </a:p>
                  </a:txBody>
                  <a:tcPr>
                    <a:solidFill>
                      <a:schemeClr val="accent6">
                        <a:lumMod val="20000"/>
                        <a:lumOff val="80000"/>
                      </a:schemeClr>
                    </a:solidFill>
                  </a:tcPr>
                </a:tc>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u="none" dirty="0" smtClean="0"/>
                        <a:t>Range of ion</a:t>
                      </a:r>
                      <a:endParaRPr lang="en-US" sz="2000" b="0" u="none" dirty="0" smtClean="0">
                        <a:ea typeface="Calibri" pitchFamily="34" charset="0"/>
                      </a:endParaRPr>
                    </a:p>
                  </a:txBody>
                  <a:tcPr>
                    <a:solidFill>
                      <a:schemeClr val="accent6">
                        <a:lumMod val="20000"/>
                        <a:lumOff val="80000"/>
                      </a:schemeClr>
                    </a:solidFill>
                  </a:tcPr>
                </a:tc>
                <a:tc>
                  <a:txBody>
                    <a:bodyPr/>
                    <a:lstStyle/>
                    <a:p>
                      <a:pPr algn="ctr"/>
                      <a:r>
                        <a:rPr lang="en-US" sz="2000" dirty="0" smtClean="0"/>
                        <a:t>Calculation (SRIM )</a:t>
                      </a:r>
                      <a:endParaRPr lang="ru-RU" sz="2000" dirty="0"/>
                    </a:p>
                  </a:txBody>
                  <a:tcPr>
                    <a:solidFill>
                      <a:schemeClr val="accent6">
                        <a:lumMod val="20000"/>
                        <a:lumOff val="80000"/>
                      </a:schemeClr>
                    </a:solidFill>
                  </a:tcPr>
                </a:tc>
                <a:tc>
                  <a:txBody>
                    <a:bodyPr/>
                    <a:lstStyle/>
                    <a:p>
                      <a:pPr algn="ctr"/>
                      <a:r>
                        <a:rPr lang="en-US" sz="2000" dirty="0" smtClean="0"/>
                        <a:t>Calculation (SRIM )</a:t>
                      </a:r>
                      <a:endParaRPr lang="ru-RU" sz="2000" dirty="0"/>
                    </a:p>
                  </a:txBody>
                  <a:tcPr>
                    <a:solidFill>
                      <a:schemeClr val="accent6">
                        <a:lumMod val="20000"/>
                        <a:lumOff val="80000"/>
                      </a:scheme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800" dirty="0" smtClean="0">
                <a:solidFill>
                  <a:srgbClr val="E46C0A"/>
                </a:solidFill>
                <a:effectLst>
                  <a:outerShdw blurRad="38100" dist="38100" dir="2700000" algn="tl">
                    <a:srgbClr val="C0C0C0"/>
                  </a:outerShdw>
                </a:effectLst>
                <a:latin typeface="Calibri" pitchFamily="34" charset="0"/>
              </a:rPr>
              <a:t>Recognition of High Scientific and Technical Level </a:t>
            </a:r>
            <a:endParaRPr lang="ru-RU" sz="2800" dirty="0" smtClean="0">
              <a:solidFill>
                <a:srgbClr val="E46C0A"/>
              </a:solidFill>
              <a:effectLst>
                <a:outerShdw blurRad="38100" dist="38100" dir="2700000" algn="tl">
                  <a:srgbClr val="C0C0C0"/>
                </a:outerShdw>
              </a:effectLst>
              <a:latin typeface="Calibri" pitchFamily="34" charset="0"/>
            </a:endParaRPr>
          </a:p>
        </p:txBody>
      </p:sp>
      <p:sp>
        <p:nvSpPr>
          <p:cNvPr id="21508" name="Номер слайда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67C207-8240-436E-BC99-8E320566135C}" type="slidenum">
              <a:rPr lang="ru-RU" smtClean="0">
                <a:solidFill>
                  <a:srgbClr val="000000"/>
                </a:solidFill>
                <a:ea typeface="Calibri" pitchFamily="34" charset="0"/>
              </a:rPr>
              <a:pPr fontAlgn="base">
                <a:spcBef>
                  <a:spcPct val="0"/>
                </a:spcBef>
                <a:spcAft>
                  <a:spcPct val="0"/>
                </a:spcAft>
              </a:pPr>
              <a:t>12</a:t>
            </a:fld>
            <a:endParaRPr lang="ru-RU" smtClean="0">
              <a:solidFill>
                <a:srgbClr val="000000"/>
              </a:solidFill>
              <a:ea typeface="Calibri" pitchFamily="34" charset="0"/>
            </a:endParaRPr>
          </a:p>
        </p:txBody>
      </p:sp>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pic>
        <p:nvPicPr>
          <p:cNvPr id="10" name="Picture 4" descr="Z:\Материалы конференций\2014\Выставка инноваций - Женева\фото наград2\P1040310.JPG"/>
          <p:cNvPicPr>
            <a:picLocks noChangeAspect="1" noChangeArrowheads="1"/>
          </p:cNvPicPr>
          <p:nvPr/>
        </p:nvPicPr>
        <p:blipFill>
          <a:blip r:embed="rId2" cstate="print"/>
          <a:srcRect/>
          <a:stretch>
            <a:fillRect/>
          </a:stretch>
        </p:blipFill>
        <p:spPr bwMode="auto">
          <a:xfrm>
            <a:off x="468313" y="1844675"/>
            <a:ext cx="2811462" cy="3751263"/>
          </a:xfrm>
          <a:prstGeom prst="rect">
            <a:avLst/>
          </a:prstGeom>
          <a:noFill/>
          <a:ln w="9525">
            <a:noFill/>
            <a:miter lim="800000"/>
            <a:headEnd/>
            <a:tailEnd/>
          </a:ln>
          <a:effectLst>
            <a:outerShdw blurRad="292100" dist="139700" dir="2700000" algn="tl" rotWithShape="0">
              <a:srgbClr val="333333">
                <a:alpha val="65000"/>
              </a:srgbClr>
            </a:outerShdw>
          </a:effectLst>
          <a:extLst/>
        </p:spPr>
      </p:pic>
      <p:pic>
        <p:nvPicPr>
          <p:cNvPr id="11" name="Picture 5" descr="C:\Users\Rybalchenko\Desktop\Снимок.JPG"/>
          <p:cNvPicPr>
            <a:picLocks noChangeAspect="1" noChangeArrowheads="1"/>
          </p:cNvPicPr>
          <p:nvPr/>
        </p:nvPicPr>
        <p:blipFill>
          <a:blip r:embed="rId3" cstate="print"/>
          <a:srcRect/>
          <a:stretch>
            <a:fillRect/>
          </a:stretch>
        </p:blipFill>
        <p:spPr bwMode="auto">
          <a:xfrm>
            <a:off x="3301999" y="1844675"/>
            <a:ext cx="2709863" cy="3744913"/>
          </a:xfrm>
          <a:prstGeom prst="rect">
            <a:avLst/>
          </a:prstGeom>
          <a:ln>
            <a:noFill/>
          </a:ln>
          <a:effectLst>
            <a:outerShdw blurRad="292100" dist="139700" dir="2700000" algn="tl" rotWithShape="0">
              <a:srgbClr val="333333">
                <a:alpha val="65000"/>
              </a:srgbClr>
            </a:outerShdw>
          </a:effectLst>
          <a:extLst/>
        </p:spPr>
      </p:pic>
      <p:pic>
        <p:nvPicPr>
          <p:cNvPr id="12" name="Picture 2" descr="Y:\Файлообменник_очищается в понедельник\Рыбальченко\COMPENDIUM OF INTERNATIONAL IRRADIATION TEST FACILITIES_2nd Editi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8606" y="1844675"/>
            <a:ext cx="2647850" cy="3744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248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476672"/>
            <a:ext cx="8229600" cy="936104"/>
          </a:xfrm>
          <a:gradFill flip="none" rotWithShape="1">
            <a:gsLst>
              <a:gs pos="0">
                <a:schemeClr val="bg1">
                  <a:lumMod val="78000"/>
                </a:schemeClr>
              </a:gs>
              <a:gs pos="50000">
                <a:schemeClr val="bg1">
                  <a:lumMod val="83000"/>
                </a:schemeClr>
              </a:gs>
              <a:gs pos="100000">
                <a:schemeClr val="bg1">
                  <a:lumMod val="95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normAutofit/>
          </a:bodyPr>
          <a:lstStyle/>
          <a:p>
            <a:pPr eaLnBrk="1" hangingPunct="1">
              <a:defRPr/>
            </a:pPr>
            <a:r>
              <a:rPr lang="en-US" sz="2800" dirty="0" smtClean="0">
                <a:effectLst>
                  <a:outerShdw blurRad="38100" dist="38100" dir="2700000" algn="tl">
                    <a:srgbClr val="C0C0C0"/>
                  </a:outerShdw>
                </a:effectLst>
              </a:rPr>
              <a:t>Proton SEE Test Facility</a:t>
            </a:r>
            <a:endParaRPr lang="ru-RU" sz="2800" dirty="0" smtClean="0">
              <a:effectLst>
                <a:outerShdw blurRad="38100" dist="38100" dir="2700000" algn="tl">
                  <a:srgbClr val="C0C0C0"/>
                </a:outerShdw>
              </a:effectLst>
            </a:endParaRPr>
          </a:p>
        </p:txBody>
      </p:sp>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graphicFrame>
        <p:nvGraphicFramePr>
          <p:cNvPr id="60455" name="Group 39"/>
          <p:cNvGraphicFramePr>
            <a:graphicFrameLocks noGrp="1"/>
          </p:cNvGraphicFramePr>
          <p:nvPr>
            <p:ph idx="4294967295"/>
            <p:extLst>
              <p:ext uri="{D42A27DB-BD31-4B8C-83A1-F6EECF244321}">
                <p14:modId xmlns:p14="http://schemas.microsoft.com/office/powerpoint/2010/main" val="271114047"/>
              </p:ext>
            </p:extLst>
          </p:nvPr>
        </p:nvGraphicFramePr>
        <p:xfrm>
          <a:off x="539750" y="2276872"/>
          <a:ext cx="3322638" cy="2692723"/>
        </p:xfrm>
        <a:graphic>
          <a:graphicData uri="http://schemas.openxmlformats.org/drawingml/2006/table">
            <a:tbl>
              <a:tblPr/>
              <a:tblGrid>
                <a:gridCol w="1872010"/>
                <a:gridCol w="1450628"/>
              </a:tblGrid>
              <a:tr h="432122">
                <a:tc grid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rPr>
                        <a:t>Technical features</a:t>
                      </a:r>
                      <a:endParaRPr kumimoji="0" lang="ru-RU" sz="1600" b="1" i="0" u="none" strike="noStrike" cap="none" normalizeH="0" baseline="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hMerge="1">
                  <a:txBody>
                    <a:bodyPr/>
                    <a:lstStyle/>
                    <a:p>
                      <a:endParaRPr lang="ru-RU"/>
                    </a:p>
                  </a:txBody>
                  <a:tcPr/>
                </a:tc>
              </a:tr>
              <a:tr h="558800">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Energy, MeV</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200 .. 1000</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561975">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Energy </a:t>
                      </a:r>
                      <a:r>
                        <a:rPr kumimoji="0" lang="en-US" sz="1600" b="0" i="0" u="none" strike="noStrike" cap="none" normalizeH="0" baseline="0" dirty="0" err="1" smtClean="0">
                          <a:ln>
                            <a:noFill/>
                          </a:ln>
                          <a:solidFill>
                            <a:schemeClr val="tx1"/>
                          </a:solidFill>
                          <a:effectLst/>
                          <a:latin typeface="Calibri" pitchFamily="34" charset="0"/>
                        </a:rPr>
                        <a:t>nonuniformity</a:t>
                      </a:r>
                      <a:r>
                        <a:rPr kumimoji="0" lang="en-US" sz="1600" b="0" i="0" u="none" strike="noStrike" cap="none" normalizeH="0" baseline="0" dirty="0" smtClean="0">
                          <a:ln>
                            <a:noFill/>
                          </a:ln>
                          <a:solidFill>
                            <a:schemeClr val="tx1"/>
                          </a:solidFill>
                          <a:effectLst/>
                          <a:latin typeface="Calibri" pitchFamily="34"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1 .. 3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56038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Flux density, particle/(cm</a:t>
                      </a:r>
                      <a:r>
                        <a:rPr kumimoji="0" lang="en-US" sz="1600" b="0" i="0" u="none" strike="noStrike" cap="none" normalizeH="0" baseline="30000" dirty="0" smtClean="0">
                          <a:ln>
                            <a:noFill/>
                          </a:ln>
                          <a:solidFill>
                            <a:schemeClr val="tx1"/>
                          </a:solidFill>
                          <a:effectLst/>
                          <a:latin typeface="Calibri" pitchFamily="34" charset="0"/>
                        </a:rPr>
                        <a:t>2 </a:t>
                      </a:r>
                      <a:r>
                        <a:rPr kumimoji="0" lang="en-US" sz="1600" b="0" i="0" u="none" strike="noStrike" kern="1200" cap="none" normalizeH="0" baseline="0" dirty="0" smtClean="0">
                          <a:ln>
                            <a:noFill/>
                          </a:ln>
                          <a:solidFill>
                            <a:schemeClr val="tx1"/>
                          </a:solidFill>
                          <a:effectLst/>
                          <a:latin typeface="Calibri" pitchFamily="34" charset="0"/>
                          <a:ea typeface="+mn-ea"/>
                          <a:cs typeface="+mn-cs"/>
                        </a:rPr>
                        <a:t>×</a:t>
                      </a:r>
                      <a:r>
                        <a:rPr kumimoji="0" lang="en-US" sz="1600" b="1" u="none" strike="noStrike" cap="none" normalizeH="0" baseline="0" dirty="0" smtClean="0">
                          <a:ln>
                            <a:noFill/>
                          </a:ln>
                          <a:effectLst/>
                        </a:rPr>
                        <a:t> </a:t>
                      </a:r>
                      <a:r>
                        <a:rPr kumimoji="0" lang="en-US" sz="1600" b="0" i="0" u="none" strike="noStrike" cap="none" normalizeH="0" baseline="0" dirty="0" smtClean="0">
                          <a:ln>
                            <a:noFill/>
                          </a:ln>
                          <a:solidFill>
                            <a:schemeClr val="tx1"/>
                          </a:solidFill>
                          <a:effectLst/>
                          <a:latin typeface="Calibri" pitchFamily="34" charset="0"/>
                        </a:rPr>
                        <a:t>s)</a:t>
                      </a:r>
                      <a:endParaRPr kumimoji="0" lang="ru-RU" sz="1600" b="0" i="0" u="none" strike="noStrike" cap="none" normalizeH="0" baseline="30000" dirty="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10</a:t>
                      </a:r>
                      <a:r>
                        <a:rPr kumimoji="0" lang="en-US" sz="1600" b="0" i="0" u="none" strike="noStrike" cap="none" normalizeH="0" baseline="30000" dirty="0" smtClean="0">
                          <a:ln>
                            <a:noFill/>
                          </a:ln>
                          <a:solidFill>
                            <a:schemeClr val="tx1"/>
                          </a:solidFill>
                          <a:effectLst/>
                          <a:latin typeface="Calibri" pitchFamily="34" charset="0"/>
                        </a:rPr>
                        <a:t>5</a:t>
                      </a:r>
                      <a:r>
                        <a:rPr kumimoji="0" lang="en-US" sz="1600" b="0" i="0" u="none" strike="noStrike" cap="none" normalizeH="0" baseline="0" dirty="0" smtClean="0">
                          <a:ln>
                            <a:noFill/>
                          </a:ln>
                          <a:solidFill>
                            <a:schemeClr val="tx1"/>
                          </a:solidFill>
                          <a:effectLst/>
                          <a:latin typeface="Calibri" pitchFamily="34" charset="0"/>
                        </a:rPr>
                        <a:t> .. 10</a:t>
                      </a:r>
                      <a:r>
                        <a:rPr kumimoji="0" lang="en-US" sz="1600" b="0" i="0" u="none" strike="noStrike" cap="none" normalizeH="0" baseline="30000" dirty="0" smtClean="0">
                          <a:ln>
                            <a:noFill/>
                          </a:ln>
                          <a:solidFill>
                            <a:schemeClr val="tx1"/>
                          </a:solidFill>
                          <a:effectLst/>
                          <a:latin typeface="Calibri" pitchFamily="34" charset="0"/>
                        </a:rPr>
                        <a:t>8</a:t>
                      </a:r>
                      <a:endParaRPr kumimoji="0" lang="ru-RU" sz="1600" b="0" i="0" u="none" strike="noStrike" cap="none" normalizeH="0" baseline="30000" dirty="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57943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dirty="0" err="1" smtClean="0">
                          <a:ln>
                            <a:noFill/>
                          </a:ln>
                          <a:solidFill>
                            <a:schemeClr val="tx1"/>
                          </a:solidFill>
                          <a:effectLst/>
                          <a:latin typeface="Calibri" pitchFamily="34" charset="0"/>
                        </a:rPr>
                        <a:t>Nonuniformity</a:t>
                      </a:r>
                      <a:r>
                        <a:rPr kumimoji="0" lang="en-US" sz="1600" b="0" i="0" u="none" strike="noStrike" cap="none" normalizeH="0" baseline="0" dirty="0" smtClean="0">
                          <a:ln>
                            <a:noFill/>
                          </a:ln>
                          <a:solidFill>
                            <a:schemeClr val="tx1"/>
                          </a:solidFill>
                          <a:effectLst/>
                          <a:latin typeface="Calibri" pitchFamily="34" charset="0"/>
                        </a:rPr>
                        <a:t>, %</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10</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bl>
          </a:graphicData>
        </a:graphic>
      </p:graphicFrame>
      <p:sp>
        <p:nvSpPr>
          <p:cNvPr id="27678" name="Text Box 40"/>
          <p:cNvSpPr txBox="1">
            <a:spLocks noChangeArrowheads="1"/>
          </p:cNvSpPr>
          <p:nvPr/>
        </p:nvSpPr>
        <p:spPr bwMode="auto">
          <a:xfrm>
            <a:off x="468313" y="1556792"/>
            <a:ext cx="3332162" cy="641350"/>
          </a:xfrm>
          <a:prstGeom prst="rect">
            <a:avLst/>
          </a:prstGeom>
          <a:noFill/>
          <a:ln w="9525">
            <a:noFill/>
            <a:miter lim="800000"/>
            <a:headEnd/>
            <a:tailEnd/>
          </a:ln>
        </p:spPr>
        <p:txBody>
          <a:bodyPr>
            <a:spAutoFit/>
          </a:bodyPr>
          <a:lstStyle/>
          <a:p>
            <a:r>
              <a:rPr lang="en-US" dirty="0">
                <a:latin typeface="Calibri" pitchFamily="34" charset="0"/>
              </a:rPr>
              <a:t>Based on synchrocyclotron accelerator </a:t>
            </a:r>
            <a:r>
              <a:rPr lang="en-US" dirty="0" smtClean="0">
                <a:latin typeface="Calibri" pitchFamily="34" charset="0"/>
              </a:rPr>
              <a:t>SC</a:t>
            </a:r>
            <a:r>
              <a:rPr lang="ru-RU" dirty="0" smtClean="0">
                <a:latin typeface="Calibri" pitchFamily="34" charset="0"/>
              </a:rPr>
              <a:t>-1000 </a:t>
            </a:r>
            <a:r>
              <a:rPr lang="en-US" dirty="0">
                <a:latin typeface="Calibri" pitchFamily="34" charset="0"/>
              </a:rPr>
              <a:t>PNPI</a:t>
            </a:r>
            <a:r>
              <a:rPr lang="ru-RU" dirty="0"/>
              <a:t> </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484784"/>
            <a:ext cx="4248472" cy="452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9428" y="3947458"/>
            <a:ext cx="1872208" cy="207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Номер слайда 4"/>
          <p:cNvSpPr>
            <a:spLocks noGrp="1"/>
          </p:cNvSpPr>
          <p:nvPr>
            <p:ph type="sldNum" sz="quarter" idx="10"/>
          </p:nvPr>
        </p:nvSpPr>
        <p:spPr bwMode="auto">
          <a:xfrm>
            <a:off x="6510338" y="115888"/>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33DBB11-2633-4F8B-A64D-4C3D7552E79C}" type="slidenum">
              <a:rPr lang="ru-RU" smtClean="0">
                <a:solidFill>
                  <a:srgbClr val="000000"/>
                </a:solidFill>
                <a:ea typeface="Calibri" pitchFamily="34" charset="0"/>
              </a:rPr>
              <a:pPr fontAlgn="base">
                <a:spcBef>
                  <a:spcPct val="0"/>
                </a:spcBef>
                <a:spcAft>
                  <a:spcPct val="0"/>
                </a:spcAft>
              </a:pPr>
              <a:t>13</a:t>
            </a:fld>
            <a:endParaRPr lang="ru-RU" smtClean="0">
              <a:solidFill>
                <a:srgbClr val="000000"/>
              </a:solidFill>
              <a:ea typeface="Calibri" pitchFamily="34" charset="0"/>
            </a:endParaRPr>
          </a:p>
        </p:txBody>
      </p:sp>
    </p:spTree>
    <p:extLst>
      <p:ext uri="{BB962C8B-B14F-4D97-AF65-F5344CB8AC3E}">
        <p14:creationId xmlns:p14="http://schemas.microsoft.com/office/powerpoint/2010/main" val="491961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476672"/>
            <a:ext cx="8229600" cy="936104"/>
          </a:xfrm>
          <a:gradFill flip="none" rotWithShape="1">
            <a:gsLst>
              <a:gs pos="0">
                <a:schemeClr val="bg1">
                  <a:lumMod val="78000"/>
                </a:schemeClr>
              </a:gs>
              <a:gs pos="50000">
                <a:schemeClr val="bg1">
                  <a:lumMod val="83000"/>
                </a:schemeClr>
              </a:gs>
              <a:gs pos="100000">
                <a:schemeClr val="bg1">
                  <a:lumMod val="95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normAutofit/>
          </a:bodyPr>
          <a:lstStyle/>
          <a:p>
            <a:pPr eaLnBrk="1" hangingPunct="1">
              <a:defRPr/>
            </a:pPr>
            <a:r>
              <a:rPr lang="en-US" sz="2800" dirty="0" smtClean="0">
                <a:effectLst>
                  <a:outerShdw blurRad="38100" dist="38100" dir="2700000" algn="tl">
                    <a:srgbClr val="C0C0C0"/>
                  </a:outerShdw>
                </a:effectLst>
              </a:rPr>
              <a:t>Laser SEE Test Facility</a:t>
            </a:r>
            <a:endParaRPr lang="ru-RU" sz="2800" dirty="0" smtClean="0">
              <a:effectLst>
                <a:outerShdw blurRad="38100" dist="38100" dir="2700000" algn="tl">
                  <a:srgbClr val="C0C0C0"/>
                </a:outerShdw>
              </a:effectLst>
            </a:endParaRPr>
          </a:p>
        </p:txBody>
      </p:sp>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pic>
        <p:nvPicPr>
          <p:cNvPr id="44041" name="Содержимое 10" descr="IMG_20140530_150734.jpg"/>
          <p:cNvPicPr>
            <a:picLocks noGrp="1" noChangeAspect="1"/>
          </p:cNvPicPr>
          <p:nvPr>
            <p:ph idx="4294967295"/>
          </p:nvPr>
        </p:nvPicPr>
        <p:blipFill>
          <a:blip r:embed="rId2" cstate="print"/>
          <a:srcRect/>
          <a:stretch>
            <a:fillRect/>
          </a:stretch>
        </p:blipFill>
        <p:spPr>
          <a:xfrm>
            <a:off x="467296" y="3338332"/>
            <a:ext cx="3528640" cy="2643368"/>
          </a:xfrm>
          <a:prstGeom prst="rect">
            <a:avLst/>
          </a:prstGeom>
          <a:ln>
            <a:noFill/>
          </a:ln>
          <a:effectLst>
            <a:outerShdw blurRad="292100" dist="139700" dir="2700000" algn="tl" rotWithShape="0">
              <a:srgbClr val="333333">
                <a:alpha val="65000"/>
              </a:srgbClr>
            </a:outerShdw>
          </a:effectLst>
        </p:spPr>
      </p:pic>
      <p:pic>
        <p:nvPicPr>
          <p:cNvPr id="28681" name="Рисунок 39" descr="1"/>
          <p:cNvPicPr>
            <a:picLocks noChangeAspect="1" noChangeArrowheads="1"/>
          </p:cNvPicPr>
          <p:nvPr/>
        </p:nvPicPr>
        <p:blipFill>
          <a:blip r:embed="rId3" cstate="print"/>
          <a:srcRect t="-10167" b="-3516"/>
          <a:stretch>
            <a:fillRect/>
          </a:stretch>
        </p:blipFill>
        <p:spPr bwMode="auto">
          <a:xfrm>
            <a:off x="4067175" y="3068638"/>
            <a:ext cx="4754563" cy="3040062"/>
          </a:xfrm>
          <a:prstGeom prst="rect">
            <a:avLst/>
          </a:prstGeom>
          <a:ln>
            <a:noFill/>
          </a:ln>
          <a:effectLst>
            <a:outerShdw blurRad="292100" dist="139700" dir="2700000" algn="tl" rotWithShape="0">
              <a:srgbClr val="333333">
                <a:alpha val="65000"/>
              </a:srgbClr>
            </a:outerShdw>
          </a:effectLst>
        </p:spPr>
      </p:pic>
      <p:graphicFrame>
        <p:nvGraphicFramePr>
          <p:cNvPr id="61499" name="Group 59"/>
          <p:cNvGraphicFramePr>
            <a:graphicFrameLocks noGrp="1"/>
          </p:cNvGraphicFramePr>
          <p:nvPr>
            <p:ph idx="4294967295"/>
            <p:extLst>
              <p:ext uri="{D42A27DB-BD31-4B8C-83A1-F6EECF244321}">
                <p14:modId xmlns:p14="http://schemas.microsoft.com/office/powerpoint/2010/main" val="514520338"/>
              </p:ext>
            </p:extLst>
          </p:nvPr>
        </p:nvGraphicFramePr>
        <p:xfrm>
          <a:off x="457200" y="1600200"/>
          <a:ext cx="8229600" cy="1541465"/>
        </p:xfrm>
        <a:graphic>
          <a:graphicData uri="http://schemas.openxmlformats.org/drawingml/2006/table">
            <a:tbl>
              <a:tblPr/>
              <a:tblGrid>
                <a:gridCol w="3681413"/>
                <a:gridCol w="4548187"/>
              </a:tblGrid>
              <a:tr h="338138">
                <a:tc grid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rPr>
                        <a:t>Technical features</a:t>
                      </a:r>
                      <a:endParaRPr kumimoji="0" lang="ru-RU" sz="1600" b="1" i="0" u="none" strike="noStrike" cap="none" normalizeH="0" baseline="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hMerge="1">
                  <a:txBody>
                    <a:bodyPr/>
                    <a:lstStyle/>
                    <a:p>
                      <a:endParaRPr lang="ru-RU"/>
                    </a:p>
                  </a:txBody>
                  <a:tcPr/>
                </a:tc>
              </a:tr>
              <a:tr h="30003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Laser type</a:t>
                      </a:r>
                      <a:endParaRPr kumimoji="0" lang="ru-RU"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Picosecond DPSS Nd</a:t>
                      </a:r>
                      <a:r>
                        <a:rPr kumimoji="0" lang="en-US" sz="1600" b="0" i="0" u="none" strike="noStrike" cap="none" normalizeH="0" baseline="30000" smtClean="0">
                          <a:ln>
                            <a:noFill/>
                          </a:ln>
                          <a:solidFill>
                            <a:schemeClr val="tx1"/>
                          </a:solidFill>
                          <a:effectLst/>
                          <a:latin typeface="Calibri" pitchFamily="34" charset="0"/>
                        </a:rPr>
                        <a:t>3+</a:t>
                      </a:r>
                      <a:r>
                        <a:rPr kumimoji="0" lang="en-US" sz="1600" b="0" i="0" u="none" strike="noStrike" cap="none" normalizeH="0" baseline="0" smtClean="0">
                          <a:ln>
                            <a:noFill/>
                          </a:ln>
                          <a:solidFill>
                            <a:schemeClr val="tx1"/>
                          </a:solidFill>
                          <a:effectLst/>
                          <a:latin typeface="Calibri" pitchFamily="34" charset="0"/>
                        </a:rPr>
                        <a:t>:YAG</a:t>
                      </a:r>
                      <a:endParaRPr kumimoji="0" lang="ru-RU"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303213">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Wavelength, nm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1064/532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30003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Pulse duration, ps</a:t>
                      </a:r>
                      <a:endParaRPr kumimoji="0" lang="ru-RU"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20</a:t>
                      </a:r>
                      <a:endParaRPr kumimoji="0" lang="ru-RU"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30003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Max pulse energy on chip, nJ</a:t>
                      </a:r>
                      <a:endParaRPr kumimoji="0" lang="ru-RU"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8000/3000</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bl>
          </a:graphicData>
        </a:graphic>
      </p:graphicFrame>
      <p:sp>
        <p:nvSpPr>
          <p:cNvPr id="8" name="Номер слайда 4"/>
          <p:cNvSpPr>
            <a:spLocks noGrp="1"/>
          </p:cNvSpPr>
          <p:nvPr>
            <p:ph type="sldNum" sz="quarter" idx="10"/>
          </p:nvPr>
        </p:nvSpPr>
        <p:spPr bwMode="auto">
          <a:xfrm>
            <a:off x="6510338" y="115888"/>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33DBB11-2633-4F8B-A64D-4C3D7552E79C}" type="slidenum">
              <a:rPr lang="ru-RU" smtClean="0">
                <a:solidFill>
                  <a:srgbClr val="000000"/>
                </a:solidFill>
                <a:ea typeface="Calibri" pitchFamily="34" charset="0"/>
              </a:rPr>
              <a:pPr fontAlgn="base">
                <a:spcBef>
                  <a:spcPct val="0"/>
                </a:spcBef>
                <a:spcAft>
                  <a:spcPct val="0"/>
                </a:spcAft>
              </a:pPr>
              <a:t>14</a:t>
            </a:fld>
            <a:endParaRPr lang="ru-RU" smtClean="0">
              <a:solidFill>
                <a:srgbClr val="000000"/>
              </a:solidFill>
              <a:ea typeface="Calibri" pitchFamily="34" charset="0"/>
            </a:endParaRPr>
          </a:p>
        </p:txBody>
      </p:sp>
    </p:spTree>
    <p:extLst>
      <p:ext uri="{BB962C8B-B14F-4D97-AF65-F5344CB8AC3E}">
        <p14:creationId xmlns:p14="http://schemas.microsoft.com/office/powerpoint/2010/main" val="1370508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476672"/>
            <a:ext cx="8229600" cy="936104"/>
          </a:xfrm>
          <a:gradFill flip="none" rotWithShape="1">
            <a:gsLst>
              <a:gs pos="0">
                <a:schemeClr val="bg1">
                  <a:lumMod val="78000"/>
                </a:schemeClr>
              </a:gs>
              <a:gs pos="50000">
                <a:schemeClr val="bg1">
                  <a:lumMod val="83000"/>
                </a:schemeClr>
              </a:gs>
              <a:gs pos="100000">
                <a:schemeClr val="bg1">
                  <a:lumMod val="95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noAutofit/>
          </a:bodyPr>
          <a:lstStyle/>
          <a:p>
            <a:pPr eaLnBrk="1" hangingPunct="1">
              <a:defRPr/>
            </a:pPr>
            <a:r>
              <a:rPr lang="en-US" sz="2800" dirty="0" smtClean="0">
                <a:effectLst>
                  <a:outerShdw blurRad="38100" dist="38100" dir="2700000" algn="tl">
                    <a:srgbClr val="C0C0C0"/>
                  </a:outerShdw>
                </a:effectLst>
              </a:rPr>
              <a:t>The Facility for Preparing Components – </a:t>
            </a:r>
            <a:r>
              <a:rPr lang="en-US" sz="2800" dirty="0" err="1" smtClean="0">
                <a:effectLst>
                  <a:outerShdw blurRad="38100" dist="38100" dir="2700000" algn="tl">
                    <a:srgbClr val="C0C0C0"/>
                  </a:outerShdw>
                </a:effectLst>
              </a:rPr>
              <a:t>Decapsulation</a:t>
            </a:r>
            <a:r>
              <a:rPr lang="en-US" sz="2800" dirty="0" smtClean="0">
                <a:effectLst>
                  <a:outerShdw blurRad="38100" dist="38100" dir="2700000" algn="tl">
                    <a:srgbClr val="C0C0C0"/>
                  </a:outerShdw>
                </a:effectLst>
              </a:rPr>
              <a:t> and Analysis </a:t>
            </a:r>
            <a:endParaRPr lang="ru-RU" sz="2800" dirty="0" smtClean="0">
              <a:effectLst>
                <a:outerShdw blurRad="38100" dist="38100" dir="2700000" algn="tl">
                  <a:srgbClr val="C0C0C0"/>
                </a:outerShdw>
              </a:effectLst>
            </a:endParaRPr>
          </a:p>
        </p:txBody>
      </p:sp>
      <p:pic>
        <p:nvPicPr>
          <p:cNvPr id="29701" name="Содержимое 3" descr="ips-w_1.jpg"/>
          <p:cNvPicPr>
            <a:picLocks noChangeAspect="1"/>
          </p:cNvPicPr>
          <p:nvPr/>
        </p:nvPicPr>
        <p:blipFill>
          <a:blip r:embed="rId2" cstate="print"/>
          <a:srcRect/>
          <a:stretch>
            <a:fillRect/>
          </a:stretch>
        </p:blipFill>
        <p:spPr bwMode="auto">
          <a:xfrm>
            <a:off x="6465888" y="1547813"/>
            <a:ext cx="1849437" cy="1939925"/>
          </a:xfrm>
          <a:prstGeom prst="rect">
            <a:avLst/>
          </a:prstGeom>
          <a:noFill/>
          <a:ln w="9525">
            <a:noFill/>
            <a:miter lim="800000"/>
            <a:headEnd/>
            <a:tailEnd/>
          </a:ln>
        </p:spPr>
      </p:pic>
      <p:pic>
        <p:nvPicPr>
          <p:cNvPr id="29702" name="Рисунок 5" descr="DSC00320.JPG"/>
          <p:cNvPicPr>
            <a:picLocks noChangeAspect="1"/>
          </p:cNvPicPr>
          <p:nvPr/>
        </p:nvPicPr>
        <p:blipFill>
          <a:blip r:embed="rId3" cstate="print"/>
          <a:srcRect l="31250" r="3125" b="18750"/>
          <a:stretch>
            <a:fillRect/>
          </a:stretch>
        </p:blipFill>
        <p:spPr bwMode="auto">
          <a:xfrm>
            <a:off x="582613" y="1485900"/>
            <a:ext cx="2363787" cy="2049463"/>
          </a:xfrm>
          <a:prstGeom prst="rect">
            <a:avLst/>
          </a:prstGeom>
          <a:noFill/>
          <a:ln w="9525">
            <a:noFill/>
            <a:miter lim="800000"/>
            <a:headEnd/>
            <a:tailEnd/>
          </a:ln>
        </p:spPr>
      </p:pic>
      <p:pic>
        <p:nvPicPr>
          <p:cNvPr id="29703" name="Рисунок 6" descr="sesame1000-grn_0.jpg"/>
          <p:cNvPicPr>
            <a:picLocks noChangeAspect="1"/>
          </p:cNvPicPr>
          <p:nvPr/>
        </p:nvPicPr>
        <p:blipFill>
          <a:blip r:embed="rId4" cstate="print"/>
          <a:srcRect/>
          <a:stretch>
            <a:fillRect/>
          </a:stretch>
        </p:blipFill>
        <p:spPr bwMode="auto">
          <a:xfrm>
            <a:off x="577850" y="3621088"/>
            <a:ext cx="2373313" cy="2430462"/>
          </a:xfrm>
          <a:prstGeom prst="rect">
            <a:avLst/>
          </a:prstGeom>
          <a:noFill/>
          <a:ln w="9525">
            <a:noFill/>
            <a:miter lim="800000"/>
            <a:headEnd/>
            <a:tailEnd/>
          </a:ln>
        </p:spPr>
      </p:pic>
      <p:pic>
        <p:nvPicPr>
          <p:cNvPr id="29704" name="Picture 5" descr="F:\НИИКП\ДАРК\Технические материалы\PLASERST_1.jpg"/>
          <p:cNvPicPr>
            <a:picLocks noChangeAspect="1" noChangeArrowheads="1"/>
          </p:cNvPicPr>
          <p:nvPr/>
        </p:nvPicPr>
        <p:blipFill>
          <a:blip r:embed="rId5" cstate="print"/>
          <a:srcRect/>
          <a:stretch>
            <a:fillRect/>
          </a:stretch>
        </p:blipFill>
        <p:spPr bwMode="auto">
          <a:xfrm>
            <a:off x="7202488" y="3500438"/>
            <a:ext cx="1423987" cy="2560637"/>
          </a:xfrm>
          <a:prstGeom prst="rect">
            <a:avLst/>
          </a:prstGeom>
          <a:noFill/>
          <a:ln w="9525">
            <a:noFill/>
            <a:miter lim="800000"/>
            <a:headEnd/>
            <a:tailEnd/>
          </a:ln>
        </p:spPr>
      </p:pic>
      <p:pic>
        <p:nvPicPr>
          <p:cNvPr id="29705" name="Picture 6" descr="F:\НИИКП\ДАРК\Технические материалы\p14.1.jpg"/>
          <p:cNvPicPr>
            <a:picLocks noChangeAspect="1" noChangeArrowheads="1"/>
          </p:cNvPicPr>
          <p:nvPr/>
        </p:nvPicPr>
        <p:blipFill>
          <a:blip r:embed="rId6" cstate="print"/>
          <a:srcRect/>
          <a:stretch>
            <a:fillRect/>
          </a:stretch>
        </p:blipFill>
        <p:spPr bwMode="auto">
          <a:xfrm>
            <a:off x="3025775" y="1557338"/>
            <a:ext cx="2906713" cy="1978025"/>
          </a:xfrm>
          <a:prstGeom prst="rect">
            <a:avLst/>
          </a:prstGeom>
          <a:noFill/>
          <a:ln w="9525">
            <a:noFill/>
            <a:miter lim="800000"/>
            <a:headEnd/>
            <a:tailEnd/>
          </a:ln>
        </p:spPr>
      </p:pic>
      <p:pic>
        <p:nvPicPr>
          <p:cNvPr id="29706" name="Picture 4" descr="F:\НИИКП\ДАРК\Технические материалы\contraa600.jpg"/>
          <p:cNvPicPr>
            <a:picLocks noGrp="1" noChangeAspect="1" noChangeArrowheads="1"/>
          </p:cNvPicPr>
          <p:nvPr>
            <p:ph idx="4294967295"/>
          </p:nvPr>
        </p:nvPicPr>
        <p:blipFill>
          <a:blip r:embed="rId7" cstate="print"/>
          <a:srcRect/>
          <a:stretch>
            <a:fillRect/>
          </a:stretch>
        </p:blipFill>
        <p:spPr>
          <a:xfrm>
            <a:off x="3025775" y="3629025"/>
            <a:ext cx="2355850" cy="2303463"/>
          </a:xfrm>
        </p:spPr>
      </p:pic>
      <p:pic>
        <p:nvPicPr>
          <p:cNvPr id="29707" name="Picture 5" descr="F:\НИИКП\ДАРК\Технические материалы\cauw-431.jpg"/>
          <p:cNvPicPr>
            <a:picLocks noChangeAspect="1" noChangeArrowheads="1"/>
          </p:cNvPicPr>
          <p:nvPr/>
        </p:nvPicPr>
        <p:blipFill>
          <a:blip r:embed="rId8" cstate="print"/>
          <a:srcRect/>
          <a:stretch>
            <a:fillRect/>
          </a:stretch>
        </p:blipFill>
        <p:spPr bwMode="auto">
          <a:xfrm>
            <a:off x="5557838" y="3538538"/>
            <a:ext cx="1679575" cy="2489200"/>
          </a:xfrm>
          <a:prstGeom prst="rect">
            <a:avLst/>
          </a:prstGeom>
          <a:noFill/>
          <a:ln w="9525">
            <a:noFill/>
            <a:miter lim="800000"/>
            <a:headEnd/>
            <a:tailEnd/>
          </a:ln>
        </p:spPr>
      </p:pic>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sp>
        <p:nvSpPr>
          <p:cNvPr id="12" name="Номер слайда 4"/>
          <p:cNvSpPr>
            <a:spLocks noGrp="1"/>
          </p:cNvSpPr>
          <p:nvPr>
            <p:ph type="sldNum" sz="quarter" idx="10"/>
          </p:nvPr>
        </p:nvSpPr>
        <p:spPr bwMode="auto">
          <a:xfrm>
            <a:off x="6510338" y="115888"/>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33DBB11-2633-4F8B-A64D-4C3D7552E79C}" type="slidenum">
              <a:rPr lang="ru-RU" smtClean="0">
                <a:solidFill>
                  <a:srgbClr val="000000"/>
                </a:solidFill>
                <a:ea typeface="Calibri" pitchFamily="34" charset="0"/>
              </a:rPr>
              <a:pPr fontAlgn="base">
                <a:spcBef>
                  <a:spcPct val="0"/>
                </a:spcBef>
                <a:spcAft>
                  <a:spcPct val="0"/>
                </a:spcAft>
              </a:pPr>
              <a:t>15</a:t>
            </a:fld>
            <a:endParaRPr lang="ru-RU" smtClean="0">
              <a:solidFill>
                <a:srgbClr val="000000"/>
              </a:solidFill>
              <a:ea typeface="Calibri" pitchFamily="34" charset="0"/>
            </a:endParaRPr>
          </a:p>
        </p:txBody>
      </p:sp>
    </p:spTree>
    <p:extLst>
      <p:ext uri="{BB962C8B-B14F-4D97-AF65-F5344CB8AC3E}">
        <p14:creationId xmlns:p14="http://schemas.microsoft.com/office/powerpoint/2010/main" val="2945423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Some practical aspects for heavy ion testing at existing facility </a:t>
            </a:r>
            <a:endParaRPr lang="ru-RU" sz="2800" dirty="0"/>
          </a:p>
        </p:txBody>
      </p:sp>
      <p:sp>
        <p:nvSpPr>
          <p:cNvPr id="3" name="Content Placeholder 2"/>
          <p:cNvSpPr>
            <a:spLocks noGrp="1"/>
          </p:cNvSpPr>
          <p:nvPr>
            <p:ph idx="1"/>
          </p:nvPr>
        </p:nvSpPr>
        <p:spPr/>
        <p:txBody>
          <a:bodyPr/>
          <a:lstStyle/>
          <a:p>
            <a:r>
              <a:rPr lang="en-US" dirty="0" smtClean="0"/>
              <a:t>Number of samples –  not less than 3 (SEL, SEU, SEFI, SET); 12 (SEB, SEGR)</a:t>
            </a:r>
          </a:p>
          <a:p>
            <a:r>
              <a:rPr lang="en-US" dirty="0" smtClean="0"/>
              <a:t>LET from 1 (5) to 60 (100) MeV ×cm</a:t>
            </a:r>
            <a:r>
              <a:rPr lang="en-US" baseline="30000" dirty="0" smtClean="0"/>
              <a:t>2</a:t>
            </a:r>
            <a:r>
              <a:rPr lang="en-US" dirty="0" smtClean="0"/>
              <a:t>/mg (4 (5) type of ions is needed – </a:t>
            </a:r>
            <a:r>
              <a:rPr lang="en-US" dirty="0" err="1" smtClean="0"/>
              <a:t>Ne,Ar</a:t>
            </a:r>
            <a:r>
              <a:rPr lang="en-US" dirty="0" smtClean="0"/>
              <a:t>, Kr, </a:t>
            </a:r>
            <a:r>
              <a:rPr lang="en-US" dirty="0" err="1" smtClean="0"/>
              <a:t>Xe</a:t>
            </a:r>
            <a:r>
              <a:rPr lang="en-US" dirty="0" smtClean="0"/>
              <a:t> (Bi))</a:t>
            </a:r>
          </a:p>
          <a:p>
            <a:r>
              <a:rPr lang="en-US" dirty="0" smtClean="0"/>
              <a:t>Range of ions in Si – more than 30 µm</a:t>
            </a:r>
          </a:p>
          <a:p>
            <a:r>
              <a:rPr lang="en-US" dirty="0" err="1" smtClean="0"/>
              <a:t>Decapsulation</a:t>
            </a:r>
            <a:r>
              <a:rPr lang="en-US" dirty="0" smtClean="0"/>
              <a:t> is needed</a:t>
            </a:r>
          </a:p>
          <a:p>
            <a:r>
              <a:rPr lang="en-US" dirty="0" smtClean="0"/>
              <a:t>Tilted irradiation for investigation only</a:t>
            </a:r>
          </a:p>
          <a:p>
            <a:r>
              <a:rPr lang="en-US" dirty="0" smtClean="0"/>
              <a:t>Test norms – </a:t>
            </a:r>
            <a:r>
              <a:rPr lang="en-US" dirty="0" err="1" smtClean="0"/>
              <a:t>Fluence</a:t>
            </a:r>
            <a:r>
              <a:rPr lang="en-US" dirty="0" smtClean="0"/>
              <a:t>  not less than10</a:t>
            </a:r>
            <a:r>
              <a:rPr lang="en-US" baseline="30000" dirty="0" smtClean="0"/>
              <a:t>7</a:t>
            </a:r>
            <a:r>
              <a:rPr lang="en-US" dirty="0" smtClean="0"/>
              <a:t> (taking into account possible errors) or 100 SEE </a:t>
            </a:r>
          </a:p>
          <a:p>
            <a:r>
              <a:rPr lang="en-US" dirty="0" smtClean="0"/>
              <a:t>Safety operation area for SEB, SEGR</a:t>
            </a:r>
            <a:endParaRPr lang="ru-RU" dirty="0" smtClean="0"/>
          </a:p>
          <a:p>
            <a:r>
              <a:rPr lang="en-US" dirty="0" smtClean="0"/>
              <a:t>Maximum supply voltage and temperature for SEL</a:t>
            </a:r>
          </a:p>
          <a:p>
            <a:r>
              <a:rPr lang="en-US" dirty="0" smtClean="0"/>
              <a:t>Minimum supply voltage for SEU</a:t>
            </a:r>
          </a:p>
          <a:p>
            <a:r>
              <a:rPr lang="en-US" dirty="0" smtClean="0"/>
              <a:t>Worst case biasing conditions</a:t>
            </a:r>
          </a:p>
          <a:p>
            <a:r>
              <a:rPr lang="en-US" dirty="0" smtClean="0"/>
              <a:t>UI-curve for SEL, SET</a:t>
            </a:r>
          </a:p>
          <a:p>
            <a:r>
              <a:rPr lang="en-US" dirty="0" smtClean="0"/>
              <a:t>Survivability test for SEL (holding in SEL for 5 min)</a:t>
            </a:r>
          </a:p>
          <a:p>
            <a:endParaRPr lang="ru-RU" dirty="0"/>
          </a:p>
        </p:txBody>
      </p:sp>
      <p:sp>
        <p:nvSpPr>
          <p:cNvPr id="4" name="Slide Number Placeholder 3"/>
          <p:cNvSpPr>
            <a:spLocks noGrp="1"/>
          </p:cNvSpPr>
          <p:nvPr>
            <p:ph type="sldNum" sz="quarter" idx="10"/>
          </p:nvPr>
        </p:nvSpPr>
        <p:spPr/>
        <p:txBody>
          <a:bodyPr/>
          <a:lstStyle/>
          <a:p>
            <a:pPr>
              <a:defRPr/>
            </a:pPr>
            <a:fld id="{049829E5-1A4F-4A0D-8795-934B0BE7EDC9}" type="slidenum">
              <a:rPr lang="ru-RU" smtClean="0"/>
              <a:pPr>
                <a:defRPr/>
              </a:pPr>
              <a:t>16</a:t>
            </a:fld>
            <a:endParaRPr lang="ru-RU"/>
          </a:p>
        </p:txBody>
      </p:sp>
      <p:sp>
        <p:nvSpPr>
          <p:cNvPr id="6"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spTree>
    <p:extLst>
      <p:ext uri="{BB962C8B-B14F-4D97-AF65-F5344CB8AC3E}">
        <p14:creationId xmlns:p14="http://schemas.microsoft.com/office/powerpoint/2010/main" val="238172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200" dirty="0" err="1" smtClean="0">
                <a:solidFill>
                  <a:srgbClr val="E46C0A"/>
                </a:solidFill>
                <a:effectLst>
                  <a:outerShdw blurRad="38100" dist="38100" dir="2700000" algn="tl">
                    <a:srgbClr val="C0C0C0"/>
                  </a:outerShdw>
                </a:effectLst>
                <a:latin typeface="Calibri" pitchFamily="34" charset="0"/>
              </a:rPr>
              <a:t>Roscosmos</a:t>
            </a:r>
            <a:r>
              <a:rPr lang="en-US" sz="2200" dirty="0" smtClean="0">
                <a:solidFill>
                  <a:srgbClr val="E46C0A"/>
                </a:solidFill>
                <a:effectLst>
                  <a:outerShdw blurRad="38100" dist="38100" dir="2700000" algn="tl">
                    <a:srgbClr val="C0C0C0"/>
                  </a:outerShdw>
                </a:effectLst>
                <a:latin typeface="Calibri" pitchFamily="34" charset="0"/>
              </a:rPr>
              <a:t> Testing Aids Directions for </a:t>
            </a:r>
            <a:r>
              <a:rPr lang="en-US" sz="2200" dirty="0">
                <a:solidFill>
                  <a:srgbClr val="E46C0A"/>
                </a:solidFill>
                <a:effectLst>
                  <a:outerShdw blurRad="38100" dist="38100" dir="2700000" algn="tl">
                    <a:srgbClr val="C0C0C0"/>
                  </a:outerShdw>
                </a:effectLst>
                <a:latin typeface="Calibri" pitchFamily="34" charset="0"/>
              </a:rPr>
              <a:t>t</a:t>
            </a:r>
            <a:r>
              <a:rPr lang="en-US" sz="2200" dirty="0" smtClean="0">
                <a:solidFill>
                  <a:srgbClr val="E46C0A"/>
                </a:solidFill>
                <a:effectLst>
                  <a:outerShdw blurRad="38100" dist="38100" dir="2700000" algn="tl">
                    <a:srgbClr val="C0C0C0"/>
                  </a:outerShdw>
                </a:effectLst>
                <a:latin typeface="Calibri" pitchFamily="34" charset="0"/>
              </a:rPr>
              <a:t>he Development</a:t>
            </a:r>
            <a:endParaRPr lang="ru-RU" sz="2200" dirty="0" smtClean="0">
              <a:solidFill>
                <a:srgbClr val="E46C0A"/>
              </a:solidFill>
              <a:effectLst>
                <a:outerShdw blurRad="38100" dist="38100" dir="2700000" algn="tl">
                  <a:srgbClr val="C0C0C0"/>
                </a:outerShdw>
              </a:effectLst>
              <a:latin typeface="Calibri" pitchFamily="34" charset="0"/>
            </a:endParaRPr>
          </a:p>
        </p:txBody>
      </p:sp>
      <p:sp>
        <p:nvSpPr>
          <p:cNvPr id="34820" name="Объект 2"/>
          <p:cNvSpPr>
            <a:spLocks noGrp="1"/>
          </p:cNvSpPr>
          <p:nvPr>
            <p:ph idx="1"/>
          </p:nvPr>
        </p:nvSpPr>
        <p:spPr>
          <a:xfrm>
            <a:off x="467544" y="1538288"/>
            <a:ext cx="8208144" cy="4122737"/>
          </a:xfrm>
        </p:spPr>
        <p:txBody>
          <a:bodyPr>
            <a:normAutofit/>
          </a:bodyPr>
          <a:lstStyle/>
          <a:p>
            <a:pPr algn="just">
              <a:lnSpc>
                <a:spcPct val="90000"/>
              </a:lnSpc>
              <a:spcBef>
                <a:spcPct val="0"/>
              </a:spcBef>
              <a:spcAft>
                <a:spcPts val="600"/>
              </a:spcAft>
              <a:buNone/>
            </a:pPr>
            <a:r>
              <a:rPr lang="en-US" sz="2000" dirty="0" smtClean="0">
                <a:ea typeface="Calibri" pitchFamily="34" charset="0"/>
              </a:rPr>
              <a:t>Main future trends:</a:t>
            </a:r>
          </a:p>
          <a:p>
            <a:pPr algn="just">
              <a:lnSpc>
                <a:spcPct val="90000"/>
              </a:lnSpc>
              <a:spcBef>
                <a:spcPct val="0"/>
              </a:spcBef>
              <a:spcAft>
                <a:spcPts val="600"/>
              </a:spcAft>
              <a:buFont typeface="Calibri" pitchFamily="34" charset="0"/>
              <a:buAutoNum type="arabicPeriod"/>
            </a:pPr>
            <a:r>
              <a:rPr lang="en-US" sz="2000" dirty="0" smtClean="0">
                <a:ea typeface="Calibri" pitchFamily="34" charset="0"/>
              </a:rPr>
              <a:t>Performance upgrade of existing test facilities (efficiency, accuracy, reliability, availability) with testing cost reductions  </a:t>
            </a:r>
          </a:p>
          <a:p>
            <a:pPr algn="just">
              <a:lnSpc>
                <a:spcPct val="90000"/>
              </a:lnSpc>
              <a:spcBef>
                <a:spcPct val="0"/>
              </a:spcBef>
              <a:spcAft>
                <a:spcPts val="600"/>
              </a:spcAft>
              <a:buFont typeface="Calibri" pitchFamily="34" charset="0"/>
              <a:buAutoNum type="arabicPeriod"/>
            </a:pPr>
            <a:r>
              <a:rPr lang="en-US" sz="2000" dirty="0" smtClean="0">
                <a:ea typeface="Calibri" pitchFamily="34" charset="0"/>
              </a:rPr>
              <a:t>The creation of reference ion beam and the system of metrological support </a:t>
            </a:r>
          </a:p>
          <a:p>
            <a:pPr algn="just">
              <a:lnSpc>
                <a:spcPct val="90000"/>
              </a:lnSpc>
              <a:spcBef>
                <a:spcPct val="0"/>
              </a:spcBef>
              <a:spcAft>
                <a:spcPts val="600"/>
              </a:spcAft>
              <a:buFont typeface="Calibri" pitchFamily="34" charset="0"/>
              <a:buAutoNum type="arabicPeriod"/>
            </a:pPr>
            <a:r>
              <a:rPr lang="en-US" sz="2000" dirty="0" smtClean="0">
                <a:ea typeface="Calibri" pitchFamily="34" charset="0"/>
              </a:rPr>
              <a:t>The creation of test facilities with </a:t>
            </a:r>
            <a:r>
              <a:rPr lang="en-US" sz="2000" dirty="0" err="1" smtClean="0">
                <a:ea typeface="Calibri" pitchFamily="34" charset="0"/>
              </a:rPr>
              <a:t>milli</a:t>
            </a:r>
            <a:r>
              <a:rPr lang="en-US" sz="2000" dirty="0" smtClean="0">
                <a:ea typeface="Calibri" pitchFamily="34" charset="0"/>
              </a:rPr>
              <a:t>- and micro- beams for fundamental investigations</a:t>
            </a:r>
          </a:p>
          <a:p>
            <a:pPr algn="just">
              <a:lnSpc>
                <a:spcPct val="90000"/>
              </a:lnSpc>
              <a:spcBef>
                <a:spcPct val="0"/>
              </a:spcBef>
              <a:spcAft>
                <a:spcPts val="600"/>
              </a:spcAft>
              <a:buFont typeface="Calibri" pitchFamily="34" charset="0"/>
              <a:buAutoNum type="arabicPeriod"/>
            </a:pPr>
            <a:r>
              <a:rPr lang="en-US" sz="2000" dirty="0" smtClean="0">
                <a:ea typeface="Calibri" pitchFamily="34" charset="0"/>
              </a:rPr>
              <a:t>The creation of technological bench for insuring </a:t>
            </a:r>
            <a:r>
              <a:rPr lang="en-US" sz="2000" dirty="0" err="1" smtClean="0">
                <a:ea typeface="Calibri" pitchFamily="34" charset="0"/>
              </a:rPr>
              <a:t>decapsulation</a:t>
            </a:r>
            <a:r>
              <a:rPr lang="en-US" sz="2000" dirty="0" smtClean="0">
                <a:ea typeface="Calibri" pitchFamily="34" charset="0"/>
              </a:rPr>
              <a:t> of electronic components </a:t>
            </a:r>
          </a:p>
          <a:p>
            <a:pPr algn="just">
              <a:lnSpc>
                <a:spcPct val="90000"/>
              </a:lnSpc>
              <a:spcBef>
                <a:spcPct val="0"/>
              </a:spcBef>
              <a:spcAft>
                <a:spcPts val="600"/>
              </a:spcAft>
              <a:buFont typeface="Calibri" pitchFamily="34" charset="0"/>
              <a:buAutoNum type="arabicPeriod"/>
            </a:pPr>
            <a:r>
              <a:rPr lang="en-US" sz="2000" dirty="0" smtClean="0">
                <a:ea typeface="Calibri" pitchFamily="34" charset="0"/>
              </a:rPr>
              <a:t>The creation of new test facilities based on existing and construction accelerators in JINR (including extra – high energy) </a:t>
            </a:r>
          </a:p>
        </p:txBody>
      </p:sp>
      <p:sp>
        <p:nvSpPr>
          <p:cNvPr id="34821" name="Номер слайда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26704B-4E2A-462C-8729-35961F5CD4B2}" type="slidenum">
              <a:rPr lang="ru-RU" smtClean="0">
                <a:solidFill>
                  <a:srgbClr val="000000"/>
                </a:solidFill>
                <a:ea typeface="Calibri" pitchFamily="34" charset="0"/>
              </a:rPr>
              <a:pPr fontAlgn="base">
                <a:spcBef>
                  <a:spcPct val="0"/>
                </a:spcBef>
                <a:spcAft>
                  <a:spcPct val="0"/>
                </a:spcAft>
              </a:pPr>
              <a:t>17</a:t>
            </a:fld>
            <a:endParaRPr lang="ru-RU" smtClean="0">
              <a:solidFill>
                <a:srgbClr val="000000"/>
              </a:solidFill>
              <a:ea typeface="Calibri" pitchFamily="34" charset="0"/>
            </a:endParaRPr>
          </a:p>
        </p:txBody>
      </p:sp>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dirty="0" err="1">
                <a:solidFill>
                  <a:srgbClr val="7F7F7F"/>
                </a:solidFill>
                <a:latin typeface="Calibri" pitchFamily="34" charset="0"/>
              </a:rPr>
              <a:t>Pavel</a:t>
            </a:r>
            <a:r>
              <a:rPr lang="en-US" sz="1500" b="1" dirty="0">
                <a:solidFill>
                  <a:srgbClr val="7F7F7F"/>
                </a:solidFill>
                <a:latin typeface="Calibri" pitchFamily="34" charset="0"/>
              </a:rPr>
              <a:t> </a:t>
            </a:r>
            <a:r>
              <a:rPr lang="en-US" sz="1500" b="1" dirty="0" err="1">
                <a:solidFill>
                  <a:srgbClr val="7F7F7F"/>
                </a:solidFill>
                <a:latin typeface="Calibri" pitchFamily="34" charset="0"/>
              </a:rPr>
              <a:t>Chubunov</a:t>
            </a:r>
            <a:r>
              <a:rPr lang="en-US" sz="1500" b="1" dirty="0">
                <a:solidFill>
                  <a:srgbClr val="7F7F7F"/>
                </a:solidFill>
                <a:latin typeface="Calibri" pitchFamily="34" charset="0"/>
              </a:rPr>
              <a:t> npk1@niikp.org</a:t>
            </a:r>
            <a:endParaRPr lang="fr-FR" sz="1500" b="1" dirty="0">
              <a:solidFill>
                <a:srgbClr val="7F7F7F"/>
              </a:solidFill>
              <a:latin typeface="Calibri" pitchFamily="34" charset="0"/>
            </a:endParaRPr>
          </a:p>
        </p:txBody>
      </p:sp>
    </p:spTree>
    <p:extLst>
      <p:ext uri="{BB962C8B-B14F-4D97-AF65-F5344CB8AC3E}">
        <p14:creationId xmlns:p14="http://schemas.microsoft.com/office/powerpoint/2010/main" val="2327714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LET’s and ranges in Si for most common ions with different energies</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323394923"/>
              </p:ext>
            </p:extLst>
          </p:nvPr>
        </p:nvGraphicFramePr>
        <p:xfrm>
          <a:off x="467545" y="1484784"/>
          <a:ext cx="8208911" cy="4074111"/>
        </p:xfrm>
        <a:graphic>
          <a:graphicData uri="http://schemas.openxmlformats.org/drawingml/2006/table">
            <a:tbl>
              <a:tblPr>
                <a:tableStyleId>{16D9F66E-5EB9-4882-86FB-DCBF35E3C3E4}</a:tableStyleId>
              </a:tblPr>
              <a:tblGrid>
                <a:gridCol w="504055"/>
                <a:gridCol w="1728192"/>
                <a:gridCol w="1656184"/>
                <a:gridCol w="1512168"/>
                <a:gridCol w="1368152"/>
                <a:gridCol w="1440160"/>
              </a:tblGrid>
              <a:tr h="432048">
                <a:tc>
                  <a:txBody>
                    <a:bodyPr/>
                    <a:lstStyle/>
                    <a:p>
                      <a:pPr algn="l" fontAlgn="b"/>
                      <a:endParaRPr lang="ru-RU" sz="1600" b="1" i="0" u="none" strike="noStrike" dirty="0">
                        <a:solidFill>
                          <a:srgbClr val="000000"/>
                        </a:solidFill>
                        <a:effectLst/>
                        <a:latin typeface="+mn-lt"/>
                      </a:endParaRPr>
                    </a:p>
                  </a:txBody>
                  <a:tcPr marL="8037" marR="8037" marT="8037" marB="0" anchor="b">
                    <a:lnL w="28575" cap="flat" cmpd="sng" algn="ctr">
                      <a:solidFill>
                        <a:schemeClr val="accent6">
                          <a:lumMod val="60000"/>
                          <a:lumOff val="40000"/>
                        </a:schemeClr>
                      </a:solidFill>
                      <a:prstDash val="solid"/>
                      <a:round/>
                      <a:headEnd type="none" w="med" len="med"/>
                      <a:tailEnd type="none" w="med" len="med"/>
                    </a:lnL>
                    <a:lnT w="28575" cap="flat" cmpd="sng" algn="ctr">
                      <a:solidFill>
                        <a:schemeClr val="accent6">
                          <a:lumMod val="60000"/>
                          <a:lumOff val="40000"/>
                        </a:schemeClr>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effectLst/>
                        </a:rPr>
                        <a:t>Low energy</a:t>
                      </a:r>
                      <a:endParaRPr lang="ru-RU" sz="1600" b="1" kern="1200" dirty="0" smtClean="0">
                        <a:effectLst/>
                      </a:endParaRPr>
                    </a:p>
                  </a:txBody>
                  <a:tcPr anchor="ctr">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tcPr>
                </a:tc>
                <a:tc hMerge="1">
                  <a:txBody>
                    <a:bodyPr/>
                    <a:lstStyle/>
                    <a:p>
                      <a:endParaRPr lang="ru-RU"/>
                    </a:p>
                  </a:txBody>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kern="1200" dirty="0" smtClean="0">
                          <a:effectLst/>
                        </a:rPr>
                        <a:t>High energy</a:t>
                      </a:r>
                      <a:endParaRPr lang="ru-RU" sz="1600" b="1" kern="1200" dirty="0" smtClean="0">
                        <a:solidFill>
                          <a:schemeClr val="lt1"/>
                        </a:solidFill>
                        <a:effectLst/>
                        <a:latin typeface="+mn-lt"/>
                        <a:ea typeface="+mn-ea"/>
                        <a:cs typeface="+mn-cs"/>
                      </a:endParaRPr>
                    </a:p>
                  </a:txBody>
                  <a:tcPr marL="8037" marR="8037" marT="8037" marB="0"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tcPr>
                </a:tc>
                <a:tc hMerge="1">
                  <a:txBody>
                    <a:bodyPr/>
                    <a:lstStyle/>
                    <a:p>
                      <a:endParaRPr lang="ru-RU"/>
                    </a:p>
                  </a:txBody>
                  <a:tcPr/>
                </a:tc>
                <a:tc hMerge="1">
                  <a:txBody>
                    <a:bodyPr/>
                    <a:lstStyle/>
                    <a:p>
                      <a:endParaRPr lang="ru-RU"/>
                    </a:p>
                  </a:txBody>
                  <a:tcPr/>
                </a:tc>
              </a:tr>
              <a:tr h="349594">
                <a:tc>
                  <a:txBody>
                    <a:bodyPr/>
                    <a:lstStyle/>
                    <a:p>
                      <a:pPr algn="l" fontAlgn="b"/>
                      <a:endParaRPr lang="ru-RU" sz="1600" b="1" i="0" u="none" strike="noStrike" dirty="0">
                        <a:solidFill>
                          <a:srgbClr val="000000"/>
                        </a:solidFill>
                        <a:effectLst/>
                        <a:latin typeface="+mn-lt"/>
                      </a:endParaRPr>
                    </a:p>
                  </a:txBody>
                  <a:tcPr marL="8037" marR="8037" marT="8037" marB="0" anchor="b">
                    <a:lnL w="28575" cap="flat" cmpd="sng" algn="ctr">
                      <a:solidFill>
                        <a:schemeClr val="accent6">
                          <a:lumMod val="60000"/>
                          <a:lumOff val="40000"/>
                        </a:schemeClr>
                      </a:solidFill>
                      <a:prstDash val="solid"/>
                      <a:round/>
                      <a:headEnd type="none" w="med" len="med"/>
                      <a:tailEnd type="none" w="med" len="med"/>
                    </a:lnL>
                  </a:tcPr>
                </a:tc>
                <a:tc>
                  <a:txBody>
                    <a:bodyPr/>
                    <a:lstStyle/>
                    <a:p>
                      <a:pPr algn="ctr" fontAlgn="b"/>
                      <a:r>
                        <a:rPr lang="en-US" sz="1600" b="1" u="none" strike="noStrike" dirty="0">
                          <a:effectLst/>
                        </a:rPr>
                        <a:t>E=3 </a:t>
                      </a:r>
                      <a:r>
                        <a:rPr kumimoji="0" lang="en-US" sz="1600" b="1" i="0" u="none" strike="noStrike" cap="none" normalizeH="0" baseline="0" dirty="0" smtClean="0">
                          <a:ln>
                            <a:noFill/>
                          </a:ln>
                          <a:solidFill>
                            <a:srgbClr val="000000"/>
                          </a:solidFill>
                          <a:effectLst/>
                          <a:latin typeface="Calibri" pitchFamily="34" charset="0"/>
                        </a:rPr>
                        <a:t>MeV/nucleon</a:t>
                      </a:r>
                      <a:endParaRPr lang="ru-RU" sz="1600" b="1" i="0" u="none" strike="noStrike" dirty="0">
                        <a:solidFill>
                          <a:srgbClr val="000000"/>
                        </a:solidFill>
                        <a:effectLst/>
                        <a:latin typeface="+mn-lt"/>
                      </a:endParaRPr>
                    </a:p>
                  </a:txBody>
                  <a:tcPr marL="8037" marR="8037" marT="8037" marB="0" anchor="b"/>
                </a:tc>
                <a:tc>
                  <a:txBody>
                    <a:bodyPr/>
                    <a:lstStyle/>
                    <a:p>
                      <a:pPr algn="ctr" fontAlgn="b"/>
                      <a:r>
                        <a:rPr lang="en-US" sz="1600" b="1" u="none" strike="noStrike" dirty="0">
                          <a:effectLst/>
                        </a:rPr>
                        <a:t>E=6 </a:t>
                      </a:r>
                      <a:r>
                        <a:rPr kumimoji="0" lang="en-US" sz="1600" b="1" i="0" u="none" strike="noStrike" cap="none" normalizeH="0" baseline="0" dirty="0" smtClean="0">
                          <a:ln>
                            <a:noFill/>
                          </a:ln>
                          <a:solidFill>
                            <a:srgbClr val="000000"/>
                          </a:solidFill>
                          <a:effectLst/>
                          <a:latin typeface="Calibri" pitchFamily="34" charset="0"/>
                        </a:rPr>
                        <a:t>MeV/nucleon</a:t>
                      </a:r>
                      <a:endParaRPr lang="ru-RU" sz="1600" b="1" i="0" u="none" strike="noStrike" dirty="0">
                        <a:solidFill>
                          <a:srgbClr val="00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c>
                  <a:txBody>
                    <a:bodyPr/>
                    <a:lstStyle/>
                    <a:p>
                      <a:pPr algn="ctr" fontAlgn="b"/>
                      <a:r>
                        <a:rPr lang="en-US" sz="1600" b="1" u="none" strike="noStrike" dirty="0">
                          <a:effectLst/>
                        </a:rPr>
                        <a:t>E=20 </a:t>
                      </a:r>
                      <a:r>
                        <a:rPr kumimoji="0" lang="en-US" sz="1600" b="1" i="0" u="none" strike="noStrike" cap="none" normalizeH="0" baseline="0" dirty="0" smtClean="0">
                          <a:ln>
                            <a:noFill/>
                          </a:ln>
                          <a:solidFill>
                            <a:srgbClr val="000000"/>
                          </a:solidFill>
                          <a:effectLst/>
                          <a:latin typeface="Calibri" pitchFamily="34" charset="0"/>
                        </a:rPr>
                        <a:t>MeV/nucleon</a:t>
                      </a:r>
                      <a:endParaRPr lang="ru-RU" sz="1600" b="1" i="0" u="none" strike="noStrike" dirty="0">
                        <a:solidFill>
                          <a:srgbClr val="000000"/>
                        </a:solidFill>
                        <a:effectLst/>
                        <a:latin typeface="+mn-lt"/>
                      </a:endParaRPr>
                    </a:p>
                  </a:txBody>
                  <a:tcPr marL="8037" marR="8037" marT="8037" marB="0" anchor="b">
                    <a:lnL w="28575" cap="flat" cmpd="sng" algn="ctr">
                      <a:solidFill>
                        <a:schemeClr val="accent6">
                          <a:lumMod val="75000"/>
                        </a:schemeClr>
                      </a:solidFill>
                      <a:prstDash val="solid"/>
                      <a:round/>
                      <a:headEnd type="none" w="med" len="med"/>
                      <a:tailEnd type="none" w="med" len="med"/>
                    </a:lnL>
                  </a:tcPr>
                </a:tc>
                <a:tc>
                  <a:txBody>
                    <a:bodyPr/>
                    <a:lstStyle/>
                    <a:p>
                      <a:pPr algn="ctr" fontAlgn="b"/>
                      <a:r>
                        <a:rPr lang="en-US" sz="1600" b="1" u="none" strike="noStrike" dirty="0">
                          <a:effectLst/>
                        </a:rPr>
                        <a:t>E=40 </a:t>
                      </a:r>
                      <a:r>
                        <a:rPr kumimoji="0" lang="en-US" sz="1600" b="1" i="0" u="none" strike="noStrike" cap="none" normalizeH="0" baseline="0" dirty="0" smtClean="0">
                          <a:ln>
                            <a:noFill/>
                          </a:ln>
                          <a:solidFill>
                            <a:srgbClr val="000000"/>
                          </a:solidFill>
                          <a:effectLst/>
                          <a:latin typeface="Calibri" pitchFamily="34" charset="0"/>
                        </a:rPr>
                        <a:t>MeV/nucleon</a:t>
                      </a:r>
                      <a:endParaRPr lang="ru-RU" sz="1600" b="1" i="0" u="none" strike="noStrike" dirty="0">
                        <a:solidFill>
                          <a:srgbClr val="000000"/>
                        </a:solidFill>
                        <a:effectLst/>
                        <a:latin typeface="+mn-lt"/>
                      </a:endParaRPr>
                    </a:p>
                  </a:txBody>
                  <a:tcPr marL="8037" marR="8037" marT="8037" marB="0" anchor="b"/>
                </a:tc>
                <a:tc>
                  <a:txBody>
                    <a:bodyPr/>
                    <a:lstStyle/>
                    <a:p>
                      <a:pPr algn="ctr" fontAlgn="b"/>
                      <a:r>
                        <a:rPr lang="en-US" sz="1600" b="1" u="none" strike="noStrike" dirty="0">
                          <a:effectLst/>
                        </a:rPr>
                        <a:t>E=60 </a:t>
                      </a:r>
                      <a:r>
                        <a:rPr kumimoji="0" lang="en-US" sz="1600" b="1" i="0" u="none" strike="noStrike" cap="none" normalizeH="0" baseline="0" dirty="0" smtClean="0">
                          <a:ln>
                            <a:noFill/>
                          </a:ln>
                          <a:solidFill>
                            <a:srgbClr val="000000"/>
                          </a:solidFill>
                          <a:effectLst/>
                          <a:latin typeface="Calibri" pitchFamily="34" charset="0"/>
                        </a:rPr>
                        <a:t>MeV/nucleon</a:t>
                      </a:r>
                      <a:endParaRPr lang="ru-RU" sz="1600" b="1" i="0" u="none" strike="noStrike" dirty="0">
                        <a:solidFill>
                          <a:srgbClr val="00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r>
              <a:tr h="349594">
                <a:tc>
                  <a:txBody>
                    <a:bodyPr/>
                    <a:lstStyle/>
                    <a:p>
                      <a:pPr algn="l" fontAlgn="b"/>
                      <a:r>
                        <a:rPr lang="en-US" sz="1600" b="1" strike="noStrike" kern="1200" dirty="0" smtClean="0">
                          <a:solidFill>
                            <a:schemeClr val="dk1"/>
                          </a:solidFill>
                          <a:effectLst/>
                          <a:latin typeface="+mn-lt"/>
                          <a:ea typeface="+mn-ea"/>
                          <a:cs typeface="+mn-cs"/>
                        </a:rPr>
                        <a:t>ion</a:t>
                      </a:r>
                      <a:endParaRPr lang="ru-RU" sz="1600" b="1" strike="noStrike" kern="1200" dirty="0">
                        <a:solidFill>
                          <a:schemeClr val="dk1"/>
                        </a:solidFill>
                        <a:effectLst/>
                        <a:latin typeface="+mn-lt"/>
                        <a:ea typeface="+mn-ea"/>
                        <a:cs typeface="+mn-cs"/>
                      </a:endParaRPr>
                    </a:p>
                  </a:txBody>
                  <a:tcPr marL="8037" marR="8037" marT="8037" marB="0" anchor="b">
                    <a:lnL w="28575" cap="flat" cmpd="sng" algn="ctr">
                      <a:solidFill>
                        <a:schemeClr val="accent6">
                          <a:lumMod val="60000"/>
                          <a:lumOff val="40000"/>
                        </a:schemeClr>
                      </a:solidFill>
                      <a:prstDash val="solid"/>
                      <a:round/>
                      <a:headEnd type="none" w="med" len="med"/>
                      <a:tailEnd type="none" w="med" len="med"/>
                    </a:lnL>
                  </a:tcPr>
                </a:tc>
                <a:tc gridSpan="5">
                  <a:txBody>
                    <a:bodyPr/>
                    <a:lstStyle/>
                    <a:p>
                      <a:pPr algn="ctr" fontAlgn="b"/>
                      <a:r>
                        <a:rPr lang="en-US" sz="1600" b="1" kern="1200" dirty="0" smtClean="0">
                          <a:solidFill>
                            <a:schemeClr val="dk1"/>
                          </a:solidFill>
                          <a:effectLst/>
                          <a:latin typeface="+mn-lt"/>
                          <a:ea typeface="+mn-ea"/>
                          <a:cs typeface="+mn-cs"/>
                        </a:rPr>
                        <a:t>LET</a:t>
                      </a:r>
                      <a:r>
                        <a:rPr lang="ru-RU" sz="1600" b="1" kern="1200" dirty="0" smtClean="0">
                          <a:solidFill>
                            <a:schemeClr val="dk1"/>
                          </a:solidFill>
                          <a:effectLst/>
                          <a:latin typeface="+mn-lt"/>
                          <a:ea typeface="+mn-ea"/>
                          <a:cs typeface="+mn-cs"/>
                        </a:rPr>
                        <a:t>, (</a:t>
                      </a:r>
                      <a:r>
                        <a:rPr kumimoji="0" lang="en-US" sz="1600" b="1" i="0" u="none" strike="noStrike" cap="none" normalizeH="0" baseline="0" dirty="0" smtClean="0">
                          <a:ln>
                            <a:noFill/>
                          </a:ln>
                          <a:solidFill>
                            <a:srgbClr val="000000"/>
                          </a:solidFill>
                          <a:effectLst/>
                          <a:latin typeface="Calibri" pitchFamily="34" charset="0"/>
                        </a:rPr>
                        <a:t>MeV</a:t>
                      </a:r>
                      <a:r>
                        <a:rPr kumimoji="0" lang="ru-RU" sz="1600" b="1" i="0" u="none" strike="noStrike" cap="none" normalizeH="0" baseline="0" dirty="0" smtClean="0">
                          <a:ln>
                            <a:noFill/>
                          </a:ln>
                          <a:solidFill>
                            <a:srgbClr val="000000"/>
                          </a:solidFill>
                          <a:effectLst/>
                          <a:latin typeface="Calibri" pitchFamily="34" charset="0"/>
                        </a:rPr>
                        <a:t> </a:t>
                      </a:r>
                      <a:r>
                        <a:rPr kumimoji="0" lang="en-US" sz="1600" b="1" i="0" u="none" strike="noStrike" cap="none" normalizeH="0" baseline="0" dirty="0" smtClean="0">
                          <a:ln>
                            <a:noFill/>
                          </a:ln>
                          <a:solidFill>
                            <a:srgbClr val="000000"/>
                          </a:solidFill>
                          <a:effectLst/>
                          <a:latin typeface="Calibri" pitchFamily="34" charset="0"/>
                        </a:rPr>
                        <a:t>×</a:t>
                      </a:r>
                      <a:r>
                        <a:rPr kumimoji="0" lang="ru-RU" sz="1600" b="1" i="0" u="none" strike="noStrike" cap="none" normalizeH="0" baseline="0" dirty="0" smtClean="0">
                          <a:ln>
                            <a:noFill/>
                          </a:ln>
                          <a:solidFill>
                            <a:srgbClr val="000000"/>
                          </a:solidFill>
                          <a:effectLst/>
                          <a:latin typeface="Calibri" pitchFamily="34" charset="0"/>
                        </a:rPr>
                        <a:t> </a:t>
                      </a:r>
                      <a:r>
                        <a:rPr kumimoji="0" lang="en-US" sz="1600" b="1" i="0" u="none" strike="noStrike" cap="none" normalizeH="0" baseline="0" dirty="0" smtClean="0">
                          <a:ln>
                            <a:noFill/>
                          </a:ln>
                          <a:solidFill>
                            <a:srgbClr val="000000"/>
                          </a:solidFill>
                          <a:effectLst/>
                          <a:latin typeface="Calibri" pitchFamily="34" charset="0"/>
                        </a:rPr>
                        <a:t>cm</a:t>
                      </a:r>
                      <a:r>
                        <a:rPr kumimoji="0" lang="en-US" sz="1600" b="1" i="0" u="none" strike="noStrike" cap="none" normalizeH="0" baseline="30000" dirty="0" smtClean="0">
                          <a:ln>
                            <a:noFill/>
                          </a:ln>
                          <a:solidFill>
                            <a:srgbClr val="000000"/>
                          </a:solidFill>
                          <a:effectLst/>
                          <a:latin typeface="Calibri" pitchFamily="34" charset="0"/>
                        </a:rPr>
                        <a:t>2</a:t>
                      </a:r>
                      <a:r>
                        <a:rPr kumimoji="0" lang="en-US" sz="1600" b="1" i="0" u="none" strike="noStrike" cap="none" normalizeH="0" baseline="0" dirty="0" smtClean="0">
                          <a:ln>
                            <a:noFill/>
                          </a:ln>
                          <a:solidFill>
                            <a:srgbClr val="000000"/>
                          </a:solidFill>
                          <a:effectLst/>
                          <a:latin typeface="Calibri" pitchFamily="34" charset="0"/>
                        </a:rPr>
                        <a:t>/mg</a:t>
                      </a:r>
                      <a:r>
                        <a:rPr lang="ru-RU" sz="1600" b="1" kern="1200" dirty="0" smtClean="0">
                          <a:solidFill>
                            <a:schemeClr val="dk1"/>
                          </a:solidFill>
                          <a:effectLst/>
                          <a:latin typeface="+mn-lt"/>
                          <a:ea typeface="+mn-ea"/>
                          <a:cs typeface="+mn-cs"/>
                        </a:rPr>
                        <a:t>) / </a:t>
                      </a:r>
                      <a:r>
                        <a:rPr lang="en-US" sz="1600" b="1" kern="1200" dirty="0" smtClean="0">
                          <a:solidFill>
                            <a:srgbClr val="FF0000"/>
                          </a:solidFill>
                          <a:effectLst/>
                          <a:latin typeface="+mn-lt"/>
                          <a:ea typeface="+mn-ea"/>
                          <a:cs typeface="+mn-cs"/>
                        </a:rPr>
                        <a:t>Range in Si</a:t>
                      </a:r>
                      <a:r>
                        <a:rPr lang="ru-RU" sz="1600" b="1" kern="1200" dirty="0" smtClean="0">
                          <a:solidFill>
                            <a:srgbClr val="FF0000"/>
                          </a:solidFill>
                          <a:effectLst/>
                          <a:latin typeface="+mn-lt"/>
                          <a:ea typeface="+mn-ea"/>
                          <a:cs typeface="+mn-cs"/>
                        </a:rPr>
                        <a:t>, </a:t>
                      </a:r>
                      <a:r>
                        <a:rPr lang="en-US" sz="1600" b="1" kern="1200" dirty="0" err="1" smtClean="0">
                          <a:solidFill>
                            <a:srgbClr val="FF0000"/>
                          </a:solidFill>
                          <a:effectLst/>
                          <a:latin typeface="+mn-lt"/>
                          <a:ea typeface="+mn-ea"/>
                          <a:cs typeface="+mn-cs"/>
                        </a:rPr>
                        <a:t>mkm</a:t>
                      </a:r>
                      <a:r>
                        <a:rPr lang="ru-RU" sz="1600" b="1" kern="1200" dirty="0">
                          <a:solidFill>
                            <a:schemeClr val="dk1"/>
                          </a:solidFill>
                          <a:effectLst/>
                          <a:latin typeface="+mn-lt"/>
                          <a:ea typeface="+mn-ea"/>
                          <a:cs typeface="+mn-cs"/>
                        </a:rPr>
                        <a:t> </a:t>
                      </a:r>
                    </a:p>
                  </a:txBody>
                  <a:tcPr marL="8037" marR="8037" marT="8037" marB="0" anchor="b">
                    <a:lnR w="28575" cap="flat" cmpd="sng" algn="ctr">
                      <a:solidFill>
                        <a:schemeClr val="accent6">
                          <a:lumMod val="60000"/>
                          <a:lumOff val="40000"/>
                        </a:schemeClr>
                      </a:solidFill>
                      <a:prstDash val="solid"/>
                      <a:round/>
                      <a:headEnd type="none" w="med" len="med"/>
                      <a:tailEnd type="none" w="med" len="med"/>
                    </a:ln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49594">
                <a:tc>
                  <a:txBody>
                    <a:bodyPr/>
                    <a:lstStyle/>
                    <a:p>
                      <a:pPr algn="l" fontAlgn="b"/>
                      <a:r>
                        <a:rPr lang="en-US" sz="1600" b="1" strike="noStrike" kern="1200" dirty="0">
                          <a:solidFill>
                            <a:schemeClr val="dk1"/>
                          </a:solidFill>
                          <a:effectLst/>
                          <a:latin typeface="+mn-lt"/>
                          <a:ea typeface="+mn-ea"/>
                          <a:cs typeface="+mn-cs"/>
                        </a:rPr>
                        <a:t>C</a:t>
                      </a:r>
                    </a:p>
                  </a:txBody>
                  <a:tcPr marL="8037" marR="8037" marT="8037" marB="0" anchor="b">
                    <a:lnL w="28575" cap="flat" cmpd="sng" algn="ctr">
                      <a:solidFill>
                        <a:schemeClr val="accent6">
                          <a:lumMod val="60000"/>
                          <a:lumOff val="40000"/>
                        </a:schemeClr>
                      </a:solidFill>
                      <a:prstDash val="solid"/>
                      <a:round/>
                      <a:headEnd type="none" w="med" len="med"/>
                      <a:tailEnd type="none" w="med" len="med"/>
                    </a:lnL>
                  </a:tcPr>
                </a:tc>
                <a:tc>
                  <a:txBody>
                    <a:bodyPr/>
                    <a:lstStyle/>
                    <a:p>
                      <a:pPr algn="ctr" fontAlgn="b"/>
                      <a:r>
                        <a:rPr lang="ru-RU" sz="1600" b="1" u="none" strike="noStrike" dirty="0" smtClean="0">
                          <a:effectLst/>
                        </a:rPr>
                        <a:t>2,98 / </a:t>
                      </a:r>
                      <a:r>
                        <a:rPr lang="ru-RU" sz="1600" b="1" u="none" strike="noStrike" dirty="0" smtClean="0">
                          <a:solidFill>
                            <a:srgbClr val="FF0000"/>
                          </a:solidFill>
                          <a:effectLst/>
                        </a:rPr>
                        <a:t>39,03</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1,91 / </a:t>
                      </a:r>
                      <a:r>
                        <a:rPr lang="ru-RU" sz="1600" b="1" u="none" strike="noStrike" dirty="0" smtClean="0">
                          <a:solidFill>
                            <a:srgbClr val="FF0000"/>
                          </a:solidFill>
                          <a:effectLst/>
                        </a:rPr>
                        <a:t>103,43</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c>
                  <a:txBody>
                    <a:bodyPr/>
                    <a:lstStyle/>
                    <a:p>
                      <a:pPr algn="ctr" fontAlgn="b"/>
                      <a:r>
                        <a:rPr lang="ru-RU" sz="1600" b="1" u="none" strike="noStrike" dirty="0" smtClean="0">
                          <a:effectLst/>
                        </a:rPr>
                        <a:t>0,69 / </a:t>
                      </a:r>
                      <a:r>
                        <a:rPr lang="ru-RU" sz="1600" b="1" u="none" strike="noStrike" dirty="0" smtClean="0">
                          <a:solidFill>
                            <a:srgbClr val="FF0000"/>
                          </a:solidFill>
                          <a:effectLst/>
                        </a:rPr>
                        <a:t>873,82</a:t>
                      </a:r>
                      <a:endParaRPr lang="ru-RU" sz="1600" b="1" i="0" u="none" strike="noStrike" dirty="0">
                        <a:solidFill>
                          <a:srgbClr val="FF0000"/>
                        </a:solidFill>
                        <a:effectLst/>
                        <a:latin typeface="+mn-lt"/>
                      </a:endParaRPr>
                    </a:p>
                  </a:txBody>
                  <a:tcPr marL="8037" marR="8037" marT="8037" marB="0" anchor="b">
                    <a:lnL w="28575" cap="flat" cmpd="sng" algn="ctr">
                      <a:solidFill>
                        <a:schemeClr val="accent6">
                          <a:lumMod val="75000"/>
                        </a:schemeClr>
                      </a:solidFill>
                      <a:prstDash val="solid"/>
                      <a:round/>
                      <a:headEnd type="none" w="med" len="med"/>
                      <a:tailEnd type="none" w="med" len="med"/>
                    </a:lnL>
                  </a:tcPr>
                </a:tc>
                <a:tc>
                  <a:txBody>
                    <a:bodyPr/>
                    <a:lstStyle/>
                    <a:p>
                      <a:pPr algn="ctr" fontAlgn="b"/>
                      <a:r>
                        <a:rPr lang="ru-RU" sz="1600" b="1" u="none" strike="noStrike" dirty="0" smtClean="0">
                          <a:effectLst/>
                        </a:rPr>
                        <a:t>0,40 / </a:t>
                      </a:r>
                      <a:r>
                        <a:rPr lang="ru-RU" sz="1600" b="1" u="none" strike="noStrike" dirty="0" smtClean="0">
                          <a:solidFill>
                            <a:srgbClr val="FF0000"/>
                          </a:solidFill>
                          <a:effectLst/>
                        </a:rPr>
                        <a:t>2990</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0,31 / </a:t>
                      </a:r>
                      <a:r>
                        <a:rPr lang="ru-RU" sz="1600" b="1" u="none" strike="noStrike" dirty="0" smtClean="0">
                          <a:solidFill>
                            <a:srgbClr val="FF0000"/>
                          </a:solidFill>
                          <a:effectLst/>
                        </a:rPr>
                        <a:t>5450</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r>
              <a:tr h="349594">
                <a:tc>
                  <a:txBody>
                    <a:bodyPr/>
                    <a:lstStyle/>
                    <a:p>
                      <a:pPr algn="l" fontAlgn="b"/>
                      <a:r>
                        <a:rPr lang="en-US" sz="1600" b="1" strike="noStrike" kern="1200" dirty="0">
                          <a:solidFill>
                            <a:schemeClr val="dk1"/>
                          </a:solidFill>
                          <a:effectLst/>
                          <a:latin typeface="+mn-lt"/>
                          <a:ea typeface="+mn-ea"/>
                          <a:cs typeface="+mn-cs"/>
                        </a:rPr>
                        <a:t>O</a:t>
                      </a:r>
                    </a:p>
                  </a:txBody>
                  <a:tcPr marL="8037" marR="8037" marT="8037" marB="0" anchor="b">
                    <a:lnL w="28575" cap="flat" cmpd="sng" algn="ctr">
                      <a:solidFill>
                        <a:schemeClr val="accent6">
                          <a:lumMod val="60000"/>
                          <a:lumOff val="40000"/>
                        </a:schemeClr>
                      </a:solidFill>
                      <a:prstDash val="solid"/>
                      <a:round/>
                      <a:headEnd type="none" w="med" len="med"/>
                      <a:tailEnd type="none" w="med" len="med"/>
                    </a:lnL>
                  </a:tcPr>
                </a:tc>
                <a:tc>
                  <a:txBody>
                    <a:bodyPr/>
                    <a:lstStyle/>
                    <a:p>
                      <a:pPr algn="ctr" fontAlgn="b"/>
                      <a:r>
                        <a:rPr lang="ru-RU" sz="1600" b="1" u="none" strike="noStrike" dirty="0" smtClean="0">
                          <a:effectLst/>
                        </a:rPr>
                        <a:t>4,66 / </a:t>
                      </a:r>
                      <a:r>
                        <a:rPr lang="ru-RU" sz="1600" b="1" u="none" strike="noStrike" dirty="0" smtClean="0">
                          <a:solidFill>
                            <a:srgbClr val="FF0000"/>
                          </a:solidFill>
                          <a:effectLst/>
                        </a:rPr>
                        <a:t>37,65</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3,10 / </a:t>
                      </a:r>
                      <a:r>
                        <a:rPr lang="ru-RU" sz="1600" b="1" u="none" strike="noStrike" dirty="0" smtClean="0">
                          <a:solidFill>
                            <a:srgbClr val="FF0000"/>
                          </a:solidFill>
                          <a:effectLst/>
                        </a:rPr>
                        <a:t>95,23</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c>
                  <a:txBody>
                    <a:bodyPr/>
                    <a:lstStyle/>
                    <a:p>
                      <a:pPr algn="ctr" fontAlgn="b"/>
                      <a:r>
                        <a:rPr lang="ru-RU" sz="1600" b="1" u="none" strike="noStrike" dirty="0" smtClean="0">
                          <a:effectLst/>
                        </a:rPr>
                        <a:t>1,30 / </a:t>
                      </a:r>
                      <a:r>
                        <a:rPr lang="ru-RU" sz="1600" b="1" u="none" strike="noStrike" dirty="0" smtClean="0">
                          <a:solidFill>
                            <a:srgbClr val="FF0000"/>
                          </a:solidFill>
                          <a:effectLst/>
                        </a:rPr>
                        <a:t>629,95</a:t>
                      </a:r>
                      <a:endParaRPr lang="ru-RU" sz="1600" b="1" i="0" u="none" strike="noStrike" dirty="0">
                        <a:solidFill>
                          <a:srgbClr val="FF0000"/>
                        </a:solidFill>
                        <a:effectLst/>
                        <a:latin typeface="+mn-lt"/>
                      </a:endParaRPr>
                    </a:p>
                  </a:txBody>
                  <a:tcPr marL="8037" marR="8037" marT="8037" marB="0" anchor="b">
                    <a:lnL w="28575" cap="flat" cmpd="sng" algn="ctr">
                      <a:solidFill>
                        <a:schemeClr val="accent6">
                          <a:lumMod val="75000"/>
                        </a:schemeClr>
                      </a:solidFill>
                      <a:prstDash val="solid"/>
                      <a:round/>
                      <a:headEnd type="none" w="med" len="med"/>
                      <a:tailEnd type="none" w="med" len="med"/>
                    </a:lnL>
                  </a:tcPr>
                </a:tc>
                <a:tc>
                  <a:txBody>
                    <a:bodyPr/>
                    <a:lstStyle/>
                    <a:p>
                      <a:pPr algn="ctr" fontAlgn="b"/>
                      <a:r>
                        <a:rPr lang="ru-RU" sz="1600" b="1" u="none" strike="noStrike" dirty="0" smtClean="0">
                          <a:effectLst/>
                        </a:rPr>
                        <a:t>0,74 / </a:t>
                      </a:r>
                      <a:r>
                        <a:rPr lang="ru-RU" sz="1600" b="1" u="none" strike="noStrike" dirty="0" smtClean="0">
                          <a:solidFill>
                            <a:srgbClr val="FF0000"/>
                          </a:solidFill>
                          <a:effectLst/>
                        </a:rPr>
                        <a:t>2120</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0,53 / </a:t>
                      </a:r>
                      <a:r>
                        <a:rPr lang="ru-RU" sz="1600" b="1" u="none" strike="noStrike" dirty="0" smtClean="0">
                          <a:solidFill>
                            <a:srgbClr val="FF0000"/>
                          </a:solidFill>
                          <a:effectLst/>
                        </a:rPr>
                        <a:t>4550</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r>
              <a:tr h="349594">
                <a:tc>
                  <a:txBody>
                    <a:bodyPr/>
                    <a:lstStyle/>
                    <a:p>
                      <a:pPr algn="l" fontAlgn="b"/>
                      <a:r>
                        <a:rPr lang="en-US" sz="1600" b="1" strike="noStrike" kern="1200" dirty="0">
                          <a:solidFill>
                            <a:schemeClr val="dk1"/>
                          </a:solidFill>
                          <a:effectLst/>
                          <a:latin typeface="+mn-lt"/>
                          <a:ea typeface="+mn-ea"/>
                          <a:cs typeface="+mn-cs"/>
                        </a:rPr>
                        <a:t>Ne</a:t>
                      </a:r>
                    </a:p>
                  </a:txBody>
                  <a:tcPr marL="8037" marR="8037" marT="8037" marB="0" anchor="b">
                    <a:lnL w="28575" cap="flat" cmpd="sng" algn="ctr">
                      <a:solidFill>
                        <a:schemeClr val="accent6">
                          <a:lumMod val="60000"/>
                          <a:lumOff val="40000"/>
                        </a:schemeClr>
                      </a:solidFill>
                      <a:prstDash val="solid"/>
                      <a:round/>
                      <a:headEnd type="none" w="med" len="med"/>
                      <a:tailEnd type="none" w="med" len="med"/>
                    </a:lnL>
                  </a:tcPr>
                </a:tc>
                <a:tc>
                  <a:txBody>
                    <a:bodyPr/>
                    <a:lstStyle/>
                    <a:p>
                      <a:pPr algn="ctr" fontAlgn="b"/>
                      <a:r>
                        <a:rPr lang="ru-RU" sz="1600" b="1" u="none" strike="noStrike" dirty="0" smtClean="0">
                          <a:effectLst/>
                        </a:rPr>
                        <a:t>6,98 / </a:t>
                      </a:r>
                      <a:r>
                        <a:rPr lang="ru-RU" sz="1600" b="1" u="none" strike="noStrike" dirty="0" smtClean="0">
                          <a:solidFill>
                            <a:srgbClr val="FF0000"/>
                          </a:solidFill>
                          <a:effectLst/>
                        </a:rPr>
                        <a:t>32,75</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4,88 / </a:t>
                      </a:r>
                      <a:r>
                        <a:rPr lang="ru-RU" sz="1600" b="1" u="none" strike="noStrike" dirty="0" smtClean="0">
                          <a:solidFill>
                            <a:srgbClr val="FF0000"/>
                          </a:solidFill>
                          <a:effectLst/>
                        </a:rPr>
                        <a:t>77,60</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c>
                  <a:txBody>
                    <a:bodyPr/>
                    <a:lstStyle/>
                    <a:p>
                      <a:pPr algn="ctr" fontAlgn="b"/>
                      <a:r>
                        <a:rPr lang="ru-RU" sz="1600" b="1" u="none" strike="noStrike" dirty="0" smtClean="0">
                          <a:effectLst/>
                        </a:rPr>
                        <a:t>1,99 / </a:t>
                      </a:r>
                      <a:r>
                        <a:rPr lang="ru-RU" sz="1600" b="1" u="none" strike="noStrike" dirty="0" smtClean="0">
                          <a:solidFill>
                            <a:srgbClr val="FF0000"/>
                          </a:solidFill>
                          <a:effectLst/>
                        </a:rPr>
                        <a:t>504,52</a:t>
                      </a:r>
                      <a:endParaRPr lang="ru-RU" sz="1600" b="1" i="0" u="none" strike="noStrike" dirty="0">
                        <a:solidFill>
                          <a:srgbClr val="FF0000"/>
                        </a:solidFill>
                        <a:effectLst/>
                        <a:latin typeface="+mn-lt"/>
                      </a:endParaRPr>
                    </a:p>
                  </a:txBody>
                  <a:tcPr marL="8037" marR="8037" marT="8037" marB="0" anchor="b">
                    <a:lnL w="28575" cap="flat" cmpd="sng" algn="ctr">
                      <a:solidFill>
                        <a:schemeClr val="accent6">
                          <a:lumMod val="75000"/>
                        </a:schemeClr>
                      </a:solidFill>
                      <a:prstDash val="solid"/>
                      <a:round/>
                      <a:headEnd type="none" w="med" len="med"/>
                      <a:tailEnd type="none" w="med" len="med"/>
                    </a:lnL>
                  </a:tcPr>
                </a:tc>
                <a:tc>
                  <a:txBody>
                    <a:bodyPr/>
                    <a:lstStyle/>
                    <a:p>
                      <a:pPr algn="ctr" fontAlgn="b"/>
                      <a:r>
                        <a:rPr lang="ru-RU" sz="1600" b="1" u="none" strike="noStrike" dirty="0" smtClean="0">
                          <a:effectLst/>
                        </a:rPr>
                        <a:t>1,17 / </a:t>
                      </a:r>
                      <a:r>
                        <a:rPr lang="ru-RU" sz="1600" b="1" u="none" strike="noStrike" dirty="0" smtClean="0">
                          <a:solidFill>
                            <a:srgbClr val="FF0000"/>
                          </a:solidFill>
                          <a:effectLst/>
                        </a:rPr>
                        <a:t>1680</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0,851 / </a:t>
                      </a:r>
                      <a:r>
                        <a:rPr lang="ru-RU" sz="1600" b="1" u="none" strike="noStrike" dirty="0" smtClean="0">
                          <a:solidFill>
                            <a:srgbClr val="FF0000"/>
                          </a:solidFill>
                          <a:effectLst/>
                        </a:rPr>
                        <a:t>3430</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r>
              <a:tr h="349594">
                <a:tc>
                  <a:txBody>
                    <a:bodyPr/>
                    <a:lstStyle/>
                    <a:p>
                      <a:pPr algn="l" fontAlgn="b"/>
                      <a:r>
                        <a:rPr lang="en-US" sz="1600" b="1" strike="noStrike" kern="1200" dirty="0" err="1">
                          <a:solidFill>
                            <a:schemeClr val="dk1"/>
                          </a:solidFill>
                          <a:effectLst/>
                          <a:latin typeface="+mn-lt"/>
                          <a:ea typeface="+mn-ea"/>
                          <a:cs typeface="+mn-cs"/>
                        </a:rPr>
                        <a:t>Ar</a:t>
                      </a:r>
                      <a:endParaRPr lang="en-US" sz="1600" b="1" strike="noStrike" kern="1200" dirty="0">
                        <a:solidFill>
                          <a:schemeClr val="dk1"/>
                        </a:solidFill>
                        <a:effectLst/>
                        <a:latin typeface="+mn-lt"/>
                        <a:ea typeface="+mn-ea"/>
                        <a:cs typeface="+mn-cs"/>
                      </a:endParaRPr>
                    </a:p>
                  </a:txBody>
                  <a:tcPr marL="8037" marR="8037" marT="8037" marB="0" anchor="b">
                    <a:lnL w="28575" cap="flat" cmpd="sng" algn="ctr">
                      <a:solidFill>
                        <a:schemeClr val="accent6">
                          <a:lumMod val="60000"/>
                          <a:lumOff val="40000"/>
                        </a:schemeClr>
                      </a:solidFill>
                      <a:prstDash val="solid"/>
                      <a:round/>
                      <a:headEnd type="none" w="med" len="med"/>
                      <a:tailEnd type="none" w="med" len="med"/>
                    </a:lnL>
                  </a:tcPr>
                </a:tc>
                <a:tc>
                  <a:txBody>
                    <a:bodyPr/>
                    <a:lstStyle/>
                    <a:p>
                      <a:pPr algn="ctr" fontAlgn="b"/>
                      <a:r>
                        <a:rPr lang="ru-RU" sz="1600" b="1" u="none" strike="noStrike" dirty="0" smtClean="0">
                          <a:effectLst/>
                        </a:rPr>
                        <a:t>16,40 / </a:t>
                      </a:r>
                      <a:r>
                        <a:rPr lang="ru-RU" sz="1600" b="1" u="none" strike="noStrike" dirty="0" smtClean="0">
                          <a:solidFill>
                            <a:srgbClr val="FF0000"/>
                          </a:solidFill>
                          <a:effectLst/>
                        </a:rPr>
                        <a:t>31,45</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14,4 / </a:t>
                      </a:r>
                      <a:r>
                        <a:rPr lang="ru-RU" sz="1600" b="1" u="none" strike="noStrike" dirty="0" smtClean="0">
                          <a:solidFill>
                            <a:srgbClr val="FF0000"/>
                          </a:solidFill>
                          <a:effectLst/>
                        </a:rPr>
                        <a:t>70,95</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c>
                  <a:txBody>
                    <a:bodyPr/>
                    <a:lstStyle/>
                    <a:p>
                      <a:pPr algn="ctr" fontAlgn="b"/>
                      <a:r>
                        <a:rPr lang="ru-RU" sz="1600" b="1" u="none" strike="noStrike" dirty="0" smtClean="0">
                          <a:effectLst/>
                        </a:rPr>
                        <a:t>6,26 / </a:t>
                      </a:r>
                      <a:r>
                        <a:rPr lang="ru-RU" sz="1600" b="1" u="none" strike="noStrike" dirty="0" smtClean="0">
                          <a:solidFill>
                            <a:srgbClr val="FF0000"/>
                          </a:solidFill>
                          <a:effectLst/>
                        </a:rPr>
                        <a:t>356,49</a:t>
                      </a:r>
                      <a:endParaRPr lang="ru-RU" sz="1600" b="1" i="0" u="none" strike="noStrike" dirty="0">
                        <a:solidFill>
                          <a:srgbClr val="FF0000"/>
                        </a:solidFill>
                        <a:effectLst/>
                        <a:latin typeface="+mn-lt"/>
                      </a:endParaRPr>
                    </a:p>
                  </a:txBody>
                  <a:tcPr marL="8037" marR="8037" marT="8037" marB="0" anchor="b">
                    <a:lnL w="28575" cap="flat" cmpd="sng" algn="ctr">
                      <a:solidFill>
                        <a:schemeClr val="accent6">
                          <a:lumMod val="75000"/>
                        </a:schemeClr>
                      </a:solidFill>
                      <a:prstDash val="solid"/>
                      <a:round/>
                      <a:headEnd type="none" w="med" len="med"/>
                      <a:tailEnd type="none" w="med" len="med"/>
                    </a:lnL>
                  </a:tcPr>
                </a:tc>
                <a:tc>
                  <a:txBody>
                    <a:bodyPr/>
                    <a:lstStyle/>
                    <a:p>
                      <a:pPr algn="ctr" fontAlgn="b"/>
                      <a:r>
                        <a:rPr lang="ru-RU" sz="1600" b="1" u="none" strike="noStrike" dirty="0" smtClean="0">
                          <a:effectLst/>
                        </a:rPr>
                        <a:t>3,80 / </a:t>
                      </a:r>
                      <a:r>
                        <a:rPr lang="ru-RU" sz="1600" b="1" u="none" strike="noStrike" dirty="0" smtClean="0">
                          <a:solidFill>
                            <a:srgbClr val="FF0000"/>
                          </a:solidFill>
                          <a:effectLst/>
                        </a:rPr>
                        <a:t>1080</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2,77 / </a:t>
                      </a:r>
                      <a:r>
                        <a:rPr lang="ru-RU" sz="1600" b="1" u="none" strike="noStrike" dirty="0" smtClean="0">
                          <a:solidFill>
                            <a:srgbClr val="FF0000"/>
                          </a:solidFill>
                          <a:effectLst/>
                        </a:rPr>
                        <a:t>2280</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r>
              <a:tr h="349594">
                <a:tc>
                  <a:txBody>
                    <a:bodyPr/>
                    <a:lstStyle/>
                    <a:p>
                      <a:pPr algn="l" fontAlgn="b"/>
                      <a:r>
                        <a:rPr lang="en-US" sz="1600" b="1" strike="noStrike" kern="1200" dirty="0">
                          <a:solidFill>
                            <a:schemeClr val="dk1"/>
                          </a:solidFill>
                          <a:effectLst/>
                          <a:latin typeface="+mn-lt"/>
                          <a:ea typeface="+mn-ea"/>
                          <a:cs typeface="+mn-cs"/>
                        </a:rPr>
                        <a:t>Fe</a:t>
                      </a:r>
                    </a:p>
                  </a:txBody>
                  <a:tcPr marL="8037" marR="8037" marT="8037" marB="0" anchor="b">
                    <a:lnL w="28575" cap="flat" cmpd="sng" algn="ctr">
                      <a:solidFill>
                        <a:schemeClr val="accent6">
                          <a:lumMod val="60000"/>
                          <a:lumOff val="40000"/>
                        </a:schemeClr>
                      </a:solidFill>
                      <a:prstDash val="solid"/>
                      <a:round/>
                      <a:headEnd type="none" w="med" len="med"/>
                      <a:tailEnd type="none" w="med" len="med"/>
                    </a:lnL>
                  </a:tcPr>
                </a:tc>
                <a:tc>
                  <a:txBody>
                    <a:bodyPr/>
                    <a:lstStyle/>
                    <a:p>
                      <a:pPr algn="ctr" fontAlgn="b"/>
                      <a:r>
                        <a:rPr lang="ru-RU" sz="1600" b="1" u="none" strike="noStrike" dirty="0" smtClean="0">
                          <a:effectLst/>
                        </a:rPr>
                        <a:t>27,94 / </a:t>
                      </a:r>
                      <a:r>
                        <a:rPr lang="ru-RU" sz="1600" b="1" u="none" strike="noStrike" dirty="0" smtClean="0">
                          <a:solidFill>
                            <a:srgbClr val="FF0000"/>
                          </a:solidFill>
                          <a:effectLst/>
                        </a:rPr>
                        <a:t>29,77</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22,42 / </a:t>
                      </a:r>
                      <a:r>
                        <a:rPr lang="ru-RU" sz="1600" b="1" u="none" strike="noStrike" dirty="0" smtClean="0">
                          <a:solidFill>
                            <a:srgbClr val="FF0000"/>
                          </a:solidFill>
                          <a:effectLst/>
                        </a:rPr>
                        <a:t>60,75</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c>
                  <a:txBody>
                    <a:bodyPr/>
                    <a:lstStyle/>
                    <a:p>
                      <a:pPr algn="ctr" fontAlgn="b"/>
                      <a:r>
                        <a:rPr lang="ru-RU" sz="1600" b="1" u="none" strike="noStrike" dirty="0" smtClean="0">
                          <a:effectLst/>
                        </a:rPr>
                        <a:t>12,04 / </a:t>
                      </a:r>
                      <a:r>
                        <a:rPr lang="ru-RU" sz="1600" b="1" u="none" strike="noStrike" dirty="0" smtClean="0">
                          <a:solidFill>
                            <a:srgbClr val="FF0000"/>
                          </a:solidFill>
                          <a:effectLst/>
                        </a:rPr>
                        <a:t>268,57</a:t>
                      </a:r>
                      <a:endParaRPr lang="ru-RU" sz="1600" b="1" i="0" u="none" strike="noStrike" dirty="0">
                        <a:solidFill>
                          <a:srgbClr val="FF0000"/>
                        </a:solidFill>
                        <a:effectLst/>
                        <a:latin typeface="+mn-lt"/>
                      </a:endParaRPr>
                    </a:p>
                  </a:txBody>
                  <a:tcPr marL="8037" marR="8037" marT="8037" marB="0" anchor="b">
                    <a:lnL w="28575" cap="flat" cmpd="sng" algn="ctr">
                      <a:solidFill>
                        <a:schemeClr val="accent6">
                          <a:lumMod val="75000"/>
                        </a:schemeClr>
                      </a:solidFill>
                      <a:prstDash val="solid"/>
                      <a:round/>
                      <a:headEnd type="none" w="med" len="med"/>
                      <a:tailEnd type="none" w="med" len="med"/>
                    </a:lnL>
                  </a:tcPr>
                </a:tc>
                <a:tc>
                  <a:txBody>
                    <a:bodyPr/>
                    <a:lstStyle/>
                    <a:p>
                      <a:pPr algn="ctr" fontAlgn="b"/>
                      <a:r>
                        <a:rPr lang="ru-RU" sz="1600" b="1" u="none" strike="noStrike" dirty="0" smtClean="0">
                          <a:effectLst/>
                        </a:rPr>
                        <a:t>7,42 / </a:t>
                      </a:r>
                      <a:r>
                        <a:rPr lang="ru-RU" sz="1600" b="1" u="none" strike="noStrike" dirty="0" smtClean="0">
                          <a:solidFill>
                            <a:srgbClr val="FF0000"/>
                          </a:solidFill>
                          <a:effectLst/>
                        </a:rPr>
                        <a:t>809,49</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5,71 / </a:t>
                      </a:r>
                      <a:r>
                        <a:rPr lang="ru-RU" sz="1600" b="1" u="none" strike="noStrike" dirty="0" smtClean="0">
                          <a:solidFill>
                            <a:srgbClr val="FF0000"/>
                          </a:solidFill>
                          <a:effectLst/>
                        </a:rPr>
                        <a:t>1480</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r>
              <a:tr h="349594">
                <a:tc>
                  <a:txBody>
                    <a:bodyPr/>
                    <a:lstStyle/>
                    <a:p>
                      <a:pPr algn="l" fontAlgn="b"/>
                      <a:r>
                        <a:rPr lang="en-US" sz="1600" b="1" strike="noStrike" kern="1200" dirty="0">
                          <a:solidFill>
                            <a:schemeClr val="dk1"/>
                          </a:solidFill>
                          <a:effectLst/>
                          <a:latin typeface="+mn-lt"/>
                          <a:ea typeface="+mn-ea"/>
                          <a:cs typeface="+mn-cs"/>
                        </a:rPr>
                        <a:t>Kr</a:t>
                      </a:r>
                    </a:p>
                  </a:txBody>
                  <a:tcPr marL="8037" marR="8037" marT="8037" marB="0" anchor="b">
                    <a:lnL w="28575" cap="flat" cmpd="sng" algn="ctr">
                      <a:solidFill>
                        <a:schemeClr val="accent6">
                          <a:lumMod val="60000"/>
                          <a:lumOff val="40000"/>
                        </a:schemeClr>
                      </a:solidFill>
                      <a:prstDash val="solid"/>
                      <a:round/>
                      <a:headEnd type="none" w="med" len="med"/>
                      <a:tailEnd type="none" w="med" len="med"/>
                    </a:lnL>
                  </a:tcPr>
                </a:tc>
                <a:tc>
                  <a:txBody>
                    <a:bodyPr/>
                    <a:lstStyle/>
                    <a:p>
                      <a:pPr algn="ctr" fontAlgn="b"/>
                      <a:r>
                        <a:rPr lang="ru-RU" sz="1600" b="1" u="none" strike="noStrike" dirty="0" smtClean="0">
                          <a:effectLst/>
                        </a:rPr>
                        <a:t>40,66 / </a:t>
                      </a:r>
                      <a:r>
                        <a:rPr lang="ru-RU" sz="1600" b="1" u="none" strike="noStrike" dirty="0" smtClean="0">
                          <a:solidFill>
                            <a:srgbClr val="FF0000"/>
                          </a:solidFill>
                          <a:effectLst/>
                        </a:rPr>
                        <a:t>33,18</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37,03 / </a:t>
                      </a:r>
                      <a:r>
                        <a:rPr lang="ru-RU" sz="1600" b="1" u="none" strike="noStrike" dirty="0" smtClean="0">
                          <a:solidFill>
                            <a:srgbClr val="FF0000"/>
                          </a:solidFill>
                          <a:effectLst/>
                        </a:rPr>
                        <a:t>60,75</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c>
                  <a:txBody>
                    <a:bodyPr/>
                    <a:lstStyle/>
                    <a:p>
                      <a:pPr algn="ctr" fontAlgn="b"/>
                      <a:r>
                        <a:rPr lang="ru-RU" sz="1600" b="1" u="none" strike="noStrike" dirty="0" smtClean="0">
                          <a:effectLst/>
                        </a:rPr>
                        <a:t>22,26 / </a:t>
                      </a:r>
                      <a:r>
                        <a:rPr lang="ru-RU" sz="1600" b="1" u="none" strike="noStrike" dirty="0" smtClean="0">
                          <a:solidFill>
                            <a:srgbClr val="FF0000"/>
                          </a:solidFill>
                          <a:effectLst/>
                        </a:rPr>
                        <a:t>229,41</a:t>
                      </a:r>
                      <a:endParaRPr lang="ru-RU" sz="1600" b="1" i="0" u="none" strike="noStrike" dirty="0">
                        <a:solidFill>
                          <a:srgbClr val="FF0000"/>
                        </a:solidFill>
                        <a:effectLst/>
                        <a:latin typeface="+mn-lt"/>
                      </a:endParaRPr>
                    </a:p>
                  </a:txBody>
                  <a:tcPr marL="8037" marR="8037" marT="8037" marB="0" anchor="b">
                    <a:lnL w="28575" cap="flat" cmpd="sng" algn="ctr">
                      <a:solidFill>
                        <a:schemeClr val="accent6">
                          <a:lumMod val="75000"/>
                        </a:schemeClr>
                      </a:solidFill>
                      <a:prstDash val="solid"/>
                      <a:round/>
                      <a:headEnd type="none" w="med" len="med"/>
                      <a:tailEnd type="none" w="med" len="med"/>
                    </a:lnL>
                  </a:tcPr>
                </a:tc>
                <a:tc>
                  <a:txBody>
                    <a:bodyPr/>
                    <a:lstStyle/>
                    <a:p>
                      <a:pPr algn="ctr" fontAlgn="b"/>
                      <a:r>
                        <a:rPr lang="ru-RU" sz="1600" b="1" u="none" strike="noStrike" dirty="0" smtClean="0">
                          <a:effectLst/>
                        </a:rPr>
                        <a:t>14,21 / </a:t>
                      </a:r>
                      <a:r>
                        <a:rPr lang="ru-RU" sz="1600" b="1" u="none" strike="noStrike" dirty="0" smtClean="0">
                          <a:solidFill>
                            <a:srgbClr val="FF0000"/>
                          </a:solidFill>
                          <a:effectLst/>
                        </a:rPr>
                        <a:t>641,89</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9,90 / </a:t>
                      </a:r>
                      <a:r>
                        <a:rPr lang="ru-RU" sz="1600" b="1" u="none" strike="noStrike" dirty="0" smtClean="0">
                          <a:solidFill>
                            <a:srgbClr val="FF0000"/>
                          </a:solidFill>
                          <a:effectLst/>
                        </a:rPr>
                        <a:t>1480</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r>
              <a:tr h="349594">
                <a:tc>
                  <a:txBody>
                    <a:bodyPr/>
                    <a:lstStyle/>
                    <a:p>
                      <a:pPr algn="l" fontAlgn="b"/>
                      <a:r>
                        <a:rPr lang="en-US" sz="1600" b="1" strike="noStrike" kern="1200" dirty="0" err="1">
                          <a:solidFill>
                            <a:schemeClr val="dk1"/>
                          </a:solidFill>
                          <a:effectLst/>
                          <a:latin typeface="+mn-lt"/>
                          <a:ea typeface="+mn-ea"/>
                          <a:cs typeface="+mn-cs"/>
                        </a:rPr>
                        <a:t>Xe</a:t>
                      </a:r>
                      <a:endParaRPr lang="en-US" sz="1600" b="1" strike="noStrike" kern="1200" dirty="0">
                        <a:solidFill>
                          <a:schemeClr val="dk1"/>
                        </a:solidFill>
                        <a:effectLst/>
                        <a:latin typeface="+mn-lt"/>
                        <a:ea typeface="+mn-ea"/>
                        <a:cs typeface="+mn-cs"/>
                      </a:endParaRPr>
                    </a:p>
                  </a:txBody>
                  <a:tcPr marL="8037" marR="8037" marT="8037" marB="0" anchor="b">
                    <a:lnL w="28575" cap="flat" cmpd="sng" algn="ctr">
                      <a:solidFill>
                        <a:schemeClr val="accent6">
                          <a:lumMod val="60000"/>
                          <a:lumOff val="40000"/>
                        </a:schemeClr>
                      </a:solidFill>
                      <a:prstDash val="solid"/>
                      <a:round/>
                      <a:headEnd type="none" w="med" len="med"/>
                      <a:tailEnd type="none" w="med" len="med"/>
                    </a:lnL>
                  </a:tcPr>
                </a:tc>
                <a:tc>
                  <a:txBody>
                    <a:bodyPr/>
                    <a:lstStyle/>
                    <a:p>
                      <a:pPr algn="ctr" fontAlgn="b"/>
                      <a:r>
                        <a:rPr lang="ru-RU" sz="1600" b="1" u="none" strike="noStrike" dirty="0" smtClean="0">
                          <a:effectLst/>
                        </a:rPr>
                        <a:t>68,85 / </a:t>
                      </a:r>
                      <a:r>
                        <a:rPr lang="ru-RU" sz="1600" b="1" u="none" strike="noStrike" dirty="0" smtClean="0">
                          <a:solidFill>
                            <a:srgbClr val="FF0000"/>
                          </a:solidFill>
                          <a:effectLst/>
                        </a:rPr>
                        <a:t>35,31</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66,39 / </a:t>
                      </a:r>
                      <a:r>
                        <a:rPr lang="ru-RU" sz="1600" b="1" u="none" strike="noStrike" dirty="0" smtClean="0">
                          <a:solidFill>
                            <a:srgbClr val="FF0000"/>
                          </a:solidFill>
                          <a:effectLst/>
                        </a:rPr>
                        <a:t>60,49</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c>
                  <a:txBody>
                    <a:bodyPr/>
                    <a:lstStyle/>
                    <a:p>
                      <a:pPr algn="ctr" fontAlgn="b"/>
                      <a:r>
                        <a:rPr lang="ru-RU" sz="1600" b="1" u="none" strike="noStrike" dirty="0" smtClean="0">
                          <a:effectLst/>
                        </a:rPr>
                        <a:t>45,23 / </a:t>
                      </a:r>
                      <a:r>
                        <a:rPr lang="ru-RU" sz="1600" b="1" u="none" strike="noStrike" dirty="0" smtClean="0">
                          <a:solidFill>
                            <a:srgbClr val="FF0000"/>
                          </a:solidFill>
                          <a:effectLst/>
                        </a:rPr>
                        <a:t>195,74</a:t>
                      </a:r>
                      <a:endParaRPr lang="ru-RU" sz="1600" b="1" i="0" u="none" strike="noStrike" dirty="0">
                        <a:solidFill>
                          <a:srgbClr val="FF0000"/>
                        </a:solidFill>
                        <a:effectLst/>
                        <a:latin typeface="+mn-lt"/>
                      </a:endParaRPr>
                    </a:p>
                  </a:txBody>
                  <a:tcPr marL="8037" marR="8037" marT="8037" marB="0" anchor="b">
                    <a:lnL w="28575" cap="flat" cmpd="sng" algn="ctr">
                      <a:solidFill>
                        <a:schemeClr val="accent6">
                          <a:lumMod val="75000"/>
                        </a:schemeClr>
                      </a:solidFill>
                      <a:prstDash val="solid"/>
                      <a:round/>
                      <a:headEnd type="none" w="med" len="med"/>
                      <a:tailEnd type="none" w="med" len="med"/>
                    </a:lnL>
                  </a:tcPr>
                </a:tc>
                <a:tc>
                  <a:txBody>
                    <a:bodyPr/>
                    <a:lstStyle/>
                    <a:p>
                      <a:pPr algn="ctr" fontAlgn="b"/>
                      <a:r>
                        <a:rPr lang="ru-RU" sz="1600" b="1" u="none" strike="noStrike" dirty="0" smtClean="0">
                          <a:effectLst/>
                        </a:rPr>
                        <a:t>28,83 / </a:t>
                      </a:r>
                      <a:r>
                        <a:rPr lang="ru-RU" sz="1600" b="1" u="none" strike="noStrike" dirty="0" smtClean="0">
                          <a:solidFill>
                            <a:srgbClr val="FF0000"/>
                          </a:solidFill>
                          <a:effectLst/>
                        </a:rPr>
                        <a:t>564,07</a:t>
                      </a:r>
                      <a:endParaRPr lang="ru-RU" sz="1600" b="1" i="0" u="none" strike="noStrike" dirty="0">
                        <a:solidFill>
                          <a:srgbClr val="FF0000"/>
                        </a:solidFill>
                        <a:effectLst/>
                        <a:latin typeface="+mn-lt"/>
                      </a:endParaRPr>
                    </a:p>
                  </a:txBody>
                  <a:tcPr marL="8037" marR="8037" marT="8037" marB="0" anchor="b"/>
                </a:tc>
                <a:tc>
                  <a:txBody>
                    <a:bodyPr/>
                    <a:lstStyle/>
                    <a:p>
                      <a:pPr algn="ctr" fontAlgn="b"/>
                      <a:r>
                        <a:rPr lang="ru-RU" sz="1600" b="1" u="none" strike="noStrike" dirty="0" smtClean="0">
                          <a:effectLst/>
                        </a:rPr>
                        <a:t>22,64 / </a:t>
                      </a:r>
                      <a:r>
                        <a:rPr lang="ru-RU" sz="1600" b="1" u="none" strike="noStrike" dirty="0" smtClean="0">
                          <a:solidFill>
                            <a:srgbClr val="FF0000"/>
                          </a:solidFill>
                          <a:effectLst/>
                        </a:rPr>
                        <a:t>989,11</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tcPr>
                </a:tc>
              </a:tr>
              <a:tr h="349594">
                <a:tc>
                  <a:txBody>
                    <a:bodyPr/>
                    <a:lstStyle/>
                    <a:p>
                      <a:pPr algn="l" fontAlgn="b"/>
                      <a:r>
                        <a:rPr lang="en-US" sz="1600" b="1" strike="noStrike" kern="1200" dirty="0">
                          <a:solidFill>
                            <a:schemeClr val="dk1"/>
                          </a:solidFill>
                          <a:effectLst/>
                          <a:latin typeface="+mn-lt"/>
                          <a:ea typeface="+mn-ea"/>
                          <a:cs typeface="+mn-cs"/>
                        </a:rPr>
                        <a:t>Bi</a:t>
                      </a:r>
                    </a:p>
                  </a:txBody>
                  <a:tcPr marL="8037" marR="8037" marT="8037" marB="0" anchor="b">
                    <a:lnL w="28575" cap="flat" cmpd="sng" algn="ctr">
                      <a:solidFill>
                        <a:schemeClr val="accent6">
                          <a:lumMod val="60000"/>
                          <a:lumOff val="40000"/>
                        </a:schemeClr>
                      </a:solidFill>
                      <a:prstDash val="solid"/>
                      <a:round/>
                      <a:headEnd type="none" w="med" len="med"/>
                      <a:tailEnd type="none" w="med" len="med"/>
                    </a:lnL>
                    <a:lnB w="28575" cap="flat" cmpd="sng" algn="ctr">
                      <a:solidFill>
                        <a:schemeClr val="accent6">
                          <a:lumMod val="60000"/>
                          <a:lumOff val="40000"/>
                        </a:schemeClr>
                      </a:solidFill>
                      <a:prstDash val="solid"/>
                      <a:round/>
                      <a:headEnd type="none" w="med" len="med"/>
                      <a:tailEnd type="none" w="med" len="med"/>
                    </a:lnB>
                  </a:tcPr>
                </a:tc>
                <a:tc>
                  <a:txBody>
                    <a:bodyPr/>
                    <a:lstStyle/>
                    <a:p>
                      <a:pPr algn="ctr" fontAlgn="b"/>
                      <a:r>
                        <a:rPr lang="ru-RU" sz="1600" b="1" u="none" strike="noStrike" dirty="0" smtClean="0">
                          <a:effectLst/>
                        </a:rPr>
                        <a:t>98,40 / </a:t>
                      </a:r>
                      <a:r>
                        <a:rPr lang="ru-RU" sz="1600" b="1" u="none" strike="noStrike" dirty="0" smtClean="0">
                          <a:solidFill>
                            <a:srgbClr val="FF0000"/>
                          </a:solidFill>
                          <a:effectLst/>
                        </a:rPr>
                        <a:t>41,91</a:t>
                      </a:r>
                      <a:endParaRPr lang="ru-RU" sz="1600" b="1" i="0" u="none" strike="noStrike" dirty="0">
                        <a:solidFill>
                          <a:srgbClr val="FF0000"/>
                        </a:solidFill>
                        <a:effectLst/>
                        <a:latin typeface="+mn-lt"/>
                      </a:endParaRPr>
                    </a:p>
                  </a:txBody>
                  <a:tcPr marL="8037" marR="8037" marT="8037" marB="0" anchor="b">
                    <a:lnB w="28575" cap="flat" cmpd="sng" algn="ctr">
                      <a:solidFill>
                        <a:schemeClr val="accent6">
                          <a:lumMod val="60000"/>
                          <a:lumOff val="40000"/>
                        </a:schemeClr>
                      </a:solidFill>
                      <a:prstDash val="solid"/>
                      <a:round/>
                      <a:headEnd type="none" w="med" len="med"/>
                      <a:tailEnd type="none" w="med" len="med"/>
                    </a:lnB>
                  </a:tcPr>
                </a:tc>
                <a:tc>
                  <a:txBody>
                    <a:bodyPr/>
                    <a:lstStyle/>
                    <a:p>
                      <a:pPr algn="ctr" fontAlgn="b"/>
                      <a:r>
                        <a:rPr lang="ru-RU" sz="1600" b="1" u="none" strike="noStrike" dirty="0" smtClean="0">
                          <a:effectLst/>
                        </a:rPr>
                        <a:t>98,28 / </a:t>
                      </a:r>
                      <a:r>
                        <a:rPr lang="ru-RU" sz="1600" b="1" u="none" strike="noStrike" dirty="0" smtClean="0">
                          <a:solidFill>
                            <a:srgbClr val="FF0000"/>
                          </a:solidFill>
                          <a:effectLst/>
                        </a:rPr>
                        <a:t>65,73</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lnB w="28575" cap="flat" cmpd="sng" algn="ctr">
                      <a:solidFill>
                        <a:schemeClr val="accent6">
                          <a:lumMod val="60000"/>
                          <a:lumOff val="40000"/>
                        </a:schemeClr>
                      </a:solidFill>
                      <a:prstDash val="solid"/>
                      <a:round/>
                      <a:headEnd type="none" w="med" len="med"/>
                      <a:tailEnd type="none" w="med" len="med"/>
                    </a:lnB>
                  </a:tcPr>
                </a:tc>
                <a:tc>
                  <a:txBody>
                    <a:bodyPr/>
                    <a:lstStyle/>
                    <a:p>
                      <a:pPr algn="ctr" fontAlgn="b"/>
                      <a:r>
                        <a:rPr lang="ru-RU" sz="1600" b="1" u="none" strike="noStrike" dirty="0" smtClean="0">
                          <a:effectLst/>
                        </a:rPr>
                        <a:t>76,68 / </a:t>
                      </a:r>
                      <a:r>
                        <a:rPr lang="ru-RU" sz="1600" b="1" u="none" strike="noStrike" dirty="0" smtClean="0">
                          <a:solidFill>
                            <a:srgbClr val="FF0000"/>
                          </a:solidFill>
                          <a:effectLst/>
                        </a:rPr>
                        <a:t>205,72</a:t>
                      </a:r>
                      <a:endParaRPr lang="ru-RU" sz="1600" b="1" i="0" u="none" strike="noStrike" dirty="0">
                        <a:solidFill>
                          <a:srgbClr val="FF0000"/>
                        </a:solidFill>
                        <a:effectLst/>
                        <a:latin typeface="+mn-lt"/>
                      </a:endParaRPr>
                    </a:p>
                  </a:txBody>
                  <a:tcPr marL="8037" marR="8037" marT="8037" marB="0" anchor="b">
                    <a:lnL w="28575" cap="flat" cmpd="sng" algn="ctr">
                      <a:solidFill>
                        <a:schemeClr val="accent6">
                          <a:lumMod val="75000"/>
                        </a:schemeClr>
                      </a:solidFill>
                      <a:prstDash val="solid"/>
                      <a:round/>
                      <a:headEnd type="none" w="med" len="med"/>
                      <a:tailEnd type="none" w="med" len="med"/>
                    </a:lnL>
                    <a:lnB w="28575" cap="flat" cmpd="sng" algn="ctr">
                      <a:solidFill>
                        <a:schemeClr val="accent6">
                          <a:lumMod val="60000"/>
                          <a:lumOff val="40000"/>
                        </a:schemeClr>
                      </a:solidFill>
                      <a:prstDash val="solid"/>
                      <a:round/>
                      <a:headEnd type="none" w="med" len="med"/>
                      <a:tailEnd type="none" w="med" len="med"/>
                    </a:lnB>
                  </a:tcPr>
                </a:tc>
                <a:tc>
                  <a:txBody>
                    <a:bodyPr/>
                    <a:lstStyle/>
                    <a:p>
                      <a:pPr algn="ctr" fontAlgn="b"/>
                      <a:r>
                        <a:rPr lang="ru-RU" sz="1600" b="1" u="none" strike="noStrike" dirty="0" smtClean="0">
                          <a:effectLst/>
                        </a:rPr>
                        <a:t>58,57 / </a:t>
                      </a:r>
                      <a:r>
                        <a:rPr lang="ru-RU" sz="1600" b="1" u="none" strike="noStrike" dirty="0" smtClean="0">
                          <a:solidFill>
                            <a:srgbClr val="FF0000"/>
                          </a:solidFill>
                          <a:effectLst/>
                        </a:rPr>
                        <a:t>464,63</a:t>
                      </a:r>
                      <a:endParaRPr lang="ru-RU" sz="1600" b="1" i="0" u="none" strike="noStrike" dirty="0">
                        <a:solidFill>
                          <a:srgbClr val="FF0000"/>
                        </a:solidFill>
                        <a:effectLst/>
                        <a:latin typeface="+mn-lt"/>
                      </a:endParaRPr>
                    </a:p>
                  </a:txBody>
                  <a:tcPr marL="8037" marR="8037" marT="8037" marB="0" anchor="b">
                    <a:lnB w="28575" cap="flat" cmpd="sng" algn="ctr">
                      <a:solidFill>
                        <a:schemeClr val="accent6">
                          <a:lumMod val="60000"/>
                          <a:lumOff val="40000"/>
                        </a:schemeClr>
                      </a:solidFill>
                      <a:prstDash val="solid"/>
                      <a:round/>
                      <a:headEnd type="none" w="med" len="med"/>
                      <a:tailEnd type="none" w="med" len="med"/>
                    </a:lnB>
                  </a:tcPr>
                </a:tc>
                <a:tc>
                  <a:txBody>
                    <a:bodyPr/>
                    <a:lstStyle/>
                    <a:p>
                      <a:pPr algn="ctr" fontAlgn="b"/>
                      <a:r>
                        <a:rPr lang="ru-RU" sz="1600" b="1" u="none" strike="noStrike" dirty="0" smtClean="0">
                          <a:effectLst/>
                        </a:rPr>
                        <a:t>44,37 / </a:t>
                      </a:r>
                      <a:r>
                        <a:rPr lang="ru-RU" sz="1600" b="1" u="none" strike="noStrike" dirty="0" smtClean="0">
                          <a:solidFill>
                            <a:srgbClr val="FF0000"/>
                          </a:solidFill>
                          <a:effectLst/>
                        </a:rPr>
                        <a:t>770,00</a:t>
                      </a:r>
                      <a:endParaRPr lang="ru-RU" sz="1600" b="1" i="0" u="none" strike="noStrike" dirty="0">
                        <a:solidFill>
                          <a:srgbClr val="FF0000"/>
                        </a:solidFill>
                        <a:effectLst/>
                        <a:latin typeface="+mn-lt"/>
                      </a:endParaRPr>
                    </a:p>
                  </a:txBody>
                  <a:tcPr marL="8037" marR="8037" marT="8037" marB="0" anchor="b">
                    <a:lnR w="28575" cap="flat" cmpd="sng" algn="ctr">
                      <a:solidFill>
                        <a:schemeClr val="accent6">
                          <a:lumMod val="75000"/>
                        </a:schemeClr>
                      </a:solidFill>
                      <a:prstDash val="solid"/>
                      <a:round/>
                      <a:headEnd type="none" w="med" len="med"/>
                      <a:tailEnd type="none" w="med" len="med"/>
                    </a:lnR>
                    <a:lnB w="28575" cap="flat" cmpd="sng" algn="ctr">
                      <a:solidFill>
                        <a:schemeClr val="accent6">
                          <a:lumMod val="60000"/>
                          <a:lumOff val="40000"/>
                        </a:schemeClr>
                      </a:solidFill>
                      <a:prstDash val="solid"/>
                      <a:round/>
                      <a:headEnd type="none" w="med" len="med"/>
                      <a:tailEnd type="none" w="med" len="med"/>
                    </a:lnB>
                  </a:tcPr>
                </a:tc>
              </a:tr>
            </a:tbl>
          </a:graphicData>
        </a:graphic>
      </p:graphicFrame>
      <p:sp>
        <p:nvSpPr>
          <p:cNvPr id="8"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dirty="0" err="1">
                <a:solidFill>
                  <a:srgbClr val="7F7F7F"/>
                </a:solidFill>
                <a:latin typeface="Calibri" pitchFamily="34" charset="0"/>
              </a:rPr>
              <a:t>Pavel</a:t>
            </a:r>
            <a:r>
              <a:rPr lang="en-US" sz="1500" b="1" dirty="0">
                <a:solidFill>
                  <a:srgbClr val="7F7F7F"/>
                </a:solidFill>
                <a:latin typeface="Calibri" pitchFamily="34" charset="0"/>
              </a:rPr>
              <a:t> </a:t>
            </a:r>
            <a:r>
              <a:rPr lang="en-US" sz="1500" b="1" dirty="0" err="1">
                <a:solidFill>
                  <a:srgbClr val="7F7F7F"/>
                </a:solidFill>
                <a:latin typeface="Calibri" pitchFamily="34" charset="0"/>
              </a:rPr>
              <a:t>Chubunov</a:t>
            </a:r>
            <a:r>
              <a:rPr lang="en-US" sz="1500" b="1" dirty="0">
                <a:solidFill>
                  <a:srgbClr val="7F7F7F"/>
                </a:solidFill>
                <a:latin typeface="Calibri" pitchFamily="34" charset="0"/>
              </a:rPr>
              <a:t> npk1@niikp.org</a:t>
            </a:r>
            <a:endParaRPr lang="fr-FR" sz="1500" b="1" dirty="0">
              <a:solidFill>
                <a:srgbClr val="7F7F7F"/>
              </a:solidFill>
              <a:latin typeface="Calibri" pitchFamily="34" charset="0"/>
            </a:endParaRPr>
          </a:p>
        </p:txBody>
      </p:sp>
      <p:sp>
        <p:nvSpPr>
          <p:cNvPr id="9" name="Номер слайда 4"/>
          <p:cNvSpPr>
            <a:spLocks noGrp="1"/>
          </p:cNvSpPr>
          <p:nvPr>
            <p:ph type="sldNum" sz="quarter" idx="10"/>
          </p:nvPr>
        </p:nvSpPr>
        <p:spPr bwMode="auto">
          <a:xfrm>
            <a:off x="6510338" y="115888"/>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000000"/>
                </a:solidFill>
                <a:ea typeface="Calibri" pitchFamily="34" charset="0"/>
              </a:rPr>
              <a:t>18</a:t>
            </a:r>
            <a:endParaRPr lang="ru-RU" dirty="0" smtClean="0">
              <a:solidFill>
                <a:srgbClr val="000000"/>
              </a:solidFill>
              <a:ea typeface="Calibri" pitchFamily="34" charset="0"/>
            </a:endParaRPr>
          </a:p>
        </p:txBody>
      </p:sp>
    </p:spTree>
    <p:extLst>
      <p:ext uri="{BB962C8B-B14F-4D97-AF65-F5344CB8AC3E}">
        <p14:creationId xmlns:p14="http://schemas.microsoft.com/office/powerpoint/2010/main" val="1209654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136" y="476672"/>
            <a:ext cx="8229600" cy="936104"/>
          </a:xfrm>
        </p:spPr>
        <p:txBody>
          <a:bodyPr>
            <a:normAutofit/>
          </a:bodyPr>
          <a:lstStyle/>
          <a:p>
            <a:r>
              <a:rPr lang="en-US" sz="1800" dirty="0" smtClean="0">
                <a:effectLst/>
                <a:latin typeface="Arial" pitchFamily="34" charset="0"/>
                <a:cs typeface="Arial" pitchFamily="34" charset="0"/>
              </a:rPr>
              <a:t>Ions parameters needed to provide different LET with given penetrating ability</a:t>
            </a:r>
            <a:endParaRPr lang="en-US" sz="1800" dirty="0">
              <a:effectLst/>
              <a:latin typeface="Arial" pitchFamily="34" charset="0"/>
              <a:cs typeface="Arial" pitchFamily="34" charset="0"/>
            </a:endParaRPr>
          </a:p>
        </p:txBody>
      </p:sp>
      <p:sp>
        <p:nvSpPr>
          <p:cNvPr id="3" name="Прямоугольник 2"/>
          <p:cNvSpPr/>
          <p:nvPr/>
        </p:nvSpPr>
        <p:spPr>
          <a:xfrm>
            <a:off x="3671900" y="1978042"/>
            <a:ext cx="36004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031940" y="2164214"/>
            <a:ext cx="1080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Прямая со стрелкой 6"/>
          <p:cNvCxnSpPr>
            <a:endCxn id="3" idx="1"/>
          </p:cNvCxnSpPr>
          <p:nvPr/>
        </p:nvCxnSpPr>
        <p:spPr>
          <a:xfrm>
            <a:off x="2627784" y="2338082"/>
            <a:ext cx="10441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19672" y="1881698"/>
            <a:ext cx="1237257" cy="646331"/>
          </a:xfrm>
          <a:prstGeom prst="rect">
            <a:avLst/>
          </a:prstGeom>
          <a:noFill/>
        </p:spPr>
        <p:txBody>
          <a:bodyPr wrap="square" rtlCol="0">
            <a:spAutoFit/>
          </a:bodyPr>
          <a:lstStyle/>
          <a:p>
            <a:r>
              <a:rPr lang="en-US" dirty="0" smtClean="0"/>
              <a:t>Ion’s energy E</a:t>
            </a:r>
            <a:r>
              <a:rPr lang="en-US" baseline="-25000" dirty="0" smtClean="0"/>
              <a:t>0</a:t>
            </a:r>
            <a:endParaRPr lang="ru-RU" baseline="-25000" dirty="0"/>
          </a:p>
        </p:txBody>
      </p:sp>
      <p:sp>
        <p:nvSpPr>
          <p:cNvPr id="10" name="TextBox 9"/>
          <p:cNvSpPr txBox="1"/>
          <p:nvPr/>
        </p:nvSpPr>
        <p:spPr>
          <a:xfrm>
            <a:off x="2372475" y="1475492"/>
            <a:ext cx="3783701" cy="369332"/>
          </a:xfrm>
          <a:prstGeom prst="rect">
            <a:avLst/>
          </a:prstGeom>
          <a:noFill/>
        </p:spPr>
        <p:txBody>
          <a:bodyPr wrap="square" rtlCol="0">
            <a:spAutoFit/>
          </a:bodyPr>
          <a:lstStyle/>
          <a:p>
            <a:r>
              <a:rPr lang="en-US" dirty="0" smtClean="0"/>
              <a:t>Device package thickness = 10 mm</a:t>
            </a:r>
            <a:endParaRPr lang="ru-RU" baseline="-25000" dirty="0"/>
          </a:p>
        </p:txBody>
      </p:sp>
      <p:sp>
        <p:nvSpPr>
          <p:cNvPr id="11" name="TextBox 10"/>
          <p:cNvSpPr txBox="1"/>
          <p:nvPr/>
        </p:nvSpPr>
        <p:spPr>
          <a:xfrm>
            <a:off x="4343650" y="2376916"/>
            <a:ext cx="3318929" cy="369332"/>
          </a:xfrm>
          <a:prstGeom prst="rect">
            <a:avLst/>
          </a:prstGeom>
          <a:noFill/>
        </p:spPr>
        <p:txBody>
          <a:bodyPr wrap="square" rtlCol="0">
            <a:spAutoFit/>
          </a:bodyPr>
          <a:lstStyle/>
          <a:p>
            <a:r>
              <a:rPr lang="en-US" dirty="0" smtClean="0"/>
              <a:t>Semiconductor chip</a:t>
            </a:r>
            <a:endParaRPr lang="ru-RU" baseline="-25000" dirty="0"/>
          </a:p>
        </p:txBody>
      </p:sp>
      <p:cxnSp>
        <p:nvCxnSpPr>
          <p:cNvPr id="13" name="Прямая со стрелкой 12"/>
          <p:cNvCxnSpPr/>
          <p:nvPr/>
        </p:nvCxnSpPr>
        <p:spPr>
          <a:xfrm flipH="1">
            <a:off x="3842919" y="1793376"/>
            <a:ext cx="243027" cy="162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5" idx="0"/>
          </p:cNvCxnSpPr>
          <p:nvPr/>
        </p:nvCxnSpPr>
        <p:spPr>
          <a:xfrm flipH="1">
            <a:off x="4085946" y="1937392"/>
            <a:ext cx="482716" cy="226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6" name="Таблица 15"/>
          <p:cNvGraphicFramePr>
            <a:graphicFrameLocks noGrp="1"/>
          </p:cNvGraphicFramePr>
          <p:nvPr>
            <p:extLst>
              <p:ext uri="{D42A27DB-BD31-4B8C-83A1-F6EECF244321}">
                <p14:modId xmlns:p14="http://schemas.microsoft.com/office/powerpoint/2010/main" val="3202567764"/>
              </p:ext>
            </p:extLst>
          </p:nvPr>
        </p:nvGraphicFramePr>
        <p:xfrm>
          <a:off x="1379984" y="3140968"/>
          <a:ext cx="6096000" cy="2590800"/>
        </p:xfrm>
        <a:graphic>
          <a:graphicData uri="http://schemas.openxmlformats.org/drawingml/2006/table">
            <a:tbl>
              <a:tblPr firstRow="1" bandRow="1">
                <a:tableStyleId>{5C22544A-7EE6-4342-B048-85BDC9FD1C3A}</a:tableStyleId>
              </a:tblPr>
              <a:tblGrid>
                <a:gridCol w="2032000"/>
                <a:gridCol w="2032000"/>
                <a:gridCol w="2032000"/>
              </a:tblGrid>
              <a:tr h="139040">
                <a:tc>
                  <a:txBody>
                    <a:bodyPr/>
                    <a:lstStyle/>
                    <a:p>
                      <a:r>
                        <a:rPr lang="en-US" dirty="0" smtClean="0"/>
                        <a:t>E</a:t>
                      </a:r>
                      <a:r>
                        <a:rPr lang="en-US" baseline="-25000" dirty="0" smtClean="0"/>
                        <a:t>0</a:t>
                      </a:r>
                      <a:r>
                        <a:rPr lang="en-US" dirty="0" smtClean="0"/>
                        <a:t>, MeV/n</a:t>
                      </a:r>
                      <a:endParaRPr lang="ru-RU" dirty="0"/>
                    </a:p>
                  </a:txBody>
                  <a:tcPr/>
                </a:tc>
                <a:tc>
                  <a:txBody>
                    <a:bodyPr/>
                    <a:lstStyle/>
                    <a:p>
                      <a:r>
                        <a:rPr lang="en-US" dirty="0" smtClean="0"/>
                        <a:t>Ion</a:t>
                      </a:r>
                      <a:endParaRPr lang="ru-RU" dirty="0"/>
                    </a:p>
                  </a:txBody>
                  <a:tcPr/>
                </a:tc>
                <a:tc>
                  <a:txBody>
                    <a:bodyPr/>
                    <a:lstStyle/>
                    <a:p>
                      <a:r>
                        <a:rPr lang="en-US" dirty="0" smtClean="0"/>
                        <a:t>LET,</a:t>
                      </a:r>
                      <a:r>
                        <a:rPr lang="en-US" baseline="0" dirty="0" smtClean="0"/>
                        <a:t> MeV*cm</a:t>
                      </a:r>
                      <a:r>
                        <a:rPr lang="en-US" baseline="30000" dirty="0" smtClean="0"/>
                        <a:t>2</a:t>
                      </a:r>
                      <a:r>
                        <a:rPr lang="en-US" baseline="0" dirty="0" smtClean="0"/>
                        <a:t>/mg</a:t>
                      </a:r>
                      <a:endParaRPr lang="ru-RU" dirty="0"/>
                    </a:p>
                  </a:txBody>
                  <a:tcPr/>
                </a:tc>
              </a:tr>
              <a:tr h="370840">
                <a:tc>
                  <a:txBody>
                    <a:bodyPr/>
                    <a:lstStyle/>
                    <a:p>
                      <a:r>
                        <a:rPr lang="en-US" dirty="0" smtClean="0"/>
                        <a:t>125</a:t>
                      </a:r>
                      <a:endParaRPr lang="ru-RU" dirty="0"/>
                    </a:p>
                  </a:txBody>
                  <a:tcPr/>
                </a:tc>
                <a:tc>
                  <a:txBody>
                    <a:bodyPr/>
                    <a:lstStyle/>
                    <a:p>
                      <a:r>
                        <a:rPr lang="en-US" dirty="0" smtClean="0"/>
                        <a:t>Ne</a:t>
                      </a:r>
                      <a:endParaRPr lang="ru-RU" dirty="0"/>
                    </a:p>
                  </a:txBody>
                  <a:tcPr/>
                </a:tc>
                <a:tc>
                  <a:txBody>
                    <a:bodyPr/>
                    <a:lstStyle/>
                    <a:p>
                      <a:r>
                        <a:rPr lang="en-US" dirty="0" smtClean="0"/>
                        <a:t>1</a:t>
                      </a:r>
                      <a:endParaRPr lang="ru-RU" dirty="0"/>
                    </a:p>
                  </a:txBody>
                  <a:tcPr/>
                </a:tc>
              </a:tr>
              <a:tr h="370840">
                <a:tc>
                  <a:txBody>
                    <a:bodyPr/>
                    <a:lstStyle/>
                    <a:p>
                      <a:r>
                        <a:rPr lang="en-US" dirty="0" smtClean="0"/>
                        <a:t>113</a:t>
                      </a:r>
                      <a:endParaRPr lang="ru-RU" dirty="0"/>
                    </a:p>
                  </a:txBody>
                  <a:tcPr/>
                </a:tc>
                <a:tc>
                  <a:txBody>
                    <a:bodyPr/>
                    <a:lstStyle/>
                    <a:p>
                      <a:r>
                        <a:rPr lang="en-US" dirty="0" smtClean="0"/>
                        <a:t>Ne</a:t>
                      </a:r>
                      <a:endParaRPr lang="ru-RU" dirty="0"/>
                    </a:p>
                  </a:txBody>
                  <a:tcPr/>
                </a:tc>
                <a:tc>
                  <a:txBody>
                    <a:bodyPr/>
                    <a:lstStyle/>
                    <a:p>
                      <a:r>
                        <a:rPr lang="en-US" dirty="0" smtClean="0"/>
                        <a:t>5</a:t>
                      </a:r>
                      <a:endParaRPr lang="ru-RU" dirty="0"/>
                    </a:p>
                  </a:txBody>
                  <a:tcPr/>
                </a:tc>
              </a:tr>
              <a:tr h="370840">
                <a:tc>
                  <a:txBody>
                    <a:bodyPr/>
                    <a:lstStyle/>
                    <a:p>
                      <a:r>
                        <a:rPr lang="en-US" dirty="0" smtClean="0"/>
                        <a:t>162</a:t>
                      </a:r>
                      <a:endParaRPr lang="ru-RU" dirty="0"/>
                    </a:p>
                  </a:txBody>
                  <a:tcPr/>
                </a:tc>
                <a:tc>
                  <a:txBody>
                    <a:bodyPr/>
                    <a:lstStyle/>
                    <a:p>
                      <a:r>
                        <a:rPr lang="en-US" dirty="0" err="1" smtClean="0"/>
                        <a:t>Ar</a:t>
                      </a:r>
                      <a:endParaRPr lang="ru-RU" dirty="0"/>
                    </a:p>
                  </a:txBody>
                  <a:tcPr/>
                </a:tc>
                <a:tc>
                  <a:txBody>
                    <a:bodyPr/>
                    <a:lstStyle/>
                    <a:p>
                      <a:r>
                        <a:rPr lang="en-US" dirty="0" smtClean="0"/>
                        <a:t>15</a:t>
                      </a:r>
                      <a:endParaRPr lang="ru-RU" dirty="0"/>
                    </a:p>
                  </a:txBody>
                  <a:tcPr/>
                </a:tc>
              </a:tr>
              <a:tr h="370840">
                <a:tc>
                  <a:txBody>
                    <a:bodyPr/>
                    <a:lstStyle/>
                    <a:p>
                      <a:r>
                        <a:rPr lang="en-US" dirty="0" smtClean="0"/>
                        <a:t>284</a:t>
                      </a:r>
                      <a:endParaRPr lang="ru-RU" dirty="0"/>
                    </a:p>
                  </a:txBody>
                  <a:tcPr/>
                </a:tc>
                <a:tc>
                  <a:txBody>
                    <a:bodyPr/>
                    <a:lstStyle/>
                    <a:p>
                      <a:r>
                        <a:rPr lang="en-US" dirty="0" err="1" smtClean="0"/>
                        <a:t>Xe</a:t>
                      </a:r>
                      <a:endParaRPr lang="ru-RU" dirty="0"/>
                    </a:p>
                  </a:txBody>
                  <a:tcPr/>
                </a:tc>
                <a:tc>
                  <a:txBody>
                    <a:bodyPr/>
                    <a:lstStyle/>
                    <a:p>
                      <a:r>
                        <a:rPr lang="en-US" dirty="0" smtClean="0"/>
                        <a:t>40</a:t>
                      </a:r>
                      <a:endParaRPr lang="ru-RU" dirty="0"/>
                    </a:p>
                  </a:txBody>
                  <a:tcPr/>
                </a:tc>
              </a:tr>
              <a:tr h="370840">
                <a:tc>
                  <a:txBody>
                    <a:bodyPr/>
                    <a:lstStyle/>
                    <a:p>
                      <a:r>
                        <a:rPr lang="en-US" dirty="0" smtClean="0"/>
                        <a:t>184</a:t>
                      </a:r>
                      <a:endParaRPr lang="ru-RU" dirty="0"/>
                    </a:p>
                  </a:txBody>
                  <a:tcPr/>
                </a:tc>
                <a:tc>
                  <a:txBody>
                    <a:bodyPr/>
                    <a:lstStyle/>
                    <a:p>
                      <a:r>
                        <a:rPr lang="en-US" dirty="0" smtClean="0"/>
                        <a:t>Bi</a:t>
                      </a:r>
                      <a:endParaRPr lang="ru-RU" dirty="0"/>
                    </a:p>
                  </a:txBody>
                  <a:tcPr/>
                </a:tc>
                <a:tc>
                  <a:txBody>
                    <a:bodyPr/>
                    <a:lstStyle/>
                    <a:p>
                      <a:r>
                        <a:rPr lang="en-US" dirty="0" smtClean="0"/>
                        <a:t>60</a:t>
                      </a:r>
                      <a:endParaRPr lang="ru-RU" dirty="0"/>
                    </a:p>
                  </a:txBody>
                  <a:tcPr/>
                </a:tc>
              </a:tr>
              <a:tr h="370840">
                <a:tc>
                  <a:txBody>
                    <a:bodyPr/>
                    <a:lstStyle/>
                    <a:p>
                      <a:r>
                        <a:rPr lang="en-US" dirty="0" smtClean="0"/>
                        <a:t>179</a:t>
                      </a:r>
                      <a:endParaRPr lang="ru-RU" dirty="0"/>
                    </a:p>
                  </a:txBody>
                  <a:tcPr/>
                </a:tc>
                <a:tc>
                  <a:txBody>
                    <a:bodyPr/>
                    <a:lstStyle/>
                    <a:p>
                      <a:r>
                        <a:rPr lang="en-US" dirty="0" smtClean="0"/>
                        <a:t>Bi</a:t>
                      </a:r>
                      <a:endParaRPr lang="ru-RU" dirty="0"/>
                    </a:p>
                  </a:txBody>
                  <a:tcPr/>
                </a:tc>
                <a:tc>
                  <a:txBody>
                    <a:bodyPr/>
                    <a:lstStyle/>
                    <a:p>
                      <a:r>
                        <a:rPr lang="en-US" dirty="0" smtClean="0"/>
                        <a:t>80</a:t>
                      </a:r>
                      <a:endParaRPr lang="ru-RU" dirty="0"/>
                    </a:p>
                  </a:txBody>
                  <a:tcPr/>
                </a:tc>
              </a:tr>
            </a:tbl>
          </a:graphicData>
        </a:graphic>
      </p:graphicFrame>
      <p:sp>
        <p:nvSpPr>
          <p:cNvPr id="21" name="TextBox 20"/>
          <p:cNvSpPr txBox="1"/>
          <p:nvPr/>
        </p:nvSpPr>
        <p:spPr>
          <a:xfrm>
            <a:off x="4712677" y="1793376"/>
            <a:ext cx="3318929" cy="369332"/>
          </a:xfrm>
          <a:prstGeom prst="rect">
            <a:avLst/>
          </a:prstGeom>
          <a:noFill/>
        </p:spPr>
        <p:txBody>
          <a:bodyPr wrap="square" rtlCol="0">
            <a:spAutoFit/>
          </a:bodyPr>
          <a:lstStyle/>
          <a:p>
            <a:r>
              <a:rPr lang="en-US" dirty="0" smtClean="0"/>
              <a:t>LET</a:t>
            </a:r>
            <a:endParaRPr lang="ru-RU" baseline="-25000" dirty="0"/>
          </a:p>
        </p:txBody>
      </p:sp>
      <p:cxnSp>
        <p:nvCxnSpPr>
          <p:cNvPr id="14" name="Прямая со стрелкой 13"/>
          <p:cNvCxnSpPr>
            <a:endCxn id="5" idx="3"/>
          </p:cNvCxnSpPr>
          <p:nvPr/>
        </p:nvCxnSpPr>
        <p:spPr>
          <a:xfrm flipH="1" flipV="1">
            <a:off x="4139952" y="2308230"/>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dirty="0" err="1">
                <a:solidFill>
                  <a:srgbClr val="7F7F7F"/>
                </a:solidFill>
                <a:latin typeface="Calibri" pitchFamily="34" charset="0"/>
              </a:rPr>
              <a:t>Pavel</a:t>
            </a:r>
            <a:r>
              <a:rPr lang="en-US" sz="1500" b="1" dirty="0">
                <a:solidFill>
                  <a:srgbClr val="7F7F7F"/>
                </a:solidFill>
                <a:latin typeface="Calibri" pitchFamily="34" charset="0"/>
              </a:rPr>
              <a:t> </a:t>
            </a:r>
            <a:r>
              <a:rPr lang="en-US" sz="1500" b="1" dirty="0" err="1">
                <a:solidFill>
                  <a:srgbClr val="7F7F7F"/>
                </a:solidFill>
                <a:latin typeface="Calibri" pitchFamily="34" charset="0"/>
              </a:rPr>
              <a:t>Chubunov</a:t>
            </a:r>
            <a:r>
              <a:rPr lang="en-US" sz="1500" b="1" dirty="0">
                <a:solidFill>
                  <a:srgbClr val="7F7F7F"/>
                </a:solidFill>
                <a:latin typeface="Calibri" pitchFamily="34" charset="0"/>
              </a:rPr>
              <a:t> npk1@niikp.org</a:t>
            </a:r>
            <a:endParaRPr lang="fr-FR" sz="1500" b="1" dirty="0">
              <a:solidFill>
                <a:srgbClr val="7F7F7F"/>
              </a:solidFill>
              <a:latin typeface="Calibri" pitchFamily="34" charset="0"/>
            </a:endParaRPr>
          </a:p>
        </p:txBody>
      </p:sp>
      <p:sp>
        <p:nvSpPr>
          <p:cNvPr id="22" name="Номер слайда 4"/>
          <p:cNvSpPr>
            <a:spLocks noGrp="1"/>
          </p:cNvSpPr>
          <p:nvPr>
            <p:ph type="sldNum" sz="quarter" idx="10"/>
          </p:nvPr>
        </p:nvSpPr>
        <p:spPr bwMode="auto">
          <a:xfrm>
            <a:off x="6510338" y="115888"/>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000000"/>
                </a:solidFill>
                <a:ea typeface="Calibri" pitchFamily="34" charset="0"/>
              </a:rPr>
              <a:t>19</a:t>
            </a:r>
            <a:endParaRPr lang="ru-RU" dirty="0" smtClean="0">
              <a:solidFill>
                <a:srgbClr val="000000"/>
              </a:solidFill>
              <a:ea typeface="Calibri" pitchFamily="34" charset="0"/>
            </a:endParaRPr>
          </a:p>
        </p:txBody>
      </p:sp>
    </p:spTree>
    <p:extLst>
      <p:ext uri="{BB962C8B-B14F-4D97-AF65-F5344CB8AC3E}">
        <p14:creationId xmlns:p14="http://schemas.microsoft.com/office/powerpoint/2010/main" val="1625863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Space radiation environment and effects</a:t>
            </a:r>
            <a:endParaRPr lang="ru-RU" sz="2800" dirty="0"/>
          </a:p>
        </p:txBody>
      </p:sp>
      <p:sp>
        <p:nvSpPr>
          <p:cNvPr id="3" name="Content Placeholder 2"/>
          <p:cNvSpPr>
            <a:spLocks noGrp="1"/>
          </p:cNvSpPr>
          <p:nvPr>
            <p:ph idx="1"/>
          </p:nvPr>
        </p:nvSpPr>
        <p:spPr>
          <a:xfrm>
            <a:off x="428596" y="5572140"/>
            <a:ext cx="6286544" cy="533860"/>
          </a:xfrm>
        </p:spPr>
        <p:txBody>
          <a:bodyPr>
            <a:normAutofit fontScale="92500" lnSpcReduction="20000"/>
          </a:bodyPr>
          <a:lstStyle/>
          <a:p>
            <a:pPr>
              <a:buNone/>
            </a:pPr>
            <a:r>
              <a:rPr lang="en-US" sz="1900" dirty="0" err="1" smtClean="0"/>
              <a:t>Ecoffet</a:t>
            </a:r>
            <a:r>
              <a:rPr lang="en-US" sz="1900" dirty="0" smtClean="0"/>
              <a:t> R, RADECS –  CNES CCT Workshop on Radiation Design Margins, 2015</a:t>
            </a:r>
          </a:p>
          <a:p>
            <a:pPr>
              <a:buNone/>
            </a:pPr>
            <a:endParaRPr lang="ru-RU" dirty="0"/>
          </a:p>
        </p:txBody>
      </p:sp>
      <p:sp>
        <p:nvSpPr>
          <p:cNvPr id="4" name="Slide Number Placeholder 3"/>
          <p:cNvSpPr>
            <a:spLocks noGrp="1"/>
          </p:cNvSpPr>
          <p:nvPr>
            <p:ph type="sldNum" sz="quarter" idx="10"/>
          </p:nvPr>
        </p:nvSpPr>
        <p:spPr/>
        <p:txBody>
          <a:bodyPr/>
          <a:lstStyle/>
          <a:p>
            <a:pPr>
              <a:defRPr/>
            </a:pPr>
            <a:fld id="{049829E5-1A4F-4A0D-8795-934B0BE7EDC9}" type="slidenum">
              <a:rPr lang="ru-RU" smtClean="0"/>
              <a:pPr>
                <a:defRPr/>
              </a:pPr>
              <a:t>2</a:t>
            </a:fld>
            <a:endParaRPr lang="ru-RU"/>
          </a:p>
        </p:txBody>
      </p:sp>
      <p:pic>
        <p:nvPicPr>
          <p:cNvPr id="1027" name="Picture 3"/>
          <p:cNvPicPr>
            <a:picLocks noChangeAspect="1" noChangeArrowheads="1"/>
          </p:cNvPicPr>
          <p:nvPr/>
        </p:nvPicPr>
        <p:blipFill>
          <a:blip r:embed="rId2" cstate="print"/>
          <a:srcRect/>
          <a:stretch>
            <a:fillRect/>
          </a:stretch>
        </p:blipFill>
        <p:spPr bwMode="auto">
          <a:xfrm>
            <a:off x="428596" y="1571612"/>
            <a:ext cx="6301906" cy="4000527"/>
          </a:xfrm>
          <a:prstGeom prst="rect">
            <a:avLst/>
          </a:prstGeom>
          <a:noFill/>
          <a:ln w="9525">
            <a:noFill/>
            <a:miter lim="800000"/>
            <a:headEnd/>
            <a:tailEnd/>
          </a:ln>
        </p:spPr>
      </p:pic>
      <p:sp>
        <p:nvSpPr>
          <p:cNvPr id="8" name="Нижний колонтитул 4"/>
          <p:cNvSpPr>
            <a:spLocks noGrp="1"/>
          </p:cNvSpPr>
          <p:nvPr>
            <p:ph type="ftr" sz="quarter" idx="11"/>
          </p:nvPr>
        </p:nvSpPr>
        <p:spPr>
          <a:xfrm>
            <a:off x="5796136" y="6309320"/>
            <a:ext cx="2895600" cy="365125"/>
          </a:xfrm>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dirty="0" err="1">
                <a:solidFill>
                  <a:srgbClr val="7F7F7F"/>
                </a:solidFill>
              </a:rPr>
              <a:t>Pavel</a:t>
            </a:r>
            <a:r>
              <a:rPr lang="en-US" dirty="0">
                <a:solidFill>
                  <a:srgbClr val="7F7F7F"/>
                </a:solidFill>
              </a:rPr>
              <a:t> </a:t>
            </a:r>
            <a:r>
              <a:rPr lang="en-US" dirty="0" err="1">
                <a:solidFill>
                  <a:srgbClr val="7F7F7F"/>
                </a:solidFill>
              </a:rPr>
              <a:t>Chubunov</a:t>
            </a:r>
            <a:r>
              <a:rPr lang="en-US" dirty="0">
                <a:solidFill>
                  <a:srgbClr val="7F7F7F"/>
                </a:solidFill>
              </a:rPr>
              <a:t> npk1@niikp.org</a:t>
            </a:r>
            <a:endParaRPr lang="fr-FR" dirty="0">
              <a:solidFill>
                <a:srgbClr val="7F7F7F"/>
              </a:solidFill>
            </a:endParaRPr>
          </a:p>
        </p:txBody>
      </p:sp>
      <p:sp>
        <p:nvSpPr>
          <p:cNvPr id="9" name="TextBox 8"/>
          <p:cNvSpPr txBox="1"/>
          <p:nvPr/>
        </p:nvSpPr>
        <p:spPr>
          <a:xfrm>
            <a:off x="6715140" y="1643050"/>
            <a:ext cx="2071702" cy="4247317"/>
          </a:xfrm>
          <a:prstGeom prst="rect">
            <a:avLst/>
          </a:prstGeom>
          <a:noFill/>
        </p:spPr>
        <p:txBody>
          <a:bodyPr wrap="square" rtlCol="0">
            <a:spAutoFit/>
          </a:bodyPr>
          <a:lstStyle/>
          <a:p>
            <a:pPr>
              <a:buFont typeface="Arial" pitchFamily="34" charset="0"/>
              <a:buChar char="•"/>
            </a:pPr>
            <a:r>
              <a:rPr lang="en-US" dirty="0" smtClean="0">
                <a:solidFill>
                  <a:srgbClr val="000000"/>
                </a:solidFill>
                <a:latin typeface="Calibri" pitchFamily="34" charset="0"/>
              </a:rPr>
              <a:t> According to the </a:t>
            </a:r>
            <a:r>
              <a:rPr lang="ru-RU" dirty="0" smtClean="0">
                <a:solidFill>
                  <a:srgbClr val="000000"/>
                </a:solidFill>
                <a:latin typeface="Calibri" pitchFamily="34" charset="0"/>
              </a:rPr>
              <a:t>GSFC Space Science Mission Operation Team</a:t>
            </a:r>
            <a:r>
              <a:rPr lang="en-US" dirty="0" smtClean="0">
                <a:solidFill>
                  <a:srgbClr val="000000"/>
                </a:solidFill>
                <a:latin typeface="Calibri" pitchFamily="34" charset="0"/>
              </a:rPr>
              <a:t>,</a:t>
            </a:r>
            <a:r>
              <a:rPr lang="ru-RU" dirty="0" smtClean="0">
                <a:solidFill>
                  <a:srgbClr val="000000"/>
                </a:solidFill>
                <a:latin typeface="Calibri" pitchFamily="34" charset="0"/>
              </a:rPr>
              <a:t> 59% </a:t>
            </a:r>
            <a:r>
              <a:rPr lang="en-US" dirty="0" smtClean="0">
                <a:solidFill>
                  <a:srgbClr val="000000"/>
                </a:solidFill>
                <a:latin typeface="Calibri" pitchFamily="34" charset="0"/>
              </a:rPr>
              <a:t>of all space missions experience the impact of space weather disturbance</a:t>
            </a:r>
          </a:p>
          <a:p>
            <a:pPr>
              <a:buFont typeface="Arial" pitchFamily="34" charset="0"/>
              <a:buChar char="•"/>
            </a:pPr>
            <a:r>
              <a:rPr lang="en-US" dirty="0" smtClean="0">
                <a:solidFill>
                  <a:srgbClr val="000000"/>
                </a:solidFill>
                <a:latin typeface="Calibri" pitchFamily="34" charset="0"/>
              </a:rPr>
              <a:t> During 2015 not less than 15 upsets and failures due to space radiation were registered at Russian satellites</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476672"/>
            <a:ext cx="8229600" cy="936104"/>
          </a:xfrm>
          <a:gradFill flip="none" rotWithShape="1">
            <a:gsLst>
              <a:gs pos="0">
                <a:schemeClr val="bg1">
                  <a:lumMod val="78000"/>
                </a:schemeClr>
              </a:gs>
              <a:gs pos="50000">
                <a:schemeClr val="bg1">
                  <a:lumMod val="83000"/>
                </a:schemeClr>
              </a:gs>
              <a:gs pos="100000">
                <a:schemeClr val="bg1">
                  <a:lumMod val="95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normAutofit/>
          </a:bodyPr>
          <a:lstStyle/>
          <a:p>
            <a:pPr eaLnBrk="1" hangingPunct="1">
              <a:defRPr/>
            </a:pPr>
            <a:r>
              <a:rPr lang="en-US" sz="2800" dirty="0" smtClean="0">
                <a:effectLst>
                  <a:outerShdw blurRad="38100" dist="38100" dir="2700000" algn="tl">
                    <a:srgbClr val="C0C0C0"/>
                  </a:outerShdw>
                </a:effectLst>
              </a:rPr>
              <a:t>Specification of New Test Facility</a:t>
            </a:r>
            <a:endParaRPr lang="ru-RU" sz="2800" dirty="0" smtClean="0">
              <a:effectLst>
                <a:outerShdw blurRad="38100" dist="38100" dir="2700000" algn="tl">
                  <a:srgbClr val="C0C0C0"/>
                </a:outerShdw>
              </a:effectLst>
            </a:endParaRPr>
          </a:p>
        </p:txBody>
      </p:sp>
      <p:sp>
        <p:nvSpPr>
          <p:cNvPr id="35844" name="Номер слайда 4"/>
          <p:cNvSpPr txBox="1">
            <a:spLocks noGrp="1"/>
          </p:cNvSpPr>
          <p:nvPr/>
        </p:nvSpPr>
        <p:spPr bwMode="auto">
          <a:xfrm>
            <a:off x="6510338" y="115888"/>
            <a:ext cx="2133600" cy="365125"/>
          </a:xfrm>
          <a:prstGeom prst="rect">
            <a:avLst/>
          </a:prstGeom>
          <a:noFill/>
          <a:ln w="9525">
            <a:noFill/>
            <a:miter lim="800000"/>
            <a:headEnd/>
            <a:tailEnd/>
          </a:ln>
        </p:spPr>
        <p:txBody>
          <a:bodyPr anchor="ctr"/>
          <a:lstStyle/>
          <a:p>
            <a:pPr algn="r"/>
            <a:fld id="{25AA92EF-D69E-4403-859A-84F87C31A794}" type="slidenum">
              <a:rPr lang="ru-RU" sz="1200" b="1">
                <a:solidFill>
                  <a:srgbClr val="000000"/>
                </a:solidFill>
                <a:latin typeface="Calibri" pitchFamily="34" charset="0"/>
              </a:rPr>
              <a:pPr algn="r"/>
              <a:t>20</a:t>
            </a:fld>
            <a:endParaRPr lang="ru-RU" sz="1200" b="1">
              <a:solidFill>
                <a:srgbClr val="000000"/>
              </a:solidFill>
              <a:latin typeface="Calibri" pitchFamily="34" charset="0"/>
            </a:endParaRPr>
          </a:p>
        </p:txBody>
      </p:sp>
      <p:graphicFrame>
        <p:nvGraphicFramePr>
          <p:cNvPr id="59460" name="Group 68"/>
          <p:cNvGraphicFramePr>
            <a:graphicFrameLocks noGrp="1"/>
          </p:cNvGraphicFramePr>
          <p:nvPr>
            <p:extLst>
              <p:ext uri="{D42A27DB-BD31-4B8C-83A1-F6EECF244321}">
                <p14:modId xmlns:p14="http://schemas.microsoft.com/office/powerpoint/2010/main" val="1512753926"/>
              </p:ext>
            </p:extLst>
          </p:nvPr>
        </p:nvGraphicFramePr>
        <p:xfrm>
          <a:off x="468313" y="1511300"/>
          <a:ext cx="8207375" cy="3203578"/>
        </p:xfrm>
        <a:graphic>
          <a:graphicData uri="http://schemas.openxmlformats.org/drawingml/2006/table">
            <a:tbl>
              <a:tblPr/>
              <a:tblGrid>
                <a:gridCol w="3671887"/>
                <a:gridCol w="4535488"/>
              </a:tblGrid>
              <a:tr h="323850">
                <a:tc grid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rPr>
                        <a:t>Technical features</a:t>
                      </a:r>
                      <a:endParaRPr kumimoji="0" lang="ru-RU" sz="1600" b="1" i="0" u="none" strike="noStrike" cap="none" normalizeH="0" baseline="0" dirty="0" smtClean="0">
                        <a:ln>
                          <a:noFill/>
                        </a:ln>
                        <a:solidFill>
                          <a:srgbClr val="FFFFFF"/>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hMerge="1">
                  <a:txBody>
                    <a:bodyPr/>
                    <a:lstStyle/>
                    <a:p>
                      <a:endParaRPr lang="ru-RU"/>
                    </a:p>
                  </a:txBody>
                  <a:tcPr/>
                </a:tc>
              </a:tr>
              <a:tr h="28733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Energy </a:t>
                      </a:r>
                      <a:endParaRPr kumimoji="0" lang="ru-RU" sz="1600" b="0" i="0" u="none" strike="noStrike" cap="none" normalizeH="0" baseline="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Tunable, up to 300 MeV/nucleon</a:t>
                      </a:r>
                      <a:endParaRPr kumimoji="0" lang="ru-RU" sz="1600" b="0" i="0" u="none" strike="noStrike" cap="none" normalizeH="0" baseline="0" dirty="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288925">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LET (Si)</a:t>
                      </a: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rPr>
                        <a:t>1 – </a:t>
                      </a:r>
                      <a:r>
                        <a:rPr kumimoji="0" lang="en-US" sz="1600" b="0" i="0" u="none" strike="noStrike" cap="none" normalizeH="0" baseline="0" dirty="0" smtClean="0">
                          <a:ln>
                            <a:noFill/>
                          </a:ln>
                          <a:solidFill>
                            <a:schemeClr val="tx1"/>
                          </a:solidFill>
                          <a:effectLst/>
                          <a:latin typeface="Calibri" pitchFamily="34" charset="0"/>
                        </a:rPr>
                        <a:t>80 (</a:t>
                      </a:r>
                      <a:r>
                        <a:rPr kumimoji="0" lang="ru-RU" sz="1600" b="0" i="0" u="none" strike="noStrike" cap="none" normalizeH="0" baseline="0" dirty="0" smtClean="0">
                          <a:ln>
                            <a:noFill/>
                          </a:ln>
                          <a:solidFill>
                            <a:schemeClr val="tx1"/>
                          </a:solidFill>
                          <a:effectLst/>
                          <a:latin typeface="Calibri" pitchFamily="34" charset="0"/>
                        </a:rPr>
                        <a:t>100</a:t>
                      </a:r>
                      <a:r>
                        <a:rPr kumimoji="0" lang="en-US" sz="1600" b="0" i="0" u="none" strike="noStrike" cap="none" normalizeH="0" baseline="0" dirty="0" smtClean="0">
                          <a:ln>
                            <a:noFill/>
                          </a:ln>
                          <a:solidFill>
                            <a:schemeClr val="tx1"/>
                          </a:solidFill>
                          <a:effectLst/>
                          <a:latin typeface="Calibri" pitchFamily="34" charset="0"/>
                        </a:rPr>
                        <a:t>) MeV</a:t>
                      </a:r>
                      <a:r>
                        <a:rPr kumimoji="0" lang="ru-RU" sz="1600" b="0" i="0" u="none" strike="noStrike" cap="none" normalizeH="0" baseline="0" dirty="0" smtClean="0">
                          <a:ln>
                            <a:noFill/>
                          </a:ln>
                          <a:solidFill>
                            <a:schemeClr val="tx1"/>
                          </a:solidFill>
                          <a:effectLst/>
                          <a:latin typeface="Calibri" pitchFamily="34" charset="0"/>
                        </a:rPr>
                        <a:t> </a:t>
                      </a:r>
                      <a:r>
                        <a:rPr kumimoji="0" lang="en-US" sz="1600" b="0" i="0" u="none" strike="noStrike" cap="none" normalizeH="0" baseline="0" dirty="0" smtClean="0">
                          <a:ln>
                            <a:noFill/>
                          </a:ln>
                          <a:solidFill>
                            <a:schemeClr val="tx1"/>
                          </a:solidFill>
                          <a:effectLst/>
                          <a:latin typeface="Calibri" pitchFamily="34" charset="0"/>
                        </a:rPr>
                        <a:t>×</a:t>
                      </a:r>
                      <a:r>
                        <a:rPr kumimoji="0" lang="ru-RU" sz="1600" b="0" i="0" u="none" strike="noStrike" cap="none" normalizeH="0" baseline="0" dirty="0" smtClean="0">
                          <a:ln>
                            <a:noFill/>
                          </a:ln>
                          <a:solidFill>
                            <a:schemeClr val="tx1"/>
                          </a:solidFill>
                          <a:effectLst/>
                          <a:latin typeface="Calibri" pitchFamily="34" charset="0"/>
                        </a:rPr>
                        <a:t> с</a:t>
                      </a:r>
                      <a:r>
                        <a:rPr kumimoji="0" lang="en-US" sz="1600" b="0" i="0" u="none" strike="noStrike" cap="none" normalizeH="0" baseline="0" dirty="0" smtClean="0">
                          <a:ln>
                            <a:noFill/>
                          </a:ln>
                          <a:solidFill>
                            <a:schemeClr val="tx1"/>
                          </a:solidFill>
                          <a:effectLst/>
                          <a:latin typeface="Calibri" pitchFamily="34" charset="0"/>
                        </a:rPr>
                        <a:t>m</a:t>
                      </a:r>
                      <a:r>
                        <a:rPr kumimoji="0" lang="en-US" sz="1600" b="0" i="0" u="none" strike="noStrike" cap="none" normalizeH="0" baseline="30000" dirty="0" smtClean="0">
                          <a:ln>
                            <a:noFill/>
                          </a:ln>
                          <a:solidFill>
                            <a:schemeClr val="tx1"/>
                          </a:solidFill>
                          <a:effectLst/>
                          <a:latin typeface="Calibri" pitchFamily="34" charset="0"/>
                        </a:rPr>
                        <a:t>2</a:t>
                      </a:r>
                      <a:r>
                        <a:rPr kumimoji="0" lang="en-US" sz="1600" b="0" i="0" u="none" strike="noStrike" cap="none" normalizeH="0" baseline="0" dirty="0" smtClean="0">
                          <a:ln>
                            <a:noFill/>
                          </a:ln>
                          <a:solidFill>
                            <a:schemeClr val="tx1"/>
                          </a:solidFill>
                          <a:effectLst/>
                          <a:latin typeface="Calibri" pitchFamily="34" charset="0"/>
                        </a:rPr>
                        <a:t>/mg</a:t>
                      </a: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28733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Range in Si</a:t>
                      </a:r>
                      <a:endParaRPr kumimoji="0" lang="ru-RU" sz="1600" b="0" i="0" u="none" strike="noStrike" cap="none" normalizeH="0" baseline="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Depends on test object, up to 10 mm</a:t>
                      </a:r>
                      <a:endParaRPr kumimoji="0" lang="ru-RU" sz="1600" b="0" i="0" u="none" strike="noStrike" cap="none" normalizeH="0" baseline="0" dirty="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28733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Temperature range</a:t>
                      </a:r>
                      <a:endParaRPr kumimoji="0" lang="ru-RU" sz="1600" b="0" i="0" u="none" strike="noStrike" cap="none" normalizeH="0" baseline="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rPr>
                        <a:t>–</a:t>
                      </a:r>
                      <a:r>
                        <a:rPr kumimoji="0" lang="en-US" sz="1600" b="0" i="0" u="none" strike="noStrike" cap="none" normalizeH="0" baseline="0" dirty="0" smtClean="0">
                          <a:ln>
                            <a:noFill/>
                          </a:ln>
                          <a:solidFill>
                            <a:schemeClr val="tx1"/>
                          </a:solidFill>
                          <a:effectLst/>
                          <a:latin typeface="Calibri" pitchFamily="34" charset="0"/>
                        </a:rPr>
                        <a:t>4</a:t>
                      </a:r>
                      <a:r>
                        <a:rPr kumimoji="0" lang="ru-RU" sz="1600" b="0" i="0" u="none" strike="noStrike" cap="none" normalizeH="0" baseline="0" dirty="0" smtClean="0">
                          <a:ln>
                            <a:noFill/>
                          </a:ln>
                          <a:solidFill>
                            <a:schemeClr val="tx1"/>
                          </a:solidFill>
                          <a:effectLst/>
                          <a:latin typeface="Calibri" pitchFamily="34" charset="0"/>
                        </a:rPr>
                        <a:t>0</a:t>
                      </a:r>
                      <a:r>
                        <a:rPr kumimoji="0" lang="en-US" sz="1600" b="0" i="0" u="none" strike="noStrike" cap="none" normalizeH="0" baseline="0" dirty="0" smtClean="0">
                          <a:ln>
                            <a:noFill/>
                          </a:ln>
                          <a:solidFill>
                            <a:schemeClr val="tx1"/>
                          </a:solidFill>
                          <a:effectLst/>
                          <a:latin typeface="Calibri" pitchFamily="34" charset="0"/>
                        </a:rPr>
                        <a:t> (-60)...</a:t>
                      </a:r>
                      <a:r>
                        <a:rPr kumimoji="0" lang="ru-RU" sz="1600" b="0" i="0" u="none" strike="noStrike" cap="none" normalizeH="0" baseline="0" dirty="0" smtClean="0">
                          <a:ln>
                            <a:noFill/>
                          </a:ln>
                          <a:solidFill>
                            <a:schemeClr val="tx1"/>
                          </a:solidFill>
                          <a:effectLst/>
                          <a:latin typeface="Calibri" pitchFamily="34" charset="0"/>
                        </a:rPr>
                        <a:t> 125 °С</a:t>
                      </a: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288925">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Operational pressure</a:t>
                      </a:r>
                      <a:endParaRPr kumimoji="0" lang="ru-RU" sz="1600" b="0" i="0" u="none" strike="noStrike" cap="none" normalizeH="0" baseline="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atmosphere</a:t>
                      </a:r>
                      <a:r>
                        <a:rPr kumimoji="0" lang="ru-RU" sz="1600" b="0" i="0" u="none" strike="noStrike" cap="none" normalizeH="0" baseline="0" dirty="0" smtClean="0">
                          <a:ln>
                            <a:noFill/>
                          </a:ln>
                          <a:solidFill>
                            <a:schemeClr val="tx1"/>
                          </a:solidFill>
                          <a:effectLst/>
                          <a:latin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rPr>
                        <a:t>forvacuum</a:t>
                      </a:r>
                      <a:endParaRPr kumimoji="0" lang="ru-RU" sz="1600" b="0" i="0" u="none" strike="noStrike" cap="none" normalizeH="0" baseline="0" dirty="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28733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Irradiation area </a:t>
                      </a:r>
                      <a:endParaRPr kumimoji="0" lang="ru-RU" sz="1600" b="0" i="0" u="none" strike="noStrike" cap="none" normalizeH="0" baseline="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rPr>
                        <a:t>≥ 200</a:t>
                      </a:r>
                      <a:r>
                        <a:rPr kumimoji="0" lang="en-US" sz="1600" b="0" i="0" u="none" strike="noStrike" cap="none" normalizeH="0" baseline="0" dirty="0" smtClean="0">
                          <a:ln>
                            <a:noFill/>
                          </a:ln>
                          <a:solidFill>
                            <a:schemeClr val="tx1"/>
                          </a:solidFill>
                          <a:effectLst/>
                          <a:latin typeface="Calibri" pitchFamily="34" charset="0"/>
                        </a:rPr>
                        <a:t> </a:t>
                      </a:r>
                      <a:r>
                        <a:rPr kumimoji="0" lang="ru-RU" sz="1600" b="0" i="0" u="none" strike="noStrike" cap="none" normalizeH="0" baseline="0" dirty="0" smtClean="0">
                          <a:ln>
                            <a:noFill/>
                          </a:ln>
                          <a:solidFill>
                            <a:schemeClr val="tx1"/>
                          </a:solidFill>
                          <a:effectLst/>
                          <a:latin typeface="Calibri" pitchFamily="34" charset="0"/>
                        </a:rPr>
                        <a:t>х</a:t>
                      </a:r>
                      <a:r>
                        <a:rPr kumimoji="0" lang="en-US" sz="1600" b="0" i="0" u="none" strike="noStrike" cap="none" normalizeH="0" baseline="0" dirty="0" smtClean="0">
                          <a:ln>
                            <a:noFill/>
                          </a:ln>
                          <a:solidFill>
                            <a:schemeClr val="tx1"/>
                          </a:solidFill>
                          <a:effectLst/>
                          <a:latin typeface="Calibri" pitchFamily="34" charset="0"/>
                        </a:rPr>
                        <a:t> </a:t>
                      </a:r>
                      <a:r>
                        <a:rPr kumimoji="0" lang="ru-RU" sz="1600" b="0" i="0" u="none" strike="noStrike" cap="none" normalizeH="0" baseline="0" dirty="0" smtClean="0">
                          <a:ln>
                            <a:noFill/>
                          </a:ln>
                          <a:solidFill>
                            <a:schemeClr val="tx1"/>
                          </a:solidFill>
                          <a:effectLst/>
                          <a:latin typeface="Calibri" pitchFamily="34" charset="0"/>
                        </a:rPr>
                        <a:t>200 </a:t>
                      </a:r>
                      <a:r>
                        <a:rPr kumimoji="0" lang="en-US" sz="1600" b="0" i="0" u="none" strike="noStrike" cap="none" normalizeH="0" baseline="0" dirty="0" smtClean="0">
                          <a:ln>
                            <a:noFill/>
                          </a:ln>
                          <a:solidFill>
                            <a:schemeClr val="tx1"/>
                          </a:solidFill>
                          <a:effectLst/>
                          <a:latin typeface="Calibri" pitchFamily="34" charset="0"/>
                        </a:rPr>
                        <a:t>mm</a:t>
                      </a:r>
                      <a:endParaRPr kumimoji="0" lang="ru-RU" sz="1600" b="0" i="0" u="none" strike="noStrike" cap="none" normalizeH="0" baseline="0" dirty="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288925">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Flux density</a:t>
                      </a:r>
                      <a:endParaRPr kumimoji="0" lang="ru-RU" sz="1600" b="0" i="0" u="none" strike="noStrike" cap="none" normalizeH="0" baseline="3000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rPr>
                        <a:t>10 – 10</a:t>
                      </a:r>
                      <a:r>
                        <a:rPr kumimoji="0" lang="ru-RU" sz="1600" b="0" i="0" u="none" strike="noStrike" cap="none" normalizeH="0" baseline="30000" dirty="0" smtClean="0">
                          <a:ln>
                            <a:noFill/>
                          </a:ln>
                          <a:solidFill>
                            <a:schemeClr val="tx1"/>
                          </a:solidFill>
                          <a:effectLst/>
                          <a:latin typeface="Calibri" pitchFamily="34" charset="0"/>
                        </a:rPr>
                        <a:t>6 </a:t>
                      </a:r>
                      <a:r>
                        <a:rPr kumimoji="0" lang="en-US" sz="1600" b="0" i="0" u="none" strike="noStrike" cap="none" normalizeH="0" baseline="0" dirty="0" smtClean="0">
                          <a:ln>
                            <a:noFill/>
                          </a:ln>
                          <a:solidFill>
                            <a:schemeClr val="tx1"/>
                          </a:solidFill>
                          <a:effectLst/>
                          <a:latin typeface="Calibri" pitchFamily="34" charset="0"/>
                        </a:rPr>
                        <a:t>particle/(cm</a:t>
                      </a:r>
                      <a:r>
                        <a:rPr kumimoji="0" lang="en-US" sz="1600" b="0" i="0" u="none" strike="noStrike" cap="none" normalizeH="0" baseline="30000" dirty="0" smtClean="0">
                          <a:ln>
                            <a:noFill/>
                          </a:ln>
                          <a:solidFill>
                            <a:schemeClr val="tx1"/>
                          </a:solidFill>
                          <a:effectLst/>
                          <a:latin typeface="Calibri" pitchFamily="34" charset="0"/>
                        </a:rPr>
                        <a:t>2</a:t>
                      </a:r>
                      <a:r>
                        <a:rPr kumimoji="0" lang="en-US" sz="1600" b="0" i="0" u="none" strike="noStrike" cap="none" normalizeH="0" baseline="0" dirty="0" smtClean="0">
                          <a:ln>
                            <a:noFill/>
                          </a:ln>
                          <a:solidFill>
                            <a:schemeClr val="tx1"/>
                          </a:solidFill>
                          <a:effectLst/>
                          <a:latin typeface="Calibri" pitchFamily="34" charset="0"/>
                        </a:rPr>
                        <a:t> × s)</a:t>
                      </a:r>
                      <a:endParaRPr kumimoji="0" lang="ru-RU" sz="1600" b="0" i="0" u="none" strike="noStrike" cap="none" normalizeH="0" baseline="30000" dirty="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28733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Nonuniformity</a:t>
                      </a:r>
                      <a:endParaRPr kumimoji="0" lang="ru-RU" sz="1600" b="0" i="0" u="none" strike="noStrike" cap="none" normalizeH="0" baseline="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Calibri" pitchFamily="34" charset="0"/>
                        </a:rPr>
                        <a:t>≤ 1</a:t>
                      </a:r>
                      <a:r>
                        <a:rPr kumimoji="0" lang="en-US" sz="1600" b="0" i="0" u="none" strike="noStrike" cap="none" normalizeH="0" baseline="0" smtClean="0">
                          <a:ln>
                            <a:noFill/>
                          </a:ln>
                          <a:solidFill>
                            <a:schemeClr val="tx1"/>
                          </a:solidFill>
                          <a:effectLst/>
                          <a:latin typeface="Calibri" pitchFamily="34" charset="0"/>
                        </a:rPr>
                        <a:t>0 %</a:t>
                      </a:r>
                      <a:endParaRPr kumimoji="0" lang="ru-RU" sz="1600" b="0" i="0" u="none" strike="noStrike" cap="none" normalizeH="0" baseline="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287338">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Ion cocktails modes</a:t>
                      </a:r>
                      <a:endParaRPr kumimoji="0" lang="ru-RU" sz="1600" b="0" i="0" u="none" strike="noStrike" cap="none" normalizeH="0" baseline="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low, medium and high energy ions</a:t>
                      </a:r>
                      <a:endParaRPr kumimoji="0" lang="ru-RU" sz="1600" b="0" i="0" u="none" strike="noStrike" cap="none" normalizeH="0" baseline="0" dirty="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288925">
                <a:tc>
                  <a:txBody>
                    <a:bodyPr/>
                    <a:lstStyle/>
                    <a:p>
                      <a:pPr marL="0" marR="0" lvl="0" indent="0" algn="l" defTabSz="914400" rtl="0" eaLnBrk="1" fontAlgn="base" latinLnBrk="0" hangingPunct="1">
                        <a:lnSpc>
                          <a:spcPct val="8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Beams mode</a:t>
                      </a:r>
                      <a:endParaRPr kumimoji="0" lang="ru-RU" sz="1600" b="0" i="0" u="none" strike="noStrike" cap="none" normalizeH="0" baseline="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micro</a:t>
                      </a:r>
                      <a:r>
                        <a:rPr kumimoji="0" lang="ru-RU" sz="1600" b="0" i="0" u="none" strike="noStrike" cap="none" normalizeH="0" baseline="0" dirty="0" smtClean="0">
                          <a:ln>
                            <a:noFill/>
                          </a:ln>
                          <a:solidFill>
                            <a:schemeClr val="tx1"/>
                          </a:solidFill>
                          <a:effectLst/>
                          <a:latin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rPr>
                        <a:t>milli</a:t>
                      </a:r>
                      <a:r>
                        <a:rPr kumimoji="0" lang="ru-RU" sz="1600" b="0" i="0" u="none" strike="noStrike" cap="none" normalizeH="0" baseline="0" dirty="0" smtClean="0">
                          <a:ln>
                            <a:noFill/>
                          </a:ln>
                          <a:solidFill>
                            <a:schemeClr val="tx1"/>
                          </a:solidFill>
                          <a:effectLst/>
                          <a:latin typeface="Calibri" pitchFamily="34" charset="0"/>
                        </a:rPr>
                        <a:t>- </a:t>
                      </a:r>
                      <a:r>
                        <a:rPr kumimoji="0" lang="en-US" sz="1600" b="0" i="0" u="none" strike="noStrike" cap="none" normalizeH="0" baseline="0" dirty="0" smtClean="0">
                          <a:ln>
                            <a:noFill/>
                          </a:ln>
                          <a:solidFill>
                            <a:schemeClr val="tx1"/>
                          </a:solidFill>
                          <a:effectLst/>
                          <a:latin typeface="Calibri" pitchFamily="34" charset="0"/>
                        </a:rPr>
                        <a:t>beams</a:t>
                      </a:r>
                      <a:endParaRPr kumimoji="0" lang="ru-RU" sz="1600" b="0" i="0" u="none" strike="noStrike" cap="none" normalizeH="0" baseline="0" dirty="0" smtClean="0">
                        <a:ln>
                          <a:noFill/>
                        </a:ln>
                        <a:solidFill>
                          <a:schemeClr val="tx1"/>
                        </a:solidFill>
                        <a:effectLst/>
                        <a:latin typeface="Calibri"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bl>
          </a:graphicData>
        </a:graphic>
      </p:graphicFrame>
      <p:graphicFrame>
        <p:nvGraphicFramePr>
          <p:cNvPr id="59456" name="Group 64"/>
          <p:cNvGraphicFramePr>
            <a:graphicFrameLocks noGrp="1"/>
          </p:cNvGraphicFramePr>
          <p:nvPr>
            <p:extLst>
              <p:ext uri="{D42A27DB-BD31-4B8C-83A1-F6EECF244321}">
                <p14:modId xmlns:p14="http://schemas.microsoft.com/office/powerpoint/2010/main" val="1948010203"/>
              </p:ext>
            </p:extLst>
          </p:nvPr>
        </p:nvGraphicFramePr>
        <p:xfrm>
          <a:off x="468313" y="4797425"/>
          <a:ext cx="8207375" cy="1187451"/>
        </p:xfrm>
        <a:graphic>
          <a:graphicData uri="http://schemas.openxmlformats.org/drawingml/2006/table">
            <a:tbl>
              <a:tblPr/>
              <a:tblGrid>
                <a:gridCol w="3671887"/>
                <a:gridCol w="4535488"/>
              </a:tblGrid>
              <a:tr h="323850">
                <a:tc grid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Chargeover</a:t>
                      </a:r>
                      <a:r>
                        <a:rPr kumimoji="0" lang="en-US" sz="1600" b="1" i="0" u="none" strike="noStrike" cap="none" normalizeH="0" baseline="0" dirty="0" smtClean="0">
                          <a:ln>
                            <a:noFill/>
                          </a:ln>
                          <a:solidFill>
                            <a:srgbClr val="FFFFFF"/>
                          </a:solidFill>
                          <a:effectLst/>
                          <a:latin typeface="Calibri" pitchFamily="34" charset="0"/>
                        </a:rPr>
                        <a:t> time  from ion to ion</a:t>
                      </a:r>
                      <a:endParaRPr kumimoji="0" lang="ru-RU" sz="1600" b="1" i="0" u="none" strike="noStrike" cap="none" normalizeH="0" baseline="0" dirty="0" smtClean="0">
                        <a:ln>
                          <a:noFill/>
                        </a:ln>
                        <a:solidFill>
                          <a:srgbClr val="FFFFFF"/>
                        </a:solidFill>
                        <a:effectLst/>
                        <a:latin typeface="Calibri" pitchFamily="34" charset="0"/>
                      </a:endParaRPr>
                    </a:p>
                  </a:txBody>
                  <a:tcPr marL="91431" marR="91431" marT="45679" marB="456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hMerge="1">
                  <a:txBody>
                    <a:bodyPr/>
                    <a:lstStyle/>
                    <a:p>
                      <a:endParaRPr lang="ru-RU"/>
                    </a:p>
                  </a:txBody>
                  <a:tcPr/>
                </a:tc>
              </a:tr>
              <a:tr h="287338">
                <a:tc>
                  <a:txBody>
                    <a:bodyPr/>
                    <a:lstStyle/>
                    <a:p>
                      <a:pPr marL="266700" marR="0" lvl="0" indent="-26670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Within one ion cocktail mode</a:t>
                      </a:r>
                      <a:endParaRPr kumimoji="0" lang="ru-RU" sz="1600" b="0" i="0" u="none" strike="noStrike" cap="none" normalizeH="0" baseline="0" smtClean="0">
                        <a:ln>
                          <a:noFill/>
                        </a:ln>
                        <a:solidFill>
                          <a:schemeClr val="tx1"/>
                        </a:solidFill>
                        <a:effectLst/>
                        <a:latin typeface="Calibri" pitchFamily="34" charset="0"/>
                      </a:endParaRPr>
                    </a:p>
                  </a:txBody>
                  <a:tcPr marL="91431" marR="91431" marT="45679" marB="456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Calibri" pitchFamily="34" charset="0"/>
                        </a:rPr>
                        <a:t>≤ 10</a:t>
                      </a:r>
                      <a:r>
                        <a:rPr kumimoji="0" lang="en-US" sz="1600" b="0" i="0" u="none" strike="noStrike" cap="none" normalizeH="0" baseline="0" smtClean="0">
                          <a:ln>
                            <a:noFill/>
                          </a:ln>
                          <a:solidFill>
                            <a:schemeClr val="tx1"/>
                          </a:solidFill>
                          <a:effectLst/>
                          <a:latin typeface="Calibri" pitchFamily="34" charset="0"/>
                        </a:rPr>
                        <a:t> min</a:t>
                      </a:r>
                      <a:endParaRPr kumimoji="0" lang="ru-RU" sz="1600" b="0" i="0" u="none" strike="noStrike" cap="none" normalizeH="0" baseline="0" smtClean="0">
                        <a:ln>
                          <a:noFill/>
                        </a:ln>
                        <a:solidFill>
                          <a:schemeClr val="tx1"/>
                        </a:solidFill>
                        <a:effectLst/>
                        <a:latin typeface="Calibri" pitchFamily="34" charset="0"/>
                      </a:endParaRPr>
                    </a:p>
                  </a:txBody>
                  <a:tcPr marL="91431" marR="91431" marT="45679" marB="456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28892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From one cocktail to another</a:t>
                      </a:r>
                      <a:endParaRPr kumimoji="0" lang="ru-RU" sz="1600" b="0" i="0" u="none" strike="noStrike" cap="none" normalizeH="0" baseline="0" smtClean="0">
                        <a:ln>
                          <a:noFill/>
                        </a:ln>
                        <a:solidFill>
                          <a:schemeClr val="tx1"/>
                        </a:solidFill>
                        <a:effectLst/>
                        <a:latin typeface="Calibri" pitchFamily="34" charset="0"/>
                      </a:endParaRPr>
                    </a:p>
                  </a:txBody>
                  <a:tcPr marL="91431" marR="91431" marT="45679" marB="456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Calibri" pitchFamily="34" charset="0"/>
                        </a:rPr>
                        <a:t>≤ 4 </a:t>
                      </a:r>
                      <a:r>
                        <a:rPr kumimoji="0" lang="en-US" sz="1600" b="0" i="0" u="none" strike="noStrike" cap="none" normalizeH="0" baseline="0" smtClean="0">
                          <a:ln>
                            <a:noFill/>
                          </a:ln>
                          <a:solidFill>
                            <a:schemeClr val="tx1"/>
                          </a:solidFill>
                          <a:effectLst/>
                          <a:latin typeface="Calibri" pitchFamily="34" charset="0"/>
                        </a:rPr>
                        <a:t>hours</a:t>
                      </a:r>
                      <a:endParaRPr kumimoji="0" lang="ru-RU" sz="1600" b="0" i="0" u="none" strike="noStrike" cap="none" normalizeH="0" baseline="0" smtClean="0">
                        <a:ln>
                          <a:noFill/>
                        </a:ln>
                        <a:solidFill>
                          <a:schemeClr val="tx1"/>
                        </a:solidFill>
                        <a:effectLst/>
                        <a:latin typeface="Calibri" pitchFamily="34" charset="0"/>
                      </a:endParaRPr>
                    </a:p>
                  </a:txBody>
                  <a:tcPr marL="91431" marR="91431" marT="45679" marB="456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2873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From one ions energy to another</a:t>
                      </a:r>
                      <a:endParaRPr kumimoji="0" lang="ru-RU" sz="1600" b="0" i="0" u="none" strike="noStrike" cap="none" normalizeH="0" baseline="0" smtClean="0">
                        <a:ln>
                          <a:noFill/>
                        </a:ln>
                        <a:solidFill>
                          <a:schemeClr val="tx1"/>
                        </a:solidFill>
                        <a:effectLst/>
                        <a:latin typeface="Calibri" pitchFamily="34" charset="0"/>
                      </a:endParaRPr>
                    </a:p>
                  </a:txBody>
                  <a:tcPr marL="91431" marR="91431" marT="45679" marB="456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rPr>
                        <a:t>≤ 4 </a:t>
                      </a:r>
                      <a:r>
                        <a:rPr kumimoji="0" lang="en-US" sz="1600" b="0" i="0" u="none" strike="noStrike" cap="none" normalizeH="0" baseline="0" dirty="0" smtClean="0">
                          <a:ln>
                            <a:noFill/>
                          </a:ln>
                          <a:solidFill>
                            <a:schemeClr val="tx1"/>
                          </a:solidFill>
                          <a:effectLst/>
                          <a:latin typeface="Calibri" pitchFamily="34" charset="0"/>
                        </a:rPr>
                        <a:t>hours</a:t>
                      </a:r>
                      <a:endParaRPr kumimoji="0" lang="ru-RU" sz="1600" b="0" i="0" u="none" strike="noStrike" cap="none" normalizeH="0" baseline="0" dirty="0" smtClean="0">
                        <a:ln>
                          <a:noFill/>
                        </a:ln>
                        <a:solidFill>
                          <a:schemeClr val="tx1"/>
                        </a:solidFill>
                        <a:effectLst/>
                        <a:latin typeface="Calibri" pitchFamily="34" charset="0"/>
                      </a:endParaRPr>
                    </a:p>
                  </a:txBody>
                  <a:tcPr marL="91431" marR="91431" marT="45679" marB="456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bl>
          </a:graphicData>
        </a:graphic>
      </p:graphicFrame>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spTree>
    <p:extLst>
      <p:ext uri="{BB962C8B-B14F-4D97-AF65-F5344CB8AC3E}">
        <p14:creationId xmlns:p14="http://schemas.microsoft.com/office/powerpoint/2010/main" val="782754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en-US" sz="2800" dirty="0" smtClean="0">
                <a:effectLst>
                  <a:outerShdw blurRad="38100" dist="38100" dir="2700000" algn="tl">
                    <a:srgbClr val="C0C0C0"/>
                  </a:outerShdw>
                </a:effectLst>
              </a:rPr>
              <a:t>Conclusions</a:t>
            </a:r>
            <a:endParaRPr lang="ru-RU" sz="2800" dirty="0" smtClean="0">
              <a:effectLst>
                <a:outerShdw blurRad="38100" dist="38100" dir="2700000" algn="tl">
                  <a:srgbClr val="C0C0C0"/>
                </a:outerShdw>
              </a:effectLst>
            </a:endParaRPr>
          </a:p>
        </p:txBody>
      </p:sp>
      <p:sp>
        <p:nvSpPr>
          <p:cNvPr id="36868" name="Объект 2"/>
          <p:cNvSpPr>
            <a:spLocks noGrp="1"/>
          </p:cNvSpPr>
          <p:nvPr>
            <p:ph idx="1"/>
          </p:nvPr>
        </p:nvSpPr>
        <p:spPr>
          <a:xfrm>
            <a:off x="468313" y="1629346"/>
            <a:ext cx="8229600" cy="4319934"/>
          </a:xfrm>
        </p:spPr>
        <p:txBody>
          <a:bodyPr>
            <a:normAutofit fontScale="92500" lnSpcReduction="10000"/>
          </a:bodyPr>
          <a:lstStyle/>
          <a:p>
            <a:pPr marL="609600" indent="-609600" algn="just" eaLnBrk="1" hangingPunct="1">
              <a:spcBef>
                <a:spcPts val="600"/>
              </a:spcBef>
              <a:spcAft>
                <a:spcPts val="600"/>
              </a:spcAft>
              <a:buFont typeface="Calibri" pitchFamily="34" charset="0"/>
              <a:buAutoNum type="arabicPeriod"/>
            </a:pPr>
            <a:r>
              <a:rPr lang="en-US" sz="2200" dirty="0" smtClean="0">
                <a:ea typeface="Calibri" pitchFamily="34" charset="0"/>
              </a:rPr>
              <a:t>The number of SEE Test Facilities were created by </a:t>
            </a:r>
            <a:r>
              <a:rPr lang="en-US" sz="2200" dirty="0" err="1" smtClean="0">
                <a:ea typeface="Calibri" pitchFamily="34" charset="0"/>
              </a:rPr>
              <a:t>Roscosmos</a:t>
            </a:r>
            <a:r>
              <a:rPr lang="en-US" sz="2200" dirty="0" smtClean="0">
                <a:ea typeface="Calibri" pitchFamily="34" charset="0"/>
              </a:rPr>
              <a:t> order and are currently in operation</a:t>
            </a:r>
          </a:p>
          <a:p>
            <a:pPr marL="609600" indent="-609600" algn="just" eaLnBrk="1" hangingPunct="1">
              <a:spcBef>
                <a:spcPts val="600"/>
              </a:spcBef>
              <a:spcAft>
                <a:spcPts val="600"/>
              </a:spcAft>
              <a:buFont typeface="Calibri" pitchFamily="34" charset="0"/>
              <a:buAutoNum type="arabicPeriod"/>
            </a:pPr>
            <a:r>
              <a:rPr lang="en-US" sz="2200" dirty="0" smtClean="0">
                <a:ea typeface="Calibri" pitchFamily="34" charset="0"/>
              </a:rPr>
              <a:t>Existing SEE Test Facilities based on ion sources provides SEE testing in required interval of LETs and ions ranges in different materials of electronic components (but with some restrictions)  </a:t>
            </a:r>
          </a:p>
          <a:p>
            <a:pPr marL="609600" indent="-609600" algn="just" eaLnBrk="1" hangingPunct="1">
              <a:spcBef>
                <a:spcPts val="600"/>
              </a:spcBef>
              <a:spcAft>
                <a:spcPts val="600"/>
              </a:spcAft>
              <a:buFont typeface="Calibri" pitchFamily="34" charset="0"/>
              <a:buAutoNum type="arabicPeriod"/>
            </a:pPr>
            <a:r>
              <a:rPr lang="en-US" sz="2200" dirty="0" smtClean="0">
                <a:ea typeface="Calibri" pitchFamily="34" charset="0"/>
              </a:rPr>
              <a:t>Before testing detailed calculations should be done to estimate LETs and ions range taking into account structure of electronic component</a:t>
            </a:r>
          </a:p>
          <a:p>
            <a:pPr marL="609600" indent="-609600" algn="just" eaLnBrk="1" hangingPunct="1">
              <a:spcBef>
                <a:spcPts val="600"/>
              </a:spcBef>
              <a:spcAft>
                <a:spcPts val="600"/>
              </a:spcAft>
              <a:buFont typeface="Calibri" pitchFamily="34" charset="0"/>
              <a:buAutoNum type="arabicPeriod"/>
            </a:pPr>
            <a:r>
              <a:rPr lang="en-US" sz="2000" dirty="0"/>
              <a:t>More than 3000 components were tested to SEE </a:t>
            </a:r>
            <a:r>
              <a:rPr lang="en-US" sz="2000"/>
              <a:t>in </a:t>
            </a:r>
            <a:r>
              <a:rPr lang="en-US" sz="2000" smtClean="0"/>
              <a:t>2010-2016</a:t>
            </a:r>
            <a:endParaRPr lang="en-US" sz="2000" dirty="0" smtClean="0"/>
          </a:p>
          <a:p>
            <a:pPr marL="609600" indent="-609600" algn="just" eaLnBrk="1" hangingPunct="1">
              <a:spcBef>
                <a:spcPts val="600"/>
              </a:spcBef>
              <a:spcAft>
                <a:spcPts val="600"/>
              </a:spcAft>
              <a:buFont typeface="Calibri" pitchFamily="34" charset="0"/>
              <a:buAutoNum type="arabicPeriod"/>
            </a:pPr>
            <a:r>
              <a:rPr lang="en-US" sz="2200" dirty="0">
                <a:ea typeface="Calibri" pitchFamily="34" charset="0"/>
              </a:rPr>
              <a:t>Directions for the development of SEE </a:t>
            </a:r>
            <a:r>
              <a:rPr lang="en-US" sz="2200" dirty="0" smtClean="0">
                <a:ea typeface="Calibri" pitchFamily="34" charset="0"/>
              </a:rPr>
              <a:t>Test facilities were defined</a:t>
            </a:r>
          </a:p>
          <a:p>
            <a:pPr marL="609600" indent="-609600" algn="just" eaLnBrk="1" hangingPunct="1">
              <a:spcBef>
                <a:spcPts val="600"/>
              </a:spcBef>
              <a:spcAft>
                <a:spcPts val="600"/>
              </a:spcAft>
              <a:buFont typeface="Calibri" pitchFamily="34" charset="0"/>
              <a:buAutoNum type="arabicPeriod"/>
            </a:pPr>
            <a:r>
              <a:rPr lang="en-US" sz="2200" dirty="0" smtClean="0">
                <a:ea typeface="Calibri" pitchFamily="34" charset="0"/>
              </a:rPr>
              <a:t>We invite you to joint research – common application of existing heavy ions test facilities for electronic components radiation testing and investigations and also creation of new ones </a:t>
            </a:r>
          </a:p>
        </p:txBody>
      </p:sp>
      <p:sp>
        <p:nvSpPr>
          <p:cNvPr id="36869"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EC5B6C-25E2-4548-94C2-868D8FEC41BA}" type="slidenum">
              <a:rPr lang="ru-RU" smtClean="0">
                <a:solidFill>
                  <a:srgbClr val="000000"/>
                </a:solidFill>
                <a:ea typeface="Calibri" pitchFamily="34" charset="0"/>
              </a:rPr>
              <a:pPr fontAlgn="base">
                <a:spcBef>
                  <a:spcPct val="0"/>
                </a:spcBef>
                <a:spcAft>
                  <a:spcPct val="0"/>
                </a:spcAft>
              </a:pPr>
              <a:t>21</a:t>
            </a:fld>
            <a:endParaRPr lang="ru-RU" smtClean="0">
              <a:solidFill>
                <a:srgbClr val="000000"/>
              </a:solidFill>
              <a:ea typeface="Calibri" pitchFamily="34" charset="0"/>
            </a:endParaRPr>
          </a:p>
        </p:txBody>
      </p:sp>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263" y="1341438"/>
            <a:ext cx="7772400" cy="1362075"/>
          </a:xfrm>
        </p:spPr>
        <p:txBody>
          <a:bodyPr/>
          <a:lstStyle/>
          <a:p>
            <a:pPr>
              <a:defRPr/>
            </a:pPr>
            <a:r>
              <a:rPr lang="en-US" dirty="0" smtClean="0"/>
              <a:t>Thank you for your attention!</a:t>
            </a:r>
            <a:endParaRPr lang="ru-RU" dirty="0"/>
          </a:p>
        </p:txBody>
      </p:sp>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smtClean="0">
                <a:solidFill>
                  <a:srgbClr val="E46C0A"/>
                </a:solidFill>
                <a:effectLst>
                  <a:outerShdw blurRad="38100" dist="38100" dir="2700000" algn="tl">
                    <a:srgbClr val="C0C0C0"/>
                  </a:outerShdw>
                </a:effectLst>
                <a:latin typeface="Calibri" pitchFamily="34" charset="0"/>
              </a:rPr>
              <a:t>Single event effects (SEE) classification</a:t>
            </a:r>
            <a:endParaRPr lang="ru-RU" sz="2800" dirty="0" smtClean="0">
              <a:solidFill>
                <a:srgbClr val="E46C0A"/>
              </a:solidFill>
              <a:effectLst>
                <a:outerShdw blurRad="38100" dist="38100" dir="2700000" algn="tl">
                  <a:srgbClr val="C0C0C0"/>
                </a:outerShdw>
              </a:effectLst>
              <a:latin typeface="Calibri" pitchFamily="34" charset="0"/>
            </a:endParaRPr>
          </a:p>
        </p:txBody>
      </p:sp>
      <p:graphicFrame>
        <p:nvGraphicFramePr>
          <p:cNvPr id="6" name="Group 52"/>
          <p:cNvGraphicFramePr>
            <a:graphicFrameLocks noGrp="1"/>
          </p:cNvGraphicFramePr>
          <p:nvPr>
            <p:extLst>
              <p:ext uri="{D42A27DB-BD31-4B8C-83A1-F6EECF244321}">
                <p14:modId xmlns:p14="http://schemas.microsoft.com/office/powerpoint/2010/main" val="466288878"/>
              </p:ext>
            </p:extLst>
          </p:nvPr>
        </p:nvGraphicFramePr>
        <p:xfrm>
          <a:off x="539552" y="1484313"/>
          <a:ext cx="8116789" cy="4222307"/>
        </p:xfrm>
        <a:graphic>
          <a:graphicData uri="http://schemas.openxmlformats.org/drawingml/2006/table">
            <a:tbl>
              <a:tblPr>
                <a:tableStyleId>{E8B1032C-EA38-4F05-BA0D-38AFFFC7BED3}</a:tableStyleId>
              </a:tblPr>
              <a:tblGrid>
                <a:gridCol w="174796"/>
                <a:gridCol w="1894089"/>
                <a:gridCol w="2836189"/>
                <a:gridCol w="1412283"/>
                <a:gridCol w="1799432"/>
              </a:tblGrid>
              <a:tr h="147831">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bg1"/>
                          </a:solidFill>
                          <a:effectLst/>
                        </a:rPr>
                        <a:t>№</a:t>
                      </a:r>
                      <a:endParaRPr kumimoji="0" lang="ru-RU" sz="1400" b="1" i="0" u="none" strike="noStrike" cap="none" normalizeH="0" baseline="0" dirty="0" smtClean="0">
                        <a:ln>
                          <a:noFill/>
                        </a:ln>
                        <a:solidFill>
                          <a:schemeClr val="bg1"/>
                        </a:solidFill>
                        <a:effectLst/>
                        <a:latin typeface="Calibri" pitchFamily="34" charset="0"/>
                        <a:ea typeface="Calibri" pitchFamily="34" charset="0"/>
                        <a:cs typeface="Calibri" pitchFamily="34" charset="0"/>
                      </a:endParaRPr>
                    </a:p>
                  </a:txBody>
                  <a:tcPr marL="36000" marR="0" marT="0" marB="0" anchor="ctr" horzOverflow="overflow">
                    <a:solidFill>
                      <a:schemeClr val="accent6"/>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bg1"/>
                          </a:solidFill>
                          <a:effectLst/>
                        </a:rPr>
                        <a:t>Type/subtype</a:t>
                      </a:r>
                      <a:endParaRPr kumimoji="0" lang="ru-RU" sz="1200" b="1" i="0" u="none" strike="noStrike" cap="none" normalizeH="0" baseline="0" dirty="0" smtClean="0">
                        <a:ln>
                          <a:noFill/>
                        </a:ln>
                        <a:solidFill>
                          <a:schemeClr val="bg1"/>
                        </a:solidFill>
                        <a:effectLst/>
                        <a:latin typeface="Calibri" pitchFamily="34" charset="0"/>
                        <a:ea typeface="Calibri" pitchFamily="34" charset="0"/>
                        <a:cs typeface="Calibri" pitchFamily="34" charset="0"/>
                      </a:endParaRPr>
                    </a:p>
                  </a:txBody>
                  <a:tcPr marL="36000" marR="0" marT="0" marB="0" anchor="ctr" horzOverflow="overflow">
                    <a:solidFill>
                      <a:schemeClr val="accent6"/>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bg1"/>
                          </a:solidFill>
                          <a:effectLst/>
                        </a:rPr>
                        <a:t>Characteristic</a:t>
                      </a:r>
                      <a:endParaRPr kumimoji="0" lang="ru-RU" sz="1200" b="1" i="0" u="none" strike="noStrike" cap="none" normalizeH="0" baseline="0" dirty="0" smtClean="0">
                        <a:ln>
                          <a:noFill/>
                        </a:ln>
                        <a:solidFill>
                          <a:schemeClr val="bg1"/>
                        </a:solidFill>
                        <a:effectLst/>
                        <a:latin typeface="Calibri" pitchFamily="34" charset="0"/>
                        <a:ea typeface="Calibri" pitchFamily="34" charset="0"/>
                        <a:cs typeface="Calibri" pitchFamily="34" charset="0"/>
                      </a:endParaRPr>
                    </a:p>
                  </a:txBody>
                  <a:tcPr marL="36000" marR="0" marT="0" marB="0" anchor="ctr" horzOverflow="overflow">
                    <a:solidFill>
                      <a:schemeClr val="accent6"/>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bg1"/>
                          </a:solidFill>
                          <a:effectLst/>
                        </a:rPr>
                        <a:t>Failure mode</a:t>
                      </a:r>
                      <a:endParaRPr kumimoji="0" lang="ru-RU" sz="1200" b="1" i="0" u="none" strike="noStrike" cap="none" normalizeH="0" baseline="0" dirty="0" smtClean="0">
                        <a:ln>
                          <a:noFill/>
                        </a:ln>
                        <a:solidFill>
                          <a:schemeClr val="bg1"/>
                        </a:solidFill>
                        <a:effectLst/>
                        <a:latin typeface="Calibri" pitchFamily="34" charset="0"/>
                        <a:ea typeface="Calibri" pitchFamily="34" charset="0"/>
                        <a:cs typeface="Calibri" pitchFamily="34" charset="0"/>
                      </a:endParaRPr>
                    </a:p>
                  </a:txBody>
                  <a:tcPr marL="36000" marR="0" marT="0" marB="0" anchor="ctr" horzOverflow="overflow">
                    <a:solidFill>
                      <a:schemeClr val="accent6"/>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bg1"/>
                          </a:solidFill>
                          <a:effectLst/>
                        </a:rPr>
                        <a:t>Manifestation</a:t>
                      </a:r>
                    </a:p>
                  </a:txBody>
                  <a:tcPr marL="36000" marR="0" marT="0" marB="0" anchor="ctr" horzOverflow="overflow">
                    <a:solidFill>
                      <a:schemeClr val="accent6"/>
                    </a:solidFill>
                  </a:tcPr>
                </a:tc>
              </a:tr>
              <a:tr h="443492">
                <a:tc rowSpan="2">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1</a:t>
                      </a:r>
                      <a:endParaRPr kumimoji="0" lang="en-US" sz="1400" b="1" i="0" u="none" strike="noStrike" cap="none" normalizeH="0" baseline="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SEU (Single Event Upset) / MBU (Multiple-Bit upset)</a:t>
                      </a:r>
                      <a:endParaRPr kumimoji="0" lang="ru-RU"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solidFill>
                            <a:schemeClr val="tx1"/>
                          </a:solidFill>
                          <a:effectLst/>
                        </a:rPr>
                        <a:t>Inversion of logical state of memory unit or trigger circuit  / SEU in neighboring unit</a:t>
                      </a:r>
                      <a:endPar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	Reversible failure</a:t>
                      </a:r>
                      <a:endParaRPr kumimoji="0" lang="ru-RU"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pPr>
                      <a:r>
                        <a:rPr kumimoji="0" lang="en-US" sz="1200" u="none" strike="noStrike" cap="none" normalizeH="0" baseline="0" dirty="0" err="1" smtClean="0">
                          <a:ln>
                            <a:noFill/>
                          </a:ln>
                          <a:effectLst/>
                        </a:rPr>
                        <a:t>Bistable</a:t>
                      </a:r>
                      <a:r>
                        <a:rPr kumimoji="0" lang="en-US" sz="1200" u="none" strike="noStrike" cap="none" normalizeH="0" baseline="0" dirty="0" smtClean="0">
                          <a:ln>
                            <a:noFill/>
                          </a:ln>
                          <a:effectLst/>
                        </a:rPr>
                        <a:t> elements</a:t>
                      </a:r>
                    </a:p>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pPr>
                      <a:r>
                        <a:rPr kumimoji="0" lang="en-US" sz="1200" u="none" strike="noStrike" cap="none" normalizeH="0" baseline="0" dirty="0" smtClean="0">
                          <a:ln>
                            <a:noFill/>
                          </a:ln>
                          <a:effectLst/>
                        </a:rPr>
                        <a:t>Logical devices</a:t>
                      </a:r>
                      <a:endParaRPr kumimoji="0" lang="en-US" sz="1200" b="1" i="0" u="none" strike="noStrike" cap="none" normalizeH="0" baseline="0" dirty="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r>
              <a:tr h="295661">
                <a:tc vMerge="1">
                  <a:txBody>
                    <a:bodyPr/>
                    <a:lstStyle/>
                    <a:p>
                      <a:endParaRPr lang="ru-RU"/>
                    </a:p>
                  </a:txBody>
                  <a:tcPr/>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SEDU (Single Event Destructive Upset)</a:t>
                      </a:r>
                      <a:endParaRPr kumimoji="0" lang="en-US" sz="1200" b="0" i="0" u="none" strike="noStrike" cap="none" normalizeH="0" baseline="0" dirty="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solidFill>
                            <a:schemeClr val="tx1"/>
                          </a:solidFill>
                          <a:effectLst/>
                        </a:rPr>
                        <a:t>Destructive Inversion of logical state of memory unit or trigger circuit </a:t>
                      </a:r>
                      <a:endParaRPr kumimoji="0" lang="ru-RU"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tx1"/>
                          </a:solidFill>
                          <a:effectLst/>
                          <a:latin typeface="+mn-lt"/>
                          <a:ea typeface="+mn-ea"/>
                          <a:cs typeface="+mn-cs"/>
                        </a:rPr>
                        <a:t>Catastrophic failure</a:t>
                      </a:r>
                    </a:p>
                  </a:txBody>
                  <a:tcPr marL="36000" marR="0" marT="0" marB="0" anchor="ctr" horzOverflow="overflow"/>
                </a:tc>
                <a:tc>
                  <a:txBody>
                    <a:bodyPr/>
                    <a:lstStyle/>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pPr>
                      <a:r>
                        <a:rPr kumimoji="0" lang="en-US" sz="1200" u="none" strike="noStrike" cap="none" normalizeH="0" baseline="0" dirty="0" err="1" smtClean="0">
                          <a:ln>
                            <a:noFill/>
                          </a:ln>
                          <a:effectLst/>
                        </a:rPr>
                        <a:t>Bistable</a:t>
                      </a:r>
                      <a:r>
                        <a:rPr kumimoji="0" lang="en-US" sz="1200" u="none" strike="noStrike" cap="none" normalizeH="0" baseline="0" dirty="0" smtClean="0">
                          <a:ln>
                            <a:noFill/>
                          </a:ln>
                          <a:effectLst/>
                        </a:rPr>
                        <a:t> elements</a:t>
                      </a:r>
                    </a:p>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pPr>
                      <a:r>
                        <a:rPr kumimoji="0" lang="en-US" sz="1200" u="none" strike="noStrike" cap="none" normalizeH="0" baseline="0" dirty="0" smtClean="0">
                          <a:ln>
                            <a:noFill/>
                          </a:ln>
                          <a:effectLst/>
                        </a:rPr>
                        <a:t>Logical devices</a:t>
                      </a:r>
                      <a:endParaRPr kumimoji="0" lang="en-US" sz="1200" b="1" i="0" u="none" strike="noStrike" cap="none" normalizeH="0" baseline="0" dirty="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r>
              <a:tr h="320040">
                <a:tc rowSpan="3">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a:t>
                      </a:r>
                      <a:endParaRPr kumimoji="0" lang="en-US" sz="1400" b="1" i="0" u="none" strike="noStrike" cap="none" normalizeH="0" baseline="0" dirty="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tx1"/>
                          </a:solidFill>
                          <a:effectLst/>
                          <a:latin typeface="+mn-lt"/>
                          <a:ea typeface="+mn-ea"/>
                          <a:cs typeface="+mn-cs"/>
                        </a:rPr>
                        <a:t>SEL (Single Event L</a:t>
                      </a:r>
                      <a:r>
                        <a:rPr kumimoji="0" lang="ru-RU" sz="1200" u="none" strike="noStrike" kern="1200" cap="none" normalizeH="0" baseline="0" dirty="0" smtClean="0">
                          <a:ln>
                            <a:noFill/>
                          </a:ln>
                          <a:solidFill>
                            <a:schemeClr val="tx1"/>
                          </a:solidFill>
                          <a:effectLst/>
                          <a:latin typeface="+mn-lt"/>
                          <a:ea typeface="+mn-ea"/>
                          <a:cs typeface="+mn-cs"/>
                        </a:rPr>
                        <a:t>а</a:t>
                      </a:r>
                      <a:r>
                        <a:rPr kumimoji="0" lang="en-US" sz="1200" u="none" strike="noStrike" kern="1200" cap="none" normalizeH="0" baseline="0" dirty="0" err="1" smtClean="0">
                          <a:ln>
                            <a:noFill/>
                          </a:ln>
                          <a:solidFill>
                            <a:schemeClr val="tx1"/>
                          </a:solidFill>
                          <a:effectLst/>
                          <a:latin typeface="+mn-lt"/>
                          <a:ea typeface="+mn-ea"/>
                          <a:cs typeface="+mn-cs"/>
                        </a:rPr>
                        <a:t>tchup</a:t>
                      </a:r>
                      <a:r>
                        <a:rPr kumimoji="0" lang="ru-RU" sz="1200" u="none" strike="noStrike" kern="1200" cap="none" normalizeH="0" baseline="0" dirty="0" smtClean="0">
                          <a:ln>
                            <a:noFill/>
                          </a:ln>
                          <a:solidFill>
                            <a:schemeClr val="tx1"/>
                          </a:solidFill>
                          <a:effectLst/>
                          <a:latin typeface="+mn-lt"/>
                          <a:ea typeface="+mn-ea"/>
                          <a:cs typeface="+mn-cs"/>
                        </a:rPr>
                        <a:t>)</a:t>
                      </a:r>
                      <a:endParaRPr kumimoji="0" lang="en-US"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tx1"/>
                          </a:solidFill>
                          <a:effectLst/>
                          <a:latin typeface="+mn-lt"/>
                          <a:ea typeface="+mn-ea"/>
                          <a:cs typeface="+mn-cs"/>
                        </a:rPr>
                        <a:t>Inclusion of the parasitic four- layer p-n-p-n structure leading to harsh increase circuit current</a:t>
                      </a: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tx1"/>
                          </a:solidFill>
                          <a:effectLst/>
                          <a:latin typeface="+mn-lt"/>
                          <a:ea typeface="+mn-ea"/>
                          <a:cs typeface="+mn-cs"/>
                        </a:rPr>
                        <a:t>Catastrophic (reversible) failure</a:t>
                      </a: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c>
                  <a:txBody>
                    <a:bodyPr/>
                    <a:lstStyle/>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pPr>
                      <a:r>
                        <a:rPr kumimoji="0" lang="en-US" sz="1200" u="none" strike="noStrike" cap="none" normalizeH="0" baseline="0" dirty="0" smtClean="0">
                          <a:ln>
                            <a:noFill/>
                          </a:ln>
                          <a:effectLst/>
                        </a:rPr>
                        <a:t>All CMOS elements </a:t>
                      </a:r>
                    </a:p>
                  </a:txBody>
                  <a:tcPr marL="36000" marR="0" marT="0" marB="0" anchor="ctr" horzOverflow="overflow"/>
                </a:tc>
              </a:tr>
              <a:tr h="160020">
                <a:tc vMerge="1">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tx1"/>
                          </a:solidFill>
                          <a:effectLst/>
                          <a:latin typeface="+mn-lt"/>
                          <a:ea typeface="+mn-ea"/>
                          <a:cs typeface="+mn-cs"/>
                        </a:rPr>
                        <a:t>SEB (Single event burnout)</a:t>
                      </a: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tx1"/>
                          </a:solidFill>
                          <a:effectLst/>
                          <a:latin typeface="+mn-lt"/>
                          <a:ea typeface="+mn-ea"/>
                          <a:cs typeface="+mn-cs"/>
                        </a:rPr>
                        <a:t>Burnout of MOS structure, analog of SEL</a:t>
                      </a: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c>
                  <a:txBody>
                    <a:bodyPr/>
                    <a:lstStyle/>
                    <a:p>
                      <a:pPr marL="0" marR="0" lvl="0" indent="0" algn="ctr" defTabSz="0" rtl="0" eaLnBrk="1" fontAlgn="base" latinLnBrk="0" hangingPunct="1">
                        <a:lnSpc>
                          <a:spcPct val="100000"/>
                        </a:lnSpc>
                        <a:spcBef>
                          <a:spcPct val="0"/>
                        </a:spcBef>
                        <a:spcAft>
                          <a:spcPct val="0"/>
                        </a:spcAft>
                        <a:buClrTx/>
                        <a:buSzTx/>
                        <a:buFontTx/>
                        <a:buNone/>
                        <a:tabLst/>
                        <a:defRPr/>
                      </a:pPr>
                      <a:r>
                        <a:rPr kumimoji="0" lang="en-US" sz="1200" u="none" strike="noStrike" kern="1200" cap="none" normalizeH="0" baseline="0" dirty="0" smtClean="0">
                          <a:ln>
                            <a:noFill/>
                          </a:ln>
                          <a:solidFill>
                            <a:schemeClr val="tx1"/>
                          </a:solidFill>
                          <a:effectLst/>
                          <a:latin typeface="+mn-lt"/>
                          <a:ea typeface="+mn-ea"/>
                          <a:cs typeface="+mn-cs"/>
                        </a:rPr>
                        <a:t>Catastrophic failure</a:t>
                      </a:r>
                    </a:p>
                    <a:p>
                      <a:pPr marL="0" marR="0" lvl="0" indent="0" algn="ctr" defTabSz="0" rtl="0" eaLnBrk="1" fontAlgn="base" latinLnBrk="0" hangingPunct="1">
                        <a:lnSpc>
                          <a:spcPct val="100000"/>
                        </a:lnSpc>
                        <a:spcBef>
                          <a:spcPct val="0"/>
                        </a:spcBef>
                        <a:spcAft>
                          <a:spcPct val="0"/>
                        </a:spcAft>
                        <a:buClrTx/>
                        <a:buSzTx/>
                        <a:buFontTx/>
                        <a:buNone/>
                        <a:tabLst/>
                      </a:pP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c>
                  <a:txBody>
                    <a:bodyPr/>
                    <a:lstStyle/>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pPr>
                      <a:r>
                        <a:rPr kumimoji="0" lang="en-US" sz="1200" u="none" strike="noStrike" cap="none" normalizeH="0" baseline="0" dirty="0" smtClean="0">
                          <a:ln>
                            <a:noFill/>
                          </a:ln>
                          <a:effectLst/>
                        </a:rPr>
                        <a:t>Power MOS devices</a:t>
                      </a:r>
                    </a:p>
                  </a:txBody>
                  <a:tcPr marL="36000" marR="0" marT="0" marB="0" anchor="ctr" horzOverflow="overflow"/>
                </a:tc>
              </a:tr>
              <a:tr h="160020">
                <a:tc vMerge="1">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tx1"/>
                          </a:solidFill>
                          <a:effectLst/>
                          <a:latin typeface="+mn-lt"/>
                          <a:ea typeface="+mn-ea"/>
                          <a:cs typeface="+mn-cs"/>
                        </a:rPr>
                        <a:t>SESB (Single Event Snapback)</a:t>
                      </a: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tx1"/>
                          </a:solidFill>
                          <a:effectLst/>
                          <a:latin typeface="+mn-lt"/>
                          <a:ea typeface="+mn-ea"/>
                          <a:cs typeface="+mn-cs"/>
                        </a:rPr>
                        <a:t>Snapback in SOI CMOS structure, analog of SEL</a:t>
                      </a: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c>
                  <a:txBody>
                    <a:bodyPr/>
                    <a:lstStyle/>
                    <a:p>
                      <a:pPr marL="0" marR="0" lvl="0" indent="0" algn="ctr" defTabSz="0" rtl="0" eaLnBrk="1" fontAlgn="base" latinLnBrk="0" hangingPunct="1">
                        <a:lnSpc>
                          <a:spcPct val="100000"/>
                        </a:lnSpc>
                        <a:spcBef>
                          <a:spcPct val="0"/>
                        </a:spcBef>
                        <a:spcAft>
                          <a:spcPct val="0"/>
                        </a:spcAft>
                        <a:buClrTx/>
                        <a:buSzTx/>
                        <a:buFontTx/>
                        <a:buNone/>
                        <a:tabLst/>
                        <a:defRPr/>
                      </a:pPr>
                      <a:r>
                        <a:rPr kumimoji="0" lang="en-US" sz="1200" u="none" strike="noStrike" kern="1200" cap="none" normalizeH="0" baseline="0" dirty="0" smtClean="0">
                          <a:ln>
                            <a:noFill/>
                          </a:ln>
                          <a:solidFill>
                            <a:schemeClr val="tx1"/>
                          </a:solidFill>
                          <a:effectLst/>
                          <a:latin typeface="+mn-lt"/>
                          <a:ea typeface="+mn-ea"/>
                          <a:cs typeface="+mn-cs"/>
                        </a:rPr>
                        <a:t>Catastrophic failure</a:t>
                      </a:r>
                    </a:p>
                    <a:p>
                      <a:pPr marL="0" marR="0" lvl="0" indent="0" algn="ctr" defTabSz="0" rtl="0" eaLnBrk="1" fontAlgn="base" latinLnBrk="0" hangingPunct="1">
                        <a:lnSpc>
                          <a:spcPct val="100000"/>
                        </a:lnSpc>
                        <a:spcBef>
                          <a:spcPct val="0"/>
                        </a:spcBef>
                        <a:spcAft>
                          <a:spcPct val="0"/>
                        </a:spcAft>
                        <a:buClrTx/>
                        <a:buSzTx/>
                        <a:buFontTx/>
                        <a:buNone/>
                        <a:tabLst/>
                      </a:pP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c>
                  <a:txBody>
                    <a:bodyPr/>
                    <a:lstStyle/>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pPr>
                      <a:r>
                        <a:rPr kumimoji="0" lang="en-US" sz="1200" u="none" strike="noStrike" cap="none" normalizeH="0" baseline="0" dirty="0" smtClean="0">
                          <a:ln>
                            <a:noFill/>
                          </a:ln>
                          <a:effectLst/>
                        </a:rPr>
                        <a:t>SOI devices</a:t>
                      </a:r>
                    </a:p>
                  </a:txBody>
                  <a:tcPr marL="36000" marR="0" marT="0" marB="0" anchor="ctr" horzOverflow="overflow"/>
                </a:tc>
              </a:tr>
              <a:tr h="456495">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3</a:t>
                      </a:r>
                      <a:endParaRPr kumimoji="0" lang="en-US" sz="1400" b="1" i="0" u="none" strike="noStrike" cap="none" normalizeH="0" baseline="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SEH</a:t>
                      </a:r>
                      <a:r>
                        <a:rPr kumimoji="0" lang="ru-RU" sz="1200" u="none" strike="noStrike" cap="none" normalizeH="0" baseline="0" dirty="0" smtClean="0">
                          <a:ln>
                            <a:noFill/>
                          </a:ln>
                          <a:effectLst/>
                        </a:rPr>
                        <a:t>Е</a:t>
                      </a:r>
                      <a:r>
                        <a:rPr kumimoji="0" lang="en-US" sz="1200" u="none" strike="noStrike" cap="none" normalizeH="0" baseline="0" dirty="0" smtClean="0">
                          <a:ln>
                            <a:noFill/>
                          </a:ln>
                          <a:effectLst/>
                        </a:rPr>
                        <a:t> (Single Event Hard Error)</a:t>
                      </a:r>
                      <a:endParaRPr kumimoji="0" lang="en-US" sz="1200" b="1" i="0" u="none" strike="noStrike" cap="none" normalizeH="0" baseline="0" dirty="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err="1" smtClean="0">
                          <a:ln>
                            <a:noFill/>
                          </a:ln>
                          <a:solidFill>
                            <a:schemeClr val="tx1"/>
                          </a:solidFill>
                          <a:effectLst/>
                        </a:rPr>
                        <a:t>Microdose</a:t>
                      </a:r>
                      <a:r>
                        <a:rPr kumimoji="0" lang="en-US" sz="1200" u="none" strike="noStrike" cap="none" normalizeH="0" baseline="0" dirty="0" smtClean="0">
                          <a:ln>
                            <a:noFill/>
                          </a:ln>
                          <a:solidFill>
                            <a:schemeClr val="tx1"/>
                          </a:solidFill>
                          <a:effectLst/>
                        </a:rPr>
                        <a:t> effect</a:t>
                      </a:r>
                      <a:endParaRPr kumimoji="0" lang="ru-RU"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tx1"/>
                          </a:solidFill>
                          <a:effectLst/>
                          <a:latin typeface="+mn-lt"/>
                          <a:ea typeface="+mn-ea"/>
                          <a:cs typeface="+mn-cs"/>
                        </a:rPr>
                        <a:t>Catastrophic failure</a:t>
                      </a: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c>
                  <a:txBody>
                    <a:bodyPr/>
                    <a:lstStyle/>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pPr>
                      <a:r>
                        <a:rPr kumimoji="0" lang="en-US" sz="1200" u="none" strike="noStrike" cap="none" normalizeH="0" baseline="0" dirty="0" smtClean="0">
                          <a:ln>
                            <a:noFill/>
                          </a:ln>
                          <a:effectLst/>
                        </a:rPr>
                        <a:t>All types of devices</a:t>
                      </a:r>
                      <a:endParaRPr kumimoji="0" lang="en-US"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r>
              <a:tr h="295661">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4</a:t>
                      </a:r>
                      <a:endParaRPr kumimoji="0" lang="en-US" sz="1400" b="1" i="0" u="none" strike="noStrike" cap="none" normalizeH="0" baseline="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SEFI (Single Event Functional Interrupt)</a:t>
                      </a:r>
                      <a:endParaRPr kumimoji="0" lang="en-US" sz="1200" b="1" i="0" u="none" strike="noStrike" cap="none" normalizeH="0" baseline="0" dirty="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tx1"/>
                          </a:solidFill>
                          <a:effectLst/>
                        </a:rPr>
                        <a:t>Inversion of logical state of memory unit or trigger circuit operation leading to violation of program progress (for example, program </a:t>
                      </a:r>
                      <a:r>
                        <a:rPr kumimoji="0" lang="en-US" sz="1200" u="none" strike="noStrike" cap="none" normalizeH="0" baseline="0" dirty="0" err="1" smtClean="0">
                          <a:ln>
                            <a:noFill/>
                          </a:ln>
                          <a:solidFill>
                            <a:schemeClr val="tx1"/>
                          </a:solidFill>
                          <a:effectLst/>
                        </a:rPr>
                        <a:t>hangup</a:t>
                      </a:r>
                      <a:r>
                        <a:rPr kumimoji="0" lang="en-US" sz="1200" u="none" strike="noStrike" cap="none" normalizeH="0" baseline="0" dirty="0" smtClean="0">
                          <a:ln>
                            <a:noFill/>
                          </a:ln>
                          <a:solidFill>
                            <a:schemeClr val="tx1"/>
                          </a:solidFill>
                          <a:effectLst/>
                        </a:rPr>
                        <a:t>)</a:t>
                      </a:r>
                      <a:endParaRPr kumimoji="0" lang="ru-RU"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Reversible failure</a:t>
                      </a: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c>
                  <a:txBody>
                    <a:bodyPr/>
                    <a:lstStyle/>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pPr>
                      <a:r>
                        <a:rPr kumimoji="0" lang="en-US" sz="1200" u="none" strike="noStrike" kern="1200" cap="none" normalizeH="0" baseline="0" dirty="0" smtClean="0">
                          <a:ln>
                            <a:noFill/>
                          </a:ln>
                          <a:solidFill>
                            <a:schemeClr val="tx1"/>
                          </a:solidFill>
                          <a:effectLst/>
                          <a:latin typeface="+mn-lt"/>
                          <a:ea typeface="+mn-ea"/>
                          <a:cs typeface="+mn-cs"/>
                        </a:rPr>
                        <a:t>Controllers</a:t>
                      </a:r>
                    </a:p>
                  </a:txBody>
                  <a:tcPr marL="36000" marR="0" marT="0" marB="0" anchor="ctr" horzOverflow="overflow"/>
                </a:tc>
              </a:tr>
              <a:tr h="295661">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5</a:t>
                      </a:r>
                      <a:endParaRPr kumimoji="0" lang="en-US" sz="1400" b="1" i="0" u="none" strike="noStrike" cap="none" normalizeH="0" baseline="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SEDR </a:t>
                      </a:r>
                      <a:r>
                        <a:rPr kumimoji="0" lang="ru-RU" sz="1200" u="none" strike="noStrike" cap="none" normalizeH="0" baseline="0" dirty="0" smtClean="0">
                          <a:ln>
                            <a:noFill/>
                          </a:ln>
                          <a:effectLst/>
                        </a:rPr>
                        <a:t>(</a:t>
                      </a:r>
                      <a:r>
                        <a:rPr kumimoji="0" lang="en-US" sz="1200" u="none" strike="noStrike" cap="none" normalizeH="0" baseline="0" dirty="0" smtClean="0">
                          <a:ln>
                            <a:noFill/>
                          </a:ln>
                          <a:effectLst/>
                        </a:rPr>
                        <a:t>Single  Event Dielectric Rupture) </a:t>
                      </a:r>
                      <a:endParaRPr kumimoji="0" lang="en-US" sz="1200" b="1" i="0" u="none" strike="noStrike" cap="none" normalizeH="0" baseline="0" dirty="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tx1"/>
                          </a:solidFill>
                          <a:effectLst/>
                        </a:rPr>
                        <a:t>Breakdown of dielectric along nuclear track</a:t>
                      </a:r>
                      <a:endParaRPr kumimoji="0" lang="ru-RU"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tx1"/>
                          </a:solidFill>
                          <a:effectLst/>
                          <a:latin typeface="+mn-lt"/>
                          <a:ea typeface="+mn-ea"/>
                          <a:cs typeface="+mn-cs"/>
                        </a:rPr>
                        <a:t>Catastrophic failure</a:t>
                      </a: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c>
                  <a:txBody>
                    <a:bodyPr/>
                    <a:lstStyle/>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pPr>
                      <a:r>
                        <a:rPr kumimoji="0" lang="en-US" sz="1200" u="none" strike="noStrike" cap="none" normalizeH="0" baseline="0" dirty="0" smtClean="0">
                          <a:ln>
                            <a:noFill/>
                          </a:ln>
                          <a:effectLst/>
                        </a:rPr>
                        <a:t>MOS-structure</a:t>
                      </a:r>
                    </a:p>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pPr>
                      <a:r>
                        <a:rPr kumimoji="0" lang="en-US" sz="1200" u="none" strike="noStrike" kern="1200" cap="none" normalizeH="0" baseline="0" dirty="0" smtClean="0">
                          <a:ln>
                            <a:noFill/>
                          </a:ln>
                          <a:solidFill>
                            <a:schemeClr val="tx1"/>
                          </a:solidFill>
                          <a:effectLst/>
                          <a:latin typeface="+mn-lt"/>
                          <a:ea typeface="+mn-ea"/>
                          <a:cs typeface="+mn-cs"/>
                        </a:rPr>
                        <a:t>Linear devices</a:t>
                      </a: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r>
              <a:tr h="295661">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6</a:t>
                      </a:r>
                      <a:endParaRPr kumimoji="0" lang="en-US" sz="1400" b="1" i="0" u="none" strike="noStrike" cap="none" normalizeH="0" baseline="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SET (Single Event Transient)</a:t>
                      </a:r>
                      <a:endParaRPr kumimoji="0" lang="en-US" sz="1200" b="1" i="0" u="none" strike="noStrike" cap="none" normalizeH="0" baseline="0" dirty="0" smtClean="0">
                        <a:ln>
                          <a:noFill/>
                        </a:ln>
                        <a:solidFill>
                          <a:srgbClr val="0000CC"/>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tx1"/>
                          </a:solidFill>
                          <a:effectLst/>
                        </a:rPr>
                        <a:t>Short- time pulse in output  element of  analog or digital IC </a:t>
                      </a:r>
                      <a:endParaRPr kumimoji="0" lang="ru-RU"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36000" marR="0" marT="0" marB="0" anchor="ctr" horzOverflow="overflow"/>
                </a:tc>
                <a:tc>
                  <a:txBody>
                    <a:bodyPr/>
                    <a:lstStyle/>
                    <a:p>
                      <a:pPr marL="0" marR="0" lvl="0" indent="0" algn="ctr" defTabSz="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Reversible failure</a:t>
                      </a: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c>
                  <a:txBody>
                    <a:bodyPr/>
                    <a:lstStyle/>
                    <a:p>
                      <a:pPr marL="285750" marR="0" lvl="0" indent="-193675" algn="l" defTabSz="0" rtl="0" eaLnBrk="1" fontAlgn="base" latinLnBrk="0" hangingPunct="1">
                        <a:lnSpc>
                          <a:spcPct val="100000"/>
                        </a:lnSpc>
                        <a:spcBef>
                          <a:spcPct val="0"/>
                        </a:spcBef>
                        <a:spcAft>
                          <a:spcPct val="0"/>
                        </a:spcAft>
                        <a:buClrTx/>
                        <a:buSzTx/>
                        <a:buFont typeface="Arial" pitchFamily="34" charset="0"/>
                        <a:buChar char="•"/>
                        <a:tabLst/>
                        <a:defRPr/>
                      </a:pPr>
                      <a:r>
                        <a:rPr kumimoji="0" lang="en-US" sz="1200" u="none" strike="noStrike" kern="1200" cap="none" normalizeH="0" baseline="0" dirty="0" smtClean="0">
                          <a:ln>
                            <a:noFill/>
                          </a:ln>
                          <a:solidFill>
                            <a:schemeClr val="tx1"/>
                          </a:solidFill>
                          <a:effectLst/>
                          <a:latin typeface="+mn-lt"/>
                          <a:ea typeface="+mn-ea"/>
                          <a:cs typeface="+mn-cs"/>
                        </a:rPr>
                        <a:t>Input and output signal processing devices</a:t>
                      </a:r>
                      <a:endParaRPr kumimoji="0" lang="ru-RU" sz="1200" u="none" strike="noStrike" kern="1200" cap="none" normalizeH="0" baseline="0" dirty="0" smtClean="0">
                        <a:ln>
                          <a:noFill/>
                        </a:ln>
                        <a:solidFill>
                          <a:schemeClr val="tx1"/>
                        </a:solidFill>
                        <a:effectLst/>
                        <a:latin typeface="+mn-lt"/>
                        <a:ea typeface="+mn-ea"/>
                        <a:cs typeface="+mn-cs"/>
                      </a:endParaRPr>
                    </a:p>
                  </a:txBody>
                  <a:tcPr marL="36000" marR="0" marT="0" marB="0" anchor="ctr" horzOverflow="overflow"/>
                </a:tc>
              </a:tr>
            </a:tbl>
          </a:graphicData>
        </a:graphic>
      </p:graphicFrame>
      <p:sp>
        <p:nvSpPr>
          <p:cNvPr id="5" name="Нижний колонтитул 4"/>
          <p:cNvSpPr>
            <a:spLocks noGrp="1"/>
          </p:cNvSpPr>
          <p:nvPr>
            <p:ph type="ftr" sz="quarter" idx="11"/>
          </p:nvPr>
        </p:nvSpPr>
        <p:spPr>
          <a:xfrm>
            <a:off x="5796136" y="6309320"/>
            <a:ext cx="2895600" cy="365125"/>
          </a:xfrm>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dirty="0" err="1">
                <a:solidFill>
                  <a:srgbClr val="7F7F7F"/>
                </a:solidFill>
              </a:rPr>
              <a:t>Pavel</a:t>
            </a:r>
            <a:r>
              <a:rPr lang="en-US" dirty="0">
                <a:solidFill>
                  <a:srgbClr val="7F7F7F"/>
                </a:solidFill>
              </a:rPr>
              <a:t> </a:t>
            </a:r>
            <a:r>
              <a:rPr lang="en-US" dirty="0" err="1">
                <a:solidFill>
                  <a:srgbClr val="7F7F7F"/>
                </a:solidFill>
              </a:rPr>
              <a:t>Chubunov</a:t>
            </a:r>
            <a:r>
              <a:rPr lang="en-US" dirty="0">
                <a:solidFill>
                  <a:srgbClr val="7F7F7F"/>
                </a:solidFill>
              </a:rPr>
              <a:t> npk1@niikp.org</a:t>
            </a:r>
            <a:endParaRPr lang="fr-FR" dirty="0">
              <a:solidFill>
                <a:srgbClr val="7F7F7F"/>
              </a:solidFill>
            </a:endParaRPr>
          </a:p>
        </p:txBody>
      </p:sp>
      <p:sp>
        <p:nvSpPr>
          <p:cNvPr id="7" name="Номер слайда 4"/>
          <p:cNvSpPr>
            <a:spLocks noGrp="1"/>
          </p:cNvSpPr>
          <p:nvPr>
            <p:ph type="sldNum" sz="quarter" idx="10"/>
          </p:nvPr>
        </p:nvSpPr>
        <p:spPr bwMode="auto">
          <a:xfrm>
            <a:off x="6510338" y="115888"/>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C7CE1C8-66C1-4F14-BADD-E0D938FC9BA5}" type="slidenum">
              <a:rPr lang="ru-RU" smtClean="0">
                <a:solidFill>
                  <a:srgbClr val="000000"/>
                </a:solidFill>
                <a:ea typeface="Calibri" pitchFamily="34" charset="0"/>
              </a:rPr>
              <a:pPr fontAlgn="base">
                <a:spcBef>
                  <a:spcPct val="0"/>
                </a:spcBef>
                <a:spcAft>
                  <a:spcPct val="0"/>
                </a:spcAft>
              </a:pPr>
              <a:t>3</a:t>
            </a:fld>
            <a:endParaRPr lang="ru-RU" smtClean="0">
              <a:solidFill>
                <a:srgbClr val="000000"/>
              </a:solidFill>
              <a:ea typeface="Calibri" pitchFamily="34" charset="0"/>
            </a:endParaRPr>
          </a:p>
        </p:txBody>
      </p:sp>
    </p:spTree>
    <p:extLst>
      <p:ext uri="{BB962C8B-B14F-4D97-AF65-F5344CB8AC3E}">
        <p14:creationId xmlns:p14="http://schemas.microsoft.com/office/powerpoint/2010/main" val="324285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136" y="476672"/>
            <a:ext cx="8229600" cy="936104"/>
          </a:xfrm>
        </p:spPr>
        <p:txBody>
          <a:bodyPr>
            <a:normAutofit/>
          </a:bodyPr>
          <a:lstStyle/>
          <a:p>
            <a:r>
              <a:rPr lang="en-US" sz="1800" dirty="0" smtClean="0">
                <a:effectLst/>
                <a:latin typeface="Arial" pitchFamily="34" charset="0"/>
                <a:cs typeface="Arial" pitchFamily="34" charset="0"/>
              </a:rPr>
              <a:t>Composition of space radiation environment (heavy ions) induced single event effect</a:t>
            </a:r>
            <a:endParaRPr lang="ru-RU" sz="1800" dirty="0">
              <a:effectLst/>
              <a:latin typeface="Arial" pitchFamily="34" charset="0"/>
              <a:cs typeface="Arial" pitchFamily="34" charset="0"/>
            </a:endParaRPr>
          </a:p>
        </p:txBody>
      </p:sp>
      <p:sp>
        <p:nvSpPr>
          <p:cNvPr id="3" name="TextBox 2"/>
          <p:cNvSpPr txBox="1"/>
          <p:nvPr/>
        </p:nvSpPr>
        <p:spPr>
          <a:xfrm>
            <a:off x="621625" y="5013176"/>
            <a:ext cx="3707824" cy="738664"/>
          </a:xfrm>
          <a:prstGeom prst="rect">
            <a:avLst/>
          </a:prstGeom>
          <a:noFill/>
        </p:spPr>
        <p:txBody>
          <a:bodyPr wrap="square" rtlCol="0">
            <a:spAutoFit/>
          </a:bodyPr>
          <a:lstStyle/>
          <a:p>
            <a:r>
              <a:rPr lang="en-US" sz="1400" dirty="0" smtClean="0"/>
              <a:t>Linear energy transfer fluence spectrum of an example 2 year mission, 50% confidence interval behind 100 mils Al shielding [1]</a:t>
            </a:r>
            <a:endParaRPr lang="ru-RU" sz="1400" dirty="0"/>
          </a:p>
        </p:txBody>
      </p:sp>
      <p:sp>
        <p:nvSpPr>
          <p:cNvPr id="8" name="TextBox 7"/>
          <p:cNvSpPr txBox="1"/>
          <p:nvPr/>
        </p:nvSpPr>
        <p:spPr>
          <a:xfrm>
            <a:off x="4788024" y="5074731"/>
            <a:ext cx="3707824" cy="307777"/>
          </a:xfrm>
          <a:prstGeom prst="rect">
            <a:avLst/>
          </a:prstGeom>
          <a:noFill/>
        </p:spPr>
        <p:txBody>
          <a:bodyPr wrap="square" rtlCol="0">
            <a:spAutoFit/>
          </a:bodyPr>
          <a:lstStyle/>
          <a:p>
            <a:r>
              <a:rPr lang="en-US" sz="1400" dirty="0" smtClean="0"/>
              <a:t>GCR spectra for several ions [1]</a:t>
            </a:r>
            <a:endParaRPr lang="ru-RU" sz="1400" dirty="0"/>
          </a:p>
        </p:txBody>
      </p:sp>
      <p:sp>
        <p:nvSpPr>
          <p:cNvPr id="9" name="TextBox 8"/>
          <p:cNvSpPr txBox="1"/>
          <p:nvPr/>
        </p:nvSpPr>
        <p:spPr>
          <a:xfrm>
            <a:off x="539551" y="1556792"/>
            <a:ext cx="3789897" cy="584775"/>
          </a:xfrm>
          <a:prstGeom prst="rect">
            <a:avLst/>
          </a:prstGeom>
          <a:noFill/>
        </p:spPr>
        <p:txBody>
          <a:bodyPr wrap="square" rtlCol="0">
            <a:spAutoFit/>
          </a:bodyPr>
          <a:lstStyle/>
          <a:p>
            <a:r>
              <a:rPr lang="en-US" sz="1600" dirty="0" smtClean="0"/>
              <a:t>1. Solar energetic particles: protons and ions Z=2 to 92, E up to 10 </a:t>
            </a:r>
            <a:r>
              <a:rPr lang="en-US" sz="1600" dirty="0" err="1" smtClean="0"/>
              <a:t>GeV</a:t>
            </a:r>
            <a:r>
              <a:rPr lang="en-US" sz="1600" dirty="0" smtClean="0"/>
              <a:t>/n [1]</a:t>
            </a:r>
            <a:endParaRPr lang="ru-RU" sz="1600" dirty="0"/>
          </a:p>
        </p:txBody>
      </p:sp>
      <p:sp>
        <p:nvSpPr>
          <p:cNvPr id="10" name="TextBox 9"/>
          <p:cNvSpPr txBox="1"/>
          <p:nvPr/>
        </p:nvSpPr>
        <p:spPr>
          <a:xfrm>
            <a:off x="4536584" y="1556792"/>
            <a:ext cx="3707824" cy="584775"/>
          </a:xfrm>
          <a:prstGeom prst="rect">
            <a:avLst/>
          </a:prstGeom>
          <a:noFill/>
        </p:spPr>
        <p:txBody>
          <a:bodyPr wrap="square" rtlCol="0">
            <a:spAutoFit/>
          </a:bodyPr>
          <a:lstStyle/>
          <a:p>
            <a:r>
              <a:rPr lang="en-US" sz="1600" dirty="0"/>
              <a:t>2</a:t>
            </a:r>
            <a:r>
              <a:rPr lang="en-US" sz="1600" dirty="0" smtClean="0"/>
              <a:t>. Galactic Cosmic Rays: protons and ions Z=2 to 92, E up to 10</a:t>
            </a:r>
            <a:r>
              <a:rPr lang="en-US" sz="1600" baseline="30000" dirty="0" smtClean="0"/>
              <a:t>11</a:t>
            </a:r>
            <a:r>
              <a:rPr lang="en-US" sz="1600" dirty="0" smtClean="0"/>
              <a:t> </a:t>
            </a:r>
            <a:r>
              <a:rPr lang="en-US" sz="1600" dirty="0" err="1" smtClean="0"/>
              <a:t>GeV</a:t>
            </a:r>
            <a:r>
              <a:rPr lang="en-US" sz="1600" dirty="0" smtClean="0"/>
              <a:t> [1]</a:t>
            </a:r>
            <a:endParaRPr lang="ru-RU" sz="1600" dirty="0"/>
          </a:p>
        </p:txBody>
      </p:sp>
      <p:sp>
        <p:nvSpPr>
          <p:cNvPr id="11" name="TextBox 10"/>
          <p:cNvSpPr txBox="1"/>
          <p:nvPr/>
        </p:nvSpPr>
        <p:spPr>
          <a:xfrm>
            <a:off x="323528" y="5680406"/>
            <a:ext cx="8640960" cy="430887"/>
          </a:xfrm>
          <a:prstGeom prst="rect">
            <a:avLst/>
          </a:prstGeom>
          <a:noFill/>
        </p:spPr>
        <p:txBody>
          <a:bodyPr wrap="square" rtlCol="0">
            <a:spAutoFit/>
          </a:bodyPr>
          <a:lstStyle/>
          <a:p>
            <a:r>
              <a:rPr lang="en-US" sz="1100" dirty="0"/>
              <a:t>[1] </a:t>
            </a:r>
            <a:r>
              <a:rPr lang="en-US" sz="1100" dirty="0" smtClean="0"/>
              <a:t>M.A</a:t>
            </a:r>
            <a:r>
              <a:rPr lang="en-US" sz="1100" dirty="0"/>
              <a:t>. </a:t>
            </a:r>
            <a:r>
              <a:rPr lang="en-US" sz="1100" dirty="0" err="1"/>
              <a:t>Xapsos</a:t>
            </a:r>
            <a:r>
              <a:rPr lang="en-US" sz="1100" dirty="0"/>
              <a:t>, P.M. O'Neill, and T.P. O'Brien, “Near-Earth space </a:t>
            </a:r>
            <a:r>
              <a:rPr lang="en-US" sz="1100" dirty="0" smtClean="0"/>
              <a:t>radiation models</a:t>
            </a:r>
            <a:r>
              <a:rPr lang="en-US" sz="1100" dirty="0"/>
              <a:t>,” , IEEE Trans. </a:t>
            </a:r>
            <a:r>
              <a:rPr lang="en-US" sz="1100" dirty="0" err="1"/>
              <a:t>Nucl</a:t>
            </a:r>
            <a:r>
              <a:rPr lang="en-US" sz="1100" dirty="0"/>
              <a:t>. Sci., </a:t>
            </a:r>
            <a:r>
              <a:rPr lang="en-US" sz="1100" dirty="0" smtClean="0"/>
              <a:t>vol. 60</a:t>
            </a:r>
            <a:r>
              <a:rPr lang="en-US" sz="1100" dirty="0"/>
              <a:t>, no. 3, pp. 1681-1705, </a:t>
            </a:r>
            <a:r>
              <a:rPr lang="en-US" sz="1100" dirty="0" smtClean="0"/>
              <a:t>2013</a:t>
            </a:r>
            <a:endParaRPr lang="ru-RU" sz="11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144" y="2177028"/>
            <a:ext cx="4036704" cy="2935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930" y="2195813"/>
            <a:ext cx="3967214" cy="289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Нижний колонтитул 4"/>
          <p:cNvSpPr>
            <a:spLocks noGrp="1"/>
          </p:cNvSpPr>
          <p:nvPr>
            <p:ph type="ftr" sz="quarter" idx="11"/>
          </p:nvPr>
        </p:nvSpPr>
        <p:spPr>
          <a:xfrm>
            <a:off x="5796136" y="6309320"/>
            <a:ext cx="2895600" cy="365125"/>
          </a:xfrm>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dirty="0" err="1">
                <a:solidFill>
                  <a:srgbClr val="7F7F7F"/>
                </a:solidFill>
              </a:rPr>
              <a:t>Pavel</a:t>
            </a:r>
            <a:r>
              <a:rPr lang="en-US" dirty="0">
                <a:solidFill>
                  <a:srgbClr val="7F7F7F"/>
                </a:solidFill>
              </a:rPr>
              <a:t> </a:t>
            </a:r>
            <a:r>
              <a:rPr lang="en-US" dirty="0" err="1">
                <a:solidFill>
                  <a:srgbClr val="7F7F7F"/>
                </a:solidFill>
              </a:rPr>
              <a:t>Chubunov</a:t>
            </a:r>
            <a:r>
              <a:rPr lang="en-US" dirty="0">
                <a:solidFill>
                  <a:srgbClr val="7F7F7F"/>
                </a:solidFill>
              </a:rPr>
              <a:t> npk1@niikp.org</a:t>
            </a:r>
            <a:endParaRPr lang="fr-FR" dirty="0">
              <a:solidFill>
                <a:srgbClr val="7F7F7F"/>
              </a:solidFill>
            </a:endParaRPr>
          </a:p>
        </p:txBody>
      </p:sp>
      <p:sp>
        <p:nvSpPr>
          <p:cNvPr id="13" name="Номер слайда 4"/>
          <p:cNvSpPr>
            <a:spLocks noGrp="1"/>
          </p:cNvSpPr>
          <p:nvPr>
            <p:ph type="sldNum" sz="quarter" idx="10"/>
          </p:nvPr>
        </p:nvSpPr>
        <p:spPr bwMode="auto">
          <a:xfrm>
            <a:off x="6510338" y="115888"/>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000000"/>
                </a:solidFill>
                <a:ea typeface="Calibri" pitchFamily="34" charset="0"/>
              </a:rPr>
              <a:t>4</a:t>
            </a:r>
            <a:endParaRPr lang="ru-RU" dirty="0" smtClean="0">
              <a:solidFill>
                <a:srgbClr val="000000"/>
              </a:solidFill>
              <a:ea typeface="Calibri" pitchFamily="34" charset="0"/>
            </a:endParaRPr>
          </a:p>
        </p:txBody>
      </p:sp>
    </p:spTree>
    <p:extLst>
      <p:ext uri="{BB962C8B-B14F-4D97-AF65-F5344CB8AC3E}">
        <p14:creationId xmlns:p14="http://schemas.microsoft.com/office/powerpoint/2010/main" val="3712676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dirty="0" smtClean="0"/>
              <a:t>SEE testing foundations</a:t>
            </a:r>
            <a:endParaRPr lang="ru-RU" sz="2800" dirty="0"/>
          </a:p>
        </p:txBody>
      </p:sp>
      <p:sp>
        <p:nvSpPr>
          <p:cNvPr id="4" name="Номер слайда 3"/>
          <p:cNvSpPr>
            <a:spLocks noGrp="1"/>
          </p:cNvSpPr>
          <p:nvPr>
            <p:ph type="sldNum" sz="quarter" idx="10"/>
          </p:nvPr>
        </p:nvSpPr>
        <p:spPr/>
        <p:txBody>
          <a:bodyPr/>
          <a:lstStyle/>
          <a:p>
            <a:pPr>
              <a:defRPr/>
            </a:pPr>
            <a:fld id="{049829E5-1A4F-4A0D-8795-934B0BE7EDC9}" type="slidenum">
              <a:rPr lang="ru-RU" smtClean="0"/>
              <a:pPr>
                <a:defRPr/>
              </a:pPr>
              <a:t>5</a:t>
            </a:fld>
            <a:endParaRPr lang="ru-RU"/>
          </a:p>
        </p:txBody>
      </p:sp>
      <p:pic>
        <p:nvPicPr>
          <p:cNvPr id="5" name="Picture 9"/>
          <p:cNvPicPr>
            <a:picLocks noGrp="1" noChangeAspect="1" noChangeArrowheads="1"/>
          </p:cNvPicPr>
          <p:nvPr>
            <p:ph idx="1"/>
          </p:nvPr>
        </p:nvPicPr>
        <p:blipFill>
          <a:blip r:embed="rId2" cstate="print"/>
          <a:srcRect/>
          <a:stretch>
            <a:fillRect/>
          </a:stretch>
        </p:blipFill>
        <p:spPr bwMode="auto">
          <a:xfrm>
            <a:off x="4643438" y="3071810"/>
            <a:ext cx="4154893" cy="2928958"/>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5500694" y="3071810"/>
            <a:ext cx="2928958" cy="369332"/>
          </a:xfrm>
          <a:prstGeom prst="rect">
            <a:avLst/>
          </a:prstGeom>
          <a:solidFill>
            <a:schemeClr val="bg1"/>
          </a:solidFill>
        </p:spPr>
        <p:txBody>
          <a:bodyPr wrap="square" rtlCol="0">
            <a:spAutoFit/>
          </a:bodyPr>
          <a:lstStyle/>
          <a:p>
            <a:r>
              <a:rPr lang="en-US" b="1" dirty="0" smtClean="0"/>
              <a:t>Russian-made SRAM</a:t>
            </a:r>
            <a:endParaRPr lang="ru-RU" b="1" dirty="0"/>
          </a:p>
        </p:txBody>
      </p:sp>
      <p:sp>
        <p:nvSpPr>
          <p:cNvPr id="8" name="Нижний колонтитул 4"/>
          <p:cNvSpPr>
            <a:spLocks noGrp="1"/>
          </p:cNvSpPr>
          <p:nvPr>
            <p:ph type="ftr" sz="quarter" idx="11"/>
          </p:nvPr>
        </p:nvSpPr>
        <p:spPr>
          <a:xfrm>
            <a:off x="5796136" y="6309320"/>
            <a:ext cx="2895600" cy="365125"/>
          </a:xfrm>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dirty="0" err="1">
                <a:solidFill>
                  <a:srgbClr val="7F7F7F"/>
                </a:solidFill>
              </a:rPr>
              <a:t>Pavel</a:t>
            </a:r>
            <a:r>
              <a:rPr lang="en-US" dirty="0">
                <a:solidFill>
                  <a:srgbClr val="7F7F7F"/>
                </a:solidFill>
              </a:rPr>
              <a:t> </a:t>
            </a:r>
            <a:r>
              <a:rPr lang="en-US" dirty="0" err="1">
                <a:solidFill>
                  <a:srgbClr val="7F7F7F"/>
                </a:solidFill>
              </a:rPr>
              <a:t>Chubunov</a:t>
            </a:r>
            <a:r>
              <a:rPr lang="en-US" dirty="0">
                <a:solidFill>
                  <a:srgbClr val="7F7F7F"/>
                </a:solidFill>
              </a:rPr>
              <a:t> npk1@niikp.org</a:t>
            </a:r>
            <a:endParaRPr lang="fr-FR" dirty="0">
              <a:solidFill>
                <a:srgbClr val="7F7F7F"/>
              </a:solidFill>
            </a:endParaRPr>
          </a:p>
        </p:txBody>
      </p:sp>
      <p:sp>
        <p:nvSpPr>
          <p:cNvPr id="9" name="TextBox 8"/>
          <p:cNvSpPr txBox="1"/>
          <p:nvPr/>
        </p:nvSpPr>
        <p:spPr>
          <a:xfrm>
            <a:off x="4958239" y="1643050"/>
            <a:ext cx="3900041" cy="1477328"/>
          </a:xfrm>
          <a:prstGeom prst="rect">
            <a:avLst/>
          </a:prstGeom>
          <a:noFill/>
        </p:spPr>
        <p:txBody>
          <a:bodyPr wrap="square" rtlCol="0">
            <a:spAutoFit/>
          </a:bodyPr>
          <a:lstStyle/>
          <a:p>
            <a:r>
              <a:rPr lang="en-US" dirty="0" smtClean="0"/>
              <a:t>Main SEE hardness characteristics:</a:t>
            </a:r>
          </a:p>
          <a:p>
            <a:pPr>
              <a:buFont typeface="Arial" pitchFamily="34" charset="0"/>
              <a:buChar char="•"/>
            </a:pPr>
            <a:r>
              <a:rPr lang="en-US" dirty="0" smtClean="0"/>
              <a:t>Threshold LET</a:t>
            </a:r>
          </a:p>
          <a:p>
            <a:pPr>
              <a:buFont typeface="Arial" pitchFamily="34" charset="0"/>
              <a:buChar char="•"/>
            </a:pPr>
            <a:r>
              <a:rPr lang="en-US" dirty="0" smtClean="0"/>
              <a:t>Effect cross-section (saturation)</a:t>
            </a:r>
          </a:p>
          <a:p>
            <a:pPr>
              <a:buFont typeface="Arial" pitchFamily="34" charset="0"/>
              <a:buChar char="•"/>
            </a:pPr>
            <a:r>
              <a:rPr lang="en-US" dirty="0" smtClean="0"/>
              <a:t>Dependence of  effect cross-section from ions LET</a:t>
            </a:r>
          </a:p>
        </p:txBody>
      </p:sp>
      <p:sp>
        <p:nvSpPr>
          <p:cNvPr id="10" name="TextBox 9"/>
          <p:cNvSpPr txBox="1"/>
          <p:nvPr/>
        </p:nvSpPr>
        <p:spPr>
          <a:xfrm>
            <a:off x="428596" y="1428736"/>
            <a:ext cx="4143403" cy="4478149"/>
          </a:xfrm>
          <a:prstGeom prst="rect">
            <a:avLst/>
          </a:prstGeom>
          <a:noFill/>
        </p:spPr>
        <p:txBody>
          <a:bodyPr wrap="square" rtlCol="0">
            <a:spAutoFit/>
          </a:bodyPr>
          <a:lstStyle/>
          <a:p>
            <a:r>
              <a:rPr lang="en-US" sz="1900" dirty="0" smtClean="0"/>
              <a:t>The principle of equivalence thresholds LET for space heavy charged particles and </a:t>
            </a:r>
            <a:r>
              <a:rPr lang="en-US" sz="1900" dirty="0" err="1" smtClean="0"/>
              <a:t>monoenergetic</a:t>
            </a:r>
            <a:r>
              <a:rPr lang="en-US" sz="1900" dirty="0" smtClean="0"/>
              <a:t> ions, in which the electronic components having SEE :</a:t>
            </a:r>
          </a:p>
          <a:p>
            <a:r>
              <a:rPr lang="en-US" sz="1900" dirty="0" smtClean="0"/>
              <a:t>equality thresholds LET under the influence of  space heavy charged particles, containing ions of different chemical elements with different spectral and energetic characteristics and any </a:t>
            </a:r>
            <a:r>
              <a:rPr lang="en-US" sz="1900" dirty="0" err="1" smtClean="0"/>
              <a:t>monoenergetic</a:t>
            </a:r>
            <a:r>
              <a:rPr lang="en-US" sz="1900" dirty="0" smtClean="0"/>
              <a:t> ion having a given value of LET, under the influence of which in electronic components appears SEE</a:t>
            </a:r>
            <a:endParaRPr lang="ru-RU" sz="1900" dirty="0"/>
          </a:p>
        </p:txBody>
      </p:sp>
    </p:spTree>
    <p:extLst>
      <p:ext uri="{BB962C8B-B14F-4D97-AF65-F5344CB8AC3E}">
        <p14:creationId xmlns:p14="http://schemas.microsoft.com/office/powerpoint/2010/main" val="417573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smtClean="0">
                <a:solidFill>
                  <a:srgbClr val="E46C0A"/>
                </a:solidFill>
                <a:effectLst>
                  <a:outerShdw blurRad="38100" dist="38100" dir="2700000" algn="tl">
                    <a:srgbClr val="C0C0C0"/>
                  </a:outerShdw>
                </a:effectLst>
                <a:latin typeface="Calibri" pitchFamily="34" charset="0"/>
              </a:rPr>
              <a:t>Requirements to electronic components for space application</a:t>
            </a:r>
            <a:endParaRPr lang="ru-RU" sz="2800" dirty="0" smtClean="0">
              <a:solidFill>
                <a:srgbClr val="E46C0A"/>
              </a:solidFill>
              <a:effectLst>
                <a:outerShdw blurRad="38100" dist="38100" dir="2700000" algn="tl">
                  <a:srgbClr val="C0C0C0"/>
                </a:outerShdw>
              </a:effectLst>
              <a:latin typeface="Calibri" pitchFamily="34" charset="0"/>
            </a:endParaRPr>
          </a:p>
        </p:txBody>
      </p:sp>
      <p:sp>
        <p:nvSpPr>
          <p:cNvPr id="6" name="Прямоугольник 5"/>
          <p:cNvSpPr/>
          <p:nvPr/>
        </p:nvSpPr>
        <p:spPr>
          <a:xfrm>
            <a:off x="431800" y="1484313"/>
            <a:ext cx="8210550" cy="2862322"/>
          </a:xfrm>
          <a:prstGeom prst="rect">
            <a:avLst/>
          </a:prstGeom>
        </p:spPr>
        <p:txBody>
          <a:bodyPr>
            <a:spAutoFit/>
          </a:bodyPr>
          <a:lstStyle/>
          <a:p>
            <a:pPr algn="just">
              <a:spcBef>
                <a:spcPts val="0"/>
              </a:spcBef>
              <a:spcAft>
                <a:spcPts val="0"/>
              </a:spcAft>
            </a:pPr>
            <a:r>
              <a:rPr lang="en-US" sz="2000" dirty="0" smtClean="0">
                <a:solidFill>
                  <a:srgbClr val="000000"/>
                </a:solidFill>
                <a:latin typeface="Calibri" pitchFamily="34" charset="0"/>
                <a:ea typeface="Calibri" pitchFamily="34" charset="0"/>
                <a:cs typeface="Calibri" pitchFamily="34" charset="0"/>
              </a:rPr>
              <a:t>In spacecraft equipment we can apply only electronic components which were tested, and the hardness of which was validated to all types of radiation effects and which also exceeded the specified requirement.</a:t>
            </a:r>
            <a:endParaRPr lang="en-US" sz="2000" b="1" dirty="0" smtClean="0">
              <a:solidFill>
                <a:srgbClr val="000000"/>
              </a:solidFill>
              <a:latin typeface="Calibri" pitchFamily="34" charset="0"/>
              <a:ea typeface="Calibri" pitchFamily="34" charset="0"/>
              <a:cs typeface="Calibri" pitchFamily="34" charset="0"/>
            </a:endParaRPr>
          </a:p>
          <a:p>
            <a:pPr algn="just">
              <a:spcBef>
                <a:spcPts val="0"/>
              </a:spcBef>
              <a:spcAft>
                <a:spcPts val="0"/>
              </a:spcAft>
            </a:pPr>
            <a:r>
              <a:rPr lang="en-US" sz="2000" b="1" dirty="0" smtClean="0">
                <a:solidFill>
                  <a:srgbClr val="000000"/>
                </a:solidFill>
                <a:latin typeface="Calibri" pitchFamily="34" charset="0"/>
                <a:ea typeface="Calibri" pitchFamily="34" charset="0"/>
                <a:cs typeface="Calibri" pitchFamily="34" charset="0"/>
              </a:rPr>
              <a:t>General requirements for electronic components to SEE hardness:</a:t>
            </a:r>
            <a:endParaRPr lang="ru-RU" sz="2000" b="1" dirty="0">
              <a:solidFill>
                <a:srgbClr val="000000"/>
              </a:solidFill>
              <a:latin typeface="Calibri" pitchFamily="34" charset="0"/>
              <a:ea typeface="Calibri" pitchFamily="34" charset="0"/>
              <a:cs typeface="Calibri" pitchFamily="34" charset="0"/>
            </a:endParaRPr>
          </a:p>
          <a:p>
            <a:pPr marL="266700" indent="268288" algn="just" eaLnBrk="1" hangingPunct="1">
              <a:spcBef>
                <a:spcPts val="0"/>
              </a:spcBef>
              <a:spcAft>
                <a:spcPts val="0"/>
              </a:spcAft>
              <a:buFont typeface="Symbol" pitchFamily="18" charset="2"/>
              <a:buChar char="-"/>
            </a:pPr>
            <a:r>
              <a:rPr lang="en-US" sz="2000" dirty="0">
                <a:solidFill>
                  <a:srgbClr val="000000"/>
                </a:solidFill>
                <a:latin typeface="Calibri" pitchFamily="34" charset="0"/>
                <a:ea typeface="Calibri" pitchFamily="34" charset="0"/>
                <a:cs typeface="Calibri" pitchFamily="34" charset="0"/>
              </a:rPr>
              <a:t>LET threshold for SEE (upsets</a:t>
            </a:r>
            <a:r>
              <a:rPr lang="ru-RU" sz="2000" dirty="0" smtClean="0">
                <a:solidFill>
                  <a:srgbClr val="000000"/>
                </a:solidFill>
                <a:latin typeface="Calibri" pitchFamily="34" charset="0"/>
                <a:ea typeface="Calibri" pitchFamily="34" charset="0"/>
                <a:cs typeface="Calibri" pitchFamily="34" charset="0"/>
              </a:rPr>
              <a:t>)</a:t>
            </a:r>
            <a:r>
              <a:rPr lang="en-US" sz="2000" dirty="0" smtClean="0">
                <a:solidFill>
                  <a:srgbClr val="000000"/>
                </a:solidFill>
                <a:latin typeface="Calibri" pitchFamily="34" charset="0"/>
                <a:ea typeface="Calibri" pitchFamily="34" charset="0"/>
                <a:cs typeface="Calibri" pitchFamily="34" charset="0"/>
              </a:rPr>
              <a:t> </a:t>
            </a:r>
            <a:r>
              <a:rPr lang="ru-RU" sz="2000" dirty="0" smtClean="0">
                <a:solidFill>
                  <a:srgbClr val="000000"/>
                </a:solidFill>
                <a:latin typeface="Calibri" pitchFamily="34" charset="0"/>
                <a:ea typeface="Calibri" pitchFamily="34" charset="0"/>
                <a:cs typeface="Calibri" pitchFamily="34" charset="0"/>
              </a:rPr>
              <a:t>≥ </a:t>
            </a:r>
            <a:r>
              <a:rPr lang="en-US" sz="2000" dirty="0" smtClean="0">
                <a:solidFill>
                  <a:srgbClr val="000000"/>
                </a:solidFill>
                <a:latin typeface="Calibri" pitchFamily="34" charset="0"/>
                <a:ea typeface="Calibri" pitchFamily="34" charset="0"/>
                <a:cs typeface="Calibri" pitchFamily="34" charset="0"/>
              </a:rPr>
              <a:t>15</a:t>
            </a:r>
            <a:r>
              <a:rPr lang="ru-RU" sz="2000" dirty="0" smtClean="0">
                <a:solidFill>
                  <a:srgbClr val="000000"/>
                </a:solidFill>
                <a:latin typeface="Calibri" pitchFamily="34" charset="0"/>
                <a:ea typeface="Calibri" pitchFamily="34" charset="0"/>
                <a:cs typeface="Calibri" pitchFamily="34" charset="0"/>
              </a:rPr>
              <a:t> </a:t>
            </a:r>
            <a:r>
              <a:rPr lang="en-US" sz="2000" dirty="0" smtClean="0">
                <a:solidFill>
                  <a:srgbClr val="000000"/>
                </a:solidFill>
                <a:latin typeface="Calibri" pitchFamily="34" charset="0"/>
                <a:ea typeface="Calibri" pitchFamily="34" charset="0"/>
                <a:cs typeface="Calibri" pitchFamily="34" charset="0"/>
              </a:rPr>
              <a:t>MeV·cm</a:t>
            </a:r>
            <a:r>
              <a:rPr lang="en-US" sz="2000" baseline="30000" dirty="0" smtClean="0">
                <a:solidFill>
                  <a:srgbClr val="000000"/>
                </a:solidFill>
                <a:latin typeface="Calibri" pitchFamily="34" charset="0"/>
                <a:ea typeface="Calibri" pitchFamily="34" charset="0"/>
                <a:cs typeface="Calibri" pitchFamily="34" charset="0"/>
              </a:rPr>
              <a:t>2</a:t>
            </a:r>
            <a:r>
              <a:rPr lang="en-US" sz="2000" dirty="0" smtClean="0">
                <a:solidFill>
                  <a:srgbClr val="000000"/>
                </a:solidFill>
                <a:latin typeface="Calibri" pitchFamily="34" charset="0"/>
                <a:ea typeface="Calibri" pitchFamily="34" charset="0"/>
                <a:cs typeface="Calibri" pitchFamily="34" charset="0"/>
              </a:rPr>
              <a:t>/mg</a:t>
            </a:r>
            <a:endParaRPr lang="ru-RU" sz="2000" dirty="0">
              <a:solidFill>
                <a:srgbClr val="000000"/>
              </a:solidFill>
              <a:latin typeface="Calibri" pitchFamily="34" charset="0"/>
              <a:ea typeface="Calibri" pitchFamily="34" charset="0"/>
              <a:cs typeface="Calibri" pitchFamily="34" charset="0"/>
            </a:endParaRPr>
          </a:p>
          <a:p>
            <a:pPr marL="266700" indent="268288" eaLnBrk="1" hangingPunct="1">
              <a:spcBef>
                <a:spcPts val="0"/>
              </a:spcBef>
              <a:spcAft>
                <a:spcPts val="0"/>
              </a:spcAft>
              <a:buFont typeface="Symbol" pitchFamily="18" charset="2"/>
              <a:buChar char="-"/>
            </a:pPr>
            <a:r>
              <a:rPr lang="en-US" sz="2000" dirty="0">
                <a:solidFill>
                  <a:srgbClr val="000000"/>
                </a:solidFill>
                <a:latin typeface="Calibri" pitchFamily="34" charset="0"/>
                <a:ea typeface="Calibri" pitchFamily="34" charset="0"/>
                <a:cs typeface="Calibri" pitchFamily="34" charset="0"/>
              </a:rPr>
              <a:t>LET threshold for SEE (failures</a:t>
            </a:r>
            <a:r>
              <a:rPr lang="ru-RU" sz="2000" dirty="0" smtClean="0">
                <a:solidFill>
                  <a:srgbClr val="000000"/>
                </a:solidFill>
                <a:latin typeface="Calibri" pitchFamily="34" charset="0"/>
                <a:ea typeface="Calibri" pitchFamily="34" charset="0"/>
                <a:cs typeface="Calibri" pitchFamily="34" charset="0"/>
              </a:rPr>
              <a:t>)</a:t>
            </a:r>
            <a:r>
              <a:rPr lang="en-US" sz="2000" dirty="0" smtClean="0">
                <a:solidFill>
                  <a:srgbClr val="000000"/>
                </a:solidFill>
                <a:latin typeface="Calibri" pitchFamily="34" charset="0"/>
                <a:ea typeface="Calibri" pitchFamily="34" charset="0"/>
                <a:cs typeface="Calibri" pitchFamily="34" charset="0"/>
              </a:rPr>
              <a:t> </a:t>
            </a:r>
            <a:r>
              <a:rPr lang="ru-RU" sz="2000" dirty="0" smtClean="0">
                <a:solidFill>
                  <a:srgbClr val="000000"/>
                </a:solidFill>
                <a:latin typeface="Calibri" pitchFamily="34" charset="0"/>
                <a:ea typeface="Calibri" pitchFamily="34" charset="0"/>
                <a:cs typeface="Calibri" pitchFamily="34" charset="0"/>
              </a:rPr>
              <a:t>≥ </a:t>
            </a:r>
            <a:r>
              <a:rPr lang="ru-RU" sz="2000" dirty="0">
                <a:solidFill>
                  <a:srgbClr val="000000"/>
                </a:solidFill>
                <a:latin typeface="Calibri" pitchFamily="34" charset="0"/>
                <a:ea typeface="Calibri" pitchFamily="34" charset="0"/>
                <a:cs typeface="Calibri" pitchFamily="34" charset="0"/>
              </a:rPr>
              <a:t>60 </a:t>
            </a:r>
            <a:r>
              <a:rPr lang="en-US" sz="2000" dirty="0" smtClean="0">
                <a:solidFill>
                  <a:srgbClr val="000000"/>
                </a:solidFill>
                <a:latin typeface="Calibri" pitchFamily="34" charset="0"/>
                <a:ea typeface="Calibri" pitchFamily="34" charset="0"/>
                <a:cs typeface="Calibri" pitchFamily="34" charset="0"/>
              </a:rPr>
              <a:t>MeV·cm</a:t>
            </a:r>
            <a:r>
              <a:rPr lang="en-US" sz="2000" baseline="30000" dirty="0" smtClean="0">
                <a:solidFill>
                  <a:srgbClr val="000000"/>
                </a:solidFill>
                <a:latin typeface="Calibri" pitchFamily="34" charset="0"/>
                <a:ea typeface="Calibri" pitchFamily="34" charset="0"/>
                <a:cs typeface="Calibri" pitchFamily="34" charset="0"/>
              </a:rPr>
              <a:t>2</a:t>
            </a:r>
            <a:r>
              <a:rPr lang="en-US" sz="2000" dirty="0" smtClean="0">
                <a:solidFill>
                  <a:srgbClr val="000000"/>
                </a:solidFill>
                <a:latin typeface="Calibri" pitchFamily="34" charset="0"/>
                <a:ea typeface="Calibri" pitchFamily="34" charset="0"/>
                <a:cs typeface="Calibri" pitchFamily="34" charset="0"/>
              </a:rPr>
              <a:t>/mg</a:t>
            </a:r>
            <a:endParaRPr lang="ru-RU" sz="2000" dirty="0">
              <a:solidFill>
                <a:srgbClr val="000000"/>
              </a:solidFill>
              <a:latin typeface="Calibri" pitchFamily="34" charset="0"/>
              <a:ea typeface="Calibri" pitchFamily="34" charset="0"/>
              <a:cs typeface="Calibri" pitchFamily="34" charset="0"/>
            </a:endParaRPr>
          </a:p>
          <a:p>
            <a:pPr marL="266700" indent="268288" eaLnBrk="1" hangingPunct="1">
              <a:spcBef>
                <a:spcPts val="0"/>
              </a:spcBef>
              <a:spcAft>
                <a:spcPts val="0"/>
              </a:spcAft>
              <a:buFont typeface="Symbol" pitchFamily="18" charset="2"/>
              <a:buChar char="-"/>
            </a:pPr>
            <a:r>
              <a:rPr lang="en-US" sz="2000" dirty="0">
                <a:solidFill>
                  <a:srgbClr val="000000"/>
                </a:solidFill>
                <a:latin typeface="Calibri" pitchFamily="34" charset="0"/>
                <a:ea typeface="Calibri" pitchFamily="34" charset="0"/>
                <a:cs typeface="Calibri" pitchFamily="34" charset="0"/>
              </a:rPr>
              <a:t>Cross-section effects of</a:t>
            </a:r>
            <a:r>
              <a:rPr lang="ru-RU" sz="2000" dirty="0">
                <a:solidFill>
                  <a:srgbClr val="000000"/>
                </a:solidFill>
                <a:latin typeface="Calibri" pitchFamily="34" charset="0"/>
                <a:ea typeface="Calibri" pitchFamily="34" charset="0"/>
                <a:cs typeface="Calibri" pitchFamily="34" charset="0"/>
              </a:rPr>
              <a:t> </a:t>
            </a:r>
            <a:r>
              <a:rPr lang="en-US" sz="2000" dirty="0">
                <a:solidFill>
                  <a:srgbClr val="000000"/>
                </a:solidFill>
                <a:latin typeface="Calibri" pitchFamily="34" charset="0"/>
                <a:ea typeface="Calibri" pitchFamily="34" charset="0"/>
                <a:cs typeface="Calibri" pitchFamily="34" charset="0"/>
              </a:rPr>
              <a:t>LET </a:t>
            </a:r>
            <a:r>
              <a:rPr lang="en-US" sz="2000" dirty="0" smtClean="0">
                <a:solidFill>
                  <a:srgbClr val="000000"/>
                </a:solidFill>
                <a:latin typeface="Calibri" pitchFamily="34" charset="0"/>
                <a:ea typeface="Calibri" pitchFamily="34" charset="0"/>
                <a:cs typeface="Calibri" pitchFamily="34" charset="0"/>
              </a:rPr>
              <a:t>dependence</a:t>
            </a:r>
          </a:p>
          <a:p>
            <a:pPr eaLnBrk="1" hangingPunct="1">
              <a:spcBef>
                <a:spcPts val="0"/>
              </a:spcBef>
              <a:spcAft>
                <a:spcPts val="0"/>
              </a:spcAft>
            </a:pPr>
            <a:r>
              <a:rPr lang="en-US" sz="2000" b="1" dirty="0" smtClean="0">
                <a:solidFill>
                  <a:srgbClr val="000000"/>
                </a:solidFill>
                <a:latin typeface="Calibri" pitchFamily="34" charset="0"/>
                <a:ea typeface="Calibri" pitchFamily="34" charset="0"/>
                <a:cs typeface="Calibri" pitchFamily="34" charset="0"/>
              </a:rPr>
              <a:t>Requirements for concrete mission depends on orbit, active lifetime and probability of non-failure operation</a:t>
            </a:r>
            <a:endParaRPr lang="ru-RU" sz="2000" b="1" dirty="0">
              <a:solidFill>
                <a:srgbClr val="000000"/>
              </a:solidFill>
              <a:latin typeface="Calibri" pitchFamily="34" charset="0"/>
              <a:ea typeface="Calibri" pitchFamily="34" charset="0"/>
              <a:cs typeface="Calibri" pitchFamily="34" charset="0"/>
            </a:endParaRPr>
          </a:p>
        </p:txBody>
      </p:sp>
      <p:sp>
        <p:nvSpPr>
          <p:cNvPr id="5" name="Нижний колонтитул 4"/>
          <p:cNvSpPr>
            <a:spLocks noGrp="1"/>
          </p:cNvSpPr>
          <p:nvPr>
            <p:ph type="ftr" sz="quarter" idx="11"/>
          </p:nvPr>
        </p:nvSpPr>
        <p:spPr>
          <a:xfrm>
            <a:off x="5796136" y="6309320"/>
            <a:ext cx="2895600" cy="365125"/>
          </a:xfrm>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dirty="0" err="1">
                <a:solidFill>
                  <a:srgbClr val="7F7F7F"/>
                </a:solidFill>
              </a:rPr>
              <a:t>Pavel</a:t>
            </a:r>
            <a:r>
              <a:rPr lang="en-US" dirty="0">
                <a:solidFill>
                  <a:srgbClr val="7F7F7F"/>
                </a:solidFill>
              </a:rPr>
              <a:t> </a:t>
            </a:r>
            <a:r>
              <a:rPr lang="en-US" dirty="0" err="1">
                <a:solidFill>
                  <a:srgbClr val="7F7F7F"/>
                </a:solidFill>
              </a:rPr>
              <a:t>Chubunov</a:t>
            </a:r>
            <a:r>
              <a:rPr lang="en-US" dirty="0">
                <a:solidFill>
                  <a:srgbClr val="7F7F7F"/>
                </a:solidFill>
              </a:rPr>
              <a:t> npk1@niikp.org</a:t>
            </a:r>
            <a:endParaRPr lang="fr-FR" dirty="0">
              <a:solidFill>
                <a:srgbClr val="7F7F7F"/>
              </a:solidFill>
            </a:endParaRPr>
          </a:p>
        </p:txBody>
      </p:sp>
      <p:sp>
        <p:nvSpPr>
          <p:cNvPr id="7" name="Номер слайда 4"/>
          <p:cNvSpPr>
            <a:spLocks noGrp="1"/>
          </p:cNvSpPr>
          <p:nvPr>
            <p:ph type="sldNum" sz="quarter" idx="10"/>
          </p:nvPr>
        </p:nvSpPr>
        <p:spPr bwMode="auto">
          <a:xfrm>
            <a:off x="6510338" y="115888"/>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C7CE1C8-66C1-4F14-BADD-E0D938FC9BA5}" type="slidenum">
              <a:rPr lang="ru-RU" smtClean="0">
                <a:solidFill>
                  <a:srgbClr val="000000"/>
                </a:solidFill>
                <a:ea typeface="Calibri" pitchFamily="34" charset="0"/>
              </a:rPr>
              <a:pPr fontAlgn="base">
                <a:spcBef>
                  <a:spcPct val="0"/>
                </a:spcBef>
                <a:spcAft>
                  <a:spcPct val="0"/>
                </a:spcAft>
              </a:pPr>
              <a:t>6</a:t>
            </a:fld>
            <a:endParaRPr lang="ru-RU" smtClean="0">
              <a:solidFill>
                <a:srgbClr val="000000"/>
              </a:solidFill>
              <a:ea typeface="Calibri" pitchFamily="34" charset="0"/>
            </a:endParaRPr>
          </a:p>
        </p:txBody>
      </p:sp>
    </p:spTree>
    <p:extLst>
      <p:ext uri="{BB962C8B-B14F-4D97-AF65-F5344CB8AC3E}">
        <p14:creationId xmlns:p14="http://schemas.microsoft.com/office/powerpoint/2010/main" val="1982544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en-US" sz="2800" dirty="0" smtClean="0">
                <a:effectLst>
                  <a:outerShdw blurRad="38100" dist="38100" dir="2700000" algn="tl">
                    <a:srgbClr val="C0C0C0"/>
                  </a:outerShdw>
                </a:effectLst>
                <a:latin typeface="Arial" charset="0"/>
              </a:rPr>
              <a:t>Admissible procedures for SEE testing</a:t>
            </a:r>
            <a:endParaRPr lang="ru-RU" sz="2800" dirty="0" smtClean="0">
              <a:effectLst>
                <a:outerShdw blurRad="38100" dist="38100" dir="2700000" algn="tl">
                  <a:srgbClr val="C0C0C0"/>
                </a:outerShdw>
              </a:effectLst>
              <a:latin typeface="Arial" charset="0"/>
            </a:endParaRPr>
          </a:p>
        </p:txBody>
      </p:sp>
      <p:sp>
        <p:nvSpPr>
          <p:cNvPr id="22532" name="Содержимое 2"/>
          <p:cNvSpPr>
            <a:spLocks noGrp="1"/>
          </p:cNvSpPr>
          <p:nvPr>
            <p:ph idx="1"/>
          </p:nvPr>
        </p:nvSpPr>
        <p:spPr>
          <a:xfrm>
            <a:off x="468313" y="1557338"/>
            <a:ext cx="8229600" cy="4535487"/>
          </a:xfrm>
        </p:spPr>
        <p:txBody>
          <a:bodyPr/>
          <a:lstStyle/>
          <a:p>
            <a:pPr eaLnBrk="1" hangingPunct="1">
              <a:lnSpc>
                <a:spcPct val="90000"/>
              </a:lnSpc>
              <a:spcBef>
                <a:spcPts val="600"/>
              </a:spcBef>
            </a:pPr>
            <a:r>
              <a:rPr lang="en-US" sz="2400" b="1" dirty="0" smtClean="0">
                <a:ea typeface="Calibri" pitchFamily="34" charset="0"/>
              </a:rPr>
              <a:t>SEE testing is carried out with</a:t>
            </a:r>
            <a:r>
              <a:rPr lang="ru-RU" sz="2400" dirty="0" smtClean="0">
                <a:ea typeface="Calibri" pitchFamily="34" charset="0"/>
              </a:rPr>
              <a:t>:</a:t>
            </a:r>
          </a:p>
          <a:p>
            <a:pPr algn="just" eaLnBrk="1" hangingPunct="1">
              <a:lnSpc>
                <a:spcPct val="90000"/>
              </a:lnSpc>
              <a:spcBef>
                <a:spcPts val="600"/>
              </a:spcBef>
              <a:buFont typeface="Arial" charset="0"/>
              <a:buChar char="−"/>
            </a:pPr>
            <a:r>
              <a:rPr lang="en-US" sz="2400" u="sng" dirty="0" smtClean="0">
                <a:ea typeface="Calibri" pitchFamily="34" charset="0"/>
              </a:rPr>
              <a:t>Ion accelerator</a:t>
            </a:r>
            <a:r>
              <a:rPr lang="ru-RU" sz="2400" u="sng" dirty="0" smtClean="0">
                <a:ea typeface="Calibri" pitchFamily="34" charset="0"/>
              </a:rPr>
              <a:t> (</a:t>
            </a:r>
            <a:r>
              <a:rPr lang="en-US" sz="2400" u="sng" dirty="0" smtClean="0">
                <a:ea typeface="Calibri" pitchFamily="34" charset="0"/>
              </a:rPr>
              <a:t>dominating</a:t>
            </a:r>
            <a:r>
              <a:rPr lang="ru-RU" sz="2400" u="sng" dirty="0" smtClean="0">
                <a:ea typeface="Calibri" pitchFamily="34" charset="0"/>
              </a:rPr>
              <a:t>)</a:t>
            </a:r>
            <a:endParaRPr lang="en-US" sz="2400" u="sng" dirty="0" smtClean="0">
              <a:ea typeface="Calibri" pitchFamily="34" charset="0"/>
            </a:endParaRPr>
          </a:p>
          <a:p>
            <a:pPr algn="just" eaLnBrk="1" hangingPunct="1">
              <a:lnSpc>
                <a:spcPct val="90000"/>
              </a:lnSpc>
              <a:spcBef>
                <a:spcPts val="600"/>
              </a:spcBef>
              <a:buFont typeface="Arial" charset="0"/>
              <a:buChar char="−"/>
            </a:pPr>
            <a:r>
              <a:rPr lang="en-US" sz="2400" dirty="0" smtClean="0">
                <a:ea typeface="Calibri" pitchFamily="34" charset="0"/>
              </a:rPr>
              <a:t>Proton accelerator</a:t>
            </a:r>
            <a:endParaRPr lang="ru-RU" sz="2400" dirty="0" smtClean="0">
              <a:ea typeface="Calibri" pitchFamily="34" charset="0"/>
            </a:endParaRPr>
          </a:p>
          <a:p>
            <a:pPr algn="just" eaLnBrk="1" hangingPunct="1">
              <a:lnSpc>
                <a:spcPct val="90000"/>
              </a:lnSpc>
              <a:spcBef>
                <a:spcPts val="600"/>
              </a:spcBef>
              <a:buFont typeface="Arial" charset="0"/>
              <a:buChar char="−"/>
            </a:pPr>
            <a:r>
              <a:rPr lang="en-US" sz="2400" dirty="0" smtClean="0">
                <a:ea typeface="Calibri" pitchFamily="34" charset="0"/>
              </a:rPr>
              <a:t>Laser simulator </a:t>
            </a:r>
            <a:r>
              <a:rPr lang="ru-RU" sz="2400" dirty="0" smtClean="0">
                <a:ea typeface="Calibri" pitchFamily="34" charset="0"/>
              </a:rPr>
              <a:t>(</a:t>
            </a:r>
            <a:r>
              <a:rPr lang="en-US" sz="2400" dirty="0" smtClean="0">
                <a:ea typeface="Calibri" pitchFamily="34" charset="0"/>
              </a:rPr>
              <a:t>result calibration on the ion or proton accelerators is necessary!</a:t>
            </a:r>
            <a:r>
              <a:rPr lang="ru-RU" sz="2400" dirty="0" smtClean="0">
                <a:ea typeface="Calibri" pitchFamily="34" charset="0"/>
              </a:rPr>
              <a:t>)</a:t>
            </a:r>
            <a:endParaRPr lang="en-US" sz="2400" dirty="0" smtClean="0">
              <a:ea typeface="Calibri" pitchFamily="34" charset="0"/>
            </a:endParaRPr>
          </a:p>
        </p:txBody>
      </p:sp>
      <p:sp>
        <p:nvSpPr>
          <p:cNvPr id="22533" name="Номер слайда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3DBB11-2633-4F8B-A64D-4C3D7552E79C}" type="slidenum">
              <a:rPr lang="ru-RU" smtClean="0">
                <a:solidFill>
                  <a:srgbClr val="000000"/>
                </a:solidFill>
                <a:ea typeface="Calibri" pitchFamily="34" charset="0"/>
              </a:rPr>
              <a:pPr fontAlgn="base">
                <a:spcBef>
                  <a:spcPct val="0"/>
                </a:spcBef>
                <a:spcAft>
                  <a:spcPct val="0"/>
                </a:spcAft>
              </a:pPr>
              <a:t>7</a:t>
            </a:fld>
            <a:endParaRPr lang="ru-RU" smtClean="0">
              <a:solidFill>
                <a:srgbClr val="000000"/>
              </a:solidFill>
              <a:ea typeface="Calibri" pitchFamily="34" charset="0"/>
            </a:endParaRPr>
          </a:p>
        </p:txBody>
      </p:sp>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476672"/>
            <a:ext cx="8229600" cy="936104"/>
          </a:xfrm>
          <a:gradFill flip="none" rotWithShape="1">
            <a:gsLst>
              <a:gs pos="0">
                <a:schemeClr val="bg1">
                  <a:lumMod val="78000"/>
                </a:schemeClr>
              </a:gs>
              <a:gs pos="50000">
                <a:schemeClr val="bg1">
                  <a:lumMod val="83000"/>
                </a:schemeClr>
              </a:gs>
              <a:gs pos="100000">
                <a:schemeClr val="bg1">
                  <a:lumMod val="95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noAutofit/>
          </a:bodyPr>
          <a:lstStyle/>
          <a:p>
            <a:pPr eaLnBrk="1" hangingPunct="1">
              <a:defRPr/>
            </a:pPr>
            <a:r>
              <a:rPr lang="en-US" sz="2800" dirty="0" smtClean="0">
                <a:effectLst>
                  <a:outerShdw blurRad="38100" dist="38100" dir="2700000" algn="tl">
                    <a:srgbClr val="C0C0C0"/>
                  </a:outerShdw>
                </a:effectLst>
              </a:rPr>
              <a:t>General structure of </a:t>
            </a:r>
            <a:r>
              <a:rPr lang="en-US" sz="2800" dirty="0">
                <a:effectLst>
                  <a:outerShdw blurRad="38100" dist="38100" dir="2700000" algn="tl">
                    <a:srgbClr val="C0C0C0"/>
                  </a:outerShdw>
                </a:effectLst>
              </a:rPr>
              <a:t>t</a:t>
            </a:r>
            <a:r>
              <a:rPr lang="en-US" sz="2800" dirty="0" smtClean="0">
                <a:effectLst>
                  <a:outerShdw blurRad="38100" dist="38100" dir="2700000" algn="tl">
                    <a:srgbClr val="C0C0C0"/>
                  </a:outerShdw>
                </a:effectLst>
              </a:rPr>
              <a:t>he SEE Test Facilities based on Ion Sources</a:t>
            </a:r>
            <a:endParaRPr lang="ru-RU" sz="2800" dirty="0" smtClean="0">
              <a:effectLst>
                <a:outerShdw blurRad="38100" dist="38100" dir="2700000" algn="tl">
                  <a:srgbClr val="C0C0C0"/>
                </a:outerShdw>
              </a:effectLst>
            </a:endParaRPr>
          </a:p>
        </p:txBody>
      </p:sp>
      <p:sp>
        <p:nvSpPr>
          <p:cNvPr id="79" name="Овал 78"/>
          <p:cNvSpPr/>
          <p:nvPr/>
        </p:nvSpPr>
        <p:spPr>
          <a:xfrm>
            <a:off x="179388" y="2852738"/>
            <a:ext cx="1460500" cy="1427162"/>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cs typeface="Times New Roman" pitchFamily="18" charset="0"/>
              </a:rPr>
              <a:t>Cyclotron</a:t>
            </a:r>
            <a:endParaRPr lang="ru-RU" sz="1200" dirty="0">
              <a:solidFill>
                <a:schemeClr val="tx1"/>
              </a:solidFill>
              <a:cs typeface="Times New Roman" pitchFamily="18" charset="0"/>
            </a:endParaRPr>
          </a:p>
        </p:txBody>
      </p:sp>
      <p:sp>
        <p:nvSpPr>
          <p:cNvPr id="80" name="Прямоугольник 79"/>
          <p:cNvSpPr/>
          <p:nvPr/>
        </p:nvSpPr>
        <p:spPr>
          <a:xfrm>
            <a:off x="4529138" y="1524000"/>
            <a:ext cx="2851150" cy="47783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Diagnostic and modification system for beam characteristics </a:t>
            </a:r>
            <a:endParaRPr lang="ru-RU" sz="1200" dirty="0">
              <a:solidFill>
                <a:schemeClr val="tx1"/>
              </a:solidFill>
            </a:endParaRPr>
          </a:p>
        </p:txBody>
      </p:sp>
      <p:sp>
        <p:nvSpPr>
          <p:cNvPr id="81" name="Прямоугольник 80"/>
          <p:cNvSpPr/>
          <p:nvPr/>
        </p:nvSpPr>
        <p:spPr>
          <a:xfrm>
            <a:off x="4529138" y="2001838"/>
            <a:ext cx="1466850" cy="64611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In the vacuum tract</a:t>
            </a:r>
            <a:endParaRPr lang="ru-RU" sz="1200" dirty="0">
              <a:solidFill>
                <a:schemeClr val="tx1"/>
              </a:solidFill>
            </a:endParaRPr>
          </a:p>
        </p:txBody>
      </p:sp>
      <p:sp>
        <p:nvSpPr>
          <p:cNvPr id="82" name="Прямоугольник 81"/>
          <p:cNvSpPr/>
          <p:nvPr/>
        </p:nvSpPr>
        <p:spPr>
          <a:xfrm>
            <a:off x="5969000" y="2001838"/>
            <a:ext cx="1411288" cy="64611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On the test item</a:t>
            </a:r>
            <a:endParaRPr lang="ru-RU" sz="1200" dirty="0">
              <a:solidFill>
                <a:schemeClr val="tx1"/>
              </a:solidFill>
            </a:endParaRPr>
          </a:p>
        </p:txBody>
      </p:sp>
      <p:sp>
        <p:nvSpPr>
          <p:cNvPr id="83" name="Прямоугольник 82"/>
          <p:cNvSpPr/>
          <p:nvPr/>
        </p:nvSpPr>
        <p:spPr>
          <a:xfrm>
            <a:off x="4519613" y="2935288"/>
            <a:ext cx="2895600" cy="186213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rPr>
              <a:t>Test chamber</a:t>
            </a:r>
            <a:endParaRPr lang="en-US" sz="1200" dirty="0">
              <a:solidFill>
                <a:schemeClr val="tx1"/>
              </a:solidFill>
            </a:endParaRPr>
          </a:p>
          <a:p>
            <a:pPr algn="ctr" fontAlgn="auto">
              <a:spcBef>
                <a:spcPts val="0"/>
              </a:spcBef>
              <a:spcAft>
                <a:spcPts val="0"/>
              </a:spcAft>
              <a:defRPr/>
            </a:pPr>
            <a:endParaRPr lang="en-US" sz="1200" dirty="0">
              <a:solidFill>
                <a:schemeClr val="tx1"/>
              </a:solidFill>
            </a:endParaRPr>
          </a:p>
          <a:p>
            <a:pPr algn="ctr" fontAlgn="auto">
              <a:spcBef>
                <a:spcPts val="0"/>
              </a:spcBef>
              <a:spcAft>
                <a:spcPts val="0"/>
              </a:spcAft>
              <a:defRPr/>
            </a:pPr>
            <a:endParaRPr lang="ru-RU" sz="1200" dirty="0">
              <a:solidFill>
                <a:schemeClr val="tx1"/>
              </a:solidFill>
            </a:endParaRPr>
          </a:p>
          <a:p>
            <a:pPr algn="ctr" fontAlgn="auto">
              <a:spcBef>
                <a:spcPts val="0"/>
              </a:spcBef>
              <a:spcAft>
                <a:spcPts val="0"/>
              </a:spcAft>
              <a:defRPr/>
            </a:pPr>
            <a:endParaRPr lang="ru-RU" sz="1200" dirty="0">
              <a:solidFill>
                <a:schemeClr val="tx1"/>
              </a:solidFill>
            </a:endParaRPr>
          </a:p>
          <a:p>
            <a:pPr algn="ctr" fontAlgn="auto">
              <a:spcBef>
                <a:spcPts val="0"/>
              </a:spcBef>
              <a:spcAft>
                <a:spcPts val="0"/>
              </a:spcAft>
              <a:defRPr/>
            </a:pPr>
            <a:endParaRPr lang="ru-RU" sz="1200" dirty="0">
              <a:solidFill>
                <a:schemeClr val="tx1"/>
              </a:solidFill>
            </a:endParaRPr>
          </a:p>
          <a:p>
            <a:pPr algn="ctr" fontAlgn="auto">
              <a:spcBef>
                <a:spcPts val="0"/>
              </a:spcBef>
              <a:spcAft>
                <a:spcPts val="0"/>
              </a:spcAft>
              <a:defRPr/>
            </a:pPr>
            <a:endParaRPr lang="ru-RU" sz="1200" dirty="0">
              <a:solidFill>
                <a:schemeClr val="tx1"/>
              </a:solidFill>
            </a:endParaRPr>
          </a:p>
          <a:p>
            <a:pPr algn="ctr" fontAlgn="auto">
              <a:spcBef>
                <a:spcPts val="0"/>
              </a:spcBef>
              <a:spcAft>
                <a:spcPts val="0"/>
              </a:spcAft>
              <a:defRPr/>
            </a:pPr>
            <a:endParaRPr lang="ru-RU" sz="1200" dirty="0">
              <a:solidFill>
                <a:schemeClr val="tx1"/>
              </a:solidFill>
            </a:endParaRPr>
          </a:p>
          <a:p>
            <a:pPr algn="ctr" fontAlgn="auto">
              <a:spcBef>
                <a:spcPts val="0"/>
              </a:spcBef>
              <a:spcAft>
                <a:spcPts val="0"/>
              </a:spcAft>
              <a:defRPr/>
            </a:pPr>
            <a:endParaRPr lang="ru-RU" sz="1200" dirty="0">
              <a:solidFill>
                <a:schemeClr val="tx1"/>
              </a:solidFill>
            </a:endParaRPr>
          </a:p>
          <a:p>
            <a:pPr algn="ctr" fontAlgn="auto">
              <a:spcBef>
                <a:spcPts val="0"/>
              </a:spcBef>
              <a:spcAft>
                <a:spcPts val="0"/>
              </a:spcAft>
              <a:defRPr/>
            </a:pPr>
            <a:endParaRPr lang="ru-RU" sz="1200" dirty="0">
              <a:solidFill>
                <a:schemeClr val="tx1"/>
              </a:solidFill>
            </a:endParaRPr>
          </a:p>
          <a:p>
            <a:pPr algn="ctr" fontAlgn="auto">
              <a:spcBef>
                <a:spcPts val="0"/>
              </a:spcBef>
              <a:spcAft>
                <a:spcPts val="0"/>
              </a:spcAft>
              <a:defRPr/>
            </a:pPr>
            <a:endParaRPr lang="ru-RU" sz="1200" dirty="0">
              <a:solidFill>
                <a:schemeClr val="tx1"/>
              </a:solidFill>
            </a:endParaRPr>
          </a:p>
        </p:txBody>
      </p:sp>
      <p:sp>
        <p:nvSpPr>
          <p:cNvPr id="84" name="Прямоугольник 83"/>
          <p:cNvSpPr/>
          <p:nvPr/>
        </p:nvSpPr>
        <p:spPr>
          <a:xfrm>
            <a:off x="5164138" y="3949700"/>
            <a:ext cx="1881187" cy="5715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Test item control equipment</a:t>
            </a:r>
          </a:p>
        </p:txBody>
      </p:sp>
      <p:sp>
        <p:nvSpPr>
          <p:cNvPr id="85" name="Прямоугольник 84"/>
          <p:cNvSpPr/>
          <p:nvPr/>
        </p:nvSpPr>
        <p:spPr>
          <a:xfrm>
            <a:off x="2085975" y="4446588"/>
            <a:ext cx="1655763" cy="4953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Vacuum system</a:t>
            </a:r>
            <a:endParaRPr lang="ru-RU" sz="1200" dirty="0">
              <a:solidFill>
                <a:schemeClr val="tx1"/>
              </a:solidFill>
            </a:endParaRPr>
          </a:p>
        </p:txBody>
      </p:sp>
      <p:sp>
        <p:nvSpPr>
          <p:cNvPr id="86" name="Прямоугольник 85"/>
          <p:cNvSpPr/>
          <p:nvPr/>
        </p:nvSpPr>
        <p:spPr>
          <a:xfrm>
            <a:off x="2446338" y="3352800"/>
            <a:ext cx="2070100" cy="44608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Vacuum tract</a:t>
            </a:r>
            <a:endParaRPr lang="ru-RU" sz="1200" dirty="0">
              <a:solidFill>
                <a:schemeClr val="tx1"/>
              </a:solidFill>
            </a:endParaRPr>
          </a:p>
        </p:txBody>
      </p:sp>
      <p:sp>
        <p:nvSpPr>
          <p:cNvPr id="87" name="Прямоугольник 86"/>
          <p:cNvSpPr/>
          <p:nvPr/>
        </p:nvSpPr>
        <p:spPr>
          <a:xfrm>
            <a:off x="8027988" y="2847975"/>
            <a:ext cx="865187" cy="72548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Operator</a:t>
            </a:r>
          </a:p>
          <a:p>
            <a:pPr algn="ctr" fontAlgn="auto">
              <a:spcBef>
                <a:spcPts val="0"/>
              </a:spcBef>
              <a:spcAft>
                <a:spcPts val="0"/>
              </a:spcAft>
              <a:defRPr/>
            </a:pPr>
            <a:r>
              <a:rPr lang="en-US" sz="1200" dirty="0">
                <a:solidFill>
                  <a:schemeClr val="tx1"/>
                </a:solidFill>
              </a:rPr>
              <a:t>WKS</a:t>
            </a:r>
            <a:endParaRPr lang="ru-RU" sz="1200" dirty="0">
              <a:solidFill>
                <a:schemeClr val="tx1"/>
              </a:solidFill>
            </a:endParaRPr>
          </a:p>
        </p:txBody>
      </p:sp>
      <p:sp>
        <p:nvSpPr>
          <p:cNvPr id="88" name="Прямоугольник 87"/>
          <p:cNvSpPr/>
          <p:nvPr/>
        </p:nvSpPr>
        <p:spPr>
          <a:xfrm>
            <a:off x="8047038" y="3908425"/>
            <a:ext cx="874712" cy="70326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Operator</a:t>
            </a:r>
          </a:p>
          <a:p>
            <a:pPr algn="ctr" fontAlgn="auto">
              <a:spcBef>
                <a:spcPts val="0"/>
              </a:spcBef>
              <a:spcAft>
                <a:spcPts val="0"/>
              </a:spcAft>
              <a:defRPr/>
            </a:pPr>
            <a:r>
              <a:rPr lang="en-US" sz="1200" dirty="0">
                <a:solidFill>
                  <a:schemeClr val="tx1"/>
                </a:solidFill>
              </a:rPr>
              <a:t>WKS</a:t>
            </a:r>
            <a:endParaRPr lang="ru-RU" sz="1200" dirty="0">
              <a:solidFill>
                <a:schemeClr val="tx1"/>
              </a:solidFill>
            </a:endParaRPr>
          </a:p>
        </p:txBody>
      </p:sp>
      <p:cxnSp>
        <p:nvCxnSpPr>
          <p:cNvPr id="89" name="Прямая соединительная линия 88"/>
          <p:cNvCxnSpPr/>
          <p:nvPr/>
        </p:nvCxnSpPr>
        <p:spPr>
          <a:xfrm>
            <a:off x="7758113" y="1763713"/>
            <a:ext cx="0" cy="2652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a:stCxn id="80" idx="3"/>
          </p:cNvCxnSpPr>
          <p:nvPr/>
        </p:nvCxnSpPr>
        <p:spPr>
          <a:xfrm>
            <a:off x="7380288" y="1763713"/>
            <a:ext cx="37782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p:nvPr/>
        </p:nvCxnSpPr>
        <p:spPr>
          <a:xfrm>
            <a:off x="7396163" y="3284538"/>
            <a:ext cx="37782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Прямая со стрелкой 91"/>
          <p:cNvCxnSpPr/>
          <p:nvPr/>
        </p:nvCxnSpPr>
        <p:spPr>
          <a:xfrm>
            <a:off x="7026275" y="4043363"/>
            <a:ext cx="73025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flipH="1">
            <a:off x="7756525" y="3197225"/>
            <a:ext cx="277813"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a:stCxn id="88" idx="1"/>
          </p:cNvCxnSpPr>
          <p:nvPr/>
        </p:nvCxnSpPr>
        <p:spPr>
          <a:xfrm flipH="1">
            <a:off x="7758113" y="4260850"/>
            <a:ext cx="288925" cy="95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p:nvPr/>
        </p:nvCxnSpPr>
        <p:spPr>
          <a:xfrm flipV="1">
            <a:off x="2946400" y="3798888"/>
            <a:ext cx="0" cy="647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a:stCxn id="85" idx="3"/>
          </p:cNvCxnSpPr>
          <p:nvPr/>
        </p:nvCxnSpPr>
        <p:spPr>
          <a:xfrm flipV="1">
            <a:off x="3741738" y="4270375"/>
            <a:ext cx="776287" cy="4238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Прямая со стрелкой 99"/>
          <p:cNvCxnSpPr/>
          <p:nvPr/>
        </p:nvCxnSpPr>
        <p:spPr>
          <a:xfrm>
            <a:off x="6659563" y="2657475"/>
            <a:ext cx="4762" cy="292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Прямая со стрелкой 101"/>
          <p:cNvCxnSpPr/>
          <p:nvPr/>
        </p:nvCxnSpPr>
        <p:spPr>
          <a:xfrm flipH="1">
            <a:off x="7747000" y="1951038"/>
            <a:ext cx="280988"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p:nvPr/>
        </p:nvCxnSpPr>
        <p:spPr>
          <a:xfrm flipV="1">
            <a:off x="7026275" y="4408488"/>
            <a:ext cx="730250" cy="793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7" name="Прямоугольник 106"/>
          <p:cNvSpPr/>
          <p:nvPr/>
        </p:nvSpPr>
        <p:spPr>
          <a:xfrm>
            <a:off x="1609725" y="3348038"/>
            <a:ext cx="950913" cy="45085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Bending magnet</a:t>
            </a:r>
            <a:endParaRPr lang="ru-RU" sz="1200" dirty="0">
              <a:solidFill>
                <a:schemeClr val="tx1"/>
              </a:solidFill>
            </a:endParaRPr>
          </a:p>
        </p:txBody>
      </p:sp>
      <p:cxnSp>
        <p:nvCxnSpPr>
          <p:cNvPr id="108" name="Прямая соединительная линия 107"/>
          <p:cNvCxnSpPr>
            <a:stCxn id="81" idx="1"/>
          </p:cNvCxnSpPr>
          <p:nvPr/>
        </p:nvCxnSpPr>
        <p:spPr>
          <a:xfrm flipH="1">
            <a:off x="3525838" y="2324100"/>
            <a:ext cx="1003300"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Прямая со стрелкой 108"/>
          <p:cNvCxnSpPr/>
          <p:nvPr/>
        </p:nvCxnSpPr>
        <p:spPr>
          <a:xfrm>
            <a:off x="3525838" y="2330450"/>
            <a:ext cx="0" cy="1022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Прямоугольник 109"/>
          <p:cNvSpPr/>
          <p:nvPr/>
        </p:nvSpPr>
        <p:spPr>
          <a:xfrm>
            <a:off x="4516438" y="5133975"/>
            <a:ext cx="1350962" cy="81597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Equipment for test item characteristic control</a:t>
            </a:r>
            <a:endParaRPr lang="ru-RU" sz="1200" dirty="0"/>
          </a:p>
        </p:txBody>
      </p:sp>
      <p:sp>
        <p:nvSpPr>
          <p:cNvPr id="112" name="Прямоугольник 111"/>
          <p:cNvSpPr/>
          <p:nvPr/>
        </p:nvSpPr>
        <p:spPr>
          <a:xfrm>
            <a:off x="5967413" y="5133975"/>
            <a:ext cx="1449387" cy="81597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Equipment for test item operation conditions</a:t>
            </a:r>
            <a:endParaRPr lang="ru-RU" sz="1200" dirty="0">
              <a:solidFill>
                <a:schemeClr val="tx1"/>
              </a:solidFill>
            </a:endParaRPr>
          </a:p>
        </p:txBody>
      </p:sp>
      <p:cxnSp>
        <p:nvCxnSpPr>
          <p:cNvPr id="113" name="Прямая со стрелкой 112"/>
          <p:cNvCxnSpPr>
            <a:stCxn id="112" idx="0"/>
          </p:cNvCxnSpPr>
          <p:nvPr/>
        </p:nvCxnSpPr>
        <p:spPr>
          <a:xfrm flipV="1">
            <a:off x="6692900" y="4797425"/>
            <a:ext cx="0" cy="336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5635625" y="3357563"/>
            <a:ext cx="881063" cy="37623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Test item</a:t>
            </a:r>
            <a:endParaRPr lang="ru-RU" sz="1200" dirty="0">
              <a:solidFill>
                <a:schemeClr val="tx1"/>
              </a:solidFill>
            </a:endParaRPr>
          </a:p>
        </p:txBody>
      </p:sp>
      <p:sp>
        <p:nvSpPr>
          <p:cNvPr id="36" name="Прямоугольник 35"/>
          <p:cNvSpPr/>
          <p:nvPr/>
        </p:nvSpPr>
        <p:spPr>
          <a:xfrm>
            <a:off x="8027988" y="1763713"/>
            <a:ext cx="901730" cy="7239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Cyclotron installation console</a:t>
            </a:r>
          </a:p>
        </p:txBody>
      </p:sp>
      <p:cxnSp>
        <p:nvCxnSpPr>
          <p:cNvPr id="8" name="Прямая со стрелкой 7"/>
          <p:cNvCxnSpPr>
            <a:stCxn id="84" idx="0"/>
          </p:cNvCxnSpPr>
          <p:nvPr/>
        </p:nvCxnSpPr>
        <p:spPr>
          <a:xfrm flipH="1" flipV="1">
            <a:off x="6091238" y="3743325"/>
            <a:ext cx="14287"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V="1">
            <a:off x="5210175" y="4789488"/>
            <a:ext cx="0" cy="336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sp>
        <p:nvSpPr>
          <p:cNvPr id="37" name="Номер слайда 4"/>
          <p:cNvSpPr>
            <a:spLocks noGrp="1"/>
          </p:cNvSpPr>
          <p:nvPr>
            <p:ph type="sldNum" sz="quarter" idx="10"/>
          </p:nvPr>
        </p:nvSpPr>
        <p:spPr bwMode="auto">
          <a:xfrm>
            <a:off x="6510338" y="115888"/>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33DBB11-2633-4F8B-A64D-4C3D7552E79C}" type="slidenum">
              <a:rPr lang="ru-RU" smtClean="0">
                <a:solidFill>
                  <a:srgbClr val="000000"/>
                </a:solidFill>
                <a:ea typeface="Calibri" pitchFamily="34" charset="0"/>
              </a:rPr>
              <a:pPr fontAlgn="base">
                <a:spcBef>
                  <a:spcPct val="0"/>
                </a:spcBef>
                <a:spcAft>
                  <a:spcPct val="0"/>
                </a:spcAft>
              </a:pPr>
              <a:t>8</a:t>
            </a:fld>
            <a:endParaRPr lang="ru-RU" smtClean="0">
              <a:solidFill>
                <a:srgbClr val="000000"/>
              </a:solidFill>
              <a:ea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en-US" sz="2800" dirty="0" smtClean="0">
                <a:effectLst>
                  <a:outerShdw blurRad="38100" dist="38100" dir="2700000" algn="tl">
                    <a:srgbClr val="C0C0C0"/>
                  </a:outerShdw>
                </a:effectLst>
              </a:rPr>
              <a:t>Technical Features of </a:t>
            </a:r>
            <a:r>
              <a:rPr lang="en-US" sz="2800" dirty="0">
                <a:effectLst>
                  <a:outerShdw blurRad="38100" dist="38100" dir="2700000" algn="tl">
                    <a:srgbClr val="C0C0C0"/>
                  </a:outerShdw>
                </a:effectLst>
              </a:rPr>
              <a:t>t</a:t>
            </a:r>
            <a:r>
              <a:rPr lang="en-US" sz="2800" dirty="0" smtClean="0">
                <a:effectLst>
                  <a:outerShdw blurRad="38100" dist="38100" dir="2700000" algn="tl">
                    <a:srgbClr val="C0C0C0"/>
                  </a:outerShdw>
                </a:effectLst>
              </a:rPr>
              <a:t>he SEE Test </a:t>
            </a:r>
            <a:r>
              <a:rPr lang="en-US" sz="2800" dirty="0">
                <a:effectLst>
                  <a:outerShdw blurRad="38100" dist="38100" dir="2700000" algn="tl">
                    <a:srgbClr val="C0C0C0"/>
                  </a:outerShdw>
                </a:effectLst>
              </a:rPr>
              <a:t>Facilities based on ion </a:t>
            </a:r>
            <a:r>
              <a:rPr lang="en-US" sz="2800" dirty="0" smtClean="0">
                <a:effectLst>
                  <a:outerShdw blurRad="38100" dist="38100" dir="2700000" algn="tl">
                    <a:srgbClr val="C0C0C0"/>
                  </a:outerShdw>
                </a:effectLst>
              </a:rPr>
              <a:t>sources</a:t>
            </a:r>
            <a:endParaRPr lang="ru-RU" sz="2800" dirty="0" smtClean="0">
              <a:effectLst>
                <a:outerShdw blurRad="38100" dist="38100" dir="2700000" algn="tl">
                  <a:srgbClr val="C0C0C0"/>
                </a:outerShdw>
              </a:effectLst>
            </a:endParaRPr>
          </a:p>
        </p:txBody>
      </p:sp>
      <p:graphicFrame>
        <p:nvGraphicFramePr>
          <p:cNvPr id="25723" name="Group 123"/>
          <p:cNvGraphicFramePr>
            <a:graphicFrameLocks noGrp="1"/>
          </p:cNvGraphicFramePr>
          <p:nvPr>
            <p:extLst>
              <p:ext uri="{D42A27DB-BD31-4B8C-83A1-F6EECF244321}">
                <p14:modId xmlns:p14="http://schemas.microsoft.com/office/powerpoint/2010/main" val="2529436147"/>
              </p:ext>
            </p:extLst>
          </p:nvPr>
        </p:nvGraphicFramePr>
        <p:xfrm>
          <a:off x="357158" y="1428736"/>
          <a:ext cx="8389965" cy="4642185"/>
        </p:xfrm>
        <a:graphic>
          <a:graphicData uri="http://schemas.openxmlformats.org/drawingml/2006/table">
            <a:tbl>
              <a:tblPr/>
              <a:tblGrid>
                <a:gridCol w="3298979"/>
                <a:gridCol w="2335158"/>
                <a:gridCol w="2755828"/>
              </a:tblGrid>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Technical features </a:t>
                      </a:r>
                      <a:endParaRPr kumimoji="0" lang="ru-RU" sz="1600" b="1" i="0" u="none" strike="noStrike" cap="none" normalizeH="0" baseline="0" dirty="0" smtClean="0">
                        <a:ln>
                          <a:noFill/>
                        </a:ln>
                        <a:solidFill>
                          <a:srgbClr val="FFFFFF"/>
                        </a:solidFill>
                        <a:effectLst>
                          <a:outerShdw blurRad="38100" dist="38100" dir="2700000" algn="tl">
                            <a:srgbClr val="000000"/>
                          </a:outerShdw>
                        </a:effectLst>
                        <a:latin typeface="Calibri" pitchFamily="34" charset="0"/>
                      </a:endParaRPr>
                    </a:p>
                  </a:txBody>
                  <a:tcPr marT="45718" marB="45718"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Low energy facilities</a:t>
                      </a:r>
                      <a:endParaRPr kumimoji="0" lang="ru-RU" sz="1600" b="1" i="0" u="none" strike="noStrike" cap="none" normalizeH="0" baseline="0" dirty="0" smtClean="0">
                        <a:ln>
                          <a:noFill/>
                        </a:ln>
                        <a:solidFill>
                          <a:srgbClr val="FFFFFF"/>
                        </a:solidFill>
                        <a:effectLst>
                          <a:outerShdw blurRad="38100" dist="38100" dir="2700000" algn="tl">
                            <a:srgbClr val="000000"/>
                          </a:outerShdw>
                        </a:effectLst>
                        <a:latin typeface="Calibri" pitchFamily="34" charset="0"/>
                      </a:endParaRPr>
                    </a:p>
                  </a:txBody>
                  <a:tcPr marT="45718" marB="45718"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4175125"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High energy facilities</a:t>
                      </a:r>
                      <a:endParaRPr kumimoji="0" lang="ru-RU" sz="1600" b="1" i="0" u="none" strike="noStrike" cap="none" normalizeH="0" baseline="0" dirty="0" smtClean="0">
                        <a:ln>
                          <a:noFill/>
                        </a:ln>
                        <a:solidFill>
                          <a:srgbClr val="FFFFFF"/>
                        </a:solidFill>
                        <a:effectLst>
                          <a:outerShdw blurRad="38100" dist="38100" dir="2700000" algn="tl">
                            <a:srgbClr val="000000"/>
                          </a:outerShdw>
                        </a:effectLst>
                        <a:latin typeface="Calibri" pitchFamily="34" charset="0"/>
                      </a:endParaRPr>
                    </a:p>
                  </a:txBody>
                  <a:tcPr marL="25613"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AC090"/>
                    </a:solidFill>
                  </a:tcPr>
                </a:tc>
              </a:tr>
              <a:tr h="306388">
                <a:tc>
                  <a:txBody>
                    <a:bodyPr/>
                    <a:lstStyle/>
                    <a:p>
                      <a:pPr marL="90488" marR="0" lvl="0" indent="0" algn="ctr" defTabSz="914400" rtl="0" eaLnBrk="1" fontAlgn="base" latinLnBrk="0" hangingPunct="0">
                        <a:lnSpc>
                          <a:spcPct val="80000"/>
                        </a:lnSpc>
                        <a:spcBef>
                          <a:spcPct val="0"/>
                        </a:spcBef>
                        <a:spcAft>
                          <a:spcPct val="0"/>
                        </a:spcAft>
                        <a:buClrTx/>
                        <a:buSzTx/>
                        <a:buFontTx/>
                        <a:buNone/>
                        <a:tabLst>
                          <a:tab pos="269875" algn="l"/>
                        </a:tabLst>
                      </a:pPr>
                      <a:r>
                        <a:rPr kumimoji="0" lang="en-US" sz="1400" b="1" i="0" u="none" strike="noStrike" cap="none" normalizeH="0" baseline="0" dirty="0" smtClean="0">
                          <a:ln>
                            <a:noFill/>
                          </a:ln>
                          <a:solidFill>
                            <a:srgbClr val="000000"/>
                          </a:solidFill>
                          <a:effectLst/>
                          <a:latin typeface="Calibri" pitchFamily="34" charset="0"/>
                        </a:rPr>
                        <a:t>Ion source</a:t>
                      </a: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pitchFamily="34" charset="0"/>
                        </a:rPr>
                        <a:t>Cyclotrons</a:t>
                      </a:r>
                      <a:r>
                        <a:rPr kumimoji="0" lang="ru-RU" sz="1400" b="0" i="0" u="none" strike="noStrike" cap="none" normalizeH="0" baseline="0" dirty="0" smtClean="0">
                          <a:ln>
                            <a:noFill/>
                          </a:ln>
                          <a:solidFill>
                            <a:srgbClr val="000000"/>
                          </a:solidFill>
                          <a:effectLst/>
                          <a:latin typeface="Calibri" pitchFamily="34" charset="0"/>
                        </a:rPr>
                        <a:t> </a:t>
                      </a:r>
                      <a:r>
                        <a:rPr kumimoji="0" lang="en-US" sz="1400" b="0" i="0" u="none" strike="noStrike" cap="none" normalizeH="0" baseline="0" dirty="0" smtClean="0">
                          <a:ln>
                            <a:noFill/>
                          </a:ln>
                          <a:solidFill>
                            <a:srgbClr val="000000"/>
                          </a:solidFill>
                          <a:effectLst/>
                          <a:latin typeface="Calibri" pitchFamily="34" charset="0"/>
                        </a:rPr>
                        <a:t>U</a:t>
                      </a:r>
                      <a:r>
                        <a:rPr kumimoji="0" lang="ru-RU" sz="1400" b="0" i="0" u="none" strike="noStrike" cap="none" normalizeH="0" baseline="0" dirty="0" smtClean="0">
                          <a:ln>
                            <a:noFill/>
                          </a:ln>
                          <a:solidFill>
                            <a:srgbClr val="000000"/>
                          </a:solidFill>
                          <a:effectLst/>
                          <a:latin typeface="Calibri" pitchFamily="34" charset="0"/>
                        </a:rPr>
                        <a:t>-400/</a:t>
                      </a:r>
                      <a:r>
                        <a:rPr kumimoji="0" lang="en-US" sz="1400" b="0" i="0" u="none" strike="noStrike" cap="none" normalizeH="0" baseline="0" dirty="0" smtClean="0">
                          <a:ln>
                            <a:noFill/>
                          </a:ln>
                          <a:solidFill>
                            <a:srgbClr val="000000"/>
                          </a:solidFill>
                          <a:effectLst/>
                          <a:latin typeface="Calibri" pitchFamily="34" charset="0"/>
                        </a:rPr>
                        <a:t>U</a:t>
                      </a:r>
                      <a:r>
                        <a:rPr kumimoji="0" lang="ru-RU" sz="1400" b="0" i="0" u="none" strike="noStrike" cap="none" normalizeH="0" baseline="0" dirty="0" smtClean="0">
                          <a:ln>
                            <a:noFill/>
                          </a:ln>
                          <a:solidFill>
                            <a:srgbClr val="000000"/>
                          </a:solidFill>
                          <a:effectLst/>
                          <a:latin typeface="Calibri" pitchFamily="34" charset="0"/>
                        </a:rPr>
                        <a:t>-400М</a:t>
                      </a:r>
                      <a:r>
                        <a:rPr kumimoji="0" lang="en-US" sz="1400" b="0" i="0" u="none" strike="noStrike" cap="none" normalizeH="0" baseline="0" dirty="0" smtClean="0">
                          <a:ln>
                            <a:noFill/>
                          </a:ln>
                          <a:solidFill>
                            <a:srgbClr val="000000"/>
                          </a:solidFill>
                          <a:effectLst/>
                          <a:latin typeface="Calibri" pitchFamily="34" charset="0"/>
                        </a:rPr>
                        <a:t> FLNR JINR (</a:t>
                      </a:r>
                      <a:r>
                        <a:rPr kumimoji="0" lang="en-US" sz="1400" b="0" i="0" u="none" strike="noStrike" cap="none" normalizeH="0" baseline="0" dirty="0" err="1" smtClean="0">
                          <a:ln>
                            <a:noFill/>
                          </a:ln>
                          <a:solidFill>
                            <a:srgbClr val="000000"/>
                          </a:solidFill>
                          <a:effectLst/>
                          <a:latin typeface="Calibri" pitchFamily="34" charset="0"/>
                        </a:rPr>
                        <a:t>Dubna</a:t>
                      </a:r>
                      <a:r>
                        <a:rPr kumimoji="0" lang="en-US" sz="1400" b="0" i="0" u="none" strike="noStrike" cap="none" normalizeH="0" baseline="0" dirty="0" smtClean="0">
                          <a:ln>
                            <a:noFill/>
                          </a:ln>
                          <a:solidFill>
                            <a:srgbClr val="000000"/>
                          </a:solidFill>
                          <a:effectLst/>
                          <a:latin typeface="Calibri" pitchFamily="34" charset="0"/>
                        </a:rPr>
                        <a:t>)</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Cyclotron</a:t>
                      </a:r>
                      <a:r>
                        <a:rPr kumimoji="0" lang="ru-RU" sz="1400" b="0" i="0" u="none" strike="noStrike" cap="none" normalizeH="0" baseline="0" dirty="0" smtClean="0">
                          <a:ln>
                            <a:noFill/>
                          </a:ln>
                          <a:solidFill>
                            <a:srgbClr val="000000"/>
                          </a:solidFill>
                          <a:effectLst/>
                          <a:latin typeface="Calibri" pitchFamily="34" charset="0"/>
                        </a:rPr>
                        <a:t> </a:t>
                      </a:r>
                      <a:r>
                        <a:rPr kumimoji="0" lang="en-US" sz="1400" b="0" i="0" u="none" strike="noStrike" cap="none" normalizeH="0" baseline="0" dirty="0" smtClean="0">
                          <a:ln>
                            <a:noFill/>
                          </a:ln>
                          <a:solidFill>
                            <a:srgbClr val="000000"/>
                          </a:solidFill>
                          <a:effectLst/>
                          <a:latin typeface="Calibri" pitchFamily="34" charset="0"/>
                        </a:rPr>
                        <a:t>U</a:t>
                      </a:r>
                      <a:r>
                        <a:rPr kumimoji="0" lang="ru-RU" sz="1400" b="0" i="0" u="none" strike="noStrike" cap="none" normalizeH="0" baseline="0" dirty="0" smtClean="0">
                          <a:ln>
                            <a:noFill/>
                          </a:ln>
                          <a:solidFill>
                            <a:srgbClr val="000000"/>
                          </a:solidFill>
                          <a:effectLst/>
                          <a:latin typeface="Calibri" pitchFamily="34" charset="0"/>
                        </a:rPr>
                        <a:t>-400М</a:t>
                      </a:r>
                      <a:r>
                        <a:rPr kumimoji="0" lang="en-US" sz="1400" b="0" i="0" u="none" strike="noStrike" cap="none" normalizeH="0" baseline="0" dirty="0" smtClean="0">
                          <a:ln>
                            <a:noFill/>
                          </a:ln>
                          <a:solidFill>
                            <a:srgbClr val="000000"/>
                          </a:solidFill>
                          <a:effectLst/>
                          <a:latin typeface="Calibri" pitchFamily="34" charset="0"/>
                        </a:rPr>
                        <a:t> FLNR JINR (</a:t>
                      </a:r>
                      <a:r>
                        <a:rPr kumimoji="0" lang="en-US" sz="1400" b="0" i="0" u="none" strike="noStrike" cap="none" normalizeH="0" baseline="0" dirty="0" err="1" smtClean="0">
                          <a:ln>
                            <a:noFill/>
                          </a:ln>
                          <a:solidFill>
                            <a:srgbClr val="000000"/>
                          </a:solidFill>
                          <a:effectLst/>
                          <a:latin typeface="Calibri" pitchFamily="34" charset="0"/>
                        </a:rPr>
                        <a:t>Dubna</a:t>
                      </a:r>
                      <a:r>
                        <a:rPr kumimoji="0" lang="en-US" sz="1400" b="0" i="0" u="none" strike="noStrike" cap="none" normalizeH="0" baseline="0" dirty="0" smtClean="0">
                          <a:ln>
                            <a:noFill/>
                          </a:ln>
                          <a:solidFill>
                            <a:srgbClr val="000000"/>
                          </a:solidFill>
                          <a:effectLst/>
                          <a:latin typeface="Calibri" pitchFamily="34" charset="0"/>
                        </a:rPr>
                        <a:t>)</a:t>
                      </a:r>
                      <a:endParaRPr kumimoji="0" lang="ru-RU" sz="1400" b="0" i="0" u="none" strike="noStrike" cap="none" normalizeH="0" baseline="0" dirty="0" smtClean="0">
                        <a:ln>
                          <a:noFill/>
                        </a:ln>
                        <a:solidFill>
                          <a:srgbClr val="000000"/>
                        </a:solidFill>
                        <a:effectLst/>
                        <a:latin typeface="Calibri" pitchFamily="34"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914400" rtl="0" eaLnBrk="1" fontAlgn="base" latinLnBrk="0" hangingPunct="0">
                        <a:lnSpc>
                          <a:spcPct val="80000"/>
                        </a:lnSpc>
                        <a:spcBef>
                          <a:spcPct val="0"/>
                        </a:spcBef>
                        <a:spcAft>
                          <a:spcPct val="0"/>
                        </a:spcAft>
                        <a:buClrTx/>
                        <a:buSzTx/>
                        <a:buFontTx/>
                        <a:buNone/>
                        <a:tabLst>
                          <a:tab pos="269875" algn="l"/>
                        </a:tabLst>
                      </a:pPr>
                      <a:r>
                        <a:rPr kumimoji="0" lang="en-US" sz="1400" b="1" i="0" u="none" strike="noStrike" cap="none" normalizeH="0" baseline="0" dirty="0" smtClean="0">
                          <a:ln>
                            <a:noFill/>
                          </a:ln>
                          <a:solidFill>
                            <a:srgbClr val="000000"/>
                          </a:solidFill>
                          <a:effectLst/>
                          <a:latin typeface="Calibri" pitchFamily="34" charset="0"/>
                        </a:rPr>
                        <a:t>Initial energy, MeV/nucleon</a:t>
                      </a: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rPr>
                        <a:t>3 </a:t>
                      </a:r>
                      <a:r>
                        <a:rPr kumimoji="0" lang="en-US" sz="1400" b="0" i="0" u="none" strike="noStrike" cap="none" normalizeH="0" baseline="0" dirty="0" smtClean="0">
                          <a:ln>
                            <a:noFill/>
                          </a:ln>
                          <a:solidFill>
                            <a:srgbClr val="000000"/>
                          </a:solidFill>
                          <a:effectLst/>
                          <a:latin typeface="Calibri" pitchFamily="34" charset="0"/>
                        </a:rPr>
                        <a:t>..</a:t>
                      </a:r>
                      <a:r>
                        <a:rPr kumimoji="0" lang="ru-RU" sz="1400" b="0" i="0" u="none" strike="noStrike" cap="none" normalizeH="0" baseline="0" dirty="0" smtClean="0">
                          <a:ln>
                            <a:noFill/>
                          </a:ln>
                          <a:solidFill>
                            <a:srgbClr val="000000"/>
                          </a:solidFill>
                          <a:effectLst/>
                          <a:latin typeface="Calibri" pitchFamily="34" charset="0"/>
                        </a:rPr>
                        <a:t> 6</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15</a:t>
                      </a:r>
                      <a:r>
                        <a:rPr kumimoji="0" lang="ru-RU" sz="1400" b="0" i="0" u="none" strike="noStrike" cap="none" normalizeH="0" baseline="0" dirty="0" smtClean="0">
                          <a:ln>
                            <a:noFill/>
                          </a:ln>
                          <a:solidFill>
                            <a:srgbClr val="000000"/>
                          </a:solidFill>
                          <a:effectLst/>
                          <a:latin typeface="Calibri" pitchFamily="34" charset="0"/>
                        </a:rPr>
                        <a:t> </a:t>
                      </a:r>
                      <a:r>
                        <a:rPr kumimoji="0" lang="en-US" sz="1400" b="0" i="0" u="none" strike="noStrike" cap="none" normalizeH="0" baseline="0" dirty="0" smtClean="0">
                          <a:ln>
                            <a:noFill/>
                          </a:ln>
                          <a:solidFill>
                            <a:srgbClr val="000000"/>
                          </a:solidFill>
                          <a:effectLst/>
                          <a:latin typeface="Calibri" pitchFamily="34" charset="0"/>
                        </a:rPr>
                        <a:t>..</a:t>
                      </a:r>
                      <a:r>
                        <a:rPr kumimoji="0" lang="ru-RU" sz="1400" b="0" i="0" u="none" strike="noStrike" cap="none" normalizeH="0" baseline="0" dirty="0" smtClean="0">
                          <a:ln>
                            <a:noFill/>
                          </a:ln>
                          <a:solidFill>
                            <a:srgbClr val="000000"/>
                          </a:solidFill>
                          <a:effectLst/>
                          <a:latin typeface="Calibri" pitchFamily="34" charset="0"/>
                        </a:rPr>
                        <a:t> 40</a:t>
                      </a:r>
                      <a:r>
                        <a:rPr kumimoji="0" lang="en-US" sz="1400" b="0" i="0" u="none" strike="noStrike" cap="none" normalizeH="0" baseline="0" dirty="0" smtClean="0">
                          <a:ln>
                            <a:noFill/>
                          </a:ln>
                          <a:solidFill>
                            <a:srgbClr val="000000"/>
                          </a:solidFill>
                          <a:effectLst/>
                          <a:latin typeface="Calibri" pitchFamily="34" charset="0"/>
                        </a:rPr>
                        <a:t> (60 for light ions)</a:t>
                      </a:r>
                    </a:p>
                    <a:p>
                      <a:pPr marL="0" marR="0" lvl="0" indent="0" algn="ctr" defTabSz="914400" rtl="0" eaLnBrk="1"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Tunable </a:t>
                      </a:r>
                      <a:r>
                        <a:rPr kumimoji="0" lang="en-US" sz="1400" b="0" i="0" u="none" strike="noStrike" cap="none" normalizeH="0" baseline="0" dirty="0" smtClean="0">
                          <a:ln>
                            <a:noFill/>
                          </a:ln>
                          <a:solidFill>
                            <a:srgbClr val="000000"/>
                          </a:solidFill>
                          <a:effectLst/>
                          <a:latin typeface="Calibri" pitchFamily="34" charset="0"/>
                        </a:rPr>
                        <a:t>with using degraders</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4175125" rtl="0" eaLnBrk="1" fontAlgn="base" latinLnBrk="0" hangingPunct="0">
                        <a:lnSpc>
                          <a:spcPct val="80000"/>
                        </a:lnSpc>
                        <a:spcBef>
                          <a:spcPct val="0"/>
                        </a:spcBef>
                        <a:spcAft>
                          <a:spcPct val="0"/>
                        </a:spcAft>
                        <a:buClrTx/>
                        <a:buSzTx/>
                        <a:buFontTx/>
                        <a:buNone/>
                        <a:tabLst>
                          <a:tab pos="269875" algn="l"/>
                        </a:tabLst>
                      </a:pPr>
                      <a:r>
                        <a:rPr kumimoji="0" lang="en-US" sz="1400" b="1" i="0" u="none" strike="noStrike" cap="none" normalizeH="0" baseline="0" dirty="0" smtClean="0">
                          <a:ln>
                            <a:noFill/>
                          </a:ln>
                          <a:solidFill>
                            <a:srgbClr val="000000"/>
                          </a:solidFill>
                          <a:effectLst/>
                          <a:latin typeface="Calibri" pitchFamily="34" charset="0"/>
                        </a:rPr>
                        <a:t>Flux density, particle/(cm</a:t>
                      </a:r>
                      <a:r>
                        <a:rPr kumimoji="0" lang="en-US" sz="1400" b="1" i="0" u="none" strike="noStrike" cap="none" normalizeH="0" baseline="30000" dirty="0" smtClean="0">
                          <a:ln>
                            <a:noFill/>
                          </a:ln>
                          <a:solidFill>
                            <a:srgbClr val="000000"/>
                          </a:solidFill>
                          <a:effectLst/>
                          <a:latin typeface="Calibri" pitchFamily="34" charset="0"/>
                        </a:rPr>
                        <a:t>2</a:t>
                      </a:r>
                      <a:r>
                        <a:rPr kumimoji="0" lang="en-US" sz="1400" b="1" i="0" u="none" strike="noStrike" cap="none" normalizeH="0" baseline="0" dirty="0" smtClean="0">
                          <a:ln>
                            <a:noFill/>
                          </a:ln>
                          <a:solidFill>
                            <a:srgbClr val="000000"/>
                          </a:solidFill>
                          <a:effectLst/>
                          <a:latin typeface="Calibri" pitchFamily="34" charset="0"/>
                        </a:rPr>
                        <a:t> × s)</a:t>
                      </a:r>
                      <a:endParaRPr kumimoji="0" lang="ru-RU" sz="1400" b="1" i="0" u="none" strike="noStrike" cap="none" normalizeH="0" baseline="30000" dirty="0" smtClean="0">
                        <a:ln>
                          <a:noFill/>
                        </a:ln>
                        <a:solidFill>
                          <a:schemeClr val="tx1"/>
                        </a:solidFill>
                        <a:effectLst/>
                        <a:latin typeface="Calibri" pitchFamily="34"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rPr>
                        <a:t>10</a:t>
                      </a:r>
                      <a:r>
                        <a:rPr kumimoji="0" lang="ru-RU" sz="1400" b="0" i="0" u="none" strike="noStrike" cap="none" normalizeH="0" baseline="30000" dirty="0" smtClean="0">
                          <a:ln>
                            <a:noFill/>
                          </a:ln>
                          <a:solidFill>
                            <a:srgbClr val="000000"/>
                          </a:solidFill>
                          <a:effectLst/>
                          <a:latin typeface="Calibri" pitchFamily="34" charset="0"/>
                        </a:rPr>
                        <a:t> </a:t>
                      </a:r>
                      <a:r>
                        <a:rPr kumimoji="0" lang="en-US" sz="1400" b="0" i="0" u="none" strike="noStrike" cap="none" normalizeH="0" baseline="0" dirty="0" smtClean="0">
                          <a:ln>
                            <a:noFill/>
                          </a:ln>
                          <a:solidFill>
                            <a:srgbClr val="000000"/>
                          </a:solidFill>
                          <a:effectLst/>
                          <a:latin typeface="Calibri" pitchFamily="34" charset="0"/>
                        </a:rPr>
                        <a:t>..</a:t>
                      </a:r>
                      <a:r>
                        <a:rPr kumimoji="0" lang="ru-RU" sz="1400" b="0" i="0" u="none" strike="noStrike" cap="none" normalizeH="0" baseline="0" dirty="0" smtClean="0">
                          <a:ln>
                            <a:noFill/>
                          </a:ln>
                          <a:solidFill>
                            <a:srgbClr val="000000"/>
                          </a:solidFill>
                          <a:effectLst/>
                          <a:latin typeface="Calibri" pitchFamily="34" charset="0"/>
                        </a:rPr>
                        <a:t> 10</a:t>
                      </a:r>
                      <a:r>
                        <a:rPr kumimoji="0" lang="ru-RU" sz="1400" b="0" i="0" u="none" strike="noStrike" cap="none" normalizeH="0" baseline="30000" dirty="0" smtClean="0">
                          <a:ln>
                            <a:noFill/>
                          </a:ln>
                          <a:solidFill>
                            <a:srgbClr val="000000"/>
                          </a:solidFill>
                          <a:effectLst/>
                          <a:latin typeface="Calibri" pitchFamily="34" charset="0"/>
                        </a:rPr>
                        <a:t>5</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rPr>
                        <a:t>10 </a:t>
                      </a:r>
                      <a:r>
                        <a:rPr kumimoji="0" lang="en-US" sz="1400" b="0" i="0" u="none" strike="noStrike" cap="none" normalizeH="0" baseline="0" dirty="0" smtClean="0">
                          <a:ln>
                            <a:noFill/>
                          </a:ln>
                          <a:solidFill>
                            <a:srgbClr val="000000"/>
                          </a:solidFill>
                          <a:effectLst/>
                          <a:latin typeface="Calibri" pitchFamily="34" charset="0"/>
                        </a:rPr>
                        <a:t>..</a:t>
                      </a:r>
                      <a:r>
                        <a:rPr kumimoji="0" lang="ru-RU" sz="1400" b="0" i="0" u="none" strike="noStrike" cap="none" normalizeH="0" baseline="0" dirty="0" smtClean="0">
                          <a:ln>
                            <a:noFill/>
                          </a:ln>
                          <a:solidFill>
                            <a:srgbClr val="000000"/>
                          </a:solidFill>
                          <a:effectLst/>
                          <a:latin typeface="Calibri" pitchFamily="34" charset="0"/>
                        </a:rPr>
                        <a:t> </a:t>
                      </a:r>
                      <a:r>
                        <a:rPr kumimoji="0" lang="en-US" sz="1400" b="0" i="0" u="none" strike="noStrike" cap="none" normalizeH="0" baseline="0" dirty="0" smtClean="0">
                          <a:ln>
                            <a:noFill/>
                          </a:ln>
                          <a:solidFill>
                            <a:srgbClr val="000000"/>
                          </a:solidFill>
                          <a:effectLst/>
                          <a:latin typeface="Calibri" pitchFamily="34" charset="0"/>
                        </a:rPr>
                        <a:t>10</a:t>
                      </a:r>
                      <a:r>
                        <a:rPr kumimoji="0" lang="en-US" sz="1400" b="0" i="0" u="none" strike="noStrike" cap="none" normalizeH="0" baseline="30000" dirty="0" smtClean="0">
                          <a:ln>
                            <a:noFill/>
                          </a:ln>
                          <a:solidFill>
                            <a:srgbClr val="000000"/>
                          </a:solidFill>
                          <a:effectLst/>
                          <a:latin typeface="Calibri" pitchFamily="34" charset="0"/>
                        </a:rPr>
                        <a:t>5</a:t>
                      </a:r>
                      <a:r>
                        <a:rPr kumimoji="0" lang="en-US" sz="1400" b="0" i="0" u="none" strike="noStrike" cap="none" normalizeH="0" baseline="0" dirty="0" smtClean="0">
                          <a:ln>
                            <a:noFill/>
                          </a:ln>
                          <a:solidFill>
                            <a:srgbClr val="000000"/>
                          </a:solidFill>
                          <a:effectLst/>
                          <a:latin typeface="Calibri" pitchFamily="34" charset="0"/>
                        </a:rPr>
                        <a:t> (</a:t>
                      </a:r>
                      <a:r>
                        <a:rPr kumimoji="0" lang="ru-RU" sz="1400" b="0" i="0" u="none" strike="noStrike" cap="none" normalizeH="0" baseline="0" dirty="0" smtClean="0">
                          <a:ln>
                            <a:noFill/>
                          </a:ln>
                          <a:solidFill>
                            <a:srgbClr val="000000"/>
                          </a:solidFill>
                          <a:effectLst/>
                          <a:latin typeface="Calibri" pitchFamily="34" charset="0"/>
                        </a:rPr>
                        <a:t>10</a:t>
                      </a:r>
                      <a:r>
                        <a:rPr kumimoji="0" lang="ru-RU" sz="1400" b="0" i="0" u="none" strike="noStrike" cap="none" normalizeH="0" baseline="30000" dirty="0" smtClean="0">
                          <a:ln>
                            <a:noFill/>
                          </a:ln>
                          <a:solidFill>
                            <a:srgbClr val="000000"/>
                          </a:solidFill>
                          <a:effectLst/>
                          <a:latin typeface="Calibri" pitchFamily="34" charset="0"/>
                        </a:rPr>
                        <a:t>4</a:t>
                      </a:r>
                      <a:r>
                        <a:rPr kumimoji="0" lang="en-US" sz="1400" b="0" i="0" u="none" strike="noStrike" cap="none" normalizeH="0" baseline="0" dirty="0" smtClean="0">
                          <a:ln>
                            <a:noFill/>
                          </a:ln>
                          <a:solidFill>
                            <a:srgbClr val="000000"/>
                          </a:solidFill>
                          <a:effectLst/>
                          <a:latin typeface="Calibri" pitchFamily="34" charset="0"/>
                        </a:rPr>
                        <a:t> for Bi)</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4175125" rtl="0" eaLnBrk="1" fontAlgn="base" latinLnBrk="0" hangingPunct="0">
                        <a:lnSpc>
                          <a:spcPct val="80000"/>
                        </a:lnSpc>
                        <a:spcBef>
                          <a:spcPct val="0"/>
                        </a:spcBef>
                        <a:spcAft>
                          <a:spcPct val="0"/>
                        </a:spcAft>
                        <a:buClrTx/>
                        <a:buSzTx/>
                        <a:buFontTx/>
                        <a:buNone/>
                        <a:tabLst>
                          <a:tab pos="269875" algn="l"/>
                        </a:tabLst>
                      </a:pPr>
                      <a:r>
                        <a:rPr kumimoji="0" lang="en-US" sz="1400" b="1" i="0" u="none" strike="noStrike" cap="none" normalizeH="0" baseline="0" dirty="0" err="1" smtClean="0">
                          <a:ln>
                            <a:noFill/>
                          </a:ln>
                          <a:solidFill>
                            <a:srgbClr val="000000"/>
                          </a:solidFill>
                          <a:effectLst/>
                          <a:latin typeface="Calibri" pitchFamily="34" charset="0"/>
                        </a:rPr>
                        <a:t>Nonuniformity</a:t>
                      </a:r>
                      <a:r>
                        <a:rPr kumimoji="0" lang="en-US" sz="1400" b="1" i="0" u="none" strike="noStrike" cap="none" normalizeH="0" baseline="0" dirty="0" smtClean="0">
                          <a:ln>
                            <a:noFill/>
                          </a:ln>
                          <a:solidFill>
                            <a:srgbClr val="000000"/>
                          </a:solidFill>
                          <a:effectLst/>
                          <a:latin typeface="Calibri" pitchFamily="34" charset="0"/>
                        </a:rPr>
                        <a:t>,</a:t>
                      </a:r>
                      <a:r>
                        <a:rPr kumimoji="0" lang="ru-RU" sz="1400" b="1" i="0" u="none" strike="noStrike" cap="none" normalizeH="0" baseline="0" dirty="0" smtClean="0">
                          <a:ln>
                            <a:noFill/>
                          </a:ln>
                          <a:solidFill>
                            <a:srgbClr val="000000"/>
                          </a:solidFill>
                          <a:effectLst/>
                          <a:latin typeface="Calibri" pitchFamily="34" charset="0"/>
                        </a:rPr>
                        <a:t> </a:t>
                      </a:r>
                      <a:r>
                        <a:rPr kumimoji="0" lang="en-US" sz="1400" b="1" i="0" u="none" strike="noStrike" cap="none" normalizeH="0" baseline="0" dirty="0" smtClean="0">
                          <a:ln>
                            <a:noFill/>
                          </a:ln>
                          <a:solidFill>
                            <a:srgbClr val="000000"/>
                          </a:solidFill>
                          <a:effectLst/>
                          <a:latin typeface="Calibri" pitchFamily="34" charset="0"/>
                        </a:rPr>
                        <a:t>%</a:t>
                      </a: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rPr>
                        <a:t>± 10</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rPr>
                        <a:t>± 15</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4175125" rtl="0" eaLnBrk="1" fontAlgn="base" latinLnBrk="0" hangingPunct="0">
                        <a:lnSpc>
                          <a:spcPct val="80000"/>
                        </a:lnSpc>
                        <a:spcBef>
                          <a:spcPct val="0"/>
                        </a:spcBef>
                        <a:spcAft>
                          <a:spcPct val="0"/>
                        </a:spcAft>
                        <a:buClrTx/>
                        <a:buSzTx/>
                        <a:buFontTx/>
                        <a:buNone/>
                        <a:tabLst>
                          <a:tab pos="269875" algn="l"/>
                        </a:tabLst>
                      </a:pPr>
                      <a:r>
                        <a:rPr kumimoji="0" lang="en-US" sz="1400" b="1" i="0" u="none" strike="noStrike" cap="none" normalizeH="0" baseline="0" dirty="0" smtClean="0">
                          <a:ln>
                            <a:noFill/>
                          </a:ln>
                          <a:solidFill>
                            <a:srgbClr val="000000"/>
                          </a:solidFill>
                          <a:effectLst/>
                          <a:latin typeface="Calibri" pitchFamily="34" charset="0"/>
                        </a:rPr>
                        <a:t>Suit of ions</a:t>
                      </a:r>
                      <a:endParaRPr kumimoji="0" lang="ru-RU" sz="1400" b="1" i="0" u="none" strike="noStrike" cap="none" normalizeH="0" baseline="0" dirty="0" smtClean="0">
                        <a:ln>
                          <a:noFill/>
                        </a:ln>
                        <a:solidFill>
                          <a:schemeClr val="tx1"/>
                        </a:solidFill>
                        <a:effectLst/>
                        <a:latin typeface="Calibri" pitchFamily="34"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C, O, Ne,</a:t>
                      </a:r>
                      <a:r>
                        <a:rPr kumimoji="0" lang="ru-RU" sz="1400" b="0" i="0" u="none" strike="noStrike" cap="none" normalizeH="0" baseline="0" dirty="0" smtClean="0">
                          <a:ln>
                            <a:noFill/>
                          </a:ln>
                          <a:solidFill>
                            <a:srgbClr val="000000"/>
                          </a:solidFill>
                          <a:effectLst/>
                          <a:latin typeface="Calibri" pitchFamily="34" charset="0"/>
                        </a:rPr>
                        <a:t> </a:t>
                      </a:r>
                      <a:r>
                        <a:rPr kumimoji="0" lang="en-US" sz="1400" b="0" i="0" u="none" strike="noStrike" cap="none" normalizeH="0" baseline="0" dirty="0" err="1" smtClean="0">
                          <a:ln>
                            <a:noFill/>
                          </a:ln>
                          <a:solidFill>
                            <a:srgbClr val="000000"/>
                          </a:solidFill>
                          <a:effectLst/>
                          <a:latin typeface="Calibri" pitchFamily="34" charset="0"/>
                        </a:rPr>
                        <a:t>Ar</a:t>
                      </a:r>
                      <a:r>
                        <a:rPr kumimoji="0" lang="en-US" sz="1400" b="0" i="0" u="none" strike="noStrike" cap="none" normalizeH="0" baseline="0" dirty="0" smtClean="0">
                          <a:ln>
                            <a:noFill/>
                          </a:ln>
                          <a:solidFill>
                            <a:srgbClr val="000000"/>
                          </a:solidFill>
                          <a:effectLst/>
                          <a:latin typeface="Calibri" pitchFamily="34" charset="0"/>
                        </a:rPr>
                        <a:t>, Fe,</a:t>
                      </a:r>
                      <a:r>
                        <a:rPr kumimoji="0" lang="ru-RU" sz="1400" b="0" i="0" u="none" strike="noStrike" cap="none" normalizeH="0" baseline="0" dirty="0" smtClean="0">
                          <a:ln>
                            <a:noFill/>
                          </a:ln>
                          <a:solidFill>
                            <a:srgbClr val="000000"/>
                          </a:solidFill>
                          <a:effectLst/>
                          <a:latin typeface="Calibri" pitchFamily="34" charset="0"/>
                        </a:rPr>
                        <a:t> </a:t>
                      </a:r>
                      <a:r>
                        <a:rPr kumimoji="0" lang="en-US" sz="1400" b="0" i="0" u="none" strike="noStrike" cap="none" normalizeH="0" baseline="0" dirty="0" smtClean="0">
                          <a:ln>
                            <a:noFill/>
                          </a:ln>
                          <a:solidFill>
                            <a:srgbClr val="000000"/>
                          </a:solidFill>
                          <a:effectLst/>
                          <a:latin typeface="Calibri" pitchFamily="34" charset="0"/>
                        </a:rPr>
                        <a:t>Kr, </a:t>
                      </a:r>
                      <a:r>
                        <a:rPr kumimoji="0" lang="en-US" sz="1400" b="0" i="0" u="none" strike="noStrike" cap="none" normalizeH="0" baseline="0" dirty="0" err="1" smtClean="0">
                          <a:ln>
                            <a:noFill/>
                          </a:ln>
                          <a:solidFill>
                            <a:srgbClr val="000000"/>
                          </a:solidFill>
                          <a:effectLst/>
                          <a:latin typeface="Calibri" pitchFamily="34" charset="0"/>
                        </a:rPr>
                        <a:t>Xe</a:t>
                      </a:r>
                      <a:r>
                        <a:rPr kumimoji="0" lang="en-US" sz="1400" b="0" i="0" u="none" strike="noStrike" cap="none" normalizeH="0" baseline="0" dirty="0" smtClean="0">
                          <a:ln>
                            <a:noFill/>
                          </a:ln>
                          <a:solidFill>
                            <a:srgbClr val="000000"/>
                          </a:solidFill>
                          <a:effectLst/>
                          <a:latin typeface="Calibri" pitchFamily="34" charset="0"/>
                        </a:rPr>
                        <a:t>, Bi</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Ne, </a:t>
                      </a:r>
                      <a:r>
                        <a:rPr kumimoji="0" lang="en-US" sz="1400" b="0" i="0" u="none" strike="noStrike" cap="none" normalizeH="0" baseline="0" dirty="0" err="1" smtClean="0">
                          <a:ln>
                            <a:noFill/>
                          </a:ln>
                          <a:solidFill>
                            <a:srgbClr val="000000"/>
                          </a:solidFill>
                          <a:effectLst/>
                          <a:latin typeface="Calibri" pitchFamily="34" charset="0"/>
                        </a:rPr>
                        <a:t>Ar</a:t>
                      </a:r>
                      <a:r>
                        <a:rPr kumimoji="0" lang="en-US" sz="1400" b="0" i="0" u="none" strike="noStrike" cap="none" normalizeH="0" baseline="0" dirty="0" smtClean="0">
                          <a:ln>
                            <a:noFill/>
                          </a:ln>
                          <a:solidFill>
                            <a:srgbClr val="000000"/>
                          </a:solidFill>
                          <a:effectLst/>
                          <a:latin typeface="Calibri" pitchFamily="34" charset="0"/>
                        </a:rPr>
                        <a:t>,</a:t>
                      </a:r>
                      <a:r>
                        <a:rPr kumimoji="0" lang="ru-RU" sz="1400" b="0" i="0" u="none" strike="noStrike" cap="none" normalizeH="0" baseline="0" dirty="0" smtClean="0">
                          <a:ln>
                            <a:noFill/>
                          </a:ln>
                          <a:solidFill>
                            <a:srgbClr val="000000"/>
                          </a:solidFill>
                          <a:effectLst/>
                          <a:latin typeface="Calibri" pitchFamily="34" charset="0"/>
                        </a:rPr>
                        <a:t> </a:t>
                      </a:r>
                      <a:r>
                        <a:rPr kumimoji="0" lang="en-US" sz="1400" b="0" i="0" u="none" strike="noStrike" cap="none" normalizeH="0" baseline="0" dirty="0" smtClean="0">
                          <a:ln>
                            <a:noFill/>
                          </a:ln>
                          <a:solidFill>
                            <a:srgbClr val="000000"/>
                          </a:solidFill>
                          <a:effectLst/>
                          <a:latin typeface="Calibri" pitchFamily="34" charset="0"/>
                        </a:rPr>
                        <a:t>Kr,</a:t>
                      </a:r>
                      <a:r>
                        <a:rPr kumimoji="0" lang="ru-RU" sz="1400" b="0" i="0" u="none" strike="noStrike" cap="none" normalizeH="0" baseline="0" dirty="0" smtClean="0">
                          <a:ln>
                            <a:noFill/>
                          </a:ln>
                          <a:solidFill>
                            <a:srgbClr val="000000"/>
                          </a:solidFill>
                          <a:effectLst/>
                          <a:latin typeface="Calibri" pitchFamily="34" charset="0"/>
                        </a:rPr>
                        <a:t> </a:t>
                      </a:r>
                      <a:r>
                        <a:rPr kumimoji="0" lang="en-US" sz="1400" b="0" i="0" u="none" strike="noStrike" cap="none" normalizeH="0" baseline="0" dirty="0" err="1" smtClean="0">
                          <a:ln>
                            <a:noFill/>
                          </a:ln>
                          <a:solidFill>
                            <a:srgbClr val="000000"/>
                          </a:solidFill>
                          <a:effectLst/>
                          <a:latin typeface="Calibri" pitchFamily="34" charset="0"/>
                        </a:rPr>
                        <a:t>Xe</a:t>
                      </a:r>
                      <a:r>
                        <a:rPr kumimoji="0" lang="en-US" sz="1400" b="0" i="0" u="none" strike="noStrike" cap="none" normalizeH="0" baseline="0" dirty="0" smtClean="0">
                          <a:ln>
                            <a:noFill/>
                          </a:ln>
                          <a:solidFill>
                            <a:srgbClr val="000000"/>
                          </a:solidFill>
                          <a:effectLst/>
                          <a:latin typeface="Calibri" pitchFamily="34" charset="0"/>
                        </a:rPr>
                        <a:t> (C, O, Fe, Bi)</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4175125" rtl="0" eaLnBrk="1" fontAlgn="base" latinLnBrk="0" hangingPunct="0">
                        <a:lnSpc>
                          <a:spcPct val="80000"/>
                        </a:lnSpc>
                        <a:spcBef>
                          <a:spcPct val="0"/>
                        </a:spcBef>
                        <a:spcAft>
                          <a:spcPct val="0"/>
                        </a:spcAft>
                        <a:buClrTx/>
                        <a:buSzTx/>
                        <a:buFontTx/>
                        <a:buNone/>
                        <a:tabLst>
                          <a:tab pos="269875" algn="l"/>
                        </a:tabLst>
                      </a:pPr>
                      <a:r>
                        <a:rPr kumimoji="0" lang="en-US" sz="1400" b="1" i="0" u="none" strike="noStrike" cap="none" normalizeH="0" baseline="0" dirty="0" smtClean="0">
                          <a:ln>
                            <a:noFill/>
                          </a:ln>
                          <a:solidFill>
                            <a:srgbClr val="000000"/>
                          </a:solidFill>
                          <a:effectLst/>
                          <a:latin typeface="Calibri" pitchFamily="34" charset="0"/>
                        </a:rPr>
                        <a:t>LET (material), MeV</a:t>
                      </a:r>
                      <a:r>
                        <a:rPr kumimoji="0" lang="ru-RU" sz="1400" b="1" i="0" u="none" strike="noStrike" cap="none" normalizeH="0" baseline="0" dirty="0" smtClean="0">
                          <a:ln>
                            <a:noFill/>
                          </a:ln>
                          <a:solidFill>
                            <a:srgbClr val="000000"/>
                          </a:solidFill>
                          <a:effectLst/>
                          <a:latin typeface="Calibri" pitchFamily="34" charset="0"/>
                        </a:rPr>
                        <a:t> </a:t>
                      </a:r>
                      <a:r>
                        <a:rPr kumimoji="0" lang="en-US" sz="1400" b="1" i="0" u="none" strike="noStrike" cap="none" normalizeH="0" baseline="0" dirty="0" smtClean="0">
                          <a:ln>
                            <a:noFill/>
                          </a:ln>
                          <a:solidFill>
                            <a:srgbClr val="000000"/>
                          </a:solidFill>
                          <a:effectLst/>
                          <a:latin typeface="Calibri" pitchFamily="34" charset="0"/>
                        </a:rPr>
                        <a:t>×</a:t>
                      </a:r>
                      <a:r>
                        <a:rPr kumimoji="0" lang="ru-RU" sz="1400" b="1" i="0" u="none" strike="noStrike" cap="none" normalizeH="0" baseline="0" dirty="0" smtClean="0">
                          <a:ln>
                            <a:noFill/>
                          </a:ln>
                          <a:solidFill>
                            <a:srgbClr val="000000"/>
                          </a:solidFill>
                          <a:effectLst/>
                          <a:latin typeface="Calibri" pitchFamily="34" charset="0"/>
                        </a:rPr>
                        <a:t> </a:t>
                      </a:r>
                      <a:r>
                        <a:rPr kumimoji="0" lang="en-US" sz="1400" b="1" i="0" u="none" strike="noStrike" cap="none" normalizeH="0" baseline="0" dirty="0" smtClean="0">
                          <a:ln>
                            <a:noFill/>
                          </a:ln>
                          <a:solidFill>
                            <a:srgbClr val="000000"/>
                          </a:solidFill>
                          <a:effectLst/>
                          <a:latin typeface="Calibri" pitchFamily="34" charset="0"/>
                        </a:rPr>
                        <a:t>cm</a:t>
                      </a:r>
                      <a:r>
                        <a:rPr kumimoji="0" lang="en-US" sz="1400" b="1" i="0" u="none" strike="noStrike" cap="none" normalizeH="0" baseline="30000" dirty="0" smtClean="0">
                          <a:ln>
                            <a:noFill/>
                          </a:ln>
                          <a:solidFill>
                            <a:srgbClr val="000000"/>
                          </a:solidFill>
                          <a:effectLst/>
                          <a:latin typeface="Calibri" pitchFamily="34" charset="0"/>
                        </a:rPr>
                        <a:t>2</a:t>
                      </a:r>
                      <a:r>
                        <a:rPr kumimoji="0" lang="en-US" sz="1400" b="1" i="0" u="none" strike="noStrike" cap="none" normalizeH="0" baseline="0" dirty="0" smtClean="0">
                          <a:ln>
                            <a:noFill/>
                          </a:ln>
                          <a:solidFill>
                            <a:srgbClr val="000000"/>
                          </a:solidFill>
                          <a:effectLst/>
                          <a:latin typeface="Calibri" pitchFamily="34" charset="0"/>
                        </a:rPr>
                        <a:t>/mg</a:t>
                      </a:r>
                      <a:endParaRPr kumimoji="0" lang="ru-RU" sz="1400" b="1" i="0" u="none" strike="noStrike" cap="none" normalizeH="0" baseline="0" dirty="0" smtClean="0">
                        <a:ln>
                          <a:noFill/>
                        </a:ln>
                        <a:solidFill>
                          <a:schemeClr val="tx1"/>
                        </a:solidFill>
                        <a:effectLst/>
                        <a:latin typeface="Calibri" pitchFamily="34"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gridSpan="2">
                  <a:txBody>
                    <a:bodyPr/>
                    <a:lstStyle/>
                    <a:p>
                      <a:pPr marL="0" marR="0" lvl="0" indent="0" algn="just" defTabSz="914400" rtl="0" eaLnBrk="1"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1…99(Depends on material of electronic component, type of ion and energy)</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hMerge="1">
                  <a:txBody>
                    <a:bodyPr/>
                    <a:lstStyle/>
                    <a:p>
                      <a:pPr marL="0" marR="0" lvl="0" indent="0" algn="ctr" defTabSz="914400" rtl="0" eaLnBrk="1" fontAlgn="base" latinLnBrk="0" hangingPunct="0">
                        <a:lnSpc>
                          <a:spcPct val="8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914400" rtl="0" eaLnBrk="1"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rPr>
                        <a:t>Range in material, </a:t>
                      </a:r>
                      <a:r>
                        <a:rPr kumimoji="0" lang="el-GR" sz="1400" b="1" i="0" u="none" strike="noStrike" cap="none" normalizeH="0" baseline="0" dirty="0" smtClean="0">
                          <a:ln>
                            <a:noFill/>
                          </a:ln>
                          <a:solidFill>
                            <a:srgbClr val="000000"/>
                          </a:solidFill>
                          <a:effectLst/>
                          <a:latin typeface="Calibri" pitchFamily="34" charset="0"/>
                        </a:rPr>
                        <a:t>μ</a:t>
                      </a:r>
                      <a:r>
                        <a:rPr kumimoji="0" lang="en-US" sz="1400" b="1" i="0" u="none" strike="noStrike" cap="none" normalizeH="0" baseline="0" dirty="0" smtClean="0">
                          <a:ln>
                            <a:noFill/>
                          </a:ln>
                          <a:solidFill>
                            <a:srgbClr val="000000"/>
                          </a:solidFill>
                          <a:effectLst/>
                          <a:latin typeface="Calibri" pitchFamily="34" charset="0"/>
                        </a:rPr>
                        <a:t>m</a:t>
                      </a:r>
                      <a:endParaRPr kumimoji="0" lang="ru-RU" sz="1400" b="1" i="0" u="none" strike="noStrike" cap="none" normalizeH="0" baseline="0" dirty="0" smtClean="0">
                        <a:ln>
                          <a:noFill/>
                        </a:ln>
                        <a:solidFill>
                          <a:schemeClr val="tx1"/>
                        </a:solidFill>
                        <a:effectLst/>
                        <a:latin typeface="Calibri" pitchFamily="34"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gridSpan="2">
                  <a:txBody>
                    <a:bodyPr/>
                    <a:lstStyle/>
                    <a:p>
                      <a:pPr marL="0" marR="0" lvl="0" indent="0" algn="just" defTabSz="914400" rtl="0" eaLnBrk="1"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≥30 (Depends on material of electronic component, type of ion and energy)</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hMerge="1">
                  <a:txBody>
                    <a:bodyPr/>
                    <a:lstStyle/>
                    <a:p>
                      <a:pPr marL="0" marR="0" lvl="0" indent="0" algn="ctr" defTabSz="914400" rtl="0" eaLnBrk="1" fontAlgn="base" latinLnBrk="0" hangingPunct="0">
                        <a:lnSpc>
                          <a:spcPct val="8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914400" rtl="0" eaLnBrk="1"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rPr>
                        <a:t>Irradiation area, mm </a:t>
                      </a:r>
                      <a:endParaRPr kumimoji="0" lang="ru-RU" sz="1400" b="1" i="0" u="none" strike="noStrike" cap="none" normalizeH="0" baseline="0" dirty="0" smtClean="0">
                        <a:ln>
                          <a:noFill/>
                        </a:ln>
                        <a:solidFill>
                          <a:schemeClr val="tx1"/>
                        </a:solidFill>
                        <a:effectLst/>
                        <a:latin typeface="Calibri" pitchFamily="34"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rPr>
                        <a:t>1</a:t>
                      </a:r>
                      <a:r>
                        <a:rPr kumimoji="0" lang="en-US" sz="1400" b="0" i="0" u="none" strike="noStrike" cap="none" normalizeH="0" baseline="0" dirty="0" smtClean="0">
                          <a:ln>
                            <a:noFill/>
                          </a:ln>
                          <a:solidFill>
                            <a:srgbClr val="000000"/>
                          </a:solidFill>
                          <a:effectLst/>
                          <a:latin typeface="Calibri" pitchFamily="34" charset="0"/>
                        </a:rPr>
                        <a:t>5</a:t>
                      </a:r>
                      <a:r>
                        <a:rPr kumimoji="0" lang="ru-RU" sz="1400" b="0" i="0" u="none" strike="noStrike" cap="none" normalizeH="0" baseline="0" dirty="0" smtClean="0">
                          <a:ln>
                            <a:noFill/>
                          </a:ln>
                          <a:solidFill>
                            <a:srgbClr val="000000"/>
                          </a:solidFill>
                          <a:effectLst/>
                          <a:latin typeface="Calibri" pitchFamily="34" charset="0"/>
                        </a:rPr>
                        <a:t>0 х </a:t>
                      </a:r>
                      <a:r>
                        <a:rPr kumimoji="0" lang="en-US" sz="1400" b="0" i="0" u="none" strike="noStrike" cap="none" normalizeH="0" baseline="0" dirty="0" smtClean="0">
                          <a:ln>
                            <a:noFill/>
                          </a:ln>
                          <a:solidFill>
                            <a:srgbClr val="000000"/>
                          </a:solidFill>
                          <a:effectLst/>
                          <a:latin typeface="Calibri" pitchFamily="34" charset="0"/>
                        </a:rPr>
                        <a:t>2</a:t>
                      </a:r>
                      <a:r>
                        <a:rPr kumimoji="0" lang="ru-RU" sz="1400" b="0" i="0" u="none" strike="noStrike" cap="none" normalizeH="0" baseline="0" dirty="0" smtClean="0">
                          <a:ln>
                            <a:noFill/>
                          </a:ln>
                          <a:solidFill>
                            <a:srgbClr val="000000"/>
                          </a:solidFill>
                          <a:effectLst/>
                          <a:latin typeface="Calibri" pitchFamily="34" charset="0"/>
                        </a:rPr>
                        <a:t>00</a:t>
                      </a:r>
                      <a:r>
                        <a:rPr kumimoji="0" lang="en-US" sz="1400" b="0" i="0" u="none" strike="noStrike" cap="none" normalizeH="0" baseline="0" dirty="0" smtClean="0">
                          <a:ln>
                            <a:noFill/>
                          </a:ln>
                          <a:solidFill>
                            <a:srgbClr val="000000"/>
                          </a:solidFill>
                          <a:effectLst/>
                          <a:latin typeface="Calibri" pitchFamily="34" charset="0"/>
                        </a:rPr>
                        <a:t>/</a:t>
                      </a:r>
                      <a:r>
                        <a:rPr kumimoji="0" lang="ru-RU" sz="1400" b="0" i="0" u="none" strike="noStrike" cap="none" normalizeH="0" baseline="0" dirty="0" smtClean="0">
                          <a:ln>
                            <a:noFill/>
                          </a:ln>
                          <a:solidFill>
                            <a:srgbClr val="000000"/>
                          </a:solidFill>
                          <a:effectLst/>
                          <a:latin typeface="Calibri" pitchFamily="34" charset="0"/>
                        </a:rPr>
                        <a:t>200 х 200</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tab pos="269875" algn="l"/>
                        </a:tabLst>
                      </a:pPr>
                      <a:r>
                        <a:rPr kumimoji="0" lang="en-US" sz="1400" b="0" i="0" u="none" strike="noStrike" cap="none" normalizeH="0" baseline="0" dirty="0" smtClean="0">
                          <a:ln>
                            <a:noFill/>
                          </a:ln>
                          <a:solidFill>
                            <a:srgbClr val="000000"/>
                          </a:solidFill>
                          <a:effectLst/>
                          <a:latin typeface="Calibri" pitchFamily="34" charset="0"/>
                        </a:rPr>
                        <a:t>Ø</a:t>
                      </a:r>
                      <a:r>
                        <a:rPr kumimoji="0" lang="ru-RU" sz="1400" b="0" i="0" u="none" strike="noStrike" cap="none" normalizeH="0" baseline="0" dirty="0" smtClean="0">
                          <a:ln>
                            <a:noFill/>
                          </a:ln>
                          <a:solidFill>
                            <a:srgbClr val="000000"/>
                          </a:solidFill>
                          <a:effectLst/>
                          <a:latin typeface="Calibri" pitchFamily="34" charset="0"/>
                        </a:rPr>
                        <a:t> </a:t>
                      </a:r>
                      <a:r>
                        <a:rPr kumimoji="0" lang="en-US" sz="1400" b="0" i="0" u="none" strike="noStrike" cap="none" normalizeH="0" baseline="0" dirty="0" smtClean="0">
                          <a:ln>
                            <a:noFill/>
                          </a:ln>
                          <a:solidFill>
                            <a:srgbClr val="000000"/>
                          </a:solidFill>
                          <a:effectLst/>
                          <a:latin typeface="Calibri" pitchFamily="34" charset="0"/>
                        </a:rPr>
                        <a:t>6</a:t>
                      </a:r>
                      <a:r>
                        <a:rPr kumimoji="0" lang="ru-RU" sz="1400" b="0" i="0" u="none" strike="noStrike" cap="none" normalizeH="0" baseline="0" dirty="0" smtClean="0">
                          <a:ln>
                            <a:noFill/>
                          </a:ln>
                          <a:solidFill>
                            <a:srgbClr val="000000"/>
                          </a:solidFill>
                          <a:effectLst/>
                          <a:latin typeface="Calibri" pitchFamily="34" charset="0"/>
                        </a:rPr>
                        <a:t>0</a:t>
                      </a:r>
                      <a:r>
                        <a:rPr kumimoji="0" lang="en-US" sz="1400" b="0" i="0" u="none" strike="noStrike" cap="none" normalizeH="0" baseline="0" dirty="0" smtClean="0">
                          <a:ln>
                            <a:noFill/>
                          </a:ln>
                          <a:solidFill>
                            <a:srgbClr val="000000"/>
                          </a:solidFill>
                          <a:effectLst/>
                          <a:latin typeface="Calibri" pitchFamily="34" charset="0"/>
                        </a:rPr>
                        <a:t> (Ø</a:t>
                      </a:r>
                      <a:r>
                        <a:rPr kumimoji="0" lang="ru-RU" sz="1400" b="0" i="0" u="none" strike="noStrike" cap="none" normalizeH="0" baseline="0" dirty="0" smtClean="0">
                          <a:ln>
                            <a:noFill/>
                          </a:ln>
                          <a:solidFill>
                            <a:srgbClr val="000000"/>
                          </a:solidFill>
                          <a:effectLst/>
                          <a:latin typeface="Calibri" pitchFamily="34" charset="0"/>
                        </a:rPr>
                        <a:t> </a:t>
                      </a:r>
                      <a:r>
                        <a:rPr kumimoji="0" lang="en-US" sz="1400" b="0" i="0" u="none" strike="noStrike" cap="none" normalizeH="0" baseline="0" dirty="0" smtClean="0">
                          <a:ln>
                            <a:noFill/>
                          </a:ln>
                          <a:solidFill>
                            <a:srgbClr val="000000"/>
                          </a:solidFill>
                          <a:effectLst/>
                          <a:latin typeface="Calibri" pitchFamily="34" charset="0"/>
                        </a:rPr>
                        <a:t>4</a:t>
                      </a:r>
                      <a:r>
                        <a:rPr kumimoji="0" lang="ru-RU" sz="1400" b="0" i="0" u="none" strike="noStrike" cap="none" normalizeH="0" baseline="0" dirty="0" smtClean="0">
                          <a:ln>
                            <a:noFill/>
                          </a:ln>
                          <a:solidFill>
                            <a:srgbClr val="000000"/>
                          </a:solidFill>
                          <a:effectLst/>
                          <a:latin typeface="Calibri" pitchFamily="34" charset="0"/>
                        </a:rPr>
                        <a:t>0</a:t>
                      </a:r>
                      <a:r>
                        <a:rPr kumimoji="0" lang="en-US" sz="1400" b="0" i="0" u="none" strike="noStrike" cap="none" normalizeH="0" baseline="0" dirty="0" smtClean="0">
                          <a:ln>
                            <a:noFill/>
                          </a:ln>
                          <a:solidFill>
                            <a:srgbClr val="000000"/>
                          </a:solidFill>
                          <a:effectLst/>
                          <a:latin typeface="Calibri" pitchFamily="34" charset="0"/>
                        </a:rPr>
                        <a:t> for Bi)</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914400" rtl="0" eaLnBrk="1"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rPr>
                        <a:t>Operational pressure</a:t>
                      </a:r>
                      <a:endParaRPr kumimoji="0" lang="ru-RU" sz="1400" b="1" i="0" u="none" strike="noStrike" cap="none" normalizeH="0" baseline="0" dirty="0" smtClean="0">
                        <a:ln>
                          <a:noFill/>
                        </a:ln>
                        <a:solidFill>
                          <a:schemeClr val="tx1"/>
                        </a:solidFill>
                        <a:effectLst/>
                        <a:latin typeface="Calibri" pitchFamily="34"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Vacuum</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tab pos="269875" algn="l"/>
                        </a:tabLst>
                      </a:pPr>
                      <a:r>
                        <a:rPr kumimoji="0" lang="en-US" sz="1400" b="0" i="0" u="none" strike="noStrike" cap="none" normalizeH="0" baseline="0" dirty="0" err="1" smtClean="0">
                          <a:ln>
                            <a:noFill/>
                          </a:ln>
                          <a:solidFill>
                            <a:srgbClr val="000000"/>
                          </a:solidFill>
                          <a:effectLst/>
                          <a:latin typeface="Calibri" pitchFamily="34" charset="0"/>
                        </a:rPr>
                        <a:t>Forvacuum</a:t>
                      </a:r>
                      <a:r>
                        <a:rPr kumimoji="0" lang="ru-RU" sz="1400" b="0" i="0" u="none" strike="noStrike" cap="none" normalizeH="0" baseline="0" dirty="0" smtClean="0">
                          <a:ln>
                            <a:noFill/>
                          </a:ln>
                          <a:solidFill>
                            <a:srgbClr val="000000"/>
                          </a:solidFill>
                          <a:effectLst/>
                          <a:latin typeface="Calibri" pitchFamily="34" charset="0"/>
                        </a:rPr>
                        <a:t>/</a:t>
                      </a:r>
                      <a:r>
                        <a:rPr kumimoji="0" lang="en-US" sz="1400" b="0" i="0" u="none" strike="noStrike" cap="none" normalizeH="0" baseline="0" dirty="0" smtClean="0">
                          <a:ln>
                            <a:noFill/>
                          </a:ln>
                          <a:solidFill>
                            <a:srgbClr val="000000"/>
                          </a:solidFill>
                          <a:effectLst/>
                          <a:latin typeface="Calibri" pitchFamily="34" charset="0"/>
                        </a:rPr>
                        <a:t>atmosphere</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914400" rtl="0" eaLnBrk="1" fontAlgn="base" latinLnBrk="0" hangingPunct="0">
                        <a:lnSpc>
                          <a:spcPct val="8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pitchFamily="34" charset="0"/>
                        </a:rPr>
                        <a:t>Chargeover</a:t>
                      </a:r>
                      <a:r>
                        <a:rPr kumimoji="0" lang="en-US" sz="1400" b="1" i="0" u="none" strike="noStrike" cap="none" normalizeH="0" baseline="0" dirty="0" smtClean="0">
                          <a:ln>
                            <a:noFill/>
                          </a:ln>
                          <a:solidFill>
                            <a:srgbClr val="000000"/>
                          </a:solidFill>
                          <a:effectLst/>
                          <a:latin typeface="Calibri" pitchFamily="34" charset="0"/>
                        </a:rPr>
                        <a:t> time for gaseous ion, hour</a:t>
                      </a:r>
                      <a:endParaRPr kumimoji="0" lang="ru-RU" sz="1400" b="1" i="0" u="none" strike="noStrike" cap="none" normalizeH="0" baseline="0" dirty="0" smtClean="0">
                        <a:ln>
                          <a:noFill/>
                        </a:ln>
                        <a:solidFill>
                          <a:schemeClr val="tx1"/>
                        </a:solidFill>
                        <a:effectLst/>
                        <a:latin typeface="Calibri" pitchFamily="34"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6</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tab pos="269875" algn="l"/>
                        </a:tabLst>
                      </a:pPr>
                      <a:r>
                        <a:rPr kumimoji="0" lang="ru-RU" sz="1400" b="0" i="0" u="none" strike="noStrike" cap="none" normalizeH="0" baseline="0" dirty="0" smtClean="0">
                          <a:ln>
                            <a:noFill/>
                          </a:ln>
                          <a:solidFill>
                            <a:srgbClr val="000000"/>
                          </a:solidFill>
                          <a:effectLst/>
                          <a:latin typeface="Calibri" pitchFamily="34" charset="0"/>
                        </a:rPr>
                        <a:t>6</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914400" rtl="0" eaLnBrk="1" fontAlgn="base" latinLnBrk="0" hangingPunct="0">
                        <a:lnSpc>
                          <a:spcPct val="8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pitchFamily="34" charset="0"/>
                        </a:rPr>
                        <a:t>Chargeover</a:t>
                      </a:r>
                      <a:r>
                        <a:rPr kumimoji="0" lang="en-US" sz="1400" b="1" i="0" u="none" strike="noStrike" cap="none" normalizeH="0" baseline="0" dirty="0" smtClean="0">
                          <a:ln>
                            <a:noFill/>
                          </a:ln>
                          <a:solidFill>
                            <a:srgbClr val="000000"/>
                          </a:solidFill>
                          <a:effectLst/>
                          <a:latin typeface="Calibri" pitchFamily="34" charset="0"/>
                        </a:rPr>
                        <a:t> time for metal ion, hour</a:t>
                      </a:r>
                      <a:endParaRPr kumimoji="0" lang="ru-RU" sz="1400" b="1" i="0" u="none" strike="noStrike" cap="none" normalizeH="0" baseline="0" dirty="0" smtClean="0">
                        <a:ln>
                          <a:noFill/>
                        </a:ln>
                        <a:solidFill>
                          <a:schemeClr val="tx1"/>
                        </a:solidFill>
                        <a:effectLst/>
                        <a:latin typeface="Calibri" pitchFamily="34"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18</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tab pos="269875" algn="l"/>
                        </a:tabLst>
                      </a:pPr>
                      <a:r>
                        <a:rPr kumimoji="0" lang="ru-RU" sz="1400" b="0" i="0" u="none" strike="noStrike" cap="none" normalizeH="0" baseline="0" dirty="0" smtClean="0">
                          <a:ln>
                            <a:noFill/>
                          </a:ln>
                          <a:solidFill>
                            <a:srgbClr val="000000"/>
                          </a:solidFill>
                          <a:effectLst/>
                          <a:latin typeface="Calibri" pitchFamily="34" charset="0"/>
                        </a:rPr>
                        <a:t>18</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914400" rtl="0" eaLnBrk="1"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rPr>
                        <a:t>Vacuum pumping time, min</a:t>
                      </a:r>
                      <a:endParaRPr kumimoji="0" lang="ru-RU" sz="1400" b="1" i="0" u="none" strike="noStrike" cap="none" normalizeH="0" baseline="0" dirty="0" smtClean="0">
                        <a:ln>
                          <a:noFill/>
                        </a:ln>
                        <a:solidFill>
                          <a:schemeClr val="tx1"/>
                        </a:solidFill>
                        <a:effectLst/>
                        <a:latin typeface="Calibri" pitchFamily="34"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8/ 6</a:t>
                      </a:r>
                      <a:endPar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tab pos="269875" algn="l"/>
                        </a:tabLst>
                      </a:pPr>
                      <a:r>
                        <a:rPr kumimoji="0" lang="ru-RU" sz="1400" b="0" i="0" u="none" strike="noStrike" cap="none" normalizeH="0" baseline="0" dirty="0" smtClean="0">
                          <a:ln>
                            <a:noFill/>
                          </a:ln>
                          <a:solidFill>
                            <a:srgbClr val="000000"/>
                          </a:solidFill>
                          <a:effectLst/>
                          <a:latin typeface="Calibri" pitchFamily="34" charset="0"/>
                        </a:rPr>
                        <a:t>5</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06388">
                <a:tc>
                  <a:txBody>
                    <a:bodyPr/>
                    <a:lstStyle/>
                    <a:p>
                      <a:pPr marL="90488" marR="0" lvl="0" indent="0" algn="ctr" defTabSz="914400" rtl="0" eaLnBrk="1" fontAlgn="base" latinLnBrk="0" hangingPunct="0">
                        <a:lnSpc>
                          <a:spcPct val="80000"/>
                        </a:lnSpc>
                        <a:spcBef>
                          <a:spcPct val="0"/>
                        </a:spcBef>
                        <a:spcAft>
                          <a:spcPct val="0"/>
                        </a:spcAft>
                        <a:buClrTx/>
                        <a:buSzTx/>
                        <a:buFontTx/>
                        <a:buNone/>
                        <a:tabLst/>
                        <a:defRPr/>
                      </a:pPr>
                      <a:r>
                        <a:rPr kumimoji="0" lang="en-US" sz="1400" b="1" i="0" u="none" strike="noStrike" cap="none" normalizeH="0" baseline="0" dirty="0" smtClean="0">
                          <a:ln>
                            <a:noFill/>
                          </a:ln>
                          <a:solidFill>
                            <a:srgbClr val="000000"/>
                          </a:solidFill>
                          <a:effectLst/>
                          <a:latin typeface="Calibri" pitchFamily="34" charset="0"/>
                        </a:rPr>
                        <a:t>Temperature range</a:t>
                      </a:r>
                      <a:r>
                        <a:rPr kumimoji="0" lang="ru-RU" sz="1400" b="1" i="0" u="none" strike="noStrike" cap="none" normalizeH="0" baseline="0" dirty="0" smtClean="0">
                          <a:ln>
                            <a:noFill/>
                          </a:ln>
                          <a:solidFill>
                            <a:srgbClr val="000000"/>
                          </a:solidFill>
                          <a:effectLst/>
                          <a:latin typeface="Calibri" pitchFamily="34" charset="0"/>
                        </a:rPr>
                        <a:t>,</a:t>
                      </a:r>
                      <a:r>
                        <a:rPr kumimoji="0" lang="en-US" sz="1400" b="1" i="0" u="none" strike="noStrike" cap="none" normalizeH="0" baseline="0" dirty="0" smtClean="0">
                          <a:ln>
                            <a:noFill/>
                          </a:ln>
                          <a:solidFill>
                            <a:srgbClr val="000000"/>
                          </a:solidFill>
                          <a:effectLst/>
                          <a:latin typeface="Calibri" pitchFamily="34" charset="0"/>
                        </a:rPr>
                        <a:t> </a:t>
                      </a:r>
                      <a:r>
                        <a:rPr kumimoji="0" lang="ru-RU" sz="1400" b="1" i="0" u="none" strike="noStrike" cap="none" normalizeH="0" baseline="0" dirty="0" smtClean="0">
                          <a:ln>
                            <a:noFill/>
                          </a:ln>
                          <a:solidFill>
                            <a:srgbClr val="000000"/>
                          </a:solidFill>
                          <a:effectLst/>
                          <a:latin typeface="Calibri" pitchFamily="34" charset="0"/>
                        </a:rPr>
                        <a:t>°С</a:t>
                      </a:r>
                      <a:endParaRPr kumimoji="0" lang="ru-RU" sz="1400" b="1" i="0" u="none" strike="noStrike" cap="none" normalizeH="0" baseline="0" dirty="0" smtClean="0">
                        <a:ln>
                          <a:noFill/>
                        </a:ln>
                        <a:solidFill>
                          <a:schemeClr val="tx1"/>
                        </a:solidFill>
                        <a:effectLst/>
                        <a:latin typeface="Calibri" pitchFamily="34" charset="0"/>
                      </a:endParaRPr>
                    </a:p>
                  </a:txBody>
                  <a:tcPr marL="3591" marR="25613"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tab pos="269875" algn="l"/>
                        </a:tabLst>
                      </a:pPr>
                      <a:r>
                        <a:rPr kumimoji="0" lang="en-US" sz="1400" b="0" i="0" u="none" strike="noStrike" cap="none" normalizeH="0" baseline="0" dirty="0" smtClean="0">
                          <a:ln>
                            <a:noFill/>
                          </a:ln>
                          <a:solidFill>
                            <a:srgbClr val="000000"/>
                          </a:solidFill>
                          <a:effectLst/>
                          <a:latin typeface="Calibri" pitchFamily="34" charset="0"/>
                        </a:rPr>
                        <a:t>+25</a:t>
                      </a:r>
                      <a:r>
                        <a:rPr kumimoji="0" lang="ru-RU" sz="1400" b="0" i="0" u="none" strike="noStrike" cap="none" normalizeH="0" baseline="0" dirty="0" smtClean="0">
                          <a:ln>
                            <a:noFill/>
                          </a:ln>
                          <a:solidFill>
                            <a:srgbClr val="000000"/>
                          </a:solidFill>
                          <a:effectLst/>
                          <a:latin typeface="Calibri" pitchFamily="34" charset="0"/>
                        </a:rPr>
                        <a:t> .. +125</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914400" rtl="0" eaLnBrk="1" fontAlgn="base" latinLnBrk="0" hangingPunct="0">
                        <a:lnSpc>
                          <a:spcPct val="80000"/>
                        </a:lnSpc>
                        <a:spcBef>
                          <a:spcPct val="0"/>
                        </a:spcBef>
                        <a:spcAft>
                          <a:spcPct val="0"/>
                        </a:spcAft>
                        <a:buClrTx/>
                        <a:buSzTx/>
                        <a:buFontTx/>
                        <a:buNone/>
                        <a:tabLst>
                          <a:tab pos="269875" algn="l"/>
                        </a:tabLst>
                      </a:pPr>
                      <a:r>
                        <a:rPr kumimoji="0" lang="ru-RU" sz="1400" b="0" i="0" u="none" strike="noStrike" cap="none" normalizeH="0" baseline="0" dirty="0" smtClean="0">
                          <a:ln>
                            <a:noFill/>
                          </a:ln>
                          <a:solidFill>
                            <a:srgbClr val="000000"/>
                          </a:solidFill>
                          <a:effectLst/>
                          <a:latin typeface="Calibri" pitchFamily="34" charset="0"/>
                        </a:rPr>
                        <a:t>+25 </a:t>
                      </a:r>
                      <a:r>
                        <a:rPr kumimoji="0" lang="en-US" sz="1400" b="0" i="0" u="none" strike="noStrike" cap="none" normalizeH="0" baseline="0" dirty="0" smtClean="0">
                          <a:ln>
                            <a:noFill/>
                          </a:ln>
                          <a:solidFill>
                            <a:srgbClr val="000000"/>
                          </a:solidFill>
                          <a:effectLst/>
                          <a:latin typeface="Calibri" pitchFamily="34" charset="0"/>
                        </a:rPr>
                        <a:t>..</a:t>
                      </a:r>
                      <a:r>
                        <a:rPr kumimoji="0" lang="ru-RU" sz="1400" b="0" i="0" u="none" strike="noStrike" cap="none" normalizeH="0" baseline="0" dirty="0" smtClean="0">
                          <a:ln>
                            <a:noFill/>
                          </a:ln>
                          <a:solidFill>
                            <a:srgbClr val="000000"/>
                          </a:solidFill>
                          <a:effectLst/>
                          <a:latin typeface="Calibri" pitchFamily="34" charset="0"/>
                        </a:rPr>
                        <a:t> +125</a:t>
                      </a:r>
                      <a:endPar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25852" marR="25852" marT="3591"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bl>
          </a:graphicData>
        </a:graphic>
      </p:graphicFrame>
      <p:sp>
        <p:nvSpPr>
          <p:cNvPr id="24687"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6ADCEA-BF5C-4773-A877-4A200C618C32}" type="slidenum">
              <a:rPr lang="ru-RU" smtClean="0">
                <a:solidFill>
                  <a:srgbClr val="000000"/>
                </a:solidFill>
                <a:ea typeface="Calibri" pitchFamily="34" charset="0"/>
              </a:rPr>
              <a:pPr fontAlgn="base">
                <a:spcBef>
                  <a:spcPct val="0"/>
                </a:spcBef>
                <a:spcAft>
                  <a:spcPct val="0"/>
                </a:spcAft>
              </a:pPr>
              <a:t>9</a:t>
            </a:fld>
            <a:endParaRPr lang="ru-RU" smtClean="0">
              <a:solidFill>
                <a:srgbClr val="000000"/>
              </a:solidFill>
              <a:ea typeface="Calibri" pitchFamily="34" charset="0"/>
            </a:endParaRPr>
          </a:p>
        </p:txBody>
      </p:sp>
      <p:sp>
        <p:nvSpPr>
          <p:cNvPr id="9" name="Нижний колонтитул 4"/>
          <p:cNvSpPr txBox="1">
            <a:spLocks noGrp="1"/>
          </p:cNvSpPr>
          <p:nvPr/>
        </p:nvSpPr>
        <p:spPr>
          <a:xfrm>
            <a:off x="5796136" y="6309320"/>
            <a:ext cx="2895600" cy="365125"/>
          </a:xfrm>
          <a:prstGeom prst="rect">
            <a:avLst/>
          </a:prstGeom>
          <a:gradFill flip="none" rotWithShape="1">
            <a:gsLst>
              <a:gs pos="1000">
                <a:schemeClr val="bg2"/>
              </a:gs>
              <a:gs pos="50000">
                <a:schemeClr val="bg2"/>
              </a:gs>
              <a:gs pos="100000">
                <a:schemeClr val="bg1">
                  <a:lumMod val="4000"/>
                  <a:lumOff val="96000"/>
                </a:schemeClr>
              </a:gs>
            </a:gsLst>
            <a:path path="rect">
              <a:fillToRect l="100000" t="100000"/>
            </a:path>
            <a:tileRect r="-100000" b="-100000"/>
          </a:gradFill>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r">
              <a:defRPr/>
            </a:pPr>
            <a:r>
              <a:rPr lang="en-US" sz="1500" b="1">
                <a:solidFill>
                  <a:srgbClr val="7F7F7F"/>
                </a:solidFill>
                <a:latin typeface="Calibri" pitchFamily="34" charset="0"/>
              </a:rPr>
              <a:t>Pavel Chubunov npk1@niikp.org</a:t>
            </a:r>
            <a:endParaRPr lang="fr-FR" sz="1500" b="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8444</TotalTime>
  <Words>1938</Words>
  <Application>Microsoft Office PowerPoint</Application>
  <PresentationFormat>Экран (4:3)</PresentationFormat>
  <Paragraphs>384</Paragraphs>
  <Slides>22</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Symbol</vt:lpstr>
      <vt:lpstr>Times New Roman</vt:lpstr>
      <vt:lpstr>1_Тема Office</vt:lpstr>
      <vt:lpstr>Презентация PowerPoint</vt:lpstr>
      <vt:lpstr>Space radiation environment and effects</vt:lpstr>
      <vt:lpstr>Single event effects (SEE) classification</vt:lpstr>
      <vt:lpstr>Composition of space radiation environment (heavy ions) induced single event effect</vt:lpstr>
      <vt:lpstr>SEE testing foundations</vt:lpstr>
      <vt:lpstr>Requirements to electronic components for space application</vt:lpstr>
      <vt:lpstr>Admissible procedures for SEE testing</vt:lpstr>
      <vt:lpstr>General structure of the SEE Test Facilities based on Ion Sources</vt:lpstr>
      <vt:lpstr>Technical Features of the SEE Test Facilities based on ion sources</vt:lpstr>
      <vt:lpstr>Heavy Ions SEE Test Facilities</vt:lpstr>
      <vt:lpstr>Estimation of beam characteristic - techniques </vt:lpstr>
      <vt:lpstr>Recognition of High Scientific and Technical Level </vt:lpstr>
      <vt:lpstr>Proton SEE Test Facility</vt:lpstr>
      <vt:lpstr>Laser SEE Test Facility</vt:lpstr>
      <vt:lpstr>The Facility for Preparing Components – Decapsulation and Analysis </vt:lpstr>
      <vt:lpstr>Some practical aspects for heavy ion testing at existing facility </vt:lpstr>
      <vt:lpstr>Roscosmos Testing Aids Directions for the Development</vt:lpstr>
      <vt:lpstr>LET’s and ranges in Si for most common ions with different energies</vt:lpstr>
      <vt:lpstr>Ions parameters needed to provide different LET with given penetrating ability</vt:lpstr>
      <vt:lpstr>Specification of New Test Facility</vt:lpstr>
      <vt:lpstr>Conclusions</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Испытательные и технологические стенды</dc:title>
  <dc:creator>Master</dc:creator>
  <cp:lastModifiedBy>Windows User</cp:lastModifiedBy>
  <cp:revision>902</cp:revision>
  <cp:lastPrinted>2016-11-22T07:03:53Z</cp:lastPrinted>
  <dcterms:created xsi:type="dcterms:W3CDTF">2013-11-26T04:33:02Z</dcterms:created>
  <dcterms:modified xsi:type="dcterms:W3CDTF">2016-12-12T11:53:13Z</dcterms:modified>
</cp:coreProperties>
</file>