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331" r:id="rId3"/>
    <p:sldId id="332" r:id="rId4"/>
    <p:sldId id="333" r:id="rId5"/>
    <p:sldId id="334" r:id="rId6"/>
    <p:sldId id="329" r:id="rId7"/>
    <p:sldId id="336" r:id="rId8"/>
    <p:sldId id="337" r:id="rId9"/>
    <p:sldId id="335" r:id="rId10"/>
    <p:sldId id="340" r:id="rId11"/>
    <p:sldId id="330" r:id="rId12"/>
    <p:sldId id="338" r:id="rId13"/>
    <p:sldId id="33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D"/>
    <a:srgbClr val="E2C5FF"/>
    <a:srgbClr val="FF1A28"/>
    <a:srgbClr val="AA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8249" autoAdjust="0"/>
  </p:normalViewPr>
  <p:slideViewPr>
    <p:cSldViewPr>
      <p:cViewPr>
        <p:scale>
          <a:sx n="99" d="100"/>
          <a:sy n="99" d="100"/>
        </p:scale>
        <p:origin x="2032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8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4B4EA-80BA-684F-B0D3-8C87D9C4B9B7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E2705-0F41-FC4E-84E1-82D60CAB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54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8507-837B-A14F-B67B-C0FC58CB3D84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FCFC-C465-3E4E-802B-727350A2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0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4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3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2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2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7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 октября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В.Кекелидзе, КК NICA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9022-01D7-4F69-AB99-9E90D10D0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В.В. Морозов</a:t>
            </a:r>
            <a:r>
              <a:rPr lang="en-GB" dirty="0" smtClean="0"/>
              <a:t>, КК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2204864"/>
            <a:ext cx="662473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 бюджете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проекта NICA на 2020 год 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061" y="342900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В.В. Морозов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60032" y="260648"/>
            <a:ext cx="38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ru-RU" b="1" dirty="0" smtClean="0">
                <a:solidFill>
                  <a:srgbClr val="002060"/>
                </a:solidFill>
              </a:rPr>
              <a:t>Планы – это мечты знающих         людей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</a:t>
            </a:r>
            <a:r>
              <a:rPr lang="sk-SK" b="1" dirty="0" err="1" smtClean="0">
                <a:solidFill>
                  <a:srgbClr val="002060"/>
                </a:solidFill>
              </a:rPr>
              <a:t>Эрнст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>
                <a:solidFill>
                  <a:srgbClr val="002060"/>
                </a:solidFill>
              </a:rPr>
              <a:t>Фейхтерслебен</a:t>
            </a:r>
            <a:r>
              <a:rPr lang="sk-SK" dirty="0"/>
              <a:t/>
            </a:r>
            <a:br>
              <a:rPr lang="sk-SK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80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Выводы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83632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Необходимая минимальная сумма бюджета для сохранения темпов реализации объектов комплекса </a:t>
            </a:r>
            <a:r>
              <a:rPr lang="en-US" sz="3200" b="1" dirty="0">
                <a:solidFill>
                  <a:srgbClr val="7030A0"/>
                </a:solidFill>
              </a:rPr>
              <a:t>NICA</a:t>
            </a:r>
            <a:r>
              <a:rPr lang="ru-RU" sz="3200" b="1" dirty="0">
                <a:solidFill>
                  <a:srgbClr val="7030A0"/>
                </a:solidFill>
              </a:rPr>
              <a:t> в 2020 году – </a:t>
            </a:r>
            <a:r>
              <a:rPr lang="ru-RU" sz="3600" b="1" dirty="0">
                <a:solidFill>
                  <a:srgbClr val="002060"/>
                </a:solidFill>
              </a:rPr>
              <a:t>53 710,5 </a:t>
            </a:r>
            <a:r>
              <a:rPr lang="ru-RU" sz="3200" b="1" dirty="0">
                <a:solidFill>
                  <a:srgbClr val="7030A0"/>
                </a:solidFill>
              </a:rPr>
              <a:t>тыс. долл. США </a:t>
            </a:r>
            <a:r>
              <a:rPr lang="ru-RU" sz="2800" dirty="0" smtClean="0">
                <a:solidFill>
                  <a:srgbClr val="002060"/>
                </a:solidFill>
              </a:rPr>
              <a:t>.С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учетом возможных </a:t>
            </a:r>
            <a:r>
              <a:rPr lang="ru-RU" sz="2800" dirty="0" smtClean="0">
                <a:solidFill>
                  <a:srgbClr val="002060"/>
                </a:solidFill>
              </a:rPr>
              <a:t>рисков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 smtClean="0">
                <a:solidFill>
                  <a:srgbClr val="002060"/>
                </a:solidFill>
              </a:rPr>
              <a:t>девальвации </a:t>
            </a:r>
            <a:r>
              <a:rPr lang="ru-RU" sz="2800" dirty="0">
                <a:solidFill>
                  <a:srgbClr val="002060"/>
                </a:solidFill>
              </a:rPr>
              <a:t>рубля, </a:t>
            </a:r>
            <a:r>
              <a:rPr lang="ru-RU" sz="2800" dirty="0" smtClean="0">
                <a:solidFill>
                  <a:srgbClr val="002060"/>
                </a:solidFill>
              </a:rPr>
              <a:t>волатильности </a:t>
            </a:r>
            <a:r>
              <a:rPr lang="ru-RU" sz="2800" dirty="0">
                <a:solidFill>
                  <a:srgbClr val="002060"/>
                </a:solidFill>
              </a:rPr>
              <a:t>курса </a:t>
            </a:r>
            <a:r>
              <a:rPr lang="ru-RU" sz="2800" dirty="0" smtClean="0">
                <a:solidFill>
                  <a:srgbClr val="002060"/>
                </a:solidFill>
              </a:rPr>
              <a:t>доллара, пандемии </a:t>
            </a:r>
            <a:r>
              <a:rPr lang="ru-RU" sz="2800" dirty="0" err="1" smtClean="0">
                <a:solidFill>
                  <a:srgbClr val="002060"/>
                </a:solidFill>
              </a:rPr>
              <a:t>короновируса</a:t>
            </a:r>
            <a:r>
              <a:rPr lang="ru-RU" sz="2800" dirty="0" smtClean="0">
                <a:solidFill>
                  <a:srgbClr val="002060"/>
                </a:solidFill>
              </a:rPr>
              <a:t>) </a:t>
            </a:r>
            <a:r>
              <a:rPr lang="ru-RU" sz="2800" dirty="0">
                <a:solidFill>
                  <a:srgbClr val="002060"/>
                </a:solidFill>
              </a:rPr>
              <a:t>прогноз исполнения бюджета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r>
              <a:rPr lang="en-US" sz="2800" u="sng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max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- 53 710,5 , </a:t>
            </a:r>
            <a:r>
              <a:rPr lang="en-US" sz="2800" dirty="0">
                <a:solidFill>
                  <a:srgbClr val="FF0000"/>
                </a:solidFill>
              </a:rPr>
              <a:t>min</a:t>
            </a:r>
            <a:r>
              <a:rPr lang="en-US" sz="2800" dirty="0">
                <a:solidFill>
                  <a:srgbClr val="002060"/>
                </a:solidFill>
              </a:rPr>
              <a:t> - 46 </a:t>
            </a:r>
            <a:r>
              <a:rPr lang="en-US" sz="2800" dirty="0" smtClean="0">
                <a:solidFill>
                  <a:srgbClr val="002060"/>
                </a:solidFill>
              </a:rPr>
              <a:t>539,9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061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11</a:t>
            </a:fld>
            <a:endParaRPr lang="ru-RU"/>
          </a:p>
        </p:txBody>
      </p:sp>
      <p:pic>
        <p:nvPicPr>
          <p:cNvPr id="7" name="Объект 6" descr="30.pd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62397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41258" y="271833"/>
            <a:ext cx="3419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Приказ Директора ОИЯИ №30 от 22.01.2018  об эксплуатации подсистемы </a:t>
            </a: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solidFill>
                  <a:srgbClr val="FF0000"/>
                </a:solidFill>
              </a:rPr>
              <a:t>Спецификация за закупку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r>
              <a:rPr lang="ru-RU" sz="2000" b="1" dirty="0" smtClean="0">
                <a:solidFill>
                  <a:srgbClr val="FF0000"/>
                </a:solidFill>
              </a:rPr>
              <a:t> в 1С 8.3 УПП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66026"/>
            <a:ext cx="5745675" cy="3025341"/>
          </a:xfrm>
          <a:prstGeom prst="rect">
            <a:avLst/>
          </a:prstGeom>
          <a:ln w="50800">
            <a:solidFill>
              <a:schemeClr val="accent1">
                <a:alpha val="7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3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807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Предложения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1074777"/>
            <a:ext cx="83632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Создание регламента и порядка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учета затрат по проекту </a:t>
            </a:r>
            <a:r>
              <a:rPr lang="en-US" sz="2800" b="1" dirty="0" smtClean="0">
                <a:solidFill>
                  <a:srgbClr val="7030A0"/>
                </a:solidFill>
              </a:rPr>
              <a:t>NICA </a:t>
            </a:r>
            <a:r>
              <a:rPr lang="ru-RU" sz="2800" b="1" dirty="0" smtClean="0">
                <a:solidFill>
                  <a:srgbClr val="7030A0"/>
                </a:solidFill>
              </a:rPr>
              <a:t>(для последующего внесения в учетную политику ОИЯИ)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Создание единых форм отчетности по проекту комплекса </a:t>
            </a:r>
            <a:r>
              <a:rPr lang="en-US" sz="2800" b="1" dirty="0" smtClean="0">
                <a:solidFill>
                  <a:srgbClr val="7030A0"/>
                </a:solidFill>
              </a:rPr>
              <a:t>NICA </a:t>
            </a:r>
            <a:r>
              <a:rPr lang="ru-RU" sz="2800" b="1" dirty="0" smtClean="0">
                <a:solidFill>
                  <a:srgbClr val="7030A0"/>
                </a:solidFill>
              </a:rPr>
              <a:t>в системе 1С в соответствии с утвержденными регламентом и порядком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Закрепление функциональных зон и ответственности за структурными подразделениями и сотрудниками, вносящими данными в систему 1С в соответствии с приказом Директора ОИЯИ от 22.01.2018 №30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65618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9040" y="2780928"/>
            <a:ext cx="842493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9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362"/>
            <a:ext cx="9144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Предполагаемый </a:t>
            </a:r>
            <a:r>
              <a:rPr lang="ru-RU" sz="2000" b="1" dirty="0"/>
              <a:t>бюджет проекта NICA с учетом переноса </a:t>
            </a:r>
            <a:r>
              <a:rPr lang="ru-RU" sz="2000" b="1" dirty="0" smtClean="0"/>
              <a:t>платежей </a:t>
            </a:r>
            <a:r>
              <a:rPr lang="ru-RU" sz="2000" b="1" dirty="0"/>
              <a:t>2019 г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1694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715395"/>
            <a:ext cx="9144000" cy="5640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116632"/>
            <a:ext cx="7560840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Требуемый бюджет по проекту </a:t>
            </a:r>
            <a:r>
              <a:rPr lang="en-US" sz="2400" b="1" dirty="0" smtClean="0">
                <a:solidFill>
                  <a:schemeClr val="bg1"/>
                </a:solidFill>
              </a:rPr>
              <a:t>NICA </a:t>
            </a:r>
            <a:r>
              <a:rPr lang="ru-RU" sz="2400" b="1" dirty="0" smtClean="0">
                <a:solidFill>
                  <a:schemeClr val="bg1"/>
                </a:solidFill>
              </a:rPr>
              <a:t>на 2020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66" y="1062787"/>
            <a:ext cx="6423868" cy="5217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16632"/>
            <a:ext cx="8856984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Перечень крупных перенесенных платежей по заключенным контрактам по проекту </a:t>
            </a:r>
            <a:r>
              <a:rPr lang="en-US" sz="2400" b="1" dirty="0" smtClean="0">
                <a:solidFill>
                  <a:schemeClr val="bg1"/>
                </a:solidFill>
              </a:rPr>
              <a:t>NICA</a:t>
            </a:r>
            <a:r>
              <a:rPr lang="ru-RU" sz="2400" b="1" dirty="0" smtClean="0">
                <a:solidFill>
                  <a:schemeClr val="bg1"/>
                </a:solidFill>
              </a:rPr>
              <a:t> с 2019 на 2020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9684" y="6010999"/>
            <a:ext cx="244063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</a:rPr>
              <a:t>Итого 8 </a:t>
            </a:r>
            <a:r>
              <a:rPr lang="ru-RU" sz="2800" b="1" dirty="0" smtClean="0">
                <a:solidFill>
                  <a:schemeClr val="bg1"/>
                </a:solidFill>
              </a:rPr>
              <a:t>453</a:t>
            </a:r>
            <a:r>
              <a:rPr lang="en-US" sz="2800" b="1" dirty="0" smtClean="0">
                <a:solidFill>
                  <a:schemeClr val="bg1"/>
                </a:solidFill>
              </a:rPr>
              <a:t>,0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9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22413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Обязательства по заключенным контрактам </a:t>
            </a:r>
            <a:r>
              <a:rPr lang="ru-RU" b="1" dirty="0" smtClean="0"/>
              <a:t>отражены на основании отчета </a:t>
            </a:r>
            <a:r>
              <a:rPr lang="ru-RU" b="1" dirty="0"/>
              <a:t>1С “Планируемые платежи по контрактам”. Отчет сформирован в соответствии с приказом директора Института о внесении информации по всем действующим и прошлых </a:t>
            </a:r>
            <a:r>
              <a:rPr lang="ru-RU" b="1" dirty="0" smtClean="0"/>
              <a:t>контрактам</a:t>
            </a:r>
            <a:r>
              <a:rPr lang="en-US" b="1" dirty="0" smtClean="0"/>
              <a:t> </a:t>
            </a:r>
            <a:r>
              <a:rPr lang="ru-RU" b="1" dirty="0" smtClean="0"/>
              <a:t>для </a:t>
            </a:r>
            <a:r>
              <a:rPr lang="ru-RU" b="1" dirty="0"/>
              <a:t>контроля </a:t>
            </a:r>
            <a:r>
              <a:rPr lang="ru-RU" b="1" dirty="0" smtClean="0"/>
              <a:t>платежей по заключенным контрактам </a:t>
            </a:r>
            <a:r>
              <a:rPr lang="ru-RU" b="1" dirty="0"/>
              <a:t>и дебиторской задолженности </a:t>
            </a:r>
            <a:r>
              <a:rPr lang="ru-RU" b="1" dirty="0" smtClean="0"/>
              <a:t>(№30 от 22.01.2018)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15506"/>
              </p:ext>
            </p:extLst>
          </p:nvPr>
        </p:nvGraphicFramePr>
        <p:xfrm>
          <a:off x="457200" y="1412776"/>
          <a:ext cx="8152090" cy="4943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8417"/>
                <a:gridCol w="2848417"/>
                <a:gridCol w="1532529"/>
                <a:gridCol w="922727"/>
              </a:tblGrid>
              <a:tr h="187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КОНТРАГЕНТ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ЗАКУПКА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№ ЗАКАЗА в 1С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ПЛАТЕЖИ, $</a:t>
                      </a:r>
                      <a:endParaRPr lang="ru-RU" sz="105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>
                    <a:solidFill>
                      <a:srgbClr val="FFFF00"/>
                    </a:solidFill>
                  </a:tcPr>
                </a:tc>
              </a:tr>
              <a:tr h="374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 dirty="0">
                          <a:effectLst/>
                        </a:rPr>
                        <a:t>СТРОЙТЕХИНВЕСТ СК ООО, Услуги, дог.100-1789 от 30.05.19г., </a:t>
                      </a:r>
                      <a:r>
                        <a:rPr lang="ru-RU" sz="1050" b="0" u="none" strike="noStrike" dirty="0" err="1">
                          <a:effectLst/>
                        </a:rPr>
                        <a:t>Баландин</a:t>
                      </a:r>
                      <a:r>
                        <a:rPr lang="ru-RU" sz="1050" b="0" u="none" strike="noStrike" dirty="0">
                          <a:effectLst/>
                        </a:rPr>
                        <a:t> Ю.Н.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Строительство криогенно-компрессорной станции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000" b="0" u="none" strike="noStrike">
                          <a:effectLst/>
                        </a:rPr>
                        <a:t>Заказ поставщику 00000006157 от 30.05.2019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>
                          <a:effectLst/>
                        </a:rPr>
                        <a:t>2684,8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491432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0" u="none" strike="noStrike" dirty="0">
                          <a:effectLst/>
                        </a:rPr>
                        <a:t>ИЯФ СО РАН им. Будкера Г.И., Оборудование, дог.17-174 (100-534) от 18.12.2017, Сыресин Е.М.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effectLst/>
                        </a:rPr>
                        <a:t>Разработка и изготовление 16-ти ВЧ-станций 66-ой гармоники частоты обращения (ВЧ3) коллайдера NICA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000" b="0" u="none" strike="noStrike">
                          <a:effectLst/>
                        </a:rPr>
                        <a:t>Заказ поставщику 00000014280 от 18.12.2017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u="none" strike="noStrike">
                          <a:effectLst/>
                        </a:rPr>
                        <a:t>1752,7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819054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0" u="none" strike="noStrike" dirty="0">
                          <a:effectLst/>
                        </a:rPr>
                        <a:t>ИЯФ СО РАН им. Будкера Г.И., Оборудование, дог.17-154 (100-461) от 05.12.2017, Сыресин Е.М.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 Разработка и изготовление 4-х ВЧ-станций 22-ой гармоники частоты обращения (ВЧ2) </a:t>
                      </a:r>
                      <a:r>
                        <a:rPr lang="ru-RU" sz="1000" b="0" u="none" strike="noStrike" dirty="0" err="1">
                          <a:effectLst/>
                        </a:rPr>
                        <a:t>коллайдера</a:t>
                      </a:r>
                      <a:r>
                        <a:rPr lang="ru-RU" sz="1000" b="0" u="none" strike="noStrike" dirty="0">
                          <a:effectLst/>
                        </a:rPr>
                        <a:t> NICA. Разработка и изготовление 4-х ВЧ-станций 22-ой гармоники частоты обращения (ВЧ2) </a:t>
                      </a:r>
                      <a:r>
                        <a:rPr lang="ru-RU" sz="1000" b="0" u="none" strike="noStrike" dirty="0" err="1">
                          <a:effectLst/>
                        </a:rPr>
                        <a:t>коллайдера</a:t>
                      </a:r>
                      <a:r>
                        <a:rPr lang="ru-RU" sz="1000" b="0" u="none" strike="noStrike" dirty="0">
                          <a:effectLst/>
                        </a:rPr>
                        <a:t> NICA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u="none" strike="noStrike">
                          <a:effectLst/>
                        </a:rPr>
                        <a:t>Заказ поставщику 00000013446 от 05.12.2017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effectLst/>
                        </a:rPr>
                        <a:t>808,9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374425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0" u="none" strike="noStrike">
                          <a:effectLst/>
                        </a:rPr>
                        <a:t>ИЯФ СО РАН им. Будкера Г.И., Оборудование, дог.17-151 (100-464) от 20.11.2017, Сыресин Е.М.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Разработка и изготовление системы магнитных измерений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000" b="0" u="none" strike="noStrike">
                          <a:effectLst/>
                        </a:rPr>
                        <a:t>Заказ поставщику 00000013237 от 04.12.2017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>
                          <a:effectLst/>
                        </a:rPr>
                        <a:t>807,3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374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effectLst/>
                        </a:rPr>
                        <a:t>Беларусь, Оборудование, к-т 08626319/16201425-74, Ходжибагиян Г.Г.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effectLst/>
                        </a:rPr>
                        <a:t>Ярмо дипольного магнита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000" b="0" u="none" strike="noStrike">
                          <a:effectLst/>
                        </a:rPr>
                        <a:t>Заказ поставщику 00000003517 от 10.04.2018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effectLst/>
                        </a:rPr>
                        <a:t>566,4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374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effectLst/>
                        </a:rPr>
                        <a:t>ИЯФ СО РАН им. Будкера Г.И., Оборудование, дог.17-37 (100-168), Сыресин Е.М.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соленоид прецизионный секции охлаждения; компоненты высоковольтных секций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000" b="0" u="none" strike="noStrike">
                          <a:effectLst/>
                        </a:rPr>
                        <a:t>Заказ поставщику 00000007894 от 15.08.2017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>
                          <a:effectLst/>
                        </a:rPr>
                        <a:t>462,2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514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effectLst/>
                        </a:rPr>
                        <a:t>Волжская Строительная Компания, Услуги, дог.100-2090 от 08.10.19г, Левитченков А.А.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Выполнение строительно-монтажных работ по объекту `Реконструкция административно-производственного корпуса №42 ЛФВЭ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000" b="0" u="none" strike="noStrike">
                          <a:effectLst/>
                        </a:rPr>
                        <a:t>Заказ поставщику 00000011911 от 08.10.2019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0" u="none" strike="noStrike">
                          <a:effectLst/>
                        </a:rPr>
                        <a:t>398,0</a:t>
                      </a:r>
                      <a:endParaRPr lang="uk-UA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403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effectLst/>
                        </a:rPr>
                        <a:t>Армул НПК, Материалы, дог.100-2448 от 27.02.2020г., Тяпкин И.А.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</a:rPr>
                        <a:t>Изготовление свинцовых пластин 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u="none" strike="noStrike">
                          <a:effectLst/>
                        </a:rPr>
                        <a:t>Заказ поставщику 00000002264 от 02.03.2020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>
                          <a:effectLst/>
                        </a:rPr>
                        <a:t>277,3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655243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0" u="none" strike="noStrike">
                          <a:effectLst/>
                        </a:rPr>
                        <a:t>Беларусь, Оборудование, к-т 08626319/191490385-74, Мовчан С.А.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effectLst/>
                        </a:rPr>
                        <a:t>Разработка и изготовление научно-технической продукции – партии радиаторов для системы охлаждения электроники считывания ROC камер детектора TPC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000" b="0" u="none" strike="noStrike" dirty="0" err="1">
                          <a:effectLst/>
                        </a:rPr>
                        <a:t>Заказ</a:t>
                      </a:r>
                      <a:r>
                        <a:rPr lang="hr-HR" sz="1000" b="0" u="none" strike="noStrike" dirty="0">
                          <a:effectLst/>
                        </a:rPr>
                        <a:t> </a:t>
                      </a:r>
                      <a:r>
                        <a:rPr lang="hr-HR" sz="1000" b="0" u="none" strike="noStrike" dirty="0" err="1">
                          <a:effectLst/>
                        </a:rPr>
                        <a:t>поставщику</a:t>
                      </a:r>
                      <a:r>
                        <a:rPr lang="hr-HR" sz="1000" b="0" u="none" strike="noStrike" dirty="0">
                          <a:effectLst/>
                        </a:rPr>
                        <a:t> 00000000275 </a:t>
                      </a:r>
                      <a:r>
                        <a:rPr lang="hr-HR" sz="1000" b="0" u="none" strike="noStrike" dirty="0" err="1">
                          <a:effectLst/>
                        </a:rPr>
                        <a:t>от</a:t>
                      </a:r>
                      <a:r>
                        <a:rPr lang="hr-HR" sz="1000" b="0" u="none" strike="noStrike" dirty="0">
                          <a:effectLst/>
                        </a:rPr>
                        <a:t> 17.01.2020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>
                          <a:effectLst/>
                        </a:rPr>
                        <a:t>245,0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  <a:tr h="374425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0" u="none" strike="noStrike">
                          <a:effectLst/>
                        </a:rPr>
                        <a:t>Беларусь, НИР, к-т 08626319/1712980109-74, Сыресин Е.М.</a:t>
                      </a:r>
                      <a:endParaRPr lang="is-I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effectLst/>
                        </a:rPr>
                        <a:t>Разработка,изготовление ,испытание продукции для инжектора комплекса NICA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000" b="0" u="none" strike="noStrike" dirty="0">
                          <a:effectLst/>
                        </a:rPr>
                        <a:t>Заказ поставщику 00000005531 от 31.05.2018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u="none" strike="noStrike" dirty="0">
                          <a:effectLst/>
                        </a:rPr>
                        <a:t>219,9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712" marR="10712" marT="10712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0112" y="6453336"/>
            <a:ext cx="32403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Платежи свыше 200 тыс. </a:t>
            </a:r>
            <a:r>
              <a:rPr lang="ru-RU" dirty="0" err="1" smtClean="0">
                <a:solidFill>
                  <a:schemeClr val="bg1"/>
                </a:solidFill>
              </a:rPr>
              <a:t>долл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0" y="116632"/>
            <a:ext cx="5666630" cy="6239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1070739"/>
            <a:ext cx="3168352" cy="1323439"/>
          </a:xfrm>
          <a:prstGeom prst="rect">
            <a:avLst/>
          </a:prstGeom>
          <a:solidFill>
            <a:srgbClr val="E2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Ускорительный комплекс (Инжекционный комплекс, Бустер, </a:t>
            </a:r>
            <a:r>
              <a:rPr lang="ru-RU" sz="2000" b="1" dirty="0" err="1" smtClean="0"/>
              <a:t>Нуклотрон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Коллайдер</a:t>
            </a:r>
            <a:r>
              <a:rPr lang="ru-RU" sz="2000" b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5710019"/>
            <a:ext cx="332271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Список крупных закупок (свыше 200 тыс. долл. США)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116632"/>
            <a:ext cx="316835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Список крупных закупок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391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" y="10615"/>
            <a:ext cx="5998232" cy="668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1288" y="5927402"/>
            <a:ext cx="332271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Список крупных закупок (свыше 150 тыс. долл. США)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1740" y="975337"/>
            <a:ext cx="2880320" cy="1384995"/>
          </a:xfrm>
          <a:prstGeom prst="rect">
            <a:avLst/>
          </a:prstGeom>
          <a:solidFill>
            <a:srgbClr val="E2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Экспериментальные установки (</a:t>
            </a:r>
            <a:r>
              <a:rPr lang="en-US" sz="2000" b="1" dirty="0" err="1" smtClean="0"/>
              <a:t>BM@n</a:t>
            </a:r>
            <a:r>
              <a:rPr lang="en-US" sz="2000" b="1" dirty="0" smtClean="0"/>
              <a:t>, MPD, SPD)</a:t>
            </a:r>
            <a:endParaRPr lang="ru-RU" sz="2000" b="1" dirty="0" smtClean="0"/>
          </a:p>
          <a:p>
            <a:pPr algn="ctr"/>
            <a:endParaRPr lang="ru-RU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41740" y="21230"/>
            <a:ext cx="28803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Список крупных закупок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429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 апреля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В.В. Морозов, КК NICA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022-01D7-4F69-AB99-9E90D10D0B2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23666"/>
              </p:ext>
            </p:extLst>
          </p:nvPr>
        </p:nvGraphicFramePr>
        <p:xfrm>
          <a:off x="1491275" y="613852"/>
          <a:ext cx="5976664" cy="5759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94"/>
                <a:gridCol w="4033092"/>
                <a:gridCol w="1532478"/>
              </a:tblGrid>
              <a:tr h="3924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NICA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solidFill>
                      <a:srgbClr val="F9FF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Освоение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solidFill>
                      <a:srgbClr val="F9FFAD"/>
                    </a:solidFill>
                  </a:tcPr>
                </a:tc>
              </a:tr>
              <a:tr h="67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Создание ускорительного комплекса, включающий </a:t>
                      </a:r>
                      <a:r>
                        <a:rPr lang="ru-RU" sz="1600" u="none" strike="noStrike" dirty="0" err="1">
                          <a:effectLst/>
                        </a:rPr>
                        <a:t>бустерный</a:t>
                      </a:r>
                      <a:r>
                        <a:rPr lang="ru-RU" sz="1600" u="none" strike="noStrike" dirty="0">
                          <a:effectLst/>
                        </a:rPr>
                        <a:t> синхротрон и </a:t>
                      </a:r>
                      <a:r>
                        <a:rPr lang="ru-RU" sz="1600" u="none" strike="noStrike" dirty="0" err="1">
                          <a:effectLst/>
                        </a:rPr>
                        <a:t>коллайдер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2 </a:t>
                      </a:r>
                      <a:r>
                        <a:rPr lang="ru-RU" sz="1800" u="none" strike="noStrike" dirty="0" smtClean="0">
                          <a:effectLst/>
                        </a:rPr>
                        <a:t>186</a:t>
                      </a:r>
                      <a:r>
                        <a:rPr lang="pl-PL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dirty="0" smtClean="0">
                          <a:effectLst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52555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Создание экспериментальных установок (MPD, BM@N, SPD)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</a:t>
                      </a:r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989</a:t>
                      </a:r>
                      <a:r>
                        <a:rPr lang="pl-PL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dirty="0" smtClean="0">
                          <a:effectLst/>
                        </a:rPr>
                        <a:t>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71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Создание научно-исследовательской и инженерной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1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546</a:t>
                      </a:r>
                      <a:r>
                        <a:rPr lang="cs-CZ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dirty="0" smtClean="0"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35037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u="none" strike="noStrike">
                          <a:effectLst/>
                        </a:rPr>
                        <a:t>Strabag (Здание 17) 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544</a:t>
                      </a:r>
                      <a:r>
                        <a:rPr lang="is-IS" sz="1400" u="none" strike="noStrike" dirty="0" smtClean="0">
                          <a:effectLst/>
                        </a:rPr>
                        <a:t>,</a:t>
                      </a:r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25401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ККС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47884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Прочие объекты строительства + инженерная инфраструктура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777</a:t>
                      </a:r>
                      <a:r>
                        <a:rPr lang="fi-FI" sz="1400" u="none" strike="noStrike" dirty="0" smtClean="0">
                          <a:effectLst/>
                        </a:rPr>
                        <a:t>,</a:t>
                      </a:r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28029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Криогенная инфраструктура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</a:rPr>
                        <a:t>19</a:t>
                      </a:r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r>
                        <a:rPr lang="fi-FI" sz="1400" u="none" strike="noStrike" dirty="0" smtClean="0">
                          <a:effectLst/>
                        </a:rPr>
                        <a:t>,</a:t>
                      </a:r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24526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Центр NICA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2242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u="none" strike="noStrike">
                          <a:effectLst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Экспериментальный павильон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pperplate Gothic Bol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r>
                        <a:rPr lang="fi-FI" sz="1400" u="none" strike="noStrike" dirty="0" smtClean="0">
                          <a:effectLst/>
                        </a:rPr>
                        <a:t>,</a:t>
                      </a:r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455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Создание компьютерного информационного комплекса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21</a:t>
                      </a:r>
                      <a:r>
                        <a:rPr lang="fi-FI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dirty="0" smtClean="0">
                          <a:effectLst/>
                        </a:rPr>
                        <a:t>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67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Создание каналов и установок для прикладных и инновационных исследований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/>
                </a:tc>
              </a:tr>
              <a:tr h="2802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>
                    <a:solidFill>
                      <a:srgbClr val="E2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6</a:t>
                      </a:r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743</a:t>
                      </a:r>
                      <a:r>
                        <a:rPr lang="pl-PL" sz="1800" u="none" strike="noStrike" dirty="0" smtClean="0">
                          <a:effectLst/>
                        </a:rPr>
                        <a:t>,</a:t>
                      </a:r>
                      <a:r>
                        <a:rPr lang="ru-RU" sz="1800" u="none" strike="noStrike" dirty="0" smtClean="0">
                          <a:effectLst/>
                        </a:rPr>
                        <a:t>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b">
                    <a:solidFill>
                      <a:srgbClr val="E2C5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80896"/>
            <a:ext cx="892899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Освоение бюджета 2020 г. по проекту NICA </a:t>
            </a:r>
            <a:r>
              <a:rPr lang="ru-RU" sz="2400" b="1" dirty="0" smtClean="0">
                <a:solidFill>
                  <a:schemeClr val="bg1"/>
                </a:solidFill>
              </a:rPr>
              <a:t>на 07.04.2020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61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17950</TotalTime>
  <Words>805</Words>
  <Application>Microsoft Macintosh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Copperplate Gothic Bold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пользователь Microsoft Office</cp:lastModifiedBy>
  <cp:revision>318</cp:revision>
  <cp:lastPrinted>2017-10-12T06:05:10Z</cp:lastPrinted>
  <dcterms:created xsi:type="dcterms:W3CDTF">2014-06-18T10:25:47Z</dcterms:created>
  <dcterms:modified xsi:type="dcterms:W3CDTF">2020-04-07T18:39:11Z</dcterms:modified>
</cp:coreProperties>
</file>