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3"/>
  </p:notesMasterIdLst>
  <p:handoutMasterIdLst>
    <p:handoutMasterId r:id="rId44"/>
  </p:handoutMasterIdLst>
  <p:sldIdLst>
    <p:sldId id="923" r:id="rId2"/>
    <p:sldId id="1132" r:id="rId3"/>
    <p:sldId id="1225" r:id="rId4"/>
    <p:sldId id="1226" r:id="rId5"/>
    <p:sldId id="1227" r:id="rId6"/>
    <p:sldId id="1223" r:id="rId7"/>
    <p:sldId id="1173" r:id="rId8"/>
    <p:sldId id="1239" r:id="rId9"/>
    <p:sldId id="1228" r:id="rId10"/>
    <p:sldId id="1229" r:id="rId11"/>
    <p:sldId id="364" r:id="rId12"/>
    <p:sldId id="1240" r:id="rId13"/>
    <p:sldId id="1235" r:id="rId14"/>
    <p:sldId id="1116" r:id="rId15"/>
    <p:sldId id="1118" r:id="rId16"/>
    <p:sldId id="1241" r:id="rId17"/>
    <p:sldId id="1180" r:id="rId18"/>
    <p:sldId id="1175" r:id="rId19"/>
    <p:sldId id="1141" r:id="rId20"/>
    <p:sldId id="1232" r:id="rId21"/>
    <p:sldId id="1242" r:id="rId22"/>
    <p:sldId id="1236" r:id="rId23"/>
    <p:sldId id="1230" r:id="rId24"/>
    <p:sldId id="1244" r:id="rId25"/>
    <p:sldId id="270" r:id="rId26"/>
    <p:sldId id="271" r:id="rId27"/>
    <p:sldId id="1250" r:id="rId28"/>
    <p:sldId id="1251" r:id="rId29"/>
    <p:sldId id="1252" r:id="rId30"/>
    <p:sldId id="1256" r:id="rId31"/>
    <p:sldId id="1249" r:id="rId32"/>
    <p:sldId id="1079" r:id="rId33"/>
    <p:sldId id="1088" r:id="rId34"/>
    <p:sldId id="1248" r:id="rId35"/>
    <p:sldId id="1237" r:id="rId36"/>
    <p:sldId id="1102" r:id="rId37"/>
    <p:sldId id="1238" r:id="rId38"/>
    <p:sldId id="1125" r:id="rId39"/>
    <p:sldId id="1254" r:id="rId40"/>
    <p:sldId id="1255" r:id="rId41"/>
    <p:sldId id="1068" r:id="rId42"/>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49">
          <p15:clr>
            <a:srgbClr val="A4A3A4"/>
          </p15:clr>
        </p15:guide>
        <p15:guide id="2" pos="23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DFCFF"/>
    <a:srgbClr val="EFFCFD"/>
    <a:srgbClr val="FFE9D2"/>
    <a:srgbClr val="EAF8FA"/>
    <a:srgbClr val="FC0014"/>
    <a:srgbClr val="FFFEF8"/>
    <a:srgbClr val="DDD6FF"/>
    <a:srgbClr val="A3C9FF"/>
    <a:srgbClr val="FFDAAC"/>
    <a:srgbClr val="EA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791" autoAdjust="0"/>
    <p:restoredTop sz="50000" autoAdjust="0"/>
  </p:normalViewPr>
  <p:slideViewPr>
    <p:cSldViewPr snapToGrid="0">
      <p:cViewPr varScale="1">
        <p:scale>
          <a:sx n="113" d="100"/>
          <a:sy n="113" d="100"/>
        </p:scale>
        <p:origin x="784" y="176"/>
      </p:cViewPr>
      <p:guideLst>
        <p:guide orient="horz" pos="1649"/>
        <p:guide pos="2333"/>
      </p:guideLst>
    </p:cSldViewPr>
  </p:slideViewPr>
  <p:outlineViewPr>
    <p:cViewPr>
      <p:scale>
        <a:sx n="33" d="100"/>
        <a:sy n="33" d="100"/>
      </p:scale>
      <p:origin x="0" y="1312"/>
    </p:cViewPr>
  </p:outlineViewPr>
  <p:notesTextViewPr>
    <p:cViewPr>
      <p:scale>
        <a:sx n="200" d="100"/>
        <a:sy n="2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711C6A0-924E-4D4C-A634-CB38026DAA40}" type="datetime1">
              <a:rPr lang="en-US"/>
              <a:pPr/>
              <a:t>4/6/20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86BFF3-4574-4307-A599-C396A727DD5A}" type="slidenum">
              <a:rPr lang="en-US"/>
              <a:pPr/>
              <a:t>‹#›</a:t>
            </a:fld>
            <a:endParaRPr lang="en-US"/>
          </a:p>
        </p:txBody>
      </p:sp>
    </p:spTree>
    <p:extLst>
      <p:ext uri="{BB962C8B-B14F-4D97-AF65-F5344CB8AC3E}">
        <p14:creationId xmlns:p14="http://schemas.microsoft.com/office/powerpoint/2010/main" val="4107868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BD3B1A-181B-4672-AAAC-B1290729355D}" type="slidenum">
              <a:rPr lang="ru-RU"/>
              <a:pPr/>
              <a:t>‹#›</a:t>
            </a:fld>
            <a:endParaRPr lang="ru-RU"/>
          </a:p>
        </p:txBody>
      </p:sp>
    </p:spTree>
    <p:extLst>
      <p:ext uri="{BB962C8B-B14F-4D97-AF65-F5344CB8AC3E}">
        <p14:creationId xmlns:p14="http://schemas.microsoft.com/office/powerpoint/2010/main" val="21542347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2</a:t>
            </a:fld>
            <a:endParaRPr lang="en-US"/>
          </a:p>
        </p:txBody>
      </p:sp>
    </p:spTree>
    <p:extLst>
      <p:ext uri="{BB962C8B-B14F-4D97-AF65-F5344CB8AC3E}">
        <p14:creationId xmlns:p14="http://schemas.microsoft.com/office/powerpoint/2010/main" val="99277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23</a:t>
            </a:fld>
            <a:endParaRPr lang="ru-RU"/>
          </a:p>
        </p:txBody>
      </p:sp>
    </p:spTree>
    <p:extLst>
      <p:ext uri="{BB962C8B-B14F-4D97-AF65-F5344CB8AC3E}">
        <p14:creationId xmlns:p14="http://schemas.microsoft.com/office/powerpoint/2010/main" val="354821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24</a:t>
            </a:fld>
            <a:endParaRPr lang="ru-RU"/>
          </a:p>
        </p:txBody>
      </p:sp>
    </p:spTree>
    <p:extLst>
      <p:ext uri="{BB962C8B-B14F-4D97-AF65-F5344CB8AC3E}">
        <p14:creationId xmlns:p14="http://schemas.microsoft.com/office/powerpoint/2010/main" val="2066178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F03F893-00B8-CB43-B1EE-01CE93DA6C1A}" type="slidenum">
              <a:rPr lang="ru-RU" smtClean="0"/>
              <a:pPr>
                <a:defRPr/>
              </a:pPr>
              <a:t>27</a:t>
            </a:fld>
            <a:endParaRPr lang="ru-RU"/>
          </a:p>
        </p:txBody>
      </p:sp>
    </p:spTree>
    <p:extLst>
      <p:ext uri="{BB962C8B-B14F-4D97-AF65-F5344CB8AC3E}">
        <p14:creationId xmlns:p14="http://schemas.microsoft.com/office/powerpoint/2010/main" val="3638103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DF03F893-00B8-CB43-B1EE-01CE93DA6C1A}" type="slidenum">
              <a:rPr lang="ru-RU" smtClean="0"/>
              <a:pPr>
                <a:defRPr/>
              </a:pPr>
              <a:t>28</a:t>
            </a:fld>
            <a:endParaRPr lang="ru-RU"/>
          </a:p>
        </p:txBody>
      </p:sp>
    </p:spTree>
    <p:extLst>
      <p:ext uri="{BB962C8B-B14F-4D97-AF65-F5344CB8AC3E}">
        <p14:creationId xmlns:p14="http://schemas.microsoft.com/office/powerpoint/2010/main" val="2774660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29544E-1538-4E55-AF2F-FE9A111666AF}" type="slidenum">
              <a:rPr lang="ru-RU" smtClean="0"/>
              <a:pPr/>
              <a:t>29</a:t>
            </a:fld>
            <a:endParaRPr lang="ru-RU"/>
          </a:p>
        </p:txBody>
      </p:sp>
    </p:spTree>
    <p:extLst>
      <p:ext uri="{BB962C8B-B14F-4D97-AF65-F5344CB8AC3E}">
        <p14:creationId xmlns:p14="http://schemas.microsoft.com/office/powerpoint/2010/main" val="28801908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929544E-1538-4E55-AF2F-FE9A111666AF}" type="slidenum">
              <a:rPr lang="ru-RU" smtClean="0"/>
              <a:pPr/>
              <a:t>30</a:t>
            </a:fld>
            <a:endParaRPr lang="ru-RU"/>
          </a:p>
        </p:txBody>
      </p:sp>
    </p:spTree>
    <p:extLst>
      <p:ext uri="{BB962C8B-B14F-4D97-AF65-F5344CB8AC3E}">
        <p14:creationId xmlns:p14="http://schemas.microsoft.com/office/powerpoint/2010/main" val="3070738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31</a:t>
            </a:fld>
            <a:endParaRPr lang="ru-RU"/>
          </a:p>
        </p:txBody>
      </p:sp>
    </p:spTree>
    <p:extLst>
      <p:ext uri="{BB962C8B-B14F-4D97-AF65-F5344CB8AC3E}">
        <p14:creationId xmlns:p14="http://schemas.microsoft.com/office/powerpoint/2010/main" val="3350869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civil construction of the collider complex is going on in accordance with the plans. the MPD hall will be ready by the summer of 2018, and   the entire complex will be completed in 2019.</a:t>
            </a:r>
            <a:endParaRPr lang="ru-RU" sz="1400"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32</a:t>
            </a:fld>
            <a:endParaRPr lang="ru-RU"/>
          </a:p>
        </p:txBody>
      </p:sp>
    </p:spTree>
    <p:extLst>
      <p:ext uri="{BB962C8B-B14F-4D97-AF65-F5344CB8AC3E}">
        <p14:creationId xmlns:p14="http://schemas.microsoft.com/office/powerpoint/2010/main" val="1430687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35</a:t>
            </a:fld>
            <a:endParaRPr lang="en-US"/>
          </a:p>
        </p:txBody>
      </p:sp>
    </p:spTree>
    <p:extLst>
      <p:ext uri="{BB962C8B-B14F-4D97-AF65-F5344CB8AC3E}">
        <p14:creationId xmlns:p14="http://schemas.microsoft.com/office/powerpoint/2010/main" val="1815509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37</a:t>
            </a:fld>
            <a:endParaRPr lang="en-US"/>
          </a:p>
        </p:txBody>
      </p:sp>
    </p:spTree>
    <p:extLst>
      <p:ext uri="{BB962C8B-B14F-4D97-AF65-F5344CB8AC3E}">
        <p14:creationId xmlns:p14="http://schemas.microsoft.com/office/powerpoint/2010/main" val="3270178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C1BD3B1A-181B-4672-AAAC-B1290729355D}" type="slidenum">
              <a:rPr lang="ru-RU" smtClean="0"/>
              <a:pPr/>
              <a:t>3</a:t>
            </a:fld>
            <a:endParaRPr lang="ru-RU"/>
          </a:p>
        </p:txBody>
      </p:sp>
    </p:spTree>
    <p:extLst>
      <p:ext uri="{BB962C8B-B14F-4D97-AF65-F5344CB8AC3E}">
        <p14:creationId xmlns:p14="http://schemas.microsoft.com/office/powerpoint/2010/main" val="2420140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39</a:t>
            </a:fld>
            <a:endParaRPr lang="en-US"/>
          </a:p>
        </p:txBody>
      </p:sp>
    </p:spTree>
    <p:extLst>
      <p:ext uri="{BB962C8B-B14F-4D97-AF65-F5344CB8AC3E}">
        <p14:creationId xmlns:p14="http://schemas.microsoft.com/office/powerpoint/2010/main" val="211081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Образ слайда 1">
            <a:extLst>
              <a:ext uri="{FF2B5EF4-FFF2-40B4-BE49-F238E27FC236}">
                <a16:creationId xmlns:a16="http://schemas.microsoft.com/office/drawing/2014/main" id="{9E017D8D-6237-3946-BA25-C81282701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Заметки 2">
            <a:extLst>
              <a:ext uri="{FF2B5EF4-FFF2-40B4-BE49-F238E27FC236}">
                <a16:creationId xmlns:a16="http://schemas.microsoft.com/office/drawing/2014/main" id="{2FA6901D-664A-F945-BEA7-4A4321943E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9220" name="Номер слайда 3">
            <a:extLst>
              <a:ext uri="{FF2B5EF4-FFF2-40B4-BE49-F238E27FC236}">
                <a16:creationId xmlns:a16="http://schemas.microsoft.com/office/drawing/2014/main" id="{0791C43B-9605-0B46-B033-1824710E29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8263A6-C73E-2B40-B32F-5A835DB26271}" type="slidenum">
              <a:rPr lang="ru-RU" altLang="ru-RU"/>
              <a:pPr>
                <a:spcBef>
                  <a:spcPct val="0"/>
                </a:spcBef>
              </a:pPr>
              <a:t>4</a:t>
            </a:fld>
            <a:endParaRPr lang="ru-RU" altLang="ru-RU"/>
          </a:p>
        </p:txBody>
      </p:sp>
    </p:spTree>
    <p:extLst>
      <p:ext uri="{BB962C8B-B14F-4D97-AF65-F5344CB8AC3E}">
        <p14:creationId xmlns:p14="http://schemas.microsoft.com/office/powerpoint/2010/main" val="195233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ru-RU" dirty="0">
              <a:latin typeface="Calibri" charset="0"/>
            </a:endParaRPr>
          </a:p>
        </p:txBody>
      </p:sp>
      <p:sp>
        <p:nvSpPr>
          <p:cNvPr id="8196"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DD007C-5C11-5D4F-81B3-2857997613D3}" type="slidenum">
              <a:rPr lang="ru-RU">
                <a:latin typeface="Calibri" charset="0"/>
              </a:rPr>
              <a:pPr eaLnBrk="1" hangingPunct="1"/>
              <a:t>7</a:t>
            </a:fld>
            <a:endParaRPr lang="ru-RU">
              <a:latin typeface="Calibri" charset="0"/>
            </a:endParaRPr>
          </a:p>
        </p:txBody>
      </p:sp>
    </p:spTree>
    <p:extLst>
      <p:ext uri="{BB962C8B-B14F-4D97-AF65-F5344CB8AC3E}">
        <p14:creationId xmlns:p14="http://schemas.microsoft.com/office/powerpoint/2010/main" val="3931700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243"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ru-RU" dirty="0">
              <a:latin typeface="Calibri" charset="0"/>
            </a:endParaRPr>
          </a:p>
        </p:txBody>
      </p:sp>
      <p:sp>
        <p:nvSpPr>
          <p:cNvPr id="8196" name="Номер слайда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CDD007C-5C11-5D4F-81B3-2857997613D3}" type="slidenum">
              <a:rPr lang="ru-RU">
                <a:latin typeface="Calibri" charset="0"/>
              </a:rPr>
              <a:pPr eaLnBrk="1" hangingPunct="1"/>
              <a:t>8</a:t>
            </a:fld>
            <a:endParaRPr lang="ru-RU">
              <a:latin typeface="Calibri" charset="0"/>
            </a:endParaRPr>
          </a:p>
        </p:txBody>
      </p:sp>
    </p:spTree>
    <p:extLst>
      <p:ext uri="{BB962C8B-B14F-4D97-AF65-F5344CB8AC3E}">
        <p14:creationId xmlns:p14="http://schemas.microsoft.com/office/powerpoint/2010/main" val="224145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p:spPr>
        <p:txBody>
          <a:bodyPr/>
          <a:lstStyle/>
          <a:p>
            <a:r>
              <a:rPr lang="en-US" dirty="0">
                <a:ea typeface="ＭＳ Ｐゴシック" charset="0"/>
                <a:cs typeface="ＭＳ Ｐゴシック" charset="0"/>
              </a:rPr>
              <a:t>The lattice design and prototyping of most collider elements are completed. The ring circumference is twice as one of the </a:t>
            </a:r>
            <a:r>
              <a:rPr lang="en-US" dirty="0" err="1">
                <a:ea typeface="ＭＳ Ｐゴシック" charset="0"/>
                <a:cs typeface="ＭＳ Ｐゴシック" charset="0"/>
              </a:rPr>
              <a:t>Nuclotron</a:t>
            </a:r>
            <a:r>
              <a:rPr lang="en-US" dirty="0">
                <a:ea typeface="ＭＳ Ｐゴシック" charset="0"/>
                <a:cs typeface="ＭＳ Ｐゴシック" charset="0"/>
              </a:rPr>
              <a:t>. For the</a:t>
            </a:r>
            <a:r>
              <a:rPr lang="en-US" baseline="0" dirty="0">
                <a:ea typeface="ＭＳ Ｐゴシック" charset="0"/>
                <a:cs typeface="ＭＳ Ｐゴシック" charset="0"/>
              </a:rPr>
              <a:t> gold beam a</a:t>
            </a:r>
            <a:r>
              <a:rPr lang="en-US" dirty="0">
                <a:ea typeface="ＭＳ Ｐゴシック" charset="0"/>
                <a:cs typeface="ＭＳ Ｐゴシック" charset="0"/>
              </a:rPr>
              <a:t> Luminosity at  the energy above 10 </a:t>
            </a:r>
            <a:r>
              <a:rPr lang="en-US" dirty="0" err="1">
                <a:ea typeface="ＭＳ Ｐゴシック" charset="0"/>
                <a:cs typeface="ＭＳ Ｐゴシック" charset="0"/>
              </a:rPr>
              <a:t>GeV</a:t>
            </a:r>
            <a:r>
              <a:rPr lang="en-US" dirty="0">
                <a:ea typeface="ＭＳ Ｐゴシック" charset="0"/>
                <a:cs typeface="ＭＳ Ｐゴシック" charset="0"/>
              </a:rPr>
              <a:t> per nucleon will be 10 to the 27  </a:t>
            </a:r>
          </a:p>
        </p:txBody>
      </p:sp>
      <p:sp>
        <p:nvSpPr>
          <p:cNvPr id="7270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A577D9-ABC0-0C4C-9CAB-9E6515ED4DFC}" type="slidenum">
              <a:rPr lang="ru-RU" sz="1200"/>
              <a:pPr eaLnBrk="1" hangingPunct="1"/>
              <a:t>9</a:t>
            </a:fld>
            <a:endParaRPr lang="ru-RU" sz="1200"/>
          </a:p>
        </p:txBody>
      </p:sp>
    </p:spTree>
    <p:extLst>
      <p:ext uri="{BB962C8B-B14F-4D97-AF65-F5344CB8AC3E}">
        <p14:creationId xmlns:p14="http://schemas.microsoft.com/office/powerpoint/2010/main" val="1188674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13</a:t>
            </a:fld>
            <a:endParaRPr lang="en-US"/>
          </a:p>
        </p:txBody>
      </p:sp>
    </p:spTree>
    <p:extLst>
      <p:ext uri="{BB962C8B-B14F-4D97-AF65-F5344CB8AC3E}">
        <p14:creationId xmlns:p14="http://schemas.microsoft.com/office/powerpoint/2010/main" val="231377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p:spPr>
        <p:txBody>
          <a:bodyPr/>
          <a:lstStyle/>
          <a:p>
            <a:r>
              <a:rPr lang="en-US">
                <a:ea typeface="ＭＳ Ｐゴシック" charset="0"/>
                <a:cs typeface="ＭＳ Ｐゴシック" charset="0"/>
              </a:rPr>
              <a:t>The major part of MPD is SC solenoiodal magnet. It is a challenging project due to very high requirement for the magnetic field homogeneity – better that a permill.</a:t>
            </a:r>
          </a:p>
          <a:p>
            <a:r>
              <a:rPr lang="en-US">
                <a:ea typeface="ＭＳ Ｐゴシック" charset="0"/>
                <a:cs typeface="ＭＳ Ｐゴシック" charset="0"/>
              </a:rPr>
              <a:t>After long negotiations a contract is signed with the ASG sc company – the one which produced  a big solenoid for CMS. The ASG is responsible for production of coils, cryostat control system etc. In addition the company takes responsibility for the overall supervision and final characteristics.</a:t>
            </a:r>
          </a:p>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877" indent="-285722" eaLnBrk="0" hangingPunct="0">
              <a:defRPr sz="2400">
                <a:solidFill>
                  <a:schemeClr val="tx1"/>
                </a:solidFill>
                <a:latin typeface="Arial" charset="0"/>
                <a:ea typeface="ＭＳ Ｐゴシック" charset="0"/>
              </a:defRPr>
            </a:lvl2pPr>
            <a:lvl3pPr marL="1142888" indent="-228578" eaLnBrk="0" hangingPunct="0">
              <a:defRPr sz="2400">
                <a:solidFill>
                  <a:schemeClr val="tx1"/>
                </a:solidFill>
                <a:latin typeface="Arial" charset="0"/>
                <a:ea typeface="ＭＳ Ｐゴシック" charset="0"/>
              </a:defRPr>
            </a:lvl3pPr>
            <a:lvl4pPr marL="1600043" indent="-228578" eaLnBrk="0" hangingPunct="0">
              <a:defRPr sz="2400">
                <a:solidFill>
                  <a:schemeClr val="tx1"/>
                </a:solidFill>
                <a:latin typeface="Arial" charset="0"/>
                <a:ea typeface="ＭＳ Ｐゴシック" charset="0"/>
              </a:defRPr>
            </a:lvl4pPr>
            <a:lvl5pPr marL="2057199" indent="-228578" eaLnBrk="0" hangingPunct="0">
              <a:defRPr sz="2400">
                <a:solidFill>
                  <a:schemeClr val="tx1"/>
                </a:solidFill>
                <a:latin typeface="Arial" charset="0"/>
                <a:ea typeface="ＭＳ Ｐゴシック" charset="0"/>
              </a:defRPr>
            </a:lvl5pPr>
            <a:lvl6pPr marL="2514354" indent="-228578" eaLnBrk="0" fontAlgn="base" hangingPunct="0">
              <a:spcBef>
                <a:spcPct val="0"/>
              </a:spcBef>
              <a:spcAft>
                <a:spcPct val="0"/>
              </a:spcAft>
              <a:defRPr sz="2400">
                <a:solidFill>
                  <a:schemeClr val="tx1"/>
                </a:solidFill>
                <a:latin typeface="Arial" charset="0"/>
                <a:ea typeface="ＭＳ Ｐゴシック" charset="0"/>
              </a:defRPr>
            </a:lvl6pPr>
            <a:lvl7pPr marL="2971509" indent="-228578" eaLnBrk="0" fontAlgn="base" hangingPunct="0">
              <a:spcBef>
                <a:spcPct val="0"/>
              </a:spcBef>
              <a:spcAft>
                <a:spcPct val="0"/>
              </a:spcAft>
              <a:defRPr sz="2400">
                <a:solidFill>
                  <a:schemeClr val="tx1"/>
                </a:solidFill>
                <a:latin typeface="Arial" charset="0"/>
                <a:ea typeface="ＭＳ Ｐゴシック" charset="0"/>
              </a:defRPr>
            </a:lvl7pPr>
            <a:lvl8pPr marL="3428664" indent="-228578" eaLnBrk="0" fontAlgn="base" hangingPunct="0">
              <a:spcBef>
                <a:spcPct val="0"/>
              </a:spcBef>
              <a:spcAft>
                <a:spcPct val="0"/>
              </a:spcAft>
              <a:defRPr sz="2400">
                <a:solidFill>
                  <a:schemeClr val="tx1"/>
                </a:solidFill>
                <a:latin typeface="Arial" charset="0"/>
                <a:ea typeface="ＭＳ Ｐゴシック" charset="0"/>
              </a:defRPr>
            </a:lvl8pPr>
            <a:lvl9pPr marL="3885819" indent="-228578"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2C8BD-70D0-D545-8B47-FF89934A6E05}" type="slidenum">
              <a:rPr lang="ru-RU" sz="1200"/>
              <a:pPr eaLnBrk="1" hangingPunct="1"/>
              <a:t>18</a:t>
            </a:fld>
            <a:endParaRPr lang="ru-RU" sz="1200"/>
          </a:p>
        </p:txBody>
      </p:sp>
    </p:spTree>
    <p:extLst>
      <p:ext uri="{BB962C8B-B14F-4D97-AF65-F5344CB8AC3E}">
        <p14:creationId xmlns:p14="http://schemas.microsoft.com/office/powerpoint/2010/main" val="322708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A5F2CD97-CCA9-3F43-8BB4-7578D68019F4}" type="slidenum">
              <a:rPr lang="en-US" smtClean="0"/>
              <a:t>22</a:t>
            </a:fld>
            <a:endParaRPr lang="en-US"/>
          </a:p>
        </p:txBody>
      </p:sp>
    </p:spTree>
    <p:extLst>
      <p:ext uri="{BB962C8B-B14F-4D97-AF65-F5344CB8AC3E}">
        <p14:creationId xmlns:p14="http://schemas.microsoft.com/office/powerpoint/2010/main" val="1273973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4"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4"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5"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6"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8"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4"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ru-RU"/>
              <a:t>8 апреля 2020</a:t>
            </a:r>
          </a:p>
        </p:txBody>
      </p:sp>
      <p:sp>
        <p:nvSpPr>
          <p:cNvPr id="3" name="Rectangle 5"/>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r>
              <a:rPr lang="ru-RU"/>
              <a:t>8 апреля 2020</a:t>
            </a:r>
          </a:p>
        </p:txBody>
      </p:sp>
      <p:sp>
        <p:nvSpPr>
          <p:cNvPr id="6" name="Rectangle 7"/>
          <p:cNvSpPr>
            <a:spLocks noGrp="1" noChangeArrowheads="1"/>
          </p:cNvSpPr>
          <p:nvPr>
            <p:ph type="ftr" sz="quarter" idx="11"/>
          </p:nvPr>
        </p:nvSpPr>
        <p:spPr/>
        <p:txBody>
          <a:bodyPr/>
          <a:lstStyle>
            <a:lvl1pPr>
              <a:defRPr/>
            </a:lvl1pPr>
          </a:lstStyle>
          <a:p>
            <a:pPr>
              <a:defRPr/>
            </a:pPr>
            <a:r>
              <a:rPr lang="bg-BG"/>
              <a:t>В. Кекелидзе, КК </a:t>
            </a:r>
            <a:r>
              <a:rPr lang="en-GB"/>
              <a:t>NICA</a:t>
            </a:r>
            <a:endParaRPr lang="ru-RU"/>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ru-RU"/>
              <a:t>8 апреля 2020</a:t>
            </a:r>
          </a:p>
        </p:txBody>
      </p:sp>
      <p:sp>
        <p:nvSpPr>
          <p:cNvPr id="6" name="Rectangle 5"/>
          <p:cNvSpPr>
            <a:spLocks noGrp="1" noChangeArrowheads="1"/>
          </p:cNvSpPr>
          <p:nvPr>
            <p:ph type="ftr" sz="quarter" idx="11"/>
          </p:nvPr>
        </p:nvSpPr>
        <p:spPr>
          <a:ln/>
        </p:spPr>
        <p:txBody>
          <a:bodyPr/>
          <a:lstStyle>
            <a:lvl1pPr>
              <a:defRPr/>
            </a:lvl1pPr>
          </a:lstStyle>
          <a:p>
            <a:pPr>
              <a:defRPr/>
            </a:pPr>
            <a:r>
              <a:rPr lang="bg-BG"/>
              <a:t>В. Кекелидзе, КК </a:t>
            </a:r>
            <a:r>
              <a:rPr lang="en-GB"/>
              <a:t>NICA</a:t>
            </a:r>
            <a:endParaRPr lang="ru-RU"/>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r>
              <a:rPr lang="ru-RU"/>
              <a:t>8 апреля 2020</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r>
              <a:rPr lang="bg-BG"/>
              <a:t>В. Кекелидзе, КК </a:t>
            </a:r>
            <a:r>
              <a:rPr lang="en-GB"/>
              <a:t>NICA</a:t>
            </a: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3A66F6C-EDA5-4A52-BE43-FDC79D04737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1" r:id="rId7"/>
    <p:sldLayoutId id="2147484812" r:id="rId8"/>
    <p:sldLayoutId id="2147484810" r:id="rId9"/>
    <p:sldLayoutId id="2147484813" r:id="rId10"/>
    <p:sldLayoutId id="2147484814" r:id="rId11"/>
    <p:sldLayoutId id="2147484815" r:id="rId12"/>
    <p:sldLayoutId id="2147484816" r:id="rId13"/>
    <p:sldLayoutId id="2147484817" r:id="rId14"/>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emf"/><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png"/><Relationship Id="rId12" Type="http://schemas.openxmlformats.org/officeDocument/2006/relationships/image" Target="../media/image45.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4.jpeg"/><Relationship Id="rId5" Type="http://schemas.openxmlformats.org/officeDocument/2006/relationships/image" Target="../media/image39.png"/><Relationship Id="rId10" Type="http://schemas.openxmlformats.org/officeDocument/2006/relationships/image" Target="../media/image43.jpeg"/><Relationship Id="rId4" Type="http://schemas.openxmlformats.org/officeDocument/2006/relationships/image" Target="../media/image7.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e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ru-RU"/>
              <a:t>8 апреля 2020</a:t>
            </a:r>
          </a:p>
        </p:txBody>
      </p:sp>
      <p:sp>
        <p:nvSpPr>
          <p:cNvPr id="5" name="Footer Placeholder 4"/>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p:cNvSpPr>
            <a:spLocks noGrp="1"/>
          </p:cNvSpPr>
          <p:nvPr>
            <p:ph type="sldNum" sz="quarter" idx="12"/>
          </p:nvPr>
        </p:nvSpPr>
        <p:spPr/>
        <p:txBody>
          <a:bodyPr/>
          <a:lstStyle/>
          <a:p>
            <a:fld id="{4480217B-8183-4E7A-98AC-12846F6965A4}" type="slidenum">
              <a:rPr lang="ru-RU" smtClean="0"/>
              <a:pPr/>
              <a:t>1</a:t>
            </a:fld>
            <a:endParaRPr lang="ru-RU"/>
          </a:p>
        </p:txBody>
      </p:sp>
      <p:sp>
        <p:nvSpPr>
          <p:cNvPr id="8" name="TextBox 7"/>
          <p:cNvSpPr txBox="1"/>
          <p:nvPr/>
        </p:nvSpPr>
        <p:spPr>
          <a:xfrm>
            <a:off x="254000" y="1706287"/>
            <a:ext cx="8426823" cy="830997"/>
          </a:xfrm>
          <a:prstGeom prst="rect">
            <a:avLst/>
          </a:prstGeom>
          <a:solidFill>
            <a:srgbClr val="EFFCFD"/>
          </a:solidFill>
        </p:spPr>
        <p:txBody>
          <a:bodyPr wrap="square" rtlCol="0">
            <a:spAutoFit/>
          </a:bodyPr>
          <a:lstStyle/>
          <a:p>
            <a:pPr lvl="0" algn="ctr"/>
            <a:r>
              <a:rPr lang="ru-RU" sz="2400" b="1" dirty="0">
                <a:solidFill>
                  <a:srgbClr val="000090"/>
                </a:solidFill>
              </a:rPr>
              <a:t>О создании Комплекса </a:t>
            </a:r>
            <a:r>
              <a:rPr lang="en-US" sz="2400" b="1" dirty="0">
                <a:solidFill>
                  <a:srgbClr val="FF0000"/>
                </a:solidFill>
              </a:rPr>
              <a:t>NICA</a:t>
            </a:r>
            <a:endParaRPr lang="ru-RU" sz="2400" b="1" dirty="0">
              <a:solidFill>
                <a:srgbClr val="000090"/>
              </a:solidFill>
            </a:endParaRPr>
          </a:p>
          <a:p>
            <a:pPr lvl="0" algn="ctr"/>
            <a:r>
              <a:rPr lang="ru-RU" sz="2400" b="1" dirty="0">
                <a:solidFill>
                  <a:srgbClr val="000090"/>
                </a:solidFill>
              </a:rPr>
              <a:t>и необходимых расходах до 20</a:t>
            </a:r>
            <a:r>
              <a:rPr lang="en-US" sz="2400" b="1" dirty="0">
                <a:solidFill>
                  <a:srgbClr val="000090"/>
                </a:solidFill>
              </a:rPr>
              <a:t>2</a:t>
            </a:r>
            <a:r>
              <a:rPr lang="ru-RU" sz="2400" b="1" dirty="0">
                <a:solidFill>
                  <a:srgbClr val="000090"/>
                </a:solidFill>
              </a:rPr>
              <a:t>2 года</a:t>
            </a:r>
            <a:r>
              <a:rPr lang="en-US" sz="2400" b="1" dirty="0">
                <a:solidFill>
                  <a:srgbClr val="000090"/>
                </a:solidFill>
              </a:rPr>
              <a:t> </a:t>
            </a:r>
          </a:p>
        </p:txBody>
      </p:sp>
      <p:sp>
        <p:nvSpPr>
          <p:cNvPr id="2" name="TextBox 1"/>
          <p:cNvSpPr txBox="1"/>
          <p:nvPr/>
        </p:nvSpPr>
        <p:spPr>
          <a:xfrm>
            <a:off x="419100" y="3553423"/>
            <a:ext cx="7933764" cy="461665"/>
          </a:xfrm>
          <a:prstGeom prst="rect">
            <a:avLst/>
          </a:prstGeom>
          <a:noFill/>
        </p:spPr>
        <p:txBody>
          <a:bodyPr wrap="square" rtlCol="0">
            <a:spAutoFit/>
          </a:bodyPr>
          <a:lstStyle/>
          <a:p>
            <a:pPr algn="ctr"/>
            <a:r>
              <a:rPr lang="ru-RU" sz="2400" i="1" dirty="0">
                <a:solidFill>
                  <a:srgbClr val="000090"/>
                </a:solidFill>
              </a:rPr>
              <a:t>В. </a:t>
            </a:r>
            <a:r>
              <a:rPr lang="ru-RU" sz="2400" i="1" dirty="0" err="1">
                <a:solidFill>
                  <a:srgbClr val="000090"/>
                </a:solidFill>
              </a:rPr>
              <a:t>Кекелидзе</a:t>
            </a:r>
            <a:endParaRPr lang="en-US" sz="2400" i="1" dirty="0">
              <a:solidFill>
                <a:srgbClr val="000090"/>
              </a:solidFill>
            </a:endParaRPr>
          </a:p>
        </p:txBody>
      </p:sp>
      <p:sp>
        <p:nvSpPr>
          <p:cNvPr id="3" name="Rectangle 2"/>
          <p:cNvSpPr/>
          <p:nvPr/>
        </p:nvSpPr>
        <p:spPr>
          <a:xfrm>
            <a:off x="419100" y="236835"/>
            <a:ext cx="8369300" cy="646331"/>
          </a:xfrm>
          <a:prstGeom prst="rect">
            <a:avLst/>
          </a:prstGeom>
        </p:spPr>
        <p:txBody>
          <a:bodyPr wrap="square">
            <a:spAutoFit/>
          </a:bodyPr>
          <a:lstStyle/>
          <a:p>
            <a:r>
              <a:rPr lang="ru-RU" i="1" dirty="0">
                <a:solidFill>
                  <a:srgbClr val="000090"/>
                </a:solidFill>
              </a:rPr>
              <a:t>«Всякий, кто захотел истины, уже страшно силен.»</a:t>
            </a:r>
            <a:endParaRPr lang="en-US" i="1" dirty="0">
              <a:solidFill>
                <a:srgbClr val="000090"/>
              </a:solidFill>
            </a:endParaRPr>
          </a:p>
          <a:p>
            <a:pPr algn="r"/>
            <a:r>
              <a:rPr lang="ru-RU" i="1" dirty="0">
                <a:solidFill>
                  <a:srgbClr val="000090"/>
                </a:solidFill>
              </a:rPr>
              <a:t>Ф. Достоевский</a:t>
            </a:r>
            <a:endParaRPr lang="en-US" i="1" dirty="0">
              <a:solidFill>
                <a:srgbClr val="000090"/>
              </a:solidFill>
            </a:endParaRPr>
          </a:p>
        </p:txBody>
      </p:sp>
      <p:sp>
        <p:nvSpPr>
          <p:cNvPr id="7" name="TextBox 6"/>
          <p:cNvSpPr txBox="1"/>
          <p:nvPr/>
        </p:nvSpPr>
        <p:spPr>
          <a:xfrm>
            <a:off x="1232113" y="4521200"/>
            <a:ext cx="6992299" cy="707886"/>
          </a:xfrm>
          <a:prstGeom prst="rect">
            <a:avLst/>
          </a:prstGeom>
          <a:noFill/>
        </p:spPr>
        <p:txBody>
          <a:bodyPr wrap="none" rtlCol="0">
            <a:spAutoFit/>
          </a:bodyPr>
          <a:lstStyle/>
          <a:p>
            <a:pPr algn="ctr"/>
            <a:r>
              <a:rPr lang="ru-RU" sz="2000" i="1" dirty="0">
                <a:solidFill>
                  <a:srgbClr val="000090"/>
                </a:solidFill>
              </a:rPr>
              <a:t>Заседание Координационного Комитета проекта </a:t>
            </a:r>
            <a:r>
              <a:rPr lang="en-US" sz="2000" i="1" dirty="0">
                <a:solidFill>
                  <a:srgbClr val="000090"/>
                </a:solidFill>
              </a:rPr>
              <a:t>NICA</a:t>
            </a:r>
            <a:endParaRPr lang="ru-RU" sz="2000" i="1" dirty="0">
              <a:solidFill>
                <a:srgbClr val="000090"/>
              </a:solidFill>
            </a:endParaRPr>
          </a:p>
          <a:p>
            <a:pPr algn="ctr"/>
            <a:r>
              <a:rPr lang="en-US" sz="2000" i="1" dirty="0">
                <a:solidFill>
                  <a:srgbClr val="000090"/>
                </a:solidFill>
              </a:rPr>
              <a:t>8 </a:t>
            </a:r>
            <a:r>
              <a:rPr lang="ru-RU" sz="2000" i="1" dirty="0">
                <a:solidFill>
                  <a:srgbClr val="000090"/>
                </a:solidFill>
              </a:rPr>
              <a:t>апреля 20</a:t>
            </a:r>
            <a:r>
              <a:rPr lang="en-US" sz="2000" i="1" dirty="0">
                <a:solidFill>
                  <a:srgbClr val="000090"/>
                </a:solidFill>
              </a:rPr>
              <a:t>20</a:t>
            </a:r>
            <a:r>
              <a:rPr lang="ru-RU" sz="2000" i="1" dirty="0">
                <a:solidFill>
                  <a:srgbClr val="000090"/>
                </a:solidFill>
              </a:rPr>
              <a:t> года</a:t>
            </a:r>
            <a:endParaRPr lang="en-US" sz="2000" i="1" dirty="0">
              <a:solidFill>
                <a:srgbClr val="000090"/>
              </a:solidFill>
            </a:endParaRPr>
          </a:p>
        </p:txBody>
      </p:sp>
    </p:spTree>
    <p:extLst>
      <p:ext uri="{BB962C8B-B14F-4D97-AF65-F5344CB8AC3E}">
        <p14:creationId xmlns:p14="http://schemas.microsoft.com/office/powerpoint/2010/main" val="1875005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46FF3363-7B97-E646-B303-2052A5DA055C}"/>
              </a:ext>
            </a:extLst>
          </p:cNvPr>
          <p:cNvSpPr>
            <a:spLocks noChangeArrowheads="1"/>
          </p:cNvSpPr>
          <p:nvPr/>
        </p:nvSpPr>
        <p:spPr bwMode="auto">
          <a:xfrm>
            <a:off x="1807369" y="179779"/>
            <a:ext cx="5030544" cy="461665"/>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Магнитная система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18" name="TextBox 17">
            <a:extLst>
              <a:ext uri="{FF2B5EF4-FFF2-40B4-BE49-F238E27FC236}">
                <a16:creationId xmlns:a16="http://schemas.microsoft.com/office/drawing/2014/main" id="{4C3230B9-0F32-504B-9BB7-AF25974EEBF8}"/>
              </a:ext>
            </a:extLst>
          </p:cNvPr>
          <p:cNvSpPr txBox="1"/>
          <p:nvPr/>
        </p:nvSpPr>
        <p:spPr>
          <a:xfrm>
            <a:off x="3947533" y="807584"/>
            <a:ext cx="5030544" cy="2585323"/>
          </a:xfrm>
          <a:prstGeom prst="rect">
            <a:avLst/>
          </a:prstGeom>
          <a:solidFill>
            <a:srgbClr val="FEECE7"/>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дипольные магниты - сборка, испытания</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прогресс </a:t>
            </a:r>
            <a:r>
              <a:rPr lang="ru-RU" b="1" i="1" dirty="0">
                <a:solidFill>
                  <a:srgbClr val="002060"/>
                </a:solidFill>
                <a:latin typeface="Arial" panose="020B0604020202020204" pitchFamily="34" charset="0"/>
                <a:cs typeface="Arial" panose="020B0604020202020204" pitchFamily="34" charset="0"/>
              </a:rPr>
              <a:t>35%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квадруполи - сборка прототипа</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прогресс </a:t>
            </a:r>
            <a:r>
              <a:rPr lang="ru-RU" b="1" i="1" dirty="0">
                <a:solidFill>
                  <a:srgbClr val="002060"/>
                </a:solidFill>
                <a:latin typeface="Arial" panose="020B0604020202020204" pitchFamily="34" charset="0"/>
                <a:cs typeface="Arial" panose="020B0604020202020204" pitchFamily="34" charset="0"/>
              </a:rPr>
              <a:t>10%</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элементы фин. фокуса         прогресс </a:t>
            </a:r>
            <a:r>
              <a:rPr lang="ru-RU" b="1" i="1" dirty="0">
                <a:solidFill>
                  <a:srgbClr val="002060"/>
                </a:solidFill>
                <a:latin typeface="Arial" panose="020B0604020202020204" pitchFamily="34" charset="0"/>
                <a:cs typeface="Arial" panose="020B0604020202020204" pitchFamily="34" charset="0"/>
              </a:rPr>
              <a:t>5%</a:t>
            </a:r>
            <a:endParaRPr lang="en-US" b="1"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монтаж и наладка:        </a:t>
            </a:r>
            <a:r>
              <a:rPr lang="ru-RU" b="1" i="1" dirty="0">
                <a:solidFill>
                  <a:srgbClr val="FF0000"/>
                </a:solidFill>
                <a:latin typeface="Arial" panose="020B0604020202020204" pitchFamily="34" charset="0"/>
                <a:cs typeface="Arial" panose="020B0604020202020204" pitchFamily="34" charset="0"/>
              </a:rPr>
              <a:t>07.2020 </a:t>
            </a:r>
            <a:r>
              <a:rPr lang="ru-RU" b="1" i="1" dirty="0">
                <a:solidFill>
                  <a:srgbClr val="FF0000"/>
                </a:solidFill>
                <a:cs typeface="Arial" panose="020B0604020202020204" pitchFamily="34" charset="0"/>
              </a:rPr>
              <a:t>-</a:t>
            </a:r>
            <a:r>
              <a:rPr lang="ru-RU" b="1" i="1" dirty="0">
                <a:solidFill>
                  <a:srgbClr val="FF0000"/>
                </a:solidFill>
                <a:latin typeface="Arial" panose="020B0604020202020204" pitchFamily="34" charset="0"/>
                <a:cs typeface="Arial" panose="020B0604020202020204" pitchFamily="34" charset="0"/>
              </a:rPr>
              <a:t> 07.2021</a:t>
            </a:r>
            <a:endParaRPr lang="en-US" b="1" i="1" dirty="0">
              <a:solidFill>
                <a:srgbClr val="FF0000"/>
              </a:solidFill>
              <a:latin typeface="Arial" panose="020B0604020202020204" pitchFamily="34" charset="0"/>
              <a:cs typeface="Arial" panose="020B0604020202020204" pitchFamily="34" charset="0"/>
            </a:endParaRPr>
          </a:p>
        </p:txBody>
      </p:sp>
      <p:pic>
        <p:nvPicPr>
          <p:cNvPr id="27658" name="Picture 2">
            <a:extLst>
              <a:ext uri="{FF2B5EF4-FFF2-40B4-BE49-F238E27FC236}">
                <a16:creationId xmlns:a16="http://schemas.microsoft.com/office/drawing/2014/main" id="{C1C8308B-C561-1748-9031-34202715B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201"/>
          <a:stretch>
            <a:fillRect/>
          </a:stretch>
        </p:blipFill>
        <p:spPr bwMode="auto">
          <a:xfrm>
            <a:off x="339890" y="807584"/>
            <a:ext cx="3417888"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3">
            <a:extLst>
              <a:ext uri="{FF2B5EF4-FFF2-40B4-BE49-F238E27FC236}">
                <a16:creationId xmlns:a16="http://schemas.microsoft.com/office/drawing/2014/main" id="{04C6440F-1C56-B44C-9E03-EA18E143BA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20" r="13631"/>
          <a:stretch>
            <a:fillRect/>
          </a:stretch>
        </p:blipFill>
        <p:spPr bwMode="auto">
          <a:xfrm>
            <a:off x="328778" y="2737984"/>
            <a:ext cx="3409950"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7" name="Таблица 26">
            <a:extLst>
              <a:ext uri="{FF2B5EF4-FFF2-40B4-BE49-F238E27FC236}">
                <a16:creationId xmlns:a16="http://schemas.microsoft.com/office/drawing/2014/main" id="{CF4817F6-0E56-0D44-87B2-ADE1FAC93414}"/>
              </a:ext>
            </a:extLst>
          </p:cNvPr>
          <p:cNvGraphicFramePr>
            <a:graphicFrameLocks noGrp="1"/>
          </p:cNvGraphicFramePr>
          <p:nvPr/>
        </p:nvGraphicFramePr>
        <p:xfrm>
          <a:off x="4193628" y="3420717"/>
          <a:ext cx="4538353" cy="1251712"/>
        </p:xfrm>
        <a:graphic>
          <a:graphicData uri="http://schemas.openxmlformats.org/drawingml/2006/table">
            <a:tbl>
              <a:tblPr/>
              <a:tblGrid>
                <a:gridCol w="2263504">
                  <a:extLst>
                    <a:ext uri="{9D8B030D-6E8A-4147-A177-3AD203B41FA5}">
                      <a16:colId xmlns:a16="http://schemas.microsoft.com/office/drawing/2014/main" val="20000"/>
                    </a:ext>
                  </a:extLst>
                </a:gridCol>
                <a:gridCol w="1277146">
                  <a:extLst>
                    <a:ext uri="{9D8B030D-6E8A-4147-A177-3AD203B41FA5}">
                      <a16:colId xmlns:a16="http://schemas.microsoft.com/office/drawing/2014/main" val="20001"/>
                    </a:ext>
                  </a:extLst>
                </a:gridCol>
                <a:gridCol w="997703">
                  <a:extLst>
                    <a:ext uri="{9D8B030D-6E8A-4147-A177-3AD203B41FA5}">
                      <a16:colId xmlns:a16="http://schemas.microsoft.com/office/drawing/2014/main" val="20002"/>
                    </a:ext>
                  </a:extLst>
                </a:gridCol>
              </a:tblGrid>
              <a:tr h="304754">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диполи</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линзы</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количество</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80</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+8*</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7</a:t>
                      </a:r>
                      <a:r>
                        <a:rPr kumimoji="0" lang="ru-RU" sz="1600" b="1" i="0" u="none" strike="noStrike" cap="none" normalizeH="0" baseline="0">
                          <a:ln>
                            <a:noFill/>
                          </a:ln>
                          <a:solidFill>
                            <a:srgbClr val="002060"/>
                          </a:solidFill>
                          <a:effectLst/>
                          <a:latin typeface="Arial" panose="020B0604020202020204" pitchFamily="34" charset="0"/>
                          <a:cs typeface="Arial" panose="020B0604020202020204" pitchFamily="34" charset="0"/>
                        </a:rPr>
                        <a:t>0+12</a:t>
                      </a:r>
                      <a:r>
                        <a:rPr kumimoji="0" lang="ru-RU" sz="1600" b="1" i="0" u="none" strike="noStrike" cap="none" normalizeH="0" baseline="0" dirty="0">
                          <a:ln>
                            <a:noFill/>
                          </a:ln>
                          <a:solidFill>
                            <a:srgbClr val="002060"/>
                          </a:solidFill>
                          <a:effectLst/>
                          <a:latin typeface="Arial" panose="020B0604020202020204" pitchFamily="34" charset="0"/>
                          <a:cs typeface="Arial" panose="020B0604020202020204" pitchFamily="34" charset="0"/>
                        </a:rPr>
                        <a:t>**</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rPr>
                        <a:t>Мах. Поле / градиент</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1.8 T</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23.</a:t>
                      </a: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1</a:t>
                      </a: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 T/m</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15">
                <a:tc>
                  <a:txBody>
                    <a:bodyPr/>
                    <a:lstStyle/>
                    <a:p>
                      <a:pPr marL="0" marR="0" lvl="0" indent="0" algn="just"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just" defTabSz="914400" rtl="0" eaLnBrk="1" fontAlgn="base" latinLnBrk="0" hangingPunct="1">
                        <a:lnSpc>
                          <a:spcPts val="1200"/>
                        </a:lnSpc>
                        <a:spcBef>
                          <a:spcPct val="0"/>
                        </a:spcBef>
                        <a:spcAft>
                          <a:spcPct val="0"/>
                        </a:spcAft>
                        <a:buClrTx/>
                        <a:buSzTx/>
                        <a:buFontTx/>
                        <a:buNone/>
                        <a:tabLst/>
                      </a:pPr>
                      <a:r>
                        <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вес элемента</a:t>
                      </a: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a:ln>
                            <a:noFill/>
                          </a:ln>
                          <a:solidFill>
                            <a:srgbClr val="002060"/>
                          </a:solidFill>
                          <a:effectLst/>
                          <a:latin typeface="Arial" panose="020B0604020202020204" pitchFamily="34" charset="0"/>
                          <a:cs typeface="Arial" panose="020B0604020202020204" pitchFamily="34" charset="0"/>
                        </a:rPr>
                        <a:t>1670 kg</a:t>
                      </a:r>
                      <a:endParaRPr kumimoji="0" lang="ru-RU" sz="1600" b="0" i="0" u="none" strike="noStrike" cap="none" normalizeH="0" baseline="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pPr>
                      <a:endPar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p>
                      <a:pPr marL="0" marR="0" lvl="0" indent="0" algn="ctr" defTabSz="914400" rtl="0" eaLnBrk="1" fontAlgn="base" latinLnBrk="0" hangingPunct="1">
                        <a:lnSpc>
                          <a:spcPts val="1200"/>
                        </a:lnSpc>
                        <a:spcBef>
                          <a:spcPct val="0"/>
                        </a:spcBef>
                        <a:spcAft>
                          <a:spcPct val="0"/>
                        </a:spcAft>
                        <a:buClrTx/>
                        <a:buSzTx/>
                        <a:buFontTx/>
                        <a:buNone/>
                        <a:tabLst/>
                      </a:pPr>
                      <a:r>
                        <a:rPr kumimoji="0" lang="en-GB"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rPr>
                        <a:t>240 kg</a:t>
                      </a:r>
                      <a:endParaRPr kumimoji="0" lang="ru-RU" sz="1600" b="0" i="0" u="none" strike="noStrike" cap="none" normalizeH="0" baseline="0" dirty="0">
                        <a:ln>
                          <a:noFill/>
                        </a:ln>
                        <a:solidFill>
                          <a:srgbClr val="002060"/>
                        </a:solidFill>
                        <a:effectLst/>
                        <a:latin typeface="Arial" panose="020B0604020202020204" pitchFamily="34" charset="0"/>
                        <a:cs typeface="Arial" panose="020B0604020202020204" pitchFamily="34" charset="0"/>
                      </a:endParaRPr>
                    </a:p>
                  </a:txBody>
                  <a:tcPr marL="51428" marR="5142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2" name="Date Placeholder 1">
            <a:extLst>
              <a:ext uri="{FF2B5EF4-FFF2-40B4-BE49-F238E27FC236}">
                <a16:creationId xmlns:a16="http://schemas.microsoft.com/office/drawing/2014/main" id="{D52CB83F-E492-0048-8F1D-4EB4A18E3180}"/>
              </a:ext>
            </a:extLst>
          </p:cNvPr>
          <p:cNvSpPr>
            <a:spLocks noGrp="1"/>
          </p:cNvSpPr>
          <p:nvPr>
            <p:ph type="dt" sz="half" idx="10"/>
          </p:nvPr>
        </p:nvSpPr>
        <p:spPr>
          <a:xfrm>
            <a:off x="457200" y="6438751"/>
            <a:ext cx="2133600" cy="365125"/>
          </a:xfrm>
        </p:spPr>
        <p:txBody>
          <a:bodyPr anchor="b"/>
          <a:lstStyle/>
          <a:p>
            <a:r>
              <a:rPr lang="ru-RU"/>
              <a:t>8 апреля 2020</a:t>
            </a:r>
            <a:endParaRPr lang="en-US" dirty="0"/>
          </a:p>
        </p:txBody>
      </p:sp>
      <p:sp>
        <p:nvSpPr>
          <p:cNvPr id="3" name="Footer Placeholder 2">
            <a:extLst>
              <a:ext uri="{FF2B5EF4-FFF2-40B4-BE49-F238E27FC236}">
                <a16:creationId xmlns:a16="http://schemas.microsoft.com/office/drawing/2014/main" id="{5A943F0B-83DE-BD45-9A45-8F510F66775D}"/>
              </a:ext>
            </a:extLst>
          </p:cNvPr>
          <p:cNvSpPr>
            <a:spLocks noGrp="1"/>
          </p:cNvSpPr>
          <p:nvPr>
            <p:ph type="ftr" sz="quarter" idx="11"/>
          </p:nvPr>
        </p:nvSpPr>
        <p:spPr>
          <a:xfrm>
            <a:off x="3124199" y="6438751"/>
            <a:ext cx="3231995" cy="365125"/>
          </a:xfrm>
        </p:spPr>
        <p:txBody>
          <a:bodyPr anchor="b"/>
          <a:lstStyle/>
          <a:p>
            <a:r>
              <a:rPr lang="ru-RU"/>
              <a:t>В. Кекелидзе, КК </a:t>
            </a:r>
            <a:r>
              <a:rPr lang="en-GB"/>
              <a:t>NICA</a:t>
            </a:r>
            <a:endParaRPr lang="en-US" dirty="0"/>
          </a:p>
        </p:txBody>
      </p:sp>
      <p:pic>
        <p:nvPicPr>
          <p:cNvPr id="12" name="Рисунок 3">
            <a:extLst>
              <a:ext uri="{FF2B5EF4-FFF2-40B4-BE49-F238E27FC236}">
                <a16:creationId xmlns:a16="http://schemas.microsoft.com/office/drawing/2014/main" id="{F98D335A-D2D3-0C4B-A652-5906112086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1496" y="4729368"/>
            <a:ext cx="2783408" cy="173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extLst>
              <a:ext uri="{FF2B5EF4-FFF2-40B4-BE49-F238E27FC236}">
                <a16:creationId xmlns:a16="http://schemas.microsoft.com/office/drawing/2014/main" id="{E654A18C-03DE-B14C-A06E-12681F09F3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7890" y="4698548"/>
            <a:ext cx="2741397" cy="182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NICA-Logo_4c">
            <a:extLst>
              <a:ext uri="{FF2B5EF4-FFF2-40B4-BE49-F238E27FC236}">
                <a16:creationId xmlns:a16="http://schemas.microsoft.com/office/drawing/2014/main" id="{04363F98-F80B-3A48-8C56-E3A8C306DF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2B370427-3AC1-AC4A-A2D7-65A4280CE634}"/>
              </a:ext>
            </a:extLst>
          </p:cNvPr>
          <p:cNvSpPr>
            <a:spLocks noGrp="1"/>
          </p:cNvSpPr>
          <p:nvPr>
            <p:ph type="sldNum" sz="quarter" idx="12"/>
          </p:nvPr>
        </p:nvSpPr>
        <p:spPr>
          <a:xfrm>
            <a:off x="6598381" y="6327626"/>
            <a:ext cx="2133600" cy="476250"/>
          </a:xfrm>
        </p:spPr>
        <p:txBody>
          <a:bodyPr anchor="b"/>
          <a:lstStyle/>
          <a:p>
            <a:fld id="{0D407510-CD4E-4320-B1B7-E77576364A88}" type="slidenum">
              <a:rPr lang="ru-RU" smtClean="0"/>
              <a:pPr/>
              <a:t>10</a:t>
            </a:fld>
            <a:endParaRPr lang="ru-RU" dirty="0"/>
          </a:p>
        </p:txBody>
      </p:sp>
    </p:spTree>
    <p:extLst>
      <p:ext uri="{BB962C8B-B14F-4D97-AF65-F5344CB8AC3E}">
        <p14:creationId xmlns:p14="http://schemas.microsoft.com/office/powerpoint/2010/main" val="2856585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1">
            <a:extLst>
              <a:ext uri="{FF2B5EF4-FFF2-40B4-BE49-F238E27FC236}">
                <a16:creationId xmlns:a16="http://schemas.microsoft.com/office/drawing/2014/main" id="{927FDF81-5A9A-6C4D-A5AE-CDAB5EB3F2D5}"/>
              </a:ext>
            </a:extLst>
          </p:cNvPr>
          <p:cNvSpPr>
            <a:spLocks noChangeArrowheads="1"/>
          </p:cNvSpPr>
          <p:nvPr/>
        </p:nvSpPr>
        <p:spPr bwMode="auto">
          <a:xfrm>
            <a:off x="1341852" y="92075"/>
            <a:ext cx="6244402" cy="830997"/>
          </a:xfrm>
          <a:prstGeom prst="rect">
            <a:avLst/>
          </a:prstGeom>
          <a:no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Каналы транспортировки пучка </a:t>
            </a:r>
          </a:p>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из Нуклотрона в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a:t>
            </a:r>
            <a:r>
              <a:rPr lang="ru-RU" altLang="ru-RU" sz="2400" b="1" dirty="0">
                <a:solidFill>
                  <a:srgbClr val="140076"/>
                </a:solidFill>
                <a:effectLst>
                  <a:outerShdw blurRad="38100" dist="38100" dir="2700000" rotWithShape="0">
                    <a:srgbClr val="000000">
                      <a:alpha val="43137"/>
                    </a:srgbClr>
                  </a:outerShdw>
                </a:effectLst>
                <a:latin typeface="Arial" pitchFamily="34" charset="0"/>
              </a:rPr>
              <a:t> </a:t>
            </a:r>
            <a:r>
              <a:rPr lang="ru-RU" altLang="ru-RU" sz="2400" i="1" dirty="0">
                <a:solidFill>
                  <a:srgbClr val="140076"/>
                </a:solidFill>
                <a:effectLst>
                  <a:outerShdw blurRad="38100" dist="38100" dir="2700000" rotWithShape="0">
                    <a:srgbClr val="000000">
                      <a:alpha val="43137"/>
                    </a:srgbClr>
                  </a:outerShdw>
                </a:effectLst>
                <a:latin typeface="Arial" pitchFamily="34" charset="0"/>
              </a:rPr>
              <a:t>(</a:t>
            </a:r>
            <a:r>
              <a:rPr lang="en-US" altLang="ru-RU" sz="2400" i="1" dirty="0">
                <a:solidFill>
                  <a:srgbClr val="140076"/>
                </a:solidFill>
                <a:effectLst>
                  <a:outerShdw blurRad="38100" dist="38100" dir="2700000" rotWithShape="0">
                    <a:srgbClr val="000000">
                      <a:alpha val="43137"/>
                    </a:srgbClr>
                  </a:outerShdw>
                </a:effectLst>
                <a:latin typeface="Arial" pitchFamily="34" charset="0"/>
              </a:rPr>
              <a:t>Sigma-Phi)</a:t>
            </a:r>
            <a:endParaRPr lang="ru-RU" altLang="ru-RU" sz="2400" i="1" dirty="0">
              <a:solidFill>
                <a:srgbClr val="140076"/>
              </a:solidFill>
              <a:effectLst>
                <a:outerShdw blurRad="38100" dist="38100" dir="2700000" rotWithShape="0">
                  <a:srgbClr val="000000">
                    <a:alpha val="43137"/>
                  </a:srgbClr>
                </a:outerShdw>
              </a:effectLst>
              <a:latin typeface="Arial" pitchFamily="34" charset="0"/>
            </a:endParaRPr>
          </a:p>
        </p:txBody>
      </p:sp>
      <p:sp>
        <p:nvSpPr>
          <p:cNvPr id="26631" name="Номер слайда 1">
            <a:extLst>
              <a:ext uri="{FF2B5EF4-FFF2-40B4-BE49-F238E27FC236}">
                <a16:creationId xmlns:a16="http://schemas.microsoft.com/office/drawing/2014/main" id="{2ED5488C-D08B-224F-BC3D-3E662AB7B637}"/>
              </a:ext>
            </a:extLst>
          </p:cNvPr>
          <p:cNvSpPr txBox="1">
            <a:spLocks/>
          </p:cNvSpPr>
          <p:nvPr/>
        </p:nvSpPr>
        <p:spPr bwMode="auto">
          <a:xfrm>
            <a:off x="6553200" y="642760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fld id="{542A6498-FE77-A74A-B865-15B9A4479493}" type="slidenum">
              <a:rPr lang="ru-RU" altLang="ru-RU" sz="1200">
                <a:solidFill>
                  <a:srgbClr val="898989"/>
                </a:solidFill>
              </a:rPr>
              <a:pPr algn="r" eaLnBrk="1" hangingPunct="1">
                <a:spcBef>
                  <a:spcPct val="0"/>
                </a:spcBef>
                <a:buFontTx/>
                <a:buNone/>
              </a:pPr>
              <a:t>11</a:t>
            </a:fld>
            <a:endParaRPr lang="ru-RU" altLang="ru-RU" sz="1200">
              <a:solidFill>
                <a:srgbClr val="898989"/>
              </a:solidFill>
            </a:endParaRPr>
          </a:p>
        </p:txBody>
      </p:sp>
      <p:graphicFrame>
        <p:nvGraphicFramePr>
          <p:cNvPr id="11" name="Таблица 10">
            <a:extLst>
              <a:ext uri="{FF2B5EF4-FFF2-40B4-BE49-F238E27FC236}">
                <a16:creationId xmlns:a16="http://schemas.microsoft.com/office/drawing/2014/main" id="{2F6BE680-287E-F247-9260-015B296E4653}"/>
              </a:ext>
            </a:extLst>
          </p:cNvPr>
          <p:cNvGraphicFramePr>
            <a:graphicFrameLocks noGrp="1"/>
          </p:cNvGraphicFramePr>
          <p:nvPr/>
        </p:nvGraphicFramePr>
        <p:xfrm>
          <a:off x="2895600" y="4558466"/>
          <a:ext cx="5938838" cy="1984839"/>
        </p:xfrm>
        <a:graphic>
          <a:graphicData uri="http://schemas.openxmlformats.org/drawingml/2006/table">
            <a:tbl>
              <a:tblPr firstRow="1" firstCol="1" bandRow="1">
                <a:tableStyleId>{5C22544A-7EE6-4342-B048-85BDC9FD1C3A}</a:tableStyleId>
              </a:tblPr>
              <a:tblGrid>
                <a:gridCol w="1613580">
                  <a:extLst>
                    <a:ext uri="{9D8B030D-6E8A-4147-A177-3AD203B41FA5}">
                      <a16:colId xmlns:a16="http://schemas.microsoft.com/office/drawing/2014/main" val="20000"/>
                    </a:ext>
                  </a:extLst>
                </a:gridCol>
                <a:gridCol w="851840">
                  <a:extLst>
                    <a:ext uri="{9D8B030D-6E8A-4147-A177-3AD203B41FA5}">
                      <a16:colId xmlns:a16="http://schemas.microsoft.com/office/drawing/2014/main" val="20001"/>
                    </a:ext>
                  </a:extLst>
                </a:gridCol>
                <a:gridCol w="1403031">
                  <a:extLst>
                    <a:ext uri="{9D8B030D-6E8A-4147-A177-3AD203B41FA5}">
                      <a16:colId xmlns:a16="http://schemas.microsoft.com/office/drawing/2014/main" val="20002"/>
                    </a:ext>
                  </a:extLst>
                </a:gridCol>
                <a:gridCol w="2070387">
                  <a:extLst>
                    <a:ext uri="{9D8B030D-6E8A-4147-A177-3AD203B41FA5}">
                      <a16:colId xmlns:a16="http://schemas.microsoft.com/office/drawing/2014/main" val="20003"/>
                    </a:ext>
                  </a:extLst>
                </a:gridCol>
              </a:tblGrid>
              <a:tr h="670209">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Magnetic element</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Number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Effective length,</a:t>
                      </a:r>
                      <a:r>
                        <a:rPr lang="ru-RU" sz="1400" b="1" kern="800" dirty="0">
                          <a:effectLst/>
                          <a:latin typeface="Arial" panose="020B0604020202020204" pitchFamily="34" charset="0"/>
                          <a:cs typeface="Arial" panose="020B0604020202020204" pitchFamily="34" charset="0"/>
                        </a:rPr>
                        <a:t>  </a:t>
                      </a:r>
                      <a:r>
                        <a:rPr lang="en-US" sz="1400" b="1" kern="800" dirty="0">
                          <a:effectLst/>
                          <a:latin typeface="Arial" panose="020B0604020202020204" pitchFamily="34" charset="0"/>
                          <a:cs typeface="Arial" panose="020B0604020202020204" pitchFamily="34" charset="0"/>
                        </a:rPr>
                        <a:t>m</a:t>
                      </a:r>
                      <a:r>
                        <a:rPr lang="ru-RU" sz="1400" b="1" kern="800" dirty="0">
                          <a:effectLst/>
                          <a:latin typeface="Arial" panose="020B0604020202020204" pitchFamily="34" charset="0"/>
                          <a:cs typeface="Arial" panose="020B0604020202020204" pitchFamily="34" charset="0"/>
                        </a:rPr>
                        <a:t> </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tc>
                  <a:txBody>
                    <a:bodyPr/>
                    <a:lstStyle/>
                    <a:p>
                      <a:pPr algn="ctr">
                        <a:spcBef>
                          <a:spcPts val="300"/>
                        </a:spcBef>
                        <a:spcAft>
                          <a:spcPts val="300"/>
                        </a:spcAft>
                      </a:pPr>
                      <a:r>
                        <a:rPr lang="en-US" sz="1400" b="1" dirty="0">
                          <a:effectLst/>
                          <a:latin typeface="Arial" panose="020B0604020202020204" pitchFamily="34" charset="0"/>
                          <a:cs typeface="Arial" panose="020B0604020202020204" pitchFamily="34" charset="0"/>
                        </a:rPr>
                        <a:t>Max. magnetic field (gradient), T (T/m)</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nchor="ctr">
                    <a:solidFill>
                      <a:srgbClr val="002060"/>
                    </a:solidFill>
                  </a:tcPr>
                </a:tc>
                <a:extLst>
                  <a:ext uri="{0D108BD9-81ED-4DB2-BD59-A6C34878D82A}">
                    <a16:rowId xmlns:a16="http://schemas.microsoft.com/office/drawing/2014/main" val="10000"/>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Long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21</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1"/>
                  </a:ext>
                </a:extLst>
              </a:tr>
              <a:tr h="262926">
                <a:tc>
                  <a:txBody>
                    <a:bodyPr/>
                    <a:lstStyle/>
                    <a:p>
                      <a:pPr algn="ctr">
                        <a:spcBef>
                          <a:spcPts val="300"/>
                        </a:spcBef>
                        <a:spcAft>
                          <a:spcPts val="300"/>
                        </a:spcAft>
                      </a:pPr>
                      <a:r>
                        <a:rPr lang="en-US" sz="1400" b="1" kern="800" dirty="0">
                          <a:effectLst/>
                          <a:latin typeface="Arial" panose="020B0604020202020204" pitchFamily="34" charset="0"/>
                          <a:cs typeface="Arial" panose="020B0604020202020204" pitchFamily="34" charset="0"/>
                        </a:rPr>
                        <a:t>Short</a:t>
                      </a:r>
                      <a:r>
                        <a:rPr lang="en-US" sz="1400" b="1" kern="800" baseline="0" dirty="0">
                          <a:effectLst/>
                          <a:latin typeface="Arial" panose="020B0604020202020204" pitchFamily="34" charset="0"/>
                          <a:cs typeface="Arial" panose="020B0604020202020204" pitchFamily="34" charset="0"/>
                        </a:rPr>
                        <a:t> dipole</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1.2</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1</a:t>
                      </a:r>
                      <a:r>
                        <a:rPr lang="en-US" sz="1400" b="1" kern="1200" dirty="0">
                          <a:solidFill>
                            <a:srgbClr val="002060"/>
                          </a:solidFill>
                          <a:effectLst/>
                          <a:latin typeface="Arial" panose="020B0604020202020204" pitchFamily="34" charset="0"/>
                          <a:cs typeface="Arial" panose="020B0604020202020204" pitchFamily="34" charset="0"/>
                        </a:rPr>
                        <a:t>.</a:t>
                      </a:r>
                      <a:r>
                        <a:rPr lang="ru-RU" sz="1400" b="1" kern="1200" dirty="0">
                          <a:solidFill>
                            <a:srgbClr val="002060"/>
                          </a:solidFill>
                          <a:effectLst/>
                          <a:latin typeface="Arial" panose="020B0604020202020204" pitchFamily="34" charset="0"/>
                          <a:cs typeface="Arial" panose="020B0604020202020204" pitchFamily="34" charset="0"/>
                        </a:rPr>
                        <a:t>5</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2"/>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Q10</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22</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.353</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3"/>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Quadrupole</a:t>
                      </a:r>
                      <a:r>
                        <a:rPr lang="en-US" sz="1400" b="1" kern="800" dirty="0">
                          <a:effectLst/>
                          <a:latin typeface="Arial" panose="020B0604020202020204" pitchFamily="34" charset="0"/>
                          <a:cs typeface="Arial" panose="020B0604020202020204" pitchFamily="34" charset="0"/>
                        </a:rPr>
                        <a:t> Q15</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6</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.519</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cs typeface="Arial" panose="020B0604020202020204" pitchFamily="34" charset="0"/>
                        </a:rPr>
                        <a:t>31</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4"/>
                  </a:ext>
                </a:extLst>
              </a:tr>
              <a:tr h="262926">
                <a:tc>
                  <a:txBody>
                    <a:bodyPr/>
                    <a:lstStyle/>
                    <a:p>
                      <a:pPr algn="ctr">
                        <a:spcBef>
                          <a:spcPts val="300"/>
                        </a:spcBef>
                        <a:spcAft>
                          <a:spcPts val="300"/>
                        </a:spcAft>
                      </a:pPr>
                      <a:r>
                        <a:rPr lang="en-US" sz="1400" b="1" kern="800" dirty="0" err="1">
                          <a:effectLst/>
                          <a:latin typeface="Arial" panose="020B0604020202020204" pitchFamily="34" charset="0"/>
                          <a:cs typeface="Arial" panose="020B0604020202020204" pitchFamily="34" charset="0"/>
                        </a:rPr>
                        <a:t>Steerer</a:t>
                      </a:r>
                      <a:endParaRPr lang="ru-RU" sz="1400" b="1" dirty="0">
                        <a:effectLst/>
                        <a:latin typeface="Arial" panose="020B0604020202020204" pitchFamily="34" charset="0"/>
                        <a:ea typeface="Times New Roman"/>
                        <a:cs typeface="Arial" panose="020B0604020202020204" pitchFamily="34" charset="0"/>
                      </a:endParaRPr>
                    </a:p>
                  </a:txBody>
                  <a:tcPr marL="68587" marR="68587" marT="0" marB="0">
                    <a:solidFill>
                      <a:srgbClr val="002060"/>
                    </a:solidFill>
                  </a:tcPr>
                </a:tc>
                <a:tc>
                  <a:txBody>
                    <a:bodyPr/>
                    <a:lstStyle/>
                    <a:p>
                      <a:pPr algn="ctr">
                        <a:spcBef>
                          <a:spcPts val="300"/>
                        </a:spcBef>
                        <a:spcAft>
                          <a:spcPts val="300"/>
                        </a:spcAft>
                      </a:pPr>
                      <a:r>
                        <a:rPr lang="en-US" sz="1400" b="1" dirty="0">
                          <a:solidFill>
                            <a:srgbClr val="002060"/>
                          </a:solidFill>
                          <a:effectLst/>
                          <a:latin typeface="Arial" panose="020B0604020202020204" pitchFamily="34" charset="0"/>
                          <a:ea typeface="+mn-ea"/>
                          <a:cs typeface="Arial" panose="020B0604020202020204" pitchFamily="34" charset="0"/>
                        </a:rPr>
                        <a:t>33</a:t>
                      </a:r>
                      <a:endParaRPr lang="ru-RU" sz="1400" b="1"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ru-RU" sz="1400" b="1" kern="1200" dirty="0">
                          <a:solidFill>
                            <a:srgbClr val="002060"/>
                          </a:solidFill>
                          <a:effectLst/>
                          <a:latin typeface="Arial" panose="020B0604020202020204" pitchFamily="34" charset="0"/>
                          <a:cs typeface="Arial" panose="020B0604020202020204" pitchFamily="34" charset="0"/>
                        </a:rPr>
                        <a:t>0</a:t>
                      </a:r>
                      <a:r>
                        <a:rPr lang="en-US" sz="1400" b="1" kern="1200" dirty="0">
                          <a:solidFill>
                            <a:srgbClr val="002060"/>
                          </a:solidFill>
                          <a:effectLst/>
                          <a:latin typeface="Arial" panose="020B0604020202020204" pitchFamily="34" charset="0"/>
                          <a:cs typeface="Arial" panose="020B0604020202020204" pitchFamily="34" charset="0"/>
                        </a:rPr>
                        <a:t>.466</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tc>
                  <a:txBody>
                    <a:bodyPr/>
                    <a:lstStyle/>
                    <a:p>
                      <a:pPr algn="ctr">
                        <a:spcBef>
                          <a:spcPts val="300"/>
                        </a:spcBef>
                        <a:spcAft>
                          <a:spcPts val="300"/>
                        </a:spcAft>
                      </a:pPr>
                      <a:r>
                        <a:rPr lang="en-US" sz="1400" b="1" kern="1200" dirty="0">
                          <a:solidFill>
                            <a:srgbClr val="002060"/>
                          </a:solidFill>
                          <a:effectLst/>
                          <a:latin typeface="Arial" panose="020B0604020202020204" pitchFamily="34" charset="0"/>
                          <a:ea typeface="+mn-ea"/>
                          <a:cs typeface="Arial" panose="020B0604020202020204" pitchFamily="34" charset="0"/>
                        </a:rPr>
                        <a:t>0.114</a:t>
                      </a:r>
                      <a:endParaRPr lang="ru-RU" sz="1400" b="1" kern="1200" dirty="0">
                        <a:solidFill>
                          <a:srgbClr val="002060"/>
                        </a:solidFill>
                        <a:effectLst/>
                        <a:latin typeface="Arial" panose="020B0604020202020204" pitchFamily="34" charset="0"/>
                        <a:ea typeface="Times New Roman"/>
                        <a:cs typeface="Arial" panose="020B0604020202020204" pitchFamily="34" charset="0"/>
                      </a:endParaRPr>
                    </a:p>
                  </a:txBody>
                  <a:tcPr marL="68587" marR="68587" marT="0" marB="0"/>
                </a:tc>
                <a:extLst>
                  <a:ext uri="{0D108BD9-81ED-4DB2-BD59-A6C34878D82A}">
                    <a16:rowId xmlns:a16="http://schemas.microsoft.com/office/drawing/2014/main" val="10005"/>
                  </a:ext>
                </a:extLst>
              </a:tr>
            </a:tbl>
          </a:graphicData>
        </a:graphic>
      </p:graphicFrame>
      <p:pic>
        <p:nvPicPr>
          <p:cNvPr id="26669" name="Рисунок 20">
            <a:extLst>
              <a:ext uri="{FF2B5EF4-FFF2-40B4-BE49-F238E27FC236}">
                <a16:creationId xmlns:a16="http://schemas.microsoft.com/office/drawing/2014/main" id="{37353782-7695-9341-A39A-62B88BF99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 y="5027613"/>
            <a:ext cx="1516063" cy="13287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575E062-B0D8-4545-A63C-DA8436C29D5A}"/>
              </a:ext>
            </a:extLst>
          </p:cNvPr>
          <p:cNvSpPr txBox="1"/>
          <p:nvPr/>
        </p:nvSpPr>
        <p:spPr>
          <a:xfrm>
            <a:off x="3935168" y="1032609"/>
            <a:ext cx="4974616" cy="3139321"/>
          </a:xfrm>
          <a:prstGeom prst="rect">
            <a:avLst/>
          </a:prstGeom>
          <a:solidFill>
            <a:srgbClr val="FFF7E5"/>
          </a:solidFill>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магниты - готовность 95%</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a:t>
            </a:r>
            <a:r>
              <a:rPr lang="en-US" i="1" dirty="0">
                <a:solidFill>
                  <a:srgbClr val="FF0000"/>
                </a:solidFill>
                <a:latin typeface="Arial" panose="020B0604020202020204" pitchFamily="34" charset="0"/>
                <a:cs typeface="Arial" panose="020B0604020202020204" pitchFamily="34" charset="0"/>
              </a:rPr>
              <a:t>0</a:t>
            </a:r>
            <a:r>
              <a:rPr lang="ru-RU" i="1" dirty="0">
                <a:solidFill>
                  <a:srgbClr val="FF0000"/>
                </a:solidFill>
                <a:latin typeface="Arial" panose="020B0604020202020204" pitchFamily="34" charset="0"/>
                <a:cs typeface="Arial" panose="020B0604020202020204" pitchFamily="34" charset="0"/>
              </a:rPr>
              <a:t>1.20</a:t>
            </a:r>
            <a:r>
              <a:rPr lang="en-US" i="1" dirty="0">
                <a:solidFill>
                  <a:srgbClr val="FF0000"/>
                </a:solidFill>
                <a:latin typeface="Arial" panose="020B0604020202020204" pitchFamily="34" charset="0"/>
                <a:cs typeface="Arial" panose="020B0604020202020204" pitchFamily="34" charset="0"/>
              </a:rPr>
              <a:t>20</a:t>
            </a: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вакуумные камеры и диагностика</a:t>
            </a:r>
          </a:p>
          <a:p>
            <a:pP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 готовность 70%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06.2020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источники питания - готовность 10%</a:t>
            </a:r>
            <a:endParaRPr lang="en-US" i="1" dirty="0">
              <a:solidFill>
                <a:srgbClr val="002060"/>
              </a:solidFill>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rgbClr val="FF0000"/>
                </a:solidFill>
                <a:latin typeface="Arial" panose="020B0604020202020204" pitchFamily="34" charset="0"/>
                <a:cs typeface="Arial" panose="020B0604020202020204" pitchFamily="34" charset="0"/>
              </a:rPr>
              <a:t>поставка  08.2020</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монтаж и наладка - </a:t>
            </a:r>
            <a:r>
              <a:rPr lang="ru-RU" b="1" i="1" dirty="0">
                <a:solidFill>
                  <a:srgbClr val="FF0000"/>
                </a:solidFill>
                <a:latin typeface="Arial" panose="020B0604020202020204" pitchFamily="34" charset="0"/>
                <a:cs typeface="Arial" panose="020B0604020202020204" pitchFamily="34" charset="0"/>
              </a:rPr>
              <a:t>08.2020 </a:t>
            </a:r>
            <a:r>
              <a:rPr lang="en-US" b="1" i="1" dirty="0">
                <a:solidFill>
                  <a:srgbClr val="FF0000"/>
                </a:solidFill>
                <a:latin typeface="Arial" panose="020B0604020202020204" pitchFamily="34" charset="0"/>
                <a:cs typeface="Arial" panose="020B0604020202020204" pitchFamily="34" charset="0"/>
              </a:rPr>
              <a:t>&gt;</a:t>
            </a:r>
            <a:r>
              <a:rPr lang="ru-RU" b="1" i="1" dirty="0">
                <a:solidFill>
                  <a:srgbClr val="FF0000"/>
                </a:solidFill>
                <a:latin typeface="Arial" panose="020B0604020202020204" pitchFamily="34" charset="0"/>
                <a:cs typeface="Arial" panose="020B0604020202020204" pitchFamily="34" charset="0"/>
              </a:rPr>
              <a:t> 02.2021</a:t>
            </a:r>
            <a:endParaRPr lang="en-US" b="1" i="1" dirty="0">
              <a:solidFill>
                <a:srgbClr val="FF0000"/>
              </a:solidFill>
              <a:latin typeface="Arial" panose="020B0604020202020204" pitchFamily="34" charset="0"/>
              <a:cs typeface="Arial" panose="020B0604020202020204" pitchFamily="34" charset="0"/>
            </a:endParaRPr>
          </a:p>
        </p:txBody>
      </p:sp>
      <p:pic>
        <p:nvPicPr>
          <p:cNvPr id="3" name="Рисунок 2">
            <a:extLst>
              <a:ext uri="{FF2B5EF4-FFF2-40B4-BE49-F238E27FC236}">
                <a16:creationId xmlns:a16="http://schemas.microsoft.com/office/drawing/2014/main" id="{6FF89003-AF5C-AA42-822B-6A14246BA6F9}"/>
              </a:ext>
            </a:extLst>
          </p:cNvPr>
          <p:cNvPicPr>
            <a:picLocks noChangeAspect="1"/>
          </p:cNvPicPr>
          <p:nvPr/>
        </p:nvPicPr>
        <p:blipFill rotWithShape="1">
          <a:blip r:embed="rId3"/>
          <a:srcRect l="10854" t="5210" r="14024" b="-60"/>
          <a:stretch/>
        </p:blipFill>
        <p:spPr>
          <a:xfrm rot="21263596">
            <a:off x="356412" y="985044"/>
            <a:ext cx="3186113" cy="1954213"/>
          </a:xfrm>
          <a:prstGeom prst="rect">
            <a:avLst/>
          </a:prstGeom>
          <a:ln>
            <a:noFill/>
          </a:ln>
          <a:effectLst/>
          <a:scene3d>
            <a:camera prst="orthographicFront">
              <a:rot lat="0" lon="0" rev="21299999"/>
            </a:camera>
            <a:lightRig rig="threePt" dir="t"/>
          </a:scene3d>
        </p:spPr>
      </p:pic>
      <p:pic>
        <p:nvPicPr>
          <p:cNvPr id="6" name="Рисунок 5">
            <a:extLst>
              <a:ext uri="{FF2B5EF4-FFF2-40B4-BE49-F238E27FC236}">
                <a16:creationId xmlns:a16="http://schemas.microsoft.com/office/drawing/2014/main" id="{7C17AB20-4F0F-874A-AAD9-89F5F939EA4A}"/>
              </a:ext>
            </a:extLst>
          </p:cNvPr>
          <p:cNvPicPr>
            <a:picLocks noChangeAspect="1"/>
          </p:cNvPicPr>
          <p:nvPr/>
        </p:nvPicPr>
        <p:blipFill rotWithShape="1">
          <a:blip r:embed="rId4"/>
          <a:srcRect l="632" t="21951" r="5339" b="15610"/>
          <a:stretch/>
        </p:blipFill>
        <p:spPr>
          <a:xfrm rot="374356">
            <a:off x="325695" y="3014469"/>
            <a:ext cx="2097015" cy="1856197"/>
          </a:xfrm>
          <a:prstGeom prst="rect">
            <a:avLst/>
          </a:prstGeom>
          <a:ln>
            <a:noFill/>
          </a:ln>
          <a:effectLst/>
          <a:scene3d>
            <a:camera prst="orthographicFront">
              <a:rot lat="0" lon="0" rev="420000"/>
            </a:camera>
            <a:lightRig rig="threePt" dir="t"/>
          </a:scene3d>
        </p:spPr>
      </p:pic>
      <p:sp>
        <p:nvSpPr>
          <p:cNvPr id="2" name="Date Placeholder 1">
            <a:extLst>
              <a:ext uri="{FF2B5EF4-FFF2-40B4-BE49-F238E27FC236}">
                <a16:creationId xmlns:a16="http://schemas.microsoft.com/office/drawing/2014/main" id="{CB4DB888-F1E3-5648-BE16-50DD868A18E4}"/>
              </a:ext>
            </a:extLst>
          </p:cNvPr>
          <p:cNvSpPr>
            <a:spLocks noGrp="1"/>
          </p:cNvSpPr>
          <p:nvPr>
            <p:ph type="dt" sz="half" idx="10"/>
          </p:nvPr>
        </p:nvSpPr>
        <p:spPr>
          <a:xfrm>
            <a:off x="457200" y="6427600"/>
            <a:ext cx="2133600" cy="365125"/>
          </a:xfrm>
        </p:spPr>
        <p:txBody>
          <a:bodyPr anchor="b"/>
          <a:lstStyle/>
          <a:p>
            <a:r>
              <a:rPr lang="ru-RU"/>
              <a:t>8 апреля 2020</a:t>
            </a:r>
            <a:endParaRPr lang="en-US" dirty="0"/>
          </a:p>
        </p:txBody>
      </p:sp>
      <p:sp>
        <p:nvSpPr>
          <p:cNvPr id="5" name="Footer Placeholder 4">
            <a:extLst>
              <a:ext uri="{FF2B5EF4-FFF2-40B4-BE49-F238E27FC236}">
                <a16:creationId xmlns:a16="http://schemas.microsoft.com/office/drawing/2014/main" id="{F12953D8-EBEE-C24F-A222-5B4894E58843}"/>
              </a:ext>
            </a:extLst>
          </p:cNvPr>
          <p:cNvSpPr>
            <a:spLocks noGrp="1"/>
          </p:cNvSpPr>
          <p:nvPr>
            <p:ph type="ftr" sz="quarter" idx="11"/>
          </p:nvPr>
        </p:nvSpPr>
        <p:spPr>
          <a:xfrm>
            <a:off x="3124200" y="6427600"/>
            <a:ext cx="3124200" cy="365125"/>
          </a:xfrm>
        </p:spPr>
        <p:txBody>
          <a:bodyPr anchor="b"/>
          <a:lstStyle/>
          <a:p>
            <a:r>
              <a:rPr lang="ru-RU"/>
              <a:t>В. Кекелидзе, КК </a:t>
            </a:r>
            <a:r>
              <a:rPr lang="en-GB"/>
              <a:t>NICA</a:t>
            </a:r>
            <a:endParaRPr lang="en-US" dirty="0"/>
          </a:p>
        </p:txBody>
      </p:sp>
      <p:pic>
        <p:nvPicPr>
          <p:cNvPr id="19" name="Picture 6" descr="NICA-Logo_4c">
            <a:extLst>
              <a:ext uri="{FF2B5EF4-FFF2-40B4-BE49-F238E27FC236}">
                <a16:creationId xmlns:a16="http://schemas.microsoft.com/office/drawing/2014/main" id="{DF249917-2AE5-AA41-BDDC-EE8C8238FD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7" name="Slide Number Placeholder 6">
            <a:extLst>
              <a:ext uri="{FF2B5EF4-FFF2-40B4-BE49-F238E27FC236}">
                <a16:creationId xmlns:a16="http://schemas.microsoft.com/office/drawing/2014/main" id="{2216D0AF-EC63-6D4E-94A6-F2EDE824679A}"/>
              </a:ext>
            </a:extLst>
          </p:cNvPr>
          <p:cNvSpPr>
            <a:spLocks noGrp="1"/>
          </p:cNvSpPr>
          <p:nvPr>
            <p:ph type="sldNum" sz="quarter" idx="12"/>
          </p:nvPr>
        </p:nvSpPr>
        <p:spPr/>
        <p:txBody>
          <a:bodyPr/>
          <a:lstStyle/>
          <a:p>
            <a:fld id="{0D407510-CD4E-4320-B1B7-E77576364A88}" type="slidenum">
              <a:rPr lang="ru-RU" smtClean="0"/>
              <a:pPr/>
              <a:t>11</a:t>
            </a:fld>
            <a:endParaRPr lang="ru-RU"/>
          </a:p>
        </p:txBody>
      </p:sp>
    </p:spTree>
    <p:extLst>
      <p:ext uri="{BB962C8B-B14F-4D97-AF65-F5344CB8AC3E}">
        <p14:creationId xmlns:p14="http://schemas.microsoft.com/office/powerpoint/2010/main" val="4055677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0F543E-2D6F-854F-B13E-80BF4387D4A9}"/>
              </a:ext>
            </a:extLst>
          </p:cNvPr>
          <p:cNvSpPr>
            <a:spLocks noGrp="1"/>
          </p:cNvSpPr>
          <p:nvPr>
            <p:ph type="dt" sz="half" idx="10"/>
          </p:nvPr>
        </p:nvSpPr>
        <p:spPr/>
        <p:txBody>
          <a:bodyPr/>
          <a:lstStyle/>
          <a:p>
            <a:pPr>
              <a:defRPr/>
            </a:pPr>
            <a:r>
              <a:rPr lang="ru-RU"/>
              <a:t>8 апреля 2020</a:t>
            </a:r>
          </a:p>
        </p:txBody>
      </p:sp>
      <p:sp>
        <p:nvSpPr>
          <p:cNvPr id="5" name="Footer Placeholder 4">
            <a:extLst>
              <a:ext uri="{FF2B5EF4-FFF2-40B4-BE49-F238E27FC236}">
                <a16:creationId xmlns:a16="http://schemas.microsoft.com/office/drawing/2014/main" id="{6DDF2E5E-7283-7E4F-9316-E30981BFEE2D}"/>
              </a:ext>
            </a:extLst>
          </p:cNvPr>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a:extLst>
              <a:ext uri="{FF2B5EF4-FFF2-40B4-BE49-F238E27FC236}">
                <a16:creationId xmlns:a16="http://schemas.microsoft.com/office/drawing/2014/main" id="{ABFC8299-D0F5-E34B-AC0E-8A00E3891007}"/>
              </a:ext>
            </a:extLst>
          </p:cNvPr>
          <p:cNvSpPr>
            <a:spLocks noGrp="1"/>
          </p:cNvSpPr>
          <p:nvPr>
            <p:ph type="sldNum" sz="quarter" idx="12"/>
          </p:nvPr>
        </p:nvSpPr>
        <p:spPr/>
        <p:txBody>
          <a:bodyPr/>
          <a:lstStyle/>
          <a:p>
            <a:fld id="{4480217B-8183-4E7A-98AC-12846F6965A4}" type="slidenum">
              <a:rPr lang="ru-RU" smtClean="0"/>
              <a:pPr/>
              <a:t>12</a:t>
            </a:fld>
            <a:endParaRPr lang="ru-RU"/>
          </a:p>
        </p:txBody>
      </p:sp>
      <p:grpSp>
        <p:nvGrpSpPr>
          <p:cNvPr id="15" name="Group 14">
            <a:extLst>
              <a:ext uri="{FF2B5EF4-FFF2-40B4-BE49-F238E27FC236}">
                <a16:creationId xmlns:a16="http://schemas.microsoft.com/office/drawing/2014/main" id="{3EFB2F12-C8EB-6149-9BC4-1BD2E5959DCD}"/>
              </a:ext>
            </a:extLst>
          </p:cNvPr>
          <p:cNvGrpSpPr/>
          <p:nvPr/>
        </p:nvGrpSpPr>
        <p:grpSpPr>
          <a:xfrm>
            <a:off x="457200" y="1828800"/>
            <a:ext cx="8108066" cy="2766349"/>
            <a:chOff x="457200" y="1828800"/>
            <a:chExt cx="8108066" cy="2766349"/>
          </a:xfrm>
        </p:grpSpPr>
        <p:sp>
          <p:nvSpPr>
            <p:cNvPr id="14" name="Rectangle 13">
              <a:extLst>
                <a:ext uri="{FF2B5EF4-FFF2-40B4-BE49-F238E27FC236}">
                  <a16:creationId xmlns:a16="http://schemas.microsoft.com/office/drawing/2014/main" id="{FF6D623D-A523-D448-B586-28F42271690B}"/>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CC1D757-4EDE-8648-8D32-298F3648497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8" name="TextBox 7">
              <a:extLst>
                <a:ext uri="{FF2B5EF4-FFF2-40B4-BE49-F238E27FC236}">
                  <a16:creationId xmlns:a16="http://schemas.microsoft.com/office/drawing/2014/main" id="{8E6F06A9-43C5-0245-B536-120604DAACAB}"/>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6E35A391-EFF3-434A-91D0-BF545473EC4C}"/>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39E1E12C-7AB9-4148-870E-80B71FF2D9CA}"/>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A2BAD901-00DD-E749-826B-BE4F58AB281E}"/>
                </a:ext>
              </a:extLst>
            </p:cNvPr>
            <p:cNvSpPr txBox="1"/>
            <p:nvPr/>
          </p:nvSpPr>
          <p:spPr>
            <a:xfrm>
              <a:off x="723900" y="3891131"/>
              <a:ext cx="1082348" cy="369332"/>
            </a:xfrm>
            <a:prstGeom prst="rect">
              <a:avLst/>
            </a:prstGeom>
            <a:noFill/>
          </p:spPr>
          <p:txBody>
            <a:bodyPr wrap="none" rtlCol="0">
              <a:spAutoFit/>
            </a:bodyPr>
            <a:lstStyle/>
            <a:p>
              <a:r>
                <a:rPr lang="ru-RU" b="1" dirty="0">
                  <a:solidFill>
                    <a:srgbClr val="002060"/>
                  </a:solidFill>
                </a:rPr>
                <a:t>37</a:t>
              </a:r>
              <a:r>
                <a:rPr lang="en-US" b="1" dirty="0">
                  <a:solidFill>
                    <a:srgbClr val="002060"/>
                  </a:solidFill>
                </a:rPr>
                <a:t>,7/ </a:t>
              </a:r>
              <a:r>
                <a:rPr lang="en-US" b="1" dirty="0">
                  <a:solidFill>
                    <a:srgbClr val="FC0014"/>
                  </a:solidFill>
                </a:rPr>
                <a:t>6,8</a:t>
              </a:r>
              <a:endParaRPr lang="ru-RU" b="1" dirty="0">
                <a:solidFill>
                  <a:srgbClr val="FC0014"/>
                </a:solidFill>
              </a:endParaRPr>
            </a:p>
          </p:txBody>
        </p:sp>
        <p:sp>
          <p:nvSpPr>
            <p:cNvPr id="12" name="TextBox 11">
              <a:extLst>
                <a:ext uri="{FF2B5EF4-FFF2-40B4-BE49-F238E27FC236}">
                  <a16:creationId xmlns:a16="http://schemas.microsoft.com/office/drawing/2014/main" id="{0AEC8854-3809-8149-A294-C0251A7A8695}"/>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40,1</a:t>
              </a:r>
              <a:endParaRPr lang="ru-RU" b="1" dirty="0">
                <a:solidFill>
                  <a:srgbClr val="FC0014"/>
                </a:solidFill>
              </a:endParaRPr>
            </a:p>
          </p:txBody>
        </p:sp>
        <p:sp>
          <p:nvSpPr>
            <p:cNvPr id="13" name="TextBox 12">
              <a:extLst>
                <a:ext uri="{FF2B5EF4-FFF2-40B4-BE49-F238E27FC236}">
                  <a16:creationId xmlns:a16="http://schemas.microsoft.com/office/drawing/2014/main" id="{36D46A38-0B96-FC43-8BC4-5417CF823648}"/>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46,9</a:t>
              </a:r>
              <a:endParaRPr lang="ru-RU" b="1" dirty="0">
                <a:solidFill>
                  <a:srgbClr val="FC0014"/>
                </a:solidFill>
              </a:endParaRPr>
            </a:p>
          </p:txBody>
        </p:sp>
      </p:grpSp>
      <p:sp>
        <p:nvSpPr>
          <p:cNvPr id="16" name="Прямоугольник 1">
            <a:extLst>
              <a:ext uri="{FF2B5EF4-FFF2-40B4-BE49-F238E27FC236}">
                <a16:creationId xmlns:a16="http://schemas.microsoft.com/office/drawing/2014/main" id="{F6824DB6-C79E-D946-8D2A-BCE4069D72BE}"/>
              </a:ext>
            </a:extLst>
          </p:cNvPr>
          <p:cNvSpPr>
            <a:spLocks noChangeArrowheads="1"/>
          </p:cNvSpPr>
          <p:nvPr/>
        </p:nvSpPr>
        <p:spPr bwMode="auto">
          <a:xfrm>
            <a:off x="2590800" y="311265"/>
            <a:ext cx="3540841" cy="461665"/>
          </a:xfrm>
          <a:prstGeom prst="rect">
            <a:avLst/>
          </a:prstGeom>
          <a:solidFill>
            <a:srgbClr val="FFE9D2"/>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системы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Tree>
    <p:extLst>
      <p:ext uri="{BB962C8B-B14F-4D97-AF65-F5344CB8AC3E}">
        <p14:creationId xmlns:p14="http://schemas.microsoft.com/office/powerpoint/2010/main" val="429351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13</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3891131"/>
            <a:ext cx="1146468" cy="369332"/>
          </a:xfrm>
          <a:prstGeom prst="rect">
            <a:avLst/>
          </a:prstGeom>
          <a:noFill/>
        </p:spPr>
        <p:txBody>
          <a:bodyPr wrap="none" rtlCol="0">
            <a:spAutoFit/>
          </a:bodyPr>
          <a:lstStyle/>
          <a:p>
            <a:r>
              <a:rPr lang="en-US" b="1" dirty="0">
                <a:solidFill>
                  <a:srgbClr val="002060"/>
                </a:solidFill>
              </a:rPr>
              <a:t>63,3 / </a:t>
            </a:r>
            <a:r>
              <a:rPr lang="en-US" b="1" dirty="0">
                <a:solidFill>
                  <a:srgbClr val="FC0014"/>
                </a:solidFill>
              </a:rPr>
              <a:t>7,1</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24,8</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31,9</a:t>
            </a:r>
            <a:endParaRPr lang="ru-RU" b="1" dirty="0">
              <a:solidFill>
                <a:srgbClr val="FC0014"/>
              </a:solidFill>
            </a:endParaRPr>
          </a:p>
        </p:txBody>
      </p:sp>
      <p:sp>
        <p:nvSpPr>
          <p:cNvPr id="14" name="TextBox 13">
            <a:extLst>
              <a:ext uri="{FF2B5EF4-FFF2-40B4-BE49-F238E27FC236}">
                <a16:creationId xmlns:a16="http://schemas.microsoft.com/office/drawing/2014/main" id="{468E26C3-DF19-8A40-A0B1-C314A5E84795}"/>
              </a:ext>
            </a:extLst>
          </p:cNvPr>
          <p:cNvSpPr txBox="1"/>
          <p:nvPr/>
        </p:nvSpPr>
        <p:spPr>
          <a:xfrm>
            <a:off x="622300" y="385919"/>
            <a:ext cx="7848600" cy="830997"/>
          </a:xfrm>
          <a:prstGeom prst="rect">
            <a:avLst/>
          </a:prstGeom>
          <a:solidFill>
            <a:srgbClr val="CBFFFB"/>
          </a:solidFill>
        </p:spPr>
        <p:txBody>
          <a:bodyPr wrap="square" rtlCol="0">
            <a:spAutoFit/>
          </a:bodyPr>
          <a:lstStyle/>
          <a:p>
            <a:r>
              <a:rPr lang="ru-RU" sz="2400" b="1" dirty="0">
                <a:solidFill>
                  <a:srgbClr val="002060"/>
                </a:solidFill>
                <a:latin typeface="Arial" panose="020B0604020202020204" pitchFamily="34" charset="0"/>
                <a:cs typeface="Arial" panose="020B0604020202020204" pitchFamily="34" charset="0"/>
              </a:rPr>
              <a:t>2. Создание экспериментальных </a:t>
            </a:r>
            <a:endParaRPr lang="en-US" sz="2400" b="1" dirty="0">
              <a:solidFill>
                <a:srgbClr val="002060"/>
              </a:solidFill>
              <a:latin typeface="Arial" panose="020B0604020202020204" pitchFamily="34" charset="0"/>
              <a:cs typeface="Arial" panose="020B0604020202020204" pitchFamily="34" charset="0"/>
            </a:endParaRPr>
          </a:p>
          <a:p>
            <a:pPr algn="r"/>
            <a:r>
              <a:rPr lang="ru-RU" sz="2400" b="1" dirty="0">
                <a:solidFill>
                  <a:srgbClr val="002060"/>
                </a:solidFill>
                <a:latin typeface="Arial" panose="020B0604020202020204" pitchFamily="34" charset="0"/>
                <a:cs typeface="Arial" panose="020B0604020202020204" pitchFamily="34" charset="0"/>
              </a:rPr>
              <a:t>установок </a:t>
            </a:r>
            <a:r>
              <a:rPr lang="en-GB" sz="2400" b="1" dirty="0">
                <a:solidFill>
                  <a:srgbClr val="002060"/>
                </a:solidFill>
                <a:latin typeface="Arial" panose="020B0604020202020204" pitchFamily="34" charset="0"/>
                <a:cs typeface="Arial" panose="020B0604020202020204" pitchFamily="34" charset="0"/>
              </a:rPr>
              <a:t>BM@N</a:t>
            </a:r>
            <a:r>
              <a:rPr lang="ru-RU" sz="2400" b="1" dirty="0">
                <a:solidFill>
                  <a:srgbClr val="002060"/>
                </a:solidFill>
                <a:latin typeface="Arial" panose="020B0604020202020204" pitchFamily="34" charset="0"/>
                <a:cs typeface="Arial" panose="020B0604020202020204" pitchFamily="34" charset="0"/>
              </a:rPr>
              <a:t>, </a:t>
            </a:r>
            <a:r>
              <a:rPr lang="en-GB" sz="2400" b="1" dirty="0">
                <a:solidFill>
                  <a:srgbClr val="002060"/>
                </a:solidFill>
                <a:latin typeface="Arial" panose="020B0604020202020204" pitchFamily="34" charset="0"/>
                <a:cs typeface="Arial" panose="020B0604020202020204" pitchFamily="34" charset="0"/>
              </a:rPr>
              <a:t>MPD</a:t>
            </a:r>
            <a:r>
              <a:rPr lang="ru-RU" sz="2400" b="1" dirty="0">
                <a:solidFill>
                  <a:srgbClr val="002060"/>
                </a:solidFill>
                <a:latin typeface="Arial" panose="020B0604020202020204" pitchFamily="34" charset="0"/>
                <a:cs typeface="Arial" panose="020B0604020202020204" pitchFamily="34" charset="0"/>
              </a:rPr>
              <a:t> и </a:t>
            </a:r>
            <a:r>
              <a:rPr lang="en-US" sz="2400" b="1" dirty="0">
                <a:solidFill>
                  <a:srgbClr val="002060"/>
                </a:solidFill>
                <a:latin typeface="Arial" panose="020B0604020202020204" pitchFamily="34" charset="0"/>
                <a:cs typeface="Arial" panose="020B0604020202020204" pitchFamily="34" charset="0"/>
              </a:rPr>
              <a:t>SPD</a:t>
            </a:r>
            <a:r>
              <a:rPr lang="en-GB" sz="24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769880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5AF8474-A38F-434D-B59F-08D6E1A8AF57}"/>
              </a:ext>
            </a:extLst>
          </p:cNvPr>
          <p:cNvSpPr>
            <a:spLocks noGrp="1"/>
          </p:cNvSpPr>
          <p:nvPr>
            <p:ph type="dt" sz="half" idx="10"/>
          </p:nvPr>
        </p:nvSpPr>
        <p:spPr>
          <a:xfrm>
            <a:off x="457200" y="6440574"/>
            <a:ext cx="2133600" cy="365125"/>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43732D32-C4EF-0C47-A0FC-A1C6B8FB3B14}"/>
              </a:ext>
            </a:extLst>
          </p:cNvPr>
          <p:cNvSpPr>
            <a:spLocks noGrp="1"/>
          </p:cNvSpPr>
          <p:nvPr>
            <p:ph type="ftr" sz="quarter" idx="11"/>
          </p:nvPr>
        </p:nvSpPr>
        <p:spPr>
          <a:xfrm>
            <a:off x="3124200" y="6440574"/>
            <a:ext cx="2895600" cy="365125"/>
          </a:xfrm>
        </p:spPr>
        <p:txBody>
          <a:bodyPr anchor="b"/>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389694B9-DD0A-9B41-86EC-C3F4F5C28059}"/>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14</a:t>
            </a:fld>
            <a:endParaRPr lang="en-US"/>
          </a:p>
        </p:txBody>
      </p:sp>
      <p:pic>
        <p:nvPicPr>
          <p:cNvPr id="7" name="Рисунок 119">
            <a:extLst>
              <a:ext uri="{FF2B5EF4-FFF2-40B4-BE49-F238E27FC236}">
                <a16:creationId xmlns:a16="http://schemas.microsoft.com/office/drawing/2014/main" id="{FABE3964-6667-EC4C-B213-CEEDD90CF8D9}"/>
              </a:ext>
            </a:extLst>
          </p:cNvPr>
          <p:cNvPicPr/>
          <p:nvPr/>
        </p:nvPicPr>
        <p:blipFill>
          <a:blip r:embed="rId2">
            <a:extLst>
              <a:ext uri="{28A0092B-C50C-407E-A947-70E740481C1C}">
                <a14:useLocalDpi xmlns:a14="http://schemas.microsoft.com/office/drawing/2010/main" val="0"/>
              </a:ext>
            </a:extLst>
          </a:blip>
          <a:stretch>
            <a:fillRect/>
          </a:stretch>
        </p:blipFill>
        <p:spPr>
          <a:xfrm>
            <a:off x="757988" y="458461"/>
            <a:ext cx="7404108" cy="3927108"/>
          </a:xfrm>
          <a:prstGeom prst="rect">
            <a:avLst/>
          </a:prstGeom>
        </p:spPr>
      </p:pic>
      <p:pic>
        <p:nvPicPr>
          <p:cNvPr id="8" name="Рисунок 240">
            <a:extLst>
              <a:ext uri="{FF2B5EF4-FFF2-40B4-BE49-F238E27FC236}">
                <a16:creationId xmlns:a16="http://schemas.microsoft.com/office/drawing/2014/main" id="{D9A9C43A-0C9F-D54A-AB2A-A1F1A68B43F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5765" y="4454105"/>
            <a:ext cx="2814955" cy="2101850"/>
          </a:xfrm>
          <a:prstGeom prst="rect">
            <a:avLst/>
          </a:prstGeom>
          <a:noFill/>
          <a:ln>
            <a:noFill/>
          </a:ln>
        </p:spPr>
      </p:pic>
      <p:pic>
        <p:nvPicPr>
          <p:cNvPr id="9" name="Рисунок 242">
            <a:extLst>
              <a:ext uri="{FF2B5EF4-FFF2-40B4-BE49-F238E27FC236}">
                <a16:creationId xmlns:a16="http://schemas.microsoft.com/office/drawing/2014/main" id="{59E6F1C0-A5CD-2E46-A949-D79221CC3BCC}"/>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0595" y="4497351"/>
            <a:ext cx="2185035" cy="1776096"/>
          </a:xfrm>
          <a:prstGeom prst="rect">
            <a:avLst/>
          </a:prstGeom>
          <a:noFill/>
          <a:ln>
            <a:noFill/>
          </a:ln>
        </p:spPr>
      </p:pic>
      <p:pic>
        <p:nvPicPr>
          <p:cNvPr id="10" name="Рисунок 243">
            <a:extLst>
              <a:ext uri="{FF2B5EF4-FFF2-40B4-BE49-F238E27FC236}">
                <a16:creationId xmlns:a16="http://schemas.microsoft.com/office/drawing/2014/main" id="{60444F3B-0953-8D45-9720-8142B5C520BF}"/>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9800" y="4545535"/>
            <a:ext cx="2035969" cy="1703850"/>
          </a:xfrm>
          <a:prstGeom prst="rect">
            <a:avLst/>
          </a:prstGeom>
          <a:noFill/>
          <a:ln>
            <a:noFill/>
          </a:ln>
        </p:spPr>
      </p:pic>
      <p:sp>
        <p:nvSpPr>
          <p:cNvPr id="12" name="Rectangle 11">
            <a:extLst>
              <a:ext uri="{FF2B5EF4-FFF2-40B4-BE49-F238E27FC236}">
                <a16:creationId xmlns:a16="http://schemas.microsoft.com/office/drawing/2014/main" id="{C6B5E7C9-8345-F641-991E-9C523ECBD80B}"/>
              </a:ext>
            </a:extLst>
          </p:cNvPr>
          <p:cNvSpPr/>
          <p:nvPr/>
        </p:nvSpPr>
        <p:spPr>
          <a:xfrm>
            <a:off x="3316078" y="6196439"/>
            <a:ext cx="5634789" cy="390684"/>
          </a:xfrm>
          <a:prstGeom prst="rect">
            <a:avLst/>
          </a:prstGeom>
        </p:spPr>
        <p:txBody>
          <a:bodyPr wrap="square">
            <a:spAutoFit/>
          </a:bodyPr>
          <a:lstStyle/>
          <a:p>
            <a:pPr marR="320675" algn="ctr">
              <a:lnSpc>
                <a:spcPct val="115000"/>
              </a:lnSpc>
              <a:spcAft>
                <a:spcPts val="0"/>
              </a:spcAft>
            </a:pPr>
            <a:r>
              <a:rPr lang="ru-RU" i="1" dirty="0">
                <a:latin typeface="Times New Roman" panose="02020603050405020304" pitchFamily="18" charset="0"/>
                <a:ea typeface="Calibri" panose="020F0502020204030204" pitchFamily="34" charset="0"/>
                <a:cs typeface="Times New Roman" panose="02020603050405020304" pitchFamily="18" charset="0"/>
              </a:rPr>
              <a:t>Мобильная компьютерная ферма установки </a:t>
            </a:r>
            <a:r>
              <a:rPr lang="en-US" i="1" dirty="0">
                <a:latin typeface="Times New Roman" panose="02020603050405020304" pitchFamily="18" charset="0"/>
                <a:ea typeface="Calibri" panose="020F0502020204030204" pitchFamily="34" charset="0"/>
                <a:cs typeface="Times New Roman" panose="02020603050405020304" pitchFamily="18" charset="0"/>
              </a:rPr>
              <a:t>BM</a:t>
            </a:r>
            <a:r>
              <a:rPr lang="ru-RU" i="1" dirty="0">
                <a:latin typeface="Times New Roman" panose="02020603050405020304" pitchFamily="18" charset="0"/>
                <a:ea typeface="Calibri" panose="020F0502020204030204" pitchFamily="34" charset="0"/>
                <a:cs typeface="Times New Roman" panose="02020603050405020304" pitchFamily="18" charset="0"/>
              </a:rPr>
              <a:t>@</a:t>
            </a:r>
            <a:r>
              <a:rPr lang="en-US" i="1" dirty="0">
                <a:latin typeface="Times New Roman" panose="02020603050405020304" pitchFamily="18" charset="0"/>
                <a:ea typeface="Calibri" panose="020F0502020204030204" pitchFamily="34" charset="0"/>
                <a:cs typeface="Times New Roman" panose="02020603050405020304" pitchFamily="18" charset="0"/>
              </a:rPr>
              <a:t>N</a:t>
            </a:r>
            <a:endParaRPr lang="ru-RU"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4">
            <a:extLst>
              <a:ext uri="{FF2B5EF4-FFF2-40B4-BE49-F238E27FC236}">
                <a16:creationId xmlns:a16="http://schemas.microsoft.com/office/drawing/2014/main" id="{AE1C527E-73AC-3D4F-B0A4-1F57ACDDD034}"/>
              </a:ext>
            </a:extLst>
          </p:cNvPr>
          <p:cNvSpPr txBox="1">
            <a:spLocks noChangeArrowheads="1"/>
          </p:cNvSpPr>
          <p:nvPr/>
        </p:nvSpPr>
        <p:spPr bwMode="auto">
          <a:xfrm>
            <a:off x="1955234" y="55563"/>
            <a:ext cx="5131934" cy="461665"/>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p:txBody>
      </p:sp>
      <p:pic>
        <p:nvPicPr>
          <p:cNvPr id="14" name="Picture 50">
            <a:extLst>
              <a:ext uri="{FF2B5EF4-FFF2-40B4-BE49-F238E27FC236}">
                <a16:creationId xmlns:a16="http://schemas.microsoft.com/office/drawing/2014/main" id="{A3E4F691-7045-8F41-B5D5-0DA640556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33" y="44624"/>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362933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1F21419-58F3-F247-B945-46C29966E108}"/>
              </a:ext>
            </a:extLst>
          </p:cNvPr>
          <p:cNvSpPr>
            <a:spLocks noGrp="1"/>
          </p:cNvSpPr>
          <p:nvPr>
            <p:ph type="dt" sz="half" idx="10"/>
          </p:nvPr>
        </p:nvSpPr>
        <p:spPr/>
        <p:txBody>
          <a:bodyPr/>
          <a:lstStyle/>
          <a:p>
            <a:r>
              <a:rPr lang="ru-RU"/>
              <a:t>8 апреля 2020</a:t>
            </a:r>
            <a:endParaRPr lang="en-US"/>
          </a:p>
        </p:txBody>
      </p:sp>
      <p:sp>
        <p:nvSpPr>
          <p:cNvPr id="5" name="Footer Placeholder 4">
            <a:extLst>
              <a:ext uri="{FF2B5EF4-FFF2-40B4-BE49-F238E27FC236}">
                <a16:creationId xmlns:a16="http://schemas.microsoft.com/office/drawing/2014/main" id="{32FF5DC2-13C3-7344-9E15-18973F9FACFF}"/>
              </a:ext>
            </a:extLst>
          </p:cNvPr>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3FE300F5-3A6C-EE4D-9870-6690810F0300}"/>
              </a:ext>
            </a:extLst>
          </p:cNvPr>
          <p:cNvSpPr>
            <a:spLocks noGrp="1"/>
          </p:cNvSpPr>
          <p:nvPr>
            <p:ph type="sldNum" sz="quarter" idx="12"/>
          </p:nvPr>
        </p:nvSpPr>
        <p:spPr/>
        <p:txBody>
          <a:bodyPr/>
          <a:lstStyle/>
          <a:p>
            <a:fld id="{B48C6A6B-7DAE-D543-9180-0B8DAED66F63}" type="slidenum">
              <a:rPr lang="en-US" smtClean="0"/>
              <a:t>15</a:t>
            </a:fld>
            <a:endParaRPr lang="en-US"/>
          </a:p>
        </p:txBody>
      </p:sp>
      <p:graphicFrame>
        <p:nvGraphicFramePr>
          <p:cNvPr id="7" name="Table 6">
            <a:extLst>
              <a:ext uri="{FF2B5EF4-FFF2-40B4-BE49-F238E27FC236}">
                <a16:creationId xmlns:a16="http://schemas.microsoft.com/office/drawing/2014/main" id="{DDCD352E-60A0-5C47-A119-0426C0314AA3}"/>
              </a:ext>
            </a:extLst>
          </p:cNvPr>
          <p:cNvGraphicFramePr>
            <a:graphicFrameLocks noGrp="1"/>
          </p:cNvGraphicFramePr>
          <p:nvPr/>
        </p:nvGraphicFramePr>
        <p:xfrm>
          <a:off x="593558" y="969096"/>
          <a:ext cx="8113294" cy="2328950"/>
        </p:xfrm>
        <a:graphic>
          <a:graphicData uri="http://schemas.openxmlformats.org/drawingml/2006/table">
            <a:tbl>
              <a:tblPr firstRow="1" bandRow="1">
                <a:tableStyleId>{5C22544A-7EE6-4342-B048-85BDC9FD1C3A}</a:tableStyleId>
              </a:tblPr>
              <a:tblGrid>
                <a:gridCol w="1984514">
                  <a:extLst>
                    <a:ext uri="{9D8B030D-6E8A-4147-A177-3AD203B41FA5}">
                      <a16:colId xmlns:a16="http://schemas.microsoft.com/office/drawing/2014/main" val="3749226189"/>
                    </a:ext>
                  </a:extLst>
                </a:gridCol>
                <a:gridCol w="1342780">
                  <a:extLst>
                    <a:ext uri="{9D8B030D-6E8A-4147-A177-3AD203B41FA5}">
                      <a16:colId xmlns:a16="http://schemas.microsoft.com/office/drawing/2014/main" val="2917985790"/>
                    </a:ext>
                  </a:extLst>
                </a:gridCol>
                <a:gridCol w="1425180">
                  <a:extLst>
                    <a:ext uri="{9D8B030D-6E8A-4147-A177-3AD203B41FA5}">
                      <a16:colId xmlns:a16="http://schemas.microsoft.com/office/drawing/2014/main" val="3048696827"/>
                    </a:ext>
                  </a:extLst>
                </a:gridCol>
                <a:gridCol w="1503947">
                  <a:extLst>
                    <a:ext uri="{9D8B030D-6E8A-4147-A177-3AD203B41FA5}">
                      <a16:colId xmlns:a16="http://schemas.microsoft.com/office/drawing/2014/main" val="4035696300"/>
                    </a:ext>
                  </a:extLst>
                </a:gridCol>
                <a:gridCol w="1856873">
                  <a:extLst>
                    <a:ext uri="{9D8B030D-6E8A-4147-A177-3AD203B41FA5}">
                      <a16:colId xmlns:a16="http://schemas.microsoft.com/office/drawing/2014/main" val="2398513671"/>
                    </a:ext>
                  </a:extLst>
                </a:gridCol>
              </a:tblGrid>
              <a:tr h="563541">
                <a:tc>
                  <a:txBody>
                    <a:bodyPr/>
                    <a:lstStyle/>
                    <a:p>
                      <a:pPr>
                        <a:lnSpc>
                          <a:spcPct val="115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Год</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2017</a:t>
                      </a:r>
                      <a:r>
                        <a:rPr lang="ru-RU" sz="1600" kern="1200" dirty="0">
                          <a:solidFill>
                            <a:schemeClr val="bg1"/>
                          </a:solidFill>
                          <a:effectLst/>
                          <a:latin typeface="Arial" panose="020B0604020202020204" pitchFamily="34" charset="0"/>
                          <a:cs typeface="Arial" panose="020B0604020202020204" pitchFamily="34" charset="0"/>
                        </a:rPr>
                        <a:t> </a:t>
                      </a:r>
                    </a:p>
                    <a:p>
                      <a:pPr algn="ctr">
                        <a:lnSpc>
                          <a:spcPct val="100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весна</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00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2018  </a:t>
                      </a:r>
                      <a:endParaRPr lang="ru-RU" sz="1600" kern="1200" dirty="0">
                        <a:solidFill>
                          <a:schemeClr val="bg1"/>
                        </a:solidFill>
                        <a:effectLst/>
                        <a:latin typeface="Arial" panose="020B0604020202020204" pitchFamily="34" charset="0"/>
                        <a:cs typeface="Arial" panose="020B0604020202020204" pitchFamily="34" charset="0"/>
                      </a:endParaRPr>
                    </a:p>
                    <a:p>
                      <a:pPr algn="ctr">
                        <a:lnSpc>
                          <a:spcPct val="100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весна </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2021</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tc>
                  <a:txBody>
                    <a:bodyPr/>
                    <a:lstStyle/>
                    <a:p>
                      <a:pPr algn="ctr">
                        <a:lnSpc>
                          <a:spcPct val="115000"/>
                        </a:lnSpc>
                        <a:spcAft>
                          <a:spcPts val="0"/>
                        </a:spcAft>
                      </a:pPr>
                      <a:r>
                        <a:rPr lang="en-US" sz="1600" kern="1200" dirty="0">
                          <a:solidFill>
                            <a:schemeClr val="bg1"/>
                          </a:solidFill>
                          <a:effectLst/>
                          <a:latin typeface="Arial" panose="020B0604020202020204" pitchFamily="34" charset="0"/>
                          <a:cs typeface="Arial" panose="020B0604020202020204" pitchFamily="34" charset="0"/>
                        </a:rPr>
                        <a:t>2022 </a:t>
                      </a:r>
                      <a:r>
                        <a:rPr lang="ru-RU" sz="1600" kern="1200" dirty="0">
                          <a:solidFill>
                            <a:schemeClr val="bg1"/>
                          </a:solidFill>
                          <a:effectLst/>
                          <a:latin typeface="Arial" panose="020B0604020202020204" pitchFamily="34" charset="0"/>
                          <a:cs typeface="Arial" panose="020B0604020202020204" pitchFamily="34" charset="0"/>
                        </a:rPr>
                        <a:t> </a:t>
                      </a:r>
                    </a:p>
                    <a:p>
                      <a:pPr algn="ctr">
                        <a:lnSpc>
                          <a:spcPct val="100000"/>
                        </a:lnSpc>
                        <a:spcAft>
                          <a:spcPts val="0"/>
                        </a:spcAft>
                      </a:pPr>
                      <a:r>
                        <a:rPr lang="ru-RU" sz="1600" kern="1200" dirty="0">
                          <a:solidFill>
                            <a:schemeClr val="bg1"/>
                          </a:solidFill>
                          <a:effectLst/>
                          <a:latin typeface="Arial" panose="020B0604020202020204" pitchFamily="34" charset="0"/>
                          <a:cs typeface="Arial" panose="020B0604020202020204" pitchFamily="34" charset="0"/>
                        </a:rPr>
                        <a:t>и далее</a:t>
                      </a:r>
                      <a:endParaRPr lang="ru-R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002060"/>
                    </a:solidFill>
                  </a:tcPr>
                </a:tc>
                <a:extLst>
                  <a:ext uri="{0D108BD9-81ED-4DB2-BD59-A6C34878D82A}">
                    <a16:rowId xmlns:a16="http://schemas.microsoft.com/office/drawing/2014/main" val="1333653268"/>
                  </a:ext>
                </a:extLst>
              </a:tr>
              <a:tr h="575165">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Пучок</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Ar,Kr</a:t>
                      </a:r>
                      <a:r>
                        <a:rPr lang="en-US" sz="1600" kern="1200" dirty="0">
                          <a:solidFill>
                            <a:srgbClr val="002060"/>
                          </a:solidFill>
                          <a:effectLst/>
                          <a:latin typeface="Arial" panose="020B0604020202020204" pitchFamily="34" charset="0"/>
                          <a:cs typeface="Arial" panose="020B0604020202020204" pitchFamily="34" charset="0"/>
                        </a:rPr>
                        <a:t>, C(SRC)</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en-US" sz="1600" kern="1200" dirty="0" err="1">
                          <a:solidFill>
                            <a:srgbClr val="002060"/>
                          </a:solidFill>
                          <a:effectLst/>
                          <a:latin typeface="Arial" panose="020B0604020202020204" pitchFamily="34" charset="0"/>
                          <a:cs typeface="Arial" panose="020B0604020202020204" pitchFamily="34" charset="0"/>
                        </a:rPr>
                        <a:t>Kr,Xe</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до</a:t>
                      </a:r>
                      <a:r>
                        <a:rPr lang="en-US" sz="1600" kern="1200" dirty="0">
                          <a:solidFill>
                            <a:srgbClr val="002060"/>
                          </a:solidFill>
                          <a:effectLst/>
                          <a:latin typeface="Arial" panose="020B0604020202020204" pitchFamily="34" charset="0"/>
                          <a:cs typeface="Arial" panose="020B0604020202020204" pitchFamily="34" charset="0"/>
                        </a:rPr>
                        <a:t> Au</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val="2202623204"/>
                  </a:ext>
                </a:extLst>
              </a:tr>
              <a:tr h="543277">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пучок, Гц</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0.5M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gn="ctr">
                        <a:lnSpc>
                          <a:spcPct val="115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2-5M</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2541290"/>
                  </a:ext>
                </a:extLst>
              </a:tr>
              <a:tr h="541581">
                <a:tc>
                  <a:txBody>
                    <a:bodyPr/>
                    <a:lstStyle/>
                    <a:p>
                      <a:pPr>
                        <a:lnSpc>
                          <a:spcPct val="100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прием данных</a:t>
                      </a:r>
                      <a:r>
                        <a:rPr lang="en-US" sz="1600" kern="1200" dirty="0">
                          <a:solidFill>
                            <a:srgbClr val="002060"/>
                          </a:solidFill>
                          <a:effectLst/>
                          <a:latin typeface="Arial" panose="020B0604020202020204" pitchFamily="34" charset="0"/>
                          <a:cs typeface="Arial" panose="020B0604020202020204" pitchFamily="34" charset="0"/>
                        </a:rPr>
                        <a:t>, </a:t>
                      </a:r>
                      <a:r>
                        <a:rPr lang="ru-RU" sz="1600" kern="1200" dirty="0">
                          <a:solidFill>
                            <a:srgbClr val="002060"/>
                          </a:solidFill>
                          <a:effectLst/>
                          <a:latin typeface="Arial" panose="020B0604020202020204" pitchFamily="34" charset="0"/>
                          <a:cs typeface="Arial" panose="020B0604020202020204" pitchFamily="34" charset="0"/>
                        </a:rPr>
                        <a:t>Гц</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5k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10k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tc>
                  <a:txBody>
                    <a:bodyPr/>
                    <a:lstStyle/>
                    <a:p>
                      <a:pPr algn="ctr">
                        <a:lnSpc>
                          <a:spcPct val="100000"/>
                        </a:lnSpc>
                        <a:spcAft>
                          <a:spcPts val="0"/>
                        </a:spcAft>
                      </a:pPr>
                      <a:r>
                        <a:rPr lang="en-US" sz="1600" kern="1200" dirty="0">
                          <a:solidFill>
                            <a:srgbClr val="002060"/>
                          </a:solidFill>
                          <a:effectLst/>
                          <a:latin typeface="Arial" panose="020B0604020202020204" pitchFamily="34" charset="0"/>
                          <a:cs typeface="Arial" panose="020B0604020202020204" pitchFamily="34" charset="0"/>
                        </a:rPr>
                        <a:t>20k→50k</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D4E1FF"/>
                    </a:solidFill>
                  </a:tcPr>
                </a:tc>
                <a:extLst>
                  <a:ext uri="{0D108BD9-81ED-4DB2-BD59-A6C34878D82A}">
                    <a16:rowId xmlns:a16="http://schemas.microsoft.com/office/drawing/2014/main" val="2846402087"/>
                  </a:ext>
                </a:extLst>
              </a:tr>
            </a:tbl>
          </a:graphicData>
        </a:graphic>
      </p:graphicFrame>
      <p:graphicFrame>
        <p:nvGraphicFramePr>
          <p:cNvPr id="8" name="Table 7">
            <a:extLst>
              <a:ext uri="{FF2B5EF4-FFF2-40B4-BE49-F238E27FC236}">
                <a16:creationId xmlns:a16="http://schemas.microsoft.com/office/drawing/2014/main" id="{D92DEADC-1461-1548-BAAB-6493C81BFEA2}"/>
              </a:ext>
            </a:extLst>
          </p:cNvPr>
          <p:cNvGraphicFramePr>
            <a:graphicFrameLocks noGrp="1"/>
          </p:cNvGraphicFramePr>
          <p:nvPr/>
        </p:nvGraphicFramePr>
        <p:xfrm>
          <a:off x="593558" y="3589105"/>
          <a:ext cx="8097253" cy="1540510"/>
        </p:xfrm>
        <a:graphic>
          <a:graphicData uri="http://schemas.openxmlformats.org/drawingml/2006/table">
            <a:tbl>
              <a:tblPr firstRow="1" bandRow="1">
                <a:tableStyleId>{5C22544A-7EE6-4342-B048-85BDC9FD1C3A}</a:tableStyleId>
              </a:tblPr>
              <a:tblGrid>
                <a:gridCol w="1957136">
                  <a:extLst>
                    <a:ext uri="{9D8B030D-6E8A-4147-A177-3AD203B41FA5}">
                      <a16:colId xmlns:a16="http://schemas.microsoft.com/office/drawing/2014/main" val="955783729"/>
                    </a:ext>
                  </a:extLst>
                </a:gridCol>
                <a:gridCol w="1371600">
                  <a:extLst>
                    <a:ext uri="{9D8B030D-6E8A-4147-A177-3AD203B41FA5}">
                      <a16:colId xmlns:a16="http://schemas.microsoft.com/office/drawing/2014/main" val="1364083861"/>
                    </a:ext>
                  </a:extLst>
                </a:gridCol>
                <a:gridCol w="1431758">
                  <a:extLst>
                    <a:ext uri="{9D8B030D-6E8A-4147-A177-3AD203B41FA5}">
                      <a16:colId xmlns:a16="http://schemas.microsoft.com/office/drawing/2014/main" val="1086219166"/>
                    </a:ext>
                  </a:extLst>
                </a:gridCol>
                <a:gridCol w="1443790">
                  <a:extLst>
                    <a:ext uri="{9D8B030D-6E8A-4147-A177-3AD203B41FA5}">
                      <a16:colId xmlns:a16="http://schemas.microsoft.com/office/drawing/2014/main" val="3693839858"/>
                    </a:ext>
                  </a:extLst>
                </a:gridCol>
                <a:gridCol w="1892969">
                  <a:extLst>
                    <a:ext uri="{9D8B030D-6E8A-4147-A177-3AD203B41FA5}">
                      <a16:colId xmlns:a16="http://schemas.microsoft.com/office/drawing/2014/main" val="1408373345"/>
                    </a:ext>
                  </a:extLst>
                </a:gridCol>
              </a:tblGrid>
              <a:tr h="900430">
                <a:tc>
                  <a:txBody>
                    <a:bodyPr/>
                    <a:lstStyle/>
                    <a:p>
                      <a:pPr>
                        <a:lnSpc>
                          <a:spcPct val="115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Центральный </a:t>
                      </a:r>
                      <a:endParaRPr lang="ru-RU" sz="1600" b="0" dirty="0">
                        <a:solidFill>
                          <a:srgbClr val="002060"/>
                        </a:solidFill>
                        <a:effectLst/>
                        <a:latin typeface="Arial" panose="020B0604020202020204" pitchFamily="34" charset="0"/>
                        <a:cs typeface="Arial" panose="020B0604020202020204" pitchFamily="34" charset="0"/>
                      </a:endParaRPr>
                    </a:p>
                    <a:p>
                      <a:pPr>
                        <a:lnSpc>
                          <a:spcPct val="115000"/>
                        </a:lnSpc>
                        <a:spcAft>
                          <a:spcPts val="0"/>
                        </a:spcAft>
                      </a:pPr>
                      <a:r>
                        <a:rPr lang="ru-RU" sz="1600" b="0" kern="1200" dirty="0" err="1">
                          <a:solidFill>
                            <a:srgbClr val="002060"/>
                          </a:solidFill>
                          <a:effectLst/>
                          <a:latin typeface="Arial" panose="020B0604020202020204" pitchFamily="34" charset="0"/>
                          <a:cs typeface="Arial" panose="020B0604020202020204" pitchFamily="34" charset="0"/>
                        </a:rPr>
                        <a:t>трекер</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15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6 </a:t>
                      </a:r>
                      <a:r>
                        <a:rPr lang="ru-RU" sz="1600" b="0" kern="1200" dirty="0">
                          <a:solidFill>
                            <a:srgbClr val="002060"/>
                          </a:solidFill>
                          <a:effectLst/>
                          <a:latin typeface="Arial" panose="020B0604020202020204" pitchFamily="34" charset="0"/>
                          <a:cs typeface="Arial" panose="020B0604020202020204" pitchFamily="34" charset="0"/>
                        </a:rPr>
                        <a:t>½ пл.</a:t>
                      </a:r>
                      <a:r>
                        <a:rPr lang="en-US" sz="1600" b="0" kern="1200" dirty="0">
                          <a:solidFill>
                            <a:srgbClr val="002060"/>
                          </a:solidFill>
                          <a:effectLst/>
                          <a:latin typeface="Arial" panose="020B0604020202020204" pitchFamily="34" charset="0"/>
                          <a:cs typeface="Arial" panose="020B0604020202020204" pitchFamily="34" charset="0"/>
                        </a:rPr>
                        <a:t>GEM</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6 ½  пл.</a:t>
                      </a:r>
                      <a:r>
                        <a:rPr lang="en-US" sz="1600" b="0" kern="1200" dirty="0">
                          <a:solidFill>
                            <a:srgbClr val="002060"/>
                          </a:solidFill>
                          <a:effectLst/>
                          <a:latin typeface="Arial" panose="020B0604020202020204" pitchFamily="34" charset="0"/>
                          <a:cs typeface="Arial" panose="020B0604020202020204" pitchFamily="34" charset="0"/>
                        </a:rPr>
                        <a:t>GEM</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+3 пл. </a:t>
                      </a:r>
                      <a:r>
                        <a:rPr lang="en-US" sz="1600" b="0" kern="1200" dirty="0" err="1">
                          <a:solidFill>
                            <a:srgbClr val="002060"/>
                          </a:solidFill>
                          <a:effectLst/>
                          <a:latin typeface="Arial" panose="020B0604020202020204" pitchFamily="34" charset="0"/>
                          <a:cs typeface="Arial" panose="020B0604020202020204" pitchFamily="34" charset="0"/>
                        </a:rPr>
                        <a:t>FwdSi</a:t>
                      </a:r>
                      <a:r>
                        <a:rPr lang="en-US" sz="1600" b="0" kern="1200" dirty="0">
                          <a:solidFill>
                            <a:srgbClr val="002060"/>
                          </a:solidFill>
                          <a:effectLst/>
                          <a:latin typeface="Arial" panose="020B0604020202020204" pitchFamily="34" charset="0"/>
                          <a:cs typeface="Arial" panose="020B0604020202020204" pitchFamily="34" charset="0"/>
                        </a:rPr>
                        <a:t> </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7 </a:t>
                      </a:r>
                      <a:r>
                        <a:rPr lang="ru-RU" sz="1600" b="0" kern="1200" dirty="0">
                          <a:solidFill>
                            <a:srgbClr val="002060"/>
                          </a:solidFill>
                          <a:effectLst/>
                          <a:latin typeface="Arial" panose="020B0604020202020204" pitchFamily="34" charset="0"/>
                          <a:cs typeface="Arial" panose="020B0604020202020204" pitchFamily="34" charset="0"/>
                        </a:rPr>
                        <a:t>пл. </a:t>
                      </a:r>
                      <a:r>
                        <a:rPr lang="en-US" sz="1600" b="0" kern="1200" dirty="0">
                          <a:solidFill>
                            <a:srgbClr val="002060"/>
                          </a:solidFill>
                          <a:effectLst/>
                          <a:latin typeface="Arial" panose="020B0604020202020204" pitchFamily="34" charset="0"/>
                          <a:cs typeface="Arial" panose="020B0604020202020204" pitchFamily="34" charset="0"/>
                        </a:rPr>
                        <a:t>GEM </a:t>
                      </a:r>
                      <a:endParaRPr lang="ru-RU" sz="1600" b="0" kern="1200" dirty="0">
                        <a:solidFill>
                          <a:srgbClr val="002060"/>
                        </a:solidFill>
                        <a:effectLst/>
                        <a:latin typeface="Arial" panose="020B0604020202020204" pitchFamily="34" charset="0"/>
                        <a:cs typeface="Arial" panose="020B0604020202020204" pitchFamily="34" charset="0"/>
                      </a:endParaRPr>
                    </a:p>
                    <a:p>
                      <a:pPr>
                        <a:lnSpc>
                          <a:spcPct val="100000"/>
                        </a:lnSpc>
                        <a:spcAft>
                          <a:spcPts val="0"/>
                        </a:spcAft>
                      </a:pPr>
                      <a:r>
                        <a:rPr lang="en-US" sz="1600" b="0" kern="1200" dirty="0">
                          <a:solidFill>
                            <a:srgbClr val="002060"/>
                          </a:solidFill>
                          <a:effectLst/>
                          <a:latin typeface="Arial" panose="020B0604020202020204" pitchFamily="34" charset="0"/>
                          <a:cs typeface="Arial" panose="020B0604020202020204" pitchFamily="34" charset="0"/>
                        </a:rPr>
                        <a:t>+ </a:t>
                      </a:r>
                      <a:r>
                        <a:rPr lang="ru-RU" sz="1600" b="0" kern="1200" dirty="0">
                          <a:solidFill>
                            <a:srgbClr val="002060"/>
                          </a:solidFill>
                          <a:effectLst/>
                          <a:latin typeface="Arial" panose="020B0604020202020204" pitchFamily="34" charset="0"/>
                          <a:cs typeface="Arial" panose="020B0604020202020204" pitchFamily="34" charset="0"/>
                        </a:rPr>
                        <a:t>3 пл. </a:t>
                      </a:r>
                      <a:r>
                        <a:rPr lang="en-US" sz="1600" b="0" kern="1200" dirty="0" err="1">
                          <a:solidFill>
                            <a:srgbClr val="002060"/>
                          </a:solidFill>
                          <a:effectLst/>
                          <a:latin typeface="Arial" panose="020B0604020202020204" pitchFamily="34" charset="0"/>
                          <a:cs typeface="Arial" panose="020B0604020202020204" pitchFamily="34" charset="0"/>
                        </a:rPr>
                        <a:t>FwdSi</a:t>
                      </a:r>
                      <a:r>
                        <a:rPr lang="en-US" sz="1600" b="0" kern="1200" dirty="0">
                          <a:solidFill>
                            <a:srgbClr val="002060"/>
                          </a:solidFill>
                          <a:effectLst/>
                          <a:latin typeface="Arial" panose="020B0604020202020204" pitchFamily="34" charset="0"/>
                          <a:cs typeface="Arial" panose="020B0604020202020204" pitchFamily="34" charset="0"/>
                        </a:rPr>
                        <a:t> </a:t>
                      </a:r>
                      <a:endParaRPr lang="ru-RU" sz="1600" b="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tc>
                  <a:txBody>
                    <a:bodyPr/>
                    <a:lstStyle/>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7  пл. </a:t>
                      </a:r>
                      <a:r>
                        <a:rPr lang="en-US" sz="1600" b="0" kern="1200" dirty="0">
                          <a:solidFill>
                            <a:srgbClr val="002060"/>
                          </a:solidFill>
                          <a:effectLst/>
                          <a:latin typeface="Arial" panose="020B0604020202020204" pitchFamily="34" charset="0"/>
                          <a:cs typeface="Arial" panose="020B0604020202020204" pitchFamily="34" charset="0"/>
                        </a:rPr>
                        <a:t>GEM</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+ 3 пл. </a:t>
                      </a:r>
                      <a:r>
                        <a:rPr lang="en-US" sz="1600" b="0" kern="1200" dirty="0" err="1">
                          <a:solidFill>
                            <a:srgbClr val="002060"/>
                          </a:solidFill>
                          <a:effectLst/>
                          <a:latin typeface="Arial" panose="020B0604020202020204" pitchFamily="34" charset="0"/>
                          <a:cs typeface="Arial" panose="020B0604020202020204" pitchFamily="34" charset="0"/>
                        </a:rPr>
                        <a:t>FwdSi</a:t>
                      </a:r>
                      <a:r>
                        <a:rPr lang="ru-RU" sz="1600" b="0" kern="1200" dirty="0">
                          <a:solidFill>
                            <a:srgbClr val="002060"/>
                          </a:solidFill>
                          <a:effectLst/>
                          <a:latin typeface="Arial" panose="020B0604020202020204" pitchFamily="34" charset="0"/>
                          <a:cs typeface="Arial" panose="020B0604020202020204" pitchFamily="34" charset="0"/>
                        </a:rPr>
                        <a:t> </a:t>
                      </a:r>
                    </a:p>
                    <a:p>
                      <a:pPr>
                        <a:lnSpc>
                          <a:spcPct val="100000"/>
                        </a:lnSpc>
                        <a:spcAft>
                          <a:spcPts val="0"/>
                        </a:spcAft>
                      </a:pPr>
                      <a:r>
                        <a:rPr lang="ru-RU" sz="1600" b="0" kern="1200" dirty="0">
                          <a:solidFill>
                            <a:srgbClr val="002060"/>
                          </a:solidFill>
                          <a:effectLst/>
                          <a:latin typeface="Arial" panose="020B0604020202020204" pitchFamily="34" charset="0"/>
                          <a:cs typeface="Arial" panose="020B0604020202020204" pitchFamily="34" charset="0"/>
                        </a:rPr>
                        <a:t>+ </a:t>
                      </a:r>
                      <a:r>
                        <a:rPr lang="ru-RU" sz="1600" b="0" kern="1200" dirty="0">
                          <a:solidFill>
                            <a:srgbClr val="FF0000"/>
                          </a:solidFill>
                          <a:effectLst/>
                          <a:latin typeface="Arial" panose="020B0604020202020204" pitchFamily="34" charset="0"/>
                          <a:cs typeface="Arial" panose="020B0604020202020204" pitchFamily="34" charset="0"/>
                        </a:rPr>
                        <a:t>4 пл. </a:t>
                      </a:r>
                      <a:r>
                        <a:rPr lang="en-US" sz="1600" b="0" kern="1200" dirty="0">
                          <a:solidFill>
                            <a:srgbClr val="FF0000"/>
                          </a:solidFill>
                          <a:effectLst/>
                          <a:latin typeface="Arial" panose="020B0604020202020204" pitchFamily="34" charset="0"/>
                          <a:cs typeface="Arial" panose="020B0604020202020204" pitchFamily="34" charset="0"/>
                        </a:rPr>
                        <a:t>STS </a:t>
                      </a:r>
                      <a:endParaRPr lang="ru-RU" sz="1600" b="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txBody>
                  <a:tcPr>
                    <a:solidFill>
                      <a:srgbClr val="F3FCFF"/>
                    </a:solidFill>
                  </a:tcPr>
                </a:tc>
                <a:extLst>
                  <a:ext uri="{0D108BD9-81ED-4DB2-BD59-A6C34878D82A}">
                    <a16:rowId xmlns:a16="http://schemas.microsoft.com/office/drawing/2014/main" val="925224637"/>
                  </a:ext>
                </a:extLst>
              </a:tr>
              <a:tr h="640080">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Статус</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тех. сеанс</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тех. и физ. сеанс </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физ. сеанс, 1-я стадия</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Физ. сеанс, </a:t>
                      </a:r>
                    </a:p>
                    <a:p>
                      <a:pPr>
                        <a:lnSpc>
                          <a:spcPct val="115000"/>
                        </a:lnSpc>
                        <a:spcAft>
                          <a:spcPts val="0"/>
                        </a:spcAft>
                      </a:pPr>
                      <a:r>
                        <a:rPr lang="ru-RU" sz="1600" kern="1200" dirty="0">
                          <a:solidFill>
                            <a:srgbClr val="002060"/>
                          </a:solidFill>
                          <a:effectLst/>
                          <a:latin typeface="Arial" panose="020B0604020202020204" pitchFamily="34" charset="0"/>
                          <a:cs typeface="Arial" panose="020B0604020202020204" pitchFamily="34" charset="0"/>
                        </a:rPr>
                        <a:t>2-я  стадия </a:t>
                      </a:r>
                      <a:endParaRPr lang="ru-RU"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6136880"/>
                  </a:ext>
                </a:extLst>
              </a:tr>
            </a:tbl>
          </a:graphicData>
        </a:graphic>
      </p:graphicFrame>
      <p:sp>
        <p:nvSpPr>
          <p:cNvPr id="9" name="Rectangle 1">
            <a:extLst>
              <a:ext uri="{FF2B5EF4-FFF2-40B4-BE49-F238E27FC236}">
                <a16:creationId xmlns:a16="http://schemas.microsoft.com/office/drawing/2014/main" id="{84E11B2B-7DEE-8148-B6A4-73BA4F6C4B01}"/>
              </a:ext>
            </a:extLst>
          </p:cNvPr>
          <p:cNvSpPr>
            <a:spLocks noChangeArrowheads="1"/>
          </p:cNvSpPr>
          <p:nvPr/>
        </p:nvSpPr>
        <p:spPr bwMode="auto">
          <a:xfrm>
            <a:off x="818649" y="262753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TextBox 4">
            <a:extLst>
              <a:ext uri="{FF2B5EF4-FFF2-40B4-BE49-F238E27FC236}">
                <a16:creationId xmlns:a16="http://schemas.microsoft.com/office/drawing/2014/main" id="{6BFD14FE-0EF1-3D49-B7BB-3EC2E1B61D54}"/>
              </a:ext>
            </a:extLst>
          </p:cNvPr>
          <p:cNvSpPr txBox="1">
            <a:spLocks noChangeArrowheads="1"/>
          </p:cNvSpPr>
          <p:nvPr/>
        </p:nvSpPr>
        <p:spPr bwMode="auto">
          <a:xfrm>
            <a:off x="1955234" y="55563"/>
            <a:ext cx="5131934" cy="461665"/>
          </a:xfrm>
          <a:prstGeom prst="rect">
            <a:avLst/>
          </a:prstGeom>
          <a:solidFill>
            <a:srgbClr val="EEF3FF"/>
          </a:solidFill>
          <a:ln w="9525">
            <a:noFill/>
            <a:miter lim="800000"/>
            <a:headEnd/>
            <a:tailEnd/>
          </a:ln>
        </p:spPr>
        <p:txBody>
          <a:bodyPr wrap="none">
            <a:spAutoFit/>
          </a:bodyPr>
          <a:lstStyle/>
          <a:p>
            <a:pPr algn="ctr">
              <a:spcAft>
                <a:spcPts val="600"/>
              </a:spcAft>
            </a:pPr>
            <a:r>
              <a:rPr lang="en-US" sz="2400" b="1" dirty="0">
                <a:solidFill>
                  <a:srgbClr val="FF0000"/>
                </a:solidFill>
              </a:rPr>
              <a:t>B</a:t>
            </a:r>
            <a:r>
              <a:rPr lang="en-US" sz="2400" b="1" dirty="0">
                <a:solidFill>
                  <a:srgbClr val="000090"/>
                </a:solidFill>
              </a:rPr>
              <a:t>aryonic </a:t>
            </a:r>
            <a:r>
              <a:rPr lang="en-US" sz="2400" b="1" dirty="0">
                <a:solidFill>
                  <a:srgbClr val="FF0000"/>
                </a:solidFill>
              </a:rPr>
              <a:t>M</a:t>
            </a:r>
            <a:r>
              <a:rPr lang="en-US" sz="2400" b="1" dirty="0">
                <a:solidFill>
                  <a:srgbClr val="000090"/>
                </a:solidFill>
              </a:rPr>
              <a:t>atter at </a:t>
            </a:r>
            <a:r>
              <a:rPr lang="en-US" sz="2400" b="1" dirty="0" err="1">
                <a:solidFill>
                  <a:srgbClr val="FF0000"/>
                </a:solidFill>
              </a:rPr>
              <a:t>N</a:t>
            </a:r>
            <a:r>
              <a:rPr lang="en-US" sz="2400" b="1" dirty="0" err="1">
                <a:solidFill>
                  <a:srgbClr val="000090"/>
                </a:solidFill>
              </a:rPr>
              <a:t>uclotron</a:t>
            </a:r>
            <a:r>
              <a:rPr lang="en-US" sz="2400" b="1" dirty="0">
                <a:solidFill>
                  <a:srgbClr val="000090"/>
                </a:solidFill>
              </a:rPr>
              <a:t> (</a:t>
            </a:r>
            <a:r>
              <a:rPr lang="en-US" sz="2400" b="1" dirty="0">
                <a:solidFill>
                  <a:srgbClr val="FF0000"/>
                </a:solidFill>
              </a:rPr>
              <a:t>BM@N</a:t>
            </a:r>
            <a:r>
              <a:rPr lang="en-US" sz="2400" b="1" dirty="0">
                <a:solidFill>
                  <a:srgbClr val="000090"/>
                </a:solidFill>
              </a:rPr>
              <a:t>)</a:t>
            </a:r>
          </a:p>
        </p:txBody>
      </p:sp>
      <p:pic>
        <p:nvPicPr>
          <p:cNvPr id="11" name="Picture 50">
            <a:extLst>
              <a:ext uri="{FF2B5EF4-FFF2-40B4-BE49-F238E27FC236}">
                <a16:creationId xmlns:a16="http://schemas.microsoft.com/office/drawing/2014/main" id="{E86E06B5-8EEE-8043-A904-FFC6F48ED7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3" y="44624"/>
            <a:ext cx="1019175" cy="633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27941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0F543E-2D6F-854F-B13E-80BF4387D4A9}"/>
              </a:ext>
            </a:extLst>
          </p:cNvPr>
          <p:cNvSpPr>
            <a:spLocks noGrp="1"/>
          </p:cNvSpPr>
          <p:nvPr>
            <p:ph type="dt" sz="half" idx="10"/>
          </p:nvPr>
        </p:nvSpPr>
        <p:spPr/>
        <p:txBody>
          <a:bodyPr/>
          <a:lstStyle/>
          <a:p>
            <a:pPr>
              <a:defRPr/>
            </a:pPr>
            <a:r>
              <a:rPr lang="ru-RU"/>
              <a:t>8 апреля 2020</a:t>
            </a:r>
          </a:p>
        </p:txBody>
      </p:sp>
      <p:sp>
        <p:nvSpPr>
          <p:cNvPr id="5" name="Footer Placeholder 4">
            <a:extLst>
              <a:ext uri="{FF2B5EF4-FFF2-40B4-BE49-F238E27FC236}">
                <a16:creationId xmlns:a16="http://schemas.microsoft.com/office/drawing/2014/main" id="{6DDF2E5E-7283-7E4F-9316-E30981BFEE2D}"/>
              </a:ext>
            </a:extLst>
          </p:cNvPr>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a:extLst>
              <a:ext uri="{FF2B5EF4-FFF2-40B4-BE49-F238E27FC236}">
                <a16:creationId xmlns:a16="http://schemas.microsoft.com/office/drawing/2014/main" id="{ABFC8299-D0F5-E34B-AC0E-8A00E3891007}"/>
              </a:ext>
            </a:extLst>
          </p:cNvPr>
          <p:cNvSpPr>
            <a:spLocks noGrp="1"/>
          </p:cNvSpPr>
          <p:nvPr>
            <p:ph type="sldNum" sz="quarter" idx="12"/>
          </p:nvPr>
        </p:nvSpPr>
        <p:spPr/>
        <p:txBody>
          <a:bodyPr/>
          <a:lstStyle/>
          <a:p>
            <a:fld id="{4480217B-8183-4E7A-98AC-12846F6965A4}" type="slidenum">
              <a:rPr lang="ru-RU" smtClean="0"/>
              <a:pPr/>
              <a:t>16</a:t>
            </a:fld>
            <a:endParaRPr lang="ru-RU"/>
          </a:p>
        </p:txBody>
      </p:sp>
      <p:grpSp>
        <p:nvGrpSpPr>
          <p:cNvPr id="15" name="Group 14">
            <a:extLst>
              <a:ext uri="{FF2B5EF4-FFF2-40B4-BE49-F238E27FC236}">
                <a16:creationId xmlns:a16="http://schemas.microsoft.com/office/drawing/2014/main" id="{3EFB2F12-C8EB-6149-9BC4-1BD2E5959DCD}"/>
              </a:ext>
            </a:extLst>
          </p:cNvPr>
          <p:cNvGrpSpPr/>
          <p:nvPr/>
        </p:nvGrpSpPr>
        <p:grpSpPr>
          <a:xfrm>
            <a:off x="457200" y="1828800"/>
            <a:ext cx="8108066" cy="2766349"/>
            <a:chOff x="457200" y="1828800"/>
            <a:chExt cx="8108066" cy="2766349"/>
          </a:xfrm>
        </p:grpSpPr>
        <p:sp>
          <p:nvSpPr>
            <p:cNvPr id="14" name="Rectangle 13">
              <a:extLst>
                <a:ext uri="{FF2B5EF4-FFF2-40B4-BE49-F238E27FC236}">
                  <a16:creationId xmlns:a16="http://schemas.microsoft.com/office/drawing/2014/main" id="{FF6D623D-A523-D448-B586-28F42271690B}"/>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CC1D757-4EDE-8648-8D32-298F3648497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8" name="TextBox 7">
              <a:extLst>
                <a:ext uri="{FF2B5EF4-FFF2-40B4-BE49-F238E27FC236}">
                  <a16:creationId xmlns:a16="http://schemas.microsoft.com/office/drawing/2014/main" id="{8E6F06A9-43C5-0245-B536-120604DAACAB}"/>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6E35A391-EFF3-434A-91D0-BF545473EC4C}"/>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39E1E12C-7AB9-4148-870E-80B71FF2D9CA}"/>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A2BAD901-00DD-E749-826B-BE4F58AB281E}"/>
                </a:ext>
              </a:extLst>
            </p:cNvPr>
            <p:cNvSpPr txBox="1"/>
            <p:nvPr/>
          </p:nvSpPr>
          <p:spPr>
            <a:xfrm>
              <a:off x="723900" y="3891131"/>
              <a:ext cx="1082348" cy="369332"/>
            </a:xfrm>
            <a:prstGeom prst="rect">
              <a:avLst/>
            </a:prstGeom>
            <a:noFill/>
          </p:spPr>
          <p:txBody>
            <a:bodyPr wrap="none" rtlCol="0">
              <a:spAutoFit/>
            </a:bodyPr>
            <a:lstStyle/>
            <a:p>
              <a:r>
                <a:rPr lang="en-US" b="1" dirty="0">
                  <a:solidFill>
                    <a:srgbClr val="002060"/>
                  </a:solidFill>
                </a:rPr>
                <a:t>12,4/ </a:t>
              </a:r>
              <a:r>
                <a:rPr lang="en-US" b="1" dirty="0">
                  <a:solidFill>
                    <a:srgbClr val="FC0014"/>
                  </a:solidFill>
                </a:rPr>
                <a:t>0,7</a:t>
              </a:r>
              <a:endParaRPr lang="ru-RU" b="1" dirty="0">
                <a:solidFill>
                  <a:srgbClr val="FC0014"/>
                </a:solidFill>
              </a:endParaRPr>
            </a:p>
          </p:txBody>
        </p:sp>
        <p:sp>
          <p:nvSpPr>
            <p:cNvPr id="12" name="TextBox 11">
              <a:extLst>
                <a:ext uri="{FF2B5EF4-FFF2-40B4-BE49-F238E27FC236}">
                  <a16:creationId xmlns:a16="http://schemas.microsoft.com/office/drawing/2014/main" id="{0AEC8854-3809-8149-A294-C0251A7A8695}"/>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2,8</a:t>
              </a:r>
              <a:endParaRPr lang="ru-RU" b="1" dirty="0">
                <a:solidFill>
                  <a:srgbClr val="FC0014"/>
                </a:solidFill>
              </a:endParaRPr>
            </a:p>
          </p:txBody>
        </p:sp>
        <p:sp>
          <p:nvSpPr>
            <p:cNvPr id="13" name="TextBox 12">
              <a:extLst>
                <a:ext uri="{FF2B5EF4-FFF2-40B4-BE49-F238E27FC236}">
                  <a16:creationId xmlns:a16="http://schemas.microsoft.com/office/drawing/2014/main" id="{36D46A38-0B96-FC43-8BC4-5417CF823648}"/>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3,5</a:t>
              </a:r>
              <a:endParaRPr lang="ru-RU" b="1" dirty="0">
                <a:solidFill>
                  <a:srgbClr val="FC0014"/>
                </a:solidFill>
              </a:endParaRPr>
            </a:p>
          </p:txBody>
        </p:sp>
      </p:grpSp>
      <p:sp>
        <p:nvSpPr>
          <p:cNvPr id="16" name="Прямоугольник 1">
            <a:extLst>
              <a:ext uri="{FF2B5EF4-FFF2-40B4-BE49-F238E27FC236}">
                <a16:creationId xmlns:a16="http://schemas.microsoft.com/office/drawing/2014/main" id="{F6824DB6-C79E-D946-8D2A-BCE4069D72BE}"/>
              </a:ext>
            </a:extLst>
          </p:cNvPr>
          <p:cNvSpPr>
            <a:spLocks noChangeArrowheads="1"/>
          </p:cNvSpPr>
          <p:nvPr/>
        </p:nvSpPr>
        <p:spPr bwMode="auto">
          <a:xfrm>
            <a:off x="2948881" y="311265"/>
            <a:ext cx="2824684" cy="461665"/>
          </a:xfrm>
          <a:prstGeom prst="rect">
            <a:avLst/>
          </a:prstGeom>
          <a:solidFill>
            <a:srgbClr val="FFE9D2"/>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Установка </a:t>
            </a:r>
            <a:r>
              <a:rPr lang="en-US" altLang="ru-RU" sz="2400" b="1" dirty="0">
                <a:solidFill>
                  <a:srgbClr val="140076"/>
                </a:solidFill>
                <a:effectLst>
                  <a:outerShdw blurRad="38100" dist="38100" dir="2700000" rotWithShape="0">
                    <a:srgbClr val="000000">
                      <a:alpha val="43137"/>
                    </a:srgbClr>
                  </a:outerShdw>
                </a:effectLst>
                <a:latin typeface="Arial" pitchFamily="34" charset="0"/>
              </a:rPr>
              <a:t>BM@N</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Tree>
    <p:extLst>
      <p:ext uri="{BB962C8B-B14F-4D97-AF65-F5344CB8AC3E}">
        <p14:creationId xmlns:p14="http://schemas.microsoft.com/office/powerpoint/2010/main" val="3315739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6181" y="1104900"/>
            <a:ext cx="5128466" cy="41919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 name="TextBox 11"/>
          <p:cNvSpPr txBox="1"/>
          <p:nvPr/>
        </p:nvSpPr>
        <p:spPr>
          <a:xfrm>
            <a:off x="3606800" y="1104900"/>
            <a:ext cx="693381" cy="307777"/>
          </a:xfrm>
          <a:prstGeom prst="rect">
            <a:avLst/>
          </a:prstGeom>
          <a:solidFill>
            <a:srgbClr val="FFFFFF"/>
          </a:solidFill>
          <a:ln>
            <a:noFill/>
          </a:ln>
        </p:spPr>
        <p:txBody>
          <a:bodyPr wrap="none" rtlCol="0">
            <a:spAutoFit/>
          </a:bodyPr>
          <a:lstStyle/>
          <a:p>
            <a:r>
              <a:rPr lang="en-US" sz="1400" dirty="0" err="1"/>
              <a:t>FHCal</a:t>
            </a:r>
            <a:endParaRPr lang="en-US" sz="1400" dirty="0"/>
          </a:p>
        </p:txBody>
      </p:sp>
      <p:pic>
        <p:nvPicPr>
          <p:cNvPr id="13" name="Picture 72" descr="AA049887.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46649" y="4683512"/>
            <a:ext cx="303749" cy="894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4"/>
          <p:cNvSpPr txBox="1">
            <a:spLocks noChangeArrowheads="1"/>
          </p:cNvSpPr>
          <p:nvPr/>
        </p:nvSpPr>
        <p:spPr bwMode="auto">
          <a:xfrm>
            <a:off x="1343199" y="204284"/>
            <a:ext cx="4527201" cy="461665"/>
          </a:xfrm>
          <a:prstGeom prst="rect">
            <a:avLst/>
          </a:prstGeom>
          <a:solidFill>
            <a:srgbClr val="C7FCFF"/>
          </a:solidFill>
          <a:ln>
            <a:noFill/>
          </a:ln>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dirty="0">
                <a:solidFill>
                  <a:srgbClr val="FF0000"/>
                </a:solidFill>
              </a:rPr>
              <a:t>M</a:t>
            </a:r>
            <a:r>
              <a:rPr lang="en-US" b="1" dirty="0">
                <a:solidFill>
                  <a:srgbClr val="002060"/>
                </a:solidFill>
              </a:rPr>
              <a:t>ulti</a:t>
            </a:r>
            <a:r>
              <a:rPr lang="en-US" b="1" dirty="0">
                <a:solidFill>
                  <a:srgbClr val="FF0000"/>
                </a:solidFill>
              </a:rPr>
              <a:t> P</a:t>
            </a:r>
            <a:r>
              <a:rPr lang="en-US" b="1" dirty="0">
                <a:solidFill>
                  <a:srgbClr val="002060"/>
                </a:solidFill>
              </a:rPr>
              <a:t>urpose</a:t>
            </a:r>
            <a:r>
              <a:rPr lang="en-US" b="1" dirty="0">
                <a:solidFill>
                  <a:srgbClr val="FF0000"/>
                </a:solidFill>
              </a:rPr>
              <a:t> D</a:t>
            </a:r>
            <a:r>
              <a:rPr lang="en-US" b="1" dirty="0">
                <a:solidFill>
                  <a:srgbClr val="002060"/>
                </a:solidFill>
              </a:rPr>
              <a:t>etector</a:t>
            </a:r>
            <a:r>
              <a:rPr lang="en-US" b="1" dirty="0">
                <a:solidFill>
                  <a:srgbClr val="FF0000"/>
                </a:solidFill>
              </a:rPr>
              <a:t> </a:t>
            </a:r>
            <a:r>
              <a:rPr lang="en-US" b="1" dirty="0">
                <a:solidFill>
                  <a:srgbClr val="002060"/>
                </a:solidFill>
              </a:rPr>
              <a:t>(</a:t>
            </a:r>
            <a:r>
              <a:rPr lang="en-US" b="1" dirty="0">
                <a:solidFill>
                  <a:srgbClr val="FF0000"/>
                </a:solidFill>
              </a:rPr>
              <a:t>MPD</a:t>
            </a:r>
            <a:r>
              <a:rPr lang="en-US" b="1" dirty="0">
                <a:solidFill>
                  <a:srgbClr val="002060"/>
                </a:solidFill>
              </a:rPr>
              <a:t>)</a:t>
            </a:r>
            <a:endParaRPr lang="en-US" b="1" dirty="0">
              <a:solidFill>
                <a:srgbClr val="002060"/>
              </a:solidFill>
              <a:latin typeface="Arial"/>
              <a:cs typeface="Arial"/>
            </a:endParaRPr>
          </a:p>
        </p:txBody>
      </p:sp>
      <p:pic>
        <p:nvPicPr>
          <p:cNvPr id="16" name="Picture 6" descr="NICA-Logo_4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99400" y="25400"/>
            <a:ext cx="1244600" cy="613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a:xfrm>
            <a:off x="457200" y="6457950"/>
            <a:ext cx="2133600" cy="365125"/>
          </a:xfrm>
        </p:spPr>
        <p:txBody>
          <a:bodyPr anchor="b"/>
          <a:lstStyle/>
          <a:p>
            <a:r>
              <a:rPr lang="ru-RU"/>
              <a:t>8 апреля 2020</a:t>
            </a:r>
            <a:endParaRPr lang="en-US" dirty="0"/>
          </a:p>
        </p:txBody>
      </p:sp>
      <p:sp>
        <p:nvSpPr>
          <p:cNvPr id="3" name="Footer Placeholder 2"/>
          <p:cNvSpPr>
            <a:spLocks noGrp="1"/>
          </p:cNvSpPr>
          <p:nvPr>
            <p:ph type="ftr" sz="quarter" idx="11"/>
          </p:nvPr>
        </p:nvSpPr>
        <p:spPr>
          <a:xfrm>
            <a:off x="3124200" y="6457950"/>
            <a:ext cx="3644900" cy="365125"/>
          </a:xfrm>
        </p:spPr>
        <p:txBody>
          <a:bodyPr anchor="b"/>
          <a:lstStyle/>
          <a:p>
            <a:r>
              <a:rPr lang="ru-RU"/>
              <a:t>В. Кекелидзе, КК </a:t>
            </a:r>
            <a:r>
              <a:rPr lang="en-GB"/>
              <a:t>NICA</a:t>
            </a:r>
            <a:endParaRPr lang="en-US" dirty="0"/>
          </a:p>
        </p:txBody>
      </p:sp>
      <p:sp>
        <p:nvSpPr>
          <p:cNvPr id="4" name="Slide Number Placeholder 3"/>
          <p:cNvSpPr>
            <a:spLocks noGrp="1"/>
          </p:cNvSpPr>
          <p:nvPr>
            <p:ph type="sldNum" sz="quarter" idx="12"/>
          </p:nvPr>
        </p:nvSpPr>
        <p:spPr>
          <a:xfrm>
            <a:off x="6553200" y="6432550"/>
            <a:ext cx="2133600" cy="365125"/>
          </a:xfrm>
        </p:spPr>
        <p:txBody>
          <a:bodyPr anchor="b"/>
          <a:lstStyle/>
          <a:p>
            <a:fld id="{9A4D39EF-AC8C-DB42-8F31-8A54AA683B2E}" type="slidenum">
              <a:rPr lang="en-US" smtClean="0"/>
              <a:t>17</a:t>
            </a:fld>
            <a:endParaRPr lang="en-US" dirty="0"/>
          </a:p>
        </p:txBody>
      </p:sp>
    </p:spTree>
    <p:extLst>
      <p:ext uri="{BB962C8B-B14F-4D97-AF65-F5344CB8AC3E}">
        <p14:creationId xmlns:p14="http://schemas.microsoft.com/office/powerpoint/2010/main" val="2798836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3">
            <a:extLst>
              <a:ext uri="{FF2B5EF4-FFF2-40B4-BE49-F238E27FC236}">
                <a16:creationId xmlns:a16="http://schemas.microsoft.com/office/drawing/2014/main" id="{5BA5A2F9-B37D-4B6C-9BAE-9B81150C81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7997" y="1225896"/>
            <a:ext cx="4698999" cy="3141465"/>
          </a:xfrm>
          <a:prstGeom prst="rect">
            <a:avLst/>
          </a:prstGeom>
        </p:spPr>
      </p:pic>
      <p:pic>
        <p:nvPicPr>
          <p:cNvPr id="95234" name="Picture 2"/>
          <p:cNvPicPr>
            <a:picLocks noGrp="1" noChangeAspect="1" noChangeArrowheads="1"/>
          </p:cNvPicPr>
          <p:nvPr>
            <p:ph idx="1"/>
          </p:nvPr>
        </p:nvPicPr>
        <p:blipFill>
          <a:blip r:embed="rId4" cstate="screen">
            <a:extLst>
              <a:ext uri="{28A0092B-C50C-407E-A947-70E740481C1C}">
                <a14:useLocalDpi xmlns:a14="http://schemas.microsoft.com/office/drawing/2010/main"/>
              </a:ext>
            </a:extLst>
          </a:blip>
          <a:srcRect/>
          <a:stretch>
            <a:fillRect/>
          </a:stretch>
        </p:blipFill>
        <p:spPr>
          <a:xfrm>
            <a:off x="30369" y="778108"/>
            <a:ext cx="4283836" cy="3520781"/>
          </a:xfrm>
        </p:spPr>
      </p:pic>
      <p:sp>
        <p:nvSpPr>
          <p:cNvPr id="95235" name="TextBox 4"/>
          <p:cNvSpPr txBox="1">
            <a:spLocks noChangeArrowheads="1"/>
          </p:cNvSpPr>
          <p:nvPr/>
        </p:nvSpPr>
        <p:spPr bwMode="auto">
          <a:xfrm>
            <a:off x="43479" y="1217395"/>
            <a:ext cx="936625" cy="646331"/>
          </a:xfrm>
          <a:prstGeom prst="rect">
            <a:avLst/>
          </a:prstGeom>
          <a:solidFill>
            <a:srgbClr val="FEFFD8"/>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i="1" dirty="0">
                <a:solidFill>
                  <a:srgbClr val="000090"/>
                </a:solidFill>
              </a:rPr>
              <a:t>контр.</a:t>
            </a:r>
            <a:r>
              <a:rPr lang="en-US" sz="1800" i="1" dirty="0">
                <a:solidFill>
                  <a:srgbClr val="000090"/>
                </a:solidFill>
              </a:rPr>
              <a:t> </a:t>
            </a:r>
            <a:endParaRPr lang="ru-RU" sz="1800" i="1" dirty="0">
              <a:solidFill>
                <a:srgbClr val="000090"/>
              </a:solidFill>
            </a:endParaRPr>
          </a:p>
          <a:p>
            <a:pPr algn="ctr" eaLnBrk="1" hangingPunct="1"/>
            <a:r>
              <a:rPr lang="ru-RU" sz="1800" i="1" dirty="0" err="1">
                <a:solidFill>
                  <a:srgbClr val="000090"/>
                </a:solidFill>
              </a:rPr>
              <a:t>дюар</a:t>
            </a:r>
            <a:endParaRPr lang="en-US" sz="1800" i="1" dirty="0">
              <a:solidFill>
                <a:srgbClr val="000090"/>
              </a:solidFill>
            </a:endParaRPr>
          </a:p>
        </p:txBody>
      </p:sp>
      <p:sp>
        <p:nvSpPr>
          <p:cNvPr id="6" name="Rectangle 5"/>
          <p:cNvSpPr/>
          <p:nvPr/>
        </p:nvSpPr>
        <p:spPr>
          <a:xfrm>
            <a:off x="1669655" y="2120734"/>
            <a:ext cx="1170129" cy="33972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dirty="0">
                <a:solidFill>
                  <a:schemeClr val="bg1"/>
                </a:solidFill>
                <a:latin typeface="Arial" charset="0"/>
                <a:ea typeface="ＭＳ Ｐゴシック" charset="0"/>
                <a:cs typeface="ＭＳ Ｐゴシック" charset="0"/>
              </a:rPr>
              <a:t>криостат</a:t>
            </a:r>
            <a:endParaRPr lang="en-US" dirty="0">
              <a:solidFill>
                <a:schemeClr val="bg1"/>
              </a:solidFill>
              <a:latin typeface="Arial" charset="0"/>
              <a:ea typeface="ＭＳ Ｐゴシック" charset="0"/>
              <a:cs typeface="ＭＳ Ｐゴシック" charset="0"/>
            </a:endParaRPr>
          </a:p>
        </p:txBody>
      </p:sp>
      <p:sp>
        <p:nvSpPr>
          <p:cNvPr id="7" name="Rectangle 6"/>
          <p:cNvSpPr/>
          <p:nvPr/>
        </p:nvSpPr>
        <p:spPr>
          <a:xfrm>
            <a:off x="3205395" y="1301164"/>
            <a:ext cx="1634234"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a:solidFill>
                  <a:schemeClr val="bg1"/>
                </a:solidFill>
                <a:latin typeface="Arial" charset="0"/>
                <a:ea typeface="ＭＳ Ｐゴシック" charset="0"/>
                <a:cs typeface="ＭＳ Ｐゴシック" charset="0"/>
              </a:rPr>
              <a:t>СП катушка</a:t>
            </a:r>
            <a:endParaRPr lang="en-US" i="1" dirty="0">
              <a:solidFill>
                <a:schemeClr val="bg1"/>
              </a:solidFill>
              <a:latin typeface="Arial" charset="0"/>
              <a:ea typeface="ＭＳ Ｐゴシック" charset="0"/>
              <a:cs typeface="ＭＳ Ｐゴシック" charset="0"/>
            </a:endParaRPr>
          </a:p>
        </p:txBody>
      </p:sp>
      <p:sp>
        <p:nvSpPr>
          <p:cNvPr id="95238" name="TextBox 7"/>
          <p:cNvSpPr txBox="1">
            <a:spLocks noChangeArrowheads="1"/>
          </p:cNvSpPr>
          <p:nvPr/>
        </p:nvSpPr>
        <p:spPr bwMode="auto">
          <a:xfrm>
            <a:off x="3124199" y="2714865"/>
            <a:ext cx="1308559" cy="646331"/>
          </a:xfrm>
          <a:prstGeom prst="rect">
            <a:avLst/>
          </a:prstGeom>
          <a:solidFill>
            <a:schemeClr val="bg1"/>
          </a:solidFill>
          <a:ln w="9525">
            <a:solidFill>
              <a:srgbClr val="000090"/>
            </a:solidFill>
            <a:miter lim="800000"/>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ru-RU" sz="1800" i="1" dirty="0">
                <a:solidFill>
                  <a:srgbClr val="FF0000"/>
                </a:solidFill>
              </a:rPr>
              <a:t>корр. катушки</a:t>
            </a:r>
            <a:endParaRPr lang="en-US" sz="1800" i="1" dirty="0">
              <a:solidFill>
                <a:srgbClr val="FF0000"/>
              </a:solidFill>
            </a:endParaRPr>
          </a:p>
        </p:txBody>
      </p:sp>
      <p:cxnSp>
        <p:nvCxnSpPr>
          <p:cNvPr id="10" name="Straight Arrow Connector 9"/>
          <p:cNvCxnSpPr>
            <a:cxnSpLocks/>
            <a:stCxn id="7" idx="1"/>
          </p:cNvCxnSpPr>
          <p:nvPr/>
        </p:nvCxnSpPr>
        <p:spPr>
          <a:xfrm flipH="1" flipV="1">
            <a:off x="2935705" y="1217395"/>
            <a:ext cx="269690" cy="2917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cxnSpLocks/>
          </p:cNvCxnSpPr>
          <p:nvPr/>
        </p:nvCxnSpPr>
        <p:spPr>
          <a:xfrm flipH="1" flipV="1">
            <a:off x="3261815" y="2034447"/>
            <a:ext cx="359690" cy="6980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049" name="TextBox 10"/>
          <p:cNvSpPr txBox="1">
            <a:spLocks noChangeArrowheads="1"/>
          </p:cNvSpPr>
          <p:nvPr/>
        </p:nvSpPr>
        <p:spPr bwMode="auto">
          <a:xfrm>
            <a:off x="10291" y="75375"/>
            <a:ext cx="2288896" cy="461665"/>
          </a:xfrm>
          <a:prstGeom prst="rect">
            <a:avLst/>
          </a:prstGeom>
          <a:solidFill>
            <a:srgbClr val="EAFC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a:solidFill>
                  <a:srgbClr val="000090"/>
                </a:solidFill>
                <a:cs typeface="Arial" charset="0"/>
              </a:rPr>
              <a:t>СП соленоид</a:t>
            </a:r>
            <a:r>
              <a:rPr lang="en-US" b="1" dirty="0">
                <a:solidFill>
                  <a:srgbClr val="000090"/>
                </a:solidFill>
                <a:cs typeface="Arial" charset="0"/>
              </a:rPr>
              <a:t>:</a:t>
            </a:r>
          </a:p>
        </p:txBody>
      </p:sp>
      <p:cxnSp>
        <p:nvCxnSpPr>
          <p:cNvPr id="17" name="Straight Arrow Connector 16"/>
          <p:cNvCxnSpPr>
            <a:cxnSpLocks/>
          </p:cNvCxnSpPr>
          <p:nvPr/>
        </p:nvCxnSpPr>
        <p:spPr>
          <a:xfrm flipV="1">
            <a:off x="980104" y="1453501"/>
            <a:ext cx="573839" cy="1"/>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95249" name="TextBox 27"/>
          <p:cNvSpPr txBox="1">
            <a:spLocks noChangeArrowheads="1"/>
          </p:cNvSpPr>
          <p:nvPr/>
        </p:nvSpPr>
        <p:spPr bwMode="auto">
          <a:xfrm>
            <a:off x="3360450" y="954561"/>
            <a:ext cx="92951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dirty="0">
                <a:solidFill>
                  <a:srgbClr val="000090"/>
                </a:solidFill>
              </a:rPr>
              <a:t>ярмо</a:t>
            </a:r>
            <a:endParaRPr lang="en-US" sz="2000" dirty="0">
              <a:solidFill>
                <a:srgbClr val="000090"/>
              </a:solidFill>
            </a:endParaRPr>
          </a:p>
        </p:txBody>
      </p:sp>
      <p:sp>
        <p:nvSpPr>
          <p:cNvPr id="95250" name="TextBox 4"/>
          <p:cNvSpPr txBox="1">
            <a:spLocks noChangeArrowheads="1"/>
          </p:cNvSpPr>
          <p:nvPr/>
        </p:nvSpPr>
        <p:spPr bwMode="auto">
          <a:xfrm>
            <a:off x="496734" y="596078"/>
            <a:ext cx="165984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B</a:t>
            </a:r>
            <a:r>
              <a:rPr lang="en-US" b="1" baseline="-25000" dirty="0">
                <a:solidFill>
                  <a:srgbClr val="000090"/>
                </a:solidFill>
              </a:rPr>
              <a:t>0</a:t>
            </a:r>
            <a:r>
              <a:rPr lang="en-US" b="1" dirty="0">
                <a:solidFill>
                  <a:srgbClr val="000090"/>
                </a:solidFill>
              </a:rPr>
              <a:t>=0.5 T</a:t>
            </a:r>
            <a:endParaRPr lang="ru-RU" b="1" dirty="0">
              <a:solidFill>
                <a:srgbClr val="000090"/>
              </a:solidFill>
            </a:endParaRPr>
          </a:p>
        </p:txBody>
      </p:sp>
      <p:sp>
        <p:nvSpPr>
          <p:cNvPr id="2" name="Rectangle 1"/>
          <p:cNvSpPr/>
          <p:nvPr/>
        </p:nvSpPr>
        <p:spPr>
          <a:xfrm>
            <a:off x="5118531" y="600583"/>
            <a:ext cx="3997248" cy="707886"/>
          </a:xfrm>
          <a:prstGeom prst="rect">
            <a:avLst/>
          </a:prstGeom>
          <a:solidFill>
            <a:srgbClr val="FCF7FB"/>
          </a:solidFill>
        </p:spPr>
        <p:txBody>
          <a:bodyPr wrap="none" anchor="ctr">
            <a:spAutoFit/>
          </a:bodyPr>
          <a:lstStyle/>
          <a:p>
            <a:r>
              <a:rPr lang="ru-RU" sz="2000" i="1" dirty="0">
                <a:solidFill>
                  <a:srgbClr val="000090"/>
                </a:solidFill>
              </a:rPr>
              <a:t>рабочий ток</a:t>
            </a:r>
            <a:r>
              <a:rPr lang="en-US" sz="2000" i="1" dirty="0">
                <a:solidFill>
                  <a:srgbClr val="000090"/>
                </a:solidFill>
              </a:rPr>
              <a:t>:   </a:t>
            </a:r>
            <a:r>
              <a:rPr lang="ru-RU" sz="2000" i="1" dirty="0">
                <a:solidFill>
                  <a:srgbClr val="000090"/>
                </a:solidFill>
              </a:rPr>
              <a:t>  </a:t>
            </a:r>
            <a:r>
              <a:rPr lang="fi-FI" sz="2000" b="1" i="1" dirty="0">
                <a:solidFill>
                  <a:srgbClr val="000090"/>
                </a:solidFill>
              </a:rPr>
              <a:t>1790 A</a:t>
            </a:r>
          </a:p>
          <a:p>
            <a:r>
              <a:rPr lang="ru-RU" sz="2000" i="1" dirty="0">
                <a:solidFill>
                  <a:srgbClr val="000090"/>
                </a:solidFill>
              </a:rPr>
              <a:t>запасенная энергия</a:t>
            </a:r>
            <a:r>
              <a:rPr lang="hr-HR" sz="2000" i="1" dirty="0">
                <a:solidFill>
                  <a:srgbClr val="000090"/>
                </a:solidFill>
              </a:rPr>
              <a:t>: </a:t>
            </a:r>
            <a:r>
              <a:rPr lang="ru-RU" sz="2000" i="1" dirty="0">
                <a:solidFill>
                  <a:srgbClr val="000090"/>
                </a:solidFill>
              </a:rPr>
              <a:t> </a:t>
            </a:r>
            <a:r>
              <a:rPr lang="hr-HR" sz="2000" b="1" i="1" dirty="0">
                <a:solidFill>
                  <a:srgbClr val="000090"/>
                </a:solidFill>
              </a:rPr>
              <a:t>14.6 M</a:t>
            </a:r>
            <a:r>
              <a:rPr lang="ru-RU" sz="2000" b="1" i="1" dirty="0" err="1">
                <a:solidFill>
                  <a:srgbClr val="000090"/>
                </a:solidFill>
              </a:rPr>
              <a:t>дж</a:t>
            </a:r>
            <a:r>
              <a:rPr lang="fi-FI" sz="2000" b="1" i="1" dirty="0">
                <a:solidFill>
                  <a:srgbClr val="000090"/>
                </a:solidFill>
              </a:rPr>
              <a:t> </a:t>
            </a:r>
            <a:endParaRPr lang="en-US" sz="2000" b="1" i="1" dirty="0">
              <a:solidFill>
                <a:srgbClr val="000090"/>
              </a:solidFill>
            </a:endParaRPr>
          </a:p>
        </p:txBody>
      </p:sp>
      <p:sp>
        <p:nvSpPr>
          <p:cNvPr id="3" name="Date Placeholder 2"/>
          <p:cNvSpPr>
            <a:spLocks noGrp="1"/>
          </p:cNvSpPr>
          <p:nvPr>
            <p:ph type="dt" sz="half" idx="10"/>
          </p:nvPr>
        </p:nvSpPr>
        <p:spPr>
          <a:xfrm>
            <a:off x="457200" y="6321425"/>
            <a:ext cx="2133600" cy="476250"/>
          </a:xfrm>
        </p:spPr>
        <p:txBody>
          <a:bodyPr anchor="b"/>
          <a:lstStyle/>
          <a:p>
            <a:pPr>
              <a:defRPr/>
            </a:pPr>
            <a:r>
              <a:rPr lang="ru-RU"/>
              <a:t>8 апреля 2020</a:t>
            </a:r>
          </a:p>
        </p:txBody>
      </p:sp>
      <p:sp>
        <p:nvSpPr>
          <p:cNvPr id="4" name="Footer Placeholder 3"/>
          <p:cNvSpPr>
            <a:spLocks noGrp="1"/>
          </p:cNvSpPr>
          <p:nvPr>
            <p:ph type="ftr" sz="quarter" idx="11"/>
          </p:nvPr>
        </p:nvSpPr>
        <p:spPr>
          <a:xfrm>
            <a:off x="3124199" y="6502399"/>
            <a:ext cx="3357623" cy="295275"/>
          </a:xfrm>
        </p:spPr>
        <p:txBody>
          <a:bodyPr anchor="b"/>
          <a:lstStyle/>
          <a:p>
            <a:pPr>
              <a:defRPr/>
            </a:pPr>
            <a:r>
              <a:rPr lang="ru-RU">
                <a:latin typeface="Arial"/>
                <a:cs typeface="Arial"/>
              </a:rPr>
              <a:t>В. Кекелидзе, КК </a:t>
            </a:r>
            <a:r>
              <a:rPr lang="en-GB">
                <a:latin typeface="Arial"/>
                <a:cs typeface="Arial"/>
              </a:rPr>
              <a:t>NICA</a:t>
            </a:r>
            <a:endParaRPr lang="ru-RU" dirty="0">
              <a:latin typeface="Arial"/>
              <a:cs typeface="Arial"/>
            </a:endParaRPr>
          </a:p>
        </p:txBody>
      </p:sp>
      <p:sp>
        <p:nvSpPr>
          <p:cNvPr id="23" name="TextBox 22"/>
          <p:cNvSpPr txBox="1"/>
          <p:nvPr/>
        </p:nvSpPr>
        <p:spPr>
          <a:xfrm>
            <a:off x="4118751" y="3666271"/>
            <a:ext cx="4958245" cy="707886"/>
          </a:xfrm>
          <a:prstGeom prst="rect">
            <a:avLst/>
          </a:prstGeom>
          <a:noFill/>
        </p:spPr>
        <p:txBody>
          <a:bodyPr wrap="square" rtlCol="0">
            <a:spAutoFit/>
          </a:bodyPr>
          <a:lstStyle/>
          <a:p>
            <a:pPr algn="r"/>
            <a:r>
              <a:rPr lang="ru-RU" sz="2000" b="1" i="1" dirty="0">
                <a:solidFill>
                  <a:srgbClr val="FFFFFF"/>
                </a:solidFill>
                <a:latin typeface="Arial"/>
                <a:cs typeface="Arial"/>
              </a:rPr>
              <a:t>Ярмо</a:t>
            </a:r>
            <a:r>
              <a:rPr lang="en-US" sz="2000" i="1" dirty="0">
                <a:solidFill>
                  <a:srgbClr val="FFFFFF"/>
                </a:solidFill>
                <a:latin typeface="Arial"/>
                <a:cs typeface="Arial"/>
              </a:rPr>
              <a:t>: </a:t>
            </a:r>
            <a:r>
              <a:rPr lang="ru-RU" sz="2000" i="1" dirty="0">
                <a:solidFill>
                  <a:srgbClr val="FFFFFF"/>
                </a:solidFill>
                <a:latin typeface="Arial"/>
                <a:cs typeface="Arial"/>
              </a:rPr>
              <a:t>все части в Дубне</a:t>
            </a:r>
            <a:r>
              <a:rPr lang="en-US" sz="2000" i="1" dirty="0">
                <a:solidFill>
                  <a:srgbClr val="FFFFFF"/>
                </a:solidFill>
                <a:latin typeface="Arial"/>
                <a:cs typeface="Arial"/>
              </a:rPr>
              <a:t>,</a:t>
            </a:r>
          </a:p>
          <a:p>
            <a:pPr algn="r"/>
            <a:r>
              <a:rPr lang="en-US" sz="2000" i="1" dirty="0">
                <a:solidFill>
                  <a:srgbClr val="FFFFFF"/>
                </a:solidFill>
                <a:latin typeface="Arial"/>
                <a:cs typeface="Arial"/>
              </a:rPr>
              <a:t> </a:t>
            </a:r>
            <a:r>
              <a:rPr lang="ru-RU" sz="2000" i="1" dirty="0">
                <a:solidFill>
                  <a:srgbClr val="FFFFFF"/>
                </a:solidFill>
                <a:latin typeface="Arial"/>
                <a:cs typeface="Arial"/>
              </a:rPr>
              <a:t>контр. сборка: </a:t>
            </a:r>
            <a:r>
              <a:rPr lang="en-US" sz="2000" i="1" dirty="0">
                <a:solidFill>
                  <a:srgbClr val="FFFFFF"/>
                </a:solidFill>
                <a:latin typeface="Arial"/>
                <a:cs typeface="Arial"/>
              </a:rPr>
              <a:t>- </a:t>
            </a:r>
            <a:r>
              <a:rPr lang="ru-RU" sz="2000" i="1" dirty="0">
                <a:solidFill>
                  <a:srgbClr val="FFFFFF"/>
                </a:solidFill>
                <a:latin typeface="Arial"/>
                <a:cs typeface="Arial"/>
              </a:rPr>
              <a:t>точность</a:t>
            </a:r>
            <a:r>
              <a:rPr lang="en-US" sz="2000" i="1" dirty="0">
                <a:solidFill>
                  <a:srgbClr val="FFFFFF"/>
                </a:solidFill>
              </a:rPr>
              <a:t> </a:t>
            </a:r>
            <a:r>
              <a:rPr lang="ru-RU" sz="2000" i="1" dirty="0">
                <a:solidFill>
                  <a:srgbClr val="FFFFFF"/>
                </a:solidFill>
              </a:rPr>
              <a:t> </a:t>
            </a:r>
            <a:r>
              <a:rPr lang="en-US" sz="2000" i="1" dirty="0">
                <a:solidFill>
                  <a:srgbClr val="FFFFFF"/>
                </a:solidFill>
              </a:rPr>
              <a:t>~  </a:t>
            </a:r>
            <a:r>
              <a:rPr lang="en-US" sz="2000" b="1" i="1" dirty="0">
                <a:solidFill>
                  <a:srgbClr val="FFFFFF"/>
                </a:solidFill>
              </a:rPr>
              <a:t>0,5 </a:t>
            </a:r>
            <a:r>
              <a:rPr lang="ru-RU" sz="2000" b="1" i="1" dirty="0">
                <a:solidFill>
                  <a:srgbClr val="FFFFFF"/>
                </a:solidFill>
              </a:rPr>
              <a:t>мм</a:t>
            </a:r>
            <a:r>
              <a:rPr lang="en-US" sz="2000" b="1" i="1" dirty="0">
                <a:solidFill>
                  <a:srgbClr val="FFFFFF"/>
                </a:solidFill>
              </a:rPr>
              <a:t>  </a:t>
            </a:r>
          </a:p>
        </p:txBody>
      </p:sp>
      <p:pic>
        <p:nvPicPr>
          <p:cNvPr id="24" name="Picture 23" descr="IMG-20190904-WA001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200" y="3934410"/>
            <a:ext cx="3882014" cy="2856356"/>
          </a:xfrm>
          <a:prstGeom prst="rect">
            <a:avLst/>
          </a:prstGeom>
        </p:spPr>
      </p:pic>
      <p:sp>
        <p:nvSpPr>
          <p:cNvPr id="29" name="TextBox 28"/>
          <p:cNvSpPr txBox="1"/>
          <p:nvPr/>
        </p:nvSpPr>
        <p:spPr>
          <a:xfrm>
            <a:off x="436383" y="6062334"/>
            <a:ext cx="3940755" cy="646331"/>
          </a:xfrm>
          <a:prstGeom prst="rect">
            <a:avLst/>
          </a:prstGeom>
          <a:noFill/>
        </p:spPr>
        <p:txBody>
          <a:bodyPr wrap="square" rtlCol="0">
            <a:spAutoFit/>
          </a:bodyPr>
          <a:lstStyle/>
          <a:p>
            <a:r>
              <a:rPr lang="ru-RU" i="1" dirty="0">
                <a:solidFill>
                  <a:srgbClr val="FFFFFF"/>
                </a:solidFill>
                <a:latin typeface="Arial"/>
                <a:cs typeface="Arial"/>
              </a:rPr>
              <a:t>криостат с СП катушкой</a:t>
            </a:r>
          </a:p>
          <a:p>
            <a:r>
              <a:rPr lang="ru-RU" i="1" dirty="0">
                <a:solidFill>
                  <a:srgbClr val="FFFFFF"/>
                </a:solidFill>
                <a:latin typeface="Arial"/>
                <a:cs typeface="Arial"/>
              </a:rPr>
              <a:t>- готовы к холодным испытаниям</a:t>
            </a:r>
            <a:endParaRPr lang="en-US" i="1" dirty="0">
              <a:solidFill>
                <a:srgbClr val="FFFFFF"/>
              </a:solidFill>
              <a:latin typeface="Arial"/>
              <a:cs typeface="Arial"/>
            </a:endParaRPr>
          </a:p>
        </p:txBody>
      </p:sp>
      <p:sp>
        <p:nvSpPr>
          <p:cNvPr id="5" name="Slide Number Placeholder 4"/>
          <p:cNvSpPr>
            <a:spLocks noGrp="1"/>
          </p:cNvSpPr>
          <p:nvPr>
            <p:ph type="sldNum" sz="quarter" idx="12"/>
          </p:nvPr>
        </p:nvSpPr>
        <p:spPr>
          <a:xfrm>
            <a:off x="6553200" y="6424590"/>
            <a:ext cx="2133600" cy="365125"/>
          </a:xfrm>
        </p:spPr>
        <p:txBody>
          <a:bodyPr anchor="b"/>
          <a:lstStyle/>
          <a:p>
            <a:fld id="{4480217B-8183-4E7A-98AC-12846F6965A4}" type="slidenum">
              <a:rPr lang="ru-RU" smtClean="0"/>
              <a:pPr/>
              <a:t>18</a:t>
            </a:fld>
            <a:endParaRPr lang="ru-RU" dirty="0"/>
          </a:p>
        </p:txBody>
      </p:sp>
      <p:sp>
        <p:nvSpPr>
          <p:cNvPr id="25" name="TextBox 10">
            <a:extLst>
              <a:ext uri="{FF2B5EF4-FFF2-40B4-BE49-F238E27FC236}">
                <a16:creationId xmlns:a16="http://schemas.microsoft.com/office/drawing/2014/main" id="{85B460F7-1ED2-184B-9F3A-FC57F8DE4042}"/>
              </a:ext>
            </a:extLst>
          </p:cNvPr>
          <p:cNvSpPr txBox="1">
            <a:spLocks noChangeArrowheads="1"/>
          </p:cNvSpPr>
          <p:nvPr/>
        </p:nvSpPr>
        <p:spPr bwMode="auto">
          <a:xfrm>
            <a:off x="2308093" y="49690"/>
            <a:ext cx="6834948" cy="461665"/>
          </a:xfrm>
          <a:prstGeom prst="rect">
            <a:avLst/>
          </a:prstGeom>
          <a:solidFill>
            <a:srgbClr val="000090"/>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ru-RU" b="1" dirty="0">
                <a:solidFill>
                  <a:srgbClr val="FFFFFF"/>
                </a:solidFill>
                <a:cs typeface="Arial" charset="0"/>
              </a:rPr>
              <a:t>изготовление в </a:t>
            </a:r>
            <a:r>
              <a:rPr lang="en-US" i="1" dirty="0">
                <a:solidFill>
                  <a:srgbClr val="FFFFFF"/>
                </a:solidFill>
                <a:cs typeface="Arial" charset="0"/>
              </a:rPr>
              <a:t>ASG (Genova) </a:t>
            </a:r>
            <a:r>
              <a:rPr lang="ru-RU" i="1" dirty="0">
                <a:solidFill>
                  <a:srgbClr val="FFFFFF"/>
                </a:solidFill>
                <a:cs typeface="Arial" charset="0"/>
              </a:rPr>
              <a:t>и</a:t>
            </a:r>
            <a:r>
              <a:rPr lang="en-US" i="1" dirty="0">
                <a:solidFill>
                  <a:srgbClr val="FFFFFF"/>
                </a:solidFill>
                <a:cs typeface="Arial" charset="0"/>
              </a:rPr>
              <a:t> </a:t>
            </a:r>
            <a:r>
              <a:rPr lang="en-US" i="1" dirty="0" err="1">
                <a:solidFill>
                  <a:srgbClr val="FFFFFF"/>
                </a:solidFill>
                <a:cs typeface="Arial" charset="0"/>
              </a:rPr>
              <a:t>Vitkovice</a:t>
            </a:r>
            <a:r>
              <a:rPr lang="en-US" i="1" dirty="0">
                <a:solidFill>
                  <a:srgbClr val="FFFFFF"/>
                </a:solidFill>
                <a:cs typeface="Arial" charset="0"/>
              </a:rPr>
              <a:t> HM</a:t>
            </a:r>
          </a:p>
        </p:txBody>
      </p:sp>
      <p:sp>
        <p:nvSpPr>
          <p:cNvPr id="26" name="TextBox 27">
            <a:extLst>
              <a:ext uri="{FF2B5EF4-FFF2-40B4-BE49-F238E27FC236}">
                <a16:creationId xmlns:a16="http://schemas.microsoft.com/office/drawing/2014/main" id="{9E1C2F69-DF9B-FA40-BC93-A3C9F59D89CD}"/>
              </a:ext>
            </a:extLst>
          </p:cNvPr>
          <p:cNvSpPr txBox="1">
            <a:spLocks noChangeArrowheads="1"/>
          </p:cNvSpPr>
          <p:nvPr/>
        </p:nvSpPr>
        <p:spPr bwMode="auto">
          <a:xfrm>
            <a:off x="3117844" y="588100"/>
            <a:ext cx="2016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2000" dirty="0">
                <a:solidFill>
                  <a:srgbClr val="000090"/>
                </a:solidFill>
              </a:rPr>
              <a:t>вес</a:t>
            </a:r>
            <a:r>
              <a:rPr lang="en-US" sz="2000" b="1" dirty="0">
                <a:solidFill>
                  <a:srgbClr val="000090"/>
                </a:solidFill>
              </a:rPr>
              <a:t> ~</a:t>
            </a:r>
            <a:r>
              <a:rPr lang="ru-RU" sz="2000" b="1" dirty="0">
                <a:solidFill>
                  <a:srgbClr val="000090"/>
                </a:solidFill>
              </a:rPr>
              <a:t> </a:t>
            </a:r>
            <a:r>
              <a:rPr lang="en-US" sz="2000" b="1" dirty="0">
                <a:solidFill>
                  <a:srgbClr val="000090"/>
                </a:solidFill>
              </a:rPr>
              <a:t>9</a:t>
            </a:r>
            <a:r>
              <a:rPr lang="ru-RU" sz="2000" b="1" dirty="0">
                <a:solidFill>
                  <a:srgbClr val="000090"/>
                </a:solidFill>
              </a:rPr>
              <a:t>00 </a:t>
            </a:r>
            <a:r>
              <a:rPr lang="en-US" sz="2000" b="1" dirty="0">
                <a:solidFill>
                  <a:srgbClr val="000090"/>
                </a:solidFill>
              </a:rPr>
              <a:t>t</a:t>
            </a:r>
          </a:p>
        </p:txBody>
      </p:sp>
      <p:cxnSp>
        <p:nvCxnSpPr>
          <p:cNvPr id="30" name="Straight Arrow Connector 29">
            <a:extLst>
              <a:ext uri="{FF2B5EF4-FFF2-40B4-BE49-F238E27FC236}">
                <a16:creationId xmlns:a16="http://schemas.microsoft.com/office/drawing/2014/main" id="{21FEF8FC-727F-7A4A-8761-C27C681B9D8E}"/>
              </a:ext>
            </a:extLst>
          </p:cNvPr>
          <p:cNvCxnSpPr>
            <a:cxnSpLocks/>
            <a:stCxn id="95249" idx="1"/>
          </p:cNvCxnSpPr>
          <p:nvPr/>
        </p:nvCxnSpPr>
        <p:spPr>
          <a:xfrm flipH="1" flipV="1">
            <a:off x="3117844" y="1118376"/>
            <a:ext cx="242606" cy="36210"/>
          </a:xfrm>
          <a:prstGeom prst="straightConnector1">
            <a:avLst/>
          </a:prstGeom>
          <a:ln>
            <a:solidFill>
              <a:srgbClr val="002060"/>
            </a:solidFill>
            <a:tailEnd type="arrow"/>
          </a:ln>
        </p:spPr>
        <p:style>
          <a:lnRef idx="2">
            <a:schemeClr val="accent1"/>
          </a:lnRef>
          <a:fillRef idx="0">
            <a:schemeClr val="accent1"/>
          </a:fillRef>
          <a:effectRef idx="1">
            <a:schemeClr val="accent1"/>
          </a:effectRef>
          <a:fontRef idx="minor">
            <a:schemeClr val="tx1"/>
          </a:fontRef>
        </p:style>
      </p:cxnSp>
      <p:pic>
        <p:nvPicPr>
          <p:cNvPr id="35" name="Picture 34">
            <a:extLst>
              <a:ext uri="{FF2B5EF4-FFF2-40B4-BE49-F238E27FC236}">
                <a16:creationId xmlns:a16="http://schemas.microsoft.com/office/drawing/2014/main" id="{25A47B8D-789D-9341-9472-1967068F894F}"/>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a:off x="4572000" y="4385762"/>
            <a:ext cx="4497346" cy="2440375"/>
          </a:xfrm>
          <a:prstGeom prst="rect">
            <a:avLst/>
          </a:prstGeom>
          <a:noFill/>
        </p:spPr>
      </p:pic>
      <p:sp>
        <p:nvSpPr>
          <p:cNvPr id="36" name="Rectangle 35">
            <a:extLst>
              <a:ext uri="{FF2B5EF4-FFF2-40B4-BE49-F238E27FC236}">
                <a16:creationId xmlns:a16="http://schemas.microsoft.com/office/drawing/2014/main" id="{8DA74C85-6FC9-9F4D-B66D-FC959E876C07}"/>
              </a:ext>
            </a:extLst>
          </p:cNvPr>
          <p:cNvSpPr/>
          <p:nvPr/>
        </p:nvSpPr>
        <p:spPr>
          <a:xfrm>
            <a:off x="4399305" y="6329745"/>
            <a:ext cx="2737275" cy="415977"/>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ru-RU" i="1" dirty="0">
                <a:solidFill>
                  <a:schemeClr val="bg1"/>
                </a:solidFill>
                <a:latin typeface="Arial" charset="0"/>
                <a:ea typeface="ＭＳ Ｐゴシック" charset="0"/>
                <a:cs typeface="ＭＳ Ｐゴシック" charset="0"/>
              </a:rPr>
              <a:t>монтаж -  февр. </a:t>
            </a:r>
            <a:r>
              <a:rPr lang="en-US" i="1" dirty="0">
                <a:solidFill>
                  <a:schemeClr val="bg1"/>
                </a:solidFill>
                <a:latin typeface="Arial" charset="0"/>
                <a:ea typeface="ＭＳ Ｐゴシック" charset="0"/>
                <a:cs typeface="ＭＳ Ｐゴシック" charset="0"/>
              </a:rPr>
              <a:t>‘20</a:t>
            </a:r>
          </a:p>
        </p:txBody>
      </p:sp>
    </p:spTree>
    <p:extLst>
      <p:ext uri="{BB962C8B-B14F-4D97-AF65-F5344CB8AC3E}">
        <p14:creationId xmlns:p14="http://schemas.microsoft.com/office/powerpoint/2010/main" val="2618805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5">
            <a:extLst>
              <a:ext uri="{FF2B5EF4-FFF2-40B4-BE49-F238E27FC236}">
                <a16:creationId xmlns:a16="http://schemas.microsoft.com/office/drawing/2014/main" id="{4920A652-6606-AC46-AF22-42266809E33A}"/>
              </a:ext>
            </a:extLst>
          </p:cNvPr>
          <p:cNvSpPr/>
          <p:nvPr/>
        </p:nvSpPr>
        <p:spPr>
          <a:xfrm>
            <a:off x="6405636" y="2167461"/>
            <a:ext cx="2621859" cy="923330"/>
          </a:xfrm>
          <a:prstGeom prst="rect">
            <a:avLst/>
          </a:prstGeom>
          <a:solidFill>
            <a:srgbClr val="EEF3FF"/>
          </a:solidFill>
        </p:spPr>
        <p:txBody>
          <a:bodyPr wrap="square">
            <a:spAutoFit/>
          </a:bodyPr>
          <a:lstStyle/>
          <a:p>
            <a:r>
              <a:rPr lang="en-US" dirty="0">
                <a:solidFill>
                  <a:srgbClr val="000090"/>
                </a:solidFill>
                <a:cs typeface="Arial" panose="020B0604020202020204" pitchFamily="34" charset="0"/>
              </a:rPr>
              <a:t>FEC64SAM</a:t>
            </a:r>
            <a:r>
              <a:rPr lang="ru-RU" dirty="0">
                <a:solidFill>
                  <a:srgbClr val="000090"/>
                </a:solidFill>
                <a:cs typeface="Arial" panose="020B0604020202020204" pitchFamily="34" charset="0"/>
              </a:rPr>
              <a:t>: </a:t>
            </a:r>
          </a:p>
          <a:p>
            <a:pPr algn="r"/>
            <a:r>
              <a:rPr lang="en-US" b="1" i="1" dirty="0">
                <a:solidFill>
                  <a:srgbClr val="000090"/>
                </a:solidFill>
              </a:rPr>
              <a:t>4500</a:t>
            </a:r>
            <a:r>
              <a:rPr lang="en-US" i="1" dirty="0">
                <a:solidFill>
                  <a:srgbClr val="000090"/>
                </a:solidFill>
              </a:rPr>
              <a:t> SAMPA</a:t>
            </a:r>
            <a:r>
              <a:rPr lang="ru-RU" i="1" dirty="0">
                <a:solidFill>
                  <a:srgbClr val="000090"/>
                </a:solidFill>
              </a:rPr>
              <a:t> </a:t>
            </a:r>
            <a:r>
              <a:rPr lang="en-US" i="1" dirty="0">
                <a:solidFill>
                  <a:srgbClr val="000090"/>
                </a:solidFill>
              </a:rPr>
              <a:t>V4</a:t>
            </a:r>
            <a:endParaRPr lang="ru-RU" i="1" dirty="0">
              <a:solidFill>
                <a:srgbClr val="000090"/>
              </a:solidFill>
            </a:endParaRPr>
          </a:p>
          <a:p>
            <a:pPr algn="r"/>
            <a:r>
              <a:rPr lang="en-US" i="1" dirty="0">
                <a:solidFill>
                  <a:srgbClr val="000090"/>
                </a:solidFill>
              </a:rPr>
              <a:t> –</a:t>
            </a:r>
            <a:r>
              <a:rPr lang="ru-RU" i="1" dirty="0">
                <a:solidFill>
                  <a:srgbClr val="000090"/>
                </a:solidFill>
              </a:rPr>
              <a:t> получено из </a:t>
            </a:r>
            <a:r>
              <a:rPr lang="ru-RU" b="1" i="1" dirty="0">
                <a:solidFill>
                  <a:srgbClr val="FF0000"/>
                </a:solidFill>
              </a:rPr>
              <a:t>ЦЕРН</a:t>
            </a:r>
            <a:endParaRPr lang="en-US" b="1" i="1" dirty="0">
              <a:solidFill>
                <a:srgbClr val="FF0000"/>
              </a:solidFill>
            </a:endParaRPr>
          </a:p>
        </p:txBody>
      </p:sp>
      <p:pic>
        <p:nvPicPr>
          <p:cNvPr id="19" name="Рисунок 11" descr="FEC-64SAM1.jpg">
            <a:extLst>
              <a:ext uri="{FF2B5EF4-FFF2-40B4-BE49-F238E27FC236}">
                <a16:creationId xmlns:a16="http://schemas.microsoft.com/office/drawing/2014/main" id="{FAFB1E23-2AAF-2041-942C-C3BEFCEFC3E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828740" y="120262"/>
            <a:ext cx="1750434" cy="2495362"/>
          </a:xfrm>
          <a:prstGeom prst="rect">
            <a:avLst/>
          </a:prstGeom>
          <a:noFill/>
          <a:ln>
            <a:noFill/>
          </a:ln>
          <a:scene3d>
            <a:camera prst="orthographicFront">
              <a:rot lat="0" lon="0" rev="5400000"/>
            </a:camera>
            <a:lightRig rig="threePt" dir="t"/>
          </a:scene3d>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Date Placeholder 3">
            <a:extLst>
              <a:ext uri="{FF2B5EF4-FFF2-40B4-BE49-F238E27FC236}">
                <a16:creationId xmlns:a16="http://schemas.microsoft.com/office/drawing/2014/main" id="{024CFF7F-480F-6349-9750-5C697A1BD7AC}"/>
              </a:ext>
            </a:extLst>
          </p:cNvPr>
          <p:cNvSpPr>
            <a:spLocks noGrp="1"/>
          </p:cNvSpPr>
          <p:nvPr>
            <p:ph type="dt" sz="half" idx="10"/>
          </p:nvPr>
        </p:nvSpPr>
        <p:spPr>
          <a:xfrm>
            <a:off x="457200" y="6440574"/>
            <a:ext cx="2133600" cy="365125"/>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46AE0F28-520A-C344-843B-3A44F1D7DAEA}"/>
              </a:ext>
            </a:extLst>
          </p:cNvPr>
          <p:cNvSpPr>
            <a:spLocks noGrp="1"/>
          </p:cNvSpPr>
          <p:nvPr>
            <p:ph type="ftr" sz="quarter" idx="11"/>
          </p:nvPr>
        </p:nvSpPr>
        <p:spPr>
          <a:xfrm>
            <a:off x="3124200" y="6440574"/>
            <a:ext cx="2895600" cy="365125"/>
          </a:xfrm>
        </p:spPr>
        <p:txBody>
          <a:bodyPr anchor="b"/>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108F3E32-4A00-8E46-A63F-7DD122918F4E}"/>
              </a:ext>
            </a:extLst>
          </p:cNvPr>
          <p:cNvSpPr>
            <a:spLocks noGrp="1"/>
          </p:cNvSpPr>
          <p:nvPr>
            <p:ph type="sldNum" sz="quarter" idx="12"/>
          </p:nvPr>
        </p:nvSpPr>
        <p:spPr>
          <a:xfrm>
            <a:off x="6553200" y="6440574"/>
            <a:ext cx="2133600" cy="365125"/>
          </a:xfrm>
        </p:spPr>
        <p:txBody>
          <a:bodyPr anchor="b"/>
          <a:lstStyle/>
          <a:p>
            <a:fld id="{B48C6A6B-7DAE-D543-9180-0B8DAED66F63}" type="slidenum">
              <a:rPr lang="en-US" smtClean="0"/>
              <a:t>19</a:t>
            </a:fld>
            <a:endParaRPr lang="en-US"/>
          </a:p>
        </p:txBody>
      </p:sp>
      <p:pic>
        <p:nvPicPr>
          <p:cNvPr id="8" name="Рисунок 7222" descr="IMG_20191031_122020">
            <a:extLst>
              <a:ext uri="{FF2B5EF4-FFF2-40B4-BE49-F238E27FC236}">
                <a16:creationId xmlns:a16="http://schemas.microsoft.com/office/drawing/2014/main" id="{A8146643-CB20-A642-B751-682BA7A07B0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8490" y="613637"/>
            <a:ext cx="3153449" cy="2428342"/>
          </a:xfrm>
          <a:prstGeom prst="rect">
            <a:avLst/>
          </a:prstGeom>
          <a:noFill/>
          <a:ln>
            <a:noFill/>
          </a:ln>
        </p:spPr>
      </p:pic>
      <p:sp>
        <p:nvSpPr>
          <p:cNvPr id="16" name="Заголовок 3">
            <a:extLst>
              <a:ext uri="{FF2B5EF4-FFF2-40B4-BE49-F238E27FC236}">
                <a16:creationId xmlns:a16="http://schemas.microsoft.com/office/drawing/2014/main" id="{289F467A-6583-2949-9685-873DEF882AA2}"/>
              </a:ext>
            </a:extLst>
          </p:cNvPr>
          <p:cNvSpPr txBox="1">
            <a:spLocks/>
          </p:cNvSpPr>
          <p:nvPr/>
        </p:nvSpPr>
        <p:spPr>
          <a:xfrm>
            <a:off x="2219915" y="108373"/>
            <a:ext cx="4596521" cy="478074"/>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2400" b="1" dirty="0">
                <a:solidFill>
                  <a:schemeClr val="bg1"/>
                </a:solidFill>
                <a:effectLst>
                  <a:glow>
                    <a:schemeClr val="accent1">
                      <a:alpha val="40000"/>
                    </a:schemeClr>
                  </a:glow>
                  <a:reflection endPos="0" dist="50800" dir="5400000" sy="-100000" algn="bl" rotWithShape="0"/>
                </a:effectLst>
                <a:latin typeface="Arial"/>
                <a:cs typeface="Arial"/>
              </a:rPr>
              <a:t>TPC – </a:t>
            </a:r>
            <a:r>
              <a:rPr lang="ru-RU" sz="2400" b="1" dirty="0">
                <a:solidFill>
                  <a:schemeClr val="bg1"/>
                </a:solidFill>
                <a:effectLst>
                  <a:glow>
                    <a:schemeClr val="accent1">
                      <a:alpha val="40000"/>
                    </a:schemeClr>
                  </a:glow>
                  <a:reflection endPos="0" dist="50800" dir="5400000" sy="-100000" algn="bl" rotWithShape="0"/>
                </a:effectLst>
                <a:latin typeface="Arial"/>
                <a:cs typeface="Arial"/>
              </a:rPr>
              <a:t>базовый </a:t>
            </a:r>
            <a:r>
              <a:rPr lang="ru-RU" sz="2400" b="1" dirty="0" err="1">
                <a:solidFill>
                  <a:schemeClr val="bg1"/>
                </a:solidFill>
                <a:effectLst>
                  <a:glow>
                    <a:schemeClr val="accent1">
                      <a:alpha val="40000"/>
                    </a:schemeClr>
                  </a:glow>
                  <a:reflection endPos="0" dist="50800" dir="5400000" sy="-100000" algn="bl" rotWithShape="0"/>
                </a:effectLst>
                <a:latin typeface="Arial"/>
                <a:cs typeface="Arial"/>
              </a:rPr>
              <a:t>трэкер</a:t>
            </a:r>
            <a:endParaRPr lang="en-US" sz="2400" b="1" dirty="0">
              <a:solidFill>
                <a:schemeClr val="bg1"/>
              </a:solidFill>
              <a:effectLst>
                <a:glow>
                  <a:schemeClr val="accent1">
                    <a:alpha val="40000"/>
                  </a:schemeClr>
                </a:glow>
                <a:reflection endPos="0" dist="50800" dir="5400000" sy="-100000" algn="bl" rotWithShape="0"/>
              </a:effectLst>
              <a:latin typeface="Arial"/>
              <a:cs typeface="Arial"/>
            </a:endParaRPr>
          </a:p>
        </p:txBody>
      </p:sp>
      <p:graphicFrame>
        <p:nvGraphicFramePr>
          <p:cNvPr id="17" name="Таблица 12">
            <a:extLst>
              <a:ext uri="{FF2B5EF4-FFF2-40B4-BE49-F238E27FC236}">
                <a16:creationId xmlns:a16="http://schemas.microsoft.com/office/drawing/2014/main" id="{102291AB-5699-684A-8CB2-6A420FFC1ED7}"/>
              </a:ext>
            </a:extLst>
          </p:cNvPr>
          <p:cNvGraphicFramePr>
            <a:graphicFrameLocks noGrp="1"/>
          </p:cNvGraphicFramePr>
          <p:nvPr/>
        </p:nvGraphicFramePr>
        <p:xfrm>
          <a:off x="169974" y="727157"/>
          <a:ext cx="3017813" cy="2360392"/>
        </p:xfrm>
        <a:graphic>
          <a:graphicData uri="http://schemas.openxmlformats.org/drawingml/2006/table">
            <a:tbl>
              <a:tblPr/>
              <a:tblGrid>
                <a:gridCol w="1601676">
                  <a:extLst>
                    <a:ext uri="{9D8B030D-6E8A-4147-A177-3AD203B41FA5}">
                      <a16:colId xmlns:a16="http://schemas.microsoft.com/office/drawing/2014/main" val="20000"/>
                    </a:ext>
                  </a:extLst>
                </a:gridCol>
                <a:gridCol w="1416137">
                  <a:extLst>
                    <a:ext uri="{9D8B030D-6E8A-4147-A177-3AD203B41FA5}">
                      <a16:colId xmlns:a16="http://schemas.microsoft.com/office/drawing/2014/main" val="20001"/>
                    </a:ext>
                  </a:extLst>
                </a:gridCol>
              </a:tblGrid>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err="1">
                          <a:ln>
                            <a:noFill/>
                          </a:ln>
                          <a:solidFill>
                            <a:srgbClr val="000090"/>
                          </a:solidFill>
                          <a:effectLst/>
                          <a:latin typeface="Arial"/>
                          <a:ea typeface="ＭＳ Ｐゴシック" charset="0"/>
                          <a:cs typeface="Arial"/>
                        </a:rPr>
                        <a:t>длинаота</a:t>
                      </a:r>
                      <a:endParaRPr kumimoji="0" lang="ru-RU" sz="1600" b="0" i="0"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340</a:t>
                      </a:r>
                      <a:r>
                        <a:rPr kumimoji="0" lang="ru-RU" sz="1600" b="0" i="1" u="none" strike="noStrike" cap="none" normalizeH="0" baseline="0" dirty="0">
                          <a:ln>
                            <a:noFill/>
                          </a:ln>
                          <a:solidFill>
                            <a:srgbClr val="000090"/>
                          </a:solidFill>
                          <a:effectLst/>
                          <a:latin typeface="Arial"/>
                          <a:ea typeface="ＭＳ Ｐゴシック" charset="0"/>
                          <a:cs typeface="Arial"/>
                        </a:rPr>
                        <a:t> см</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0"/>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радиус 4</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140</a:t>
                      </a:r>
                      <a:r>
                        <a:rPr kumimoji="0" lang="ru-RU" sz="1600" b="0" i="1" u="none" strike="noStrike" cap="none" normalizeH="0" baseline="0" dirty="0">
                          <a:ln>
                            <a:noFill/>
                          </a:ln>
                          <a:solidFill>
                            <a:srgbClr val="000090"/>
                          </a:solidFill>
                          <a:effectLst/>
                          <a:latin typeface="Arial"/>
                          <a:ea typeface="ＭＳ Ｐゴシック" charset="0"/>
                          <a:cs typeface="Arial"/>
                        </a:rPr>
                        <a:t> см</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1"/>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1адиус 1</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27 </a:t>
                      </a:r>
                      <a:r>
                        <a:rPr kumimoji="0" lang="ru-RU" sz="1600" b="0" i="1" u="none" strike="noStrike" cap="none" normalizeH="0" baseline="0" dirty="0">
                          <a:ln>
                            <a:noFill/>
                          </a:ln>
                          <a:solidFill>
                            <a:srgbClr val="000090"/>
                          </a:solidFill>
                          <a:effectLst/>
                          <a:latin typeface="Arial"/>
                          <a:ea typeface="ＭＳ Ｐゴシック" charset="0"/>
                          <a:cs typeface="Arial"/>
                        </a:rPr>
                        <a:t>см</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2"/>
                  </a:ext>
                </a:extLst>
              </a:tr>
              <a:tr h="281214">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газ</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ru-RU" sz="1600" b="0" i="1" u="none" strike="noStrike" cap="none" normalizeH="0" baseline="0" dirty="0">
                          <a:ln>
                            <a:noFill/>
                          </a:ln>
                          <a:solidFill>
                            <a:srgbClr val="000090"/>
                          </a:solidFill>
                          <a:effectLst/>
                          <a:latin typeface="Arial"/>
                          <a:ea typeface="ＭＳ Ｐゴシック" charset="0"/>
                          <a:cs typeface="Arial"/>
                        </a:rPr>
                        <a:t>0,</a:t>
                      </a:r>
                      <a:r>
                        <a:rPr kumimoji="0" lang="en-US" sz="1600" b="0" i="1" u="none" strike="noStrike" cap="none" normalizeH="0" baseline="0" dirty="0">
                          <a:ln>
                            <a:noFill/>
                          </a:ln>
                          <a:solidFill>
                            <a:srgbClr val="000090"/>
                          </a:solidFill>
                          <a:effectLst/>
                          <a:latin typeface="Arial"/>
                          <a:ea typeface="ＭＳ Ｐゴシック" charset="0"/>
                          <a:cs typeface="Arial"/>
                        </a:rPr>
                        <a:t>9Ar+</a:t>
                      </a:r>
                      <a:r>
                        <a:rPr kumimoji="0" lang="ru-RU" sz="1600" b="0" i="1" u="none" strike="noStrike" cap="none" normalizeH="0" baseline="0" dirty="0">
                          <a:ln>
                            <a:noFill/>
                          </a:ln>
                          <a:solidFill>
                            <a:srgbClr val="000090"/>
                          </a:solidFill>
                          <a:effectLst/>
                          <a:latin typeface="Arial"/>
                          <a:ea typeface="ＭＳ Ｐゴシック" charset="0"/>
                          <a:cs typeface="Arial"/>
                        </a:rPr>
                        <a:t>0,1</a:t>
                      </a:r>
                      <a:r>
                        <a:rPr kumimoji="0" lang="en-US" sz="1600" b="0" i="1" u="none" strike="noStrike" cap="none" normalizeH="0" baseline="0" dirty="0">
                          <a:ln>
                            <a:noFill/>
                          </a:ln>
                          <a:solidFill>
                            <a:srgbClr val="000090"/>
                          </a:solidFill>
                          <a:effectLst/>
                          <a:latin typeface="Arial"/>
                          <a:ea typeface="ＭＳ Ｐゴシック" charset="0"/>
                          <a:cs typeface="Arial"/>
                        </a:rPr>
                        <a:t>CH</a:t>
                      </a:r>
                      <a:r>
                        <a:rPr kumimoji="0" lang="en-US" sz="1600" b="0" i="1" u="none" strike="noStrike" cap="none" normalizeH="0" baseline="-25000" dirty="0">
                          <a:ln>
                            <a:noFill/>
                          </a:ln>
                          <a:solidFill>
                            <a:srgbClr val="000090"/>
                          </a:solidFill>
                          <a:effectLst/>
                          <a:latin typeface="Arial"/>
                          <a:ea typeface="ＭＳ Ｐゴシック" charset="0"/>
                          <a:cs typeface="Arial"/>
                        </a:rPr>
                        <a:t>4</a:t>
                      </a:r>
                      <a:endParaRPr kumimoji="0" lang="ru-RU" sz="1600" b="0" i="1" u="none" strike="noStrike" cap="none" normalizeH="0" baseline="-2500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3"/>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скорость др.</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5.45 </a:t>
                      </a:r>
                      <a:r>
                        <a:rPr kumimoji="0" lang="ru-RU" sz="1600" b="0" i="1" u="none" strike="noStrike" cap="none" normalizeH="0" baseline="0" dirty="0">
                          <a:ln>
                            <a:noFill/>
                          </a:ln>
                          <a:solidFill>
                            <a:srgbClr val="000090"/>
                          </a:solidFill>
                          <a:effectLst/>
                          <a:latin typeface="Arial"/>
                          <a:ea typeface="ＭＳ Ｐゴシック" charset="0"/>
                          <a:cs typeface="Arial"/>
                        </a:rPr>
                        <a:t>см</a:t>
                      </a:r>
                      <a:r>
                        <a:rPr kumimoji="0" lang="en-US" sz="1600" b="0" i="1" u="none" strike="noStrike" cap="none" normalizeH="0" baseline="0" dirty="0">
                          <a:ln>
                            <a:noFill/>
                          </a:ln>
                          <a:solidFill>
                            <a:srgbClr val="000090"/>
                          </a:solidFill>
                          <a:effectLst/>
                          <a:latin typeface="Arial"/>
                          <a:ea typeface="ＭＳ Ｐゴシック" charset="0"/>
                          <a:cs typeface="Arial"/>
                        </a:rPr>
                        <a:t>/</a:t>
                      </a:r>
                      <a:r>
                        <a:rPr kumimoji="0" lang="ru-RU" sz="1600" b="0" i="1" u="none" strike="noStrike" cap="none" normalizeH="0" baseline="0" dirty="0" err="1">
                          <a:ln>
                            <a:noFill/>
                          </a:ln>
                          <a:solidFill>
                            <a:srgbClr val="000090"/>
                          </a:solidFill>
                          <a:effectLst/>
                          <a:latin typeface="Arial"/>
                          <a:ea typeface="ＭＳ Ｐゴシック" charset="0"/>
                          <a:cs typeface="Arial"/>
                        </a:rPr>
                        <a:t>мкс</a:t>
                      </a:r>
                      <a:r>
                        <a:rPr kumimoji="0" lang="en-US" sz="1600" b="0" i="1" u="none" strike="noStrike" cap="none" normalizeH="0" baseline="0" dirty="0">
                          <a:ln>
                            <a:noFill/>
                          </a:ln>
                          <a:solidFill>
                            <a:srgbClr val="000090"/>
                          </a:solidFill>
                          <a:effectLst/>
                          <a:latin typeface="Arial"/>
                          <a:ea typeface="ＭＳ Ｐゴシック" charset="0"/>
                          <a:cs typeface="Arial"/>
                        </a:rPr>
                        <a:t>;</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4"/>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время </a:t>
                      </a:r>
                      <a:r>
                        <a:rPr kumimoji="0" lang="ru-RU" sz="1600" b="0" i="0" u="none" strike="noStrike" cap="none" normalizeH="0" baseline="0" dirty="0" err="1">
                          <a:ln>
                            <a:noFill/>
                          </a:ln>
                          <a:solidFill>
                            <a:srgbClr val="000090"/>
                          </a:solidFill>
                          <a:effectLst/>
                          <a:latin typeface="Arial"/>
                          <a:ea typeface="ＭＳ Ｐゴシック" charset="0"/>
                          <a:cs typeface="Arial"/>
                        </a:rPr>
                        <a:t>др</a:t>
                      </a:r>
                      <a:r>
                        <a:rPr kumimoji="0" lang="ru-RU" sz="1600" b="0" i="0" u="none" strike="noStrike" cap="none" normalizeH="0" baseline="0" dirty="0">
                          <a:ln>
                            <a:noFill/>
                          </a:ln>
                          <a:solidFill>
                            <a:srgbClr val="000090"/>
                          </a:solidFill>
                          <a:effectLst/>
                          <a:latin typeface="Arial"/>
                          <a:ea typeface="ＭＳ Ｐゴシック" charset="0"/>
                          <a:cs typeface="Arial"/>
                        </a:rPr>
                        <a:t>-фа</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&lt; 30</a:t>
                      </a:r>
                      <a:r>
                        <a:rPr kumimoji="0" lang="ru-RU" sz="1600" b="0" i="1" u="none" strike="noStrike" cap="none" normalizeH="0" baseline="0" dirty="0">
                          <a:ln>
                            <a:noFill/>
                          </a:ln>
                          <a:solidFill>
                            <a:srgbClr val="000090"/>
                          </a:solidFill>
                          <a:effectLst/>
                          <a:latin typeface="Arial"/>
                          <a:ea typeface="ＭＳ Ｐゴシック" charset="0"/>
                          <a:cs typeface="Arial"/>
                        </a:rPr>
                        <a:t> </a:t>
                      </a:r>
                      <a:r>
                        <a:rPr kumimoji="0" lang="ru-RU" sz="1600" b="0" i="1" u="none" strike="noStrike" cap="none" normalizeH="0" baseline="0" dirty="0" err="1">
                          <a:ln>
                            <a:noFill/>
                          </a:ln>
                          <a:solidFill>
                            <a:srgbClr val="000090"/>
                          </a:solidFill>
                          <a:effectLst/>
                          <a:latin typeface="Arial"/>
                          <a:ea typeface="ＭＳ Ｐゴシック" charset="0"/>
                          <a:cs typeface="Arial"/>
                        </a:rPr>
                        <a:t>мс</a:t>
                      </a:r>
                      <a:r>
                        <a:rPr kumimoji="0" lang="en-US" sz="1600" b="0" i="1" u="none" strike="noStrike" cap="none" normalizeH="0" baseline="0" dirty="0">
                          <a:ln>
                            <a:noFill/>
                          </a:ln>
                          <a:solidFill>
                            <a:srgbClr val="000090"/>
                          </a:solidFill>
                          <a:effectLst/>
                          <a:latin typeface="Arial"/>
                          <a:ea typeface="ＭＳ Ｐゴシック" charset="0"/>
                          <a:cs typeface="Arial"/>
                        </a:rPr>
                        <a:t>;</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5"/>
                  </a:ext>
                </a:extLst>
              </a:tr>
              <a:tr h="28339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a:ln>
                            <a:noFill/>
                          </a:ln>
                          <a:solidFill>
                            <a:srgbClr val="000090"/>
                          </a:solidFill>
                          <a:effectLst/>
                          <a:latin typeface="Arial"/>
                          <a:ea typeface="ＭＳ Ｐゴシック" charset="0"/>
                          <a:cs typeface="Arial"/>
                        </a:rPr>
                        <a:t>N R</a:t>
                      </a:r>
                      <a:r>
                        <a:rPr kumimoji="0" lang="ru-RU" sz="1600" b="0" i="0" u="none" strike="noStrike" cap="none" normalizeH="0" baseline="0" dirty="0">
                          <a:ln>
                            <a:noFill/>
                          </a:ln>
                          <a:solidFill>
                            <a:srgbClr val="000090"/>
                          </a:solidFill>
                          <a:effectLst/>
                          <a:latin typeface="Arial"/>
                          <a:ea typeface="ＭＳ Ｐゴシック" charset="0"/>
                          <a:cs typeface="Arial"/>
                        </a:rPr>
                        <a:t>/</a:t>
                      </a:r>
                      <a:r>
                        <a:rPr kumimoji="0" lang="en-US" sz="1600" b="0" i="0" u="none" strike="noStrike" cap="none" normalizeH="0" baseline="0" dirty="0">
                          <a:ln>
                            <a:noFill/>
                          </a:ln>
                          <a:solidFill>
                            <a:srgbClr val="000090"/>
                          </a:solidFill>
                          <a:effectLst/>
                          <a:latin typeface="Arial"/>
                          <a:ea typeface="ＭＳ Ｐゴシック" charset="0"/>
                          <a:cs typeface="Arial"/>
                        </a:rPr>
                        <a:t>O </a:t>
                      </a:r>
                      <a:r>
                        <a:rPr kumimoji="0" lang="ru-RU" sz="1600" b="0" i="0" u="none" strike="noStrike" cap="none" normalizeH="0" baseline="0" dirty="0">
                          <a:ln>
                            <a:noFill/>
                          </a:ln>
                          <a:solidFill>
                            <a:srgbClr val="000090"/>
                          </a:solidFill>
                          <a:effectLst/>
                          <a:latin typeface="Arial"/>
                          <a:ea typeface="ＭＳ Ｐゴシック" charset="0"/>
                          <a:cs typeface="Arial"/>
                        </a:rPr>
                        <a:t>камер</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12 + 12</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6"/>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каналы</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1" i="1" u="none" strike="noStrike" cap="none" normalizeH="0" baseline="0" dirty="0">
                          <a:ln>
                            <a:noFill/>
                          </a:ln>
                          <a:solidFill>
                            <a:srgbClr val="000090"/>
                          </a:solidFill>
                          <a:effectLst/>
                          <a:latin typeface="Arial"/>
                          <a:ea typeface="ＭＳ Ｐゴシック" charset="0"/>
                          <a:cs typeface="Arial"/>
                        </a:rPr>
                        <a:t>95</a:t>
                      </a:r>
                      <a:r>
                        <a:rPr kumimoji="0" lang="ru-RU" sz="1600" b="1" i="1" u="none" strike="noStrike" cap="none" normalizeH="0" baseline="0" dirty="0">
                          <a:ln>
                            <a:noFill/>
                          </a:ln>
                          <a:solidFill>
                            <a:srgbClr val="000090"/>
                          </a:solidFill>
                          <a:effectLst/>
                          <a:latin typeface="Arial"/>
                          <a:ea typeface="ＭＳ Ｐゴシック" charset="0"/>
                          <a:cs typeface="Arial"/>
                        </a:rPr>
                        <a:t> </a:t>
                      </a:r>
                      <a:r>
                        <a:rPr kumimoji="0" lang="en-US" sz="1600" b="1" i="1" u="none" strike="noStrike" cap="none" normalizeH="0" baseline="0" dirty="0">
                          <a:ln>
                            <a:noFill/>
                          </a:ln>
                          <a:solidFill>
                            <a:srgbClr val="000090"/>
                          </a:solidFill>
                          <a:effectLst/>
                          <a:latin typeface="Arial"/>
                          <a:ea typeface="ＭＳ Ｐゴシック" charset="0"/>
                          <a:cs typeface="Arial"/>
                        </a:rPr>
                        <a:t>232</a:t>
                      </a:r>
                      <a:endParaRPr kumimoji="0" lang="ru-RU" sz="1600" b="1"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7"/>
                  </a:ext>
                </a:extLst>
              </a:tr>
              <a:tr h="160338">
                <a:tc>
                  <a:txBody>
                    <a:bodyPr/>
                    <a:lstStyle/>
                    <a:p>
                      <a:pPr marL="0" marR="0" lvl="0" indent="20638" algn="l" defTabSz="914400" rtl="0" eaLnBrk="1" fontAlgn="base" latinLnBrk="0" hangingPunct="1">
                        <a:lnSpc>
                          <a:spcPct val="115000"/>
                        </a:lnSpc>
                        <a:spcBef>
                          <a:spcPct val="0"/>
                        </a:spcBef>
                        <a:spcAft>
                          <a:spcPct val="0"/>
                        </a:spcAft>
                        <a:buClrTx/>
                        <a:buSzTx/>
                        <a:buFontTx/>
                        <a:buNone/>
                        <a:tabLst/>
                      </a:pPr>
                      <a:r>
                        <a:rPr kumimoji="0" lang="ru-RU" sz="1600" b="0" i="0" u="none" strike="noStrike" cap="none" normalizeH="0" baseline="0" dirty="0">
                          <a:ln>
                            <a:noFill/>
                          </a:ln>
                          <a:solidFill>
                            <a:srgbClr val="000090"/>
                          </a:solidFill>
                          <a:effectLst/>
                          <a:latin typeface="Arial"/>
                          <a:ea typeface="ＭＳ Ｐゴシック" charset="0"/>
                          <a:cs typeface="Arial"/>
                        </a:rPr>
                        <a:t>макс. частота</a:t>
                      </a: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tc>
                  <a:txBody>
                    <a:bodyPr/>
                    <a:lstStyle/>
                    <a:p>
                      <a:pPr marL="0" marR="0" lvl="0" indent="20638" algn="r" defTabSz="914400" rtl="0" eaLnBrk="1" fontAlgn="base" latinLnBrk="0" hangingPunct="1">
                        <a:lnSpc>
                          <a:spcPct val="115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a:ea typeface="ＭＳ Ｐゴシック" charset="0"/>
                          <a:cs typeface="Arial"/>
                        </a:rPr>
                        <a:t>~ 7 </a:t>
                      </a:r>
                      <a:r>
                        <a:rPr kumimoji="0" lang="en-US" sz="1600" b="0" i="1" u="none" strike="noStrike" cap="none" normalizeH="0" baseline="0" dirty="0" err="1">
                          <a:ln>
                            <a:noFill/>
                          </a:ln>
                          <a:solidFill>
                            <a:srgbClr val="000090"/>
                          </a:solidFill>
                          <a:effectLst/>
                          <a:latin typeface="Arial"/>
                          <a:ea typeface="ＭＳ Ｐゴシック" charset="0"/>
                          <a:cs typeface="Arial"/>
                        </a:rPr>
                        <a:t>kGz</a:t>
                      </a:r>
                      <a:endParaRPr kumimoji="0" lang="ru-RU" sz="1600" b="0" i="1" u="none" strike="noStrike" cap="none" normalizeH="0" baseline="0" dirty="0">
                        <a:ln>
                          <a:noFill/>
                        </a:ln>
                        <a:solidFill>
                          <a:srgbClr val="000090"/>
                        </a:solidFill>
                        <a:effectLst/>
                        <a:latin typeface="Arial"/>
                        <a:ea typeface="ＭＳ Ｐゴシック" charset="0"/>
                        <a:cs typeface="Arial"/>
                      </a:endParaRPr>
                    </a:p>
                  </a:txBody>
                  <a:tcPr marL="47470" marR="4747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CEB"/>
                    </a:solidFill>
                  </a:tcPr>
                </a:tc>
                <a:extLst>
                  <a:ext uri="{0D108BD9-81ED-4DB2-BD59-A6C34878D82A}">
                    <a16:rowId xmlns:a16="http://schemas.microsoft.com/office/drawing/2014/main" val="10008"/>
                  </a:ext>
                </a:extLst>
              </a:tr>
            </a:tbl>
          </a:graphicData>
        </a:graphic>
      </p:graphicFrame>
      <p:sp>
        <p:nvSpPr>
          <p:cNvPr id="21" name="TextBox 20">
            <a:extLst>
              <a:ext uri="{FF2B5EF4-FFF2-40B4-BE49-F238E27FC236}">
                <a16:creationId xmlns:a16="http://schemas.microsoft.com/office/drawing/2014/main" id="{65A6ABC5-D38B-4F49-8A7D-B9542B5B8DDB}"/>
              </a:ext>
            </a:extLst>
          </p:cNvPr>
          <p:cNvSpPr txBox="1"/>
          <p:nvPr/>
        </p:nvSpPr>
        <p:spPr>
          <a:xfrm>
            <a:off x="3273156" y="2673560"/>
            <a:ext cx="3017814" cy="369332"/>
          </a:xfrm>
          <a:prstGeom prst="rect">
            <a:avLst/>
          </a:prstGeom>
          <a:noFill/>
        </p:spPr>
        <p:txBody>
          <a:bodyPr wrap="none" rtlCol="0">
            <a:spAutoFit/>
          </a:bodyPr>
          <a:lstStyle/>
          <a:p>
            <a:r>
              <a:rPr lang="ru-RU" i="1" dirty="0">
                <a:solidFill>
                  <a:schemeClr val="bg1"/>
                </a:solidFill>
                <a:latin typeface="Arial" panose="020B0604020202020204" pitchFamily="34" charset="0"/>
                <a:cs typeface="Arial" panose="020B0604020202020204" pitchFamily="34" charset="0"/>
              </a:rPr>
              <a:t>сборка в чистой комнате</a:t>
            </a:r>
          </a:p>
        </p:txBody>
      </p:sp>
      <p:pic>
        <p:nvPicPr>
          <p:cNvPr id="22" name="Picture 6" descr="NICA-Logo_4c">
            <a:extLst>
              <a:ext uri="{FF2B5EF4-FFF2-40B4-BE49-F238E27FC236}">
                <a16:creationId xmlns:a16="http://schemas.microsoft.com/office/drawing/2014/main" id="{038A8777-4A0D-7248-9F7A-9C67C225529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252" y="34090"/>
            <a:ext cx="1333500" cy="6568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4" name="Picture 3" descr="D:\babkin\NIKA-MPD\ToF_RPC\documents_15\ToF_TDR\Lobastov_MC\mpd_geov7.png">
            <a:extLst>
              <a:ext uri="{FF2B5EF4-FFF2-40B4-BE49-F238E27FC236}">
                <a16:creationId xmlns:a16="http://schemas.microsoft.com/office/drawing/2014/main" id="{7CDD24F1-EB3F-A941-B535-95D830477AE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l="11583" t="2973" r="13470" b="3965"/>
          <a:stretch>
            <a:fillRect/>
          </a:stretch>
        </p:blipFill>
        <p:spPr bwMode="auto">
          <a:xfrm>
            <a:off x="0" y="3581093"/>
            <a:ext cx="3759200" cy="2802312"/>
          </a:xfrm>
          <a:prstGeom prst="rect">
            <a:avLst/>
          </a:prstGeom>
          <a:noFill/>
        </p:spPr>
      </p:pic>
      <p:sp>
        <p:nvSpPr>
          <p:cNvPr id="25" name="TextBox 24">
            <a:extLst>
              <a:ext uri="{FF2B5EF4-FFF2-40B4-BE49-F238E27FC236}">
                <a16:creationId xmlns:a16="http://schemas.microsoft.com/office/drawing/2014/main" id="{6334BB48-B57E-CC4A-B3D8-5BB98A4640CD}"/>
              </a:ext>
            </a:extLst>
          </p:cNvPr>
          <p:cNvSpPr txBox="1"/>
          <p:nvPr/>
        </p:nvSpPr>
        <p:spPr>
          <a:xfrm>
            <a:off x="407859" y="4199069"/>
            <a:ext cx="2142520" cy="1015663"/>
          </a:xfrm>
          <a:prstGeom prst="rect">
            <a:avLst/>
          </a:prstGeom>
          <a:solidFill>
            <a:srgbClr val="FFF6DB"/>
          </a:solidFill>
        </p:spPr>
        <p:txBody>
          <a:bodyPr wrap="square" rtlCol="0">
            <a:spAutoFit/>
          </a:bodyPr>
          <a:lstStyle/>
          <a:p>
            <a:r>
              <a:rPr lang="en-US" sz="2000" b="1" dirty="0">
                <a:solidFill>
                  <a:srgbClr val="000090"/>
                </a:solidFill>
                <a:latin typeface="Arial"/>
                <a:cs typeface="Arial"/>
              </a:rPr>
              <a:t>28</a:t>
            </a:r>
            <a:r>
              <a:rPr lang="en-US" sz="2000" dirty="0">
                <a:solidFill>
                  <a:srgbClr val="000090"/>
                </a:solidFill>
                <a:latin typeface="Arial"/>
                <a:cs typeface="Arial"/>
              </a:rPr>
              <a:t> </a:t>
            </a:r>
            <a:r>
              <a:rPr lang="ru-RU" sz="2000" i="1" dirty="0">
                <a:solidFill>
                  <a:srgbClr val="000090"/>
                </a:solidFill>
                <a:latin typeface="Arial"/>
                <a:cs typeface="Arial"/>
              </a:rPr>
              <a:t>модулей</a:t>
            </a:r>
            <a:endParaRPr lang="en-US" sz="2000" i="1" dirty="0">
              <a:solidFill>
                <a:srgbClr val="000090"/>
              </a:solidFill>
              <a:latin typeface="Arial"/>
              <a:cs typeface="Arial"/>
            </a:endParaRPr>
          </a:p>
          <a:p>
            <a:r>
              <a:rPr lang="en-US" sz="2000" b="1" dirty="0">
                <a:solidFill>
                  <a:srgbClr val="000090"/>
                </a:solidFill>
                <a:latin typeface="Arial"/>
                <a:cs typeface="Arial"/>
              </a:rPr>
              <a:t>280</a:t>
            </a:r>
            <a:r>
              <a:rPr lang="en-US" sz="2000" dirty="0">
                <a:solidFill>
                  <a:srgbClr val="000090"/>
                </a:solidFill>
                <a:latin typeface="Arial"/>
                <a:cs typeface="Arial"/>
              </a:rPr>
              <a:t> </a:t>
            </a:r>
            <a:r>
              <a:rPr lang="ru-RU" sz="2000" i="1" dirty="0">
                <a:solidFill>
                  <a:srgbClr val="000090"/>
                </a:solidFill>
                <a:latin typeface="Arial"/>
                <a:cs typeface="Arial"/>
              </a:rPr>
              <a:t>пр. камер</a:t>
            </a:r>
            <a:endParaRPr lang="en-US" sz="2000" i="1" dirty="0">
              <a:solidFill>
                <a:srgbClr val="000090"/>
              </a:solidFill>
              <a:latin typeface="Arial"/>
              <a:cs typeface="Arial"/>
            </a:endParaRPr>
          </a:p>
          <a:p>
            <a:r>
              <a:rPr lang="en-US" sz="2000" b="1" dirty="0">
                <a:solidFill>
                  <a:srgbClr val="000090"/>
                </a:solidFill>
                <a:latin typeface="Arial"/>
                <a:cs typeface="Arial"/>
              </a:rPr>
              <a:t>13 440 </a:t>
            </a:r>
            <a:r>
              <a:rPr lang="ru-RU" sz="2000" i="1" dirty="0">
                <a:solidFill>
                  <a:srgbClr val="000090"/>
                </a:solidFill>
                <a:latin typeface="Arial"/>
                <a:cs typeface="Arial"/>
              </a:rPr>
              <a:t>каналов</a:t>
            </a:r>
            <a:endParaRPr lang="en-US" sz="2000" dirty="0">
              <a:latin typeface="Arial"/>
              <a:cs typeface="Arial"/>
            </a:endParaRPr>
          </a:p>
        </p:txBody>
      </p:sp>
      <p:pic>
        <p:nvPicPr>
          <p:cNvPr id="26" name="Рисунок 28">
            <a:extLst>
              <a:ext uri="{FF2B5EF4-FFF2-40B4-BE49-F238E27FC236}">
                <a16:creationId xmlns:a16="http://schemas.microsoft.com/office/drawing/2014/main" id="{A1E5ECEB-496A-C946-9742-C2C4E52067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95752" y="5858238"/>
            <a:ext cx="1687141" cy="877352"/>
          </a:xfrm>
          <a:prstGeom prst="rect">
            <a:avLst/>
          </a:prstGeom>
          <a:ln>
            <a:noFill/>
          </a:ln>
          <a:effectLst>
            <a:outerShdw blurRad="190500" algn="tl" rotWithShape="0">
              <a:srgbClr val="000000">
                <a:alpha val="70000"/>
              </a:srgbClr>
            </a:outerShdw>
          </a:effectLst>
        </p:spPr>
      </p:pic>
      <p:pic>
        <p:nvPicPr>
          <p:cNvPr id="27" name="Рисунок 8">
            <a:extLst>
              <a:ext uri="{FF2B5EF4-FFF2-40B4-BE49-F238E27FC236}">
                <a16:creationId xmlns:a16="http://schemas.microsoft.com/office/drawing/2014/main" id="{35AD1EEE-6A5A-3E49-BA9C-B79509D534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76485" y="4784573"/>
            <a:ext cx="1797806" cy="1174861"/>
          </a:xfrm>
          <a:prstGeom prst="rect">
            <a:avLst/>
          </a:prstGeom>
          <a:ln>
            <a:noFill/>
          </a:ln>
          <a:effectLst>
            <a:outerShdw blurRad="190500" algn="tl" rotWithShape="0">
              <a:srgbClr val="000000">
                <a:alpha val="70000"/>
              </a:srgbClr>
            </a:outerShdw>
          </a:effectLst>
        </p:spPr>
      </p:pic>
      <p:sp>
        <p:nvSpPr>
          <p:cNvPr id="29" name="TextBox 28">
            <a:extLst>
              <a:ext uri="{FF2B5EF4-FFF2-40B4-BE49-F238E27FC236}">
                <a16:creationId xmlns:a16="http://schemas.microsoft.com/office/drawing/2014/main" id="{D1FE5703-F2A5-5A49-A4D7-33496C12F309}"/>
              </a:ext>
            </a:extLst>
          </p:cNvPr>
          <p:cNvSpPr txBox="1"/>
          <p:nvPr/>
        </p:nvSpPr>
        <p:spPr>
          <a:xfrm>
            <a:off x="3142478" y="5855933"/>
            <a:ext cx="1888533" cy="923330"/>
          </a:xfrm>
          <a:prstGeom prst="rect">
            <a:avLst/>
          </a:prstGeom>
          <a:solidFill>
            <a:srgbClr val="FFFFFF"/>
          </a:solidFill>
        </p:spPr>
        <p:txBody>
          <a:bodyPr wrap="square">
            <a:spAutoFit/>
          </a:bodyPr>
          <a:lstStyle/>
          <a:p>
            <a:pPr>
              <a:defRPr/>
            </a:pPr>
            <a:r>
              <a:rPr lang="en-US" i="1" dirty="0">
                <a:solidFill>
                  <a:srgbClr val="000090"/>
                </a:solidFill>
                <a:latin typeface="Arial"/>
                <a:cs typeface="Arial"/>
              </a:rPr>
              <a:t>R/O </a:t>
            </a:r>
            <a:r>
              <a:rPr lang="ru-RU" i="1" dirty="0">
                <a:solidFill>
                  <a:srgbClr val="000090"/>
                </a:solidFill>
                <a:latin typeface="Arial"/>
                <a:cs typeface="Arial"/>
              </a:rPr>
              <a:t>карты </a:t>
            </a:r>
          </a:p>
          <a:p>
            <a:pPr algn="r">
              <a:defRPr/>
            </a:pPr>
            <a:r>
              <a:rPr lang="ru-RU" i="1" dirty="0">
                <a:solidFill>
                  <a:srgbClr val="000090"/>
                </a:solidFill>
                <a:latin typeface="Arial"/>
                <a:cs typeface="Arial"/>
              </a:rPr>
              <a:t>с </a:t>
            </a:r>
            <a:r>
              <a:rPr lang="en-US" i="1" dirty="0">
                <a:solidFill>
                  <a:srgbClr val="000090"/>
                </a:solidFill>
                <a:latin typeface="Arial"/>
                <a:cs typeface="Arial"/>
              </a:rPr>
              <a:t>NINO </a:t>
            </a:r>
            <a:r>
              <a:rPr lang="ru-RU" i="1" dirty="0">
                <a:solidFill>
                  <a:srgbClr val="000090"/>
                </a:solidFill>
                <a:latin typeface="Arial"/>
                <a:cs typeface="Arial"/>
              </a:rPr>
              <a:t>и</a:t>
            </a:r>
            <a:r>
              <a:rPr lang="en-US" i="1" dirty="0">
                <a:solidFill>
                  <a:srgbClr val="000090"/>
                </a:solidFill>
                <a:latin typeface="Arial"/>
                <a:cs typeface="Arial"/>
              </a:rPr>
              <a:t> HPTC</a:t>
            </a:r>
          </a:p>
          <a:p>
            <a:pPr algn="r">
              <a:defRPr/>
            </a:pPr>
            <a:r>
              <a:rPr lang="ru-RU" i="1" dirty="0">
                <a:solidFill>
                  <a:srgbClr val="000090"/>
                </a:solidFill>
                <a:latin typeface="Arial"/>
                <a:cs typeface="Arial"/>
              </a:rPr>
              <a:t>произведены</a:t>
            </a:r>
            <a:endParaRPr lang="en-US" i="1" dirty="0">
              <a:solidFill>
                <a:srgbClr val="000090"/>
              </a:solidFill>
              <a:latin typeface="Arial"/>
              <a:cs typeface="Arial"/>
            </a:endParaRPr>
          </a:p>
        </p:txBody>
      </p:sp>
      <p:pic>
        <p:nvPicPr>
          <p:cNvPr id="30" name="Рисунок 1">
            <a:extLst>
              <a:ext uri="{FF2B5EF4-FFF2-40B4-BE49-F238E27FC236}">
                <a16:creationId xmlns:a16="http://schemas.microsoft.com/office/drawing/2014/main" id="{56682519-92A2-BE47-B921-DE2002919104}"/>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14000"/>
                    </a14:imgEffect>
                    <a14:imgEffect>
                      <a14:brightnessContrast bright="-8000" contrast="-8000"/>
                    </a14:imgEffect>
                  </a14:imgLayer>
                </a14:imgProps>
              </a:ext>
              <a:ext uri="{28A0092B-C50C-407E-A947-70E740481C1C}">
                <a14:useLocalDpi xmlns:a14="http://schemas.microsoft.com/office/drawing/2010/main"/>
              </a:ext>
            </a:extLst>
          </a:blip>
          <a:srcRect r="3151"/>
          <a:stretch/>
        </p:blipFill>
        <p:spPr>
          <a:xfrm>
            <a:off x="6292076" y="3611355"/>
            <a:ext cx="2799774" cy="2667364"/>
          </a:xfrm>
          <a:prstGeom prst="rect">
            <a:avLst/>
          </a:prstGeom>
        </p:spPr>
      </p:pic>
      <p:cxnSp>
        <p:nvCxnSpPr>
          <p:cNvPr id="31" name="Straight Arrow Connector 30">
            <a:extLst>
              <a:ext uri="{FF2B5EF4-FFF2-40B4-BE49-F238E27FC236}">
                <a16:creationId xmlns:a16="http://schemas.microsoft.com/office/drawing/2014/main" id="{BEC93CD2-DB85-C44C-AA67-9690440CC4CB}"/>
              </a:ext>
            </a:extLst>
          </p:cNvPr>
          <p:cNvCxnSpPr>
            <a:cxnSpLocks/>
          </p:cNvCxnSpPr>
          <p:nvPr/>
        </p:nvCxnSpPr>
        <p:spPr>
          <a:xfrm flipV="1">
            <a:off x="7850060" y="4162940"/>
            <a:ext cx="807146" cy="793409"/>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E8A0EE58-8361-FE44-A8A8-8B1349016CD8}"/>
              </a:ext>
            </a:extLst>
          </p:cNvPr>
          <p:cNvSpPr txBox="1"/>
          <p:nvPr/>
        </p:nvSpPr>
        <p:spPr>
          <a:xfrm>
            <a:off x="6983160" y="4173659"/>
            <a:ext cx="1330037" cy="400110"/>
          </a:xfrm>
          <a:prstGeom prst="rect">
            <a:avLst/>
          </a:prstGeom>
          <a:noFill/>
        </p:spPr>
        <p:txBody>
          <a:bodyPr wrap="square" rtlCol="0">
            <a:spAutoFit/>
          </a:bodyPr>
          <a:lstStyle/>
          <a:p>
            <a:r>
              <a:rPr lang="en-US" sz="2000" i="1" dirty="0">
                <a:solidFill>
                  <a:srgbClr val="000090"/>
                </a:solidFill>
              </a:rPr>
              <a:t>R= 170 cm</a:t>
            </a:r>
          </a:p>
        </p:txBody>
      </p:sp>
      <p:pic>
        <p:nvPicPr>
          <p:cNvPr id="33" name="Рисунок 2">
            <a:extLst>
              <a:ext uri="{FF2B5EF4-FFF2-40B4-BE49-F238E27FC236}">
                <a16:creationId xmlns:a16="http://schemas.microsoft.com/office/drawing/2014/main" id="{5D497455-A118-DC49-8EBD-BDD59A71E631}"/>
              </a:ext>
            </a:extLst>
          </p:cNvPr>
          <p:cNvPicPr/>
          <p:nvPr/>
        </p:nvPicPr>
        <p:blipFill>
          <a:blip r:embed="rId10"/>
          <a:srcRect t="7301" b="8427"/>
          <a:stretch/>
        </p:blipFill>
        <p:spPr>
          <a:xfrm>
            <a:off x="3794826" y="3607585"/>
            <a:ext cx="2841960" cy="1294227"/>
          </a:xfrm>
          <a:prstGeom prst="rect">
            <a:avLst/>
          </a:prstGeom>
          <a:ln>
            <a:noFill/>
          </a:ln>
        </p:spPr>
      </p:pic>
      <p:pic>
        <p:nvPicPr>
          <p:cNvPr id="34" name="Рисунок 10">
            <a:extLst>
              <a:ext uri="{FF2B5EF4-FFF2-40B4-BE49-F238E27FC236}">
                <a16:creationId xmlns:a16="http://schemas.microsoft.com/office/drawing/2014/main" id="{63423DE9-A770-2D41-A6E8-AD392C446C6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56760" y="5232222"/>
            <a:ext cx="2133600" cy="1601662"/>
          </a:xfrm>
          <a:prstGeom prst="rect">
            <a:avLst/>
          </a:prstGeom>
        </p:spPr>
      </p:pic>
      <p:pic>
        <p:nvPicPr>
          <p:cNvPr id="35" name="Рисунок 5">
            <a:extLst>
              <a:ext uri="{FF2B5EF4-FFF2-40B4-BE49-F238E27FC236}">
                <a16:creationId xmlns:a16="http://schemas.microsoft.com/office/drawing/2014/main" id="{302E6D00-F827-1447-9ABA-FF2C83D4C9DF}"/>
              </a:ext>
            </a:extLst>
          </p:cNvPr>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959410" y="5211970"/>
            <a:ext cx="2160840" cy="1620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86BD8B3E-BBB0-8F4A-BC18-D778AD2820E6}"/>
              </a:ext>
            </a:extLst>
          </p:cNvPr>
          <p:cNvSpPr txBox="1"/>
          <p:nvPr/>
        </p:nvSpPr>
        <p:spPr>
          <a:xfrm>
            <a:off x="3982220" y="4772273"/>
            <a:ext cx="5109632" cy="369332"/>
          </a:xfrm>
          <a:prstGeom prst="rect">
            <a:avLst/>
          </a:prstGeom>
          <a:solidFill>
            <a:srgbClr val="CBFFFB"/>
          </a:solidFill>
        </p:spPr>
        <p:txBody>
          <a:bodyPr wrap="square">
            <a:spAutoFit/>
          </a:bodyPr>
          <a:lstStyle/>
          <a:p>
            <a:pPr algn="ctr">
              <a:defRPr/>
            </a:pPr>
            <a:r>
              <a:rPr lang="en-US" b="1" i="1" dirty="0">
                <a:solidFill>
                  <a:srgbClr val="000090"/>
                </a:solidFill>
                <a:latin typeface="Arial"/>
                <a:cs typeface="Arial"/>
              </a:rPr>
              <a:t>20</a:t>
            </a:r>
            <a:r>
              <a:rPr lang="en-US" i="1" dirty="0">
                <a:solidFill>
                  <a:srgbClr val="000090"/>
                </a:solidFill>
                <a:latin typeface="Arial"/>
                <a:cs typeface="Arial"/>
              </a:rPr>
              <a:t>% </a:t>
            </a:r>
            <a:r>
              <a:rPr lang="ru-RU" i="1" dirty="0">
                <a:solidFill>
                  <a:srgbClr val="000090"/>
                </a:solidFill>
                <a:latin typeface="Arial"/>
                <a:cs typeface="Arial"/>
              </a:rPr>
              <a:t>модулей собрано и протестировано</a:t>
            </a:r>
            <a:endParaRPr lang="en-US" i="1" dirty="0">
              <a:solidFill>
                <a:srgbClr val="000090"/>
              </a:solidFill>
              <a:latin typeface="Arial"/>
              <a:cs typeface="Arial"/>
            </a:endParaRPr>
          </a:p>
        </p:txBody>
      </p:sp>
      <p:sp>
        <p:nvSpPr>
          <p:cNvPr id="23" name="Заголовок 3">
            <a:extLst>
              <a:ext uri="{FF2B5EF4-FFF2-40B4-BE49-F238E27FC236}">
                <a16:creationId xmlns:a16="http://schemas.microsoft.com/office/drawing/2014/main" id="{F821A13C-D669-4349-9C74-00F67ED8A924}"/>
              </a:ext>
            </a:extLst>
          </p:cNvPr>
          <p:cNvSpPr txBox="1">
            <a:spLocks/>
          </p:cNvSpPr>
          <p:nvPr/>
        </p:nvSpPr>
        <p:spPr>
          <a:xfrm>
            <a:off x="2146107" y="3129480"/>
            <a:ext cx="5109633"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glow>
                    <a:schemeClr val="accent1">
                      <a:alpha val="40000"/>
                    </a:schemeClr>
                  </a:glow>
                  <a:reflection endPos="0" dist="50800" dir="5400000" sy="-100000" algn="bl" rotWithShape="0"/>
                </a:effectLst>
                <a:latin typeface="Arial"/>
                <a:cs typeface="Arial"/>
              </a:rPr>
              <a:t>Время пролетная система </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(TOF)</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Tree>
    <p:extLst>
      <p:ext uri="{BB962C8B-B14F-4D97-AF65-F5344CB8AC3E}">
        <p14:creationId xmlns:p14="http://schemas.microsoft.com/office/powerpoint/2010/main" val="4268113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2</a:t>
            </a:fld>
            <a:endParaRPr lang="en-US"/>
          </a:p>
        </p:txBody>
      </p:sp>
      <p:sp>
        <p:nvSpPr>
          <p:cNvPr id="8" name="TextBox 7">
            <a:extLst>
              <a:ext uri="{FF2B5EF4-FFF2-40B4-BE49-F238E27FC236}">
                <a16:creationId xmlns:a16="http://schemas.microsoft.com/office/drawing/2014/main" id="{CFBA93F5-F8A8-4443-AA3A-F69D731BF31B}"/>
              </a:ext>
            </a:extLst>
          </p:cNvPr>
          <p:cNvSpPr txBox="1"/>
          <p:nvPr/>
        </p:nvSpPr>
        <p:spPr>
          <a:xfrm>
            <a:off x="723900" y="385919"/>
            <a:ext cx="7302500" cy="1200329"/>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1. Создание ускорительного комплекса, </a:t>
            </a:r>
            <a:endParaRPr lang="en-US" sz="2400" b="1" dirty="0">
              <a:solidFill>
                <a:srgbClr val="002060"/>
              </a:solidFill>
              <a:latin typeface="Arial" panose="020B0604020202020204" pitchFamily="34" charset="0"/>
              <a:cs typeface="Arial" panose="020B0604020202020204" pitchFamily="34" charset="0"/>
            </a:endParaRPr>
          </a:p>
          <a:p>
            <a:pPr lvl="0" defTabSz="914400">
              <a:defRPr/>
            </a:pPr>
            <a:r>
              <a:rPr lang="ru-RU" sz="2400" b="1" dirty="0">
                <a:solidFill>
                  <a:srgbClr val="002060"/>
                </a:solidFill>
                <a:latin typeface="Arial" panose="020B0604020202020204" pitchFamily="34" charset="0"/>
                <a:cs typeface="Arial" panose="020B0604020202020204" pitchFamily="34" charset="0"/>
              </a:rPr>
              <a:t>включающего </a:t>
            </a:r>
            <a:r>
              <a:rPr lang="ru-RU" sz="2400" b="1" dirty="0" err="1">
                <a:solidFill>
                  <a:srgbClr val="002060"/>
                </a:solidFill>
                <a:latin typeface="Arial" panose="020B0604020202020204" pitchFamily="34" charset="0"/>
                <a:cs typeface="Arial" panose="020B0604020202020204" pitchFamily="34" charset="0"/>
              </a:rPr>
              <a:t>бустерныи</a:t>
            </a:r>
            <a:r>
              <a:rPr lang="ru-RU" sz="2400" b="1" dirty="0">
                <a:solidFill>
                  <a:srgbClr val="002060"/>
                </a:solidFill>
                <a:latin typeface="Arial" panose="020B0604020202020204" pitchFamily="34" charset="0"/>
                <a:cs typeface="Arial" panose="020B0604020202020204" pitchFamily="34" charset="0"/>
              </a:rPr>
              <a:t>̆ синхротрон </a:t>
            </a:r>
          </a:p>
          <a:p>
            <a:pPr lvl="0" algn="r" defTabSz="914400">
              <a:defRPr/>
            </a:pPr>
            <a:r>
              <a:rPr lang="en-US" sz="2400" b="1" dirty="0">
                <a:solidFill>
                  <a:srgbClr val="002060"/>
                </a:solidFill>
                <a:latin typeface="Arial" panose="020B0604020202020204" pitchFamily="34" charset="0"/>
                <a:cs typeface="Arial" panose="020B0604020202020204" pitchFamily="34" charset="0"/>
              </a:rPr>
              <a:t> </a:t>
            </a:r>
            <a:r>
              <a:rPr lang="ru-RU" sz="2400" b="1" dirty="0">
                <a:solidFill>
                  <a:srgbClr val="002060"/>
                </a:solidFill>
                <a:latin typeface="Arial" panose="020B0604020202020204" pitchFamily="34" charset="0"/>
                <a:cs typeface="Arial" panose="020B0604020202020204" pitchFamily="34" charset="0"/>
              </a:rPr>
              <a:t>и </a:t>
            </a:r>
            <a:r>
              <a:rPr lang="ru-RU" sz="2400" b="1" dirty="0" err="1">
                <a:solidFill>
                  <a:srgbClr val="002060"/>
                </a:solidFill>
                <a:latin typeface="Arial" panose="020B0604020202020204" pitchFamily="34" charset="0"/>
                <a:cs typeface="Arial" panose="020B0604020202020204" pitchFamily="34" charset="0"/>
              </a:rPr>
              <a:t>коллайдер</a:t>
            </a:r>
            <a:r>
              <a:rPr lang="ru-RU" sz="2400" b="1" dirty="0">
                <a:solidFill>
                  <a:srgbClr val="00206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3891131"/>
            <a:ext cx="1146468" cy="369332"/>
          </a:xfrm>
          <a:prstGeom prst="rect">
            <a:avLst/>
          </a:prstGeom>
          <a:noFill/>
        </p:spPr>
        <p:txBody>
          <a:bodyPr wrap="none" rtlCol="0">
            <a:spAutoFit/>
          </a:bodyPr>
          <a:lstStyle/>
          <a:p>
            <a:r>
              <a:rPr lang="ru-RU" b="1" dirty="0">
                <a:solidFill>
                  <a:srgbClr val="002060"/>
                </a:solidFill>
              </a:rPr>
              <a:t>81</a:t>
            </a:r>
            <a:r>
              <a:rPr lang="en-US" b="1" dirty="0">
                <a:solidFill>
                  <a:srgbClr val="002060"/>
                </a:solidFill>
              </a:rPr>
              <a:t>,2 / </a:t>
            </a:r>
            <a:r>
              <a:rPr lang="en-US" b="1" dirty="0">
                <a:solidFill>
                  <a:srgbClr val="FC0014"/>
                </a:solidFill>
              </a:rPr>
              <a:t>8,7</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47,0</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55,7</a:t>
            </a:r>
            <a:endParaRPr lang="ru-RU" b="1" dirty="0">
              <a:solidFill>
                <a:srgbClr val="FC0014"/>
              </a:solidFill>
            </a:endParaRPr>
          </a:p>
        </p:txBody>
      </p:sp>
    </p:spTree>
    <p:extLst>
      <p:ext uri="{BB962C8B-B14F-4D97-AF65-F5344CB8AC3E}">
        <p14:creationId xmlns:p14="http://schemas.microsoft.com/office/powerpoint/2010/main" val="1860447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F648FA35-EF1D-0648-86A7-C16F72BF028F}"/>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3490154" y="4086881"/>
            <a:ext cx="3278605" cy="2617675"/>
          </a:xfrm>
          <a:prstGeom prst="rect">
            <a:avLst/>
          </a:prstGeom>
          <a:noFill/>
          <a:extLst>
            <a:ext uri="{FAA26D3D-D897-4be2-8F04-BA451C77F1D7}">
              <ma14:placeholderFlag xmlns="" xmlns:ma14="http://schemas.microsoft.com/office/mac/drawingml/2011/main"/>
            </a:ext>
          </a:extLst>
        </p:spPr>
      </p:pic>
      <p:sp>
        <p:nvSpPr>
          <p:cNvPr id="21" name="TextBox 20">
            <a:extLst>
              <a:ext uri="{FF2B5EF4-FFF2-40B4-BE49-F238E27FC236}">
                <a16:creationId xmlns:a16="http://schemas.microsoft.com/office/drawing/2014/main" id="{5FFC5049-38AB-9E45-87C3-363F79838B84}"/>
              </a:ext>
            </a:extLst>
          </p:cNvPr>
          <p:cNvSpPr txBox="1"/>
          <p:nvPr/>
        </p:nvSpPr>
        <p:spPr>
          <a:xfrm>
            <a:off x="117270" y="581254"/>
            <a:ext cx="5186249" cy="400110"/>
          </a:xfrm>
          <a:prstGeom prst="rect">
            <a:avLst/>
          </a:prstGeom>
          <a:solidFill>
            <a:srgbClr val="F9DCCF"/>
          </a:solidFill>
        </p:spPr>
        <p:txBody>
          <a:bodyPr wrap="square" rtlCol="0">
            <a:spAutoFit/>
          </a:bodyPr>
          <a:lstStyle/>
          <a:p>
            <a:r>
              <a:rPr lang="en-US" sz="2000" b="1" dirty="0">
                <a:solidFill>
                  <a:srgbClr val="DE4E43"/>
                </a:solidFill>
                <a:latin typeface="Arial"/>
                <a:cs typeface="Arial"/>
              </a:rPr>
              <a:t>43</a:t>
            </a:r>
            <a:r>
              <a:rPr lang="ru-RU" sz="2000" b="1" dirty="0">
                <a:solidFill>
                  <a:srgbClr val="DE4E43"/>
                </a:solidFill>
                <a:latin typeface="Arial"/>
                <a:cs typeface="Arial"/>
              </a:rPr>
              <a:t>000</a:t>
            </a:r>
            <a:r>
              <a:rPr lang="en-US" sz="2000" dirty="0">
                <a:solidFill>
                  <a:srgbClr val="000090"/>
                </a:solidFill>
                <a:latin typeface="Arial"/>
                <a:cs typeface="Arial"/>
              </a:rPr>
              <a:t>  </a:t>
            </a:r>
            <a:r>
              <a:rPr lang="ru-RU" sz="2000" i="1" dirty="0">
                <a:solidFill>
                  <a:srgbClr val="000090"/>
                </a:solidFill>
                <a:latin typeface="Arial"/>
                <a:cs typeface="Arial"/>
              </a:rPr>
              <a:t>модулей типа «шашлык» (</a:t>
            </a:r>
            <a:r>
              <a:rPr lang="en-US" sz="2000" i="1" dirty="0" err="1">
                <a:solidFill>
                  <a:srgbClr val="000090"/>
                </a:solidFill>
                <a:latin typeface="+mn-lt"/>
              </a:rPr>
              <a:t>Pb+Sc</a:t>
            </a:r>
            <a:r>
              <a:rPr lang="ru-RU" sz="2000" i="1" dirty="0">
                <a:solidFill>
                  <a:srgbClr val="000090"/>
                </a:solidFill>
                <a:latin typeface="+mn-lt"/>
              </a:rPr>
              <a:t>)</a:t>
            </a:r>
            <a:r>
              <a:rPr lang="en-US" sz="2000" i="1" dirty="0">
                <a:solidFill>
                  <a:srgbClr val="000090"/>
                </a:solidFill>
                <a:latin typeface="+mn-lt"/>
              </a:rPr>
              <a:t> </a:t>
            </a:r>
            <a:endParaRPr lang="ru-RU" sz="2000" i="1" dirty="0">
              <a:solidFill>
                <a:srgbClr val="000090"/>
              </a:solidFill>
              <a:latin typeface="Arial"/>
              <a:cs typeface="Arial"/>
            </a:endParaRPr>
          </a:p>
        </p:txBody>
      </p:sp>
      <p:pic>
        <p:nvPicPr>
          <p:cNvPr id="12" name="Picture 11"/>
          <p:cNvPicPr/>
          <p:nvPr/>
        </p:nvPicPr>
        <p:blipFill>
          <a:blip r:embed="rId3" cstate="print">
            <a:extLst>
              <a:ext uri="{28A0092B-C50C-407E-A947-70E740481C1C}">
                <a14:useLocalDpi xmlns:a14="http://schemas.microsoft.com/office/drawing/2010/main"/>
              </a:ext>
            </a:extLst>
          </a:blip>
          <a:srcRect/>
          <a:stretch>
            <a:fillRect/>
          </a:stretch>
        </p:blipFill>
        <p:spPr bwMode="auto">
          <a:xfrm>
            <a:off x="3666523" y="1245828"/>
            <a:ext cx="4645655" cy="2337823"/>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26" name="Picture 4">
            <a:extLst>
              <a:ext uri="{FF2B5EF4-FFF2-40B4-BE49-F238E27FC236}">
                <a16:creationId xmlns:a16="http://schemas.microsoft.com/office/drawing/2014/main" id="{59D3AA5E-324C-6A44-92EB-77D77142DC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309" t="10382" r="26785" b="11237"/>
          <a:stretch>
            <a:fillRect/>
          </a:stretch>
        </p:blipFill>
        <p:spPr bwMode="auto">
          <a:xfrm>
            <a:off x="58705" y="1018185"/>
            <a:ext cx="3056349" cy="2730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ate Placeholder 3"/>
          <p:cNvSpPr>
            <a:spLocks noGrp="1"/>
          </p:cNvSpPr>
          <p:nvPr>
            <p:ph type="dt" sz="half" idx="10"/>
          </p:nvPr>
        </p:nvSpPr>
        <p:spPr>
          <a:xfrm>
            <a:off x="457200" y="6456709"/>
            <a:ext cx="2133600" cy="365125"/>
          </a:xfrm>
        </p:spPr>
        <p:txBody>
          <a:bodyPr anchor="b"/>
          <a:lstStyle/>
          <a:p>
            <a:r>
              <a:rPr lang="ru-RU"/>
              <a:t>8 апреля 2020</a:t>
            </a:r>
            <a:endParaRPr lang="en-US"/>
          </a:p>
        </p:txBody>
      </p:sp>
      <p:sp>
        <p:nvSpPr>
          <p:cNvPr id="5" name="Footer Placeholder 4"/>
          <p:cNvSpPr>
            <a:spLocks noGrp="1"/>
          </p:cNvSpPr>
          <p:nvPr>
            <p:ph type="ftr" sz="quarter" idx="11"/>
          </p:nvPr>
        </p:nvSpPr>
        <p:spPr>
          <a:xfrm>
            <a:off x="3124199" y="6456709"/>
            <a:ext cx="3246615" cy="365125"/>
          </a:xfrm>
        </p:spPr>
        <p:txBody>
          <a:bodyPr anchor="b"/>
          <a:lstStyle/>
          <a:p>
            <a:r>
              <a:rPr lang="ru-RU"/>
              <a:t>В. Кекелидзе, КК </a:t>
            </a:r>
            <a:r>
              <a:rPr lang="en-GB"/>
              <a:t>NICA</a:t>
            </a:r>
            <a:endParaRPr lang="en-US" dirty="0"/>
          </a:p>
        </p:txBody>
      </p:sp>
      <p:sp>
        <p:nvSpPr>
          <p:cNvPr id="6" name="Slide Number Placeholder 5"/>
          <p:cNvSpPr>
            <a:spLocks noGrp="1"/>
          </p:cNvSpPr>
          <p:nvPr>
            <p:ph type="sldNum" sz="quarter" idx="12"/>
          </p:nvPr>
        </p:nvSpPr>
        <p:spPr>
          <a:xfrm>
            <a:off x="6553200" y="6456709"/>
            <a:ext cx="2133600" cy="365125"/>
          </a:xfrm>
        </p:spPr>
        <p:txBody>
          <a:bodyPr anchor="b"/>
          <a:lstStyle/>
          <a:p>
            <a:fld id="{B48C6A6B-7DAE-D543-9180-0B8DAED66F63}" type="slidenum">
              <a:rPr lang="en-US" smtClean="0"/>
              <a:t>20</a:t>
            </a:fld>
            <a:endParaRPr lang="en-US"/>
          </a:p>
        </p:txBody>
      </p:sp>
      <p:pic>
        <p:nvPicPr>
          <p:cNvPr id="15" name="Рисунок 7188"/>
          <p:cNvPicPr/>
          <p:nvPr/>
        </p:nvPicPr>
        <p:blipFill>
          <a:blip r:embed="rId5" cstate="print">
            <a:extLst>
              <a:ext uri="{28A0092B-C50C-407E-A947-70E740481C1C}">
                <a14:useLocalDpi xmlns:a14="http://schemas.microsoft.com/office/drawing/2010/main"/>
              </a:ext>
            </a:extLst>
          </a:blip>
          <a:srcRect/>
          <a:stretch>
            <a:fillRect/>
          </a:stretch>
        </p:blipFill>
        <p:spPr bwMode="auto">
          <a:xfrm>
            <a:off x="72499" y="4652430"/>
            <a:ext cx="1688484" cy="2142351"/>
          </a:xfrm>
          <a:prstGeom prst="rect">
            <a:avLst/>
          </a:prstGeom>
          <a:noFill/>
        </p:spPr>
      </p:pic>
      <p:sp>
        <p:nvSpPr>
          <p:cNvPr id="18" name="Rectangle 17"/>
          <p:cNvSpPr/>
          <p:nvPr/>
        </p:nvSpPr>
        <p:spPr>
          <a:xfrm>
            <a:off x="370061" y="6425449"/>
            <a:ext cx="979032" cy="369332"/>
          </a:xfrm>
          <a:prstGeom prst="rect">
            <a:avLst/>
          </a:prstGeom>
        </p:spPr>
        <p:txBody>
          <a:bodyPr wrap="square">
            <a:spAutoFit/>
          </a:bodyPr>
          <a:lstStyle/>
          <a:p>
            <a:r>
              <a:rPr lang="ru-RU" b="1" i="1" dirty="0">
                <a:solidFill>
                  <a:srgbClr val="000090"/>
                </a:solidFill>
                <a:latin typeface="Arial"/>
                <a:ea typeface="Calibri"/>
                <a:cs typeface="Arial"/>
              </a:rPr>
              <a:t>ИФВЭ</a:t>
            </a:r>
            <a:endParaRPr lang="en-US" b="1" dirty="0"/>
          </a:p>
        </p:txBody>
      </p:sp>
      <p:sp>
        <p:nvSpPr>
          <p:cNvPr id="20" name="TextBox 19"/>
          <p:cNvSpPr txBox="1"/>
          <p:nvPr/>
        </p:nvSpPr>
        <p:spPr>
          <a:xfrm>
            <a:off x="4954366" y="1567379"/>
            <a:ext cx="1017025" cy="461665"/>
          </a:xfrm>
          <a:prstGeom prst="rect">
            <a:avLst/>
          </a:prstGeom>
          <a:noFill/>
        </p:spPr>
        <p:txBody>
          <a:bodyPr wrap="none" rtlCol="0">
            <a:spAutoFit/>
          </a:bodyPr>
          <a:lstStyle/>
          <a:p>
            <a:r>
              <a:rPr lang="en-US" sz="2400" dirty="0">
                <a:solidFill>
                  <a:srgbClr val="000090"/>
                </a:solidFill>
                <a:latin typeface="Symbol" charset="2"/>
                <a:cs typeface="Symbol" charset="2"/>
              </a:rPr>
              <a:t>p</a:t>
            </a:r>
            <a:r>
              <a:rPr lang="en-US" sz="2400" baseline="30000" dirty="0">
                <a:solidFill>
                  <a:srgbClr val="000090"/>
                </a:solidFill>
                <a:latin typeface="Symbol" charset="2"/>
                <a:cs typeface="Symbol" charset="2"/>
              </a:rPr>
              <a:t>0</a:t>
            </a:r>
            <a:r>
              <a:rPr lang="en-US" sz="2400" dirty="0">
                <a:solidFill>
                  <a:srgbClr val="000090"/>
                </a:solidFill>
                <a:latin typeface="Symbol" charset="2"/>
                <a:cs typeface="Symbol" charset="2"/>
              </a:rPr>
              <a:t>    </a:t>
            </a:r>
            <a:r>
              <a:rPr lang="en-US" sz="2400" dirty="0" err="1">
                <a:solidFill>
                  <a:srgbClr val="000090"/>
                </a:solidFill>
                <a:latin typeface="Symbol" charset="2"/>
                <a:cs typeface="Symbol" charset="2"/>
              </a:rPr>
              <a:t>gg</a:t>
            </a:r>
            <a:endParaRPr lang="en-US" sz="2400" dirty="0">
              <a:solidFill>
                <a:srgbClr val="000090"/>
              </a:solidFill>
              <a:latin typeface="Symbol" charset="2"/>
              <a:cs typeface="Symbol" charset="2"/>
            </a:endParaRPr>
          </a:p>
        </p:txBody>
      </p:sp>
      <p:cxnSp>
        <p:nvCxnSpPr>
          <p:cNvPr id="22" name="Straight Arrow Connector 21"/>
          <p:cNvCxnSpPr/>
          <p:nvPr/>
        </p:nvCxnSpPr>
        <p:spPr>
          <a:xfrm>
            <a:off x="5344229" y="1853966"/>
            <a:ext cx="203200" cy="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3" name="Picture 6" descr="NICA-Logo_4c">
            <a:extLst>
              <a:ext uri="{FF2B5EF4-FFF2-40B4-BE49-F238E27FC236}">
                <a16:creationId xmlns:a16="http://schemas.microsoft.com/office/drawing/2014/main" id="{8A0319F1-86FB-DB42-9C99-B35449A6DBF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0500" y="0"/>
            <a:ext cx="1333500" cy="6568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43A76D19-F89E-2644-A604-3B2B4EE093A5}"/>
              </a:ext>
            </a:extLst>
          </p:cNvPr>
          <p:cNvSpPr txBox="1"/>
          <p:nvPr/>
        </p:nvSpPr>
        <p:spPr>
          <a:xfrm>
            <a:off x="67355" y="912016"/>
            <a:ext cx="1200970" cy="400110"/>
          </a:xfrm>
          <a:prstGeom prst="rect">
            <a:avLst/>
          </a:prstGeom>
          <a:noFill/>
        </p:spPr>
        <p:txBody>
          <a:bodyPr wrap="none" rtlCol="0">
            <a:spAutoFit/>
          </a:bodyPr>
          <a:lstStyle/>
          <a:p>
            <a:r>
              <a:rPr lang="en-US" sz="2000" b="1" i="1" dirty="0">
                <a:solidFill>
                  <a:srgbClr val="002060"/>
                </a:solidFill>
                <a:latin typeface="Arial"/>
                <a:cs typeface="Arial"/>
              </a:rPr>
              <a:t>~</a:t>
            </a:r>
            <a:r>
              <a:rPr lang="ru-RU" sz="2000" b="1" i="1" dirty="0">
                <a:solidFill>
                  <a:srgbClr val="002060"/>
                </a:solidFill>
                <a:latin typeface="Arial"/>
                <a:cs typeface="Arial"/>
              </a:rPr>
              <a:t> </a:t>
            </a:r>
            <a:r>
              <a:rPr lang="en-US" sz="2000" b="1" i="1" dirty="0">
                <a:solidFill>
                  <a:srgbClr val="002060"/>
                </a:solidFill>
                <a:latin typeface="Arial"/>
                <a:cs typeface="Arial"/>
              </a:rPr>
              <a:t> </a:t>
            </a:r>
            <a:r>
              <a:rPr lang="ru-RU" sz="2000" b="1" i="1" dirty="0">
                <a:solidFill>
                  <a:srgbClr val="002060"/>
                </a:solidFill>
                <a:latin typeface="Arial"/>
                <a:cs typeface="Arial"/>
              </a:rPr>
              <a:t>100 т</a:t>
            </a:r>
            <a:endParaRPr lang="ru-RU" sz="2000" i="1" dirty="0">
              <a:solidFill>
                <a:srgbClr val="002060"/>
              </a:solidFill>
              <a:latin typeface="Arial"/>
              <a:cs typeface="Arial"/>
            </a:endParaRPr>
          </a:p>
        </p:txBody>
      </p:sp>
      <p:sp>
        <p:nvSpPr>
          <p:cNvPr id="7" name="Rectangle 6">
            <a:extLst>
              <a:ext uri="{FF2B5EF4-FFF2-40B4-BE49-F238E27FC236}">
                <a16:creationId xmlns:a16="http://schemas.microsoft.com/office/drawing/2014/main" id="{8375D272-4A2C-5C4E-95FD-6104AF22E527}"/>
              </a:ext>
            </a:extLst>
          </p:cNvPr>
          <p:cNvSpPr/>
          <p:nvPr/>
        </p:nvSpPr>
        <p:spPr>
          <a:xfrm>
            <a:off x="761758" y="1850183"/>
            <a:ext cx="1697902" cy="646331"/>
          </a:xfrm>
          <a:prstGeom prst="rect">
            <a:avLst/>
          </a:prstGeom>
        </p:spPr>
        <p:txBody>
          <a:bodyPr wrap="none">
            <a:spAutoFit/>
          </a:bodyPr>
          <a:lstStyle/>
          <a:p>
            <a:pPr algn="ctr"/>
            <a:r>
              <a:rPr lang="ru-RU" i="1" dirty="0">
                <a:solidFill>
                  <a:schemeClr val="bg1"/>
                </a:solidFill>
              </a:rPr>
              <a:t>проекционная</a:t>
            </a:r>
          </a:p>
          <a:p>
            <a:pPr algn="ctr"/>
            <a:r>
              <a:rPr lang="ru-RU" i="1" dirty="0">
                <a:solidFill>
                  <a:schemeClr val="bg1"/>
                </a:solidFill>
              </a:rPr>
              <a:t>геометрия</a:t>
            </a:r>
            <a:endParaRPr lang="en-US" i="1" dirty="0">
              <a:solidFill>
                <a:schemeClr val="bg1"/>
              </a:solidFill>
            </a:endParaRPr>
          </a:p>
        </p:txBody>
      </p:sp>
      <p:sp>
        <p:nvSpPr>
          <p:cNvPr id="27" name="TextBox 26">
            <a:extLst>
              <a:ext uri="{FF2B5EF4-FFF2-40B4-BE49-F238E27FC236}">
                <a16:creationId xmlns:a16="http://schemas.microsoft.com/office/drawing/2014/main" id="{EF1676EB-D787-EF4C-B3C8-ECF7176D6BEE}"/>
              </a:ext>
            </a:extLst>
          </p:cNvPr>
          <p:cNvSpPr txBox="1"/>
          <p:nvPr/>
        </p:nvSpPr>
        <p:spPr>
          <a:xfrm>
            <a:off x="6035879" y="2015626"/>
            <a:ext cx="2784308" cy="726096"/>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latin typeface="+mn-lt"/>
              </a:rPr>
              <a:t>(E) ~ 5% @ 1 </a:t>
            </a:r>
            <a:r>
              <a:rPr lang="ru-RU" i="1" dirty="0">
                <a:solidFill>
                  <a:srgbClr val="000090"/>
                </a:solidFill>
                <a:latin typeface="+mn-lt"/>
              </a:rPr>
              <a:t>ГэВ</a:t>
            </a:r>
            <a:r>
              <a:rPr lang="en-US" i="1" dirty="0">
                <a:solidFill>
                  <a:srgbClr val="000090"/>
                </a:solidFill>
                <a:latin typeface="+mn-lt"/>
              </a:rPr>
              <a:t>; </a:t>
            </a:r>
          </a:p>
          <a:p>
            <a:pPr marL="285750" indent="-285750">
              <a:lnSpc>
                <a:spcPct val="120000"/>
              </a:lnSpc>
              <a:buFont typeface="Arial" panose="020B0604020202020204" pitchFamily="34" charset="0"/>
              <a:buChar char="•"/>
            </a:pPr>
            <a:r>
              <a:rPr lang="en-US" i="1" dirty="0">
                <a:solidFill>
                  <a:srgbClr val="000090"/>
                </a:solidFill>
                <a:latin typeface="Symbol" charset="2"/>
                <a:cs typeface="Symbol" charset="2"/>
              </a:rPr>
              <a:t>s</a:t>
            </a:r>
            <a:r>
              <a:rPr lang="en-US" i="1" dirty="0">
                <a:solidFill>
                  <a:srgbClr val="000090"/>
                </a:solidFill>
              </a:rPr>
              <a:t>(t)</a:t>
            </a:r>
            <a:r>
              <a:rPr lang="en-US" i="1" dirty="0">
                <a:solidFill>
                  <a:srgbClr val="000090"/>
                </a:solidFill>
                <a:latin typeface="+mn-lt"/>
              </a:rPr>
              <a:t> ~</a:t>
            </a:r>
            <a:r>
              <a:rPr lang="ru-RU" i="1" dirty="0">
                <a:solidFill>
                  <a:srgbClr val="000090"/>
                </a:solidFill>
                <a:latin typeface="+mn-lt"/>
              </a:rPr>
              <a:t>  </a:t>
            </a:r>
            <a:r>
              <a:rPr lang="en-US" i="1" dirty="0">
                <a:solidFill>
                  <a:srgbClr val="000090"/>
                </a:solidFill>
                <a:latin typeface="+mn-lt"/>
              </a:rPr>
              <a:t>500 </a:t>
            </a:r>
            <a:r>
              <a:rPr lang="ru-RU" i="1" dirty="0" err="1">
                <a:solidFill>
                  <a:srgbClr val="000090"/>
                </a:solidFill>
                <a:latin typeface="+mn-lt"/>
              </a:rPr>
              <a:t>пс</a:t>
            </a:r>
            <a:r>
              <a:rPr lang="en-US" i="1" dirty="0">
                <a:solidFill>
                  <a:srgbClr val="000090"/>
                </a:solidFill>
                <a:latin typeface="+mn-lt"/>
              </a:rPr>
              <a:t>  </a:t>
            </a:r>
            <a:endParaRPr lang="ru-RU" i="1" dirty="0">
              <a:solidFill>
                <a:srgbClr val="000090"/>
              </a:solidFill>
              <a:latin typeface="+mn-lt"/>
            </a:endParaRPr>
          </a:p>
        </p:txBody>
      </p:sp>
      <p:pic>
        <p:nvPicPr>
          <p:cNvPr id="14" name="Picture 13"/>
          <p:cNvPicPr/>
          <p:nvPr/>
        </p:nvPicPr>
        <p:blipFill>
          <a:blip r:embed="rId7" cstate="print">
            <a:extLst>
              <a:ext uri="{28A0092B-C50C-407E-A947-70E740481C1C}">
                <a14:useLocalDpi xmlns:a14="http://schemas.microsoft.com/office/drawing/2010/main"/>
              </a:ext>
            </a:extLst>
          </a:blip>
          <a:srcRect/>
          <a:stretch>
            <a:fillRect/>
          </a:stretch>
        </p:blipFill>
        <p:spPr bwMode="auto">
          <a:xfrm>
            <a:off x="1892482" y="4638121"/>
            <a:ext cx="1591145" cy="2156660"/>
          </a:xfrm>
          <a:prstGeom prst="rect">
            <a:avLst/>
          </a:prstGeom>
          <a:noFill/>
          <a:extLst>
            <a:ext uri="{FAA26D3D-D897-4be2-8F04-BA451C77F1D7}">
              <ma14:placeholderFlag xmlns="" xmlns:ma14="http://schemas.microsoft.com/office/mac/drawingml/2011/main"/>
            </a:ext>
          </a:extLst>
        </p:spPr>
      </p:pic>
      <p:sp>
        <p:nvSpPr>
          <p:cNvPr id="17" name="Rectangle 16"/>
          <p:cNvSpPr/>
          <p:nvPr/>
        </p:nvSpPr>
        <p:spPr>
          <a:xfrm>
            <a:off x="2001185" y="6356413"/>
            <a:ext cx="1247717" cy="400110"/>
          </a:xfrm>
          <a:prstGeom prst="rect">
            <a:avLst/>
          </a:prstGeom>
        </p:spPr>
        <p:txBody>
          <a:bodyPr wrap="square">
            <a:spAutoFit/>
          </a:bodyPr>
          <a:lstStyle/>
          <a:p>
            <a:r>
              <a:rPr lang="ru-RU" sz="2000" b="1" i="1" dirty="0">
                <a:solidFill>
                  <a:srgbClr val="000090"/>
                </a:solidFill>
                <a:latin typeface="Arial"/>
                <a:ea typeface="Calibri"/>
                <a:cs typeface="Arial"/>
              </a:rPr>
              <a:t>Пекин </a:t>
            </a:r>
            <a:endParaRPr lang="en-US" sz="2000" b="1" dirty="0">
              <a:solidFill>
                <a:srgbClr val="000090"/>
              </a:solidFill>
            </a:endParaRPr>
          </a:p>
        </p:txBody>
      </p:sp>
      <p:sp>
        <p:nvSpPr>
          <p:cNvPr id="16" name="Надпись 24"/>
          <p:cNvSpPr txBox="1"/>
          <p:nvPr/>
        </p:nvSpPr>
        <p:spPr>
          <a:xfrm>
            <a:off x="139405" y="4474266"/>
            <a:ext cx="3278605" cy="436033"/>
          </a:xfrm>
          <a:prstGeom prst="rect">
            <a:avLst/>
          </a:prstGeom>
          <a:solidFill>
            <a:srgbClr val="FDEADA"/>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ru-RU" i="1" dirty="0">
                <a:solidFill>
                  <a:srgbClr val="000090"/>
                </a:solidFill>
                <a:latin typeface="Arial"/>
                <a:ea typeface="Calibri"/>
                <a:cs typeface="Arial"/>
              </a:rPr>
              <a:t>Блоки модулей</a:t>
            </a:r>
            <a:endParaRPr lang="en-US" dirty="0">
              <a:solidFill>
                <a:srgbClr val="000090"/>
              </a:solidFill>
              <a:effectLst/>
              <a:latin typeface="Arial"/>
              <a:ea typeface="Calibri"/>
              <a:cs typeface="Arial"/>
            </a:endParaRPr>
          </a:p>
        </p:txBody>
      </p:sp>
      <p:sp>
        <p:nvSpPr>
          <p:cNvPr id="28" name="TextBox 27">
            <a:extLst>
              <a:ext uri="{FF2B5EF4-FFF2-40B4-BE49-F238E27FC236}">
                <a16:creationId xmlns:a16="http://schemas.microsoft.com/office/drawing/2014/main" id="{93C96460-C828-6A40-9402-D90E8F22CDDB}"/>
              </a:ext>
            </a:extLst>
          </p:cNvPr>
          <p:cNvSpPr txBox="1"/>
          <p:nvPr/>
        </p:nvSpPr>
        <p:spPr>
          <a:xfrm>
            <a:off x="56230" y="3818006"/>
            <a:ext cx="4298600" cy="707886"/>
          </a:xfrm>
          <a:prstGeom prst="rect">
            <a:avLst/>
          </a:prstGeom>
          <a:noFill/>
        </p:spPr>
        <p:txBody>
          <a:bodyPr wrap="square" rtlCol="0">
            <a:spAutoFit/>
          </a:bodyPr>
          <a:lstStyle/>
          <a:p>
            <a:pPr marL="285750" indent="-285750">
              <a:buFont typeface="Arial"/>
              <a:buChar char="•"/>
            </a:pPr>
            <a:r>
              <a:rPr lang="ru-RU" sz="2000" i="1" dirty="0">
                <a:solidFill>
                  <a:srgbClr val="000090"/>
                </a:solidFill>
                <a:latin typeface="Arial"/>
                <a:cs typeface="Arial"/>
              </a:rPr>
              <a:t>ОИЯИ, ИФВЭ, Тензор + .. - </a:t>
            </a:r>
            <a:r>
              <a:rPr lang="ru-RU" sz="2000" b="1" i="1" dirty="0">
                <a:solidFill>
                  <a:srgbClr val="000090"/>
                </a:solidFill>
                <a:latin typeface="Arial"/>
                <a:cs typeface="Arial"/>
              </a:rPr>
              <a:t>25</a:t>
            </a:r>
            <a:r>
              <a:rPr lang="en-US" sz="2000" b="1" i="1" dirty="0">
                <a:solidFill>
                  <a:srgbClr val="000090"/>
                </a:solidFill>
                <a:latin typeface="Arial"/>
                <a:cs typeface="Arial"/>
              </a:rPr>
              <a:t>%</a:t>
            </a:r>
            <a:endParaRPr lang="ru-RU" sz="2000" b="1" i="1" dirty="0">
              <a:solidFill>
                <a:srgbClr val="000090"/>
              </a:solidFill>
              <a:latin typeface="Arial"/>
              <a:cs typeface="Arial"/>
            </a:endParaRPr>
          </a:p>
          <a:p>
            <a:pPr marL="285750" indent="-285750">
              <a:buFont typeface="Arial"/>
              <a:buChar char="•"/>
            </a:pPr>
            <a:r>
              <a:rPr lang="ru-RU" sz="2000" b="1" i="1" dirty="0">
                <a:solidFill>
                  <a:srgbClr val="0000FF"/>
                </a:solidFill>
                <a:latin typeface="Arial"/>
                <a:cs typeface="Arial"/>
              </a:rPr>
              <a:t>Китай</a:t>
            </a:r>
            <a:r>
              <a:rPr lang="ru-RU" sz="2000" i="1" dirty="0">
                <a:solidFill>
                  <a:srgbClr val="000090"/>
                </a:solidFill>
                <a:latin typeface="Arial"/>
                <a:cs typeface="Arial"/>
              </a:rPr>
              <a:t>	</a:t>
            </a:r>
            <a:r>
              <a:rPr lang="en-US" sz="2000" i="1" dirty="0">
                <a:solidFill>
                  <a:srgbClr val="000090"/>
                </a:solidFill>
                <a:latin typeface="Arial"/>
                <a:cs typeface="Arial"/>
              </a:rPr>
              <a:t>	</a:t>
            </a:r>
            <a:r>
              <a:rPr lang="ru-RU" sz="2000" i="1" dirty="0">
                <a:solidFill>
                  <a:srgbClr val="000090"/>
                </a:solidFill>
                <a:latin typeface="Arial"/>
                <a:cs typeface="Arial"/>
              </a:rPr>
              <a:t>        - </a:t>
            </a:r>
            <a:r>
              <a:rPr lang="ru-RU" sz="2000" b="1" i="1" dirty="0">
                <a:solidFill>
                  <a:srgbClr val="FC0011"/>
                </a:solidFill>
                <a:latin typeface="Arial"/>
                <a:cs typeface="Arial"/>
              </a:rPr>
              <a:t>75</a:t>
            </a:r>
            <a:r>
              <a:rPr lang="en-US" sz="2000" b="1" i="1" dirty="0">
                <a:solidFill>
                  <a:srgbClr val="000090"/>
                </a:solidFill>
                <a:latin typeface="Arial"/>
                <a:cs typeface="Arial"/>
              </a:rPr>
              <a:t>%</a:t>
            </a:r>
            <a:r>
              <a:rPr lang="ru-RU" sz="2000" i="1" dirty="0">
                <a:solidFill>
                  <a:srgbClr val="000090"/>
                </a:solidFill>
                <a:latin typeface="Arial"/>
                <a:cs typeface="Arial"/>
              </a:rPr>
              <a:t>   </a:t>
            </a:r>
          </a:p>
        </p:txBody>
      </p:sp>
      <p:sp>
        <p:nvSpPr>
          <p:cNvPr id="29" name="TextBox 28">
            <a:extLst>
              <a:ext uri="{FF2B5EF4-FFF2-40B4-BE49-F238E27FC236}">
                <a16:creationId xmlns:a16="http://schemas.microsoft.com/office/drawing/2014/main" id="{D7730E3F-FA2E-E24C-AECA-3DBCDEBE94F4}"/>
              </a:ext>
            </a:extLst>
          </p:cNvPr>
          <p:cNvSpPr txBox="1"/>
          <p:nvPr/>
        </p:nvSpPr>
        <p:spPr>
          <a:xfrm>
            <a:off x="982685" y="3463433"/>
            <a:ext cx="2743893" cy="400110"/>
          </a:xfrm>
          <a:prstGeom prst="rect">
            <a:avLst/>
          </a:prstGeom>
          <a:solidFill>
            <a:srgbClr val="CBFFFB"/>
          </a:solidFill>
        </p:spPr>
        <p:txBody>
          <a:bodyPr wrap="none" rtlCol="0">
            <a:spAutoFit/>
          </a:bodyPr>
          <a:lstStyle/>
          <a:p>
            <a:r>
              <a:rPr lang="ru-RU" sz="2000" b="1" dirty="0">
                <a:solidFill>
                  <a:srgbClr val="000090"/>
                </a:solidFill>
                <a:latin typeface="Arial"/>
                <a:cs typeface="Arial"/>
              </a:rPr>
              <a:t>план производства</a:t>
            </a:r>
            <a:r>
              <a:rPr lang="en-US" sz="2000" b="1" dirty="0">
                <a:solidFill>
                  <a:srgbClr val="000090"/>
                </a:solidFill>
                <a:latin typeface="Arial"/>
                <a:cs typeface="Arial"/>
              </a:rPr>
              <a:t>:</a:t>
            </a:r>
          </a:p>
        </p:txBody>
      </p:sp>
      <p:sp>
        <p:nvSpPr>
          <p:cNvPr id="30" name="TextBox 29">
            <a:extLst>
              <a:ext uri="{FF2B5EF4-FFF2-40B4-BE49-F238E27FC236}">
                <a16:creationId xmlns:a16="http://schemas.microsoft.com/office/drawing/2014/main" id="{FACFC1E6-DF43-3744-ADE8-00E2FD55B956}"/>
              </a:ext>
            </a:extLst>
          </p:cNvPr>
          <p:cNvSpPr txBox="1"/>
          <p:nvPr/>
        </p:nvSpPr>
        <p:spPr>
          <a:xfrm>
            <a:off x="2677401" y="944901"/>
            <a:ext cx="2999429" cy="394210"/>
          </a:xfrm>
          <a:prstGeom prst="rect">
            <a:avLst/>
          </a:prstGeom>
          <a:solidFill>
            <a:srgbClr val="DFFBFF"/>
          </a:solidFill>
        </p:spPr>
        <p:txBody>
          <a:bodyPr wrap="square" rtlCol="0">
            <a:spAutoFit/>
          </a:bodyPr>
          <a:lstStyle/>
          <a:p>
            <a:pPr>
              <a:lnSpc>
                <a:spcPct val="120000"/>
              </a:lnSpc>
            </a:pPr>
            <a:r>
              <a:rPr lang="en-US" i="1" dirty="0">
                <a:solidFill>
                  <a:srgbClr val="000090"/>
                </a:solidFill>
                <a:latin typeface="+mn-lt"/>
              </a:rPr>
              <a:t>r/o: WLS </a:t>
            </a:r>
            <a:r>
              <a:rPr lang="ru-RU" i="1" dirty="0" err="1">
                <a:solidFill>
                  <a:srgbClr val="000090"/>
                </a:solidFill>
                <a:latin typeface="+mn-lt"/>
              </a:rPr>
              <a:t>фиберы</a:t>
            </a:r>
            <a:r>
              <a:rPr lang="ru-RU" i="1" dirty="0">
                <a:solidFill>
                  <a:srgbClr val="000090"/>
                </a:solidFill>
                <a:latin typeface="+mn-lt"/>
              </a:rPr>
              <a:t> </a:t>
            </a:r>
            <a:r>
              <a:rPr lang="en-US" i="1" dirty="0">
                <a:solidFill>
                  <a:srgbClr val="000090"/>
                </a:solidFill>
                <a:latin typeface="+mn-lt"/>
              </a:rPr>
              <a:t>+MAPD;</a:t>
            </a:r>
          </a:p>
        </p:txBody>
      </p:sp>
      <p:sp>
        <p:nvSpPr>
          <p:cNvPr id="31" name="TextBox 30">
            <a:extLst>
              <a:ext uri="{FF2B5EF4-FFF2-40B4-BE49-F238E27FC236}">
                <a16:creationId xmlns:a16="http://schemas.microsoft.com/office/drawing/2014/main" id="{E501DEC4-72FE-5747-8BCB-401C59F22B59}"/>
              </a:ext>
            </a:extLst>
          </p:cNvPr>
          <p:cNvSpPr txBox="1"/>
          <p:nvPr/>
        </p:nvSpPr>
        <p:spPr>
          <a:xfrm>
            <a:off x="5829415" y="575212"/>
            <a:ext cx="2869876" cy="726609"/>
          </a:xfrm>
          <a:prstGeom prst="rect">
            <a:avLst/>
          </a:prstGeom>
          <a:solidFill>
            <a:srgbClr val="DFFBFF"/>
          </a:solidFill>
        </p:spPr>
        <p:txBody>
          <a:bodyPr wrap="square" rtlCol="0">
            <a:spAutoFit/>
          </a:bodyPr>
          <a:lstStyle/>
          <a:p>
            <a:pPr marL="285750" indent="-285750">
              <a:lnSpc>
                <a:spcPct val="120000"/>
              </a:lnSpc>
              <a:buFont typeface="Arial" panose="020B0604020202020204" pitchFamily="34" charset="0"/>
              <a:buChar char="•"/>
            </a:pPr>
            <a:r>
              <a:rPr lang="en-US" i="1" dirty="0">
                <a:solidFill>
                  <a:srgbClr val="000090"/>
                </a:solidFill>
                <a:latin typeface="+mn-lt"/>
                <a:sym typeface="SymbolPS" charset="0"/>
              </a:rPr>
              <a:t>L ~35</a:t>
            </a:r>
            <a:r>
              <a:rPr lang="en-US" i="1" dirty="0">
                <a:solidFill>
                  <a:srgbClr val="000090"/>
                </a:solidFill>
                <a:latin typeface="+mn-lt"/>
              </a:rPr>
              <a:t> c</a:t>
            </a:r>
            <a:r>
              <a:rPr lang="ru-RU" i="1" dirty="0">
                <a:solidFill>
                  <a:srgbClr val="000090"/>
                </a:solidFill>
                <a:latin typeface="+mn-lt"/>
              </a:rPr>
              <a:t>м</a:t>
            </a:r>
            <a:r>
              <a:rPr lang="en-US" i="1" dirty="0">
                <a:solidFill>
                  <a:srgbClr val="000090"/>
                </a:solidFill>
                <a:latin typeface="+mn-lt"/>
              </a:rPr>
              <a:t> (~ 14 X</a:t>
            </a:r>
            <a:r>
              <a:rPr lang="en-US" i="1" baseline="-25000" dirty="0">
                <a:solidFill>
                  <a:srgbClr val="000090"/>
                </a:solidFill>
                <a:latin typeface="+mn-lt"/>
              </a:rPr>
              <a:t>0</a:t>
            </a:r>
            <a:r>
              <a:rPr lang="en-US" i="1" dirty="0">
                <a:solidFill>
                  <a:srgbClr val="000090"/>
                </a:solidFill>
                <a:latin typeface="+mn-lt"/>
              </a:rPr>
              <a:t>);</a:t>
            </a:r>
          </a:p>
          <a:p>
            <a:pPr marL="285750" indent="-285750">
              <a:lnSpc>
                <a:spcPct val="120000"/>
              </a:lnSpc>
              <a:buFont typeface="Arial" panose="020B0604020202020204" pitchFamily="34" charset="0"/>
              <a:buChar char="•"/>
            </a:pPr>
            <a:r>
              <a:rPr lang="ru-RU" i="1" dirty="0">
                <a:solidFill>
                  <a:srgbClr val="000090"/>
                </a:solidFill>
                <a:latin typeface="+mn-lt"/>
              </a:rPr>
              <a:t>сегмент.</a:t>
            </a:r>
            <a:r>
              <a:rPr lang="en-US" i="1" dirty="0">
                <a:solidFill>
                  <a:srgbClr val="000090"/>
                </a:solidFill>
                <a:latin typeface="+mn-lt"/>
              </a:rPr>
              <a:t>(4x4 c</a:t>
            </a:r>
            <a:r>
              <a:rPr lang="ru-RU" i="1" dirty="0">
                <a:solidFill>
                  <a:srgbClr val="000090"/>
                </a:solidFill>
                <a:latin typeface="+mn-lt"/>
              </a:rPr>
              <a:t>м</a:t>
            </a:r>
            <a:r>
              <a:rPr lang="en-US" i="1" baseline="30000" dirty="0">
                <a:solidFill>
                  <a:srgbClr val="000090"/>
                </a:solidFill>
                <a:latin typeface="+mn-lt"/>
              </a:rPr>
              <a:t>2</a:t>
            </a:r>
            <a:r>
              <a:rPr lang="en-US" i="1" dirty="0">
                <a:solidFill>
                  <a:srgbClr val="000090"/>
                </a:solidFill>
                <a:latin typeface="+mn-lt"/>
              </a:rPr>
              <a:t>). </a:t>
            </a:r>
          </a:p>
        </p:txBody>
      </p:sp>
      <p:sp>
        <p:nvSpPr>
          <p:cNvPr id="33" name="TextBox 32">
            <a:extLst>
              <a:ext uri="{FF2B5EF4-FFF2-40B4-BE49-F238E27FC236}">
                <a16:creationId xmlns:a16="http://schemas.microsoft.com/office/drawing/2014/main" id="{192D641E-6635-454A-B0AA-69BFCE1BB87F}"/>
              </a:ext>
            </a:extLst>
          </p:cNvPr>
          <p:cNvSpPr txBox="1"/>
          <p:nvPr/>
        </p:nvSpPr>
        <p:spPr>
          <a:xfrm>
            <a:off x="5091571" y="3677521"/>
            <a:ext cx="2612254" cy="461665"/>
          </a:xfrm>
          <a:prstGeom prst="rect">
            <a:avLst/>
          </a:prstGeom>
          <a:solidFill>
            <a:srgbClr val="002060"/>
          </a:solidFill>
        </p:spPr>
        <p:txBody>
          <a:bodyPr wrap="none" rtlCol="0">
            <a:spAutoFit/>
          </a:bodyPr>
          <a:lstStyle/>
          <a:p>
            <a:r>
              <a:rPr lang="ru-RU" sz="2400" b="1" dirty="0">
                <a:solidFill>
                  <a:schemeClr val="bg1"/>
                </a:solidFill>
                <a:latin typeface="Arial"/>
                <a:cs typeface="Arial"/>
              </a:rPr>
              <a:t>Силовая ферма</a:t>
            </a:r>
            <a:endParaRPr lang="en-US" sz="2400" b="1" dirty="0">
              <a:solidFill>
                <a:schemeClr val="bg1"/>
              </a:solidFill>
              <a:latin typeface="Arial"/>
              <a:cs typeface="Arial"/>
            </a:endParaRPr>
          </a:p>
        </p:txBody>
      </p:sp>
      <p:sp>
        <p:nvSpPr>
          <p:cNvPr id="34" name="TextBox 33">
            <a:extLst>
              <a:ext uri="{FF2B5EF4-FFF2-40B4-BE49-F238E27FC236}">
                <a16:creationId xmlns:a16="http://schemas.microsoft.com/office/drawing/2014/main" id="{50FDC288-ABAA-5746-8AFD-AC4BB0C92C36}"/>
              </a:ext>
            </a:extLst>
          </p:cNvPr>
          <p:cNvSpPr txBox="1"/>
          <p:nvPr/>
        </p:nvSpPr>
        <p:spPr>
          <a:xfrm>
            <a:off x="6391684" y="5500373"/>
            <a:ext cx="2784308" cy="646331"/>
          </a:xfrm>
          <a:prstGeom prst="rect">
            <a:avLst/>
          </a:prstGeom>
          <a:noFill/>
        </p:spPr>
        <p:txBody>
          <a:bodyPr wrap="square" rtlCol="0">
            <a:spAutoFit/>
          </a:bodyPr>
          <a:lstStyle/>
          <a:p>
            <a:r>
              <a:rPr lang="en-US" i="1" dirty="0">
                <a:solidFill>
                  <a:srgbClr val="000090"/>
                </a:solidFill>
                <a:latin typeface="Arial"/>
                <a:cs typeface="Arial"/>
              </a:rPr>
              <a:t>- </a:t>
            </a:r>
            <a:r>
              <a:rPr lang="ru-RU" i="1" dirty="0" err="1">
                <a:solidFill>
                  <a:srgbClr val="000090"/>
                </a:solidFill>
                <a:latin typeface="Arial"/>
                <a:cs typeface="Arial"/>
              </a:rPr>
              <a:t>сагита</a:t>
            </a:r>
            <a:r>
              <a:rPr lang="en-US" i="1" dirty="0">
                <a:solidFill>
                  <a:srgbClr val="000090"/>
                </a:solidFill>
                <a:latin typeface="Arial"/>
                <a:cs typeface="Arial"/>
              </a:rPr>
              <a:t>     </a:t>
            </a:r>
            <a:r>
              <a:rPr lang="ru-RU" i="1" dirty="0">
                <a:solidFill>
                  <a:srgbClr val="000090"/>
                </a:solidFill>
                <a:latin typeface="Arial"/>
                <a:cs typeface="Arial"/>
              </a:rPr>
              <a:t>   </a:t>
            </a:r>
            <a:r>
              <a:rPr lang="en-US" i="1" dirty="0">
                <a:solidFill>
                  <a:srgbClr val="000090"/>
                </a:solidFill>
                <a:latin typeface="Arial"/>
                <a:cs typeface="Arial"/>
              </a:rPr>
              <a:t>~ </a:t>
            </a:r>
            <a:r>
              <a:rPr lang="en-US" b="1" i="1" dirty="0">
                <a:solidFill>
                  <a:srgbClr val="000090"/>
                </a:solidFill>
                <a:latin typeface="Arial"/>
                <a:cs typeface="Arial"/>
              </a:rPr>
              <a:t>5</a:t>
            </a:r>
            <a:r>
              <a:rPr lang="ru-RU" b="1" i="1" dirty="0">
                <a:solidFill>
                  <a:srgbClr val="000090"/>
                </a:solidFill>
                <a:latin typeface="Arial"/>
                <a:cs typeface="Arial"/>
              </a:rPr>
              <a:t> мм</a:t>
            </a:r>
            <a:endParaRPr lang="ru-RU" i="1" dirty="0">
              <a:solidFill>
                <a:srgbClr val="000090"/>
              </a:solidFill>
              <a:latin typeface="Arial"/>
              <a:cs typeface="Arial"/>
            </a:endParaRPr>
          </a:p>
          <a:p>
            <a:r>
              <a:rPr lang="en-US" i="1" dirty="0">
                <a:solidFill>
                  <a:srgbClr val="000090"/>
                </a:solidFill>
                <a:latin typeface="Arial"/>
                <a:cs typeface="Arial"/>
              </a:rPr>
              <a:t>- </a:t>
            </a:r>
            <a:r>
              <a:rPr lang="ru-RU" i="1" dirty="0">
                <a:solidFill>
                  <a:srgbClr val="000090"/>
                </a:solidFill>
                <a:latin typeface="Arial"/>
                <a:cs typeface="Arial"/>
              </a:rPr>
              <a:t>материал</a:t>
            </a:r>
            <a:r>
              <a:rPr lang="en-US" i="1" dirty="0">
                <a:solidFill>
                  <a:srgbClr val="000090"/>
                </a:solidFill>
                <a:latin typeface="Arial"/>
                <a:cs typeface="Arial"/>
              </a:rPr>
              <a:t> (R) </a:t>
            </a:r>
            <a:r>
              <a:rPr lang="en-US" b="1" i="1" dirty="0">
                <a:solidFill>
                  <a:srgbClr val="000090"/>
                </a:solidFill>
                <a:latin typeface="Arial"/>
                <a:cs typeface="Arial"/>
              </a:rPr>
              <a:t>0,13 X</a:t>
            </a:r>
            <a:r>
              <a:rPr lang="en-US" b="1" i="1" baseline="-25000" dirty="0">
                <a:solidFill>
                  <a:srgbClr val="000090"/>
                </a:solidFill>
                <a:latin typeface="Arial"/>
                <a:cs typeface="Arial"/>
              </a:rPr>
              <a:t>0</a:t>
            </a:r>
          </a:p>
        </p:txBody>
      </p:sp>
      <p:sp>
        <p:nvSpPr>
          <p:cNvPr id="35" name="TextBox 34">
            <a:extLst>
              <a:ext uri="{FF2B5EF4-FFF2-40B4-BE49-F238E27FC236}">
                <a16:creationId xmlns:a16="http://schemas.microsoft.com/office/drawing/2014/main" id="{BFECF6DD-40DC-8647-B59B-A9E8F3B2234E}"/>
              </a:ext>
            </a:extLst>
          </p:cNvPr>
          <p:cNvSpPr txBox="1"/>
          <p:nvPr/>
        </p:nvSpPr>
        <p:spPr>
          <a:xfrm>
            <a:off x="6421681" y="5009238"/>
            <a:ext cx="2265119" cy="369332"/>
          </a:xfrm>
          <a:prstGeom prst="rect">
            <a:avLst/>
          </a:prstGeom>
          <a:noFill/>
        </p:spPr>
        <p:txBody>
          <a:bodyPr wrap="square" rtlCol="0">
            <a:spAutoFit/>
          </a:bodyPr>
          <a:lstStyle/>
          <a:p>
            <a:r>
              <a:rPr lang="en-US" b="1" i="1" dirty="0" err="1">
                <a:solidFill>
                  <a:srgbClr val="002060"/>
                </a:solidFill>
                <a:latin typeface="Arial"/>
                <a:cs typeface="Arial"/>
              </a:rPr>
              <a:t>ECal</a:t>
            </a:r>
            <a:r>
              <a:rPr lang="en-US" b="1" i="1" dirty="0">
                <a:solidFill>
                  <a:srgbClr val="002060"/>
                </a:solidFill>
                <a:latin typeface="Arial"/>
                <a:cs typeface="Arial"/>
              </a:rPr>
              <a:t>   ~</a:t>
            </a:r>
            <a:r>
              <a:rPr lang="ru-RU" b="1" i="1" dirty="0">
                <a:solidFill>
                  <a:srgbClr val="002060"/>
                </a:solidFill>
                <a:latin typeface="Arial"/>
                <a:cs typeface="Arial"/>
              </a:rPr>
              <a:t> 100 т</a:t>
            </a:r>
            <a:endParaRPr lang="ru-RU" i="1" dirty="0">
              <a:solidFill>
                <a:srgbClr val="002060"/>
              </a:solidFill>
              <a:latin typeface="Arial"/>
              <a:cs typeface="Arial"/>
            </a:endParaRPr>
          </a:p>
        </p:txBody>
      </p:sp>
      <p:sp>
        <p:nvSpPr>
          <p:cNvPr id="36" name="TextBox 35">
            <a:extLst>
              <a:ext uri="{FF2B5EF4-FFF2-40B4-BE49-F238E27FC236}">
                <a16:creationId xmlns:a16="http://schemas.microsoft.com/office/drawing/2014/main" id="{8C81BB81-AB01-AF48-8679-2A71D3E9EC25}"/>
              </a:ext>
            </a:extLst>
          </p:cNvPr>
          <p:cNvSpPr txBox="1"/>
          <p:nvPr/>
        </p:nvSpPr>
        <p:spPr>
          <a:xfrm>
            <a:off x="6657249" y="4433237"/>
            <a:ext cx="1880451" cy="400110"/>
          </a:xfrm>
          <a:prstGeom prst="rect">
            <a:avLst/>
          </a:prstGeom>
          <a:solidFill>
            <a:srgbClr val="CBFFFB"/>
          </a:solidFill>
        </p:spPr>
        <p:txBody>
          <a:bodyPr wrap="none" rtlCol="0">
            <a:spAutoFit/>
          </a:bodyPr>
          <a:lstStyle/>
          <a:p>
            <a:r>
              <a:rPr lang="ru-RU" sz="2000" b="1" i="1" dirty="0">
                <a:solidFill>
                  <a:srgbClr val="002060"/>
                </a:solidFill>
                <a:latin typeface="Arial"/>
                <a:cs typeface="Arial"/>
              </a:rPr>
              <a:t>углепластик</a:t>
            </a:r>
            <a:endParaRPr lang="ru-RU" sz="2000" i="1" dirty="0">
              <a:solidFill>
                <a:srgbClr val="002060"/>
              </a:solidFill>
              <a:latin typeface="Arial"/>
              <a:cs typeface="Arial"/>
            </a:endParaRPr>
          </a:p>
        </p:txBody>
      </p:sp>
      <p:sp>
        <p:nvSpPr>
          <p:cNvPr id="2" name="TextBox 1">
            <a:extLst>
              <a:ext uri="{FF2B5EF4-FFF2-40B4-BE49-F238E27FC236}">
                <a16:creationId xmlns:a16="http://schemas.microsoft.com/office/drawing/2014/main" id="{ADE83E90-09BA-BC44-9614-4CD480E9FE64}"/>
              </a:ext>
            </a:extLst>
          </p:cNvPr>
          <p:cNvSpPr txBox="1"/>
          <p:nvPr/>
        </p:nvSpPr>
        <p:spPr>
          <a:xfrm>
            <a:off x="5808889" y="6184530"/>
            <a:ext cx="3269357" cy="369332"/>
          </a:xfrm>
          <a:prstGeom prst="rect">
            <a:avLst/>
          </a:prstGeom>
          <a:solidFill>
            <a:srgbClr val="CBFFFB"/>
          </a:solidFill>
        </p:spPr>
        <p:txBody>
          <a:bodyPr wrap="none" rtlCol="0">
            <a:spAutoFit/>
          </a:bodyPr>
          <a:lstStyle/>
          <a:p>
            <a:r>
              <a:rPr lang="ru-RU" i="1" dirty="0">
                <a:cs typeface="Arial" panose="020B0604020202020204" pitchFamily="34" charset="0"/>
              </a:rPr>
              <a:t>контракт с </a:t>
            </a:r>
            <a:r>
              <a:rPr lang="ru-RU" i="1" dirty="0"/>
              <a:t>АО «ЦНИИСМ»</a:t>
            </a:r>
            <a:r>
              <a:rPr lang="ru-RU" i="1" dirty="0">
                <a:cs typeface="Arial" panose="020B0604020202020204" pitchFamily="34" charset="0"/>
              </a:rPr>
              <a:t> </a:t>
            </a:r>
            <a:endParaRPr lang="ru-RU" i="1" dirty="0">
              <a:latin typeface="Arial" panose="020B0604020202020204" pitchFamily="34" charset="0"/>
              <a:cs typeface="Arial" panose="020B0604020202020204" pitchFamily="34" charset="0"/>
            </a:endParaRPr>
          </a:p>
        </p:txBody>
      </p:sp>
      <p:sp>
        <p:nvSpPr>
          <p:cNvPr id="37" name="Заголовок 3">
            <a:extLst>
              <a:ext uri="{FF2B5EF4-FFF2-40B4-BE49-F238E27FC236}">
                <a16:creationId xmlns:a16="http://schemas.microsoft.com/office/drawing/2014/main" id="{761440CF-9015-1B42-8681-ECDDFB4D1D9D}"/>
              </a:ext>
            </a:extLst>
          </p:cNvPr>
          <p:cNvSpPr txBox="1">
            <a:spLocks/>
          </p:cNvSpPr>
          <p:nvPr/>
        </p:nvSpPr>
        <p:spPr>
          <a:xfrm>
            <a:off x="138364" y="98414"/>
            <a:ext cx="7131010" cy="492362"/>
          </a:xfrm>
          <a:prstGeom prst="rect">
            <a:avLst/>
          </a:prstGeom>
          <a:solidFill>
            <a:srgbClr val="000090"/>
          </a:solidFill>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ru-RU" sz="2400" b="1" dirty="0">
                <a:solidFill>
                  <a:schemeClr val="bg1"/>
                </a:solidFill>
                <a:effectLst>
                  <a:glow>
                    <a:schemeClr val="accent1">
                      <a:alpha val="40000"/>
                    </a:schemeClr>
                  </a:glow>
                  <a:reflection endPos="0" dist="50800" dir="5400000" sy="-100000" algn="bl" rotWithShape="0"/>
                </a:effectLst>
                <a:latin typeface="Arial"/>
                <a:cs typeface="Arial"/>
              </a:rPr>
              <a:t>Электромагнитный калориметр </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a:t>
            </a:r>
            <a:r>
              <a:rPr lang="en-US" sz="2400" b="1" dirty="0" err="1">
                <a:solidFill>
                  <a:schemeClr val="bg1"/>
                </a:solidFill>
                <a:effectLst>
                  <a:glow>
                    <a:schemeClr val="accent1">
                      <a:alpha val="40000"/>
                    </a:schemeClr>
                  </a:glow>
                  <a:reflection endPos="0" dist="50800" dir="5400000" sy="-100000" algn="bl" rotWithShape="0"/>
                </a:effectLst>
                <a:latin typeface="Arial"/>
                <a:cs typeface="Arial"/>
              </a:rPr>
              <a:t>ECal</a:t>
            </a:r>
            <a:r>
              <a:rPr lang="en-US" sz="2400" b="1" dirty="0">
                <a:solidFill>
                  <a:schemeClr val="bg1"/>
                </a:solidFill>
                <a:effectLst>
                  <a:glow>
                    <a:schemeClr val="accent1">
                      <a:alpha val="40000"/>
                    </a:schemeClr>
                  </a:glow>
                  <a:reflection endPos="0" dist="50800" dir="5400000" sy="-100000" algn="bl" rotWithShape="0"/>
                </a:effectLst>
                <a:latin typeface="Arial"/>
                <a:cs typeface="Arial"/>
              </a:rPr>
              <a:t>) system</a:t>
            </a:r>
            <a:endParaRPr lang="ru-RU" sz="2400" i="1" dirty="0">
              <a:solidFill>
                <a:schemeClr val="bg1"/>
              </a:solidFill>
              <a:effectLst>
                <a:glow>
                  <a:schemeClr val="accent1">
                    <a:alpha val="40000"/>
                  </a:schemeClr>
                </a:glow>
                <a:reflection endPos="0" dist="50800" dir="5400000" sy="-100000" algn="bl" rotWithShape="0"/>
              </a:effectLst>
              <a:latin typeface="Arial"/>
              <a:cs typeface="Arial"/>
            </a:endParaRPr>
          </a:p>
        </p:txBody>
      </p:sp>
      <p:sp>
        <p:nvSpPr>
          <p:cNvPr id="3" name="TextBox 2">
            <a:extLst>
              <a:ext uri="{FF2B5EF4-FFF2-40B4-BE49-F238E27FC236}">
                <a16:creationId xmlns:a16="http://schemas.microsoft.com/office/drawing/2014/main" id="{9194B97B-3C85-F441-AD62-CF35FB89DECF}"/>
              </a:ext>
            </a:extLst>
          </p:cNvPr>
          <p:cNvSpPr txBox="1"/>
          <p:nvPr/>
        </p:nvSpPr>
        <p:spPr>
          <a:xfrm>
            <a:off x="1852924" y="5425416"/>
            <a:ext cx="1351652" cy="1015663"/>
          </a:xfrm>
          <a:prstGeom prst="rect">
            <a:avLst/>
          </a:prstGeom>
          <a:solidFill>
            <a:srgbClr val="BEFBFF"/>
          </a:solidFill>
          <a:ln>
            <a:solidFill>
              <a:srgbClr val="FF0000"/>
            </a:solidFill>
          </a:ln>
        </p:spPr>
        <p:txBody>
          <a:bodyPr wrap="none" rtlCol="0">
            <a:spAutoFit/>
          </a:bodyPr>
          <a:lstStyle/>
          <a:p>
            <a:pPr algn="ctr"/>
            <a:r>
              <a:rPr lang="en-US" sz="2000" b="1" dirty="0">
                <a:solidFill>
                  <a:srgbClr val="002060"/>
                </a:solidFill>
              </a:rPr>
              <a:t>MOST </a:t>
            </a:r>
          </a:p>
          <a:p>
            <a:pPr algn="ctr"/>
            <a:r>
              <a:rPr lang="ru-RU" sz="2000" b="1" dirty="0">
                <a:solidFill>
                  <a:srgbClr val="002060"/>
                </a:solidFill>
              </a:rPr>
              <a:t>выделил</a:t>
            </a:r>
          </a:p>
          <a:p>
            <a:pPr algn="ctr"/>
            <a:r>
              <a:rPr lang="ru-RU" sz="2000" b="1" dirty="0">
                <a:solidFill>
                  <a:srgbClr val="002060"/>
                </a:solidFill>
              </a:rPr>
              <a:t> </a:t>
            </a:r>
            <a:r>
              <a:rPr lang="ru-RU" sz="2000" b="1" dirty="0">
                <a:solidFill>
                  <a:srgbClr val="FF0000"/>
                </a:solidFill>
              </a:rPr>
              <a:t>6 </a:t>
            </a:r>
            <a:r>
              <a:rPr lang="ru-RU" sz="2000" b="1" dirty="0">
                <a:solidFill>
                  <a:srgbClr val="002060"/>
                </a:solidFill>
              </a:rPr>
              <a:t>М </a:t>
            </a:r>
            <a:r>
              <a:rPr lang="en-US" sz="2000" b="1" dirty="0">
                <a:solidFill>
                  <a:srgbClr val="002060"/>
                </a:solidFill>
              </a:rPr>
              <a:t>$</a:t>
            </a:r>
            <a:endParaRPr lang="ru-RU" sz="2000" b="1" dirty="0">
              <a:solidFill>
                <a:srgbClr val="002060"/>
              </a:solidFill>
            </a:endParaRPr>
          </a:p>
        </p:txBody>
      </p:sp>
    </p:spTree>
    <p:extLst>
      <p:ext uri="{BB962C8B-B14F-4D97-AF65-F5344CB8AC3E}">
        <p14:creationId xmlns:p14="http://schemas.microsoft.com/office/powerpoint/2010/main" val="99984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80F543E-2D6F-854F-B13E-80BF4387D4A9}"/>
              </a:ext>
            </a:extLst>
          </p:cNvPr>
          <p:cNvSpPr>
            <a:spLocks noGrp="1"/>
          </p:cNvSpPr>
          <p:nvPr>
            <p:ph type="dt" sz="half" idx="10"/>
          </p:nvPr>
        </p:nvSpPr>
        <p:spPr/>
        <p:txBody>
          <a:bodyPr/>
          <a:lstStyle/>
          <a:p>
            <a:pPr>
              <a:defRPr/>
            </a:pPr>
            <a:r>
              <a:rPr lang="ru-RU"/>
              <a:t>8 апреля 2020</a:t>
            </a:r>
          </a:p>
        </p:txBody>
      </p:sp>
      <p:sp>
        <p:nvSpPr>
          <p:cNvPr id="5" name="Footer Placeholder 4">
            <a:extLst>
              <a:ext uri="{FF2B5EF4-FFF2-40B4-BE49-F238E27FC236}">
                <a16:creationId xmlns:a16="http://schemas.microsoft.com/office/drawing/2014/main" id="{6DDF2E5E-7283-7E4F-9316-E30981BFEE2D}"/>
              </a:ext>
            </a:extLst>
          </p:cNvPr>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a:extLst>
              <a:ext uri="{FF2B5EF4-FFF2-40B4-BE49-F238E27FC236}">
                <a16:creationId xmlns:a16="http://schemas.microsoft.com/office/drawing/2014/main" id="{ABFC8299-D0F5-E34B-AC0E-8A00E3891007}"/>
              </a:ext>
            </a:extLst>
          </p:cNvPr>
          <p:cNvSpPr>
            <a:spLocks noGrp="1"/>
          </p:cNvSpPr>
          <p:nvPr>
            <p:ph type="sldNum" sz="quarter" idx="12"/>
          </p:nvPr>
        </p:nvSpPr>
        <p:spPr/>
        <p:txBody>
          <a:bodyPr/>
          <a:lstStyle/>
          <a:p>
            <a:fld id="{4480217B-8183-4E7A-98AC-12846F6965A4}" type="slidenum">
              <a:rPr lang="ru-RU" smtClean="0"/>
              <a:pPr/>
              <a:t>21</a:t>
            </a:fld>
            <a:endParaRPr lang="ru-RU"/>
          </a:p>
        </p:txBody>
      </p:sp>
      <p:grpSp>
        <p:nvGrpSpPr>
          <p:cNvPr id="15" name="Group 14">
            <a:extLst>
              <a:ext uri="{FF2B5EF4-FFF2-40B4-BE49-F238E27FC236}">
                <a16:creationId xmlns:a16="http://schemas.microsoft.com/office/drawing/2014/main" id="{3EFB2F12-C8EB-6149-9BC4-1BD2E5959DCD}"/>
              </a:ext>
            </a:extLst>
          </p:cNvPr>
          <p:cNvGrpSpPr/>
          <p:nvPr/>
        </p:nvGrpSpPr>
        <p:grpSpPr>
          <a:xfrm>
            <a:off x="457200" y="1828800"/>
            <a:ext cx="8108066" cy="2766349"/>
            <a:chOff x="457200" y="1828800"/>
            <a:chExt cx="8108066" cy="2766349"/>
          </a:xfrm>
        </p:grpSpPr>
        <p:sp>
          <p:nvSpPr>
            <p:cNvPr id="14" name="Rectangle 13">
              <a:extLst>
                <a:ext uri="{FF2B5EF4-FFF2-40B4-BE49-F238E27FC236}">
                  <a16:creationId xmlns:a16="http://schemas.microsoft.com/office/drawing/2014/main" id="{FF6D623D-A523-D448-B586-28F42271690B}"/>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7" name="TextBox 6">
              <a:extLst>
                <a:ext uri="{FF2B5EF4-FFF2-40B4-BE49-F238E27FC236}">
                  <a16:creationId xmlns:a16="http://schemas.microsoft.com/office/drawing/2014/main" id="{CCC1D757-4EDE-8648-8D32-298F3648497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8" name="TextBox 7">
              <a:extLst>
                <a:ext uri="{FF2B5EF4-FFF2-40B4-BE49-F238E27FC236}">
                  <a16:creationId xmlns:a16="http://schemas.microsoft.com/office/drawing/2014/main" id="{8E6F06A9-43C5-0245-B536-120604DAACAB}"/>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6E35A391-EFF3-434A-91D0-BF545473EC4C}"/>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39E1E12C-7AB9-4148-870E-80B71FF2D9CA}"/>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A2BAD901-00DD-E749-826B-BE4F58AB281E}"/>
                </a:ext>
              </a:extLst>
            </p:cNvPr>
            <p:cNvSpPr txBox="1"/>
            <p:nvPr/>
          </p:nvSpPr>
          <p:spPr>
            <a:xfrm>
              <a:off x="723900" y="3891131"/>
              <a:ext cx="1082348" cy="369332"/>
            </a:xfrm>
            <a:prstGeom prst="rect">
              <a:avLst/>
            </a:prstGeom>
            <a:noFill/>
          </p:spPr>
          <p:txBody>
            <a:bodyPr wrap="none" rtlCol="0">
              <a:spAutoFit/>
            </a:bodyPr>
            <a:lstStyle/>
            <a:p>
              <a:r>
                <a:rPr lang="en-US" b="1" dirty="0">
                  <a:solidFill>
                    <a:srgbClr val="002060"/>
                  </a:solidFill>
                </a:rPr>
                <a:t>49,2/ </a:t>
              </a:r>
              <a:r>
                <a:rPr lang="en-US" b="1" dirty="0">
                  <a:solidFill>
                    <a:srgbClr val="FC0014"/>
                  </a:solidFill>
                </a:rPr>
                <a:t>6,4</a:t>
              </a:r>
              <a:endParaRPr lang="ru-RU" b="1" dirty="0">
                <a:solidFill>
                  <a:srgbClr val="FC0014"/>
                </a:solidFill>
              </a:endParaRPr>
            </a:p>
          </p:txBody>
        </p:sp>
        <p:sp>
          <p:nvSpPr>
            <p:cNvPr id="12" name="TextBox 11">
              <a:extLst>
                <a:ext uri="{FF2B5EF4-FFF2-40B4-BE49-F238E27FC236}">
                  <a16:creationId xmlns:a16="http://schemas.microsoft.com/office/drawing/2014/main" id="{0AEC8854-3809-8149-A294-C0251A7A8695}"/>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20,1</a:t>
              </a:r>
              <a:endParaRPr lang="ru-RU" b="1" dirty="0">
                <a:solidFill>
                  <a:srgbClr val="FC0014"/>
                </a:solidFill>
              </a:endParaRPr>
            </a:p>
          </p:txBody>
        </p:sp>
        <p:sp>
          <p:nvSpPr>
            <p:cNvPr id="13" name="TextBox 12">
              <a:extLst>
                <a:ext uri="{FF2B5EF4-FFF2-40B4-BE49-F238E27FC236}">
                  <a16:creationId xmlns:a16="http://schemas.microsoft.com/office/drawing/2014/main" id="{36D46A38-0B96-FC43-8BC4-5417CF823648}"/>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26,5</a:t>
              </a:r>
              <a:endParaRPr lang="ru-RU" b="1" dirty="0">
                <a:solidFill>
                  <a:srgbClr val="FC0014"/>
                </a:solidFill>
              </a:endParaRPr>
            </a:p>
          </p:txBody>
        </p:sp>
      </p:grpSp>
      <p:sp>
        <p:nvSpPr>
          <p:cNvPr id="16" name="Прямоугольник 1">
            <a:extLst>
              <a:ext uri="{FF2B5EF4-FFF2-40B4-BE49-F238E27FC236}">
                <a16:creationId xmlns:a16="http://schemas.microsoft.com/office/drawing/2014/main" id="{F6824DB6-C79E-D946-8D2A-BCE4069D72BE}"/>
              </a:ext>
            </a:extLst>
          </p:cNvPr>
          <p:cNvSpPr>
            <a:spLocks noChangeArrowheads="1"/>
          </p:cNvSpPr>
          <p:nvPr/>
        </p:nvSpPr>
        <p:spPr bwMode="auto">
          <a:xfrm>
            <a:off x="3107578" y="311265"/>
            <a:ext cx="2507289" cy="461665"/>
          </a:xfrm>
          <a:prstGeom prst="rect">
            <a:avLst/>
          </a:prstGeom>
          <a:solidFill>
            <a:srgbClr val="FFE9D2"/>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Установка </a:t>
            </a:r>
            <a:r>
              <a:rPr lang="en-US" altLang="ru-RU" sz="2400" b="1" dirty="0">
                <a:solidFill>
                  <a:srgbClr val="140076"/>
                </a:solidFill>
                <a:effectLst>
                  <a:outerShdw blurRad="38100" dist="38100" dir="2700000" rotWithShape="0">
                    <a:srgbClr val="000000">
                      <a:alpha val="43137"/>
                    </a:srgbClr>
                  </a:outerShdw>
                </a:effectLst>
                <a:latin typeface="Arial" pitchFamily="34" charset="0"/>
              </a:rPr>
              <a:t>MPD</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Tree>
    <p:extLst>
      <p:ext uri="{BB962C8B-B14F-4D97-AF65-F5344CB8AC3E}">
        <p14:creationId xmlns:p14="http://schemas.microsoft.com/office/powerpoint/2010/main" val="3370162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22</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3891131"/>
            <a:ext cx="1402948" cy="369332"/>
          </a:xfrm>
          <a:prstGeom prst="rect">
            <a:avLst/>
          </a:prstGeom>
          <a:noFill/>
        </p:spPr>
        <p:txBody>
          <a:bodyPr wrap="none" rtlCol="0">
            <a:spAutoFit/>
          </a:bodyPr>
          <a:lstStyle/>
          <a:p>
            <a:r>
              <a:rPr lang="en-US" b="1" dirty="0">
                <a:solidFill>
                  <a:srgbClr val="002060"/>
                </a:solidFill>
              </a:rPr>
              <a:t>100,8 / </a:t>
            </a:r>
            <a:r>
              <a:rPr lang="en-US" b="1" dirty="0">
                <a:solidFill>
                  <a:srgbClr val="FC0014"/>
                </a:solidFill>
              </a:rPr>
              <a:t>70,3</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41,8</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3888233"/>
            <a:ext cx="748988" cy="369332"/>
          </a:xfrm>
          <a:prstGeom prst="rect">
            <a:avLst/>
          </a:prstGeom>
          <a:noFill/>
        </p:spPr>
        <p:txBody>
          <a:bodyPr wrap="none" rtlCol="0">
            <a:spAutoFit/>
          </a:bodyPr>
          <a:lstStyle/>
          <a:p>
            <a:r>
              <a:rPr lang="en-US" b="1" dirty="0">
                <a:solidFill>
                  <a:srgbClr val="FC0014"/>
                </a:solidFill>
              </a:rPr>
              <a:t>112,1</a:t>
            </a:r>
            <a:endParaRPr lang="ru-RU" b="1" dirty="0">
              <a:solidFill>
                <a:srgbClr val="FC0014"/>
              </a:solidFill>
            </a:endParaRPr>
          </a:p>
        </p:txBody>
      </p:sp>
      <p:sp>
        <p:nvSpPr>
          <p:cNvPr id="15" name="TextBox 14">
            <a:extLst>
              <a:ext uri="{FF2B5EF4-FFF2-40B4-BE49-F238E27FC236}">
                <a16:creationId xmlns:a16="http://schemas.microsoft.com/office/drawing/2014/main" id="{4DE586CD-66C5-084C-8ABD-8784B7B6D710}"/>
              </a:ext>
            </a:extLst>
          </p:cNvPr>
          <p:cNvSpPr txBox="1"/>
          <p:nvPr/>
        </p:nvSpPr>
        <p:spPr>
          <a:xfrm>
            <a:off x="558800" y="385919"/>
            <a:ext cx="7823200"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3. Создание научно - исследовательской</a:t>
            </a:r>
          </a:p>
          <a:p>
            <a:pPr lvl="0" algn="r" defTabSz="914400">
              <a:defRPr/>
            </a:pPr>
            <a:r>
              <a:rPr lang="ru-RU" sz="2400" b="1" dirty="0">
                <a:solidFill>
                  <a:srgbClr val="002060"/>
                </a:solidFill>
                <a:latin typeface="Arial" panose="020B0604020202020204" pitchFamily="34" charset="0"/>
                <a:cs typeface="Arial" panose="020B0604020202020204" pitchFamily="34" charset="0"/>
              </a:rPr>
              <a:t>и инженерной инфраструктуры </a:t>
            </a:r>
          </a:p>
        </p:txBody>
      </p:sp>
    </p:spTree>
    <p:extLst>
      <p:ext uri="{BB962C8B-B14F-4D97-AF65-F5344CB8AC3E}">
        <p14:creationId xmlns:p14="http://schemas.microsoft.com/office/powerpoint/2010/main" val="2563466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764056"/>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969847"/>
            <a:ext cx="8534400" cy="498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458" y="50800"/>
            <a:ext cx="1293541" cy="63717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23</a:t>
            </a:fld>
            <a:endParaRPr lang="en-US" dirty="0"/>
          </a:p>
        </p:txBody>
      </p:sp>
      <p:sp>
        <p:nvSpPr>
          <p:cNvPr id="20" name="TextBox 19"/>
          <p:cNvSpPr txBox="1"/>
          <p:nvPr/>
        </p:nvSpPr>
        <p:spPr>
          <a:xfrm>
            <a:off x="6499678" y="1269535"/>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5683824" y="1441412"/>
            <a:ext cx="856676"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0412" y="62003"/>
            <a:ext cx="7820046" cy="590554"/>
          </a:xfrm>
          <a:prstGeom prst="rect">
            <a:avLst/>
          </a:prstGeom>
          <a:solidFill>
            <a:srgbClr val="0070C0"/>
          </a:solidFill>
          <a:ln>
            <a:noFill/>
          </a:ln>
        </p:spPr>
        <p:txBody>
          <a:bodyPr anchor="ctr"/>
          <a:lstStyle/>
          <a:p>
            <a:pPr algn="ctr"/>
            <a:r>
              <a:rPr lang="ru-RU" sz="2400" b="1" i="1" dirty="0">
                <a:solidFill>
                  <a:schemeClr val="bg1"/>
                </a:solidFill>
              </a:rPr>
              <a:t>Строительство </a:t>
            </a:r>
            <a:r>
              <a:rPr lang="ru-RU" sz="2400" b="1" i="1" dirty="0" err="1">
                <a:solidFill>
                  <a:schemeClr val="bg1"/>
                </a:solidFill>
              </a:rPr>
              <a:t>коллайдерного</a:t>
            </a:r>
            <a:r>
              <a:rPr lang="ru-RU" sz="2400" b="1" i="1" dirty="0">
                <a:solidFill>
                  <a:schemeClr val="bg1"/>
                </a:solidFill>
              </a:rPr>
              <a:t> здания  № 17</a:t>
            </a:r>
          </a:p>
        </p:txBody>
      </p:sp>
      <p:sp>
        <p:nvSpPr>
          <p:cNvPr id="18" name="TextBox 17"/>
          <p:cNvSpPr txBox="1"/>
          <p:nvPr/>
        </p:nvSpPr>
        <p:spPr>
          <a:xfrm>
            <a:off x="2409669" y="2864627"/>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296527" y="2618061"/>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3" y="769792"/>
            <a:ext cx="4541371" cy="400110"/>
          </a:xfrm>
          <a:prstGeom prst="rect">
            <a:avLst/>
          </a:prstGeom>
          <a:solidFill>
            <a:srgbClr val="FEECE7"/>
          </a:solidFill>
        </p:spPr>
        <p:txBody>
          <a:bodyPr wrap="none" rtlCol="0">
            <a:spAutoFit/>
          </a:bodyPr>
          <a:lstStyle/>
          <a:p>
            <a:r>
              <a:rPr lang="ru-RU" sz="2000" i="1" dirty="0">
                <a:solidFill>
                  <a:srgbClr val="000090"/>
                </a:solidFill>
                <a:latin typeface="Arial"/>
                <a:cs typeface="Arial"/>
              </a:rPr>
              <a:t>Завершение строительства –</a:t>
            </a:r>
            <a:r>
              <a:rPr lang="ru-RU" sz="2000" b="1" i="1" dirty="0">
                <a:solidFill>
                  <a:srgbClr val="000090"/>
                </a:solidFill>
                <a:latin typeface="Arial"/>
                <a:cs typeface="Arial"/>
              </a:rPr>
              <a:t>2021</a:t>
            </a:r>
            <a:endParaRPr lang="en-US" sz="2000" b="1" i="1" dirty="0">
              <a:solidFill>
                <a:srgbClr val="000090"/>
              </a:solidFill>
              <a:latin typeface="Arial"/>
              <a:cs typeface="Arial"/>
            </a:endParaRPr>
          </a:p>
        </p:txBody>
      </p:sp>
      <p:sp>
        <p:nvSpPr>
          <p:cNvPr id="3" name="TextBox 2"/>
          <p:cNvSpPr txBox="1"/>
          <p:nvPr/>
        </p:nvSpPr>
        <p:spPr>
          <a:xfrm>
            <a:off x="30412" y="1269535"/>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pic>
        <p:nvPicPr>
          <p:cNvPr id="22" name="Picture 5" descr="E:\2019 year\m_28_Oct_NICA_MPD\L1100926.JPG">
            <a:extLst>
              <a:ext uri="{FF2B5EF4-FFF2-40B4-BE49-F238E27FC236}">
                <a16:creationId xmlns:a16="http://schemas.microsoft.com/office/drawing/2014/main" id="{E28C6415-1D8C-B64E-8277-0ED1AB7B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50" y="4507873"/>
            <a:ext cx="2919876" cy="195205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6197366" y="3758445"/>
            <a:ext cx="2919876" cy="707886"/>
          </a:xfrm>
          <a:prstGeom prst="rect">
            <a:avLst/>
          </a:prstGeom>
          <a:solidFill>
            <a:srgbClr val="E8FFF4"/>
          </a:solidFill>
        </p:spPr>
        <p:txBody>
          <a:bodyPr wrap="square" rtlCol="0">
            <a:spAutoFit/>
          </a:bodyPr>
          <a:lstStyle/>
          <a:p>
            <a:pPr algn="ctr"/>
            <a:r>
              <a:rPr lang="ru-RU" sz="2000" i="1" dirty="0">
                <a:solidFill>
                  <a:srgbClr val="000090"/>
                </a:solidFill>
              </a:rPr>
              <a:t>туннель </a:t>
            </a:r>
            <a:r>
              <a:rPr lang="en-US" sz="2000" i="1" dirty="0">
                <a:solidFill>
                  <a:srgbClr val="000090"/>
                </a:solidFill>
              </a:rPr>
              <a:t>– </a:t>
            </a:r>
            <a:r>
              <a:rPr lang="ru-RU" sz="2000" i="1" dirty="0">
                <a:solidFill>
                  <a:srgbClr val="000090"/>
                </a:solidFill>
              </a:rPr>
              <a:t>подготовка </a:t>
            </a:r>
          </a:p>
          <a:p>
            <a:pPr algn="ctr"/>
            <a:r>
              <a:rPr lang="ru-RU" sz="2000" i="1" dirty="0">
                <a:solidFill>
                  <a:srgbClr val="000090"/>
                </a:solidFill>
              </a:rPr>
              <a:t>к монтажу</a:t>
            </a:r>
            <a:r>
              <a:rPr lang="en-US" sz="2000" i="1" dirty="0">
                <a:solidFill>
                  <a:srgbClr val="000090"/>
                </a:solidFill>
              </a:rPr>
              <a:t> </a:t>
            </a:r>
          </a:p>
        </p:txBody>
      </p:sp>
      <p:sp>
        <p:nvSpPr>
          <p:cNvPr id="6" name="TextBox 5">
            <a:extLst>
              <a:ext uri="{FF2B5EF4-FFF2-40B4-BE49-F238E27FC236}">
                <a16:creationId xmlns:a16="http://schemas.microsoft.com/office/drawing/2014/main" id="{ECC43AE9-65EF-1045-9ABF-35304F031CB7}"/>
              </a:ext>
            </a:extLst>
          </p:cNvPr>
          <p:cNvSpPr txBox="1"/>
          <p:nvPr/>
        </p:nvSpPr>
        <p:spPr>
          <a:xfrm>
            <a:off x="168796" y="4718193"/>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5505CDD-C434-6A4A-A440-545820B6E809}"/>
              </a:ext>
            </a:extLst>
          </p:cNvPr>
          <p:cNvPicPr>
            <a:picLocks noChangeAspect="1"/>
          </p:cNvPicPr>
          <p:nvPr/>
        </p:nvPicPr>
        <p:blipFill>
          <a:blip r:embed="rId6"/>
          <a:stretch>
            <a:fillRect/>
          </a:stretch>
        </p:blipFill>
        <p:spPr>
          <a:xfrm>
            <a:off x="13768" y="4448768"/>
            <a:ext cx="3213075" cy="2409806"/>
          </a:xfrm>
          <a:prstGeom prst="rect">
            <a:avLst/>
          </a:prstGeom>
        </p:spPr>
      </p:pic>
      <p:sp>
        <p:nvSpPr>
          <p:cNvPr id="24" name="TextBox 23">
            <a:extLst>
              <a:ext uri="{FF2B5EF4-FFF2-40B4-BE49-F238E27FC236}">
                <a16:creationId xmlns:a16="http://schemas.microsoft.com/office/drawing/2014/main" id="{E292F3BD-7F13-BC45-8C9C-6A0E70F9CFB0}"/>
              </a:ext>
            </a:extLst>
          </p:cNvPr>
          <p:cNvSpPr txBox="1"/>
          <p:nvPr/>
        </p:nvSpPr>
        <p:spPr>
          <a:xfrm>
            <a:off x="2402033" y="4400544"/>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6EE45D-05D1-1043-A45B-4780FB6AF3D5}"/>
              </a:ext>
            </a:extLst>
          </p:cNvPr>
          <p:cNvSpPr/>
          <p:nvPr/>
        </p:nvSpPr>
        <p:spPr>
          <a:xfrm>
            <a:off x="3226843" y="5627530"/>
            <a:ext cx="3326357" cy="1200329"/>
          </a:xfrm>
          <a:prstGeom prst="rect">
            <a:avLst/>
          </a:prstGeom>
          <a:solidFill>
            <a:srgbClr val="002060"/>
          </a:solidFill>
        </p:spPr>
        <p:txBody>
          <a:bodyPr wrap="square">
            <a:spAutoFit/>
          </a:bodyPr>
          <a:lstStyle/>
          <a:p>
            <a:r>
              <a:rPr lang="ru-RU" i="1" dirty="0">
                <a:solidFill>
                  <a:schemeClr val="bg1"/>
                </a:solidFill>
                <a:latin typeface="Arial" panose="020B0604020202020204" pitchFamily="34" charset="0"/>
                <a:cs typeface="Arial" panose="020B0604020202020204" pitchFamily="34" charset="0"/>
              </a:rPr>
              <a:t>поэтапная сдача объектов </a:t>
            </a:r>
            <a:endParaRPr lang="en-US" i="1" dirty="0">
              <a:solidFill>
                <a:schemeClr val="bg1"/>
              </a:solidFill>
              <a:latin typeface="Arial" panose="020B0604020202020204" pitchFamily="34" charset="0"/>
              <a:cs typeface="Arial" panose="020B0604020202020204" pitchFamily="34" charset="0"/>
            </a:endParaRPr>
          </a:p>
          <a:p>
            <a:r>
              <a:rPr lang="ru-RU" i="1" dirty="0">
                <a:solidFill>
                  <a:schemeClr val="bg1"/>
                </a:solidFill>
                <a:latin typeface="Arial" panose="020B0604020202020204" pitchFamily="34" charset="0"/>
                <a:cs typeface="Arial" panose="020B0604020202020204" pitchFamily="34" charset="0"/>
              </a:rPr>
              <a:t>под монтаж: </a:t>
            </a:r>
            <a:endParaRPr lang="en-US" i="1" dirty="0">
              <a:solidFill>
                <a:schemeClr val="bg1"/>
              </a:solidFill>
              <a:latin typeface="Arial" panose="020B0604020202020204" pitchFamily="34" charset="0"/>
              <a:cs typeface="Arial" panose="020B0604020202020204" pitchFamily="34" charset="0"/>
            </a:endParaRPr>
          </a:p>
          <a:p>
            <a:r>
              <a:rPr lang="en-US" b="1" i="1" dirty="0">
                <a:solidFill>
                  <a:schemeClr val="bg1"/>
                </a:solidFill>
                <a:latin typeface="Arial" panose="020B0604020202020204" pitchFamily="34" charset="0"/>
                <a:cs typeface="Arial" panose="020B0604020202020204" pitchFamily="34" charset="0"/>
              </a:rPr>
              <a:t>  MPD</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a:t>
            </a:r>
            <a:r>
              <a:rPr lang="ru-RU" i="1" dirty="0">
                <a:solidFill>
                  <a:schemeClr val="bg1"/>
                </a:solidFill>
                <a:cs typeface="Arial" panose="020B0604020202020204" pitchFamily="34" charset="0"/>
              </a:rPr>
              <a:t>апрель</a:t>
            </a:r>
            <a:r>
              <a:rPr lang="ru-RU" i="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’20</a:t>
            </a:r>
          </a:p>
          <a:p>
            <a:r>
              <a:rPr lang="en-US" b="1" i="1" dirty="0">
                <a:solidFill>
                  <a:schemeClr val="bg1"/>
                </a:solidFill>
                <a:latin typeface="Arial" panose="020B0604020202020204" pitchFamily="34" charset="0"/>
                <a:cs typeface="Arial" panose="020B0604020202020204" pitchFamily="34" charset="0"/>
              </a:rPr>
              <a:t>  </a:t>
            </a:r>
            <a:r>
              <a:rPr lang="ru-RU" b="1" i="1" dirty="0" err="1">
                <a:solidFill>
                  <a:schemeClr val="bg1"/>
                </a:solidFill>
                <a:latin typeface="Arial" panose="020B0604020202020204" pitchFamily="34" charset="0"/>
                <a:cs typeface="Arial" panose="020B0604020202020204" pitchFamily="34" charset="0"/>
              </a:rPr>
              <a:t>коллайдер</a:t>
            </a:r>
            <a:r>
              <a:rPr lang="ru-RU" b="1"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июль </a:t>
            </a:r>
            <a:r>
              <a:rPr lang="en-US" i="1" dirty="0">
                <a:solidFill>
                  <a:schemeClr val="bg1"/>
                </a:solidFill>
                <a:latin typeface="Arial" panose="020B0604020202020204" pitchFamily="34" charset="0"/>
                <a:cs typeface="Arial" panose="020B0604020202020204" pitchFamily="34" charset="0"/>
              </a:rPr>
              <a:t>‘</a:t>
            </a:r>
            <a:r>
              <a:rPr lang="ru-RU" b="1" i="1" dirty="0">
                <a:solidFill>
                  <a:schemeClr val="bg1"/>
                </a:solidFill>
                <a:latin typeface="Arial" panose="020B0604020202020204" pitchFamily="34" charset="0"/>
                <a:cs typeface="Arial" panose="020B0604020202020204" pitchFamily="34" charset="0"/>
              </a:rPr>
              <a:t>20</a:t>
            </a:r>
            <a:r>
              <a:rPr lang="ru-RU" i="1" dirty="0">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B0B8E815-A3A2-E242-84FC-70C93612586E}"/>
              </a:ext>
            </a:extLst>
          </p:cNvPr>
          <p:cNvSpPr txBox="1"/>
          <p:nvPr/>
        </p:nvSpPr>
        <p:spPr>
          <a:xfrm>
            <a:off x="580701" y="1898878"/>
            <a:ext cx="4152675" cy="707886"/>
          </a:xfrm>
          <a:prstGeom prst="rect">
            <a:avLst/>
          </a:prstGeom>
          <a:solidFill>
            <a:srgbClr val="A0FFF6"/>
          </a:solidFill>
        </p:spPr>
        <p:txBody>
          <a:bodyPr wrap="none" rtlCol="0">
            <a:spAutoFit/>
          </a:bodyPr>
          <a:lstStyle/>
          <a:p>
            <a:r>
              <a:rPr lang="ru-RU" sz="2000" i="1" dirty="0">
                <a:solidFill>
                  <a:srgbClr val="000090"/>
                </a:solidFill>
                <a:latin typeface="Arial"/>
                <a:cs typeface="Arial"/>
              </a:rPr>
              <a:t>Подготовка ДС5 с ГП отложена</a:t>
            </a:r>
          </a:p>
          <a:p>
            <a:r>
              <a:rPr lang="ru-RU" sz="2000" b="1" i="1" dirty="0">
                <a:solidFill>
                  <a:srgbClr val="000090"/>
                </a:solidFill>
                <a:latin typeface="Arial"/>
                <a:cs typeface="Arial"/>
              </a:rPr>
              <a:t>Подготовлено ДС4</a:t>
            </a:r>
            <a:endParaRPr lang="en-US" sz="2000" b="1" i="1" dirty="0">
              <a:solidFill>
                <a:srgbClr val="000090"/>
              </a:solidFill>
              <a:latin typeface="Arial"/>
              <a:cs typeface="Arial"/>
            </a:endParaRPr>
          </a:p>
        </p:txBody>
      </p:sp>
    </p:spTree>
    <p:extLst>
      <p:ext uri="{BB962C8B-B14F-4D97-AF65-F5344CB8AC3E}">
        <p14:creationId xmlns:p14="http://schemas.microsoft.com/office/powerpoint/2010/main" val="133631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00" y="764056"/>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969847"/>
            <a:ext cx="8534400" cy="4986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50458" y="50800"/>
            <a:ext cx="1293541" cy="63717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24</a:t>
            </a:fld>
            <a:endParaRPr lang="en-US" dirty="0"/>
          </a:p>
        </p:txBody>
      </p:sp>
      <p:sp>
        <p:nvSpPr>
          <p:cNvPr id="20" name="TextBox 19"/>
          <p:cNvSpPr txBox="1"/>
          <p:nvPr/>
        </p:nvSpPr>
        <p:spPr>
          <a:xfrm>
            <a:off x="6499678" y="1269535"/>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a:cxnSpLocks/>
          </p:cNvCxnSpPr>
          <p:nvPr/>
        </p:nvCxnSpPr>
        <p:spPr>
          <a:xfrm flipH="1">
            <a:off x="5683824" y="1441412"/>
            <a:ext cx="856676"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0412" y="62003"/>
            <a:ext cx="7820046" cy="590554"/>
          </a:xfrm>
          <a:prstGeom prst="rect">
            <a:avLst/>
          </a:prstGeom>
          <a:solidFill>
            <a:srgbClr val="0070C0"/>
          </a:solidFill>
          <a:ln>
            <a:noFill/>
          </a:ln>
        </p:spPr>
        <p:txBody>
          <a:bodyPr anchor="ctr"/>
          <a:lstStyle/>
          <a:p>
            <a:pPr algn="ctr"/>
            <a:r>
              <a:rPr lang="ru-RU" sz="2400" b="1" i="1" dirty="0">
                <a:solidFill>
                  <a:schemeClr val="bg1"/>
                </a:solidFill>
              </a:rPr>
              <a:t>Строительство </a:t>
            </a:r>
            <a:r>
              <a:rPr lang="ru-RU" sz="2400" b="1" i="1" dirty="0" err="1">
                <a:solidFill>
                  <a:schemeClr val="bg1"/>
                </a:solidFill>
              </a:rPr>
              <a:t>коллайдерного</a:t>
            </a:r>
            <a:r>
              <a:rPr lang="ru-RU" sz="2400" b="1" i="1" dirty="0">
                <a:solidFill>
                  <a:schemeClr val="bg1"/>
                </a:solidFill>
              </a:rPr>
              <a:t> здания  № 17</a:t>
            </a:r>
          </a:p>
        </p:txBody>
      </p:sp>
      <p:sp>
        <p:nvSpPr>
          <p:cNvPr id="18" name="TextBox 17"/>
          <p:cNvSpPr txBox="1"/>
          <p:nvPr/>
        </p:nvSpPr>
        <p:spPr>
          <a:xfrm>
            <a:off x="2409669" y="2864627"/>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296527" y="2618061"/>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2" name="TextBox 1"/>
          <p:cNvSpPr txBox="1"/>
          <p:nvPr/>
        </p:nvSpPr>
        <p:spPr>
          <a:xfrm>
            <a:off x="1479173" y="769792"/>
            <a:ext cx="4541371" cy="400110"/>
          </a:xfrm>
          <a:prstGeom prst="rect">
            <a:avLst/>
          </a:prstGeom>
          <a:solidFill>
            <a:srgbClr val="FEECE7"/>
          </a:solidFill>
        </p:spPr>
        <p:txBody>
          <a:bodyPr wrap="none" rtlCol="0">
            <a:spAutoFit/>
          </a:bodyPr>
          <a:lstStyle/>
          <a:p>
            <a:r>
              <a:rPr lang="ru-RU" sz="2000" i="1" dirty="0">
                <a:solidFill>
                  <a:srgbClr val="000090"/>
                </a:solidFill>
                <a:latin typeface="Arial"/>
                <a:cs typeface="Arial"/>
              </a:rPr>
              <a:t>Завершение строительства –</a:t>
            </a:r>
            <a:r>
              <a:rPr lang="ru-RU" sz="2000" b="1" i="1" dirty="0">
                <a:solidFill>
                  <a:srgbClr val="000090"/>
                </a:solidFill>
                <a:latin typeface="Arial"/>
                <a:cs typeface="Arial"/>
              </a:rPr>
              <a:t>2021</a:t>
            </a:r>
            <a:endParaRPr lang="en-US" sz="2000" b="1" i="1" dirty="0">
              <a:solidFill>
                <a:srgbClr val="000090"/>
              </a:solidFill>
              <a:latin typeface="Arial"/>
              <a:cs typeface="Arial"/>
            </a:endParaRPr>
          </a:p>
        </p:txBody>
      </p:sp>
      <p:sp>
        <p:nvSpPr>
          <p:cNvPr id="3" name="TextBox 2"/>
          <p:cNvSpPr txBox="1"/>
          <p:nvPr/>
        </p:nvSpPr>
        <p:spPr>
          <a:xfrm>
            <a:off x="30412" y="1269535"/>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pic>
        <p:nvPicPr>
          <p:cNvPr id="22" name="Picture 5" descr="E:\2019 year\m_28_Oct_NICA_MPD\L1100926.JPG">
            <a:extLst>
              <a:ext uri="{FF2B5EF4-FFF2-40B4-BE49-F238E27FC236}">
                <a16:creationId xmlns:a16="http://schemas.microsoft.com/office/drawing/2014/main" id="{E28C6415-1D8C-B64E-8277-0ED1AB7B89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0050" y="4507873"/>
            <a:ext cx="2919876" cy="1952052"/>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extBox 16"/>
          <p:cNvSpPr txBox="1"/>
          <p:nvPr/>
        </p:nvSpPr>
        <p:spPr>
          <a:xfrm>
            <a:off x="6197366" y="3758445"/>
            <a:ext cx="2919876" cy="707886"/>
          </a:xfrm>
          <a:prstGeom prst="rect">
            <a:avLst/>
          </a:prstGeom>
          <a:solidFill>
            <a:srgbClr val="E8FFF4"/>
          </a:solidFill>
        </p:spPr>
        <p:txBody>
          <a:bodyPr wrap="square" rtlCol="0">
            <a:spAutoFit/>
          </a:bodyPr>
          <a:lstStyle/>
          <a:p>
            <a:pPr algn="ctr"/>
            <a:r>
              <a:rPr lang="ru-RU" sz="2000" i="1" dirty="0">
                <a:solidFill>
                  <a:srgbClr val="000090"/>
                </a:solidFill>
              </a:rPr>
              <a:t>туннель </a:t>
            </a:r>
            <a:r>
              <a:rPr lang="en-US" sz="2000" i="1" dirty="0">
                <a:solidFill>
                  <a:srgbClr val="000090"/>
                </a:solidFill>
              </a:rPr>
              <a:t>– </a:t>
            </a:r>
            <a:r>
              <a:rPr lang="ru-RU" sz="2000" i="1" dirty="0">
                <a:solidFill>
                  <a:srgbClr val="000090"/>
                </a:solidFill>
              </a:rPr>
              <a:t>подготовка </a:t>
            </a:r>
          </a:p>
          <a:p>
            <a:pPr algn="ctr"/>
            <a:r>
              <a:rPr lang="ru-RU" sz="2000" i="1" dirty="0">
                <a:solidFill>
                  <a:srgbClr val="000090"/>
                </a:solidFill>
              </a:rPr>
              <a:t>к монтажу</a:t>
            </a:r>
            <a:r>
              <a:rPr lang="en-US" sz="2000" i="1" dirty="0">
                <a:solidFill>
                  <a:srgbClr val="000090"/>
                </a:solidFill>
              </a:rPr>
              <a:t> </a:t>
            </a:r>
          </a:p>
        </p:txBody>
      </p:sp>
      <p:sp>
        <p:nvSpPr>
          <p:cNvPr id="6" name="TextBox 5">
            <a:extLst>
              <a:ext uri="{FF2B5EF4-FFF2-40B4-BE49-F238E27FC236}">
                <a16:creationId xmlns:a16="http://schemas.microsoft.com/office/drawing/2014/main" id="{ECC43AE9-65EF-1045-9ABF-35304F031CB7}"/>
              </a:ext>
            </a:extLst>
          </p:cNvPr>
          <p:cNvSpPr txBox="1"/>
          <p:nvPr/>
        </p:nvSpPr>
        <p:spPr>
          <a:xfrm>
            <a:off x="168796" y="4718193"/>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85505CDD-C434-6A4A-A440-545820B6E809}"/>
              </a:ext>
            </a:extLst>
          </p:cNvPr>
          <p:cNvPicPr>
            <a:picLocks noChangeAspect="1"/>
          </p:cNvPicPr>
          <p:nvPr/>
        </p:nvPicPr>
        <p:blipFill>
          <a:blip r:embed="rId6"/>
          <a:stretch>
            <a:fillRect/>
          </a:stretch>
        </p:blipFill>
        <p:spPr>
          <a:xfrm>
            <a:off x="13768" y="4448768"/>
            <a:ext cx="3213075" cy="2409806"/>
          </a:xfrm>
          <a:prstGeom prst="rect">
            <a:avLst/>
          </a:prstGeom>
        </p:spPr>
      </p:pic>
      <p:sp>
        <p:nvSpPr>
          <p:cNvPr id="24" name="TextBox 23">
            <a:extLst>
              <a:ext uri="{FF2B5EF4-FFF2-40B4-BE49-F238E27FC236}">
                <a16:creationId xmlns:a16="http://schemas.microsoft.com/office/drawing/2014/main" id="{E292F3BD-7F13-BC45-8C9C-6A0E70F9CFB0}"/>
              </a:ext>
            </a:extLst>
          </p:cNvPr>
          <p:cNvSpPr txBox="1"/>
          <p:nvPr/>
        </p:nvSpPr>
        <p:spPr>
          <a:xfrm>
            <a:off x="2402033" y="4400544"/>
            <a:ext cx="697627" cy="369332"/>
          </a:xfrm>
          <a:prstGeom prst="rect">
            <a:avLst/>
          </a:prstGeom>
          <a:noFill/>
        </p:spPr>
        <p:txBody>
          <a:bodyPr wrap="none" rtlCol="0">
            <a:spAutoFit/>
          </a:bodyPr>
          <a:lstStyle/>
          <a:p>
            <a:r>
              <a:rPr lang="en-US" b="1" dirty="0">
                <a:solidFill>
                  <a:srgbClr val="002060"/>
                </a:solidFill>
                <a:latin typeface="Arial" panose="020B0604020202020204" pitchFamily="34" charset="0"/>
                <a:cs typeface="Arial" panose="020B0604020202020204" pitchFamily="34" charset="0"/>
              </a:rPr>
              <a:t>MPD</a:t>
            </a:r>
            <a:endParaRPr lang="ru-RU" b="1" dirty="0">
              <a:solidFill>
                <a:srgbClr val="00206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56EE45D-05D1-1043-A45B-4780FB6AF3D5}"/>
              </a:ext>
            </a:extLst>
          </p:cNvPr>
          <p:cNvSpPr/>
          <p:nvPr/>
        </p:nvSpPr>
        <p:spPr>
          <a:xfrm>
            <a:off x="3226843" y="5627530"/>
            <a:ext cx="3326357" cy="1200329"/>
          </a:xfrm>
          <a:prstGeom prst="rect">
            <a:avLst/>
          </a:prstGeom>
          <a:solidFill>
            <a:srgbClr val="002060"/>
          </a:solidFill>
        </p:spPr>
        <p:txBody>
          <a:bodyPr wrap="square">
            <a:spAutoFit/>
          </a:bodyPr>
          <a:lstStyle/>
          <a:p>
            <a:r>
              <a:rPr lang="ru-RU" i="1" dirty="0">
                <a:solidFill>
                  <a:schemeClr val="bg1"/>
                </a:solidFill>
                <a:latin typeface="Arial" panose="020B0604020202020204" pitchFamily="34" charset="0"/>
                <a:cs typeface="Arial" panose="020B0604020202020204" pitchFamily="34" charset="0"/>
              </a:rPr>
              <a:t>поэтапная сдача объектов </a:t>
            </a:r>
            <a:endParaRPr lang="en-US" i="1" dirty="0">
              <a:solidFill>
                <a:schemeClr val="bg1"/>
              </a:solidFill>
              <a:latin typeface="Arial" panose="020B0604020202020204" pitchFamily="34" charset="0"/>
              <a:cs typeface="Arial" panose="020B0604020202020204" pitchFamily="34" charset="0"/>
            </a:endParaRPr>
          </a:p>
          <a:p>
            <a:r>
              <a:rPr lang="ru-RU" i="1" dirty="0">
                <a:solidFill>
                  <a:schemeClr val="bg1"/>
                </a:solidFill>
                <a:latin typeface="Arial" panose="020B0604020202020204" pitchFamily="34" charset="0"/>
                <a:cs typeface="Arial" panose="020B0604020202020204" pitchFamily="34" charset="0"/>
              </a:rPr>
              <a:t>под монтаж: </a:t>
            </a:r>
            <a:endParaRPr lang="en-US" i="1" dirty="0">
              <a:solidFill>
                <a:schemeClr val="bg1"/>
              </a:solidFill>
              <a:latin typeface="Arial" panose="020B0604020202020204" pitchFamily="34" charset="0"/>
              <a:cs typeface="Arial" panose="020B0604020202020204" pitchFamily="34" charset="0"/>
            </a:endParaRPr>
          </a:p>
          <a:p>
            <a:r>
              <a:rPr lang="en-US" b="1" i="1" dirty="0">
                <a:solidFill>
                  <a:schemeClr val="bg1"/>
                </a:solidFill>
                <a:latin typeface="Arial" panose="020B0604020202020204" pitchFamily="34" charset="0"/>
                <a:cs typeface="Arial" panose="020B0604020202020204" pitchFamily="34" charset="0"/>
              </a:rPr>
              <a:t>  MPD</a:t>
            </a:r>
            <a:r>
              <a:rPr lang="en-US"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a:t>
            </a:r>
            <a:r>
              <a:rPr lang="ru-RU" i="1" dirty="0">
                <a:solidFill>
                  <a:schemeClr val="bg1"/>
                </a:solidFill>
                <a:cs typeface="Arial" panose="020B0604020202020204" pitchFamily="34" charset="0"/>
              </a:rPr>
              <a:t>апрель</a:t>
            </a:r>
            <a:r>
              <a:rPr lang="ru-RU" i="1" dirty="0">
                <a:solidFill>
                  <a:schemeClr val="bg1"/>
                </a:solidFill>
                <a:latin typeface="Arial" panose="020B0604020202020204" pitchFamily="34" charset="0"/>
                <a:cs typeface="Arial" panose="020B0604020202020204" pitchFamily="34" charset="0"/>
              </a:rPr>
              <a:t> </a:t>
            </a:r>
            <a:r>
              <a:rPr lang="en-US" b="1" i="1" dirty="0">
                <a:solidFill>
                  <a:schemeClr val="bg1"/>
                </a:solidFill>
                <a:latin typeface="Arial" panose="020B0604020202020204" pitchFamily="34" charset="0"/>
                <a:cs typeface="Arial" panose="020B0604020202020204" pitchFamily="34" charset="0"/>
              </a:rPr>
              <a:t>’20</a:t>
            </a:r>
          </a:p>
          <a:p>
            <a:r>
              <a:rPr lang="en-US" b="1" i="1" dirty="0">
                <a:solidFill>
                  <a:schemeClr val="bg1"/>
                </a:solidFill>
                <a:latin typeface="Arial" panose="020B0604020202020204" pitchFamily="34" charset="0"/>
                <a:cs typeface="Arial" panose="020B0604020202020204" pitchFamily="34" charset="0"/>
              </a:rPr>
              <a:t>  </a:t>
            </a:r>
            <a:r>
              <a:rPr lang="ru-RU" b="1" i="1" dirty="0" err="1">
                <a:solidFill>
                  <a:schemeClr val="bg1"/>
                </a:solidFill>
                <a:latin typeface="Arial" panose="020B0604020202020204" pitchFamily="34" charset="0"/>
                <a:cs typeface="Arial" panose="020B0604020202020204" pitchFamily="34" charset="0"/>
              </a:rPr>
              <a:t>коллайдер</a:t>
            </a:r>
            <a:r>
              <a:rPr lang="ru-RU" b="1" i="1" dirty="0">
                <a:solidFill>
                  <a:schemeClr val="bg1"/>
                </a:solidFill>
                <a:latin typeface="Arial" panose="020B0604020202020204" pitchFamily="34" charset="0"/>
                <a:cs typeface="Arial" panose="020B0604020202020204" pitchFamily="34" charset="0"/>
              </a:rPr>
              <a:t> </a:t>
            </a:r>
            <a:r>
              <a:rPr lang="ru-RU" i="1" dirty="0">
                <a:solidFill>
                  <a:schemeClr val="bg1"/>
                </a:solidFill>
                <a:latin typeface="Arial" panose="020B0604020202020204" pitchFamily="34" charset="0"/>
                <a:cs typeface="Arial" panose="020B0604020202020204" pitchFamily="34" charset="0"/>
              </a:rPr>
              <a:t> – июль </a:t>
            </a:r>
            <a:r>
              <a:rPr lang="en-US" i="1" dirty="0">
                <a:solidFill>
                  <a:schemeClr val="bg1"/>
                </a:solidFill>
                <a:latin typeface="Arial" panose="020B0604020202020204" pitchFamily="34" charset="0"/>
                <a:cs typeface="Arial" panose="020B0604020202020204" pitchFamily="34" charset="0"/>
              </a:rPr>
              <a:t>‘</a:t>
            </a:r>
            <a:r>
              <a:rPr lang="ru-RU" b="1" i="1" dirty="0">
                <a:solidFill>
                  <a:schemeClr val="bg1"/>
                </a:solidFill>
                <a:latin typeface="Arial" panose="020B0604020202020204" pitchFamily="34" charset="0"/>
                <a:cs typeface="Arial" panose="020B0604020202020204" pitchFamily="34" charset="0"/>
              </a:rPr>
              <a:t>20</a:t>
            </a:r>
            <a:r>
              <a:rPr lang="ru-RU" i="1" dirty="0">
                <a:solidFill>
                  <a:schemeClr val="bg1"/>
                </a:solidFill>
                <a:latin typeface="Arial" panose="020B0604020202020204" pitchFamily="34" charset="0"/>
                <a:cs typeface="Arial" panose="020B0604020202020204" pitchFamily="34" charset="0"/>
              </a:rPr>
              <a:t>;</a:t>
            </a:r>
          </a:p>
        </p:txBody>
      </p:sp>
      <p:sp>
        <p:nvSpPr>
          <p:cNvPr id="21" name="TextBox 20">
            <a:extLst>
              <a:ext uri="{FF2B5EF4-FFF2-40B4-BE49-F238E27FC236}">
                <a16:creationId xmlns:a16="http://schemas.microsoft.com/office/drawing/2014/main" id="{B0B8E815-A3A2-E242-84FC-70C93612586E}"/>
              </a:ext>
            </a:extLst>
          </p:cNvPr>
          <p:cNvSpPr txBox="1"/>
          <p:nvPr/>
        </p:nvSpPr>
        <p:spPr>
          <a:xfrm>
            <a:off x="580701" y="1898878"/>
            <a:ext cx="4152675" cy="707886"/>
          </a:xfrm>
          <a:prstGeom prst="rect">
            <a:avLst/>
          </a:prstGeom>
          <a:solidFill>
            <a:srgbClr val="A0FFF6"/>
          </a:solidFill>
        </p:spPr>
        <p:txBody>
          <a:bodyPr wrap="none" rtlCol="0">
            <a:spAutoFit/>
          </a:bodyPr>
          <a:lstStyle/>
          <a:p>
            <a:r>
              <a:rPr lang="ru-RU" sz="2000" i="1" dirty="0">
                <a:solidFill>
                  <a:srgbClr val="000090"/>
                </a:solidFill>
                <a:latin typeface="Arial"/>
                <a:cs typeface="Arial"/>
              </a:rPr>
              <a:t>Подготовка ДС5 с ГП отложена</a:t>
            </a:r>
          </a:p>
          <a:p>
            <a:r>
              <a:rPr lang="ru-RU" sz="2000" b="1" i="1" dirty="0">
                <a:solidFill>
                  <a:srgbClr val="000090"/>
                </a:solidFill>
                <a:latin typeface="Arial"/>
                <a:cs typeface="Arial"/>
              </a:rPr>
              <a:t>Подготовлено ДС4</a:t>
            </a:r>
            <a:endParaRPr lang="en-US" sz="2000" b="1" i="1" dirty="0">
              <a:solidFill>
                <a:srgbClr val="000090"/>
              </a:solidFill>
              <a:latin typeface="Arial"/>
              <a:cs typeface="Arial"/>
            </a:endParaRPr>
          </a:p>
        </p:txBody>
      </p:sp>
      <p:grpSp>
        <p:nvGrpSpPr>
          <p:cNvPr id="25" name="Group 24">
            <a:extLst>
              <a:ext uri="{FF2B5EF4-FFF2-40B4-BE49-F238E27FC236}">
                <a16:creationId xmlns:a16="http://schemas.microsoft.com/office/drawing/2014/main" id="{80473C8E-2D62-9843-B17C-435CFEB7A87B}"/>
              </a:ext>
            </a:extLst>
          </p:cNvPr>
          <p:cNvGrpSpPr/>
          <p:nvPr/>
        </p:nvGrpSpPr>
        <p:grpSpPr>
          <a:xfrm>
            <a:off x="457200" y="1828800"/>
            <a:ext cx="8108066" cy="2766349"/>
            <a:chOff x="457200" y="1828800"/>
            <a:chExt cx="8108066" cy="2766349"/>
          </a:xfrm>
        </p:grpSpPr>
        <p:sp>
          <p:nvSpPr>
            <p:cNvPr id="26" name="Rectangle 25">
              <a:extLst>
                <a:ext uri="{FF2B5EF4-FFF2-40B4-BE49-F238E27FC236}">
                  <a16:creationId xmlns:a16="http://schemas.microsoft.com/office/drawing/2014/main" id="{E63B1735-CCB8-4B46-A2AD-76C1A7EFB698}"/>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7" name="TextBox 26">
              <a:extLst>
                <a:ext uri="{FF2B5EF4-FFF2-40B4-BE49-F238E27FC236}">
                  <a16:creationId xmlns:a16="http://schemas.microsoft.com/office/drawing/2014/main" id="{E0DF7233-C373-5D4F-841B-0A698311212F}"/>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28" name="TextBox 27">
              <a:extLst>
                <a:ext uri="{FF2B5EF4-FFF2-40B4-BE49-F238E27FC236}">
                  <a16:creationId xmlns:a16="http://schemas.microsoft.com/office/drawing/2014/main" id="{86E380EA-A530-4449-A792-B5DD24BE7BB7}"/>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29" name="TextBox 28">
              <a:extLst>
                <a:ext uri="{FF2B5EF4-FFF2-40B4-BE49-F238E27FC236}">
                  <a16:creationId xmlns:a16="http://schemas.microsoft.com/office/drawing/2014/main" id="{B6CD6E70-E1B4-EF4D-854F-205F2676589B}"/>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30" name="TextBox 29">
              <a:extLst>
                <a:ext uri="{FF2B5EF4-FFF2-40B4-BE49-F238E27FC236}">
                  <a16:creationId xmlns:a16="http://schemas.microsoft.com/office/drawing/2014/main" id="{C7180FF5-6AF3-E444-A3C6-D8FDD53C20B9}"/>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31" name="TextBox 30">
              <a:extLst>
                <a:ext uri="{FF2B5EF4-FFF2-40B4-BE49-F238E27FC236}">
                  <a16:creationId xmlns:a16="http://schemas.microsoft.com/office/drawing/2014/main" id="{6A614E57-F3F1-0247-B3AF-CDCCEFA63A8A}"/>
                </a:ext>
              </a:extLst>
            </p:cNvPr>
            <p:cNvSpPr txBox="1"/>
            <p:nvPr/>
          </p:nvSpPr>
          <p:spPr>
            <a:xfrm>
              <a:off x="723900" y="3891131"/>
              <a:ext cx="1210588" cy="369332"/>
            </a:xfrm>
            <a:prstGeom prst="rect">
              <a:avLst/>
            </a:prstGeom>
            <a:noFill/>
          </p:spPr>
          <p:txBody>
            <a:bodyPr wrap="none" rtlCol="0">
              <a:spAutoFit/>
            </a:bodyPr>
            <a:lstStyle/>
            <a:p>
              <a:r>
                <a:rPr lang="ru-RU" b="1" dirty="0">
                  <a:solidFill>
                    <a:srgbClr val="002060"/>
                  </a:solidFill>
                </a:rPr>
                <a:t>53</a:t>
              </a:r>
              <a:r>
                <a:rPr lang="en-US" b="1" dirty="0">
                  <a:solidFill>
                    <a:srgbClr val="002060"/>
                  </a:solidFill>
                </a:rPr>
                <a:t>,9/ </a:t>
              </a:r>
              <a:r>
                <a:rPr lang="en-US" b="1" dirty="0">
                  <a:solidFill>
                    <a:srgbClr val="FC0014"/>
                  </a:solidFill>
                </a:rPr>
                <a:t>61,9</a:t>
              </a:r>
              <a:endParaRPr lang="ru-RU" b="1" dirty="0">
                <a:solidFill>
                  <a:srgbClr val="FC0014"/>
                </a:solidFill>
              </a:endParaRPr>
            </a:p>
          </p:txBody>
        </p:sp>
        <p:sp>
          <p:nvSpPr>
            <p:cNvPr id="32" name="TextBox 31">
              <a:extLst>
                <a:ext uri="{FF2B5EF4-FFF2-40B4-BE49-F238E27FC236}">
                  <a16:creationId xmlns:a16="http://schemas.microsoft.com/office/drawing/2014/main" id="{39A9B45F-24C7-0A43-B6DB-3836869F3487}"/>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0,5</a:t>
              </a:r>
              <a:endParaRPr lang="ru-RU" b="1" dirty="0">
                <a:solidFill>
                  <a:srgbClr val="FC0014"/>
                </a:solidFill>
              </a:endParaRPr>
            </a:p>
          </p:txBody>
        </p:sp>
        <p:sp>
          <p:nvSpPr>
            <p:cNvPr id="33" name="TextBox 32">
              <a:extLst>
                <a:ext uri="{FF2B5EF4-FFF2-40B4-BE49-F238E27FC236}">
                  <a16:creationId xmlns:a16="http://schemas.microsoft.com/office/drawing/2014/main" id="{653EA9E7-4854-8C4B-9C7F-2584F3E00538}"/>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62,4</a:t>
              </a:r>
              <a:endParaRPr lang="ru-RU" b="1" dirty="0">
                <a:solidFill>
                  <a:srgbClr val="FC0014"/>
                </a:solidFill>
              </a:endParaRPr>
            </a:p>
          </p:txBody>
        </p:sp>
      </p:grpSp>
    </p:spTree>
    <p:extLst>
      <p:ext uri="{BB962C8B-B14F-4D97-AF65-F5344CB8AC3E}">
        <p14:creationId xmlns:p14="http://schemas.microsoft.com/office/powerpoint/2010/main" val="195516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85919" y="178477"/>
            <a:ext cx="5170230" cy="576921"/>
          </a:xfrm>
        </p:spPr>
        <p:txBody>
          <a:bodyPr>
            <a:normAutofit/>
          </a:bodyPr>
          <a:lstStyle/>
          <a:p>
            <a:pPr algn="ctr"/>
            <a:r>
              <a:rPr lang="en-US" sz="2400" b="1" dirty="0">
                <a:solidFill>
                  <a:srgbClr val="002060"/>
                </a:solidFill>
              </a:rPr>
              <a:t>NICA cryogenic complex </a:t>
            </a:r>
            <a:endParaRPr lang="ru-RU" sz="2400" b="1" dirty="0">
              <a:solidFill>
                <a:srgbClr val="002060"/>
              </a:solidFill>
            </a:endParaRPr>
          </a:p>
        </p:txBody>
      </p:sp>
      <p:sp>
        <p:nvSpPr>
          <p:cNvPr id="17" name="Дата 16"/>
          <p:cNvSpPr>
            <a:spLocks noGrp="1"/>
          </p:cNvSpPr>
          <p:nvPr>
            <p:ph type="dt" sz="half" idx="10"/>
          </p:nvPr>
        </p:nvSpPr>
        <p:spPr/>
        <p:txBody>
          <a:bodyPr/>
          <a:lstStyle/>
          <a:p>
            <a:r>
              <a:rPr lang="ru-RU"/>
              <a:t>8 апреля 2020</a:t>
            </a:r>
          </a:p>
        </p:txBody>
      </p:sp>
      <p:sp>
        <p:nvSpPr>
          <p:cNvPr id="18" name="Нижний колонтитул 17"/>
          <p:cNvSpPr>
            <a:spLocks noGrp="1"/>
          </p:cNvSpPr>
          <p:nvPr>
            <p:ph type="ftr" sz="quarter" idx="11"/>
          </p:nvPr>
        </p:nvSpPr>
        <p:spPr/>
        <p:txBody>
          <a:bodyPr/>
          <a:lstStyle/>
          <a:p>
            <a:r>
              <a:rPr lang="ru-RU"/>
              <a:t>В. Кекелидзе, КК </a:t>
            </a:r>
            <a:r>
              <a:rPr lang="en-US"/>
              <a:t>NICA</a:t>
            </a:r>
            <a:endParaRPr lang="ru-RU"/>
          </a:p>
        </p:txBody>
      </p:sp>
      <p:sp>
        <p:nvSpPr>
          <p:cNvPr id="19" name="Номер слайда 18"/>
          <p:cNvSpPr>
            <a:spLocks noGrp="1"/>
          </p:cNvSpPr>
          <p:nvPr>
            <p:ph type="sldNum" sz="quarter" idx="12"/>
          </p:nvPr>
        </p:nvSpPr>
        <p:spPr/>
        <p:txBody>
          <a:bodyPr/>
          <a:lstStyle/>
          <a:p>
            <a:fld id="{DDD67F2B-07BF-492B-9BF6-E8268D0A5F24}" type="slidenum">
              <a:rPr lang="ru-RU" smtClean="0"/>
              <a:pPr/>
              <a:t>25</a:t>
            </a:fld>
            <a:endParaRPr lang="ru-RU"/>
          </a:p>
        </p:txBody>
      </p:sp>
      <p:grpSp>
        <p:nvGrpSpPr>
          <p:cNvPr id="20" name="Группа 19"/>
          <p:cNvGrpSpPr/>
          <p:nvPr/>
        </p:nvGrpSpPr>
        <p:grpSpPr>
          <a:xfrm>
            <a:off x="0" y="943408"/>
            <a:ext cx="8685346" cy="5113806"/>
            <a:chOff x="2215" y="199836"/>
            <a:chExt cx="12192000" cy="6458327"/>
          </a:xfrm>
        </p:grpSpPr>
        <p:pic>
          <p:nvPicPr>
            <p:cNvPr id="21" name="Рисунок 20">
              <a:extLst>
                <a:ext uri="{FF2B5EF4-FFF2-40B4-BE49-F238E27FC236}">
                  <a16:creationId xmlns:a16="http://schemas.microsoft.com/office/drawing/2014/main" id="{943CFAD7-E570-4AB2-8E03-B8D568E15F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5" y="199836"/>
              <a:ext cx="12192000" cy="6458327"/>
            </a:xfrm>
            <a:prstGeom prst="rect">
              <a:avLst/>
            </a:prstGeom>
          </p:spPr>
        </p:pic>
        <p:sp>
          <p:nvSpPr>
            <p:cNvPr id="24" name="Прямоугольная выноска 17">
              <a:extLst>
                <a:ext uri="{FF2B5EF4-FFF2-40B4-BE49-F238E27FC236}">
                  <a16:creationId xmlns:a16="http://schemas.microsoft.com/office/drawing/2014/main" id="{8F6FA769-C19F-45F5-97EF-F9345DD4AEE6}"/>
                </a:ext>
              </a:extLst>
            </p:cNvPr>
            <p:cNvSpPr/>
            <p:nvPr/>
          </p:nvSpPr>
          <p:spPr>
            <a:xfrm>
              <a:off x="6028980" y="2126848"/>
              <a:ext cx="2755555" cy="741717"/>
            </a:xfrm>
            <a:prstGeom prst="wedgeRectCallout">
              <a:avLst>
                <a:gd name="adj1" fmla="val -100190"/>
                <a:gd name="adj2" fmla="val -13284"/>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1600" i="1" dirty="0">
                  <a:solidFill>
                    <a:srgbClr val="002060"/>
                  </a:solidFill>
                </a:rPr>
                <a:t>Liquefier (done) OG-1000</a:t>
              </a:r>
            </a:p>
          </p:txBody>
        </p:sp>
        <p:sp>
          <p:nvSpPr>
            <p:cNvPr id="26" name="Прямоугольная выноска 17">
              <a:extLst>
                <a:ext uri="{FF2B5EF4-FFF2-40B4-BE49-F238E27FC236}">
                  <a16:creationId xmlns:a16="http://schemas.microsoft.com/office/drawing/2014/main" id="{B45F2C58-C72A-4EC9-8349-92AE1E4AFD8C}"/>
                </a:ext>
              </a:extLst>
            </p:cNvPr>
            <p:cNvSpPr/>
            <p:nvPr/>
          </p:nvSpPr>
          <p:spPr>
            <a:xfrm>
              <a:off x="3012206" y="5138546"/>
              <a:ext cx="2367266" cy="1380672"/>
            </a:xfrm>
            <a:prstGeom prst="wedgeRectCallout">
              <a:avLst>
                <a:gd name="adj1" fmla="val -97945"/>
                <a:gd name="adj2" fmla="val -40698"/>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Compressor station</a:t>
              </a:r>
            </a:p>
            <a:p>
              <a:pPr algn="ctr" eaLnBrk="1" hangingPunct="1">
                <a:defRPr/>
              </a:pPr>
              <a:r>
                <a:rPr lang="en-US" sz="1600" i="1" dirty="0">
                  <a:solidFill>
                    <a:srgbClr val="002060"/>
                  </a:solidFill>
                </a:rPr>
                <a:t>(compressors are ready)</a:t>
              </a:r>
              <a:endParaRPr lang="ru-RU" sz="1600" i="1" dirty="0">
                <a:solidFill>
                  <a:srgbClr val="002060"/>
                </a:solidFill>
              </a:endParaRPr>
            </a:p>
          </p:txBody>
        </p:sp>
        <p:sp>
          <p:nvSpPr>
            <p:cNvPr id="27" name="Прямоугольная выноска 17">
              <a:extLst>
                <a:ext uri="{FF2B5EF4-FFF2-40B4-BE49-F238E27FC236}">
                  <a16:creationId xmlns:a16="http://schemas.microsoft.com/office/drawing/2014/main" id="{933694DD-D198-4855-915F-4E19F0AC5BEF}"/>
                </a:ext>
              </a:extLst>
            </p:cNvPr>
            <p:cNvSpPr/>
            <p:nvPr/>
          </p:nvSpPr>
          <p:spPr>
            <a:xfrm>
              <a:off x="4677624" y="3176618"/>
              <a:ext cx="2377985" cy="727309"/>
            </a:xfrm>
            <a:prstGeom prst="wedgeRectCallout">
              <a:avLst>
                <a:gd name="adj1" fmla="val -91858"/>
                <a:gd name="adj2" fmla="val -10898"/>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Liquid helium tank (done)</a:t>
              </a:r>
              <a:endParaRPr lang="ru-RU" sz="1600" i="1" dirty="0">
                <a:solidFill>
                  <a:srgbClr val="002060"/>
                </a:solidFill>
              </a:endParaRPr>
            </a:p>
          </p:txBody>
        </p:sp>
        <p:sp>
          <p:nvSpPr>
            <p:cNvPr id="28" name="Прямоугольная выноска 17">
              <a:extLst>
                <a:ext uri="{FF2B5EF4-FFF2-40B4-BE49-F238E27FC236}">
                  <a16:creationId xmlns:a16="http://schemas.microsoft.com/office/drawing/2014/main" id="{6D9C9860-C21E-4DD9-85A4-A6123138268D}"/>
                </a:ext>
              </a:extLst>
            </p:cNvPr>
            <p:cNvSpPr/>
            <p:nvPr/>
          </p:nvSpPr>
          <p:spPr>
            <a:xfrm>
              <a:off x="5866617" y="4056314"/>
              <a:ext cx="2231638" cy="1082232"/>
            </a:xfrm>
            <a:prstGeom prst="wedgeRectCallout">
              <a:avLst>
                <a:gd name="adj1" fmla="val 71075"/>
                <a:gd name="adj2" fmla="val 42493"/>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Collider refrigerators (ready)</a:t>
              </a:r>
              <a:endParaRPr lang="ru-RU" sz="1600" i="1" dirty="0">
                <a:solidFill>
                  <a:srgbClr val="002060"/>
                </a:solidFill>
              </a:endParaRPr>
            </a:p>
          </p:txBody>
        </p:sp>
        <p:sp>
          <p:nvSpPr>
            <p:cNvPr id="29" name="Прямоугольная выноска 17">
              <a:extLst>
                <a:ext uri="{FF2B5EF4-FFF2-40B4-BE49-F238E27FC236}">
                  <a16:creationId xmlns:a16="http://schemas.microsoft.com/office/drawing/2014/main" id="{AC74E22D-8C99-4AE7-8571-9D837BC2A8AC}"/>
                </a:ext>
              </a:extLst>
            </p:cNvPr>
            <p:cNvSpPr/>
            <p:nvPr/>
          </p:nvSpPr>
          <p:spPr>
            <a:xfrm>
              <a:off x="925918" y="2369891"/>
              <a:ext cx="2978283" cy="711007"/>
            </a:xfrm>
            <a:prstGeom prst="wedgeRectCallout">
              <a:avLst>
                <a:gd name="adj1" fmla="val 74162"/>
                <a:gd name="adj2" fmla="val -12445"/>
              </a:avLst>
            </a:prstGeom>
            <a:ln>
              <a:solidFill>
                <a:schemeClr val="bg1"/>
              </a:solidFill>
            </a:ln>
            <a:effectLst/>
          </p:spPr>
          <p:style>
            <a:lnRef idx="3">
              <a:schemeClr val="lt1"/>
            </a:lnRef>
            <a:fillRef idx="1">
              <a:schemeClr val="accent5"/>
            </a:fillRef>
            <a:effectRef idx="1">
              <a:schemeClr val="accent5"/>
            </a:effectRef>
            <a:fontRef idx="minor">
              <a:schemeClr val="lt1"/>
            </a:fontRef>
          </p:style>
          <p:txBody>
            <a:bodyPr anchor="ctr"/>
            <a:lstStyle/>
            <a:p>
              <a:pPr algn="ctr" eaLnBrk="1" hangingPunct="1">
                <a:defRPr/>
              </a:pPr>
              <a:r>
                <a:rPr lang="en-US" sz="1600" i="1" dirty="0">
                  <a:solidFill>
                    <a:srgbClr val="002060"/>
                  </a:solidFill>
                </a:rPr>
                <a:t>Booster refrigerator (done)</a:t>
              </a:r>
              <a:endParaRPr lang="ru-RU" sz="1600" i="1" dirty="0">
                <a:solidFill>
                  <a:srgbClr val="002060"/>
                </a:solidFill>
              </a:endParaRPr>
            </a:p>
          </p:txBody>
        </p:sp>
      </p:grpSp>
    </p:spTree>
    <p:extLst>
      <p:ext uri="{BB962C8B-B14F-4D97-AF65-F5344CB8AC3E}">
        <p14:creationId xmlns:p14="http://schemas.microsoft.com/office/powerpoint/2010/main" val="758940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4000" y="43927"/>
            <a:ext cx="5656403" cy="570897"/>
          </a:xfrm>
        </p:spPr>
        <p:txBody>
          <a:bodyPr>
            <a:normAutofit/>
          </a:bodyPr>
          <a:lstStyle/>
          <a:p>
            <a:pPr algn="ctr"/>
            <a:r>
              <a:rPr lang="en-US" sz="2400" b="1" dirty="0">
                <a:solidFill>
                  <a:srgbClr val="002060"/>
                </a:solidFill>
              </a:rPr>
              <a:t>Status at 2020 – what is missing</a:t>
            </a:r>
            <a:endParaRPr lang="ru-RU" sz="2400" b="1" dirty="0">
              <a:solidFill>
                <a:srgbClr val="002060"/>
              </a:solidFill>
            </a:endParaRPr>
          </a:p>
        </p:txBody>
      </p:sp>
      <p:pic>
        <p:nvPicPr>
          <p:cNvPr id="3" name="Picture 29">
            <a:extLst>
              <a:ext uri="{FF2B5EF4-FFF2-40B4-BE49-F238E27FC236}">
                <a16:creationId xmlns:a16="http://schemas.microsoft.com/office/drawing/2014/main" id="{1599846C-311F-41BF-A0A7-2D0F0DC2499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64" y="612775"/>
            <a:ext cx="8969414" cy="5880622"/>
          </a:xfrm>
          <a:prstGeom prst="rect">
            <a:avLst/>
          </a:prstGeom>
          <a:noFill/>
          <a:ln>
            <a:noFill/>
          </a:ln>
          <a:scene3d>
            <a:camera prst="orthographicFront"/>
            <a:lightRig rig="threePt" dir="t"/>
          </a:scene3d>
          <a:sp3d contourW="6350">
            <a:contourClr>
              <a:srgbClr val="00B0F0"/>
            </a:contourClr>
          </a:sp3d>
          <a:extLst>
            <a:ext uri="{FAA26D3D-D897-4be2-8F04-BA451C77F1D7}">
              <ma14:placeholder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pic>
      <p:sp>
        <p:nvSpPr>
          <p:cNvPr id="8" name="Дата 7"/>
          <p:cNvSpPr>
            <a:spLocks noGrp="1"/>
          </p:cNvSpPr>
          <p:nvPr>
            <p:ph type="dt" sz="half" idx="10"/>
          </p:nvPr>
        </p:nvSpPr>
        <p:spPr>
          <a:xfrm>
            <a:off x="457200" y="6337823"/>
            <a:ext cx="2133600" cy="476250"/>
          </a:xfrm>
        </p:spPr>
        <p:txBody>
          <a:bodyPr anchor="b"/>
          <a:lstStyle/>
          <a:p>
            <a:r>
              <a:rPr lang="ru-RU"/>
              <a:t>8 апреля 2020</a:t>
            </a:r>
          </a:p>
        </p:txBody>
      </p:sp>
      <p:sp>
        <p:nvSpPr>
          <p:cNvPr id="9" name="Нижний колонтитул 8"/>
          <p:cNvSpPr>
            <a:spLocks noGrp="1"/>
          </p:cNvSpPr>
          <p:nvPr>
            <p:ph type="ftr" sz="quarter" idx="11"/>
          </p:nvPr>
        </p:nvSpPr>
        <p:spPr>
          <a:xfrm>
            <a:off x="3124200" y="6337823"/>
            <a:ext cx="2895600" cy="476250"/>
          </a:xfrm>
        </p:spPr>
        <p:txBody>
          <a:bodyPr anchor="b"/>
          <a:lstStyle/>
          <a:p>
            <a:r>
              <a:rPr lang="ru-RU"/>
              <a:t>В. Кекелидзе, КК </a:t>
            </a:r>
            <a:r>
              <a:rPr lang="en-US"/>
              <a:t>NICA</a:t>
            </a:r>
            <a:endParaRPr lang="ru-RU"/>
          </a:p>
        </p:txBody>
      </p:sp>
      <p:sp>
        <p:nvSpPr>
          <p:cNvPr id="10" name="Номер слайда 9"/>
          <p:cNvSpPr>
            <a:spLocks noGrp="1"/>
          </p:cNvSpPr>
          <p:nvPr>
            <p:ph type="sldNum" sz="quarter" idx="12"/>
          </p:nvPr>
        </p:nvSpPr>
        <p:spPr>
          <a:xfrm>
            <a:off x="6553200" y="6337823"/>
            <a:ext cx="2133600" cy="476250"/>
          </a:xfrm>
        </p:spPr>
        <p:txBody>
          <a:bodyPr anchor="b"/>
          <a:lstStyle/>
          <a:p>
            <a:fld id="{DDD67F2B-07BF-492B-9BF6-E8268D0A5F24}" type="slidenum">
              <a:rPr lang="ru-RU" smtClean="0"/>
              <a:pPr/>
              <a:t>26</a:t>
            </a:fld>
            <a:endParaRPr lang="ru-RU"/>
          </a:p>
        </p:txBody>
      </p:sp>
      <p:sp>
        <p:nvSpPr>
          <p:cNvPr id="7" name="Объект 6"/>
          <p:cNvSpPr>
            <a:spLocks noGrp="1"/>
          </p:cNvSpPr>
          <p:nvPr>
            <p:ph idx="1"/>
          </p:nvPr>
        </p:nvSpPr>
        <p:spPr>
          <a:xfrm>
            <a:off x="3576578" y="4967022"/>
            <a:ext cx="4211190" cy="1509698"/>
          </a:xfrm>
        </p:spPr>
        <p:txBody>
          <a:bodyPr/>
          <a:lstStyle/>
          <a:p>
            <a:r>
              <a:rPr lang="en-US" sz="1800" dirty="0">
                <a:solidFill>
                  <a:schemeClr val="bg1"/>
                </a:solidFill>
              </a:rPr>
              <a:t>NOT READY</a:t>
            </a:r>
          </a:p>
          <a:p>
            <a:r>
              <a:rPr lang="en-US" sz="1800" dirty="0">
                <a:solidFill>
                  <a:schemeClr val="bg1"/>
                </a:solidFill>
              </a:rPr>
              <a:t>Installation of cryogenic equipment</a:t>
            </a:r>
          </a:p>
          <a:p>
            <a:r>
              <a:rPr lang="en-US" sz="1800" dirty="0">
                <a:solidFill>
                  <a:schemeClr val="bg1"/>
                </a:solidFill>
              </a:rPr>
              <a:t>Cryogenic and warm pipelines</a:t>
            </a:r>
          </a:p>
          <a:p>
            <a:r>
              <a:rPr lang="en-US" sz="1800" dirty="0">
                <a:solidFill>
                  <a:schemeClr val="bg1"/>
                </a:solidFill>
              </a:rPr>
              <a:t>Control system </a:t>
            </a:r>
            <a:endParaRPr lang="ru-RU" sz="1800" dirty="0">
              <a:solidFill>
                <a:schemeClr val="bg1"/>
              </a:solidFill>
            </a:endParaRPr>
          </a:p>
        </p:txBody>
      </p:sp>
    </p:spTree>
    <p:extLst>
      <p:ext uri="{BB962C8B-B14F-4D97-AF65-F5344CB8AC3E}">
        <p14:creationId xmlns:p14="http://schemas.microsoft.com/office/powerpoint/2010/main" val="1639892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1"/>
          <p:cNvSpPr>
            <a:spLocks noGrp="1"/>
          </p:cNvSpPr>
          <p:nvPr>
            <p:ph type="dt" sz="quarter" idx="10"/>
          </p:nvPr>
        </p:nvSpPr>
        <p:spPr>
          <a:xfrm>
            <a:off x="561975" y="6524625"/>
            <a:ext cx="2374900" cy="3333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ru-RU" sz="1400">
                <a:ea typeface="ＭＳ Ｐゴシック" charset="0"/>
                <a:cs typeface="ＭＳ Ｐゴシック" charset="0"/>
              </a:rPr>
              <a:t>8 апреля 2020</a:t>
            </a:r>
            <a:endParaRPr kumimoji="0" lang="ru-RU" sz="1400" dirty="0">
              <a:ea typeface="ＭＳ Ｐゴシック" charset="0"/>
              <a:cs typeface="ＭＳ Ｐゴシック" charset="0"/>
            </a:endParaRPr>
          </a:p>
        </p:txBody>
      </p:sp>
      <p:sp>
        <p:nvSpPr>
          <p:cNvPr id="3" name="Footer Placeholder 2"/>
          <p:cNvSpPr>
            <a:spLocks noGrp="1"/>
          </p:cNvSpPr>
          <p:nvPr>
            <p:ph type="ftr" sz="quarter" idx="11"/>
          </p:nvPr>
        </p:nvSpPr>
        <p:spPr>
          <a:xfrm>
            <a:off x="3124200" y="6308725"/>
            <a:ext cx="3733800" cy="476250"/>
          </a:xfrm>
        </p:spPr>
        <p:txBody>
          <a:bodyPr anchor="b"/>
          <a:lstStyle/>
          <a:p>
            <a:pPr>
              <a:defRPr/>
            </a:pPr>
            <a:r>
              <a:rPr lang="ru-RU"/>
              <a:t>В. Кекелидзе, КК </a:t>
            </a:r>
            <a:r>
              <a:rPr lang="en-GB"/>
              <a:t>NICA</a:t>
            </a:r>
            <a:endParaRPr lang="ru-RU" dirty="0"/>
          </a:p>
        </p:txBody>
      </p:sp>
      <p:sp>
        <p:nvSpPr>
          <p:cNvPr id="4" name="Slide Number Placeholder 3"/>
          <p:cNvSpPr>
            <a:spLocks noGrp="1"/>
          </p:cNvSpPr>
          <p:nvPr>
            <p:ph type="sldNum" sz="quarter" idx="12"/>
          </p:nvPr>
        </p:nvSpPr>
        <p:spPr>
          <a:xfrm>
            <a:off x="6553200" y="6308725"/>
            <a:ext cx="2133600" cy="476250"/>
          </a:xfrm>
        </p:spPr>
        <p:txBody>
          <a:bodyPr anchor="b"/>
          <a:lstStyle/>
          <a:p>
            <a:fld id="{61CB4037-B1E1-45DC-8300-9D287C81F4C6}" type="slidenum">
              <a:rPr lang="ru-RU" smtClean="0"/>
              <a:pPr/>
              <a:t>27</a:t>
            </a:fld>
            <a:endParaRPr lang="ru-RU" dirty="0"/>
          </a:p>
        </p:txBody>
      </p:sp>
      <p:pic>
        <p:nvPicPr>
          <p:cNvPr id="6" name="Picture 5">
            <a:extLst>
              <a:ext uri="{FF2B5EF4-FFF2-40B4-BE49-F238E27FC236}">
                <a16:creationId xmlns:a16="http://schemas.microsoft.com/office/drawing/2014/main" id="{28D9205B-2ACC-E549-B26C-38AA69344064}"/>
              </a:ext>
            </a:extLst>
          </p:cNvPr>
          <p:cNvPicPr>
            <a:picLocks noChangeAspect="1"/>
          </p:cNvPicPr>
          <p:nvPr/>
        </p:nvPicPr>
        <p:blipFill>
          <a:blip r:embed="rId3"/>
          <a:stretch>
            <a:fillRect/>
          </a:stretch>
        </p:blipFill>
        <p:spPr>
          <a:xfrm>
            <a:off x="380032" y="386818"/>
            <a:ext cx="8112484" cy="6084364"/>
          </a:xfrm>
          <a:prstGeom prst="rect">
            <a:avLst/>
          </a:prstGeom>
        </p:spPr>
      </p:pic>
      <p:sp>
        <p:nvSpPr>
          <p:cNvPr id="7" name="Rectangle 6">
            <a:extLst>
              <a:ext uri="{FF2B5EF4-FFF2-40B4-BE49-F238E27FC236}">
                <a16:creationId xmlns:a16="http://schemas.microsoft.com/office/drawing/2014/main" id="{8753250A-0299-F447-9F98-8A77151A98DE}"/>
              </a:ext>
            </a:extLst>
          </p:cNvPr>
          <p:cNvSpPr/>
          <p:nvPr/>
        </p:nvSpPr>
        <p:spPr>
          <a:xfrm>
            <a:off x="1782614" y="477984"/>
            <a:ext cx="5578771" cy="461665"/>
          </a:xfrm>
          <a:prstGeom prst="rect">
            <a:avLst/>
          </a:prstGeom>
        </p:spPr>
        <p:txBody>
          <a:bodyPr wrap="none">
            <a:spAutoFit/>
          </a:bodyPr>
          <a:lstStyle/>
          <a:p>
            <a:pPr algn="ctr" eaLnBrk="1" hangingPunct="1"/>
            <a:r>
              <a:rPr lang="ru-RU" altLang="en-US" sz="2400" b="1" dirty="0">
                <a:solidFill>
                  <a:srgbClr val="000066"/>
                </a:solidFill>
              </a:rPr>
              <a:t>Криогенно-компрессорная станция</a:t>
            </a:r>
            <a:endParaRPr lang="ru-RU" altLang="en-US" sz="2400" b="1" dirty="0">
              <a:solidFill>
                <a:schemeClr val="bg2"/>
              </a:solidFill>
            </a:endParaRPr>
          </a:p>
        </p:txBody>
      </p:sp>
      <p:sp>
        <p:nvSpPr>
          <p:cNvPr id="8" name="TextBox 7">
            <a:extLst>
              <a:ext uri="{FF2B5EF4-FFF2-40B4-BE49-F238E27FC236}">
                <a16:creationId xmlns:a16="http://schemas.microsoft.com/office/drawing/2014/main" id="{1AB65397-89BB-9B43-9FB6-0C629C9A276C}"/>
              </a:ext>
            </a:extLst>
          </p:cNvPr>
          <p:cNvSpPr txBox="1"/>
          <p:nvPr/>
        </p:nvSpPr>
        <p:spPr>
          <a:xfrm>
            <a:off x="4436274" y="1030815"/>
            <a:ext cx="3672800" cy="400110"/>
          </a:xfrm>
          <a:prstGeom prst="rect">
            <a:avLst/>
          </a:prstGeom>
          <a:noFill/>
        </p:spPr>
        <p:txBody>
          <a:bodyPr wrap="none" rtlCol="0">
            <a:spAutoFit/>
          </a:bodyPr>
          <a:lstStyle/>
          <a:p>
            <a:r>
              <a:rPr lang="ru-RU" sz="2000" i="1" dirty="0">
                <a:solidFill>
                  <a:srgbClr val="002060"/>
                </a:solidFill>
              </a:rPr>
              <a:t>завершение:  сентябрь 2020</a:t>
            </a:r>
          </a:p>
        </p:txBody>
      </p:sp>
    </p:spTree>
    <p:extLst>
      <p:ext uri="{BB962C8B-B14F-4D97-AF65-F5344CB8AC3E}">
        <p14:creationId xmlns:p14="http://schemas.microsoft.com/office/powerpoint/2010/main" val="32403366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ate Placeholder 1"/>
          <p:cNvSpPr>
            <a:spLocks noGrp="1"/>
          </p:cNvSpPr>
          <p:nvPr>
            <p:ph type="dt" sz="quarter" idx="10"/>
          </p:nvPr>
        </p:nvSpPr>
        <p:spPr>
          <a:xfrm>
            <a:off x="561975" y="6524625"/>
            <a:ext cx="2374900" cy="3333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ru-RU" sz="1400">
                <a:ea typeface="ＭＳ Ｐゴシック" charset="0"/>
                <a:cs typeface="ＭＳ Ｐゴシック" charset="0"/>
              </a:rPr>
              <a:t>8 апреля 2020</a:t>
            </a:r>
            <a:endParaRPr kumimoji="0" lang="ru-RU" sz="1400" dirty="0">
              <a:ea typeface="ＭＳ Ｐゴシック" charset="0"/>
              <a:cs typeface="ＭＳ Ｐゴシック" charset="0"/>
            </a:endParaRPr>
          </a:p>
        </p:txBody>
      </p:sp>
      <p:sp>
        <p:nvSpPr>
          <p:cNvPr id="3" name="Footer Placeholder 2"/>
          <p:cNvSpPr>
            <a:spLocks noGrp="1"/>
          </p:cNvSpPr>
          <p:nvPr>
            <p:ph type="ftr" sz="quarter" idx="11"/>
          </p:nvPr>
        </p:nvSpPr>
        <p:spPr>
          <a:xfrm>
            <a:off x="3124200" y="6308725"/>
            <a:ext cx="3733800" cy="476250"/>
          </a:xfrm>
        </p:spPr>
        <p:txBody>
          <a:bodyPr anchor="b"/>
          <a:lstStyle/>
          <a:p>
            <a:pPr>
              <a:defRPr/>
            </a:pPr>
            <a:r>
              <a:rPr lang="ru-RU"/>
              <a:t>В. Кекелидзе, КК </a:t>
            </a:r>
            <a:r>
              <a:rPr lang="en-GB"/>
              <a:t>NICA</a:t>
            </a:r>
            <a:endParaRPr lang="ru-RU" dirty="0"/>
          </a:p>
        </p:txBody>
      </p:sp>
      <p:sp>
        <p:nvSpPr>
          <p:cNvPr id="4" name="Slide Number Placeholder 3"/>
          <p:cNvSpPr>
            <a:spLocks noGrp="1"/>
          </p:cNvSpPr>
          <p:nvPr>
            <p:ph type="sldNum" sz="quarter" idx="12"/>
          </p:nvPr>
        </p:nvSpPr>
        <p:spPr>
          <a:xfrm>
            <a:off x="6553200" y="6308725"/>
            <a:ext cx="2133600" cy="476250"/>
          </a:xfrm>
        </p:spPr>
        <p:txBody>
          <a:bodyPr anchor="b"/>
          <a:lstStyle/>
          <a:p>
            <a:fld id="{61CB4037-B1E1-45DC-8300-9D287C81F4C6}" type="slidenum">
              <a:rPr lang="ru-RU" smtClean="0"/>
              <a:pPr/>
              <a:t>28</a:t>
            </a:fld>
            <a:endParaRPr lang="ru-RU" dirty="0"/>
          </a:p>
        </p:txBody>
      </p:sp>
      <p:pic>
        <p:nvPicPr>
          <p:cNvPr id="6" name="Picture 5">
            <a:extLst>
              <a:ext uri="{FF2B5EF4-FFF2-40B4-BE49-F238E27FC236}">
                <a16:creationId xmlns:a16="http://schemas.microsoft.com/office/drawing/2014/main" id="{28D9205B-2ACC-E549-B26C-38AA69344064}"/>
              </a:ext>
            </a:extLst>
          </p:cNvPr>
          <p:cNvPicPr>
            <a:picLocks noChangeAspect="1"/>
          </p:cNvPicPr>
          <p:nvPr/>
        </p:nvPicPr>
        <p:blipFill>
          <a:blip r:embed="rId3"/>
          <a:stretch>
            <a:fillRect/>
          </a:stretch>
        </p:blipFill>
        <p:spPr>
          <a:xfrm>
            <a:off x="380032" y="386818"/>
            <a:ext cx="8112484" cy="6084364"/>
          </a:xfrm>
          <a:prstGeom prst="rect">
            <a:avLst/>
          </a:prstGeom>
        </p:spPr>
      </p:pic>
      <p:sp>
        <p:nvSpPr>
          <p:cNvPr id="7" name="Rectangle 6">
            <a:extLst>
              <a:ext uri="{FF2B5EF4-FFF2-40B4-BE49-F238E27FC236}">
                <a16:creationId xmlns:a16="http://schemas.microsoft.com/office/drawing/2014/main" id="{8753250A-0299-F447-9F98-8A77151A98DE}"/>
              </a:ext>
            </a:extLst>
          </p:cNvPr>
          <p:cNvSpPr/>
          <p:nvPr/>
        </p:nvSpPr>
        <p:spPr>
          <a:xfrm>
            <a:off x="1782614" y="477984"/>
            <a:ext cx="5578771" cy="461665"/>
          </a:xfrm>
          <a:prstGeom prst="rect">
            <a:avLst/>
          </a:prstGeom>
        </p:spPr>
        <p:txBody>
          <a:bodyPr wrap="none">
            <a:spAutoFit/>
          </a:bodyPr>
          <a:lstStyle/>
          <a:p>
            <a:pPr algn="ctr" eaLnBrk="1" hangingPunct="1"/>
            <a:r>
              <a:rPr lang="ru-RU" altLang="en-US" sz="2400" b="1" dirty="0">
                <a:solidFill>
                  <a:srgbClr val="000066"/>
                </a:solidFill>
              </a:rPr>
              <a:t>Криогенно-компрессорная станция</a:t>
            </a:r>
            <a:endParaRPr lang="ru-RU" altLang="en-US" sz="2400" b="1" dirty="0">
              <a:solidFill>
                <a:schemeClr val="bg2"/>
              </a:solidFill>
            </a:endParaRPr>
          </a:p>
        </p:txBody>
      </p:sp>
      <p:sp>
        <p:nvSpPr>
          <p:cNvPr id="8" name="TextBox 7">
            <a:extLst>
              <a:ext uri="{FF2B5EF4-FFF2-40B4-BE49-F238E27FC236}">
                <a16:creationId xmlns:a16="http://schemas.microsoft.com/office/drawing/2014/main" id="{1AB65397-89BB-9B43-9FB6-0C629C9A276C}"/>
              </a:ext>
            </a:extLst>
          </p:cNvPr>
          <p:cNvSpPr txBox="1"/>
          <p:nvPr/>
        </p:nvSpPr>
        <p:spPr>
          <a:xfrm>
            <a:off x="4436274" y="1030815"/>
            <a:ext cx="3672800" cy="400110"/>
          </a:xfrm>
          <a:prstGeom prst="rect">
            <a:avLst/>
          </a:prstGeom>
          <a:noFill/>
        </p:spPr>
        <p:txBody>
          <a:bodyPr wrap="none" rtlCol="0">
            <a:spAutoFit/>
          </a:bodyPr>
          <a:lstStyle/>
          <a:p>
            <a:r>
              <a:rPr lang="ru-RU" sz="2000" i="1" dirty="0">
                <a:solidFill>
                  <a:srgbClr val="002060"/>
                </a:solidFill>
              </a:rPr>
              <a:t>завершение:  сентябрь 2020</a:t>
            </a:r>
          </a:p>
        </p:txBody>
      </p:sp>
      <p:grpSp>
        <p:nvGrpSpPr>
          <p:cNvPr id="9" name="Group 8">
            <a:extLst>
              <a:ext uri="{FF2B5EF4-FFF2-40B4-BE49-F238E27FC236}">
                <a16:creationId xmlns:a16="http://schemas.microsoft.com/office/drawing/2014/main" id="{6AECB034-2C54-114C-A643-DDF7080DA98C}"/>
              </a:ext>
            </a:extLst>
          </p:cNvPr>
          <p:cNvGrpSpPr/>
          <p:nvPr/>
        </p:nvGrpSpPr>
        <p:grpSpPr>
          <a:xfrm>
            <a:off x="380032" y="2662173"/>
            <a:ext cx="8108066" cy="2766349"/>
            <a:chOff x="457200" y="1828800"/>
            <a:chExt cx="8108066" cy="2766349"/>
          </a:xfrm>
        </p:grpSpPr>
        <p:sp>
          <p:nvSpPr>
            <p:cNvPr id="10" name="Rectangle 9">
              <a:extLst>
                <a:ext uri="{FF2B5EF4-FFF2-40B4-BE49-F238E27FC236}">
                  <a16:creationId xmlns:a16="http://schemas.microsoft.com/office/drawing/2014/main" id="{345FA739-A36D-2444-919C-5E4D51A34EA8}"/>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C0D48002-8235-DF41-8D4A-22C9CAF41E66}"/>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2" name="TextBox 11">
              <a:extLst>
                <a:ext uri="{FF2B5EF4-FFF2-40B4-BE49-F238E27FC236}">
                  <a16:creationId xmlns:a16="http://schemas.microsoft.com/office/drawing/2014/main" id="{A8F8FCD0-F2AF-A647-AC9F-54913C6913D6}"/>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3" name="TextBox 12">
              <a:extLst>
                <a:ext uri="{FF2B5EF4-FFF2-40B4-BE49-F238E27FC236}">
                  <a16:creationId xmlns:a16="http://schemas.microsoft.com/office/drawing/2014/main" id="{8DA48B2C-D8DD-334B-82F8-3D172B83EF04}"/>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4" name="TextBox 13">
              <a:extLst>
                <a:ext uri="{FF2B5EF4-FFF2-40B4-BE49-F238E27FC236}">
                  <a16:creationId xmlns:a16="http://schemas.microsoft.com/office/drawing/2014/main" id="{49E6EC67-C7A3-A242-B345-DCF4646CBE45}"/>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5" name="TextBox 14">
              <a:extLst>
                <a:ext uri="{FF2B5EF4-FFF2-40B4-BE49-F238E27FC236}">
                  <a16:creationId xmlns:a16="http://schemas.microsoft.com/office/drawing/2014/main" id="{DD46A044-8C7E-C84D-9D41-0D443056A5FA}"/>
                </a:ext>
              </a:extLst>
            </p:cNvPr>
            <p:cNvSpPr txBox="1"/>
            <p:nvPr/>
          </p:nvSpPr>
          <p:spPr>
            <a:xfrm>
              <a:off x="723900" y="3891131"/>
              <a:ext cx="954107" cy="369332"/>
            </a:xfrm>
            <a:prstGeom prst="rect">
              <a:avLst/>
            </a:prstGeom>
            <a:noFill/>
          </p:spPr>
          <p:txBody>
            <a:bodyPr wrap="none" rtlCol="0">
              <a:spAutoFit/>
            </a:bodyPr>
            <a:lstStyle/>
            <a:p>
              <a:r>
                <a:rPr lang="en-US" b="1" dirty="0">
                  <a:solidFill>
                    <a:srgbClr val="002060"/>
                  </a:solidFill>
                </a:rPr>
                <a:t>3,4/ </a:t>
              </a:r>
              <a:r>
                <a:rPr lang="en-US" b="1" dirty="0">
                  <a:solidFill>
                    <a:srgbClr val="FC0014"/>
                  </a:solidFill>
                </a:rPr>
                <a:t>3,2</a:t>
              </a:r>
              <a:endParaRPr lang="ru-RU" b="1" dirty="0">
                <a:solidFill>
                  <a:srgbClr val="FC0014"/>
                </a:solidFill>
              </a:endParaRPr>
            </a:p>
          </p:txBody>
        </p:sp>
        <p:sp>
          <p:nvSpPr>
            <p:cNvPr id="16" name="TextBox 15">
              <a:extLst>
                <a:ext uri="{FF2B5EF4-FFF2-40B4-BE49-F238E27FC236}">
                  <a16:creationId xmlns:a16="http://schemas.microsoft.com/office/drawing/2014/main" id="{F87D7E12-6827-3245-83EC-CC5E72D64FD1}"/>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0,0</a:t>
              </a:r>
              <a:endParaRPr lang="ru-RU" b="1" dirty="0">
                <a:solidFill>
                  <a:srgbClr val="FC0014"/>
                </a:solidFill>
              </a:endParaRPr>
            </a:p>
          </p:txBody>
        </p:sp>
        <p:sp>
          <p:nvSpPr>
            <p:cNvPr id="17" name="TextBox 16">
              <a:extLst>
                <a:ext uri="{FF2B5EF4-FFF2-40B4-BE49-F238E27FC236}">
                  <a16:creationId xmlns:a16="http://schemas.microsoft.com/office/drawing/2014/main" id="{397C638B-5E89-6543-B315-557CF44A244B}"/>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3,2</a:t>
              </a:r>
              <a:endParaRPr lang="ru-RU" b="1" dirty="0">
                <a:solidFill>
                  <a:srgbClr val="FC0014"/>
                </a:solidFill>
              </a:endParaRPr>
            </a:p>
          </p:txBody>
        </p:sp>
      </p:grpSp>
    </p:spTree>
    <p:extLst>
      <p:ext uri="{BB962C8B-B14F-4D97-AF65-F5344CB8AC3E}">
        <p14:creationId xmlns:p14="http://schemas.microsoft.com/office/powerpoint/2010/main" val="3573198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291525"/>
            <a:ext cx="2133600" cy="476250"/>
          </a:xfrm>
        </p:spPr>
        <p:txBody>
          <a:bodyPr anchor="b"/>
          <a:lstStyle/>
          <a:p>
            <a:r>
              <a:rPr lang="ru-RU"/>
              <a:t>8 апреля 2020</a:t>
            </a:r>
          </a:p>
        </p:txBody>
      </p:sp>
      <p:sp>
        <p:nvSpPr>
          <p:cNvPr id="3" name="Нижний колонтитул 2"/>
          <p:cNvSpPr>
            <a:spLocks noGrp="1"/>
          </p:cNvSpPr>
          <p:nvPr>
            <p:ph type="ftr" sz="quarter" idx="11"/>
          </p:nvPr>
        </p:nvSpPr>
        <p:spPr>
          <a:xfrm>
            <a:off x="3124200" y="6291525"/>
            <a:ext cx="2895600" cy="476250"/>
          </a:xfrm>
        </p:spPr>
        <p:txBody>
          <a:bodyPr anchor="b"/>
          <a:lstStyle/>
          <a:p>
            <a:r>
              <a:rPr lang="ru-RU"/>
              <a:t>В. Кекелидзе, КК </a:t>
            </a:r>
            <a:r>
              <a:rPr lang="en-US"/>
              <a:t>NICA</a:t>
            </a:r>
            <a:endParaRPr lang="ru-RU"/>
          </a:p>
        </p:txBody>
      </p:sp>
      <p:sp>
        <p:nvSpPr>
          <p:cNvPr id="4" name="Номер слайда 3"/>
          <p:cNvSpPr>
            <a:spLocks noGrp="1"/>
          </p:cNvSpPr>
          <p:nvPr>
            <p:ph type="sldNum" sz="quarter" idx="12"/>
          </p:nvPr>
        </p:nvSpPr>
        <p:spPr>
          <a:xfrm>
            <a:off x="6553200" y="6291525"/>
            <a:ext cx="2133600" cy="476250"/>
          </a:xfrm>
        </p:spPr>
        <p:txBody>
          <a:bodyPr anchor="b"/>
          <a:lstStyle/>
          <a:p>
            <a:fld id="{DDD67F2B-07BF-492B-9BF6-E8268D0A5F24}" type="slidenum">
              <a:rPr lang="ru-RU" smtClean="0"/>
              <a:pPr/>
              <a:t>29</a:t>
            </a:fld>
            <a:endParaRPr lang="ru-RU"/>
          </a:p>
        </p:txBody>
      </p:sp>
      <p:pic>
        <p:nvPicPr>
          <p:cNvPr id="6" name="Рисунок 5"/>
          <p:cNvPicPr>
            <a:picLocks noChangeAspect="1"/>
          </p:cNvPicPr>
          <p:nvPr/>
        </p:nvPicPr>
        <p:blipFill>
          <a:blip r:embed="rId3"/>
          <a:stretch>
            <a:fillRect/>
          </a:stretch>
        </p:blipFill>
        <p:spPr>
          <a:xfrm>
            <a:off x="574267" y="781286"/>
            <a:ext cx="7886700" cy="5765294"/>
          </a:xfrm>
          <a:prstGeom prst="rect">
            <a:avLst/>
          </a:prstGeom>
        </p:spPr>
      </p:pic>
      <p:sp>
        <p:nvSpPr>
          <p:cNvPr id="5" name="TextBox 4"/>
          <p:cNvSpPr txBox="1"/>
          <p:nvPr/>
        </p:nvSpPr>
        <p:spPr>
          <a:xfrm>
            <a:off x="161230" y="1009135"/>
            <a:ext cx="2962970" cy="1477328"/>
          </a:xfrm>
          <a:prstGeom prst="rect">
            <a:avLst/>
          </a:prstGeom>
          <a:noFill/>
        </p:spPr>
        <p:txBody>
          <a:bodyPr wrap="square" rtlCol="0">
            <a:spAutoFit/>
          </a:bodyPr>
          <a:lstStyle/>
          <a:p>
            <a:r>
              <a:rPr lang="en-US" b="1" dirty="0">
                <a:solidFill>
                  <a:srgbClr val="002060"/>
                </a:solidFill>
              </a:rPr>
              <a:t>Length of lines</a:t>
            </a:r>
          </a:p>
          <a:p>
            <a:r>
              <a:rPr lang="ru-RU" dirty="0" err="1">
                <a:solidFill>
                  <a:srgbClr val="FF0000"/>
                </a:solidFill>
              </a:rPr>
              <a:t>LHe</a:t>
            </a:r>
            <a:r>
              <a:rPr lang="en-US" dirty="0">
                <a:solidFill>
                  <a:srgbClr val="FF0000"/>
                </a:solidFill>
              </a:rPr>
              <a:t> 	4K</a:t>
            </a:r>
            <a:r>
              <a:rPr lang="ru-RU" dirty="0">
                <a:solidFill>
                  <a:srgbClr val="FF0000"/>
                </a:solidFill>
              </a:rPr>
              <a:t>      </a:t>
            </a:r>
            <a:r>
              <a:rPr lang="en-US" dirty="0">
                <a:solidFill>
                  <a:srgbClr val="FF0000"/>
                </a:solidFill>
              </a:rPr>
              <a:t>	</a:t>
            </a:r>
            <a:r>
              <a:rPr lang="ru-RU" dirty="0">
                <a:solidFill>
                  <a:srgbClr val="FF0000"/>
                </a:solidFill>
              </a:rPr>
              <a:t>577 m</a:t>
            </a:r>
          </a:p>
          <a:p>
            <a:r>
              <a:rPr lang="ru-RU" dirty="0">
                <a:solidFill>
                  <a:srgbClr val="00B050"/>
                </a:solidFill>
              </a:rPr>
              <a:t>LN</a:t>
            </a:r>
            <a:r>
              <a:rPr lang="ru-RU" baseline="-25000" dirty="0">
                <a:solidFill>
                  <a:srgbClr val="00B050"/>
                </a:solidFill>
              </a:rPr>
              <a:t>2</a:t>
            </a:r>
            <a:r>
              <a:rPr lang="ru-RU" dirty="0">
                <a:solidFill>
                  <a:srgbClr val="00B050"/>
                </a:solidFill>
              </a:rPr>
              <a:t>  </a:t>
            </a:r>
            <a:r>
              <a:rPr lang="en-US" dirty="0">
                <a:solidFill>
                  <a:srgbClr val="00B050"/>
                </a:solidFill>
              </a:rPr>
              <a:t>	77K</a:t>
            </a:r>
            <a:r>
              <a:rPr lang="ru-RU" dirty="0">
                <a:solidFill>
                  <a:srgbClr val="00B050"/>
                </a:solidFill>
              </a:rPr>
              <a:t>    </a:t>
            </a:r>
            <a:r>
              <a:rPr lang="en-US" dirty="0">
                <a:solidFill>
                  <a:srgbClr val="00B050"/>
                </a:solidFill>
              </a:rPr>
              <a:t>	</a:t>
            </a:r>
            <a:r>
              <a:rPr lang="ru-RU" dirty="0">
                <a:solidFill>
                  <a:srgbClr val="00B050"/>
                </a:solidFill>
              </a:rPr>
              <a:t>1716 m</a:t>
            </a:r>
          </a:p>
          <a:p>
            <a:r>
              <a:rPr lang="en-US" dirty="0">
                <a:solidFill>
                  <a:srgbClr val="0070C0"/>
                </a:solidFill>
              </a:rPr>
              <a:t>Warm	300K	</a:t>
            </a:r>
            <a:r>
              <a:rPr lang="ru-RU" dirty="0">
                <a:solidFill>
                  <a:srgbClr val="0070C0"/>
                </a:solidFill>
              </a:rPr>
              <a:t> 3000 m</a:t>
            </a:r>
          </a:p>
          <a:p>
            <a:endParaRPr lang="ru-RU" i="1" dirty="0">
              <a:solidFill>
                <a:srgbClr val="FF0000"/>
              </a:solidFill>
            </a:endParaRPr>
          </a:p>
        </p:txBody>
      </p:sp>
      <p:sp>
        <p:nvSpPr>
          <p:cNvPr id="15" name="TextBox 14"/>
          <p:cNvSpPr txBox="1"/>
          <p:nvPr/>
        </p:nvSpPr>
        <p:spPr>
          <a:xfrm>
            <a:off x="161230" y="2463604"/>
            <a:ext cx="2315890" cy="1200329"/>
          </a:xfrm>
          <a:prstGeom prst="rect">
            <a:avLst/>
          </a:prstGeom>
          <a:noFill/>
        </p:spPr>
        <p:txBody>
          <a:bodyPr wrap="square" rtlCol="0">
            <a:spAutoFit/>
          </a:bodyPr>
          <a:lstStyle/>
          <a:p>
            <a:r>
              <a:rPr lang="en-US" i="1" dirty="0">
                <a:solidFill>
                  <a:srgbClr val="002060"/>
                </a:solidFill>
              </a:rPr>
              <a:t>Because of late civil engineering work, the design of the line is postponed</a:t>
            </a:r>
            <a:endParaRPr lang="ru-RU" i="1" dirty="0">
              <a:solidFill>
                <a:srgbClr val="002060"/>
              </a:solidFill>
            </a:endParaRPr>
          </a:p>
        </p:txBody>
      </p:sp>
      <p:sp>
        <p:nvSpPr>
          <p:cNvPr id="8" name="Rectangle 4">
            <a:extLst>
              <a:ext uri="{FF2B5EF4-FFF2-40B4-BE49-F238E27FC236}">
                <a16:creationId xmlns:a16="http://schemas.microsoft.com/office/drawing/2014/main" id="{877D41AD-773B-4235-BD12-A3350EB7A004}"/>
              </a:ext>
            </a:extLst>
          </p:cNvPr>
          <p:cNvSpPr>
            <a:spLocks noGrp="1" noChangeArrowheads="1"/>
          </p:cNvSpPr>
          <p:nvPr>
            <p:ph type="title"/>
          </p:nvPr>
        </p:nvSpPr>
        <p:spPr>
          <a:xfrm>
            <a:off x="574267" y="93695"/>
            <a:ext cx="7464670" cy="658844"/>
          </a:xfrm>
          <a:solidFill>
            <a:srgbClr val="EFFCFD"/>
          </a:solidFill>
        </p:spPr>
        <p:txBody>
          <a:bodyPr>
            <a:noAutofit/>
          </a:bodyPr>
          <a:lstStyle/>
          <a:p>
            <a:pPr algn="ctr"/>
            <a:r>
              <a:rPr lang="ru-RU" altLang="ru-RU" sz="2400" b="1" dirty="0">
                <a:solidFill>
                  <a:srgbClr val="002060"/>
                </a:solidFill>
              </a:rPr>
              <a:t>Криогенная инфраструктура, </a:t>
            </a:r>
            <a:br>
              <a:rPr lang="ru-RU" altLang="ru-RU" sz="2400" b="1" dirty="0">
                <a:solidFill>
                  <a:srgbClr val="002060"/>
                </a:solidFill>
              </a:rPr>
            </a:br>
            <a:r>
              <a:rPr lang="ru-RU" altLang="ru-RU" sz="2400" b="1" dirty="0">
                <a:solidFill>
                  <a:srgbClr val="002060"/>
                </a:solidFill>
              </a:rPr>
              <a:t>включая трубопроводы</a:t>
            </a:r>
            <a:r>
              <a:rPr lang="en-US" altLang="ru-RU" sz="2400" b="1" dirty="0">
                <a:solidFill>
                  <a:srgbClr val="002060"/>
                </a:solidFill>
              </a:rPr>
              <a:t> </a:t>
            </a:r>
            <a:r>
              <a:rPr lang="ru-RU" altLang="ru-RU" sz="2400" b="1" dirty="0">
                <a:solidFill>
                  <a:srgbClr val="002060"/>
                </a:solidFill>
              </a:rPr>
              <a:t>(</a:t>
            </a:r>
            <a:r>
              <a:rPr lang="en-US" altLang="ru-RU" sz="2400" b="1" dirty="0">
                <a:solidFill>
                  <a:srgbClr val="002060"/>
                </a:solidFill>
              </a:rPr>
              <a:t>&gt; 5 </a:t>
            </a:r>
            <a:r>
              <a:rPr lang="ru-RU" altLang="ru-RU" sz="2400" b="1" dirty="0">
                <a:solidFill>
                  <a:srgbClr val="002060"/>
                </a:solidFill>
              </a:rPr>
              <a:t>км)</a:t>
            </a:r>
            <a:endParaRPr lang="ru-RU" altLang="ru-RU" sz="2400" b="1" dirty="0">
              <a:solidFill>
                <a:srgbClr val="002060"/>
              </a:solidFill>
              <a:latin typeface="Abadi MT Condensed Extra Bold"/>
              <a:ea typeface="Abadi MT Condensed Extra Bold"/>
              <a:cs typeface="Abadi MT Condensed Extra Bold"/>
            </a:endParaRPr>
          </a:p>
        </p:txBody>
      </p:sp>
    </p:spTree>
    <p:extLst>
      <p:ext uri="{BB962C8B-B14F-4D97-AF65-F5344CB8AC3E}">
        <p14:creationId xmlns:p14="http://schemas.microsoft.com/office/powerpoint/2010/main" val="1533856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Lib\RI\_Проекты\NICA\MAC\2019-06-06_07\Presentation\Galimov\Data\полный 2.jpg"/>
          <p:cNvPicPr>
            <a:picLocks noChangeAspect="1" noChangeArrowheads="1"/>
          </p:cNvPicPr>
          <p:nvPr/>
        </p:nvPicPr>
        <p:blipFill rotWithShape="1">
          <a:blip r:embed="rId3" cstate="screen">
            <a:clrChange>
              <a:clrFrom>
                <a:srgbClr val="C2DCF5"/>
              </a:clrFrom>
              <a:clrTo>
                <a:srgbClr val="C2DCF5">
                  <a:alpha val="0"/>
                </a:srgbClr>
              </a:clrTo>
            </a:clrChange>
            <a:extLst>
              <a:ext uri="{28A0092B-C50C-407E-A947-70E740481C1C}">
                <a14:useLocalDpi xmlns:a14="http://schemas.microsoft.com/office/drawing/2010/main"/>
              </a:ext>
            </a:extLst>
          </a:blip>
          <a:srcRect/>
          <a:stretch/>
        </p:blipFill>
        <p:spPr bwMode="auto">
          <a:xfrm>
            <a:off x="1044970" y="1013335"/>
            <a:ext cx="7877765" cy="5836860"/>
          </a:xfrm>
          <a:prstGeom prst="rect">
            <a:avLst/>
          </a:prstGeom>
          <a:noFill/>
          <a:extLst>
            <a:ext uri="{909E8E84-426E-40dd-AFC4-6F175D3DCCD1}">
              <a14:hiddenFill xmlns="" xmlns:a14="http://schemas.microsoft.com/office/drawing/2010/main">
                <a:solidFill>
                  <a:srgbClr val="FFFFFF"/>
                </a:solidFill>
              </a14:hiddenFill>
            </a:ext>
          </a:extLst>
        </p:spPr>
      </p:pic>
      <p:sp>
        <p:nvSpPr>
          <p:cNvPr id="8" name="Скругленная прямоугольная выноска 7"/>
          <p:cNvSpPr/>
          <p:nvPr/>
        </p:nvSpPr>
        <p:spPr>
          <a:xfrm>
            <a:off x="3119656" y="2533860"/>
            <a:ext cx="1563855" cy="493323"/>
          </a:xfrm>
          <a:prstGeom prst="wedgeRoundRectCallout">
            <a:avLst>
              <a:gd name="adj1" fmla="val -56320"/>
              <a:gd name="adj2" fmla="val 24538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измеритель- </a:t>
            </a:r>
            <a:r>
              <a:rPr lang="ru-RU" sz="1600" dirty="0" err="1">
                <a:solidFill>
                  <a:srgbClr val="000090"/>
                </a:solidFill>
                <a:latin typeface="Arial"/>
                <a:cs typeface="Arial"/>
              </a:rPr>
              <a:t>ный</a:t>
            </a:r>
            <a:r>
              <a:rPr lang="ru-RU" sz="1600" dirty="0">
                <a:solidFill>
                  <a:srgbClr val="000090"/>
                </a:solidFill>
                <a:latin typeface="Arial"/>
                <a:cs typeface="Arial"/>
              </a:rPr>
              <a:t> период</a:t>
            </a:r>
          </a:p>
        </p:txBody>
      </p:sp>
      <p:sp>
        <p:nvSpPr>
          <p:cNvPr id="9" name="Скругленная прямоугольная выноска 8"/>
          <p:cNvSpPr/>
          <p:nvPr/>
        </p:nvSpPr>
        <p:spPr>
          <a:xfrm>
            <a:off x="7370431" y="6151308"/>
            <a:ext cx="1552304" cy="311150"/>
          </a:xfrm>
          <a:prstGeom prst="wedgeRoundRectCallout">
            <a:avLst>
              <a:gd name="adj1" fmla="val -108750"/>
              <a:gd name="adj2" fmla="val 8288"/>
              <a:gd name="adj3" fmla="val 16667"/>
            </a:avLst>
          </a:prstGeom>
        </p:spPr>
        <p:style>
          <a:lnRef idx="1">
            <a:schemeClr val="accent1"/>
          </a:lnRef>
          <a:fillRef idx="2">
            <a:schemeClr val="accent1"/>
          </a:fillRef>
          <a:effectRef idx="1">
            <a:schemeClr val="accent1"/>
          </a:effectRef>
          <a:fontRef idx="minor">
            <a:schemeClr val="dk1"/>
          </a:fontRef>
        </p:style>
        <p:txBody>
          <a:bodyPr rtlCol="0" anchor="b"/>
          <a:lstStyle/>
          <a:p>
            <a:pPr algn="ctr"/>
            <a:r>
              <a:rPr lang="ru-RU" dirty="0" err="1">
                <a:solidFill>
                  <a:srgbClr val="000090"/>
                </a:solidFill>
                <a:latin typeface="Arial"/>
                <a:cs typeface="Arial"/>
              </a:rPr>
              <a:t>Нуклотрон</a:t>
            </a:r>
            <a:endParaRPr lang="ru-RU" dirty="0">
              <a:solidFill>
                <a:srgbClr val="000090"/>
              </a:solidFill>
              <a:latin typeface="Arial"/>
              <a:cs typeface="Arial"/>
            </a:endParaRPr>
          </a:p>
        </p:txBody>
      </p:sp>
      <p:sp>
        <p:nvSpPr>
          <p:cNvPr id="10" name="Скругленная прямоугольная выноска 9"/>
          <p:cNvSpPr/>
          <p:nvPr/>
        </p:nvSpPr>
        <p:spPr>
          <a:xfrm>
            <a:off x="4127499" y="1993154"/>
            <a:ext cx="1147027" cy="330946"/>
          </a:xfrm>
          <a:prstGeom prst="wedgeRoundRectCallout">
            <a:avLst>
              <a:gd name="adj1" fmla="val -125016"/>
              <a:gd name="adj2" fmla="val -8510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инжекция</a:t>
            </a:r>
          </a:p>
        </p:txBody>
      </p:sp>
      <p:sp>
        <p:nvSpPr>
          <p:cNvPr id="11" name="Скругленная прямоугольная выноска 10"/>
          <p:cNvSpPr/>
          <p:nvPr/>
        </p:nvSpPr>
        <p:spPr>
          <a:xfrm>
            <a:off x="4341036" y="3258243"/>
            <a:ext cx="1324827" cy="534955"/>
          </a:xfrm>
          <a:prstGeom prst="wedgeRoundRectCallout">
            <a:avLst>
              <a:gd name="adj1" fmla="val -57696"/>
              <a:gd name="adj2" fmla="val 1291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источники питания</a:t>
            </a:r>
          </a:p>
        </p:txBody>
      </p:sp>
      <p:sp>
        <p:nvSpPr>
          <p:cNvPr id="12" name="Скругленная прямоугольная выноска 11"/>
          <p:cNvSpPr/>
          <p:nvPr/>
        </p:nvSpPr>
        <p:spPr>
          <a:xfrm>
            <a:off x="181648" y="4581128"/>
            <a:ext cx="1431252" cy="575072"/>
          </a:xfrm>
          <a:prstGeom prst="wedgeRoundRectCallout">
            <a:avLst>
              <a:gd name="adj1" fmla="val 100220"/>
              <a:gd name="adj2" fmla="val -149334"/>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ускоряющая станция</a:t>
            </a:r>
          </a:p>
        </p:txBody>
      </p:sp>
      <p:sp>
        <p:nvSpPr>
          <p:cNvPr id="13" name="Скругленная прямоугольная выноска 12"/>
          <p:cNvSpPr/>
          <p:nvPr/>
        </p:nvSpPr>
        <p:spPr>
          <a:xfrm>
            <a:off x="5959748" y="3351244"/>
            <a:ext cx="1186904" cy="315424"/>
          </a:xfrm>
          <a:prstGeom prst="wedgeRoundRectCallout">
            <a:avLst>
              <a:gd name="adj1" fmla="val 116965"/>
              <a:gd name="adj2" fmla="val 7986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1600" dirty="0">
                <a:solidFill>
                  <a:srgbClr val="000090"/>
                </a:solidFill>
                <a:latin typeface="Arial"/>
                <a:cs typeface="Arial"/>
              </a:rPr>
              <a:t>вывод</a:t>
            </a:r>
          </a:p>
        </p:txBody>
      </p:sp>
      <p:pic>
        <p:nvPicPr>
          <p:cNvPr id="14" name="Picture 5"/>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9472" y="21734"/>
            <a:ext cx="2540598" cy="2407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L1060598.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42100" y="20059"/>
            <a:ext cx="2489627" cy="1664413"/>
          </a:xfrm>
          <a:prstGeom prst="rect">
            <a:avLst/>
          </a:prstGeom>
        </p:spPr>
      </p:pic>
      <p:sp>
        <p:nvSpPr>
          <p:cNvPr id="5" name="Скругленная прямоугольная выноска 4"/>
          <p:cNvSpPr/>
          <p:nvPr/>
        </p:nvSpPr>
        <p:spPr>
          <a:xfrm>
            <a:off x="7228644" y="1393004"/>
            <a:ext cx="1903083" cy="561031"/>
          </a:xfrm>
          <a:prstGeom prst="wedgeRoundRectCallout">
            <a:avLst>
              <a:gd name="adj1" fmla="val -92807"/>
              <a:gd name="adj2" fmla="val 8279"/>
              <a:gd name="adj3" fmla="val 16667"/>
            </a:avLst>
          </a:prstGeom>
          <a:solidFill>
            <a:srgbClr val="0000FF"/>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ru-RU" dirty="0">
                <a:solidFill>
                  <a:srgbClr val="FFFFFF"/>
                </a:solidFill>
                <a:latin typeface="Arial"/>
                <a:cs typeface="Arial"/>
              </a:rPr>
              <a:t>система </a:t>
            </a:r>
          </a:p>
          <a:p>
            <a:pPr algn="ctr"/>
            <a:r>
              <a:rPr lang="ru-RU" dirty="0">
                <a:solidFill>
                  <a:srgbClr val="FFFFFF"/>
                </a:solidFill>
                <a:latin typeface="Arial"/>
                <a:cs typeface="Arial"/>
              </a:rPr>
              <a:t>Е-охлаждения</a:t>
            </a:r>
            <a:endParaRPr lang="en-US" dirty="0">
              <a:solidFill>
                <a:srgbClr val="FFFFFF"/>
              </a:solidFill>
              <a:latin typeface="Arial"/>
              <a:cs typeface="Arial"/>
            </a:endParaRPr>
          </a:p>
        </p:txBody>
      </p:sp>
      <p:sp>
        <p:nvSpPr>
          <p:cNvPr id="16" name="TextBox 15"/>
          <p:cNvSpPr txBox="1"/>
          <p:nvPr/>
        </p:nvSpPr>
        <p:spPr>
          <a:xfrm>
            <a:off x="1943100" y="53132"/>
            <a:ext cx="4648200" cy="461665"/>
          </a:xfrm>
          <a:prstGeom prst="rect">
            <a:avLst/>
          </a:prstGeom>
          <a:solidFill>
            <a:srgbClr val="000090"/>
          </a:solidFill>
        </p:spPr>
        <p:txBody>
          <a:bodyPr wrap="square" rtlCol="0">
            <a:spAutoFit/>
          </a:bodyPr>
          <a:lstStyle/>
          <a:p>
            <a:pPr algn="ctr"/>
            <a:r>
              <a:rPr lang="en-US" sz="2400" b="1" dirty="0">
                <a:solidFill>
                  <a:srgbClr val="FFFFFF"/>
                </a:solidFill>
                <a:latin typeface="Arial"/>
                <a:cs typeface="Arial"/>
              </a:rPr>
              <a:t>  </a:t>
            </a:r>
            <a:r>
              <a:rPr lang="ru-RU" sz="2400" b="1" dirty="0">
                <a:solidFill>
                  <a:srgbClr val="FFFFFF"/>
                </a:solidFill>
                <a:latin typeface="Arial"/>
                <a:cs typeface="Arial"/>
              </a:rPr>
              <a:t>Бустер</a:t>
            </a:r>
            <a:r>
              <a:rPr lang="en-US" sz="2400" b="1" dirty="0">
                <a:solidFill>
                  <a:srgbClr val="FFFFFF"/>
                </a:solidFill>
                <a:latin typeface="Arial"/>
                <a:cs typeface="Arial"/>
              </a:rPr>
              <a:t>: </a:t>
            </a:r>
            <a:r>
              <a:rPr lang="ru-RU" sz="2400" i="1" dirty="0">
                <a:solidFill>
                  <a:srgbClr val="FFFFFF"/>
                </a:solidFill>
                <a:latin typeface="Arial"/>
                <a:cs typeface="Arial"/>
              </a:rPr>
              <a:t>монтаж с 2018</a:t>
            </a:r>
            <a:endParaRPr lang="en-US" sz="2400" i="1" dirty="0">
              <a:solidFill>
                <a:srgbClr val="FFFFFF"/>
              </a:solidFill>
              <a:latin typeface="Arial"/>
              <a:cs typeface="Arial"/>
            </a:endParaRPr>
          </a:p>
        </p:txBody>
      </p:sp>
      <p:sp>
        <p:nvSpPr>
          <p:cNvPr id="2" name="TextBox 1"/>
          <p:cNvSpPr txBox="1"/>
          <p:nvPr/>
        </p:nvSpPr>
        <p:spPr>
          <a:xfrm>
            <a:off x="838200" y="-23068"/>
            <a:ext cx="982192" cy="369332"/>
          </a:xfrm>
          <a:prstGeom prst="rect">
            <a:avLst/>
          </a:prstGeom>
          <a:noFill/>
        </p:spPr>
        <p:txBody>
          <a:bodyPr wrap="none" rtlCol="0">
            <a:spAutoFit/>
          </a:bodyPr>
          <a:lstStyle/>
          <a:p>
            <a:r>
              <a:rPr lang="ru-RU" b="1" dirty="0">
                <a:solidFill>
                  <a:srgbClr val="000090"/>
                </a:solidFill>
                <a:latin typeface="Arial"/>
                <a:cs typeface="Arial"/>
              </a:rPr>
              <a:t>Бустер</a:t>
            </a:r>
            <a:endParaRPr lang="en-US" b="1" dirty="0">
              <a:solidFill>
                <a:srgbClr val="000090"/>
              </a:solidFill>
              <a:latin typeface="Arial"/>
              <a:cs typeface="Arial"/>
            </a:endParaRPr>
          </a:p>
        </p:txBody>
      </p:sp>
      <p:cxnSp>
        <p:nvCxnSpPr>
          <p:cNvPr id="6" name="Straight Arrow Connector 5"/>
          <p:cNvCxnSpPr/>
          <p:nvPr/>
        </p:nvCxnSpPr>
        <p:spPr>
          <a:xfrm flipH="1">
            <a:off x="927100" y="308164"/>
            <a:ext cx="642713" cy="428436"/>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39403" y="2458323"/>
            <a:ext cx="1411412" cy="369332"/>
          </a:xfrm>
          <a:prstGeom prst="rect">
            <a:avLst/>
          </a:prstGeom>
          <a:noFill/>
        </p:spPr>
        <p:txBody>
          <a:bodyPr wrap="none" rtlCol="0">
            <a:spAutoFit/>
          </a:bodyPr>
          <a:lstStyle/>
          <a:p>
            <a:r>
              <a:rPr lang="ru-RU" b="1" dirty="0" err="1">
                <a:solidFill>
                  <a:srgbClr val="000090"/>
                </a:solidFill>
                <a:latin typeface="Arial"/>
                <a:cs typeface="Arial"/>
              </a:rPr>
              <a:t>Нуклотрон</a:t>
            </a:r>
            <a:endParaRPr lang="en-US" b="1" dirty="0">
              <a:solidFill>
                <a:srgbClr val="000090"/>
              </a:solidFill>
              <a:latin typeface="Arial"/>
              <a:cs typeface="Arial"/>
            </a:endParaRPr>
          </a:p>
        </p:txBody>
      </p:sp>
      <p:cxnSp>
        <p:nvCxnSpPr>
          <p:cNvPr id="20" name="Straight Arrow Connector 19"/>
          <p:cNvCxnSpPr/>
          <p:nvPr/>
        </p:nvCxnSpPr>
        <p:spPr>
          <a:xfrm flipV="1">
            <a:off x="687795" y="1638300"/>
            <a:ext cx="793118" cy="870823"/>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3" name="Date Placeholder 2"/>
          <p:cNvSpPr>
            <a:spLocks noGrp="1"/>
          </p:cNvSpPr>
          <p:nvPr>
            <p:ph type="dt" sz="half" idx="10"/>
          </p:nvPr>
        </p:nvSpPr>
        <p:spPr>
          <a:xfrm>
            <a:off x="457200" y="6483350"/>
            <a:ext cx="2133600" cy="365125"/>
          </a:xfrm>
        </p:spPr>
        <p:txBody>
          <a:bodyPr anchor="b"/>
          <a:lstStyle/>
          <a:p>
            <a:r>
              <a:rPr lang="ru-RU"/>
              <a:t>8 апреля 2020</a:t>
            </a:r>
            <a:endParaRPr lang="en-US"/>
          </a:p>
        </p:txBody>
      </p:sp>
      <p:sp>
        <p:nvSpPr>
          <p:cNvPr id="7" name="Footer Placeholder 6"/>
          <p:cNvSpPr>
            <a:spLocks noGrp="1"/>
          </p:cNvSpPr>
          <p:nvPr>
            <p:ph type="ftr" sz="quarter" idx="11"/>
          </p:nvPr>
        </p:nvSpPr>
        <p:spPr>
          <a:xfrm>
            <a:off x="3124200" y="6483350"/>
            <a:ext cx="3479800" cy="365125"/>
          </a:xfrm>
        </p:spPr>
        <p:txBody>
          <a:bodyPr anchor="b"/>
          <a:lstStyle/>
          <a:p>
            <a:r>
              <a:rPr lang="ru-RU"/>
              <a:t>В. Кекелидзе, КК </a:t>
            </a:r>
            <a:r>
              <a:rPr lang="en-GB"/>
              <a:t>NICA</a:t>
            </a:r>
            <a:endParaRPr lang="en-US" dirty="0"/>
          </a:p>
        </p:txBody>
      </p:sp>
      <p:cxnSp>
        <p:nvCxnSpPr>
          <p:cNvPr id="21" name="Straight Arrow Connector 20"/>
          <p:cNvCxnSpPr>
            <a:cxnSpLocks/>
          </p:cNvCxnSpPr>
          <p:nvPr/>
        </p:nvCxnSpPr>
        <p:spPr>
          <a:xfrm flipH="1">
            <a:off x="3274927" y="910836"/>
            <a:ext cx="561093" cy="943882"/>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29" name="Рисунок 1"/>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07236" y="573633"/>
            <a:ext cx="1749578" cy="964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 name="Slide Number Placeholder 2048"/>
          <p:cNvSpPr>
            <a:spLocks noGrp="1"/>
          </p:cNvSpPr>
          <p:nvPr>
            <p:ph type="sldNum" sz="quarter" idx="12"/>
          </p:nvPr>
        </p:nvSpPr>
        <p:spPr>
          <a:xfrm>
            <a:off x="6553200" y="6445250"/>
            <a:ext cx="2133600" cy="365125"/>
          </a:xfrm>
        </p:spPr>
        <p:txBody>
          <a:bodyPr/>
          <a:lstStyle/>
          <a:p>
            <a:fld id="{9A4D39EF-AC8C-DB42-8F31-8A54AA683B2E}" type="slidenum">
              <a:rPr lang="en-US" smtClean="0"/>
              <a:t>3</a:t>
            </a:fld>
            <a:endParaRPr lang="en-US" dirty="0"/>
          </a:p>
        </p:txBody>
      </p:sp>
    </p:spTree>
    <p:extLst>
      <p:ext uri="{BB962C8B-B14F-4D97-AF65-F5344CB8AC3E}">
        <p14:creationId xmlns:p14="http://schemas.microsoft.com/office/powerpoint/2010/main" val="855640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457200" y="6291525"/>
            <a:ext cx="2133600" cy="476250"/>
          </a:xfrm>
        </p:spPr>
        <p:txBody>
          <a:bodyPr anchor="b"/>
          <a:lstStyle/>
          <a:p>
            <a:r>
              <a:rPr lang="ru-RU"/>
              <a:t>8 апреля 2020</a:t>
            </a:r>
          </a:p>
        </p:txBody>
      </p:sp>
      <p:sp>
        <p:nvSpPr>
          <p:cNvPr id="3" name="Нижний колонтитул 2"/>
          <p:cNvSpPr>
            <a:spLocks noGrp="1"/>
          </p:cNvSpPr>
          <p:nvPr>
            <p:ph type="ftr" sz="quarter" idx="11"/>
          </p:nvPr>
        </p:nvSpPr>
        <p:spPr>
          <a:xfrm>
            <a:off x="3124200" y="6291525"/>
            <a:ext cx="2895600" cy="476250"/>
          </a:xfrm>
        </p:spPr>
        <p:txBody>
          <a:bodyPr anchor="b"/>
          <a:lstStyle/>
          <a:p>
            <a:r>
              <a:rPr lang="ru-RU"/>
              <a:t>В. Кекелидзе, КК </a:t>
            </a:r>
            <a:r>
              <a:rPr lang="en-US"/>
              <a:t>NICA</a:t>
            </a:r>
            <a:endParaRPr lang="ru-RU"/>
          </a:p>
        </p:txBody>
      </p:sp>
      <p:sp>
        <p:nvSpPr>
          <p:cNvPr id="4" name="Номер слайда 3"/>
          <p:cNvSpPr>
            <a:spLocks noGrp="1"/>
          </p:cNvSpPr>
          <p:nvPr>
            <p:ph type="sldNum" sz="quarter" idx="12"/>
          </p:nvPr>
        </p:nvSpPr>
        <p:spPr>
          <a:xfrm>
            <a:off x="6553200" y="6291525"/>
            <a:ext cx="2133600" cy="476250"/>
          </a:xfrm>
        </p:spPr>
        <p:txBody>
          <a:bodyPr anchor="b"/>
          <a:lstStyle/>
          <a:p>
            <a:fld id="{DDD67F2B-07BF-492B-9BF6-E8268D0A5F24}" type="slidenum">
              <a:rPr lang="ru-RU" smtClean="0"/>
              <a:pPr/>
              <a:t>30</a:t>
            </a:fld>
            <a:endParaRPr lang="ru-RU"/>
          </a:p>
        </p:txBody>
      </p:sp>
      <p:pic>
        <p:nvPicPr>
          <p:cNvPr id="6" name="Рисунок 5"/>
          <p:cNvPicPr>
            <a:picLocks noChangeAspect="1"/>
          </p:cNvPicPr>
          <p:nvPr/>
        </p:nvPicPr>
        <p:blipFill>
          <a:blip r:embed="rId3"/>
          <a:stretch>
            <a:fillRect/>
          </a:stretch>
        </p:blipFill>
        <p:spPr>
          <a:xfrm>
            <a:off x="574267" y="781286"/>
            <a:ext cx="7886700" cy="5765294"/>
          </a:xfrm>
          <a:prstGeom prst="rect">
            <a:avLst/>
          </a:prstGeom>
        </p:spPr>
      </p:pic>
      <p:sp>
        <p:nvSpPr>
          <p:cNvPr id="5" name="TextBox 4"/>
          <p:cNvSpPr txBox="1"/>
          <p:nvPr/>
        </p:nvSpPr>
        <p:spPr>
          <a:xfrm>
            <a:off x="161230" y="1009135"/>
            <a:ext cx="2962970" cy="1477328"/>
          </a:xfrm>
          <a:prstGeom prst="rect">
            <a:avLst/>
          </a:prstGeom>
          <a:noFill/>
        </p:spPr>
        <p:txBody>
          <a:bodyPr wrap="square" rtlCol="0">
            <a:spAutoFit/>
          </a:bodyPr>
          <a:lstStyle/>
          <a:p>
            <a:r>
              <a:rPr lang="en-US" b="1" dirty="0">
                <a:solidFill>
                  <a:srgbClr val="002060"/>
                </a:solidFill>
              </a:rPr>
              <a:t>Length of lines</a:t>
            </a:r>
          </a:p>
          <a:p>
            <a:r>
              <a:rPr lang="ru-RU" dirty="0" err="1">
                <a:solidFill>
                  <a:srgbClr val="FF0000"/>
                </a:solidFill>
              </a:rPr>
              <a:t>LHe</a:t>
            </a:r>
            <a:r>
              <a:rPr lang="en-US" dirty="0">
                <a:solidFill>
                  <a:srgbClr val="FF0000"/>
                </a:solidFill>
              </a:rPr>
              <a:t> 	4K</a:t>
            </a:r>
            <a:r>
              <a:rPr lang="ru-RU" dirty="0">
                <a:solidFill>
                  <a:srgbClr val="FF0000"/>
                </a:solidFill>
              </a:rPr>
              <a:t>      </a:t>
            </a:r>
            <a:r>
              <a:rPr lang="en-US" dirty="0">
                <a:solidFill>
                  <a:srgbClr val="FF0000"/>
                </a:solidFill>
              </a:rPr>
              <a:t>	</a:t>
            </a:r>
            <a:r>
              <a:rPr lang="ru-RU" dirty="0">
                <a:solidFill>
                  <a:srgbClr val="FF0000"/>
                </a:solidFill>
              </a:rPr>
              <a:t>577 m</a:t>
            </a:r>
          </a:p>
          <a:p>
            <a:r>
              <a:rPr lang="ru-RU" dirty="0">
                <a:solidFill>
                  <a:srgbClr val="00B050"/>
                </a:solidFill>
              </a:rPr>
              <a:t>LN</a:t>
            </a:r>
            <a:r>
              <a:rPr lang="ru-RU" baseline="-25000" dirty="0">
                <a:solidFill>
                  <a:srgbClr val="00B050"/>
                </a:solidFill>
              </a:rPr>
              <a:t>2</a:t>
            </a:r>
            <a:r>
              <a:rPr lang="ru-RU" dirty="0">
                <a:solidFill>
                  <a:srgbClr val="00B050"/>
                </a:solidFill>
              </a:rPr>
              <a:t>  </a:t>
            </a:r>
            <a:r>
              <a:rPr lang="en-US" dirty="0">
                <a:solidFill>
                  <a:srgbClr val="00B050"/>
                </a:solidFill>
              </a:rPr>
              <a:t>	77K</a:t>
            </a:r>
            <a:r>
              <a:rPr lang="ru-RU" dirty="0">
                <a:solidFill>
                  <a:srgbClr val="00B050"/>
                </a:solidFill>
              </a:rPr>
              <a:t>    </a:t>
            </a:r>
            <a:r>
              <a:rPr lang="en-US" dirty="0">
                <a:solidFill>
                  <a:srgbClr val="00B050"/>
                </a:solidFill>
              </a:rPr>
              <a:t>	</a:t>
            </a:r>
            <a:r>
              <a:rPr lang="ru-RU" dirty="0">
                <a:solidFill>
                  <a:srgbClr val="00B050"/>
                </a:solidFill>
              </a:rPr>
              <a:t>1716 m</a:t>
            </a:r>
          </a:p>
          <a:p>
            <a:r>
              <a:rPr lang="en-US" dirty="0">
                <a:solidFill>
                  <a:srgbClr val="0070C0"/>
                </a:solidFill>
              </a:rPr>
              <a:t>Warm	300K	</a:t>
            </a:r>
            <a:r>
              <a:rPr lang="ru-RU" dirty="0">
                <a:solidFill>
                  <a:srgbClr val="0070C0"/>
                </a:solidFill>
              </a:rPr>
              <a:t> 3000 m</a:t>
            </a:r>
          </a:p>
          <a:p>
            <a:endParaRPr lang="ru-RU" i="1" dirty="0">
              <a:solidFill>
                <a:srgbClr val="FF0000"/>
              </a:solidFill>
            </a:endParaRPr>
          </a:p>
        </p:txBody>
      </p:sp>
      <p:sp>
        <p:nvSpPr>
          <p:cNvPr id="15" name="TextBox 14"/>
          <p:cNvSpPr txBox="1"/>
          <p:nvPr/>
        </p:nvSpPr>
        <p:spPr>
          <a:xfrm>
            <a:off x="161230" y="2463604"/>
            <a:ext cx="2315890" cy="1200329"/>
          </a:xfrm>
          <a:prstGeom prst="rect">
            <a:avLst/>
          </a:prstGeom>
          <a:noFill/>
        </p:spPr>
        <p:txBody>
          <a:bodyPr wrap="square" rtlCol="0">
            <a:spAutoFit/>
          </a:bodyPr>
          <a:lstStyle/>
          <a:p>
            <a:r>
              <a:rPr lang="en-US" i="1" dirty="0">
                <a:solidFill>
                  <a:srgbClr val="002060"/>
                </a:solidFill>
              </a:rPr>
              <a:t>Because of late civil engineering work, the design of the line is postponed</a:t>
            </a:r>
            <a:endParaRPr lang="ru-RU" i="1" dirty="0">
              <a:solidFill>
                <a:srgbClr val="002060"/>
              </a:solidFill>
            </a:endParaRPr>
          </a:p>
        </p:txBody>
      </p:sp>
      <p:sp>
        <p:nvSpPr>
          <p:cNvPr id="8" name="Rectangle 4">
            <a:extLst>
              <a:ext uri="{FF2B5EF4-FFF2-40B4-BE49-F238E27FC236}">
                <a16:creationId xmlns:a16="http://schemas.microsoft.com/office/drawing/2014/main" id="{877D41AD-773B-4235-BD12-A3350EB7A004}"/>
              </a:ext>
            </a:extLst>
          </p:cNvPr>
          <p:cNvSpPr>
            <a:spLocks noGrp="1" noChangeArrowheads="1"/>
          </p:cNvSpPr>
          <p:nvPr>
            <p:ph type="title"/>
          </p:nvPr>
        </p:nvSpPr>
        <p:spPr>
          <a:xfrm>
            <a:off x="574267" y="93695"/>
            <a:ext cx="7464670" cy="658844"/>
          </a:xfrm>
          <a:solidFill>
            <a:srgbClr val="EFFCFD"/>
          </a:solidFill>
        </p:spPr>
        <p:txBody>
          <a:bodyPr>
            <a:noAutofit/>
          </a:bodyPr>
          <a:lstStyle/>
          <a:p>
            <a:pPr algn="ctr"/>
            <a:r>
              <a:rPr lang="ru-RU" altLang="ru-RU" sz="2400" b="1" dirty="0">
                <a:solidFill>
                  <a:srgbClr val="002060"/>
                </a:solidFill>
              </a:rPr>
              <a:t>Криогенная инфраструктура, </a:t>
            </a:r>
            <a:br>
              <a:rPr lang="ru-RU" altLang="ru-RU" sz="2400" b="1" dirty="0">
                <a:solidFill>
                  <a:srgbClr val="002060"/>
                </a:solidFill>
              </a:rPr>
            </a:br>
            <a:r>
              <a:rPr lang="ru-RU" altLang="ru-RU" sz="2400" b="1" dirty="0">
                <a:solidFill>
                  <a:srgbClr val="002060"/>
                </a:solidFill>
              </a:rPr>
              <a:t>включая трубопроводы</a:t>
            </a:r>
            <a:r>
              <a:rPr lang="en-US" altLang="ru-RU" sz="2400" b="1" dirty="0">
                <a:solidFill>
                  <a:srgbClr val="002060"/>
                </a:solidFill>
              </a:rPr>
              <a:t> </a:t>
            </a:r>
            <a:r>
              <a:rPr lang="ru-RU" altLang="ru-RU" sz="2400" b="1" dirty="0">
                <a:solidFill>
                  <a:srgbClr val="002060"/>
                </a:solidFill>
              </a:rPr>
              <a:t>(</a:t>
            </a:r>
            <a:r>
              <a:rPr lang="en-US" altLang="ru-RU" sz="2400" b="1" dirty="0">
                <a:solidFill>
                  <a:srgbClr val="002060"/>
                </a:solidFill>
              </a:rPr>
              <a:t>&gt; 5 </a:t>
            </a:r>
            <a:r>
              <a:rPr lang="ru-RU" altLang="ru-RU" sz="2400" b="1" dirty="0">
                <a:solidFill>
                  <a:srgbClr val="002060"/>
                </a:solidFill>
              </a:rPr>
              <a:t>км)</a:t>
            </a:r>
            <a:endParaRPr lang="ru-RU" altLang="ru-RU" sz="2400" b="1" dirty="0">
              <a:solidFill>
                <a:srgbClr val="002060"/>
              </a:solidFill>
              <a:latin typeface="Abadi MT Condensed Extra Bold"/>
              <a:ea typeface="Abadi MT Condensed Extra Bold"/>
              <a:cs typeface="Abadi MT Condensed Extra Bold"/>
            </a:endParaRPr>
          </a:p>
        </p:txBody>
      </p:sp>
      <p:sp>
        <p:nvSpPr>
          <p:cNvPr id="10" name="TextBox 9">
            <a:extLst>
              <a:ext uri="{FF2B5EF4-FFF2-40B4-BE49-F238E27FC236}">
                <a16:creationId xmlns:a16="http://schemas.microsoft.com/office/drawing/2014/main" id="{8BE7BDC9-3CF6-7F41-92CE-6B87EB6D9FE3}"/>
              </a:ext>
            </a:extLst>
          </p:cNvPr>
          <p:cNvSpPr txBox="1"/>
          <p:nvPr/>
        </p:nvSpPr>
        <p:spPr>
          <a:xfrm>
            <a:off x="161230" y="2406892"/>
            <a:ext cx="2315890" cy="1077218"/>
          </a:xfrm>
          <a:prstGeom prst="rect">
            <a:avLst/>
          </a:prstGeom>
          <a:noFill/>
        </p:spPr>
        <p:txBody>
          <a:bodyPr wrap="square" rtlCol="0">
            <a:spAutoFit/>
          </a:bodyPr>
          <a:lstStyle/>
          <a:p>
            <a:r>
              <a:rPr lang="en-US" sz="1600" i="1" dirty="0">
                <a:solidFill>
                  <a:srgbClr val="002060"/>
                </a:solidFill>
              </a:rPr>
              <a:t>Because of late civil engineering work, the design  of the line is postponed</a:t>
            </a:r>
            <a:endParaRPr lang="ru-RU" sz="1600" i="1" dirty="0">
              <a:solidFill>
                <a:srgbClr val="002060"/>
              </a:solidFill>
            </a:endParaRPr>
          </a:p>
        </p:txBody>
      </p:sp>
      <p:grpSp>
        <p:nvGrpSpPr>
          <p:cNvPr id="11" name="Group 10">
            <a:extLst>
              <a:ext uri="{FF2B5EF4-FFF2-40B4-BE49-F238E27FC236}">
                <a16:creationId xmlns:a16="http://schemas.microsoft.com/office/drawing/2014/main" id="{A77691A9-472C-D04B-A481-656BB4B27C1C}"/>
              </a:ext>
            </a:extLst>
          </p:cNvPr>
          <p:cNvGrpSpPr/>
          <p:nvPr/>
        </p:nvGrpSpPr>
        <p:grpSpPr>
          <a:xfrm>
            <a:off x="161230" y="2406892"/>
            <a:ext cx="8108066" cy="2766349"/>
            <a:chOff x="457200" y="1828800"/>
            <a:chExt cx="8108066" cy="2766349"/>
          </a:xfrm>
        </p:grpSpPr>
        <p:sp>
          <p:nvSpPr>
            <p:cNvPr id="12" name="Rectangle 11">
              <a:extLst>
                <a:ext uri="{FF2B5EF4-FFF2-40B4-BE49-F238E27FC236}">
                  <a16:creationId xmlns:a16="http://schemas.microsoft.com/office/drawing/2014/main" id="{85079652-C648-EF4B-B110-DB71F16D52C5}"/>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24A64533-60D9-4D46-AB38-FFAACE1F5F1A}"/>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4" name="TextBox 13">
              <a:extLst>
                <a:ext uri="{FF2B5EF4-FFF2-40B4-BE49-F238E27FC236}">
                  <a16:creationId xmlns:a16="http://schemas.microsoft.com/office/drawing/2014/main" id="{4FA0F54D-A1E8-EB45-BD63-FFDD56D18FF6}"/>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6" name="TextBox 15">
              <a:extLst>
                <a:ext uri="{FF2B5EF4-FFF2-40B4-BE49-F238E27FC236}">
                  <a16:creationId xmlns:a16="http://schemas.microsoft.com/office/drawing/2014/main" id="{E5E14223-5F88-6F41-AB94-6FFA2AC4E5C7}"/>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7" name="TextBox 16">
              <a:extLst>
                <a:ext uri="{FF2B5EF4-FFF2-40B4-BE49-F238E27FC236}">
                  <a16:creationId xmlns:a16="http://schemas.microsoft.com/office/drawing/2014/main" id="{4CFB08DB-5E6B-8848-9513-AD5B63662C64}"/>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8" name="TextBox 17">
              <a:extLst>
                <a:ext uri="{FF2B5EF4-FFF2-40B4-BE49-F238E27FC236}">
                  <a16:creationId xmlns:a16="http://schemas.microsoft.com/office/drawing/2014/main" id="{36791487-A5CA-D245-A2BF-4646A01C1B60}"/>
                </a:ext>
              </a:extLst>
            </p:cNvPr>
            <p:cNvSpPr txBox="1"/>
            <p:nvPr/>
          </p:nvSpPr>
          <p:spPr>
            <a:xfrm>
              <a:off x="723900" y="3891131"/>
              <a:ext cx="1082348" cy="369332"/>
            </a:xfrm>
            <a:prstGeom prst="rect">
              <a:avLst/>
            </a:prstGeom>
            <a:noFill/>
          </p:spPr>
          <p:txBody>
            <a:bodyPr wrap="none" rtlCol="0">
              <a:spAutoFit/>
            </a:bodyPr>
            <a:lstStyle/>
            <a:p>
              <a:r>
                <a:rPr lang="ru-RU" b="1" dirty="0">
                  <a:solidFill>
                    <a:srgbClr val="002060"/>
                  </a:solidFill>
                </a:rPr>
                <a:t>30</a:t>
              </a:r>
              <a:r>
                <a:rPr lang="en-US" b="1" dirty="0">
                  <a:solidFill>
                    <a:srgbClr val="002060"/>
                  </a:solidFill>
                </a:rPr>
                <a:t>,2/ </a:t>
              </a:r>
              <a:r>
                <a:rPr lang="ru-RU" b="1" dirty="0">
                  <a:solidFill>
                    <a:srgbClr val="FC0014"/>
                  </a:solidFill>
                </a:rPr>
                <a:t>1</a:t>
              </a:r>
              <a:r>
                <a:rPr lang="en-US" b="1" dirty="0">
                  <a:solidFill>
                    <a:srgbClr val="FC0014"/>
                  </a:solidFill>
                </a:rPr>
                <a:t>,4</a:t>
              </a:r>
              <a:endParaRPr lang="ru-RU" b="1" dirty="0">
                <a:solidFill>
                  <a:srgbClr val="FC0014"/>
                </a:solidFill>
              </a:endParaRPr>
            </a:p>
          </p:txBody>
        </p:sp>
        <p:sp>
          <p:nvSpPr>
            <p:cNvPr id="19" name="TextBox 18">
              <a:extLst>
                <a:ext uri="{FF2B5EF4-FFF2-40B4-BE49-F238E27FC236}">
                  <a16:creationId xmlns:a16="http://schemas.microsoft.com/office/drawing/2014/main" id="{2A1D00BC-D511-0243-BD08-E6CE64835EE3}"/>
                </a:ext>
              </a:extLst>
            </p:cNvPr>
            <p:cNvSpPr txBox="1"/>
            <p:nvPr/>
          </p:nvSpPr>
          <p:spPr>
            <a:xfrm>
              <a:off x="4191000" y="3888233"/>
              <a:ext cx="505267" cy="369332"/>
            </a:xfrm>
            <a:prstGeom prst="rect">
              <a:avLst/>
            </a:prstGeom>
            <a:noFill/>
          </p:spPr>
          <p:txBody>
            <a:bodyPr wrap="none" rtlCol="0">
              <a:spAutoFit/>
            </a:bodyPr>
            <a:lstStyle/>
            <a:p>
              <a:r>
                <a:rPr lang="ru-RU" b="1" dirty="0">
                  <a:solidFill>
                    <a:srgbClr val="FC0014"/>
                  </a:solidFill>
                </a:rPr>
                <a:t>9</a:t>
              </a:r>
              <a:r>
                <a:rPr lang="en-US" b="1" dirty="0">
                  <a:solidFill>
                    <a:srgbClr val="FC0014"/>
                  </a:solidFill>
                </a:rPr>
                <a:t>,</a:t>
              </a:r>
              <a:r>
                <a:rPr lang="ru-RU" b="1" dirty="0">
                  <a:solidFill>
                    <a:srgbClr val="FC0014"/>
                  </a:solidFill>
                </a:rPr>
                <a:t>0</a:t>
              </a:r>
            </a:p>
          </p:txBody>
        </p:sp>
        <p:sp>
          <p:nvSpPr>
            <p:cNvPr id="20" name="TextBox 19">
              <a:extLst>
                <a:ext uri="{FF2B5EF4-FFF2-40B4-BE49-F238E27FC236}">
                  <a16:creationId xmlns:a16="http://schemas.microsoft.com/office/drawing/2014/main" id="{4349A80D-2C3B-D747-905D-1D66E9FF6CDC}"/>
                </a:ext>
              </a:extLst>
            </p:cNvPr>
            <p:cNvSpPr txBox="1"/>
            <p:nvPr/>
          </p:nvSpPr>
          <p:spPr>
            <a:xfrm>
              <a:off x="7392893" y="3888233"/>
              <a:ext cx="633507" cy="369332"/>
            </a:xfrm>
            <a:prstGeom prst="rect">
              <a:avLst/>
            </a:prstGeom>
            <a:noFill/>
          </p:spPr>
          <p:txBody>
            <a:bodyPr wrap="none" rtlCol="0">
              <a:spAutoFit/>
            </a:bodyPr>
            <a:lstStyle/>
            <a:p>
              <a:r>
                <a:rPr lang="ru-RU" b="1" dirty="0">
                  <a:solidFill>
                    <a:srgbClr val="FC0014"/>
                  </a:solidFill>
                </a:rPr>
                <a:t>10</a:t>
              </a:r>
              <a:r>
                <a:rPr lang="en-US" b="1" dirty="0">
                  <a:solidFill>
                    <a:srgbClr val="FC0014"/>
                  </a:solidFill>
                </a:rPr>
                <a:t>,</a:t>
              </a:r>
              <a:r>
                <a:rPr lang="ru-RU" b="1">
                  <a:solidFill>
                    <a:srgbClr val="FC0014"/>
                  </a:solidFill>
                </a:rPr>
                <a:t>4</a:t>
              </a:r>
              <a:endParaRPr lang="ru-RU" b="1" dirty="0">
                <a:solidFill>
                  <a:srgbClr val="FC0014"/>
                </a:solidFill>
              </a:endParaRPr>
            </a:p>
          </p:txBody>
        </p:sp>
      </p:grpSp>
    </p:spTree>
    <p:extLst>
      <p:ext uri="{BB962C8B-B14F-4D97-AF65-F5344CB8AC3E}">
        <p14:creationId xmlns:p14="http://schemas.microsoft.com/office/powerpoint/2010/main" val="1542316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31</a:t>
            </a:fld>
            <a:endParaRPr lang="en-US" dirty="0"/>
          </a:p>
        </p:txBody>
      </p:sp>
      <p:sp>
        <p:nvSpPr>
          <p:cNvPr id="20" name="TextBox 19"/>
          <p:cNvSpPr txBox="1"/>
          <p:nvPr/>
        </p:nvSpPr>
        <p:spPr>
          <a:xfrm>
            <a:off x="5793556" y="1597302"/>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p:nvPr/>
        </p:nvCxnSpPr>
        <p:spPr>
          <a:xfrm flipH="1">
            <a:off x="5588000" y="1997412"/>
            <a:ext cx="520700"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80999" y="127000"/>
            <a:ext cx="6945775" cy="558800"/>
          </a:xfrm>
          <a:prstGeom prst="rect">
            <a:avLst/>
          </a:prstGeom>
          <a:solidFill>
            <a:srgbClr val="000090"/>
          </a:solidFill>
          <a:ln>
            <a:noFill/>
          </a:ln>
        </p:spPr>
        <p:txBody>
          <a:bodyPr anchor="ctr"/>
          <a:lstStyle/>
          <a:p>
            <a:pPr algn="ctr"/>
            <a:r>
              <a:rPr lang="ru-RU" sz="2800" b="1" i="1" dirty="0">
                <a:solidFill>
                  <a:schemeClr val="bg1"/>
                </a:solidFill>
              </a:rPr>
              <a:t>Энергетика, подстанции</a:t>
            </a:r>
            <a:r>
              <a:rPr lang="en-US" sz="2800" b="1" i="1" dirty="0">
                <a:solidFill>
                  <a:schemeClr val="bg1"/>
                </a:solidFill>
              </a:rPr>
              <a:t> 6 </a:t>
            </a:r>
            <a:r>
              <a:rPr lang="ru-RU" sz="2800" b="1" i="1" dirty="0" err="1">
                <a:solidFill>
                  <a:schemeClr val="bg1"/>
                </a:solidFill>
              </a:rPr>
              <a:t>кВ</a:t>
            </a:r>
            <a:endParaRPr lang="ru-RU" sz="2800" b="1" i="1" dirty="0">
              <a:solidFill>
                <a:schemeClr val="bg1"/>
              </a:solidFill>
            </a:endParaRPr>
          </a:p>
        </p:txBody>
      </p:sp>
      <p:sp>
        <p:nvSpPr>
          <p:cNvPr id="18" name="TextBox 17"/>
          <p:cNvSpPr txBox="1"/>
          <p:nvPr/>
        </p:nvSpPr>
        <p:spPr>
          <a:xfrm>
            <a:off x="2388436" y="3426102"/>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334106" y="3169204"/>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3" name="TextBox 2"/>
          <p:cNvSpPr txBox="1"/>
          <p:nvPr/>
        </p:nvSpPr>
        <p:spPr>
          <a:xfrm>
            <a:off x="101600" y="1470302"/>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sp>
        <p:nvSpPr>
          <p:cNvPr id="21" name="TextBox 20"/>
          <p:cNvSpPr txBox="1"/>
          <p:nvPr/>
        </p:nvSpPr>
        <p:spPr>
          <a:xfrm>
            <a:off x="5207000" y="5928002"/>
            <a:ext cx="3366627"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5 </a:t>
            </a:r>
            <a:r>
              <a:rPr lang="ru-RU" sz="2000" i="1" dirty="0">
                <a:solidFill>
                  <a:schemeClr val="bg1"/>
                </a:solidFill>
                <a:latin typeface="Arial"/>
                <a:cs typeface="Arial"/>
              </a:rPr>
              <a:t>для </a:t>
            </a:r>
            <a:r>
              <a:rPr lang="ru-RU" sz="2000" i="1" dirty="0" err="1">
                <a:solidFill>
                  <a:schemeClr val="bg1"/>
                </a:solidFill>
                <a:latin typeface="Arial"/>
                <a:cs typeface="Arial"/>
              </a:rPr>
              <a:t>коллайдера</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sp>
        <p:nvSpPr>
          <p:cNvPr id="22" name="TextBox 21"/>
          <p:cNvSpPr txBox="1"/>
          <p:nvPr/>
        </p:nvSpPr>
        <p:spPr>
          <a:xfrm>
            <a:off x="228600" y="2689502"/>
            <a:ext cx="2451312"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1 </a:t>
            </a:r>
            <a:r>
              <a:rPr lang="ru-RU" sz="2000" i="1" dirty="0">
                <a:solidFill>
                  <a:schemeClr val="bg1"/>
                </a:solidFill>
                <a:latin typeface="Arial"/>
                <a:cs typeface="Arial"/>
              </a:rPr>
              <a:t>для ККС</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grpSp>
        <p:nvGrpSpPr>
          <p:cNvPr id="12" name="Group 11"/>
          <p:cNvGrpSpPr/>
          <p:nvPr/>
        </p:nvGrpSpPr>
        <p:grpSpPr>
          <a:xfrm>
            <a:off x="5092700" y="2257702"/>
            <a:ext cx="4052338" cy="912952"/>
            <a:chOff x="5092700" y="2295802"/>
            <a:chExt cx="4052338" cy="912952"/>
          </a:xfrm>
        </p:grpSpPr>
        <p:grpSp>
          <p:nvGrpSpPr>
            <p:cNvPr id="10" name="Group 9"/>
            <p:cNvGrpSpPr/>
            <p:nvPr/>
          </p:nvGrpSpPr>
          <p:grpSpPr>
            <a:xfrm>
              <a:off x="5118100" y="2295802"/>
              <a:ext cx="4026938" cy="853798"/>
              <a:chOff x="5118100" y="2295802"/>
              <a:chExt cx="4026938" cy="853798"/>
            </a:xfrm>
          </p:grpSpPr>
          <p:sp>
            <p:nvSpPr>
              <p:cNvPr id="16" name="TextBox 15"/>
              <p:cNvSpPr txBox="1"/>
              <p:nvPr/>
            </p:nvSpPr>
            <p:spPr>
              <a:xfrm>
                <a:off x="6477000" y="2295802"/>
                <a:ext cx="2668038" cy="400110"/>
              </a:xfrm>
              <a:prstGeom prst="rect">
                <a:avLst/>
              </a:prstGeom>
              <a:solidFill>
                <a:srgbClr val="FFFF00"/>
              </a:solidFill>
            </p:spPr>
            <p:txBody>
              <a:bodyPr wrap="none" rtlCol="0">
                <a:spAutoFit/>
              </a:bodyPr>
              <a:lstStyle/>
              <a:p>
                <a:r>
                  <a:rPr lang="en-US" sz="2000" i="1" dirty="0">
                    <a:solidFill>
                      <a:srgbClr val="000090"/>
                    </a:solidFill>
                    <a:latin typeface="Arial"/>
                    <a:cs typeface="Arial"/>
                  </a:rPr>
                  <a:t>1 </a:t>
                </a:r>
                <a:r>
                  <a:rPr lang="ru-RU" sz="2000" i="1" dirty="0">
                    <a:solidFill>
                      <a:srgbClr val="000090"/>
                    </a:solidFill>
                    <a:latin typeface="Arial"/>
                    <a:cs typeface="Arial"/>
                  </a:rPr>
                  <a:t>для </a:t>
                </a:r>
                <a:r>
                  <a:rPr lang="ru-RU" sz="2000" i="1" dirty="0" err="1">
                    <a:solidFill>
                      <a:srgbClr val="000090"/>
                    </a:solidFill>
                    <a:latin typeface="Arial"/>
                    <a:cs typeface="Arial"/>
                  </a:rPr>
                  <a:t>зд</a:t>
                </a:r>
                <a:r>
                  <a:rPr lang="ru-RU" sz="2000" i="1" dirty="0">
                    <a:solidFill>
                      <a:srgbClr val="000090"/>
                    </a:solidFill>
                    <a:latin typeface="Arial"/>
                    <a:cs typeface="Arial"/>
                  </a:rPr>
                  <a:t>.</a:t>
                </a:r>
                <a:r>
                  <a:rPr lang="en-US" sz="2000" i="1" dirty="0">
                    <a:solidFill>
                      <a:srgbClr val="000090"/>
                    </a:solidFill>
                    <a:latin typeface="Arial"/>
                    <a:cs typeface="Arial"/>
                  </a:rPr>
                  <a:t> 205:</a:t>
                </a:r>
                <a:r>
                  <a:rPr lang="ru-RU" sz="2000" i="1" dirty="0">
                    <a:solidFill>
                      <a:srgbClr val="000090"/>
                    </a:solidFill>
                    <a:latin typeface="Arial"/>
                    <a:cs typeface="Arial"/>
                  </a:rPr>
                  <a:t> </a:t>
                </a:r>
                <a:r>
                  <a:rPr lang="en-US" sz="2000" b="1" i="1" dirty="0">
                    <a:solidFill>
                      <a:srgbClr val="000090"/>
                    </a:solidFill>
                    <a:latin typeface="Arial"/>
                    <a:cs typeface="Arial"/>
                  </a:rPr>
                  <a:t>8</a:t>
                </a:r>
                <a:r>
                  <a:rPr lang="en-US" sz="2000" i="1" dirty="0">
                    <a:solidFill>
                      <a:srgbClr val="000090"/>
                    </a:solidFill>
                    <a:latin typeface="Arial"/>
                    <a:cs typeface="Arial"/>
                  </a:rPr>
                  <a:t> </a:t>
                </a:r>
                <a:r>
                  <a:rPr lang="ru-RU" sz="2000" i="1" dirty="0">
                    <a:solidFill>
                      <a:srgbClr val="000090"/>
                    </a:solidFill>
                    <a:latin typeface="Arial"/>
                    <a:cs typeface="Arial"/>
                  </a:rPr>
                  <a:t>МВт</a:t>
                </a:r>
                <a:endParaRPr lang="en-US" sz="2000" i="1" dirty="0">
                  <a:solidFill>
                    <a:srgbClr val="000090"/>
                  </a:solidFill>
                  <a:latin typeface="Arial"/>
                  <a:cs typeface="Arial"/>
                </a:endParaRPr>
              </a:p>
            </p:txBody>
          </p:sp>
          <p:sp>
            <p:nvSpPr>
              <p:cNvPr id="2" name="Rectangle 1"/>
              <p:cNvSpPr/>
              <p:nvPr/>
            </p:nvSpPr>
            <p:spPr>
              <a:xfrm>
                <a:off x="5118100" y="2921000"/>
                <a:ext cx="584200" cy="228600"/>
              </a:xfrm>
              <a:prstGeom prst="rect">
                <a:avLst/>
              </a:prstGeom>
              <a:solidFill>
                <a:srgbClr val="FFFF00"/>
              </a:solidFill>
              <a:scene3d>
                <a:camera prst="orthographicFront">
                  <a:rot lat="0" lon="0" rev="105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778500" y="2679700"/>
                <a:ext cx="723900" cy="2921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092700" y="2870200"/>
              <a:ext cx="641622" cy="338554"/>
            </a:xfrm>
            <a:prstGeom prst="rect">
              <a:avLst/>
            </a:prstGeom>
            <a:noFill/>
          </p:spPr>
          <p:txBody>
            <a:bodyPr wrap="none" rtlCol="0">
              <a:spAutoFit/>
              <a:scene3d>
                <a:camera prst="orthographicFront">
                  <a:rot lat="0" lon="0" rev="21180000"/>
                </a:camera>
                <a:lightRig rig="threePt" dir="t"/>
              </a:scene3d>
            </a:bodyPr>
            <a:lstStyle/>
            <a:p>
              <a:r>
                <a:rPr lang="ru-RU" sz="1600" b="1" dirty="0">
                  <a:solidFill>
                    <a:srgbClr val="000090"/>
                  </a:solidFill>
                </a:rPr>
                <a:t>№</a:t>
              </a:r>
              <a:r>
                <a:rPr lang="en-US" sz="1600" b="1" dirty="0">
                  <a:solidFill>
                    <a:srgbClr val="000090"/>
                  </a:solidFill>
                </a:rPr>
                <a:t>15</a:t>
              </a:r>
            </a:p>
          </p:txBody>
        </p:sp>
      </p:grpSp>
    </p:spTree>
    <p:extLst>
      <p:ext uri="{BB962C8B-B14F-4D97-AF65-F5344CB8AC3E}">
        <p14:creationId xmlns:p14="http://schemas.microsoft.com/office/powerpoint/2010/main" val="2273344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JI_006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71600"/>
            <a:ext cx="9144000" cy="5143500"/>
          </a:xfrm>
          <a:prstGeom prst="rect">
            <a:avLst/>
          </a:prstGeom>
        </p:spPr>
      </p:pic>
      <p:sp>
        <p:nvSpPr>
          <p:cNvPr id="121857" name="Date Placeholder 3"/>
          <p:cNvSpPr>
            <a:spLocks noGrp="1"/>
          </p:cNvSpPr>
          <p:nvPr>
            <p:ph type="dt" sz="quarter" idx="4294967295"/>
          </p:nvPr>
        </p:nvSpPr>
        <p:spPr>
          <a:xfrm>
            <a:off x="457200" y="6321425"/>
            <a:ext cx="21336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8 апреля 2020</a:t>
            </a:r>
          </a:p>
        </p:txBody>
      </p:sp>
      <p:sp>
        <p:nvSpPr>
          <p:cNvPr id="121858" name="Footer Placeholder 4"/>
          <p:cNvSpPr>
            <a:spLocks noGrp="1"/>
          </p:cNvSpPr>
          <p:nvPr>
            <p:ph type="ftr" sz="quarter" idx="4294967295"/>
          </p:nvPr>
        </p:nvSpPr>
        <p:spPr>
          <a:xfrm>
            <a:off x="2590800" y="6321425"/>
            <a:ext cx="3429000" cy="47625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400"/>
              <a:t>В. Кекелидзе, КК </a:t>
            </a:r>
            <a:r>
              <a:rPr lang="en-GB" sz="1400"/>
              <a:t>NICA</a:t>
            </a:r>
            <a:endParaRPr lang="ru-RU" sz="1400" dirty="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pic>
        <p:nvPicPr>
          <p:cNvPr id="9" name="Picture 6" descr="NICA-Logo_4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445250"/>
            <a:ext cx="2133600" cy="365125"/>
          </a:xfrm>
        </p:spPr>
        <p:txBody>
          <a:bodyPr anchor="b"/>
          <a:lstStyle/>
          <a:p>
            <a:fld id="{9A4D39EF-AC8C-DB42-8F31-8A54AA683B2E}" type="slidenum">
              <a:rPr lang="en-US" smtClean="0"/>
              <a:t>32</a:t>
            </a:fld>
            <a:endParaRPr lang="en-US" dirty="0"/>
          </a:p>
        </p:txBody>
      </p:sp>
      <p:sp>
        <p:nvSpPr>
          <p:cNvPr id="20" name="TextBox 19"/>
          <p:cNvSpPr txBox="1"/>
          <p:nvPr/>
        </p:nvSpPr>
        <p:spPr>
          <a:xfrm>
            <a:off x="5793556" y="1597302"/>
            <a:ext cx="1018854" cy="400110"/>
          </a:xfrm>
          <a:prstGeom prst="rect">
            <a:avLst/>
          </a:prstGeom>
          <a:noFill/>
          <a:scene3d>
            <a:camera prst="orthographicFront">
              <a:rot lat="0" lon="0" rev="0"/>
            </a:camera>
            <a:lightRig rig="threePt" dir="t"/>
          </a:scene3d>
        </p:spPr>
        <p:txBody>
          <a:bodyPr wrap="none" rtlCol="0">
            <a:spAutoFit/>
          </a:bodyPr>
          <a:lstStyle/>
          <a:p>
            <a:pPr algn="r"/>
            <a:r>
              <a:rPr lang="en-US" sz="2000" b="1" dirty="0">
                <a:solidFill>
                  <a:schemeClr val="bg1"/>
                </a:solidFill>
                <a:latin typeface="Arial"/>
                <a:cs typeface="Arial"/>
              </a:rPr>
              <a:t>BM@N</a:t>
            </a:r>
          </a:p>
        </p:txBody>
      </p:sp>
      <p:cxnSp>
        <p:nvCxnSpPr>
          <p:cNvPr id="8" name="Straight Arrow Connector 7"/>
          <p:cNvCxnSpPr/>
          <p:nvPr/>
        </p:nvCxnSpPr>
        <p:spPr>
          <a:xfrm flipH="1">
            <a:off x="5588000" y="1997412"/>
            <a:ext cx="520700" cy="42828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3" name="AutoShape 4"/>
          <p:cNvSpPr>
            <a:spLocks noChangeAspect="1" noChangeArrowheads="1"/>
          </p:cNvSpPr>
          <p:nvPr/>
        </p:nvSpPr>
        <p:spPr bwMode="auto">
          <a:xfrm>
            <a:off x="380999" y="127000"/>
            <a:ext cx="6945775" cy="558800"/>
          </a:xfrm>
          <a:prstGeom prst="rect">
            <a:avLst/>
          </a:prstGeom>
          <a:solidFill>
            <a:srgbClr val="000090"/>
          </a:solidFill>
          <a:ln>
            <a:noFill/>
          </a:ln>
        </p:spPr>
        <p:txBody>
          <a:bodyPr anchor="ctr"/>
          <a:lstStyle/>
          <a:p>
            <a:pPr algn="ctr"/>
            <a:r>
              <a:rPr lang="ru-RU" sz="2800" b="1" i="1" dirty="0">
                <a:solidFill>
                  <a:schemeClr val="bg1"/>
                </a:solidFill>
              </a:rPr>
              <a:t>Энергетика, подстанции</a:t>
            </a:r>
            <a:r>
              <a:rPr lang="en-US" sz="2800" b="1" i="1" dirty="0">
                <a:solidFill>
                  <a:schemeClr val="bg1"/>
                </a:solidFill>
              </a:rPr>
              <a:t> 6 </a:t>
            </a:r>
            <a:r>
              <a:rPr lang="ru-RU" sz="2800" b="1" i="1" dirty="0" err="1">
                <a:solidFill>
                  <a:schemeClr val="bg1"/>
                </a:solidFill>
              </a:rPr>
              <a:t>кВ</a:t>
            </a:r>
            <a:endParaRPr lang="ru-RU" sz="2800" b="1" i="1" dirty="0">
              <a:solidFill>
                <a:schemeClr val="bg1"/>
              </a:solidFill>
            </a:endParaRPr>
          </a:p>
        </p:txBody>
      </p:sp>
      <p:sp>
        <p:nvSpPr>
          <p:cNvPr id="18" name="TextBox 17"/>
          <p:cNvSpPr txBox="1"/>
          <p:nvPr/>
        </p:nvSpPr>
        <p:spPr>
          <a:xfrm>
            <a:off x="2388436" y="3426102"/>
            <a:ext cx="81717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chemeClr val="bg1"/>
                </a:solidFill>
                <a:latin typeface="Arial"/>
                <a:cs typeface="Arial"/>
              </a:rPr>
              <a:t>MPD </a:t>
            </a:r>
          </a:p>
        </p:txBody>
      </p:sp>
      <p:sp>
        <p:nvSpPr>
          <p:cNvPr id="19" name="TextBox 18"/>
          <p:cNvSpPr txBox="1"/>
          <p:nvPr/>
        </p:nvSpPr>
        <p:spPr>
          <a:xfrm>
            <a:off x="5334106" y="3169204"/>
            <a:ext cx="774594" cy="400110"/>
          </a:xfrm>
          <a:prstGeom prst="rect">
            <a:avLst/>
          </a:prstGeom>
          <a:noFill/>
          <a:scene3d>
            <a:camera prst="orthographicFront">
              <a:rot lat="0" lon="0" rev="360000"/>
            </a:camera>
            <a:lightRig rig="threePt" dir="t"/>
          </a:scene3d>
        </p:spPr>
        <p:txBody>
          <a:bodyPr wrap="none" rtlCol="0">
            <a:spAutoFit/>
          </a:bodyPr>
          <a:lstStyle/>
          <a:p>
            <a:pPr algn="r"/>
            <a:r>
              <a:rPr lang="en-US" sz="2000" b="1" i="1" dirty="0">
                <a:solidFill>
                  <a:srgbClr val="000090"/>
                </a:solidFill>
                <a:latin typeface="Arial"/>
                <a:cs typeface="Arial"/>
              </a:rPr>
              <a:t>SPD </a:t>
            </a:r>
          </a:p>
        </p:txBody>
      </p:sp>
      <p:sp>
        <p:nvSpPr>
          <p:cNvPr id="3" name="TextBox 2"/>
          <p:cNvSpPr txBox="1"/>
          <p:nvPr/>
        </p:nvSpPr>
        <p:spPr>
          <a:xfrm>
            <a:off x="101600" y="1470302"/>
            <a:ext cx="1699504" cy="400110"/>
          </a:xfrm>
          <a:prstGeom prst="rect">
            <a:avLst/>
          </a:prstGeom>
          <a:noFill/>
        </p:spPr>
        <p:txBody>
          <a:bodyPr wrap="none" rtlCol="0">
            <a:spAutoFit/>
          </a:bodyPr>
          <a:lstStyle/>
          <a:p>
            <a:r>
              <a:rPr lang="ru-RU" sz="2000" i="1" dirty="0">
                <a:solidFill>
                  <a:schemeClr val="bg1"/>
                </a:solidFill>
                <a:latin typeface="Arial"/>
                <a:cs typeface="Arial"/>
              </a:rPr>
              <a:t>август 2019</a:t>
            </a:r>
            <a:endParaRPr lang="en-US" sz="2000" i="1" dirty="0">
              <a:solidFill>
                <a:schemeClr val="bg1"/>
              </a:solidFill>
              <a:latin typeface="Arial"/>
              <a:cs typeface="Arial"/>
            </a:endParaRPr>
          </a:p>
        </p:txBody>
      </p:sp>
      <p:sp>
        <p:nvSpPr>
          <p:cNvPr id="21" name="TextBox 20"/>
          <p:cNvSpPr txBox="1"/>
          <p:nvPr/>
        </p:nvSpPr>
        <p:spPr>
          <a:xfrm>
            <a:off x="5207000" y="5928002"/>
            <a:ext cx="3366627"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5 </a:t>
            </a:r>
            <a:r>
              <a:rPr lang="ru-RU" sz="2000" i="1" dirty="0">
                <a:solidFill>
                  <a:schemeClr val="bg1"/>
                </a:solidFill>
                <a:latin typeface="Arial"/>
                <a:cs typeface="Arial"/>
              </a:rPr>
              <a:t>для </a:t>
            </a:r>
            <a:r>
              <a:rPr lang="ru-RU" sz="2000" i="1" dirty="0" err="1">
                <a:solidFill>
                  <a:schemeClr val="bg1"/>
                </a:solidFill>
                <a:latin typeface="Arial"/>
                <a:cs typeface="Arial"/>
              </a:rPr>
              <a:t>коллайдера</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sp>
        <p:nvSpPr>
          <p:cNvPr id="22" name="TextBox 21"/>
          <p:cNvSpPr txBox="1"/>
          <p:nvPr/>
        </p:nvSpPr>
        <p:spPr>
          <a:xfrm>
            <a:off x="228600" y="2689502"/>
            <a:ext cx="2451312" cy="400110"/>
          </a:xfrm>
          <a:prstGeom prst="rect">
            <a:avLst/>
          </a:prstGeom>
          <a:solidFill>
            <a:srgbClr val="000090"/>
          </a:solidFill>
        </p:spPr>
        <p:txBody>
          <a:bodyPr wrap="none" rtlCol="0">
            <a:spAutoFit/>
          </a:bodyPr>
          <a:lstStyle/>
          <a:p>
            <a:r>
              <a:rPr lang="en-US" sz="2000" i="1" dirty="0">
                <a:solidFill>
                  <a:schemeClr val="bg1"/>
                </a:solidFill>
                <a:latin typeface="Arial"/>
                <a:cs typeface="Arial"/>
              </a:rPr>
              <a:t>1 </a:t>
            </a:r>
            <a:r>
              <a:rPr lang="ru-RU" sz="2000" i="1" dirty="0">
                <a:solidFill>
                  <a:schemeClr val="bg1"/>
                </a:solidFill>
                <a:latin typeface="Arial"/>
                <a:cs typeface="Arial"/>
              </a:rPr>
              <a:t>для ККС</a:t>
            </a:r>
            <a:r>
              <a:rPr lang="en-US" sz="2000" i="1" dirty="0">
                <a:solidFill>
                  <a:schemeClr val="bg1"/>
                </a:solidFill>
                <a:latin typeface="Arial"/>
                <a:cs typeface="Arial"/>
              </a:rPr>
              <a:t>:</a:t>
            </a:r>
            <a:r>
              <a:rPr lang="ru-RU" sz="2000" i="1" dirty="0">
                <a:solidFill>
                  <a:schemeClr val="bg1"/>
                </a:solidFill>
                <a:latin typeface="Arial"/>
                <a:cs typeface="Arial"/>
              </a:rPr>
              <a:t> </a:t>
            </a:r>
            <a:r>
              <a:rPr lang="en-US" sz="2000" b="1" i="1" dirty="0">
                <a:solidFill>
                  <a:schemeClr val="bg1"/>
                </a:solidFill>
                <a:latin typeface="Arial"/>
                <a:cs typeface="Arial"/>
              </a:rPr>
              <a:t>11</a:t>
            </a:r>
            <a:r>
              <a:rPr lang="en-US" sz="2000" i="1" dirty="0">
                <a:solidFill>
                  <a:schemeClr val="bg1"/>
                </a:solidFill>
                <a:latin typeface="Arial"/>
                <a:cs typeface="Arial"/>
              </a:rPr>
              <a:t> </a:t>
            </a:r>
            <a:r>
              <a:rPr lang="ru-RU" sz="2000" i="1" dirty="0">
                <a:solidFill>
                  <a:schemeClr val="bg1"/>
                </a:solidFill>
                <a:latin typeface="Arial"/>
                <a:cs typeface="Arial"/>
              </a:rPr>
              <a:t>МВт</a:t>
            </a:r>
            <a:endParaRPr lang="en-US" sz="2000" i="1" dirty="0">
              <a:solidFill>
                <a:schemeClr val="bg1"/>
              </a:solidFill>
              <a:latin typeface="Arial"/>
              <a:cs typeface="Arial"/>
            </a:endParaRPr>
          </a:p>
        </p:txBody>
      </p:sp>
      <p:grpSp>
        <p:nvGrpSpPr>
          <p:cNvPr id="12" name="Group 11"/>
          <p:cNvGrpSpPr/>
          <p:nvPr/>
        </p:nvGrpSpPr>
        <p:grpSpPr>
          <a:xfrm>
            <a:off x="5092700" y="2257702"/>
            <a:ext cx="4052338" cy="912952"/>
            <a:chOff x="5092700" y="2295802"/>
            <a:chExt cx="4052338" cy="912952"/>
          </a:xfrm>
        </p:grpSpPr>
        <p:grpSp>
          <p:nvGrpSpPr>
            <p:cNvPr id="10" name="Group 9"/>
            <p:cNvGrpSpPr/>
            <p:nvPr/>
          </p:nvGrpSpPr>
          <p:grpSpPr>
            <a:xfrm>
              <a:off x="5118100" y="2295802"/>
              <a:ext cx="4026938" cy="853798"/>
              <a:chOff x="5118100" y="2295802"/>
              <a:chExt cx="4026938" cy="853798"/>
            </a:xfrm>
          </p:grpSpPr>
          <p:sp>
            <p:nvSpPr>
              <p:cNvPr id="16" name="TextBox 15"/>
              <p:cNvSpPr txBox="1"/>
              <p:nvPr/>
            </p:nvSpPr>
            <p:spPr>
              <a:xfrm>
                <a:off x="6477000" y="2295802"/>
                <a:ext cx="2668038" cy="400110"/>
              </a:xfrm>
              <a:prstGeom prst="rect">
                <a:avLst/>
              </a:prstGeom>
              <a:solidFill>
                <a:srgbClr val="FFFF00"/>
              </a:solidFill>
            </p:spPr>
            <p:txBody>
              <a:bodyPr wrap="none" rtlCol="0">
                <a:spAutoFit/>
              </a:bodyPr>
              <a:lstStyle/>
              <a:p>
                <a:r>
                  <a:rPr lang="en-US" sz="2000" i="1" dirty="0">
                    <a:solidFill>
                      <a:srgbClr val="000090"/>
                    </a:solidFill>
                    <a:latin typeface="Arial"/>
                    <a:cs typeface="Arial"/>
                  </a:rPr>
                  <a:t>1 </a:t>
                </a:r>
                <a:r>
                  <a:rPr lang="ru-RU" sz="2000" i="1" dirty="0">
                    <a:solidFill>
                      <a:srgbClr val="000090"/>
                    </a:solidFill>
                    <a:latin typeface="Arial"/>
                    <a:cs typeface="Arial"/>
                  </a:rPr>
                  <a:t>для </a:t>
                </a:r>
                <a:r>
                  <a:rPr lang="ru-RU" sz="2000" i="1" dirty="0" err="1">
                    <a:solidFill>
                      <a:srgbClr val="000090"/>
                    </a:solidFill>
                    <a:latin typeface="Arial"/>
                    <a:cs typeface="Arial"/>
                  </a:rPr>
                  <a:t>зд</a:t>
                </a:r>
                <a:r>
                  <a:rPr lang="ru-RU" sz="2000" i="1" dirty="0">
                    <a:solidFill>
                      <a:srgbClr val="000090"/>
                    </a:solidFill>
                    <a:latin typeface="Arial"/>
                    <a:cs typeface="Arial"/>
                  </a:rPr>
                  <a:t>.</a:t>
                </a:r>
                <a:r>
                  <a:rPr lang="en-US" sz="2000" i="1" dirty="0">
                    <a:solidFill>
                      <a:srgbClr val="000090"/>
                    </a:solidFill>
                    <a:latin typeface="Arial"/>
                    <a:cs typeface="Arial"/>
                  </a:rPr>
                  <a:t> 205:</a:t>
                </a:r>
                <a:r>
                  <a:rPr lang="ru-RU" sz="2000" i="1" dirty="0">
                    <a:solidFill>
                      <a:srgbClr val="000090"/>
                    </a:solidFill>
                    <a:latin typeface="Arial"/>
                    <a:cs typeface="Arial"/>
                  </a:rPr>
                  <a:t> </a:t>
                </a:r>
                <a:r>
                  <a:rPr lang="en-US" sz="2000" b="1" i="1" dirty="0">
                    <a:solidFill>
                      <a:srgbClr val="000090"/>
                    </a:solidFill>
                    <a:latin typeface="Arial"/>
                    <a:cs typeface="Arial"/>
                  </a:rPr>
                  <a:t>8</a:t>
                </a:r>
                <a:r>
                  <a:rPr lang="en-US" sz="2000" i="1" dirty="0">
                    <a:solidFill>
                      <a:srgbClr val="000090"/>
                    </a:solidFill>
                    <a:latin typeface="Arial"/>
                    <a:cs typeface="Arial"/>
                  </a:rPr>
                  <a:t> </a:t>
                </a:r>
                <a:r>
                  <a:rPr lang="ru-RU" sz="2000" i="1" dirty="0">
                    <a:solidFill>
                      <a:srgbClr val="000090"/>
                    </a:solidFill>
                    <a:latin typeface="Arial"/>
                    <a:cs typeface="Arial"/>
                  </a:rPr>
                  <a:t>МВт</a:t>
                </a:r>
                <a:endParaRPr lang="en-US" sz="2000" i="1" dirty="0">
                  <a:solidFill>
                    <a:srgbClr val="000090"/>
                  </a:solidFill>
                  <a:latin typeface="Arial"/>
                  <a:cs typeface="Arial"/>
                </a:endParaRPr>
              </a:p>
            </p:txBody>
          </p:sp>
          <p:sp>
            <p:nvSpPr>
              <p:cNvPr id="2" name="Rectangle 1"/>
              <p:cNvSpPr/>
              <p:nvPr/>
            </p:nvSpPr>
            <p:spPr>
              <a:xfrm>
                <a:off x="5118100" y="2921000"/>
                <a:ext cx="584200" cy="228600"/>
              </a:xfrm>
              <a:prstGeom prst="rect">
                <a:avLst/>
              </a:prstGeom>
              <a:solidFill>
                <a:srgbClr val="FFFF00"/>
              </a:solidFill>
              <a:scene3d>
                <a:camera prst="orthographicFront">
                  <a:rot lat="0" lon="0" rev="105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778500" y="2679700"/>
                <a:ext cx="723900" cy="2921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1" name="TextBox 10"/>
            <p:cNvSpPr txBox="1"/>
            <p:nvPr/>
          </p:nvSpPr>
          <p:spPr>
            <a:xfrm>
              <a:off x="5092700" y="2870200"/>
              <a:ext cx="641622" cy="338554"/>
            </a:xfrm>
            <a:prstGeom prst="rect">
              <a:avLst/>
            </a:prstGeom>
            <a:noFill/>
          </p:spPr>
          <p:txBody>
            <a:bodyPr wrap="none" rtlCol="0">
              <a:spAutoFit/>
              <a:scene3d>
                <a:camera prst="orthographicFront">
                  <a:rot lat="0" lon="0" rev="21180000"/>
                </a:camera>
                <a:lightRig rig="threePt" dir="t"/>
              </a:scene3d>
            </a:bodyPr>
            <a:lstStyle/>
            <a:p>
              <a:r>
                <a:rPr lang="ru-RU" sz="1600" b="1" dirty="0">
                  <a:solidFill>
                    <a:srgbClr val="000090"/>
                  </a:solidFill>
                </a:rPr>
                <a:t>№</a:t>
              </a:r>
              <a:r>
                <a:rPr lang="en-US" sz="1600" b="1" dirty="0">
                  <a:solidFill>
                    <a:srgbClr val="000090"/>
                  </a:solidFill>
                </a:rPr>
                <a:t>15</a:t>
              </a:r>
            </a:p>
          </p:txBody>
        </p:sp>
      </p:grpSp>
      <p:grpSp>
        <p:nvGrpSpPr>
          <p:cNvPr id="24" name="Group 23">
            <a:extLst>
              <a:ext uri="{FF2B5EF4-FFF2-40B4-BE49-F238E27FC236}">
                <a16:creationId xmlns:a16="http://schemas.microsoft.com/office/drawing/2014/main" id="{C14A1F4D-87DB-034A-AF58-98E77ED08B2B}"/>
              </a:ext>
            </a:extLst>
          </p:cNvPr>
          <p:cNvGrpSpPr/>
          <p:nvPr/>
        </p:nvGrpSpPr>
        <p:grpSpPr>
          <a:xfrm>
            <a:off x="578734" y="2685403"/>
            <a:ext cx="8108066" cy="2766349"/>
            <a:chOff x="457200" y="1828800"/>
            <a:chExt cx="8108066" cy="2766349"/>
          </a:xfrm>
        </p:grpSpPr>
        <p:sp>
          <p:nvSpPr>
            <p:cNvPr id="25" name="Rectangle 24">
              <a:extLst>
                <a:ext uri="{FF2B5EF4-FFF2-40B4-BE49-F238E27FC236}">
                  <a16:creationId xmlns:a16="http://schemas.microsoft.com/office/drawing/2014/main" id="{595FA118-5AE9-7B4D-A3ED-C99C05372B08}"/>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6" name="TextBox 25">
              <a:extLst>
                <a:ext uri="{FF2B5EF4-FFF2-40B4-BE49-F238E27FC236}">
                  <a16:creationId xmlns:a16="http://schemas.microsoft.com/office/drawing/2014/main" id="{8B47EB77-34CB-E44A-8D70-8A7CB82DDA09}"/>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27" name="TextBox 26">
              <a:extLst>
                <a:ext uri="{FF2B5EF4-FFF2-40B4-BE49-F238E27FC236}">
                  <a16:creationId xmlns:a16="http://schemas.microsoft.com/office/drawing/2014/main" id="{C1B792DE-4F5B-BE49-BF55-697ED1E86F6A}"/>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28" name="TextBox 27">
              <a:extLst>
                <a:ext uri="{FF2B5EF4-FFF2-40B4-BE49-F238E27FC236}">
                  <a16:creationId xmlns:a16="http://schemas.microsoft.com/office/drawing/2014/main" id="{8CB15A6E-BF8E-A744-8BEA-34AD9766753B}"/>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29" name="TextBox 28">
              <a:extLst>
                <a:ext uri="{FF2B5EF4-FFF2-40B4-BE49-F238E27FC236}">
                  <a16:creationId xmlns:a16="http://schemas.microsoft.com/office/drawing/2014/main" id="{A4495614-B1FD-2043-87A8-CF7D327BAAB3}"/>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30" name="TextBox 29">
              <a:extLst>
                <a:ext uri="{FF2B5EF4-FFF2-40B4-BE49-F238E27FC236}">
                  <a16:creationId xmlns:a16="http://schemas.microsoft.com/office/drawing/2014/main" id="{C104FDFB-BCAE-D34E-861C-4567B336731B}"/>
                </a:ext>
              </a:extLst>
            </p:cNvPr>
            <p:cNvSpPr txBox="1"/>
            <p:nvPr/>
          </p:nvSpPr>
          <p:spPr>
            <a:xfrm>
              <a:off x="723900" y="3891131"/>
              <a:ext cx="954107" cy="369332"/>
            </a:xfrm>
            <a:prstGeom prst="rect">
              <a:avLst/>
            </a:prstGeom>
            <a:noFill/>
          </p:spPr>
          <p:txBody>
            <a:bodyPr wrap="none" rtlCol="0">
              <a:spAutoFit/>
            </a:bodyPr>
            <a:lstStyle/>
            <a:p>
              <a:r>
                <a:rPr lang="ru-RU" b="1" dirty="0">
                  <a:solidFill>
                    <a:srgbClr val="002060"/>
                  </a:solidFill>
                </a:rPr>
                <a:t>9</a:t>
              </a:r>
              <a:r>
                <a:rPr lang="en-US" b="1" dirty="0">
                  <a:solidFill>
                    <a:srgbClr val="002060"/>
                  </a:solidFill>
                </a:rPr>
                <a:t>,</a:t>
              </a:r>
              <a:r>
                <a:rPr lang="ru-RU" b="1" dirty="0">
                  <a:solidFill>
                    <a:srgbClr val="002060"/>
                  </a:solidFill>
                </a:rPr>
                <a:t>5</a:t>
              </a:r>
              <a:r>
                <a:rPr lang="en-US" b="1" dirty="0">
                  <a:solidFill>
                    <a:srgbClr val="002060"/>
                  </a:solidFill>
                </a:rPr>
                <a:t>/ </a:t>
              </a:r>
              <a:r>
                <a:rPr lang="ru-RU" b="1" dirty="0">
                  <a:solidFill>
                    <a:srgbClr val="FC0014"/>
                  </a:solidFill>
                </a:rPr>
                <a:t>0</a:t>
              </a:r>
              <a:r>
                <a:rPr lang="en-US" b="1" dirty="0">
                  <a:solidFill>
                    <a:srgbClr val="FC0014"/>
                  </a:solidFill>
                </a:rPr>
                <a:t>,</a:t>
              </a:r>
              <a:r>
                <a:rPr lang="ru-RU" b="1" dirty="0">
                  <a:solidFill>
                    <a:srgbClr val="FC0014"/>
                  </a:solidFill>
                </a:rPr>
                <a:t>7</a:t>
              </a:r>
            </a:p>
          </p:txBody>
        </p:sp>
        <p:sp>
          <p:nvSpPr>
            <p:cNvPr id="31" name="TextBox 30">
              <a:extLst>
                <a:ext uri="{FF2B5EF4-FFF2-40B4-BE49-F238E27FC236}">
                  <a16:creationId xmlns:a16="http://schemas.microsoft.com/office/drawing/2014/main" id="{7FBC7107-A8FE-7F4A-B3A1-95A84714743C}"/>
                </a:ext>
              </a:extLst>
            </p:cNvPr>
            <p:cNvSpPr txBox="1"/>
            <p:nvPr/>
          </p:nvSpPr>
          <p:spPr>
            <a:xfrm>
              <a:off x="4191000" y="3888233"/>
              <a:ext cx="505267" cy="369332"/>
            </a:xfrm>
            <a:prstGeom prst="rect">
              <a:avLst/>
            </a:prstGeom>
            <a:noFill/>
          </p:spPr>
          <p:txBody>
            <a:bodyPr wrap="none" rtlCol="0">
              <a:spAutoFit/>
            </a:bodyPr>
            <a:lstStyle/>
            <a:p>
              <a:r>
                <a:rPr lang="ru-RU" b="1" dirty="0">
                  <a:solidFill>
                    <a:srgbClr val="FC0014"/>
                  </a:solidFill>
                </a:rPr>
                <a:t>9</a:t>
              </a:r>
              <a:r>
                <a:rPr lang="en-US" b="1" dirty="0">
                  <a:solidFill>
                    <a:srgbClr val="FC0014"/>
                  </a:solidFill>
                </a:rPr>
                <a:t>,</a:t>
              </a:r>
              <a:r>
                <a:rPr lang="ru-RU" b="1" dirty="0">
                  <a:solidFill>
                    <a:srgbClr val="FC0014"/>
                  </a:solidFill>
                </a:rPr>
                <a:t>1</a:t>
              </a:r>
            </a:p>
          </p:txBody>
        </p:sp>
        <p:sp>
          <p:nvSpPr>
            <p:cNvPr id="32" name="TextBox 31">
              <a:extLst>
                <a:ext uri="{FF2B5EF4-FFF2-40B4-BE49-F238E27FC236}">
                  <a16:creationId xmlns:a16="http://schemas.microsoft.com/office/drawing/2014/main" id="{23B0374F-5271-F046-A05B-780C0723C9DC}"/>
                </a:ext>
              </a:extLst>
            </p:cNvPr>
            <p:cNvSpPr txBox="1"/>
            <p:nvPr/>
          </p:nvSpPr>
          <p:spPr>
            <a:xfrm>
              <a:off x="7392893" y="3888233"/>
              <a:ext cx="505267" cy="369332"/>
            </a:xfrm>
            <a:prstGeom prst="rect">
              <a:avLst/>
            </a:prstGeom>
            <a:noFill/>
          </p:spPr>
          <p:txBody>
            <a:bodyPr wrap="none" rtlCol="0">
              <a:spAutoFit/>
            </a:bodyPr>
            <a:lstStyle/>
            <a:p>
              <a:r>
                <a:rPr lang="ru-RU" b="1" dirty="0">
                  <a:solidFill>
                    <a:srgbClr val="FC0014"/>
                  </a:solidFill>
                </a:rPr>
                <a:t>9</a:t>
              </a:r>
              <a:r>
                <a:rPr lang="en-US" b="1" dirty="0">
                  <a:solidFill>
                    <a:srgbClr val="FC0014"/>
                  </a:solidFill>
                </a:rPr>
                <a:t>,</a:t>
              </a:r>
              <a:r>
                <a:rPr lang="ru-RU" b="1" dirty="0">
                  <a:solidFill>
                    <a:srgbClr val="FC0014"/>
                  </a:solidFill>
                </a:rPr>
                <a:t>8</a:t>
              </a:r>
            </a:p>
          </p:txBody>
        </p:sp>
      </p:grpSp>
    </p:spTree>
    <p:extLst>
      <p:ext uri="{BB962C8B-B14F-4D97-AF65-F5344CB8AC3E}">
        <p14:creationId xmlns:p14="http://schemas.microsoft.com/office/powerpoint/2010/main" val="21073604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0F191E-11C4-7B44-8C15-AA03E3F491B3}"/>
              </a:ext>
            </a:extLst>
          </p:cNvPr>
          <p:cNvSpPr>
            <a:spLocks noGrp="1"/>
          </p:cNvSpPr>
          <p:nvPr>
            <p:ph type="dt" sz="half" idx="10"/>
          </p:nvPr>
        </p:nvSpPr>
        <p:spPr>
          <a:xfrm>
            <a:off x="457200" y="6300980"/>
            <a:ext cx="2133600" cy="476250"/>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54A491F3-9798-F74A-988E-B49C4BBFD181}"/>
              </a:ext>
            </a:extLst>
          </p:cNvPr>
          <p:cNvSpPr>
            <a:spLocks noGrp="1"/>
          </p:cNvSpPr>
          <p:nvPr>
            <p:ph type="ftr" sz="quarter" idx="11"/>
          </p:nvPr>
        </p:nvSpPr>
        <p:spPr>
          <a:xfrm>
            <a:off x="3124200" y="6300980"/>
            <a:ext cx="3109332" cy="476250"/>
          </a:xfrm>
        </p:spPr>
        <p:txBody>
          <a:bodyPr anchor="b"/>
          <a:lstStyle/>
          <a:p>
            <a:r>
              <a:rPr lang="ru-RU"/>
              <a:t>В. Кекелидзе, КК </a:t>
            </a:r>
            <a:r>
              <a:rPr lang="en-GB"/>
              <a:t>NICA</a:t>
            </a:r>
            <a:endParaRPr lang="en-US" dirty="0"/>
          </a:p>
        </p:txBody>
      </p:sp>
      <p:sp>
        <p:nvSpPr>
          <p:cNvPr id="6" name="Slide Number Placeholder 5">
            <a:extLst>
              <a:ext uri="{FF2B5EF4-FFF2-40B4-BE49-F238E27FC236}">
                <a16:creationId xmlns:a16="http://schemas.microsoft.com/office/drawing/2014/main" id="{8A8BC44C-DA1C-D44A-B6CA-FCD042562439}"/>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33</a:t>
            </a:fld>
            <a:endParaRPr lang="en-US"/>
          </a:p>
        </p:txBody>
      </p:sp>
      <p:pic>
        <p:nvPicPr>
          <p:cNvPr id="8" name="Picture 7">
            <a:extLst>
              <a:ext uri="{FF2B5EF4-FFF2-40B4-BE49-F238E27FC236}">
                <a16:creationId xmlns:a16="http://schemas.microsoft.com/office/drawing/2014/main" id="{9BE01919-9420-6640-AE4C-5F51853F03BA}"/>
              </a:ext>
            </a:extLst>
          </p:cNvPr>
          <p:cNvPicPr>
            <a:picLocks noChangeAspect="1"/>
          </p:cNvPicPr>
          <p:nvPr/>
        </p:nvPicPr>
        <p:blipFill>
          <a:blip r:embed="rId2"/>
          <a:stretch>
            <a:fillRect/>
          </a:stretch>
        </p:blipFill>
        <p:spPr>
          <a:xfrm>
            <a:off x="0" y="204980"/>
            <a:ext cx="9144000" cy="6096000"/>
          </a:xfrm>
          <a:prstGeom prst="rect">
            <a:avLst/>
          </a:prstGeom>
        </p:spPr>
      </p:pic>
      <p:sp>
        <p:nvSpPr>
          <p:cNvPr id="2" name="TextBox 1">
            <a:extLst>
              <a:ext uri="{FF2B5EF4-FFF2-40B4-BE49-F238E27FC236}">
                <a16:creationId xmlns:a16="http://schemas.microsoft.com/office/drawing/2014/main" id="{70437329-4A72-5E4C-9570-AE6A8B7FEEB4}"/>
              </a:ext>
            </a:extLst>
          </p:cNvPr>
          <p:cNvSpPr txBox="1"/>
          <p:nvPr/>
        </p:nvSpPr>
        <p:spPr>
          <a:xfrm>
            <a:off x="179804" y="336883"/>
            <a:ext cx="6583790" cy="400110"/>
          </a:xfrm>
          <a:prstGeom prst="rect">
            <a:avLst/>
          </a:prstGeom>
          <a:noFill/>
        </p:spPr>
        <p:txBody>
          <a:bodyPr wrap="none" rtlCol="0">
            <a:spAutoFit/>
          </a:bodyPr>
          <a:lstStyle/>
          <a:p>
            <a:r>
              <a:rPr lang="ru-RU" sz="2000" b="1" dirty="0">
                <a:solidFill>
                  <a:schemeClr val="bg1"/>
                </a:solidFill>
              </a:rPr>
              <a:t>Центр </a:t>
            </a:r>
            <a:r>
              <a:rPr lang="en-US" sz="2000" b="1" dirty="0">
                <a:solidFill>
                  <a:schemeClr val="bg1"/>
                </a:solidFill>
              </a:rPr>
              <a:t>NICA</a:t>
            </a:r>
            <a:r>
              <a:rPr lang="ru-RU" sz="2000" b="1" dirty="0">
                <a:solidFill>
                  <a:schemeClr val="bg1"/>
                </a:solidFill>
              </a:rPr>
              <a:t>:</a:t>
            </a:r>
            <a:r>
              <a:rPr lang="en-US" sz="2000" i="1" dirty="0">
                <a:solidFill>
                  <a:schemeClr val="bg1"/>
                </a:solidFill>
              </a:rPr>
              <a:t>   </a:t>
            </a:r>
            <a:r>
              <a:rPr lang="ru-RU" sz="2000" i="1" dirty="0">
                <a:solidFill>
                  <a:schemeClr val="bg1"/>
                </a:solidFill>
              </a:rPr>
              <a:t>ген проектировщик ООО ПИ «Арена»</a:t>
            </a:r>
          </a:p>
        </p:txBody>
      </p:sp>
      <p:sp>
        <p:nvSpPr>
          <p:cNvPr id="7" name="TextBox 6">
            <a:extLst>
              <a:ext uri="{FF2B5EF4-FFF2-40B4-BE49-F238E27FC236}">
                <a16:creationId xmlns:a16="http://schemas.microsoft.com/office/drawing/2014/main" id="{9CBAD0E4-58B6-EF49-8FA0-EAACF719652A}"/>
              </a:ext>
            </a:extLst>
          </p:cNvPr>
          <p:cNvSpPr txBox="1"/>
          <p:nvPr/>
        </p:nvSpPr>
        <p:spPr>
          <a:xfrm>
            <a:off x="94025" y="736993"/>
            <a:ext cx="2412135" cy="1015663"/>
          </a:xfrm>
          <a:prstGeom prst="rect">
            <a:avLst/>
          </a:prstGeom>
          <a:noFill/>
        </p:spPr>
        <p:txBody>
          <a:bodyPr wrap="none" rtlCol="0">
            <a:spAutoFit/>
          </a:bodyPr>
          <a:lstStyle/>
          <a:p>
            <a:r>
              <a:rPr lang="ru-RU" sz="2000" b="1" dirty="0">
                <a:solidFill>
                  <a:schemeClr val="bg1"/>
                </a:solidFill>
              </a:rPr>
              <a:t>План: </a:t>
            </a:r>
          </a:p>
          <a:p>
            <a:r>
              <a:rPr lang="ru-RU" sz="2000" dirty="0" err="1">
                <a:solidFill>
                  <a:schemeClr val="bg1"/>
                </a:solidFill>
              </a:rPr>
              <a:t>Главгосэкспертиза</a:t>
            </a:r>
            <a:endParaRPr lang="ru-RU" sz="2000" dirty="0">
              <a:solidFill>
                <a:schemeClr val="bg1"/>
              </a:solidFill>
            </a:endParaRPr>
          </a:p>
          <a:p>
            <a:r>
              <a:rPr lang="ru-RU" sz="2000" dirty="0">
                <a:solidFill>
                  <a:schemeClr val="bg1"/>
                </a:solidFill>
              </a:rPr>
              <a:t>2020 г.</a:t>
            </a:r>
          </a:p>
        </p:txBody>
      </p:sp>
    </p:spTree>
    <p:extLst>
      <p:ext uri="{BB962C8B-B14F-4D97-AF65-F5344CB8AC3E}">
        <p14:creationId xmlns:p14="http://schemas.microsoft.com/office/powerpoint/2010/main" val="1729702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20F191E-11C4-7B44-8C15-AA03E3F491B3}"/>
              </a:ext>
            </a:extLst>
          </p:cNvPr>
          <p:cNvSpPr>
            <a:spLocks noGrp="1"/>
          </p:cNvSpPr>
          <p:nvPr>
            <p:ph type="dt" sz="half" idx="10"/>
          </p:nvPr>
        </p:nvSpPr>
        <p:spPr>
          <a:xfrm>
            <a:off x="457200" y="6300980"/>
            <a:ext cx="2133600" cy="476250"/>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54A491F3-9798-F74A-988E-B49C4BBFD181}"/>
              </a:ext>
            </a:extLst>
          </p:cNvPr>
          <p:cNvSpPr>
            <a:spLocks noGrp="1"/>
          </p:cNvSpPr>
          <p:nvPr>
            <p:ph type="ftr" sz="quarter" idx="11"/>
          </p:nvPr>
        </p:nvSpPr>
        <p:spPr>
          <a:xfrm>
            <a:off x="3124200" y="6300980"/>
            <a:ext cx="3109332" cy="476250"/>
          </a:xfrm>
        </p:spPr>
        <p:txBody>
          <a:bodyPr anchor="b"/>
          <a:lstStyle/>
          <a:p>
            <a:r>
              <a:rPr lang="ru-RU"/>
              <a:t>В. Кекелидзе, КК </a:t>
            </a:r>
            <a:r>
              <a:rPr lang="en-GB"/>
              <a:t>NICA</a:t>
            </a:r>
            <a:endParaRPr lang="en-US" dirty="0"/>
          </a:p>
        </p:txBody>
      </p:sp>
      <p:sp>
        <p:nvSpPr>
          <p:cNvPr id="6" name="Slide Number Placeholder 5">
            <a:extLst>
              <a:ext uri="{FF2B5EF4-FFF2-40B4-BE49-F238E27FC236}">
                <a16:creationId xmlns:a16="http://schemas.microsoft.com/office/drawing/2014/main" id="{8A8BC44C-DA1C-D44A-B6CA-FCD042562439}"/>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34</a:t>
            </a:fld>
            <a:endParaRPr lang="en-US"/>
          </a:p>
        </p:txBody>
      </p:sp>
      <p:pic>
        <p:nvPicPr>
          <p:cNvPr id="8" name="Picture 7">
            <a:extLst>
              <a:ext uri="{FF2B5EF4-FFF2-40B4-BE49-F238E27FC236}">
                <a16:creationId xmlns:a16="http://schemas.microsoft.com/office/drawing/2014/main" id="{9BE01919-9420-6640-AE4C-5F51853F03BA}"/>
              </a:ext>
            </a:extLst>
          </p:cNvPr>
          <p:cNvPicPr>
            <a:picLocks noChangeAspect="1"/>
          </p:cNvPicPr>
          <p:nvPr/>
        </p:nvPicPr>
        <p:blipFill>
          <a:blip r:embed="rId2"/>
          <a:stretch>
            <a:fillRect/>
          </a:stretch>
        </p:blipFill>
        <p:spPr>
          <a:xfrm>
            <a:off x="0" y="204980"/>
            <a:ext cx="9144000" cy="6096000"/>
          </a:xfrm>
          <a:prstGeom prst="rect">
            <a:avLst/>
          </a:prstGeom>
        </p:spPr>
      </p:pic>
      <p:sp>
        <p:nvSpPr>
          <p:cNvPr id="2" name="TextBox 1">
            <a:extLst>
              <a:ext uri="{FF2B5EF4-FFF2-40B4-BE49-F238E27FC236}">
                <a16:creationId xmlns:a16="http://schemas.microsoft.com/office/drawing/2014/main" id="{70437329-4A72-5E4C-9570-AE6A8B7FEEB4}"/>
              </a:ext>
            </a:extLst>
          </p:cNvPr>
          <p:cNvSpPr txBox="1"/>
          <p:nvPr/>
        </p:nvSpPr>
        <p:spPr>
          <a:xfrm>
            <a:off x="179804" y="336883"/>
            <a:ext cx="6583790" cy="400110"/>
          </a:xfrm>
          <a:prstGeom prst="rect">
            <a:avLst/>
          </a:prstGeom>
          <a:noFill/>
        </p:spPr>
        <p:txBody>
          <a:bodyPr wrap="none" rtlCol="0">
            <a:spAutoFit/>
          </a:bodyPr>
          <a:lstStyle/>
          <a:p>
            <a:r>
              <a:rPr lang="ru-RU" sz="2000" b="1" dirty="0">
                <a:solidFill>
                  <a:schemeClr val="bg1"/>
                </a:solidFill>
              </a:rPr>
              <a:t>Центр </a:t>
            </a:r>
            <a:r>
              <a:rPr lang="en-US" sz="2000" b="1" dirty="0">
                <a:solidFill>
                  <a:schemeClr val="bg1"/>
                </a:solidFill>
              </a:rPr>
              <a:t>NICA</a:t>
            </a:r>
            <a:r>
              <a:rPr lang="ru-RU" sz="2000" b="1" dirty="0">
                <a:solidFill>
                  <a:schemeClr val="bg1"/>
                </a:solidFill>
              </a:rPr>
              <a:t>:</a:t>
            </a:r>
            <a:r>
              <a:rPr lang="en-US" sz="2000" i="1" dirty="0">
                <a:solidFill>
                  <a:schemeClr val="bg1"/>
                </a:solidFill>
              </a:rPr>
              <a:t>   </a:t>
            </a:r>
            <a:r>
              <a:rPr lang="ru-RU" sz="2000" i="1" dirty="0">
                <a:solidFill>
                  <a:schemeClr val="bg1"/>
                </a:solidFill>
              </a:rPr>
              <a:t>ген проектировщик ООО ПИ «Арена»</a:t>
            </a:r>
          </a:p>
        </p:txBody>
      </p:sp>
      <p:sp>
        <p:nvSpPr>
          <p:cNvPr id="7" name="TextBox 6">
            <a:extLst>
              <a:ext uri="{FF2B5EF4-FFF2-40B4-BE49-F238E27FC236}">
                <a16:creationId xmlns:a16="http://schemas.microsoft.com/office/drawing/2014/main" id="{9CBAD0E4-58B6-EF49-8FA0-EAACF719652A}"/>
              </a:ext>
            </a:extLst>
          </p:cNvPr>
          <p:cNvSpPr txBox="1"/>
          <p:nvPr/>
        </p:nvSpPr>
        <p:spPr>
          <a:xfrm>
            <a:off x="94025" y="736993"/>
            <a:ext cx="2412135" cy="1015663"/>
          </a:xfrm>
          <a:prstGeom prst="rect">
            <a:avLst/>
          </a:prstGeom>
          <a:noFill/>
        </p:spPr>
        <p:txBody>
          <a:bodyPr wrap="none" rtlCol="0">
            <a:spAutoFit/>
          </a:bodyPr>
          <a:lstStyle/>
          <a:p>
            <a:r>
              <a:rPr lang="ru-RU" sz="2000" b="1" dirty="0">
                <a:solidFill>
                  <a:schemeClr val="bg1"/>
                </a:solidFill>
              </a:rPr>
              <a:t>План: </a:t>
            </a:r>
          </a:p>
          <a:p>
            <a:r>
              <a:rPr lang="ru-RU" sz="2000" dirty="0" err="1">
                <a:solidFill>
                  <a:schemeClr val="bg1"/>
                </a:solidFill>
              </a:rPr>
              <a:t>Главгосэкспертиза</a:t>
            </a:r>
            <a:endParaRPr lang="ru-RU" sz="2000" dirty="0">
              <a:solidFill>
                <a:schemeClr val="bg1"/>
              </a:solidFill>
            </a:endParaRPr>
          </a:p>
          <a:p>
            <a:r>
              <a:rPr lang="ru-RU" sz="2000" dirty="0">
                <a:solidFill>
                  <a:schemeClr val="bg1"/>
                </a:solidFill>
              </a:rPr>
              <a:t>2020 г.</a:t>
            </a:r>
          </a:p>
        </p:txBody>
      </p:sp>
      <p:grpSp>
        <p:nvGrpSpPr>
          <p:cNvPr id="9" name="Group 8">
            <a:extLst>
              <a:ext uri="{FF2B5EF4-FFF2-40B4-BE49-F238E27FC236}">
                <a16:creationId xmlns:a16="http://schemas.microsoft.com/office/drawing/2014/main" id="{8C16F1B2-171F-BA41-94D5-75E7FBBC52B3}"/>
              </a:ext>
            </a:extLst>
          </p:cNvPr>
          <p:cNvGrpSpPr/>
          <p:nvPr/>
        </p:nvGrpSpPr>
        <p:grpSpPr>
          <a:xfrm>
            <a:off x="457200" y="2284669"/>
            <a:ext cx="8108066" cy="2766349"/>
            <a:chOff x="457200" y="1828800"/>
            <a:chExt cx="8108066" cy="2766349"/>
          </a:xfrm>
        </p:grpSpPr>
        <p:sp>
          <p:nvSpPr>
            <p:cNvPr id="10" name="Rectangle 9">
              <a:extLst>
                <a:ext uri="{FF2B5EF4-FFF2-40B4-BE49-F238E27FC236}">
                  <a16:creationId xmlns:a16="http://schemas.microsoft.com/office/drawing/2014/main" id="{5DE89E76-949A-BF4A-9EE0-A47D47D11139}"/>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11" name="TextBox 10">
              <a:extLst>
                <a:ext uri="{FF2B5EF4-FFF2-40B4-BE49-F238E27FC236}">
                  <a16:creationId xmlns:a16="http://schemas.microsoft.com/office/drawing/2014/main" id="{1A1AB886-4C43-1143-8928-73AAB1BD57E0}"/>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12" name="TextBox 11">
              <a:extLst>
                <a:ext uri="{FF2B5EF4-FFF2-40B4-BE49-F238E27FC236}">
                  <a16:creationId xmlns:a16="http://schemas.microsoft.com/office/drawing/2014/main" id="{CC04A172-FAC0-D64A-AF19-B9C53BC2D9D6}"/>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13" name="TextBox 12">
              <a:extLst>
                <a:ext uri="{FF2B5EF4-FFF2-40B4-BE49-F238E27FC236}">
                  <a16:creationId xmlns:a16="http://schemas.microsoft.com/office/drawing/2014/main" id="{9E8BEA11-4BCE-8244-93DD-7C82EBDC8765}"/>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4" name="TextBox 13">
              <a:extLst>
                <a:ext uri="{FF2B5EF4-FFF2-40B4-BE49-F238E27FC236}">
                  <a16:creationId xmlns:a16="http://schemas.microsoft.com/office/drawing/2014/main" id="{74E4F1D5-548A-0342-961F-E8B6AB9899D7}"/>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5" name="TextBox 14">
              <a:extLst>
                <a:ext uri="{FF2B5EF4-FFF2-40B4-BE49-F238E27FC236}">
                  <a16:creationId xmlns:a16="http://schemas.microsoft.com/office/drawing/2014/main" id="{76FED03E-F4DA-7F41-8E58-7179FB2A03CE}"/>
                </a:ext>
              </a:extLst>
            </p:cNvPr>
            <p:cNvSpPr txBox="1"/>
            <p:nvPr/>
          </p:nvSpPr>
          <p:spPr>
            <a:xfrm>
              <a:off x="723900" y="3891131"/>
              <a:ext cx="954107" cy="369332"/>
            </a:xfrm>
            <a:prstGeom prst="rect">
              <a:avLst/>
            </a:prstGeom>
            <a:noFill/>
          </p:spPr>
          <p:txBody>
            <a:bodyPr wrap="none" rtlCol="0">
              <a:spAutoFit/>
            </a:bodyPr>
            <a:lstStyle/>
            <a:p>
              <a:r>
                <a:rPr lang="ru-RU" b="1" dirty="0">
                  <a:solidFill>
                    <a:srgbClr val="002060"/>
                  </a:solidFill>
                </a:rPr>
                <a:t>0</a:t>
              </a:r>
              <a:r>
                <a:rPr lang="en-US" b="1" dirty="0">
                  <a:solidFill>
                    <a:srgbClr val="002060"/>
                  </a:solidFill>
                </a:rPr>
                <a:t>,2/ </a:t>
              </a:r>
              <a:r>
                <a:rPr lang="ru-RU" b="1" dirty="0">
                  <a:solidFill>
                    <a:srgbClr val="FC0014"/>
                  </a:solidFill>
                </a:rPr>
                <a:t>0</a:t>
              </a:r>
              <a:r>
                <a:rPr lang="en-US" b="1" dirty="0">
                  <a:solidFill>
                    <a:srgbClr val="FC0014"/>
                  </a:solidFill>
                </a:rPr>
                <a:t>,</a:t>
              </a:r>
              <a:r>
                <a:rPr lang="ru-RU" b="1" dirty="0">
                  <a:solidFill>
                    <a:srgbClr val="FC0014"/>
                  </a:solidFill>
                </a:rPr>
                <a:t>3</a:t>
              </a:r>
            </a:p>
          </p:txBody>
        </p:sp>
        <p:sp>
          <p:nvSpPr>
            <p:cNvPr id="16" name="TextBox 15">
              <a:extLst>
                <a:ext uri="{FF2B5EF4-FFF2-40B4-BE49-F238E27FC236}">
                  <a16:creationId xmlns:a16="http://schemas.microsoft.com/office/drawing/2014/main" id="{0F70B002-5993-B44C-9459-FD5564A2B257}"/>
                </a:ext>
              </a:extLst>
            </p:cNvPr>
            <p:cNvSpPr txBox="1"/>
            <p:nvPr/>
          </p:nvSpPr>
          <p:spPr>
            <a:xfrm>
              <a:off x="4191000" y="3888233"/>
              <a:ext cx="633507" cy="369332"/>
            </a:xfrm>
            <a:prstGeom prst="rect">
              <a:avLst/>
            </a:prstGeom>
            <a:noFill/>
          </p:spPr>
          <p:txBody>
            <a:bodyPr wrap="none" rtlCol="0">
              <a:spAutoFit/>
            </a:bodyPr>
            <a:lstStyle/>
            <a:p>
              <a:r>
                <a:rPr lang="ru-RU" b="1" dirty="0">
                  <a:solidFill>
                    <a:srgbClr val="FC0014"/>
                  </a:solidFill>
                </a:rPr>
                <a:t>16</a:t>
              </a:r>
              <a:r>
                <a:rPr lang="en-US" b="1" dirty="0">
                  <a:solidFill>
                    <a:srgbClr val="FC0014"/>
                  </a:solidFill>
                </a:rPr>
                <a:t>,</a:t>
              </a:r>
              <a:r>
                <a:rPr lang="ru-RU" b="1" dirty="0">
                  <a:solidFill>
                    <a:srgbClr val="FC0014"/>
                  </a:solidFill>
                </a:rPr>
                <a:t>2</a:t>
              </a:r>
            </a:p>
          </p:txBody>
        </p:sp>
        <p:sp>
          <p:nvSpPr>
            <p:cNvPr id="17" name="TextBox 16">
              <a:extLst>
                <a:ext uri="{FF2B5EF4-FFF2-40B4-BE49-F238E27FC236}">
                  <a16:creationId xmlns:a16="http://schemas.microsoft.com/office/drawing/2014/main" id="{E1E7DADD-AA0B-114D-BD11-52FFF0247557}"/>
                </a:ext>
              </a:extLst>
            </p:cNvPr>
            <p:cNvSpPr txBox="1"/>
            <p:nvPr/>
          </p:nvSpPr>
          <p:spPr>
            <a:xfrm>
              <a:off x="7392893" y="3888233"/>
              <a:ext cx="633507" cy="369332"/>
            </a:xfrm>
            <a:prstGeom prst="rect">
              <a:avLst/>
            </a:prstGeom>
            <a:noFill/>
          </p:spPr>
          <p:txBody>
            <a:bodyPr wrap="none" rtlCol="0">
              <a:spAutoFit/>
            </a:bodyPr>
            <a:lstStyle/>
            <a:p>
              <a:r>
                <a:rPr lang="ru-RU" b="1" dirty="0">
                  <a:solidFill>
                    <a:srgbClr val="FC0014"/>
                  </a:solidFill>
                </a:rPr>
                <a:t>16</a:t>
              </a:r>
              <a:r>
                <a:rPr lang="en-US" b="1" dirty="0">
                  <a:solidFill>
                    <a:srgbClr val="FC0014"/>
                  </a:solidFill>
                </a:rPr>
                <a:t>,</a:t>
              </a:r>
              <a:r>
                <a:rPr lang="ru-RU" b="1" dirty="0">
                  <a:solidFill>
                    <a:srgbClr val="FC0014"/>
                  </a:solidFill>
                </a:rPr>
                <a:t>5</a:t>
              </a:r>
            </a:p>
          </p:txBody>
        </p:sp>
      </p:grpSp>
    </p:spTree>
    <p:extLst>
      <p:ext uri="{BB962C8B-B14F-4D97-AF65-F5344CB8AC3E}">
        <p14:creationId xmlns:p14="http://schemas.microsoft.com/office/powerpoint/2010/main" val="2921341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35</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3891131"/>
            <a:ext cx="1146468" cy="369332"/>
          </a:xfrm>
          <a:prstGeom prst="rect">
            <a:avLst/>
          </a:prstGeom>
          <a:noFill/>
        </p:spPr>
        <p:txBody>
          <a:bodyPr wrap="none" rtlCol="0">
            <a:spAutoFit/>
          </a:bodyPr>
          <a:lstStyle/>
          <a:p>
            <a:r>
              <a:rPr lang="en-US" b="1" dirty="0">
                <a:solidFill>
                  <a:srgbClr val="002060"/>
                </a:solidFill>
              </a:rPr>
              <a:t>10,8 / </a:t>
            </a:r>
            <a:r>
              <a:rPr lang="en-US" b="1" dirty="0">
                <a:solidFill>
                  <a:srgbClr val="FC0014"/>
                </a:solidFill>
              </a:rPr>
              <a:t>0,1</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0,9</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1,0</a:t>
            </a:r>
            <a:endParaRPr lang="ru-RU" b="1" dirty="0">
              <a:solidFill>
                <a:srgbClr val="FC0014"/>
              </a:solidFill>
            </a:endParaRPr>
          </a:p>
        </p:txBody>
      </p:sp>
      <p:sp>
        <p:nvSpPr>
          <p:cNvPr id="14" name="TextBox 13">
            <a:extLst>
              <a:ext uri="{FF2B5EF4-FFF2-40B4-BE49-F238E27FC236}">
                <a16:creationId xmlns:a16="http://schemas.microsoft.com/office/drawing/2014/main" id="{974443D8-D1BC-C440-B970-B254A2633BCB}"/>
              </a:ext>
            </a:extLst>
          </p:cNvPr>
          <p:cNvSpPr txBox="1"/>
          <p:nvPr/>
        </p:nvSpPr>
        <p:spPr>
          <a:xfrm>
            <a:off x="546100" y="385919"/>
            <a:ext cx="7823200"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4. Создание компьютерно-</a:t>
            </a:r>
            <a:endParaRPr lang="en-US" sz="2400" b="1" dirty="0">
              <a:solidFill>
                <a:srgbClr val="002060"/>
              </a:solidFill>
              <a:latin typeface="Arial" panose="020B0604020202020204" pitchFamily="34" charset="0"/>
              <a:cs typeface="Arial" panose="020B0604020202020204" pitchFamily="34" charset="0"/>
            </a:endParaRPr>
          </a:p>
          <a:p>
            <a:pPr lvl="0" algn="r" defTabSz="914400">
              <a:defRPr/>
            </a:pPr>
            <a:r>
              <a:rPr lang="ru-RU" sz="2400" b="1" dirty="0">
                <a:solidFill>
                  <a:srgbClr val="002060"/>
                </a:solidFill>
                <a:latin typeface="Arial" panose="020B0604020202020204" pitchFamily="34" charset="0"/>
                <a:cs typeface="Arial" panose="020B0604020202020204" pitchFamily="34" charset="0"/>
              </a:rPr>
              <a:t> информационного комплекса </a:t>
            </a:r>
          </a:p>
        </p:txBody>
      </p:sp>
    </p:spTree>
    <p:extLst>
      <p:ext uri="{BB962C8B-B14F-4D97-AF65-F5344CB8AC3E}">
        <p14:creationId xmlns:p14="http://schemas.microsoft.com/office/powerpoint/2010/main" val="2168679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51763BF-A00F-2D41-BBFD-0B2F83A9A616}"/>
              </a:ext>
            </a:extLst>
          </p:cNvPr>
          <p:cNvSpPr>
            <a:spLocks noGrp="1"/>
          </p:cNvSpPr>
          <p:nvPr>
            <p:ph type="dt" sz="half" idx="10"/>
          </p:nvPr>
        </p:nvSpPr>
        <p:spPr>
          <a:xfrm>
            <a:off x="457200" y="6404478"/>
            <a:ext cx="2133600" cy="365125"/>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1CFF4C79-1F1A-724B-871D-879ACA4065B9}"/>
              </a:ext>
            </a:extLst>
          </p:cNvPr>
          <p:cNvSpPr>
            <a:spLocks noGrp="1"/>
          </p:cNvSpPr>
          <p:nvPr>
            <p:ph type="ftr" sz="quarter" idx="11"/>
          </p:nvPr>
        </p:nvSpPr>
        <p:spPr>
          <a:xfrm>
            <a:off x="3124200" y="6404478"/>
            <a:ext cx="2895600" cy="365125"/>
          </a:xfrm>
        </p:spPr>
        <p:txBody>
          <a:bodyPr anchor="b"/>
          <a:lstStyle/>
          <a:p>
            <a:r>
              <a:rPr lang="ru-RU"/>
              <a:t>В. Кекелидзе, КК </a:t>
            </a:r>
            <a:r>
              <a:rPr lang="en-GB"/>
              <a:t>NICA</a:t>
            </a:r>
            <a:endParaRPr lang="en-US"/>
          </a:p>
        </p:txBody>
      </p:sp>
      <p:sp>
        <p:nvSpPr>
          <p:cNvPr id="6" name="Slide Number Placeholder 5">
            <a:extLst>
              <a:ext uri="{FF2B5EF4-FFF2-40B4-BE49-F238E27FC236}">
                <a16:creationId xmlns:a16="http://schemas.microsoft.com/office/drawing/2014/main" id="{E2F60735-33BB-3446-91BE-788FF7DA27E0}"/>
              </a:ext>
            </a:extLst>
          </p:cNvPr>
          <p:cNvSpPr>
            <a:spLocks noGrp="1"/>
          </p:cNvSpPr>
          <p:nvPr>
            <p:ph type="sldNum" sz="quarter" idx="12"/>
          </p:nvPr>
        </p:nvSpPr>
        <p:spPr>
          <a:xfrm>
            <a:off x="6553200" y="6404478"/>
            <a:ext cx="2133600" cy="365125"/>
          </a:xfrm>
        </p:spPr>
        <p:txBody>
          <a:bodyPr anchor="b"/>
          <a:lstStyle/>
          <a:p>
            <a:fld id="{B48C6A6B-7DAE-D543-9180-0B8DAED66F63}" type="slidenum">
              <a:rPr lang="en-US" smtClean="0"/>
              <a:t>36</a:t>
            </a:fld>
            <a:endParaRPr lang="en-US"/>
          </a:p>
        </p:txBody>
      </p:sp>
      <p:pic>
        <p:nvPicPr>
          <p:cNvPr id="8" name="Picture 7">
            <a:extLst>
              <a:ext uri="{FF2B5EF4-FFF2-40B4-BE49-F238E27FC236}">
                <a16:creationId xmlns:a16="http://schemas.microsoft.com/office/drawing/2014/main" id="{54DF9F40-6FA7-A84F-9BAF-48AA33236335}"/>
              </a:ext>
            </a:extLst>
          </p:cNvPr>
          <p:cNvPicPr>
            <a:picLocks noChangeAspect="1"/>
          </p:cNvPicPr>
          <p:nvPr/>
        </p:nvPicPr>
        <p:blipFill>
          <a:blip r:embed="rId2"/>
          <a:stretch>
            <a:fillRect/>
          </a:stretch>
        </p:blipFill>
        <p:spPr>
          <a:xfrm>
            <a:off x="101886" y="684402"/>
            <a:ext cx="6006268" cy="5820507"/>
          </a:xfrm>
          <a:prstGeom prst="rect">
            <a:avLst/>
          </a:prstGeom>
        </p:spPr>
      </p:pic>
      <p:pic>
        <p:nvPicPr>
          <p:cNvPr id="7" name="Picture 17" descr="IMG_6432c.jpg">
            <a:extLst>
              <a:ext uri="{FF2B5EF4-FFF2-40B4-BE49-F238E27FC236}">
                <a16:creationId xmlns:a16="http://schemas.microsoft.com/office/drawing/2014/main" id="{7914EB32-9C02-2E4B-802D-4F949C5D03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6139" y="1169050"/>
            <a:ext cx="1893847" cy="17322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A9DFE2D-E958-6046-8BD1-958695987071}"/>
              </a:ext>
            </a:extLst>
          </p:cNvPr>
          <p:cNvSpPr>
            <a:spLocks noChangeArrowheads="1"/>
          </p:cNvSpPr>
          <p:nvPr/>
        </p:nvSpPr>
        <p:spPr bwMode="auto">
          <a:xfrm>
            <a:off x="6254416" y="2859322"/>
            <a:ext cx="2731168"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ctr"/>
            <a:r>
              <a:rPr lang="ru-RU" b="1" dirty="0">
                <a:solidFill>
                  <a:srgbClr val="000090"/>
                </a:solidFill>
                <a:latin typeface="Arial" panose="020B0604020202020204" pitchFamily="34" charset="0"/>
                <a:cs typeface="Arial" panose="020B0604020202020204" pitchFamily="34" charset="0"/>
              </a:rPr>
              <a:t>Хранилище данных:</a:t>
            </a:r>
            <a:endParaRPr lang="en-US" b="1" dirty="0">
              <a:solidFill>
                <a:srgbClr val="000090"/>
              </a:solidFill>
              <a:latin typeface="Arial" panose="020B0604020202020204" pitchFamily="34" charset="0"/>
              <a:cs typeface="Arial" panose="020B0604020202020204" pitchFamily="34" charset="0"/>
            </a:endParaRPr>
          </a:p>
          <a:p>
            <a:pPr marL="214313" indent="-214313">
              <a:buFontTx/>
              <a:buChar char="-"/>
            </a:pPr>
            <a:r>
              <a:rPr lang="en-US" dirty="0">
                <a:solidFill>
                  <a:srgbClr val="000090"/>
                </a:solidFill>
                <a:latin typeface="Arial" panose="020B0604020202020204" pitchFamily="34" charset="0"/>
                <a:cs typeface="Arial" panose="020B0604020202020204" pitchFamily="34" charset="0"/>
              </a:rPr>
              <a:t>2017</a:t>
            </a:r>
            <a:r>
              <a:rPr lang="ru-RU" dirty="0">
                <a:solidFill>
                  <a:srgbClr val="000090"/>
                </a:solidFill>
                <a:latin typeface="Arial" panose="020B0604020202020204" pitchFamily="34" charset="0"/>
                <a:cs typeface="Arial" panose="020B0604020202020204" pitchFamily="34" charset="0"/>
              </a:rPr>
              <a:t>: </a:t>
            </a:r>
            <a:r>
              <a:rPr lang="en-US" dirty="0">
                <a:solidFill>
                  <a:srgbClr val="000090"/>
                </a:solidFill>
                <a:latin typeface="Arial" panose="020B0604020202020204" pitchFamily="34" charset="0"/>
                <a:cs typeface="Arial" panose="020B0604020202020204" pitchFamily="34" charset="0"/>
              </a:rPr>
              <a:t>1 PB RAW </a:t>
            </a:r>
            <a:r>
              <a:rPr lang="ru-RU" dirty="0">
                <a:solidFill>
                  <a:srgbClr val="000090"/>
                </a:solidFill>
                <a:latin typeface="Arial" panose="020B0604020202020204" pitchFamily="34" charset="0"/>
                <a:cs typeface="Arial" panose="020B0604020202020204" pitchFamily="34" charset="0"/>
              </a:rPr>
              <a:t>/год</a:t>
            </a:r>
            <a:endParaRPr lang="en-US" dirty="0">
              <a:solidFill>
                <a:srgbClr val="000090"/>
              </a:solidFill>
              <a:latin typeface="Arial" panose="020B0604020202020204" pitchFamily="34" charset="0"/>
              <a:cs typeface="Arial" panose="020B0604020202020204" pitchFamily="34" charset="0"/>
            </a:endParaRPr>
          </a:p>
          <a:p>
            <a:r>
              <a:rPr lang="ru-RU" dirty="0">
                <a:solidFill>
                  <a:srgbClr val="FF0000"/>
                </a:solidFill>
                <a:latin typeface="Arial" panose="020B0604020202020204" pitchFamily="34" charset="0"/>
                <a:cs typeface="Arial" panose="020B0604020202020204" pitchFamily="34" charset="0"/>
              </a:rPr>
              <a:t>- план: </a:t>
            </a:r>
            <a:r>
              <a:rPr lang="en-US" dirty="0">
                <a:solidFill>
                  <a:srgbClr val="FF0000"/>
                </a:solidFill>
                <a:latin typeface="Arial" panose="020B0604020202020204" pitchFamily="34" charset="0"/>
                <a:cs typeface="Arial" panose="020B0604020202020204" pitchFamily="34" charset="0"/>
              </a:rPr>
              <a:t>10 PB </a:t>
            </a:r>
            <a:r>
              <a:rPr lang="en-US" dirty="0">
                <a:solidFill>
                  <a:srgbClr val="000090"/>
                </a:solidFill>
                <a:latin typeface="Arial" panose="020B0604020202020204" pitchFamily="34" charset="0"/>
                <a:cs typeface="Arial" panose="020B0604020202020204" pitchFamily="34" charset="0"/>
              </a:rPr>
              <a:t>RAW </a:t>
            </a:r>
            <a:r>
              <a:rPr lang="ru-RU" dirty="0">
                <a:solidFill>
                  <a:srgbClr val="000090"/>
                </a:solidFill>
                <a:latin typeface="Arial" panose="020B0604020202020204" pitchFamily="34" charset="0"/>
                <a:cs typeface="Arial" panose="020B0604020202020204" pitchFamily="34" charset="0"/>
              </a:rPr>
              <a:t>/год</a:t>
            </a:r>
            <a:r>
              <a:rPr lang="en-US" dirty="0">
                <a:solidFill>
                  <a:srgbClr val="000090"/>
                </a:solidFill>
                <a:latin typeface="Arial" panose="020B0604020202020204" pitchFamily="34" charset="0"/>
                <a:cs typeface="Arial" panose="020B0604020202020204" pitchFamily="34" charset="0"/>
              </a:rPr>
              <a:t> </a:t>
            </a:r>
          </a:p>
        </p:txBody>
      </p:sp>
      <p:pic>
        <p:nvPicPr>
          <p:cNvPr id="10" name="Picture 5">
            <a:extLst>
              <a:ext uri="{FF2B5EF4-FFF2-40B4-BE49-F238E27FC236}">
                <a16:creationId xmlns:a16="http://schemas.microsoft.com/office/drawing/2014/main" id="{BAF0356C-8EDA-0249-BFB3-0E02AD21A9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6229" y="4019092"/>
            <a:ext cx="1423440" cy="1470034"/>
          </a:xfrm>
          <a:prstGeom prst="rect">
            <a:avLst/>
          </a:prstGeom>
          <a:noFill/>
          <a:ln>
            <a:noFill/>
          </a:ln>
          <a:effectLst>
            <a:outerShdw blurRad="63500" dist="101823" dir="2700000" algn="ctr" rotWithShape="0">
              <a:srgbClr val="808080"/>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4"/>
                </a:solidFill>
                <a:round/>
                <a:headEnd/>
                <a:tailEnd/>
              </a14:hiddenLine>
            </a:ext>
          </a:extLst>
        </p:spPr>
      </p:pic>
      <p:sp>
        <p:nvSpPr>
          <p:cNvPr id="11" name="Text Box 9">
            <a:extLst>
              <a:ext uri="{FF2B5EF4-FFF2-40B4-BE49-F238E27FC236}">
                <a16:creationId xmlns:a16="http://schemas.microsoft.com/office/drawing/2014/main" id="{28CB6ABE-E8AD-F547-8E3A-0D23BC8C942E}"/>
              </a:ext>
            </a:extLst>
          </p:cNvPr>
          <p:cNvSpPr txBox="1">
            <a:spLocks noChangeArrowheads="1"/>
          </p:cNvSpPr>
          <p:nvPr/>
        </p:nvSpPr>
        <p:spPr bwMode="auto">
          <a:xfrm>
            <a:off x="6653023" y="5533180"/>
            <a:ext cx="2133600" cy="120032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61229" tIns="41501" rIns="61229" bIns="30615"/>
          <a:lstStyle>
            <a:lvl1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1pPr>
            <a:lvl2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2pPr>
            <a:lvl3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3pPr>
            <a:lvl4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4pPr>
            <a:lvl5pPr>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5pPr>
            <a:lvl6pPr marL="25146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6pPr>
            <a:lvl7pPr marL="29718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7pPr>
            <a:lvl8pPr marL="34290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8pPr>
            <a:lvl9pPr marL="3886200" indent="-228600" defTabSz="449263" fontAlgn="base" hangingPunct="0">
              <a:lnSpc>
                <a:spcPct val="93000"/>
              </a:lnSpc>
              <a:spcBef>
                <a:spcPct val="0"/>
              </a:spcBef>
              <a:spcAft>
                <a:spcPct val="0"/>
              </a:spcAft>
              <a:buClr>
                <a:srgbClr val="000000"/>
              </a:buClr>
              <a:buSzPct val="100000"/>
              <a:buFont typeface="Times New Roman" charset="0"/>
              <a:tabLst>
                <a:tab pos="449263" algn="l"/>
                <a:tab pos="898525" algn="l"/>
                <a:tab pos="1347788" algn="l"/>
                <a:tab pos="1797050" algn="l"/>
                <a:tab pos="2246313" algn="l"/>
                <a:tab pos="2695575" algn="l"/>
                <a:tab pos="3144838" algn="l"/>
                <a:tab pos="3594100" algn="l"/>
              </a:tabLst>
              <a:defRPr>
                <a:solidFill>
                  <a:srgbClr val="000000"/>
                </a:solidFill>
                <a:latin typeface="Arial" charset="0"/>
                <a:ea typeface="ＭＳ Ｐゴシック" charset="0"/>
                <a:cs typeface="DejaVu Sans" charset="0"/>
              </a:defRPr>
            </a:lvl9pPr>
          </a:lstStyle>
          <a:p>
            <a:pPr>
              <a:defRPr/>
            </a:pPr>
            <a:r>
              <a:rPr lang="ru-RU" i="1" dirty="0">
                <a:solidFill>
                  <a:srgbClr val="000090"/>
                </a:solidFill>
              </a:rPr>
              <a:t>Быстрая дисковая </a:t>
            </a:r>
          </a:p>
          <a:p>
            <a:pPr>
              <a:defRPr/>
            </a:pPr>
            <a:r>
              <a:rPr lang="ru-RU" i="1" dirty="0">
                <a:solidFill>
                  <a:srgbClr val="000090"/>
                </a:solidFill>
              </a:rPr>
              <a:t>память в составе</a:t>
            </a:r>
          </a:p>
          <a:p>
            <a:pPr>
              <a:defRPr/>
            </a:pPr>
            <a:r>
              <a:rPr lang="ru-RU" i="1" dirty="0">
                <a:solidFill>
                  <a:srgbClr val="000090"/>
                </a:solidFill>
              </a:rPr>
              <a:t>суперкомпьютера </a:t>
            </a:r>
          </a:p>
          <a:p>
            <a:pPr>
              <a:defRPr/>
            </a:pPr>
            <a:r>
              <a:rPr lang="ru-RU" b="1" i="1" dirty="0">
                <a:solidFill>
                  <a:srgbClr val="000090"/>
                </a:solidFill>
              </a:rPr>
              <a:t>«Говорун»</a:t>
            </a:r>
          </a:p>
        </p:txBody>
      </p:sp>
      <p:sp>
        <p:nvSpPr>
          <p:cNvPr id="12" name="Rectangle 1">
            <a:extLst>
              <a:ext uri="{FF2B5EF4-FFF2-40B4-BE49-F238E27FC236}">
                <a16:creationId xmlns:a16="http://schemas.microsoft.com/office/drawing/2014/main" id="{3BC6A320-C9FE-9443-9A72-E96DDBBED898}"/>
              </a:ext>
            </a:extLst>
          </p:cNvPr>
          <p:cNvSpPr>
            <a:spLocks noGrp="1" noChangeArrowheads="1"/>
          </p:cNvSpPr>
          <p:nvPr>
            <p:ph type="title"/>
          </p:nvPr>
        </p:nvSpPr>
        <p:spPr>
          <a:xfrm>
            <a:off x="1806498" y="150029"/>
            <a:ext cx="5063314" cy="406123"/>
          </a:xfrm>
          <a:solidFill>
            <a:srgbClr val="CBFFFB"/>
          </a:solidFill>
        </p:spPr>
        <p:txBody>
          <a:bodyPr vert="horz" lIns="68580" tIns="6221" rIns="68580" bIns="34290" rtlCol="0" anchor="ctr">
            <a:normAutofit/>
          </a:bodyPr>
          <a:lstStyle/>
          <a:p>
            <a:pPr>
              <a:lnSpc>
                <a:spcPct val="98000"/>
              </a:lnSpc>
              <a:tabLst>
                <a:tab pos="305645" algn="l"/>
                <a:tab pos="611289" algn="l"/>
                <a:tab pos="916934" algn="l"/>
                <a:tab pos="1222578" algn="l"/>
                <a:tab pos="1528223" algn="l"/>
                <a:tab pos="1833867" algn="l"/>
                <a:tab pos="2139512" algn="l"/>
                <a:tab pos="2445156" algn="l"/>
                <a:tab pos="2750801" algn="l"/>
                <a:tab pos="3056445" algn="l"/>
                <a:tab pos="3362090" algn="l"/>
                <a:tab pos="3667734" algn="l"/>
                <a:tab pos="3973379" algn="l"/>
                <a:tab pos="4279023" algn="l"/>
                <a:tab pos="4584668" algn="l"/>
                <a:tab pos="4890312" algn="l"/>
                <a:tab pos="5195957" algn="l"/>
                <a:tab pos="5501601" algn="l"/>
                <a:tab pos="5807246" algn="l"/>
                <a:tab pos="6112890" algn="l"/>
              </a:tabLst>
              <a:defRPr/>
            </a:pPr>
            <a:r>
              <a:rPr lang="ru-RU" sz="2400" b="1" dirty="0">
                <a:solidFill>
                  <a:srgbClr val="000090"/>
                </a:solidFill>
                <a:latin typeface="Arial" panose="020B0604020202020204" pitchFamily="34" charset="0"/>
                <a:cs typeface="Arial" panose="020B0604020202020204" pitchFamily="34" charset="0"/>
              </a:rPr>
              <a:t>Сеть и </a:t>
            </a:r>
            <a:r>
              <a:rPr lang="ru-RU" sz="2400" b="1" dirty="0" err="1">
                <a:solidFill>
                  <a:srgbClr val="000090"/>
                </a:solidFill>
                <a:latin typeface="Arial" panose="020B0604020202020204" pitchFamily="34" charset="0"/>
                <a:cs typeface="Arial" panose="020B0604020202020204" pitchFamily="34" charset="0"/>
              </a:rPr>
              <a:t>компьютинг</a:t>
            </a:r>
            <a:r>
              <a:rPr lang="ru-RU" sz="2400" b="1" dirty="0">
                <a:solidFill>
                  <a:srgbClr val="000090"/>
                </a:solidFill>
                <a:latin typeface="Arial" panose="020B0604020202020204" pitchFamily="34" charset="0"/>
                <a:cs typeface="Arial" panose="020B0604020202020204" pitchFamily="34" charset="0"/>
              </a:rPr>
              <a:t> для </a:t>
            </a:r>
            <a:r>
              <a:rPr lang="ru-RU" sz="2400" b="1" dirty="0">
                <a:solidFill>
                  <a:srgbClr val="FF0D1A"/>
                </a:solidFill>
                <a:latin typeface="Arial" panose="020B0604020202020204" pitchFamily="34" charset="0"/>
                <a:cs typeface="Arial" panose="020B0604020202020204" pitchFamily="34" charset="0"/>
              </a:rPr>
              <a:t>NICA</a:t>
            </a:r>
          </a:p>
        </p:txBody>
      </p:sp>
      <p:sp>
        <p:nvSpPr>
          <p:cNvPr id="3" name="TextBox 2">
            <a:extLst>
              <a:ext uri="{FF2B5EF4-FFF2-40B4-BE49-F238E27FC236}">
                <a16:creationId xmlns:a16="http://schemas.microsoft.com/office/drawing/2014/main" id="{3D4E5531-E857-7E4E-8416-2473059F7244}"/>
              </a:ext>
            </a:extLst>
          </p:cNvPr>
          <p:cNvSpPr txBox="1"/>
          <p:nvPr/>
        </p:nvSpPr>
        <p:spPr>
          <a:xfrm>
            <a:off x="7267179" y="686943"/>
            <a:ext cx="705642" cy="400110"/>
          </a:xfrm>
          <a:prstGeom prst="rect">
            <a:avLst/>
          </a:prstGeom>
          <a:solidFill>
            <a:srgbClr val="FFF7E5"/>
          </a:solidFill>
        </p:spPr>
        <p:txBody>
          <a:bodyPr wrap="none" rtlCol="0">
            <a:spAutoFit/>
          </a:bodyPr>
          <a:lstStyle/>
          <a:p>
            <a:r>
              <a:rPr lang="ru-RU" sz="2000" b="1" dirty="0">
                <a:solidFill>
                  <a:srgbClr val="002060"/>
                </a:solidFill>
                <a:latin typeface="Arial" panose="020B0604020202020204" pitchFamily="34" charset="0"/>
                <a:cs typeface="Arial" panose="020B0604020202020204" pitchFamily="34" charset="0"/>
              </a:rPr>
              <a:t>ЛИТ</a:t>
            </a:r>
          </a:p>
        </p:txBody>
      </p:sp>
    </p:spTree>
    <p:extLst>
      <p:ext uri="{BB962C8B-B14F-4D97-AF65-F5344CB8AC3E}">
        <p14:creationId xmlns:p14="http://schemas.microsoft.com/office/powerpoint/2010/main" val="4144366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37</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723900" y="3891131"/>
            <a:ext cx="1018227" cy="369332"/>
          </a:xfrm>
          <a:prstGeom prst="rect">
            <a:avLst/>
          </a:prstGeom>
          <a:noFill/>
        </p:spPr>
        <p:txBody>
          <a:bodyPr wrap="none" rtlCol="0">
            <a:spAutoFit/>
          </a:bodyPr>
          <a:lstStyle/>
          <a:p>
            <a:r>
              <a:rPr lang="en-US" b="1" dirty="0">
                <a:solidFill>
                  <a:srgbClr val="002060"/>
                </a:solidFill>
              </a:rPr>
              <a:t>0,7 / </a:t>
            </a:r>
            <a:r>
              <a:rPr lang="en-US" b="1" dirty="0">
                <a:solidFill>
                  <a:srgbClr val="FC0014"/>
                </a:solidFill>
              </a:rPr>
              <a:t>1,3</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191000" y="3888233"/>
            <a:ext cx="633507" cy="369332"/>
          </a:xfrm>
          <a:prstGeom prst="rect">
            <a:avLst/>
          </a:prstGeom>
          <a:noFill/>
        </p:spPr>
        <p:txBody>
          <a:bodyPr wrap="none" rtlCol="0">
            <a:spAutoFit/>
          </a:bodyPr>
          <a:lstStyle/>
          <a:p>
            <a:r>
              <a:rPr lang="en-US" b="1" dirty="0">
                <a:solidFill>
                  <a:srgbClr val="FC0014"/>
                </a:solidFill>
              </a:rPr>
              <a:t>13,6</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3888233"/>
            <a:ext cx="633507" cy="369332"/>
          </a:xfrm>
          <a:prstGeom prst="rect">
            <a:avLst/>
          </a:prstGeom>
          <a:noFill/>
        </p:spPr>
        <p:txBody>
          <a:bodyPr wrap="none" rtlCol="0">
            <a:spAutoFit/>
          </a:bodyPr>
          <a:lstStyle/>
          <a:p>
            <a:r>
              <a:rPr lang="en-US" b="1" dirty="0">
                <a:solidFill>
                  <a:srgbClr val="FC0014"/>
                </a:solidFill>
              </a:rPr>
              <a:t>14,9</a:t>
            </a:r>
            <a:endParaRPr lang="ru-RU" b="1" dirty="0">
              <a:solidFill>
                <a:srgbClr val="FC0014"/>
              </a:solidFill>
            </a:endParaRPr>
          </a:p>
        </p:txBody>
      </p:sp>
      <p:sp>
        <p:nvSpPr>
          <p:cNvPr id="15" name="TextBox 14">
            <a:extLst>
              <a:ext uri="{FF2B5EF4-FFF2-40B4-BE49-F238E27FC236}">
                <a16:creationId xmlns:a16="http://schemas.microsoft.com/office/drawing/2014/main" id="{EC1D8363-1118-FB44-9060-41E1F24CC938}"/>
              </a:ext>
            </a:extLst>
          </p:cNvPr>
          <p:cNvSpPr txBox="1"/>
          <p:nvPr/>
        </p:nvSpPr>
        <p:spPr>
          <a:xfrm>
            <a:off x="546100" y="385919"/>
            <a:ext cx="8140700" cy="830997"/>
          </a:xfrm>
          <a:prstGeom prst="rect">
            <a:avLst/>
          </a:prstGeom>
          <a:solidFill>
            <a:srgbClr val="CBFFFB"/>
          </a:solidFill>
        </p:spPr>
        <p:txBody>
          <a:bodyPr wrap="square" rtlCol="0">
            <a:spAutoFit/>
          </a:bodyPr>
          <a:lstStyle/>
          <a:p>
            <a:pPr lvl="0" defTabSz="914400">
              <a:defRPr/>
            </a:pPr>
            <a:r>
              <a:rPr lang="ru-RU" sz="2400" b="1" dirty="0">
                <a:solidFill>
                  <a:srgbClr val="002060"/>
                </a:solidFill>
                <a:latin typeface="Arial" panose="020B0604020202020204" pitchFamily="34" charset="0"/>
                <a:cs typeface="Arial" panose="020B0604020202020204" pitchFamily="34" charset="0"/>
              </a:rPr>
              <a:t>5. Создание каналов и установок </a:t>
            </a:r>
          </a:p>
          <a:p>
            <a:pPr lvl="0" algn="r" defTabSz="914400">
              <a:defRPr/>
            </a:pPr>
            <a:r>
              <a:rPr lang="ru-RU" sz="2400" b="1" dirty="0">
                <a:solidFill>
                  <a:srgbClr val="002060"/>
                </a:solidFill>
                <a:latin typeface="Arial" panose="020B0604020202020204" pitchFamily="34" charset="0"/>
                <a:cs typeface="Arial" panose="020B0604020202020204" pitchFamily="34" charset="0"/>
              </a:rPr>
              <a:t>для прикладных и инновационных исследований </a:t>
            </a:r>
          </a:p>
        </p:txBody>
      </p:sp>
    </p:spTree>
    <p:extLst>
      <p:ext uri="{BB962C8B-B14F-4D97-AF65-F5344CB8AC3E}">
        <p14:creationId xmlns:p14="http://schemas.microsoft.com/office/powerpoint/2010/main" val="382983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496DC7C-C45F-9545-91A9-49E4EB546BEF}"/>
              </a:ext>
            </a:extLst>
          </p:cNvPr>
          <p:cNvSpPr>
            <a:spLocks noGrp="1"/>
          </p:cNvSpPr>
          <p:nvPr>
            <p:ph type="dt" sz="half" idx="10"/>
          </p:nvPr>
        </p:nvSpPr>
        <p:spPr>
          <a:xfrm>
            <a:off x="457200" y="6300980"/>
            <a:ext cx="2133600" cy="476250"/>
          </a:xfrm>
        </p:spPr>
        <p:txBody>
          <a:bodyPr anchor="b"/>
          <a:lstStyle/>
          <a:p>
            <a:r>
              <a:rPr lang="ru-RU"/>
              <a:t>8 апреля 2020</a:t>
            </a:r>
            <a:endParaRPr lang="en-US"/>
          </a:p>
        </p:txBody>
      </p:sp>
      <p:sp>
        <p:nvSpPr>
          <p:cNvPr id="5" name="Footer Placeholder 4">
            <a:extLst>
              <a:ext uri="{FF2B5EF4-FFF2-40B4-BE49-F238E27FC236}">
                <a16:creationId xmlns:a16="http://schemas.microsoft.com/office/drawing/2014/main" id="{77406428-B7D7-324F-A85D-980D885E566C}"/>
              </a:ext>
            </a:extLst>
          </p:cNvPr>
          <p:cNvSpPr>
            <a:spLocks noGrp="1"/>
          </p:cNvSpPr>
          <p:nvPr>
            <p:ph type="ftr" sz="quarter" idx="11"/>
          </p:nvPr>
        </p:nvSpPr>
        <p:spPr>
          <a:xfrm>
            <a:off x="3124199" y="6300980"/>
            <a:ext cx="3231995" cy="476250"/>
          </a:xfrm>
        </p:spPr>
        <p:txBody>
          <a:bodyPr anchor="b"/>
          <a:lstStyle/>
          <a:p>
            <a:r>
              <a:rPr lang="ru-RU"/>
              <a:t>В. Кекелидзе, КК </a:t>
            </a:r>
            <a:r>
              <a:rPr lang="en-GB"/>
              <a:t>NICA</a:t>
            </a:r>
            <a:endParaRPr lang="en-US" dirty="0"/>
          </a:p>
        </p:txBody>
      </p:sp>
      <p:sp>
        <p:nvSpPr>
          <p:cNvPr id="6" name="Slide Number Placeholder 5">
            <a:extLst>
              <a:ext uri="{FF2B5EF4-FFF2-40B4-BE49-F238E27FC236}">
                <a16:creationId xmlns:a16="http://schemas.microsoft.com/office/drawing/2014/main" id="{A5EBB67A-C0B8-7C44-B0E4-E1DFB49816A6}"/>
              </a:ext>
            </a:extLst>
          </p:cNvPr>
          <p:cNvSpPr>
            <a:spLocks noGrp="1"/>
          </p:cNvSpPr>
          <p:nvPr>
            <p:ph type="sldNum" sz="quarter" idx="12"/>
          </p:nvPr>
        </p:nvSpPr>
        <p:spPr>
          <a:xfrm>
            <a:off x="6553200" y="6300980"/>
            <a:ext cx="2133600" cy="476250"/>
          </a:xfrm>
        </p:spPr>
        <p:txBody>
          <a:bodyPr anchor="b"/>
          <a:lstStyle/>
          <a:p>
            <a:fld id="{B48C6A6B-7DAE-D543-9180-0B8DAED66F63}" type="slidenum">
              <a:rPr lang="en-US" smtClean="0"/>
              <a:t>38</a:t>
            </a:fld>
            <a:endParaRPr lang="en-US"/>
          </a:p>
        </p:txBody>
      </p:sp>
      <p:pic>
        <p:nvPicPr>
          <p:cNvPr id="7" name="Рисунок 11">
            <a:extLst>
              <a:ext uri="{FF2B5EF4-FFF2-40B4-BE49-F238E27FC236}">
                <a16:creationId xmlns:a16="http://schemas.microsoft.com/office/drawing/2014/main" id="{EC23D170-5892-934F-A2BF-E97169333E2D}"/>
              </a:ext>
            </a:extLst>
          </p:cNvPr>
          <p:cNvPicPr/>
          <p:nvPr/>
        </p:nvPicPr>
        <p:blipFill>
          <a:blip r:embed="rId2">
            <a:extLst>
              <a:ext uri="{28A0092B-C50C-407E-A947-70E740481C1C}">
                <a14:useLocalDpi xmlns:a14="http://schemas.microsoft.com/office/drawing/2010/main" val="0"/>
              </a:ext>
            </a:extLst>
          </a:blip>
          <a:srcRect l="16747" t="24023" r="17314" b="14569"/>
          <a:stretch>
            <a:fillRect/>
          </a:stretch>
        </p:blipFill>
        <p:spPr bwMode="auto">
          <a:xfrm>
            <a:off x="910200" y="350557"/>
            <a:ext cx="7386452" cy="4447074"/>
          </a:xfrm>
          <a:prstGeom prst="rect">
            <a:avLst/>
          </a:prstGeom>
          <a:noFill/>
          <a:ln>
            <a:noFill/>
          </a:ln>
        </p:spPr>
      </p:pic>
      <p:sp>
        <p:nvSpPr>
          <p:cNvPr id="2" name="Rectangle 1">
            <a:extLst>
              <a:ext uri="{FF2B5EF4-FFF2-40B4-BE49-F238E27FC236}">
                <a16:creationId xmlns:a16="http://schemas.microsoft.com/office/drawing/2014/main" id="{5D5DF601-E2EC-8B4E-A208-7522DF5542E4}"/>
              </a:ext>
            </a:extLst>
          </p:cNvPr>
          <p:cNvSpPr/>
          <p:nvPr/>
        </p:nvSpPr>
        <p:spPr>
          <a:xfrm>
            <a:off x="457200" y="5528224"/>
            <a:ext cx="7855527" cy="707886"/>
          </a:xfrm>
          <a:prstGeom prst="rect">
            <a:avLst/>
          </a:prstGeom>
          <a:solidFill>
            <a:srgbClr val="E8FFF4"/>
          </a:solidFill>
        </p:spPr>
        <p:txBody>
          <a:bodyPr wrap="square">
            <a:spAutoFit/>
          </a:bodyPr>
          <a:lstStyle/>
          <a:p>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тендерная процедура выбора исполнителя по изготовлению оборудования каналов: </a:t>
            </a:r>
            <a:r>
              <a:rPr lang="ru-RU" sz="2000" b="1" i="1" dirty="0">
                <a:solidFill>
                  <a:srgbClr val="002060"/>
                </a:solidFill>
                <a:latin typeface="Arial" panose="020B0604020202020204" pitchFamily="34" charset="0"/>
                <a:ea typeface="Calibri" panose="020F0502020204030204" pitchFamily="34" charset="0"/>
                <a:cs typeface="Arial" panose="020B0604020202020204" pitchFamily="34" charset="0"/>
              </a:rPr>
              <a:t>ИТЭФ, ИФВЭ, ИЯФ СО РАН, </a:t>
            </a:r>
            <a:r>
              <a:rPr lang="en-US" sz="2000" b="1" i="1" dirty="0">
                <a:solidFill>
                  <a:srgbClr val="002060"/>
                </a:solidFill>
                <a:latin typeface="Arial" panose="020B0604020202020204" pitchFamily="34" charset="0"/>
                <a:ea typeface="Calibri" panose="020F0502020204030204" pitchFamily="34" charset="0"/>
                <a:cs typeface="Arial" panose="020B0604020202020204" pitchFamily="34" charset="0"/>
              </a:rPr>
              <a:t>Sigma</a:t>
            </a:r>
            <a:r>
              <a:rPr lang="ru-RU" sz="2000" b="1" i="1" dirty="0">
                <a:solidFill>
                  <a:srgbClr val="002060"/>
                </a:solidFill>
                <a:latin typeface="Arial" panose="020B0604020202020204" pitchFamily="34" charset="0"/>
                <a:ea typeface="Calibri" panose="020F0502020204030204" pitchFamily="34" charset="0"/>
                <a:cs typeface="Arial" panose="020B0604020202020204" pitchFamily="34" charset="0"/>
              </a:rPr>
              <a:t>-</a:t>
            </a:r>
            <a:r>
              <a:rPr lang="en-US" sz="2000" b="1" i="1" dirty="0">
                <a:solidFill>
                  <a:srgbClr val="002060"/>
                </a:solidFill>
                <a:latin typeface="Arial" panose="020B0604020202020204" pitchFamily="34" charset="0"/>
                <a:ea typeface="Calibri" panose="020F0502020204030204" pitchFamily="34" charset="0"/>
                <a:cs typeface="Arial" panose="020B0604020202020204" pitchFamily="34" charset="0"/>
              </a:rPr>
              <a:t>phi</a:t>
            </a:r>
            <a:r>
              <a:rPr lang="ru-RU" sz="2000" i="1" dirty="0">
                <a:solidFill>
                  <a:srgbClr val="002060"/>
                </a:solidFill>
                <a:latin typeface="Arial" panose="020B0604020202020204" pitchFamily="34" charset="0"/>
                <a:ea typeface="Calibri" panose="020F0502020204030204" pitchFamily="34" charset="0"/>
                <a:cs typeface="Arial" panose="020B0604020202020204" pitchFamily="34" charset="0"/>
              </a:rPr>
              <a:t>. </a:t>
            </a:r>
            <a:endParaRPr lang="ru-RU" sz="2000" i="1" dirty="0">
              <a:solidFill>
                <a:srgbClr val="002060"/>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3D26E82-3C5A-E347-BEE1-232BC54ABF5E}"/>
              </a:ext>
            </a:extLst>
          </p:cNvPr>
          <p:cNvSpPr/>
          <p:nvPr/>
        </p:nvSpPr>
        <p:spPr>
          <a:xfrm>
            <a:off x="849834" y="4871704"/>
            <a:ext cx="7751110" cy="400110"/>
          </a:xfrm>
          <a:prstGeom prst="rect">
            <a:avLst/>
          </a:prstGeom>
        </p:spPr>
        <p:txBody>
          <a:bodyPr wrap="square">
            <a:spAutoFit/>
          </a:bodyPr>
          <a:lstStyle/>
          <a:p>
            <a:r>
              <a:rPr lang="ru-RU" sz="2000" i="1" dirty="0">
                <a:solidFill>
                  <a:srgbClr val="002060"/>
                </a:solidFill>
                <a:latin typeface="Times New Roman" panose="02020603050405020304" pitchFamily="18" charset="0"/>
                <a:ea typeface="Calibri" panose="020F0502020204030204" pitchFamily="34" charset="0"/>
              </a:rPr>
              <a:t>Схема расположения каналов для прикладных исследований</a:t>
            </a:r>
            <a:r>
              <a:rPr lang="ru-RU" sz="2000" dirty="0">
                <a:solidFill>
                  <a:srgbClr val="002060"/>
                </a:solidFill>
              </a:rPr>
              <a:t> </a:t>
            </a:r>
          </a:p>
        </p:txBody>
      </p:sp>
      <p:sp>
        <p:nvSpPr>
          <p:cNvPr id="8" name="Rectangle 7">
            <a:extLst>
              <a:ext uri="{FF2B5EF4-FFF2-40B4-BE49-F238E27FC236}">
                <a16:creationId xmlns:a16="http://schemas.microsoft.com/office/drawing/2014/main" id="{7D6AA01D-6204-1141-880B-1E8242BC7C0D}"/>
              </a:ext>
            </a:extLst>
          </p:cNvPr>
          <p:cNvSpPr/>
          <p:nvPr/>
        </p:nvSpPr>
        <p:spPr>
          <a:xfrm>
            <a:off x="388796" y="276484"/>
            <a:ext cx="4841126" cy="707886"/>
          </a:xfrm>
          <a:prstGeom prst="rect">
            <a:avLst/>
          </a:prstGeom>
          <a:solidFill>
            <a:srgbClr val="FEECE7"/>
          </a:solidFill>
        </p:spPr>
        <p:txBody>
          <a:bodyPr wrap="square">
            <a:spAutoFit/>
          </a:bodyPr>
          <a:lstStyle/>
          <a:p>
            <a:pPr algn="just"/>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Технический проект каналов в к. 205</a:t>
            </a:r>
          </a:p>
          <a:p>
            <a:pPr algn="just"/>
            <a:r>
              <a:rPr lang="ru-RU"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ru-RU" sz="2000" b="1" dirty="0">
                <a:solidFill>
                  <a:srgbClr val="002060"/>
                </a:solidFill>
                <a:latin typeface="Arial" panose="020B0604020202020204" pitchFamily="34" charset="0"/>
                <a:ea typeface="Calibri" panose="020F0502020204030204" pitchFamily="34" charset="0"/>
                <a:cs typeface="Arial" panose="020B0604020202020204" pitchFamily="34" charset="0"/>
              </a:rPr>
              <a:t>Белгородский госуниверситет</a:t>
            </a:r>
            <a:endParaRPr lang="ru-RU" sz="2000" b="1"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109039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ru-RU"/>
              <a:t>8 апреля 2020</a:t>
            </a:r>
            <a:endParaRPr lang="en-US"/>
          </a:p>
        </p:txBody>
      </p:sp>
      <p:sp>
        <p:nvSpPr>
          <p:cNvPr id="5" name="Footer Placeholder 4"/>
          <p:cNvSpPr>
            <a:spLocks noGrp="1"/>
          </p:cNvSpPr>
          <p:nvPr>
            <p:ph type="ftr" sz="quarter" idx="11"/>
          </p:nvPr>
        </p:nvSpPr>
        <p:spPr/>
        <p:txBody>
          <a:bodyPr/>
          <a:lstStyle/>
          <a:p>
            <a:r>
              <a:rPr lang="ru-RU"/>
              <a:t>В. Кекелидзе, КК </a:t>
            </a:r>
            <a:r>
              <a:rPr lang="en-GB"/>
              <a:t>NICA</a:t>
            </a:r>
            <a:endParaRPr lang="en-US"/>
          </a:p>
        </p:txBody>
      </p:sp>
      <p:sp>
        <p:nvSpPr>
          <p:cNvPr id="6" name="Slide Number Placeholder 5"/>
          <p:cNvSpPr>
            <a:spLocks noGrp="1"/>
          </p:cNvSpPr>
          <p:nvPr>
            <p:ph type="sldNum" sz="quarter" idx="12"/>
          </p:nvPr>
        </p:nvSpPr>
        <p:spPr/>
        <p:txBody>
          <a:bodyPr/>
          <a:lstStyle/>
          <a:p>
            <a:fld id="{B48C6A6B-7DAE-D543-9180-0B8DAED66F63}" type="slidenum">
              <a:rPr lang="en-US" smtClean="0"/>
              <a:t>39</a:t>
            </a:fld>
            <a:endParaRPr lang="en-US"/>
          </a:p>
        </p:txBody>
      </p:sp>
      <p:sp>
        <p:nvSpPr>
          <p:cNvPr id="2" name="TextBox 1">
            <a:extLst>
              <a:ext uri="{FF2B5EF4-FFF2-40B4-BE49-F238E27FC236}">
                <a16:creationId xmlns:a16="http://schemas.microsoft.com/office/drawing/2014/main" id="{C03E90C1-A7D5-A94C-A39B-5713B79A00E5}"/>
              </a:ext>
            </a:extLst>
          </p:cNvPr>
          <p:cNvSpPr txBox="1"/>
          <p:nvPr/>
        </p:nvSpPr>
        <p:spPr>
          <a:xfrm>
            <a:off x="1299339" y="1937455"/>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7" name="TextBox 6">
            <a:extLst>
              <a:ext uri="{FF2B5EF4-FFF2-40B4-BE49-F238E27FC236}">
                <a16:creationId xmlns:a16="http://schemas.microsoft.com/office/drawing/2014/main" id="{B9749A61-8B16-9742-99C5-AC583AEEA5C8}"/>
              </a:ext>
            </a:extLst>
          </p:cNvPr>
          <p:cNvSpPr txBox="1"/>
          <p:nvPr/>
        </p:nvSpPr>
        <p:spPr>
          <a:xfrm>
            <a:off x="4459893" y="1937455"/>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9" name="TextBox 8">
            <a:extLst>
              <a:ext uri="{FF2B5EF4-FFF2-40B4-BE49-F238E27FC236}">
                <a16:creationId xmlns:a16="http://schemas.microsoft.com/office/drawing/2014/main" id="{C6C3BCC2-0DE1-424B-9778-62DA881A87B6}"/>
              </a:ext>
            </a:extLst>
          </p:cNvPr>
          <p:cNvSpPr txBox="1"/>
          <p:nvPr/>
        </p:nvSpPr>
        <p:spPr>
          <a:xfrm>
            <a:off x="588134" y="1421963"/>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10" name="TextBox 9">
            <a:extLst>
              <a:ext uri="{FF2B5EF4-FFF2-40B4-BE49-F238E27FC236}">
                <a16:creationId xmlns:a16="http://schemas.microsoft.com/office/drawing/2014/main" id="{88B4E05C-2024-E34D-B926-508CD4F92A8C}"/>
              </a:ext>
            </a:extLst>
          </p:cNvPr>
          <p:cNvSpPr txBox="1"/>
          <p:nvPr/>
        </p:nvSpPr>
        <p:spPr>
          <a:xfrm>
            <a:off x="6757913" y="1937455"/>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11" name="TextBox 10">
            <a:extLst>
              <a:ext uri="{FF2B5EF4-FFF2-40B4-BE49-F238E27FC236}">
                <a16:creationId xmlns:a16="http://schemas.microsoft.com/office/drawing/2014/main" id="{3BE91A7E-90F7-6E49-AEE3-069BE90BCE51}"/>
              </a:ext>
            </a:extLst>
          </p:cNvPr>
          <p:cNvSpPr txBox="1"/>
          <p:nvPr/>
        </p:nvSpPr>
        <p:spPr>
          <a:xfrm>
            <a:off x="1466855" y="5219875"/>
            <a:ext cx="1402948" cy="369332"/>
          </a:xfrm>
          <a:prstGeom prst="rect">
            <a:avLst/>
          </a:prstGeom>
          <a:noFill/>
        </p:spPr>
        <p:txBody>
          <a:bodyPr wrap="none" rtlCol="0">
            <a:spAutoFit/>
          </a:bodyPr>
          <a:lstStyle/>
          <a:p>
            <a:r>
              <a:rPr lang="en-US" b="1" dirty="0">
                <a:solidFill>
                  <a:srgbClr val="002060"/>
                </a:solidFill>
              </a:rPr>
              <a:t>266,8 / </a:t>
            </a:r>
            <a:r>
              <a:rPr lang="en-US" b="1" dirty="0">
                <a:solidFill>
                  <a:srgbClr val="FC0014"/>
                </a:solidFill>
              </a:rPr>
              <a:t>89,3</a:t>
            </a:r>
            <a:endParaRPr lang="ru-RU" b="1" dirty="0">
              <a:solidFill>
                <a:srgbClr val="FC0014"/>
              </a:solidFill>
            </a:endParaRPr>
          </a:p>
        </p:txBody>
      </p:sp>
      <p:sp>
        <p:nvSpPr>
          <p:cNvPr id="12" name="TextBox 11">
            <a:extLst>
              <a:ext uri="{FF2B5EF4-FFF2-40B4-BE49-F238E27FC236}">
                <a16:creationId xmlns:a16="http://schemas.microsoft.com/office/drawing/2014/main" id="{2113E1D7-25D3-AA45-8319-FB2992FBC3C3}"/>
              </a:ext>
            </a:extLst>
          </p:cNvPr>
          <p:cNvSpPr txBox="1"/>
          <p:nvPr/>
        </p:nvSpPr>
        <p:spPr>
          <a:xfrm>
            <a:off x="4664291" y="5216977"/>
            <a:ext cx="761747" cy="369332"/>
          </a:xfrm>
          <a:prstGeom prst="rect">
            <a:avLst/>
          </a:prstGeom>
          <a:noFill/>
        </p:spPr>
        <p:txBody>
          <a:bodyPr wrap="none" rtlCol="0">
            <a:spAutoFit/>
          </a:bodyPr>
          <a:lstStyle/>
          <a:p>
            <a:r>
              <a:rPr lang="en-US" b="1" dirty="0">
                <a:solidFill>
                  <a:srgbClr val="FC0014"/>
                </a:solidFill>
              </a:rPr>
              <a:t>140,2</a:t>
            </a:r>
            <a:endParaRPr lang="ru-RU" b="1" dirty="0">
              <a:solidFill>
                <a:srgbClr val="FC0014"/>
              </a:solidFill>
            </a:endParaRPr>
          </a:p>
        </p:txBody>
      </p:sp>
      <p:sp>
        <p:nvSpPr>
          <p:cNvPr id="13" name="TextBox 12">
            <a:extLst>
              <a:ext uri="{FF2B5EF4-FFF2-40B4-BE49-F238E27FC236}">
                <a16:creationId xmlns:a16="http://schemas.microsoft.com/office/drawing/2014/main" id="{04A13479-E203-B849-A651-E694D3AF2136}"/>
              </a:ext>
            </a:extLst>
          </p:cNvPr>
          <p:cNvSpPr txBox="1"/>
          <p:nvPr/>
        </p:nvSpPr>
        <p:spPr>
          <a:xfrm>
            <a:off x="7392893" y="5216977"/>
            <a:ext cx="761747" cy="369332"/>
          </a:xfrm>
          <a:prstGeom prst="rect">
            <a:avLst/>
          </a:prstGeom>
          <a:noFill/>
        </p:spPr>
        <p:txBody>
          <a:bodyPr wrap="none" rtlCol="0">
            <a:spAutoFit/>
          </a:bodyPr>
          <a:lstStyle/>
          <a:p>
            <a:r>
              <a:rPr lang="en-US" b="1" dirty="0">
                <a:solidFill>
                  <a:srgbClr val="FC0014"/>
                </a:solidFill>
              </a:rPr>
              <a:t>229,4</a:t>
            </a:r>
            <a:endParaRPr lang="ru-RU" b="1" dirty="0">
              <a:solidFill>
                <a:srgbClr val="FC0014"/>
              </a:solidFill>
            </a:endParaRPr>
          </a:p>
        </p:txBody>
      </p:sp>
      <p:sp>
        <p:nvSpPr>
          <p:cNvPr id="15" name="TextBox 14">
            <a:extLst>
              <a:ext uri="{FF2B5EF4-FFF2-40B4-BE49-F238E27FC236}">
                <a16:creationId xmlns:a16="http://schemas.microsoft.com/office/drawing/2014/main" id="{EC1D8363-1118-FB44-9060-41E1F24CC938}"/>
              </a:ext>
            </a:extLst>
          </p:cNvPr>
          <p:cNvSpPr txBox="1"/>
          <p:nvPr/>
        </p:nvSpPr>
        <p:spPr>
          <a:xfrm>
            <a:off x="1543996" y="565040"/>
            <a:ext cx="5576908" cy="461665"/>
          </a:xfrm>
          <a:prstGeom prst="rect">
            <a:avLst/>
          </a:prstGeom>
          <a:solidFill>
            <a:srgbClr val="CBFFFB"/>
          </a:solidFill>
        </p:spPr>
        <p:txBody>
          <a:bodyPr wrap="square" rtlCol="0">
            <a:spAutoFit/>
          </a:bodyPr>
          <a:lstStyle/>
          <a:p>
            <a:pPr lvl="0" algn="ctr" defTabSz="914400">
              <a:defRPr/>
            </a:pPr>
            <a:r>
              <a:rPr lang="ru-RU" sz="2400" b="1" dirty="0">
                <a:solidFill>
                  <a:srgbClr val="002060"/>
                </a:solidFill>
                <a:latin typeface="Arial" panose="020B0604020202020204" pitchFamily="34" charset="0"/>
                <a:cs typeface="Arial" panose="020B0604020202020204" pitchFamily="34" charset="0"/>
              </a:rPr>
              <a:t>Запуск БК Комплекса </a:t>
            </a:r>
            <a:r>
              <a:rPr lang="en-US" sz="2400" b="1" dirty="0">
                <a:solidFill>
                  <a:srgbClr val="002060"/>
                </a:solidFill>
                <a:latin typeface="Arial" panose="020B0604020202020204" pitchFamily="34" charset="0"/>
                <a:cs typeface="Arial" panose="020B0604020202020204" pitchFamily="34" charset="0"/>
              </a:rPr>
              <a:t>NICA</a:t>
            </a:r>
            <a:endParaRPr lang="ru-RU" sz="2400" b="1" dirty="0">
              <a:solidFill>
                <a:srgbClr val="00206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EF4076A7-F78C-6B4B-96C9-4EEAB82AC4AA}"/>
              </a:ext>
            </a:extLst>
          </p:cNvPr>
          <p:cNvSpPr txBox="1"/>
          <p:nvPr/>
        </p:nvSpPr>
        <p:spPr>
          <a:xfrm>
            <a:off x="1464870" y="4558061"/>
            <a:ext cx="1402948" cy="369332"/>
          </a:xfrm>
          <a:prstGeom prst="rect">
            <a:avLst/>
          </a:prstGeom>
          <a:noFill/>
        </p:spPr>
        <p:txBody>
          <a:bodyPr wrap="none" rtlCol="0">
            <a:spAutoFit/>
          </a:bodyPr>
          <a:lstStyle/>
          <a:p>
            <a:r>
              <a:rPr lang="ru-RU" b="1" dirty="0">
                <a:solidFill>
                  <a:srgbClr val="002060"/>
                </a:solidFill>
              </a:rPr>
              <a:t>176</a:t>
            </a:r>
            <a:r>
              <a:rPr lang="en-US" b="1" dirty="0">
                <a:solidFill>
                  <a:srgbClr val="002060"/>
                </a:solidFill>
              </a:rPr>
              <a:t>,</a:t>
            </a:r>
            <a:r>
              <a:rPr lang="ru-RU" b="1" dirty="0">
                <a:solidFill>
                  <a:srgbClr val="002060"/>
                </a:solidFill>
              </a:rPr>
              <a:t>4</a:t>
            </a:r>
            <a:r>
              <a:rPr lang="en-US" b="1" dirty="0">
                <a:solidFill>
                  <a:srgbClr val="002060"/>
                </a:solidFill>
              </a:rPr>
              <a:t> / </a:t>
            </a:r>
            <a:r>
              <a:rPr lang="ru-RU" b="1" dirty="0">
                <a:solidFill>
                  <a:srgbClr val="FC0014"/>
                </a:solidFill>
              </a:rPr>
              <a:t>41</a:t>
            </a:r>
            <a:r>
              <a:rPr lang="en-US" b="1" dirty="0">
                <a:solidFill>
                  <a:srgbClr val="FC0014"/>
                </a:solidFill>
              </a:rPr>
              <a:t>,</a:t>
            </a:r>
            <a:r>
              <a:rPr lang="ru-RU" b="1" dirty="0">
                <a:solidFill>
                  <a:srgbClr val="FC0014"/>
                </a:solidFill>
              </a:rPr>
              <a:t>4</a:t>
            </a:r>
          </a:p>
        </p:txBody>
      </p:sp>
      <p:sp>
        <p:nvSpPr>
          <p:cNvPr id="16" name="TextBox 15">
            <a:extLst>
              <a:ext uri="{FF2B5EF4-FFF2-40B4-BE49-F238E27FC236}">
                <a16:creationId xmlns:a16="http://schemas.microsoft.com/office/drawing/2014/main" id="{08846D9B-0088-D64D-BB7C-4D0332981146}"/>
              </a:ext>
            </a:extLst>
          </p:cNvPr>
          <p:cNvSpPr txBox="1"/>
          <p:nvPr/>
        </p:nvSpPr>
        <p:spPr>
          <a:xfrm>
            <a:off x="4790898" y="4555163"/>
            <a:ext cx="633507" cy="369332"/>
          </a:xfrm>
          <a:prstGeom prst="rect">
            <a:avLst/>
          </a:prstGeom>
          <a:noFill/>
        </p:spPr>
        <p:txBody>
          <a:bodyPr wrap="none" rtlCol="0">
            <a:spAutoFit/>
          </a:bodyPr>
          <a:lstStyle/>
          <a:p>
            <a:r>
              <a:rPr lang="ru-RU" b="1" dirty="0">
                <a:solidFill>
                  <a:srgbClr val="FC0014"/>
                </a:solidFill>
              </a:rPr>
              <a:t>56</a:t>
            </a:r>
            <a:r>
              <a:rPr lang="en-US" b="1" dirty="0">
                <a:solidFill>
                  <a:srgbClr val="FC0014"/>
                </a:solidFill>
              </a:rPr>
              <a:t>,</a:t>
            </a:r>
            <a:r>
              <a:rPr lang="ru-RU" b="1" dirty="0">
                <a:solidFill>
                  <a:srgbClr val="FC0014"/>
                </a:solidFill>
              </a:rPr>
              <a:t>0</a:t>
            </a:r>
          </a:p>
        </p:txBody>
      </p:sp>
      <p:sp>
        <p:nvSpPr>
          <p:cNvPr id="17" name="TextBox 16">
            <a:extLst>
              <a:ext uri="{FF2B5EF4-FFF2-40B4-BE49-F238E27FC236}">
                <a16:creationId xmlns:a16="http://schemas.microsoft.com/office/drawing/2014/main" id="{4709160D-793A-3D4F-BC4B-9CF15B47EF57}"/>
              </a:ext>
            </a:extLst>
          </p:cNvPr>
          <p:cNvSpPr txBox="1"/>
          <p:nvPr/>
        </p:nvSpPr>
        <p:spPr>
          <a:xfrm>
            <a:off x="7519500" y="4555163"/>
            <a:ext cx="633507" cy="369332"/>
          </a:xfrm>
          <a:prstGeom prst="rect">
            <a:avLst/>
          </a:prstGeom>
          <a:noFill/>
        </p:spPr>
        <p:txBody>
          <a:bodyPr wrap="none" rtlCol="0">
            <a:spAutoFit/>
          </a:bodyPr>
          <a:lstStyle/>
          <a:p>
            <a:r>
              <a:rPr lang="ru-RU" b="1" dirty="0">
                <a:solidFill>
                  <a:srgbClr val="FC0014"/>
                </a:solidFill>
              </a:rPr>
              <a:t>97</a:t>
            </a:r>
            <a:r>
              <a:rPr lang="en-US" b="1" dirty="0">
                <a:solidFill>
                  <a:srgbClr val="FC0014"/>
                </a:solidFill>
              </a:rPr>
              <a:t>,</a:t>
            </a:r>
            <a:r>
              <a:rPr lang="ru-RU" b="1" dirty="0">
                <a:solidFill>
                  <a:srgbClr val="FC0014"/>
                </a:solidFill>
              </a:rPr>
              <a:t>3</a:t>
            </a:r>
          </a:p>
        </p:txBody>
      </p:sp>
      <p:sp>
        <p:nvSpPr>
          <p:cNvPr id="18" name="TextBox 17">
            <a:extLst>
              <a:ext uri="{FF2B5EF4-FFF2-40B4-BE49-F238E27FC236}">
                <a16:creationId xmlns:a16="http://schemas.microsoft.com/office/drawing/2014/main" id="{9DC49810-F427-0944-AD66-1E57F34BFCAB}"/>
              </a:ext>
            </a:extLst>
          </p:cNvPr>
          <p:cNvSpPr txBox="1"/>
          <p:nvPr/>
        </p:nvSpPr>
        <p:spPr>
          <a:xfrm>
            <a:off x="1579174" y="3625995"/>
            <a:ext cx="1274708" cy="369332"/>
          </a:xfrm>
          <a:prstGeom prst="rect">
            <a:avLst/>
          </a:prstGeom>
          <a:noFill/>
        </p:spPr>
        <p:txBody>
          <a:bodyPr wrap="none" rtlCol="0">
            <a:spAutoFit/>
          </a:bodyPr>
          <a:lstStyle/>
          <a:p>
            <a:r>
              <a:rPr lang="ru-RU" b="1" dirty="0">
                <a:solidFill>
                  <a:srgbClr val="002060"/>
                </a:solidFill>
              </a:rPr>
              <a:t>90</a:t>
            </a:r>
            <a:r>
              <a:rPr lang="en-US" b="1" dirty="0">
                <a:solidFill>
                  <a:srgbClr val="002060"/>
                </a:solidFill>
              </a:rPr>
              <a:t>,</a:t>
            </a:r>
            <a:r>
              <a:rPr lang="ru-RU" b="1" dirty="0">
                <a:solidFill>
                  <a:srgbClr val="002060"/>
                </a:solidFill>
              </a:rPr>
              <a:t>4</a:t>
            </a:r>
            <a:r>
              <a:rPr lang="en-US" b="1" dirty="0">
                <a:solidFill>
                  <a:srgbClr val="002060"/>
                </a:solidFill>
              </a:rPr>
              <a:t> / </a:t>
            </a:r>
            <a:r>
              <a:rPr lang="ru-RU" b="1" dirty="0">
                <a:solidFill>
                  <a:srgbClr val="0070C0"/>
                </a:solidFill>
              </a:rPr>
              <a:t>47</a:t>
            </a:r>
            <a:r>
              <a:rPr lang="en-US" b="1" dirty="0">
                <a:solidFill>
                  <a:srgbClr val="0070C0"/>
                </a:solidFill>
              </a:rPr>
              <a:t>,</a:t>
            </a:r>
            <a:r>
              <a:rPr lang="ru-RU" b="1" dirty="0">
                <a:solidFill>
                  <a:srgbClr val="0070C0"/>
                </a:solidFill>
              </a:rPr>
              <a:t>9</a:t>
            </a:r>
          </a:p>
        </p:txBody>
      </p:sp>
      <p:sp>
        <p:nvSpPr>
          <p:cNvPr id="19" name="TextBox 18">
            <a:extLst>
              <a:ext uri="{FF2B5EF4-FFF2-40B4-BE49-F238E27FC236}">
                <a16:creationId xmlns:a16="http://schemas.microsoft.com/office/drawing/2014/main" id="{8C4AD34F-E8E9-6A49-A8C5-D39A52C5B67C}"/>
              </a:ext>
            </a:extLst>
          </p:cNvPr>
          <p:cNvSpPr txBox="1"/>
          <p:nvPr/>
        </p:nvSpPr>
        <p:spPr>
          <a:xfrm>
            <a:off x="4790898" y="3623097"/>
            <a:ext cx="633507" cy="369332"/>
          </a:xfrm>
          <a:prstGeom prst="rect">
            <a:avLst/>
          </a:prstGeom>
          <a:noFill/>
        </p:spPr>
        <p:txBody>
          <a:bodyPr wrap="none" rtlCol="0">
            <a:spAutoFit/>
          </a:bodyPr>
          <a:lstStyle/>
          <a:p>
            <a:r>
              <a:rPr lang="ru-RU" b="1" dirty="0">
                <a:solidFill>
                  <a:srgbClr val="0070C0"/>
                </a:solidFill>
              </a:rPr>
              <a:t>84</a:t>
            </a:r>
            <a:r>
              <a:rPr lang="en-US" b="1" dirty="0">
                <a:solidFill>
                  <a:srgbClr val="0070C0"/>
                </a:solidFill>
              </a:rPr>
              <a:t>,2</a:t>
            </a:r>
            <a:endParaRPr lang="ru-RU" b="1" dirty="0">
              <a:solidFill>
                <a:srgbClr val="0070C0"/>
              </a:solidFill>
            </a:endParaRPr>
          </a:p>
        </p:txBody>
      </p:sp>
      <p:sp>
        <p:nvSpPr>
          <p:cNvPr id="20" name="TextBox 19">
            <a:extLst>
              <a:ext uri="{FF2B5EF4-FFF2-40B4-BE49-F238E27FC236}">
                <a16:creationId xmlns:a16="http://schemas.microsoft.com/office/drawing/2014/main" id="{34423279-8112-EA4D-8FAE-28DD0407CE88}"/>
              </a:ext>
            </a:extLst>
          </p:cNvPr>
          <p:cNvSpPr txBox="1"/>
          <p:nvPr/>
        </p:nvSpPr>
        <p:spPr>
          <a:xfrm>
            <a:off x="7390908" y="3623097"/>
            <a:ext cx="761747" cy="369332"/>
          </a:xfrm>
          <a:prstGeom prst="rect">
            <a:avLst/>
          </a:prstGeom>
          <a:noFill/>
        </p:spPr>
        <p:txBody>
          <a:bodyPr wrap="none" rtlCol="0">
            <a:spAutoFit/>
          </a:bodyPr>
          <a:lstStyle/>
          <a:p>
            <a:r>
              <a:rPr lang="ru-RU" b="1" dirty="0">
                <a:solidFill>
                  <a:srgbClr val="0070C0"/>
                </a:solidFill>
              </a:rPr>
              <a:t>132</a:t>
            </a:r>
            <a:r>
              <a:rPr lang="en-US" b="1" dirty="0">
                <a:solidFill>
                  <a:srgbClr val="0070C0"/>
                </a:solidFill>
              </a:rPr>
              <a:t>,</a:t>
            </a:r>
            <a:r>
              <a:rPr lang="ru-RU" b="1" dirty="0">
                <a:solidFill>
                  <a:srgbClr val="0070C0"/>
                </a:solidFill>
              </a:rPr>
              <a:t>1</a:t>
            </a:r>
          </a:p>
        </p:txBody>
      </p:sp>
      <p:sp>
        <p:nvSpPr>
          <p:cNvPr id="21" name="TextBox 20">
            <a:extLst>
              <a:ext uri="{FF2B5EF4-FFF2-40B4-BE49-F238E27FC236}">
                <a16:creationId xmlns:a16="http://schemas.microsoft.com/office/drawing/2014/main" id="{05561E0D-61C0-1B4B-813C-D8B280B243EB}"/>
              </a:ext>
            </a:extLst>
          </p:cNvPr>
          <p:cNvSpPr txBox="1"/>
          <p:nvPr/>
        </p:nvSpPr>
        <p:spPr>
          <a:xfrm>
            <a:off x="534145" y="3623097"/>
            <a:ext cx="532710" cy="369332"/>
          </a:xfrm>
          <a:prstGeom prst="rect">
            <a:avLst/>
          </a:prstGeom>
          <a:solidFill>
            <a:srgbClr val="FFE9D2"/>
          </a:solidFill>
        </p:spPr>
        <p:txBody>
          <a:bodyPr wrap="none" rtlCol="0">
            <a:spAutoFit/>
          </a:bodyPr>
          <a:lstStyle/>
          <a:p>
            <a:r>
              <a:rPr lang="ru-RU" b="1" dirty="0">
                <a:solidFill>
                  <a:srgbClr val="002060"/>
                </a:solidFill>
              </a:rPr>
              <a:t>РФ</a:t>
            </a:r>
          </a:p>
        </p:txBody>
      </p:sp>
      <p:sp>
        <p:nvSpPr>
          <p:cNvPr id="22" name="TextBox 21">
            <a:extLst>
              <a:ext uri="{FF2B5EF4-FFF2-40B4-BE49-F238E27FC236}">
                <a16:creationId xmlns:a16="http://schemas.microsoft.com/office/drawing/2014/main" id="{77FC52FA-15A5-564E-9282-237D3E301B76}"/>
              </a:ext>
            </a:extLst>
          </p:cNvPr>
          <p:cNvSpPr txBox="1"/>
          <p:nvPr/>
        </p:nvSpPr>
        <p:spPr>
          <a:xfrm>
            <a:off x="534145" y="4585164"/>
            <a:ext cx="864339" cy="369332"/>
          </a:xfrm>
          <a:prstGeom prst="rect">
            <a:avLst/>
          </a:prstGeom>
          <a:solidFill>
            <a:srgbClr val="FFE9D2"/>
          </a:solidFill>
        </p:spPr>
        <p:txBody>
          <a:bodyPr wrap="none" rtlCol="0">
            <a:spAutoFit/>
          </a:bodyPr>
          <a:lstStyle/>
          <a:p>
            <a:r>
              <a:rPr lang="ru-RU" b="1" dirty="0">
                <a:solidFill>
                  <a:srgbClr val="002060"/>
                </a:solidFill>
              </a:rPr>
              <a:t>ОИЯИ</a:t>
            </a:r>
          </a:p>
        </p:txBody>
      </p:sp>
      <p:sp>
        <p:nvSpPr>
          <p:cNvPr id="23" name="TextBox 22">
            <a:extLst>
              <a:ext uri="{FF2B5EF4-FFF2-40B4-BE49-F238E27FC236}">
                <a16:creationId xmlns:a16="http://schemas.microsoft.com/office/drawing/2014/main" id="{403ECBB7-5AF4-F942-A52F-D592F31055A6}"/>
              </a:ext>
            </a:extLst>
          </p:cNvPr>
          <p:cNvSpPr txBox="1"/>
          <p:nvPr/>
        </p:nvSpPr>
        <p:spPr>
          <a:xfrm>
            <a:off x="557190" y="5214178"/>
            <a:ext cx="842090" cy="369332"/>
          </a:xfrm>
          <a:prstGeom prst="rect">
            <a:avLst/>
          </a:prstGeom>
          <a:solidFill>
            <a:srgbClr val="9DFCFF"/>
          </a:solidFill>
        </p:spPr>
        <p:txBody>
          <a:bodyPr wrap="none" rtlCol="0">
            <a:spAutoFit/>
          </a:bodyPr>
          <a:lstStyle/>
          <a:p>
            <a:r>
              <a:rPr lang="ru-RU" b="1" dirty="0">
                <a:solidFill>
                  <a:srgbClr val="002060"/>
                </a:solidFill>
              </a:rPr>
              <a:t>Всего</a:t>
            </a:r>
          </a:p>
        </p:txBody>
      </p:sp>
      <p:sp>
        <p:nvSpPr>
          <p:cNvPr id="24" name="TextBox 23">
            <a:extLst>
              <a:ext uri="{FF2B5EF4-FFF2-40B4-BE49-F238E27FC236}">
                <a16:creationId xmlns:a16="http://schemas.microsoft.com/office/drawing/2014/main" id="{5258E872-EACF-1B47-812C-190C0FD27B13}"/>
              </a:ext>
            </a:extLst>
          </p:cNvPr>
          <p:cNvSpPr txBox="1"/>
          <p:nvPr/>
        </p:nvSpPr>
        <p:spPr>
          <a:xfrm>
            <a:off x="470571" y="3990936"/>
            <a:ext cx="1749197" cy="369332"/>
          </a:xfrm>
          <a:prstGeom prst="rect">
            <a:avLst/>
          </a:prstGeom>
          <a:noFill/>
        </p:spPr>
        <p:txBody>
          <a:bodyPr wrap="none" rtlCol="0">
            <a:spAutoFit/>
          </a:bodyPr>
          <a:lstStyle/>
          <a:p>
            <a:r>
              <a:rPr lang="en-US" b="1" i="1" dirty="0">
                <a:solidFill>
                  <a:srgbClr val="0070C0"/>
                </a:solidFill>
              </a:rPr>
              <a:t>(14 400 </a:t>
            </a:r>
            <a:r>
              <a:rPr lang="en-US" b="1" i="1" dirty="0" err="1">
                <a:solidFill>
                  <a:srgbClr val="0070C0"/>
                </a:solidFill>
              </a:rPr>
              <a:t>MRub</a:t>
            </a:r>
            <a:r>
              <a:rPr lang="en-US" b="1" i="1" dirty="0">
                <a:solidFill>
                  <a:srgbClr val="0070C0"/>
                </a:solidFill>
              </a:rPr>
              <a:t>)</a:t>
            </a:r>
            <a:endParaRPr lang="ru-RU" b="1" i="1" dirty="0">
              <a:solidFill>
                <a:srgbClr val="0070C0"/>
              </a:solidFill>
            </a:endParaRPr>
          </a:p>
        </p:txBody>
      </p:sp>
    </p:spTree>
    <p:extLst>
      <p:ext uri="{BB962C8B-B14F-4D97-AF65-F5344CB8AC3E}">
        <p14:creationId xmlns:p14="http://schemas.microsoft.com/office/powerpoint/2010/main" val="3095189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31D8479C-BABE-E541-AB42-068DA50CE1E3}"/>
              </a:ext>
            </a:extLst>
          </p:cNvPr>
          <p:cNvPicPr>
            <a:picLocks noChangeAspect="1" noChangeArrowheads="1"/>
          </p:cNvPicPr>
          <p:nvPr/>
        </p:nvPicPr>
        <p:blipFill>
          <a:blip r:embed="rId3"/>
          <a:srcRect/>
          <a:stretch>
            <a:fillRect/>
          </a:stretch>
        </p:blipFill>
        <p:spPr bwMode="auto">
          <a:xfrm>
            <a:off x="2135781" y="632604"/>
            <a:ext cx="6956425" cy="3884612"/>
          </a:xfrm>
          <a:prstGeom prst="rect">
            <a:avLst/>
          </a:prstGeom>
          <a:ln>
            <a:noFill/>
          </a:ln>
          <a:effectLst>
            <a:outerShdw blurRad="292100" dist="139700" dir="2700000" algn="tl" rotWithShape="0">
              <a:srgbClr val="333333">
                <a:alpha val="65000"/>
              </a:srgbClr>
            </a:outerShdw>
          </a:effectLst>
        </p:spPr>
      </p:pic>
      <p:pic>
        <p:nvPicPr>
          <p:cNvPr id="8194" name="Picture 3" descr="D:\Photos\Work\Проекты\NICA\Booster\Cостояние\20190329, Серочкина\IMG_2807.JPG">
            <a:extLst>
              <a:ext uri="{FF2B5EF4-FFF2-40B4-BE49-F238E27FC236}">
                <a16:creationId xmlns:a16="http://schemas.microsoft.com/office/drawing/2014/main" id="{C16642C5-E891-6D42-94C9-3B09261E6B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93" y="602341"/>
            <a:ext cx="5652797" cy="3423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NICA-Logo_4c">
            <a:extLst>
              <a:ext uri="{FF2B5EF4-FFF2-40B4-BE49-F238E27FC236}">
                <a16:creationId xmlns:a16="http://schemas.microsoft.com/office/drawing/2014/main" id="{20491334-2268-4C4D-BA7D-808EDF42C2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C10F6CBE-4F29-0244-9021-0187504285E7}"/>
              </a:ext>
            </a:extLst>
          </p:cNvPr>
          <p:cNvSpPr>
            <a:spLocks noGrp="1"/>
          </p:cNvSpPr>
          <p:nvPr>
            <p:ph type="dt" sz="half" idx="10"/>
          </p:nvPr>
        </p:nvSpPr>
        <p:spPr>
          <a:xfrm>
            <a:off x="457200" y="6334433"/>
            <a:ext cx="2133600" cy="476250"/>
          </a:xfrm>
        </p:spPr>
        <p:txBody>
          <a:bodyPr anchor="b"/>
          <a:lstStyle/>
          <a:p>
            <a:r>
              <a:rPr lang="ru-RU"/>
              <a:t>8 апреля 2020</a:t>
            </a:r>
            <a:endParaRPr lang="en-US"/>
          </a:p>
        </p:txBody>
      </p:sp>
      <p:sp>
        <p:nvSpPr>
          <p:cNvPr id="3" name="Footer Placeholder 2">
            <a:extLst>
              <a:ext uri="{FF2B5EF4-FFF2-40B4-BE49-F238E27FC236}">
                <a16:creationId xmlns:a16="http://schemas.microsoft.com/office/drawing/2014/main" id="{80A0B515-5E57-BC4C-B489-83B1CF8640CA}"/>
              </a:ext>
            </a:extLst>
          </p:cNvPr>
          <p:cNvSpPr>
            <a:spLocks noGrp="1"/>
          </p:cNvSpPr>
          <p:nvPr>
            <p:ph type="ftr" sz="quarter" idx="11"/>
          </p:nvPr>
        </p:nvSpPr>
        <p:spPr>
          <a:xfrm>
            <a:off x="3124199" y="6334433"/>
            <a:ext cx="3343507" cy="476250"/>
          </a:xfrm>
        </p:spPr>
        <p:txBody>
          <a:bodyPr anchor="b"/>
          <a:lstStyle/>
          <a:p>
            <a:r>
              <a:rPr lang="ru-RU"/>
              <a:t>В. Кекелидзе, КК </a:t>
            </a:r>
            <a:r>
              <a:rPr lang="en-GB"/>
              <a:t>NICA</a:t>
            </a:r>
            <a:endParaRPr lang="en-US" dirty="0"/>
          </a:p>
        </p:txBody>
      </p:sp>
      <p:sp>
        <p:nvSpPr>
          <p:cNvPr id="4" name="Slide Number Placeholder 3">
            <a:extLst>
              <a:ext uri="{FF2B5EF4-FFF2-40B4-BE49-F238E27FC236}">
                <a16:creationId xmlns:a16="http://schemas.microsoft.com/office/drawing/2014/main" id="{410CF8E5-6A6E-AE40-B51F-A702D6131678}"/>
              </a:ext>
            </a:extLst>
          </p:cNvPr>
          <p:cNvSpPr>
            <a:spLocks noGrp="1"/>
          </p:cNvSpPr>
          <p:nvPr>
            <p:ph type="sldNum" sz="quarter" idx="12"/>
          </p:nvPr>
        </p:nvSpPr>
        <p:spPr>
          <a:xfrm>
            <a:off x="6553200" y="6334433"/>
            <a:ext cx="2133600" cy="476250"/>
          </a:xfrm>
        </p:spPr>
        <p:txBody>
          <a:bodyPr anchor="b"/>
          <a:lstStyle/>
          <a:p>
            <a:fld id="{B48C6A6B-7DAE-D543-9180-0B8DAED66F63}" type="slidenum">
              <a:rPr lang="en-US" smtClean="0"/>
              <a:t>4</a:t>
            </a:fld>
            <a:endParaRPr lang="en-US"/>
          </a:p>
        </p:txBody>
      </p:sp>
      <p:pic>
        <p:nvPicPr>
          <p:cNvPr id="8205" name="Picture 13" descr="D:\Загрузки Chrom\IMG_20191111_101715.jpg">
            <a:extLst>
              <a:ext uri="{FF2B5EF4-FFF2-40B4-BE49-F238E27FC236}">
                <a16:creationId xmlns:a16="http://schemas.microsoft.com/office/drawing/2014/main" id="{A3D7CD48-E15F-D24A-AD8D-FABDB82DB97A}"/>
              </a:ext>
            </a:extLst>
          </p:cNvPr>
          <p:cNvPicPr>
            <a:picLocks noChangeAspect="1" noChangeArrowheads="1"/>
          </p:cNvPicPr>
          <p:nvPr/>
        </p:nvPicPr>
        <p:blipFill>
          <a:blip r:embed="rId6"/>
          <a:srcRect/>
          <a:stretch>
            <a:fillRect/>
          </a:stretch>
        </p:blipFill>
        <p:spPr bwMode="auto">
          <a:xfrm>
            <a:off x="76511" y="3089750"/>
            <a:ext cx="3011622" cy="2031324"/>
          </a:xfrm>
          <a:prstGeom prst="rect">
            <a:avLst/>
          </a:prstGeom>
          <a:ln>
            <a:solidFill>
              <a:schemeClr val="bg1"/>
            </a:solidFill>
          </a:ln>
          <a:effectLst>
            <a:outerShdw blurRad="292100" dist="139700" dir="2700000" sx="99000" sy="99000" algn="tl" rotWithShape="0">
              <a:srgbClr val="333333"/>
            </a:outerShdw>
          </a:effectLst>
        </p:spPr>
      </p:pic>
      <p:pic>
        <p:nvPicPr>
          <p:cNvPr id="16" name="Picture 2" descr="C:\Users\Artem\Desktop\2019-06-06_07\Presentation\Galimov\Data\Photos\IMG_20190604_112643.jpg">
            <a:extLst>
              <a:ext uri="{FF2B5EF4-FFF2-40B4-BE49-F238E27FC236}">
                <a16:creationId xmlns:a16="http://schemas.microsoft.com/office/drawing/2014/main" id="{C8E73335-45B8-314D-8FC0-8A82FD8112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1470" y="4964857"/>
            <a:ext cx="832908" cy="184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descr="C:\Users\Artem\Desktop\2019-06-06_07\Presentation\Galimov\Data\Photos\IMG_20190604_112703.jpg">
            <a:extLst>
              <a:ext uri="{FF2B5EF4-FFF2-40B4-BE49-F238E27FC236}">
                <a16:creationId xmlns:a16="http://schemas.microsoft.com/office/drawing/2014/main" id="{9D8454D3-D558-4A45-AE75-5F2EE03484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97648" y="4747625"/>
            <a:ext cx="1462920" cy="205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Users\Artem\Desktop\2019-06-06_07\Presentation\Galimov\Data\Photos\IMG_20190604_112650.jpg">
            <a:extLst>
              <a:ext uri="{FF2B5EF4-FFF2-40B4-BE49-F238E27FC236}">
                <a16:creationId xmlns:a16="http://schemas.microsoft.com/office/drawing/2014/main" id="{DBE8B9C8-CD6D-5B4C-8EE9-B30E76BE8E6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6455" y="4770371"/>
            <a:ext cx="927415" cy="2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Прямоугольник 2">
            <a:extLst>
              <a:ext uri="{FF2B5EF4-FFF2-40B4-BE49-F238E27FC236}">
                <a16:creationId xmlns:a16="http://schemas.microsoft.com/office/drawing/2014/main" id="{08C35E13-DB6D-A442-9946-EC9D2E2456D0}"/>
              </a:ext>
            </a:extLst>
          </p:cNvPr>
          <p:cNvSpPr/>
          <p:nvPr/>
        </p:nvSpPr>
        <p:spPr>
          <a:xfrm>
            <a:off x="5129966" y="3883630"/>
            <a:ext cx="2640093" cy="646331"/>
          </a:xfrm>
          <a:prstGeom prst="rect">
            <a:avLst/>
          </a:prstGeom>
          <a:solidFill>
            <a:srgbClr val="002060"/>
          </a:solidFill>
        </p:spPr>
        <p:txBody>
          <a:bodyPr wrap="square">
            <a:spAutoFit/>
          </a:bodyPr>
          <a:lstStyle/>
          <a:p>
            <a:pPr eaLnBrk="1" fontAlgn="auto" hangingPunct="1">
              <a:spcBef>
                <a:spcPts val="0"/>
              </a:spcBef>
              <a:spcAft>
                <a:spcPts val="0"/>
              </a:spcAft>
              <a:buClr>
                <a:srgbClr val="FF0000"/>
              </a:buClr>
              <a:defRPr/>
            </a:pPr>
            <a:r>
              <a:rPr lang="ru-RU" i="1" dirty="0">
                <a:solidFill>
                  <a:schemeClr val="bg1"/>
                </a:solidFill>
              </a:rPr>
              <a:t>СЭО  -  установлена</a:t>
            </a:r>
          </a:p>
          <a:p>
            <a:pPr algn="r" eaLnBrk="1" fontAlgn="auto" hangingPunct="1">
              <a:spcBef>
                <a:spcPts val="0"/>
              </a:spcBef>
              <a:spcAft>
                <a:spcPts val="0"/>
              </a:spcAft>
              <a:buClr>
                <a:srgbClr val="FF0000"/>
              </a:buClr>
              <a:defRPr/>
            </a:pPr>
            <a:r>
              <a:rPr lang="ru-RU" i="1" dirty="0">
                <a:solidFill>
                  <a:schemeClr val="bg1"/>
                </a:solidFill>
              </a:rPr>
              <a:t>и испытана  </a:t>
            </a:r>
            <a:r>
              <a:rPr lang="en-US" i="1" dirty="0">
                <a:solidFill>
                  <a:schemeClr val="bg1"/>
                </a:solidFill>
              </a:rPr>
              <a:t>(</a:t>
            </a:r>
            <a:r>
              <a:rPr lang="ru-RU" i="1" dirty="0">
                <a:solidFill>
                  <a:schemeClr val="bg1"/>
                </a:solidFill>
              </a:rPr>
              <a:t>ИЯФ</a:t>
            </a:r>
            <a:r>
              <a:rPr lang="en-US" i="1" dirty="0">
                <a:solidFill>
                  <a:schemeClr val="bg1"/>
                </a:solidFill>
              </a:rPr>
              <a:t>)</a:t>
            </a:r>
          </a:p>
        </p:txBody>
      </p:sp>
      <p:sp>
        <p:nvSpPr>
          <p:cNvPr id="23" name="TextBox 22">
            <a:extLst>
              <a:ext uri="{FF2B5EF4-FFF2-40B4-BE49-F238E27FC236}">
                <a16:creationId xmlns:a16="http://schemas.microsoft.com/office/drawing/2014/main" id="{9E444DC9-44F1-304F-9D46-3AC19F234CF1}"/>
              </a:ext>
            </a:extLst>
          </p:cNvPr>
          <p:cNvSpPr txBox="1"/>
          <p:nvPr/>
        </p:nvSpPr>
        <p:spPr>
          <a:xfrm>
            <a:off x="5814716" y="4752368"/>
            <a:ext cx="3311338" cy="2031325"/>
          </a:xfrm>
          <a:prstGeom prst="rect">
            <a:avLst/>
          </a:prstGeom>
          <a:solidFill>
            <a:srgbClr val="FEECE7"/>
          </a:solidFill>
        </p:spPr>
        <p:txBody>
          <a:bodyPr wrap="square">
            <a:spAutoFit/>
          </a:bodyPr>
          <a:lstStyle/>
          <a:p>
            <a:pPr eaLnBrk="1" fontAlgn="auto" hangingPunct="1">
              <a:lnSpc>
                <a:spcPct val="150000"/>
              </a:lnSpc>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lnSpc>
                <a:spcPct val="150000"/>
              </a:lnSpc>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диагностика пучка - 90%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системы контроля </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и упр. - 90%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асу откачки пучковой </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камеры - 30%</a:t>
            </a:r>
            <a:endParaRPr lang="en-US" i="1" dirty="0">
              <a:solidFill>
                <a:srgbClr val="00206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D441E4E-8D9D-004E-B8B6-CF212B394700}"/>
              </a:ext>
            </a:extLst>
          </p:cNvPr>
          <p:cNvSpPr txBox="1"/>
          <p:nvPr/>
        </p:nvSpPr>
        <p:spPr>
          <a:xfrm>
            <a:off x="56575" y="5169275"/>
            <a:ext cx="3067624" cy="1200329"/>
          </a:xfrm>
          <a:prstGeom prst="rect">
            <a:avLst/>
          </a:prstGeom>
          <a:solidFill>
            <a:srgbClr val="002060"/>
          </a:solidFill>
          <a:ln>
            <a:solidFill>
              <a:srgbClr val="9CAAEE"/>
            </a:solidFill>
          </a:ln>
          <a:effectLst>
            <a:outerShdw blurRad="114300" sx="104000" sy="104000" algn="ctr" rotWithShape="0">
              <a:prstClr val="black">
                <a:alpha val="65000"/>
              </a:prstClr>
            </a:outerShdw>
          </a:effectLst>
        </p:spPr>
        <p:txBody>
          <a:bodyPr wrap="square">
            <a:spAutoFit/>
          </a:bodyPr>
          <a:lstStyle/>
          <a:p>
            <a:pPr marL="285750" indent="-285750" eaLnBrk="1" fontAlgn="auto" hangingPunct="1">
              <a:spcBef>
                <a:spcPts val="0"/>
              </a:spcBef>
              <a:spcAft>
                <a:spcPts val="0"/>
              </a:spcAft>
              <a:buClr>
                <a:srgbClr val="FF0000"/>
              </a:buClr>
              <a:buFont typeface="Arial" panose="020B0604020202020204" pitchFamily="34" charset="0"/>
              <a:buChar char="•"/>
              <a:defRPr/>
            </a:pPr>
            <a:r>
              <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все </a:t>
            </a:r>
            <a:r>
              <a:rPr lang="ru-RU" b="1" dirty="0">
                <a:solidFill>
                  <a:schemeClr val="bg1"/>
                </a:solidFill>
                <a:effectLst>
                  <a:outerShdw blurRad="38100" dist="38100" dir="2700000" algn="tl">
                    <a:srgbClr val="000000">
                      <a:alpha val="43137"/>
                    </a:srgbClr>
                  </a:outerShdw>
                </a:effectLst>
                <a:cs typeface="Arial" panose="020B0604020202020204" pitchFamily="34" charset="0"/>
              </a:rPr>
              <a:t>40</a:t>
            </a:r>
            <a:r>
              <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диполей</a:t>
            </a:r>
          </a:p>
          <a:p>
            <a:pPr eaLnBrk="1" fontAlgn="auto" hangingPunct="1">
              <a:spcBef>
                <a:spcPts val="0"/>
              </a:spcBef>
              <a:spcAft>
                <a:spcPts val="0"/>
              </a:spcAft>
              <a:buClr>
                <a:srgbClr val="FF0000"/>
              </a:buClr>
              <a:defRPr/>
            </a:pPr>
            <a:r>
              <a:rPr lang="ru-RU" b="1" dirty="0">
                <a:solidFill>
                  <a:schemeClr val="bg1"/>
                </a:solidFill>
                <a:effectLst>
                  <a:outerShdw blurRad="38100" dist="38100" dir="2700000" algn="tl">
                    <a:srgbClr val="000000">
                      <a:alpha val="43137"/>
                    </a:srgbClr>
                  </a:outerShdw>
                </a:effectLst>
                <a:cs typeface="Arial" panose="020B0604020202020204" pitchFamily="34" charset="0"/>
              </a:rPr>
              <a:t>и</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en-US" b="1" dirty="0">
                <a:solidFill>
                  <a:schemeClr val="bg1"/>
                </a:solidFill>
                <a:effectLst>
                  <a:outerShdw blurRad="38100" dist="38100" dir="2700000" algn="tl">
                    <a:srgbClr val="000000">
                      <a:alpha val="43137"/>
                    </a:srgbClr>
                  </a:outerShdw>
                </a:effectLst>
                <a:cs typeface="Arial" panose="020B0604020202020204" pitchFamily="34" charset="0"/>
              </a:rPr>
              <a:t>24 </a:t>
            </a:r>
            <a:r>
              <a:rPr lang="ru-RU" b="1" dirty="0">
                <a:solidFill>
                  <a:schemeClr val="bg1"/>
                </a:solidFill>
                <a:effectLst>
                  <a:outerShdw blurRad="38100" dist="38100" dir="2700000" algn="tl">
                    <a:srgbClr val="000000">
                      <a:alpha val="43137"/>
                    </a:srgbClr>
                  </a:outerShdw>
                </a:effectLst>
                <a:cs typeface="Arial" panose="020B0604020202020204" pitchFamily="34" charset="0"/>
              </a:rPr>
              <a:t>дублета </a:t>
            </a:r>
            <a:r>
              <a:rPr lang="ru-RU" b="1" dirty="0" err="1">
                <a:solidFill>
                  <a:schemeClr val="bg1"/>
                </a:solidFill>
                <a:effectLst>
                  <a:outerShdw blurRad="38100" dist="38100" dir="2700000" algn="tl">
                    <a:srgbClr val="000000">
                      <a:alpha val="43137"/>
                    </a:srgbClr>
                  </a:outerShdw>
                </a:effectLst>
                <a:cs typeface="Arial" panose="020B0604020202020204" pitchFamily="34" charset="0"/>
              </a:rPr>
              <a:t>квадрупол</a:t>
            </a:r>
            <a:r>
              <a:rPr lang="ru-RU" b="1" dirty="0">
                <a:solidFill>
                  <a:schemeClr val="bg1"/>
                </a:solidFill>
                <a:effectLst>
                  <a:outerShdw blurRad="38100" dist="38100" dir="2700000" algn="tl">
                    <a:srgbClr val="000000">
                      <a:alpha val="43137"/>
                    </a:srgbClr>
                  </a:outerShdw>
                </a:effectLst>
                <a:cs typeface="Arial" panose="020B0604020202020204" pitchFamily="34" charset="0"/>
              </a:rPr>
              <a:t>. </a:t>
            </a:r>
            <a:endParaRPr lang="ru-RU"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r" eaLnBrk="1" fontAlgn="auto" hangingPunct="1">
              <a:spcBef>
                <a:spcPts val="0"/>
              </a:spcBef>
              <a:spcAft>
                <a:spcPts val="0"/>
              </a:spcAft>
              <a:buClr>
                <a:srgbClr val="FF0000"/>
              </a:buClr>
              <a:defRPr/>
            </a:pPr>
            <a:r>
              <a:rPr lang="ru-RU"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установлены в тоннеле;</a:t>
            </a:r>
            <a:endParaRPr lang="en-US"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B5D08300-F766-A649-95AA-B982AB05E401}"/>
              </a:ext>
            </a:extLst>
          </p:cNvPr>
          <p:cNvSpPr txBox="1"/>
          <p:nvPr/>
        </p:nvSpPr>
        <p:spPr>
          <a:xfrm>
            <a:off x="3060700" y="4542707"/>
            <a:ext cx="6065354" cy="369332"/>
          </a:xfrm>
          <a:prstGeom prst="rect">
            <a:avLst/>
          </a:prstGeom>
          <a:solidFill>
            <a:srgbClr val="FEECE7"/>
          </a:solidFill>
        </p:spPr>
        <p:txBody>
          <a:bodyPr wrap="square">
            <a:spAutoFit/>
          </a:bodyPr>
          <a:lstStyle/>
          <a:p>
            <a:pPr eaLnBrk="1" fontAlgn="auto" hangingPunct="1">
              <a:spcBef>
                <a:spcPts val="0"/>
              </a:spcBef>
              <a:spcAft>
                <a:spcPts val="0"/>
              </a:spcAft>
              <a:buClr>
                <a:srgbClr val="FF0000"/>
              </a:buClr>
              <a:defRPr/>
            </a:pPr>
            <a:r>
              <a:rPr lang="ru-RU" b="1" i="1" dirty="0">
                <a:solidFill>
                  <a:srgbClr val="002060"/>
                </a:solidFill>
                <a:cs typeface="Arial" panose="020B0604020202020204" pitchFamily="34" charset="0"/>
              </a:rPr>
              <a:t>Готовность с</a:t>
            </a:r>
            <a:r>
              <a:rPr lang="ru-RU" b="1" i="1" dirty="0">
                <a:solidFill>
                  <a:srgbClr val="002060"/>
                </a:solidFill>
                <a:latin typeface="Arial" panose="020B0604020202020204" pitchFamily="34" charset="0"/>
                <a:cs typeface="Arial" panose="020B0604020202020204" pitchFamily="34" charset="0"/>
              </a:rPr>
              <a:t>истем диагностики в стойках:</a:t>
            </a:r>
            <a:endParaRPr lang="ru-RU" i="1" dirty="0">
              <a:solidFill>
                <a:srgbClr val="00206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AA87352-8281-DE41-8EF4-666B06F0EB88}"/>
              </a:ext>
            </a:extLst>
          </p:cNvPr>
          <p:cNvSpPr txBox="1"/>
          <p:nvPr/>
        </p:nvSpPr>
        <p:spPr>
          <a:xfrm>
            <a:off x="2748850" y="72898"/>
            <a:ext cx="2865143" cy="461665"/>
          </a:xfrm>
          <a:prstGeom prst="rect">
            <a:avLst/>
          </a:prstGeom>
          <a:solidFill>
            <a:srgbClr val="A0FFF6"/>
          </a:solidFill>
        </p:spPr>
        <p:txBody>
          <a:bodyPr wrap="none" rtlCol="0">
            <a:spAutoFit/>
          </a:bodyPr>
          <a:lstStyle/>
          <a:p>
            <a:r>
              <a:rPr lang="ru-RU" sz="2400" b="1" dirty="0">
                <a:solidFill>
                  <a:srgbClr val="002060"/>
                </a:solidFill>
              </a:rPr>
              <a:t>Системы бустера</a:t>
            </a:r>
          </a:p>
        </p:txBody>
      </p:sp>
    </p:spTree>
    <p:extLst>
      <p:ext uri="{BB962C8B-B14F-4D97-AF65-F5344CB8AC3E}">
        <p14:creationId xmlns:p14="http://schemas.microsoft.com/office/powerpoint/2010/main" val="2626901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4FF906-3CD9-E444-AB16-C8FC1A55426F}"/>
              </a:ext>
            </a:extLst>
          </p:cNvPr>
          <p:cNvPicPr>
            <a:picLocks noChangeAspect="1"/>
          </p:cNvPicPr>
          <p:nvPr/>
        </p:nvPicPr>
        <p:blipFill>
          <a:blip r:embed="rId2"/>
          <a:stretch>
            <a:fillRect/>
          </a:stretch>
        </p:blipFill>
        <p:spPr>
          <a:xfrm>
            <a:off x="0" y="1127369"/>
            <a:ext cx="9176818" cy="5203583"/>
          </a:xfrm>
          <a:prstGeom prst="rect">
            <a:avLst/>
          </a:prstGeom>
        </p:spPr>
      </p:pic>
      <p:sp>
        <p:nvSpPr>
          <p:cNvPr id="4" name="Date Placeholder 3">
            <a:extLst>
              <a:ext uri="{FF2B5EF4-FFF2-40B4-BE49-F238E27FC236}">
                <a16:creationId xmlns:a16="http://schemas.microsoft.com/office/drawing/2014/main" id="{4A33ED15-72EC-1343-BF65-B23C8AFBFC82}"/>
              </a:ext>
            </a:extLst>
          </p:cNvPr>
          <p:cNvSpPr>
            <a:spLocks noGrp="1"/>
          </p:cNvSpPr>
          <p:nvPr>
            <p:ph type="dt" sz="half" idx="10"/>
          </p:nvPr>
        </p:nvSpPr>
        <p:spPr>
          <a:xfrm>
            <a:off x="457200" y="6330953"/>
            <a:ext cx="2133600" cy="476250"/>
          </a:xfrm>
        </p:spPr>
        <p:txBody>
          <a:bodyPr anchor="b"/>
          <a:lstStyle/>
          <a:p>
            <a:pPr>
              <a:defRPr/>
            </a:pPr>
            <a:r>
              <a:rPr lang="ru-RU"/>
              <a:t>8 апреля 2020</a:t>
            </a:r>
          </a:p>
        </p:txBody>
      </p:sp>
      <p:sp>
        <p:nvSpPr>
          <p:cNvPr id="5" name="Footer Placeholder 4">
            <a:extLst>
              <a:ext uri="{FF2B5EF4-FFF2-40B4-BE49-F238E27FC236}">
                <a16:creationId xmlns:a16="http://schemas.microsoft.com/office/drawing/2014/main" id="{DEF0E410-EDED-EC46-8A24-A67A3AC64EC3}"/>
              </a:ext>
            </a:extLst>
          </p:cNvPr>
          <p:cNvSpPr>
            <a:spLocks noGrp="1"/>
          </p:cNvSpPr>
          <p:nvPr>
            <p:ph type="ftr" sz="quarter" idx="11"/>
          </p:nvPr>
        </p:nvSpPr>
        <p:spPr>
          <a:xfrm>
            <a:off x="3124200" y="6330953"/>
            <a:ext cx="2895600" cy="476250"/>
          </a:xfrm>
        </p:spPr>
        <p:txBody>
          <a:bodyPr anchor="b"/>
          <a:lstStyle/>
          <a:p>
            <a:pPr>
              <a:defRPr/>
            </a:pPr>
            <a:r>
              <a:rPr lang="ru-RU"/>
              <a:t>В. Кекелидзе, КК </a:t>
            </a:r>
            <a:r>
              <a:rPr lang="en-GB"/>
              <a:t>NICA</a:t>
            </a:r>
            <a:endParaRPr lang="ru-RU"/>
          </a:p>
        </p:txBody>
      </p:sp>
      <p:sp>
        <p:nvSpPr>
          <p:cNvPr id="6" name="Slide Number Placeholder 5">
            <a:extLst>
              <a:ext uri="{FF2B5EF4-FFF2-40B4-BE49-F238E27FC236}">
                <a16:creationId xmlns:a16="http://schemas.microsoft.com/office/drawing/2014/main" id="{55116D1E-5177-5748-892B-15EB0FE96007}"/>
              </a:ext>
            </a:extLst>
          </p:cNvPr>
          <p:cNvSpPr>
            <a:spLocks noGrp="1"/>
          </p:cNvSpPr>
          <p:nvPr>
            <p:ph type="sldNum" sz="quarter" idx="12"/>
          </p:nvPr>
        </p:nvSpPr>
        <p:spPr>
          <a:xfrm>
            <a:off x="6553200" y="6330953"/>
            <a:ext cx="2133600" cy="476250"/>
          </a:xfrm>
        </p:spPr>
        <p:txBody>
          <a:bodyPr anchor="b"/>
          <a:lstStyle/>
          <a:p>
            <a:fld id="{4480217B-8183-4E7A-98AC-12846F6965A4}" type="slidenum">
              <a:rPr lang="ru-RU" smtClean="0"/>
              <a:pPr/>
              <a:t>40</a:t>
            </a:fld>
            <a:endParaRPr lang="ru-RU"/>
          </a:p>
        </p:txBody>
      </p:sp>
      <p:sp>
        <p:nvSpPr>
          <p:cNvPr id="9" name="Rectangle 8">
            <a:extLst>
              <a:ext uri="{FF2B5EF4-FFF2-40B4-BE49-F238E27FC236}">
                <a16:creationId xmlns:a16="http://schemas.microsoft.com/office/drawing/2014/main" id="{00915C77-CD8F-DB4F-B2D1-E4F79426B453}"/>
              </a:ext>
            </a:extLst>
          </p:cNvPr>
          <p:cNvSpPr/>
          <p:nvPr/>
        </p:nvSpPr>
        <p:spPr>
          <a:xfrm>
            <a:off x="1198007" y="211020"/>
            <a:ext cx="7328468" cy="830997"/>
          </a:xfrm>
          <a:prstGeom prst="rect">
            <a:avLst/>
          </a:prstGeom>
          <a:solidFill>
            <a:srgbClr val="CBFFFB"/>
          </a:solidFill>
        </p:spPr>
        <p:txBody>
          <a:bodyPr wrap="square">
            <a:spAutoFit/>
          </a:bodyPr>
          <a:lstStyle/>
          <a:p>
            <a:pPr algn="ctr"/>
            <a:r>
              <a:rPr lang="ru-RU" sz="2400" i="1" dirty="0">
                <a:solidFill>
                  <a:srgbClr val="000090"/>
                </a:solidFill>
                <a:latin typeface="Arial"/>
                <a:cs typeface="Arial"/>
              </a:rPr>
              <a:t>Прогресс в </a:t>
            </a:r>
            <a:r>
              <a:rPr lang="en-US" sz="2400" b="1" i="1" dirty="0">
                <a:solidFill>
                  <a:srgbClr val="000090"/>
                </a:solidFill>
                <a:latin typeface="Arial"/>
                <a:cs typeface="Arial"/>
              </a:rPr>
              <a:t>2014 </a:t>
            </a:r>
            <a:r>
              <a:rPr lang="mr-IN" sz="2400" b="1" i="1" dirty="0">
                <a:solidFill>
                  <a:srgbClr val="000090"/>
                </a:solidFill>
                <a:latin typeface="Arial"/>
                <a:cs typeface="Arial"/>
              </a:rPr>
              <a:t>–</a:t>
            </a:r>
            <a:r>
              <a:rPr lang="en-US" sz="2400" b="1" i="1" dirty="0">
                <a:solidFill>
                  <a:srgbClr val="000090"/>
                </a:solidFill>
                <a:latin typeface="Arial"/>
                <a:cs typeface="Arial"/>
              </a:rPr>
              <a:t> 2019 </a:t>
            </a:r>
            <a:r>
              <a:rPr lang="ru-RU" sz="2400" i="1" dirty="0">
                <a:solidFill>
                  <a:srgbClr val="000090"/>
                </a:solidFill>
                <a:latin typeface="Arial"/>
                <a:cs typeface="Arial"/>
              </a:rPr>
              <a:t>и планы до конца </a:t>
            </a:r>
            <a:r>
              <a:rPr lang="ru-RU" sz="2400" b="1" i="1" dirty="0">
                <a:solidFill>
                  <a:srgbClr val="000090"/>
                </a:solidFill>
                <a:latin typeface="Arial"/>
                <a:cs typeface="Arial"/>
              </a:rPr>
              <a:t>2022 </a:t>
            </a:r>
            <a:r>
              <a:rPr lang="ru-RU" sz="2400" i="1" dirty="0">
                <a:solidFill>
                  <a:srgbClr val="000090"/>
                </a:solidFill>
                <a:latin typeface="Arial"/>
                <a:cs typeface="Arial"/>
              </a:rPr>
              <a:t> </a:t>
            </a:r>
          </a:p>
          <a:p>
            <a:pPr algn="ctr"/>
            <a:r>
              <a:rPr lang="en-US" sz="2400" i="1" dirty="0">
                <a:solidFill>
                  <a:srgbClr val="000090"/>
                </a:solidFill>
                <a:latin typeface="Arial"/>
                <a:cs typeface="Arial"/>
              </a:rPr>
              <a:t>(</a:t>
            </a:r>
            <a:r>
              <a:rPr lang="en-US" sz="2400" b="1" i="1" dirty="0">
                <a:solidFill>
                  <a:srgbClr val="000090"/>
                </a:solidFill>
                <a:latin typeface="Arial"/>
                <a:cs typeface="Arial"/>
              </a:rPr>
              <a:t>EVM</a:t>
            </a:r>
            <a:r>
              <a:rPr lang="en-US" sz="2400" i="1" dirty="0">
                <a:solidFill>
                  <a:srgbClr val="000090"/>
                </a:solidFill>
                <a:latin typeface="Arial"/>
                <a:cs typeface="Arial"/>
              </a:rPr>
              <a:t> </a:t>
            </a:r>
            <a:r>
              <a:rPr lang="ru-RU" sz="2400" i="1" dirty="0">
                <a:solidFill>
                  <a:srgbClr val="000090"/>
                </a:solidFill>
                <a:latin typeface="Arial"/>
                <a:cs typeface="Arial"/>
              </a:rPr>
              <a:t>диаграмма</a:t>
            </a:r>
            <a:r>
              <a:rPr lang="en-US" sz="2400" i="1" dirty="0">
                <a:solidFill>
                  <a:srgbClr val="000090"/>
                </a:solidFill>
                <a:latin typeface="Arial"/>
                <a:cs typeface="Arial"/>
              </a:rPr>
              <a:t>)</a:t>
            </a:r>
          </a:p>
        </p:txBody>
      </p:sp>
      <p:cxnSp>
        <p:nvCxnSpPr>
          <p:cNvPr id="19" name="Straight Arrow Connector 18">
            <a:extLst>
              <a:ext uri="{FF2B5EF4-FFF2-40B4-BE49-F238E27FC236}">
                <a16:creationId xmlns:a16="http://schemas.microsoft.com/office/drawing/2014/main" id="{6912A929-5D40-DE42-9A26-ACB5DDA85FA4}"/>
              </a:ext>
            </a:extLst>
          </p:cNvPr>
          <p:cNvCxnSpPr/>
          <p:nvPr/>
        </p:nvCxnSpPr>
        <p:spPr>
          <a:xfrm flipV="1">
            <a:off x="8918117" y="1720055"/>
            <a:ext cx="0" cy="6976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7BA5577-C268-5942-8100-D5F30C7CEF80}"/>
              </a:ext>
            </a:extLst>
          </p:cNvPr>
          <p:cNvSpPr txBox="1"/>
          <p:nvPr/>
        </p:nvSpPr>
        <p:spPr>
          <a:xfrm>
            <a:off x="7966065" y="2381869"/>
            <a:ext cx="1120820" cy="369332"/>
          </a:xfrm>
          <a:prstGeom prst="rect">
            <a:avLst/>
          </a:prstGeom>
          <a:noFill/>
        </p:spPr>
        <p:txBody>
          <a:bodyPr wrap="none" rtlCol="0">
            <a:spAutoFit/>
          </a:bodyPr>
          <a:lstStyle/>
          <a:p>
            <a:r>
              <a:rPr lang="en-US" b="1" dirty="0">
                <a:solidFill>
                  <a:srgbClr val="FF0000"/>
                </a:solidFill>
              </a:rPr>
              <a:t>deadline</a:t>
            </a:r>
            <a:endParaRPr lang="ru-RU" b="1" dirty="0">
              <a:solidFill>
                <a:srgbClr val="FF0000"/>
              </a:solidFill>
            </a:endParaRPr>
          </a:p>
        </p:txBody>
      </p:sp>
      <p:sp>
        <p:nvSpPr>
          <p:cNvPr id="21" name="Oval 20">
            <a:extLst>
              <a:ext uri="{FF2B5EF4-FFF2-40B4-BE49-F238E27FC236}">
                <a16:creationId xmlns:a16="http://schemas.microsoft.com/office/drawing/2014/main" id="{B2DE937E-7094-6042-9F9B-45E7D6623445}"/>
              </a:ext>
            </a:extLst>
          </p:cNvPr>
          <p:cNvSpPr/>
          <p:nvPr/>
        </p:nvSpPr>
        <p:spPr>
          <a:xfrm>
            <a:off x="5897776" y="5793152"/>
            <a:ext cx="725606" cy="51860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2" name="Oval 21">
            <a:extLst>
              <a:ext uri="{FF2B5EF4-FFF2-40B4-BE49-F238E27FC236}">
                <a16:creationId xmlns:a16="http://schemas.microsoft.com/office/drawing/2014/main" id="{924CAF0D-0E37-A443-A857-484BFE9A6E4D}"/>
              </a:ext>
            </a:extLst>
          </p:cNvPr>
          <p:cNvSpPr/>
          <p:nvPr/>
        </p:nvSpPr>
        <p:spPr>
          <a:xfrm>
            <a:off x="8408704" y="5793152"/>
            <a:ext cx="725606" cy="518607"/>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D9C32DC7-9ACE-DB4C-9677-87BE20FAE83C}"/>
              </a:ext>
            </a:extLst>
          </p:cNvPr>
          <p:cNvSpPr txBox="1"/>
          <p:nvPr/>
        </p:nvSpPr>
        <p:spPr>
          <a:xfrm>
            <a:off x="4849360" y="2217672"/>
            <a:ext cx="1327608" cy="400110"/>
          </a:xfrm>
          <a:prstGeom prst="rect">
            <a:avLst/>
          </a:prstGeom>
          <a:noFill/>
        </p:spPr>
        <p:txBody>
          <a:bodyPr wrap="none" rtlCol="0">
            <a:spAutoFit/>
          </a:bodyPr>
          <a:lstStyle/>
          <a:p>
            <a:r>
              <a:rPr lang="en-US" sz="2000" i="1" dirty="0">
                <a:solidFill>
                  <a:srgbClr val="002060"/>
                </a:solidFill>
              </a:rPr>
              <a:t>initial plan</a:t>
            </a:r>
            <a:endParaRPr lang="ru-RU" sz="2000" i="1" dirty="0">
              <a:solidFill>
                <a:srgbClr val="002060"/>
              </a:solidFill>
            </a:endParaRPr>
          </a:p>
        </p:txBody>
      </p:sp>
      <p:cxnSp>
        <p:nvCxnSpPr>
          <p:cNvPr id="24" name="Straight Arrow Connector 23">
            <a:extLst>
              <a:ext uri="{FF2B5EF4-FFF2-40B4-BE49-F238E27FC236}">
                <a16:creationId xmlns:a16="http://schemas.microsoft.com/office/drawing/2014/main" id="{61E719FF-F9AA-8049-B020-D4D6148A43D8}"/>
              </a:ext>
            </a:extLst>
          </p:cNvPr>
          <p:cNvCxnSpPr>
            <a:cxnSpLocks/>
          </p:cNvCxnSpPr>
          <p:nvPr/>
        </p:nvCxnSpPr>
        <p:spPr>
          <a:xfrm>
            <a:off x="5885681" y="2607321"/>
            <a:ext cx="217920" cy="152920"/>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39CA0B5-8CEC-2141-9C12-63CADB9B328A}"/>
              </a:ext>
            </a:extLst>
          </p:cNvPr>
          <p:cNvSpPr txBox="1"/>
          <p:nvPr/>
        </p:nvSpPr>
        <p:spPr>
          <a:xfrm>
            <a:off x="6623382" y="3145432"/>
            <a:ext cx="1537600" cy="400110"/>
          </a:xfrm>
          <a:prstGeom prst="rect">
            <a:avLst/>
          </a:prstGeom>
          <a:noFill/>
        </p:spPr>
        <p:txBody>
          <a:bodyPr wrap="none" rtlCol="0">
            <a:spAutoFit/>
          </a:bodyPr>
          <a:lstStyle/>
          <a:p>
            <a:r>
              <a:rPr lang="en-US" sz="2000" i="1" dirty="0">
                <a:solidFill>
                  <a:srgbClr val="002060"/>
                </a:solidFill>
              </a:rPr>
              <a:t>current plan</a:t>
            </a:r>
            <a:endParaRPr lang="ru-RU" sz="2000" i="1" dirty="0">
              <a:solidFill>
                <a:srgbClr val="002060"/>
              </a:solidFill>
            </a:endParaRPr>
          </a:p>
        </p:txBody>
      </p:sp>
      <p:cxnSp>
        <p:nvCxnSpPr>
          <p:cNvPr id="27" name="Straight Arrow Connector 26">
            <a:extLst>
              <a:ext uri="{FF2B5EF4-FFF2-40B4-BE49-F238E27FC236}">
                <a16:creationId xmlns:a16="http://schemas.microsoft.com/office/drawing/2014/main" id="{A49D4191-B587-A545-BEB3-32E104300E5B}"/>
              </a:ext>
            </a:extLst>
          </p:cNvPr>
          <p:cNvCxnSpPr>
            <a:cxnSpLocks/>
          </p:cNvCxnSpPr>
          <p:nvPr/>
        </p:nvCxnSpPr>
        <p:spPr>
          <a:xfrm flipH="1" flipV="1">
            <a:off x="6643859" y="2995324"/>
            <a:ext cx="276179" cy="228465"/>
          </a:xfrm>
          <a:prstGeom prst="straightConnector1">
            <a:avLst/>
          </a:prstGeom>
          <a:ln w="38100">
            <a:solidFill>
              <a:srgbClr val="00206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3404A9BA-B815-8146-BA98-D2D7D962903A}"/>
              </a:ext>
            </a:extLst>
          </p:cNvPr>
          <p:cNvCxnSpPr/>
          <p:nvPr/>
        </p:nvCxnSpPr>
        <p:spPr>
          <a:xfrm>
            <a:off x="1154105" y="1980339"/>
            <a:ext cx="806116" cy="0"/>
          </a:xfrm>
          <a:prstGeom prst="line">
            <a:avLst/>
          </a:prstGeom>
          <a:ln w="19050">
            <a:solidFill>
              <a:srgbClr val="002060"/>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8F99E47A-7435-124D-ADE2-33A2F42497CB}"/>
              </a:ext>
            </a:extLst>
          </p:cNvPr>
          <p:cNvCxnSpPr/>
          <p:nvPr/>
        </p:nvCxnSpPr>
        <p:spPr>
          <a:xfrm>
            <a:off x="1150089" y="2265091"/>
            <a:ext cx="806116"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12B9EF7-0972-0F48-B594-2785E621CFD5}"/>
              </a:ext>
            </a:extLst>
          </p:cNvPr>
          <p:cNvCxnSpPr/>
          <p:nvPr/>
        </p:nvCxnSpPr>
        <p:spPr>
          <a:xfrm>
            <a:off x="1134052" y="2542054"/>
            <a:ext cx="806116" cy="0"/>
          </a:xfrm>
          <a:prstGeom prst="line">
            <a:avLst/>
          </a:prstGeom>
          <a:ln w="19050">
            <a:solidFill>
              <a:srgbClr val="00B050"/>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A56DC7D7-0246-2240-99A3-EF9441AB2820}"/>
              </a:ext>
            </a:extLst>
          </p:cNvPr>
          <p:cNvSpPr txBox="1"/>
          <p:nvPr/>
        </p:nvSpPr>
        <p:spPr>
          <a:xfrm>
            <a:off x="2329739" y="1759577"/>
            <a:ext cx="957313" cy="923330"/>
          </a:xfrm>
          <a:prstGeom prst="rect">
            <a:avLst/>
          </a:prstGeom>
          <a:noFill/>
        </p:spPr>
        <p:txBody>
          <a:bodyPr wrap="none" rtlCol="0">
            <a:spAutoFit/>
          </a:bodyPr>
          <a:lstStyle/>
          <a:p>
            <a:r>
              <a:rPr lang="ru-RU" dirty="0">
                <a:solidFill>
                  <a:srgbClr val="002060"/>
                </a:solidFill>
              </a:rPr>
              <a:t>план</a:t>
            </a:r>
          </a:p>
          <a:p>
            <a:r>
              <a:rPr lang="ru-RU" dirty="0">
                <a:solidFill>
                  <a:srgbClr val="FF0000"/>
                </a:solidFill>
              </a:rPr>
              <a:t>закупки</a:t>
            </a:r>
          </a:p>
          <a:p>
            <a:r>
              <a:rPr lang="ru-RU" dirty="0">
                <a:solidFill>
                  <a:srgbClr val="00B050"/>
                </a:solidFill>
              </a:rPr>
              <a:t>работы</a:t>
            </a:r>
          </a:p>
        </p:txBody>
      </p:sp>
      <p:cxnSp>
        <p:nvCxnSpPr>
          <p:cNvPr id="31" name="Straight Arrow Connector 30">
            <a:extLst>
              <a:ext uri="{FF2B5EF4-FFF2-40B4-BE49-F238E27FC236}">
                <a16:creationId xmlns:a16="http://schemas.microsoft.com/office/drawing/2014/main" id="{0649308F-E3B9-0948-982E-E5E746ECCA86}"/>
              </a:ext>
            </a:extLst>
          </p:cNvPr>
          <p:cNvCxnSpPr/>
          <p:nvPr/>
        </p:nvCxnSpPr>
        <p:spPr>
          <a:xfrm>
            <a:off x="5108301" y="3441841"/>
            <a:ext cx="1036983" cy="0"/>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A51F5CAE-E53D-5C48-80CB-6ED7A801D2FB}"/>
              </a:ext>
            </a:extLst>
          </p:cNvPr>
          <p:cNvSpPr txBox="1"/>
          <p:nvPr/>
        </p:nvSpPr>
        <p:spPr>
          <a:xfrm>
            <a:off x="3796132" y="3223740"/>
            <a:ext cx="1252266" cy="400110"/>
          </a:xfrm>
          <a:prstGeom prst="rect">
            <a:avLst/>
          </a:prstGeom>
          <a:noFill/>
        </p:spPr>
        <p:txBody>
          <a:bodyPr wrap="none" rtlCol="0">
            <a:spAutoFit/>
          </a:bodyPr>
          <a:lstStyle/>
          <a:p>
            <a:r>
              <a:rPr lang="ru-RU" sz="2000" b="1" dirty="0">
                <a:solidFill>
                  <a:srgbClr val="0070C0"/>
                </a:solidFill>
              </a:rPr>
              <a:t>266</a:t>
            </a:r>
            <a:r>
              <a:rPr lang="en-US" sz="2000" b="1" dirty="0">
                <a:solidFill>
                  <a:srgbClr val="0070C0"/>
                </a:solidFill>
              </a:rPr>
              <a:t>,</a:t>
            </a:r>
            <a:r>
              <a:rPr lang="ru-RU" sz="2000" b="1" dirty="0">
                <a:solidFill>
                  <a:srgbClr val="0070C0"/>
                </a:solidFill>
              </a:rPr>
              <a:t>8 </a:t>
            </a:r>
            <a:r>
              <a:rPr lang="en-US" sz="2000" b="1" dirty="0">
                <a:solidFill>
                  <a:srgbClr val="002060"/>
                </a:solidFill>
              </a:rPr>
              <a:t>M$</a:t>
            </a:r>
            <a:endParaRPr lang="ru-RU" sz="2000" b="1" dirty="0">
              <a:solidFill>
                <a:srgbClr val="002060"/>
              </a:solidFill>
            </a:endParaRPr>
          </a:p>
        </p:txBody>
      </p:sp>
    </p:spTree>
    <p:extLst>
      <p:ext uri="{BB962C8B-B14F-4D97-AF65-F5344CB8AC3E}">
        <p14:creationId xmlns:p14="http://schemas.microsoft.com/office/powerpoint/2010/main" val="2529527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bg-BG"/>
              <a:t>В. Кекелидзе, КК </a:t>
            </a:r>
            <a:r>
              <a:rPr lang="en-GB"/>
              <a:t>NICA</a:t>
            </a:r>
            <a:endParaRPr lang="ru-RU"/>
          </a:p>
        </p:txBody>
      </p:sp>
      <p:sp>
        <p:nvSpPr>
          <p:cNvPr id="6" name="Slide Number Placeholder 5"/>
          <p:cNvSpPr>
            <a:spLocks noGrp="1"/>
          </p:cNvSpPr>
          <p:nvPr>
            <p:ph type="sldNum" sz="quarter" idx="12"/>
          </p:nvPr>
        </p:nvSpPr>
        <p:spPr/>
        <p:txBody>
          <a:bodyPr/>
          <a:lstStyle/>
          <a:p>
            <a:fld id="{4480217B-8183-4E7A-98AC-12846F6965A4}" type="slidenum">
              <a:rPr lang="ru-RU" smtClean="0"/>
              <a:pPr/>
              <a:t>41</a:t>
            </a:fld>
            <a:endParaRPr lang="ru-RU"/>
          </a:p>
        </p:txBody>
      </p:sp>
      <p:sp>
        <p:nvSpPr>
          <p:cNvPr id="9" name="Rectangle 8"/>
          <p:cNvSpPr/>
          <p:nvPr/>
        </p:nvSpPr>
        <p:spPr>
          <a:xfrm>
            <a:off x="2814926" y="2228671"/>
            <a:ext cx="3204874" cy="1200329"/>
          </a:xfrm>
          <a:prstGeom prst="rect">
            <a:avLst/>
          </a:prstGeom>
        </p:spPr>
        <p:txBody>
          <a:bodyPr wrap="none">
            <a:spAutoFit/>
          </a:bodyPr>
          <a:lstStyle/>
          <a:p>
            <a:pPr algn="ctr"/>
            <a:r>
              <a:rPr lang="ru-RU" sz="3600" b="1" dirty="0">
                <a:solidFill>
                  <a:srgbClr val="000090"/>
                </a:solidFill>
              </a:rPr>
              <a:t>Спасибо </a:t>
            </a:r>
          </a:p>
          <a:p>
            <a:pPr algn="ctr"/>
            <a:r>
              <a:rPr lang="ru-RU" sz="3600" b="1" dirty="0">
                <a:solidFill>
                  <a:srgbClr val="000090"/>
                </a:solidFill>
              </a:rPr>
              <a:t>за внимание!</a:t>
            </a:r>
            <a:endParaRPr lang="en-US" sz="3600" b="1" dirty="0">
              <a:solidFill>
                <a:srgbClr val="000090"/>
              </a:solidFill>
            </a:endParaRPr>
          </a:p>
        </p:txBody>
      </p:sp>
      <p:sp>
        <p:nvSpPr>
          <p:cNvPr id="2" name="Date Placeholder 1">
            <a:extLst>
              <a:ext uri="{FF2B5EF4-FFF2-40B4-BE49-F238E27FC236}">
                <a16:creationId xmlns:a16="http://schemas.microsoft.com/office/drawing/2014/main" id="{C5B4E63B-17AF-6449-9362-CCC13E6926CF}"/>
              </a:ext>
            </a:extLst>
          </p:cNvPr>
          <p:cNvSpPr>
            <a:spLocks noGrp="1"/>
          </p:cNvSpPr>
          <p:nvPr>
            <p:ph type="dt" sz="half" idx="10"/>
          </p:nvPr>
        </p:nvSpPr>
        <p:spPr/>
        <p:txBody>
          <a:bodyPr/>
          <a:lstStyle/>
          <a:p>
            <a:pPr>
              <a:defRPr/>
            </a:pPr>
            <a:r>
              <a:rPr lang="ru-RU"/>
              <a:t>8 апреля 2020</a:t>
            </a:r>
          </a:p>
        </p:txBody>
      </p:sp>
    </p:spTree>
    <p:extLst>
      <p:ext uri="{BB962C8B-B14F-4D97-AF65-F5344CB8AC3E}">
        <p14:creationId xmlns:p14="http://schemas.microsoft.com/office/powerpoint/2010/main" val="6623866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Номер слайда 1">
            <a:extLst>
              <a:ext uri="{FF2B5EF4-FFF2-40B4-BE49-F238E27FC236}">
                <a16:creationId xmlns:a16="http://schemas.microsoft.com/office/drawing/2014/main" id="{9B0D9F66-1259-764D-B909-90D5CD8B9029}"/>
              </a:ext>
            </a:extLst>
          </p:cNvPr>
          <p:cNvSpPr>
            <a:spLocks noGrp="1"/>
          </p:cNvSpPr>
          <p:nvPr>
            <p:ph type="sldNum" sz="quarter" idx="12"/>
          </p:nvPr>
        </p:nvSpPr>
        <p:spPr bwMode="auto">
          <a:xfrm>
            <a:off x="7010400" y="6492875"/>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5CC22908-D2B3-ED43-AEEF-6261751E3627}" type="slidenum">
              <a:rPr lang="ru-RU" altLang="ru-RU" sz="1200">
                <a:solidFill>
                  <a:srgbClr val="898989"/>
                </a:solidFill>
              </a:rPr>
              <a:pPr>
                <a:spcBef>
                  <a:spcPct val="0"/>
                </a:spcBef>
                <a:buFontTx/>
                <a:buNone/>
              </a:pPr>
              <a:t>5</a:t>
            </a:fld>
            <a:endParaRPr lang="ru-RU" altLang="ru-RU" sz="1200">
              <a:solidFill>
                <a:srgbClr val="898989"/>
              </a:solidFill>
            </a:endParaRPr>
          </a:p>
        </p:txBody>
      </p:sp>
      <p:sp>
        <p:nvSpPr>
          <p:cNvPr id="14341" name="TextBox 3">
            <a:extLst>
              <a:ext uri="{FF2B5EF4-FFF2-40B4-BE49-F238E27FC236}">
                <a16:creationId xmlns:a16="http://schemas.microsoft.com/office/drawing/2014/main" id="{383C46F6-AAFD-A94C-A205-C6605F2228B8}"/>
              </a:ext>
            </a:extLst>
          </p:cNvPr>
          <p:cNvSpPr txBox="1">
            <a:spLocks noChangeArrowheads="1"/>
          </p:cNvSpPr>
          <p:nvPr/>
        </p:nvSpPr>
        <p:spPr bwMode="auto">
          <a:xfrm>
            <a:off x="234950" y="188913"/>
            <a:ext cx="8963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u-RU" altLang="ru-RU" sz="2400" b="1" dirty="0">
                <a:solidFill>
                  <a:srgbClr val="140076"/>
                </a:solidFill>
                <a:latin typeface="Arial" panose="020B0604020202020204" pitchFamily="34" charset="0"/>
                <a:cs typeface="Arial" panose="020B0604020202020204" pitchFamily="34" charset="0"/>
              </a:rPr>
              <a:t>Система питания и эвакуации энергии</a:t>
            </a:r>
            <a:endParaRPr lang="en-US" altLang="ru-RU" sz="2400" b="1" dirty="0">
              <a:solidFill>
                <a:srgbClr val="140076"/>
              </a:solidFill>
              <a:latin typeface="Arial" panose="020B0604020202020204" pitchFamily="34" charset="0"/>
              <a:cs typeface="Arial" panose="020B0604020202020204" pitchFamily="34" charset="0"/>
            </a:endParaRPr>
          </a:p>
        </p:txBody>
      </p:sp>
      <p:pic>
        <p:nvPicPr>
          <p:cNvPr id="14342" name="Picture 9" descr="D:\Загрузки Chrom\IMG_20191111_100435.jpg">
            <a:extLst>
              <a:ext uri="{FF2B5EF4-FFF2-40B4-BE49-F238E27FC236}">
                <a16:creationId xmlns:a16="http://schemas.microsoft.com/office/drawing/2014/main" id="{8841CB7E-9E0B-E449-86EE-1287626A1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097"/>
          <a:stretch>
            <a:fillRect/>
          </a:stretch>
        </p:blipFill>
        <p:spPr bwMode="auto">
          <a:xfrm>
            <a:off x="118292" y="780902"/>
            <a:ext cx="7231016" cy="433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кругленная прямоугольная выноска 10">
            <a:extLst>
              <a:ext uri="{FF2B5EF4-FFF2-40B4-BE49-F238E27FC236}">
                <a16:creationId xmlns:a16="http://schemas.microsoft.com/office/drawing/2014/main" id="{508AE976-DF9F-0844-B4D7-94A57B97AEE9}"/>
              </a:ext>
            </a:extLst>
          </p:cNvPr>
          <p:cNvSpPr/>
          <p:nvPr/>
        </p:nvSpPr>
        <p:spPr>
          <a:xfrm>
            <a:off x="457200" y="4183061"/>
            <a:ext cx="1569457" cy="232822"/>
          </a:xfrm>
          <a:prstGeom prst="wedgeRoundRectCallout">
            <a:avLst>
              <a:gd name="adj1" fmla="val -47583"/>
              <a:gd name="adj2" fmla="val 253970"/>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источники питания</a:t>
            </a:r>
          </a:p>
        </p:txBody>
      </p:sp>
      <p:sp>
        <p:nvSpPr>
          <p:cNvPr id="12" name="Скругленная прямоугольная выноска 11">
            <a:extLst>
              <a:ext uri="{FF2B5EF4-FFF2-40B4-BE49-F238E27FC236}">
                <a16:creationId xmlns:a16="http://schemas.microsoft.com/office/drawing/2014/main" id="{FFAD77FA-0060-DA46-BF7A-40E1F204E6FB}"/>
              </a:ext>
            </a:extLst>
          </p:cNvPr>
          <p:cNvSpPr/>
          <p:nvPr/>
        </p:nvSpPr>
        <p:spPr>
          <a:xfrm>
            <a:off x="118292" y="3277758"/>
            <a:ext cx="1223962" cy="320253"/>
          </a:xfrm>
          <a:prstGeom prst="wedgeRoundRectCallout">
            <a:avLst>
              <a:gd name="adj1" fmla="val 17799"/>
              <a:gd name="adj2" fmla="val -270197"/>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эквивалентная нагрузка</a:t>
            </a:r>
          </a:p>
        </p:txBody>
      </p:sp>
      <p:sp>
        <p:nvSpPr>
          <p:cNvPr id="13" name="Скругленная прямоугольная выноска 12">
            <a:extLst>
              <a:ext uri="{FF2B5EF4-FFF2-40B4-BE49-F238E27FC236}">
                <a16:creationId xmlns:a16="http://schemas.microsoft.com/office/drawing/2014/main" id="{55342328-4A2A-844D-A359-95FA118F19B1}"/>
              </a:ext>
            </a:extLst>
          </p:cNvPr>
          <p:cNvSpPr/>
          <p:nvPr/>
        </p:nvSpPr>
        <p:spPr>
          <a:xfrm>
            <a:off x="3348037" y="1880761"/>
            <a:ext cx="1223963" cy="185738"/>
          </a:xfrm>
          <a:prstGeom prst="wedgeRoundRectCallout">
            <a:avLst>
              <a:gd name="adj1" fmla="val -85260"/>
              <a:gd name="adj2" fmla="val 302664"/>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коммутаторы</a:t>
            </a:r>
          </a:p>
        </p:txBody>
      </p:sp>
      <p:sp>
        <p:nvSpPr>
          <p:cNvPr id="14" name="Скругленная прямоугольная выноска 13">
            <a:extLst>
              <a:ext uri="{FF2B5EF4-FFF2-40B4-BE49-F238E27FC236}">
                <a16:creationId xmlns:a16="http://schemas.microsoft.com/office/drawing/2014/main" id="{017597AB-ABC3-004A-852C-E36FFB5EF515}"/>
              </a:ext>
            </a:extLst>
          </p:cNvPr>
          <p:cNvSpPr/>
          <p:nvPr/>
        </p:nvSpPr>
        <p:spPr>
          <a:xfrm>
            <a:off x="2181269" y="1211704"/>
            <a:ext cx="1449658" cy="402784"/>
          </a:xfrm>
          <a:prstGeom prst="wedgeRoundRectCallout">
            <a:avLst>
              <a:gd name="adj1" fmla="val -57047"/>
              <a:gd name="adj2" fmla="val 250755"/>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a:t>ключи эвакуации энергии</a:t>
            </a:r>
          </a:p>
        </p:txBody>
      </p:sp>
      <p:sp>
        <p:nvSpPr>
          <p:cNvPr id="15" name="Скругленная прямоугольная выноска 14">
            <a:extLst>
              <a:ext uri="{FF2B5EF4-FFF2-40B4-BE49-F238E27FC236}">
                <a16:creationId xmlns:a16="http://schemas.microsoft.com/office/drawing/2014/main" id="{89658F87-0FBE-8D45-B6D8-F582FC91F38B}"/>
              </a:ext>
            </a:extLst>
          </p:cNvPr>
          <p:cNvSpPr/>
          <p:nvPr/>
        </p:nvSpPr>
        <p:spPr>
          <a:xfrm>
            <a:off x="4716463" y="1877405"/>
            <a:ext cx="1521440" cy="185738"/>
          </a:xfrm>
          <a:prstGeom prst="wedgeRoundRectCallout">
            <a:avLst>
              <a:gd name="adj1" fmla="val -64507"/>
              <a:gd name="adj2" fmla="val 406596"/>
              <a:gd name="adj3" fmla="val 16667"/>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lang="ru-RU" sz="1200" dirty="0" err="1"/>
              <a:t>шино</a:t>
            </a:r>
            <a:r>
              <a:rPr lang="ru-RU" sz="1200" dirty="0"/>
              <a:t>-проводы</a:t>
            </a:r>
          </a:p>
        </p:txBody>
      </p:sp>
      <p:pic>
        <p:nvPicPr>
          <p:cNvPr id="16" name="Рисунок 8" descr="IMG_20191011_100323.jpg">
            <a:extLst>
              <a:ext uri="{FF2B5EF4-FFF2-40B4-BE49-F238E27FC236}">
                <a16:creationId xmlns:a16="http://schemas.microsoft.com/office/drawing/2014/main" id="{B16B453F-AFD5-E241-B49E-A41861E4F4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8746" y="3616674"/>
            <a:ext cx="3636962" cy="272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Рисунок 10" descr="IMG_20191011_100242.jpg">
            <a:extLst>
              <a:ext uri="{FF2B5EF4-FFF2-40B4-BE49-F238E27FC236}">
                <a16:creationId xmlns:a16="http://schemas.microsoft.com/office/drawing/2014/main" id="{543A2A40-45E9-0340-BD7C-3DF6C1E4F139}"/>
              </a:ext>
            </a:extLst>
          </p:cNvPr>
          <p:cNvPicPr>
            <a:picLocks noChangeAspect="1"/>
          </p:cNvPicPr>
          <p:nvPr/>
        </p:nvPicPr>
        <p:blipFill>
          <a:blip r:embed="rId4">
            <a:extLst>
              <a:ext uri="{28A0092B-C50C-407E-A947-70E740481C1C}">
                <a14:useLocalDpi xmlns:a14="http://schemas.microsoft.com/office/drawing/2010/main" val="0"/>
              </a:ext>
            </a:extLst>
          </a:blip>
          <a:srcRect t="4922" r="27815" b="9770"/>
          <a:stretch>
            <a:fillRect/>
          </a:stretch>
        </p:blipFill>
        <p:spPr bwMode="auto">
          <a:xfrm>
            <a:off x="2854167" y="4183061"/>
            <a:ext cx="2400082" cy="2126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4B82FB78-1B60-A645-8D65-18BB308A49EF}"/>
              </a:ext>
            </a:extLst>
          </p:cNvPr>
          <p:cNvSpPr txBox="1"/>
          <p:nvPr/>
        </p:nvSpPr>
        <p:spPr>
          <a:xfrm>
            <a:off x="6237903" y="808253"/>
            <a:ext cx="2787805" cy="1754326"/>
          </a:xfrm>
          <a:prstGeom prst="rect">
            <a:avLst/>
          </a:prstGeom>
          <a:solidFill>
            <a:schemeClr val="bg2">
              <a:lumMod val="20000"/>
              <a:lumOff val="80000"/>
            </a:schemeClr>
          </a:solidFill>
        </p:spPr>
        <p:txBody>
          <a:bodyPr wrap="square">
            <a:spAutoFit/>
          </a:bodyPr>
          <a:lstStyle/>
          <a:p>
            <a:pPr eaLnBrk="1" fontAlgn="auto" hangingPunct="1">
              <a:spcBef>
                <a:spcPts val="0"/>
              </a:spcBef>
              <a:spcAft>
                <a:spcPts val="0"/>
              </a:spcAft>
              <a:buClr>
                <a:srgbClr val="FF0000"/>
              </a:buClr>
              <a:defRPr/>
            </a:pPr>
            <a:r>
              <a:rPr lang="ru-RU" dirty="0">
                <a:solidFill>
                  <a:srgbClr val="002060"/>
                </a:solidFill>
                <a:latin typeface="Arial" panose="020B0604020202020204" pitchFamily="34" charset="0"/>
                <a:cs typeface="Arial" panose="020B0604020202020204" pitchFamily="34" charset="0"/>
              </a:rPr>
              <a:t>Готовность:</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основные ИП -98%</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системы</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a:t>
            </a:r>
            <a:r>
              <a:rPr lang="ru-RU" i="1" dirty="0" err="1">
                <a:solidFill>
                  <a:srgbClr val="002060"/>
                </a:solidFill>
                <a:latin typeface="Arial" panose="020B0604020202020204" pitchFamily="34" charset="0"/>
                <a:cs typeface="Arial" panose="020B0604020202020204" pitchFamily="34" charset="0"/>
              </a:rPr>
              <a:t>шино</a:t>
            </a:r>
            <a:r>
              <a:rPr lang="ru-RU" i="1" dirty="0">
                <a:solidFill>
                  <a:srgbClr val="002060"/>
                </a:solidFill>
                <a:latin typeface="Arial" panose="020B0604020202020204" pitchFamily="34" charset="0"/>
                <a:cs typeface="Arial" panose="020B0604020202020204" pitchFamily="34" charset="0"/>
              </a:rPr>
              <a:t>-проводов - 80%</a:t>
            </a: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управляющая</a:t>
            </a:r>
          </a:p>
          <a:p>
            <a:pPr algn="r" eaLnBrk="1" fontAlgn="auto" hangingPunct="1">
              <a:spcBef>
                <a:spcPts val="0"/>
              </a:spcBef>
              <a:spcAft>
                <a:spcPts val="0"/>
              </a:spcAft>
              <a:buClr>
                <a:srgbClr val="FF0000"/>
              </a:buClr>
              <a:defRPr/>
            </a:pPr>
            <a:r>
              <a:rPr lang="ru-RU" i="1" dirty="0">
                <a:solidFill>
                  <a:srgbClr val="002060"/>
                </a:solidFill>
                <a:latin typeface="Arial" panose="020B0604020202020204" pitchFamily="34" charset="0"/>
                <a:cs typeface="Arial" panose="020B0604020202020204" pitchFamily="34" charset="0"/>
              </a:rPr>
              <a:t> аппаратура - 95%</a:t>
            </a:r>
            <a:endParaRPr lang="en-US" i="1" dirty="0">
              <a:solidFill>
                <a:srgbClr val="00206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C2C06E1C-ED8A-C74E-BCD4-60DA1CFAADC3}"/>
              </a:ext>
            </a:extLst>
          </p:cNvPr>
          <p:cNvSpPr/>
          <p:nvPr/>
        </p:nvSpPr>
        <p:spPr>
          <a:xfrm>
            <a:off x="234950" y="5468658"/>
            <a:ext cx="2400082" cy="646331"/>
          </a:xfrm>
          <a:prstGeom prst="rect">
            <a:avLst/>
          </a:prstGeom>
          <a:solidFill>
            <a:srgbClr val="CBFFFB"/>
          </a:solidFill>
        </p:spPr>
        <p:txBody>
          <a:bodyPr wrap="square">
            <a:spAutoFit/>
          </a:bodyPr>
          <a:lstStyle/>
          <a:p>
            <a:pPr algn="ctr">
              <a:buClr>
                <a:srgbClr val="FF0000"/>
              </a:buClr>
              <a:defRPr/>
            </a:pPr>
            <a:r>
              <a:rPr lang="ru-RU" dirty="0">
                <a:solidFill>
                  <a:srgbClr val="002060"/>
                </a:solidFill>
                <a:latin typeface="Arial" panose="020B0604020202020204" pitchFamily="34" charset="0"/>
                <a:cs typeface="Arial" panose="020B0604020202020204" pitchFamily="34" charset="0"/>
              </a:rPr>
              <a:t>Запуск и наладка</a:t>
            </a:r>
          </a:p>
          <a:p>
            <a:pPr algn="ctr">
              <a:buClr>
                <a:srgbClr val="FF0000"/>
              </a:buClr>
              <a:defRPr/>
            </a:pPr>
            <a:r>
              <a:rPr lang="ru-RU" b="1" dirty="0">
                <a:solidFill>
                  <a:srgbClr val="FF0000"/>
                </a:solidFill>
                <a:latin typeface="Arial" panose="020B0604020202020204" pitchFamily="34" charset="0"/>
                <a:cs typeface="Arial" panose="020B0604020202020204" pitchFamily="34" charset="0"/>
              </a:rPr>
              <a:t>10-12.2019</a:t>
            </a:r>
            <a:endParaRPr lang="en-US" b="1" dirty="0">
              <a:solidFill>
                <a:srgbClr val="FF0000"/>
              </a:solidFill>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97760B24-0278-284E-94CA-60C80CA96323}"/>
              </a:ext>
            </a:extLst>
          </p:cNvPr>
          <p:cNvSpPr>
            <a:spLocks noGrp="1"/>
          </p:cNvSpPr>
          <p:nvPr>
            <p:ph type="dt" sz="half" idx="10"/>
          </p:nvPr>
        </p:nvSpPr>
        <p:spPr>
          <a:xfrm>
            <a:off x="457200" y="6337825"/>
            <a:ext cx="2133600" cy="476250"/>
          </a:xfrm>
        </p:spPr>
        <p:txBody>
          <a:bodyPr anchor="b"/>
          <a:lstStyle/>
          <a:p>
            <a:r>
              <a:rPr lang="ru-RU"/>
              <a:t>8 апреля 2020</a:t>
            </a:r>
            <a:endParaRPr lang="en-US"/>
          </a:p>
        </p:txBody>
      </p:sp>
      <p:sp>
        <p:nvSpPr>
          <p:cNvPr id="4" name="Footer Placeholder 3">
            <a:extLst>
              <a:ext uri="{FF2B5EF4-FFF2-40B4-BE49-F238E27FC236}">
                <a16:creationId xmlns:a16="http://schemas.microsoft.com/office/drawing/2014/main" id="{695A9E16-8414-8C46-A0BA-69B44F2F4F44}"/>
              </a:ext>
            </a:extLst>
          </p:cNvPr>
          <p:cNvSpPr>
            <a:spLocks noGrp="1"/>
          </p:cNvSpPr>
          <p:nvPr>
            <p:ph type="ftr" sz="quarter" idx="11"/>
          </p:nvPr>
        </p:nvSpPr>
        <p:spPr>
          <a:xfrm>
            <a:off x="3124199" y="6337825"/>
            <a:ext cx="3230301" cy="476250"/>
          </a:xfrm>
        </p:spPr>
        <p:txBody>
          <a:bodyPr anchor="b"/>
          <a:lstStyle/>
          <a:p>
            <a:r>
              <a:rPr lang="ru-RU"/>
              <a:t>В. Кекелидзе, КК </a:t>
            </a:r>
            <a:r>
              <a:rPr lang="en-GB"/>
              <a:t>NICA</a:t>
            </a:r>
            <a:endParaRPr lang="en-US" dirty="0"/>
          </a:p>
        </p:txBody>
      </p:sp>
    </p:spTree>
    <p:extLst>
      <p:ext uri="{BB962C8B-B14F-4D97-AF65-F5344CB8AC3E}">
        <p14:creationId xmlns:p14="http://schemas.microsoft.com/office/powerpoint/2010/main" val="975885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7D8E83-FF0B-8041-AFCF-7A6D105FD708}"/>
              </a:ext>
            </a:extLst>
          </p:cNvPr>
          <p:cNvSpPr>
            <a:spLocks noGrp="1"/>
          </p:cNvSpPr>
          <p:nvPr>
            <p:ph type="dt" sz="half" idx="10"/>
          </p:nvPr>
        </p:nvSpPr>
        <p:spPr/>
        <p:txBody>
          <a:bodyPr/>
          <a:lstStyle/>
          <a:p>
            <a:pPr>
              <a:defRPr/>
            </a:pPr>
            <a:r>
              <a:rPr lang="ru-RU"/>
              <a:t>8 апреля 2020</a:t>
            </a:r>
          </a:p>
        </p:txBody>
      </p:sp>
      <p:sp>
        <p:nvSpPr>
          <p:cNvPr id="3" name="Footer Placeholder 2">
            <a:extLst>
              <a:ext uri="{FF2B5EF4-FFF2-40B4-BE49-F238E27FC236}">
                <a16:creationId xmlns:a16="http://schemas.microsoft.com/office/drawing/2014/main" id="{B437B33F-B706-B045-9C27-A27CE16B0887}"/>
              </a:ext>
            </a:extLst>
          </p:cNvPr>
          <p:cNvSpPr>
            <a:spLocks noGrp="1"/>
          </p:cNvSpPr>
          <p:nvPr>
            <p:ph type="ftr" sz="quarter" idx="11"/>
          </p:nvPr>
        </p:nvSpPr>
        <p:spPr/>
        <p:txBody>
          <a:bodyPr/>
          <a:lstStyle/>
          <a:p>
            <a:pPr>
              <a:defRPr/>
            </a:pPr>
            <a:r>
              <a:rPr lang="ru-RU"/>
              <a:t>В. Кекелидзе, КК </a:t>
            </a:r>
            <a:r>
              <a:rPr lang="en-GB"/>
              <a:t>NICA</a:t>
            </a:r>
            <a:endParaRPr lang="ru-RU"/>
          </a:p>
        </p:txBody>
      </p:sp>
      <p:sp>
        <p:nvSpPr>
          <p:cNvPr id="4" name="Slide Number Placeholder 3">
            <a:extLst>
              <a:ext uri="{FF2B5EF4-FFF2-40B4-BE49-F238E27FC236}">
                <a16:creationId xmlns:a16="http://schemas.microsoft.com/office/drawing/2014/main" id="{E37D2C4A-0EC7-BD47-8702-5E466C274B2A}"/>
              </a:ext>
            </a:extLst>
          </p:cNvPr>
          <p:cNvSpPr>
            <a:spLocks noGrp="1"/>
          </p:cNvSpPr>
          <p:nvPr>
            <p:ph type="sldNum" sz="quarter" idx="12"/>
          </p:nvPr>
        </p:nvSpPr>
        <p:spPr/>
        <p:txBody>
          <a:bodyPr/>
          <a:lstStyle/>
          <a:p>
            <a:fld id="{0D407510-CD4E-4320-B1B7-E77576364A88}" type="slidenum">
              <a:rPr lang="ru-RU" smtClean="0"/>
              <a:pPr/>
              <a:t>6</a:t>
            </a:fld>
            <a:endParaRPr lang="ru-RU"/>
          </a:p>
        </p:txBody>
      </p:sp>
      <p:pic>
        <p:nvPicPr>
          <p:cNvPr id="6" name="Picture 5">
            <a:extLst>
              <a:ext uri="{FF2B5EF4-FFF2-40B4-BE49-F238E27FC236}">
                <a16:creationId xmlns:a16="http://schemas.microsoft.com/office/drawing/2014/main" id="{39394290-C28A-F944-971E-6EF967A14E79}"/>
              </a:ext>
            </a:extLst>
          </p:cNvPr>
          <p:cNvPicPr>
            <a:picLocks noChangeAspect="1"/>
          </p:cNvPicPr>
          <p:nvPr/>
        </p:nvPicPr>
        <p:blipFill>
          <a:blip r:embed="rId2"/>
          <a:stretch>
            <a:fillRect/>
          </a:stretch>
        </p:blipFill>
        <p:spPr>
          <a:xfrm>
            <a:off x="977899" y="994068"/>
            <a:ext cx="7679987" cy="5251157"/>
          </a:xfrm>
          <a:prstGeom prst="rect">
            <a:avLst/>
          </a:prstGeom>
        </p:spPr>
      </p:pic>
      <p:sp>
        <p:nvSpPr>
          <p:cNvPr id="5" name="TextBox 4">
            <a:extLst>
              <a:ext uri="{FF2B5EF4-FFF2-40B4-BE49-F238E27FC236}">
                <a16:creationId xmlns:a16="http://schemas.microsoft.com/office/drawing/2014/main" id="{888417B8-5D35-E04D-852F-D52426FCBB0B}"/>
              </a:ext>
            </a:extLst>
          </p:cNvPr>
          <p:cNvSpPr txBox="1"/>
          <p:nvPr/>
        </p:nvSpPr>
        <p:spPr>
          <a:xfrm>
            <a:off x="1025143" y="364364"/>
            <a:ext cx="7605993" cy="461665"/>
          </a:xfrm>
          <a:prstGeom prst="rect">
            <a:avLst/>
          </a:prstGeom>
          <a:noFill/>
        </p:spPr>
        <p:txBody>
          <a:bodyPr wrap="none" rtlCol="0">
            <a:spAutoFit/>
          </a:bodyPr>
          <a:lstStyle/>
          <a:p>
            <a:r>
              <a:rPr lang="ru-RU" sz="2400" b="1" dirty="0">
                <a:solidFill>
                  <a:srgbClr val="002060"/>
                </a:solidFill>
              </a:rPr>
              <a:t>Церемония запуска технологических испытаний</a:t>
            </a:r>
          </a:p>
        </p:txBody>
      </p:sp>
      <p:sp>
        <p:nvSpPr>
          <p:cNvPr id="7" name="TextBox 6">
            <a:extLst>
              <a:ext uri="{FF2B5EF4-FFF2-40B4-BE49-F238E27FC236}">
                <a16:creationId xmlns:a16="http://schemas.microsoft.com/office/drawing/2014/main" id="{332D1C11-1581-4E4C-86B1-21A69D4DCFA4}"/>
              </a:ext>
            </a:extLst>
          </p:cNvPr>
          <p:cNvSpPr txBox="1"/>
          <p:nvPr/>
        </p:nvSpPr>
        <p:spPr>
          <a:xfrm>
            <a:off x="3363015" y="5726701"/>
            <a:ext cx="2417970" cy="400110"/>
          </a:xfrm>
          <a:prstGeom prst="rect">
            <a:avLst/>
          </a:prstGeom>
          <a:noFill/>
        </p:spPr>
        <p:txBody>
          <a:bodyPr wrap="none" rtlCol="0">
            <a:spAutoFit/>
          </a:bodyPr>
          <a:lstStyle/>
          <a:p>
            <a:r>
              <a:rPr lang="ru-RU" sz="2000" i="1" dirty="0">
                <a:solidFill>
                  <a:schemeClr val="bg1"/>
                </a:solidFill>
              </a:rPr>
              <a:t>23 декабря 2019 г.</a:t>
            </a:r>
          </a:p>
        </p:txBody>
      </p:sp>
    </p:spTree>
    <p:extLst>
      <p:ext uri="{BB962C8B-B14F-4D97-AF65-F5344CB8AC3E}">
        <p14:creationId xmlns:p14="http://schemas.microsoft.com/office/powerpoint/2010/main" val="1965498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2659062" y="225677"/>
            <a:ext cx="4105611" cy="461665"/>
          </a:xfrm>
          <a:prstGeom prst="rect">
            <a:avLst/>
          </a:prstGeom>
          <a:solidFill>
            <a:srgbClr val="9DF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rgbClr val="000090"/>
                </a:solidFill>
                <a:latin typeface="Calibri" charset="0"/>
              </a:rPr>
              <a:t>План-график запуска Бустера</a:t>
            </a:r>
          </a:p>
        </p:txBody>
      </p:sp>
      <p:pic>
        <p:nvPicPr>
          <p:cNvPr id="4100" name="Picture 17" descr="D:\Library\RI\JINR\Проекты\NICA\SCMD\Доклады\index.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 y="76200"/>
            <a:ext cx="720725"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a:xfrm>
            <a:off x="457200" y="6334125"/>
            <a:ext cx="2133600" cy="476250"/>
          </a:xfrm>
        </p:spPr>
        <p:txBody>
          <a:bodyPr anchor="b"/>
          <a:lstStyle/>
          <a:p>
            <a:pPr>
              <a:defRPr/>
            </a:pPr>
            <a:r>
              <a:rPr lang="ru-RU"/>
              <a:t>8 апреля 2020</a:t>
            </a:r>
          </a:p>
        </p:txBody>
      </p:sp>
      <p:sp>
        <p:nvSpPr>
          <p:cNvPr id="4" name="Footer Placeholder 3"/>
          <p:cNvSpPr>
            <a:spLocks noGrp="1"/>
          </p:cNvSpPr>
          <p:nvPr>
            <p:ph type="ftr" sz="quarter" idx="11"/>
          </p:nvPr>
        </p:nvSpPr>
        <p:spPr>
          <a:xfrm>
            <a:off x="3124199" y="6334125"/>
            <a:ext cx="3056015" cy="476250"/>
          </a:xfrm>
        </p:spPr>
        <p:txBody>
          <a:bodyPr anchor="b"/>
          <a:lstStyle/>
          <a:p>
            <a:pPr>
              <a:defRPr/>
            </a:pPr>
            <a:r>
              <a:rPr lang="ru-RU"/>
              <a:t>В. Кекелидзе, КК </a:t>
            </a:r>
            <a:r>
              <a:rPr lang="en-GB"/>
              <a:t>NICA</a:t>
            </a:r>
            <a:endParaRPr lang="ru-RU" dirty="0"/>
          </a:p>
        </p:txBody>
      </p:sp>
      <p:sp>
        <p:nvSpPr>
          <p:cNvPr id="7" name="Slide Number Placeholder 6"/>
          <p:cNvSpPr>
            <a:spLocks noGrp="1"/>
          </p:cNvSpPr>
          <p:nvPr>
            <p:ph type="sldNum" sz="quarter" idx="12"/>
          </p:nvPr>
        </p:nvSpPr>
        <p:spPr>
          <a:xfrm>
            <a:off x="6553200" y="6334125"/>
            <a:ext cx="2133600" cy="476250"/>
          </a:xfrm>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FD34C4-2A1A-3741-85DA-9B0A599A6DE9}" type="slidenum">
              <a:rPr lang="ru-RU">
                <a:solidFill>
                  <a:srgbClr val="898989"/>
                </a:solidFill>
                <a:latin typeface="Calibri" charset="0"/>
              </a:rPr>
              <a:pPr eaLnBrk="1" hangingPunct="1"/>
              <a:t>7</a:t>
            </a:fld>
            <a:endParaRPr lang="ru-RU">
              <a:solidFill>
                <a:srgbClr val="898989"/>
              </a:solidFill>
              <a:latin typeface="Calibri" charset="0"/>
            </a:endParaRPr>
          </a:p>
        </p:txBody>
      </p:sp>
      <p:sp>
        <p:nvSpPr>
          <p:cNvPr id="4557" name="TextBox 29"/>
          <p:cNvSpPr txBox="1">
            <a:spLocks noChangeArrowheads="1"/>
          </p:cNvSpPr>
          <p:nvPr/>
        </p:nvSpPr>
        <p:spPr bwMode="auto">
          <a:xfrm>
            <a:off x="-254000" y="28194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ru-RU">
              <a:latin typeface="Calibri" charset="0"/>
            </a:endParaRPr>
          </a:p>
        </p:txBody>
      </p:sp>
      <p:pic>
        <p:nvPicPr>
          <p:cNvPr id="4558"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aphicFrame>
        <p:nvGraphicFramePr>
          <p:cNvPr id="16" name="Таблица 7">
            <a:extLst>
              <a:ext uri="{FF2B5EF4-FFF2-40B4-BE49-F238E27FC236}">
                <a16:creationId xmlns:a16="http://schemas.microsoft.com/office/drawing/2014/main" id="{9EEAD3EB-5F20-E14C-BF23-4EE1515F1517}"/>
              </a:ext>
            </a:extLst>
          </p:cNvPr>
          <p:cNvGraphicFramePr>
            <a:graphicFrameLocks noGrp="1"/>
          </p:cNvGraphicFramePr>
          <p:nvPr/>
        </p:nvGraphicFramePr>
        <p:xfrm>
          <a:off x="79375" y="1191126"/>
          <a:ext cx="8980410" cy="5143000"/>
        </p:xfrm>
        <a:graphic>
          <a:graphicData uri="http://schemas.openxmlformats.org/drawingml/2006/table">
            <a:tbl>
              <a:tblPr/>
              <a:tblGrid>
                <a:gridCol w="44953">
                  <a:extLst>
                    <a:ext uri="{9D8B030D-6E8A-4147-A177-3AD203B41FA5}">
                      <a16:colId xmlns:a16="http://schemas.microsoft.com/office/drawing/2014/main" val="20000"/>
                    </a:ext>
                  </a:extLst>
                </a:gridCol>
                <a:gridCol w="2157931">
                  <a:extLst>
                    <a:ext uri="{9D8B030D-6E8A-4147-A177-3AD203B41FA5}">
                      <a16:colId xmlns:a16="http://schemas.microsoft.com/office/drawing/2014/main" val="20001"/>
                    </a:ext>
                  </a:extLst>
                </a:gridCol>
                <a:gridCol w="273930">
                  <a:extLst>
                    <a:ext uri="{9D8B030D-6E8A-4147-A177-3AD203B41FA5}">
                      <a16:colId xmlns:a16="http://schemas.microsoft.com/office/drawing/2014/main" val="20002"/>
                    </a:ext>
                  </a:extLst>
                </a:gridCol>
                <a:gridCol w="258378">
                  <a:extLst>
                    <a:ext uri="{9D8B030D-6E8A-4147-A177-3AD203B41FA5}">
                      <a16:colId xmlns:a16="http://schemas.microsoft.com/office/drawing/2014/main" val="20003"/>
                    </a:ext>
                  </a:extLst>
                </a:gridCol>
                <a:gridCol w="258378">
                  <a:extLst>
                    <a:ext uri="{9D8B030D-6E8A-4147-A177-3AD203B41FA5}">
                      <a16:colId xmlns:a16="http://schemas.microsoft.com/office/drawing/2014/main" val="20004"/>
                    </a:ext>
                  </a:extLst>
                </a:gridCol>
                <a:gridCol w="259677">
                  <a:extLst>
                    <a:ext uri="{9D8B030D-6E8A-4147-A177-3AD203B41FA5}">
                      <a16:colId xmlns:a16="http://schemas.microsoft.com/office/drawing/2014/main" val="20005"/>
                    </a:ext>
                  </a:extLst>
                </a:gridCol>
                <a:gridCol w="258378">
                  <a:extLst>
                    <a:ext uri="{9D8B030D-6E8A-4147-A177-3AD203B41FA5}">
                      <a16:colId xmlns:a16="http://schemas.microsoft.com/office/drawing/2014/main" val="20006"/>
                    </a:ext>
                  </a:extLst>
                </a:gridCol>
                <a:gridCol w="258378">
                  <a:extLst>
                    <a:ext uri="{9D8B030D-6E8A-4147-A177-3AD203B41FA5}">
                      <a16:colId xmlns:a16="http://schemas.microsoft.com/office/drawing/2014/main" val="20007"/>
                    </a:ext>
                  </a:extLst>
                </a:gridCol>
                <a:gridCol w="258378">
                  <a:extLst>
                    <a:ext uri="{9D8B030D-6E8A-4147-A177-3AD203B41FA5}">
                      <a16:colId xmlns:a16="http://schemas.microsoft.com/office/drawing/2014/main" val="20008"/>
                    </a:ext>
                  </a:extLst>
                </a:gridCol>
                <a:gridCol w="299924">
                  <a:extLst>
                    <a:ext uri="{9D8B030D-6E8A-4147-A177-3AD203B41FA5}">
                      <a16:colId xmlns:a16="http://schemas.microsoft.com/office/drawing/2014/main" val="20009"/>
                    </a:ext>
                  </a:extLst>
                </a:gridCol>
                <a:gridCol w="258378">
                  <a:extLst>
                    <a:ext uri="{9D8B030D-6E8A-4147-A177-3AD203B41FA5}">
                      <a16:colId xmlns:a16="http://schemas.microsoft.com/office/drawing/2014/main" val="20010"/>
                    </a:ext>
                  </a:extLst>
                </a:gridCol>
                <a:gridCol w="129839">
                  <a:extLst>
                    <a:ext uri="{9D8B030D-6E8A-4147-A177-3AD203B41FA5}">
                      <a16:colId xmlns:a16="http://schemas.microsoft.com/office/drawing/2014/main" val="20011"/>
                    </a:ext>
                  </a:extLst>
                </a:gridCol>
                <a:gridCol w="128539">
                  <a:extLst>
                    <a:ext uri="{9D8B030D-6E8A-4147-A177-3AD203B41FA5}">
                      <a16:colId xmlns:a16="http://schemas.microsoft.com/office/drawing/2014/main" val="20012"/>
                    </a:ext>
                  </a:extLst>
                </a:gridCol>
                <a:gridCol w="259677">
                  <a:extLst>
                    <a:ext uri="{9D8B030D-6E8A-4147-A177-3AD203B41FA5}">
                      <a16:colId xmlns:a16="http://schemas.microsoft.com/office/drawing/2014/main" val="20013"/>
                    </a:ext>
                  </a:extLst>
                </a:gridCol>
                <a:gridCol w="258378">
                  <a:extLst>
                    <a:ext uri="{9D8B030D-6E8A-4147-A177-3AD203B41FA5}">
                      <a16:colId xmlns:a16="http://schemas.microsoft.com/office/drawing/2014/main" val="20014"/>
                    </a:ext>
                  </a:extLst>
                </a:gridCol>
                <a:gridCol w="258378">
                  <a:extLst>
                    <a:ext uri="{9D8B030D-6E8A-4147-A177-3AD203B41FA5}">
                      <a16:colId xmlns:a16="http://schemas.microsoft.com/office/drawing/2014/main" val="20015"/>
                    </a:ext>
                  </a:extLst>
                </a:gridCol>
                <a:gridCol w="258380">
                  <a:extLst>
                    <a:ext uri="{9D8B030D-6E8A-4147-A177-3AD203B41FA5}">
                      <a16:colId xmlns:a16="http://schemas.microsoft.com/office/drawing/2014/main" val="20016"/>
                    </a:ext>
                  </a:extLst>
                </a:gridCol>
                <a:gridCol w="258378">
                  <a:extLst>
                    <a:ext uri="{9D8B030D-6E8A-4147-A177-3AD203B41FA5}">
                      <a16:colId xmlns:a16="http://schemas.microsoft.com/office/drawing/2014/main" val="20017"/>
                    </a:ext>
                  </a:extLst>
                </a:gridCol>
                <a:gridCol w="258378">
                  <a:extLst>
                    <a:ext uri="{9D8B030D-6E8A-4147-A177-3AD203B41FA5}">
                      <a16:colId xmlns:a16="http://schemas.microsoft.com/office/drawing/2014/main" val="20018"/>
                    </a:ext>
                  </a:extLst>
                </a:gridCol>
                <a:gridCol w="258378">
                  <a:extLst>
                    <a:ext uri="{9D8B030D-6E8A-4147-A177-3AD203B41FA5}">
                      <a16:colId xmlns:a16="http://schemas.microsoft.com/office/drawing/2014/main" val="20019"/>
                    </a:ext>
                  </a:extLst>
                </a:gridCol>
                <a:gridCol w="258378">
                  <a:extLst>
                    <a:ext uri="{9D8B030D-6E8A-4147-A177-3AD203B41FA5}">
                      <a16:colId xmlns:a16="http://schemas.microsoft.com/office/drawing/2014/main" val="20020"/>
                    </a:ext>
                  </a:extLst>
                </a:gridCol>
                <a:gridCol w="258378">
                  <a:extLst>
                    <a:ext uri="{9D8B030D-6E8A-4147-A177-3AD203B41FA5}">
                      <a16:colId xmlns:a16="http://schemas.microsoft.com/office/drawing/2014/main" val="20021"/>
                    </a:ext>
                  </a:extLst>
                </a:gridCol>
                <a:gridCol w="258378">
                  <a:extLst>
                    <a:ext uri="{9D8B030D-6E8A-4147-A177-3AD203B41FA5}">
                      <a16:colId xmlns:a16="http://schemas.microsoft.com/office/drawing/2014/main" val="20022"/>
                    </a:ext>
                  </a:extLst>
                </a:gridCol>
                <a:gridCol w="258378">
                  <a:extLst>
                    <a:ext uri="{9D8B030D-6E8A-4147-A177-3AD203B41FA5}">
                      <a16:colId xmlns:a16="http://schemas.microsoft.com/office/drawing/2014/main" val="20023"/>
                    </a:ext>
                  </a:extLst>
                </a:gridCol>
                <a:gridCol w="258378">
                  <a:extLst>
                    <a:ext uri="{9D8B030D-6E8A-4147-A177-3AD203B41FA5}">
                      <a16:colId xmlns:a16="http://schemas.microsoft.com/office/drawing/2014/main" val="20024"/>
                    </a:ext>
                  </a:extLst>
                </a:gridCol>
                <a:gridCol w="258378">
                  <a:extLst>
                    <a:ext uri="{9D8B030D-6E8A-4147-A177-3AD203B41FA5}">
                      <a16:colId xmlns:a16="http://schemas.microsoft.com/office/drawing/2014/main" val="20025"/>
                    </a:ext>
                  </a:extLst>
                </a:gridCol>
                <a:gridCol w="258378">
                  <a:extLst>
                    <a:ext uri="{9D8B030D-6E8A-4147-A177-3AD203B41FA5}">
                      <a16:colId xmlns:a16="http://schemas.microsoft.com/office/drawing/2014/main" val="20026"/>
                    </a:ext>
                  </a:extLst>
                </a:gridCol>
                <a:gridCol w="258378">
                  <a:extLst>
                    <a:ext uri="{9D8B030D-6E8A-4147-A177-3AD203B41FA5}">
                      <a16:colId xmlns:a16="http://schemas.microsoft.com/office/drawing/2014/main" val="20027"/>
                    </a:ext>
                  </a:extLst>
                </a:gridCol>
                <a:gridCol w="258378">
                  <a:extLst>
                    <a:ext uri="{9D8B030D-6E8A-4147-A177-3AD203B41FA5}">
                      <a16:colId xmlns:a16="http://schemas.microsoft.com/office/drawing/2014/main" val="20028"/>
                    </a:ext>
                  </a:extLst>
                </a:gridCol>
              </a:tblGrid>
              <a:tr h="320505">
                <a:tc rowSpan="2"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Booster assembly</a:t>
                      </a:r>
                    </a:p>
                  </a:txBody>
                  <a:tcPr marL="7143" marR="7143" marT="7143" marB="0" anchor="ctr" horzOverflow="overflow">
                    <a:lnL w="12700" cap="flat" cmpd="sng" algn="ctr">
                      <a:solidFill>
                        <a:srgbClr val="00000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8">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2018</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a:t>
                      </a:r>
                      <a:r>
                        <a:rPr kumimoji="0" lang="en-US" sz="1400" b="1" i="0" u="none" strike="noStrike" cap="none" normalizeH="0" baseline="0" dirty="0">
                          <a:ln>
                            <a:noFill/>
                          </a:ln>
                          <a:solidFill>
                            <a:schemeClr val="bg1"/>
                          </a:solidFill>
                          <a:effectLst/>
                          <a:latin typeface="Calibri" charset="0"/>
                          <a:ea typeface="ＭＳ Ｐゴシック" charset="0"/>
                          <a:cs typeface="Arial" charset="0"/>
                        </a:rPr>
                        <a:t>9</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alibri" charset="0"/>
                          <a:ea typeface="ＭＳ Ｐゴシック" charset="0"/>
                          <a:cs typeface="Arial" charset="0"/>
                        </a:rPr>
                        <a:t>2020</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0"/>
                  </a:ext>
                </a:extLst>
              </a:tr>
              <a:tr h="24817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   </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extLst>
                  <a:ext uri="{0D108BD9-81ED-4DB2-BD59-A6C34878D82A}">
                    <a16:rowId xmlns:a16="http://schemas.microsoft.com/office/drawing/2014/main" val="10001"/>
                  </a:ext>
                </a:extLst>
              </a:tr>
              <a:tr h="320505">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Cold</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 sections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8033">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1</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2</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3</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4</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497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bypasses and ends</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0"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reference magnets</a:t>
                      </a:r>
                    </a:p>
                  </a:txBody>
                  <a:tcPr marL="7143" marR="7143" marT="0" marB="0" anchor="b"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4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charset="0"/>
                          <a:ea typeface="ＭＳ Ｐゴシック" charset="0"/>
                          <a:cs typeface="Arial" charset="0"/>
                        </a:rPr>
                        <a:t>   </a:t>
                      </a:r>
                    </a:p>
                  </a:txBody>
                  <a:tcPr marL="7143" marR="7143" marT="0" marB="0" anchor="b" horzOverflow="overflow">
                    <a:lnL w="38100" cap="flat" cmpd="sng" algn="ctr">
                      <a:solidFill>
                        <a:srgbClr val="000090"/>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8">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Warm</a:t>
                      </a: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 sections</a:t>
                      </a:r>
                    </a:p>
                  </a:txBody>
                  <a:tcPr marL="7143" marR="7143"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no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51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E-cooling</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gridSpan="5">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rgbClr val="008000"/>
                          </a:solidFill>
                          <a:effectLst/>
                          <a:latin typeface="Calibri" charset="0"/>
                          <a:ea typeface="ＭＳ Ｐゴシック" charset="0"/>
                          <a:cs typeface="Arial" charset="0"/>
                        </a:rPr>
                        <a:t> </a:t>
                      </a:r>
                      <a:r>
                        <a:rPr kumimoji="0" lang="en-US" sz="1400" b="0" i="1" u="none" strike="noStrike" cap="none" normalizeH="0" baseline="0" dirty="0">
                          <a:ln>
                            <a:noFill/>
                          </a:ln>
                          <a:solidFill>
                            <a:srgbClr val="000090"/>
                          </a:solidFill>
                          <a:effectLst/>
                          <a:latin typeface="Calibri" charset="0"/>
                          <a:ea typeface="ＭＳ Ｐゴシック" charset="0"/>
                          <a:cs typeface="Arial" charset="0"/>
                        </a:rPr>
                        <a:t>commissioned</a:t>
                      </a:r>
                      <a:endParaRPr kumimoji="0" lang="ru-RU" sz="1400" b="0" i="1" u="none" strike="noStrike" cap="none" normalizeH="0" baseline="0" dirty="0">
                        <a:ln>
                          <a:noFill/>
                        </a:ln>
                        <a:solidFill>
                          <a:srgbClr val="00009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injection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beam extraction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DAA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RF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Calibri" charset="0"/>
                          <a:ea typeface="ＭＳ Ｐゴシック" charset="0"/>
                          <a:cs typeface="Arial" charset="0"/>
                        </a:rPr>
                        <a:t>Tested</a:t>
                      </a:r>
                      <a:endParaRPr kumimoji="0" lang="ru-RU" sz="1400" b="0" i="1"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72288">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Systems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8100" cap="flat" cmpd="sng" algn="ctr">
                      <a:solidFill>
                        <a:srgbClr val="00800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vacuum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power supply</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cryogenic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thermometry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bg1"/>
                          </a:solidFill>
                          <a:effectLst/>
                          <a:latin typeface="Calibri" charset="0"/>
                          <a:ea typeface="ＭＳ Ｐゴシック" charset="0"/>
                          <a:cs typeface="Arial" charset="0"/>
                        </a:rPr>
                        <a:t>Tested</a:t>
                      </a:r>
                      <a:endParaRPr kumimoji="0" lang="ru-RU" sz="1400" b="0"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8"/>
                  </a:ext>
                </a:extLst>
              </a:tr>
            </a:tbl>
          </a:graphicData>
        </a:graphic>
      </p:graphicFrame>
      <p:sp>
        <p:nvSpPr>
          <p:cNvPr id="20" name="Прямоугольник 2">
            <a:extLst>
              <a:ext uri="{FF2B5EF4-FFF2-40B4-BE49-F238E27FC236}">
                <a16:creationId xmlns:a16="http://schemas.microsoft.com/office/drawing/2014/main" id="{93A93BB3-1045-5347-B93F-A9CA07283894}"/>
              </a:ext>
            </a:extLst>
          </p:cNvPr>
          <p:cNvSpPr/>
          <p:nvPr/>
        </p:nvSpPr>
        <p:spPr>
          <a:xfrm>
            <a:off x="7361573" y="1796252"/>
            <a:ext cx="906470"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dirty="0"/>
          </a:p>
        </p:txBody>
      </p:sp>
      <p:sp>
        <p:nvSpPr>
          <p:cNvPr id="21" name="TextBox 20">
            <a:extLst>
              <a:ext uri="{FF2B5EF4-FFF2-40B4-BE49-F238E27FC236}">
                <a16:creationId xmlns:a16="http://schemas.microsoft.com/office/drawing/2014/main" id="{038646B9-4860-FC42-83F7-B00E3E0F1B52}"/>
              </a:ext>
            </a:extLst>
          </p:cNvPr>
          <p:cNvSpPr txBox="1"/>
          <p:nvPr/>
        </p:nvSpPr>
        <p:spPr>
          <a:xfrm rot="16200000">
            <a:off x="6834407" y="3166334"/>
            <a:ext cx="2217591" cy="184666"/>
          </a:xfrm>
          <a:prstGeom prst="rect">
            <a:avLst/>
          </a:prstGeom>
          <a:solidFill>
            <a:schemeClr val="bg1">
              <a:lumMod val="95000"/>
            </a:schemeClr>
          </a:solidFill>
          <a:ln>
            <a:solidFill>
              <a:schemeClr val="tx1"/>
            </a:solidFill>
          </a:ln>
        </p:spPr>
        <p:txBody>
          <a:bodyPr wrap="square" lIns="27000" tIns="0" rIns="27000" bIns="0">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technological commissioning</a:t>
            </a:r>
          </a:p>
        </p:txBody>
      </p:sp>
      <p:sp>
        <p:nvSpPr>
          <p:cNvPr id="26" name="Прямоугольник 16">
            <a:extLst>
              <a:ext uri="{FF2B5EF4-FFF2-40B4-BE49-F238E27FC236}">
                <a16:creationId xmlns:a16="http://schemas.microsoft.com/office/drawing/2014/main" id="{DC02067B-C936-4B4B-8408-A7A291AB507A}"/>
              </a:ext>
            </a:extLst>
          </p:cNvPr>
          <p:cNvSpPr/>
          <p:nvPr/>
        </p:nvSpPr>
        <p:spPr>
          <a:xfrm>
            <a:off x="8686800" y="1781110"/>
            <a:ext cx="372985"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dirty="0">
              <a:latin typeface="Arial" panose="020B0604020202020204" pitchFamily="34" charset="0"/>
              <a:cs typeface="Arial" panose="020B0604020202020204" pitchFamily="34" charset="0"/>
            </a:endParaRPr>
          </a:p>
          <a:p>
            <a:pPr algn="ctr">
              <a:defRPr/>
            </a:pPr>
            <a:endParaRPr lang="ru-RU"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5F811A9-0353-6F43-92F5-6094F391D54C}"/>
              </a:ext>
            </a:extLst>
          </p:cNvPr>
          <p:cNvSpPr txBox="1"/>
          <p:nvPr/>
        </p:nvSpPr>
        <p:spPr>
          <a:xfrm rot="16200000">
            <a:off x="7753833" y="3137063"/>
            <a:ext cx="2207860" cy="276999"/>
          </a:xfrm>
          <a:prstGeom prst="rect">
            <a:avLst/>
          </a:prstGeom>
          <a:solidFill>
            <a:schemeClr val="bg1">
              <a:lumMod val="95000"/>
            </a:schemeClr>
          </a:solidFill>
          <a:ln>
            <a:solidFill>
              <a:schemeClr val="tx1"/>
            </a:solidFill>
          </a:ln>
        </p:spPr>
        <p:txBody>
          <a:bodyPr wrap="square">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Commissioning  with beam</a:t>
            </a:r>
          </a:p>
        </p:txBody>
      </p:sp>
      <p:sp>
        <p:nvSpPr>
          <p:cNvPr id="3" name="TextBox 2">
            <a:extLst>
              <a:ext uri="{FF2B5EF4-FFF2-40B4-BE49-F238E27FC236}">
                <a16:creationId xmlns:a16="http://schemas.microsoft.com/office/drawing/2014/main" id="{98CEB28E-8C4F-D24C-8933-BE6C3C2CF5EE}"/>
              </a:ext>
            </a:extLst>
          </p:cNvPr>
          <p:cNvSpPr txBox="1"/>
          <p:nvPr/>
        </p:nvSpPr>
        <p:spPr>
          <a:xfrm>
            <a:off x="3859215" y="741865"/>
            <a:ext cx="4870308" cy="369332"/>
          </a:xfrm>
          <a:prstGeom prst="rect">
            <a:avLst/>
          </a:prstGeom>
          <a:noFill/>
        </p:spPr>
        <p:txBody>
          <a:bodyPr wrap="none" rtlCol="0">
            <a:spAutoFit/>
          </a:bodyPr>
          <a:lstStyle/>
          <a:p>
            <a:r>
              <a:rPr lang="ru-RU" i="1" dirty="0">
                <a:solidFill>
                  <a:srgbClr val="002060"/>
                </a:solidFill>
              </a:rPr>
              <a:t>текущее состояние: задержка </a:t>
            </a:r>
            <a:r>
              <a:rPr lang="en-US" i="1" dirty="0">
                <a:solidFill>
                  <a:srgbClr val="002060"/>
                </a:solidFill>
              </a:rPr>
              <a:t>~ </a:t>
            </a:r>
            <a:r>
              <a:rPr lang="en-US" b="1" i="1" dirty="0">
                <a:solidFill>
                  <a:srgbClr val="FF0000"/>
                </a:solidFill>
              </a:rPr>
              <a:t>2 </a:t>
            </a:r>
            <a:r>
              <a:rPr lang="ru-RU" i="1" dirty="0">
                <a:solidFill>
                  <a:srgbClr val="002060"/>
                </a:solidFill>
              </a:rPr>
              <a:t>месяца </a:t>
            </a:r>
          </a:p>
        </p:txBody>
      </p:sp>
      <p:cxnSp>
        <p:nvCxnSpPr>
          <p:cNvPr id="6" name="Straight Connector 5">
            <a:extLst>
              <a:ext uri="{FF2B5EF4-FFF2-40B4-BE49-F238E27FC236}">
                <a16:creationId xmlns:a16="http://schemas.microsoft.com/office/drawing/2014/main" id="{BD45A6F1-32A3-4244-B6E8-F1ACE148BBC6}"/>
              </a:ext>
            </a:extLst>
          </p:cNvPr>
          <p:cNvCxnSpPr/>
          <p:nvPr/>
        </p:nvCxnSpPr>
        <p:spPr>
          <a:xfrm>
            <a:off x="8461375" y="1781110"/>
            <a:ext cx="0" cy="454098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2B4C008-E8A6-D347-AC25-1750651B6891}"/>
              </a:ext>
            </a:extLst>
          </p:cNvPr>
          <p:cNvCxnSpPr>
            <a:cxnSpLocks/>
          </p:cNvCxnSpPr>
          <p:nvPr/>
        </p:nvCxnSpPr>
        <p:spPr>
          <a:xfrm>
            <a:off x="8140700" y="1968500"/>
            <a:ext cx="320675"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0987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5"/>
          <p:cNvSpPr txBox="1">
            <a:spLocks noChangeArrowheads="1"/>
          </p:cNvSpPr>
          <p:nvPr/>
        </p:nvSpPr>
        <p:spPr bwMode="auto">
          <a:xfrm>
            <a:off x="2659062" y="225677"/>
            <a:ext cx="4105611" cy="461665"/>
          </a:xfrm>
          <a:prstGeom prst="rect">
            <a:avLst/>
          </a:prstGeom>
          <a:solidFill>
            <a:srgbClr val="9DF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ru-RU" sz="2400" b="1">
                <a:solidFill>
                  <a:srgbClr val="000090"/>
                </a:solidFill>
                <a:latin typeface="Calibri" charset="0"/>
              </a:rPr>
              <a:t>План-график запуска Бустера</a:t>
            </a:r>
          </a:p>
        </p:txBody>
      </p:sp>
      <p:pic>
        <p:nvPicPr>
          <p:cNvPr id="4100" name="Picture 17" descr="D:\Library\RI\JINR\Проекты\NICA\SCMD\Доклады\index.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375" y="76200"/>
            <a:ext cx="720725" cy="62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Date Placeholder 1"/>
          <p:cNvSpPr>
            <a:spLocks noGrp="1"/>
          </p:cNvSpPr>
          <p:nvPr>
            <p:ph type="dt" sz="quarter" idx="10"/>
          </p:nvPr>
        </p:nvSpPr>
        <p:spPr>
          <a:xfrm>
            <a:off x="457200" y="6334125"/>
            <a:ext cx="2133600" cy="476250"/>
          </a:xfrm>
        </p:spPr>
        <p:txBody>
          <a:bodyPr anchor="b"/>
          <a:lstStyle/>
          <a:p>
            <a:pPr>
              <a:defRPr/>
            </a:pPr>
            <a:r>
              <a:rPr lang="ru-RU"/>
              <a:t>8 апреля 2020</a:t>
            </a:r>
          </a:p>
        </p:txBody>
      </p:sp>
      <p:sp>
        <p:nvSpPr>
          <p:cNvPr id="4" name="Footer Placeholder 3"/>
          <p:cNvSpPr>
            <a:spLocks noGrp="1"/>
          </p:cNvSpPr>
          <p:nvPr>
            <p:ph type="ftr" sz="quarter" idx="11"/>
          </p:nvPr>
        </p:nvSpPr>
        <p:spPr>
          <a:xfrm>
            <a:off x="3124199" y="6334125"/>
            <a:ext cx="3056015" cy="476250"/>
          </a:xfrm>
        </p:spPr>
        <p:txBody>
          <a:bodyPr anchor="b"/>
          <a:lstStyle/>
          <a:p>
            <a:pPr>
              <a:defRPr/>
            </a:pPr>
            <a:r>
              <a:rPr lang="ru-RU"/>
              <a:t>В. Кекелидзе, КК </a:t>
            </a:r>
            <a:r>
              <a:rPr lang="en-GB"/>
              <a:t>NICA</a:t>
            </a:r>
            <a:endParaRPr lang="ru-RU" dirty="0"/>
          </a:p>
        </p:txBody>
      </p:sp>
      <p:sp>
        <p:nvSpPr>
          <p:cNvPr id="7" name="Slide Number Placeholder 6"/>
          <p:cNvSpPr>
            <a:spLocks noGrp="1"/>
          </p:cNvSpPr>
          <p:nvPr>
            <p:ph type="sldNum" sz="quarter" idx="12"/>
          </p:nvPr>
        </p:nvSpPr>
        <p:spPr>
          <a:xfrm>
            <a:off x="6553200" y="6334125"/>
            <a:ext cx="2133600" cy="476250"/>
          </a:xfrm>
        </p:spPr>
        <p:txBody>
          <a:bodyPr anchor="b"/>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FD34C4-2A1A-3741-85DA-9B0A599A6DE9}" type="slidenum">
              <a:rPr lang="ru-RU">
                <a:solidFill>
                  <a:srgbClr val="898989"/>
                </a:solidFill>
                <a:latin typeface="Calibri" charset="0"/>
              </a:rPr>
              <a:pPr eaLnBrk="1" hangingPunct="1"/>
              <a:t>8</a:t>
            </a:fld>
            <a:endParaRPr lang="ru-RU">
              <a:solidFill>
                <a:srgbClr val="898989"/>
              </a:solidFill>
              <a:latin typeface="Calibri" charset="0"/>
            </a:endParaRPr>
          </a:p>
        </p:txBody>
      </p:sp>
      <p:sp>
        <p:nvSpPr>
          <p:cNvPr id="4557" name="TextBox 29"/>
          <p:cNvSpPr txBox="1">
            <a:spLocks noChangeArrowheads="1"/>
          </p:cNvSpPr>
          <p:nvPr/>
        </p:nvSpPr>
        <p:spPr bwMode="auto">
          <a:xfrm>
            <a:off x="-254000" y="2819400"/>
            <a:ext cx="18415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endParaRPr lang="ru-RU">
              <a:latin typeface="Calibri" charset="0"/>
            </a:endParaRPr>
          </a:p>
        </p:txBody>
      </p:sp>
      <p:pic>
        <p:nvPicPr>
          <p:cNvPr id="4558"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aphicFrame>
        <p:nvGraphicFramePr>
          <p:cNvPr id="16" name="Таблица 7">
            <a:extLst>
              <a:ext uri="{FF2B5EF4-FFF2-40B4-BE49-F238E27FC236}">
                <a16:creationId xmlns:a16="http://schemas.microsoft.com/office/drawing/2014/main" id="{9EEAD3EB-5F20-E14C-BF23-4EE1515F1517}"/>
              </a:ext>
            </a:extLst>
          </p:cNvPr>
          <p:cNvGraphicFramePr>
            <a:graphicFrameLocks noGrp="1"/>
          </p:cNvGraphicFramePr>
          <p:nvPr/>
        </p:nvGraphicFramePr>
        <p:xfrm>
          <a:off x="79375" y="1191126"/>
          <a:ext cx="8980410" cy="5143000"/>
        </p:xfrm>
        <a:graphic>
          <a:graphicData uri="http://schemas.openxmlformats.org/drawingml/2006/table">
            <a:tbl>
              <a:tblPr/>
              <a:tblGrid>
                <a:gridCol w="44953">
                  <a:extLst>
                    <a:ext uri="{9D8B030D-6E8A-4147-A177-3AD203B41FA5}">
                      <a16:colId xmlns:a16="http://schemas.microsoft.com/office/drawing/2014/main" val="20000"/>
                    </a:ext>
                  </a:extLst>
                </a:gridCol>
                <a:gridCol w="2157931">
                  <a:extLst>
                    <a:ext uri="{9D8B030D-6E8A-4147-A177-3AD203B41FA5}">
                      <a16:colId xmlns:a16="http://schemas.microsoft.com/office/drawing/2014/main" val="20001"/>
                    </a:ext>
                  </a:extLst>
                </a:gridCol>
                <a:gridCol w="273930">
                  <a:extLst>
                    <a:ext uri="{9D8B030D-6E8A-4147-A177-3AD203B41FA5}">
                      <a16:colId xmlns:a16="http://schemas.microsoft.com/office/drawing/2014/main" val="20002"/>
                    </a:ext>
                  </a:extLst>
                </a:gridCol>
                <a:gridCol w="258378">
                  <a:extLst>
                    <a:ext uri="{9D8B030D-6E8A-4147-A177-3AD203B41FA5}">
                      <a16:colId xmlns:a16="http://schemas.microsoft.com/office/drawing/2014/main" val="20003"/>
                    </a:ext>
                  </a:extLst>
                </a:gridCol>
                <a:gridCol w="258378">
                  <a:extLst>
                    <a:ext uri="{9D8B030D-6E8A-4147-A177-3AD203B41FA5}">
                      <a16:colId xmlns:a16="http://schemas.microsoft.com/office/drawing/2014/main" val="20004"/>
                    </a:ext>
                  </a:extLst>
                </a:gridCol>
                <a:gridCol w="259677">
                  <a:extLst>
                    <a:ext uri="{9D8B030D-6E8A-4147-A177-3AD203B41FA5}">
                      <a16:colId xmlns:a16="http://schemas.microsoft.com/office/drawing/2014/main" val="20005"/>
                    </a:ext>
                  </a:extLst>
                </a:gridCol>
                <a:gridCol w="258378">
                  <a:extLst>
                    <a:ext uri="{9D8B030D-6E8A-4147-A177-3AD203B41FA5}">
                      <a16:colId xmlns:a16="http://schemas.microsoft.com/office/drawing/2014/main" val="20006"/>
                    </a:ext>
                  </a:extLst>
                </a:gridCol>
                <a:gridCol w="258378">
                  <a:extLst>
                    <a:ext uri="{9D8B030D-6E8A-4147-A177-3AD203B41FA5}">
                      <a16:colId xmlns:a16="http://schemas.microsoft.com/office/drawing/2014/main" val="20007"/>
                    </a:ext>
                  </a:extLst>
                </a:gridCol>
                <a:gridCol w="258378">
                  <a:extLst>
                    <a:ext uri="{9D8B030D-6E8A-4147-A177-3AD203B41FA5}">
                      <a16:colId xmlns:a16="http://schemas.microsoft.com/office/drawing/2014/main" val="20008"/>
                    </a:ext>
                  </a:extLst>
                </a:gridCol>
                <a:gridCol w="299924">
                  <a:extLst>
                    <a:ext uri="{9D8B030D-6E8A-4147-A177-3AD203B41FA5}">
                      <a16:colId xmlns:a16="http://schemas.microsoft.com/office/drawing/2014/main" val="20009"/>
                    </a:ext>
                  </a:extLst>
                </a:gridCol>
                <a:gridCol w="258378">
                  <a:extLst>
                    <a:ext uri="{9D8B030D-6E8A-4147-A177-3AD203B41FA5}">
                      <a16:colId xmlns:a16="http://schemas.microsoft.com/office/drawing/2014/main" val="20010"/>
                    </a:ext>
                  </a:extLst>
                </a:gridCol>
                <a:gridCol w="129839">
                  <a:extLst>
                    <a:ext uri="{9D8B030D-6E8A-4147-A177-3AD203B41FA5}">
                      <a16:colId xmlns:a16="http://schemas.microsoft.com/office/drawing/2014/main" val="20011"/>
                    </a:ext>
                  </a:extLst>
                </a:gridCol>
                <a:gridCol w="128539">
                  <a:extLst>
                    <a:ext uri="{9D8B030D-6E8A-4147-A177-3AD203B41FA5}">
                      <a16:colId xmlns:a16="http://schemas.microsoft.com/office/drawing/2014/main" val="20012"/>
                    </a:ext>
                  </a:extLst>
                </a:gridCol>
                <a:gridCol w="259677">
                  <a:extLst>
                    <a:ext uri="{9D8B030D-6E8A-4147-A177-3AD203B41FA5}">
                      <a16:colId xmlns:a16="http://schemas.microsoft.com/office/drawing/2014/main" val="20013"/>
                    </a:ext>
                  </a:extLst>
                </a:gridCol>
                <a:gridCol w="258378">
                  <a:extLst>
                    <a:ext uri="{9D8B030D-6E8A-4147-A177-3AD203B41FA5}">
                      <a16:colId xmlns:a16="http://schemas.microsoft.com/office/drawing/2014/main" val="20014"/>
                    </a:ext>
                  </a:extLst>
                </a:gridCol>
                <a:gridCol w="258378">
                  <a:extLst>
                    <a:ext uri="{9D8B030D-6E8A-4147-A177-3AD203B41FA5}">
                      <a16:colId xmlns:a16="http://schemas.microsoft.com/office/drawing/2014/main" val="20015"/>
                    </a:ext>
                  </a:extLst>
                </a:gridCol>
                <a:gridCol w="258380">
                  <a:extLst>
                    <a:ext uri="{9D8B030D-6E8A-4147-A177-3AD203B41FA5}">
                      <a16:colId xmlns:a16="http://schemas.microsoft.com/office/drawing/2014/main" val="20016"/>
                    </a:ext>
                  </a:extLst>
                </a:gridCol>
                <a:gridCol w="258378">
                  <a:extLst>
                    <a:ext uri="{9D8B030D-6E8A-4147-A177-3AD203B41FA5}">
                      <a16:colId xmlns:a16="http://schemas.microsoft.com/office/drawing/2014/main" val="20017"/>
                    </a:ext>
                  </a:extLst>
                </a:gridCol>
                <a:gridCol w="258378">
                  <a:extLst>
                    <a:ext uri="{9D8B030D-6E8A-4147-A177-3AD203B41FA5}">
                      <a16:colId xmlns:a16="http://schemas.microsoft.com/office/drawing/2014/main" val="20018"/>
                    </a:ext>
                  </a:extLst>
                </a:gridCol>
                <a:gridCol w="258378">
                  <a:extLst>
                    <a:ext uri="{9D8B030D-6E8A-4147-A177-3AD203B41FA5}">
                      <a16:colId xmlns:a16="http://schemas.microsoft.com/office/drawing/2014/main" val="20019"/>
                    </a:ext>
                  </a:extLst>
                </a:gridCol>
                <a:gridCol w="258378">
                  <a:extLst>
                    <a:ext uri="{9D8B030D-6E8A-4147-A177-3AD203B41FA5}">
                      <a16:colId xmlns:a16="http://schemas.microsoft.com/office/drawing/2014/main" val="20020"/>
                    </a:ext>
                  </a:extLst>
                </a:gridCol>
                <a:gridCol w="258378">
                  <a:extLst>
                    <a:ext uri="{9D8B030D-6E8A-4147-A177-3AD203B41FA5}">
                      <a16:colId xmlns:a16="http://schemas.microsoft.com/office/drawing/2014/main" val="20021"/>
                    </a:ext>
                  </a:extLst>
                </a:gridCol>
                <a:gridCol w="258378">
                  <a:extLst>
                    <a:ext uri="{9D8B030D-6E8A-4147-A177-3AD203B41FA5}">
                      <a16:colId xmlns:a16="http://schemas.microsoft.com/office/drawing/2014/main" val="20022"/>
                    </a:ext>
                  </a:extLst>
                </a:gridCol>
                <a:gridCol w="258378">
                  <a:extLst>
                    <a:ext uri="{9D8B030D-6E8A-4147-A177-3AD203B41FA5}">
                      <a16:colId xmlns:a16="http://schemas.microsoft.com/office/drawing/2014/main" val="20023"/>
                    </a:ext>
                  </a:extLst>
                </a:gridCol>
                <a:gridCol w="258378">
                  <a:extLst>
                    <a:ext uri="{9D8B030D-6E8A-4147-A177-3AD203B41FA5}">
                      <a16:colId xmlns:a16="http://schemas.microsoft.com/office/drawing/2014/main" val="20024"/>
                    </a:ext>
                  </a:extLst>
                </a:gridCol>
                <a:gridCol w="258378">
                  <a:extLst>
                    <a:ext uri="{9D8B030D-6E8A-4147-A177-3AD203B41FA5}">
                      <a16:colId xmlns:a16="http://schemas.microsoft.com/office/drawing/2014/main" val="20025"/>
                    </a:ext>
                  </a:extLst>
                </a:gridCol>
                <a:gridCol w="258378">
                  <a:extLst>
                    <a:ext uri="{9D8B030D-6E8A-4147-A177-3AD203B41FA5}">
                      <a16:colId xmlns:a16="http://schemas.microsoft.com/office/drawing/2014/main" val="20026"/>
                    </a:ext>
                  </a:extLst>
                </a:gridCol>
                <a:gridCol w="258378">
                  <a:extLst>
                    <a:ext uri="{9D8B030D-6E8A-4147-A177-3AD203B41FA5}">
                      <a16:colId xmlns:a16="http://schemas.microsoft.com/office/drawing/2014/main" val="20027"/>
                    </a:ext>
                  </a:extLst>
                </a:gridCol>
                <a:gridCol w="258378">
                  <a:extLst>
                    <a:ext uri="{9D8B030D-6E8A-4147-A177-3AD203B41FA5}">
                      <a16:colId xmlns:a16="http://schemas.microsoft.com/office/drawing/2014/main" val="20028"/>
                    </a:ext>
                  </a:extLst>
                </a:gridCol>
              </a:tblGrid>
              <a:tr h="320505">
                <a:tc rowSpan="2" gridSpan="2">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Booster assembly</a:t>
                      </a:r>
                    </a:p>
                  </a:txBody>
                  <a:tcPr marL="7143" marR="7143" marT="7143" marB="0" anchor="ctr" horzOverflow="overflow">
                    <a:lnL w="12700" cap="flat" cmpd="sng" algn="ctr">
                      <a:solidFill>
                        <a:srgbClr val="000000"/>
                      </a:solidFill>
                      <a:prstDash val="solid"/>
                      <a:round/>
                      <a:headEnd type="none" w="med" len="med"/>
                      <a:tailEnd type="none" w="med" len="med"/>
                    </a:lnL>
                    <a:lnR w="38100" cap="flat" cmpd="sng" algn="ctr">
                      <a:solidFill>
                        <a:srgbClr val="00009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rowSpan="2" hMerge="1">
                  <a:txBody>
                    <a:bodyPr/>
                    <a:lstStyle/>
                    <a:p>
                      <a:endParaRPr lang="en-US"/>
                    </a:p>
                  </a:txBody>
                  <a:tcPr/>
                </a:tc>
                <a:tc gridSpan="8">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2018</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13">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400" b="1" i="0" u="none" strike="noStrike" cap="none" normalizeH="0" baseline="0" dirty="0">
                          <a:ln>
                            <a:noFill/>
                          </a:ln>
                          <a:solidFill>
                            <a:schemeClr val="bg1"/>
                          </a:solidFill>
                          <a:effectLst/>
                          <a:latin typeface="Calibri" charset="0"/>
                          <a:ea typeface="ＭＳ Ｐゴシック" charset="0"/>
                          <a:cs typeface="Arial" charset="0"/>
                        </a:rPr>
                        <a:t>201</a:t>
                      </a:r>
                      <a:r>
                        <a:rPr kumimoji="0" lang="en-US" sz="1400" b="1" i="0" u="none" strike="noStrike" cap="none" normalizeH="0" baseline="0" dirty="0">
                          <a:ln>
                            <a:noFill/>
                          </a:ln>
                          <a:solidFill>
                            <a:schemeClr val="bg1"/>
                          </a:solidFill>
                          <a:effectLst/>
                          <a:latin typeface="Calibri" charset="0"/>
                          <a:ea typeface="ＭＳ Ｐゴシック" charset="0"/>
                          <a:cs typeface="Arial" charset="0"/>
                        </a:rPr>
                        <a:t>9</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gridSpan="6">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bg1"/>
                          </a:solidFill>
                          <a:effectLst/>
                          <a:latin typeface="Calibri" charset="0"/>
                          <a:ea typeface="ＭＳ Ｐゴシック" charset="0"/>
                          <a:cs typeface="Arial" charset="0"/>
                        </a:rPr>
                        <a:t>2020</a:t>
                      </a:r>
                      <a:endParaRPr kumimoji="0" lang="ru-RU" sz="1400" b="1"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tc hMerge="1">
                  <a:txBody>
                    <a:bodyPr/>
                    <a:lstStyle/>
                    <a:p>
                      <a:pPr marL="0" marR="0" lvl="0" indent="0" algn="ctr" defTabSz="914400" rtl="0" eaLnBrk="1" fontAlgn="b"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chemeClr val="bg1"/>
                        </a:solidFill>
                        <a:effectLst/>
                        <a:latin typeface="Calibri" charset="0"/>
                        <a:ea typeface="ＭＳ Ｐゴシック" charset="0"/>
                        <a:cs typeface="Arial" charset="0"/>
                      </a:endParaRPr>
                    </a:p>
                  </a:txBody>
                  <a:tcPr marL="9525" marR="9525" marT="9525"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rgbClr val="000090"/>
                    </a:solidFill>
                  </a:tcPr>
                </a:tc>
                <a:extLst>
                  <a:ext uri="{0D108BD9-81ED-4DB2-BD59-A6C34878D82A}">
                    <a16:rowId xmlns:a16="http://schemas.microsoft.com/office/drawing/2014/main" val="10000"/>
                  </a:ext>
                </a:extLst>
              </a:tr>
              <a:tr h="248179">
                <a:tc gridSpan="2" vMerge="1">
                  <a:txBody>
                    <a:bodyPr/>
                    <a:lstStyle/>
                    <a:p>
                      <a:endParaRPr lang="en-US"/>
                    </a:p>
                  </a:txBody>
                  <a:tcPr/>
                </a:tc>
                <a:tc hMerge="1" vMerge="1">
                  <a:txBody>
                    <a:bodyPr/>
                    <a:lstStyle/>
                    <a:p>
                      <a:endParaRPr lang="en-US"/>
                    </a:p>
                  </a:txBody>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a:t>
                      </a:r>
                    </a:p>
                  </a:txBody>
                  <a:tcPr marL="7143" marR="7143" marT="7143" marB="0" anchor="ctr" horzOverflow="overflow">
                    <a:lnL w="38100" cap="flat" cmpd="sng" algn="ctr">
                      <a:solidFill>
                        <a:srgbClr val="00009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B7DEE8"/>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B05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38100" cap="flat" cmpd="sng" algn="ctr">
                      <a:solidFill>
                        <a:srgbClr val="00B050"/>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VIII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IX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a:ln>
                            <a:noFill/>
                          </a:ln>
                          <a:solidFill>
                            <a:srgbClr val="000000"/>
                          </a:solidFill>
                          <a:effectLst/>
                          <a:latin typeface="Calibri" charset="0"/>
                          <a:ea typeface="ＭＳ Ｐゴシック" charset="0"/>
                          <a:cs typeface="Arial" charset="0"/>
                        </a:rPr>
                        <a:t>X</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   </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XII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III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IV</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900" b="0" i="0" u="none" strike="noStrike" cap="none" normalizeH="0" baseline="0" dirty="0">
                          <a:ln>
                            <a:noFill/>
                          </a:ln>
                          <a:solidFill>
                            <a:srgbClr val="000000"/>
                          </a:solidFill>
                          <a:effectLst/>
                          <a:latin typeface="Calibri" charset="0"/>
                          <a:ea typeface="ＭＳ Ｐゴシック" charset="0"/>
                          <a:cs typeface="Arial" charset="0"/>
                        </a:rPr>
                        <a:t>VI</a:t>
                      </a:r>
                    </a:p>
                  </a:txBody>
                  <a:tcPr marL="7143" marR="7143" marT="7143" marB="0" anchor="ctr"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rgbClr val="A3C9FF"/>
                    </a:solidFill>
                  </a:tcPr>
                </a:tc>
                <a:extLst>
                  <a:ext uri="{0D108BD9-81ED-4DB2-BD59-A6C34878D82A}">
                    <a16:rowId xmlns:a16="http://schemas.microsoft.com/office/drawing/2014/main" val="10001"/>
                  </a:ext>
                </a:extLst>
              </a:tr>
              <a:tr h="320505">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Cold</a:t>
                      </a:r>
                      <a:r>
                        <a:rPr kumimoji="0" lang="ja-JP" altLang="en-US" sz="1400" b="1" i="0" u="none" strike="noStrike" cap="none" normalizeH="0" baseline="0" dirty="0">
                          <a:ln>
                            <a:noFill/>
                          </a:ln>
                          <a:solidFill>
                            <a:srgbClr val="000090"/>
                          </a:solidFill>
                          <a:effectLst/>
                          <a:latin typeface="Arial" charset="0"/>
                          <a:ea typeface="ＭＳ Ｐゴシック" charset="0"/>
                          <a:cs typeface="Arial" charset="0"/>
                        </a:rPr>
                        <a:t>”</a:t>
                      </a:r>
                      <a:r>
                        <a:rPr kumimoji="0" lang="en-US" sz="1400" b="1" i="0" u="none" strike="noStrike" cap="none" normalizeH="0" baseline="0" dirty="0">
                          <a:ln>
                            <a:noFill/>
                          </a:ln>
                          <a:solidFill>
                            <a:srgbClr val="000090"/>
                          </a:solidFill>
                          <a:effectLst/>
                          <a:latin typeface="Arial" charset="0"/>
                          <a:ea typeface="ＭＳ Ｐゴシック" charset="0"/>
                          <a:cs typeface="Arial" charset="0"/>
                        </a:rPr>
                        <a:t> sections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8033">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1</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kern="1200"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2</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3</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Quadrant 4</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497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bypasses and ends</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0"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a:noFill/>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reference magnets</a:t>
                      </a:r>
                    </a:p>
                  </a:txBody>
                  <a:tcPr marL="7143" marR="7143" marT="0" marB="0" anchor="b"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accent2">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5414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Calibri" charset="0"/>
                          <a:ea typeface="ＭＳ Ｐゴシック" charset="0"/>
                          <a:cs typeface="Arial" charset="0"/>
                        </a:rPr>
                        <a:t>   </a:t>
                      </a:r>
                    </a:p>
                  </a:txBody>
                  <a:tcPr marL="7143" marR="7143" marT="0" marB="0" anchor="b" horzOverflow="overflow">
                    <a:lnL w="38100" cap="flat" cmpd="sng" algn="ctr">
                      <a:solidFill>
                        <a:srgbClr val="000090"/>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8">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Warm</a:t>
                      </a:r>
                      <a:r>
                        <a:rPr kumimoji="0" lang="ja-JP" altLang="en-US" sz="1400" b="1" i="0" u="none" strike="noStrike" cap="none" normalizeH="0" baseline="0" dirty="0">
                          <a:ln>
                            <a:noFill/>
                          </a:ln>
                          <a:solidFill>
                            <a:srgbClr val="000090"/>
                          </a:solidFill>
                          <a:effectLst/>
                          <a:latin typeface="Calibri" charset="0"/>
                          <a:ea typeface="ＭＳ Ｐゴシック" charset="0"/>
                          <a:cs typeface="Arial" charset="0"/>
                        </a:rPr>
                        <a:t>”</a:t>
                      </a:r>
                      <a:r>
                        <a:rPr kumimoji="0" lang="en-US" sz="1400" b="1" i="0" u="none" strike="noStrike" cap="none" normalizeH="0" baseline="0" dirty="0">
                          <a:ln>
                            <a:noFill/>
                          </a:ln>
                          <a:solidFill>
                            <a:srgbClr val="000090"/>
                          </a:solidFill>
                          <a:effectLst/>
                          <a:latin typeface="Calibri" charset="0"/>
                          <a:ea typeface="ＭＳ Ｐゴシック" charset="0"/>
                          <a:cs typeface="Arial" charset="0"/>
                        </a:rPr>
                        <a:t> sections</a:t>
                      </a:r>
                    </a:p>
                  </a:txBody>
                  <a:tcPr marL="7143" marR="7143"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a:noFill/>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a:noFill/>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12700" cap="flat" cmpd="sng" algn="ctr">
                      <a:solidFill>
                        <a:schemeClr val="bg1"/>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no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525" marR="9525" marT="0" marB="0" anchor="b" horzOverflow="overflow">
                    <a:lnL>
                      <a:noFill/>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5125">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E-cooling</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gridSpan="5">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1400" b="0" i="0" u="none" strike="noStrike" cap="none" normalizeH="0" baseline="0" dirty="0">
                          <a:ln>
                            <a:noFill/>
                          </a:ln>
                          <a:solidFill>
                            <a:srgbClr val="008000"/>
                          </a:solidFill>
                          <a:effectLst/>
                          <a:latin typeface="Calibri" charset="0"/>
                          <a:ea typeface="ＭＳ Ｐゴシック" charset="0"/>
                          <a:cs typeface="Arial" charset="0"/>
                        </a:rPr>
                        <a:t> </a:t>
                      </a:r>
                      <a:r>
                        <a:rPr kumimoji="0" lang="en-US" sz="1400" b="0" i="1" u="none" strike="noStrike" cap="none" normalizeH="0" baseline="0" dirty="0">
                          <a:ln>
                            <a:noFill/>
                          </a:ln>
                          <a:solidFill>
                            <a:srgbClr val="000090"/>
                          </a:solidFill>
                          <a:effectLst/>
                          <a:latin typeface="Calibri" charset="0"/>
                          <a:ea typeface="ＭＳ Ｐゴシック" charset="0"/>
                          <a:cs typeface="Arial" charset="0"/>
                        </a:rPr>
                        <a:t>commissioned</a:t>
                      </a:r>
                      <a:endParaRPr kumimoji="0" lang="ru-RU" sz="1400" b="0" i="1" u="none" strike="noStrike" cap="none" normalizeH="0" baseline="0" dirty="0">
                        <a:ln>
                          <a:noFill/>
                        </a:ln>
                        <a:solidFill>
                          <a:srgbClr val="00009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endParaRPr lang="en-US"/>
                    </a:p>
                  </a:txBody>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injection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beam extraction section</a:t>
                      </a:r>
                    </a:p>
                  </a:txBody>
                  <a:tcPr marL="7143" marR="7143" marT="7143" marB="0" anchor="ctr"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DAA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62658">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Calibri" charset="0"/>
                          <a:ea typeface="ＭＳ Ｐゴシック" charset="0"/>
                          <a:cs typeface="Arial" charset="0"/>
                        </a:rPr>
                        <a:t> RF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FF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rgbClr val="000000"/>
                          </a:solidFill>
                          <a:effectLst/>
                          <a:latin typeface="Calibri" charset="0"/>
                          <a:ea typeface="ＭＳ Ｐゴシック" charset="0"/>
                          <a:cs typeface="Arial" charset="0"/>
                        </a:rPr>
                        <a:t>Tested</a:t>
                      </a:r>
                      <a:endParaRPr kumimoji="0" lang="ru-RU" sz="1400" b="0" i="1"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hMerge="1">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C00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72288">
                <a:tc gridSpan="29">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Arial" charset="0"/>
                        </a:rPr>
                        <a:t> Systems</a:t>
                      </a:r>
                    </a:p>
                  </a:txBody>
                  <a:tcPr marL="7143" marR="7143" marT="7143"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ru-RU"/>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90"/>
                        </a:solidFill>
                        <a:effectLst/>
                        <a:latin typeface="Arial" charset="0"/>
                        <a:ea typeface="ＭＳ Ｐゴシック" charset="0"/>
                        <a:cs typeface="Arial" charset="0"/>
                      </a:endParaRPr>
                    </a:p>
                  </a:txBody>
                  <a:tcPr marL="9525" marR="9525" marT="9525" marB="0" horzOverflow="overflow">
                    <a:lnL w="38100"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8100"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8100" cap="flat" cmpd="sng" algn="ctr">
                      <a:solidFill>
                        <a:srgbClr val="00800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vacuum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dirty="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power supply</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cryogenic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gridSpan="2">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10E2"/>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175" cap="flat" cmpd="sng" algn="ctr">
                      <a:solidFill>
                        <a:srgbClr val="00009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6265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2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anchor="b" horzOverflow="overflow">
                    <a:lnL w="38100"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1400" b="0" i="1" u="none" strike="noStrike" cap="none" normalizeH="0" baseline="0">
                          <a:ln>
                            <a:noFill/>
                          </a:ln>
                          <a:solidFill>
                            <a:srgbClr val="000090"/>
                          </a:solidFill>
                          <a:effectLst/>
                          <a:latin typeface="Arial" charset="0"/>
                          <a:ea typeface="ＭＳ Ｐゴシック" charset="0"/>
                          <a:cs typeface="Arial" charset="0"/>
                        </a:rPr>
                        <a:t> thermometry system</a:t>
                      </a: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endParaRPr lang="ru-RU" sz="1400"/>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bg1"/>
                          </a:solidFill>
                          <a:effectLst/>
                          <a:latin typeface="Calibri" charset="0"/>
                          <a:ea typeface="ＭＳ Ｐゴシック" charset="0"/>
                          <a:cs typeface="Arial" charset="0"/>
                        </a:rPr>
                        <a:t>Tested</a:t>
                      </a:r>
                      <a:endParaRPr kumimoji="0" lang="ru-RU" sz="1400" b="0" i="0" u="none" strike="noStrike" cap="none" normalizeH="0" baseline="0" dirty="0">
                        <a:ln>
                          <a:noFill/>
                        </a:ln>
                        <a:solidFill>
                          <a:schemeClr val="bg1"/>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525" marR="9525" marT="9525"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hMerge="1">
                  <a:txBody>
                    <a:bodyPr/>
                    <a:lstStyle/>
                    <a:p>
                      <a:endParaRPr lang="ru-RU"/>
                    </a:p>
                  </a:txBody>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175"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ru-RU" sz="1400" b="0" i="0" u="none" strike="noStrike" cap="none" normalizeH="0" baseline="0" dirty="0">
                        <a:ln>
                          <a:noFill/>
                        </a:ln>
                        <a:solidFill>
                          <a:srgbClr val="000000"/>
                        </a:solidFill>
                        <a:effectLst/>
                        <a:latin typeface="Calibri" charset="0"/>
                        <a:ea typeface="ＭＳ Ｐゴシック" charset="0"/>
                        <a:cs typeface="Arial" charset="0"/>
                      </a:endParaRPr>
                    </a:p>
                  </a:txBody>
                  <a:tcPr marL="7143" marR="7143" marT="7143" marB="0" horzOverflow="overflow">
                    <a:lnL w="3175" cap="flat" cmpd="sng" algn="ctr">
                      <a:solidFill>
                        <a:srgbClr val="000090"/>
                      </a:solidFill>
                      <a:prstDash val="solid"/>
                      <a:round/>
                      <a:headEnd type="none" w="med" len="med"/>
                      <a:tailEnd type="none" w="med" len="med"/>
                    </a:lnL>
                    <a:lnR w="38100" cap="flat" cmpd="sng" algn="ctr">
                      <a:solidFill>
                        <a:srgbClr val="000090"/>
                      </a:solidFill>
                      <a:prstDash val="solid"/>
                      <a:round/>
                      <a:headEnd type="none" w="med" len="med"/>
                      <a:tailEnd type="none" w="med" len="med"/>
                    </a:lnR>
                    <a:lnT w="3175" cap="flat" cmpd="sng" algn="ctr">
                      <a:solidFill>
                        <a:srgbClr val="000090"/>
                      </a:solidFill>
                      <a:prstDash val="solid"/>
                      <a:round/>
                      <a:headEnd type="none" w="med" len="med"/>
                      <a:tailEnd type="none" w="med" len="med"/>
                    </a:lnT>
                    <a:lnB w="381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8"/>
                  </a:ext>
                </a:extLst>
              </a:tr>
            </a:tbl>
          </a:graphicData>
        </a:graphic>
      </p:graphicFrame>
      <p:sp>
        <p:nvSpPr>
          <p:cNvPr id="20" name="Прямоугольник 2">
            <a:extLst>
              <a:ext uri="{FF2B5EF4-FFF2-40B4-BE49-F238E27FC236}">
                <a16:creationId xmlns:a16="http://schemas.microsoft.com/office/drawing/2014/main" id="{93A93BB3-1045-5347-B93F-A9CA07283894}"/>
              </a:ext>
            </a:extLst>
          </p:cNvPr>
          <p:cNvSpPr/>
          <p:nvPr/>
        </p:nvSpPr>
        <p:spPr>
          <a:xfrm>
            <a:off x="7361573" y="1796252"/>
            <a:ext cx="906470"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350" dirty="0"/>
          </a:p>
        </p:txBody>
      </p:sp>
      <p:sp>
        <p:nvSpPr>
          <p:cNvPr id="21" name="TextBox 20">
            <a:extLst>
              <a:ext uri="{FF2B5EF4-FFF2-40B4-BE49-F238E27FC236}">
                <a16:creationId xmlns:a16="http://schemas.microsoft.com/office/drawing/2014/main" id="{038646B9-4860-FC42-83F7-B00E3E0F1B52}"/>
              </a:ext>
            </a:extLst>
          </p:cNvPr>
          <p:cNvSpPr txBox="1"/>
          <p:nvPr/>
        </p:nvSpPr>
        <p:spPr>
          <a:xfrm rot="16200000">
            <a:off x="6834407" y="3166334"/>
            <a:ext cx="2217591" cy="184666"/>
          </a:xfrm>
          <a:prstGeom prst="rect">
            <a:avLst/>
          </a:prstGeom>
          <a:solidFill>
            <a:schemeClr val="bg1">
              <a:lumMod val="95000"/>
            </a:schemeClr>
          </a:solidFill>
          <a:ln>
            <a:solidFill>
              <a:schemeClr val="tx1"/>
            </a:solidFill>
          </a:ln>
        </p:spPr>
        <p:txBody>
          <a:bodyPr wrap="square" lIns="27000" tIns="0" rIns="27000" bIns="0">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technological commissioning</a:t>
            </a:r>
          </a:p>
        </p:txBody>
      </p:sp>
      <p:sp>
        <p:nvSpPr>
          <p:cNvPr id="26" name="Прямоугольник 16">
            <a:extLst>
              <a:ext uri="{FF2B5EF4-FFF2-40B4-BE49-F238E27FC236}">
                <a16:creationId xmlns:a16="http://schemas.microsoft.com/office/drawing/2014/main" id="{DC02067B-C936-4B4B-8408-A7A291AB507A}"/>
              </a:ext>
            </a:extLst>
          </p:cNvPr>
          <p:cNvSpPr/>
          <p:nvPr/>
        </p:nvSpPr>
        <p:spPr>
          <a:xfrm>
            <a:off x="8686800" y="1781110"/>
            <a:ext cx="372985" cy="4540982"/>
          </a:xfrm>
          <a:prstGeom prst="rect">
            <a:avLst/>
          </a:prstGeom>
          <a:solidFill>
            <a:srgbClr val="00B05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dirty="0">
              <a:latin typeface="Arial" panose="020B0604020202020204" pitchFamily="34" charset="0"/>
              <a:cs typeface="Arial" panose="020B0604020202020204" pitchFamily="34" charset="0"/>
            </a:endParaRPr>
          </a:p>
          <a:p>
            <a:pPr algn="ctr">
              <a:defRPr/>
            </a:pPr>
            <a:endParaRPr lang="ru-RU"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25F811A9-0353-6F43-92F5-6094F391D54C}"/>
              </a:ext>
            </a:extLst>
          </p:cNvPr>
          <p:cNvSpPr txBox="1"/>
          <p:nvPr/>
        </p:nvSpPr>
        <p:spPr>
          <a:xfrm rot="16200000">
            <a:off x="7753833" y="3137063"/>
            <a:ext cx="2207860" cy="276999"/>
          </a:xfrm>
          <a:prstGeom prst="rect">
            <a:avLst/>
          </a:prstGeom>
          <a:solidFill>
            <a:schemeClr val="bg1">
              <a:lumMod val="95000"/>
            </a:schemeClr>
          </a:solidFill>
          <a:ln>
            <a:solidFill>
              <a:schemeClr val="tx1"/>
            </a:solidFill>
          </a:ln>
        </p:spPr>
        <p:txBody>
          <a:bodyPr wrap="square">
            <a:spAutoFit/>
          </a:bodyPr>
          <a:lstStyle/>
          <a:p>
            <a:pPr algn="ctr">
              <a:defRPr/>
            </a:pPr>
            <a:r>
              <a:rPr lang="en-US" sz="1200" i="1" dirty="0">
                <a:solidFill>
                  <a:srgbClr val="000090"/>
                </a:solidFill>
                <a:latin typeface="Arial" panose="020B0604020202020204" pitchFamily="34" charset="0"/>
                <a:cs typeface="Arial" panose="020B0604020202020204" pitchFamily="34" charset="0"/>
              </a:rPr>
              <a:t>Commissioning  with beam</a:t>
            </a:r>
          </a:p>
        </p:txBody>
      </p:sp>
      <p:sp>
        <p:nvSpPr>
          <p:cNvPr id="3" name="TextBox 2">
            <a:extLst>
              <a:ext uri="{FF2B5EF4-FFF2-40B4-BE49-F238E27FC236}">
                <a16:creationId xmlns:a16="http://schemas.microsoft.com/office/drawing/2014/main" id="{98CEB28E-8C4F-D24C-8933-BE6C3C2CF5EE}"/>
              </a:ext>
            </a:extLst>
          </p:cNvPr>
          <p:cNvSpPr txBox="1"/>
          <p:nvPr/>
        </p:nvSpPr>
        <p:spPr>
          <a:xfrm>
            <a:off x="3859215" y="741865"/>
            <a:ext cx="4870308" cy="369332"/>
          </a:xfrm>
          <a:prstGeom prst="rect">
            <a:avLst/>
          </a:prstGeom>
          <a:noFill/>
        </p:spPr>
        <p:txBody>
          <a:bodyPr wrap="none" rtlCol="0">
            <a:spAutoFit/>
          </a:bodyPr>
          <a:lstStyle/>
          <a:p>
            <a:r>
              <a:rPr lang="ru-RU" i="1" dirty="0">
                <a:solidFill>
                  <a:srgbClr val="002060"/>
                </a:solidFill>
              </a:rPr>
              <a:t>текущее состояние: задержка </a:t>
            </a:r>
            <a:r>
              <a:rPr lang="en-US" i="1" dirty="0">
                <a:solidFill>
                  <a:srgbClr val="002060"/>
                </a:solidFill>
              </a:rPr>
              <a:t>~ </a:t>
            </a:r>
            <a:r>
              <a:rPr lang="en-US" b="1" i="1" dirty="0">
                <a:solidFill>
                  <a:srgbClr val="FF0000"/>
                </a:solidFill>
              </a:rPr>
              <a:t>2 </a:t>
            </a:r>
            <a:r>
              <a:rPr lang="ru-RU" i="1" dirty="0">
                <a:solidFill>
                  <a:srgbClr val="002060"/>
                </a:solidFill>
              </a:rPr>
              <a:t>месяца </a:t>
            </a:r>
          </a:p>
        </p:txBody>
      </p:sp>
      <p:cxnSp>
        <p:nvCxnSpPr>
          <p:cNvPr id="6" name="Straight Connector 5">
            <a:extLst>
              <a:ext uri="{FF2B5EF4-FFF2-40B4-BE49-F238E27FC236}">
                <a16:creationId xmlns:a16="http://schemas.microsoft.com/office/drawing/2014/main" id="{BD45A6F1-32A3-4244-B6E8-F1ACE148BBC6}"/>
              </a:ext>
            </a:extLst>
          </p:cNvPr>
          <p:cNvCxnSpPr/>
          <p:nvPr/>
        </p:nvCxnSpPr>
        <p:spPr>
          <a:xfrm>
            <a:off x="8461375" y="1781110"/>
            <a:ext cx="0" cy="4540982"/>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72B4C008-E8A6-D347-AC25-1750651B6891}"/>
              </a:ext>
            </a:extLst>
          </p:cNvPr>
          <p:cNvCxnSpPr>
            <a:cxnSpLocks/>
          </p:cNvCxnSpPr>
          <p:nvPr/>
        </p:nvCxnSpPr>
        <p:spPr>
          <a:xfrm>
            <a:off x="8140700" y="1968500"/>
            <a:ext cx="320675"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05444A38-D877-3944-B228-126EFDFA68BC}"/>
              </a:ext>
            </a:extLst>
          </p:cNvPr>
          <p:cNvGrpSpPr/>
          <p:nvPr/>
        </p:nvGrpSpPr>
        <p:grpSpPr>
          <a:xfrm>
            <a:off x="439737" y="2472285"/>
            <a:ext cx="8108066" cy="2766349"/>
            <a:chOff x="457200" y="1828800"/>
            <a:chExt cx="8108066" cy="2766349"/>
          </a:xfrm>
        </p:grpSpPr>
        <p:sp>
          <p:nvSpPr>
            <p:cNvPr id="29" name="Rectangle 28">
              <a:extLst>
                <a:ext uri="{FF2B5EF4-FFF2-40B4-BE49-F238E27FC236}">
                  <a16:creationId xmlns:a16="http://schemas.microsoft.com/office/drawing/2014/main" id="{B88D47B5-1EFC-8E48-97BD-C0A2C1CB4B0A}"/>
                </a:ext>
              </a:extLst>
            </p:cNvPr>
            <p:cNvSpPr/>
            <p:nvPr/>
          </p:nvSpPr>
          <p:spPr>
            <a:xfrm>
              <a:off x="457200" y="1828800"/>
              <a:ext cx="8108066" cy="2766349"/>
            </a:xfrm>
            <a:prstGeom prst="rect">
              <a:avLst/>
            </a:prstGeom>
            <a:solidFill>
              <a:srgbClr val="EAF8F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1F6C443D-35F6-C84A-9F2A-678634D04BED}"/>
                </a:ext>
              </a:extLst>
            </p:cNvPr>
            <p:cNvSpPr txBox="1"/>
            <p:nvPr/>
          </p:nvSpPr>
          <p:spPr>
            <a:xfrm>
              <a:off x="692150" y="2552700"/>
              <a:ext cx="2696572" cy="923330"/>
            </a:xfrm>
            <a:prstGeom prst="rect">
              <a:avLst/>
            </a:prstGeom>
            <a:noFill/>
          </p:spPr>
          <p:txBody>
            <a:bodyPr wrap="none" rtlCol="0">
              <a:spAutoFit/>
            </a:bodyPr>
            <a:lstStyle/>
            <a:p>
              <a:r>
                <a:rPr lang="ru-RU" b="1" i="1" dirty="0">
                  <a:solidFill>
                    <a:srgbClr val="002060"/>
                  </a:solidFill>
                </a:rPr>
                <a:t>по заключенным </a:t>
              </a:r>
            </a:p>
            <a:p>
              <a:r>
                <a:rPr lang="ru-RU" b="1" i="1" dirty="0">
                  <a:solidFill>
                    <a:srgbClr val="002060"/>
                  </a:solidFill>
                </a:rPr>
                <a:t>контрактам </a:t>
              </a:r>
            </a:p>
            <a:p>
              <a:r>
                <a:rPr lang="ru-RU" b="1" i="1" dirty="0">
                  <a:solidFill>
                    <a:srgbClr val="002060"/>
                  </a:solidFill>
                </a:rPr>
                <a:t>оплачено / осталось</a:t>
              </a:r>
            </a:p>
          </p:txBody>
        </p:sp>
        <p:sp>
          <p:nvSpPr>
            <p:cNvPr id="31" name="TextBox 30">
              <a:extLst>
                <a:ext uri="{FF2B5EF4-FFF2-40B4-BE49-F238E27FC236}">
                  <a16:creationId xmlns:a16="http://schemas.microsoft.com/office/drawing/2014/main" id="{AD03FBAA-586B-9B44-8432-A76183CFB4AC}"/>
                </a:ext>
              </a:extLst>
            </p:cNvPr>
            <p:cNvSpPr txBox="1"/>
            <p:nvPr/>
          </p:nvSpPr>
          <p:spPr>
            <a:xfrm>
              <a:off x="3993776" y="2552700"/>
              <a:ext cx="1742785" cy="646331"/>
            </a:xfrm>
            <a:prstGeom prst="rect">
              <a:avLst/>
            </a:prstGeom>
            <a:noFill/>
          </p:spPr>
          <p:txBody>
            <a:bodyPr wrap="none" rtlCol="0">
              <a:spAutoFit/>
            </a:bodyPr>
            <a:lstStyle/>
            <a:p>
              <a:r>
                <a:rPr lang="ru-RU" b="1" i="1" dirty="0">
                  <a:solidFill>
                    <a:srgbClr val="002060"/>
                  </a:solidFill>
                </a:rPr>
                <a:t>по новым</a:t>
              </a:r>
            </a:p>
            <a:p>
              <a:r>
                <a:rPr lang="ru-RU" b="1" i="1" dirty="0">
                  <a:solidFill>
                    <a:srgbClr val="002060"/>
                  </a:solidFill>
                </a:rPr>
                <a:t>контрактам </a:t>
              </a:r>
            </a:p>
          </p:txBody>
        </p:sp>
        <p:sp>
          <p:nvSpPr>
            <p:cNvPr id="32" name="TextBox 31">
              <a:extLst>
                <a:ext uri="{FF2B5EF4-FFF2-40B4-BE49-F238E27FC236}">
                  <a16:creationId xmlns:a16="http://schemas.microsoft.com/office/drawing/2014/main" id="{8E2B839C-1DF0-764E-9127-2B5D5441254F}"/>
                </a:ext>
              </a:extLst>
            </p:cNvPr>
            <p:cNvSpPr txBox="1"/>
            <p:nvPr/>
          </p:nvSpPr>
          <p:spPr>
            <a:xfrm>
              <a:off x="723900" y="2037208"/>
              <a:ext cx="1640193" cy="369332"/>
            </a:xfrm>
            <a:prstGeom prst="rect">
              <a:avLst/>
            </a:prstGeom>
            <a:solidFill>
              <a:srgbClr val="FFE9D2"/>
            </a:solidFill>
          </p:spPr>
          <p:txBody>
            <a:bodyPr wrap="none" rtlCol="0">
              <a:spAutoFit/>
            </a:bodyPr>
            <a:lstStyle/>
            <a:p>
              <a:r>
                <a:rPr lang="ru-RU" b="1" dirty="0">
                  <a:solidFill>
                    <a:srgbClr val="002060"/>
                  </a:solidFill>
                </a:rPr>
                <a:t>Расходы</a:t>
              </a:r>
              <a:r>
                <a:rPr lang="en-US" b="1" dirty="0">
                  <a:solidFill>
                    <a:srgbClr val="002060"/>
                  </a:solidFill>
                </a:rPr>
                <a:t>,</a:t>
              </a:r>
              <a:r>
                <a:rPr lang="ru-RU" b="1" dirty="0">
                  <a:solidFill>
                    <a:srgbClr val="002060"/>
                  </a:solidFill>
                </a:rPr>
                <a:t> </a:t>
              </a:r>
              <a:r>
                <a:rPr lang="en-US" b="1" dirty="0">
                  <a:solidFill>
                    <a:srgbClr val="002060"/>
                  </a:solidFill>
                </a:rPr>
                <a:t>M$</a:t>
              </a:r>
              <a:endParaRPr lang="ru-RU" b="1" dirty="0">
                <a:solidFill>
                  <a:srgbClr val="002060"/>
                </a:solidFill>
              </a:endParaRPr>
            </a:p>
          </p:txBody>
        </p:sp>
        <p:sp>
          <p:nvSpPr>
            <p:cNvPr id="33" name="TextBox 32">
              <a:extLst>
                <a:ext uri="{FF2B5EF4-FFF2-40B4-BE49-F238E27FC236}">
                  <a16:creationId xmlns:a16="http://schemas.microsoft.com/office/drawing/2014/main" id="{01761A7E-1045-9E46-A71D-305440715D86}"/>
                </a:ext>
              </a:extLst>
            </p:cNvPr>
            <p:cNvSpPr txBox="1"/>
            <p:nvPr/>
          </p:nvSpPr>
          <p:spPr>
            <a:xfrm>
              <a:off x="6893679" y="2552700"/>
              <a:ext cx="1523174" cy="646331"/>
            </a:xfrm>
            <a:prstGeom prst="rect">
              <a:avLst/>
            </a:prstGeom>
            <a:noFill/>
          </p:spPr>
          <p:txBody>
            <a:bodyPr wrap="none" rtlCol="0">
              <a:spAutoFit/>
            </a:bodyPr>
            <a:lstStyle/>
            <a:p>
              <a:r>
                <a:rPr lang="ru-RU" b="1" i="1" dirty="0">
                  <a:solidFill>
                    <a:srgbClr val="002060"/>
                  </a:solidFill>
                </a:rPr>
                <a:t>требуется</a:t>
              </a:r>
            </a:p>
            <a:p>
              <a:r>
                <a:rPr lang="ru-RU" b="1" i="1" dirty="0">
                  <a:solidFill>
                    <a:srgbClr val="002060"/>
                  </a:solidFill>
                </a:rPr>
                <a:t>всего</a:t>
              </a:r>
            </a:p>
          </p:txBody>
        </p:sp>
        <p:sp>
          <p:nvSpPr>
            <p:cNvPr id="34" name="TextBox 33">
              <a:extLst>
                <a:ext uri="{FF2B5EF4-FFF2-40B4-BE49-F238E27FC236}">
                  <a16:creationId xmlns:a16="http://schemas.microsoft.com/office/drawing/2014/main" id="{2BF89D9D-E785-4347-9784-3716F1E25263}"/>
                </a:ext>
              </a:extLst>
            </p:cNvPr>
            <p:cNvSpPr txBox="1"/>
            <p:nvPr/>
          </p:nvSpPr>
          <p:spPr>
            <a:xfrm>
              <a:off x="723900" y="3891131"/>
              <a:ext cx="1146468" cy="369332"/>
            </a:xfrm>
            <a:prstGeom prst="rect">
              <a:avLst/>
            </a:prstGeom>
            <a:noFill/>
          </p:spPr>
          <p:txBody>
            <a:bodyPr wrap="none" rtlCol="0">
              <a:spAutoFit/>
            </a:bodyPr>
            <a:lstStyle/>
            <a:p>
              <a:r>
                <a:rPr lang="en-US" b="1" dirty="0">
                  <a:solidFill>
                    <a:srgbClr val="002060"/>
                  </a:solidFill>
                </a:rPr>
                <a:t>30,7 / </a:t>
              </a:r>
              <a:r>
                <a:rPr lang="en-US" b="1" dirty="0">
                  <a:solidFill>
                    <a:srgbClr val="FC0014"/>
                  </a:solidFill>
                </a:rPr>
                <a:t>1,5</a:t>
              </a:r>
              <a:endParaRPr lang="ru-RU" b="1" dirty="0">
                <a:solidFill>
                  <a:srgbClr val="FC0014"/>
                </a:solidFill>
              </a:endParaRPr>
            </a:p>
          </p:txBody>
        </p:sp>
        <p:sp>
          <p:nvSpPr>
            <p:cNvPr id="35" name="TextBox 34">
              <a:extLst>
                <a:ext uri="{FF2B5EF4-FFF2-40B4-BE49-F238E27FC236}">
                  <a16:creationId xmlns:a16="http://schemas.microsoft.com/office/drawing/2014/main" id="{403A53B4-501E-7A4F-A4D9-D20A070818A5}"/>
                </a:ext>
              </a:extLst>
            </p:cNvPr>
            <p:cNvSpPr txBox="1"/>
            <p:nvPr/>
          </p:nvSpPr>
          <p:spPr>
            <a:xfrm>
              <a:off x="4191000" y="3888233"/>
              <a:ext cx="505267" cy="369332"/>
            </a:xfrm>
            <a:prstGeom prst="rect">
              <a:avLst/>
            </a:prstGeom>
            <a:noFill/>
          </p:spPr>
          <p:txBody>
            <a:bodyPr wrap="none" rtlCol="0">
              <a:spAutoFit/>
            </a:bodyPr>
            <a:lstStyle/>
            <a:p>
              <a:r>
                <a:rPr lang="en-US" b="1" dirty="0">
                  <a:solidFill>
                    <a:srgbClr val="FC0014"/>
                  </a:solidFill>
                </a:rPr>
                <a:t>4,4</a:t>
              </a:r>
              <a:endParaRPr lang="ru-RU" b="1" dirty="0">
                <a:solidFill>
                  <a:srgbClr val="FC0014"/>
                </a:solidFill>
              </a:endParaRPr>
            </a:p>
          </p:txBody>
        </p:sp>
        <p:sp>
          <p:nvSpPr>
            <p:cNvPr id="36" name="TextBox 35">
              <a:extLst>
                <a:ext uri="{FF2B5EF4-FFF2-40B4-BE49-F238E27FC236}">
                  <a16:creationId xmlns:a16="http://schemas.microsoft.com/office/drawing/2014/main" id="{71A8C0D0-F7ED-7044-9263-D793805CB84A}"/>
                </a:ext>
              </a:extLst>
            </p:cNvPr>
            <p:cNvSpPr txBox="1"/>
            <p:nvPr/>
          </p:nvSpPr>
          <p:spPr>
            <a:xfrm>
              <a:off x="7392893" y="3888233"/>
              <a:ext cx="505267" cy="369332"/>
            </a:xfrm>
            <a:prstGeom prst="rect">
              <a:avLst/>
            </a:prstGeom>
            <a:noFill/>
          </p:spPr>
          <p:txBody>
            <a:bodyPr wrap="none" rtlCol="0">
              <a:spAutoFit/>
            </a:bodyPr>
            <a:lstStyle/>
            <a:p>
              <a:r>
                <a:rPr lang="en-US" b="1" dirty="0">
                  <a:solidFill>
                    <a:srgbClr val="FC0014"/>
                  </a:solidFill>
                </a:rPr>
                <a:t>5,9</a:t>
              </a:r>
              <a:endParaRPr lang="ru-RU" b="1" dirty="0">
                <a:solidFill>
                  <a:srgbClr val="FC0014"/>
                </a:solidFill>
              </a:endParaRPr>
            </a:p>
          </p:txBody>
        </p:sp>
      </p:grpSp>
    </p:spTree>
    <p:extLst>
      <p:ext uri="{BB962C8B-B14F-4D97-AF65-F5344CB8AC3E}">
        <p14:creationId xmlns:p14="http://schemas.microsoft.com/office/powerpoint/2010/main" val="77101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Рисунок 8" descr="NC_Ring503m_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27100"/>
            <a:ext cx="8966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92" name="TextBox 24"/>
          <p:cNvSpPr txBox="1">
            <a:spLocks noChangeArrowheads="1"/>
          </p:cNvSpPr>
          <p:nvPr/>
        </p:nvSpPr>
        <p:spPr bwMode="auto">
          <a:xfrm>
            <a:off x="4457700" y="5561012"/>
            <a:ext cx="696913" cy="3698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chemeClr val="bg1"/>
                </a:solidFill>
              </a:rPr>
              <a:t>MPD</a:t>
            </a:r>
          </a:p>
        </p:txBody>
      </p:sp>
      <p:sp>
        <p:nvSpPr>
          <p:cNvPr id="71693" name="TextBox 25"/>
          <p:cNvSpPr txBox="1">
            <a:spLocks noChangeArrowheads="1"/>
          </p:cNvSpPr>
          <p:nvPr/>
        </p:nvSpPr>
        <p:spPr bwMode="auto">
          <a:xfrm>
            <a:off x="4495800" y="1157679"/>
            <a:ext cx="658813" cy="369888"/>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SPD</a:t>
            </a:r>
          </a:p>
        </p:txBody>
      </p:sp>
      <p:cxnSp>
        <p:nvCxnSpPr>
          <p:cNvPr id="28" name="Straight Arrow Connector 27"/>
          <p:cNvCxnSpPr/>
          <p:nvPr/>
        </p:nvCxnSpPr>
        <p:spPr>
          <a:xfrm flipV="1">
            <a:off x="152400" y="1917700"/>
            <a:ext cx="9906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0" y="4914900"/>
            <a:ext cx="9525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4730750" y="3232150"/>
            <a:ext cx="3416300" cy="635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5086350" y="3054350"/>
            <a:ext cx="3365500" cy="1066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5156200" y="3149600"/>
            <a:ext cx="3352800" cy="9144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71728" name="Рисунок 4" descr="LHEP-emblema-tran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76200"/>
            <a:ext cx="1219200" cy="684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29"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5784" y="22225"/>
            <a:ext cx="1218216" cy="6000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2" name="Date Placeholder 1"/>
          <p:cNvSpPr>
            <a:spLocks noGrp="1"/>
          </p:cNvSpPr>
          <p:nvPr>
            <p:ph type="dt" sz="half" idx="10"/>
          </p:nvPr>
        </p:nvSpPr>
        <p:spPr>
          <a:xfrm>
            <a:off x="457200" y="6321425"/>
            <a:ext cx="2133600" cy="476250"/>
          </a:xfrm>
        </p:spPr>
        <p:txBody>
          <a:bodyPr anchor="b"/>
          <a:lstStyle/>
          <a:p>
            <a:pPr>
              <a:defRPr/>
            </a:pPr>
            <a:r>
              <a:rPr lang="ru-RU"/>
              <a:t>8 апреля 2020</a:t>
            </a:r>
          </a:p>
        </p:txBody>
      </p:sp>
      <p:sp>
        <p:nvSpPr>
          <p:cNvPr id="3" name="Footer Placeholder 2"/>
          <p:cNvSpPr>
            <a:spLocks noGrp="1"/>
          </p:cNvSpPr>
          <p:nvPr>
            <p:ph type="ftr" sz="quarter" idx="11"/>
          </p:nvPr>
        </p:nvSpPr>
        <p:spPr>
          <a:xfrm>
            <a:off x="3124200" y="6321425"/>
            <a:ext cx="3429000" cy="476250"/>
          </a:xfrm>
        </p:spPr>
        <p:txBody>
          <a:bodyPr anchor="b"/>
          <a:lstStyle/>
          <a:p>
            <a:pPr>
              <a:defRPr/>
            </a:pPr>
            <a:r>
              <a:rPr lang="ru-RU"/>
              <a:t>В. Кекелидзе, КК </a:t>
            </a:r>
            <a:r>
              <a:rPr lang="en-GB"/>
              <a:t>NICA</a:t>
            </a:r>
            <a:endParaRPr lang="ru-RU" dirty="0"/>
          </a:p>
        </p:txBody>
      </p:sp>
      <p:sp>
        <p:nvSpPr>
          <p:cNvPr id="4" name="Slide Number Placeholder 3"/>
          <p:cNvSpPr>
            <a:spLocks noGrp="1"/>
          </p:cNvSpPr>
          <p:nvPr>
            <p:ph type="sldNum" sz="quarter" idx="12"/>
          </p:nvPr>
        </p:nvSpPr>
        <p:spPr>
          <a:xfrm>
            <a:off x="6553200" y="6321425"/>
            <a:ext cx="2133600" cy="476250"/>
          </a:xfrm>
        </p:spPr>
        <p:txBody>
          <a:bodyPr anchor="b"/>
          <a:lstStyle/>
          <a:p>
            <a:fld id="{0D407510-CD4E-4320-B1B7-E77576364A88}" type="slidenum">
              <a:rPr lang="ru-RU" smtClean="0"/>
              <a:pPr/>
              <a:t>9</a:t>
            </a:fld>
            <a:endParaRPr lang="ru-RU"/>
          </a:p>
        </p:txBody>
      </p:sp>
      <p:sp>
        <p:nvSpPr>
          <p:cNvPr id="23" name="Прямоугольник 1">
            <a:extLst>
              <a:ext uri="{FF2B5EF4-FFF2-40B4-BE49-F238E27FC236}">
                <a16:creationId xmlns:a16="http://schemas.microsoft.com/office/drawing/2014/main" id="{48C8598C-3A54-4C47-83A7-7F4E6596322C}"/>
              </a:ext>
            </a:extLst>
          </p:cNvPr>
          <p:cNvSpPr>
            <a:spLocks noChangeArrowheads="1"/>
          </p:cNvSpPr>
          <p:nvPr/>
        </p:nvSpPr>
        <p:spPr bwMode="auto">
          <a:xfrm>
            <a:off x="1524000" y="136029"/>
            <a:ext cx="6220549" cy="461665"/>
          </a:xfrm>
          <a:prstGeom prst="rect">
            <a:avLst/>
          </a:prstGeom>
          <a:solidFill>
            <a:srgbClr val="CBFFFB"/>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algn="ctr" eaLnBrk="1" fontAlgn="auto" hangingPunct="1">
              <a:spcBef>
                <a:spcPts val="0"/>
              </a:spcBef>
              <a:spcAft>
                <a:spcPts val="0"/>
              </a:spcAft>
              <a:defRPr/>
            </a:pPr>
            <a:r>
              <a:rPr lang="ru-RU" altLang="ru-RU" sz="2400" b="1" dirty="0">
                <a:solidFill>
                  <a:srgbClr val="140076"/>
                </a:solidFill>
                <a:effectLst>
                  <a:outerShdw blurRad="38100" dist="38100" dir="2700000" rotWithShape="0">
                    <a:srgbClr val="000000">
                      <a:alpha val="43137"/>
                    </a:srgbClr>
                  </a:outerShdw>
                </a:effectLst>
                <a:latin typeface="Arial" pitchFamily="34" charset="0"/>
              </a:rPr>
              <a:t>Статус работ по системам  </a:t>
            </a:r>
            <a:r>
              <a:rPr lang="ru-RU" altLang="ru-RU" sz="2400" b="1" dirty="0" err="1">
                <a:solidFill>
                  <a:srgbClr val="140076"/>
                </a:solidFill>
                <a:effectLst>
                  <a:outerShdw blurRad="38100" dist="38100" dir="2700000" rotWithShape="0">
                    <a:srgbClr val="000000">
                      <a:alpha val="43137"/>
                    </a:srgbClr>
                  </a:outerShdw>
                </a:effectLst>
                <a:latin typeface="Arial" pitchFamily="34" charset="0"/>
              </a:rPr>
              <a:t>Коллайдера</a:t>
            </a:r>
            <a:endParaRPr lang="ru-RU" altLang="ru-RU" sz="2400" b="1" dirty="0">
              <a:solidFill>
                <a:srgbClr val="140076"/>
              </a:solidFill>
              <a:effectLst>
                <a:outerShdw blurRad="38100" dist="38100" dir="2700000" rotWithShape="0">
                  <a:srgbClr val="000000">
                    <a:alpha val="43137"/>
                  </a:srgbClr>
                </a:outerShdw>
              </a:effectLst>
              <a:latin typeface="Arial" pitchFamily="34" charset="0"/>
            </a:endParaRPr>
          </a:p>
        </p:txBody>
      </p:sp>
      <p:sp>
        <p:nvSpPr>
          <p:cNvPr id="24" name="TextBox 23">
            <a:extLst>
              <a:ext uri="{FF2B5EF4-FFF2-40B4-BE49-F238E27FC236}">
                <a16:creationId xmlns:a16="http://schemas.microsoft.com/office/drawing/2014/main" id="{0AD0F48B-B276-1443-91DB-A981FD946DD0}"/>
              </a:ext>
            </a:extLst>
          </p:cNvPr>
          <p:cNvSpPr txBox="1"/>
          <p:nvPr/>
        </p:nvSpPr>
        <p:spPr>
          <a:xfrm>
            <a:off x="2527331" y="2202011"/>
            <a:ext cx="4595750" cy="2616101"/>
          </a:xfrm>
          <a:prstGeom prst="rect">
            <a:avLst/>
          </a:prstGeom>
          <a:solidFill>
            <a:srgbClr val="E8FFF4"/>
          </a:solidFill>
          <a:ln>
            <a:solidFill>
              <a:srgbClr val="002060"/>
            </a:solidFill>
          </a:ln>
        </p:spPr>
        <p:txBody>
          <a:bodyPr wrap="square">
            <a:spAutoFit/>
          </a:bodyPr>
          <a:lstStyle/>
          <a:p>
            <a:pPr eaLnBrk="1" fontAlgn="auto" hangingPunct="1">
              <a:spcBef>
                <a:spcPts val="0"/>
              </a:spcBef>
              <a:spcAft>
                <a:spcPts val="0"/>
              </a:spcAft>
              <a:buClr>
                <a:srgbClr val="FF0000"/>
              </a:buClr>
              <a:defRPr/>
            </a:pPr>
            <a:r>
              <a:rPr lang="ru-RU" sz="2000" b="1" dirty="0">
                <a:solidFill>
                  <a:srgbClr val="002060"/>
                </a:solidFill>
                <a:latin typeface="Arial" panose="020B0604020202020204" pitchFamily="34" charset="0"/>
                <a:cs typeface="Arial" panose="020B0604020202020204" pitchFamily="34" charset="0"/>
              </a:rPr>
              <a:t>начало монтажа: </a:t>
            </a:r>
          </a:p>
          <a:p>
            <a:pPr marL="285750" indent="-285750" eaLnBrk="1" fontAlgn="auto" hangingPunct="1">
              <a:spcBef>
                <a:spcPts val="0"/>
              </a:spcBef>
              <a:spcAft>
                <a:spcPts val="0"/>
              </a:spcAft>
              <a:buClr>
                <a:srgbClr val="FF0000"/>
              </a:buClr>
              <a:buFont typeface="Arial" panose="020B0604020202020204" pitchFamily="34" charset="0"/>
              <a:buChar cha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МКС 			</a:t>
            </a:r>
            <a:r>
              <a:rPr lang="ru-RU" i="1" dirty="0">
                <a:solidFill>
                  <a:srgbClr val="002060"/>
                </a:solidFill>
                <a:cs typeface="Arial" panose="020B0604020202020204" pitchFamily="34" charset="0"/>
              </a:rPr>
              <a:t> </a:t>
            </a:r>
            <a:r>
              <a:rPr lang="ru-RU" i="1" dirty="0">
                <a:solidFill>
                  <a:srgbClr val="002060"/>
                </a:solidFill>
                <a:latin typeface="Arial" panose="020B0604020202020204" pitchFamily="34" charset="0"/>
                <a:cs typeface="Arial" panose="020B0604020202020204" pitchFamily="34" charset="0"/>
              </a:rPr>
              <a:t>- </a:t>
            </a:r>
            <a:r>
              <a:rPr lang="ru-RU" i="1" dirty="0">
                <a:solidFill>
                  <a:srgbClr val="FF0000"/>
                </a:solidFill>
                <a:latin typeface="Arial" panose="020B0604020202020204" pitchFamily="34" charset="0"/>
                <a:cs typeface="Arial" panose="020B0604020202020204" pitchFamily="34" charset="0"/>
              </a:rPr>
              <a:t>август </a:t>
            </a:r>
            <a:r>
              <a:rPr lang="ru-RU" b="1" i="1" dirty="0">
                <a:solidFill>
                  <a:srgbClr val="FF0000"/>
                </a:solidFill>
                <a:latin typeface="Arial" panose="020B0604020202020204" pitchFamily="34" charset="0"/>
                <a:cs typeface="Arial" panose="020B0604020202020204" pitchFamily="34" charset="0"/>
              </a:rPr>
              <a:t>2020</a:t>
            </a:r>
            <a:endParaRPr lang="en-US" b="1" i="1" dirty="0">
              <a:solidFill>
                <a:srgbClr val="002060"/>
              </a:solidFill>
              <a:latin typeface="Arial" panose="020B0604020202020204" pitchFamily="34" charset="0"/>
              <a:cs typeface="Arial" panose="020B0604020202020204" pitchFamily="34" charset="0"/>
            </a:endParaRPr>
          </a:p>
          <a:p>
            <a:pPr eaLnBrk="1" fontAlgn="auto" hangingPunct="1">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оборудование каналов - </a:t>
            </a:r>
            <a:r>
              <a:rPr lang="ru-RU" i="1" dirty="0">
                <a:solidFill>
                  <a:srgbClr val="FF0000"/>
                </a:solidFill>
                <a:latin typeface="Arial" panose="020B0604020202020204" pitchFamily="34" charset="0"/>
                <a:cs typeface="Arial" panose="020B0604020202020204" pitchFamily="34" charset="0"/>
              </a:rPr>
              <a:t>июль     </a:t>
            </a:r>
            <a:r>
              <a:rPr lang="ru-RU" b="1" i="1" dirty="0">
                <a:solidFill>
                  <a:srgbClr val="FF0000"/>
                </a:solidFill>
                <a:latin typeface="Arial" panose="020B0604020202020204" pitchFamily="34" charset="0"/>
                <a:cs typeface="Arial" panose="020B0604020202020204" pitchFamily="34" charset="0"/>
              </a:rPr>
              <a:t>2020</a:t>
            </a:r>
          </a:p>
          <a:p>
            <a:pPr eaLnBrk="1" fontAlgn="auto" hangingPunct="1">
              <a:spcBef>
                <a:spcPts val="0"/>
              </a:spcBef>
              <a:spcAft>
                <a:spcPts val="0"/>
              </a:spcAft>
              <a:buClr>
                <a:srgbClr val="FF0000"/>
              </a:buClr>
              <a:defRPr/>
            </a:pPr>
            <a:endParaRPr lang="ru-RU"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ВЧ системы 		- </a:t>
            </a:r>
            <a:r>
              <a:rPr lang="ru-RU" i="1" dirty="0">
                <a:solidFill>
                  <a:srgbClr val="FF0000"/>
                </a:solidFill>
                <a:latin typeface="Arial" panose="020B0604020202020204" pitchFamily="34" charset="0"/>
                <a:cs typeface="Arial" panose="020B0604020202020204" pitchFamily="34" charset="0"/>
              </a:rPr>
              <a:t>лето     </a:t>
            </a:r>
            <a:r>
              <a:rPr lang="ru-RU" b="1" i="1" dirty="0">
                <a:solidFill>
                  <a:srgbClr val="FF0000"/>
                </a:solidFill>
                <a:latin typeface="Arial" panose="020B0604020202020204" pitchFamily="34" charset="0"/>
                <a:cs typeface="Arial" panose="020B0604020202020204" pitchFamily="34" charset="0"/>
              </a:rPr>
              <a:t>2020</a:t>
            </a:r>
          </a:p>
          <a:p>
            <a:pPr eaLnBrk="1" fontAlgn="auto" hangingPunct="1">
              <a:spcBef>
                <a:spcPts val="0"/>
              </a:spcBef>
              <a:spcAft>
                <a:spcPts val="0"/>
              </a:spcAft>
              <a:buClr>
                <a:srgbClr val="FF0000"/>
              </a:buClr>
              <a:defRPr/>
            </a:pPr>
            <a:endParaRPr lang="en-US" i="1" dirty="0">
              <a:solidFill>
                <a:srgbClr val="002060"/>
              </a:solidFill>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Clr>
                <a:srgbClr val="FF0000"/>
              </a:buClr>
              <a:buFont typeface="Arial" panose="020B0604020202020204" pitchFamily="34" charset="0"/>
              <a:buChar char="•"/>
              <a:defRPr/>
            </a:pPr>
            <a:r>
              <a:rPr lang="ru-RU" i="1" dirty="0">
                <a:solidFill>
                  <a:srgbClr val="002060"/>
                </a:solidFill>
                <a:latin typeface="Arial" panose="020B0604020202020204" pitchFamily="34" charset="0"/>
                <a:cs typeface="Arial" panose="020B0604020202020204" pitchFamily="34" charset="0"/>
              </a:rPr>
              <a:t>СЭО 			- </a:t>
            </a:r>
            <a:r>
              <a:rPr lang="ru-RU" i="1" dirty="0">
                <a:solidFill>
                  <a:srgbClr val="FF0000"/>
                </a:solidFill>
                <a:latin typeface="Arial" panose="020B0604020202020204" pitchFamily="34" charset="0"/>
                <a:cs typeface="Arial" panose="020B0604020202020204" pitchFamily="34" charset="0"/>
              </a:rPr>
              <a:t>лето     </a:t>
            </a:r>
            <a:r>
              <a:rPr lang="ru-RU" b="1" i="1" dirty="0">
                <a:solidFill>
                  <a:srgbClr val="FF0000"/>
                </a:solidFill>
                <a:latin typeface="Arial" panose="020B0604020202020204" pitchFamily="34" charset="0"/>
                <a:cs typeface="Arial" panose="020B0604020202020204" pitchFamily="34" charset="0"/>
              </a:rPr>
              <a:t>2021</a:t>
            </a:r>
            <a:endParaRPr lang="en-US"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12519"/>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75711</TotalTime>
  <Words>2595</Words>
  <Application>Microsoft Macintosh PowerPoint</Application>
  <PresentationFormat>On-screen Show (4:3)</PresentationFormat>
  <Paragraphs>810</Paragraphs>
  <Slides>41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Abadi MT Condensed Extra Bold</vt:lpstr>
      <vt:lpstr>Arial</vt:lpstr>
      <vt:lpstr>Calibri</vt:lpstr>
      <vt:lpstr>Symbol</vt:lpstr>
      <vt:lpstr>Times New Roman</vt:lpstr>
      <vt:lpstr>Оформление по умолчанию</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NICA cryogenic complex </vt:lpstr>
      <vt:lpstr>Status at 2020 – what is missing</vt:lpstr>
      <vt:lpstr>PowerPoint Presentation</vt:lpstr>
      <vt:lpstr>PowerPoint Presentation</vt:lpstr>
      <vt:lpstr>Криогенная инфраструктура,  включая трубопроводы (&gt; 5 км)</vt:lpstr>
      <vt:lpstr>Криогенная инфраструктура,  включая трубопроводы (&gt; 5 км)</vt:lpstr>
      <vt:lpstr>PowerPoint Presentation</vt:lpstr>
      <vt:lpstr>PowerPoint Presentation</vt:lpstr>
      <vt:lpstr>PowerPoint Presentation</vt:lpstr>
      <vt:lpstr>PowerPoint Presentation</vt:lpstr>
      <vt:lpstr>PowerPoint Presentation</vt:lpstr>
      <vt:lpstr>Сеть и компьютинг для NICA</vt:lpstr>
      <vt:lpstr>PowerPoint Presentation</vt:lpstr>
      <vt:lpstr>PowerPoint Presentation</vt:lpstr>
      <vt:lpstr>PowerPoint Presentation</vt:lpstr>
      <vt:lpstr>PowerPoint Presentation</vt:lpstr>
      <vt:lpstr>PowerPoint Presentation</vt:lpstr>
    </vt:vector>
  </TitlesOfParts>
  <Company>JINR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Vladimir Kekelidze</cp:lastModifiedBy>
  <cp:revision>2731</cp:revision>
  <cp:lastPrinted>2018-09-10T17:43:13Z</cp:lastPrinted>
  <dcterms:created xsi:type="dcterms:W3CDTF">2014-10-09T06:21:49Z</dcterms:created>
  <dcterms:modified xsi:type="dcterms:W3CDTF">2020-04-06T05:26:17Z</dcterms:modified>
</cp:coreProperties>
</file>