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0" r:id="rId2"/>
    <p:sldId id="258" r:id="rId3"/>
    <p:sldId id="360" r:id="rId4"/>
    <p:sldId id="342" r:id="rId5"/>
    <p:sldId id="346" r:id="rId6"/>
    <p:sldId id="348" r:id="rId7"/>
    <p:sldId id="347" r:id="rId8"/>
    <p:sldId id="345" r:id="rId9"/>
    <p:sldId id="343" r:id="rId10"/>
    <p:sldId id="372" r:id="rId11"/>
    <p:sldId id="344" r:id="rId12"/>
    <p:sldId id="324" r:id="rId13"/>
    <p:sldId id="341" r:id="rId14"/>
    <p:sldId id="374" r:id="rId15"/>
    <p:sldId id="376" r:id="rId16"/>
    <p:sldId id="3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0" autoAdjust="0"/>
  </p:normalViewPr>
  <p:slideViewPr>
    <p:cSldViewPr snapToGrid="0" snapToObjects="1" showGuides="1">
      <p:cViewPr>
        <p:scale>
          <a:sx n="150" d="100"/>
          <a:sy n="150" d="100"/>
        </p:scale>
        <p:origin x="-440" y="8"/>
      </p:cViewPr>
      <p:guideLst>
        <p:guide orient="horz" pos="437"/>
        <p:guide pos="4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9F74-8E16-FD49-8A19-BADDEB8B95F9}" type="datetimeFigureOut">
              <a:rPr lang="en-US" smtClean="0"/>
              <a:t>09.04.20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5CF2-1224-1A46-9EB1-78B3864C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38454-C436-F244-A693-F7FCCB3041D8}" type="datetimeFigureOut">
              <a:rPr lang="en-US" smtClean="0"/>
              <a:t>09.04.20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43BA-3937-6E48-A707-6DC697FB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8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E55-0F41-C94D-BCFC-9A4D008F5502}" type="datetime1">
              <a:rPr lang="ru-RU" smtClean="0"/>
              <a:t>09.04.20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8B44-3269-CE42-87F8-3D614CC3FC7B}" type="datetime1">
              <a:rPr lang="ru-RU" smtClean="0"/>
              <a:t>09.04.20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A7D6-2031-FB47-A9AE-CAA1DB3F1597}" type="datetime1">
              <a:rPr lang="ru-RU" smtClean="0"/>
              <a:t>09.04.20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FA8A-C1EC-8A48-917B-D54BA695BF30}" type="datetime1">
              <a:rPr lang="ru-RU" smtClean="0"/>
              <a:t>09.04.20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D633-CD8F-D744-B9B6-C2604456D246}" type="datetime1">
              <a:rPr lang="ru-RU" smtClean="0"/>
              <a:t>09.04.20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76D-1972-684F-A439-7D726E31EF47}" type="datetime1">
              <a:rPr lang="ru-RU" smtClean="0"/>
              <a:t>09.04.20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3D6-71BE-D540-9D33-A6C4CB7A1B44}" type="datetime1">
              <a:rPr lang="ru-RU" smtClean="0"/>
              <a:t>09.04.20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ADE-F752-4C47-87E8-25E693F5B6FF}" type="datetime1">
              <a:rPr lang="ru-RU" smtClean="0"/>
              <a:t>09.04.20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F17-40BD-1B4D-B918-C5838EA88AFE}" type="datetime1">
              <a:rPr lang="ru-RU" smtClean="0"/>
              <a:t>09.04.20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62E1-25B4-EF44-B869-AA18FE81D110}" type="datetime1">
              <a:rPr lang="ru-RU" smtClean="0"/>
              <a:t>09.04.20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5BBB-CAD0-8348-911F-200AEC5CE1F2}" type="datetime1">
              <a:rPr lang="ru-RU" smtClean="0"/>
              <a:t>09.04.20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387F-E44C-104A-A21C-77F125B8B3B1}" type="datetime1">
              <a:rPr lang="ru-RU" smtClean="0"/>
              <a:t>09.04.20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mpd.jinr.ru/porta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category/343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event/95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Proposals for the content of the </a:t>
            </a:r>
            <a:r>
              <a:rPr lang="en-US" sz="3200" dirty="0" smtClean="0">
                <a:solidFill>
                  <a:srgbClr val="0000FF"/>
                </a:solidFill>
              </a:rPr>
              <a:t>remote Report </a:t>
            </a:r>
            <a:r>
              <a:rPr lang="en-US" sz="3200" dirty="0">
                <a:solidFill>
                  <a:srgbClr val="0000FF"/>
                </a:solidFill>
              </a:rPr>
              <a:t>from the PWG1 at </a:t>
            </a: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>
                <a:solidFill>
                  <a:srgbClr val="0000FF"/>
                </a:solidFill>
              </a:rPr>
              <a:t>MPD collaboration </a:t>
            </a:r>
            <a:r>
              <a:rPr lang="en-US" sz="3200" dirty="0" smtClean="0">
                <a:solidFill>
                  <a:srgbClr val="0000FF"/>
                </a:solidFill>
              </a:rPr>
              <a:t>meeting in April</a:t>
            </a:r>
            <a:endParaRPr lang="en-US" sz="3200" dirty="0"/>
          </a:p>
        </p:txBody>
      </p:sp>
      <p:pic>
        <p:nvPicPr>
          <p:cNvPr id="4" name="Content Placeholder 3" descr="IMG_20200323_1441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245002" y="1409171"/>
            <a:ext cx="8517997" cy="4684570"/>
          </a:xfrm>
        </p:spPr>
      </p:pic>
      <p:pic>
        <p:nvPicPr>
          <p:cNvPr id="6" name="Picture 6" descr="NICA-Logo_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2667" y="73918"/>
            <a:ext cx="850900" cy="419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6104804"/>
            <a:ext cx="802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G.Feofilov</a:t>
            </a:r>
            <a:r>
              <a:rPr lang="en-US" sz="1200" b="1" dirty="0" smtClean="0"/>
              <a:t> (</a:t>
            </a:r>
            <a:r>
              <a:rPr lang="en-US" sz="1200" b="1" dirty="0" err="1" smtClean="0"/>
              <a:t>SPbSU</a:t>
            </a:r>
            <a:r>
              <a:rPr lang="en-US" sz="1200" b="1" dirty="0" smtClean="0"/>
              <a:t>)</a:t>
            </a:r>
          </a:p>
          <a:p>
            <a:r>
              <a:rPr lang="en-US" sz="1200" b="1" dirty="0" smtClean="0"/>
              <a:t>09/04/2020, PWG1</a:t>
            </a:r>
            <a:r>
              <a:rPr lang="en-US" sz="1200" b="1" dirty="0"/>
              <a:t>/MPD</a:t>
            </a:r>
            <a:r>
              <a:rPr lang="en-US" sz="1200" b="1" dirty="0" smtClean="0"/>
              <a:t>/, </a:t>
            </a:r>
            <a:r>
              <a:rPr lang="en-US" sz="1200" b="1" dirty="0"/>
              <a:t>17:30 (Moscow time) </a:t>
            </a:r>
          </a:p>
          <a:p>
            <a:r>
              <a:rPr lang="en-US" sz="1200" b="1" dirty="0" smtClean="0"/>
              <a:t>JINR portal </a:t>
            </a:r>
            <a:r>
              <a:rPr lang="en-US" sz="1200" b="1" dirty="0"/>
              <a:t>for  </a:t>
            </a:r>
            <a:r>
              <a:rPr lang="en-US" sz="1200" b="1" dirty="0" smtClean="0"/>
              <a:t>the meeting:  </a:t>
            </a:r>
            <a:r>
              <a:rPr lang="en-US" sz="1200" b="1" dirty="0">
                <a:hlinkClick r:id="rId4"/>
              </a:rPr>
              <a:t>http://mpd.jinr.ru/portal</a:t>
            </a:r>
            <a:r>
              <a:rPr lang="en-US" sz="1200" b="1" dirty="0" smtClean="0">
                <a:hlinkClick r:id="rId4"/>
              </a:rPr>
              <a:t>/</a:t>
            </a:r>
            <a:r>
              <a:rPr lang="en-US" sz="1200" b="1" dirty="0" smtClean="0"/>
              <a:t>   PWG1 </a:t>
            </a:r>
            <a:r>
              <a:rPr lang="en-US" sz="1200" b="1" dirty="0"/>
              <a:t>MPD INDICO page:</a:t>
            </a:r>
            <a:r>
              <a:rPr lang="ru-RU" sz="1200" dirty="0"/>
              <a:t> 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indico.jinr.ru</a:t>
            </a:r>
            <a:r>
              <a:rPr lang="en-US" sz="1200" dirty="0"/>
              <a:t>/event/</a:t>
            </a:r>
            <a:r>
              <a:rPr lang="en-US" sz="1200" dirty="0" smtClean="0"/>
              <a:t>1244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291197" y="-8467"/>
            <a:ext cx="1921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PWG1-MPD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Physics: reports, papers, documents – prepared so far and discussed at PWG1  and other meetings</a:t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320800"/>
            <a:ext cx="8576733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0000FF"/>
                </a:solidFill>
              </a:rPr>
              <a:t>PWG1 </a:t>
            </a:r>
            <a:r>
              <a:rPr lang="en-US" sz="9600" b="1" dirty="0">
                <a:solidFill>
                  <a:srgbClr val="0000FF"/>
                </a:solidFill>
              </a:rPr>
              <a:t>meetings in </a:t>
            </a:r>
            <a:r>
              <a:rPr lang="en-US" sz="9600" b="1" dirty="0" smtClean="0">
                <a:solidFill>
                  <a:srgbClr val="0000FF"/>
                </a:solidFill>
              </a:rPr>
              <a:t>2020:</a:t>
            </a:r>
          </a:p>
          <a:p>
            <a:pPr marL="0" indent="0">
              <a:buNone/>
            </a:pPr>
            <a:endParaRPr lang="en-US" sz="9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16.01.2020, </a:t>
            </a:r>
            <a:r>
              <a:rPr lang="en-US" sz="8000" dirty="0" err="1" smtClean="0"/>
              <a:t>Prepartion</a:t>
            </a:r>
            <a:r>
              <a:rPr lang="en-US" sz="8000" dirty="0" smtClean="0"/>
              <a:t> </a:t>
            </a:r>
            <a:r>
              <a:rPr lang="en-US" sz="8000" dirty="0"/>
              <a:t>for First Physics with  </a:t>
            </a:r>
            <a:r>
              <a:rPr lang="en-US" sz="8000" dirty="0" smtClean="0"/>
              <a:t>MPD: 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--</a:t>
            </a:r>
            <a:r>
              <a:rPr lang="en-US" sz="8000" dirty="0" err="1" smtClean="0"/>
              <a:t>G.Feofilov</a:t>
            </a:r>
            <a:r>
              <a:rPr lang="en-US" sz="8000" dirty="0"/>
              <a:t>, Proposals for the physics analysis plans for the "First Day" MPD/NICA data</a:t>
            </a:r>
          </a:p>
          <a:p>
            <a:pPr marL="0" indent="0">
              <a:buNone/>
            </a:pPr>
            <a:r>
              <a:rPr lang="en-US" sz="8000" dirty="0" smtClean="0"/>
              <a:t>--</a:t>
            </a:r>
            <a:r>
              <a:rPr lang="en-US" sz="8000" dirty="0" err="1" smtClean="0"/>
              <a:t>Ivonne</a:t>
            </a:r>
            <a:r>
              <a:rPr lang="en-US" sz="8000" dirty="0" smtClean="0"/>
              <a:t> </a:t>
            </a:r>
            <a:r>
              <a:rPr lang="en-US" sz="8000" dirty="0"/>
              <a:t>Maldonado, Proposals from Mexican group</a:t>
            </a:r>
          </a:p>
          <a:p>
            <a:pPr marL="0" indent="0">
              <a:buNone/>
            </a:pPr>
            <a:r>
              <a:rPr lang="en-US" sz="8000" dirty="0" smtClean="0"/>
              <a:t>--Alexander </a:t>
            </a:r>
            <a:r>
              <a:rPr lang="en-US" sz="8000" dirty="0" err="1" smtClean="0"/>
              <a:t>Ivashkin</a:t>
            </a:r>
            <a:r>
              <a:rPr lang="en-US" sz="8000" dirty="0" smtClean="0"/>
              <a:t>(INR), </a:t>
            </a:r>
            <a:r>
              <a:rPr lang="en-US" sz="8000" dirty="0" err="1"/>
              <a:t>Petr</a:t>
            </a:r>
            <a:r>
              <a:rPr lang="en-US" sz="8000" dirty="0"/>
              <a:t> </a:t>
            </a:r>
            <a:r>
              <a:rPr lang="en-US" sz="8000" dirty="0" err="1" smtClean="0"/>
              <a:t>Parfenov</a:t>
            </a:r>
            <a:r>
              <a:rPr lang="en-US" sz="8000" dirty="0"/>
              <a:t>(</a:t>
            </a:r>
            <a:r>
              <a:rPr lang="en-US" sz="8000" dirty="0" err="1"/>
              <a:t>MEPhI</a:t>
            </a:r>
            <a:r>
              <a:rPr lang="en-US" sz="8000" dirty="0"/>
              <a:t>, Moscow)</a:t>
            </a:r>
            <a:r>
              <a:rPr lang="en-US" sz="8000" dirty="0" smtClean="0"/>
              <a:t>, </a:t>
            </a:r>
            <a:r>
              <a:rPr lang="en-US" sz="8000" dirty="0"/>
              <a:t>Classes of centrality for the 1st MPD data analysis </a:t>
            </a:r>
            <a:r>
              <a:rPr lang="en-US" sz="8000" dirty="0" smtClean="0"/>
              <a:t>data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30.01.2020,  </a:t>
            </a:r>
            <a:r>
              <a:rPr lang="en-US" sz="8000" dirty="0" err="1"/>
              <a:t>G.Feofilov</a:t>
            </a:r>
            <a:r>
              <a:rPr lang="en-US" sz="8000" dirty="0"/>
              <a:t>, </a:t>
            </a:r>
            <a:r>
              <a:rPr lang="en-US" sz="8000" dirty="0" smtClean="0"/>
              <a:t>“Brief </a:t>
            </a:r>
            <a:r>
              <a:rPr lang="en-US" sz="8000" dirty="0"/>
              <a:t>news from the PWG </a:t>
            </a:r>
            <a:r>
              <a:rPr lang="en-US" sz="8000" dirty="0" err="1" smtClean="0"/>
              <a:t>Convenors</a:t>
            </a:r>
            <a:r>
              <a:rPr lang="en-US" sz="8000" dirty="0" smtClean="0"/>
              <a:t> </a:t>
            </a:r>
            <a:r>
              <a:rPr lang="en-US" sz="8000" dirty="0"/>
              <a:t>meeting: status of the preparation of the "First Physics" </a:t>
            </a:r>
            <a:r>
              <a:rPr lang="en-US" sz="8000" dirty="0" smtClean="0"/>
              <a:t>document”.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01.04.2020,  </a:t>
            </a:r>
            <a:r>
              <a:rPr lang="en-US" sz="8000" dirty="0"/>
              <a:t>Discussion on existing productions: QA, issues/questions.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Speakers</a:t>
            </a:r>
            <a:r>
              <a:rPr lang="en-US" sz="8000" dirty="0"/>
              <a:t>: Alexander </a:t>
            </a:r>
            <a:r>
              <a:rPr lang="en-US" sz="8000" dirty="0" err="1"/>
              <a:t>Mudrokh</a:t>
            </a:r>
            <a:r>
              <a:rPr lang="en-US" sz="8000" dirty="0"/>
              <a:t> (JINR), Alexey </a:t>
            </a:r>
            <a:r>
              <a:rPr lang="en-US" sz="8000" dirty="0" err="1"/>
              <a:t>Aparin</a:t>
            </a:r>
            <a:r>
              <a:rPr lang="en-US" sz="8000" dirty="0"/>
              <a:t> (Joint Institute for Nuclear Research), </a:t>
            </a:r>
            <a:r>
              <a:rPr lang="en-US" sz="8000" dirty="0" err="1"/>
              <a:t>Andrey</a:t>
            </a:r>
            <a:r>
              <a:rPr lang="en-US" sz="8000" dirty="0"/>
              <a:t> </a:t>
            </a:r>
            <a:r>
              <a:rPr lang="en-US" sz="8000" dirty="0" err="1"/>
              <a:t>Seryakov</a:t>
            </a:r>
            <a:r>
              <a:rPr lang="en-US" sz="8000" dirty="0"/>
              <a:t> (</a:t>
            </a:r>
            <a:r>
              <a:rPr lang="en-US" sz="8000" dirty="0" err="1"/>
              <a:t>St.Petersburg</a:t>
            </a:r>
            <a:r>
              <a:rPr lang="en-US" sz="8000" dirty="0"/>
              <a:t> State University), </a:t>
            </a:r>
            <a:r>
              <a:rPr lang="en-US" sz="8000" dirty="0" err="1"/>
              <a:t>Daria</a:t>
            </a:r>
            <a:r>
              <a:rPr lang="en-US" sz="8000" dirty="0"/>
              <a:t> </a:t>
            </a:r>
            <a:r>
              <a:rPr lang="en-US" sz="8000" dirty="0" err="1"/>
              <a:t>Prokhorova</a:t>
            </a:r>
            <a:r>
              <a:rPr lang="en-US" sz="8000" dirty="0"/>
              <a:t> (St Petersburg State University), </a:t>
            </a:r>
            <a:r>
              <a:rPr lang="en-US" sz="8000" dirty="0" err="1"/>
              <a:t>Evgeny</a:t>
            </a:r>
            <a:r>
              <a:rPr lang="en-US" sz="8000" dirty="0"/>
              <a:t> </a:t>
            </a:r>
            <a:r>
              <a:rPr lang="en-US" sz="8000" dirty="0" err="1"/>
              <a:t>Andronov</a:t>
            </a:r>
            <a:r>
              <a:rPr lang="en-US" sz="8000" dirty="0"/>
              <a:t> (Saint Petersburg State University), Igor </a:t>
            </a:r>
            <a:r>
              <a:rPr lang="en-US" sz="8000" dirty="0" err="1"/>
              <a:t>Altsybeev</a:t>
            </a:r>
            <a:r>
              <a:rPr lang="en-US" sz="8000" dirty="0"/>
              <a:t> (Saint-Petersburg State University), </a:t>
            </a:r>
            <a:r>
              <a:rPr lang="en-US" sz="8000" dirty="0" err="1"/>
              <a:t>Pavel</a:t>
            </a:r>
            <a:r>
              <a:rPr lang="en-US" sz="8000" dirty="0"/>
              <a:t> </a:t>
            </a:r>
            <a:r>
              <a:rPr lang="en-US" sz="8000" dirty="0" err="1"/>
              <a:t>Batyuk</a:t>
            </a:r>
            <a:r>
              <a:rPr lang="en-US" sz="8000" dirty="0"/>
              <a:t> (Joint Institute for Nuclear Research), Peter </a:t>
            </a:r>
            <a:r>
              <a:rPr lang="en-US" sz="8000" dirty="0" err="1"/>
              <a:t>Parfenov</a:t>
            </a:r>
            <a:r>
              <a:rPr lang="en-US" sz="8000" dirty="0"/>
              <a:t> (</a:t>
            </a:r>
            <a:r>
              <a:rPr lang="en-US" sz="8000" dirty="0" err="1"/>
              <a:t>MEPhI</a:t>
            </a:r>
            <a:r>
              <a:rPr lang="en-US" sz="8000" dirty="0"/>
              <a:t>, Moscow), Vladimir </a:t>
            </a:r>
            <a:r>
              <a:rPr lang="en-US" sz="8000" dirty="0" err="1"/>
              <a:t>Kovalenko</a:t>
            </a:r>
            <a:r>
              <a:rPr lang="en-US" sz="8000" dirty="0"/>
              <a:t> (Saint Petersburg State University)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Physics: reports, papers, documents – prepared so far and discussed at PWG1  and other meetings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….other meetings….?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67" y="100756"/>
            <a:ext cx="9110134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0000FF"/>
                </a:solidFill>
              </a:rPr>
              <a:t>PWG1: possible topics of interest </a:t>
            </a:r>
            <a:r>
              <a:rPr lang="en-US" sz="3600" dirty="0" smtClean="0">
                <a:solidFill>
                  <a:srgbClr val="FF0000"/>
                </a:solidFill>
              </a:rPr>
              <a:t>for the 1</a:t>
            </a:r>
            <a:r>
              <a:rPr lang="en-US" sz="3600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dirty="0" smtClean="0">
                <a:solidFill>
                  <a:srgbClr val="FF0000"/>
                </a:solidFill>
              </a:rPr>
              <a:t> Day Analysis </a:t>
            </a:r>
            <a:r>
              <a:rPr lang="en-US" sz="3600" dirty="0" smtClean="0">
                <a:solidFill>
                  <a:srgbClr val="0000FF"/>
                </a:solidFill>
              </a:rPr>
              <a:t>of </a:t>
            </a:r>
            <a:r>
              <a:rPr lang="en-US" sz="3600" dirty="0" err="1" smtClean="0">
                <a:solidFill>
                  <a:srgbClr val="0000FF"/>
                </a:solidFill>
              </a:rPr>
              <a:t>Au+Au</a:t>
            </a:r>
            <a:r>
              <a:rPr lang="en-US" sz="3600" dirty="0" smtClean="0">
                <a:solidFill>
                  <a:srgbClr val="0000FF"/>
                </a:solidFill>
              </a:rPr>
              <a:t> collisions at √s=10 </a:t>
            </a:r>
            <a:r>
              <a:rPr lang="en-US" sz="3600" dirty="0" err="1" smtClean="0">
                <a:solidFill>
                  <a:srgbClr val="0000FF"/>
                </a:solidFill>
              </a:rPr>
              <a:t>GeV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312"/>
            <a:ext cx="8229600" cy="537233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>
              <a:buFont typeface="Wingdings" charset="2"/>
              <a:buChar char="Ø"/>
            </a:pPr>
            <a:r>
              <a:rPr lang="en-US" sz="5000" dirty="0" smtClean="0"/>
              <a:t>Centrality  </a:t>
            </a:r>
            <a:r>
              <a:rPr lang="en-US" sz="5000" dirty="0"/>
              <a:t>classes determination </a:t>
            </a:r>
            <a:endParaRPr lang="en-US" sz="5000" dirty="0" smtClean="0"/>
          </a:p>
          <a:p>
            <a:pPr>
              <a:buFont typeface="Wingdings" charset="2"/>
              <a:buChar char="Ø"/>
            </a:pPr>
            <a:r>
              <a:rPr lang="en-US" sz="5000" dirty="0" smtClean="0"/>
              <a:t>Mean </a:t>
            </a:r>
            <a:r>
              <a:rPr lang="en-US" sz="5000" dirty="0"/>
              <a:t>event total multiplicity  of </a:t>
            </a:r>
            <a:r>
              <a:rPr lang="en-US" sz="5000" dirty="0" err="1"/>
              <a:t>Nch</a:t>
            </a:r>
            <a:r>
              <a:rPr lang="en-US" sz="5000" dirty="0"/>
              <a:t> vs. centrality</a:t>
            </a:r>
          </a:p>
          <a:p>
            <a:pPr lvl="0">
              <a:buFont typeface="Wingdings" charset="2"/>
              <a:buChar char="Ø"/>
            </a:pPr>
            <a:r>
              <a:rPr lang="en-US" sz="5000" dirty="0" smtClean="0"/>
              <a:t>Rapidity distributions </a:t>
            </a:r>
            <a:r>
              <a:rPr lang="en-US" sz="5000" dirty="0"/>
              <a:t>of charged </a:t>
            </a:r>
            <a:r>
              <a:rPr lang="en-US" sz="5000" dirty="0" smtClean="0"/>
              <a:t>particles in several centrality classes</a:t>
            </a:r>
          </a:p>
          <a:p>
            <a:pPr marL="0" lvl="0" indent="0">
              <a:buNone/>
            </a:pPr>
            <a:r>
              <a:rPr lang="en-US" sz="5000" dirty="0" smtClean="0"/>
              <a:t>                  ---- particle ratios for h-/h+</a:t>
            </a:r>
            <a:endParaRPr lang="ru-RU" sz="5000" dirty="0"/>
          </a:p>
          <a:p>
            <a:pPr lvl="0">
              <a:buFont typeface="Wingdings" charset="2"/>
              <a:buChar char="Ø"/>
            </a:pPr>
            <a:r>
              <a:rPr lang="en-US" sz="5000" dirty="0" smtClean="0"/>
              <a:t>PID and event transverse energy determination at </a:t>
            </a:r>
            <a:r>
              <a:rPr lang="en-US" sz="5000" dirty="0" err="1" smtClean="0"/>
              <a:t>midrapidity</a:t>
            </a:r>
            <a:r>
              <a:rPr lang="en-US" sz="5000" dirty="0" smtClean="0"/>
              <a:t>  for several centrality classes</a:t>
            </a:r>
            <a:endParaRPr lang="ru-RU" sz="5000" dirty="0"/>
          </a:p>
          <a:p>
            <a:pPr marL="0" indent="0">
              <a:buNone/>
            </a:pPr>
            <a:r>
              <a:rPr lang="en-US" sz="5000" dirty="0" smtClean="0"/>
              <a:t>               — mean event </a:t>
            </a:r>
            <a:r>
              <a:rPr lang="en-US" sz="5000" dirty="0"/>
              <a:t>transverse </a:t>
            </a:r>
            <a:r>
              <a:rPr lang="en-US" sz="5000" dirty="0" smtClean="0"/>
              <a:t>energy and ratios  for h</a:t>
            </a:r>
            <a:r>
              <a:rPr lang="en-US" sz="5000" dirty="0"/>
              <a:t>-/h</a:t>
            </a:r>
            <a:r>
              <a:rPr lang="en-US" sz="5000" dirty="0" smtClean="0"/>
              <a:t>+</a:t>
            </a:r>
            <a:endParaRPr lang="ru-RU" sz="5000" dirty="0"/>
          </a:p>
          <a:p>
            <a:pPr marL="0" indent="0">
              <a:buNone/>
            </a:pPr>
            <a:r>
              <a:rPr lang="en-US" sz="5000" dirty="0" smtClean="0"/>
              <a:t>               — </a:t>
            </a:r>
            <a:r>
              <a:rPr lang="en-US" sz="5000" dirty="0"/>
              <a:t>event mean transverse </a:t>
            </a:r>
            <a:r>
              <a:rPr lang="en-US" sz="5000" dirty="0" err="1" smtClean="0"/>
              <a:t>pT</a:t>
            </a:r>
            <a:r>
              <a:rPr lang="en-US" sz="5000" dirty="0"/>
              <a:t> and </a:t>
            </a:r>
            <a:r>
              <a:rPr lang="en-US" sz="5000" dirty="0" smtClean="0"/>
              <a:t>ratios  </a:t>
            </a:r>
            <a:r>
              <a:rPr lang="en-US" sz="5000" dirty="0"/>
              <a:t>for h-/h</a:t>
            </a:r>
            <a:r>
              <a:rPr lang="en-US" sz="5000" dirty="0" smtClean="0"/>
              <a:t>+</a:t>
            </a:r>
            <a:endParaRPr lang="ru-RU" sz="5000" dirty="0"/>
          </a:p>
          <a:p>
            <a:pPr marL="0" indent="0">
              <a:buNone/>
            </a:pPr>
            <a:r>
              <a:rPr lang="en-US" sz="5000" dirty="0" smtClean="0"/>
              <a:t>               — </a:t>
            </a:r>
            <a:r>
              <a:rPr lang="en-US" sz="5000" dirty="0"/>
              <a:t>charged particles density at </a:t>
            </a:r>
            <a:r>
              <a:rPr lang="en-US" sz="5000" dirty="0" err="1" smtClean="0"/>
              <a:t>midrapiidty</a:t>
            </a:r>
            <a:r>
              <a:rPr lang="en-US" sz="5000" dirty="0"/>
              <a:t> and </a:t>
            </a:r>
            <a:r>
              <a:rPr lang="en-US" sz="5000" dirty="0" smtClean="0"/>
              <a:t>ratios  </a:t>
            </a:r>
            <a:r>
              <a:rPr lang="en-US" sz="5000" dirty="0"/>
              <a:t>for h-/h</a:t>
            </a:r>
            <a:r>
              <a:rPr lang="en-US" sz="5000" dirty="0" smtClean="0"/>
              <a:t>+</a:t>
            </a:r>
          </a:p>
          <a:p>
            <a:pPr lvl="0">
              <a:buFont typeface="Wingdings" charset="2"/>
              <a:buChar char="Ø"/>
            </a:pPr>
            <a:r>
              <a:rPr lang="en-US" sz="5000" dirty="0"/>
              <a:t> </a:t>
            </a:r>
            <a:r>
              <a:rPr lang="en-US" sz="5000" dirty="0" smtClean="0"/>
              <a:t>yields of </a:t>
            </a:r>
            <a:r>
              <a:rPr lang="en-US" sz="5000" dirty="0" err="1" smtClean="0"/>
              <a:t>lyambda</a:t>
            </a:r>
            <a:r>
              <a:rPr lang="en-US" sz="5000" dirty="0" smtClean="0"/>
              <a:t>  measurements in </a:t>
            </a:r>
            <a:r>
              <a:rPr lang="en-US" sz="5000" dirty="0"/>
              <a:t>several centrality </a:t>
            </a:r>
            <a:r>
              <a:rPr lang="en-US" sz="5000" dirty="0" smtClean="0"/>
              <a:t>classes (?)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2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1239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SUMMARY </a:t>
            </a:r>
            <a:r>
              <a:rPr lang="en-US" sz="3600" dirty="0">
                <a:solidFill>
                  <a:srgbClr val="0000FF"/>
                </a:solidFill>
              </a:rPr>
              <a:t>TIMELINE FOR FIRST-DAY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PHYSICS RESULTS </a:t>
            </a:r>
            <a:r>
              <a:rPr lang="en-US" sz="3600" dirty="0" smtClean="0">
                <a:solidFill>
                  <a:srgbClr val="0000FF"/>
                </a:solidFill>
              </a:rPr>
              <a:t>PUBLICATIONS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100" dirty="0">
                <a:solidFill>
                  <a:srgbClr val="0000FF"/>
                </a:solidFill>
              </a:rPr>
              <a:t/>
            </a:r>
            <a:br>
              <a:rPr lang="en-US" sz="3100" dirty="0">
                <a:solidFill>
                  <a:srgbClr val="0000FF"/>
                </a:solidFill>
              </a:rPr>
            </a:b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36833"/>
            <a:ext cx="85005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following papers could be proposed from </a:t>
            </a:r>
            <a:r>
              <a:rPr lang="en-US" sz="2000" dirty="0" smtClean="0"/>
              <a:t>the PWG1 for “the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Day observables”: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</a:t>
            </a:r>
            <a:r>
              <a:rPr lang="en-US" sz="2000" dirty="0">
                <a:solidFill>
                  <a:srgbClr val="0000FF"/>
                </a:solidFill>
              </a:rPr>
              <a:t>. Measurement of the charged particle </a:t>
            </a:r>
            <a:r>
              <a:rPr lang="en-US" sz="2000" dirty="0" err="1" smtClean="0">
                <a:solidFill>
                  <a:srgbClr val="0000FF"/>
                </a:solidFill>
              </a:rPr>
              <a:t>pseudorapidity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density in </a:t>
            </a:r>
            <a:r>
              <a:rPr lang="en-US" sz="2000" dirty="0" err="1">
                <a:solidFill>
                  <a:srgbClr val="0000FF"/>
                </a:solidFill>
              </a:rPr>
              <a:t>Au+Au</a:t>
            </a:r>
            <a:r>
              <a:rPr lang="en-US" sz="2000" dirty="0">
                <a:solidFill>
                  <a:srgbClr val="0000FF"/>
                </a:solidFill>
              </a:rPr>
              <a:t> collisions at 10 </a:t>
            </a:r>
            <a:r>
              <a:rPr lang="en-US" sz="2000" dirty="0" err="1">
                <a:solidFill>
                  <a:srgbClr val="0000FF"/>
                </a:solidFill>
              </a:rPr>
              <a:t>GeV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at NICA</a:t>
            </a:r>
            <a:r>
              <a:rPr lang="en-US" sz="2000" dirty="0">
                <a:solidFill>
                  <a:srgbClr val="0000FF"/>
                </a:solidFill>
              </a:rPr>
              <a:t>/MPD.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2. Measurements of mean transverse energy per </a:t>
            </a:r>
            <a:r>
              <a:rPr lang="en-US" sz="2000" dirty="0" smtClean="0">
                <a:solidFill>
                  <a:srgbClr val="0000FF"/>
                </a:solidFill>
              </a:rPr>
              <a:t>identified </a:t>
            </a:r>
            <a:r>
              <a:rPr lang="en-US" sz="2000" dirty="0">
                <a:solidFill>
                  <a:srgbClr val="0000FF"/>
                </a:solidFill>
              </a:rPr>
              <a:t>charged hadron as a function of </a:t>
            </a:r>
            <a:r>
              <a:rPr lang="en-US" sz="2000" dirty="0" err="1">
                <a:solidFill>
                  <a:srgbClr val="0000FF"/>
                </a:solidFill>
              </a:rPr>
              <a:t>Npart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 err="1" smtClean="0">
                <a:solidFill>
                  <a:srgbClr val="0000FF"/>
                </a:solidFill>
              </a:rPr>
              <a:t>Au</a:t>
            </a:r>
            <a:r>
              <a:rPr lang="en-US" sz="2000" dirty="0" err="1">
                <a:solidFill>
                  <a:srgbClr val="0000FF"/>
                </a:solidFill>
              </a:rPr>
              <a:t>+Au</a:t>
            </a:r>
            <a:r>
              <a:rPr lang="en-US" sz="2000" dirty="0">
                <a:solidFill>
                  <a:srgbClr val="0000FF"/>
                </a:solidFill>
              </a:rPr>
              <a:t> collisions at 10 </a:t>
            </a:r>
            <a:r>
              <a:rPr lang="en-US" sz="2000" dirty="0" err="1">
                <a:solidFill>
                  <a:srgbClr val="0000FF"/>
                </a:solidFill>
              </a:rPr>
              <a:t>GeV</a:t>
            </a:r>
            <a:r>
              <a:rPr lang="en-US" sz="2000" dirty="0">
                <a:solidFill>
                  <a:srgbClr val="0000FF"/>
                </a:solidFill>
              </a:rPr>
              <a:t> at NICA/MPD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3. Measurements of particle ratios at </a:t>
            </a:r>
            <a:r>
              <a:rPr lang="en-US" sz="2000" dirty="0" err="1">
                <a:solidFill>
                  <a:srgbClr val="0000FF"/>
                </a:solidFill>
              </a:rPr>
              <a:t>midrapidity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 err="1" smtClean="0">
                <a:solidFill>
                  <a:srgbClr val="0000FF"/>
                </a:solidFill>
              </a:rPr>
              <a:t>Au</a:t>
            </a:r>
            <a:r>
              <a:rPr lang="en-US" sz="2000" dirty="0" err="1">
                <a:solidFill>
                  <a:srgbClr val="0000FF"/>
                </a:solidFill>
              </a:rPr>
              <a:t>+Au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57439"/>
            <a:ext cx="894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FIRST-DAY </a:t>
            </a:r>
            <a:r>
              <a:rPr lang="en-US" dirty="0" smtClean="0"/>
              <a:t>OBSERVABLES, </a:t>
            </a:r>
            <a:r>
              <a:rPr lang="en-US" dirty="0"/>
              <a:t>DRAFT 00-002</a:t>
            </a:r>
          </a:p>
          <a:p>
            <a:r>
              <a:rPr lang="en-US" dirty="0"/>
              <a:t>Contributions from the PWG1 </a:t>
            </a:r>
            <a:r>
              <a:rPr lang="en-US" dirty="0" smtClean="0"/>
              <a:t>groups: </a:t>
            </a:r>
            <a:r>
              <a:rPr lang="en-US" dirty="0" err="1" smtClean="0"/>
              <a:t>MexNICA</a:t>
            </a:r>
            <a:r>
              <a:rPr lang="en-US" dirty="0" smtClean="0"/>
              <a:t> team, </a:t>
            </a:r>
            <a:r>
              <a:rPr lang="en-US" dirty="0" err="1" smtClean="0"/>
              <a:t>SPbSU</a:t>
            </a:r>
            <a:r>
              <a:rPr lang="en-US" dirty="0" smtClean="0"/>
              <a:t> team, INR team, </a:t>
            </a:r>
            <a:r>
              <a:rPr lang="en-US" dirty="0" err="1" smtClean="0"/>
              <a:t>MePHI</a:t>
            </a:r>
            <a:r>
              <a:rPr lang="en-US" dirty="0" smtClean="0"/>
              <a:t> team, (</a:t>
            </a:r>
            <a:r>
              <a:rPr lang="en-US" dirty="0"/>
              <a:t>Dated: January 20, 2020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determination issues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centrality estimators…different approaches etc</a:t>
            </a:r>
            <a:r>
              <a:rPr lang="en-US" dirty="0" smtClean="0">
                <a:solidFill>
                  <a:srgbClr val="0000FF"/>
                </a:solidFill>
              </a:rPr>
              <a:t>…?</a:t>
            </a:r>
          </a:p>
          <a:p>
            <a:r>
              <a:rPr lang="en-US" dirty="0" smtClean="0"/>
              <a:t>MC simulations………………………………</a:t>
            </a:r>
            <a:r>
              <a:rPr lang="en-US" dirty="0" smtClean="0">
                <a:solidFill>
                  <a:srgbClr val="0000FF"/>
                </a:solidFill>
              </a:rPr>
              <a:t>…?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…???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826367"/>
            <a:ext cx="3122280" cy="2996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84" y="918089"/>
            <a:ext cx="3043238" cy="2905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3970"/>
          <a:stretch/>
        </p:blipFill>
        <p:spPr>
          <a:xfrm>
            <a:off x="2735825" y="3696930"/>
            <a:ext cx="3321614" cy="2894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5452" y="147483"/>
            <a:ext cx="63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Exampl</a:t>
            </a:r>
            <a:r>
              <a:rPr lang="en-US" sz="2800" b="1" dirty="0" smtClean="0">
                <a:solidFill>
                  <a:srgbClr val="0000FF"/>
                </a:solidFill>
              </a:rPr>
              <a:t>e: </a:t>
            </a:r>
            <a:r>
              <a:rPr lang="en-US" sz="2800" b="1" dirty="0" smtClean="0"/>
              <a:t>Centrality </a:t>
            </a:r>
            <a:r>
              <a:rPr lang="en-US" sz="2800" b="1" dirty="0" smtClean="0"/>
              <a:t>determination with multicity in TPC.</a:t>
            </a:r>
            <a:endParaRPr lang="ru-RU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85933" y="5222268"/>
            <a:ext cx="307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Report by Alexander </a:t>
            </a:r>
            <a:r>
              <a:rPr lang="en-US" dirty="0" err="1">
                <a:solidFill>
                  <a:srgbClr val="0000FF"/>
                </a:solidFill>
              </a:rPr>
              <a:t>Ivashkin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Petr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Parfenov</a:t>
            </a:r>
            <a:r>
              <a:rPr lang="en-US" dirty="0">
                <a:solidFill>
                  <a:srgbClr val="0000FF"/>
                </a:solidFill>
              </a:rPr>
              <a:t>, Classes of centrality for the 1st MPD data </a:t>
            </a:r>
            <a:r>
              <a:rPr lang="en-US" dirty="0" err="1" smtClean="0">
                <a:solidFill>
                  <a:srgbClr val="0000FF"/>
                </a:solidFill>
              </a:rPr>
              <a:t>analysisdata</a:t>
            </a:r>
            <a:r>
              <a:rPr lang="en-US" dirty="0" smtClean="0">
                <a:solidFill>
                  <a:srgbClr val="0000FF"/>
                </a:solidFill>
              </a:rPr>
              <a:t>, PWG1 meeting,  16.01.2020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…this all so far…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--Shall we put  here into  this PWG1 report some our results in simulations on centrality?</a:t>
            </a:r>
          </a:p>
          <a:p>
            <a:pPr marL="0" indent="0">
              <a:buNone/>
            </a:pPr>
            <a:r>
              <a:rPr lang="en-US" dirty="0" smtClean="0"/>
              <a:t>Some summary on the simulations with the </a:t>
            </a:r>
            <a:r>
              <a:rPr lang="en-US" dirty="0" err="1" smtClean="0"/>
              <a:t>UrQMD</a:t>
            </a:r>
            <a:r>
              <a:rPr lang="en-US" dirty="0"/>
              <a:t>, PHSD, SMASH and </a:t>
            </a:r>
            <a:r>
              <a:rPr lang="en-US" dirty="0" err="1"/>
              <a:t>MCGlauber</a:t>
            </a:r>
            <a:r>
              <a:rPr lang="en-US" dirty="0"/>
              <a:t> </a:t>
            </a:r>
            <a:r>
              <a:rPr lang="en-US" dirty="0" smtClean="0"/>
              <a:t>MC even generators? </a:t>
            </a:r>
          </a:p>
          <a:p>
            <a:pPr marL="0" indent="0">
              <a:buNone/>
            </a:pPr>
            <a:r>
              <a:rPr lang="en-US" dirty="0" smtClean="0"/>
              <a:t>--Shall we discuss problems in centrality classes selection in </a:t>
            </a:r>
            <a:r>
              <a:rPr lang="en-US" dirty="0" err="1" smtClean="0"/>
              <a:t>diffenet</a:t>
            </a:r>
            <a:r>
              <a:rPr lang="en-US" dirty="0" smtClean="0"/>
              <a:t> </a:t>
            </a:r>
            <a:r>
              <a:rPr lang="en-US" dirty="0" err="1" smtClean="0"/>
              <a:t>approacjes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smtClean="0"/>
              <a:t>-- …..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comments are appreciated!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 be discussed today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17:30 -</a:t>
            </a:r>
            <a:r>
              <a:rPr lang="ru-RU" sz="2000" dirty="0" smtClean="0"/>
              <a:t>17.</a:t>
            </a:r>
            <a:r>
              <a:rPr lang="en-US" sz="2000" dirty="0" smtClean="0"/>
              <a:t>50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Moscow</a:t>
            </a:r>
            <a:r>
              <a:rPr lang="ru-RU" sz="2000" dirty="0"/>
              <a:t> </a:t>
            </a:r>
            <a:r>
              <a:rPr lang="ru-RU" sz="2000" dirty="0" err="1"/>
              <a:t>time</a:t>
            </a:r>
            <a:r>
              <a:rPr lang="ru-RU" sz="2000" dirty="0"/>
              <a:t>)</a:t>
            </a:r>
            <a:r>
              <a:rPr lang="ru-RU" sz="2000" dirty="0">
                <a:solidFill>
                  <a:srgbClr val="0000FF"/>
                </a:solidFill>
              </a:rPr>
              <a:t>- </a:t>
            </a:r>
            <a:r>
              <a:rPr lang="ru-RU" sz="2000" dirty="0" err="1">
                <a:solidFill>
                  <a:srgbClr val="0000FF"/>
                </a:solidFill>
              </a:rPr>
              <a:t>G.Feofilov</a:t>
            </a:r>
            <a:r>
              <a:rPr lang="ru-RU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Proposals for the content of the Report from the PWG1 at the coming MPD collaboration </a:t>
            </a:r>
            <a:r>
              <a:rPr lang="en-US" sz="2000" dirty="0" smtClean="0">
                <a:solidFill>
                  <a:srgbClr val="0000FF"/>
                </a:solidFill>
              </a:rPr>
              <a:t>meeting</a:t>
            </a:r>
          </a:p>
          <a:p>
            <a:r>
              <a:rPr lang="ru-RU" sz="2000" dirty="0" smtClean="0"/>
              <a:t>17:</a:t>
            </a:r>
            <a:r>
              <a:rPr lang="en-US" sz="2000" dirty="0" smtClean="0"/>
              <a:t>50</a:t>
            </a:r>
            <a:r>
              <a:rPr lang="ru-RU" sz="2000" dirty="0" smtClean="0"/>
              <a:t>-1</a:t>
            </a:r>
            <a:r>
              <a:rPr lang="en-US" sz="2000" dirty="0"/>
              <a:t>8</a:t>
            </a:r>
            <a:r>
              <a:rPr lang="ru-RU" sz="2000" dirty="0" smtClean="0"/>
              <a:t>:</a:t>
            </a:r>
            <a:r>
              <a:rPr lang="en-US" sz="2000" dirty="0" smtClean="0"/>
              <a:t>3</a:t>
            </a:r>
            <a:r>
              <a:rPr lang="ru-RU" sz="2000" dirty="0" smtClean="0"/>
              <a:t>0</a:t>
            </a:r>
            <a:r>
              <a:rPr lang="en-US" sz="2000" dirty="0" smtClean="0"/>
              <a:t> …other reports today 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57AFF"/>
                </a:solidFill>
              </a:rPr>
              <a:t>To be discussed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</a:t>
            </a:r>
            <a:r>
              <a:rPr lang="en-US" sz="2200" dirty="0" smtClean="0"/>
              <a:t>t is also possible to present a separate report from one of the groups involved in the PWG1.</a:t>
            </a:r>
          </a:p>
          <a:p>
            <a:pPr marL="0" indent="0">
              <a:buNone/>
            </a:pPr>
            <a:r>
              <a:rPr lang="en-US" sz="2200" dirty="0" smtClean="0"/>
              <a:t>Options: 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“On centrality determination in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day of physics measurements”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…</a:t>
            </a:r>
            <a:r>
              <a:rPr lang="en-US" sz="2200" dirty="0" err="1" smtClean="0"/>
              <a:t>MexNICA</a:t>
            </a:r>
            <a:r>
              <a:rPr lang="en-US" sz="2200" dirty="0" smtClean="0"/>
              <a:t> report?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…other?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buFont typeface="Wingdings" charset="2"/>
              <a:buChar char="Ø"/>
            </a:pPr>
            <a:r>
              <a:rPr lang="en-US" sz="2200" dirty="0" smtClean="0"/>
              <a:t>….MC </a:t>
            </a:r>
            <a:r>
              <a:rPr lang="en-US" sz="2200" dirty="0"/>
              <a:t>production, experience with NICA cluster </a:t>
            </a:r>
            <a:r>
              <a:rPr lang="en-US" sz="2200" dirty="0" smtClean="0"/>
              <a:t> -- is an important issue </a:t>
            </a:r>
            <a:endParaRPr lang="en-US" sz="2200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347135"/>
            <a:ext cx="8381999" cy="11684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000FF"/>
                </a:solidFill>
              </a:rPr>
              <a:t/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Proposals </a:t>
            </a:r>
            <a:r>
              <a:rPr lang="en-US" sz="3100" dirty="0">
                <a:solidFill>
                  <a:srgbClr val="0000FF"/>
                </a:solidFill>
              </a:rPr>
              <a:t>for the content of </a:t>
            </a:r>
            <a:r>
              <a:rPr lang="en-US" sz="3100" dirty="0" smtClean="0">
                <a:solidFill>
                  <a:srgbClr val="0000FF"/>
                </a:solidFill>
              </a:rPr>
              <a:t>30 min  </a:t>
            </a:r>
            <a:r>
              <a:rPr lang="en-US" sz="3100" dirty="0">
                <a:solidFill>
                  <a:srgbClr val="0000FF"/>
                </a:solidFill>
              </a:rPr>
              <a:t>Report </a:t>
            </a:r>
            <a:r>
              <a:rPr lang="en-US" sz="3100" dirty="0" smtClean="0">
                <a:solidFill>
                  <a:srgbClr val="0000FF"/>
                </a:solidFill>
              </a:rPr>
              <a:t/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from </a:t>
            </a:r>
            <a:r>
              <a:rPr lang="en-US" sz="3100" dirty="0">
                <a:solidFill>
                  <a:srgbClr val="0000FF"/>
                </a:solidFill>
              </a:rPr>
              <a:t>the </a:t>
            </a:r>
            <a:r>
              <a:rPr lang="en-US" sz="3100" dirty="0" smtClean="0">
                <a:solidFill>
                  <a:srgbClr val="0000FF"/>
                </a:solidFill>
              </a:rPr>
              <a:t>PWG1           </a:t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at </a:t>
            </a:r>
            <a:r>
              <a:rPr lang="en-US" sz="3100" dirty="0">
                <a:solidFill>
                  <a:srgbClr val="0000FF"/>
                </a:solidFill>
              </a:rPr>
              <a:t>the coming MPD collaboration </a:t>
            </a:r>
            <a:r>
              <a:rPr lang="en-US" sz="3100" dirty="0" smtClean="0">
                <a:solidFill>
                  <a:srgbClr val="0000FF"/>
                </a:solidFill>
              </a:rPr>
              <a:t>meeting </a:t>
            </a:r>
            <a:r>
              <a:rPr lang="en-US" sz="3100" dirty="0">
                <a:solidFill>
                  <a:srgbClr val="0000FF"/>
                </a:solidFill>
              </a:rPr>
              <a:t/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6" y="1625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900" dirty="0" smtClean="0"/>
              <a:t>PWG1-MPD – tasks, status of the group, institutes, people involved, where to see us…</a:t>
            </a:r>
          </a:p>
          <a:p>
            <a:pPr marL="514350" indent="-514350">
              <a:buAutoNum type="arabicParenR"/>
            </a:pPr>
            <a:r>
              <a:rPr lang="en-US" sz="2900" dirty="0" smtClean="0"/>
              <a:t>PWG1 physics: reports, papers, documents – prepared so far and discussed at the PWG1  and at some other meetings</a:t>
            </a:r>
            <a:endParaRPr lang="en-US" sz="2900" dirty="0"/>
          </a:p>
          <a:p>
            <a:pPr marL="514350" indent="-514350">
              <a:buAutoNum type="arabicParenR"/>
            </a:pPr>
            <a:r>
              <a:rPr lang="en-US" sz="2900" dirty="0" smtClean="0"/>
              <a:t>MC production, experience with NICA cluster (?)</a:t>
            </a:r>
          </a:p>
          <a:p>
            <a:pPr marL="514350" indent="-514350">
              <a:buAutoNum type="arabicParenR"/>
            </a:pPr>
            <a:r>
              <a:rPr lang="en-US" sz="2900" dirty="0" smtClean="0"/>
              <a:t>Near plans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07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1)  PWG1</a:t>
            </a:r>
            <a:r>
              <a:rPr lang="en-US" sz="3200" dirty="0">
                <a:solidFill>
                  <a:srgbClr val="0000FF"/>
                </a:solidFill>
              </a:rPr>
              <a:t>-MPD – tasks, status of the group, institutes, people involved, where to see us…</a:t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132" y="5156200"/>
            <a:ext cx="1735667" cy="96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7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0000FF"/>
                </a:solidFill>
              </a:rPr>
              <a:t>PWG1:     Global Observables</a:t>
            </a:r>
            <a:r>
              <a:rPr lang="ru-RU" dirty="0" smtClean="0">
                <a:solidFill>
                  <a:srgbClr val="857AFF"/>
                </a:solidFill>
              </a:rPr>
              <a:t/>
            </a:r>
            <a:br>
              <a:rPr lang="ru-RU" dirty="0" smtClean="0">
                <a:solidFill>
                  <a:srgbClr val="857A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Some topics of interest and the main tasks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312"/>
            <a:ext cx="8229600" cy="5372332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lvl="0">
              <a:buFont typeface="Wingdings" charset="2"/>
              <a:buChar char="Ø"/>
            </a:pPr>
            <a:r>
              <a:rPr lang="en-US" sz="5000" dirty="0" err="1" smtClean="0"/>
              <a:t>Rapiidity</a:t>
            </a:r>
            <a:r>
              <a:rPr lang="en-US" sz="5000" dirty="0" smtClean="0"/>
              <a:t> </a:t>
            </a:r>
            <a:r>
              <a:rPr lang="en-US" sz="5000" dirty="0"/>
              <a:t>distribution of charged </a:t>
            </a:r>
            <a:r>
              <a:rPr lang="en-US" sz="5000" dirty="0" smtClean="0"/>
              <a:t>particles</a:t>
            </a:r>
          </a:p>
          <a:p>
            <a:pPr marL="0" lvl="0" indent="0">
              <a:buNone/>
            </a:pPr>
            <a:r>
              <a:rPr lang="en-US" sz="5000" dirty="0" smtClean="0"/>
              <a:t>                  ---- particle ratios</a:t>
            </a:r>
            <a:endParaRPr lang="ru-RU" sz="5000" dirty="0"/>
          </a:p>
          <a:p>
            <a:pPr lvl="0">
              <a:buFont typeface="Wingdings" charset="2"/>
              <a:buChar char="Ø"/>
            </a:pPr>
            <a:r>
              <a:rPr lang="en-US" sz="5000" dirty="0">
                <a:solidFill>
                  <a:srgbClr val="FF0000"/>
                </a:solidFill>
              </a:rPr>
              <a:t>Total event </a:t>
            </a:r>
            <a:r>
              <a:rPr lang="en-US" sz="5000" dirty="0" smtClean="0">
                <a:solidFill>
                  <a:srgbClr val="FF0000"/>
                </a:solidFill>
              </a:rPr>
              <a:t>multiplicity</a:t>
            </a:r>
          </a:p>
          <a:p>
            <a:pPr lvl="0">
              <a:buFont typeface="Wingdings" charset="2"/>
              <a:buChar char="Ø"/>
            </a:pPr>
            <a:r>
              <a:rPr lang="en-US" sz="5000" dirty="0" smtClean="0">
                <a:solidFill>
                  <a:srgbClr val="FF0000"/>
                </a:solidFill>
              </a:rPr>
              <a:t>Total </a:t>
            </a:r>
            <a:r>
              <a:rPr lang="en-US" sz="5000" dirty="0">
                <a:solidFill>
                  <a:srgbClr val="FF0000"/>
                </a:solidFill>
              </a:rPr>
              <a:t>event energy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— </a:t>
            </a:r>
            <a:r>
              <a:rPr lang="en-US" sz="5000" dirty="0"/>
              <a:t>event transverse energy</a:t>
            </a:r>
            <a:endParaRPr lang="ru-RU" sz="5000" dirty="0"/>
          </a:p>
          <a:p>
            <a:pPr marL="0" lvl="0" indent="0">
              <a:buNone/>
            </a:pPr>
            <a:r>
              <a:rPr lang="en-US" sz="5000" dirty="0" smtClean="0"/>
              <a:t>               — </a:t>
            </a:r>
            <a:r>
              <a:rPr lang="en-US" sz="5000" dirty="0"/>
              <a:t>event mean transverse </a:t>
            </a:r>
            <a:r>
              <a:rPr lang="en-US" sz="5000" dirty="0" err="1"/>
              <a:t>pT</a:t>
            </a:r>
            <a:endParaRPr lang="ru-RU" sz="5000" dirty="0"/>
          </a:p>
          <a:p>
            <a:pPr marL="0" lvl="0" indent="0">
              <a:buNone/>
            </a:pPr>
            <a:r>
              <a:rPr lang="en-US" sz="5000" dirty="0" smtClean="0"/>
              <a:t>                — </a:t>
            </a:r>
            <a:r>
              <a:rPr lang="en-US" sz="5000" dirty="0"/>
              <a:t>charged particles density at </a:t>
            </a:r>
            <a:r>
              <a:rPr lang="en-US" sz="5000" dirty="0" err="1" smtClean="0"/>
              <a:t>midrapiidty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 smtClean="0"/>
              <a:t>                --- particle ratios</a:t>
            </a:r>
            <a:endParaRPr lang="ru-RU" sz="5000" dirty="0"/>
          </a:p>
          <a:p>
            <a:pPr lvl="0">
              <a:buFont typeface="Wingdings" charset="2"/>
              <a:buChar char="Ø"/>
            </a:pPr>
            <a:r>
              <a:rPr lang="en-US" sz="5000" dirty="0">
                <a:solidFill>
                  <a:srgbClr val="FF0000"/>
                </a:solidFill>
              </a:rPr>
              <a:t>Centrality determination and different estimators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>
                <a:solidFill>
                  <a:srgbClr val="0000FF"/>
                </a:solidFill>
              </a:rPr>
              <a:t>               </a:t>
            </a:r>
            <a:r>
              <a:rPr lang="en-US" sz="5000" dirty="0" smtClean="0">
                <a:solidFill>
                  <a:srgbClr val="000000"/>
                </a:solidFill>
              </a:rPr>
              <a:t>— </a:t>
            </a:r>
            <a:r>
              <a:rPr lang="en-US" sz="5000" dirty="0">
                <a:solidFill>
                  <a:srgbClr val="000000"/>
                </a:solidFill>
              </a:rPr>
              <a:t>spectator nucleons (N_s) and number of nucleon-participants (N_{part})</a:t>
            </a:r>
            <a:endParaRPr lang="ru-RU" sz="5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5000" dirty="0" smtClean="0">
                <a:solidFill>
                  <a:srgbClr val="0000FF"/>
                </a:solidFill>
              </a:rPr>
              <a:t>               </a:t>
            </a:r>
            <a:r>
              <a:rPr lang="en-US" sz="5000" dirty="0" smtClean="0">
                <a:solidFill>
                  <a:srgbClr val="FF0000"/>
                </a:solidFill>
              </a:rPr>
              <a:t>— </a:t>
            </a:r>
            <a:r>
              <a:rPr lang="en-US" sz="5000" dirty="0">
                <a:solidFill>
                  <a:srgbClr val="FF0000"/>
                </a:solidFill>
              </a:rPr>
              <a:t>multiplicity classes: pros and cons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>
                <a:solidFill>
                  <a:srgbClr val="FF0000"/>
                </a:solidFill>
              </a:rPr>
              <a:t>                — </a:t>
            </a:r>
            <a:r>
              <a:rPr lang="en-US" sz="5000" dirty="0">
                <a:solidFill>
                  <a:srgbClr val="FF0000"/>
                </a:solidFill>
              </a:rPr>
              <a:t>different estimators and impact parameter b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-</a:t>
            </a:r>
            <a:r>
              <a:rPr lang="en-US" sz="5000" dirty="0"/>
              <a:t>---event-by-event spectator measurement</a:t>
            </a:r>
            <a:endParaRPr lang="ru-RU" sz="5000" dirty="0"/>
          </a:p>
          <a:p>
            <a:pPr lvl="0">
              <a:buFont typeface="Wingdings" charset="2"/>
              <a:buChar char="Ø"/>
            </a:pPr>
            <a:r>
              <a:rPr lang="en-US" sz="5000" dirty="0" smtClean="0">
                <a:solidFill>
                  <a:srgbClr val="000000"/>
                </a:solidFill>
              </a:rPr>
              <a:t>Total </a:t>
            </a:r>
            <a:r>
              <a:rPr lang="en-US" sz="5000" dirty="0">
                <a:solidFill>
                  <a:srgbClr val="000000"/>
                </a:solidFill>
              </a:rPr>
              <a:t>cross-section measurement</a:t>
            </a:r>
            <a:endParaRPr lang="ru-RU" sz="50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5000" dirty="0" smtClean="0">
                <a:solidFill>
                  <a:srgbClr val="000000"/>
                </a:solidFill>
              </a:rPr>
              <a:t>Event </a:t>
            </a:r>
            <a:r>
              <a:rPr lang="en-US" sz="5000" dirty="0">
                <a:solidFill>
                  <a:srgbClr val="000000"/>
                </a:solidFill>
              </a:rPr>
              <a:t>primary vertex determination</a:t>
            </a:r>
            <a:endParaRPr lang="ru-RU" sz="5000" dirty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Ø"/>
            </a:pPr>
            <a:r>
              <a:rPr lang="en-US" sz="5000" dirty="0" smtClean="0">
                <a:solidFill>
                  <a:srgbClr val="000000"/>
                </a:solidFill>
              </a:rPr>
              <a:t> </a:t>
            </a:r>
            <a:r>
              <a:rPr lang="en-US" sz="5000" dirty="0">
                <a:solidFill>
                  <a:srgbClr val="000000"/>
                </a:solidFill>
              </a:rPr>
              <a:t>Event plane measurement at all </a:t>
            </a:r>
            <a:r>
              <a:rPr lang="en-US" sz="5000" dirty="0" err="1">
                <a:solidFill>
                  <a:srgbClr val="000000"/>
                </a:solidFill>
              </a:rPr>
              <a:t>rapidities</a:t>
            </a:r>
            <a:endParaRPr lang="ru-RU" sz="50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PWG1-MPD – tasks in view of existing panorama of data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Our  general task  is to make the analysis of the existing  experimental landscape (BES-1 and BES-II </a:t>
            </a:r>
            <a:r>
              <a:rPr lang="en-US" dirty="0" err="1">
                <a:solidFill>
                  <a:srgbClr val="FF0000"/>
                </a:solidFill>
              </a:rPr>
              <a:t>programmes</a:t>
            </a:r>
            <a:r>
              <a:rPr lang="en-US" dirty="0">
                <a:solidFill>
                  <a:srgbClr val="FF0000"/>
                </a:solidFill>
              </a:rPr>
              <a:t> , NA61/SHINE results) and to developed a detailed experimental program for the MPD 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Physics tasks and MC simulations – what types of the MC Event generators should be considered ? 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1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PWG1-MPD – </a:t>
            </a:r>
            <a:r>
              <a:rPr lang="en-US" dirty="0" smtClean="0">
                <a:solidFill>
                  <a:srgbClr val="0000FF"/>
                </a:solidFill>
              </a:rPr>
              <a:t>status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Institutes: </a:t>
            </a:r>
            <a:r>
              <a:rPr lang="en-US" dirty="0" err="1" smtClean="0"/>
              <a:t>SPbSU</a:t>
            </a:r>
            <a:r>
              <a:rPr lang="en-US" dirty="0" smtClean="0"/>
              <a:t> (</a:t>
            </a:r>
            <a:r>
              <a:rPr lang="en-US" dirty="0" err="1" smtClean="0"/>
              <a:t>St.Petersburg</a:t>
            </a:r>
            <a:r>
              <a:rPr lang="en-US" dirty="0" smtClean="0"/>
              <a:t>), INR (</a:t>
            </a:r>
            <a:r>
              <a:rPr lang="en-US" dirty="0" err="1" smtClean="0"/>
              <a:t>Troitsk</a:t>
            </a:r>
            <a:r>
              <a:rPr lang="en-US" dirty="0" smtClean="0"/>
              <a:t>), </a:t>
            </a:r>
            <a:r>
              <a:rPr lang="en-US" dirty="0" err="1" smtClean="0"/>
              <a:t>MEPhI</a:t>
            </a:r>
            <a:r>
              <a:rPr lang="en-US" dirty="0" smtClean="0"/>
              <a:t> (Moscow), Mexican team …other?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People:  -  …what  is the list  that we should put here ?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here </a:t>
            </a:r>
            <a:r>
              <a:rPr lang="en-US" dirty="0">
                <a:solidFill>
                  <a:srgbClr val="0000FF"/>
                </a:solidFill>
              </a:rPr>
              <a:t>to see </a:t>
            </a:r>
            <a:r>
              <a:rPr lang="en-US" dirty="0" smtClean="0">
                <a:solidFill>
                  <a:srgbClr val="0000FF"/>
                </a:solidFill>
              </a:rPr>
              <a:t>us: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</a:t>
            </a:r>
            <a:r>
              <a:rPr lang="en-US" dirty="0" smtClean="0"/>
              <a:t>You </a:t>
            </a:r>
            <a:r>
              <a:rPr lang="en-US" dirty="0"/>
              <a:t>may </a:t>
            </a:r>
            <a:r>
              <a:rPr lang="en-US" dirty="0" smtClean="0"/>
              <a:t>visit our WEB page: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://indico.jinr.ru/category/343/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Physics: reports, papers, documents – prepared so far and discussed at PWG1  and other meetings</a:t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0000FF"/>
                </a:solidFill>
              </a:rPr>
              <a:t>PWG1 meetings in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dirty="0">
                <a:solidFill>
                  <a:srgbClr val="0000FF"/>
                </a:solidFill>
              </a:rPr>
              <a:t>23.07.2019, </a:t>
            </a:r>
            <a:r>
              <a:rPr lang="en-US" sz="8000" dirty="0" err="1" smtClean="0"/>
              <a:t>G.Feofilov</a:t>
            </a:r>
            <a:r>
              <a:rPr lang="en-US" sz="8000" dirty="0" smtClean="0"/>
              <a:t> (</a:t>
            </a:r>
            <a:r>
              <a:rPr lang="en-US" sz="8000" dirty="0" err="1" smtClean="0"/>
              <a:t>SPbSU</a:t>
            </a:r>
            <a:r>
              <a:rPr lang="en-US" sz="8000" dirty="0" err="1"/>
              <a:t>,Russia</a:t>
            </a:r>
            <a:r>
              <a:rPr lang="en-US" sz="8000" dirty="0" smtClean="0"/>
              <a:t>), </a:t>
            </a:r>
            <a:r>
              <a:rPr lang="en-US" sz="8000" dirty="0"/>
              <a:t>”The 1st PWG1 meeting: Global observables - topics of interest”</a:t>
            </a:r>
            <a:endParaRPr lang="en-US" sz="8000" dirty="0">
              <a:hlinkClick r:id="rId2"/>
            </a:endParaRPr>
          </a:p>
          <a:p>
            <a:pPr marL="0" indent="0">
              <a:buNone/>
            </a:pPr>
            <a:r>
              <a:rPr lang="en-US" sz="8000" dirty="0">
                <a:solidFill>
                  <a:srgbClr val="0000FF"/>
                </a:solidFill>
              </a:rPr>
              <a:t>03.09.2019</a:t>
            </a:r>
            <a:r>
              <a:rPr lang="en-US" sz="8000" dirty="0"/>
              <a:t> </a:t>
            </a:r>
            <a:r>
              <a:rPr lang="en-US" sz="8000" dirty="0" err="1"/>
              <a:t>Vladislav</a:t>
            </a:r>
            <a:r>
              <a:rPr lang="en-US" sz="8000" dirty="0"/>
              <a:t> </a:t>
            </a:r>
            <a:r>
              <a:rPr lang="en-US" sz="8000" dirty="0" err="1"/>
              <a:t>Sandul</a:t>
            </a:r>
            <a:r>
              <a:rPr lang="en-US" sz="8000" dirty="0"/>
              <a:t> (</a:t>
            </a:r>
            <a:r>
              <a:rPr lang="en-US" sz="8000" dirty="0" err="1"/>
              <a:t>SPbSU,Russia</a:t>
            </a:r>
            <a:r>
              <a:rPr lang="en-US" sz="8000" dirty="0"/>
              <a:t>),"Impact-parameter and multiplicity in nuclear collisions at NICA energies: SMASH modeling</a:t>
            </a:r>
            <a:r>
              <a:rPr lang="en-US" sz="8000" dirty="0">
                <a:hlinkClick r:id="rId2"/>
              </a:rPr>
              <a:t>”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24.09.2019</a:t>
            </a:r>
            <a:r>
              <a:rPr lang="en-US" sz="8000" dirty="0" smtClean="0"/>
              <a:t> Pedro Nieto (Mexican group), “Magnetic Fields in Heavy Ion Collisions at NICA energies”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17.10.2019</a:t>
            </a:r>
            <a:r>
              <a:rPr lang="en-US" sz="8000" dirty="0" smtClean="0"/>
              <a:t> </a:t>
            </a:r>
            <a:r>
              <a:rPr lang="en-US" sz="8000" dirty="0"/>
              <a:t>Denis </a:t>
            </a:r>
            <a:r>
              <a:rPr lang="en-US" sz="8000" dirty="0" err="1"/>
              <a:t>Uzhva</a:t>
            </a:r>
            <a:r>
              <a:rPr lang="en-US" sz="8000" dirty="0"/>
              <a:t>(</a:t>
            </a:r>
            <a:r>
              <a:rPr lang="en-US" sz="8000" dirty="0" err="1"/>
              <a:t>SPbSU,Russia</a:t>
            </a:r>
            <a:r>
              <a:rPr lang="en-US" sz="8000" dirty="0"/>
              <a:t>): Convolutional neural network for centrality in </a:t>
            </a:r>
            <a:r>
              <a:rPr lang="en-US" sz="8000" dirty="0" err="1"/>
              <a:t>xed</a:t>
            </a:r>
            <a:r>
              <a:rPr lang="en-US" sz="8000" dirty="0"/>
              <a:t> target experiments</a:t>
            </a:r>
          </a:p>
          <a:p>
            <a:pPr marL="0" indent="0">
              <a:buNone/>
            </a:pPr>
            <a:r>
              <a:rPr lang="en-US" sz="8000" dirty="0">
                <a:hlinkClick r:id="rId2"/>
              </a:rPr>
              <a:t>07.11.2019 </a:t>
            </a:r>
            <a:r>
              <a:rPr lang="en-US" sz="8000" dirty="0" err="1"/>
              <a:t>Petr</a:t>
            </a:r>
            <a:r>
              <a:rPr lang="en-US" sz="8000" dirty="0"/>
              <a:t> </a:t>
            </a:r>
            <a:r>
              <a:rPr lang="en-US" sz="8000" dirty="0" err="1" smtClean="0"/>
              <a:t>Parfenov</a:t>
            </a:r>
            <a:r>
              <a:rPr lang="en-US" sz="8000" dirty="0" smtClean="0"/>
              <a:t> (</a:t>
            </a:r>
            <a:r>
              <a:rPr lang="en-US" sz="8000" dirty="0" err="1" smtClean="0"/>
              <a:t>MEPhi</a:t>
            </a:r>
            <a:r>
              <a:rPr lang="en-US" sz="8000" dirty="0" smtClean="0"/>
              <a:t>), </a:t>
            </a:r>
            <a:r>
              <a:rPr lang="en-US" sz="8000" dirty="0"/>
              <a:t>"Centrality Determination in Heavy-ion Collisions with MPD (NICA) using MC </a:t>
            </a:r>
            <a:r>
              <a:rPr lang="en-US" sz="8000" dirty="0" err="1"/>
              <a:t>Glauber</a:t>
            </a:r>
            <a:r>
              <a:rPr lang="en-US" sz="8000" dirty="0"/>
              <a:t>".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8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1056</Words>
  <Application>Microsoft Macintosh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Proposals for the content of the remote Report from the PWG1 at the MPD collaboration meeting in April</vt:lpstr>
      <vt:lpstr>To be discussed today </vt:lpstr>
      <vt:lpstr>To be discussed today </vt:lpstr>
      <vt:lpstr> Proposals for the content of 30 min  Report  from the PWG1            at the coming MPD collaboration meeting    </vt:lpstr>
      <vt:lpstr>1)  PWG1-MPD – tasks, status of the group, institutes, people involved, where to see us… </vt:lpstr>
      <vt:lpstr>PWG1:     Global Observables Some topics of interest and the main tasks</vt:lpstr>
      <vt:lpstr>PWG1-MPD – tasks in view of existing panorama of data </vt:lpstr>
      <vt:lpstr>PWG1-MPD – status</vt:lpstr>
      <vt:lpstr>Physics: reports, papers, documents – prepared so far and discussed at PWG1  and other meetings </vt:lpstr>
      <vt:lpstr>Physics: reports, papers, documents – prepared so far and discussed at PWG1  and other meetings </vt:lpstr>
      <vt:lpstr>Physics: reports, papers, documents – prepared so far and discussed at PWG1  and other meetings</vt:lpstr>
      <vt:lpstr>PWG1: possible topics of interest for the 1st Day Analysis of Au+Au collisions at √s=10 GeV</vt:lpstr>
      <vt:lpstr>SUMMARY TIMELINE FOR FIRST-DAY PHYSICS RESULTS PUBLICATIONS   </vt:lpstr>
      <vt:lpstr>Centrality determination issues</vt:lpstr>
      <vt:lpstr>PowerPoint Presentation</vt:lpstr>
      <vt:lpstr>…this all so far…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MPD/NICA PWG1 Global Observables</dc:title>
  <dc:subject/>
  <dc:creator>Grigory</dc:creator>
  <cp:keywords/>
  <dc:description/>
  <cp:lastModifiedBy>Grigory</cp:lastModifiedBy>
  <cp:revision>88</cp:revision>
  <dcterms:created xsi:type="dcterms:W3CDTF">2019-07-22T20:16:05Z</dcterms:created>
  <dcterms:modified xsi:type="dcterms:W3CDTF">2020-04-09T14:05:51Z</dcterms:modified>
  <cp:category/>
</cp:coreProperties>
</file>