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70" r:id="rId2"/>
    <p:sldId id="342" r:id="rId3"/>
    <p:sldId id="516" r:id="rId4"/>
    <p:sldId id="514" r:id="rId5"/>
    <p:sldId id="515" r:id="rId6"/>
    <p:sldId id="518" r:id="rId7"/>
    <p:sldId id="345" r:id="rId8"/>
    <p:sldId id="344" r:id="rId9"/>
    <p:sldId id="343" r:id="rId10"/>
    <p:sldId id="372" r:id="rId11"/>
    <p:sldId id="495" r:id="rId12"/>
    <p:sldId id="503" r:id="rId13"/>
    <p:sldId id="504" r:id="rId14"/>
    <p:sldId id="494" r:id="rId15"/>
    <p:sldId id="501" r:id="rId16"/>
    <p:sldId id="506" r:id="rId17"/>
    <p:sldId id="399" r:id="rId18"/>
    <p:sldId id="508" r:id="rId19"/>
    <p:sldId id="403" r:id="rId20"/>
    <p:sldId id="404" r:id="rId21"/>
    <p:sldId id="497" r:id="rId22"/>
    <p:sldId id="498" r:id="rId23"/>
    <p:sldId id="499" r:id="rId24"/>
    <p:sldId id="500" r:id="rId25"/>
    <p:sldId id="529" r:id="rId26"/>
    <p:sldId id="472" r:id="rId27"/>
    <p:sldId id="526" r:id="rId28"/>
    <p:sldId id="530" r:id="rId29"/>
    <p:sldId id="531" r:id="rId30"/>
    <p:sldId id="532" r:id="rId31"/>
    <p:sldId id="533" r:id="rId32"/>
    <p:sldId id="534" r:id="rId33"/>
    <p:sldId id="535" r:id="rId34"/>
    <p:sldId id="441" r:id="rId35"/>
    <p:sldId id="443" r:id="rId36"/>
    <p:sldId id="445" r:id="rId37"/>
    <p:sldId id="446" r:id="rId38"/>
    <p:sldId id="453" r:id="rId39"/>
    <p:sldId id="544" r:id="rId40"/>
    <p:sldId id="539" r:id="rId41"/>
    <p:sldId id="540" r:id="rId42"/>
    <p:sldId id="541" r:id="rId43"/>
    <p:sldId id="542" r:id="rId44"/>
    <p:sldId id="543" r:id="rId45"/>
    <p:sldId id="545" r:id="rId46"/>
    <p:sldId id="398" r:id="rId47"/>
    <p:sldId id="46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0" autoAdjust="0"/>
  </p:normalViewPr>
  <p:slideViewPr>
    <p:cSldViewPr snapToGrid="0" snapToObjects="1" showGuides="1">
      <p:cViewPr>
        <p:scale>
          <a:sx n="100" d="100"/>
          <a:sy n="100" d="100"/>
        </p:scale>
        <p:origin x="-2344" y="-920"/>
      </p:cViewPr>
      <p:guideLst>
        <p:guide orient="horz" pos="437"/>
        <p:guide pos="4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9F74-8E16-FD49-8A19-BADDEB8B95F9}" type="datetimeFigureOut">
              <a:rPr lang="en-US" smtClean="0"/>
              <a:t>14.04.20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5CF2-1224-1A46-9EB1-78B3864C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8454-C436-F244-A693-F7FCCB3041D8}" type="datetimeFigureOut">
              <a:rPr lang="en-US" smtClean="0"/>
              <a:t>14.04.20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3BA-3937-6E48-A707-6DC697FB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8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endParaRPr lang="ru-RU">
              <a:latin typeface="Calibri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E6C554-3874-AF41-9054-F6645C4C2248}" type="slidenum">
              <a:rPr lang="en-US" sz="1200">
                <a:latin typeface="Calibri" charset="0"/>
              </a:rPr>
              <a:pPr eaLnBrk="1" hangingPunct="1">
                <a:defRPr/>
              </a:pPr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r>
              <a:rPr lang="en-US">
                <a:latin typeface="Calibri" charset="0"/>
              </a:rPr>
              <a:t>We measure a density of primary charged particles at mid-rapidity dNch/dETA = 1584+  4 (stat. )+  76(sys. ). </a:t>
            </a:r>
          </a:p>
          <a:p>
            <a:pPr>
              <a:defRPr/>
            </a:pPr>
            <a:r>
              <a:rPr lang="en-US" b="1">
                <a:solidFill>
                  <a:srgbClr val="D066D0"/>
                </a:solidFill>
              </a:rPr>
              <a:t>J.Harris, ALICE</a:t>
            </a:r>
          </a:p>
          <a:p>
            <a:pPr>
              <a:defRPr/>
            </a:pPr>
            <a:r>
              <a:rPr lang="en-US">
                <a:solidFill>
                  <a:srgbClr val="D066D0"/>
                </a:solidFill>
              </a:rPr>
              <a:t>Transverse energy density per participant pair: 2.5 x RHIC </a:t>
            </a:r>
            <a:r>
              <a:rPr lang="en-US">
                <a:solidFill>
                  <a:srgbClr val="CC00CC"/>
                </a:solidFill>
              </a:rPr>
              <a:t>Consistent with 20% increase in &lt;pt&gt;.</a:t>
            </a:r>
          </a:p>
          <a:p>
            <a:pPr>
              <a:defRPr/>
            </a:pPr>
            <a:r>
              <a:rPr lang="en-US">
                <a:solidFill>
                  <a:srgbClr val="D066D0"/>
                </a:solidFill>
              </a:rPr>
              <a:t>Bjorken energy density: 2.8 x RHIC for 5% of most central collisions</a:t>
            </a:r>
          </a:p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r>
              <a:rPr lang="en-US">
                <a:latin typeface="Calibri" charset="0"/>
              </a:rPr>
              <a:t>Empirical extrapolationfrom lower energy data [4] signicantly underpredicts the measurement. Perturbative QCD-inspired Monte Carloevent generators, based on the HIJING model tuned to 7 TeV pp data without jet quenching [5], on the DualParton Model [6], or on the Ultrarelativistic QuantumMolecular Dynamics model [7] are consistent with the</a:t>
            </a:r>
          </a:p>
          <a:p>
            <a:pPr>
              <a:defRPr/>
            </a:pPr>
            <a:r>
              <a:rPr lang="en-US">
                <a:latin typeface="Calibri" charset="0"/>
              </a:rPr>
              <a:t>measurement. Models based on initial-state gluon density saturation have a range of predictions depending on</a:t>
            </a:r>
          </a:p>
          <a:p>
            <a:pPr>
              <a:defRPr/>
            </a:pPr>
            <a:r>
              <a:rPr lang="en-US">
                <a:latin typeface="Calibri" charset="0"/>
              </a:rPr>
              <a:t>the specific implementation [8{12], and exhibit a varying level of agreement with the measurement. The prediction</a:t>
            </a:r>
          </a:p>
          <a:p>
            <a:pPr>
              <a:defRPr/>
            </a:pPr>
            <a:r>
              <a:rPr lang="en-US">
                <a:latin typeface="Calibri" charset="0"/>
              </a:rPr>
              <a:t>of a hybrid model based on hydrodynamics and saturation of final-state phase space of scattered partons [13]</a:t>
            </a:r>
          </a:p>
          <a:p>
            <a:pPr>
              <a:defRPr/>
            </a:pPr>
            <a:r>
              <a:rPr lang="en-US">
                <a:latin typeface="Calibri" charset="0"/>
              </a:rPr>
              <a:t>is close to the measurement. A hydrodynamic model in which multiplicity is scaled from p+p collisions overpredicts the measurement [14], while a model incorporating scaling based on Landau hydrodynamics underpredicts</a:t>
            </a:r>
          </a:p>
          <a:p>
            <a:pPr>
              <a:defRPr/>
            </a:pPr>
            <a:r>
              <a:rPr lang="en-US">
                <a:latin typeface="Calibri" charset="0"/>
              </a:rPr>
              <a:t>the measurement [15]. Finally, a calculation based on modified PYTHIA and hadronic rescattering [16] under-predicts the measurement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need to study the global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ET 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more details including the collectivity in the system to understand its energy and centrality de-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put some light on possible effects from other sources like the gluon saturation.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Golubeva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798,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1, 012074 (2017). doi:10.1088/1742- 6596/798/1/012074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M.Golubeva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mpd.jinr.ru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 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wp-content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/2018/05/MPD_TDR_ FHCal_28_05_2018.pdf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Loizides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1-2, 13 (2015) doi:10.1016/j.softx.2015.05.001 [arXiv:1408.2549 [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nucl-ex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]].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Zherebtsova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Klochkov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lyuzhenkov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Taranenko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Kashirin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EPJ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182,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E55-0F41-C94D-BCFC-9A4D008F5502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8B44-3269-CE42-87F8-3D614CC3FC7B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A7D6-2031-FB47-A9AE-CAA1DB3F1597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11/7/11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739-1EA0-0D4B-A7AC-8A0AB96BD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FA8A-C1EC-8A48-917B-D54BA695BF30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D633-CD8F-D744-B9B6-C2604456D246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76D-1972-684F-A439-7D726E31EF47}" type="datetime1">
              <a:rPr lang="ru-RU" smtClean="0"/>
              <a:t>14.04.20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3D6-71BE-D540-9D33-A6C4CB7A1B44}" type="datetime1">
              <a:rPr lang="ru-RU" smtClean="0"/>
              <a:t>14.04.20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ADE-F752-4C47-87E8-25E693F5B6FF}" type="datetime1">
              <a:rPr lang="ru-RU" smtClean="0"/>
              <a:t>14.04.20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F17-40BD-1B4D-B918-C5838EA88AFE}" type="datetime1">
              <a:rPr lang="ru-RU" smtClean="0"/>
              <a:t>14.04.20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62E1-25B4-EF44-B869-AA18FE81D110}" type="datetime1">
              <a:rPr lang="ru-RU" smtClean="0"/>
              <a:t>14.04.20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5BBB-CAD0-8348-911F-200AEC5CE1F2}" type="datetime1">
              <a:rPr lang="ru-RU" smtClean="0"/>
              <a:t>14.04.20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387F-E44C-104A-A21C-77F125B8B3B1}" type="datetime1">
              <a:rPr lang="ru-RU" smtClean="0"/>
              <a:t>14.04.20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pd.jinr.ru/portal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Lett.105.252301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hyperlink" Target="http://dx.doi.org/10.1103/PhysRevLett.105.252301" TargetMode="External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0.png"/><Relationship Id="rId5" Type="http://schemas.openxmlformats.org/officeDocument/2006/relationships/image" Target="../media/image52.png"/><Relationship Id="rId6" Type="http://schemas.openxmlformats.org/officeDocument/2006/relationships/image" Target="../media/image610.png"/><Relationship Id="rId7" Type="http://schemas.openxmlformats.org/officeDocument/2006/relationships/image" Target="../media/image73.png"/><Relationship Id="rId8" Type="http://schemas.openxmlformats.org/officeDocument/2006/relationships/image" Target="../media/image26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category/34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event/9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8" t="896" r="15921" b="896"/>
          <a:stretch/>
        </p:blipFill>
        <p:spPr>
          <a:xfrm>
            <a:off x="-76200" y="0"/>
            <a:ext cx="976471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7A131-8930-5C44-943A-480CC586A0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57200" y="1295400"/>
            <a:ext cx="8382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PWG1: Global observables and </a:t>
            </a:r>
            <a:r>
              <a:rPr lang="en-US" sz="3600" dirty="0">
                <a:solidFill>
                  <a:srgbClr val="FFFFFF"/>
                </a:solidFill>
              </a:rPr>
              <a:t>Centrality </a:t>
            </a:r>
            <a:r>
              <a:rPr lang="en-US" sz="3600" dirty="0" smtClean="0">
                <a:solidFill>
                  <a:srgbClr val="FFFFFF"/>
                </a:solidFill>
              </a:rPr>
              <a:t>of  nuclear collisions at NICA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sz="3600" dirty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60866" y="2488671"/>
            <a:ext cx="8458200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Grigory </a:t>
            </a:r>
            <a:r>
              <a:rPr lang="en-US" b="1" dirty="0" err="1">
                <a:solidFill>
                  <a:srgbClr val="FFFFFF"/>
                </a:solidFill>
              </a:rPr>
              <a:t>Feofilov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b="1" i="1" dirty="0">
                <a:solidFill>
                  <a:srgbClr val="FFFFFF"/>
                </a:solidFill>
              </a:rPr>
              <a:t>Saint-Petersburg State University, St. Petersburg, Russia</a:t>
            </a:r>
            <a:r>
              <a:rPr lang="en-US" b="1" i="1" dirty="0" smtClean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en-US" b="1" i="1" dirty="0" smtClean="0">
                <a:solidFill>
                  <a:srgbClr val="FFFFFF"/>
                </a:solidFill>
              </a:rPr>
              <a:t>(for </a:t>
            </a:r>
            <a:r>
              <a:rPr lang="en-US" i="1" dirty="0" smtClean="0">
                <a:solidFill>
                  <a:srgbClr val="FFFFFF"/>
                </a:solidFill>
              </a:rPr>
              <a:t>PWG1</a:t>
            </a:r>
            <a:r>
              <a:rPr lang="en-US" i="1" dirty="0">
                <a:solidFill>
                  <a:srgbClr val="FFFFFF"/>
                </a:solidFill>
              </a:rPr>
              <a:t>-</a:t>
            </a:r>
            <a:r>
              <a:rPr lang="en-US" i="1" dirty="0" smtClean="0">
                <a:solidFill>
                  <a:srgbClr val="FFFFFF"/>
                </a:solidFill>
              </a:rPr>
              <a:t>MPD@NICA team)</a:t>
            </a:r>
            <a:endParaRPr lang="en-US" i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28600" y="5628746"/>
            <a:ext cx="8458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G.Feofilov</a:t>
            </a:r>
            <a:r>
              <a:rPr lang="en-US" sz="1400" b="1" dirty="0">
                <a:solidFill>
                  <a:schemeClr val="bg1"/>
                </a:solidFill>
              </a:rPr>
              <a:t> (</a:t>
            </a:r>
            <a:r>
              <a:rPr lang="en-US" sz="1400" b="1" dirty="0" err="1">
                <a:solidFill>
                  <a:schemeClr val="bg1"/>
                </a:solidFill>
              </a:rPr>
              <a:t>SPbSU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  <a:r>
              <a:rPr lang="en-US" sz="1400" dirty="0">
                <a:solidFill>
                  <a:schemeClr val="bg1"/>
                </a:solidFill>
              </a:rPr>
              <a:t> Proposals for the content of the remote </a:t>
            </a:r>
            <a:r>
              <a:rPr lang="en-US" sz="1400" dirty="0" smtClean="0">
                <a:solidFill>
                  <a:schemeClr val="bg1"/>
                </a:solidFill>
              </a:rPr>
              <a:t>30 min Report </a:t>
            </a:r>
            <a:r>
              <a:rPr lang="en-US" sz="1400" dirty="0">
                <a:solidFill>
                  <a:schemeClr val="bg1"/>
                </a:solidFill>
              </a:rPr>
              <a:t>from the PWG1 at the MPD collaboration meeting in April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                                               Draft </a:t>
            </a:r>
            <a:r>
              <a:rPr lang="en-US" sz="1400" b="1" dirty="0" smtClean="0">
                <a:solidFill>
                  <a:schemeClr val="bg1"/>
                </a:solidFill>
              </a:rPr>
              <a:t>-01 for </a:t>
            </a:r>
            <a:r>
              <a:rPr lang="en-US" sz="1400" b="1" dirty="0" smtClean="0">
                <a:solidFill>
                  <a:schemeClr val="bg1"/>
                </a:solidFill>
              </a:rPr>
              <a:t>discussion 14/</a:t>
            </a:r>
            <a:r>
              <a:rPr lang="en-US" sz="1400" b="1" dirty="0">
                <a:solidFill>
                  <a:schemeClr val="bg1"/>
                </a:solidFill>
              </a:rPr>
              <a:t>04/2020, PWG1/MPD/, 17:30 (Moscow time)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JINR portal for  the meeting:  </a:t>
            </a:r>
            <a:r>
              <a:rPr lang="en-US" sz="1400" b="1" dirty="0">
                <a:solidFill>
                  <a:schemeClr val="bg1"/>
                </a:solidFill>
                <a:hlinkClick r:id="rId3"/>
              </a:rPr>
              <a:t>http://mpd.jinr.ru/portal/</a:t>
            </a:r>
            <a:r>
              <a:rPr lang="en-US" sz="1400" b="1" dirty="0">
                <a:solidFill>
                  <a:schemeClr val="bg1"/>
                </a:solidFill>
              </a:rPr>
              <a:t> 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PWG1 MPD INDICO page: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indico.jinr.ru</a:t>
            </a:r>
            <a:r>
              <a:rPr lang="en-US" sz="1400" dirty="0">
                <a:solidFill>
                  <a:schemeClr val="bg1"/>
                </a:solidFill>
              </a:rPr>
              <a:t>/event/1244</a:t>
            </a:r>
          </a:p>
        </p:txBody>
      </p:sp>
      <p:pic>
        <p:nvPicPr>
          <p:cNvPr id="9" name="Picture 6" descr="NICA-Logo_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2667" y="73918"/>
            <a:ext cx="850900" cy="419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58676" y="73918"/>
            <a:ext cx="1921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PWG1-MPD</a:t>
            </a:r>
          </a:p>
        </p:txBody>
      </p:sp>
    </p:spTree>
    <p:extLst>
      <p:ext uri="{BB962C8B-B14F-4D97-AF65-F5344CB8AC3E}">
        <p14:creationId xmlns:p14="http://schemas.microsoft.com/office/powerpoint/2010/main" val="117882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Physics: reports, papers, documents – prepared so far and discussed at PWG1  and other meetings</a:t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20800"/>
            <a:ext cx="8576733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9600" b="1" dirty="0" smtClean="0">
                <a:solidFill>
                  <a:srgbClr val="0000FF"/>
                </a:solidFill>
              </a:rPr>
              <a:t>PWG1 </a:t>
            </a:r>
            <a:r>
              <a:rPr lang="en-US" sz="9600" b="1" dirty="0">
                <a:solidFill>
                  <a:srgbClr val="0000FF"/>
                </a:solidFill>
              </a:rPr>
              <a:t>meetings in </a:t>
            </a:r>
            <a:r>
              <a:rPr lang="en-US" sz="9600" b="1" dirty="0" smtClean="0">
                <a:solidFill>
                  <a:srgbClr val="0000FF"/>
                </a:solidFill>
              </a:rPr>
              <a:t>2020</a:t>
            </a:r>
            <a:r>
              <a:rPr lang="en-US" sz="9600" b="1" dirty="0" smtClean="0">
                <a:solidFill>
                  <a:srgbClr val="0000FF"/>
                </a:solidFill>
              </a:rPr>
              <a:t>:</a:t>
            </a:r>
            <a:endParaRPr lang="en-US" sz="9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16.01.2020, </a:t>
            </a:r>
            <a:r>
              <a:rPr lang="en-US" sz="8000" dirty="0" err="1" smtClean="0"/>
              <a:t>Prepartion</a:t>
            </a:r>
            <a:r>
              <a:rPr lang="en-US" sz="8000" dirty="0" smtClean="0"/>
              <a:t> </a:t>
            </a:r>
            <a:r>
              <a:rPr lang="en-US" sz="8000" dirty="0"/>
              <a:t>for First Physics with  </a:t>
            </a:r>
            <a:r>
              <a:rPr lang="en-US" sz="8000" dirty="0" smtClean="0"/>
              <a:t>MPD: 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--</a:t>
            </a:r>
            <a:r>
              <a:rPr lang="en-US" sz="8000" dirty="0" err="1" smtClean="0"/>
              <a:t>G.Feofilov</a:t>
            </a:r>
            <a:r>
              <a:rPr lang="en-US" sz="8000" dirty="0"/>
              <a:t>, Proposals for the physics analysis plans for the "First Day" MPD/NICA data</a:t>
            </a:r>
          </a:p>
          <a:p>
            <a:pPr marL="0" indent="0">
              <a:buNone/>
            </a:pPr>
            <a:r>
              <a:rPr lang="en-US" sz="8000" dirty="0" smtClean="0"/>
              <a:t>--</a:t>
            </a:r>
            <a:r>
              <a:rPr lang="en-US" sz="8000" dirty="0" err="1" smtClean="0"/>
              <a:t>Ivonne</a:t>
            </a:r>
            <a:r>
              <a:rPr lang="en-US" sz="8000" dirty="0" smtClean="0"/>
              <a:t> </a:t>
            </a:r>
            <a:r>
              <a:rPr lang="en-US" sz="8000" dirty="0"/>
              <a:t>Maldonado, Proposals from Mexican group</a:t>
            </a:r>
          </a:p>
          <a:p>
            <a:pPr marL="0" indent="0">
              <a:buNone/>
            </a:pPr>
            <a:r>
              <a:rPr lang="en-US" sz="8000" dirty="0" smtClean="0"/>
              <a:t>--Alexander </a:t>
            </a:r>
            <a:r>
              <a:rPr lang="en-US" sz="8000" dirty="0" err="1" smtClean="0"/>
              <a:t>Ivashkin</a:t>
            </a:r>
            <a:r>
              <a:rPr lang="en-US" sz="8000" dirty="0" smtClean="0"/>
              <a:t>(INR), </a:t>
            </a:r>
            <a:r>
              <a:rPr lang="en-US" sz="8000" dirty="0" err="1"/>
              <a:t>Petr</a:t>
            </a:r>
            <a:r>
              <a:rPr lang="en-US" sz="8000" dirty="0"/>
              <a:t> </a:t>
            </a:r>
            <a:r>
              <a:rPr lang="en-US" sz="8000" dirty="0" err="1" smtClean="0"/>
              <a:t>Parfenov</a:t>
            </a:r>
            <a:r>
              <a:rPr lang="en-US" sz="8000" dirty="0"/>
              <a:t>(</a:t>
            </a:r>
            <a:r>
              <a:rPr lang="en-US" sz="8000" dirty="0" err="1"/>
              <a:t>MEPhI</a:t>
            </a:r>
            <a:r>
              <a:rPr lang="en-US" sz="8000" dirty="0"/>
              <a:t>, Moscow)</a:t>
            </a:r>
            <a:r>
              <a:rPr lang="en-US" sz="8000" dirty="0" smtClean="0"/>
              <a:t>, </a:t>
            </a:r>
            <a:r>
              <a:rPr lang="en-US" sz="8000" dirty="0"/>
              <a:t>Classes of centrality for the 1st MPD data analysis </a:t>
            </a:r>
            <a:r>
              <a:rPr lang="en-US" sz="8000" dirty="0" smtClean="0"/>
              <a:t>data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30.01.2020,  </a:t>
            </a:r>
            <a:r>
              <a:rPr lang="en-US" sz="8000" dirty="0" err="1"/>
              <a:t>G.Feofilov</a:t>
            </a:r>
            <a:r>
              <a:rPr lang="en-US" sz="8000" dirty="0"/>
              <a:t>, </a:t>
            </a:r>
            <a:r>
              <a:rPr lang="en-US" sz="8000" dirty="0" smtClean="0"/>
              <a:t>“Brief </a:t>
            </a:r>
            <a:r>
              <a:rPr lang="en-US" sz="8000" dirty="0"/>
              <a:t>news from the PWG </a:t>
            </a:r>
            <a:r>
              <a:rPr lang="en-US" sz="8000" dirty="0" err="1" smtClean="0"/>
              <a:t>Convenors</a:t>
            </a:r>
            <a:r>
              <a:rPr lang="en-US" sz="8000" dirty="0" smtClean="0"/>
              <a:t> </a:t>
            </a:r>
            <a:r>
              <a:rPr lang="en-US" sz="8000" dirty="0"/>
              <a:t>meeting: status of the preparation of the "First Physics" </a:t>
            </a:r>
            <a:r>
              <a:rPr lang="en-US" sz="8000" dirty="0" smtClean="0"/>
              <a:t>document”.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01.04.2020,  </a:t>
            </a:r>
            <a:r>
              <a:rPr lang="en-US" sz="8000" dirty="0"/>
              <a:t>Discussion on existing productions: QA, issues/questions. 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Speakers</a:t>
            </a:r>
            <a:r>
              <a:rPr lang="en-US" sz="8000" dirty="0"/>
              <a:t>: Alexander </a:t>
            </a:r>
            <a:r>
              <a:rPr lang="en-US" sz="8000" dirty="0" err="1"/>
              <a:t>Mudrokh</a:t>
            </a:r>
            <a:r>
              <a:rPr lang="en-US" sz="8000" dirty="0"/>
              <a:t> (JINR), Alexey </a:t>
            </a:r>
            <a:r>
              <a:rPr lang="en-US" sz="8000" dirty="0" err="1"/>
              <a:t>Aparin</a:t>
            </a:r>
            <a:r>
              <a:rPr lang="en-US" sz="8000" dirty="0"/>
              <a:t> (Joint Institute for Nuclear Research), </a:t>
            </a:r>
            <a:r>
              <a:rPr lang="en-US" sz="8000" dirty="0" err="1"/>
              <a:t>Andrey</a:t>
            </a:r>
            <a:r>
              <a:rPr lang="en-US" sz="8000" dirty="0"/>
              <a:t> </a:t>
            </a:r>
            <a:r>
              <a:rPr lang="en-US" sz="8000" dirty="0" err="1"/>
              <a:t>Seryakov</a:t>
            </a:r>
            <a:r>
              <a:rPr lang="en-US" sz="8000" dirty="0"/>
              <a:t> (</a:t>
            </a:r>
            <a:r>
              <a:rPr lang="en-US" sz="8000" dirty="0" err="1"/>
              <a:t>St.Petersburg</a:t>
            </a:r>
            <a:r>
              <a:rPr lang="en-US" sz="8000" dirty="0"/>
              <a:t> State University), </a:t>
            </a:r>
            <a:r>
              <a:rPr lang="en-US" sz="8000" dirty="0" err="1"/>
              <a:t>Daria</a:t>
            </a:r>
            <a:r>
              <a:rPr lang="en-US" sz="8000" dirty="0"/>
              <a:t> </a:t>
            </a:r>
            <a:r>
              <a:rPr lang="en-US" sz="8000" dirty="0" err="1"/>
              <a:t>Prokhorova</a:t>
            </a:r>
            <a:r>
              <a:rPr lang="en-US" sz="8000" dirty="0"/>
              <a:t> (St Petersburg State University), </a:t>
            </a:r>
            <a:r>
              <a:rPr lang="en-US" sz="8000" dirty="0" err="1"/>
              <a:t>Evgeny</a:t>
            </a:r>
            <a:r>
              <a:rPr lang="en-US" sz="8000" dirty="0"/>
              <a:t> </a:t>
            </a:r>
            <a:r>
              <a:rPr lang="en-US" sz="8000" dirty="0" err="1"/>
              <a:t>Andronov</a:t>
            </a:r>
            <a:r>
              <a:rPr lang="en-US" sz="8000" dirty="0"/>
              <a:t> (Saint Petersburg State University), Igor </a:t>
            </a:r>
            <a:r>
              <a:rPr lang="en-US" sz="8000" dirty="0" err="1"/>
              <a:t>Altsybeev</a:t>
            </a:r>
            <a:r>
              <a:rPr lang="en-US" sz="8000" dirty="0"/>
              <a:t> (Saint-Petersburg State University), </a:t>
            </a:r>
            <a:r>
              <a:rPr lang="en-US" sz="8000" dirty="0" err="1"/>
              <a:t>Pavel</a:t>
            </a:r>
            <a:r>
              <a:rPr lang="en-US" sz="8000" dirty="0"/>
              <a:t> </a:t>
            </a:r>
            <a:r>
              <a:rPr lang="en-US" sz="8000" dirty="0" err="1"/>
              <a:t>Batyuk</a:t>
            </a:r>
            <a:r>
              <a:rPr lang="en-US" sz="8000" dirty="0"/>
              <a:t> (Joint Institute for Nuclear Research), Peter </a:t>
            </a:r>
            <a:r>
              <a:rPr lang="en-US" sz="8000" dirty="0" err="1"/>
              <a:t>Parfenov</a:t>
            </a:r>
            <a:r>
              <a:rPr lang="en-US" sz="8000" dirty="0"/>
              <a:t> (</a:t>
            </a:r>
            <a:r>
              <a:rPr lang="en-US" sz="8000" dirty="0" err="1"/>
              <a:t>MEPhI</a:t>
            </a:r>
            <a:r>
              <a:rPr lang="en-US" sz="8000" dirty="0"/>
              <a:t>, Moscow), Vladimir </a:t>
            </a:r>
            <a:r>
              <a:rPr lang="en-US" sz="8000" dirty="0" err="1"/>
              <a:t>Kovalenko</a:t>
            </a:r>
            <a:r>
              <a:rPr lang="en-US" sz="8000" dirty="0"/>
              <a:t> (Saint Petersburg State University)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5748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5830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(3) PWG1</a:t>
            </a:r>
            <a:r>
              <a:rPr lang="en-US" sz="3600" dirty="0" smtClean="0">
                <a:solidFill>
                  <a:srgbClr val="0000FF"/>
                </a:solidFill>
              </a:rPr>
              <a:t>-MPD – tasks in view of existing panorama of data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438400"/>
            <a:ext cx="8864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Our  general task </a:t>
            </a:r>
            <a:r>
              <a:rPr lang="en-US" dirty="0" smtClean="0"/>
              <a:t>is to </a:t>
            </a:r>
            <a:r>
              <a:rPr lang="en-US" dirty="0"/>
              <a:t>developed a detailed experimental program for </a:t>
            </a:r>
            <a:r>
              <a:rPr lang="en-US" dirty="0" smtClean="0"/>
              <a:t>Global observables at the </a:t>
            </a:r>
            <a:r>
              <a:rPr lang="en-US" dirty="0" smtClean="0"/>
              <a:t>MPD with the account of </a:t>
            </a:r>
            <a:r>
              <a:rPr lang="en-US" dirty="0"/>
              <a:t>the existing  experimental landscape (BES-1 and BES-II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NA49 and NA61/SHINE results</a:t>
            </a:r>
            <a:r>
              <a:rPr lang="en-US" dirty="0" smtClean="0"/>
              <a:t>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808038" y="6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>
              <a:latin typeface="Times New Roman" charset="0"/>
            </a:endParaRP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79388" y="155575"/>
            <a:ext cx="8782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  <a:latin typeface="Times New Roman" charset="0"/>
              </a:rPr>
              <a:t>Charged particle pseudo-rapidity density per participant 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  <a:latin typeface="Times New Roman" charset="0"/>
              </a:rPr>
              <a:t>pair for central nucleus-nucleus and non-single diffractive pp (pp) collisions , as a function of </a:t>
            </a:r>
            <a:r>
              <a:rPr lang="en-US" b="1">
                <a:solidFill>
                  <a:srgbClr val="0D7DE3"/>
                </a:solidFill>
                <a:cs typeface="Arial" charset="0"/>
              </a:rPr>
              <a:t>√</a:t>
            </a:r>
            <a:r>
              <a:rPr lang="en-US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b="1" baseline="-2500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</a:t>
            </a:r>
            <a:endParaRPr lang="en-US" b="1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30724" name="Номер слайда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0B7B05-5F8F-1E4E-BC13-BEA32CDDD389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1828800"/>
            <a:ext cx="3962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200">
              <a:latin typeface="Times New Roman" charset="0"/>
            </a:endParaRPr>
          </a:p>
          <a:p>
            <a:pPr>
              <a:buFont typeface="Wingdings" charset="0"/>
              <a:buChar char="Ø"/>
            </a:pPr>
            <a:r>
              <a:rPr lang="en-US" sz="2400">
                <a:latin typeface="Times New Roman" charset="0"/>
              </a:rPr>
              <a:t> an increase of about </a:t>
            </a:r>
          </a:p>
          <a:p>
            <a:r>
              <a:rPr lang="en-US" sz="2400">
                <a:latin typeface="Times New Roman" charset="0"/>
              </a:rPr>
              <a:t>a </a:t>
            </a:r>
            <a:r>
              <a:rPr lang="en-US" sz="2400">
                <a:solidFill>
                  <a:srgbClr val="0804BC"/>
                </a:solidFill>
                <a:latin typeface="Times New Roman" charset="0"/>
              </a:rPr>
              <a:t>factor 1.9 </a:t>
            </a:r>
            <a:r>
              <a:rPr lang="en-US" sz="2400">
                <a:latin typeface="Times New Roman" charset="0"/>
              </a:rPr>
              <a:t>relative to pp collisions at similar collision energies,</a:t>
            </a:r>
          </a:p>
          <a:p>
            <a:pPr>
              <a:buFont typeface="Wingdings" charset="0"/>
              <a:buChar char="Ø"/>
            </a:pPr>
            <a:r>
              <a:rPr lang="en-US" sz="2400">
                <a:latin typeface="Times New Roman" charset="0"/>
              </a:rPr>
              <a:t>  an increase of  about </a:t>
            </a:r>
          </a:p>
          <a:p>
            <a:r>
              <a:rPr lang="en-US" sz="2400">
                <a:latin typeface="Times New Roman" charset="0"/>
              </a:rPr>
              <a:t>a </a:t>
            </a:r>
            <a:r>
              <a:rPr lang="en-US" sz="2400">
                <a:solidFill>
                  <a:srgbClr val="0804BC"/>
                </a:solidFill>
                <a:latin typeface="Times New Roman" charset="0"/>
              </a:rPr>
              <a:t>factor 2.2 </a:t>
            </a:r>
            <a:r>
              <a:rPr lang="en-US" sz="2400">
                <a:latin typeface="Times New Roman" charset="0"/>
              </a:rPr>
              <a:t>to central Au-Au collisions at </a:t>
            </a:r>
            <a:r>
              <a:rPr lang="en-US" sz="2400" b="1">
                <a:solidFill>
                  <a:srgbClr val="0D7DE3"/>
                </a:solidFill>
              </a:rPr>
              <a:t>√</a:t>
            </a:r>
            <a:r>
              <a:rPr lang="en-US" sz="2400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b="1" baseline="-2500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sz="2400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latin typeface="Times New Roman" charset="0"/>
              </a:rPr>
              <a:t>= 0. 2 TeV !</a:t>
            </a:r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95288" y="6264275"/>
            <a:ext cx="803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arXiv:1011.3916 [nucl-ex].</a:t>
            </a:r>
            <a:r>
              <a:rPr lang="en-US" sz="2400" i="1">
                <a:latin typeface="Times New Roman" charset="0"/>
                <a:hlinkClick r:id="rId3"/>
              </a:rPr>
              <a:t> Phys. Rev. Lett.</a:t>
            </a:r>
            <a:r>
              <a:rPr lang="en-US" sz="2400">
                <a:latin typeface="Times New Roman" charset="0"/>
                <a:hlinkClick r:id="rId3"/>
              </a:rPr>
              <a:t> 105 (2010) 252301</a:t>
            </a:r>
            <a:r>
              <a:rPr lang="ru-RU" sz="2400">
                <a:latin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539875"/>
            <a:ext cx="48434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1382713" y="5064125"/>
            <a:ext cx="7026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Faster growth with </a:t>
            </a:r>
            <a:r>
              <a:rPr lang="en-US" sz="2400" b="1">
                <a:solidFill>
                  <a:srgbClr val="D066D0"/>
                </a:solidFill>
              </a:rPr>
              <a:t>√</a:t>
            </a:r>
            <a:r>
              <a:rPr lang="en-US" sz="2400" b="1">
                <a:solidFill>
                  <a:srgbClr val="D066D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b="1" baseline="-25000">
                <a:solidFill>
                  <a:srgbClr val="D066D0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sz="2400">
                <a:solidFill>
                  <a:srgbClr val="D066D0"/>
                </a:solidFill>
              </a:rPr>
              <a:t> in AA than in pp!</a:t>
            </a:r>
          </a:p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Logarythmic  extrapolation is rulled out</a:t>
            </a:r>
          </a:p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Important constraint for the models! </a:t>
            </a:r>
            <a:r>
              <a:rPr lang="en-US" sz="2400" b="1">
                <a:solidFill>
                  <a:srgbClr val="D066D0"/>
                </a:solidFill>
                <a:latin typeface="Calibri" charset="0"/>
              </a:rPr>
              <a:t> </a:t>
            </a:r>
            <a:endParaRPr lang="ru-RU" sz="2400">
              <a:latin typeface="Times New Roman" charset="0"/>
            </a:endParaRPr>
          </a:p>
        </p:txBody>
      </p:sp>
      <p:sp>
        <p:nvSpPr>
          <p:cNvPr id="30729" name="Прямоугольник 10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>
              <a:latin typeface="Times New Roman" charset="0"/>
            </a:endParaRPr>
          </a:p>
        </p:txBody>
      </p:sp>
      <p:cxnSp>
        <p:nvCxnSpPr>
          <p:cNvPr id="30730" name="AutoShape 5"/>
          <p:cNvCxnSpPr>
            <a:cxnSpLocks noChangeShapeType="1"/>
          </p:cNvCxnSpPr>
          <p:nvPr/>
        </p:nvCxnSpPr>
        <p:spPr bwMode="auto">
          <a:xfrm>
            <a:off x="4572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50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808038" y="6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>
              <a:latin typeface="Times New Roman" charset="0"/>
            </a:endParaRP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79388" y="155575"/>
            <a:ext cx="8782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  <a:latin typeface="Times New Roman" charset="0"/>
              </a:rPr>
              <a:t>Charged-particle multiplicity density at mid-rapidity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  <a:latin typeface="Times New Roman" charset="0"/>
              </a:rPr>
              <a:t>in central Pb-Pb collisions at </a:t>
            </a:r>
            <a:r>
              <a:rPr lang="en-US" b="1">
                <a:solidFill>
                  <a:srgbClr val="0D7DE3"/>
                </a:solidFill>
                <a:cs typeface="Arial" charset="0"/>
              </a:rPr>
              <a:t>√</a:t>
            </a:r>
            <a:r>
              <a:rPr lang="en-US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b="1" baseline="-2500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b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= </a:t>
            </a:r>
            <a:r>
              <a:rPr lang="en-US" b="1">
                <a:solidFill>
                  <a:schemeClr val="hlink"/>
                </a:solidFill>
                <a:latin typeface="Times New Roman" charset="0"/>
              </a:rPr>
              <a:t>2.76 TeV: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sz="3600" b="1">
                <a:solidFill>
                  <a:schemeClr val="hlink"/>
                </a:solidFill>
                <a:latin typeface="Calibri" charset="0"/>
              </a:rPr>
              <a:t>:</a:t>
            </a:r>
            <a:r>
              <a:rPr lang="en-US" sz="3600" b="1">
                <a:solidFill>
                  <a:srgbClr val="0804BC"/>
                </a:solidFill>
                <a:latin typeface="Calibri" charset="0"/>
              </a:rPr>
              <a:t>  </a:t>
            </a:r>
          </a:p>
        </p:txBody>
      </p:sp>
      <p:sp>
        <p:nvSpPr>
          <p:cNvPr id="103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E9B74CB-AF36-BC49-8004-3B2F834BA32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388" y="2176463"/>
            <a:ext cx="3898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is essential to estimate </a:t>
            </a:r>
          </a:p>
          <a:p>
            <a:pPr>
              <a:defRPr/>
            </a:pP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the initial energy density and it is the  1</a:t>
            </a:r>
            <a:r>
              <a:rPr lang="en-US" sz="2400" b="1" baseline="30000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st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 important constraint for the models! 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539875"/>
            <a:ext cx="48831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95288" y="6264275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D7DE3"/>
                </a:solidFill>
                <a:latin typeface="Times New Roman" charset="0"/>
              </a:rPr>
              <a:t>arXiv:1011.3916 [nucl-ex].</a:t>
            </a:r>
            <a:r>
              <a:rPr lang="en-US" sz="2400" i="1">
                <a:solidFill>
                  <a:srgbClr val="0D7DE3"/>
                </a:solidFill>
                <a:latin typeface="Times New Roman" charset="0"/>
                <a:hlinkClick r:id="rId5"/>
              </a:rPr>
              <a:t> Phys. Rev. Lett.</a:t>
            </a:r>
            <a:r>
              <a:rPr lang="en-US" sz="2400">
                <a:solidFill>
                  <a:srgbClr val="0D7DE3"/>
                </a:solidFill>
                <a:latin typeface="Times New Roman" charset="0"/>
                <a:hlinkClick r:id="rId5"/>
              </a:rPr>
              <a:t> 105 (2010) 252301</a:t>
            </a:r>
            <a:r>
              <a:rPr lang="ru-RU" sz="2400">
                <a:latin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4495800" y="4724400"/>
            <a:ext cx="401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charset="0"/>
              </a:rPr>
              <a:t>Comparison of ALICE  measurement</a:t>
            </a:r>
          </a:p>
          <a:p>
            <a:r>
              <a:rPr lang="en-US" sz="2000">
                <a:latin typeface="Times New Roman" charset="0"/>
              </a:rPr>
              <a:t> with model predictions.</a:t>
            </a: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1036" name="Прямоугольник 10"/>
          <p:cNvSpPr>
            <a:spLocks noChangeArrowheads="1"/>
          </p:cNvSpPr>
          <p:nvPr/>
        </p:nvSpPr>
        <p:spPr bwMode="auto">
          <a:xfrm>
            <a:off x="36513" y="5562600"/>
            <a:ext cx="9107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990099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Bjorken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energy </a:t>
            </a:r>
            <a:r>
              <a:rPr lang="en-US" sz="2400" b="1" dirty="0" smtClean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density in ALICE:   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2.8 x RHIC for 5% of most central collisions</a:t>
            </a:r>
          </a:p>
          <a:p>
            <a:pPr>
              <a:defRPr/>
            </a:pPr>
            <a:endParaRPr lang="en-US" sz="1600" dirty="0">
              <a:solidFill>
                <a:srgbClr val="990099"/>
              </a:solidFill>
              <a:ea typeface="ＭＳ Ｐゴシック" pitchFamily="34" charset="-128"/>
            </a:endParaRPr>
          </a:p>
        </p:txBody>
      </p:sp>
      <p:graphicFrame>
        <p:nvGraphicFramePr>
          <p:cNvPr id="893956" name="Object 4"/>
          <p:cNvGraphicFramePr>
            <a:graphicFrameLocks noChangeAspect="1"/>
          </p:cNvGraphicFramePr>
          <p:nvPr/>
        </p:nvGraphicFramePr>
        <p:xfrm>
          <a:off x="179388" y="4492625"/>
          <a:ext cx="30273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Equation" r:id="rId6" imgW="1651000" imgH="431800" progId="Equation.3">
                  <p:embed/>
                </p:oleObj>
              </mc:Choice>
              <mc:Fallback>
                <p:oleObj name="Equation" r:id="rId6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492625"/>
                        <a:ext cx="3027362" cy="790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Прямоугольник 12"/>
          <p:cNvSpPr>
            <a:spLocks noChangeArrowheads="1"/>
          </p:cNvSpPr>
          <p:nvPr/>
        </p:nvSpPr>
        <p:spPr bwMode="auto">
          <a:xfrm>
            <a:off x="808038" y="1770063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Times New Roman" charset="0"/>
              </a:rPr>
              <a:t>Multiplicity:</a:t>
            </a:r>
            <a:endParaRPr lang="ru-RU" sz="2400">
              <a:latin typeface="Times New Roman" charset="0"/>
            </a:endParaRPr>
          </a:p>
        </p:txBody>
      </p:sp>
      <p:cxnSp>
        <p:nvCxnSpPr>
          <p:cNvPr id="32780" name="AutoShape 5"/>
          <p:cNvCxnSpPr>
            <a:cxnSpLocks noChangeShapeType="1"/>
          </p:cNvCxnSpPr>
          <p:nvPr/>
        </p:nvCxnSpPr>
        <p:spPr bwMode="auto">
          <a:xfrm>
            <a:off x="4572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54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Charge particle density at </a:t>
            </a:r>
            <a:r>
              <a:rPr lang="en-US" dirty="0" err="1" smtClean="0">
                <a:solidFill>
                  <a:srgbClr val="0000FF"/>
                </a:solidFill>
              </a:rPr>
              <a:t>midrapidity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2599"/>
          <a:stretch>
            <a:fillRect/>
          </a:stretch>
        </p:blipFill>
        <p:spPr>
          <a:xfrm>
            <a:off x="355600" y="1817688"/>
            <a:ext cx="7213600" cy="3967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4261" y="5790724"/>
            <a:ext cx="7520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Our region of interest lies below  √</a:t>
            </a:r>
            <a:r>
              <a:rPr lang="en-US" sz="2800" dirty="0" err="1" smtClean="0">
                <a:solidFill>
                  <a:srgbClr val="FF0000"/>
                </a:solidFill>
              </a:rPr>
              <a:t>sNN</a:t>
            </a:r>
            <a:r>
              <a:rPr lang="en-US" sz="2800" dirty="0" smtClean="0">
                <a:solidFill>
                  <a:srgbClr val="FF0000"/>
                </a:solidFill>
              </a:rPr>
              <a:t> = 11 GeV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355600" y="14049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0" y="5207000"/>
            <a:ext cx="723900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73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Pseudorapidity</a:t>
            </a:r>
            <a:r>
              <a:rPr lang="en-US" dirty="0" smtClean="0">
                <a:solidFill>
                  <a:srgbClr val="0000FF"/>
                </a:solidFill>
              </a:rPr>
              <a:t> distributions at </a:t>
            </a:r>
            <a:r>
              <a:rPr lang="en-US" dirty="0" smtClean="0">
                <a:solidFill>
                  <a:srgbClr val="0000FF"/>
                </a:solidFill>
              </a:rPr>
              <a:t>various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r>
              <a:rPr lang="en-US" dirty="0" smtClean="0">
                <a:solidFill>
                  <a:srgbClr val="0000FF"/>
                </a:solidFill>
              </a:rPr>
              <a:t> (example of PHENIX at RHIC)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755" b="5838"/>
          <a:stretch/>
        </p:blipFill>
        <p:spPr>
          <a:xfrm>
            <a:off x="1092200" y="1224496"/>
            <a:ext cx="5461000" cy="40970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900" y="5660072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Pseudorapidity</a:t>
            </a:r>
            <a:r>
              <a:rPr lang="en-US" dirty="0" smtClean="0"/>
              <a:t> distribution, PHENICS.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Au</a:t>
            </a:r>
            <a:r>
              <a:rPr lang="en-US" dirty="0" err="1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</a:rPr>
              <a:t>Au</a:t>
            </a:r>
            <a:r>
              <a:rPr lang="en-US" dirty="0" smtClean="0">
                <a:solidFill>
                  <a:srgbClr val="0000FF"/>
                </a:solidFill>
              </a:rPr>
              <a:t> collisions , </a:t>
            </a:r>
            <a:r>
              <a:rPr lang="en-US" dirty="0">
                <a:solidFill>
                  <a:srgbClr val="0000FF"/>
                </a:solidFill>
              </a:rPr>
              <a:t>130 GeV. </a:t>
            </a:r>
            <a:r>
              <a:rPr lang="en-US" dirty="0" err="1" smtClean="0"/>
              <a:t>P.A.Steinberg</a:t>
            </a:r>
            <a:r>
              <a:rPr lang="en-US" dirty="0"/>
              <a:t>, Nuclear Physics A698 (2002)</a:t>
            </a:r>
            <a:r>
              <a:rPr lang="en-US" dirty="0" smtClean="0"/>
              <a:t>314c-322c)</a:t>
            </a:r>
            <a:r>
              <a:rPr lang="en-US" dirty="0"/>
              <a:t>.</a:t>
            </a: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355600" y="16081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0857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98816"/>
            <a:ext cx="88265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 err="1" smtClean="0">
                <a:solidFill>
                  <a:srgbClr val="0000FF"/>
                </a:solidFill>
              </a:rPr>
              <a:t>Pseudorapidity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distributions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         at </a:t>
            </a:r>
            <a:r>
              <a:rPr lang="en-US" dirty="0">
                <a:solidFill>
                  <a:srgbClr val="0000FF"/>
                </a:solidFill>
              </a:rPr>
              <a:t>various </a:t>
            </a:r>
            <a:r>
              <a:rPr lang="en-US" dirty="0" smtClean="0">
                <a:solidFill>
                  <a:srgbClr val="0000FF"/>
                </a:solidFill>
              </a:rPr>
              <a:t>√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</a:rPr>
              <a:t>NN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" b="736"/>
          <a:stretch/>
        </p:blipFill>
        <p:spPr>
          <a:xfrm>
            <a:off x="1625600" y="1537799"/>
            <a:ext cx="5257800" cy="427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5689600"/>
            <a:ext cx="7962900" cy="8890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355600" y="14049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434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128000" cy="2090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By integration of </a:t>
            </a:r>
            <a:r>
              <a:rPr lang="en-US" dirty="0" err="1" smtClean="0">
                <a:solidFill>
                  <a:srgbClr val="0000FF"/>
                </a:solidFill>
              </a:rPr>
              <a:t>dN</a:t>
            </a:r>
            <a:r>
              <a:rPr lang="en-US" baseline="-25000" dirty="0" err="1" smtClean="0">
                <a:solidFill>
                  <a:srgbClr val="0000FF"/>
                </a:solidFill>
              </a:rPr>
              <a:t>ch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dη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we can get the total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ch</a:t>
            </a:r>
            <a:r>
              <a:rPr lang="en-US" dirty="0" smtClean="0">
                <a:solidFill>
                  <a:srgbClr val="0000FF"/>
                </a:solidFill>
              </a:rPr>
              <a:t> vs.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" b="-2808"/>
          <a:stretch/>
        </p:blipFill>
        <p:spPr>
          <a:xfrm>
            <a:off x="237066" y="1600201"/>
            <a:ext cx="5971351" cy="4419600"/>
          </a:xfrm>
        </p:spPr>
      </p:pic>
      <p:sp>
        <p:nvSpPr>
          <p:cNvPr id="10" name="Rectangle 9"/>
          <p:cNvSpPr/>
          <p:nvPr/>
        </p:nvSpPr>
        <p:spPr>
          <a:xfrm>
            <a:off x="457200" y="6019801"/>
            <a:ext cx="722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PHOBOS data on total </a:t>
            </a:r>
            <a:r>
              <a:rPr lang="en-US" dirty="0" err="1"/>
              <a:t>Nch</a:t>
            </a:r>
            <a:r>
              <a:rPr lang="en-US" dirty="0"/>
              <a:t> vs. </a:t>
            </a:r>
            <a:r>
              <a:rPr lang="en-US" dirty="0" err="1"/>
              <a:t>Npart</a:t>
            </a:r>
            <a:r>
              <a:rPr lang="en-US" dirty="0"/>
              <a:t>. P.A/Steinberg, Nuclear Physics A698(2002)314c0322c). </a:t>
            </a:r>
            <a:r>
              <a:rPr lang="en-US" dirty="0" err="1"/>
              <a:t>Au_Au</a:t>
            </a:r>
            <a:r>
              <a:rPr lang="en-US" dirty="0"/>
              <a:t>, 130 GeV</a:t>
            </a:r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355600" y="1600201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910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B.B.Back</a:t>
            </a:r>
            <a:r>
              <a:rPr lang="en-US" sz="1600" dirty="0"/>
              <a:t>.</a:t>
            </a:r>
            <a:r>
              <a:rPr lang="en-US" sz="1600" dirty="0" smtClean="0"/>
              <a:t> Studies of multiplicity in relativistic heavy-ion collisions  </a:t>
            </a:r>
            <a:r>
              <a:rPr lang="en-US" sz="1600" dirty="0" err="1" smtClean="0"/>
              <a:t>Journ.of.Phys.Conf</a:t>
            </a:r>
            <a:r>
              <a:rPr lang="en-US" sz="1600" dirty="0" smtClean="0"/>
              <a:t>/</a:t>
            </a:r>
            <a:r>
              <a:rPr lang="en-US" sz="1600" dirty="0" err="1" smtClean="0"/>
              <a:t>Ser</a:t>
            </a:r>
            <a:r>
              <a:rPr lang="en-US" sz="1600" dirty="0" smtClean="0"/>
              <a:t>/5(2005)1-16</a:t>
            </a:r>
            <a:br>
              <a:rPr lang="en-US" sz="1600" dirty="0" smtClean="0"/>
            </a:br>
            <a:r>
              <a:rPr lang="en-US" sz="1600" dirty="0" smtClean="0"/>
              <a:t>DOI: 10.1088/1742-6596/5/1/001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7" r="4707"/>
          <a:stretch/>
        </p:blipFill>
        <p:spPr>
          <a:xfrm>
            <a:off x="389466" y="1136340"/>
            <a:ext cx="6166800" cy="2095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231630"/>
            <a:ext cx="6489700" cy="184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5073130"/>
            <a:ext cx="8026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Average </a:t>
            </a:r>
            <a:r>
              <a:rPr lang="en-US" dirty="0" smtClean="0">
                <a:solidFill>
                  <a:srgbClr val="0000FF"/>
                </a:solidFill>
              </a:rPr>
              <a:t>transverse energy per </a:t>
            </a:r>
            <a:r>
              <a:rPr lang="en-US" dirty="0" smtClean="0">
                <a:solidFill>
                  <a:srgbClr val="0000FF"/>
                </a:solidFill>
              </a:rPr>
              <a:t>charged particle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dE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</a:rPr>
              <a:t>Nch</a:t>
            </a:r>
            <a:r>
              <a:rPr lang="en-US" dirty="0" smtClean="0">
                <a:solidFill>
                  <a:srgbClr val="0000FF"/>
                </a:solidFill>
              </a:rPr>
              <a:t>)vs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308" b="302"/>
          <a:stretch/>
        </p:blipFill>
        <p:spPr>
          <a:xfrm>
            <a:off x="245533" y="1572540"/>
            <a:ext cx="4504267" cy="38560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540881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PHENIX and WA98 </a:t>
            </a:r>
            <a:r>
              <a:rPr lang="en-US" dirty="0"/>
              <a:t>data on </a:t>
            </a:r>
            <a:r>
              <a:rPr lang="en-US" dirty="0" err="1" smtClean="0"/>
              <a:t>dE_T</a:t>
            </a:r>
            <a:r>
              <a:rPr lang="en-US" dirty="0" smtClean="0"/>
              <a:t>/</a:t>
            </a:r>
            <a:r>
              <a:rPr lang="en-US" dirty="0" err="1" smtClean="0"/>
              <a:t>dNch</a:t>
            </a:r>
            <a:r>
              <a:rPr lang="en-US" dirty="0" smtClean="0"/>
              <a:t>(GeV)  </a:t>
            </a:r>
          </a:p>
          <a:p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err="1"/>
              <a:t>Npart</a:t>
            </a:r>
            <a:r>
              <a:rPr lang="en-US" dirty="0"/>
              <a:t>. P.A/Steinberg, Nuclear Physics </a:t>
            </a:r>
            <a:r>
              <a:rPr lang="en-US" dirty="0" smtClean="0"/>
              <a:t>A698</a:t>
            </a:r>
          </a:p>
          <a:p>
            <a:r>
              <a:rPr lang="en-US" dirty="0" smtClean="0"/>
              <a:t>(</a:t>
            </a:r>
            <a:r>
              <a:rPr lang="en-US" dirty="0"/>
              <a:t>2002)314c0322c)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PHENIX, 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>
                <a:solidFill>
                  <a:srgbClr val="0000FF"/>
                </a:solidFill>
              </a:rPr>
              <a:t>, 130 </a:t>
            </a:r>
            <a:r>
              <a:rPr lang="en-US" dirty="0" smtClean="0">
                <a:solidFill>
                  <a:srgbClr val="0000FF"/>
                </a:solidFill>
              </a:rPr>
              <a:t>GeV.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WA98 at SPS,  </a:t>
            </a:r>
            <a:r>
              <a:rPr lang="en-US" dirty="0" err="1" smtClean="0">
                <a:solidFill>
                  <a:srgbClr val="0000FF"/>
                </a:solidFill>
              </a:rPr>
              <a:t>Pb+Pb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sqrt</a:t>
            </a:r>
            <a:r>
              <a:rPr lang="en-US" dirty="0" smtClean="0">
                <a:solidFill>
                  <a:srgbClr val="0000FF"/>
                </a:solidFill>
              </a:rPr>
              <a:t>(s)=17 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800" y="4700911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Swatantra</a:t>
            </a:r>
            <a:r>
              <a:rPr lang="en-US" dirty="0"/>
              <a:t> Kumar </a:t>
            </a:r>
            <a:r>
              <a:rPr lang="en-US" dirty="0" err="1"/>
              <a:t>Tiwari</a:t>
            </a:r>
            <a:r>
              <a:rPr lang="en-US" dirty="0"/>
              <a:t> and </a:t>
            </a:r>
            <a:r>
              <a:rPr lang="en-US" dirty="0" err="1"/>
              <a:t>Raghunath</a:t>
            </a:r>
            <a:r>
              <a:rPr lang="en-US" dirty="0"/>
              <a:t>, </a:t>
            </a:r>
            <a:r>
              <a:rPr lang="en-US" dirty="0" smtClean="0"/>
              <a:t>“Transverse </a:t>
            </a:r>
            <a:r>
              <a:rPr lang="en-US" dirty="0"/>
              <a:t>energy per charged particle in heavy-ion collisions: Role of collective </a:t>
            </a:r>
            <a:r>
              <a:rPr lang="en-US" dirty="0" smtClean="0"/>
              <a:t>flow”</a:t>
            </a:r>
            <a:endParaRPr lang="en-US" dirty="0"/>
          </a:p>
          <a:p>
            <a:r>
              <a:rPr lang="hu-HU" dirty="0" smtClean="0"/>
              <a:t>Eur</a:t>
            </a:r>
            <a:r>
              <a:rPr lang="hu-HU" dirty="0"/>
              <a:t>. Phys. J. A (2018</a:t>
            </a:r>
            <a:r>
              <a:rPr lang="hu-HU" dirty="0" smtClean="0"/>
              <a:t>)54:39 </a:t>
            </a:r>
            <a:r>
              <a:rPr lang="hu-HU" dirty="0"/>
              <a:t>DOI 10.1140/epja/i2018-12475-8 </a:t>
            </a:r>
          </a:p>
          <a:p>
            <a:r>
              <a:rPr lang="en-US" dirty="0" smtClean="0"/>
              <a:t> </a:t>
            </a:r>
            <a:r>
              <a:rPr lang="en-US" dirty="0" err="1"/>
              <a:t>Sahooa</a:t>
            </a:r>
            <a:endParaRPr lang="en-US" dirty="0"/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355600" y="1600201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062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235"/>
            <a:ext cx="8381999" cy="1168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00FF"/>
                </a:solidFill>
              </a:rPr>
              <a:t/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Proposals </a:t>
            </a:r>
            <a:r>
              <a:rPr lang="en-US" sz="3100" dirty="0">
                <a:solidFill>
                  <a:srgbClr val="0000FF"/>
                </a:solidFill>
              </a:rPr>
              <a:t>for the content of </a:t>
            </a:r>
            <a:r>
              <a:rPr lang="en-US" sz="3100" dirty="0" smtClean="0">
                <a:solidFill>
                  <a:srgbClr val="0000FF"/>
                </a:solidFill>
              </a:rPr>
              <a:t>30 min  </a:t>
            </a:r>
            <a:r>
              <a:rPr lang="en-US" sz="3100" dirty="0">
                <a:solidFill>
                  <a:srgbClr val="0000FF"/>
                </a:solidFill>
              </a:rPr>
              <a:t>Report </a:t>
            </a:r>
            <a:r>
              <a:rPr lang="en-US" sz="3100" dirty="0" smtClean="0">
                <a:solidFill>
                  <a:srgbClr val="0000FF"/>
                </a:solidFill>
              </a:rPr>
              <a:t/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from </a:t>
            </a:r>
            <a:r>
              <a:rPr lang="en-US" sz="3100" dirty="0">
                <a:solidFill>
                  <a:srgbClr val="0000FF"/>
                </a:solidFill>
              </a:rPr>
              <a:t>the </a:t>
            </a:r>
            <a:r>
              <a:rPr lang="en-US" sz="3100" dirty="0" smtClean="0">
                <a:solidFill>
                  <a:srgbClr val="0000FF"/>
                </a:solidFill>
              </a:rPr>
              <a:t>PWG1           </a:t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at </a:t>
            </a:r>
            <a:r>
              <a:rPr lang="en-US" sz="3100" dirty="0">
                <a:solidFill>
                  <a:srgbClr val="0000FF"/>
                </a:solidFill>
              </a:rPr>
              <a:t>the coming MPD collaboration </a:t>
            </a:r>
            <a:r>
              <a:rPr lang="en-US" sz="3100" dirty="0" smtClean="0">
                <a:solidFill>
                  <a:srgbClr val="0000FF"/>
                </a:solidFill>
              </a:rPr>
              <a:t>meeting</a:t>
            </a:r>
            <a:br>
              <a:rPr lang="en-US" sz="31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COMMENTS to this </a:t>
            </a:r>
            <a:r>
              <a:rPr lang="en-US" sz="3200" b="1" dirty="0" smtClean="0">
                <a:solidFill>
                  <a:srgbClr val="FF0000"/>
                </a:solidFill>
              </a:rPr>
              <a:t>Draft </a:t>
            </a:r>
            <a:r>
              <a:rPr lang="en-US" sz="3200" b="1" dirty="0">
                <a:solidFill>
                  <a:srgbClr val="FF0000"/>
                </a:solidFill>
              </a:rPr>
              <a:t>-01 </a:t>
            </a:r>
            <a:r>
              <a:rPr lang="en-US" sz="3100" dirty="0" smtClean="0">
                <a:solidFill>
                  <a:srgbClr val="FF0000"/>
                </a:solidFill>
              </a:rPr>
              <a:t>ARE WELCOME!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0000FF"/>
                </a:solidFill>
              </a:rPr>
              <a:t/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6" y="1930400"/>
            <a:ext cx="8229600" cy="4221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Title of the report: “PWG1</a:t>
            </a:r>
            <a:r>
              <a:rPr lang="en-US" sz="2800" dirty="0"/>
              <a:t>: Global observables and </a:t>
            </a:r>
            <a:r>
              <a:rPr lang="en-US" sz="2800" dirty="0" smtClean="0"/>
              <a:t>centrality </a:t>
            </a:r>
            <a:r>
              <a:rPr lang="en-US" sz="2800" dirty="0"/>
              <a:t>of  nuclear collisions at </a:t>
            </a:r>
            <a:r>
              <a:rPr lang="en-US" sz="2800" dirty="0" smtClean="0"/>
              <a:t>NICA”</a:t>
            </a:r>
            <a:endParaRPr lang="en-US" sz="2800" dirty="0"/>
          </a:p>
          <a:p>
            <a:pPr marL="0" indent="0">
              <a:buNone/>
            </a:pPr>
            <a:r>
              <a:rPr lang="en-US" sz="2900" dirty="0" smtClean="0"/>
              <a:t>Content: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>
                <a:solidFill>
                  <a:srgbClr val="0000FF"/>
                </a:solidFill>
              </a:rPr>
              <a:t>1) Introduction: PWG1</a:t>
            </a:r>
            <a:r>
              <a:rPr lang="en-US" sz="2900" dirty="0" smtClean="0">
                <a:solidFill>
                  <a:srgbClr val="0000FF"/>
                </a:solidFill>
              </a:rPr>
              <a:t>-MPD – tasks, status of the group, institutes, people involved, where to see us…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00FF"/>
                </a:solidFill>
              </a:rPr>
              <a:t>2) PWG1 </a:t>
            </a:r>
            <a:r>
              <a:rPr lang="en-US" sz="2900" dirty="0" smtClean="0">
                <a:solidFill>
                  <a:srgbClr val="0000FF"/>
                </a:solidFill>
              </a:rPr>
              <a:t>– global observables and physics: reports, papers, documents – prepared so far and discussed at the PWG1 meetings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0000FF"/>
                </a:solidFill>
              </a:rPr>
              <a:t>3) Brief </a:t>
            </a:r>
            <a:r>
              <a:rPr lang="en-US" sz="2900" dirty="0" smtClean="0">
                <a:solidFill>
                  <a:srgbClr val="0000FF"/>
                </a:solidFill>
              </a:rPr>
              <a:t>overview of experimental landscape of some global observables  in A+A collisions (multiplicity, transverse energy, particle yields …from AGS to SPS and RHIC)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4) </a:t>
            </a:r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entrality </a:t>
            </a:r>
            <a:r>
              <a:rPr lang="en-US" sz="2800" dirty="0">
                <a:solidFill>
                  <a:srgbClr val="0000FF"/>
                </a:solidFill>
              </a:rPr>
              <a:t>of  nuclear collisions at </a:t>
            </a:r>
            <a:r>
              <a:rPr lang="en-US" sz="2800" dirty="0" smtClean="0">
                <a:solidFill>
                  <a:srgbClr val="0000FF"/>
                </a:solidFill>
              </a:rPr>
              <a:t>NICA, nuclear stopping,   critical issues  </a:t>
            </a:r>
            <a:endParaRPr lang="en-US" sz="29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900" dirty="0" smtClean="0"/>
              <a:t>3) MC production, experience with NICA cluster (?</a:t>
            </a:r>
            <a:r>
              <a:rPr lang="en-US" sz="2900" dirty="0" smtClean="0"/>
              <a:t>) – to be added briefly (?)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4) Near plans (?)….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</a:t>
            </a:fld>
            <a:endParaRPr lang="en-US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0" y="17907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659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 energy E_T/</a:t>
            </a:r>
            <a:r>
              <a:rPr lang="en-US" dirty="0" err="1" smtClean="0">
                <a:solidFill>
                  <a:srgbClr val="0000FF"/>
                </a:solidFill>
              </a:rPr>
              <a:t>Nch</a:t>
            </a:r>
            <a:r>
              <a:rPr lang="en-US" dirty="0" smtClean="0">
                <a:solidFill>
                  <a:srgbClr val="0000FF"/>
                </a:solidFill>
              </a:rPr>
              <a:t> vs. </a:t>
            </a:r>
            <a:r>
              <a:rPr lang="en-US" dirty="0" err="1" smtClean="0">
                <a:solidFill>
                  <a:srgbClr val="0000FF"/>
                </a:solidFill>
              </a:rPr>
              <a:t>sqrt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s_NN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5600" y="5428555"/>
            <a:ext cx="7882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PHENIX, AGS and SPS results on  </a:t>
            </a:r>
            <a:r>
              <a:rPr lang="en-US" dirty="0" err="1" smtClean="0"/>
              <a:t>dE_T</a:t>
            </a:r>
            <a:r>
              <a:rPr lang="en-US" dirty="0" smtClean="0"/>
              <a:t>/</a:t>
            </a:r>
            <a:r>
              <a:rPr lang="en-US" dirty="0" err="1" smtClean="0"/>
              <a:t>dNch</a:t>
            </a:r>
            <a:r>
              <a:rPr lang="en-US" dirty="0" smtClean="0"/>
              <a:t> as a function of 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s_NN</a:t>
            </a:r>
            <a:r>
              <a:rPr lang="en-US" dirty="0"/>
              <a:t>)</a:t>
            </a:r>
            <a:r>
              <a:rPr lang="en-US" dirty="0" smtClean="0"/>
              <a:t>. See Fig.8 in: </a:t>
            </a:r>
            <a:r>
              <a:rPr lang="en-US" dirty="0"/>
              <a:t>P.A/Steinberg, Nuclear Physics A698(2002)314c0322c). </a:t>
            </a:r>
            <a:r>
              <a:rPr lang="en-US" dirty="0" err="1"/>
              <a:t>Au_Au</a:t>
            </a:r>
            <a:r>
              <a:rPr lang="en-US" dirty="0"/>
              <a:t>, 130 GeV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27" b="-127"/>
          <a:stretch/>
        </p:blipFill>
        <p:spPr>
          <a:xfrm>
            <a:off x="760794" y="1697038"/>
            <a:ext cx="3489473" cy="3445206"/>
          </a:xfrm>
        </p:spPr>
      </p:pic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355600" y="14938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960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1397" y="6046021"/>
            <a:ext cx="2949891" cy="17780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983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6185" y="6581001"/>
            <a:ext cx="1127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by Xianglei Zhu</a:t>
            </a:r>
            <a:endParaRPr lang="en-US" sz="1200" dirty="0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77800" y="6604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870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What could be new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                 with MPD data </a:t>
            </a:r>
            <a:r>
              <a:rPr lang="en-US" sz="3200" dirty="0" smtClean="0">
                <a:solidFill>
                  <a:srgbClr val="0000FF"/>
                </a:solidFill>
              </a:rPr>
              <a:t>on </a:t>
            </a:r>
            <a:r>
              <a:rPr lang="en-US" sz="3200" dirty="0" err="1" smtClean="0">
                <a:solidFill>
                  <a:srgbClr val="FF0000"/>
                </a:solidFill>
              </a:rPr>
              <a:t>Bi</a:t>
            </a:r>
            <a:r>
              <a:rPr lang="en-US" sz="3200" dirty="0" err="1">
                <a:solidFill>
                  <a:srgbClr val="FF0000"/>
                </a:solidFill>
              </a:rPr>
              <a:t>+Bi</a:t>
            </a:r>
            <a:r>
              <a:rPr lang="en-US" sz="3200" dirty="0">
                <a:solidFill>
                  <a:srgbClr val="FF0000"/>
                </a:solidFill>
              </a:rPr>
              <a:t> collisions 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>
                <a:solidFill>
                  <a:srgbClr val="0000FF"/>
                </a:solidFill>
              </a:rPr>
              <a:t>√</a:t>
            </a:r>
            <a:r>
              <a:rPr lang="en-US" sz="3200" dirty="0" smtClean="0">
                <a:solidFill>
                  <a:srgbClr val="0000FF"/>
                </a:solidFill>
              </a:rPr>
              <a:t>s=10 GeV,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for </a:t>
            </a:r>
            <a:r>
              <a:rPr lang="ru-RU" sz="3200" dirty="0" err="1">
                <a:solidFill>
                  <a:srgbClr val="0000FF"/>
                </a:solidFill>
              </a:rPr>
              <a:t>the</a:t>
            </a:r>
            <a:r>
              <a:rPr lang="ru-RU" sz="3200" dirty="0">
                <a:solidFill>
                  <a:srgbClr val="0000FF"/>
                </a:solidFill>
              </a:rPr>
              <a:t> "</a:t>
            </a:r>
            <a:r>
              <a:rPr lang="ru-RU" sz="3200" dirty="0" err="1">
                <a:solidFill>
                  <a:srgbClr val="0000FF"/>
                </a:solidFill>
              </a:rPr>
              <a:t>First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</a:rPr>
              <a:t>Day</a:t>
            </a:r>
            <a:r>
              <a:rPr lang="ru-RU" sz="3200" dirty="0" smtClean="0">
                <a:solidFill>
                  <a:srgbClr val="0000FF"/>
                </a:solidFill>
              </a:rPr>
              <a:t>» </a:t>
            </a:r>
            <a:r>
              <a:rPr lang="en-US" sz="3200" dirty="0" smtClean="0">
                <a:solidFill>
                  <a:srgbClr val="0000FF"/>
                </a:solidFill>
              </a:rPr>
              <a:t>physics analysis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In case of the PID with the  TPC of  the MPD installation  it could be possible to measure  </a:t>
            </a:r>
            <a:r>
              <a:rPr lang="en-US" sz="2000" dirty="0"/>
              <a:t>with better </a:t>
            </a:r>
            <a:r>
              <a:rPr lang="en-US" sz="2000" dirty="0" smtClean="0"/>
              <a:t>statistics, for  √s=10 GeV in </a:t>
            </a:r>
            <a:r>
              <a:rPr lang="en-US" sz="2000" dirty="0" err="1" smtClean="0">
                <a:solidFill>
                  <a:srgbClr val="FF0000"/>
                </a:solidFill>
              </a:rPr>
              <a:t>Bi+Bi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collisions</a:t>
            </a:r>
            <a:r>
              <a:rPr lang="en-US" sz="2000" dirty="0" smtClean="0"/>
              <a:t>, the yields and ratios of charged particles π, K, p, anti-p ( in particular, p and anti-p) and </a:t>
            </a:r>
            <a:r>
              <a:rPr lang="en-US" sz="2000" dirty="0" smtClean="0">
                <a:solidFill>
                  <a:srgbClr val="0000FF"/>
                </a:solidFill>
              </a:rPr>
              <a:t>to check scaling </a:t>
            </a:r>
            <a:r>
              <a:rPr lang="en-US" sz="2000" dirty="0">
                <a:solidFill>
                  <a:srgbClr val="0000FF"/>
                </a:solidFill>
              </a:rPr>
              <a:t>of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yields </a:t>
            </a:r>
            <a:r>
              <a:rPr lang="en-US" sz="2000" dirty="0" smtClean="0">
                <a:solidFill>
                  <a:srgbClr val="0000FF"/>
                </a:solidFill>
              </a:rPr>
              <a:t> with </a:t>
            </a:r>
            <a:r>
              <a:rPr lang="en-US" sz="2000" dirty="0">
                <a:solidFill>
                  <a:srgbClr val="0000FF"/>
                </a:solidFill>
              </a:rPr>
              <a:t>&lt;</a:t>
            </a:r>
            <a:r>
              <a:rPr lang="en-US" sz="2000" dirty="0" err="1">
                <a:solidFill>
                  <a:srgbClr val="0000FF"/>
                </a:solidFill>
              </a:rPr>
              <a:t>N</a:t>
            </a:r>
            <a:r>
              <a:rPr lang="en-US" sz="2000" baseline="-25000" dirty="0" err="1">
                <a:solidFill>
                  <a:srgbClr val="0000FF"/>
                </a:solidFill>
              </a:rPr>
              <a:t>part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000" dirty="0" smtClean="0"/>
              <a:t>– </a:t>
            </a:r>
            <a:r>
              <a:rPr lang="en-US" sz="2000" dirty="0"/>
              <a:t>Is it relevant to baryon </a:t>
            </a:r>
            <a:r>
              <a:rPr lang="en-US" sz="2000" dirty="0" smtClean="0"/>
              <a:t>stopping mechanism?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4572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603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686800" cy="6658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935" y="6488668"/>
            <a:ext cx="15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Xianglei</a:t>
            </a:r>
            <a:r>
              <a:rPr lang="en-US" dirty="0"/>
              <a:t> Zhu</a:t>
            </a: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292100" y="7239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968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What could be new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                 with MPD data </a:t>
            </a:r>
            <a:r>
              <a:rPr lang="en-US" sz="3200" dirty="0" smtClean="0">
                <a:solidFill>
                  <a:srgbClr val="0000FF"/>
                </a:solidFill>
              </a:rPr>
              <a:t> on </a:t>
            </a:r>
            <a:r>
              <a:rPr lang="en-US" sz="3200" dirty="0" err="1" smtClean="0">
                <a:solidFill>
                  <a:srgbClr val="FF0000"/>
                </a:solidFill>
              </a:rPr>
              <a:t>Bi+Bi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collisions </a:t>
            </a:r>
            <a:r>
              <a:rPr lang="en-US" sz="3200" dirty="0" smtClean="0">
                <a:solidFill>
                  <a:srgbClr val="0000FF"/>
                </a:solidFill>
              </a:rPr>
              <a:t>at </a:t>
            </a:r>
            <a:r>
              <a:rPr lang="en-US" sz="3200" dirty="0" smtClean="0">
                <a:solidFill>
                  <a:srgbClr val="0000FF"/>
                </a:solidFill>
              </a:rPr>
              <a:t>√</a:t>
            </a:r>
            <a:r>
              <a:rPr lang="en-US" sz="3200" dirty="0" smtClean="0">
                <a:solidFill>
                  <a:srgbClr val="0000FF"/>
                </a:solidFill>
              </a:rPr>
              <a:t>s=10 GeV,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</a:rPr>
              <a:t>for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the</a:t>
            </a:r>
            <a:r>
              <a:rPr lang="ru-RU" sz="3200" dirty="0">
                <a:solidFill>
                  <a:srgbClr val="0000FF"/>
                </a:solidFill>
              </a:rPr>
              <a:t> "</a:t>
            </a:r>
            <a:r>
              <a:rPr lang="ru-RU" sz="3200" dirty="0" err="1">
                <a:solidFill>
                  <a:srgbClr val="0000FF"/>
                </a:solidFill>
              </a:rPr>
              <a:t>First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r>
              <a:rPr lang="ru-RU" sz="3200" dirty="0" err="1">
                <a:solidFill>
                  <a:srgbClr val="0000FF"/>
                </a:solidFill>
              </a:rPr>
              <a:t>Day</a:t>
            </a:r>
            <a:r>
              <a:rPr lang="ru-RU" sz="3200" dirty="0">
                <a:solidFill>
                  <a:srgbClr val="0000FF"/>
                </a:solidFill>
              </a:rPr>
              <a:t>» </a:t>
            </a:r>
            <a:r>
              <a:rPr lang="en-US" sz="3200" dirty="0">
                <a:solidFill>
                  <a:srgbClr val="0000FF"/>
                </a:solidFill>
              </a:rPr>
              <a:t>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o measure  </a:t>
            </a:r>
            <a:r>
              <a:rPr lang="en-US" sz="2000" dirty="0"/>
              <a:t>with better </a:t>
            </a:r>
            <a:r>
              <a:rPr lang="en-US" sz="2000" dirty="0" smtClean="0"/>
              <a:t>statistics the yields and ratios of anti-</a:t>
            </a:r>
            <a:r>
              <a:rPr lang="en-US" sz="2000" dirty="0" err="1" smtClean="0"/>
              <a:t>Λ</a:t>
            </a:r>
            <a:r>
              <a:rPr lang="en-US" sz="2000" dirty="0" smtClean="0"/>
              <a:t>/</a:t>
            </a:r>
            <a:r>
              <a:rPr lang="en-US" sz="2000" dirty="0" err="1" smtClean="0"/>
              <a:t>Λ</a:t>
            </a:r>
            <a:r>
              <a:rPr lang="en-US" sz="2000" dirty="0"/>
              <a:t> </a:t>
            </a:r>
            <a:r>
              <a:rPr lang="en-US" sz="2000" dirty="0" smtClean="0"/>
              <a:t> vs. </a:t>
            </a:r>
            <a:r>
              <a:rPr lang="en-US" sz="2000" dirty="0" err="1" smtClean="0"/>
              <a:t>pT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nd for several centrality classes</a:t>
            </a:r>
          </a:p>
          <a:p>
            <a:pPr>
              <a:buFont typeface="Wingdings" charset="2"/>
              <a:buChar char="Ø"/>
            </a:pPr>
            <a:r>
              <a:rPr lang="en-US" sz="2000" dirty="0"/>
              <a:t>To measure  with better statistics the yields and ratios of anti</a:t>
            </a:r>
            <a:r>
              <a:rPr lang="en-US" sz="2000" dirty="0" smtClean="0"/>
              <a:t>-p/p  </a:t>
            </a:r>
            <a:r>
              <a:rPr lang="en-US" sz="2000" dirty="0"/>
              <a:t>vs. </a:t>
            </a:r>
            <a:r>
              <a:rPr lang="en-US" sz="2000" dirty="0" err="1" smtClean="0"/>
              <a:t>pT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and </a:t>
            </a:r>
            <a:r>
              <a:rPr lang="en-US" sz="2000" dirty="0"/>
              <a:t>for several centrality </a:t>
            </a:r>
            <a:r>
              <a:rPr lang="en-US" sz="2000" dirty="0" smtClean="0"/>
              <a:t>classes</a:t>
            </a: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o check scaling </a:t>
            </a:r>
            <a:r>
              <a:rPr lang="en-US" sz="2000" dirty="0"/>
              <a:t>of </a:t>
            </a:r>
            <a:r>
              <a:rPr lang="en-US" sz="2000" dirty="0" smtClean="0"/>
              <a:t> yields of charged particles observed  with </a:t>
            </a:r>
            <a:r>
              <a:rPr lang="en-US" sz="2000" dirty="0"/>
              <a:t>&lt;</a:t>
            </a:r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r>
              <a:rPr lang="en-US" sz="2000" dirty="0"/>
              <a:t>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n-US" sz="2000" dirty="0" smtClean="0"/>
              <a:t>– </a:t>
            </a:r>
            <a:r>
              <a:rPr lang="en-US" sz="2000" dirty="0"/>
              <a:t>Is it relevant to </a:t>
            </a:r>
            <a:r>
              <a:rPr lang="en-US" sz="2000" dirty="0">
                <a:solidFill>
                  <a:srgbClr val="0000FF"/>
                </a:solidFill>
              </a:rPr>
              <a:t>baryon </a:t>
            </a:r>
            <a:r>
              <a:rPr lang="en-US" sz="2000" dirty="0" smtClean="0">
                <a:solidFill>
                  <a:srgbClr val="0000FF"/>
                </a:solidFill>
              </a:rPr>
              <a:t>stopping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000FF"/>
                </a:solidFill>
              </a:rPr>
              <a:t>anti-baryon absorption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To measure with better statistics the ratios of particles:  π-/π+,  K-/K+, </a:t>
            </a:r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nti-p/p vs. &lt;</a:t>
            </a:r>
            <a:r>
              <a:rPr lang="en-US" sz="2000" dirty="0" err="1" smtClean="0"/>
              <a:t>Npart</a:t>
            </a:r>
            <a:r>
              <a:rPr lang="en-US" sz="2000" dirty="0" smtClean="0"/>
              <a:t>&gt; </a:t>
            </a:r>
          </a:p>
          <a:p>
            <a:pPr marL="0" indent="0">
              <a:buNone/>
            </a:pPr>
            <a:r>
              <a:rPr lang="en-US" sz="2000" dirty="0" smtClean="0"/>
              <a:t>-- To clarify the role of resonances in charge-transfer mechanism of particle production</a:t>
            </a:r>
            <a:endParaRPr lang="en-US" sz="2000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4572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650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3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“FIRST</a:t>
            </a:r>
            <a:r>
              <a:rPr lang="en-US" sz="3200" dirty="0">
                <a:solidFill>
                  <a:srgbClr val="0000FF"/>
                </a:solidFill>
              </a:rPr>
              <a:t>-</a:t>
            </a:r>
            <a:r>
              <a:rPr lang="en-US" sz="3200" dirty="0" smtClean="0">
                <a:solidFill>
                  <a:srgbClr val="0000FF"/>
                </a:solidFill>
              </a:rPr>
              <a:t>DAY”</a:t>
            </a: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PHYSICS </a:t>
            </a:r>
            <a:r>
              <a:rPr lang="en-US" sz="3200" dirty="0" smtClean="0">
                <a:solidFill>
                  <a:srgbClr val="0000FF"/>
                </a:solidFill>
              </a:rPr>
              <a:t>RESULTS FUTURE  </a:t>
            </a:r>
            <a:r>
              <a:rPr lang="en-US" sz="3200" dirty="0" smtClean="0">
                <a:solidFill>
                  <a:srgbClr val="0000FF"/>
                </a:solidFill>
              </a:rPr>
              <a:t>PUBLICATIONS</a:t>
            </a: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proposed by </a:t>
            </a:r>
            <a:r>
              <a:rPr lang="en-US" sz="3200" dirty="0" smtClean="0">
                <a:solidFill>
                  <a:srgbClr val="0000FF"/>
                </a:solidFill>
              </a:rPr>
              <a:t>the PWG1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8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Measurement of the charged particle </a:t>
            </a:r>
            <a:r>
              <a:rPr lang="en-US" sz="2400" dirty="0" err="1" smtClean="0"/>
              <a:t>pseudorapidity</a:t>
            </a:r>
            <a:r>
              <a:rPr lang="en-US" sz="2400" dirty="0" smtClean="0"/>
              <a:t> </a:t>
            </a:r>
            <a:r>
              <a:rPr lang="en-US" sz="2400" dirty="0"/>
              <a:t>density in </a:t>
            </a:r>
            <a:r>
              <a:rPr lang="en-US" sz="2400" dirty="0" err="1"/>
              <a:t>Au+Au</a:t>
            </a:r>
            <a:r>
              <a:rPr lang="en-US" sz="2400" dirty="0"/>
              <a:t> collisions at 10 GeV </a:t>
            </a:r>
            <a:r>
              <a:rPr lang="en-US" sz="2400" dirty="0" smtClean="0"/>
              <a:t>at</a:t>
            </a:r>
            <a:r>
              <a:rPr lang="en-US" sz="2400" dirty="0"/>
              <a:t> </a:t>
            </a:r>
            <a:r>
              <a:rPr lang="en-US" sz="2400" dirty="0" smtClean="0"/>
              <a:t>NICA</a:t>
            </a:r>
            <a:r>
              <a:rPr lang="en-US" sz="2400" dirty="0"/>
              <a:t>/MPD.</a:t>
            </a:r>
            <a:endParaRPr lang="ru-RU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Measurements of mean transverse energy per </a:t>
            </a:r>
            <a:r>
              <a:rPr lang="en-US" sz="2400" dirty="0" smtClean="0"/>
              <a:t>identified </a:t>
            </a:r>
            <a:r>
              <a:rPr lang="en-US" sz="2400" dirty="0"/>
              <a:t>charged hadron as a function of </a:t>
            </a:r>
            <a:r>
              <a:rPr lang="en-US" sz="2400" dirty="0" err="1"/>
              <a:t>Npart</a:t>
            </a:r>
            <a:r>
              <a:rPr lang="en-US" sz="2400" dirty="0"/>
              <a:t> </a:t>
            </a:r>
            <a:r>
              <a:rPr lang="en-US" sz="2400" dirty="0" smtClean="0"/>
              <a:t>in</a:t>
            </a:r>
            <a:r>
              <a:rPr lang="en-US" sz="2400" dirty="0"/>
              <a:t> </a:t>
            </a:r>
            <a:r>
              <a:rPr lang="en-US" sz="2400" dirty="0" err="1" smtClean="0"/>
              <a:t>Au</a:t>
            </a:r>
            <a:r>
              <a:rPr lang="en-US" sz="2400" dirty="0" err="1"/>
              <a:t>+Au</a:t>
            </a:r>
            <a:r>
              <a:rPr lang="en-US" sz="2400" dirty="0"/>
              <a:t> collisions at 10 GeV at NICA/MPD</a:t>
            </a:r>
            <a:endParaRPr lang="ru-RU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Measurements of particle ratios at </a:t>
            </a:r>
            <a:r>
              <a:rPr lang="en-US" sz="2400" dirty="0" err="1"/>
              <a:t>midrapidity</a:t>
            </a:r>
            <a:r>
              <a:rPr lang="en-US" sz="2400" dirty="0"/>
              <a:t> </a:t>
            </a:r>
            <a:r>
              <a:rPr lang="en-US" sz="2400" dirty="0" smtClean="0"/>
              <a:t>in</a:t>
            </a:r>
            <a:r>
              <a:rPr lang="en-US" sz="2400" dirty="0"/>
              <a:t> </a:t>
            </a:r>
            <a:r>
              <a:rPr lang="en-US" sz="2400" dirty="0" err="1" smtClean="0"/>
              <a:t>Au</a:t>
            </a:r>
            <a:r>
              <a:rPr lang="en-US" sz="2400" dirty="0" err="1"/>
              <a:t>+Au</a:t>
            </a:r>
            <a:r>
              <a:rPr lang="en-US" sz="2400" dirty="0"/>
              <a:t> collisions at 10 GeV as a function of </a:t>
            </a:r>
            <a:r>
              <a:rPr lang="en-US" sz="2400" dirty="0" smtClean="0"/>
              <a:t>centrality</a:t>
            </a:r>
            <a:r>
              <a:rPr lang="en-US" sz="2400" dirty="0"/>
              <a:t>.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2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3366FF"/>
                </a:solidFill>
              </a:rPr>
              <a:t>Centrality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determination</a:t>
            </a:r>
            <a:r>
              <a:rPr lang="en-US" dirty="0" smtClean="0">
                <a:solidFill>
                  <a:srgbClr val="3366FF"/>
                </a:solidFill>
              </a:rPr>
              <a:t> at the MPD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en-US" sz="2000" dirty="0" smtClean="0"/>
              <a:t>order to compare the results with a majority of existing data,  the</a:t>
            </a:r>
            <a:r>
              <a:rPr lang="ru-RU" sz="2000" dirty="0" smtClean="0"/>
              <a:t>MPD </a:t>
            </a:r>
            <a:r>
              <a:rPr lang="ru-RU" sz="2000" dirty="0" err="1"/>
              <a:t>experiment</a:t>
            </a:r>
            <a:r>
              <a:rPr lang="ru-RU" sz="2000" dirty="0"/>
              <a:t> </a:t>
            </a:r>
            <a:r>
              <a:rPr lang="ru-RU" sz="2000" dirty="0" err="1" smtClean="0"/>
              <a:t>centrality</a:t>
            </a:r>
            <a:r>
              <a:rPr lang="en-US" sz="2000" dirty="0" smtClean="0"/>
              <a:t> classes </a:t>
            </a:r>
            <a:r>
              <a:rPr lang="ru-RU" sz="2000" dirty="0" smtClean="0"/>
              <a:t> </a:t>
            </a:r>
            <a:r>
              <a:rPr lang="en-US" sz="2000" dirty="0" smtClean="0"/>
              <a:t>are supposed to </a:t>
            </a:r>
            <a:r>
              <a:rPr lang="ru-RU" sz="2000" dirty="0" smtClean="0"/>
              <a:t> </a:t>
            </a:r>
            <a:r>
              <a:rPr lang="ru-RU" sz="2000" dirty="0" err="1"/>
              <a:t>be</a:t>
            </a:r>
            <a:r>
              <a:rPr lang="ru-RU" sz="2000" dirty="0"/>
              <a:t> </a:t>
            </a:r>
            <a:r>
              <a:rPr lang="ru-RU" sz="2000" dirty="0" err="1"/>
              <a:t>defined</a:t>
            </a:r>
            <a:r>
              <a:rPr lang="ru-RU" sz="2000" dirty="0"/>
              <a:t> </a:t>
            </a:r>
            <a:r>
              <a:rPr lang="ru-RU" sz="2000" dirty="0" err="1"/>
              <a:t>based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</a:t>
            </a:r>
            <a:r>
              <a:rPr lang="ru-RU" sz="2000" dirty="0" err="1"/>
              <a:t>two</a:t>
            </a:r>
            <a:r>
              <a:rPr lang="ru-RU" sz="2000" dirty="0"/>
              <a:t> </a:t>
            </a:r>
            <a:r>
              <a:rPr lang="ru-RU" sz="2000" dirty="0" err="1"/>
              <a:t>signals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ru-RU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ru-RU" sz="2000" dirty="0" err="1" smtClean="0">
                <a:solidFill>
                  <a:srgbClr val="FF0000"/>
                </a:solidFill>
              </a:rPr>
              <a:t>the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charged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particle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multiplicity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in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the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TPC  (</a:t>
            </a:r>
            <a:r>
              <a:rPr lang="ru-RU" sz="2000" dirty="0" err="1" smtClean="0"/>
              <a:t>Time</a:t>
            </a:r>
            <a:r>
              <a:rPr lang="ru-RU" sz="2000" dirty="0" smtClean="0"/>
              <a:t> </a:t>
            </a:r>
            <a:r>
              <a:rPr lang="ru-RU" sz="2000" dirty="0" err="1"/>
              <a:t>Projection</a:t>
            </a:r>
            <a:r>
              <a:rPr lang="ru-RU" sz="2000" dirty="0"/>
              <a:t> </a:t>
            </a:r>
            <a:r>
              <a:rPr lang="ru-RU" sz="2000" dirty="0" err="1" smtClean="0"/>
              <a:t>Chamber</a:t>
            </a:r>
            <a:r>
              <a:rPr lang="en-US" sz="2000" dirty="0"/>
              <a:t> </a:t>
            </a:r>
            <a:r>
              <a:rPr lang="ru-RU" sz="2000" dirty="0" err="1" smtClean="0"/>
              <a:t>or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(ii) </a:t>
            </a:r>
            <a:r>
              <a:rPr lang="ru-RU" sz="2000" dirty="0" err="1" smtClean="0">
                <a:solidFill>
                  <a:srgbClr val="FF0000"/>
                </a:solidFill>
              </a:rPr>
              <a:t>the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ru-RU" sz="2000" dirty="0" err="1" smtClean="0">
                <a:solidFill>
                  <a:srgbClr val="FF0000"/>
                </a:solidFill>
              </a:rPr>
              <a:t>ergy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deposition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in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the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FHCal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err="1" smtClean="0"/>
              <a:t>Forward</a:t>
            </a:r>
            <a:r>
              <a:rPr lang="ru-RU" sz="2000" dirty="0" smtClean="0"/>
              <a:t> </a:t>
            </a:r>
            <a:r>
              <a:rPr lang="ru-RU" sz="2000" dirty="0" err="1"/>
              <a:t>Hadron</a:t>
            </a:r>
            <a:r>
              <a:rPr lang="ru-RU" sz="2000" dirty="0"/>
              <a:t> </a:t>
            </a:r>
            <a:r>
              <a:rPr lang="ru-RU" sz="2000" dirty="0" err="1" smtClean="0"/>
              <a:t>Calorimeters</a:t>
            </a:r>
            <a:r>
              <a:rPr lang="ru-RU" sz="2000" dirty="0" smtClean="0"/>
              <a:t>) .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Current </a:t>
            </a:r>
            <a:r>
              <a:rPr lang="en-US" sz="2000" dirty="0"/>
              <a:t>method uses the </a:t>
            </a:r>
            <a:r>
              <a:rPr lang="en-US" sz="2000" dirty="0" smtClean="0"/>
              <a:t>multiplicity of </a:t>
            </a:r>
            <a:r>
              <a:rPr lang="en-US" sz="2000" dirty="0"/>
              <a:t>the produced particles within </a:t>
            </a:r>
            <a:r>
              <a:rPr lang="en-US" sz="2000" dirty="0" err="1"/>
              <a:t>pseudorapidity</a:t>
            </a:r>
            <a:r>
              <a:rPr lang="en-US" sz="2000" dirty="0"/>
              <a:t> </a:t>
            </a:r>
            <a:r>
              <a:rPr lang="en-US" sz="2000" dirty="0" err="1" smtClean="0"/>
              <a:t>cut|</a:t>
            </a:r>
            <a:r>
              <a:rPr lang="en-US" sz="2000" dirty="0" err="1"/>
              <a:t>η</a:t>
            </a:r>
            <a:r>
              <a:rPr lang="en-US" sz="2000" dirty="0"/>
              <a:t>| &lt; 0.5, </a:t>
            </a:r>
            <a:r>
              <a:rPr lang="en-US" sz="2000" dirty="0" err="1"/>
              <a:t>pT</a:t>
            </a:r>
            <a:r>
              <a:rPr lang="en-US" sz="2000" dirty="0"/>
              <a:t> &gt; 0.15 GeV/c and full azimuth </a:t>
            </a:r>
            <a:r>
              <a:rPr lang="en-US" sz="2000" dirty="0" smtClean="0"/>
              <a:t>without </a:t>
            </a:r>
            <a:r>
              <a:rPr lang="en-US" sz="2000" dirty="0"/>
              <a:t>simulation of the fragments formation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26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4572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698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T</a:t>
            </a:r>
            <a:r>
              <a:rPr lang="en-US" dirty="0" smtClean="0">
                <a:solidFill>
                  <a:srgbClr val="3366FF"/>
                </a:solidFill>
              </a:rPr>
              <a:t>erminology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AC0D8A-CD9A-3749-AECC-357CAB8ED6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066800" y="47244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aseline="30000"/>
          </a:p>
          <a:p>
            <a:r>
              <a:rPr lang="en-US" baseline="30000"/>
              <a:t>• Nucleon-participants (𝑁</a:t>
            </a:r>
            <a:r>
              <a:rPr lang="en-US" baseline="-25000"/>
              <a:t>𝑝𝑎𝑟𝑡</a:t>
            </a:r>
            <a:r>
              <a:rPr lang="en-US" baseline="30000"/>
              <a:t>) – nucleons collided at least once</a:t>
            </a:r>
          </a:p>
          <a:p>
            <a:r>
              <a:rPr lang="en-US" baseline="30000"/>
              <a:t>• Nucleon-spectators (𝑁</a:t>
            </a:r>
            <a:r>
              <a:rPr lang="en-US" baseline="-25000"/>
              <a:t>𝑠𝑝𝑒𝑐 </a:t>
            </a:r>
            <a:r>
              <a:rPr lang="en-US" baseline="30000"/>
              <a:t>= 2𝐴 − 𝑁</a:t>
            </a:r>
            <a:r>
              <a:rPr lang="en-US" baseline="-25000"/>
              <a:t>𝑝𝑎𝑟𝑡</a:t>
            </a:r>
            <a:r>
              <a:rPr lang="en-US" baseline="30000"/>
              <a:t>=216 − 𝑁</a:t>
            </a:r>
            <a:r>
              <a:rPr lang="en-US" baseline="-25000"/>
              <a:t>𝑝𝑎𝑟𝑡</a:t>
            </a:r>
            <a:r>
              <a:rPr lang="en-US" baseline="30000"/>
              <a:t>) – nucleons</a:t>
            </a:r>
          </a:p>
          <a:p>
            <a:r>
              <a:rPr lang="en-US" baseline="30000"/>
              <a:t>which didn’t interact</a:t>
            </a:r>
          </a:p>
          <a:p>
            <a:r>
              <a:rPr lang="en-US" baseline="30000"/>
              <a:t>• Number of nucleon-nucleon collisions (𝑁</a:t>
            </a:r>
            <a:r>
              <a:rPr lang="en-US" baseline="-25000"/>
              <a:t>𝑐𝑜𝑙𝑙</a:t>
            </a:r>
            <a:r>
              <a:rPr lang="en-US" baseline="30000"/>
              <a:t>)</a:t>
            </a:r>
          </a:p>
          <a:p>
            <a:r>
              <a:rPr lang="en-US" baseline="30000"/>
              <a:t>• Multiplicity of charged particles (𝑁</a:t>
            </a:r>
            <a:r>
              <a:rPr lang="en-US" baseline="-25000"/>
              <a:t>𝑐h</a:t>
            </a:r>
            <a:r>
              <a:rPr lang="en-US" baseline="30000"/>
              <a:t>)</a:t>
            </a:r>
            <a:endParaRPr lang="en-US"/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03413"/>
            <a:ext cx="863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301" name="AutoShape 5"/>
          <p:cNvCxnSpPr>
            <a:cxnSpLocks noChangeShapeType="1"/>
          </p:cNvCxnSpPr>
          <p:nvPr/>
        </p:nvCxnSpPr>
        <p:spPr bwMode="auto">
          <a:xfrm>
            <a:off x="2286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182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826367"/>
            <a:ext cx="3122280" cy="299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84" y="918089"/>
            <a:ext cx="3043238" cy="290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3970"/>
          <a:stretch/>
        </p:blipFill>
        <p:spPr>
          <a:xfrm>
            <a:off x="2735825" y="3696930"/>
            <a:ext cx="3321614" cy="289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5452" y="147483"/>
            <a:ext cx="63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Example: </a:t>
            </a:r>
            <a:r>
              <a:rPr lang="en-US" sz="2800" b="1" dirty="0" smtClean="0"/>
              <a:t>Centrality determination with multicity in TPC.</a:t>
            </a:r>
            <a:endParaRPr lang="ru-RU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85933" y="5222268"/>
            <a:ext cx="307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Report by Alexander </a:t>
            </a:r>
            <a:r>
              <a:rPr lang="en-US" dirty="0" err="1">
                <a:solidFill>
                  <a:srgbClr val="0000FF"/>
                </a:solidFill>
              </a:rPr>
              <a:t>Ivashkin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Petr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Parfenov</a:t>
            </a:r>
            <a:r>
              <a:rPr lang="en-US" dirty="0">
                <a:solidFill>
                  <a:srgbClr val="0000FF"/>
                </a:solidFill>
              </a:rPr>
              <a:t>, Classes of centrality for the 1st MPD data </a:t>
            </a:r>
            <a:r>
              <a:rPr lang="en-US" dirty="0" err="1" smtClean="0">
                <a:solidFill>
                  <a:srgbClr val="0000FF"/>
                </a:solidFill>
              </a:rPr>
              <a:t>analysisdata</a:t>
            </a:r>
            <a:r>
              <a:rPr lang="en-US" dirty="0" smtClean="0">
                <a:solidFill>
                  <a:srgbClr val="0000FF"/>
                </a:solidFill>
              </a:rPr>
              <a:t>, PWG1 meeting,  16.01.2020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58" y="361885"/>
            <a:ext cx="8018942" cy="127399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Centrality </a:t>
            </a:r>
            <a:r>
              <a:rPr lang="en-US" sz="4000" b="1" dirty="0" smtClean="0">
                <a:solidFill>
                  <a:srgbClr val="0000FF"/>
                </a:solidFill>
              </a:rPr>
              <a:t>determination with </a:t>
            </a:r>
            <a:r>
              <a:rPr lang="en-US" sz="4000" b="1" dirty="0" err="1" smtClean="0">
                <a:solidFill>
                  <a:srgbClr val="0000FF"/>
                </a:solidFill>
              </a:rPr>
              <a:t>FHCal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6242" y="3780890"/>
            <a:ext cx="5495352" cy="622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Only information from </a:t>
            </a:r>
            <a:r>
              <a:rPr lang="en-US" sz="3200" b="1" dirty="0" err="1" smtClean="0"/>
              <a:t>FHCal</a:t>
            </a:r>
            <a:r>
              <a:rPr lang="en-US" sz="3200" b="1" dirty="0" smtClean="0"/>
              <a:t> is used.</a:t>
            </a:r>
            <a:endParaRPr lang="ru-RU" sz="3200" b="1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2286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488985" y="5568434"/>
            <a:ext cx="477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see in the report </a:t>
            </a:r>
            <a:r>
              <a:rPr lang="en-US" dirty="0">
                <a:solidFill>
                  <a:srgbClr val="0000FF"/>
                </a:solidFill>
              </a:rPr>
              <a:t>by Alexander </a:t>
            </a:r>
            <a:r>
              <a:rPr lang="en-US" dirty="0" err="1" smtClean="0">
                <a:solidFill>
                  <a:srgbClr val="0000FF"/>
                </a:solidFill>
              </a:rPr>
              <a:t>Ivashkin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at PWG1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080154"/>
            <a:ext cx="8229600" cy="427619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1)  </a:t>
            </a:r>
            <a:r>
              <a:rPr lang="en-US" sz="3200" dirty="0" smtClean="0">
                <a:solidFill>
                  <a:srgbClr val="0000FF"/>
                </a:solidFill>
              </a:rPr>
              <a:t>Introduction.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PWG1</a:t>
            </a:r>
            <a:r>
              <a:rPr lang="en-US" sz="3200" dirty="0">
                <a:solidFill>
                  <a:srgbClr val="0000FF"/>
                </a:solidFill>
              </a:rPr>
              <a:t>-MPD – tasks, status of the group, institutes, people involved, where to see us</a:t>
            </a:r>
            <a:r>
              <a:rPr lang="en-US" sz="3200" dirty="0" smtClean="0">
                <a:solidFill>
                  <a:srgbClr val="0000FF"/>
                </a:solidFill>
              </a:rPr>
              <a:t>…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2000" i="1" dirty="0" smtClean="0">
                <a:solidFill>
                  <a:srgbClr val="0000FF"/>
                </a:solidFill>
              </a:rPr>
              <a:t>Disclaimer: this report covers only some of the tasks discussed at the PWG1 </a:t>
            </a:r>
            <a:r>
              <a:rPr lang="en-US" sz="3200" i="1" dirty="0">
                <a:solidFill>
                  <a:srgbClr val="0000FF"/>
                </a:solidFill>
              </a:rPr>
              <a:t/>
            </a:r>
            <a:br>
              <a:rPr lang="en-US" sz="3200" i="1" dirty="0">
                <a:solidFill>
                  <a:srgbClr val="0000FF"/>
                </a:solidFill>
              </a:rPr>
            </a:b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132" y="5156200"/>
            <a:ext cx="1735667" cy="96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7" y="802436"/>
            <a:ext cx="1423273" cy="170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62184" y="1138223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45" y="1138223"/>
                <a:ext cx="4908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95552" y="6335468"/>
            <a:ext cx="16002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30</a:t>
            </a:fld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958210" y="780651"/>
            <a:ext cx="1858022" cy="1565226"/>
            <a:chOff x="1906622" y="4590918"/>
            <a:chExt cx="2477363" cy="15652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06622" y="4590918"/>
              <a:ext cx="2467619" cy="8474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6622" y="5479143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21402" y="1570565"/>
            <a:ext cx="189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Cone of spectators</a:t>
            </a:r>
            <a:endParaRPr lang="ru-RU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1978" y="1204379"/>
                <a:ext cx="3238265" cy="16312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Transverse energy</a:t>
                </a:r>
                <a:r>
                  <a:rPr lang="en-GB" sz="2000" dirty="0"/>
                  <a:t>: </a:t>
                </a:r>
                <a14:m>
                  <m:oMath xmlns="" xmlns:m="http://schemas.openxmlformats.org/officeDocument/2006/math"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/>
                  <a:t>     </a:t>
                </a:r>
              </a:p>
              <a:p>
                <a:r>
                  <a:rPr lang="en-GB" sz="2000" b="1" dirty="0"/>
                  <a:t>and</a:t>
                </a:r>
                <a:endParaRPr lang="en-GB" sz="2000" dirty="0"/>
              </a:p>
              <a:p>
                <a:r>
                  <a:rPr lang="en-GB" sz="2000" b="1" dirty="0"/>
                  <a:t>Longitudinal energy: </a:t>
                </a:r>
                <a14:m>
                  <m:oMath xmlns="" xmlns:m="http://schemas.openxmlformats.org/officeDocument/2006/math">
                    <m:r>
                      <a:rPr lang="en-GB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38" y="1204378"/>
                <a:ext cx="4317686" cy="1015663"/>
              </a:xfrm>
              <a:prstGeom prst="rect">
                <a:avLst/>
              </a:prstGeom>
              <a:blipFill>
                <a:blip r:embed="rId5"/>
                <a:stretch>
                  <a:fillRect l="-1262" t="-46199" b="-684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945984" y="1650398"/>
            <a:ext cx="32943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712817" y="1191319"/>
            <a:ext cx="317498" cy="89141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322044" y="1934569"/>
                <a:ext cx="47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391" y="1934569"/>
                <a:ext cx="4459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128145" y="996896"/>
                <a:ext cx="47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192" y="996896"/>
                <a:ext cx="445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1750" y="3744796"/>
            <a:ext cx="329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Two branches</a:t>
            </a:r>
            <a:r>
              <a:rPr lang="en-GB" sz="2000" b="1" dirty="0"/>
              <a:t> in (E</a:t>
            </a:r>
            <a:r>
              <a:rPr lang="en-GB" sz="2000" b="1" baseline="-25000" dirty="0"/>
              <a:t>T</a:t>
            </a:r>
            <a:r>
              <a:rPr lang="en-GB" sz="2000" b="1" dirty="0"/>
              <a:t>, E</a:t>
            </a:r>
            <a:r>
              <a:rPr lang="en-GB" sz="2000" b="1" baseline="-25000" dirty="0"/>
              <a:t>L</a:t>
            </a:r>
            <a:r>
              <a:rPr lang="en-GB" sz="2000" b="1" dirty="0"/>
              <a:t>) correlations.</a:t>
            </a:r>
            <a:endParaRPr lang="ru-RU" sz="2000" b="1" dirty="0"/>
          </a:p>
        </p:txBody>
      </p:sp>
      <p:pic>
        <p:nvPicPr>
          <p:cNvPr id="20" name="Picture 4" descr="c_Et_vs_El_color_2det_AuAuss11mb_7sect_no_central_module_target_0_24_57440ev"/>
          <p:cNvPicPr>
            <a:picLocks noChangeAspect="1" noChangeArrowheads="1"/>
          </p:cNvPicPr>
          <p:nvPr/>
        </p:nvPicPr>
        <p:blipFill rotWithShape="1">
          <a:blip r:embed="rId8"/>
          <a:srcRect l="7846" t="9569" r="4421" b="3892"/>
          <a:stretch/>
        </p:blipFill>
        <p:spPr bwMode="auto">
          <a:xfrm>
            <a:off x="3883368" y="3032749"/>
            <a:ext cx="3155577" cy="2938527"/>
          </a:xfrm>
          <a:prstGeom prst="rect">
            <a:avLst/>
          </a:prstGeom>
          <a:noFill/>
        </p:spPr>
      </p:pic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19256"/>
              </p:ext>
            </p:extLst>
          </p:nvPr>
        </p:nvGraphicFramePr>
        <p:xfrm>
          <a:off x="4717599" y="3154693"/>
          <a:ext cx="966582" cy="3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Equation" r:id="rId9" imgW="990170" imgH="266584" progId="Equation.3">
                  <p:embed/>
                </p:oleObj>
              </mc:Choice>
              <mc:Fallback>
                <p:oleObj name="Equation" r:id="rId9" imgW="99017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599" y="3154693"/>
                        <a:ext cx="966582" cy="35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 rot="19697601">
            <a:off x="5005110" y="3609586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 rot="19477374">
            <a:off x="5140459" y="4183807"/>
            <a:ext cx="1505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Peripheral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416546" y="3094738"/>
            <a:ext cx="2460382" cy="2165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56905" y="4785260"/>
            <a:ext cx="1244582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Each color bin is 10% of b-centrality.</a:t>
            </a:r>
            <a:endParaRPr lang="ru-RU" sz="1400" b="1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47334" y="249277"/>
            <a:ext cx="9029700" cy="48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Construction of two energy </a:t>
            </a:r>
            <a:r>
              <a:rPr lang="en-GB" sz="3600" b="1" dirty="0" smtClean="0"/>
              <a:t>(E</a:t>
            </a:r>
            <a:r>
              <a:rPr lang="en-GB" sz="3600" b="1" baseline="-25000" dirty="0" smtClean="0"/>
              <a:t>T</a:t>
            </a:r>
            <a:r>
              <a:rPr lang="en-GB" sz="3600" b="1" dirty="0" smtClean="0"/>
              <a:t>, E</a:t>
            </a:r>
            <a:r>
              <a:rPr lang="en-GB" sz="3600" b="1" baseline="-25000" dirty="0" smtClean="0"/>
              <a:t>L</a:t>
            </a:r>
            <a:r>
              <a:rPr lang="en-GB" sz="3600" b="1" dirty="0" smtClean="0"/>
              <a:t>) components.</a:t>
            </a:r>
            <a:endParaRPr lang="ru-RU" sz="3600" b="1" dirty="0"/>
          </a:p>
        </p:txBody>
      </p: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>
            <a:off x="147334" y="996896"/>
            <a:ext cx="451485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62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97997"/>
            <a:ext cx="8597900" cy="6417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Fit of </a:t>
            </a:r>
            <a:r>
              <a:rPr lang="en-GB" b="1" dirty="0">
                <a:solidFill>
                  <a:srgbClr val="0000FF"/>
                </a:solidFill>
              </a:rPr>
              <a:t>(E</a:t>
            </a:r>
            <a:r>
              <a:rPr lang="en-GB" b="1" baseline="-25000" dirty="0">
                <a:solidFill>
                  <a:srgbClr val="0000FF"/>
                </a:solidFill>
              </a:rPr>
              <a:t>T</a:t>
            </a:r>
            <a:r>
              <a:rPr lang="en-GB" b="1" dirty="0">
                <a:solidFill>
                  <a:srgbClr val="0000FF"/>
                </a:solidFill>
              </a:rPr>
              <a:t>, E</a:t>
            </a:r>
            <a:r>
              <a:rPr lang="en-GB" b="1" baseline="-25000" dirty="0">
                <a:solidFill>
                  <a:srgbClr val="0000FF"/>
                </a:solidFill>
              </a:rPr>
              <a:t>L</a:t>
            </a:r>
            <a:r>
              <a:rPr lang="en-GB" b="1" dirty="0">
                <a:solidFill>
                  <a:srgbClr val="0000FF"/>
                </a:solidFill>
              </a:rPr>
              <a:t>) correlations </a:t>
            </a:r>
            <a:r>
              <a:rPr lang="en-GB" b="1" dirty="0" smtClean="0">
                <a:solidFill>
                  <a:srgbClr val="0000FF"/>
                </a:solidFill>
              </a:rPr>
              <a:t> by </a:t>
            </a:r>
            <a:r>
              <a:rPr lang="en-US" b="1" dirty="0" smtClean="0">
                <a:solidFill>
                  <a:srgbClr val="0000FF"/>
                </a:solidFill>
              </a:rPr>
              <a:t>ellipse.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946" y="2336223"/>
            <a:ext cx="3860515" cy="4062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 err="1" smtClean="0"/>
              <a:t>fit</a:t>
            </a:r>
            <a:r>
              <a:rPr lang="ru-RU" b="1" dirty="0" smtClean="0"/>
              <a:t>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histogram</a:t>
            </a:r>
            <a:r>
              <a:rPr lang="en-US" b="1" dirty="0" smtClean="0"/>
              <a:t> by ellipse;</a:t>
            </a:r>
            <a:endParaRPr lang="ru-RU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 err="1" smtClean="0"/>
              <a:t>divide</a:t>
            </a:r>
            <a:r>
              <a:rPr lang="ru-RU" b="1" dirty="0" smtClean="0"/>
              <a:t> </a:t>
            </a:r>
            <a:r>
              <a:rPr lang="ru-RU" b="1" dirty="0"/>
              <a:t>the histogram </a:t>
            </a:r>
            <a:r>
              <a:rPr lang="ru-RU" b="1" dirty="0" err="1"/>
              <a:t>by</a:t>
            </a:r>
            <a:r>
              <a:rPr lang="ru-RU" b="1" dirty="0"/>
              <a:t> 10%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 smtClean="0"/>
              <a:t>events</a:t>
            </a:r>
            <a:r>
              <a:rPr lang="en-US" b="1" dirty="0"/>
              <a:t> </a:t>
            </a:r>
            <a:r>
              <a:rPr lang="en-US" b="1" dirty="0" smtClean="0"/>
              <a:t>as:</a:t>
            </a:r>
            <a:endParaRPr lang="ru-RU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 err="1" smtClean="0"/>
              <a:t>move</a:t>
            </a:r>
            <a:r>
              <a:rPr lang="ru-RU" b="1" dirty="0" smtClean="0"/>
              <a:t> </a:t>
            </a:r>
            <a:r>
              <a:rPr lang="ru-RU" b="1" dirty="0" err="1"/>
              <a:t>along</a:t>
            </a:r>
            <a:r>
              <a:rPr lang="ru-RU" b="1" dirty="0"/>
              <a:t> the ellipse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small</a:t>
            </a:r>
            <a:r>
              <a:rPr lang="ru-RU" b="1" dirty="0"/>
              <a:t> </a:t>
            </a:r>
            <a:r>
              <a:rPr lang="ru-RU" b="1" dirty="0" err="1"/>
              <a:t>increments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build</a:t>
            </a:r>
            <a:r>
              <a:rPr lang="ru-RU" b="1" dirty="0"/>
              <a:t> </a:t>
            </a:r>
            <a:r>
              <a:rPr lang="ru-RU" b="1" dirty="0" err="1"/>
              <a:t>perpendiculars</a:t>
            </a:r>
            <a:r>
              <a:rPr lang="ru-RU" b="1" dirty="0"/>
              <a:t> </a:t>
            </a:r>
            <a:r>
              <a:rPr lang="ru-RU" b="1" dirty="0" err="1"/>
              <a:t>at</a:t>
            </a:r>
            <a:r>
              <a:rPr lang="ru-RU" b="1" dirty="0"/>
              <a:t> </a:t>
            </a:r>
            <a:r>
              <a:rPr lang="ru-RU" b="1" dirty="0" err="1"/>
              <a:t>each</a:t>
            </a:r>
            <a:r>
              <a:rPr lang="ru-RU" b="1" dirty="0"/>
              <a:t> </a:t>
            </a:r>
            <a:r>
              <a:rPr lang="ru-RU" b="1" dirty="0" err="1" smtClean="0"/>
              <a:t>point</a:t>
            </a:r>
            <a:r>
              <a:rPr lang="en-US" b="1" dirty="0" smtClean="0"/>
              <a:t>;</a:t>
            </a:r>
            <a:endParaRPr lang="ru-RU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 err="1" smtClean="0"/>
              <a:t>count</a:t>
            </a:r>
            <a:r>
              <a:rPr lang="ru-RU" b="1" dirty="0" smtClean="0"/>
              <a:t> </a:t>
            </a:r>
            <a:r>
              <a:rPr lang="ru-RU" b="1" dirty="0"/>
              <a:t>the </a:t>
            </a:r>
            <a:r>
              <a:rPr lang="ru-RU" b="1" dirty="0" err="1"/>
              <a:t>events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each</a:t>
            </a:r>
            <a:r>
              <a:rPr lang="ru-RU" b="1" dirty="0"/>
              <a:t> </a:t>
            </a:r>
            <a:r>
              <a:rPr lang="ru-RU" b="1" dirty="0" err="1"/>
              <a:t>bin</a:t>
            </a:r>
            <a:r>
              <a:rPr lang="ru-RU" b="1" dirty="0"/>
              <a:t> </a:t>
            </a:r>
            <a:r>
              <a:rPr lang="ru-RU" b="1" dirty="0" err="1"/>
              <a:t>on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 smtClean="0"/>
              <a:t>perpendicular</a:t>
            </a:r>
            <a:r>
              <a:rPr lang="en-US" b="1" dirty="0" smtClean="0"/>
              <a:t>;</a:t>
            </a:r>
            <a:endParaRPr lang="ru-RU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as</a:t>
            </a:r>
            <a:r>
              <a:rPr lang="ru-RU" b="1" dirty="0"/>
              <a:t> soon </a:t>
            </a:r>
            <a:r>
              <a:rPr lang="ru-RU" b="1" dirty="0" err="1"/>
              <a:t>as</a:t>
            </a:r>
            <a:r>
              <a:rPr lang="ru-RU" b="1" dirty="0"/>
              <a:t> 10%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all</a:t>
            </a:r>
            <a:r>
              <a:rPr lang="ru-RU" b="1" dirty="0"/>
              <a:t> </a:t>
            </a:r>
            <a:r>
              <a:rPr lang="ru-RU" b="1" dirty="0" err="1"/>
              <a:t>events</a:t>
            </a:r>
            <a:r>
              <a:rPr lang="ru-RU" b="1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collected</a:t>
            </a:r>
            <a:r>
              <a:rPr lang="ru-RU" b="1" dirty="0" smtClean="0"/>
              <a:t>, </a:t>
            </a:r>
            <a:r>
              <a:rPr lang="ru-RU" b="1" dirty="0" err="1"/>
              <a:t>move</a:t>
            </a:r>
            <a:r>
              <a:rPr lang="ru-RU" b="1" dirty="0"/>
              <a:t> </a:t>
            </a:r>
            <a:r>
              <a:rPr lang="ru-RU" b="1" dirty="0" err="1"/>
              <a:t>on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the </a:t>
            </a:r>
            <a:r>
              <a:rPr lang="ru-RU" b="1" dirty="0" err="1"/>
              <a:t>next</a:t>
            </a:r>
            <a:r>
              <a:rPr lang="ru-RU" b="1" dirty="0"/>
              <a:t> </a:t>
            </a:r>
            <a:r>
              <a:rPr lang="ru-RU" b="1" dirty="0" err="1" smtClean="0"/>
              <a:t>color</a:t>
            </a:r>
            <a:r>
              <a:rPr lang="en-US" b="1" dirty="0" smtClean="0"/>
              <a:t> (sub histogram);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6704" y="1214816"/>
            <a:ext cx="31978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Procedure of event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selection  for the centrality classes: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6458" y="1558393"/>
            <a:ext cx="4182364" cy="3598561"/>
            <a:chOff x="767654" y="1630313"/>
            <a:chExt cx="5576486" cy="3598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" b="5568"/>
            <a:stretch/>
          </p:blipFill>
          <p:spPr>
            <a:xfrm>
              <a:off x="1171254" y="1630313"/>
              <a:ext cx="5172886" cy="29622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94275" y="4582543"/>
              <a:ext cx="941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 smtClean="0"/>
                <a:t>L</a:t>
              </a:r>
              <a:r>
                <a:rPr lang="en-US" b="1" dirty="0" smtClean="0"/>
                <a:t>(GeV)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43289" y="2090004"/>
              <a:ext cx="9411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-25000" dirty="0"/>
                <a:t>T</a:t>
              </a:r>
              <a:r>
                <a:rPr lang="en-US" b="1" dirty="0" smtClean="0"/>
                <a:t>(GeV)</a:t>
              </a:r>
              <a:endParaRPr lang="ru-RU" b="1" dirty="0"/>
            </a:p>
          </p:txBody>
        </p:sp>
      </p:grp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228600" y="1240216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645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7354" r="6944" b="6477"/>
          <a:stretch/>
        </p:blipFill>
        <p:spPr>
          <a:xfrm>
            <a:off x="5508755" y="4366518"/>
            <a:ext cx="2793861" cy="2445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95442"/>
            <a:ext cx="8953500" cy="39442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Centrality for </a:t>
            </a:r>
            <a:r>
              <a:rPr lang="en-GB" b="1" dirty="0">
                <a:solidFill>
                  <a:srgbClr val="0000FF"/>
                </a:solidFill>
              </a:rPr>
              <a:t>(E</a:t>
            </a:r>
            <a:r>
              <a:rPr lang="en-GB" b="1" baseline="-25000" dirty="0">
                <a:solidFill>
                  <a:srgbClr val="0000FF"/>
                </a:solidFill>
              </a:rPr>
              <a:t>T</a:t>
            </a:r>
            <a:r>
              <a:rPr lang="en-GB" b="1" dirty="0">
                <a:solidFill>
                  <a:srgbClr val="0000FF"/>
                </a:solidFill>
              </a:rPr>
              <a:t>, E</a:t>
            </a:r>
            <a:r>
              <a:rPr lang="en-GB" b="1" baseline="-25000" dirty="0">
                <a:solidFill>
                  <a:srgbClr val="0000FF"/>
                </a:solidFill>
              </a:rPr>
              <a:t>L</a:t>
            </a:r>
            <a:r>
              <a:rPr lang="en-GB" b="1" dirty="0">
                <a:solidFill>
                  <a:srgbClr val="0000FF"/>
                </a:solidFill>
              </a:rPr>
              <a:t>) </a:t>
            </a:r>
            <a:r>
              <a:rPr lang="en-GB" b="1" dirty="0" smtClean="0">
                <a:solidFill>
                  <a:srgbClr val="0000FF"/>
                </a:solidFill>
              </a:rPr>
              <a:t>correlations.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/>
        </p:blipFill>
        <p:spPr>
          <a:xfrm>
            <a:off x="401305" y="780837"/>
            <a:ext cx="4094150" cy="281539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>
          <a:xfrm>
            <a:off x="537853" y="4006922"/>
            <a:ext cx="3957602" cy="25250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35899" y="533421"/>
            <a:ext cx="2722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Dependence of resolution of impact parameter on centrality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7556" y="967699"/>
            <a:ext cx="1559098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NimbusRomNo9L-Regu"/>
              </a:rPr>
              <a:t>Each color bin is 10% </a:t>
            </a:r>
            <a:r>
              <a:rPr lang="en-US" sz="1400" b="1" dirty="0">
                <a:latin typeface="NimbusRomNo9L-Regu"/>
              </a:rPr>
              <a:t>fractions of the total </a:t>
            </a:r>
            <a:r>
              <a:rPr lang="en-US" sz="1400" b="1" dirty="0" smtClean="0">
                <a:latin typeface="NimbusRomNo9L-Regu"/>
              </a:rPr>
              <a:t>number </a:t>
            </a:r>
            <a:r>
              <a:rPr lang="en-US" sz="1400" b="1" dirty="0">
                <a:latin typeface="NimbusRomNo9L-Regu"/>
              </a:rPr>
              <a:t>of </a:t>
            </a:r>
            <a:r>
              <a:rPr lang="en-US" sz="1400" b="1" dirty="0" smtClean="0">
                <a:latin typeface="NimbusRomNo9L-Regu"/>
              </a:rPr>
              <a:t>events.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297" y="1467866"/>
            <a:ext cx="2930703" cy="2944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3336" y="3466473"/>
            <a:ext cx="70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L</a:t>
            </a:r>
            <a:r>
              <a:rPr lang="en-US" b="1" dirty="0" smtClean="0"/>
              <a:t>(GeV)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13913" y="1173286"/>
            <a:ext cx="9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/>
              <a:t>T</a:t>
            </a:r>
            <a:r>
              <a:rPr lang="en-US" b="1" dirty="0" smtClean="0"/>
              <a:t>(GeV)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6347292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parameter [</a:t>
            </a:r>
            <a:r>
              <a:rPr lang="en-US" b="1" dirty="0" err="1" smtClean="0"/>
              <a:t>fm</a:t>
            </a:r>
            <a:r>
              <a:rPr lang="en-US" b="1" dirty="0"/>
              <a:t>]</a:t>
            </a:r>
            <a:endParaRPr lang="ru-RU" b="1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2279"/>
              </p:ext>
            </p:extLst>
          </p:nvPr>
        </p:nvGraphicFramePr>
        <p:xfrm>
          <a:off x="7679417" y="95441"/>
          <a:ext cx="1246397" cy="46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Equation" r:id="rId7" imgW="990170" imgH="266584" progId="Equation.3">
                  <p:embed/>
                </p:oleObj>
              </mc:Choice>
              <mc:Fallback>
                <p:oleObj name="Equation" r:id="rId7" imgW="99017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417" y="95441"/>
                        <a:ext cx="1246397" cy="4603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AutoShape 5"/>
          <p:cNvCxnSpPr>
            <a:cxnSpLocks noChangeShapeType="1"/>
          </p:cNvCxnSpPr>
          <p:nvPr/>
        </p:nvCxnSpPr>
        <p:spPr bwMode="auto">
          <a:xfrm>
            <a:off x="101600" y="6858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003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25" y="621657"/>
            <a:ext cx="3925673" cy="3257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857" y="1"/>
            <a:ext cx="5867186" cy="83720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Another approach is correlation between deposited energy and corrected on pion contribution energy in </a:t>
            </a:r>
            <a:r>
              <a:rPr lang="en-US" sz="2800" b="1" dirty="0" err="1" smtClean="0"/>
              <a:t>FHCal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7221" r="10363" b="3767"/>
          <a:stretch/>
        </p:blipFill>
        <p:spPr>
          <a:xfrm>
            <a:off x="211598" y="927785"/>
            <a:ext cx="2807164" cy="295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25601" y="213804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215" y="1104571"/>
            <a:ext cx="124213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b-centrality.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3128" y="1062572"/>
            <a:ext cx="1559098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NimbusRomNo9L-Regu"/>
              </a:rPr>
              <a:t>Each color bin is 10% </a:t>
            </a:r>
            <a:r>
              <a:rPr lang="en-US" sz="1400" b="1" dirty="0">
                <a:latin typeface="NimbusRomNo9L-Regu"/>
              </a:rPr>
              <a:t>fractions of the total </a:t>
            </a:r>
            <a:r>
              <a:rPr lang="en-US" sz="1400" b="1" dirty="0" smtClean="0">
                <a:latin typeface="NimbusRomNo9L-Regu"/>
              </a:rPr>
              <a:t>number </a:t>
            </a:r>
            <a:r>
              <a:rPr lang="en-US" sz="1400" b="1" dirty="0">
                <a:latin typeface="NimbusRomNo9L-Regu"/>
              </a:rPr>
              <a:t>of </a:t>
            </a:r>
            <a:r>
              <a:rPr lang="en-US" sz="1400" b="1" dirty="0" smtClean="0">
                <a:latin typeface="NimbusRomNo9L-Regu"/>
              </a:rPr>
              <a:t>events.</a:t>
            </a:r>
            <a:endParaRPr lang="ru-RU" sz="1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40219" y="2046042"/>
            <a:ext cx="413653" cy="3581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569478" y="2130036"/>
            <a:ext cx="299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Corrected energy,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cor</a:t>
            </a:r>
            <a:r>
              <a:rPr lang="en-US" b="1" dirty="0" smtClean="0"/>
              <a:t> [GeV]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4961" y="3603951"/>
            <a:ext cx="24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Deposited  energy, </a:t>
            </a:r>
            <a:r>
              <a:rPr lang="en-US" b="1" dirty="0" err="1" smtClean="0"/>
              <a:t>Edep</a:t>
            </a:r>
            <a:r>
              <a:rPr lang="en-US" b="1" dirty="0" smtClean="0"/>
              <a:t> [</a:t>
            </a:r>
            <a:r>
              <a:rPr lang="en-US" b="1" dirty="0"/>
              <a:t>G</a:t>
            </a:r>
            <a:r>
              <a:rPr lang="en-US" b="1" dirty="0" smtClean="0"/>
              <a:t>eV]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43" y="3978105"/>
            <a:ext cx="2946494" cy="2883396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19714"/>
              </p:ext>
            </p:extLst>
          </p:nvPr>
        </p:nvGraphicFramePr>
        <p:xfrm>
          <a:off x="7380838" y="195209"/>
          <a:ext cx="1246397" cy="46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6" imgW="990170" imgH="266584" progId="Equation.3">
                  <p:embed/>
                </p:oleObj>
              </mc:Choice>
              <mc:Fallback>
                <p:oleObj name="Equation" r:id="rId6" imgW="99017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838" y="195209"/>
                        <a:ext cx="1246397" cy="4603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95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8013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aseline="30000" dirty="0" smtClean="0">
                <a:solidFill>
                  <a:srgbClr val="3366FF"/>
                </a:solidFill>
              </a:rPr>
              <a:t/>
            </a:r>
            <a:br>
              <a:rPr lang="en-US" baseline="30000" dirty="0" smtClean="0">
                <a:solidFill>
                  <a:srgbClr val="3366FF"/>
                </a:solidFill>
              </a:rPr>
            </a:br>
            <a:r>
              <a:rPr lang="en-US" sz="4000" baseline="30000" dirty="0">
                <a:solidFill>
                  <a:srgbClr val="3366FF"/>
                </a:solidFill>
                <a:latin typeface="+mn-lt"/>
              </a:rPr>
              <a:t/>
            </a:r>
            <a:br>
              <a:rPr lang="en-US" sz="4000" baseline="30000" dirty="0">
                <a:solidFill>
                  <a:srgbClr val="3366FF"/>
                </a:solidFill>
                <a:latin typeface="+mn-lt"/>
              </a:rPr>
            </a:br>
            <a:r>
              <a:rPr lang="en-US" sz="4000" baseline="300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4000" baseline="30000" dirty="0" smtClean="0">
                <a:solidFill>
                  <a:srgbClr val="3366FF"/>
                </a:solidFill>
                <a:latin typeface="+mn-lt"/>
              </a:rPr>
            </a:br>
            <a:r>
              <a:rPr lang="en-US" sz="4000" baseline="30000" dirty="0" smtClean="0">
                <a:solidFill>
                  <a:srgbClr val="3366FF"/>
                </a:solidFill>
                <a:latin typeface="+mn-lt"/>
              </a:rPr>
              <a:t/>
            </a:r>
            <a:br>
              <a:rPr lang="en-US" sz="4000" baseline="30000" dirty="0" smtClean="0">
                <a:solidFill>
                  <a:srgbClr val="3366FF"/>
                </a:solidFill>
                <a:latin typeface="+mn-lt"/>
              </a:rPr>
            </a:b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rgbClr val="0066FF"/>
                </a:solidFill>
                <a:latin typeface="+mn-lt"/>
              </a:rPr>
            </a:b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1D4C26-B332-B84A-A6FD-71EF25D054F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54275" name="AutoShape 5"/>
          <p:cNvCxnSpPr>
            <a:cxnSpLocks noChangeShapeType="1"/>
          </p:cNvCxnSpPr>
          <p:nvPr/>
        </p:nvCxnSpPr>
        <p:spPr bwMode="auto">
          <a:xfrm>
            <a:off x="0" y="2133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8600" y="15875"/>
            <a:ext cx="9023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D7DE3"/>
                </a:solidFill>
              </a:rPr>
              <a:t>Problems:</a:t>
            </a:r>
          </a:p>
          <a:p>
            <a:r>
              <a:rPr lang="en-US" sz="4000">
                <a:solidFill>
                  <a:srgbClr val="0D7DE3"/>
                </a:solidFill>
              </a:rPr>
              <a:t>Centrality and widths of centrality class</a:t>
            </a:r>
          </a:p>
          <a:p>
            <a:r>
              <a:rPr lang="en-US" sz="4000">
                <a:solidFill>
                  <a:srgbClr val="0D7DE3"/>
                </a:solidFill>
              </a:rPr>
              <a:t>in relativistic heavy ion collisions</a:t>
            </a:r>
          </a:p>
        </p:txBody>
      </p:sp>
      <p:pic>
        <p:nvPicPr>
          <p:cNvPr id="542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9053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90600" y="6172200"/>
            <a:ext cx="335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rgbClr val="3366FF"/>
                </a:solidFill>
              </a:rPr>
              <a:t>Berndt Mu ̈ller,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 baseline="30000">
                <a:solidFill>
                  <a:srgbClr val="3366FF"/>
                </a:solidFill>
              </a:rPr>
              <a:t>Arxiv 1309.7612v2 12 Oct2013</a:t>
            </a:r>
            <a:endParaRPr lang="en-US">
              <a:solidFill>
                <a:srgbClr val="3366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8600" y="5867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/>
              <a:t>Figure 3. Geometry of a non-central heavy ion collision (left panel). Density fluctuations in the transverse plane in a sample collision event (right panel).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66FF"/>
                </a:solidFill>
              </a:rPr>
              <a:t>Why centrality  is important?</a:t>
            </a:r>
            <a:br>
              <a:rPr lang="en-US" sz="4000" dirty="0" smtClean="0">
                <a:solidFill>
                  <a:srgbClr val="0066FF"/>
                </a:solidFill>
              </a:rPr>
            </a:br>
            <a:r>
              <a:rPr lang="en-US" sz="4000" dirty="0" smtClean="0">
                <a:solidFill>
                  <a:srgbClr val="0066FF"/>
                </a:solidFill>
              </a:rPr>
              <a:t>What is the width of centrality class?</a:t>
            </a:r>
            <a:endParaRPr lang="en-US" sz="4000" dirty="0">
              <a:solidFill>
                <a:srgbClr val="0066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064B2-8A1D-8A4C-B7FB-004EEB5416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295400" y="1752600"/>
            <a:ext cx="6248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--- global observables and event mean values</a:t>
            </a:r>
          </a:p>
          <a:p>
            <a:r>
              <a:rPr lang="en-US"/>
              <a:t>--- fluctuations</a:t>
            </a:r>
          </a:p>
          <a:p>
            <a:r>
              <a:rPr lang="en-US"/>
              <a:t>--- correlations</a:t>
            </a:r>
          </a:p>
          <a:p>
            <a:r>
              <a:rPr lang="en-US"/>
              <a:t>--- flow </a:t>
            </a:r>
          </a:p>
          <a:p>
            <a:r>
              <a:rPr lang="en-US"/>
              <a:t>--- event shape engineering</a:t>
            </a:r>
          </a:p>
          <a:p>
            <a:r>
              <a:rPr lang="en-US"/>
              <a:t>--- …..</a:t>
            </a:r>
          </a:p>
          <a:p>
            <a:r>
              <a:rPr lang="en-US" sz="2000">
                <a:solidFill>
                  <a:srgbClr val="0066FF"/>
                </a:solidFill>
              </a:rPr>
              <a:t>We have to minimize “the trivial  Volume Fluctuations” if we wish to study any fluctuations or correlations</a:t>
            </a:r>
          </a:p>
        </p:txBody>
      </p:sp>
      <p:cxnSp>
        <p:nvCxnSpPr>
          <p:cNvPr id="56324" name="AutoShape 5"/>
          <p:cNvCxnSpPr>
            <a:cxnSpLocks noChangeShapeType="1"/>
          </p:cNvCxnSpPr>
          <p:nvPr/>
        </p:nvCxnSpPr>
        <p:spPr bwMode="auto">
          <a:xfrm>
            <a:off x="457200" y="16764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5410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EBF38-219C-5948-8F5C-7DFC0E2C96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457200" y="9906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The centrality percentile c of an A-A collision with an impact parameter b is defined as :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2971800" y="4953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-25000"/>
              <a:t>db</a:t>
            </a:r>
            <a:endParaRPr lang="en-US"/>
          </a:p>
        </p:txBody>
      </p:sp>
      <p:pic>
        <p:nvPicPr>
          <p:cNvPr id="583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883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66563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457200"/>
            <a:ext cx="7410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>
                <a:solidFill>
                  <a:srgbClr val="3366FF"/>
                </a:solidFill>
              </a:rPr>
              <a:t>In various experiments:</a:t>
            </a:r>
          </a:p>
          <a:p>
            <a:r>
              <a:rPr lang="en-US" sz="4400" baseline="30000">
                <a:solidFill>
                  <a:srgbClr val="FF0000"/>
                </a:solidFill>
              </a:rPr>
              <a:t>ALICE as an example</a:t>
            </a:r>
            <a:endParaRPr lang="ru-RU" sz="4400" baseline="30000">
              <a:solidFill>
                <a:srgbClr val="FF0000"/>
              </a:solidFill>
            </a:endParaRPr>
          </a:p>
          <a:p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765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029200" y="1295400"/>
            <a:ext cx="304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baseline="30000"/>
              <a:t>PHYSICAL REVIEW C </a:t>
            </a:r>
            <a:r>
              <a:rPr lang="pl-PL" b="1" baseline="30000"/>
              <a:t>88</a:t>
            </a:r>
            <a:r>
              <a:rPr lang="pl-PL" baseline="30000"/>
              <a:t>, 044909 (2013)</a:t>
            </a:r>
            <a:endParaRPr lang="en-US"/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54102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/>
              <a:t>FIG. 10. (Color online) Distribution of the sum of amplitudes in the VZERO scintillators. The distribution is fitted with the NBD- Glauber fit (explained in the text), shown as a line. The centrality classes used in the analysis are indicated in the figure. The inset shows a zoom of the most peripheral region.</a:t>
            </a:r>
          </a:p>
        </p:txBody>
      </p:sp>
    </p:spTree>
    <p:extLst>
      <p:ext uri="{BB962C8B-B14F-4D97-AF65-F5344CB8AC3E}">
        <p14:creationId xmlns:p14="http://schemas.microsoft.com/office/powerpoint/2010/main" val="519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</a:t>
            </a:r>
            <a:r>
              <a:rPr lang="en-US" sz="4000" i="1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and N</a:t>
            </a:r>
            <a:r>
              <a:rPr lang="en-US" sz="4000" baseline="-25000" dirty="0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 </a:t>
            </a:r>
            <a:br>
              <a:rPr lang="en-US" sz="4000" dirty="0" smtClean="0">
                <a:solidFill>
                  <a:srgbClr val="0066FF"/>
                </a:solidFill>
                <a:latin typeface="+mn-lt"/>
              </a:rPr>
            </a:br>
            <a:r>
              <a:rPr lang="en-US" sz="40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                 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>
                <a:solidFill>
                  <a:srgbClr val="0066FF"/>
                </a:solidFill>
              </a:rPr>
              <a:t>Glauber</a:t>
            </a:r>
            <a:r>
              <a:rPr lang="en-US" sz="4000" dirty="0">
                <a:solidFill>
                  <a:srgbClr val="0066FF"/>
                </a:solidFill>
              </a:rPr>
              <a:t> 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9634" name="Picture 2" descr="Centrality_imp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91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971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978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pic>
        <p:nvPicPr>
          <p:cNvPr id="69640" name="Picture 7" descr="Impact MinBi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959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Box 23"/>
          <p:cNvSpPr txBox="1">
            <a:spLocks noChangeArrowheads="1"/>
          </p:cNvSpPr>
          <p:nvPr/>
        </p:nvSpPr>
        <p:spPr bwMode="auto">
          <a:xfrm>
            <a:off x="327025" y="1073150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Impact parameter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962025" y="28035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MC Glauber, PbPb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286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282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Conclusions from MC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calculations: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Two centrality determination procedures (by multiplicity distribution and by impact parameter) were tested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66FF"/>
                </a:solidFill>
              </a:rPr>
              <a:t>Results indicate that  selection of a narrow centrality class in multiplicity does not assume real selection of very central events in terms of the impact parameter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At the same time RMS of distributions in N</a:t>
            </a:r>
            <a:r>
              <a:rPr lang="en-US" sz="2000" baseline="-25000" dirty="0" smtClean="0"/>
              <a:t>part </a:t>
            </a:r>
            <a:r>
              <a:rPr lang="en-US" sz="2000" dirty="0" smtClean="0"/>
              <a:t>could be very large unless the </a:t>
            </a:r>
            <a:r>
              <a:rPr lang="en-US" sz="2000" dirty="0" smtClean="0">
                <a:solidFill>
                  <a:srgbClr val="0066FF"/>
                </a:solidFill>
              </a:rPr>
              <a:t>narrow centrality class in multiplicity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 smtClean="0">
                <a:solidFill>
                  <a:srgbClr val="0066FF"/>
                </a:solidFill>
              </a:rPr>
              <a:t>is selected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0066FF"/>
                </a:solidFill>
              </a:rPr>
              <a:t>-- this is important for any study of fluctuations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case of p-</a:t>
            </a:r>
            <a:r>
              <a:rPr lang="en-US" sz="2000" dirty="0" err="1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Pb</a:t>
            </a:r>
            <a:r>
              <a:rPr lang="en-US" sz="2000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collisions  centrality classes from Multiplicity selection should not be used  - </a:t>
            </a:r>
            <a:r>
              <a:rPr lang="en-US" sz="2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results could be ambiguous 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188F1-3EDA-FF4B-AB8C-2FEF75116A2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cxnSp>
        <p:nvCxnSpPr>
          <p:cNvPr id="76804" name="AutoShape 5"/>
          <p:cNvCxnSpPr>
            <a:cxnSpLocks noChangeShapeType="1"/>
          </p:cNvCxnSpPr>
          <p:nvPr/>
        </p:nvCxnSpPr>
        <p:spPr bwMode="auto">
          <a:xfrm>
            <a:off x="2286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36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0000FF"/>
                </a:solidFill>
              </a:rPr>
              <a:t>Introduction: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PWG1 -- Global Observables </a:t>
            </a:r>
            <a:r>
              <a:rPr lang="en-US" sz="3600" dirty="0" smtClean="0">
                <a:solidFill>
                  <a:srgbClr val="0000FF"/>
                </a:solidFill>
              </a:rPr>
              <a:t>at MPD to </a:t>
            </a:r>
            <a:r>
              <a:rPr lang="en-US" sz="3600" dirty="0">
                <a:solidFill>
                  <a:srgbClr val="0000FF"/>
                </a:solidFill>
              </a:rPr>
              <a:t>start with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12"/>
            <a:ext cx="82296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sz="8000" dirty="0" smtClean="0"/>
              <a:t>1) </a:t>
            </a:r>
            <a:r>
              <a:rPr lang="en-US" sz="8000" dirty="0" smtClean="0">
                <a:solidFill>
                  <a:srgbClr val="000000"/>
                </a:solidFill>
              </a:rPr>
              <a:t>Event-by-event measurements,</a:t>
            </a:r>
            <a:r>
              <a:rPr lang="en-US" sz="8000" dirty="0">
                <a:solidFill>
                  <a:srgbClr val="000000"/>
                </a:solidFill>
              </a:rPr>
              <a:t> in </a:t>
            </a:r>
            <a:r>
              <a:rPr lang="en-US" sz="8000" dirty="0" err="1">
                <a:solidFill>
                  <a:srgbClr val="000000"/>
                </a:solidFill>
              </a:rPr>
              <a:t>pA</a:t>
            </a:r>
            <a:r>
              <a:rPr lang="en-US" sz="8000" dirty="0">
                <a:solidFill>
                  <a:srgbClr val="000000"/>
                </a:solidFill>
              </a:rPr>
              <a:t> and A</a:t>
            </a:r>
            <a:r>
              <a:rPr lang="en-US" sz="8000" dirty="0" smtClean="0">
                <a:solidFill>
                  <a:srgbClr val="000000"/>
                </a:solidFill>
              </a:rPr>
              <a:t>+A collisions at √</a:t>
            </a:r>
            <a:r>
              <a:rPr lang="en-US" sz="8000" dirty="0" err="1">
                <a:solidFill>
                  <a:srgbClr val="000000"/>
                </a:solidFill>
              </a:rPr>
              <a:t>s</a:t>
            </a:r>
            <a:r>
              <a:rPr lang="en-US" sz="8000" baseline="-25000" dirty="0" err="1">
                <a:solidFill>
                  <a:srgbClr val="000000"/>
                </a:solidFill>
              </a:rPr>
              <a:t>NN</a:t>
            </a:r>
            <a:r>
              <a:rPr lang="en-US" sz="8000" dirty="0" smtClean="0">
                <a:solidFill>
                  <a:srgbClr val="000000"/>
                </a:solidFill>
              </a:rPr>
              <a:t>.=10 GeV:</a:t>
            </a:r>
            <a:endParaRPr lang="en-US" sz="8000" dirty="0"/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Event</a:t>
            </a:r>
            <a:r>
              <a:rPr lang="en-US" sz="8000" dirty="0" smtClean="0"/>
              <a:t> </a:t>
            </a:r>
            <a:r>
              <a:rPr lang="en-US" sz="8000" dirty="0" smtClean="0"/>
              <a:t>charge particle </a:t>
            </a:r>
            <a:r>
              <a:rPr lang="en-US" sz="8000" dirty="0" smtClean="0"/>
              <a:t>multiplicity  and particle identification</a:t>
            </a:r>
          </a:p>
          <a:p>
            <a:pPr lvl="0">
              <a:buFont typeface="Wingdings" charset="2"/>
              <a:buChar char="Ø"/>
            </a:pPr>
            <a:r>
              <a:rPr lang="en-US" sz="8000" dirty="0"/>
              <a:t>Event mean transverse momentum (</a:t>
            </a:r>
            <a:r>
              <a:rPr lang="en-US" sz="8000" dirty="0" err="1"/>
              <a:t>p</a:t>
            </a:r>
            <a:r>
              <a:rPr lang="en-US" sz="8000" baseline="-25000" dirty="0" err="1"/>
              <a:t>T</a:t>
            </a:r>
            <a:r>
              <a:rPr lang="en-US" sz="8000" dirty="0"/>
              <a:t>)and </a:t>
            </a:r>
            <a:r>
              <a:rPr lang="en-US" sz="8000" dirty="0" smtClean="0"/>
              <a:t>event transverse </a:t>
            </a:r>
            <a:r>
              <a:rPr lang="en-US" sz="8000" dirty="0"/>
              <a:t>energy (E</a:t>
            </a:r>
            <a:r>
              <a:rPr lang="en-US" sz="8000" baseline="-25000" dirty="0"/>
              <a:t>T</a:t>
            </a:r>
            <a:r>
              <a:rPr lang="en-US" sz="8000" dirty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8000" dirty="0"/>
              <a:t>Particle </a:t>
            </a:r>
            <a:r>
              <a:rPr lang="en-US" sz="8000" dirty="0" smtClean="0"/>
              <a:t>ratios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Net charge (for baryons…)</a:t>
            </a:r>
          </a:p>
          <a:p>
            <a:pPr>
              <a:buFont typeface="Wingdings" charset="2"/>
              <a:buChar char="Ø"/>
            </a:pPr>
            <a:r>
              <a:rPr lang="en-US" sz="8000" dirty="0" smtClean="0">
                <a:solidFill>
                  <a:srgbClr val="000000"/>
                </a:solidFill>
              </a:rPr>
              <a:t>Number </a:t>
            </a:r>
            <a:r>
              <a:rPr lang="en-US" sz="8000" dirty="0">
                <a:solidFill>
                  <a:srgbClr val="000000"/>
                </a:solidFill>
              </a:rPr>
              <a:t>of nucleon-participants (</a:t>
            </a:r>
            <a:r>
              <a:rPr lang="en-US" sz="8000" dirty="0" err="1">
                <a:solidFill>
                  <a:srgbClr val="000000"/>
                </a:solidFill>
              </a:rPr>
              <a:t>N</a:t>
            </a:r>
            <a:r>
              <a:rPr lang="en-US" sz="8000" baseline="-25000" dirty="0" err="1">
                <a:solidFill>
                  <a:srgbClr val="000000"/>
                </a:solidFill>
              </a:rPr>
              <a:t>part</a:t>
            </a:r>
            <a:r>
              <a:rPr lang="en-US" sz="8000" dirty="0">
                <a:solidFill>
                  <a:srgbClr val="000000"/>
                </a:solidFill>
              </a:rPr>
              <a:t>)</a:t>
            </a:r>
            <a:endParaRPr lang="ru-RU" sz="8000" dirty="0">
              <a:solidFill>
                <a:srgbClr val="000000"/>
              </a:solidFill>
            </a:endParaRPr>
          </a:p>
          <a:p>
            <a:pPr lvl="0">
              <a:buFont typeface="Wingdings" charset="2"/>
              <a:buChar char="Ø"/>
            </a:pPr>
            <a:endParaRPr lang="en-US" sz="8000" dirty="0" smtClean="0"/>
          </a:p>
          <a:p>
            <a:pPr marL="0" lvl="0" indent="0">
              <a:buNone/>
            </a:pPr>
            <a:r>
              <a:rPr lang="en-US" sz="8000" dirty="0" smtClean="0"/>
              <a:t>2) These event-by-event studies  will allow at the next step of analysis </a:t>
            </a:r>
            <a:r>
              <a:rPr lang="en-US" sz="8000" i="1" dirty="0" smtClean="0">
                <a:solidFill>
                  <a:srgbClr val="0000FF"/>
                </a:solidFill>
              </a:rPr>
              <a:t>for</a:t>
            </a:r>
            <a:r>
              <a:rPr lang="en-US" sz="8000" dirty="0" smtClean="0">
                <a:solidFill>
                  <a:srgbClr val="0000FF"/>
                </a:solidFill>
              </a:rPr>
              <a:t> </a:t>
            </a:r>
            <a:r>
              <a:rPr lang="en-US" sz="8000" i="1" dirty="0" smtClean="0">
                <a:solidFill>
                  <a:srgbClr val="0000FF"/>
                </a:solidFill>
              </a:rPr>
              <a:t>well defined initial conditions (for classes of events)  </a:t>
            </a:r>
            <a:r>
              <a:rPr lang="en-US" sz="8000" dirty="0" smtClean="0"/>
              <a:t>to get </a:t>
            </a:r>
            <a:r>
              <a:rPr lang="en-US" sz="8000" i="1" dirty="0" smtClean="0"/>
              <a:t>:</a:t>
            </a:r>
            <a:endParaRPr lang="en-US" sz="8000" dirty="0"/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 Mean charged particles density </a:t>
            </a:r>
            <a:r>
              <a:rPr lang="en-US" sz="8000" dirty="0"/>
              <a:t>at </a:t>
            </a:r>
            <a:r>
              <a:rPr lang="en-US" sz="8000" dirty="0" err="1" smtClean="0"/>
              <a:t>midrapidity</a:t>
            </a:r>
            <a:r>
              <a:rPr lang="en-US" sz="8000" dirty="0" smtClean="0"/>
              <a:t> (&lt;</a:t>
            </a:r>
            <a:r>
              <a:rPr lang="en-US" sz="8000" dirty="0" err="1" smtClean="0"/>
              <a:t>dN</a:t>
            </a:r>
            <a:r>
              <a:rPr lang="en-US" sz="8000" baseline="-25000" dirty="0" err="1" smtClean="0"/>
              <a:t>ch</a:t>
            </a:r>
            <a:r>
              <a:rPr lang="en-US" sz="8000" dirty="0"/>
              <a:t>/</a:t>
            </a:r>
            <a:r>
              <a:rPr lang="en-US" sz="8000" dirty="0" err="1" smtClean="0"/>
              <a:t>dη</a:t>
            </a:r>
            <a:r>
              <a:rPr lang="en-US" sz="8000" dirty="0" smtClean="0"/>
              <a:t> </a:t>
            </a:r>
            <a:r>
              <a:rPr lang="en-US" sz="8000" baseline="-25000" dirty="0" smtClean="0"/>
              <a:t>|</a:t>
            </a:r>
            <a:r>
              <a:rPr lang="en-US" sz="8000" baseline="-25000" dirty="0" err="1" smtClean="0"/>
              <a:t>η</a:t>
            </a:r>
            <a:r>
              <a:rPr lang="en-US" sz="8000" baseline="-25000" dirty="0" smtClean="0"/>
              <a:t>=0</a:t>
            </a:r>
            <a:r>
              <a:rPr lang="en-US" sz="8000" dirty="0" smtClean="0"/>
              <a:t>&gt;),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 </a:t>
            </a:r>
            <a:r>
              <a:rPr lang="en-US" sz="8000" dirty="0" err="1"/>
              <a:t>P</a:t>
            </a:r>
            <a:r>
              <a:rPr lang="en-US" sz="8000" dirty="0" err="1" smtClean="0"/>
              <a:t>seudorapidity</a:t>
            </a:r>
            <a:r>
              <a:rPr lang="en-US" sz="8000" dirty="0" smtClean="0"/>
              <a:t>  </a:t>
            </a:r>
            <a:r>
              <a:rPr lang="en-US" sz="8000" dirty="0"/>
              <a:t>distribution </a:t>
            </a:r>
            <a:r>
              <a:rPr lang="en-US" sz="8000" dirty="0" smtClean="0"/>
              <a:t>(</a:t>
            </a:r>
            <a:r>
              <a:rPr lang="en-US" sz="8000" dirty="0" err="1" smtClean="0"/>
              <a:t>dN</a:t>
            </a:r>
            <a:r>
              <a:rPr lang="en-US" sz="8000" baseline="-25000" dirty="0" err="1" smtClean="0"/>
              <a:t>ch</a:t>
            </a:r>
            <a:r>
              <a:rPr lang="en-US" sz="8000" dirty="0"/>
              <a:t>/</a:t>
            </a:r>
            <a:r>
              <a:rPr lang="en-US" sz="8000" dirty="0" err="1" smtClean="0"/>
              <a:t>dη</a:t>
            </a:r>
            <a:r>
              <a:rPr lang="en-US" sz="8000" dirty="0" smtClean="0"/>
              <a:t>), 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 Charged particles multiplicity distribution and total  (</a:t>
            </a:r>
            <a:r>
              <a:rPr lang="en-US" sz="8000" dirty="0" err="1" smtClean="0"/>
              <a:t>N</a:t>
            </a:r>
            <a:r>
              <a:rPr lang="en-US" sz="8000" baseline="-25000" dirty="0" err="1" smtClean="0"/>
              <a:t>ch</a:t>
            </a:r>
            <a:r>
              <a:rPr lang="en-US" sz="80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8000" dirty="0"/>
              <a:t>M</a:t>
            </a:r>
            <a:r>
              <a:rPr lang="en-US" sz="8000" dirty="0" smtClean="0"/>
              <a:t>ean </a:t>
            </a:r>
            <a:r>
              <a:rPr lang="en-US" sz="8000" dirty="0"/>
              <a:t>transverse momentum </a:t>
            </a:r>
            <a:r>
              <a:rPr lang="en-US" sz="8000" dirty="0" smtClean="0"/>
              <a:t>(&lt;</a:t>
            </a:r>
            <a:r>
              <a:rPr lang="en-US" sz="8000" dirty="0" err="1" smtClean="0"/>
              <a:t>p</a:t>
            </a:r>
            <a:r>
              <a:rPr lang="en-US" sz="8000" baseline="-25000" dirty="0" err="1" smtClean="0"/>
              <a:t>T</a:t>
            </a:r>
            <a:r>
              <a:rPr lang="en-US" sz="8000" dirty="0" smtClean="0"/>
              <a:t>&gt;) and mean </a:t>
            </a:r>
            <a:r>
              <a:rPr lang="en-US" sz="8000" dirty="0"/>
              <a:t>event transverse energy </a:t>
            </a:r>
            <a:r>
              <a:rPr lang="en-US" sz="8000" dirty="0" smtClean="0"/>
              <a:t>(&lt;E</a:t>
            </a:r>
            <a:r>
              <a:rPr lang="en-US" sz="8000" baseline="-25000" dirty="0" smtClean="0"/>
              <a:t>T</a:t>
            </a:r>
            <a:r>
              <a:rPr lang="en-US" sz="8000" dirty="0" smtClean="0"/>
              <a:t>&gt;)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Mean values of particle </a:t>
            </a:r>
            <a:r>
              <a:rPr lang="en-US" sz="8000" dirty="0"/>
              <a:t>ratios</a:t>
            </a:r>
          </a:p>
          <a:p>
            <a:pPr>
              <a:buFont typeface="Wingdings" charset="2"/>
              <a:buChar char="Ø"/>
            </a:pPr>
            <a:endParaRPr lang="en-US" sz="8000" dirty="0"/>
          </a:p>
          <a:p>
            <a:pPr marL="0" lvl="0" indent="0">
              <a:buNone/>
            </a:pPr>
            <a:r>
              <a:rPr lang="en-US" sz="8000" dirty="0" smtClean="0"/>
              <a:t> </a:t>
            </a: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</a:t>
            </a:r>
            <a:r>
              <a:rPr lang="en-US" sz="500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4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678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FF"/>
                </a:solidFill>
              </a:rPr>
              <a:t>Modified </a:t>
            </a:r>
            <a:r>
              <a:rPr lang="en-US" dirty="0" err="1" smtClean="0">
                <a:solidFill>
                  <a:srgbClr val="0066FF"/>
                </a:solidFill>
              </a:rPr>
              <a:t>Glauber</a:t>
            </a:r>
            <a:r>
              <a:rPr lang="en-US" dirty="0" smtClean="0">
                <a:solidFill>
                  <a:srgbClr val="0066FF"/>
                </a:solidFill>
              </a:rPr>
              <a:t> Model[1]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129" r="2129"/>
          <a:stretch>
            <a:fillRect/>
          </a:stretch>
        </p:blipFill>
        <p:spPr>
          <a:xfrm>
            <a:off x="1219200" y="3235325"/>
            <a:ext cx="5257800" cy="2890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BA841-3CA1-9C4E-A7B1-F5C5BC5A472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1066800" y="609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/>
              <a:t>[1] G. Feofilov, A. Ivanov, Journal of Physics G CS, 5, (2005) 230-237.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447800"/>
            <a:ext cx="8001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/>
              <a:t>Each nucleon in collisions loses in the inelastic collision</a:t>
            </a:r>
          </a:p>
          <a:p>
            <a:pPr>
              <a:defRPr/>
            </a:pPr>
            <a:r>
              <a:rPr lang="en-US" dirty="0"/>
              <a:t>the fixed portion (1-k) of momentum in the center of mass system[1]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This loss of momentum goes to the production of charged and neutral particles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One can define parameter k by fitting the available experimental data on charged-particle multiplicity yields in AA collisions </a:t>
            </a:r>
          </a:p>
        </p:txBody>
      </p:sp>
    </p:spTree>
    <p:extLst>
      <p:ext uri="{BB962C8B-B14F-4D97-AF65-F5344CB8AC3E}">
        <p14:creationId xmlns:p14="http://schemas.microsoft.com/office/powerpoint/2010/main" val="223705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66FF"/>
                </a:solidFill>
              </a:rPr>
              <a:t>MGM for </a:t>
            </a:r>
            <a:r>
              <a:rPr lang="en-US" dirty="0" err="1" smtClean="0">
                <a:solidFill>
                  <a:srgbClr val="0066FF"/>
                </a:solidFill>
              </a:rPr>
              <a:t>Pb-Pb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collisions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https</a:t>
            </a:r>
            <a:r>
              <a:rPr lang="en-US" dirty="0">
                <a:solidFill>
                  <a:srgbClr val="0066FF"/>
                </a:solidFill>
              </a:rPr>
              <a:t>://</a:t>
            </a:r>
            <a:r>
              <a:rPr lang="en-US" dirty="0" err="1">
                <a:solidFill>
                  <a:srgbClr val="0066FF"/>
                </a:solidFill>
              </a:rPr>
              <a:t>arxiv.org</a:t>
            </a:r>
            <a:r>
              <a:rPr lang="en-US" dirty="0">
                <a:solidFill>
                  <a:srgbClr val="0066FF"/>
                </a:solidFill>
              </a:rPr>
              <a:t>/abs/1603.08825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73A75-1AFD-B544-B0A4-7A50DA9A62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22300"/>
            <a:ext cx="7645400" cy="53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66FF"/>
                </a:solidFill>
              </a:rPr>
              <a:t>MGM for </a:t>
            </a:r>
            <a:r>
              <a:rPr lang="en-US" dirty="0" err="1" smtClean="0">
                <a:solidFill>
                  <a:srgbClr val="0066FF"/>
                </a:solidFill>
              </a:rPr>
              <a:t>Pb-Pb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collisions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https</a:t>
            </a:r>
            <a:r>
              <a:rPr lang="en-US" dirty="0">
                <a:solidFill>
                  <a:srgbClr val="0066FF"/>
                </a:solidFill>
              </a:rPr>
              <a:t>://</a:t>
            </a:r>
            <a:r>
              <a:rPr lang="en-US" dirty="0" err="1">
                <a:solidFill>
                  <a:srgbClr val="0066FF"/>
                </a:solidFill>
              </a:rPr>
              <a:t>arxiv.org</a:t>
            </a:r>
            <a:r>
              <a:rPr lang="en-US" dirty="0">
                <a:solidFill>
                  <a:srgbClr val="0066FF"/>
                </a:solidFill>
              </a:rPr>
              <a:t>/abs/1603.08825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621" b="6621"/>
          <a:stretch>
            <a:fillRect/>
          </a:stretch>
        </p:blipFill>
        <p:spPr>
          <a:xfrm>
            <a:off x="196850" y="1968501"/>
            <a:ext cx="7118350" cy="39148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73A75-1AFD-B544-B0A4-7A50DA9A621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Modified </a:t>
            </a:r>
            <a:r>
              <a:rPr lang="en-US" dirty="0" err="1" smtClean="0">
                <a:solidFill>
                  <a:srgbClr val="0000FF"/>
                </a:solidFill>
              </a:rPr>
              <a:t>Glauber</a:t>
            </a:r>
            <a:r>
              <a:rPr lang="en-US" dirty="0" smtClean="0">
                <a:solidFill>
                  <a:srgbClr val="0000FF"/>
                </a:solidFill>
              </a:rPr>
              <a:t> Model (MGM)  calculations for 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collisions at NICA energies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разные K vs NA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" b="-1065"/>
          <a:stretch/>
        </p:blipFill>
        <p:spPr>
          <a:xfrm>
            <a:off x="2146300" y="1482822"/>
            <a:ext cx="5156200" cy="46396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Sandard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Glauber</a:t>
            </a:r>
            <a:r>
              <a:rPr lang="en-US" dirty="0" smtClean="0">
                <a:solidFill>
                  <a:srgbClr val="0000FF"/>
                </a:solidFill>
              </a:rPr>
              <a:t> and MGM </a:t>
            </a:r>
            <a:r>
              <a:rPr lang="en-US" dirty="0">
                <a:solidFill>
                  <a:srgbClr val="0000FF"/>
                </a:solidFill>
              </a:rPr>
              <a:t>calculations for </a:t>
            </a:r>
            <a:r>
              <a:rPr lang="en-US" dirty="0" err="1">
                <a:solidFill>
                  <a:srgbClr val="0000FF"/>
                </a:solidFill>
              </a:rPr>
              <a:t>Au+Au</a:t>
            </a:r>
            <a:r>
              <a:rPr lang="en-US" dirty="0">
                <a:solidFill>
                  <a:srgbClr val="0000FF"/>
                </a:solidFill>
              </a:rPr>
              <a:t> collisions at NICA </a:t>
            </a:r>
            <a:r>
              <a:rPr lang="en-US" dirty="0" smtClean="0">
                <a:solidFill>
                  <a:srgbClr val="0000FF"/>
                </a:solidFill>
              </a:rPr>
              <a:t>energies: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fluctuation in </a:t>
            </a:r>
            <a:r>
              <a:rPr lang="en-US" dirty="0" err="1" smtClean="0">
                <a:solidFill>
                  <a:srgbClr val="0000FF"/>
                </a:solidFill>
              </a:rPr>
              <a:t>Ncoll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Npart</a:t>
            </a:r>
            <a:endParaRPr lang="en-US" dirty="0"/>
          </a:p>
        </p:txBody>
      </p:sp>
      <p:pic>
        <p:nvPicPr>
          <p:cNvPr id="5" name="Content Placeholder 4" descr="Ncoll SGM vs MGM PbPb12.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9" b="-4199"/>
          <a:stretch/>
        </p:blipFill>
        <p:spPr>
          <a:xfrm>
            <a:off x="190500" y="2120900"/>
            <a:ext cx="4534795" cy="393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 descr="Npart SGM vs MGM PbPb12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26" y="2482850"/>
            <a:ext cx="4687675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5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5"/>
          <p:cNvSpPr txBox="1">
            <a:spLocks noChangeArrowheads="1"/>
          </p:cNvSpPr>
          <p:nvPr/>
        </p:nvSpPr>
        <p:spPr bwMode="auto">
          <a:xfrm>
            <a:off x="808038" y="6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>
              <a:latin typeface="Times New Roman" charset="0"/>
            </a:endParaRPr>
          </a:p>
        </p:txBody>
      </p:sp>
      <p:sp>
        <p:nvSpPr>
          <p:cNvPr id="88066" name="Text Box 6"/>
          <p:cNvSpPr txBox="1">
            <a:spLocks noChangeArrowheads="1"/>
          </p:cNvSpPr>
          <p:nvPr/>
        </p:nvSpPr>
        <p:spPr bwMode="auto">
          <a:xfrm>
            <a:off x="179388" y="155575"/>
            <a:ext cx="878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Summary and outlook </a:t>
            </a:r>
            <a:r>
              <a:rPr lang="en-US" sz="4000" b="1" dirty="0" smtClean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-1  </a:t>
            </a:r>
            <a:endParaRPr lang="en-US" sz="4000" b="1" dirty="0">
              <a:solidFill>
                <a:srgbClr val="0D7DE3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88067" name="AutoShape 5"/>
          <p:cNvCxnSpPr>
            <a:cxnSpLocks noChangeShapeType="1"/>
          </p:cNvCxnSpPr>
          <p:nvPr/>
        </p:nvCxnSpPr>
        <p:spPr bwMode="auto">
          <a:xfrm>
            <a:off x="395288" y="801688"/>
            <a:ext cx="822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DF8F0DD-87A0-A442-86E3-1E6CBDD9395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1078" name="Прямоугольник 6"/>
          <p:cNvSpPr>
            <a:spLocks noChangeArrowheads="1"/>
          </p:cNvSpPr>
          <p:nvPr/>
        </p:nvSpPr>
        <p:spPr bwMode="auto">
          <a:xfrm>
            <a:off x="0" y="719138"/>
            <a:ext cx="930751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sz="2400" dirty="0"/>
              <a:t>The</a:t>
            </a:r>
            <a:r>
              <a:rPr lang="ru-RU" sz="2400" dirty="0"/>
              <a:t> </a:t>
            </a:r>
            <a:r>
              <a:rPr lang="ru-RU" sz="2400" dirty="0" err="1"/>
              <a:t>initial</a:t>
            </a:r>
            <a:r>
              <a:rPr lang="ru-RU" sz="2400" dirty="0"/>
              <a:t> </a:t>
            </a:r>
            <a:r>
              <a:rPr lang="ru-RU" sz="2400" dirty="0" err="1"/>
              <a:t>conditions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  </a:t>
            </a:r>
            <a:r>
              <a:rPr lang="ru-RU" sz="2400" dirty="0" err="1"/>
              <a:t>nucleus-nucleus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proton-nucleus</a:t>
            </a:r>
            <a:r>
              <a:rPr lang="ru-RU" sz="2400" dirty="0"/>
              <a:t> </a:t>
            </a:r>
            <a:r>
              <a:rPr lang="ru-RU" sz="2400" dirty="0" err="1"/>
              <a:t>collisions</a:t>
            </a:r>
            <a:r>
              <a:rPr lang="ru-RU" sz="2400" dirty="0"/>
              <a:t> </a:t>
            </a:r>
            <a:r>
              <a:rPr lang="ru-RU" sz="2400" dirty="0" err="1"/>
              <a:t>at</a:t>
            </a:r>
            <a:r>
              <a:rPr lang="ru-RU" sz="2400" dirty="0"/>
              <a:t> </a:t>
            </a:r>
            <a:r>
              <a:rPr lang="ru-RU" sz="2400" dirty="0" err="1"/>
              <a:t>high</a:t>
            </a:r>
            <a:r>
              <a:rPr lang="ru-RU" sz="2400" dirty="0"/>
              <a:t> </a:t>
            </a:r>
            <a:r>
              <a:rPr lang="ru-RU" sz="2400" dirty="0" err="1"/>
              <a:t>energies</a:t>
            </a:r>
            <a:r>
              <a:rPr lang="ru-RU" sz="2400" dirty="0"/>
              <a:t>   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important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any</a:t>
            </a:r>
            <a:r>
              <a:rPr lang="ru-RU" sz="2400" dirty="0"/>
              <a:t> </a:t>
            </a:r>
            <a:r>
              <a:rPr lang="ru-RU" sz="2400" dirty="0" err="1"/>
              <a:t>analysis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haracterization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the </a:t>
            </a:r>
            <a:r>
              <a:rPr lang="ru-RU" sz="2400" dirty="0" err="1"/>
              <a:t>expected</a:t>
            </a:r>
            <a:r>
              <a:rPr lang="ru-RU" sz="2400" dirty="0"/>
              <a:t> </a:t>
            </a:r>
            <a:r>
              <a:rPr lang="ru-RU" sz="2400" dirty="0" err="1"/>
              <a:t>quark-gluon</a:t>
            </a:r>
            <a:r>
              <a:rPr lang="ru-RU" sz="2400" dirty="0"/>
              <a:t> </a:t>
            </a:r>
            <a:r>
              <a:rPr lang="ru-RU" sz="2400" dirty="0" err="1"/>
              <a:t>plasma</a:t>
            </a:r>
            <a:r>
              <a:rPr lang="ru-RU" sz="2400" dirty="0"/>
              <a:t> </a:t>
            </a:r>
            <a:r>
              <a:rPr lang="ru-RU" sz="2400" dirty="0" err="1"/>
              <a:t>formation</a:t>
            </a:r>
            <a:endParaRPr lang="en-US" sz="2400" dirty="0"/>
          </a:p>
          <a:p>
            <a:pPr>
              <a:buFont typeface="Wingdings" charset="0"/>
              <a:buChar char="Ø"/>
              <a:defRPr/>
            </a:pPr>
            <a:r>
              <a:rPr lang="en-US" sz="2400" dirty="0"/>
              <a:t> The impact parameter </a:t>
            </a:r>
            <a:r>
              <a:rPr lang="en-US" sz="2400" i="1" dirty="0">
                <a:solidFill>
                  <a:srgbClr val="FF6600"/>
                </a:solidFill>
              </a:rPr>
              <a:t>b,</a:t>
            </a:r>
            <a:r>
              <a:rPr lang="en-US" sz="2400" dirty="0"/>
              <a:t> and its relevant values 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dirty="0"/>
              <a:t> and so-called binary collisions </a:t>
            </a:r>
            <a:r>
              <a:rPr lang="en-US" sz="2400" i="1" dirty="0"/>
              <a:t>N</a:t>
            </a:r>
            <a:r>
              <a:rPr lang="en-US" sz="2400" baseline="-25000" dirty="0"/>
              <a:t>coll</a:t>
            </a:r>
            <a:r>
              <a:rPr lang="en-US" sz="2400" dirty="0"/>
              <a:t>, are widely used to normalize the measured fractional cross sections both of soft and hard processes of particle production in collisions of heavy ions</a:t>
            </a:r>
          </a:p>
          <a:p>
            <a:pPr>
              <a:buFont typeface="Wingdings" charset="0"/>
              <a:buChar char="Ø"/>
              <a:defRPr/>
            </a:pPr>
            <a:r>
              <a:rPr lang="en-US" sz="2000" dirty="0" smtClean="0"/>
              <a:t>We </a:t>
            </a:r>
            <a:r>
              <a:rPr lang="en-US" sz="2000" dirty="0"/>
              <a:t>show that the correct inclusion of energy-momentum  </a:t>
            </a:r>
            <a:r>
              <a:rPr lang="en-US" sz="2000" dirty="0" err="1"/>
              <a:t>consevation</a:t>
            </a:r>
            <a:r>
              <a:rPr lang="en-US" sz="2000" dirty="0"/>
              <a:t> in </a:t>
            </a:r>
            <a:r>
              <a:rPr lang="en-US" sz="2000" dirty="0" err="1"/>
              <a:t>multiprticle</a:t>
            </a:r>
            <a:r>
              <a:rPr lang="en-US" sz="2000" dirty="0"/>
              <a:t> production process  decreases  considerably values of </a:t>
            </a:r>
            <a:r>
              <a:rPr lang="en-US" sz="2000" i="1" dirty="0"/>
              <a:t>N</a:t>
            </a:r>
            <a:r>
              <a:rPr lang="en-US" sz="2000" baseline="-25000" dirty="0"/>
              <a:t>coll</a:t>
            </a:r>
            <a:r>
              <a:rPr lang="en-US" sz="2000" dirty="0"/>
              <a:t>,  </a:t>
            </a:r>
            <a:r>
              <a:rPr lang="en-US" sz="2000" dirty="0" smtClean="0"/>
              <a:t>(the </a:t>
            </a:r>
            <a:r>
              <a:rPr lang="en-US" sz="2000" dirty="0"/>
              <a:t>result is especially striking for   </a:t>
            </a:r>
            <a:r>
              <a:rPr lang="en-US" sz="2000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p-</a:t>
            </a:r>
            <a:r>
              <a:rPr lang="en-US" sz="2000" b="1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Pb</a:t>
            </a:r>
            <a:r>
              <a:rPr lang="en-US" sz="2000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collisions)</a:t>
            </a:r>
            <a:endParaRPr lang="en-US" sz="2000" b="1" dirty="0">
              <a:solidFill>
                <a:srgbClr val="0D7DE3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Char char="Ø"/>
              <a:defRPr/>
            </a:pPr>
            <a:endParaRPr lang="en-US" sz="2000" b="1" dirty="0">
              <a:solidFill>
                <a:srgbClr val="0D7DE3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Char char="Ø"/>
              <a:defRPr/>
            </a:pPr>
            <a:r>
              <a:rPr lang="en-US" sz="2000" dirty="0">
                <a:solidFill>
                  <a:srgbClr val="0066FF"/>
                </a:solidFill>
              </a:rPr>
              <a:t>Binary collisions </a:t>
            </a:r>
            <a:r>
              <a:rPr lang="en-US" sz="2000" i="1" dirty="0" err="1">
                <a:solidFill>
                  <a:srgbClr val="0066FF"/>
                </a:solidFill>
              </a:rPr>
              <a:t>N</a:t>
            </a:r>
            <a:r>
              <a:rPr lang="en-US" sz="2000" baseline="-25000" dirty="0" err="1">
                <a:solidFill>
                  <a:srgbClr val="0066FF"/>
                </a:solidFill>
              </a:rPr>
              <a:t>coll</a:t>
            </a:r>
            <a:r>
              <a:rPr lang="en-US" sz="2000" dirty="0">
                <a:solidFill>
                  <a:srgbClr val="0066FF"/>
                </a:solidFill>
              </a:rPr>
              <a:t> should be treated differently for soft and hard processes in order to exclude in the analysis any possible biases to initial conditions</a:t>
            </a:r>
          </a:p>
          <a:p>
            <a:pPr>
              <a:buFont typeface="Wingdings" charset="0"/>
              <a:buChar char="Ø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latin typeface="Times New Roman" charset="0"/>
                <a:cs typeface="Times New Roman" charset="0"/>
              </a:rPr>
              <a:t>							</a:t>
            </a:r>
            <a:endParaRPr lang="en-US" sz="2800" b="1" dirty="0">
              <a:solidFill>
                <a:srgbClr val="0D7DE3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2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PWG1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strategy for 2020: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define the main lines for the PWG1  aimed at the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0000FF"/>
                </a:solidFill>
              </a:rPr>
              <a:t>FIRST-DAY</a:t>
            </a:r>
            <a:r>
              <a:rPr lang="en-US" dirty="0" smtClean="0">
                <a:solidFill>
                  <a:srgbClr val="0000FF"/>
                </a:solidFill>
              </a:rPr>
              <a:t>” data analysis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define the people interested for the 1st day physics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define and discuss and proceed  </a:t>
            </a:r>
            <a:r>
              <a:rPr lang="en-US" i="1" dirty="0" smtClean="0">
                <a:solidFill>
                  <a:srgbClr val="0000FF"/>
                </a:solidFill>
              </a:rPr>
              <a:t>with the long-term plans </a:t>
            </a:r>
            <a:r>
              <a:rPr lang="en-US" dirty="0" smtClean="0">
                <a:solidFill>
                  <a:srgbClr val="0000FF"/>
                </a:solidFill>
              </a:rPr>
              <a:t>to be included into the MPD Physics Performance Report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proceed with MC simulations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proceed with regular report at the PWG1 seminars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Keep in touch!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32A5B-86FF-DB42-AD49-B020EDFDB88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1000" y="2828925"/>
            <a:ext cx="7924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FF"/>
                </a:solidFill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0610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rgbClr val="0000FF"/>
                </a:solidFill>
              </a:rPr>
              <a:t>Introduction: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PWG1 -- Global Observables </a:t>
            </a:r>
            <a:r>
              <a:rPr lang="en-US" sz="3600" dirty="0" smtClean="0">
                <a:solidFill>
                  <a:srgbClr val="0000FF"/>
                </a:solidFill>
              </a:rPr>
              <a:t>at MPD to </a:t>
            </a:r>
            <a:r>
              <a:rPr lang="en-US" sz="3600" dirty="0">
                <a:solidFill>
                  <a:srgbClr val="0000FF"/>
                </a:solidFill>
              </a:rPr>
              <a:t>start with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12"/>
            <a:ext cx="82296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8000" i="1" dirty="0" smtClean="0"/>
              <a:t>…”well </a:t>
            </a:r>
            <a:r>
              <a:rPr lang="en-US" sz="8000" i="1" dirty="0"/>
              <a:t>defined initial conditions (for classes of events</a:t>
            </a:r>
            <a:r>
              <a:rPr lang="en-US" sz="8000" i="1" dirty="0" smtClean="0"/>
              <a:t>)”:</a:t>
            </a:r>
          </a:p>
          <a:p>
            <a:pPr marL="0" indent="0">
              <a:buNone/>
            </a:pPr>
            <a:endParaRPr lang="en-US" sz="8000" b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8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8000" dirty="0" smtClean="0">
                <a:solidFill>
                  <a:srgbClr val="000000"/>
                </a:solidFill>
                <a:sym typeface="Wingdings"/>
              </a:rPr>
              <a:t>It is important to define for each event </a:t>
            </a:r>
            <a:r>
              <a:rPr lang="en-US" sz="8000" i="1" dirty="0" smtClean="0">
                <a:solidFill>
                  <a:srgbClr val="FF0000"/>
                </a:solidFill>
                <a:sym typeface="Wingdings"/>
              </a:rPr>
              <a:t>the initial collision geometry </a:t>
            </a:r>
            <a:r>
              <a:rPr lang="en-US" sz="8000" dirty="0" smtClean="0">
                <a:solidFill>
                  <a:srgbClr val="000000"/>
                </a:solidFill>
                <a:sym typeface="Wingdings"/>
              </a:rPr>
              <a:t>in terms of the relevant  impact parameter </a:t>
            </a:r>
            <a:r>
              <a:rPr lang="en-US" sz="8000" i="1" dirty="0" smtClean="0">
                <a:solidFill>
                  <a:srgbClr val="000000"/>
                </a:solidFill>
                <a:sym typeface="Wingdings"/>
              </a:rPr>
              <a:t>b.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0000"/>
                </a:solidFill>
                <a:sym typeface="Wingdings"/>
              </a:rPr>
              <a:t> A</a:t>
            </a:r>
            <a:r>
              <a:rPr lang="en-US" sz="8000" dirty="0" smtClean="0">
                <a:solidFill>
                  <a:srgbClr val="000000"/>
                </a:solidFill>
              </a:rPr>
              <a:t>s </a:t>
            </a:r>
            <a:r>
              <a:rPr lang="en-US" sz="8000" dirty="0">
                <a:solidFill>
                  <a:srgbClr val="000000"/>
                </a:solidFill>
              </a:rPr>
              <a:t>a proxy for </a:t>
            </a:r>
            <a:r>
              <a:rPr lang="en-US" sz="8000" i="1" dirty="0">
                <a:solidFill>
                  <a:srgbClr val="000000"/>
                </a:solidFill>
              </a:rPr>
              <a:t>b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  <a:sym typeface="Wingdings"/>
              </a:rPr>
              <a:t>d</a:t>
            </a:r>
            <a:r>
              <a:rPr lang="en-US" sz="8000" dirty="0" smtClean="0">
                <a:solidFill>
                  <a:srgbClr val="000000"/>
                </a:solidFill>
              </a:rPr>
              <a:t>ifferent estimators could be considered</a:t>
            </a:r>
            <a:r>
              <a:rPr lang="en-US" sz="8000" dirty="0" smtClean="0">
                <a:solidFill>
                  <a:srgbClr val="000000"/>
                </a:solidFill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8000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3366FF"/>
                </a:solidFill>
                <a:sym typeface="Wingdings"/>
              </a:rPr>
              <a:t> Centrality of </a:t>
            </a:r>
            <a:r>
              <a:rPr lang="en-US" sz="8000" dirty="0">
                <a:solidFill>
                  <a:srgbClr val="3366FF"/>
                </a:solidFill>
                <a:sym typeface="Wingdings"/>
              </a:rPr>
              <a:t>A+A </a:t>
            </a:r>
            <a:r>
              <a:rPr lang="en-US" sz="8000" dirty="0" smtClean="0">
                <a:solidFill>
                  <a:srgbClr val="3366FF"/>
                </a:solidFill>
                <a:sym typeface="Wingdings"/>
              </a:rPr>
              <a:t>collision and classes of events:</a:t>
            </a:r>
            <a:endParaRPr lang="en-US" sz="8000" dirty="0">
              <a:solidFill>
                <a:srgbClr val="3366FF"/>
              </a:solidFill>
            </a:endParaRPr>
          </a:p>
          <a:p>
            <a:pPr lvl="0">
              <a:buFont typeface="Wingdings" charset="2"/>
              <a:buChar char="Ø"/>
            </a:pPr>
            <a:r>
              <a:rPr lang="en-US" sz="8000" dirty="0">
                <a:solidFill>
                  <a:srgbClr val="000000"/>
                </a:solidFill>
              </a:rPr>
              <a:t>Different estimators of centrality</a:t>
            </a:r>
            <a:endParaRPr lang="ru-RU" sz="8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8000" dirty="0">
                <a:solidFill>
                  <a:srgbClr val="000000"/>
                </a:solidFill>
              </a:rPr>
              <a:t>            </a:t>
            </a:r>
            <a:r>
              <a:rPr lang="en-US" sz="8000" dirty="0" smtClean="0">
                <a:solidFill>
                  <a:srgbClr val="000000"/>
                </a:solidFill>
              </a:rPr>
              <a:t>— </a:t>
            </a:r>
            <a:r>
              <a:rPr lang="en-US" sz="8000" dirty="0">
                <a:solidFill>
                  <a:srgbClr val="000000"/>
                </a:solidFill>
              </a:rPr>
              <a:t>spectator nucleons (N</a:t>
            </a:r>
            <a:r>
              <a:rPr lang="en-US" sz="8000" baseline="-25000" dirty="0">
                <a:solidFill>
                  <a:srgbClr val="000000"/>
                </a:solidFill>
              </a:rPr>
              <a:t>s</a:t>
            </a:r>
            <a:r>
              <a:rPr lang="en-US" sz="8000" dirty="0" smtClean="0">
                <a:solidFill>
                  <a:srgbClr val="000000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US" sz="8000" dirty="0" smtClean="0">
                <a:solidFill>
                  <a:srgbClr val="000000"/>
                </a:solidFill>
              </a:rPr>
              <a:t>             — </a:t>
            </a:r>
            <a:r>
              <a:rPr lang="en-US" sz="8000" dirty="0">
                <a:solidFill>
                  <a:srgbClr val="000000"/>
                </a:solidFill>
              </a:rPr>
              <a:t>multiplicity classes: pros and cons</a:t>
            </a:r>
            <a:endParaRPr lang="ru-RU" sz="8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8000" dirty="0">
                <a:solidFill>
                  <a:srgbClr val="000000"/>
                </a:solidFill>
              </a:rPr>
              <a:t>             </a:t>
            </a:r>
            <a:r>
              <a:rPr lang="en-US" sz="8000" dirty="0" smtClean="0">
                <a:solidFill>
                  <a:srgbClr val="000000"/>
                </a:solidFill>
              </a:rPr>
              <a:t>— </a:t>
            </a:r>
            <a:r>
              <a:rPr lang="en-US" sz="8000" dirty="0">
                <a:solidFill>
                  <a:srgbClr val="000000"/>
                </a:solidFill>
              </a:rPr>
              <a:t>different </a:t>
            </a:r>
            <a:r>
              <a:rPr lang="en-US" sz="8000" dirty="0" smtClean="0">
                <a:solidFill>
                  <a:srgbClr val="000000"/>
                </a:solidFill>
              </a:rPr>
              <a:t>estimators, classes of events  </a:t>
            </a:r>
            <a:r>
              <a:rPr lang="en-US" sz="8000" dirty="0">
                <a:solidFill>
                  <a:srgbClr val="000000"/>
                </a:solidFill>
              </a:rPr>
              <a:t>and the impact parameter </a:t>
            </a:r>
            <a:r>
              <a:rPr lang="en-US" sz="8000" i="1" dirty="0">
                <a:solidFill>
                  <a:srgbClr val="000000"/>
                </a:solidFill>
              </a:rPr>
              <a:t>b</a:t>
            </a:r>
          </a:p>
          <a:p>
            <a:pPr lvl="0">
              <a:buFont typeface="Wingdings" charset="2"/>
              <a:buChar char="Ø"/>
            </a:pPr>
            <a:endParaRPr lang="en-US" sz="62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>
                <a:solidFill>
                  <a:srgbClr val="FF0000"/>
                </a:solidFill>
                <a:sym typeface="Wingdings"/>
              </a:rPr>
              <a:t>Selection of classes </a:t>
            </a:r>
            <a:r>
              <a:rPr lang="en-US" sz="8000" dirty="0">
                <a:solidFill>
                  <a:srgbClr val="FF0000"/>
                </a:solidFill>
                <a:sym typeface="Wingdings"/>
              </a:rPr>
              <a:t>of </a:t>
            </a:r>
            <a:r>
              <a:rPr lang="en-US" sz="8000" dirty="0" smtClean="0">
                <a:solidFill>
                  <a:srgbClr val="FF0000"/>
                </a:solidFill>
                <a:sym typeface="Wingdings"/>
              </a:rPr>
              <a:t>events is very important for </a:t>
            </a:r>
            <a:r>
              <a:rPr lang="en-US" sz="8000" dirty="0" smtClean="0">
                <a:solidFill>
                  <a:srgbClr val="FF0000"/>
                </a:solidFill>
              </a:rPr>
              <a:t>further </a:t>
            </a:r>
            <a:r>
              <a:rPr lang="en-US" sz="8000" dirty="0">
                <a:solidFill>
                  <a:srgbClr val="FF0000"/>
                </a:solidFill>
              </a:rPr>
              <a:t>studies </a:t>
            </a:r>
            <a:r>
              <a:rPr lang="en-US" sz="8000" dirty="0" smtClean="0">
                <a:solidFill>
                  <a:srgbClr val="FF0000"/>
                </a:solidFill>
              </a:rPr>
              <a:t>of fluctuations </a:t>
            </a:r>
            <a:r>
              <a:rPr lang="en-US" sz="8000" dirty="0">
                <a:solidFill>
                  <a:srgbClr val="FF0000"/>
                </a:solidFill>
              </a:rPr>
              <a:t>and </a:t>
            </a:r>
            <a:r>
              <a:rPr lang="en-US" sz="8000" dirty="0" smtClean="0">
                <a:solidFill>
                  <a:srgbClr val="FF0000"/>
                </a:solidFill>
              </a:rPr>
              <a:t>various  </a:t>
            </a:r>
            <a:r>
              <a:rPr lang="en-US" sz="8000" dirty="0">
                <a:solidFill>
                  <a:srgbClr val="FF0000"/>
                </a:solidFill>
              </a:rPr>
              <a:t>correlations of observables</a:t>
            </a:r>
          </a:p>
          <a:p>
            <a:pPr lvl="0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5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6350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June 15, 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34125"/>
            <a:ext cx="35941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V.Kekelidze, SQM-2019</a:t>
            </a:r>
            <a:endParaRPr lang="ru-RU" dirty="0"/>
          </a:p>
        </p:txBody>
      </p:sp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066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77" y="5993653"/>
            <a:ext cx="4061012" cy="400110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C1167"/>
                </a:solidFill>
              </a:rPr>
              <a:t>stage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put in operation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 anchor="b"/>
          <a:lstStyle/>
          <a:p>
            <a:fld id="{9A4D39EF-AC8C-DB42-8F31-8A54AA683B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6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PWG1-MPD – </a:t>
            </a:r>
            <a:r>
              <a:rPr lang="en-US" dirty="0" smtClean="0">
                <a:solidFill>
                  <a:srgbClr val="0000FF"/>
                </a:solidFill>
              </a:rPr>
              <a:t>status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Institutes: </a:t>
            </a:r>
            <a:r>
              <a:rPr lang="en-US" dirty="0" err="1" smtClean="0"/>
              <a:t>SPbSU</a:t>
            </a:r>
            <a:r>
              <a:rPr lang="en-US" dirty="0" smtClean="0"/>
              <a:t> (</a:t>
            </a:r>
            <a:r>
              <a:rPr lang="en-US" dirty="0" err="1" smtClean="0"/>
              <a:t>St.Petersburg</a:t>
            </a:r>
            <a:r>
              <a:rPr lang="en-US" dirty="0" smtClean="0"/>
              <a:t>), INR (</a:t>
            </a:r>
            <a:r>
              <a:rPr lang="en-US" dirty="0" err="1" smtClean="0"/>
              <a:t>Troitsk</a:t>
            </a:r>
            <a:r>
              <a:rPr lang="en-US" dirty="0" smtClean="0"/>
              <a:t>), </a:t>
            </a:r>
            <a:r>
              <a:rPr lang="en-US" dirty="0" err="1" smtClean="0"/>
              <a:t>MEPhI</a:t>
            </a:r>
            <a:r>
              <a:rPr lang="en-US" dirty="0" smtClean="0"/>
              <a:t> (Moscow), </a:t>
            </a:r>
            <a:r>
              <a:rPr lang="en-US" dirty="0" err="1" smtClean="0"/>
              <a:t>MexNICA</a:t>
            </a:r>
            <a:r>
              <a:rPr lang="en-US" dirty="0" smtClean="0"/>
              <a:t> </a:t>
            </a:r>
            <a:r>
              <a:rPr lang="en-US" dirty="0" smtClean="0"/>
              <a:t>…other?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People:  </a:t>
            </a:r>
            <a:r>
              <a:rPr lang="en-US" dirty="0" smtClean="0"/>
              <a:t>-  </a:t>
            </a:r>
            <a:r>
              <a:rPr lang="en-US" i="1" dirty="0" smtClean="0"/>
              <a:t>…what  is the list  that we should put here ? Should we?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Convenors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Ivashkin</a:t>
            </a:r>
            <a:r>
              <a:rPr lang="en-US" dirty="0" smtClean="0"/>
              <a:t> and Grigory </a:t>
            </a:r>
            <a:r>
              <a:rPr lang="en-US" dirty="0" err="1" smtClean="0"/>
              <a:t>Feofilov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here </a:t>
            </a:r>
            <a:r>
              <a:rPr lang="en-US" dirty="0">
                <a:solidFill>
                  <a:srgbClr val="0000FF"/>
                </a:solidFill>
              </a:rPr>
              <a:t>to see </a:t>
            </a:r>
            <a:r>
              <a:rPr lang="en-US" dirty="0" smtClean="0">
                <a:solidFill>
                  <a:srgbClr val="0000FF"/>
                </a:solidFill>
              </a:rPr>
              <a:t>the PWG1 meetings: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</a:t>
            </a:r>
            <a:r>
              <a:rPr lang="en-US" dirty="0" smtClean="0"/>
              <a:t>You </a:t>
            </a:r>
            <a:r>
              <a:rPr lang="en-US" dirty="0"/>
              <a:t>may </a:t>
            </a:r>
            <a:r>
              <a:rPr lang="en-US" dirty="0" smtClean="0"/>
              <a:t>visit our WEB page: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://indico.jinr.ru/category/343/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7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5748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122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6138"/>
            <a:ext cx="8356600" cy="19478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0000FF"/>
                </a:solidFill>
              </a:rPr>
              <a:t>2) Physics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reports</a:t>
            </a:r>
            <a:r>
              <a:rPr lang="en-US" sz="3600" dirty="0">
                <a:solidFill>
                  <a:srgbClr val="0000FF"/>
                </a:solidFill>
              </a:rPr>
              <a:t>, papers, documents 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      – </a:t>
            </a:r>
            <a:r>
              <a:rPr lang="en-US" sz="3600" dirty="0">
                <a:solidFill>
                  <a:srgbClr val="0000FF"/>
                </a:solidFill>
              </a:rPr>
              <a:t>prepared so far and discussed at </a:t>
            </a:r>
            <a:r>
              <a:rPr lang="en-US" sz="3600" dirty="0" smtClean="0">
                <a:solidFill>
                  <a:srgbClr val="0000FF"/>
                </a:solidFill>
              </a:rPr>
              <a:t>the PWG1 meetings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4737100"/>
            <a:ext cx="2133600" cy="138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Physics: reports, papers, documents – prepared so far and discussed at PWG1  and other meetings</a:t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3"/>
            <a:ext cx="8229600" cy="3671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0000FF"/>
                </a:solidFill>
              </a:rPr>
              <a:t>PWG1 meetings in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>
                <a:solidFill>
                  <a:srgbClr val="0000FF"/>
                </a:solidFill>
              </a:rPr>
              <a:t>23.07.2019, </a:t>
            </a:r>
            <a:r>
              <a:rPr lang="en-US" sz="8000" dirty="0" err="1" smtClean="0"/>
              <a:t>G.Feofilov</a:t>
            </a:r>
            <a:r>
              <a:rPr lang="en-US" sz="8000" dirty="0" smtClean="0"/>
              <a:t> (</a:t>
            </a:r>
            <a:r>
              <a:rPr lang="en-US" sz="8000" dirty="0" err="1" smtClean="0"/>
              <a:t>SPbSU</a:t>
            </a:r>
            <a:r>
              <a:rPr lang="en-US" sz="8000" dirty="0" err="1"/>
              <a:t>,Russia</a:t>
            </a:r>
            <a:r>
              <a:rPr lang="en-US" sz="8000" dirty="0" smtClean="0"/>
              <a:t>), </a:t>
            </a:r>
            <a:r>
              <a:rPr lang="en-US" sz="8000" dirty="0"/>
              <a:t>”The 1st PWG1 meeting: Global observables - topics of interest”</a:t>
            </a:r>
            <a:endParaRPr lang="en-US" sz="8000" dirty="0">
              <a:hlinkClick r:id="rId2"/>
            </a:endParaRPr>
          </a:p>
          <a:p>
            <a:pPr marL="0" indent="0">
              <a:buNone/>
            </a:pPr>
            <a:r>
              <a:rPr lang="en-US" sz="8000" dirty="0">
                <a:solidFill>
                  <a:srgbClr val="0000FF"/>
                </a:solidFill>
              </a:rPr>
              <a:t>03.09.2019</a:t>
            </a:r>
            <a:r>
              <a:rPr lang="en-US" sz="8000" dirty="0"/>
              <a:t> </a:t>
            </a:r>
            <a:r>
              <a:rPr lang="en-US" sz="8000" dirty="0" err="1"/>
              <a:t>Vladislav</a:t>
            </a:r>
            <a:r>
              <a:rPr lang="en-US" sz="8000" dirty="0"/>
              <a:t> </a:t>
            </a:r>
            <a:r>
              <a:rPr lang="en-US" sz="8000" dirty="0" err="1"/>
              <a:t>Sandul</a:t>
            </a:r>
            <a:r>
              <a:rPr lang="en-US" sz="8000" dirty="0"/>
              <a:t> (</a:t>
            </a:r>
            <a:r>
              <a:rPr lang="en-US" sz="8000" dirty="0" err="1"/>
              <a:t>SPbSU,Russia</a:t>
            </a:r>
            <a:r>
              <a:rPr lang="en-US" sz="8000" dirty="0"/>
              <a:t>),"Impact-parameter and multiplicity in nuclear collisions at NICA energies: SMASH modeling</a:t>
            </a:r>
            <a:r>
              <a:rPr lang="en-US" sz="8000" dirty="0">
                <a:hlinkClick r:id="rId2"/>
              </a:rPr>
              <a:t>”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24.09.2019</a:t>
            </a:r>
            <a:r>
              <a:rPr lang="en-US" sz="8000" dirty="0" smtClean="0"/>
              <a:t> Pedro Nieto (Mexican group), “Magnetic Fields in Heavy Ion Collisions at NICA energies”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00FF"/>
                </a:solidFill>
              </a:rPr>
              <a:t>17.10.2019</a:t>
            </a:r>
            <a:r>
              <a:rPr lang="en-US" sz="8000" dirty="0" smtClean="0"/>
              <a:t> </a:t>
            </a:r>
            <a:r>
              <a:rPr lang="en-US" sz="8000" dirty="0"/>
              <a:t>Denis </a:t>
            </a:r>
            <a:r>
              <a:rPr lang="en-US" sz="8000" dirty="0" err="1"/>
              <a:t>Uzhva</a:t>
            </a:r>
            <a:r>
              <a:rPr lang="en-US" sz="8000" dirty="0"/>
              <a:t>(</a:t>
            </a:r>
            <a:r>
              <a:rPr lang="en-US" sz="8000" dirty="0" err="1"/>
              <a:t>SPbSU,Russia</a:t>
            </a:r>
            <a:r>
              <a:rPr lang="en-US" sz="8000" dirty="0"/>
              <a:t>): Convolutional neural network for centrality </a:t>
            </a:r>
            <a:r>
              <a:rPr lang="en-US" sz="8000" dirty="0" smtClean="0"/>
              <a:t>in fixed </a:t>
            </a:r>
            <a:r>
              <a:rPr lang="en-US" sz="8000" dirty="0"/>
              <a:t>target experiments</a:t>
            </a:r>
          </a:p>
          <a:p>
            <a:pPr marL="0" indent="0">
              <a:buNone/>
            </a:pPr>
            <a:r>
              <a:rPr lang="en-US" sz="8000" dirty="0">
                <a:hlinkClick r:id="rId2"/>
              </a:rPr>
              <a:t>07.11.2019 </a:t>
            </a:r>
            <a:r>
              <a:rPr lang="en-US" sz="8000" dirty="0" err="1"/>
              <a:t>Petr</a:t>
            </a:r>
            <a:r>
              <a:rPr lang="en-US" sz="8000" dirty="0"/>
              <a:t> </a:t>
            </a:r>
            <a:r>
              <a:rPr lang="en-US" sz="8000" dirty="0" err="1" smtClean="0"/>
              <a:t>Parfenov</a:t>
            </a:r>
            <a:r>
              <a:rPr lang="en-US" sz="8000" dirty="0" smtClean="0"/>
              <a:t> (</a:t>
            </a:r>
            <a:r>
              <a:rPr lang="en-US" sz="8000" dirty="0" err="1" smtClean="0"/>
              <a:t>MEPhi</a:t>
            </a:r>
            <a:r>
              <a:rPr lang="en-US" sz="8000" dirty="0" smtClean="0"/>
              <a:t>), </a:t>
            </a:r>
            <a:r>
              <a:rPr lang="en-US" sz="8000" dirty="0"/>
              <a:t>"Centrality Determination in Heavy-ion Collisions with MPD (NICA) using MC </a:t>
            </a:r>
            <a:r>
              <a:rPr lang="en-US" sz="8000" dirty="0" err="1"/>
              <a:t>Glauber</a:t>
            </a:r>
            <a:r>
              <a:rPr lang="en-US" sz="8000" dirty="0"/>
              <a:t>".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9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5748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3058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3236</Words>
  <Application>Microsoft Macintosh PowerPoint</Application>
  <PresentationFormat>On-screen Show (4:3)</PresentationFormat>
  <Paragraphs>346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PowerPoint Presentation</vt:lpstr>
      <vt:lpstr> Proposals for the content of 30 min  Report  from the PWG1            at the coming MPD collaboration meeting COMMENTS to this Draft -01 ARE WELCOME!    </vt:lpstr>
      <vt:lpstr>1)  Introduction. PWG1-MPD – tasks, status of the group, institutes, people involved, where to see us…        Disclaimer: this report covers only some of the tasks discussed at the PWG1  </vt:lpstr>
      <vt:lpstr>Introduction:  PWG1 -- Global Observables at MPD to start with</vt:lpstr>
      <vt:lpstr>Introduction:  PWG1 -- Global Observables at MPD to start with</vt:lpstr>
      <vt:lpstr>PowerPoint Presentation</vt:lpstr>
      <vt:lpstr>PWG1-MPD – status</vt:lpstr>
      <vt:lpstr>2) Physics:  reports, papers, documents                     – prepared so far and discussed at the PWG1 meetings</vt:lpstr>
      <vt:lpstr>Physics: reports, papers, documents – prepared so far and discussed at PWG1  and other meetings </vt:lpstr>
      <vt:lpstr>Physics: reports, papers, documents – prepared so far and discussed at PWG1  and other meetings </vt:lpstr>
      <vt:lpstr>(3) PWG1-MPD – tasks in view of existing panorama of data </vt:lpstr>
      <vt:lpstr>PowerPoint Presentation</vt:lpstr>
      <vt:lpstr>PowerPoint Presentation</vt:lpstr>
      <vt:lpstr>Charge particle density at midrapidity</vt:lpstr>
      <vt:lpstr>Pseudorapidity distributions at various Npart (example of PHENIX at RHIC)</vt:lpstr>
      <vt:lpstr>      Pseudorapidity distributions                                            at various √sNN</vt:lpstr>
      <vt:lpstr>By integration of dNch/dη we can get the total Nch vs. Npart </vt:lpstr>
      <vt:lpstr>B.B.Back. Studies of multiplicity in relativistic heavy-ion collisions  Journ.of.Phys.Conf/Ser/5(2005)1-16 DOI: 10.1088/1742-6596/5/1/001</vt:lpstr>
      <vt:lpstr>Average transverse energy per charged particle (dET/dNch)vs. Npart</vt:lpstr>
      <vt:lpstr>Transverse energy E_T/Nch vs. sqrt(s_NN)</vt:lpstr>
      <vt:lpstr>PowerPoint Presentation</vt:lpstr>
      <vt:lpstr>What could be new                    with MPD data on Bi+Bi collisions , √s=10 GeV,  for the "First Day» physics analysis?</vt:lpstr>
      <vt:lpstr>PowerPoint Presentation</vt:lpstr>
      <vt:lpstr>What could be new                    with MPD data  on Bi+Bi collisions at √s=10 GeV, for the "First Day» analysis?</vt:lpstr>
      <vt:lpstr>“FIRST-DAY” PHYSICS RESULTS FUTURE  PUBLICATIONS  proposed by the PWG1</vt:lpstr>
      <vt:lpstr>Centrality determination at the MPD</vt:lpstr>
      <vt:lpstr>Terminology</vt:lpstr>
      <vt:lpstr>PowerPoint Presentation</vt:lpstr>
      <vt:lpstr>Centrality determination with FHCal </vt:lpstr>
      <vt:lpstr>PowerPoint Presentation</vt:lpstr>
      <vt:lpstr>Fit of (ET, EL) correlations  by ellipse.</vt:lpstr>
      <vt:lpstr>Centrality for (ET, EL) correlations.</vt:lpstr>
      <vt:lpstr>Another approach is correlation between deposited energy and corrected on pion contribution energy in FHCal.</vt:lpstr>
      <vt:lpstr>     </vt:lpstr>
      <vt:lpstr>Why centrality  is important? What is the width of centrality class?</vt:lpstr>
      <vt:lpstr>PowerPoint Presentation</vt:lpstr>
      <vt:lpstr>PowerPoint Presentation</vt:lpstr>
      <vt:lpstr>Impact parameter b and Npart                       in MC Glauber model</vt:lpstr>
      <vt:lpstr>Conclusions from MC Glauber calculations:</vt:lpstr>
      <vt:lpstr>Modified Glauber Model[1]</vt:lpstr>
      <vt:lpstr>MGM for Pb-Pb collisions https://arxiv.org/abs/1603.08825</vt:lpstr>
      <vt:lpstr>MGM for Pb-Pb collisions https://arxiv.org/abs/1603.08825</vt:lpstr>
      <vt:lpstr>Modified Glauber Model (MGM)  calculations for Au+Au collisions at NICA energies</vt:lpstr>
      <vt:lpstr>Sandard Glauber and MGM calculations for Au+Au collisions at NICA energies: fluctuation in Ncoll and Npart</vt:lpstr>
      <vt:lpstr>PowerPoint Presentation</vt:lpstr>
      <vt:lpstr>PWG1  strategy for 2020: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MPD/NICA PWG1 Global Observables</dc:title>
  <dc:subject/>
  <dc:creator>Grigory</dc:creator>
  <cp:keywords/>
  <dc:description/>
  <cp:lastModifiedBy>Grigory</cp:lastModifiedBy>
  <cp:revision>147</cp:revision>
  <dcterms:created xsi:type="dcterms:W3CDTF">2019-07-22T20:16:05Z</dcterms:created>
  <dcterms:modified xsi:type="dcterms:W3CDTF">2020-04-14T14:24:23Z</dcterms:modified>
  <cp:category/>
</cp:coreProperties>
</file>