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46" r:id="rId2"/>
    <p:sldId id="342" r:id="rId3"/>
    <p:sldId id="611" r:id="rId4"/>
    <p:sldId id="586" r:id="rId5"/>
    <p:sldId id="553" r:id="rId6"/>
    <p:sldId id="612" r:id="rId7"/>
    <p:sldId id="627" r:id="rId8"/>
    <p:sldId id="624" r:id="rId9"/>
    <p:sldId id="625" r:id="rId10"/>
    <p:sldId id="626" r:id="rId11"/>
    <p:sldId id="628" r:id="rId12"/>
    <p:sldId id="620" r:id="rId13"/>
    <p:sldId id="630" r:id="rId14"/>
    <p:sldId id="629" r:id="rId15"/>
    <p:sldId id="623" r:id="rId16"/>
    <p:sldId id="621" r:id="rId17"/>
    <p:sldId id="631" r:id="rId18"/>
    <p:sldId id="622" r:id="rId19"/>
    <p:sldId id="632" r:id="rId20"/>
    <p:sldId id="590" r:id="rId21"/>
    <p:sldId id="5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0" autoAdjust="0"/>
  </p:normalViewPr>
  <p:slideViewPr>
    <p:cSldViewPr snapToGrid="0" snapToObjects="1" showGuides="1">
      <p:cViewPr>
        <p:scale>
          <a:sx n="150" d="100"/>
          <a:sy n="150" d="100"/>
        </p:scale>
        <p:origin x="96" y="1376"/>
      </p:cViewPr>
      <p:guideLst>
        <p:guide orient="horz" pos="437"/>
        <p:guide pos="4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9F74-8E16-FD49-8A19-BADDEB8B95F9}" type="datetimeFigureOut">
              <a:rPr lang="en-US" smtClean="0"/>
              <a:t>29.04.20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5CF2-1224-1A46-9EB1-78B3864C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38454-C436-F244-A693-F7FCCB3041D8}" type="datetimeFigureOut">
              <a:rPr lang="en-US" smtClean="0"/>
              <a:t>29.04.20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43BA-3937-6E48-A707-6DC697FB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8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put in operation at two stages. At the first one the barrel part will be equipped with  major tracking detector TPC, TOF end ECAL.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FHC </a:t>
            </a:r>
            <a:r>
              <a:rPr lang="en-US" dirty="0">
                <a:ea typeface="ＭＳ Ｐゴシック" charset="0"/>
                <a:cs typeface="ＭＳ Ｐゴシック" charset="0"/>
              </a:rPr>
              <a:t>and FD will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ea typeface="ＭＳ Ｐゴシック" charset="0"/>
                <a:cs typeface="ＭＳ Ｐゴシック" charset="0"/>
              </a:rPr>
              <a:t>as well.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the second stage the detector will be supplemented with IT and end cap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subdetectors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36274-6DE2-844F-9869-B74927C4270E}" type="slidenum">
              <a:rPr lang="ru-RU" sz="1200"/>
              <a:pPr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CE55-0F41-C94D-BCFC-9A4D008F5502}" type="datetime1">
              <a:rPr lang="ru-RU" smtClean="0"/>
              <a:t>29.04.20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8B44-3269-CE42-87F8-3D614CC3FC7B}" type="datetime1">
              <a:rPr lang="ru-RU" smtClean="0"/>
              <a:t>29.04.20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A7D6-2031-FB47-A9AE-CAA1DB3F1597}" type="datetime1">
              <a:rPr lang="ru-RU" smtClean="0"/>
              <a:t>29.04.20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FA8A-C1EC-8A48-917B-D54BA695BF30}" type="datetime1">
              <a:rPr lang="ru-RU" smtClean="0"/>
              <a:t>29.04.20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D633-CD8F-D744-B9B6-C2604456D246}" type="datetime1">
              <a:rPr lang="ru-RU" smtClean="0"/>
              <a:t>29.04.20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76D-1972-684F-A439-7D726E31EF47}" type="datetime1">
              <a:rPr lang="ru-RU" smtClean="0"/>
              <a:t>29.04.20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3D6-71BE-D540-9D33-A6C4CB7A1B44}" type="datetime1">
              <a:rPr lang="ru-RU" smtClean="0"/>
              <a:t>29.04.20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ADE-F752-4C47-87E8-25E693F5B6FF}" type="datetime1">
              <a:rPr lang="ru-RU" smtClean="0"/>
              <a:t>29.04.20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F17-40BD-1B4D-B918-C5838EA88AFE}" type="datetime1">
              <a:rPr lang="ru-RU" smtClean="0"/>
              <a:t>29.04.20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62E1-25B4-EF44-B869-AA18FE81D110}" type="datetime1">
              <a:rPr lang="ru-RU" smtClean="0"/>
              <a:t>29.04.20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5BBB-CAD0-8348-911F-200AEC5CE1F2}" type="datetime1">
              <a:rPr lang="ru-RU" smtClean="0"/>
              <a:t>29.04.20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387F-E44C-104A-A21C-77F125B8B3B1}" type="datetime1">
              <a:rPr lang="ru-RU" smtClean="0"/>
              <a:t>29.04.20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jinr.ru/event/1138/timetable/%2320200424.detailedhttps://indico.jinr.ru/event/1138/timetable/%2320200424.detail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A </a:t>
            </a:r>
            <a:r>
              <a:rPr lang="en-US" sz="4000" dirty="0">
                <a:solidFill>
                  <a:srgbClr val="0000FF"/>
                </a:solidFill>
              </a:rPr>
              <a:t>brief overview of the PWG1 near tasks after the last MPD collaboration meeting</a:t>
            </a:r>
          </a:p>
          <a:p>
            <a:pPr marL="0" indent="0">
              <a:buNone/>
            </a:pPr>
            <a:r>
              <a:rPr lang="en-US" sz="4000" dirty="0" smtClean="0"/>
              <a:t>17</a:t>
            </a:r>
            <a:r>
              <a:rPr lang="en-US" sz="4000" dirty="0"/>
              <a:t>:30 → 17:50 </a:t>
            </a:r>
            <a:r>
              <a:rPr lang="en-US" sz="4000" dirty="0" err="1"/>
              <a:t>G.A.Feofilov</a:t>
            </a:r>
            <a:r>
              <a:rPr lang="en-US" sz="4000" dirty="0"/>
              <a:t>, (</a:t>
            </a:r>
            <a:r>
              <a:rPr lang="en-US" sz="4000" dirty="0" err="1"/>
              <a:t>SPbSU</a:t>
            </a:r>
            <a:r>
              <a:rPr lang="en-US" sz="4000" dirty="0"/>
              <a:t>), </a:t>
            </a:r>
            <a:endParaRPr lang="en-US" sz="4000" b="1" dirty="0"/>
          </a:p>
          <a:p>
            <a:pPr marL="0" indent="0" algn="ctr">
              <a:lnSpc>
                <a:spcPct val="80000"/>
              </a:lnSpc>
              <a:buNone/>
            </a:pPr>
            <a:endParaRPr lang="en-US" sz="2400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543302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Thursday</a:t>
            </a:r>
            <a:r>
              <a:rPr lang="en-US" sz="2000" b="1" dirty="0" smtClean="0"/>
              <a:t>,  the </a:t>
            </a:r>
            <a:r>
              <a:rPr lang="en-US" sz="2000" b="1" dirty="0" smtClean="0"/>
              <a:t>30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b="1" dirty="0"/>
              <a:t>of April 2020,</a:t>
            </a:r>
            <a:r>
              <a:rPr lang="ru-RU" sz="2000" b="1" dirty="0"/>
              <a:t> </a:t>
            </a:r>
            <a:r>
              <a:rPr lang="ru-RU" sz="2000" dirty="0" smtClean="0"/>
              <a:t>1</a:t>
            </a:r>
            <a:r>
              <a:rPr lang="en-US" sz="2000" dirty="0" smtClean="0"/>
              <a:t>7</a:t>
            </a:r>
            <a:r>
              <a:rPr lang="ru-RU" sz="2000" dirty="0" smtClean="0"/>
              <a:t>:</a:t>
            </a:r>
            <a:r>
              <a:rPr lang="en-US" sz="2000" dirty="0"/>
              <a:t>3</a:t>
            </a:r>
            <a:r>
              <a:rPr lang="ru-RU" sz="2000" dirty="0" smtClean="0"/>
              <a:t>0</a:t>
            </a:r>
            <a:r>
              <a:rPr lang="ru-RU" sz="2000" dirty="0"/>
              <a:t>-18:30 </a:t>
            </a:r>
            <a:r>
              <a:rPr lang="ru-RU" sz="2000" b="1" dirty="0" smtClean="0"/>
              <a:t> </a:t>
            </a:r>
            <a:r>
              <a:rPr lang="en-US" sz="2000" b="1" dirty="0" smtClean="0"/>
              <a:t>PWG1 regular </a:t>
            </a:r>
            <a:r>
              <a:rPr lang="en-US" sz="2000" b="1" dirty="0" err="1" smtClean="0"/>
              <a:t>meetung</a:t>
            </a:r>
            <a:endParaRPr lang="en-US" sz="2000" b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10369"/>
            <a:ext cx="1587500" cy="81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5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Физика</a:t>
            </a:r>
            <a:r>
              <a:rPr lang="en-US" dirty="0" smtClean="0">
                <a:solidFill>
                  <a:srgbClr val="0000FF"/>
                </a:solidFill>
              </a:rPr>
              <a:t>/PWG-3/Flows</a:t>
            </a:r>
            <a:r>
              <a:rPr lang="en-US" sz="1800" dirty="0" smtClean="0">
                <a:solidFill>
                  <a:srgbClr val="0000FF"/>
                </a:solidFill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</a:rPr>
              <a:t>Arkadiy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Taranenko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10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399" y="11890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071" b="1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738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4" b="-14"/>
          <a:stretch/>
        </p:blipFill>
        <p:spPr>
          <a:xfrm>
            <a:off x="14400" y="204050"/>
            <a:ext cx="9156731" cy="6311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2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G,].Ni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937" b="393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4" b="1094"/>
          <a:stretch/>
        </p:blipFill>
        <p:spPr>
          <a:xfrm>
            <a:off x="101600" y="531888"/>
            <a:ext cx="8890000" cy="583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4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Software Developments for </a:t>
            </a:r>
            <a:r>
              <a:rPr lang="en-US" sz="1800" dirty="0" err="1"/>
              <a:t>Femtoscopic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Analysis and Data Storage (Grigory Nigmatkulov1, </a:t>
            </a:r>
            <a:r>
              <a:rPr lang="en-US" sz="1800" dirty="0" err="1"/>
              <a:t>Pavel</a:t>
            </a:r>
            <a:r>
              <a:rPr lang="en-US" sz="1800" dirty="0"/>
              <a:t> Batyuk2)</a:t>
            </a:r>
            <a:r>
              <a:rPr lang="en-US" sz="1800" dirty="0">
                <a:solidFill>
                  <a:srgbClr val="0000FF"/>
                </a:solidFill>
              </a:rPr>
              <a:t/>
            </a:r>
            <a:br>
              <a:rPr lang="en-US" sz="1800" dirty="0">
                <a:solidFill>
                  <a:srgbClr val="0000FF"/>
                </a:solidFill>
              </a:rPr>
            </a:b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33" b="1024"/>
          <a:stretch/>
        </p:blipFill>
        <p:spPr>
          <a:xfrm>
            <a:off x="172474" y="1278013"/>
            <a:ext cx="9162025" cy="54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approaches mentions above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using multiplicity classes as s proxy to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package to perform </a:t>
            </a:r>
            <a:r>
              <a:rPr lang="en-US" dirty="0" smtClean="0">
                <a:solidFill>
                  <a:srgbClr val="FF0000"/>
                </a:solidFill>
              </a:rPr>
              <a:t>centrality classes definition/selection</a:t>
            </a:r>
            <a:r>
              <a:rPr lang="en-US" dirty="0" smtClean="0">
                <a:solidFill>
                  <a:srgbClr val="0000FF"/>
                </a:solidFill>
              </a:rPr>
              <a:t>  for the </a:t>
            </a:r>
            <a:r>
              <a:rPr lang="en-US" dirty="0" err="1" smtClean="0">
                <a:solidFill>
                  <a:srgbClr val="0000FF"/>
                </a:solidFill>
              </a:rPr>
              <a:t>MPDRoot</a:t>
            </a:r>
            <a:r>
              <a:rPr lang="en-US" dirty="0" smtClean="0">
                <a:solidFill>
                  <a:srgbClr val="0000FF"/>
                </a:solidFill>
              </a:rPr>
              <a:t> framework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3612"/>
            <a:ext cx="8229600" cy="452596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Multiplicity classes (standard HEP approach based on MC </a:t>
            </a:r>
            <a:r>
              <a:rPr lang="en-US" dirty="0" err="1" smtClean="0"/>
              <a:t>Galuber</a:t>
            </a:r>
            <a:r>
              <a:rPr lang="en-US" dirty="0"/>
              <a:t> </a:t>
            </a:r>
            <a:r>
              <a:rPr lang="en-US" dirty="0" smtClean="0"/>
              <a:t>application)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Classes in nucleons-participants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Non-</a:t>
            </a:r>
            <a:r>
              <a:rPr lang="en-US" dirty="0" err="1" smtClean="0"/>
              <a:t>Glauber</a:t>
            </a:r>
            <a:r>
              <a:rPr lang="en-US" dirty="0" smtClean="0"/>
              <a:t> approach to binary collisions estimates and centrality classes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Sandard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Glauber</a:t>
            </a:r>
            <a:r>
              <a:rPr lang="en-US" dirty="0" smtClean="0">
                <a:solidFill>
                  <a:srgbClr val="0000FF"/>
                </a:solidFill>
              </a:rPr>
              <a:t> and MGM </a:t>
            </a:r>
            <a:r>
              <a:rPr lang="en-US" dirty="0">
                <a:solidFill>
                  <a:srgbClr val="0000FF"/>
                </a:solidFill>
              </a:rPr>
              <a:t>calculations for </a:t>
            </a:r>
            <a:r>
              <a:rPr lang="en-US" dirty="0" err="1">
                <a:solidFill>
                  <a:srgbClr val="0000FF"/>
                </a:solidFill>
              </a:rPr>
              <a:t>Au+Au</a:t>
            </a:r>
            <a:r>
              <a:rPr lang="en-US" dirty="0">
                <a:solidFill>
                  <a:srgbClr val="0000FF"/>
                </a:solidFill>
              </a:rPr>
              <a:t> collisions at NICA </a:t>
            </a:r>
            <a:r>
              <a:rPr lang="en-US" dirty="0" smtClean="0">
                <a:solidFill>
                  <a:srgbClr val="0000FF"/>
                </a:solidFill>
              </a:rPr>
              <a:t>energies: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fluctuation in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coll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endParaRPr lang="en-US" baseline="-25000" dirty="0"/>
          </a:p>
        </p:txBody>
      </p:sp>
      <p:pic>
        <p:nvPicPr>
          <p:cNvPr id="5" name="Content Placeholder 4" descr="Ncoll SGM vs MGM PbPb12.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9" b="-4199"/>
          <a:stretch/>
        </p:blipFill>
        <p:spPr>
          <a:xfrm>
            <a:off x="101600" y="1964350"/>
            <a:ext cx="4534795" cy="393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Npart SGM vs MGM PbPb12.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5" y="2025650"/>
            <a:ext cx="4538506" cy="3750239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17986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609600" y="5710019"/>
            <a:ext cx="732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Modified </a:t>
            </a:r>
            <a:r>
              <a:rPr lang="en-US" dirty="0" err="1"/>
              <a:t>Glauber</a:t>
            </a:r>
            <a:r>
              <a:rPr lang="en-US" dirty="0"/>
              <a:t> Model (MGM)  calculations for </a:t>
            </a:r>
            <a:r>
              <a:rPr lang="en-US" dirty="0" err="1" smtClean="0"/>
              <a:t>Pb+Pb</a:t>
            </a:r>
            <a:r>
              <a:rPr lang="en-US" dirty="0" smtClean="0"/>
              <a:t> </a:t>
            </a:r>
            <a:r>
              <a:rPr lang="en-US" dirty="0" smtClean="0"/>
              <a:t>collisions </a:t>
            </a:r>
            <a:r>
              <a:rPr lang="en-US" dirty="0"/>
              <a:t>at NICA energies (red lines – </a:t>
            </a:r>
            <a:r>
              <a:rPr lang="en-US" dirty="0">
                <a:solidFill>
                  <a:srgbClr val="FF0000"/>
                </a:solidFill>
              </a:rPr>
              <a:t>new results </a:t>
            </a:r>
            <a:r>
              <a:rPr lang="en-US" dirty="0"/>
              <a:t>[</a:t>
            </a:r>
            <a:r>
              <a:rPr lang="en-US" dirty="0" err="1"/>
              <a:t>A.Seryakov,G.Feofilov</a:t>
            </a:r>
            <a:r>
              <a:rPr lang="en-US" dirty="0"/>
              <a:t>]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A</a:t>
            </a:r>
            <a:r>
              <a:rPr lang="en-US" dirty="0" smtClean="0"/>
              <a:t>ccount of </a:t>
            </a:r>
            <a:r>
              <a:rPr lang="en-US" dirty="0"/>
              <a:t>energy-momentum  </a:t>
            </a:r>
            <a:r>
              <a:rPr lang="en-US" dirty="0" smtClean="0"/>
              <a:t>conservation </a:t>
            </a:r>
            <a:r>
              <a:rPr lang="en-US" dirty="0"/>
              <a:t>in </a:t>
            </a:r>
            <a:r>
              <a:rPr lang="en-US" dirty="0" err="1"/>
              <a:t>multiprticle</a:t>
            </a:r>
            <a:r>
              <a:rPr lang="en-US" dirty="0"/>
              <a:t> production process  decreases  considerably values of </a:t>
            </a:r>
            <a:r>
              <a:rPr lang="en-US" i="1" dirty="0" err="1"/>
              <a:t>N</a:t>
            </a:r>
            <a:r>
              <a:rPr lang="en-US" baseline="-25000" dirty="0" err="1"/>
              <a:t>coll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From Grigory </a:t>
            </a:r>
            <a:r>
              <a:rPr lang="en-US" sz="2000" dirty="0" err="1" smtClean="0"/>
              <a:t>Nigmatkulov</a:t>
            </a:r>
            <a:r>
              <a:rPr lang="en-US" sz="2000" dirty="0" smtClean="0"/>
              <a:t> report: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27" b="3577"/>
          <a:stretch/>
        </p:blipFill>
        <p:spPr>
          <a:xfrm>
            <a:off x="889000" y="1066561"/>
            <a:ext cx="6108700" cy="46950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7768" y="5761656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Should we do something similar?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80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3508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It is interesting to check with different MC event-generators  and with the focus on the number of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coll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Slide 17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Slide 10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Slide 12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…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235"/>
            <a:ext cx="8381999" cy="11684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cs typeface="Times New Roman"/>
              </a:rPr>
              <a:t>Layout</a:t>
            </a:r>
            <a:r>
              <a:rPr lang="en-US" sz="7200" dirty="0">
                <a:latin typeface="Times New Roman"/>
                <a:cs typeface="Times New Roman"/>
              </a:rPr>
              <a:t/>
            </a:r>
            <a:br>
              <a:rPr lang="en-US" sz="7200" dirty="0">
                <a:latin typeface="Times New Roman"/>
                <a:cs typeface="Times New Roman"/>
              </a:rPr>
            </a:br>
            <a:endParaRPr lang="en-US" sz="7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6" y="1651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It </a:t>
            </a:r>
            <a:r>
              <a:rPr lang="en-US" sz="2800" dirty="0"/>
              <a:t>is proposed to </a:t>
            </a:r>
            <a:r>
              <a:rPr lang="en-US" sz="2800" dirty="0" smtClean="0"/>
              <a:t>discuss: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Centrality </a:t>
            </a:r>
            <a:r>
              <a:rPr lang="en-US" sz="2800" dirty="0"/>
              <a:t>(multiplicity classes) codes in the </a:t>
            </a:r>
            <a:r>
              <a:rPr lang="en-US" sz="2800" dirty="0" err="1"/>
              <a:t>MPDRoot</a:t>
            </a:r>
            <a:r>
              <a:rPr lang="en-US" sz="2800" dirty="0"/>
              <a:t> -</a:t>
            </a:r>
            <a:r>
              <a:rPr lang="en-US" sz="2800" dirty="0" smtClean="0"/>
              <a:t>-  how </a:t>
            </a:r>
            <a:r>
              <a:rPr lang="en-US" sz="2800" dirty="0"/>
              <a:t>to </a:t>
            </a:r>
            <a:r>
              <a:rPr lang="en-US" sz="2800" dirty="0" smtClean="0"/>
              <a:t>implement</a:t>
            </a:r>
          </a:p>
          <a:p>
            <a:pPr marL="0" indent="0">
              <a:buNone/>
            </a:pPr>
            <a:r>
              <a:rPr lang="en-US" sz="2800" dirty="0" smtClean="0"/>
              <a:t>and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MC </a:t>
            </a:r>
            <a:r>
              <a:rPr lang="en-US" sz="2800" dirty="0"/>
              <a:t>simulations with event </a:t>
            </a:r>
            <a:r>
              <a:rPr lang="en-US" sz="2800" dirty="0" smtClean="0"/>
              <a:t>generators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-- what is interesting to </a:t>
            </a:r>
            <a:r>
              <a:rPr lang="en-US" sz="2800" dirty="0" smtClean="0"/>
              <a:t>do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</a:t>
            </a:fld>
            <a:endParaRPr lang="en-US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52399" y="12192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9659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32A5B-86FF-DB42-AD49-B020EDFDB88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1000" y="2828925"/>
            <a:ext cx="7924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FF"/>
                </a:solidFill>
              </a:rPr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368922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Charge particle density at </a:t>
            </a:r>
            <a:r>
              <a:rPr lang="en-US" dirty="0" err="1" smtClean="0">
                <a:solidFill>
                  <a:srgbClr val="0000FF"/>
                </a:solidFill>
              </a:rPr>
              <a:t>midrapidity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599" b="2599"/>
          <a:stretch>
            <a:fillRect/>
          </a:stretch>
        </p:blipFill>
        <p:spPr>
          <a:xfrm>
            <a:off x="355600" y="1817688"/>
            <a:ext cx="7213600" cy="3967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8480" y="5784890"/>
            <a:ext cx="76867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NICA region of interest lies below  √</a:t>
            </a:r>
            <a:r>
              <a:rPr lang="en-US" sz="2800" dirty="0" err="1" smtClean="0">
                <a:solidFill>
                  <a:srgbClr val="FF0000"/>
                </a:solidFill>
              </a:rPr>
              <a:t>sNN</a:t>
            </a:r>
            <a:r>
              <a:rPr lang="en-US" sz="2800" dirty="0" smtClean="0">
                <a:solidFill>
                  <a:srgbClr val="FF0000"/>
                </a:solidFill>
              </a:rPr>
              <a:t> = 11 </a:t>
            </a:r>
            <a:r>
              <a:rPr lang="en-US" sz="2800" dirty="0" err="1" smtClean="0">
                <a:solidFill>
                  <a:srgbClr val="FF0000"/>
                </a:solidFill>
              </a:rPr>
              <a:t>GeV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Rather monotonous behavior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355600" y="14049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0" y="5207000"/>
            <a:ext cx="723900" cy="0"/>
          </a:xfrm>
          <a:prstGeom prst="straightConnector1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8843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Reports at the MPD April meeting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(slides and audio) </a:t>
            </a:r>
            <a:r>
              <a:rPr lang="en-US" dirty="0" smtClean="0">
                <a:solidFill>
                  <a:srgbClr val="FF0000"/>
                </a:solidFill>
              </a:rPr>
              <a:t>are available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https://indico.jinr.ru/event/1138/timetable/#20200424.detailedhttps://indico.jinr.ru/event/1138/timetable/#20200424.detailed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3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399" y="14176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657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2089150" y="88900"/>
            <a:ext cx="4544934" cy="461665"/>
          </a:xfrm>
          <a:prstGeom prst="rect">
            <a:avLst/>
          </a:prstGeom>
          <a:solidFill>
            <a:srgbClr val="AEFFFB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urpose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etector (</a:t>
            </a: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90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400"/>
            <a:ext cx="1244600" cy="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34125"/>
            <a:ext cx="21336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June 15, 2019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34125"/>
            <a:ext cx="35941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V.Kekelidze, SQM-2019</a:t>
            </a:r>
            <a:endParaRPr lang="ru-RU" dirty="0"/>
          </a:p>
        </p:txBody>
      </p:sp>
      <p:grpSp>
        <p:nvGrpSpPr>
          <p:cNvPr id="62" name="Группа 29"/>
          <p:cNvGrpSpPr>
            <a:grpSpLocks/>
          </p:cNvGrpSpPr>
          <p:nvPr/>
        </p:nvGrpSpPr>
        <p:grpSpPr bwMode="auto">
          <a:xfrm>
            <a:off x="74705" y="2442504"/>
            <a:ext cx="3625850" cy="2987675"/>
            <a:chOff x="114300" y="3714752"/>
            <a:chExt cx="3625821" cy="2987675"/>
          </a:xfrm>
        </p:grpSpPr>
        <p:pic>
          <p:nvPicPr>
            <p:cNvPr id="63" name="Рисунок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7805" r="9120" b="6364"/>
            <a:stretch>
              <a:fillRect/>
            </a:stretch>
          </p:blipFill>
          <p:spPr bwMode="auto">
            <a:xfrm>
              <a:off x="500034" y="3714752"/>
              <a:ext cx="3240087" cy="298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870304" y="3789365"/>
              <a:ext cx="959710" cy="830997"/>
            </a:xfrm>
            <a:prstGeom prst="rect">
              <a:avLst/>
            </a:prstGeom>
            <a:solidFill>
              <a:srgbClr val="FCF7FB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URQMD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charged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000090"/>
                  </a:solidFill>
                </a:rPr>
                <a:t>b&lt;11 </a:t>
              </a:r>
              <a:r>
                <a:rPr lang="en-US" sz="1600" dirty="0" err="1">
                  <a:solidFill>
                    <a:srgbClr val="000090"/>
                  </a:solidFill>
                </a:rPr>
                <a:t>fm</a:t>
              </a:r>
              <a:endParaRPr lang="ru-RU" sz="1600" dirty="0">
                <a:solidFill>
                  <a:srgbClr val="000090"/>
                </a:solidFill>
              </a:endParaRPr>
            </a:p>
          </p:txBody>
        </p:sp>
        <p:sp>
          <p:nvSpPr>
            <p:cNvPr id="65" name="TextBox 8"/>
            <p:cNvSpPr txBox="1">
              <a:spLocks noChangeArrowheads="1"/>
            </p:cNvSpPr>
            <p:nvPr/>
          </p:nvSpPr>
          <p:spPr bwMode="auto">
            <a:xfrm rot="-5400000">
              <a:off x="-102393" y="4006056"/>
              <a:ext cx="7874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700">
                  <a:latin typeface="Calibri" panose="020F0502020204030204" pitchFamily="34" charset="0"/>
                </a:rPr>
                <a:t>dN/d</a:t>
              </a:r>
              <a:r>
                <a:rPr lang="en-US" altLang="ru-RU" sz="1700">
                  <a:latin typeface="Symbol" panose="05050102010706020507" pitchFamily="18" charset="2"/>
                </a:rPr>
                <a:t>h</a:t>
              </a:r>
              <a:endParaRPr lang="ru-RU" altLang="ru-RU" sz="1700">
                <a:latin typeface="Calibri" panose="020F0502020204030204" pitchFamily="34" charset="0"/>
              </a:endParaRPr>
            </a:p>
          </p:txBody>
        </p:sp>
        <p:sp>
          <p:nvSpPr>
            <p:cNvPr id="66" name="TextBox 76"/>
            <p:cNvSpPr txBox="1">
              <a:spLocks noChangeArrowheads="1"/>
            </p:cNvSpPr>
            <p:nvPr/>
          </p:nvSpPr>
          <p:spPr bwMode="auto">
            <a:xfrm>
              <a:off x="2911474" y="5078413"/>
              <a:ext cx="69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 dirty="0" err="1" smtClean="0">
                  <a:solidFill>
                    <a:srgbClr val="FF0000"/>
                  </a:solidFill>
                </a:rPr>
                <a:t>ECal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2025743" y="5390491"/>
            <a:ext cx="31613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ru-RU" sz="1700" dirty="0">
                <a:latin typeface="Symbol" panose="05050102010706020507" pitchFamily="18" charset="2"/>
              </a:rPr>
              <a:t>h</a:t>
            </a:r>
            <a:endParaRPr lang="ru-RU" altLang="ru-RU" sz="1700" dirty="0">
              <a:latin typeface="Calibri" panose="020F0502020204030204" pitchFamily="34" charset="0"/>
            </a:endParaRPr>
          </a:p>
        </p:txBody>
      </p:sp>
      <p:sp>
        <p:nvSpPr>
          <p:cNvPr id="69" name="Прямоугольник 64"/>
          <p:cNvSpPr/>
          <p:nvPr/>
        </p:nvSpPr>
        <p:spPr>
          <a:xfrm>
            <a:off x="1895568" y="3348968"/>
            <a:ext cx="571500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67"/>
          <p:cNvSpPr/>
          <p:nvPr/>
        </p:nvSpPr>
        <p:spPr>
          <a:xfrm>
            <a:off x="1928906" y="3922053"/>
            <a:ext cx="511174" cy="47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69"/>
          <p:cNvSpPr/>
          <p:nvPr/>
        </p:nvSpPr>
        <p:spPr>
          <a:xfrm>
            <a:off x="1317719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1"/>
          <p:cNvSpPr/>
          <p:nvPr/>
        </p:nvSpPr>
        <p:spPr>
          <a:xfrm>
            <a:off x="2603594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2"/>
          <p:cNvSpPr/>
          <p:nvPr/>
        </p:nvSpPr>
        <p:spPr>
          <a:xfrm>
            <a:off x="1174843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3"/>
          <p:cNvSpPr/>
          <p:nvPr/>
        </p:nvSpPr>
        <p:spPr>
          <a:xfrm>
            <a:off x="2817905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TextBox 75"/>
          <p:cNvSpPr txBox="1">
            <a:spLocks noChangeArrowheads="1"/>
          </p:cNvSpPr>
          <p:nvPr/>
        </p:nvSpPr>
        <p:spPr bwMode="auto">
          <a:xfrm>
            <a:off x="1855881" y="3010828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90"/>
                </a:solidFill>
              </a:rPr>
              <a:t>TPC</a:t>
            </a:r>
            <a:endParaRPr lang="ru-RU" altLang="ru-RU" b="1" dirty="0">
              <a:solidFill>
                <a:srgbClr val="000090"/>
              </a:solidFill>
            </a:endParaRPr>
          </a:p>
        </p:txBody>
      </p:sp>
      <p:cxnSp>
        <p:nvCxnSpPr>
          <p:cNvPr id="78" name="Прямая со стрелкой 78"/>
          <p:cNvCxnSpPr/>
          <p:nvPr/>
        </p:nvCxnSpPr>
        <p:spPr>
          <a:xfrm flipH="1">
            <a:off x="2475007" y="3950628"/>
            <a:ext cx="406398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9"/>
          <p:cNvSpPr txBox="1">
            <a:spLocks noChangeArrowheads="1"/>
          </p:cNvSpPr>
          <p:nvPr/>
        </p:nvSpPr>
        <p:spPr bwMode="auto">
          <a:xfrm>
            <a:off x="1927317" y="4501492"/>
            <a:ext cx="687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0090"/>
                </a:solidFill>
              </a:rPr>
              <a:t>FFD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sp>
        <p:nvSpPr>
          <p:cNvPr id="80" name="TextBox 81"/>
          <p:cNvSpPr txBox="1">
            <a:spLocks noChangeArrowheads="1"/>
          </p:cNvSpPr>
          <p:nvPr/>
        </p:nvSpPr>
        <p:spPr bwMode="auto">
          <a:xfrm>
            <a:off x="1833656" y="4799942"/>
            <a:ext cx="785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err="1">
                <a:solidFill>
                  <a:srgbClr val="000090"/>
                </a:solidFill>
              </a:rPr>
              <a:t>FHCal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cxnSp>
        <p:nvCxnSpPr>
          <p:cNvPr id="81" name="Прямая со стрелкой 82"/>
          <p:cNvCxnSpPr>
            <a:stCxn id="80" idx="3"/>
          </p:cNvCxnSpPr>
          <p:nvPr/>
        </p:nvCxnSpPr>
        <p:spPr>
          <a:xfrm flipV="1">
            <a:off x="2619469" y="48237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2"/>
          <p:cNvCxnSpPr/>
          <p:nvPr/>
        </p:nvCxnSpPr>
        <p:spPr>
          <a:xfrm>
            <a:off x="1924983" y="3679167"/>
            <a:ext cx="513509" cy="0"/>
          </a:xfrm>
          <a:prstGeom prst="line">
            <a:avLst/>
          </a:prstGeom>
          <a:ln w="47625">
            <a:solidFill>
              <a:srgbClr val="00009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1805" y="3469042"/>
            <a:ext cx="718768" cy="37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TOF</a:t>
            </a:r>
            <a:endParaRPr lang="ru-RU" b="1" dirty="0">
              <a:solidFill>
                <a:srgbClr val="000090"/>
              </a:solidFill>
            </a:endParaRPr>
          </a:p>
        </p:txBody>
      </p:sp>
      <p:cxnSp>
        <p:nvCxnSpPr>
          <p:cNvPr id="84" name="Прямая со стрелкой 82"/>
          <p:cNvCxnSpPr/>
          <p:nvPr/>
        </p:nvCxnSpPr>
        <p:spPr>
          <a:xfrm flipH="1" flipV="1">
            <a:off x="1370105" y="47983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82"/>
          <p:cNvCxnSpPr/>
          <p:nvPr/>
        </p:nvCxnSpPr>
        <p:spPr>
          <a:xfrm flipV="1">
            <a:off x="2454369" y="45316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82"/>
          <p:cNvCxnSpPr/>
          <p:nvPr/>
        </p:nvCxnSpPr>
        <p:spPr>
          <a:xfrm flipH="1" flipV="1">
            <a:off x="1586005" y="45189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82"/>
          <p:cNvCxnSpPr/>
          <p:nvPr/>
        </p:nvCxnSpPr>
        <p:spPr>
          <a:xfrm flipV="1">
            <a:off x="1541555" y="3687103"/>
            <a:ext cx="36195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"/>
          <p:cNvSpPr txBox="1">
            <a:spLocks noChangeArrowheads="1"/>
          </p:cNvSpPr>
          <p:nvPr/>
        </p:nvSpPr>
        <p:spPr bwMode="auto">
          <a:xfrm>
            <a:off x="1349448" y="2049549"/>
            <a:ext cx="1644474" cy="400110"/>
          </a:xfrm>
          <a:prstGeom prst="rect">
            <a:avLst/>
          </a:prstGeom>
          <a:solidFill>
            <a:srgbClr val="FFFEF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acceptance</a:t>
            </a:r>
            <a:endParaRPr lang="ru-RU" altLang="ru-RU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27105" y="2004353"/>
            <a:ext cx="3489326" cy="2143125"/>
            <a:chOff x="533400" y="3035300"/>
            <a:chExt cx="3489326" cy="2143125"/>
          </a:xfrm>
        </p:grpSpPr>
        <p:sp>
          <p:nvSpPr>
            <p:cNvPr id="96" name="Прямоугольник 67"/>
            <p:cNvSpPr/>
            <p:nvPr/>
          </p:nvSpPr>
          <p:spPr>
            <a:xfrm>
              <a:off x="1816099" y="5111750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Прямоугольник 67"/>
            <p:cNvSpPr/>
            <p:nvPr/>
          </p:nvSpPr>
          <p:spPr>
            <a:xfrm>
              <a:off x="2724149" y="5127625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8" name="Прямая соединительная линия 2"/>
            <p:cNvCxnSpPr/>
            <p:nvPr/>
          </p:nvCxnSpPr>
          <p:spPr>
            <a:xfrm>
              <a:off x="175820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2"/>
            <p:cNvCxnSpPr/>
            <p:nvPr/>
          </p:nvCxnSpPr>
          <p:spPr>
            <a:xfrm>
              <a:off x="270435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2"/>
            <p:cNvCxnSpPr/>
            <p:nvPr/>
          </p:nvCxnSpPr>
          <p:spPr>
            <a:xfrm>
              <a:off x="2676525" y="4543425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2"/>
            <p:cNvCxnSpPr/>
            <p:nvPr/>
          </p:nvCxnSpPr>
          <p:spPr>
            <a:xfrm>
              <a:off x="1803400" y="4533900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TextBox 75"/>
            <p:cNvSpPr txBox="1">
              <a:spLocks noChangeArrowheads="1"/>
            </p:cNvSpPr>
            <p:nvPr/>
          </p:nvSpPr>
          <p:spPr bwMode="auto">
            <a:xfrm>
              <a:off x="3308351" y="4352925"/>
              <a:ext cx="7143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3366FF"/>
                  </a:solidFill>
                </a:rPr>
                <a:t>CPC</a:t>
              </a:r>
              <a:endParaRPr lang="ru-RU" altLang="ru-RU" b="1" dirty="0">
                <a:solidFill>
                  <a:srgbClr val="3366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3400" y="3035300"/>
              <a:ext cx="947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stage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II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 bwMode="auto">
          <a:xfrm>
            <a:off x="228600" y="1335088"/>
            <a:ext cx="7480300" cy="400110"/>
          </a:xfrm>
          <a:prstGeom prst="rect">
            <a:avLst/>
          </a:prstGeom>
          <a:solidFill>
            <a:srgbClr val="EEF3FF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stage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2023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  + ITS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EndCap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(CPC, Straw, TOF, ECAL)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" name="Прямоугольник 25"/>
          <p:cNvSpPr/>
          <p:nvPr/>
        </p:nvSpPr>
        <p:spPr>
          <a:xfrm>
            <a:off x="5057775" y="3478213"/>
            <a:ext cx="252413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Прямоугольник 26"/>
          <p:cNvSpPr/>
          <p:nvPr/>
        </p:nvSpPr>
        <p:spPr>
          <a:xfrm>
            <a:off x="7056438" y="3478213"/>
            <a:ext cx="250825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Прямоугольник 27"/>
          <p:cNvSpPr/>
          <p:nvPr/>
        </p:nvSpPr>
        <p:spPr>
          <a:xfrm>
            <a:off x="4643438" y="3198813"/>
            <a:ext cx="252412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Прямоугольник 28"/>
          <p:cNvSpPr/>
          <p:nvPr/>
        </p:nvSpPr>
        <p:spPr>
          <a:xfrm>
            <a:off x="7451725" y="3198813"/>
            <a:ext cx="252413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0" name="Прямая со стрелкой 30"/>
          <p:cNvCxnSpPr/>
          <p:nvPr/>
        </p:nvCxnSpPr>
        <p:spPr>
          <a:xfrm rot="2580000">
            <a:off x="4176713" y="2938463"/>
            <a:ext cx="1366837" cy="5048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32"/>
          <p:cNvCxnSpPr/>
          <p:nvPr/>
        </p:nvCxnSpPr>
        <p:spPr>
          <a:xfrm rot="1740000">
            <a:off x="4248150" y="2686050"/>
            <a:ext cx="792163" cy="9731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106613"/>
            <a:ext cx="51466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91"/>
          <p:cNvGrpSpPr>
            <a:grpSpLocks/>
          </p:cNvGrpSpPr>
          <p:nvPr/>
        </p:nvGrpSpPr>
        <p:grpSpPr bwMode="auto">
          <a:xfrm>
            <a:off x="4559300" y="3454400"/>
            <a:ext cx="3302000" cy="1854200"/>
            <a:chOff x="4572000" y="2209800"/>
            <a:chExt cx="3302000" cy="1854200"/>
          </a:xfrm>
        </p:grpSpPr>
        <p:grpSp>
          <p:nvGrpSpPr>
            <p:cNvPr id="107" name="Group 88"/>
            <p:cNvGrpSpPr>
              <a:grpSpLocks/>
            </p:cNvGrpSpPr>
            <p:nvPr/>
          </p:nvGrpSpPr>
          <p:grpSpPr bwMode="auto">
            <a:xfrm>
              <a:off x="4572000" y="2209800"/>
              <a:ext cx="731519" cy="1854200"/>
              <a:chOff x="4572000" y="2209800"/>
              <a:chExt cx="731519" cy="18542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4572000" y="22098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62500" y="24907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5720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7752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2451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2578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67300" y="24907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800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1435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43500" y="32019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9403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403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89"/>
            <p:cNvGrpSpPr>
              <a:grpSpLocks/>
            </p:cNvGrpSpPr>
            <p:nvPr/>
          </p:nvGrpSpPr>
          <p:grpSpPr bwMode="auto">
            <a:xfrm>
              <a:off x="7137400" y="2222500"/>
              <a:ext cx="736600" cy="1841500"/>
              <a:chOff x="7137400" y="2222500"/>
              <a:chExt cx="736600" cy="18415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670800" y="22225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6835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05700" y="25034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184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374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374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25034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2136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200900" y="32146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660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3660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9" name="Group 90"/>
            <p:cNvGrpSpPr>
              <a:grpSpLocks/>
            </p:cNvGrpSpPr>
            <p:nvPr/>
          </p:nvGrpSpPr>
          <p:grpSpPr bwMode="auto">
            <a:xfrm>
              <a:off x="5614193" y="3010694"/>
              <a:ext cx="1243806" cy="240506"/>
              <a:chOff x="5614193" y="3010694"/>
              <a:chExt cx="1243806" cy="24050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918200" y="30480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918200" y="30861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918200" y="32004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918200" y="32385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800000" flipH="1">
                <a:off x="5791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800000" flipH="1">
                <a:off x="5791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800000" flipH="1">
                <a:off x="5690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800000" flipH="1">
                <a:off x="56903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800000" flipH="1">
                <a:off x="55760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800000" flipH="1">
                <a:off x="55760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800000" flipH="1">
                <a:off x="6579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800000" flipH="1">
                <a:off x="6680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800000" flipH="1">
                <a:off x="6807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800000" flipH="1">
                <a:off x="65793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800000" flipH="1">
                <a:off x="66809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800000" flipH="1">
                <a:off x="6807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8394700" y="4495800"/>
            <a:ext cx="69338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432800" y="4813300"/>
            <a:ext cx="533657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FFD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241300" y="700088"/>
            <a:ext cx="6604000" cy="400110"/>
          </a:xfrm>
          <a:prstGeom prst="rect">
            <a:avLst/>
          </a:prstGeom>
          <a:solidFill>
            <a:srgbClr val="FCF7FB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90"/>
                </a:solidFill>
              </a:rPr>
              <a:t>stage I:</a:t>
            </a:r>
            <a:r>
              <a:rPr lang="en-US" sz="2000" b="1" dirty="0" smtClean="0">
                <a:solidFill>
                  <a:srgbClr val="000090"/>
                </a:solidFill>
              </a:rPr>
              <a:t>         TPC, TOF, ECAL, </a:t>
            </a:r>
            <a:r>
              <a:rPr lang="en-US" sz="2000" b="1" dirty="0" err="1" smtClean="0">
                <a:solidFill>
                  <a:srgbClr val="000090"/>
                </a:solidFill>
              </a:rPr>
              <a:t>FHCal</a:t>
            </a:r>
            <a:r>
              <a:rPr lang="en-US" sz="2000" b="1" dirty="0" smtClean="0">
                <a:solidFill>
                  <a:srgbClr val="000090"/>
                </a:solidFill>
              </a:rPr>
              <a:t>, FFD</a:t>
            </a:r>
            <a:endParaRPr lang="ru-RU" sz="2000" b="1" dirty="0" smtClean="0">
              <a:solidFill>
                <a:srgbClr val="000090"/>
              </a:solidFill>
            </a:endParaRPr>
          </a:p>
        </p:txBody>
      </p:sp>
      <p:sp>
        <p:nvSpPr>
          <p:cNvPr id="153" name="TextBox 11"/>
          <p:cNvSpPr txBox="1">
            <a:spLocks noChangeArrowheads="1"/>
          </p:cNvSpPr>
          <p:nvPr/>
        </p:nvSpPr>
        <p:spPr bwMode="auto">
          <a:xfrm>
            <a:off x="107577" y="5993653"/>
            <a:ext cx="4061012" cy="400110"/>
          </a:xfrm>
          <a:prstGeom prst="rect">
            <a:avLst/>
          </a:prstGeom>
          <a:solidFill>
            <a:srgbClr val="9DF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C1167"/>
                </a:solidFill>
              </a:rPr>
              <a:t>stage 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put in operation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in 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2022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570256" y="2385353"/>
            <a:ext cx="1686217" cy="646331"/>
            <a:chOff x="3117851" y="2387600"/>
            <a:chExt cx="1686217" cy="646331"/>
          </a:xfrm>
        </p:grpSpPr>
        <p:sp>
          <p:nvSpPr>
            <p:cNvPr id="155" name="TextBox 154"/>
            <p:cNvSpPr txBox="1"/>
            <p:nvPr/>
          </p:nvSpPr>
          <p:spPr>
            <a:xfrm>
              <a:off x="3117851" y="2387600"/>
              <a:ext cx="16862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90"/>
                  </a:solidFill>
                </a:rPr>
                <a:t>       11 A GeV</a:t>
              </a:r>
            </a:p>
            <a:p>
              <a:pPr algn="r"/>
              <a:r>
                <a:rPr lang="en-US" dirty="0">
                  <a:solidFill>
                    <a:srgbClr val="000090"/>
                  </a:solidFill>
                </a:rPr>
                <a:t>4</a:t>
              </a:r>
              <a:r>
                <a:rPr lang="en-US" dirty="0" smtClean="0">
                  <a:solidFill>
                    <a:srgbClr val="000090"/>
                  </a:solidFill>
                </a:rPr>
                <a:t> A GeV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302000" y="2578100"/>
              <a:ext cx="406400" cy="0"/>
            </a:xfrm>
            <a:prstGeom prst="line">
              <a:avLst/>
            </a:prstGeom>
            <a:ln w="38100" cmpd="sng">
              <a:solidFill>
                <a:srgbClr val="FF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14700" y="2870200"/>
              <a:ext cx="406400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 anchor="b"/>
          <a:lstStyle/>
          <a:p>
            <a:fld id="{9A4D39EF-AC8C-DB42-8F31-8A54AA683B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7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3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Beams and detectors at NICA at Stage-1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NICA beams: </a:t>
            </a:r>
            <a:r>
              <a:rPr lang="en-US" dirty="0" err="1" smtClean="0"/>
              <a:t>Bi+Bi</a:t>
            </a:r>
            <a:r>
              <a:rPr lang="en-US" dirty="0" smtClean="0"/>
              <a:t>, </a:t>
            </a:r>
            <a:r>
              <a:rPr lang="en-US" dirty="0" err="1" smtClean="0"/>
              <a:t>Pb+Pb</a:t>
            </a:r>
            <a:r>
              <a:rPr lang="en-US" dirty="0" smtClean="0"/>
              <a:t> or </a:t>
            </a:r>
            <a:r>
              <a:rPr lang="en-US" dirty="0" err="1" smtClean="0"/>
              <a:t>Au+Au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discussion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day </a:t>
            </a:r>
            <a:r>
              <a:rPr lang="en-US" dirty="0" smtClean="0"/>
              <a:t>physics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For PWG-1 – Global observables could  come from: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</a:rPr>
              <a:t>TPC</a:t>
            </a:r>
            <a:r>
              <a:rPr lang="en-US" b="1" dirty="0">
                <a:solidFill>
                  <a:srgbClr val="000090"/>
                </a:solidFill>
              </a:rPr>
              <a:t>, TOF, ECAL, </a:t>
            </a:r>
            <a:r>
              <a:rPr lang="en-US" b="1" dirty="0" err="1">
                <a:solidFill>
                  <a:srgbClr val="FF0000"/>
                </a:solidFill>
              </a:rPr>
              <a:t>FHCal</a:t>
            </a:r>
            <a:r>
              <a:rPr lang="en-US" b="1" dirty="0">
                <a:solidFill>
                  <a:srgbClr val="000090"/>
                </a:solidFill>
              </a:rPr>
              <a:t>, FFD</a:t>
            </a:r>
            <a:endParaRPr lang="ru-RU" b="1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5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399" y="14176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0435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Физика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-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6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399" y="14176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1000"/>
            <a:ext cx="40894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2235200"/>
            <a:ext cx="71247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2809461"/>
            <a:ext cx="9144000" cy="6957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5000" y="3937000"/>
            <a:ext cx="789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 The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baseline="30000" dirty="0">
                <a:solidFill>
                  <a:srgbClr val="FF0000"/>
                </a:solidFill>
              </a:rPr>
              <a:t>st</a:t>
            </a:r>
            <a:r>
              <a:rPr lang="en-US" sz="3200" dirty="0">
                <a:solidFill>
                  <a:srgbClr val="FF0000"/>
                </a:solidFill>
              </a:rPr>
              <a:t> day physics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 NICA </a:t>
            </a:r>
            <a:r>
              <a:rPr lang="en-US" sz="3200" dirty="0">
                <a:solidFill>
                  <a:srgbClr val="FF0000"/>
                </a:solidFill>
              </a:rPr>
              <a:t>beams: </a:t>
            </a:r>
            <a:r>
              <a:rPr lang="en-US" sz="3200" dirty="0" err="1">
                <a:solidFill>
                  <a:srgbClr val="FF0000"/>
                </a:solidFill>
              </a:rPr>
              <a:t>Bi+Bi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Pb+Pb</a:t>
            </a:r>
            <a:r>
              <a:rPr lang="en-US" sz="3200" dirty="0">
                <a:solidFill>
                  <a:srgbClr val="FF0000"/>
                </a:solidFill>
              </a:rPr>
              <a:t> or </a:t>
            </a:r>
            <a:r>
              <a:rPr lang="en-US" sz="3200" dirty="0" err="1">
                <a:solidFill>
                  <a:srgbClr val="FF0000"/>
                </a:solidFill>
              </a:rPr>
              <a:t>Au+Au</a:t>
            </a:r>
            <a:r>
              <a:rPr lang="en-US" sz="3200" dirty="0">
                <a:solidFill>
                  <a:srgbClr val="FF0000"/>
                </a:solidFill>
              </a:rPr>
              <a:t>  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                                                     discussion</a:t>
            </a:r>
          </a:p>
        </p:txBody>
      </p:sp>
    </p:spTree>
    <p:extLst>
      <p:ext uri="{BB962C8B-B14F-4D97-AF65-F5344CB8AC3E}">
        <p14:creationId xmlns:p14="http://schemas.microsoft.com/office/powerpoint/2010/main" val="60951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Some interesting results reported 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Topics: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Direct flow and centrality (</a:t>
            </a:r>
            <a:r>
              <a:rPr lang="en-US" dirty="0" err="1" smtClean="0">
                <a:solidFill>
                  <a:srgbClr val="0000FF"/>
                </a:solidFill>
              </a:rPr>
              <a:t>Arkadiy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Taranenko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Centrality and event plane resolution (</a:t>
            </a:r>
            <a:r>
              <a:rPr lang="en-US" dirty="0" err="1" smtClean="0"/>
              <a:t>Eleazar</a:t>
            </a:r>
            <a:r>
              <a:rPr lang="en-US" dirty="0" smtClean="0"/>
              <a:t> </a:t>
            </a:r>
            <a:r>
              <a:rPr lang="en-US" dirty="0" err="1"/>
              <a:t>Cuautle</a:t>
            </a:r>
            <a:r>
              <a:rPr lang="en-US" dirty="0"/>
              <a:t> </a:t>
            </a:r>
            <a:r>
              <a:rPr lang="en-US" dirty="0" smtClean="0"/>
              <a:t>Flores)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/>
              <a:t>Software Developments for </a:t>
            </a:r>
            <a:r>
              <a:rPr lang="en-US" dirty="0" err="1"/>
              <a:t>Femtoscopic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Analysis and Data </a:t>
            </a:r>
            <a:r>
              <a:rPr lang="en-US" dirty="0" smtClean="0"/>
              <a:t>Storage (Grigory </a:t>
            </a:r>
            <a:r>
              <a:rPr lang="en-US" dirty="0"/>
              <a:t>Nigmatkulov1, </a:t>
            </a:r>
            <a:r>
              <a:rPr lang="en-US" dirty="0" err="1"/>
              <a:t>Pavel</a:t>
            </a:r>
            <a:r>
              <a:rPr lang="en-US" dirty="0"/>
              <a:t> </a:t>
            </a:r>
            <a:r>
              <a:rPr lang="en-US" dirty="0" smtClean="0"/>
              <a:t>Batyuk2)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Физика</a:t>
            </a:r>
            <a:r>
              <a:rPr lang="en-US" dirty="0" smtClean="0">
                <a:solidFill>
                  <a:srgbClr val="0000FF"/>
                </a:solidFill>
              </a:rPr>
              <a:t>/PWG-3/Flows</a:t>
            </a:r>
            <a:r>
              <a:rPr lang="en-US" sz="1800" dirty="0" smtClean="0">
                <a:solidFill>
                  <a:srgbClr val="0000FF"/>
                </a:solidFill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</a:rPr>
              <a:t>Arkadiy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Taranenko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278" b="1278"/>
          <a:stretch>
            <a:fillRect/>
          </a:stretch>
        </p:blipFill>
        <p:spPr>
          <a:xfrm>
            <a:off x="-1" y="1252538"/>
            <a:ext cx="9019929" cy="49606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8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399" y="11890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222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Физика</a:t>
            </a:r>
            <a:r>
              <a:rPr lang="en-US" dirty="0" smtClean="0">
                <a:solidFill>
                  <a:srgbClr val="0000FF"/>
                </a:solidFill>
              </a:rPr>
              <a:t>/PWG-3/Flows</a:t>
            </a:r>
            <a:r>
              <a:rPr lang="en-US" sz="1800" dirty="0" smtClean="0">
                <a:solidFill>
                  <a:srgbClr val="0000FF"/>
                </a:solidFill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</a:rPr>
              <a:t>Arkadiy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Taranenko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9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399" y="11890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798" b="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804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8570</TotalTime>
  <Words>586</Words>
  <Application>Microsoft Macintosh PowerPoint</Application>
  <PresentationFormat>On-screen Show (4:3)</PresentationFormat>
  <Paragraphs>119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</vt:lpstr>
      <vt:lpstr>  Layout </vt:lpstr>
      <vt:lpstr>Reports at the MPD April meeting (slides and audio) are available </vt:lpstr>
      <vt:lpstr>PowerPoint Presentation</vt:lpstr>
      <vt:lpstr>Beams and detectors at NICA at Stage-1</vt:lpstr>
      <vt:lpstr>Физика</vt:lpstr>
      <vt:lpstr>Some interesting results reported  </vt:lpstr>
      <vt:lpstr>Физика/PWG-3/Flows (Arkadiy Taranenko)</vt:lpstr>
      <vt:lpstr>Физика/PWG-3/Flows (Arkadiy Taranenko)</vt:lpstr>
      <vt:lpstr>Физика/PWG-3/Flows (Arkadiy Taranenko)</vt:lpstr>
      <vt:lpstr>PowerPoint Presentation</vt:lpstr>
      <vt:lpstr>G,].Ni</vt:lpstr>
      <vt:lpstr>PowerPoint Presentation</vt:lpstr>
      <vt:lpstr>Software Developments for Femtoscopic Analysis and Data Storage (Grigory Nigmatkulov1, Pavel Batyuk2) </vt:lpstr>
      <vt:lpstr>All approaches mentions above</vt:lpstr>
      <vt:lpstr>A package to perform centrality classes definition/selection  for the MPDRoot framework</vt:lpstr>
      <vt:lpstr>Sandard Glauber and MGM calculations for Au+Au collisions at NICA energies: fluctuation in Ncoll and Npart</vt:lpstr>
      <vt:lpstr> From Grigory Nigmatkulov report:</vt:lpstr>
      <vt:lpstr>It is interesting to check with different MC event-generators  and with the focus on the number of Ncoll:</vt:lpstr>
      <vt:lpstr>PowerPoint Presentation</vt:lpstr>
      <vt:lpstr>Charge particle density at midrapidity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MPD/NICA PWG1 Global Observables</dc:title>
  <dc:subject/>
  <dc:creator>Grigory</dc:creator>
  <cp:keywords/>
  <dc:description/>
  <cp:lastModifiedBy>Grigory</cp:lastModifiedBy>
  <cp:revision>213</cp:revision>
  <dcterms:created xsi:type="dcterms:W3CDTF">2019-07-22T20:16:05Z</dcterms:created>
  <dcterms:modified xsi:type="dcterms:W3CDTF">2020-04-30T13:09:57Z</dcterms:modified>
  <cp:category/>
</cp:coreProperties>
</file>