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1"/>
  </p:notesMasterIdLst>
  <p:sldIdLst>
    <p:sldId id="256" r:id="rId3"/>
    <p:sldId id="258" r:id="rId4"/>
    <p:sldId id="315" r:id="rId5"/>
    <p:sldId id="259" r:id="rId6"/>
    <p:sldId id="289" r:id="rId7"/>
    <p:sldId id="260" r:id="rId8"/>
    <p:sldId id="263" r:id="rId9"/>
    <p:sldId id="290" r:id="rId10"/>
    <p:sldId id="291" r:id="rId11"/>
    <p:sldId id="306" r:id="rId12"/>
    <p:sldId id="292" r:id="rId13"/>
    <p:sldId id="294" r:id="rId14"/>
    <p:sldId id="264" r:id="rId15"/>
    <p:sldId id="268" r:id="rId16"/>
    <p:sldId id="295" r:id="rId17"/>
    <p:sldId id="296" r:id="rId18"/>
    <p:sldId id="273" r:id="rId19"/>
    <p:sldId id="298" r:id="rId20"/>
    <p:sldId id="299" r:id="rId21"/>
    <p:sldId id="300" r:id="rId22"/>
    <p:sldId id="297" r:id="rId23"/>
    <p:sldId id="274" r:id="rId24"/>
    <p:sldId id="269" r:id="rId25"/>
    <p:sldId id="302" r:id="rId26"/>
    <p:sldId id="316" r:id="rId27"/>
    <p:sldId id="303" r:id="rId28"/>
    <p:sldId id="270" r:id="rId29"/>
    <p:sldId id="304" r:id="rId30"/>
    <p:sldId id="307" r:id="rId31"/>
    <p:sldId id="271" r:id="rId32"/>
    <p:sldId id="275" r:id="rId33"/>
    <p:sldId id="277" r:id="rId34"/>
    <p:sldId id="308" r:id="rId35"/>
    <p:sldId id="272" r:id="rId36"/>
    <p:sldId id="280" r:id="rId37"/>
    <p:sldId id="281" r:id="rId38"/>
    <p:sldId id="282" r:id="rId39"/>
    <p:sldId id="266" r:id="rId40"/>
    <p:sldId id="285" r:id="rId41"/>
    <p:sldId id="278" r:id="rId42"/>
    <p:sldId id="309" r:id="rId43"/>
    <p:sldId id="287" r:id="rId44"/>
    <p:sldId id="310" r:id="rId45"/>
    <p:sldId id="313" r:id="rId46"/>
    <p:sldId id="311" r:id="rId47"/>
    <p:sldId id="314" r:id="rId48"/>
    <p:sldId id="286" r:id="rId49"/>
    <p:sldId id="288" r:id="rId50"/>
  </p:sldIdLst>
  <p:sldSz cx="9144000" cy="6858000" type="screen4x3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4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5F924-6361-4F8D-BAEF-F99B7500DAF3}" type="datetimeFigureOut">
              <a:rPr lang="de-DE" smtClean="0"/>
              <a:t>13.05.2020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CBB54-5A4A-4E7F-A575-B6E6812E17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467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6CBB54-5A4A-4E7F-A575-B6E6812E1780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8119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252000" y="-16072920"/>
            <a:ext cx="6642000" cy="424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252000" y="-16072920"/>
            <a:ext cx="6642000" cy="424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body"/>
          </p:nvPr>
        </p:nvSpPr>
        <p:spPr>
          <a:xfrm>
            <a:off x="457200" y="2736000"/>
            <a:ext cx="8229240" cy="28458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28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9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026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54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7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18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13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1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5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1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5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1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5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10" b="0" strike="noStrike" spc="-1">
                <a:latin typeface="Arial"/>
              </a:rPr>
              <a:t>Seventh Outline Level</a:t>
            </a:r>
          </a:p>
        </p:txBody>
      </p:sp>
      <p:sp>
        <p:nvSpPr>
          <p:cNvPr id="10" name="CustomShape 2"/>
          <p:cNvSpPr/>
          <p:nvPr/>
        </p:nvSpPr>
        <p:spPr>
          <a:xfrm>
            <a:off x="252000" y="198000"/>
            <a:ext cx="8640000" cy="144000"/>
          </a:xfrm>
          <a:prstGeom prst="rect">
            <a:avLst/>
          </a:prstGeom>
          <a:solidFill>
            <a:srgbClr val="111785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ine 3"/>
          <p:cNvSpPr/>
          <p:nvPr/>
        </p:nvSpPr>
        <p:spPr>
          <a:xfrm>
            <a:off x="252000" y="6357600"/>
            <a:ext cx="8640000" cy="0"/>
          </a:xfrm>
          <a:prstGeom prst="line">
            <a:avLst/>
          </a:prstGeom>
          <a:ln w="14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TextShape 4"/>
          <p:cNvSpPr txBox="1"/>
          <p:nvPr/>
        </p:nvSpPr>
        <p:spPr>
          <a:xfrm>
            <a:off x="255600" y="6490800"/>
            <a:ext cx="7303680" cy="230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de-DE" sz="10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12.03.2020  |  BM@N Analysis Meeting  |  Julian </a:t>
            </a: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Kahlbow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 |  </a:t>
            </a:r>
            <a:fld id="{22E3A245-7031-4976-B96D-682AC18AAD77}" type="slidenum">
              <a:rPr lang="de-DE" sz="1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‹#›</a:t>
            </a:fld>
            <a:endParaRPr lang="de-DE" sz="1000" b="0" strike="noStrike" spc="-1" dirty="0">
              <a:latin typeface="Arial"/>
            </a:endParaRPr>
          </a:p>
        </p:txBody>
      </p:sp>
      <p:sp>
        <p:nvSpPr>
          <p:cNvPr id="4" name="CustomShape 5"/>
          <p:cNvSpPr/>
          <p:nvPr/>
        </p:nvSpPr>
        <p:spPr>
          <a:xfrm>
            <a:off x="252000" y="374400"/>
            <a:ext cx="8640000" cy="2088000"/>
          </a:xfrm>
          <a:prstGeom prst="rect">
            <a:avLst/>
          </a:prstGeom>
          <a:solidFill>
            <a:srgbClr val="111785"/>
          </a:solidFill>
          <a:ln>
            <a:solidFill>
              <a:srgbClr val="9C1C2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Line 6"/>
          <p:cNvSpPr/>
          <p:nvPr/>
        </p:nvSpPr>
        <p:spPr>
          <a:xfrm>
            <a:off x="252000" y="2462400"/>
            <a:ext cx="8640000" cy="0"/>
          </a:xfrm>
          <a:prstGeom prst="line">
            <a:avLst/>
          </a:prstGeom>
          <a:ln w="14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7"/>
          <p:cNvSpPr/>
          <p:nvPr/>
        </p:nvSpPr>
        <p:spPr>
          <a:xfrm>
            <a:off x="252000" y="374400"/>
            <a:ext cx="8640000" cy="0"/>
          </a:xfrm>
          <a:prstGeom prst="line">
            <a:avLst/>
          </a:prstGeom>
          <a:ln w="14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360000" y="446760"/>
            <a:ext cx="6642000" cy="9248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2400" b="1" strike="noStrike" spc="-1">
                <a:solidFill>
                  <a:srgbClr val="FFFFFF"/>
                </a:solidFill>
                <a:latin typeface="Arial"/>
              </a:rPr>
              <a:t>Format des Titeltextes durch Klicken bearbeiten</a:t>
            </a:r>
          </a:p>
        </p:txBody>
      </p:sp>
      <p:pic>
        <p:nvPicPr>
          <p:cNvPr id="8" name="Grafik 7"/>
          <p:cNvPicPr/>
          <p:nvPr/>
        </p:nvPicPr>
        <p:blipFill>
          <a:blip r:embed="rId14"/>
          <a:stretch/>
        </p:blipFill>
        <p:spPr>
          <a:xfrm>
            <a:off x="7146360" y="760320"/>
            <a:ext cx="2006280" cy="81252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252000" y="-1607292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de-DE" sz="2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47" name="Line 3"/>
          <p:cNvSpPr/>
          <p:nvPr/>
        </p:nvSpPr>
        <p:spPr>
          <a:xfrm>
            <a:off x="252000" y="6357600"/>
            <a:ext cx="8640000" cy="0"/>
          </a:xfrm>
          <a:prstGeom prst="line">
            <a:avLst/>
          </a:prstGeom>
          <a:ln w="144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TextShape 4"/>
          <p:cNvSpPr txBox="1"/>
          <p:nvPr/>
        </p:nvSpPr>
        <p:spPr>
          <a:xfrm>
            <a:off x="255600" y="6490800"/>
            <a:ext cx="7303680" cy="230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de-DE" sz="10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12.05.2020  |  BM@N Analysis Report  |  E. </a:t>
            </a:r>
            <a:r>
              <a:rPr lang="de-DE" sz="1000" b="0" strike="noStrike" spc="-1" dirty="0" err="1">
                <a:solidFill>
                  <a:srgbClr val="000000"/>
                </a:solidFill>
                <a:latin typeface="Arial"/>
                <a:ea typeface="Microsoft YaHei"/>
              </a:rPr>
              <a:t>Piasetzky</a:t>
            </a:r>
            <a:r>
              <a:rPr lang="de-DE" sz="10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 |  </a:t>
            </a:r>
            <a:fld id="{05FA8040-16E8-483B-B09C-DA8090EDF081}" type="slidenum">
              <a:rPr lang="de-DE" sz="10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‹#›</a:t>
            </a:fld>
            <a:endParaRPr lang="de-DE" sz="1000" b="0" strike="noStrike" spc="-1" dirty="0">
              <a:latin typeface="Arial"/>
            </a:endParaRPr>
          </a:p>
        </p:txBody>
      </p:sp>
      <p:sp>
        <p:nvSpPr>
          <p:cNvPr id="49" name="Line 5"/>
          <p:cNvSpPr/>
          <p:nvPr/>
        </p:nvSpPr>
        <p:spPr>
          <a:xfrm>
            <a:off x="252000" y="216000"/>
            <a:ext cx="8640000" cy="0"/>
          </a:xfrm>
          <a:prstGeom prst="line">
            <a:avLst/>
          </a:prstGeom>
          <a:ln w="1908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Line 6"/>
          <p:cNvSpPr/>
          <p:nvPr/>
        </p:nvSpPr>
        <p:spPr>
          <a:xfrm>
            <a:off x="252000" y="1404000"/>
            <a:ext cx="8640000" cy="0"/>
          </a:xfrm>
          <a:prstGeom prst="line">
            <a:avLst/>
          </a:prstGeom>
          <a:ln w="101520">
            <a:solidFill>
              <a:srgbClr val="94070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PlaceHolder 7"/>
          <p:cNvSpPr>
            <a:spLocks noGrp="1"/>
          </p:cNvSpPr>
          <p:nvPr>
            <p:ph type="title"/>
          </p:nvPr>
        </p:nvSpPr>
        <p:spPr>
          <a:xfrm>
            <a:off x="247320" y="333000"/>
            <a:ext cx="6642000" cy="9162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0.PNG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t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"/><Relationship Id="rId9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 dirty="0"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247320" y="1552328"/>
            <a:ext cx="8608680" cy="278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dirty="0"/>
              <a:t>Unperturbed nucleon knockout measurements</a:t>
            </a:r>
          </a:p>
          <a:p>
            <a:pPr algn="ctr"/>
            <a:r>
              <a:rPr lang="en-US" sz="2400" b="1" dirty="0"/>
              <a:t>in inverse kinematics with a 48 GeV/c Carbon beam </a:t>
            </a:r>
            <a:r>
              <a:rPr sz="2000" dirty="0"/>
              <a:t/>
            </a:r>
            <a:br>
              <a:rPr sz="2000" dirty="0"/>
            </a:br>
            <a:r>
              <a:rPr lang="de-DE" sz="2000" b="0" strike="noStrike" spc="-1" dirty="0">
                <a:latin typeface="Arial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de-DE" sz="2000" b="0" strike="noStrike" spc="-1" dirty="0">
                <a:latin typeface="Arial"/>
              </a:rPr>
              <a:t>The BM@N </a:t>
            </a:r>
            <a:r>
              <a:rPr lang="de-DE" sz="2000" b="0" strike="noStrike" spc="-1" dirty="0" err="1">
                <a:latin typeface="Arial"/>
              </a:rPr>
              <a:t>Collaboration</a:t>
            </a:r>
            <a:r>
              <a:rPr dirty="0"/>
              <a:t/>
            </a:r>
            <a:br>
              <a:rPr dirty="0"/>
            </a:br>
            <a:r>
              <a:rPr lang="de-DE" sz="2000" b="0" strike="noStrike" spc="-1" dirty="0">
                <a:latin typeface="Arial"/>
              </a:rPr>
              <a:t> </a:t>
            </a:r>
            <a:r>
              <a:rPr dirty="0"/>
              <a:t/>
            </a:r>
            <a:br>
              <a:rPr dirty="0"/>
            </a:br>
            <a:r>
              <a:rPr lang="de-DE" sz="2000" spc="-1" dirty="0">
                <a:latin typeface="Arial"/>
              </a:rPr>
              <a:t>May</a:t>
            </a:r>
            <a:r>
              <a:rPr lang="de-DE" sz="2000" b="0" strike="noStrike" spc="-1" dirty="0">
                <a:latin typeface="Arial"/>
              </a:rPr>
              <a:t> 12</a:t>
            </a:r>
            <a:r>
              <a:rPr lang="de-DE" sz="2000" b="0" strike="noStrike" spc="-1" baseline="33000" dirty="0">
                <a:latin typeface="Arial"/>
              </a:rPr>
              <a:t>th</a:t>
            </a:r>
            <a:r>
              <a:rPr lang="de-DE" sz="2000" b="0" strike="noStrike" spc="-1" dirty="0">
                <a:latin typeface="Arial"/>
              </a:rPr>
              <a:t>, 2020 </a:t>
            </a: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latin typeface="Arial"/>
              </a:rPr>
              <a:t> </a:t>
            </a:r>
          </a:p>
        </p:txBody>
      </p:sp>
      <p:sp>
        <p:nvSpPr>
          <p:cNvPr id="8" name="TextShape 2">
            <a:extLst>
              <a:ext uri="{FF2B5EF4-FFF2-40B4-BE49-F238E27FC236}">
                <a16:creationId xmlns:a16="http://schemas.microsoft.com/office/drawing/2014/main" id="{78044D6A-8BED-48C4-8BB3-61131BA23576}"/>
              </a:ext>
            </a:extLst>
          </p:cNvPr>
          <p:cNvSpPr txBox="1"/>
          <p:nvPr/>
        </p:nvSpPr>
        <p:spPr>
          <a:xfrm>
            <a:off x="247320" y="332640"/>
            <a:ext cx="86086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de-DE" sz="4000" b="1" spc="-1" dirty="0">
                <a:latin typeface="Arial"/>
              </a:rPr>
              <a:t>The Transparent Nucleus</a:t>
            </a:r>
            <a:endParaRPr lang="de-DE" sz="4000" b="1" strike="noStrike" spc="-1" dirty="0">
              <a:latin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86945E-E8C6-4576-A9E2-D20E4718E65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24786" y="4282904"/>
            <a:ext cx="1164545" cy="10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6">
            <a:extLst>
              <a:ext uri="{FF2B5EF4-FFF2-40B4-BE49-F238E27FC236}">
                <a16:creationId xmlns:a16="http://schemas.microsoft.com/office/drawing/2014/main" id="{8DE159AD-5E1C-429D-B239-7079380FAE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27422" y="5238956"/>
            <a:ext cx="1835320" cy="103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56F6EB7C-6F8A-40CD-8163-459C97D7A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27" y="4261988"/>
            <a:ext cx="1048065" cy="1048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C4817E8-8987-489A-9156-42A8233863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1266" y="5549652"/>
            <a:ext cx="1048065" cy="54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0F41868B-9405-4EF2-A9A3-ADD183C61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165" y="4801829"/>
            <a:ext cx="1813835" cy="75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5710D875-DBF0-418A-A5C3-8F26B5427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252" y="5073698"/>
            <a:ext cx="928296" cy="688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0D501FD-26BC-4556-9D35-D25C013938C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39" y="5066590"/>
            <a:ext cx="1270148" cy="68835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9389376-F810-4B20-B836-2717E8ACB82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21" y="5549652"/>
            <a:ext cx="1555122" cy="518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19" y="332640"/>
            <a:ext cx="8646309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Momentum </a:t>
            </a:r>
            <a:r>
              <a:rPr lang="de-DE" sz="2400" b="1" strike="noStrike" spc="-1" dirty="0" err="1">
                <a:latin typeface="Arial"/>
              </a:rPr>
              <a:t>Distributions</a:t>
            </a:r>
            <a:r>
              <a:rPr lang="de-DE" sz="2400" b="1" strike="noStrike" spc="-1" dirty="0">
                <a:latin typeface="Arial"/>
              </a:rPr>
              <a:t> in Quasi-Free </a:t>
            </a:r>
            <a:r>
              <a:rPr lang="de-DE" sz="2400" b="1" strike="noStrike" spc="-1" dirty="0" err="1">
                <a:latin typeface="Arial"/>
              </a:rPr>
              <a:t>Scattering</a:t>
            </a:r>
            <a:r>
              <a:rPr lang="de-DE" sz="2400" b="1" strike="noStrike" spc="-1" dirty="0">
                <a:latin typeface="Arial"/>
              </a:rPr>
              <a:t> (QFS)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839409F-FD55-4854-B0E7-3C842A79F2C4}"/>
              </a:ext>
            </a:extLst>
          </p:cNvPr>
          <p:cNvSpPr/>
          <p:nvPr/>
        </p:nvSpPr>
        <p:spPr>
          <a:xfrm>
            <a:off x="4140867" y="4738603"/>
            <a:ext cx="50031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/>
              <a:t>We</a:t>
            </a:r>
            <a:r>
              <a:rPr lang="de-DE" sz="2000" b="1" dirty="0"/>
              <a:t> </a:t>
            </a:r>
            <a:r>
              <a:rPr lang="de-DE" sz="2000" b="1" dirty="0" err="1"/>
              <a:t>show</a:t>
            </a:r>
            <a:r>
              <a:rPr lang="de-DE" sz="2000" b="1" dirty="0"/>
              <a:t> </a:t>
            </a:r>
            <a:r>
              <a:rPr lang="de-DE" sz="2000" b="1" dirty="0" err="1"/>
              <a:t>how</a:t>
            </a:r>
            <a:r>
              <a:rPr lang="de-DE" sz="2000" b="1" dirty="0"/>
              <a:t> to </a:t>
            </a:r>
            <a:r>
              <a:rPr lang="de-DE" sz="2000" b="1" dirty="0" err="1"/>
              <a:t>overcome</a:t>
            </a:r>
            <a:r>
              <a:rPr lang="de-DE" sz="2000" b="1" dirty="0"/>
              <a:t> </a:t>
            </a:r>
            <a:r>
              <a:rPr lang="de-DE" sz="2000" b="1" dirty="0" err="1"/>
              <a:t>those</a:t>
            </a:r>
            <a:r>
              <a:rPr lang="de-DE" sz="2000" b="1" dirty="0"/>
              <a:t> </a:t>
            </a:r>
            <a:r>
              <a:rPr lang="de-DE" sz="2000" b="1" dirty="0" err="1"/>
              <a:t>obstacles</a:t>
            </a:r>
            <a:r>
              <a:rPr lang="de-DE" sz="2000" b="1" dirty="0"/>
              <a:t>  </a:t>
            </a:r>
          </a:p>
          <a:p>
            <a:pPr algn="ctr"/>
            <a:r>
              <a:rPr lang="de-DE" sz="2000" b="1" dirty="0"/>
              <a:t>in single-</a:t>
            </a:r>
            <a:r>
              <a:rPr lang="de-DE" sz="2000" b="1" dirty="0" err="1"/>
              <a:t>step</a:t>
            </a:r>
            <a:r>
              <a:rPr lang="de-DE" sz="2000" b="1" dirty="0"/>
              <a:t> </a:t>
            </a:r>
            <a:r>
              <a:rPr lang="de-DE" sz="2000" b="1" dirty="0" err="1"/>
              <a:t>nucleon</a:t>
            </a:r>
            <a:r>
              <a:rPr lang="de-DE" sz="2000" b="1" dirty="0"/>
              <a:t>-knockout QE </a:t>
            </a:r>
            <a:r>
              <a:rPr lang="de-DE" sz="2000" b="1" dirty="0" err="1"/>
              <a:t>reactions</a:t>
            </a:r>
            <a:r>
              <a:rPr lang="de-DE" sz="2000" b="1" dirty="0"/>
              <a:t> at high </a:t>
            </a:r>
            <a:r>
              <a:rPr lang="de-DE" sz="2000" b="1" dirty="0" err="1"/>
              <a:t>energies</a:t>
            </a:r>
            <a:endParaRPr lang="de-DE" sz="2000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2568EE4-F962-4B72-BEAC-508427D5F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1" y="1974006"/>
            <a:ext cx="4371795" cy="286922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EC01B3F-27A8-45EC-A995-F5B8549318A3}"/>
              </a:ext>
            </a:extLst>
          </p:cNvPr>
          <p:cNvSpPr txBox="1"/>
          <p:nvPr/>
        </p:nvSpPr>
        <p:spPr>
          <a:xfrm>
            <a:off x="1274335" y="1604674"/>
            <a:ext cx="268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16O(p,2p) at 450MeV/u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BB531E2-BCB9-4EB3-BB76-987976A62E87}"/>
              </a:ext>
            </a:extLst>
          </p:cNvPr>
          <p:cNvSpPr txBox="1"/>
          <p:nvPr/>
        </p:nvSpPr>
        <p:spPr>
          <a:xfrm>
            <a:off x="603510" y="4877103"/>
            <a:ext cx="276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L. </a:t>
            </a:r>
            <a:r>
              <a:rPr lang="de-DE" sz="1400" dirty="0" err="1"/>
              <a:t>Atar</a:t>
            </a:r>
            <a:r>
              <a:rPr lang="de-DE" sz="1400" dirty="0"/>
              <a:t> et al. (R3B </a:t>
            </a:r>
            <a:r>
              <a:rPr lang="de-DE" sz="1400" dirty="0" err="1"/>
              <a:t>Collab</a:t>
            </a:r>
            <a:r>
              <a:rPr lang="de-DE" sz="1400" dirty="0"/>
              <a:t>.), Phys. Rev. </a:t>
            </a:r>
            <a:r>
              <a:rPr lang="de-DE" sz="1400" dirty="0" err="1"/>
              <a:t>Lett</a:t>
            </a:r>
            <a:r>
              <a:rPr lang="de-DE" sz="1400" dirty="0"/>
              <a:t> 120 (2018)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AA604F9-A396-4BC5-87FE-6AEBE45CD3C5}"/>
              </a:ext>
            </a:extLst>
          </p:cNvPr>
          <p:cNvSpPr txBox="1"/>
          <p:nvPr/>
        </p:nvSpPr>
        <p:spPr>
          <a:xfrm>
            <a:off x="4629578" y="2450637"/>
            <a:ext cx="44763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select</a:t>
            </a:r>
            <a:r>
              <a:rPr lang="de-DE" sz="2000" dirty="0"/>
              <a:t> </a:t>
            </a:r>
            <a:r>
              <a:rPr lang="de-DE" sz="2000" dirty="0" err="1"/>
              <a:t>fragment</a:t>
            </a:r>
            <a:r>
              <a:rPr lang="de-DE" sz="2000" dirty="0"/>
              <a:t> final </a:t>
            </a:r>
            <a:r>
              <a:rPr lang="de-DE" sz="2000" dirty="0" err="1"/>
              <a:t>state</a:t>
            </a:r>
            <a:r>
              <a:rPr lang="de-DE" sz="2000" dirty="0"/>
              <a:t> </a:t>
            </a:r>
          </a:p>
          <a:p>
            <a:r>
              <a:rPr lang="de-DE" sz="2000" dirty="0"/>
              <a:t>but not </a:t>
            </a:r>
          </a:p>
          <a:p>
            <a:r>
              <a:rPr lang="de-DE" sz="2000" dirty="0" err="1"/>
              <a:t>distinguishing</a:t>
            </a:r>
            <a:r>
              <a:rPr lang="de-DE" sz="2000" dirty="0"/>
              <a:t> </a:t>
            </a:r>
            <a:r>
              <a:rPr lang="de-DE" sz="2000" dirty="0" err="1"/>
              <a:t>inelastic</a:t>
            </a:r>
            <a:r>
              <a:rPr lang="de-DE" sz="2000" dirty="0"/>
              <a:t> </a:t>
            </a:r>
            <a:r>
              <a:rPr lang="de-DE" sz="2000" dirty="0" err="1"/>
              <a:t>contributions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→ </a:t>
            </a:r>
            <a:r>
              <a:rPr lang="de-DE" sz="2000" dirty="0" err="1"/>
              <a:t>introduces</a:t>
            </a:r>
            <a:r>
              <a:rPr lang="de-DE" sz="2000" dirty="0"/>
              <a:t> model-</a:t>
            </a:r>
            <a:r>
              <a:rPr lang="de-DE" sz="2000" dirty="0" err="1"/>
              <a:t>dependence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008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77917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>
                <a:latin typeface="Arial"/>
              </a:rPr>
              <a:t>Probe </a:t>
            </a:r>
            <a:r>
              <a:rPr lang="de-DE" sz="2400" b="1" spc="-1" dirty="0" err="1">
                <a:latin typeface="Arial"/>
              </a:rPr>
              <a:t>full</a:t>
            </a:r>
            <a:r>
              <a:rPr lang="de-DE" sz="2400" b="1" spc="-1" dirty="0">
                <a:latin typeface="Arial"/>
              </a:rPr>
              <a:t> Momentum Distribution: 	</a:t>
            </a:r>
          </a:p>
          <a:p>
            <a:r>
              <a:rPr lang="de-DE" sz="2400" b="1" spc="-1" dirty="0" err="1">
                <a:latin typeface="Arial"/>
              </a:rPr>
              <a:t>Meanfield</a:t>
            </a:r>
            <a:r>
              <a:rPr lang="de-DE" sz="2400" b="1" spc="-1" dirty="0">
                <a:latin typeface="Arial"/>
              </a:rPr>
              <a:t> + Short Range </a:t>
            </a:r>
            <a:r>
              <a:rPr lang="de-DE" sz="2400" b="1" spc="-1" dirty="0" err="1">
                <a:latin typeface="Arial"/>
              </a:rPr>
              <a:t>Correlations</a:t>
            </a:r>
            <a:endParaRPr lang="de-DE" sz="2400" b="1" strike="noStrike" spc="-1" dirty="0"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EDBE4C7-416F-479D-B544-88CA169C2D95}"/>
              </a:ext>
            </a:extLst>
          </p:cNvPr>
          <p:cNvSpPr/>
          <p:nvPr/>
        </p:nvSpPr>
        <p:spPr>
          <a:xfrm>
            <a:off x="854984" y="3922485"/>
            <a:ext cx="1194736" cy="597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C6CB740-8E13-40B8-BDD7-7AD499E7AED6}"/>
              </a:ext>
            </a:extLst>
          </p:cNvPr>
          <p:cNvSpPr/>
          <p:nvPr/>
        </p:nvSpPr>
        <p:spPr>
          <a:xfrm>
            <a:off x="3382284" y="5027384"/>
            <a:ext cx="1194736" cy="44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oup 21">
            <a:extLst>
              <a:ext uri="{FF2B5EF4-FFF2-40B4-BE49-F238E27FC236}">
                <a16:creationId xmlns:a16="http://schemas.microsoft.com/office/drawing/2014/main" id="{1D8998BA-ECE6-49D2-BEEC-9902188C8057}"/>
              </a:ext>
            </a:extLst>
          </p:cNvPr>
          <p:cNvGrpSpPr/>
          <p:nvPr/>
        </p:nvGrpSpPr>
        <p:grpSpPr>
          <a:xfrm>
            <a:off x="308061" y="1701231"/>
            <a:ext cx="5568607" cy="4367553"/>
            <a:chOff x="70554" y="1079959"/>
            <a:chExt cx="4912781" cy="3558198"/>
          </a:xfrm>
        </p:grpSpPr>
        <p:pic>
          <p:nvPicPr>
            <p:cNvPr id="10" name="Picture 22" descr="MF+tail.jpg">
              <a:extLst>
                <a:ext uri="{FF2B5EF4-FFF2-40B4-BE49-F238E27FC236}">
                  <a16:creationId xmlns:a16="http://schemas.microsoft.com/office/drawing/2014/main" id="{3917838D-821E-4C35-AADB-5147711D7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9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1" t="6919" r="3903" b="3748"/>
            <a:stretch/>
          </p:blipFill>
          <p:spPr>
            <a:xfrm>
              <a:off x="70554" y="1079959"/>
              <a:ext cx="4912781" cy="3558198"/>
            </a:xfrm>
            <a:prstGeom prst="rect">
              <a:avLst/>
            </a:prstGeom>
          </p:spPr>
        </p:pic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B30EC77C-1AD8-4E93-907F-21CEA072B6F4}"/>
                </a:ext>
              </a:extLst>
            </p:cNvPr>
            <p:cNvSpPr/>
            <p:nvPr/>
          </p:nvSpPr>
          <p:spPr>
            <a:xfrm>
              <a:off x="3051027" y="1087912"/>
              <a:ext cx="1780431" cy="2160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13"/>
            </a:p>
          </p:txBody>
        </p:sp>
      </p:grpSp>
      <p:pic>
        <p:nvPicPr>
          <p:cNvPr id="12" name="Picture 25" descr="Tail.png">
            <a:extLst>
              <a:ext uri="{FF2B5EF4-FFF2-40B4-BE49-F238E27FC236}">
                <a16:creationId xmlns:a16="http://schemas.microsoft.com/office/drawing/2014/main" id="{6A1AE988-7F1D-4FA7-8764-55224A36D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686" y="2758495"/>
            <a:ext cx="1643194" cy="1709533"/>
          </a:xfrm>
          <a:prstGeom prst="rect">
            <a:avLst/>
          </a:prstGeom>
        </p:spPr>
      </p:pic>
      <p:pic>
        <p:nvPicPr>
          <p:cNvPr id="13" name="Picture 22" descr="MF+tail.jpg">
            <a:extLst>
              <a:ext uri="{FF2B5EF4-FFF2-40B4-BE49-F238E27FC236}">
                <a16:creationId xmlns:a16="http://schemas.microsoft.com/office/drawing/2014/main" id="{3FA2F6B0-422F-4515-B735-795B3A5544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11" t="62406" r="51929" b="22797"/>
          <a:stretch/>
        </p:blipFill>
        <p:spPr>
          <a:xfrm>
            <a:off x="2102206" y="4838054"/>
            <a:ext cx="985023" cy="723437"/>
          </a:xfrm>
          <a:prstGeom prst="rect">
            <a:avLst/>
          </a:prstGeom>
        </p:spPr>
      </p:pic>
      <p:pic>
        <p:nvPicPr>
          <p:cNvPr id="14" name="Picture 22" descr="MF+tail.jpg">
            <a:extLst>
              <a:ext uri="{FF2B5EF4-FFF2-40B4-BE49-F238E27FC236}">
                <a16:creationId xmlns:a16="http://schemas.microsoft.com/office/drawing/2014/main" id="{13AFE8E6-87D1-4965-8B8E-C9E83D1BFD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14" t="84444" r="32818" b="14181"/>
          <a:stretch/>
        </p:blipFill>
        <p:spPr>
          <a:xfrm>
            <a:off x="3139883" y="5260600"/>
            <a:ext cx="985511" cy="320132"/>
          </a:xfrm>
          <a:prstGeom prst="rect">
            <a:avLst/>
          </a:prstGeom>
        </p:spPr>
      </p:pic>
      <p:pic>
        <p:nvPicPr>
          <p:cNvPr id="15" name="Picture 24" descr="MF.png">
            <a:extLst>
              <a:ext uri="{FF2B5EF4-FFF2-40B4-BE49-F238E27FC236}">
                <a16:creationId xmlns:a16="http://schemas.microsoft.com/office/drawing/2014/main" id="{0A631090-882A-4452-A275-F453FF296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12" y="3656309"/>
            <a:ext cx="1995307" cy="1867729"/>
          </a:xfrm>
          <a:prstGeom prst="rect">
            <a:avLst/>
          </a:prstGeom>
        </p:spPr>
      </p:pic>
      <p:pic>
        <p:nvPicPr>
          <p:cNvPr id="16" name="Picture 22" descr="MF+tail.jpg">
            <a:extLst>
              <a:ext uri="{FF2B5EF4-FFF2-40B4-BE49-F238E27FC236}">
                <a16:creationId xmlns:a16="http://schemas.microsoft.com/office/drawing/2014/main" id="{B36B0EC2-D537-47A8-957C-0F3CB933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14" t="84444" r="32818" b="14181"/>
          <a:stretch/>
        </p:blipFill>
        <p:spPr>
          <a:xfrm>
            <a:off x="3139884" y="5183903"/>
            <a:ext cx="912461" cy="227523"/>
          </a:xfrm>
          <a:prstGeom prst="rect">
            <a:avLst/>
          </a:prstGeom>
        </p:spPr>
      </p:pic>
      <p:pic>
        <p:nvPicPr>
          <p:cNvPr id="17" name="Picture 22" descr="MF+tail.jpg">
            <a:extLst>
              <a:ext uri="{FF2B5EF4-FFF2-40B4-BE49-F238E27FC236}">
                <a16:creationId xmlns:a16="http://schemas.microsoft.com/office/drawing/2014/main" id="{F064070B-DDBE-4A25-B007-14A6D08BCB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14" t="84444" r="32818" b="14181"/>
          <a:stretch/>
        </p:blipFill>
        <p:spPr>
          <a:xfrm>
            <a:off x="3193312" y="5126199"/>
            <a:ext cx="735804" cy="8689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6EA9058-23DD-407A-AE78-FECBD5B2CBDF}"/>
              </a:ext>
            </a:extLst>
          </p:cNvPr>
          <p:cNvSpPr txBox="1"/>
          <p:nvPr/>
        </p:nvSpPr>
        <p:spPr>
          <a:xfrm>
            <a:off x="2829526" y="5647311"/>
            <a:ext cx="621202" cy="47229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</a:t>
            </a:r>
            <a:r>
              <a:rPr kumimoji="0" lang="de-DE" sz="24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4F2B2D-041F-4FB8-A654-E5FA511BE83D}"/>
              </a:ext>
            </a:extLst>
          </p:cNvPr>
          <p:cNvSpPr txBox="1"/>
          <p:nvPr/>
        </p:nvSpPr>
        <p:spPr>
          <a:xfrm>
            <a:off x="3255284" y="2125024"/>
            <a:ext cx="3822066" cy="462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Need high-</a:t>
            </a:r>
            <a:r>
              <a:rPr lang="de-DE" sz="2400" b="1" dirty="0" err="1">
                <a:solidFill>
                  <a:srgbClr val="FF0000"/>
                </a:solidFill>
              </a:rPr>
              <a:t>energy</a:t>
            </a:r>
            <a:r>
              <a:rPr lang="de-DE" sz="2400" b="1" dirty="0">
                <a:solidFill>
                  <a:srgbClr val="FF0000"/>
                </a:solidFill>
              </a:rPr>
              <a:t> probe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46AA97B-9E34-4F7B-92BC-1F6DC73F1F26}"/>
              </a:ext>
            </a:extLst>
          </p:cNvPr>
          <p:cNvSpPr/>
          <p:nvPr/>
        </p:nvSpPr>
        <p:spPr>
          <a:xfrm>
            <a:off x="6065640" y="2826103"/>
            <a:ext cx="38220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-range </a:t>
            </a:r>
          </a:p>
          <a:p>
            <a:r>
              <a:rPr lang="de-DE" dirty="0" err="1"/>
              <a:t>shell</a:t>
            </a:r>
            <a:r>
              <a:rPr lang="de-DE" dirty="0"/>
              <a:t>-model </a:t>
            </a:r>
            <a:r>
              <a:rPr lang="de-DE" dirty="0" err="1"/>
              <a:t>interactions</a:t>
            </a:r>
            <a:endParaRPr lang="de-DE" dirty="0"/>
          </a:p>
          <a:p>
            <a:endParaRPr lang="de-DE" dirty="0"/>
          </a:p>
          <a:p>
            <a:r>
              <a:rPr lang="de-DE" dirty="0"/>
              <a:t>Impacts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balance</a:t>
            </a:r>
            <a:r>
              <a:rPr lang="de-DE" dirty="0"/>
              <a:t> 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protons</a:t>
            </a:r>
            <a:r>
              <a:rPr lang="de-DE" dirty="0"/>
              <a:t> and </a:t>
            </a:r>
            <a:r>
              <a:rPr lang="de-DE" dirty="0" err="1"/>
              <a:t>neutrons</a:t>
            </a:r>
            <a:endParaRPr lang="de-DE" dirty="0"/>
          </a:p>
          <a:p>
            <a:endParaRPr lang="de-DE" dirty="0"/>
          </a:p>
          <a:p>
            <a:r>
              <a:rPr lang="de-DE" dirty="0"/>
              <a:t>→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evolves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large </a:t>
            </a:r>
          </a:p>
          <a:p>
            <a:r>
              <a:rPr lang="de-DE" dirty="0"/>
              <a:t>     </a:t>
            </a:r>
            <a:r>
              <a:rPr lang="de-DE" dirty="0" err="1"/>
              <a:t>neutron</a:t>
            </a:r>
            <a:r>
              <a:rPr lang="de-DE" dirty="0"/>
              <a:t>-proton </a:t>
            </a:r>
          </a:p>
          <a:p>
            <a:r>
              <a:rPr lang="de-DE" dirty="0"/>
              <a:t>     </a:t>
            </a:r>
            <a:r>
              <a:rPr lang="de-DE" dirty="0" err="1"/>
              <a:t>asymmetry</a:t>
            </a:r>
            <a:r>
              <a:rPr lang="de-DE" dirty="0"/>
              <a:t>?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A4299AF-3E1C-4B74-AC0E-7FF3D8F0B2F4}"/>
              </a:ext>
            </a:extLst>
          </p:cNvPr>
          <p:cNvSpPr/>
          <p:nvPr/>
        </p:nvSpPr>
        <p:spPr>
          <a:xfrm>
            <a:off x="5846031" y="360457"/>
            <a:ext cx="3192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R. </a:t>
            </a:r>
            <a:r>
              <a:rPr lang="de-DE" sz="1600" dirty="0" err="1"/>
              <a:t>Subedi</a:t>
            </a:r>
            <a:r>
              <a:rPr lang="de-DE" sz="1600" dirty="0"/>
              <a:t> et al., Science (2008) O. </a:t>
            </a:r>
            <a:r>
              <a:rPr lang="de-DE" sz="1600" dirty="0" err="1"/>
              <a:t>Hen</a:t>
            </a:r>
            <a:r>
              <a:rPr lang="de-DE" sz="1600" dirty="0"/>
              <a:t> et al., Science (2014) </a:t>
            </a:r>
          </a:p>
          <a:p>
            <a:r>
              <a:rPr lang="de-DE" sz="1600" dirty="0"/>
              <a:t>M. </a:t>
            </a:r>
            <a:r>
              <a:rPr lang="de-DE" sz="1600" dirty="0" err="1"/>
              <a:t>Duer</a:t>
            </a:r>
            <a:r>
              <a:rPr lang="de-DE" sz="1600" dirty="0"/>
              <a:t> et al., Nature (2018)</a:t>
            </a:r>
          </a:p>
        </p:txBody>
      </p:sp>
    </p:spTree>
    <p:extLst>
      <p:ext uri="{BB962C8B-B14F-4D97-AF65-F5344CB8AC3E}">
        <p14:creationId xmlns:p14="http://schemas.microsoft.com/office/powerpoint/2010/main" val="15600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77917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>
                <a:latin typeface="Arial"/>
              </a:rPr>
              <a:t>Our </a:t>
            </a:r>
            <a:r>
              <a:rPr lang="de-DE" sz="2400" b="1" spc="-1" dirty="0" smtClean="0">
                <a:latin typeface="Arial"/>
              </a:rPr>
              <a:t>Pilot-Experiment  (2018</a:t>
            </a:r>
            <a:r>
              <a:rPr lang="de-DE" sz="2400" b="1" spc="-1" dirty="0">
                <a:latin typeface="Arial"/>
              </a:rPr>
              <a:t>)</a:t>
            </a:r>
            <a:endParaRPr lang="de-DE" sz="2400" b="1" spc="-1" dirty="0" smtClean="0"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5058F94-08EF-4ADE-8A6A-0CBB921B437C}"/>
              </a:ext>
            </a:extLst>
          </p:cNvPr>
          <p:cNvSpPr txBox="1"/>
          <p:nvPr/>
        </p:nvSpPr>
        <p:spPr>
          <a:xfrm>
            <a:off x="447675" y="1971675"/>
            <a:ext cx="6530068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 err="1"/>
              <a:t>well</a:t>
            </a:r>
            <a:r>
              <a:rPr lang="de-DE" sz="2000" dirty="0"/>
              <a:t> </a:t>
            </a:r>
            <a:r>
              <a:rPr lang="de-DE" sz="2000" dirty="0" err="1"/>
              <a:t>known</a:t>
            </a:r>
            <a:r>
              <a:rPr lang="de-DE" sz="2000" dirty="0"/>
              <a:t> </a:t>
            </a:r>
            <a:r>
              <a:rPr lang="de-DE" sz="2000" dirty="0" err="1"/>
              <a:t>system</a:t>
            </a:r>
            <a:r>
              <a:rPr lang="de-DE" sz="2000" dirty="0"/>
              <a:t>: 12C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(p,2p) 90° </a:t>
            </a:r>
            <a:r>
              <a:rPr lang="de-DE" sz="2000" dirty="0" err="1"/>
              <a:t>c.m</a:t>
            </a:r>
            <a:r>
              <a:rPr lang="de-DE" sz="2000" dirty="0"/>
              <a:t>. </a:t>
            </a:r>
            <a:r>
              <a:rPr lang="de-DE" sz="2000" dirty="0" err="1"/>
              <a:t>scattering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high momentum: 4 </a:t>
            </a:r>
            <a:r>
              <a:rPr lang="de-DE" sz="2000" dirty="0" err="1"/>
              <a:t>GeV</a:t>
            </a:r>
            <a:r>
              <a:rPr lang="de-DE" sz="2000" dirty="0"/>
              <a:t>/c/u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000" dirty="0"/>
              <a:t>inverse </a:t>
            </a:r>
            <a:r>
              <a:rPr lang="de-DE" sz="2000" dirty="0" err="1"/>
              <a:t>kinematics</a:t>
            </a:r>
            <a:endParaRPr lang="de-DE" sz="20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de-DE" sz="2000" dirty="0"/>
          </a:p>
          <a:p>
            <a:pPr>
              <a:lnSpc>
                <a:spcPct val="150000"/>
              </a:lnSpc>
            </a:pPr>
            <a:r>
              <a:rPr lang="de-DE" sz="2000" b="1" dirty="0"/>
              <a:t>→ </a:t>
            </a:r>
            <a:r>
              <a:rPr lang="de-DE" sz="2000" b="1" dirty="0" err="1"/>
              <a:t>extract</a:t>
            </a:r>
            <a:r>
              <a:rPr lang="de-DE" sz="2000" b="1" dirty="0"/>
              <a:t> </a:t>
            </a:r>
            <a:r>
              <a:rPr lang="de-DE" sz="2000" b="1" dirty="0" err="1"/>
              <a:t>momentum</a:t>
            </a:r>
            <a:r>
              <a:rPr lang="de-DE" sz="2000" b="1" dirty="0"/>
              <a:t> </a:t>
            </a:r>
            <a:r>
              <a:rPr lang="de-DE" sz="2000" b="1" dirty="0" err="1"/>
              <a:t>distribution</a:t>
            </a:r>
            <a:r>
              <a:rPr lang="de-DE" sz="2000" b="1" dirty="0"/>
              <a:t> </a:t>
            </a:r>
          </a:p>
          <a:p>
            <a:pPr>
              <a:lnSpc>
                <a:spcPct val="150000"/>
              </a:lnSpc>
            </a:pPr>
            <a:r>
              <a:rPr lang="de-DE" sz="2000" b="1" dirty="0"/>
              <a:t>→ </a:t>
            </a:r>
            <a:r>
              <a:rPr lang="de-DE" sz="2000" b="1" dirty="0" err="1"/>
              <a:t>identify</a:t>
            </a:r>
            <a:r>
              <a:rPr lang="de-DE" sz="2000" b="1" dirty="0"/>
              <a:t> SRC </a:t>
            </a:r>
            <a:r>
              <a:rPr lang="de-DE" sz="2000" b="1" dirty="0" err="1"/>
              <a:t>signal</a:t>
            </a:r>
            <a:r>
              <a:rPr lang="de-DE" sz="2000" b="1" dirty="0"/>
              <a:t> in inverse </a:t>
            </a:r>
            <a:r>
              <a:rPr lang="de-DE" sz="2000" b="1" dirty="0" err="1"/>
              <a:t>kinematics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44106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39AC57-2695-4F64-BFF8-9FFF01253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1744" b="3887"/>
          <a:stretch/>
        </p:blipFill>
        <p:spPr>
          <a:xfrm>
            <a:off x="604777" y="708631"/>
            <a:ext cx="8302789" cy="544073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D073FF5-B367-4BCA-AB04-7BEC9A168A32}"/>
              </a:ext>
            </a:extLst>
          </p:cNvPr>
          <p:cNvCxnSpPr>
            <a:cxnSpLocks/>
          </p:cNvCxnSpPr>
          <p:nvPr/>
        </p:nvCxnSpPr>
        <p:spPr>
          <a:xfrm flipH="1" flipV="1">
            <a:off x="1276350" y="2550192"/>
            <a:ext cx="209550" cy="70703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48799C04-C5B1-42DB-93CC-180CD38F286A}"/>
              </a:ext>
            </a:extLst>
          </p:cNvPr>
          <p:cNvCxnSpPr>
            <a:cxnSpLocks/>
          </p:cNvCxnSpPr>
          <p:nvPr/>
        </p:nvCxnSpPr>
        <p:spPr>
          <a:xfrm flipH="1" flipV="1">
            <a:off x="1276350" y="2559697"/>
            <a:ext cx="502753" cy="36784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548CE35-A847-446B-A45E-CB883BD10044}"/>
              </a:ext>
            </a:extLst>
          </p:cNvPr>
          <p:cNvCxnSpPr>
            <a:cxnSpLocks/>
          </p:cNvCxnSpPr>
          <p:nvPr/>
        </p:nvCxnSpPr>
        <p:spPr>
          <a:xfrm flipH="1">
            <a:off x="1276350" y="2344756"/>
            <a:ext cx="1066800" cy="2054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>
            <a:extLst>
              <a:ext uri="{FF2B5EF4-FFF2-40B4-BE49-F238E27FC236}">
                <a16:creationId xmlns:a16="http://schemas.microsoft.com/office/drawing/2014/main" id="{55951BD1-FF4F-4506-A964-DEB452896A04}"/>
              </a:ext>
            </a:extLst>
          </p:cNvPr>
          <p:cNvSpPr/>
          <p:nvPr/>
        </p:nvSpPr>
        <p:spPr>
          <a:xfrm>
            <a:off x="137495" y="708631"/>
            <a:ext cx="1834179" cy="1195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AD6C0C3-621B-4C0D-AB13-D086D3D82E4E}"/>
              </a:ext>
            </a:extLst>
          </p:cNvPr>
          <p:cNvSpPr txBox="1"/>
          <p:nvPr/>
        </p:nvSpPr>
        <p:spPr>
          <a:xfrm rot="18404564">
            <a:off x="206582" y="2035528"/>
            <a:ext cx="1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>
                <a:solidFill>
                  <a:schemeClr val="accent1"/>
                </a:solidFill>
              </a:rPr>
              <a:t>Two</a:t>
            </a:r>
            <a:r>
              <a:rPr lang="de-DE" b="1" dirty="0">
                <a:solidFill>
                  <a:schemeClr val="accent1"/>
                </a:solidFill>
              </a:rPr>
              <a:t>-Arm </a:t>
            </a:r>
          </a:p>
          <a:p>
            <a:pPr algn="ctr"/>
            <a:r>
              <a:rPr lang="de-DE" b="1" dirty="0" err="1">
                <a:solidFill>
                  <a:schemeClr val="accent1"/>
                </a:solidFill>
              </a:rPr>
              <a:t>Spectrometer</a:t>
            </a:r>
            <a:endParaRPr lang="de-DE" b="1" dirty="0">
              <a:solidFill>
                <a:schemeClr val="accent1"/>
              </a:solidFill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Experiment at BM@N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04277E-FCB1-498D-9DC5-6229DD5F805F}"/>
              </a:ext>
            </a:extLst>
          </p:cNvPr>
          <p:cNvSpPr txBox="1"/>
          <p:nvPr/>
        </p:nvSpPr>
        <p:spPr>
          <a:xfrm>
            <a:off x="184150" y="1171555"/>
            <a:ext cx="325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baseline="30000" dirty="0"/>
              <a:t>12</a:t>
            </a:r>
            <a:r>
              <a:rPr lang="de-DE" sz="2400" b="1" dirty="0"/>
              <a:t>C(</a:t>
            </a:r>
            <a:r>
              <a:rPr lang="de-DE" sz="2400" b="1" i="1" dirty="0"/>
              <a:t>p</a:t>
            </a:r>
            <a:r>
              <a:rPr lang="de-DE" sz="2400" b="1" dirty="0"/>
              <a:t>,2</a:t>
            </a:r>
            <a:r>
              <a:rPr lang="de-DE" sz="2400" b="1" i="1" dirty="0"/>
              <a:t>p</a:t>
            </a:r>
            <a:r>
              <a:rPr lang="de-DE" sz="2400" b="1" dirty="0"/>
              <a:t>)X</a:t>
            </a:r>
          </a:p>
        </p:txBody>
      </p:sp>
    </p:spTree>
    <p:extLst>
      <p:ext uri="{BB962C8B-B14F-4D97-AF65-F5344CB8AC3E}">
        <p14:creationId xmlns:p14="http://schemas.microsoft.com/office/powerpoint/2010/main" val="28977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39AC57-2695-4F64-BFF8-9FFF01253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1744" b="3887"/>
          <a:stretch/>
        </p:blipFill>
        <p:spPr>
          <a:xfrm>
            <a:off x="218910" y="558865"/>
            <a:ext cx="8779370" cy="575303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F7D9EDE-6075-4C69-877C-2C094E66A3D3}"/>
              </a:ext>
            </a:extLst>
          </p:cNvPr>
          <p:cNvSpPr/>
          <p:nvPr/>
        </p:nvSpPr>
        <p:spPr>
          <a:xfrm>
            <a:off x="223755" y="387350"/>
            <a:ext cx="8769680" cy="591178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34610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Experiment at BM@N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DFF77E-65A6-474C-B23B-E5F02A01E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0" y="1392305"/>
            <a:ext cx="4505330" cy="4073389"/>
          </a:xfrm>
          <a:prstGeom prst="rect">
            <a:avLst/>
          </a:prstGeom>
          <a:ln w="31750"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8116107-503D-472B-A460-560CA8155225}"/>
              </a:ext>
            </a:extLst>
          </p:cNvPr>
          <p:cNvSpPr txBox="1"/>
          <p:nvPr/>
        </p:nvSpPr>
        <p:spPr>
          <a:xfrm>
            <a:off x="3722685" y="895682"/>
            <a:ext cx="54229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Incoming </a:t>
            </a:r>
            <a:r>
              <a:rPr lang="de-DE" sz="2400" b="1" dirty="0" err="1"/>
              <a:t>Particle</a:t>
            </a:r>
            <a:r>
              <a:rPr lang="de-DE" sz="2400" b="1" dirty="0"/>
              <a:t> ID (BC1 vs. BC2)</a:t>
            </a:r>
          </a:p>
        </p:txBody>
      </p:sp>
    </p:spTree>
    <p:extLst>
      <p:ext uri="{BB962C8B-B14F-4D97-AF65-F5344CB8AC3E}">
        <p14:creationId xmlns:p14="http://schemas.microsoft.com/office/powerpoint/2010/main" val="10568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39AC57-2695-4F64-BFF8-9FFF01253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1744" b="3887"/>
          <a:stretch/>
        </p:blipFill>
        <p:spPr>
          <a:xfrm>
            <a:off x="218910" y="558865"/>
            <a:ext cx="8779370" cy="575303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CF7D9EDE-6075-4C69-877C-2C094E66A3D3}"/>
              </a:ext>
            </a:extLst>
          </p:cNvPr>
          <p:cNvSpPr/>
          <p:nvPr/>
        </p:nvSpPr>
        <p:spPr>
          <a:xfrm>
            <a:off x="223755" y="387350"/>
            <a:ext cx="8769680" cy="591178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43246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>
                <a:latin typeface="Arial"/>
              </a:rPr>
              <a:t>Incoming Beam Tracking</a:t>
            </a:r>
            <a:endParaRPr lang="de-DE" sz="2400" b="1" strike="noStrike" spc="-1" dirty="0">
              <a:latin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6738589-212A-4B81-8ED9-8DF454EC4405}"/>
              </a:ext>
            </a:extLst>
          </p:cNvPr>
          <p:cNvSpPr txBox="1"/>
          <p:nvPr/>
        </p:nvSpPr>
        <p:spPr>
          <a:xfrm>
            <a:off x="155147" y="1271498"/>
            <a:ext cx="4197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MWPC Pair </a:t>
            </a:r>
            <a:r>
              <a:rPr lang="de-DE" sz="2000" b="1" dirty="0" err="1"/>
              <a:t>upstream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 </a:t>
            </a:r>
            <a:r>
              <a:rPr lang="de-DE" sz="2000" b="1" dirty="0" err="1"/>
              <a:t>target</a:t>
            </a:r>
            <a:endParaRPr lang="de-DE" sz="2000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A697F18-6F43-456D-A6AC-2C115F873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22" y="2310385"/>
            <a:ext cx="3780331" cy="3622816"/>
          </a:xfrm>
          <a:prstGeom prst="rect">
            <a:avLst/>
          </a:prstGeom>
          <a:ln w="31750">
            <a:solidFill>
              <a:schemeClr val="bg1">
                <a:lumMod val="50000"/>
              </a:schemeClr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B6725FA-4517-43BC-AB89-6F1546DB90BD}"/>
              </a:ext>
            </a:extLst>
          </p:cNvPr>
          <p:cNvSpPr txBox="1"/>
          <p:nvPr/>
        </p:nvSpPr>
        <p:spPr>
          <a:xfrm>
            <a:off x="3841964" y="1865166"/>
            <a:ext cx="37803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Beam Profile</a:t>
            </a:r>
          </a:p>
        </p:txBody>
      </p:sp>
    </p:spTree>
    <p:extLst>
      <p:ext uri="{BB962C8B-B14F-4D97-AF65-F5344CB8AC3E}">
        <p14:creationId xmlns:p14="http://schemas.microsoft.com/office/powerpoint/2010/main" val="379029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43246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Star</a:t>
            </a:r>
            <a:r>
              <a:rPr lang="de-DE" sz="2400" b="1" spc="-1" dirty="0">
                <a:latin typeface="Arial"/>
              </a:rPr>
              <a:t>t Timer </a:t>
            </a:r>
            <a:r>
              <a:rPr lang="de-DE" sz="2400" b="1" spc="-1" dirty="0" smtClean="0">
                <a:latin typeface="Arial"/>
              </a:rPr>
              <a:t>BC2 (T0)</a:t>
            </a:r>
            <a:endParaRPr lang="de-DE" sz="2400" b="1" strike="noStrike" spc="-1" dirty="0"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63ABAC6-827B-4F8A-82A8-B51635FD7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65" y="2111115"/>
            <a:ext cx="5829514" cy="384152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45226F2-05D9-4E8E-A4CE-C961CBB0154A}"/>
              </a:ext>
            </a:extLst>
          </p:cNvPr>
          <p:cNvSpPr txBox="1"/>
          <p:nvPr/>
        </p:nvSpPr>
        <p:spPr>
          <a:xfrm>
            <a:off x="256346" y="1618673"/>
            <a:ext cx="816375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- Used two fast-timing beam counters with T0 in low-luminosity run</a:t>
            </a:r>
          </a:p>
          <a:p>
            <a:r>
              <a:rPr lang="en-US" sz="2000" dirty="0"/>
              <a:t>- Extract T0 resolution and time-walk correction →σ</a:t>
            </a:r>
            <a:r>
              <a:rPr lang="en-US" sz="2000" baseline="-25000" dirty="0"/>
              <a:t>T0</a:t>
            </a:r>
            <a:r>
              <a:rPr lang="en-US" sz="2000" dirty="0"/>
              <a:t> ≈113 </a:t>
            </a:r>
            <a:r>
              <a:rPr lang="en-US" sz="2000" dirty="0" err="1"/>
              <a:t>ps</a:t>
            </a:r>
            <a:endParaRPr lang="en-US" sz="2000" dirty="0"/>
          </a:p>
          <a:p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C3B98AE-6BF1-496A-AC97-B854CB5E3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0" y="2757146"/>
            <a:ext cx="8699464" cy="18039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0AD907F-8D7C-4914-A0B8-75F5B47D6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43" y="4882548"/>
            <a:ext cx="3494314" cy="1070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39481" y="1968843"/>
            <a:ext cx="1499287" cy="428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38584A4-1142-4DEA-BAB7-AE57F051A01F}"/>
              </a:ext>
            </a:extLst>
          </p:cNvPr>
          <p:cNvSpPr/>
          <p:nvPr/>
        </p:nvSpPr>
        <p:spPr>
          <a:xfrm>
            <a:off x="6305220" y="3556000"/>
            <a:ext cx="2838780" cy="229240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1F720390-366A-4250-8A88-29CD2E06F45C}"/>
              </a:ext>
            </a:extLst>
          </p:cNvPr>
          <p:cNvSpPr txBox="1"/>
          <p:nvPr/>
        </p:nvSpPr>
        <p:spPr>
          <a:xfrm>
            <a:off x="247319" y="332640"/>
            <a:ext cx="8677606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 err="1">
                <a:latin typeface="Arial"/>
              </a:rPr>
              <a:t>Two</a:t>
            </a:r>
            <a:r>
              <a:rPr lang="de-DE" sz="2400" b="1" spc="-1" dirty="0">
                <a:latin typeface="Arial"/>
              </a:rPr>
              <a:t>-Arm </a:t>
            </a:r>
            <a:r>
              <a:rPr lang="de-DE" sz="2400" b="1" spc="-1" dirty="0" err="1">
                <a:latin typeface="Arial"/>
              </a:rPr>
              <a:t>Spectrometer</a:t>
            </a:r>
            <a:r>
              <a:rPr lang="de-DE" sz="2400" b="1" spc="-1" dirty="0">
                <a:latin typeface="Arial"/>
              </a:rPr>
              <a:t> </a:t>
            </a:r>
            <a:r>
              <a:rPr lang="de-DE" sz="2400" b="1" spc="-1" dirty="0" err="1">
                <a:latin typeface="Arial"/>
              </a:rPr>
              <a:t>for</a:t>
            </a:r>
            <a:r>
              <a:rPr lang="de-DE" sz="2400" b="1" spc="-1" dirty="0">
                <a:latin typeface="Arial"/>
              </a:rPr>
              <a:t> Proton Momentum Measurement</a:t>
            </a:r>
            <a:endParaRPr lang="de-DE" sz="2400" b="1" strike="noStrike" spc="-1" dirty="0">
              <a:latin typeface="Arial"/>
            </a:endParaRPr>
          </a:p>
        </p:txBody>
      </p:sp>
      <p:pic>
        <p:nvPicPr>
          <p:cNvPr id="10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621D7A5-4EFE-435B-A5AE-3A418B84C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" t="4375" r="1961" b="4791"/>
          <a:stretch/>
        </p:blipFill>
        <p:spPr>
          <a:xfrm>
            <a:off x="2147556" y="2349612"/>
            <a:ext cx="6581775" cy="392565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A5332DE-6AC0-42A0-A496-A2162A585D2D}"/>
              </a:ext>
            </a:extLst>
          </p:cNvPr>
          <p:cNvSpPr/>
          <p:nvPr/>
        </p:nvSpPr>
        <p:spPr>
          <a:xfrm>
            <a:off x="5058143" y="5391079"/>
            <a:ext cx="499364" cy="9318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A93D827-BBEB-408E-87A1-9A4C84617B88}"/>
              </a:ext>
            </a:extLst>
          </p:cNvPr>
          <p:cNvSpPr/>
          <p:nvPr/>
        </p:nvSpPr>
        <p:spPr>
          <a:xfrm>
            <a:off x="2719696" y="6002423"/>
            <a:ext cx="1923778" cy="301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5A172EB-8DD8-4502-9AFC-942BF013BFBF}"/>
              </a:ext>
            </a:extLst>
          </p:cNvPr>
          <p:cNvSpPr/>
          <p:nvPr/>
        </p:nvSpPr>
        <p:spPr>
          <a:xfrm>
            <a:off x="4776787" y="4926326"/>
            <a:ext cx="712208" cy="28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3F3DDA1-327D-4A50-BCED-E6E7D28B1AD7}"/>
              </a:ext>
            </a:extLst>
          </p:cNvPr>
          <p:cNvSpPr/>
          <p:nvPr/>
        </p:nvSpPr>
        <p:spPr>
          <a:xfrm>
            <a:off x="3342920" y="4445204"/>
            <a:ext cx="261962" cy="28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1C3EAF04-4F5D-4499-A8C3-FE9E545DE479}"/>
              </a:ext>
            </a:extLst>
          </p:cNvPr>
          <p:cNvSpPr/>
          <p:nvPr/>
        </p:nvSpPr>
        <p:spPr>
          <a:xfrm>
            <a:off x="6478394" y="1926639"/>
            <a:ext cx="460238" cy="28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35A1FB1-CC87-41DA-8DFF-B598AEDB1AE8}"/>
              </a:ext>
            </a:extLst>
          </p:cNvPr>
          <p:cNvCxnSpPr>
            <a:cxnSpLocks/>
          </p:cNvCxnSpPr>
          <p:nvPr/>
        </p:nvCxnSpPr>
        <p:spPr>
          <a:xfrm flipV="1">
            <a:off x="3390900" y="4086225"/>
            <a:ext cx="961695" cy="1390651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254C03E4-09F5-4D89-861B-D37FE81BE688}"/>
              </a:ext>
            </a:extLst>
          </p:cNvPr>
          <p:cNvCxnSpPr>
            <a:cxnSpLocks/>
          </p:cNvCxnSpPr>
          <p:nvPr/>
        </p:nvCxnSpPr>
        <p:spPr>
          <a:xfrm flipV="1">
            <a:off x="3390900" y="5181600"/>
            <a:ext cx="2752725" cy="295275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9EE82180-0039-402C-9135-5A21A1373D32}"/>
              </a:ext>
            </a:extLst>
          </p:cNvPr>
          <p:cNvSpPr txBox="1"/>
          <p:nvPr/>
        </p:nvSpPr>
        <p:spPr>
          <a:xfrm>
            <a:off x="270468" y="1617613"/>
            <a:ext cx="4315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90° </a:t>
            </a:r>
            <a:r>
              <a:rPr lang="de-DE" dirty="0" err="1"/>
              <a:t>c.m</a:t>
            </a:r>
            <a:r>
              <a:rPr lang="de-DE" dirty="0"/>
              <a:t>. </a:t>
            </a:r>
            <a:r>
              <a:rPr lang="de-DE" dirty="0" err="1"/>
              <a:t>scattering</a:t>
            </a:r>
            <a:endParaRPr lang="de-DE" dirty="0"/>
          </a:p>
          <a:p>
            <a:r>
              <a:rPr lang="de-DE" dirty="0"/>
              <a:t>→ large </a:t>
            </a:r>
            <a:r>
              <a:rPr lang="de-DE" dirty="0" err="1"/>
              <a:t>symmetric</a:t>
            </a:r>
            <a:r>
              <a:rPr lang="de-DE" dirty="0"/>
              <a:t> lab. angle </a:t>
            </a:r>
            <a:r>
              <a:rPr lang="de-DE" dirty="0" err="1"/>
              <a:t>scattering</a:t>
            </a:r>
            <a:endParaRPr lang="de-DE" dirty="0"/>
          </a:p>
          <a:p>
            <a:endParaRPr lang="de-DE" dirty="0"/>
          </a:p>
          <a:p>
            <a:r>
              <a:rPr lang="de-DE" dirty="0"/>
              <a:t>GEM and RPC</a:t>
            </a:r>
          </a:p>
          <a:p>
            <a:r>
              <a:rPr lang="de-DE" dirty="0"/>
              <a:t>→  linear </a:t>
            </a:r>
            <a:r>
              <a:rPr lang="de-DE" dirty="0" err="1"/>
              <a:t>tracks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 err="1"/>
              <a:t>Closest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2 </a:t>
            </a:r>
            <a:r>
              <a:rPr lang="de-DE" dirty="0" err="1"/>
              <a:t>tracks</a:t>
            </a:r>
            <a:endParaRPr lang="de-DE" dirty="0"/>
          </a:p>
          <a:p>
            <a:r>
              <a:rPr lang="de-DE" dirty="0"/>
              <a:t>→ Vertex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962ECFD7-9187-478A-8BB4-09231341681B}"/>
              </a:ext>
            </a:extLst>
          </p:cNvPr>
          <p:cNvSpPr/>
          <p:nvPr/>
        </p:nvSpPr>
        <p:spPr>
          <a:xfrm>
            <a:off x="4042230" y="4656051"/>
            <a:ext cx="261962" cy="256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38584A4-1142-4DEA-BAB7-AE57F051A01F}"/>
              </a:ext>
            </a:extLst>
          </p:cNvPr>
          <p:cNvSpPr/>
          <p:nvPr/>
        </p:nvSpPr>
        <p:spPr>
          <a:xfrm>
            <a:off x="4055220" y="3458257"/>
            <a:ext cx="2838780" cy="229240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531AC181-549F-41E0-980F-99BB6B9EA944}"/>
              </a:ext>
            </a:extLst>
          </p:cNvPr>
          <p:cNvSpPr txBox="1"/>
          <p:nvPr/>
        </p:nvSpPr>
        <p:spPr>
          <a:xfrm>
            <a:off x="247320" y="332640"/>
            <a:ext cx="50104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 err="1">
                <a:latin typeface="Arial"/>
              </a:rPr>
              <a:t>Reaction</a:t>
            </a:r>
            <a:r>
              <a:rPr lang="de-DE" sz="2400" b="1" spc="-1" dirty="0">
                <a:latin typeface="Arial"/>
              </a:rPr>
              <a:t>-Vertex Reconstruction</a:t>
            </a:r>
            <a:endParaRPr lang="de-DE" sz="2400" b="1" strike="noStrike" spc="-1" dirty="0">
              <a:latin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B464EA2-E3C2-44CB-B54D-4765FFA6AFA2}"/>
              </a:ext>
            </a:extLst>
          </p:cNvPr>
          <p:cNvSpPr txBox="1"/>
          <p:nvPr/>
        </p:nvSpPr>
        <p:spPr>
          <a:xfrm>
            <a:off x="2452687" y="1670354"/>
            <a:ext cx="4238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err="1"/>
              <a:t>Confirm</a:t>
            </a:r>
            <a:r>
              <a:rPr lang="de-DE" sz="2000" dirty="0"/>
              <a:t> </a:t>
            </a:r>
            <a:r>
              <a:rPr lang="de-DE" sz="2000" dirty="0" err="1"/>
              <a:t>Calibration</a:t>
            </a:r>
            <a:r>
              <a:rPr lang="de-DE" sz="2000" dirty="0"/>
              <a:t> </a:t>
            </a:r>
            <a:r>
              <a:rPr lang="de-DE" sz="2000" dirty="0" err="1"/>
              <a:t>Procedure</a:t>
            </a:r>
            <a:r>
              <a:rPr lang="de-DE" sz="2000" dirty="0"/>
              <a:t> </a:t>
            </a:r>
          </a:p>
          <a:p>
            <a:pPr algn="ctr"/>
            <a:r>
              <a:rPr lang="de-DE" sz="2000" dirty="0"/>
              <a:t>with </a:t>
            </a:r>
            <a:r>
              <a:rPr lang="de-DE" sz="2000" dirty="0" smtClean="0"/>
              <a:t>3 lead targets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ECE884-9989-48AF-AFF4-A6745746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23" y="2425013"/>
            <a:ext cx="4086232" cy="377485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9A38974-299C-401A-AF49-2B3411F80AA5}"/>
              </a:ext>
            </a:extLst>
          </p:cNvPr>
          <p:cNvSpPr txBox="1"/>
          <p:nvPr/>
        </p:nvSpPr>
        <p:spPr>
          <a:xfrm>
            <a:off x="3122295" y="2605856"/>
            <a:ext cx="2076451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200" b="1" dirty="0"/>
              <a:t>z) = 1.8cm</a:t>
            </a:r>
          </a:p>
        </p:txBody>
      </p:sp>
    </p:spTree>
    <p:extLst>
      <p:ext uri="{BB962C8B-B14F-4D97-AF65-F5344CB8AC3E}">
        <p14:creationId xmlns:p14="http://schemas.microsoft.com/office/powerpoint/2010/main" val="8305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531AC181-549F-41E0-980F-99BB6B9EA944}"/>
              </a:ext>
            </a:extLst>
          </p:cNvPr>
          <p:cNvSpPr txBox="1"/>
          <p:nvPr/>
        </p:nvSpPr>
        <p:spPr>
          <a:xfrm>
            <a:off x="247320" y="332640"/>
            <a:ext cx="50104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 err="1">
                <a:latin typeface="Arial"/>
              </a:rPr>
              <a:t>Reaction</a:t>
            </a:r>
            <a:r>
              <a:rPr lang="de-DE" sz="2400" b="1" spc="-1" dirty="0">
                <a:latin typeface="Arial"/>
              </a:rPr>
              <a:t>-Vertex Reconstruction</a:t>
            </a:r>
          </a:p>
          <a:p>
            <a:r>
              <a:rPr lang="de-DE" sz="2000" b="1" strike="noStrike" spc="-1" dirty="0">
                <a:latin typeface="Arial"/>
              </a:rPr>
              <a:t>LH</a:t>
            </a:r>
            <a:r>
              <a:rPr lang="de-DE" sz="2000" b="1" strike="noStrike" spc="-1" baseline="-25000" dirty="0">
                <a:latin typeface="Arial"/>
              </a:rPr>
              <a:t>2</a:t>
            </a:r>
            <a:r>
              <a:rPr lang="de-DE" sz="2000" b="1" strike="noStrike" spc="-1" dirty="0">
                <a:latin typeface="Arial"/>
              </a:rPr>
              <a:t> </a:t>
            </a:r>
            <a:r>
              <a:rPr lang="de-DE" sz="2000" b="1" spc="-1" dirty="0">
                <a:latin typeface="Arial"/>
              </a:rPr>
              <a:t>Target Runs</a:t>
            </a:r>
            <a:endParaRPr lang="de-DE" sz="2000" b="1" strike="noStrike" spc="-1" dirty="0"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03B684E-AC84-46AD-BC46-BD31E53B4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000" y="1553385"/>
            <a:ext cx="6642000" cy="4704074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F97E009-37FA-4B1D-851D-478A876704C9}"/>
              </a:ext>
            </a:extLst>
          </p:cNvPr>
          <p:cNvCxnSpPr/>
          <p:nvPr/>
        </p:nvCxnSpPr>
        <p:spPr>
          <a:xfrm flipV="1">
            <a:off x="5715000" y="3114675"/>
            <a:ext cx="0" cy="27051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E37B5C0F-8489-45E3-87E0-59FFE9775C0C}"/>
              </a:ext>
            </a:extLst>
          </p:cNvPr>
          <p:cNvCxnSpPr/>
          <p:nvPr/>
        </p:nvCxnSpPr>
        <p:spPr>
          <a:xfrm flipV="1">
            <a:off x="4629150" y="3143250"/>
            <a:ext cx="0" cy="27051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2297AD0-A5A3-4000-BC87-008347E6E9AE}"/>
              </a:ext>
            </a:extLst>
          </p:cNvPr>
          <p:cNvCxnSpPr/>
          <p:nvPr/>
        </p:nvCxnSpPr>
        <p:spPr>
          <a:xfrm>
            <a:off x="4629150" y="4724400"/>
            <a:ext cx="1085850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FED54A6C-1EF9-4A9B-9F9E-D68E18DA5CFB}"/>
              </a:ext>
            </a:extLst>
          </p:cNvPr>
          <p:cNvSpPr txBox="1"/>
          <p:nvPr/>
        </p:nvSpPr>
        <p:spPr>
          <a:xfrm>
            <a:off x="4629156" y="4379037"/>
            <a:ext cx="1085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Analysis</a:t>
            </a:r>
          </a:p>
          <a:p>
            <a:pPr algn="ctr"/>
            <a:r>
              <a:rPr lang="de-DE" dirty="0" err="1">
                <a:solidFill>
                  <a:srgbClr val="FF0000"/>
                </a:solidFill>
              </a:rPr>
              <a:t>cut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0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97980A2-AC8F-4448-BB9E-8D696EDF4443}"/>
              </a:ext>
            </a:extLst>
          </p:cNvPr>
          <p:cNvSpPr/>
          <p:nvPr/>
        </p:nvSpPr>
        <p:spPr>
          <a:xfrm>
            <a:off x="-659874" y="0"/>
            <a:ext cx="10690512" cy="6858000"/>
          </a:xfrm>
          <a:prstGeom prst="rect">
            <a:avLst/>
          </a:prstGeom>
          <a:blipFill dpi="0" rotWithShape="1">
            <a:blip r:embed="rId2">
              <a:alphaModFix amt="2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8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 err="1">
                <a:latin typeface="Arial"/>
              </a:rPr>
              <a:t>From</a:t>
            </a:r>
            <a:r>
              <a:rPr lang="de-DE" sz="2400" b="1" strike="noStrike" spc="-1" dirty="0">
                <a:latin typeface="Arial"/>
              </a:rPr>
              <a:t> QCD to </a:t>
            </a:r>
            <a:r>
              <a:rPr lang="de-DE" sz="2400" b="1" strike="noStrike" spc="-1" dirty="0" err="1">
                <a:latin typeface="Arial"/>
              </a:rPr>
              <a:t>the</a:t>
            </a:r>
            <a:r>
              <a:rPr lang="de-DE" sz="2400" b="1" strike="noStrike" spc="-1" dirty="0">
                <a:latin typeface="Arial"/>
              </a:rPr>
              <a:t> Stars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160CF6-721A-4811-9099-288E3F638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6" y="1591335"/>
            <a:ext cx="5921081" cy="428139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7E1C310-3EDB-461F-9702-50FD919880E9}"/>
              </a:ext>
            </a:extLst>
          </p:cNvPr>
          <p:cNvSpPr txBox="1"/>
          <p:nvPr/>
        </p:nvSpPr>
        <p:spPr>
          <a:xfrm>
            <a:off x="4659552" y="3979800"/>
            <a:ext cx="36348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All visible matter produced in </a:t>
            </a:r>
            <a:r>
              <a:rPr lang="de-DE" sz="2000" b="1" dirty="0" err="1"/>
              <a:t>astrophysical</a:t>
            </a:r>
            <a:r>
              <a:rPr lang="de-DE" sz="2000" b="1" dirty="0"/>
              <a:t> </a:t>
            </a:r>
            <a:r>
              <a:rPr lang="de-DE" sz="2000" b="1" dirty="0" err="1"/>
              <a:t>scenario</a:t>
            </a:r>
            <a:endParaRPr lang="de-DE" sz="2000" b="1" dirty="0"/>
          </a:p>
          <a:p>
            <a:endParaRPr lang="de-DE" sz="1000" b="1" dirty="0"/>
          </a:p>
          <a:p>
            <a:endParaRPr lang="de-DE" sz="2000" b="1" dirty="0"/>
          </a:p>
          <a:p>
            <a:r>
              <a:rPr lang="de-DE" sz="2000" b="1" dirty="0"/>
              <a:t>Heavy </a:t>
            </a:r>
            <a:r>
              <a:rPr lang="de-DE" sz="2000" b="1" dirty="0" err="1"/>
              <a:t>elements</a:t>
            </a:r>
            <a:r>
              <a:rPr lang="de-DE" sz="2000" b="1" dirty="0"/>
              <a:t>: </a:t>
            </a:r>
            <a:r>
              <a:rPr lang="de-DE" sz="2000" b="1" dirty="0" err="1"/>
              <a:t>very</a:t>
            </a:r>
            <a:r>
              <a:rPr lang="de-DE" sz="2000" b="1" dirty="0"/>
              <a:t> </a:t>
            </a:r>
            <a:r>
              <a:rPr lang="de-DE" sz="2000" b="1" dirty="0" err="1"/>
              <a:t>neutron-rich</a:t>
            </a:r>
            <a:r>
              <a:rPr lang="de-DE" sz="2000" b="1" dirty="0"/>
              <a:t> </a:t>
            </a:r>
            <a:r>
              <a:rPr lang="de-DE" sz="2000" b="1" dirty="0" err="1"/>
              <a:t>environment</a:t>
            </a:r>
            <a:endParaRPr lang="de-DE" sz="1000" b="1" dirty="0"/>
          </a:p>
          <a:p>
            <a:pPr marL="285750" indent="-285750">
              <a:buFontTx/>
              <a:buChar char="-"/>
            </a:pPr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41870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531AC181-549F-41E0-980F-99BB6B9EA944}"/>
              </a:ext>
            </a:extLst>
          </p:cNvPr>
          <p:cNvSpPr txBox="1"/>
          <p:nvPr/>
        </p:nvSpPr>
        <p:spPr>
          <a:xfrm>
            <a:off x="247320" y="332640"/>
            <a:ext cx="72583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 err="1">
                <a:latin typeface="Arial"/>
              </a:rPr>
              <a:t>Two</a:t>
            </a:r>
            <a:r>
              <a:rPr lang="de-DE" sz="2400" b="1" strike="noStrike" spc="-1" dirty="0">
                <a:latin typeface="Arial"/>
              </a:rPr>
              <a:t>-Arm</a:t>
            </a:r>
            <a:r>
              <a:rPr lang="de-DE" sz="2400" b="1" spc="-1" dirty="0">
                <a:latin typeface="Arial"/>
              </a:rPr>
              <a:t> </a:t>
            </a:r>
            <a:r>
              <a:rPr lang="de-DE" sz="2400" b="1" spc="-1" dirty="0" err="1">
                <a:latin typeface="Arial"/>
              </a:rPr>
              <a:t>Spectrometer</a:t>
            </a:r>
            <a:r>
              <a:rPr lang="de-DE" sz="2400" b="1" spc="-1" dirty="0">
                <a:latin typeface="Arial"/>
              </a:rPr>
              <a:t>: </a:t>
            </a:r>
            <a:r>
              <a:rPr lang="de-DE" sz="2400" b="1" spc="-1" dirty="0" err="1">
                <a:latin typeface="Arial"/>
              </a:rPr>
              <a:t>ToF</a:t>
            </a:r>
            <a:r>
              <a:rPr lang="de-DE" sz="2400" b="1" spc="-1" dirty="0">
                <a:latin typeface="Arial"/>
              </a:rPr>
              <a:t> </a:t>
            </a:r>
            <a:r>
              <a:rPr lang="de-DE" sz="2400" b="1" spc="-1" dirty="0" err="1">
                <a:latin typeface="Arial"/>
              </a:rPr>
              <a:t>Calibration</a:t>
            </a:r>
            <a:endParaRPr lang="de-DE" sz="2400" b="1" strike="noStrike" spc="-1" dirty="0">
              <a:latin typeface="Arial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C15352BB-E6EE-4EE7-9417-C2EC57BFEB2C}"/>
              </a:ext>
            </a:extLst>
          </p:cNvPr>
          <p:cNvSpPr/>
          <p:nvPr/>
        </p:nvSpPr>
        <p:spPr>
          <a:xfrm>
            <a:off x="247319" y="1619161"/>
            <a:ext cx="6486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/>
              <a:t>-   9mm </a:t>
            </a:r>
            <a:r>
              <a:rPr lang="de-DE" sz="2000" dirty="0" err="1"/>
              <a:t>Pb</a:t>
            </a:r>
            <a:r>
              <a:rPr lang="de-DE" sz="2000" dirty="0"/>
              <a:t> </a:t>
            </a:r>
            <a:r>
              <a:rPr lang="de-DE" sz="2000" dirty="0" err="1"/>
              <a:t>target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and </a:t>
            </a:r>
            <a:r>
              <a:rPr lang="de-DE" sz="2000" dirty="0" err="1"/>
              <a:t>without</a:t>
            </a:r>
            <a:r>
              <a:rPr lang="de-DE" sz="2000" dirty="0"/>
              <a:t> </a:t>
            </a:r>
            <a:r>
              <a:rPr lang="de-DE" sz="2000" dirty="0" err="1"/>
              <a:t>Pb</a:t>
            </a:r>
            <a:r>
              <a:rPr lang="de-DE" sz="2000" dirty="0"/>
              <a:t> </a:t>
            </a:r>
            <a:r>
              <a:rPr lang="de-DE" sz="2000" dirty="0" err="1"/>
              <a:t>sheet</a:t>
            </a:r>
            <a:r>
              <a:rPr lang="de-DE" sz="2000" dirty="0"/>
              <a:t> in front </a:t>
            </a:r>
            <a:r>
              <a:rPr lang="de-DE" sz="2000" dirty="0" err="1"/>
              <a:t>of</a:t>
            </a:r>
            <a:r>
              <a:rPr lang="de-DE" sz="2000" dirty="0"/>
              <a:t> RPC </a:t>
            </a:r>
          </a:p>
          <a:p>
            <a:pPr marL="285750" indent="-285750">
              <a:buFontTx/>
              <a:buChar char="-"/>
            </a:pPr>
            <a:r>
              <a:rPr lang="de-DE" sz="2000" dirty="0"/>
              <a:t>Extract </a:t>
            </a:r>
            <a:r>
              <a:rPr lang="de-DE" sz="2000" dirty="0" err="1"/>
              <a:t>ToF</a:t>
            </a:r>
            <a:r>
              <a:rPr lang="de-DE" sz="2000" dirty="0"/>
              <a:t> </a:t>
            </a:r>
            <a:r>
              <a:rPr lang="de-DE" sz="2000" dirty="0" err="1"/>
              <a:t>resolution</a:t>
            </a:r>
            <a:r>
              <a:rPr lang="de-DE" sz="2000" dirty="0"/>
              <a:t> </a:t>
            </a:r>
            <a:r>
              <a:rPr lang="de-DE" sz="2000" dirty="0" err="1"/>
              <a:t>using</a:t>
            </a:r>
            <a:r>
              <a:rPr lang="de-DE" sz="2000" dirty="0"/>
              <a:t> </a:t>
            </a:r>
            <a:r>
              <a:rPr lang="de-DE" sz="2000" dirty="0" err="1"/>
              <a:t>gamma</a:t>
            </a:r>
            <a:r>
              <a:rPr lang="de-DE" sz="2000" dirty="0"/>
              <a:t> </a:t>
            </a:r>
            <a:r>
              <a:rPr lang="de-DE" sz="2000" dirty="0" err="1"/>
              <a:t>ﬂux</a:t>
            </a:r>
            <a:endParaRPr lang="de-DE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DF8D3F-6893-4CE1-B76A-6E45114F0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06040"/>
            <a:ext cx="5362575" cy="34601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A1E48E6-29DA-49EE-A9A9-9483F05D9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037" y="2080826"/>
            <a:ext cx="2319338" cy="194554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71EFB94-0CA9-4634-9534-58D42991940A}"/>
              </a:ext>
            </a:extLst>
          </p:cNvPr>
          <p:cNvSpPr txBox="1"/>
          <p:nvPr/>
        </p:nvSpPr>
        <p:spPr>
          <a:xfrm>
            <a:off x="2736056" y="3841708"/>
            <a:ext cx="1291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de-DE" b="1" dirty="0"/>
              <a:t> = 175ps</a:t>
            </a:r>
          </a:p>
        </p:txBody>
      </p:sp>
    </p:spTree>
    <p:extLst>
      <p:ext uri="{BB962C8B-B14F-4D97-AF65-F5344CB8AC3E}">
        <p14:creationId xmlns:p14="http://schemas.microsoft.com/office/powerpoint/2010/main" val="29447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38584A4-1142-4DEA-BAB7-AE57F051A01F}"/>
              </a:ext>
            </a:extLst>
          </p:cNvPr>
          <p:cNvSpPr/>
          <p:nvPr/>
        </p:nvSpPr>
        <p:spPr>
          <a:xfrm>
            <a:off x="6120162" y="3556000"/>
            <a:ext cx="2838780" cy="229240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CF2D0CD-9CD0-4173-9BCF-581989EF9403}"/>
              </a:ext>
            </a:extLst>
          </p:cNvPr>
          <p:cNvSpPr txBox="1"/>
          <p:nvPr/>
        </p:nvSpPr>
        <p:spPr>
          <a:xfrm>
            <a:off x="1016234" y="2223890"/>
            <a:ext cx="1934303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b="1" dirty="0"/>
              <a:t>Vertex</a:t>
            </a:r>
          </a:p>
          <a:p>
            <a:pPr algn="ctr">
              <a:lnSpc>
                <a:spcPct val="150000"/>
              </a:lnSpc>
            </a:pPr>
            <a:r>
              <a:rPr lang="de-DE" sz="2000" b="1" dirty="0"/>
              <a:t>Fight </a:t>
            </a:r>
            <a:r>
              <a:rPr lang="de-DE" sz="2000" b="1" dirty="0" err="1"/>
              <a:t>length</a:t>
            </a:r>
            <a:endParaRPr lang="de-DE" sz="2000" b="1" dirty="0"/>
          </a:p>
          <a:p>
            <a:pPr algn="ctr">
              <a:lnSpc>
                <a:spcPct val="150000"/>
              </a:lnSpc>
            </a:pPr>
            <a:r>
              <a:rPr lang="de-DE" sz="2000" b="1" dirty="0"/>
              <a:t>Time-</a:t>
            </a:r>
            <a:r>
              <a:rPr lang="de-DE" sz="2000" b="1" dirty="0" err="1"/>
              <a:t>of</a:t>
            </a:r>
            <a:r>
              <a:rPr lang="de-DE" sz="2000" b="1" dirty="0"/>
              <a:t>-</a:t>
            </a:r>
            <a:r>
              <a:rPr lang="de-DE" sz="2000" b="1" dirty="0" err="1"/>
              <a:t>flight</a:t>
            </a:r>
            <a:endParaRPr lang="de-DE" sz="2000" b="1" dirty="0"/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A2E59322-C53B-4481-8570-0936573D5448}"/>
              </a:ext>
            </a:extLst>
          </p:cNvPr>
          <p:cNvSpPr txBox="1"/>
          <p:nvPr/>
        </p:nvSpPr>
        <p:spPr>
          <a:xfrm>
            <a:off x="247319" y="332640"/>
            <a:ext cx="5705805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Pro</a:t>
            </a:r>
            <a:r>
              <a:rPr lang="de-DE" sz="2400" b="1" spc="-1" dirty="0">
                <a:latin typeface="Arial"/>
              </a:rPr>
              <a:t>ton </a:t>
            </a:r>
            <a:r>
              <a:rPr lang="de-DE" sz="2400" b="1" spc="-1" dirty="0" err="1">
                <a:latin typeface="Arial"/>
              </a:rPr>
              <a:t>Identification</a:t>
            </a:r>
            <a:r>
              <a:rPr lang="de-DE" sz="2400" b="1" spc="-1" dirty="0">
                <a:latin typeface="Arial"/>
              </a:rPr>
              <a:t> and Momentum</a:t>
            </a:r>
            <a:endParaRPr lang="de-DE" sz="2400" b="1" strike="noStrike" spc="-1" dirty="0"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0C848BD-3187-40BE-B0B0-23E571540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42" y="2378588"/>
            <a:ext cx="3959998" cy="325755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F1B951-4346-450C-8116-EAF40EE88AB4}"/>
              </a:ext>
            </a:extLst>
          </p:cNvPr>
          <p:cNvSpPr txBox="1"/>
          <p:nvPr/>
        </p:nvSpPr>
        <p:spPr>
          <a:xfrm>
            <a:off x="3762724" y="1570434"/>
            <a:ext cx="471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/>
              <a:t>Reject</a:t>
            </a:r>
            <a:r>
              <a:rPr lang="de-DE" sz="2000" b="1" dirty="0"/>
              <a:t> </a:t>
            </a:r>
            <a:r>
              <a:rPr lang="de-DE" sz="2000" b="1" dirty="0" err="1"/>
              <a:t>very</a:t>
            </a:r>
            <a:r>
              <a:rPr lang="de-DE" sz="2000" b="1" dirty="0"/>
              <a:t> fast and slow </a:t>
            </a:r>
            <a:r>
              <a:rPr lang="de-DE" sz="2000" b="1" dirty="0" err="1"/>
              <a:t>particles</a:t>
            </a:r>
            <a:r>
              <a:rPr lang="de-DE" sz="2000" b="1" dirty="0"/>
              <a:t>:</a:t>
            </a:r>
          </a:p>
          <a:p>
            <a:pPr algn="ctr"/>
            <a:r>
              <a:rPr lang="de-DE" sz="2000" dirty="0"/>
              <a:t>1.25 </a:t>
            </a:r>
            <a:r>
              <a:rPr lang="de-DE" sz="2000" dirty="0" err="1"/>
              <a:t>GeV</a:t>
            </a:r>
            <a:r>
              <a:rPr lang="de-DE" sz="2000" dirty="0"/>
              <a:t>/c &lt; p</a:t>
            </a:r>
            <a:r>
              <a:rPr lang="de-DE" sz="2000" baseline="-25000" dirty="0"/>
              <a:t>p</a:t>
            </a:r>
            <a:r>
              <a:rPr lang="de-DE" sz="2000" dirty="0"/>
              <a:t> &lt; 3.20 </a:t>
            </a:r>
            <a:r>
              <a:rPr lang="de-DE" sz="2000" dirty="0" err="1"/>
              <a:t>GeV</a:t>
            </a:r>
            <a:r>
              <a:rPr lang="de-DE" sz="2000" dirty="0"/>
              <a:t>/c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D73804-0663-4B35-90E6-DDB6E1683C8E}"/>
              </a:ext>
            </a:extLst>
          </p:cNvPr>
          <p:cNvSpPr txBox="1"/>
          <p:nvPr/>
        </p:nvSpPr>
        <p:spPr>
          <a:xfrm>
            <a:off x="4700772" y="5629840"/>
            <a:ext cx="283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(additional </a:t>
            </a:r>
            <a:r>
              <a:rPr lang="de-DE" dirty="0" err="1"/>
              <a:t>cuts</a:t>
            </a:r>
            <a:r>
              <a:rPr lang="de-DE" dirty="0"/>
              <a:t> follow to </a:t>
            </a:r>
            <a:r>
              <a:rPr lang="de-DE" dirty="0" err="1"/>
              <a:t>select</a:t>
            </a:r>
            <a:r>
              <a:rPr lang="de-DE" dirty="0"/>
              <a:t> </a:t>
            </a:r>
            <a:r>
              <a:rPr lang="de-DE" dirty="0" err="1"/>
              <a:t>quasielastic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)</a:t>
            </a:r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39850AF2-34D0-41F6-B498-018FBB4EAFBE}"/>
              </a:ext>
            </a:extLst>
          </p:cNvPr>
          <p:cNvSpPr/>
          <p:nvPr/>
        </p:nvSpPr>
        <p:spPr>
          <a:xfrm rot="5400000">
            <a:off x="1599171" y="3995707"/>
            <a:ext cx="768427" cy="342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9D094D-223F-426E-B742-319503D4AC16}"/>
              </a:ext>
            </a:extLst>
          </p:cNvPr>
          <p:cNvSpPr txBox="1"/>
          <p:nvPr/>
        </p:nvSpPr>
        <p:spPr>
          <a:xfrm>
            <a:off x="1000728" y="4690099"/>
            <a:ext cx="1934303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000" b="1" dirty="0"/>
              <a:t>Momentum</a:t>
            </a:r>
          </a:p>
        </p:txBody>
      </p:sp>
    </p:spTree>
    <p:extLst>
      <p:ext uri="{BB962C8B-B14F-4D97-AF65-F5344CB8AC3E}">
        <p14:creationId xmlns:p14="http://schemas.microsoft.com/office/powerpoint/2010/main" val="28286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Inclusive </a:t>
            </a:r>
            <a:r>
              <a:rPr lang="de-DE" sz="2400" spc="-1" dirty="0" err="1">
                <a:latin typeface="Arial"/>
              </a:rPr>
              <a:t>Reaction</a:t>
            </a:r>
            <a:r>
              <a:rPr lang="de-DE" sz="2400" spc="-1" dirty="0">
                <a:latin typeface="Arial"/>
              </a:rPr>
              <a:t> Channel (p,2p)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F802AB-83C2-4787-A28A-18B8F0984C0F}"/>
              </a:ext>
            </a:extLst>
          </p:cNvPr>
          <p:cNvSpPr txBox="1"/>
          <p:nvPr/>
        </p:nvSpPr>
        <p:spPr>
          <a:xfrm>
            <a:off x="428289" y="2087363"/>
            <a:ext cx="664200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400" b="1" dirty="0" err="1"/>
              <a:t>single</a:t>
            </a:r>
            <a:r>
              <a:rPr lang="de-DE" sz="2400" b="1" dirty="0"/>
              <a:t> </a:t>
            </a:r>
            <a:r>
              <a:rPr lang="de-DE" sz="2400" b="1" dirty="0" err="1"/>
              <a:t>incoming</a:t>
            </a:r>
            <a:r>
              <a:rPr lang="de-DE" sz="2400" b="1" dirty="0"/>
              <a:t> </a:t>
            </a:r>
            <a:r>
              <a:rPr lang="de-DE" sz="2400" b="1" baseline="30000" dirty="0"/>
              <a:t>12</a:t>
            </a:r>
            <a:r>
              <a:rPr lang="de-DE" sz="2400" b="1" dirty="0"/>
              <a:t>C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400" b="1" dirty="0" err="1"/>
              <a:t>good</a:t>
            </a:r>
            <a:r>
              <a:rPr lang="de-DE" sz="2400" b="1" dirty="0"/>
              <a:t> </a:t>
            </a:r>
            <a:r>
              <a:rPr lang="de-DE" sz="2400" b="1" dirty="0" err="1"/>
              <a:t>vertex</a:t>
            </a:r>
            <a:endParaRPr lang="de-DE" sz="2400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2400" b="1" dirty="0" err="1"/>
              <a:t>velocity</a:t>
            </a:r>
            <a:r>
              <a:rPr lang="de-DE" sz="2400" b="1" dirty="0"/>
              <a:t> </a:t>
            </a:r>
            <a:r>
              <a:rPr lang="de-DE" sz="2400" b="1" dirty="0" err="1"/>
              <a:t>cut</a:t>
            </a:r>
            <a:endParaRPr lang="de-DE" sz="24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5596BFC-60F7-4A67-BC6C-8287FA4651FA}"/>
              </a:ext>
            </a:extLst>
          </p:cNvPr>
          <p:cNvSpPr txBox="1"/>
          <p:nvPr/>
        </p:nvSpPr>
        <p:spPr>
          <a:xfrm>
            <a:off x="428289" y="3989274"/>
            <a:ext cx="2870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(additional </a:t>
            </a:r>
            <a:r>
              <a:rPr lang="de-DE" dirty="0" err="1"/>
              <a:t>cuts</a:t>
            </a:r>
            <a:r>
              <a:rPr lang="de-DE" dirty="0"/>
              <a:t> to </a:t>
            </a:r>
            <a:r>
              <a:rPr lang="de-DE" dirty="0" err="1"/>
              <a:t>select</a:t>
            </a:r>
            <a:r>
              <a:rPr lang="de-DE" dirty="0"/>
              <a:t> quasi-</a:t>
            </a:r>
            <a:r>
              <a:rPr lang="de-DE" dirty="0" err="1"/>
              <a:t>elastic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439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39AC57-2695-4F64-BFF8-9FFF01253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1744" b="3887"/>
          <a:stretch/>
        </p:blipFill>
        <p:spPr>
          <a:xfrm>
            <a:off x="218910" y="558865"/>
            <a:ext cx="8779370" cy="5753036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34610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 err="1">
                <a:latin typeface="Arial"/>
              </a:rPr>
              <a:t>Outgoing</a:t>
            </a:r>
            <a:r>
              <a:rPr lang="de-DE" sz="2400" b="1" spc="-1" dirty="0">
                <a:latin typeface="Arial"/>
              </a:rPr>
              <a:t> </a:t>
            </a:r>
            <a:r>
              <a:rPr lang="de-DE" sz="2400" b="1" spc="-1" dirty="0" err="1">
                <a:latin typeface="Arial"/>
              </a:rPr>
              <a:t>Particle</a:t>
            </a:r>
            <a:r>
              <a:rPr lang="de-DE" sz="2400" b="1" spc="-1" dirty="0">
                <a:latin typeface="Arial"/>
              </a:rPr>
              <a:t> ID</a:t>
            </a:r>
            <a:endParaRPr lang="de-DE" sz="2400" b="1" strike="noStrike" spc="-1" dirty="0">
              <a:latin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F8B53FB-3BBC-4F3B-A08C-FFD5D2FBD65B}"/>
              </a:ext>
            </a:extLst>
          </p:cNvPr>
          <p:cNvSpPr txBox="1"/>
          <p:nvPr/>
        </p:nvSpPr>
        <p:spPr>
          <a:xfrm>
            <a:off x="223755" y="1248840"/>
            <a:ext cx="38952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i="1" dirty="0"/>
              <a:t>P/Z </a:t>
            </a:r>
            <a:r>
              <a:rPr lang="de-DE" sz="2400" b="1" dirty="0"/>
              <a:t>~ </a:t>
            </a:r>
            <a:r>
              <a:rPr lang="de-DE" sz="2400" b="1" dirty="0" err="1"/>
              <a:t>Bending</a:t>
            </a:r>
            <a:r>
              <a:rPr lang="de-DE" sz="2400" b="1" dirty="0"/>
              <a:t> in Magnet</a:t>
            </a:r>
          </a:p>
        </p:txBody>
      </p:sp>
    </p:spTree>
    <p:extLst>
      <p:ext uri="{BB962C8B-B14F-4D97-AF65-F5344CB8AC3E}">
        <p14:creationId xmlns:p14="http://schemas.microsoft.com/office/powerpoint/2010/main" val="300421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0" strike="noStrike" spc="-1" dirty="0">
                <a:latin typeface="Arial"/>
              </a:rPr>
              <a:t>Fragment Tracking (Upstream </a:t>
            </a:r>
            <a:r>
              <a:rPr lang="de-DE" sz="2400" b="0" strike="noStrike" spc="-1" dirty="0" err="1">
                <a:latin typeface="Arial"/>
              </a:rPr>
              <a:t>the</a:t>
            </a:r>
            <a:r>
              <a:rPr lang="de-DE" sz="2400" b="0" strike="noStrike" spc="-1" dirty="0">
                <a:latin typeface="Arial"/>
              </a:rPr>
              <a:t> Magnet)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F802AB-83C2-4787-A28A-18B8F0984C0F}"/>
              </a:ext>
            </a:extLst>
          </p:cNvPr>
          <p:cNvSpPr txBox="1"/>
          <p:nvPr/>
        </p:nvSpPr>
        <p:spPr>
          <a:xfrm>
            <a:off x="343445" y="1823411"/>
            <a:ext cx="68678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- Combine Si + MWPC (OR </a:t>
            </a:r>
            <a:r>
              <a:rPr lang="de-DE" sz="2000" dirty="0" err="1"/>
              <a:t>only</a:t>
            </a:r>
            <a:r>
              <a:rPr lang="de-DE" sz="2000" dirty="0"/>
              <a:t> Si OR </a:t>
            </a:r>
            <a:r>
              <a:rPr lang="de-DE" sz="2000" dirty="0" err="1"/>
              <a:t>only</a:t>
            </a:r>
            <a:r>
              <a:rPr lang="de-DE" sz="2000" dirty="0"/>
              <a:t> MWPC)</a:t>
            </a:r>
          </a:p>
          <a:p>
            <a:r>
              <a:rPr lang="de-DE" sz="2000" dirty="0"/>
              <a:t>- </a:t>
            </a:r>
            <a:r>
              <a:rPr lang="de-DE" sz="2000" dirty="0" err="1"/>
              <a:t>detection</a:t>
            </a:r>
            <a:r>
              <a:rPr lang="de-DE" sz="2000" dirty="0"/>
              <a:t> </a:t>
            </a:r>
            <a:r>
              <a:rPr lang="de-DE" sz="2000" dirty="0" err="1"/>
              <a:t>efficiency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98% </a:t>
            </a:r>
          </a:p>
          <a:p>
            <a:r>
              <a:rPr lang="de-DE" sz="2000" dirty="0"/>
              <a:t>- </a:t>
            </a:r>
            <a:r>
              <a:rPr lang="de-DE" sz="2000" dirty="0" err="1"/>
              <a:t>defines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scattering</a:t>
            </a:r>
            <a:r>
              <a:rPr lang="de-DE" sz="2000" dirty="0"/>
              <a:t> angle (rel. to beam)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57E5BA0E-F111-4CCB-8301-CC761B11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4" y="3406929"/>
            <a:ext cx="3202961" cy="22086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03">
                <a:extLst>
                  <a:ext uri="{FF2B5EF4-FFF2-40B4-BE49-F238E27FC236}">
                    <a16:creationId xmlns:a16="http://schemas.microsoft.com/office/drawing/2014/main" id="{5D36F26E-1284-4A2E-BCDE-A05AC1FA597F}"/>
                  </a:ext>
                </a:extLst>
              </p:cNvPr>
              <p:cNvSpPr txBox="1"/>
              <p:nvPr/>
            </p:nvSpPr>
            <p:spPr>
              <a:xfrm>
                <a:off x="2427891" y="4498421"/>
                <a:ext cx="17619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= 2.2 mm</a:t>
                </a:r>
                <a:endParaRPr lang="ru-RU" dirty="0"/>
              </a:p>
            </p:txBody>
          </p:sp>
        </mc:Choice>
        <mc:Fallback xmlns="">
          <p:sp>
            <p:nvSpPr>
              <p:cNvPr id="7" name="TextBox 103">
                <a:extLst>
                  <a:ext uri="{FF2B5EF4-FFF2-40B4-BE49-F238E27FC236}">
                    <a16:creationId xmlns:a16="http://schemas.microsoft.com/office/drawing/2014/main" id="{5D36F26E-1284-4A2E-BCDE-A05AC1FA5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891" y="4498421"/>
                <a:ext cx="1761951" cy="369332"/>
              </a:xfrm>
              <a:prstGeom prst="rect">
                <a:avLst/>
              </a:prstGeom>
              <a:blipFill>
                <a:blip r:embed="rId3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105">
            <a:extLst>
              <a:ext uri="{FF2B5EF4-FFF2-40B4-BE49-F238E27FC236}">
                <a16:creationId xmlns:a16="http://schemas.microsoft.com/office/drawing/2014/main" id="{34E634BC-4FEE-4024-A7EE-DF349E80FC35}"/>
              </a:ext>
            </a:extLst>
          </p:cNvPr>
          <p:cNvSpPr txBox="1"/>
          <p:nvPr/>
        </p:nvSpPr>
        <p:spPr>
          <a:xfrm>
            <a:off x="1417487" y="3686331"/>
            <a:ext cx="137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dX</a:t>
            </a:r>
            <a:r>
              <a:rPr lang="en-US" b="1" dirty="0"/>
              <a:t> 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BDE2679C-B5EA-489A-B957-CE58D804A6BE}"/>
              </a:ext>
            </a:extLst>
          </p:cNvPr>
          <p:cNvSpPr txBox="1"/>
          <p:nvPr/>
        </p:nvSpPr>
        <p:spPr>
          <a:xfrm>
            <a:off x="892168" y="3163064"/>
            <a:ext cx="308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Pair0-Upstream Matching</a:t>
            </a:r>
            <a:endParaRPr lang="ru-RU" b="1" dirty="0"/>
          </a:p>
        </p:txBody>
      </p:sp>
      <p:pic>
        <p:nvPicPr>
          <p:cNvPr id="12" name="Рисунок 29">
            <a:extLst>
              <a:ext uri="{FF2B5EF4-FFF2-40B4-BE49-F238E27FC236}">
                <a16:creationId xmlns:a16="http://schemas.microsoft.com/office/drawing/2014/main" id="{749BA8FD-BE37-4670-BFEC-8EA769C56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586" y="3439121"/>
            <a:ext cx="3349353" cy="2224180"/>
          </a:xfrm>
          <a:prstGeom prst="rect">
            <a:avLst/>
          </a:prstGeom>
        </p:spPr>
      </p:pic>
      <p:sp>
        <p:nvSpPr>
          <p:cNvPr id="13" name="TextBox 34">
            <a:extLst>
              <a:ext uri="{FF2B5EF4-FFF2-40B4-BE49-F238E27FC236}">
                <a16:creationId xmlns:a16="http://schemas.microsoft.com/office/drawing/2014/main" id="{83098E52-A08E-409E-8FC6-24C8166AA087}"/>
              </a:ext>
            </a:extLst>
          </p:cNvPr>
          <p:cNvSpPr txBox="1"/>
          <p:nvPr/>
        </p:nvSpPr>
        <p:spPr>
          <a:xfrm>
            <a:off x="5012972" y="3770048"/>
            <a:ext cx="147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dtgX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41">
                <a:extLst>
                  <a:ext uri="{FF2B5EF4-FFF2-40B4-BE49-F238E27FC236}">
                    <a16:creationId xmlns:a16="http://schemas.microsoft.com/office/drawing/2014/main" id="{66071586-F6E1-4831-A2DE-99971DD77F30}"/>
                  </a:ext>
                </a:extLst>
              </p:cNvPr>
              <p:cNvSpPr txBox="1"/>
              <p:nvPr/>
            </p:nvSpPr>
            <p:spPr>
              <a:xfrm>
                <a:off x="6222289" y="4483958"/>
                <a:ext cx="17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= 1.3 </a:t>
                </a:r>
                <a:r>
                  <a:rPr lang="en-US" dirty="0" err="1"/>
                  <a:t>mrad</a:t>
                </a:r>
                <a:endParaRPr lang="ru-RU" dirty="0"/>
              </a:p>
            </p:txBody>
          </p:sp>
        </mc:Choice>
        <mc:Fallback xmlns="">
          <p:sp>
            <p:nvSpPr>
              <p:cNvPr id="14" name="TextBox 41">
                <a:extLst>
                  <a:ext uri="{FF2B5EF4-FFF2-40B4-BE49-F238E27FC236}">
                    <a16:creationId xmlns:a16="http://schemas.microsoft.com/office/drawing/2014/main" id="{66071586-F6E1-4831-A2DE-99971DD77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2289" y="4483958"/>
                <a:ext cx="1761950" cy="369332"/>
              </a:xfrm>
              <a:prstGeom prst="rect">
                <a:avLst/>
              </a:prstGeom>
              <a:blipFill>
                <a:blip r:embed="rId5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hteck 2">
            <a:extLst>
              <a:ext uri="{FF2B5EF4-FFF2-40B4-BE49-F238E27FC236}">
                <a16:creationId xmlns:a16="http://schemas.microsoft.com/office/drawing/2014/main" id="{20B745FD-6C35-4997-B484-B1E1E3E74713}"/>
              </a:ext>
            </a:extLst>
          </p:cNvPr>
          <p:cNvSpPr/>
          <p:nvPr/>
        </p:nvSpPr>
        <p:spPr>
          <a:xfrm>
            <a:off x="881743" y="5728145"/>
            <a:ext cx="2122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→ </a:t>
            </a:r>
            <a:r>
              <a:rPr lang="de-DE" dirty="0" err="1"/>
              <a:t>x</a:t>
            </a:r>
            <a:r>
              <a:rPr lang="de-DE" baseline="-25000" dirty="0" err="1"/>
              <a:t>up</a:t>
            </a:r>
            <a:r>
              <a:rPr lang="de-DE" dirty="0" err="1"/>
              <a:t>,y</a:t>
            </a:r>
            <a:r>
              <a:rPr lang="de-DE" baseline="-25000" dirty="0" err="1"/>
              <a:t>up</a:t>
            </a:r>
            <a:r>
              <a:rPr lang="de-DE" dirty="0" err="1"/>
              <a:t>,z</a:t>
            </a:r>
            <a:r>
              <a:rPr lang="de-DE" baseline="-25000" dirty="0" err="1"/>
              <a:t>up</a:t>
            </a:r>
            <a:r>
              <a:rPr lang="de-DE" dirty="0"/>
              <a:t>,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de-DE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de-DE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21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0" strike="noStrike" spc="-1" dirty="0">
                <a:latin typeface="Arial"/>
              </a:rPr>
              <a:t>Fragment Tracking (</a:t>
            </a:r>
            <a:r>
              <a:rPr lang="de-DE" sz="2400" spc="-1" dirty="0">
                <a:latin typeface="Arial"/>
              </a:rPr>
              <a:t>Downs</a:t>
            </a:r>
            <a:r>
              <a:rPr lang="de-DE" sz="2400" b="0" strike="noStrike" spc="-1" dirty="0">
                <a:latin typeface="Arial"/>
              </a:rPr>
              <a:t>tream </a:t>
            </a:r>
            <a:r>
              <a:rPr lang="de-DE" sz="2400" b="0" strike="noStrike" spc="-1" dirty="0" err="1">
                <a:latin typeface="Arial"/>
              </a:rPr>
              <a:t>the</a:t>
            </a:r>
            <a:r>
              <a:rPr lang="de-DE" sz="2400" b="0" strike="noStrike" spc="-1" dirty="0">
                <a:latin typeface="Arial"/>
              </a:rPr>
              <a:t> Magnet)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F802AB-83C2-4787-A28A-18B8F0984C0F}"/>
              </a:ext>
            </a:extLst>
          </p:cNvPr>
          <p:cNvSpPr txBox="1"/>
          <p:nvPr/>
        </p:nvSpPr>
        <p:spPr>
          <a:xfrm>
            <a:off x="343445" y="1823411"/>
            <a:ext cx="68678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- Combine DCH1 + DCH2</a:t>
            </a:r>
          </a:p>
          <a:p>
            <a:r>
              <a:rPr lang="de-DE" sz="2000" dirty="0"/>
              <a:t>- </a:t>
            </a:r>
            <a:r>
              <a:rPr lang="de-DE" sz="2000" dirty="0" err="1"/>
              <a:t>detection</a:t>
            </a:r>
            <a:r>
              <a:rPr lang="de-DE" sz="2000" dirty="0"/>
              <a:t> </a:t>
            </a:r>
            <a:r>
              <a:rPr lang="de-DE" sz="2000" dirty="0" err="1"/>
              <a:t>efficiency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98% </a:t>
            </a:r>
          </a:p>
          <a:p>
            <a:r>
              <a:rPr lang="de-DE" sz="2000" dirty="0"/>
              <a:t>- </a:t>
            </a:r>
            <a:r>
              <a:rPr lang="de-DE" sz="2000" dirty="0" err="1"/>
              <a:t>defines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bending</a:t>
            </a:r>
            <a:r>
              <a:rPr lang="de-DE" sz="2000" dirty="0"/>
              <a:t> angle (rel.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upstream</a:t>
            </a:r>
            <a:r>
              <a:rPr lang="de-DE" sz="2000" dirty="0"/>
              <a:t>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8E6A8D1-4D41-472F-9865-5F45C5F20398}"/>
              </a:ext>
            </a:extLst>
          </p:cNvPr>
          <p:cNvSpPr txBox="1"/>
          <p:nvPr/>
        </p:nvSpPr>
        <p:spPr>
          <a:xfrm>
            <a:off x="613964" y="5663301"/>
            <a:ext cx="5748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→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DCH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,y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de-DE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de-DE" baseline="-25000" dirty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de-DE" dirty="0"/>
              <a:t>				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D32AC64-63AE-455A-AFD3-4BA3D9888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4" y="3310807"/>
            <a:ext cx="3234044" cy="22427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1465998-5D34-4DA6-858A-BDABC91E3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059" y="3299083"/>
            <a:ext cx="3263080" cy="2267205"/>
          </a:xfrm>
          <a:prstGeom prst="rect">
            <a:avLst/>
          </a:prstGeom>
        </p:spPr>
      </p:pic>
      <p:sp>
        <p:nvSpPr>
          <p:cNvPr id="16" name="TextBox 20">
            <a:extLst>
              <a:ext uri="{FF2B5EF4-FFF2-40B4-BE49-F238E27FC236}">
                <a16:creationId xmlns:a16="http://schemas.microsoft.com/office/drawing/2014/main" id="{FE972DB3-87B1-40E0-8438-4335BE6D6F83}"/>
              </a:ext>
            </a:extLst>
          </p:cNvPr>
          <p:cNvSpPr txBox="1"/>
          <p:nvPr/>
        </p:nvSpPr>
        <p:spPr>
          <a:xfrm>
            <a:off x="916127" y="2995713"/>
            <a:ext cx="3081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DCH1-DCH2 Matching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6992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0" strike="noStrike" spc="-1" dirty="0">
                <a:latin typeface="Arial"/>
              </a:rPr>
              <a:t>Fragment Momentum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DA3AFAF-68DD-43C8-A275-BF3439835DD7}"/>
              </a:ext>
            </a:extLst>
          </p:cNvPr>
          <p:cNvSpPr txBox="1"/>
          <p:nvPr/>
        </p:nvSpPr>
        <p:spPr>
          <a:xfrm>
            <a:off x="247320" y="1725090"/>
            <a:ext cx="4803651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dirty="0"/>
              <a:t>P/Z </a:t>
            </a:r>
            <a:r>
              <a:rPr lang="de-DE" dirty="0"/>
              <a:t>~ </a:t>
            </a:r>
            <a:r>
              <a:rPr lang="de-DE" dirty="0" err="1"/>
              <a:t>bending</a:t>
            </a:r>
            <a:r>
              <a:rPr lang="de-DE" dirty="0"/>
              <a:t> in </a:t>
            </a:r>
            <a:r>
              <a:rPr lang="de-DE" dirty="0" err="1"/>
              <a:t>magnet</a:t>
            </a:r>
            <a:endParaRPr lang="de-DE" dirty="0"/>
          </a:p>
          <a:p>
            <a:endParaRPr lang="de-DE" dirty="0"/>
          </a:p>
          <a:p>
            <a:r>
              <a:rPr lang="de-DE" dirty="0"/>
              <a:t>Generate </a:t>
            </a:r>
            <a:r>
              <a:rPr lang="de-DE" dirty="0" err="1"/>
              <a:t>simulation-based</a:t>
            </a:r>
            <a:r>
              <a:rPr lang="de-DE" dirty="0"/>
              <a:t> </a:t>
            </a:r>
          </a:p>
          <a:p>
            <a:r>
              <a:rPr lang="de-DE" dirty="0"/>
              <a:t>multi-dimensional fit </a:t>
            </a:r>
            <a:r>
              <a:rPr lang="de-DE" dirty="0" err="1"/>
              <a:t>function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energy-loss</a:t>
            </a:r>
            <a:r>
              <a:rPr lang="de-DE" dirty="0"/>
              <a:t>):</a:t>
            </a:r>
          </a:p>
          <a:p>
            <a:endParaRPr lang="de-DE" dirty="0"/>
          </a:p>
          <a:p>
            <a:r>
              <a:rPr lang="de-DE" i="1" dirty="0"/>
              <a:t>P/Z </a:t>
            </a:r>
            <a:r>
              <a:rPr lang="de-DE" dirty="0"/>
              <a:t>= f(</a:t>
            </a:r>
            <a:r>
              <a:rPr lang="de-DE" dirty="0" err="1"/>
              <a:t>x</a:t>
            </a:r>
            <a:r>
              <a:rPr lang="de-DE" baseline="-25000" dirty="0" err="1"/>
              <a:t>up</a:t>
            </a:r>
            <a:r>
              <a:rPr lang="de-DE" dirty="0" err="1"/>
              <a:t>,y</a:t>
            </a:r>
            <a:r>
              <a:rPr lang="de-DE" baseline="-25000" dirty="0" err="1"/>
              <a:t>up</a:t>
            </a:r>
            <a:r>
              <a:rPr lang="de-DE" dirty="0" err="1"/>
              <a:t>,z</a:t>
            </a:r>
            <a:r>
              <a:rPr lang="de-DE" baseline="-25000" dirty="0" err="1"/>
              <a:t>up</a:t>
            </a:r>
            <a:r>
              <a:rPr lang="de-DE" dirty="0"/>
              <a:t>,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de-DE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,x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DCH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,y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DCH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de-DE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de-DE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Tracking Efficiency: (50±5)%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A3B7A8-E09A-4E5F-BA1A-7BAECAA49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13" y="2483641"/>
            <a:ext cx="4036994" cy="38099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7879EE7-C1EB-4973-B1D3-E463F36C30F8}"/>
              </a:ext>
            </a:extLst>
          </p:cNvPr>
          <p:cNvSpPr txBox="1"/>
          <p:nvPr/>
        </p:nvSpPr>
        <p:spPr>
          <a:xfrm>
            <a:off x="5712284" y="2651306"/>
            <a:ext cx="1323976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200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2200" b="1" dirty="0"/>
              <a:t>)/</a:t>
            </a:r>
            <a:r>
              <a:rPr lang="de-DE" sz="2200" b="1" i="1" dirty="0"/>
              <a:t>P</a:t>
            </a:r>
            <a:r>
              <a:rPr lang="de-DE" sz="2200" b="1" dirty="0"/>
              <a:t> = 1.5%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247627-5CFD-4C7F-ADAA-3BB8CDC92413}"/>
              </a:ext>
            </a:extLst>
          </p:cNvPr>
          <p:cNvSpPr txBox="1"/>
          <p:nvPr/>
        </p:nvSpPr>
        <p:spPr>
          <a:xfrm>
            <a:off x="5530507" y="1753477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Reconstructed</a:t>
            </a:r>
            <a:r>
              <a:rPr lang="de-DE" dirty="0"/>
              <a:t> Momentum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aseline="30000" dirty="0"/>
              <a:t>12</a:t>
            </a:r>
            <a:r>
              <a:rPr lang="de-DE" dirty="0"/>
              <a:t>C in </a:t>
            </a:r>
            <a:r>
              <a:rPr lang="de-DE" dirty="0" err="1"/>
              <a:t>empty</a:t>
            </a:r>
            <a:r>
              <a:rPr lang="de-DE" dirty="0"/>
              <a:t>-target </a:t>
            </a:r>
            <a:r>
              <a:rPr lang="de-DE" dirty="0" err="1"/>
              <a:t>run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452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34610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dirty="0" err="1"/>
              <a:t>Outgoing</a:t>
            </a:r>
            <a:r>
              <a:rPr lang="de-DE" sz="2400" b="1" dirty="0"/>
              <a:t> </a:t>
            </a:r>
            <a:r>
              <a:rPr lang="de-DE" sz="2400" b="1" dirty="0" err="1"/>
              <a:t>Particle</a:t>
            </a:r>
            <a:r>
              <a:rPr lang="de-DE" sz="2400" b="1" dirty="0"/>
              <a:t> ID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ACD488-EDAA-4BF5-93E6-3E5ED8BB1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1617536"/>
            <a:ext cx="4410075" cy="4040135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6F8D5723-330A-46D6-90AB-DC4F526751AF}"/>
              </a:ext>
            </a:extLst>
          </p:cNvPr>
          <p:cNvCxnSpPr/>
          <p:nvPr/>
        </p:nvCxnSpPr>
        <p:spPr>
          <a:xfrm flipH="1">
            <a:off x="1676400" y="3524250"/>
            <a:ext cx="371475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D55C0399-1AB8-4D33-9600-7E7D93ED1A7D}"/>
              </a:ext>
            </a:extLst>
          </p:cNvPr>
          <p:cNvSpPr txBox="1"/>
          <p:nvPr/>
        </p:nvSpPr>
        <p:spPr>
          <a:xfrm>
            <a:off x="247320" y="3286125"/>
            <a:ext cx="1429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Evaluated</a:t>
            </a:r>
            <a:r>
              <a:rPr lang="de-DE" dirty="0"/>
              <a:t> in multi-dimensional Fit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6E287939-FFB0-438A-B450-0C85E62105ED}"/>
              </a:ext>
            </a:extLst>
          </p:cNvPr>
          <p:cNvCxnSpPr>
            <a:cxnSpLocks/>
          </p:cNvCxnSpPr>
          <p:nvPr/>
        </p:nvCxnSpPr>
        <p:spPr>
          <a:xfrm>
            <a:off x="5133976" y="5534025"/>
            <a:ext cx="400049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80955AC1-A864-40D7-8C30-80F4DD3C015A}"/>
              </a:ext>
            </a:extLst>
          </p:cNvPr>
          <p:cNvSpPr txBox="1"/>
          <p:nvPr/>
        </p:nvSpPr>
        <p:spPr>
          <a:xfrm>
            <a:off x="5588489" y="5334505"/>
            <a:ext cx="2158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Total </a:t>
            </a:r>
            <a:r>
              <a:rPr lang="de-DE" dirty="0" err="1"/>
              <a:t>charge</a:t>
            </a:r>
            <a:r>
              <a:rPr lang="de-DE" dirty="0"/>
              <a:t> </a:t>
            </a:r>
          </a:p>
          <a:p>
            <a:r>
              <a:rPr lang="de-DE" dirty="0"/>
              <a:t>BC3 &amp; BC4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003BC3D-E7D9-4DE1-975D-A023814E6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3" y="5980836"/>
            <a:ext cx="1809752" cy="37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 err="1">
                <a:latin typeface="Arial"/>
              </a:rPr>
              <a:t>Exclusive</a:t>
            </a:r>
            <a:r>
              <a:rPr lang="de-DE" sz="2400" spc="-1" dirty="0">
                <a:latin typeface="Arial"/>
              </a:rPr>
              <a:t> </a:t>
            </a:r>
            <a:r>
              <a:rPr lang="de-DE" sz="2400" spc="-1" dirty="0" err="1">
                <a:latin typeface="Arial"/>
              </a:rPr>
              <a:t>Reaction</a:t>
            </a:r>
            <a:r>
              <a:rPr lang="de-DE" sz="2400" spc="-1" dirty="0">
                <a:latin typeface="Arial"/>
              </a:rPr>
              <a:t> Channel (p,2p)X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F802AB-83C2-4787-A28A-18B8F0984C0F}"/>
              </a:ext>
            </a:extLst>
          </p:cNvPr>
          <p:cNvSpPr txBox="1"/>
          <p:nvPr/>
        </p:nvSpPr>
        <p:spPr>
          <a:xfrm>
            <a:off x="428288" y="2087363"/>
            <a:ext cx="78201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Inclusive + </a:t>
            </a:r>
          </a:p>
          <a:p>
            <a:r>
              <a:rPr lang="de-DE" sz="2400" b="1" dirty="0" err="1"/>
              <a:t>single</a:t>
            </a:r>
            <a:r>
              <a:rPr lang="de-DE" sz="2400" b="1" dirty="0"/>
              <a:t> global track +</a:t>
            </a:r>
          </a:p>
          <a:p>
            <a:r>
              <a:rPr lang="de-DE" sz="2400" b="1" dirty="0" err="1"/>
              <a:t>identified</a:t>
            </a:r>
            <a:r>
              <a:rPr lang="de-DE" sz="2400" b="1" dirty="0"/>
              <a:t> heavy </a:t>
            </a:r>
            <a:r>
              <a:rPr lang="de-DE" sz="2400" b="1" dirty="0" err="1"/>
              <a:t>fragment</a:t>
            </a:r>
            <a:r>
              <a:rPr lang="de-DE" sz="2400" b="1" dirty="0"/>
              <a:t> X</a:t>
            </a:r>
          </a:p>
          <a:p>
            <a:pPr marL="285750" indent="-285750">
              <a:buFontTx/>
              <a:buChar char="-"/>
            </a:pPr>
            <a:endParaRPr lang="de-DE" sz="2400" b="1" dirty="0"/>
          </a:p>
          <a:p>
            <a:pPr marL="285750" indent="-285750">
              <a:buFontTx/>
              <a:buChar char="-"/>
            </a:pPr>
            <a:endParaRPr lang="de-DE" sz="2400" b="1" dirty="0"/>
          </a:p>
          <a:p>
            <a:pPr marL="285750" indent="-285750">
              <a:buFontTx/>
              <a:buChar char="-"/>
            </a:pPr>
            <a:endParaRPr lang="de-DE" sz="2400" b="1" dirty="0"/>
          </a:p>
          <a:p>
            <a:pPr marL="285750" indent="-285750">
              <a:buFontTx/>
              <a:buChar char="-"/>
            </a:pPr>
            <a:endParaRPr lang="de-DE" sz="2400" b="1" dirty="0"/>
          </a:p>
          <a:p>
            <a:pPr marL="285750" indent="-285750">
              <a:buFontTx/>
              <a:buChar char="-"/>
            </a:pPr>
            <a:endParaRPr lang="de-DE" sz="2400" b="1" dirty="0"/>
          </a:p>
          <a:p>
            <a:endParaRPr lang="de-DE" sz="2400" b="1" dirty="0"/>
          </a:p>
          <a:p>
            <a:r>
              <a:rPr lang="de-DE" dirty="0"/>
              <a:t>*global track = </a:t>
            </a:r>
            <a:r>
              <a:rPr lang="de-DE" dirty="0" err="1"/>
              <a:t>matched</a:t>
            </a:r>
            <a:r>
              <a:rPr lang="de-DE" dirty="0"/>
              <a:t> track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- and </a:t>
            </a:r>
            <a:r>
              <a:rPr lang="de-DE" dirty="0" err="1"/>
              <a:t>downstram</a:t>
            </a:r>
            <a:r>
              <a:rPr lang="de-DE" dirty="0"/>
              <a:t> </a:t>
            </a:r>
            <a:r>
              <a:rPr lang="de-DE" dirty="0" err="1"/>
              <a:t>tracking</a:t>
            </a:r>
            <a:r>
              <a:rPr lang="de-DE" dirty="0"/>
              <a:t> </a:t>
            </a:r>
            <a:r>
              <a:rPr lang="de-DE" dirty="0" err="1"/>
              <a:t>detectors</a:t>
            </a:r>
            <a:r>
              <a:rPr lang="de-DE" dirty="0"/>
              <a:t> (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multiplicities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012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39AC57-2695-4F64-BFF8-9FFF01253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1744" b="3887"/>
          <a:stretch/>
        </p:blipFill>
        <p:spPr>
          <a:xfrm>
            <a:off x="604777" y="708631"/>
            <a:ext cx="8302789" cy="544073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3014F042-BC78-47A3-BCE7-1CF42FBBE4A1}"/>
              </a:ext>
            </a:extLst>
          </p:cNvPr>
          <p:cNvSpPr/>
          <p:nvPr/>
        </p:nvSpPr>
        <p:spPr>
          <a:xfrm>
            <a:off x="457200" y="387350"/>
            <a:ext cx="685800" cy="774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5951BD1-FF4F-4506-A964-DEB452896A04}"/>
              </a:ext>
            </a:extLst>
          </p:cNvPr>
          <p:cNvSpPr/>
          <p:nvPr/>
        </p:nvSpPr>
        <p:spPr>
          <a:xfrm>
            <a:off x="137495" y="708631"/>
            <a:ext cx="1834179" cy="1195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Experiment at BM@N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C04277E-FCB1-498D-9DC5-6229DD5F805F}"/>
              </a:ext>
            </a:extLst>
          </p:cNvPr>
          <p:cNvSpPr txBox="1"/>
          <p:nvPr/>
        </p:nvSpPr>
        <p:spPr>
          <a:xfrm>
            <a:off x="184150" y="1171555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baseline="30000" dirty="0"/>
              <a:t>12</a:t>
            </a:r>
            <a:r>
              <a:rPr lang="de-DE" sz="3200" b="1" dirty="0"/>
              <a:t>C(</a:t>
            </a:r>
            <a:r>
              <a:rPr lang="de-DE" sz="3200" b="1" i="1" dirty="0"/>
              <a:t>p</a:t>
            </a:r>
            <a:r>
              <a:rPr lang="de-DE" sz="3200" b="1" dirty="0"/>
              <a:t>,2</a:t>
            </a:r>
            <a:r>
              <a:rPr lang="de-DE" sz="3200" b="1" i="1" dirty="0"/>
              <a:t>p</a:t>
            </a:r>
            <a:r>
              <a:rPr lang="de-DE" sz="3200" b="1" dirty="0"/>
              <a:t>)X</a:t>
            </a:r>
          </a:p>
        </p:txBody>
      </p:sp>
    </p:spTree>
    <p:extLst>
      <p:ext uri="{BB962C8B-B14F-4D97-AF65-F5344CB8AC3E}">
        <p14:creationId xmlns:p14="http://schemas.microsoft.com/office/powerpoint/2010/main" val="37543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1E4A6A9-B40D-483B-9704-25BA984E44AD}"/>
              </a:ext>
            </a:extLst>
          </p:cNvPr>
          <p:cNvSpPr/>
          <p:nvPr/>
        </p:nvSpPr>
        <p:spPr>
          <a:xfrm>
            <a:off x="-164307" y="-219075"/>
            <a:ext cx="9472613" cy="8372475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 err="1">
                <a:latin typeface="Arial"/>
              </a:rPr>
              <a:t>From</a:t>
            </a:r>
            <a:r>
              <a:rPr lang="de-DE" sz="2400" b="1" strike="noStrike" spc="-1" dirty="0">
                <a:latin typeface="Arial"/>
              </a:rPr>
              <a:t> QCD to </a:t>
            </a:r>
            <a:r>
              <a:rPr lang="de-DE" sz="2400" b="1" strike="noStrike" spc="-1" dirty="0" err="1">
                <a:latin typeface="Arial"/>
              </a:rPr>
              <a:t>the</a:t>
            </a:r>
            <a:r>
              <a:rPr lang="de-DE" sz="2400" b="1" strike="noStrike" spc="-1" dirty="0">
                <a:latin typeface="Arial"/>
              </a:rPr>
              <a:t> Stars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7E1C310-3EDB-461F-9702-50FD919880E9}"/>
              </a:ext>
            </a:extLst>
          </p:cNvPr>
          <p:cNvSpPr txBox="1"/>
          <p:nvPr/>
        </p:nvSpPr>
        <p:spPr>
          <a:xfrm>
            <a:off x="537601" y="2097006"/>
            <a:ext cx="36540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Extreme </a:t>
            </a:r>
            <a:r>
              <a:rPr lang="de-DE" sz="2400" b="1" dirty="0" err="1"/>
              <a:t>forms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matter in </a:t>
            </a:r>
            <a:r>
              <a:rPr lang="de-DE" sz="2400" b="1" dirty="0" err="1"/>
              <a:t>neutron</a:t>
            </a:r>
            <a:r>
              <a:rPr lang="de-DE" sz="2400" b="1" dirty="0"/>
              <a:t> </a:t>
            </a:r>
            <a:r>
              <a:rPr lang="de-DE" sz="2400" b="1" dirty="0" err="1"/>
              <a:t>stars</a:t>
            </a:r>
            <a:r>
              <a:rPr lang="de-DE" sz="2400" b="1" dirty="0"/>
              <a:t>:</a:t>
            </a:r>
          </a:p>
          <a:p>
            <a:endParaRPr lang="de-DE" sz="2400" b="1" dirty="0"/>
          </a:p>
          <a:p>
            <a:r>
              <a:rPr lang="el-GR" sz="2400" b="1" dirty="0"/>
              <a:t>ρ</a:t>
            </a:r>
            <a:r>
              <a:rPr lang="de-DE" sz="2400" b="1" dirty="0"/>
              <a:t> ~</a:t>
            </a:r>
            <a:r>
              <a:rPr lang="el-GR" sz="2400" b="1" dirty="0"/>
              <a:t> ρ</a:t>
            </a:r>
            <a:r>
              <a:rPr lang="de-DE" sz="2400" b="1" baseline="-25000" dirty="0"/>
              <a:t>SRC</a:t>
            </a:r>
            <a:r>
              <a:rPr lang="de-DE" sz="2400" b="1" dirty="0"/>
              <a:t> ~ 2-5 </a:t>
            </a:r>
            <a:r>
              <a:rPr lang="el-GR" sz="2400" b="1" dirty="0"/>
              <a:t>ρ</a:t>
            </a:r>
            <a:r>
              <a:rPr lang="de-DE" sz="2400" b="1" baseline="-25000" dirty="0"/>
              <a:t>0</a:t>
            </a:r>
          </a:p>
          <a:p>
            <a:endParaRPr lang="de-DE" sz="3200" b="1" dirty="0"/>
          </a:p>
          <a:p>
            <a:endParaRPr lang="de-DE" sz="3200" b="1" dirty="0"/>
          </a:p>
          <a:p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3758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Single Proton Knockout </a:t>
            </a:r>
            <a:r>
              <a:rPr lang="de-DE" sz="2400" b="1" baseline="30000" dirty="0"/>
              <a:t>12</a:t>
            </a:r>
            <a:r>
              <a:rPr lang="de-DE" sz="2400" b="1" dirty="0"/>
              <a:t>C(</a:t>
            </a:r>
            <a:r>
              <a:rPr lang="de-DE" sz="2400" b="1" i="1" dirty="0"/>
              <a:t>p</a:t>
            </a:r>
            <a:r>
              <a:rPr lang="de-DE" sz="2400" b="1" dirty="0"/>
              <a:t>,2</a:t>
            </a:r>
            <a:r>
              <a:rPr lang="de-DE" sz="2400" b="1" i="1" dirty="0"/>
              <a:t>p</a:t>
            </a:r>
            <a:r>
              <a:rPr lang="de-DE" sz="2400" b="1" dirty="0"/>
              <a:t>)</a:t>
            </a:r>
            <a:r>
              <a:rPr lang="de-DE" sz="2400" b="1" baseline="30000" dirty="0"/>
              <a:t> </a:t>
            </a:r>
            <a:endParaRPr lang="de-DE" sz="24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8FFC3EC-7740-426F-9669-F5C503BFC78C}"/>
              </a:ext>
            </a:extLst>
          </p:cNvPr>
          <p:cNvSpPr txBox="1"/>
          <p:nvPr/>
        </p:nvSpPr>
        <p:spPr>
          <a:xfrm>
            <a:off x="247320" y="1619165"/>
            <a:ext cx="534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b="1" dirty="0"/>
          </a:p>
          <a:p>
            <a:r>
              <a:rPr lang="de-DE" sz="2400" b="1" dirty="0"/>
              <a:t>Extract </a:t>
            </a:r>
            <a:r>
              <a:rPr lang="de-DE" sz="2400" b="1" dirty="0" err="1"/>
              <a:t>the</a:t>
            </a:r>
            <a:r>
              <a:rPr lang="de-DE" sz="2400" b="1" dirty="0"/>
              <a:t> initial momentum of </a:t>
            </a:r>
            <a:r>
              <a:rPr lang="de-DE" sz="2400" b="1" dirty="0" err="1"/>
              <a:t>knocked</a:t>
            </a:r>
            <a:r>
              <a:rPr lang="de-DE" sz="2400" b="1" dirty="0"/>
              <a:t>-out </a:t>
            </a:r>
            <a:r>
              <a:rPr lang="de-DE" sz="2400" b="1" dirty="0" err="1"/>
              <a:t>proton</a:t>
            </a:r>
            <a:r>
              <a:rPr lang="de-DE" sz="2400" b="1" dirty="0"/>
              <a:t>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7FDF73-917B-497A-93FD-4A4EEE7E0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92" y="3457497"/>
            <a:ext cx="6293084" cy="5798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89C5712-E6C9-456E-A184-97D1EA905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46" y="4255621"/>
            <a:ext cx="6293085" cy="506550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16F4605-056A-4C13-8D48-59D433EA1DED}"/>
              </a:ext>
            </a:extLst>
          </p:cNvPr>
          <p:cNvCxnSpPr>
            <a:cxnSpLocks/>
          </p:cNvCxnSpPr>
          <p:nvPr/>
        </p:nvCxnSpPr>
        <p:spPr>
          <a:xfrm flipV="1">
            <a:off x="1873061" y="4702903"/>
            <a:ext cx="0" cy="30936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5F62A8F5-6A24-44BD-99F2-774CE0C6C83B}"/>
              </a:ext>
            </a:extLst>
          </p:cNvPr>
          <p:cNvSpPr txBox="1"/>
          <p:nvPr/>
        </p:nvSpPr>
        <p:spPr>
          <a:xfrm>
            <a:off x="1251209" y="5107849"/>
            <a:ext cx="1322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No</a:t>
            </a:r>
            <a:r>
              <a:rPr lang="de-DE" dirty="0"/>
              <a:t> ISI/FSI</a:t>
            </a:r>
          </a:p>
        </p:txBody>
      </p:sp>
      <p:sp>
        <p:nvSpPr>
          <p:cNvPr id="11" name="Geschweifte Klammer rechts 10">
            <a:extLst>
              <a:ext uri="{FF2B5EF4-FFF2-40B4-BE49-F238E27FC236}">
                <a16:creationId xmlns:a16="http://schemas.microsoft.com/office/drawing/2014/main" id="{78B7E565-86F5-4531-BECC-25C8F0DB393B}"/>
              </a:ext>
            </a:extLst>
          </p:cNvPr>
          <p:cNvSpPr/>
          <p:nvPr/>
        </p:nvSpPr>
        <p:spPr>
          <a:xfrm rot="5400000">
            <a:off x="3667982" y="4304966"/>
            <a:ext cx="186253" cy="1100663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EF57124-3933-4E28-8975-3D8A167998F8}"/>
              </a:ext>
            </a:extLst>
          </p:cNvPr>
          <p:cNvSpPr txBox="1"/>
          <p:nvPr/>
        </p:nvSpPr>
        <p:spPr>
          <a:xfrm>
            <a:off x="3160891" y="5086432"/>
            <a:ext cx="120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measured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24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Single Proton Knockout: </a:t>
            </a:r>
            <a:r>
              <a:rPr lang="de-DE" sz="2400" b="1" dirty="0"/>
              <a:t>Inclusive</a:t>
            </a:r>
            <a:r>
              <a:rPr lang="de-DE" sz="2400" b="1" baseline="30000" dirty="0"/>
              <a:t> 12</a:t>
            </a:r>
            <a:r>
              <a:rPr lang="de-DE" sz="2400" b="1" dirty="0"/>
              <a:t>C(</a:t>
            </a:r>
            <a:r>
              <a:rPr lang="de-DE" sz="2400" b="1" i="1" dirty="0"/>
              <a:t>p</a:t>
            </a:r>
            <a:r>
              <a:rPr lang="de-DE" sz="2400" b="1" dirty="0"/>
              <a:t>,2</a:t>
            </a:r>
            <a:r>
              <a:rPr lang="de-DE" sz="2400" b="1" i="1" dirty="0"/>
              <a:t>p</a:t>
            </a:r>
            <a:r>
              <a:rPr lang="de-DE" sz="2400" b="1" dirty="0"/>
              <a:t>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8AE175C-8449-4582-8BEA-841BBBFC26D3}"/>
              </a:ext>
            </a:extLst>
          </p:cNvPr>
          <p:cNvSpPr txBox="1"/>
          <p:nvPr/>
        </p:nvSpPr>
        <p:spPr>
          <a:xfrm>
            <a:off x="186265" y="1606057"/>
            <a:ext cx="2997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b="1" dirty="0"/>
          </a:p>
          <a:p>
            <a:r>
              <a:rPr lang="de-DE" sz="2000" b="1" dirty="0" err="1"/>
              <a:t>contaminated</a:t>
            </a:r>
            <a:r>
              <a:rPr lang="de-DE" sz="2000" b="1" dirty="0"/>
              <a:t> </a:t>
            </a:r>
            <a:r>
              <a:rPr lang="de-DE" sz="2000" b="1" dirty="0" err="1"/>
              <a:t>by</a:t>
            </a:r>
            <a:r>
              <a:rPr lang="de-DE" sz="2000" b="1" dirty="0"/>
              <a:t> </a:t>
            </a:r>
          </a:p>
          <a:p>
            <a:r>
              <a:rPr lang="de-DE" sz="2000" b="1" dirty="0" err="1"/>
              <a:t>Inelastic</a:t>
            </a:r>
            <a:r>
              <a:rPr lang="de-DE" sz="2000" b="1" dirty="0"/>
              <a:t> </a:t>
            </a:r>
            <a:r>
              <a:rPr lang="de-DE" sz="2000" b="1" dirty="0" err="1"/>
              <a:t>scattering</a:t>
            </a:r>
            <a:r>
              <a:rPr lang="de-DE" sz="2000" b="1" dirty="0"/>
              <a:t> (IE) and ISI / FSI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6B5572-7E1E-41F6-AD8C-9B3AF6A9D2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30" b="11327"/>
          <a:stretch/>
        </p:blipFill>
        <p:spPr>
          <a:xfrm>
            <a:off x="3478742" y="1765330"/>
            <a:ext cx="4483756" cy="379847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98D5E77-3A90-469E-BDC4-7D9A8EF8E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5" t="88673" b="125"/>
          <a:stretch/>
        </p:blipFill>
        <p:spPr>
          <a:xfrm>
            <a:off x="5830233" y="5632862"/>
            <a:ext cx="1836990" cy="47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Single Proton Knockout: </a:t>
            </a:r>
            <a:r>
              <a:rPr lang="de-DE" sz="2400" b="1" dirty="0" err="1"/>
              <a:t>Exclusive</a:t>
            </a:r>
            <a:r>
              <a:rPr lang="de-DE" sz="2400" b="1" baseline="30000" dirty="0"/>
              <a:t> 12</a:t>
            </a:r>
            <a:r>
              <a:rPr lang="de-DE" sz="2400" b="1" dirty="0"/>
              <a:t>C(</a:t>
            </a:r>
            <a:r>
              <a:rPr lang="de-DE" sz="2400" b="1" i="1" dirty="0"/>
              <a:t>p</a:t>
            </a:r>
            <a:r>
              <a:rPr lang="de-DE" sz="2400" b="1" dirty="0"/>
              <a:t>,2</a:t>
            </a:r>
            <a:r>
              <a:rPr lang="de-DE" sz="2400" b="1" i="1" dirty="0"/>
              <a:t>p</a:t>
            </a:r>
            <a:r>
              <a:rPr lang="de-DE" sz="2400" b="1" dirty="0"/>
              <a:t>)</a:t>
            </a:r>
            <a:r>
              <a:rPr lang="de-DE" sz="2400" b="1" baseline="30000" dirty="0"/>
              <a:t>11</a:t>
            </a:r>
            <a:r>
              <a:rPr lang="de-DE" sz="2400" b="1" dirty="0"/>
              <a:t>B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6B5572-7E1E-41F6-AD8C-9B3AF6A9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16" y="3133669"/>
            <a:ext cx="5829889" cy="308398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6CA7AB2-2394-42B6-8D7C-1A670DDD7D53}"/>
              </a:ext>
            </a:extLst>
          </p:cNvPr>
          <p:cNvSpPr txBox="1"/>
          <p:nvPr/>
        </p:nvSpPr>
        <p:spPr>
          <a:xfrm>
            <a:off x="247319" y="1529177"/>
            <a:ext cx="6464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/>
          </a:p>
          <a:p>
            <a:pPr marL="342900" indent="-342900">
              <a:buFontTx/>
              <a:buChar char="-"/>
            </a:pPr>
            <a:r>
              <a:rPr lang="de-DE" sz="2000" dirty="0" err="1"/>
              <a:t>tagging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fragment</a:t>
            </a:r>
            <a:r>
              <a:rPr lang="de-DE" sz="2000" dirty="0"/>
              <a:t> </a:t>
            </a:r>
            <a:r>
              <a:rPr lang="de-DE" sz="2000" dirty="0" err="1"/>
              <a:t>removes</a:t>
            </a:r>
            <a:r>
              <a:rPr lang="de-DE" sz="2000" dirty="0"/>
              <a:t> ISI / FSI</a:t>
            </a:r>
          </a:p>
          <a:p>
            <a:endParaRPr lang="de-DE" sz="2000" dirty="0"/>
          </a:p>
          <a:p>
            <a:pPr marL="342900" indent="-342900">
              <a:buFontTx/>
              <a:buChar char="-"/>
            </a:pPr>
            <a:r>
              <a:rPr lang="de-DE" sz="2000" dirty="0" err="1"/>
              <a:t>select</a:t>
            </a:r>
            <a:r>
              <a:rPr lang="de-DE" sz="2000" dirty="0"/>
              <a:t> quasi-</a:t>
            </a:r>
            <a:r>
              <a:rPr lang="de-DE" sz="2000" dirty="0" err="1"/>
              <a:t>elastic</a:t>
            </a:r>
            <a:r>
              <a:rPr lang="de-DE" sz="2000" dirty="0"/>
              <a:t> </a:t>
            </a:r>
            <a:r>
              <a:rPr lang="de-DE" sz="2000" dirty="0" err="1"/>
              <a:t>scattering</a:t>
            </a:r>
            <a:r>
              <a:rPr lang="de-DE" sz="2000" dirty="0"/>
              <a:t> (</a:t>
            </a:r>
            <a:r>
              <a:rPr lang="de-DE" sz="2000" dirty="0" err="1"/>
              <a:t>bound</a:t>
            </a:r>
            <a:r>
              <a:rPr lang="de-DE" sz="2000" dirty="0"/>
              <a:t> 11B)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E4BEE72-434C-4F3F-B2E3-085A6489A459}"/>
              </a:ext>
            </a:extLst>
          </p:cNvPr>
          <p:cNvSpPr/>
          <p:nvPr/>
        </p:nvSpPr>
        <p:spPr>
          <a:xfrm>
            <a:off x="1955495" y="2780259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</p:spTree>
    <p:extLst>
      <p:ext uri="{BB962C8B-B14F-4D97-AF65-F5344CB8AC3E}">
        <p14:creationId xmlns:p14="http://schemas.microsoft.com/office/powerpoint/2010/main" val="13822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QE Single Proton Knockout </a:t>
            </a:r>
            <a:r>
              <a:rPr lang="de-DE" sz="2400" baseline="30000" dirty="0"/>
              <a:t>12</a:t>
            </a:r>
            <a:r>
              <a:rPr lang="de-DE" sz="2400" dirty="0"/>
              <a:t>C(</a:t>
            </a:r>
            <a:r>
              <a:rPr lang="de-DE" sz="2400" i="1" dirty="0"/>
              <a:t>p</a:t>
            </a:r>
            <a:r>
              <a:rPr lang="de-DE" sz="2400" dirty="0"/>
              <a:t>,2</a:t>
            </a:r>
            <a:r>
              <a:rPr lang="de-DE" sz="2400" i="1" dirty="0"/>
              <a:t>p</a:t>
            </a:r>
            <a:r>
              <a:rPr lang="de-DE" sz="2400" dirty="0"/>
              <a:t>)</a:t>
            </a:r>
            <a:r>
              <a:rPr lang="de-DE" sz="2400" baseline="30000" dirty="0"/>
              <a:t>11</a:t>
            </a:r>
            <a:r>
              <a:rPr lang="de-DE" sz="2400" dirty="0"/>
              <a:t>B</a:t>
            </a:r>
            <a:r>
              <a:rPr lang="de-DE" sz="2400" spc="-1" dirty="0">
                <a:latin typeface="Arial"/>
              </a:rPr>
              <a:t> </a:t>
            </a:r>
            <a:endParaRPr lang="de-DE" sz="2400" strike="noStrike" spc="-1" dirty="0">
              <a:latin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6CA7AB2-2394-42B6-8D7C-1A670DDD7D53}"/>
              </a:ext>
            </a:extLst>
          </p:cNvPr>
          <p:cNvSpPr txBox="1"/>
          <p:nvPr/>
        </p:nvSpPr>
        <p:spPr>
          <a:xfrm>
            <a:off x="247319" y="1623447"/>
            <a:ext cx="825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Missing</a:t>
            </a:r>
            <a:r>
              <a:rPr lang="de-DE" sz="2000" dirty="0"/>
              <a:t> </a:t>
            </a:r>
            <a:r>
              <a:rPr lang="de-DE" sz="2000" dirty="0" err="1"/>
              <a:t>mass</a:t>
            </a:r>
            <a:r>
              <a:rPr lang="de-DE" sz="2000" dirty="0"/>
              <a:t> </a:t>
            </a:r>
            <a:r>
              <a:rPr lang="de-DE" sz="2000" dirty="0" err="1"/>
              <a:t>confirms</a:t>
            </a:r>
            <a:r>
              <a:rPr lang="de-DE" sz="2000" dirty="0"/>
              <a:t> background-</a:t>
            </a:r>
            <a:r>
              <a:rPr lang="de-DE" sz="2000" dirty="0" err="1"/>
              <a:t>free</a:t>
            </a:r>
            <a:r>
              <a:rPr lang="de-DE" sz="2000" dirty="0"/>
              <a:t> </a:t>
            </a:r>
            <a:r>
              <a:rPr lang="de-DE" sz="2000" dirty="0" err="1"/>
              <a:t>proton</a:t>
            </a:r>
            <a:r>
              <a:rPr lang="de-DE" sz="2000" dirty="0"/>
              <a:t> knockout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FC8B58D-E1AC-44B1-9536-05E121160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591" y="2446072"/>
            <a:ext cx="3950076" cy="380323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C4DA232-9BBE-4A0C-9F69-F21F78001C64}"/>
              </a:ext>
            </a:extLst>
          </p:cNvPr>
          <p:cNvSpPr/>
          <p:nvPr/>
        </p:nvSpPr>
        <p:spPr>
          <a:xfrm>
            <a:off x="2965145" y="2128332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</p:spTree>
    <p:extLst>
      <p:ext uri="{BB962C8B-B14F-4D97-AF65-F5344CB8AC3E}">
        <p14:creationId xmlns:p14="http://schemas.microsoft.com/office/powerpoint/2010/main" val="179987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79060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 err="1">
                <a:latin typeface="Arial"/>
              </a:rPr>
              <a:t>Probing</a:t>
            </a:r>
            <a:r>
              <a:rPr lang="de-DE" sz="2400" spc="-1" dirty="0">
                <a:latin typeface="Arial"/>
              </a:rPr>
              <a:t> </a:t>
            </a:r>
            <a:r>
              <a:rPr lang="de-DE" sz="2400" spc="-1" dirty="0" err="1">
                <a:latin typeface="Arial"/>
              </a:rPr>
              <a:t>the</a:t>
            </a:r>
            <a:r>
              <a:rPr lang="de-DE" sz="2400" spc="-1" dirty="0">
                <a:latin typeface="Arial"/>
              </a:rPr>
              <a:t> </a:t>
            </a:r>
            <a:r>
              <a:rPr lang="de-DE" sz="2400" spc="-1" dirty="0" err="1">
                <a:latin typeface="Arial"/>
              </a:rPr>
              <a:t>Meanfield</a:t>
            </a:r>
            <a:r>
              <a:rPr lang="de-DE" sz="2400" spc="-1" dirty="0">
                <a:latin typeface="Arial"/>
              </a:rPr>
              <a:t> Proton Momentum Distribution</a:t>
            </a:r>
            <a:endParaRPr lang="de-DE" sz="2400" b="0" strike="noStrike" spc="-1" dirty="0"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BD2751-E521-4BD6-B96F-A041F49FB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463"/>
          <a:stretch/>
        </p:blipFill>
        <p:spPr>
          <a:xfrm>
            <a:off x="3708399" y="1847386"/>
            <a:ext cx="4445001" cy="438827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B84B416-A977-45E7-AEB6-B09B3DBCE26A}"/>
              </a:ext>
            </a:extLst>
          </p:cNvPr>
          <p:cNvSpPr txBox="1"/>
          <p:nvPr/>
        </p:nvSpPr>
        <p:spPr>
          <a:xfrm>
            <a:off x="247320" y="1847386"/>
            <a:ext cx="2972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err="1"/>
              <a:t>Direct</a:t>
            </a:r>
            <a:r>
              <a:rPr lang="de-DE" sz="2000" b="1" dirty="0"/>
              <a:t> </a:t>
            </a:r>
            <a:r>
              <a:rPr lang="de-DE" sz="2000" b="1" dirty="0" err="1"/>
              <a:t>confirmation</a:t>
            </a:r>
            <a:r>
              <a:rPr lang="de-DE" sz="2000" b="1" dirty="0"/>
              <a:t>:</a:t>
            </a:r>
          </a:p>
          <a:p>
            <a:endParaRPr lang="de-DE" sz="2000" dirty="0"/>
          </a:p>
          <a:p>
            <a:r>
              <a:rPr lang="de-DE" sz="2000" dirty="0"/>
              <a:t>Fragment </a:t>
            </a:r>
            <a:r>
              <a:rPr lang="de-DE" sz="2000" dirty="0" err="1"/>
              <a:t>tagging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suppresses</a:t>
            </a:r>
            <a:r>
              <a:rPr lang="de-DE" sz="2000" dirty="0"/>
              <a:t> ISI / FSI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0462FD8-1472-4758-B98B-37D59CE32854}"/>
              </a:ext>
            </a:extLst>
          </p:cNvPr>
          <p:cNvSpPr/>
          <p:nvPr/>
        </p:nvSpPr>
        <p:spPr>
          <a:xfrm>
            <a:off x="4393895" y="1585407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5EF49D-3F01-47D6-A28F-6A48943B5147}"/>
              </a:ext>
            </a:extLst>
          </p:cNvPr>
          <p:cNvSpPr txBox="1"/>
          <p:nvPr/>
        </p:nvSpPr>
        <p:spPr>
          <a:xfrm>
            <a:off x="6278331" y="3644384"/>
            <a:ext cx="1947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(</a:t>
            </a:r>
            <a:r>
              <a:rPr lang="de-DE" baseline="30000" dirty="0">
                <a:solidFill>
                  <a:srgbClr val="FF0000"/>
                </a:solidFill>
              </a:rPr>
              <a:t>12</a:t>
            </a:r>
            <a:r>
              <a:rPr lang="de-DE" dirty="0">
                <a:solidFill>
                  <a:srgbClr val="FF0000"/>
                </a:solidFill>
              </a:rPr>
              <a:t>C </a:t>
            </a:r>
            <a:r>
              <a:rPr lang="de-DE" i="1" dirty="0">
                <a:solidFill>
                  <a:srgbClr val="FF0000"/>
                </a:solidFill>
              </a:rPr>
              <a:t>p</a:t>
            </a:r>
            <a:r>
              <a:rPr lang="de-DE" i="1" baseline="-25000" dirty="0">
                <a:solidFill>
                  <a:srgbClr val="FF0000"/>
                </a:solidFill>
              </a:rPr>
              <a:t>3/2</a:t>
            </a:r>
            <a:r>
              <a:rPr lang="de-DE" dirty="0">
                <a:solidFill>
                  <a:srgbClr val="FF0000"/>
                </a:solidFill>
              </a:rPr>
              <a:t>-shell)</a:t>
            </a:r>
          </a:p>
        </p:txBody>
      </p:sp>
    </p:spTree>
    <p:extLst>
      <p:ext uri="{BB962C8B-B14F-4D97-AF65-F5344CB8AC3E}">
        <p14:creationId xmlns:p14="http://schemas.microsoft.com/office/powerpoint/2010/main" val="9738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dirty="0"/>
              <a:t>Single-Proton Knockout Simulation</a:t>
            </a:r>
            <a:endParaRPr lang="de-DE" sz="2400" b="0" strike="noStrike" spc="-1" dirty="0"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7BD2751-E521-4BD6-B96F-A041F49FB2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463"/>
          <a:stretch/>
        </p:blipFill>
        <p:spPr>
          <a:xfrm>
            <a:off x="5425894" y="2678293"/>
            <a:ext cx="2903737" cy="286667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F2D09E-093C-491B-BF57-2B45E30E56C3}"/>
              </a:ext>
            </a:extLst>
          </p:cNvPr>
          <p:cNvSpPr txBox="1"/>
          <p:nvPr/>
        </p:nvSpPr>
        <p:spPr>
          <a:xfrm>
            <a:off x="214842" y="1503420"/>
            <a:ext cx="678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Input:</a:t>
            </a:r>
          </a:p>
          <a:p>
            <a:r>
              <a:rPr lang="de-DE" sz="2000" baseline="30000" dirty="0"/>
              <a:t>12</a:t>
            </a:r>
            <a:r>
              <a:rPr lang="de-DE" sz="2000" dirty="0"/>
              <a:t>C </a:t>
            </a:r>
            <a:r>
              <a:rPr lang="de-DE" sz="2000" i="1" dirty="0"/>
              <a:t>p</a:t>
            </a:r>
            <a:r>
              <a:rPr lang="de-DE" sz="2000" i="1" baseline="-25000" dirty="0"/>
              <a:t>3/2</a:t>
            </a:r>
            <a:r>
              <a:rPr lang="de-DE" sz="2000" dirty="0"/>
              <a:t>-shell </a:t>
            </a:r>
            <a:r>
              <a:rPr lang="de-DE" sz="2000" dirty="0" err="1"/>
              <a:t>distribution</a:t>
            </a:r>
            <a:r>
              <a:rPr lang="de-DE" sz="2000" dirty="0"/>
              <a:t> (C. </a:t>
            </a:r>
            <a:r>
              <a:rPr lang="de-DE" sz="2000" dirty="0" err="1"/>
              <a:t>Bertulani</a:t>
            </a:r>
            <a:r>
              <a:rPr lang="de-DE" sz="2000" dirty="0"/>
              <a:t>)</a:t>
            </a:r>
          </a:p>
          <a:p>
            <a:r>
              <a:rPr lang="de-DE" sz="2000" dirty="0"/>
              <a:t>+ </a:t>
            </a:r>
            <a:r>
              <a:rPr lang="de-DE" sz="2000" dirty="0" err="1"/>
              <a:t>exp</a:t>
            </a:r>
            <a:r>
              <a:rPr lang="de-DE" sz="2000" dirty="0"/>
              <a:t>. </a:t>
            </a:r>
            <a:r>
              <a:rPr lang="de-DE" sz="2000" i="1" dirty="0"/>
              <a:t>pp</a:t>
            </a:r>
            <a:r>
              <a:rPr lang="de-DE" sz="2000" dirty="0"/>
              <a:t> differential </a:t>
            </a:r>
            <a:r>
              <a:rPr lang="de-DE" sz="2000" dirty="0" err="1"/>
              <a:t>cross</a:t>
            </a:r>
            <a:r>
              <a:rPr lang="de-DE" sz="2000" dirty="0"/>
              <a:t> </a:t>
            </a:r>
            <a:r>
              <a:rPr lang="de-DE" sz="2000" dirty="0" err="1"/>
              <a:t>section</a:t>
            </a:r>
            <a:r>
              <a:rPr lang="de-DE" sz="2000" dirty="0"/>
              <a:t> </a:t>
            </a:r>
          </a:p>
          <a:p>
            <a:endParaRPr lang="de-DE" sz="24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5840261-9AE2-4AF7-81DD-41A7C8A62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5" y="2698017"/>
            <a:ext cx="2903736" cy="2772630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7CEA3DF-2C22-4CBA-9C8E-7C5E18FD4F58}"/>
              </a:ext>
            </a:extLst>
          </p:cNvPr>
          <p:cNvCxnSpPr/>
          <p:nvPr/>
        </p:nvCxnSpPr>
        <p:spPr>
          <a:xfrm>
            <a:off x="3917694" y="3907017"/>
            <a:ext cx="1058333" cy="0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F025725C-88AB-4F3A-8CB6-0949A024753B}"/>
              </a:ext>
            </a:extLst>
          </p:cNvPr>
          <p:cNvSpPr txBox="1"/>
          <p:nvPr/>
        </p:nvSpPr>
        <p:spPr>
          <a:xfrm>
            <a:off x="3803138" y="2997659"/>
            <a:ext cx="193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Reaction</a:t>
            </a:r>
            <a:r>
              <a:rPr lang="de-DE" dirty="0"/>
              <a:t> </a:t>
            </a:r>
            <a:r>
              <a:rPr lang="de-DE" dirty="0" err="1"/>
              <a:t>kinematics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Acceptance+</a:t>
            </a:r>
          </a:p>
          <a:p>
            <a:r>
              <a:rPr lang="de-DE" dirty="0"/>
              <a:t>Resolution+</a:t>
            </a:r>
          </a:p>
          <a:p>
            <a:r>
              <a:rPr lang="de-DE" dirty="0"/>
              <a:t>Analysis </a:t>
            </a:r>
            <a:r>
              <a:rPr lang="de-DE" dirty="0" err="1"/>
              <a:t>cuts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4F67105-1E85-4568-B4EC-7B98FF221AE6}"/>
              </a:ext>
            </a:extLst>
          </p:cNvPr>
          <p:cNvSpPr txBox="1"/>
          <p:nvPr/>
        </p:nvSpPr>
        <p:spPr>
          <a:xfrm>
            <a:off x="5702631" y="5566426"/>
            <a:ext cx="290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Momentum </a:t>
            </a:r>
            <a:r>
              <a:rPr lang="de-DE" b="1" dirty="0" err="1"/>
              <a:t>distribution</a:t>
            </a:r>
            <a:r>
              <a:rPr lang="de-DE" b="1" dirty="0"/>
              <a:t> </a:t>
            </a:r>
            <a:r>
              <a:rPr lang="de-DE" b="1" dirty="0" err="1"/>
              <a:t>without</a:t>
            </a:r>
            <a:r>
              <a:rPr lang="de-DE" b="1" dirty="0"/>
              <a:t> ISI / FSI</a:t>
            </a:r>
          </a:p>
        </p:txBody>
      </p:sp>
    </p:spTree>
    <p:extLst>
      <p:ext uri="{BB962C8B-B14F-4D97-AF65-F5344CB8AC3E}">
        <p14:creationId xmlns:p14="http://schemas.microsoft.com/office/powerpoint/2010/main" val="427527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19" y="332640"/>
            <a:ext cx="7915605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Proton-Fragment </a:t>
            </a:r>
            <a:r>
              <a:rPr lang="de-DE" sz="2400" spc="-1" dirty="0" err="1">
                <a:latin typeface="Arial"/>
              </a:rPr>
              <a:t>Correlation</a:t>
            </a:r>
            <a:r>
              <a:rPr lang="de-DE" sz="2400" spc="-1" dirty="0">
                <a:latin typeface="Arial"/>
              </a:rPr>
              <a:t>: </a:t>
            </a:r>
            <a:r>
              <a:rPr lang="de-DE" sz="2400" spc="-1" dirty="0" err="1">
                <a:latin typeface="Arial"/>
              </a:rPr>
              <a:t>C</a:t>
            </a:r>
            <a:r>
              <a:rPr lang="de-DE" sz="2400" dirty="0" err="1"/>
              <a:t>onfirm</a:t>
            </a:r>
            <a:r>
              <a:rPr lang="de-DE" sz="2400" dirty="0"/>
              <a:t> QFS </a:t>
            </a:r>
            <a:r>
              <a:rPr lang="de-DE" sz="2400" dirty="0" err="1"/>
              <a:t>scattering</a:t>
            </a:r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84B416-A977-45E7-AEB6-B09B3DBCE26A}"/>
              </a:ext>
            </a:extLst>
          </p:cNvPr>
          <p:cNvSpPr txBox="1"/>
          <p:nvPr/>
        </p:nvSpPr>
        <p:spPr>
          <a:xfrm>
            <a:off x="367970" y="2352127"/>
            <a:ext cx="541688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 err="1"/>
              <a:t>Spectator</a:t>
            </a:r>
            <a:r>
              <a:rPr lang="de-DE" sz="2000" dirty="0"/>
              <a:t> Fragment:</a:t>
            </a:r>
          </a:p>
          <a:p>
            <a:pPr>
              <a:lnSpc>
                <a:spcPct val="150000"/>
              </a:lnSpc>
            </a:pPr>
            <a:r>
              <a:rPr lang="de-DE" sz="2000" b="1" dirty="0"/>
              <a:t>p</a:t>
            </a:r>
            <a:r>
              <a:rPr lang="de-DE" sz="2000" baseline="-25000" dirty="0"/>
              <a:t>i</a:t>
            </a:r>
            <a:r>
              <a:rPr lang="de-DE" sz="2000" dirty="0"/>
              <a:t> = - </a:t>
            </a:r>
            <a:r>
              <a:rPr lang="de-DE" sz="2000" b="1" dirty="0"/>
              <a:t>p</a:t>
            </a:r>
            <a:r>
              <a:rPr lang="de-DE" sz="2000" baseline="-25000" dirty="0"/>
              <a:t>11B</a:t>
            </a:r>
          </a:p>
          <a:p>
            <a:pPr>
              <a:lnSpc>
                <a:spcPct val="150000"/>
              </a:lnSpc>
            </a:pPr>
            <a:r>
              <a:rPr lang="de-DE" sz="2000" dirty="0"/>
              <a:t>→ back-</a:t>
            </a:r>
            <a:r>
              <a:rPr lang="de-DE" sz="2000" dirty="0" err="1"/>
              <a:t>to</a:t>
            </a:r>
            <a:r>
              <a:rPr lang="de-DE" sz="2000" dirty="0"/>
              <a:t>-back </a:t>
            </a:r>
            <a:r>
              <a:rPr lang="de-DE" sz="2000" dirty="0" err="1"/>
              <a:t>emission</a:t>
            </a:r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BB20039-B2CC-4C31-87D3-F8701FC17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7"/>
          <a:stretch/>
        </p:blipFill>
        <p:spPr>
          <a:xfrm>
            <a:off x="4377264" y="1826692"/>
            <a:ext cx="4191002" cy="402948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BACEC42-722E-49EB-9F30-0087C7B9D06A}"/>
              </a:ext>
            </a:extLst>
          </p:cNvPr>
          <p:cNvSpPr txBox="1"/>
          <p:nvPr/>
        </p:nvSpPr>
        <p:spPr>
          <a:xfrm>
            <a:off x="4981575" y="5816866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Transverse </a:t>
            </a:r>
            <a:r>
              <a:rPr lang="de-DE" sz="2000" dirty="0" err="1"/>
              <a:t>opening</a:t>
            </a:r>
            <a:r>
              <a:rPr lang="de-DE" sz="2000" dirty="0"/>
              <a:t> angle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7C866FB-8FFB-4BE9-A0CE-50E297999483}"/>
              </a:ext>
            </a:extLst>
          </p:cNvPr>
          <p:cNvSpPr/>
          <p:nvPr/>
        </p:nvSpPr>
        <p:spPr>
          <a:xfrm>
            <a:off x="4981575" y="1587300"/>
            <a:ext cx="2820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</p:spTree>
    <p:extLst>
      <p:ext uri="{BB962C8B-B14F-4D97-AF65-F5344CB8AC3E}">
        <p14:creationId xmlns:p14="http://schemas.microsoft.com/office/powerpoint/2010/main" val="17731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 dirty="0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baseline="30000" dirty="0">
                <a:latin typeface="Arial"/>
              </a:rPr>
              <a:t>11</a:t>
            </a:r>
            <a:r>
              <a:rPr lang="de-DE" sz="2400" spc="-1" dirty="0">
                <a:latin typeface="Arial"/>
              </a:rPr>
              <a:t>B Fragment Momentum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84B416-A977-45E7-AEB6-B09B3DBCE26A}"/>
              </a:ext>
            </a:extLst>
          </p:cNvPr>
          <p:cNvSpPr txBox="1"/>
          <p:nvPr/>
        </p:nvSpPr>
        <p:spPr>
          <a:xfrm>
            <a:off x="247320" y="1729627"/>
            <a:ext cx="7728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Spectator</a:t>
            </a:r>
            <a:r>
              <a:rPr lang="de-DE" sz="2000" dirty="0"/>
              <a:t> Fragment:</a:t>
            </a:r>
          </a:p>
          <a:p>
            <a:endParaRPr lang="de-DE" sz="2000" dirty="0"/>
          </a:p>
          <a:p>
            <a:r>
              <a:rPr lang="de-DE" sz="2000" dirty="0"/>
              <a:t>Initial </a:t>
            </a:r>
            <a:r>
              <a:rPr lang="de-DE" sz="2000" dirty="0" err="1"/>
              <a:t>proton</a:t>
            </a:r>
            <a:r>
              <a:rPr lang="de-DE" sz="2000" dirty="0"/>
              <a:t> </a:t>
            </a:r>
            <a:r>
              <a:rPr lang="de-DE" sz="2000" dirty="0" err="1"/>
              <a:t>momentum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reconstructed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from</a:t>
            </a:r>
            <a:r>
              <a:rPr lang="de-DE" sz="2000" dirty="0"/>
              <a:t> IE </a:t>
            </a:r>
            <a:r>
              <a:rPr lang="de-DE" sz="2000" dirty="0" err="1"/>
              <a:t>processes</a:t>
            </a:r>
            <a:r>
              <a:rPr lang="de-DE" sz="2000" dirty="0"/>
              <a:t> also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DD9F7CC-41E9-41C4-BB8A-A6A351A8C8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2" r="36481"/>
          <a:stretch/>
        </p:blipFill>
        <p:spPr>
          <a:xfrm>
            <a:off x="3436720" y="2303968"/>
            <a:ext cx="3452600" cy="403613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41B4687-5810-4B82-BB46-B765F4CC6E60}"/>
              </a:ext>
            </a:extLst>
          </p:cNvPr>
          <p:cNvSpPr/>
          <p:nvPr/>
        </p:nvSpPr>
        <p:spPr>
          <a:xfrm>
            <a:off x="3436720" y="1975581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566C90-DFAF-449E-9D44-455FA2E7B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0"/>
          <a:stretch/>
        </p:blipFill>
        <p:spPr>
          <a:xfrm>
            <a:off x="7202285" y="343928"/>
            <a:ext cx="1694395" cy="199138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A5F5CBD-1B2A-4205-9850-E6932B4213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/>
          <a:stretch/>
        </p:blipFill>
        <p:spPr>
          <a:xfrm>
            <a:off x="6795222" y="342238"/>
            <a:ext cx="412719" cy="199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1. </a:t>
            </a:r>
            <a:r>
              <a:rPr lang="de-DE" sz="2400" spc="-1" dirty="0" err="1">
                <a:latin typeface="Arial"/>
              </a:rPr>
              <a:t>Results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B6A1EE8-7370-4B29-B444-8BEFF5AA335D}"/>
              </a:ext>
            </a:extLst>
          </p:cNvPr>
          <p:cNvSpPr txBox="1"/>
          <p:nvPr/>
        </p:nvSpPr>
        <p:spPr>
          <a:xfrm>
            <a:off x="406400" y="1972733"/>
            <a:ext cx="7831667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A8855E-3AD4-4E5D-9CE8-F345B68B5831}"/>
              </a:ext>
            </a:extLst>
          </p:cNvPr>
          <p:cNvSpPr txBox="1"/>
          <p:nvPr/>
        </p:nvSpPr>
        <p:spPr>
          <a:xfrm>
            <a:off x="427762" y="1555339"/>
            <a:ext cx="830983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Single-</a:t>
            </a:r>
            <a:r>
              <a:rPr lang="de-DE" sz="2000" b="1" dirty="0" err="1"/>
              <a:t>step</a:t>
            </a:r>
            <a:r>
              <a:rPr lang="de-DE" sz="2000" b="1" dirty="0"/>
              <a:t> </a:t>
            </a:r>
            <a:r>
              <a:rPr lang="de-DE" sz="2000" b="1" dirty="0" err="1"/>
              <a:t>proton</a:t>
            </a:r>
            <a:r>
              <a:rPr lang="de-DE" sz="2000" b="1" dirty="0"/>
              <a:t> knockout</a:t>
            </a:r>
          </a:p>
          <a:p>
            <a:endParaRPr lang="de-DE" sz="1000" dirty="0"/>
          </a:p>
          <a:p>
            <a:pPr marL="285750" indent="-285750">
              <a:buFontTx/>
              <a:buChar char="-"/>
            </a:pPr>
            <a:r>
              <a:rPr lang="de-DE" sz="2000" dirty="0" err="1"/>
              <a:t>selects</a:t>
            </a:r>
            <a:r>
              <a:rPr lang="de-DE" sz="2000" dirty="0"/>
              <a:t> QE </a:t>
            </a:r>
            <a:r>
              <a:rPr lang="de-DE" sz="2000" dirty="0" err="1"/>
              <a:t>channel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 err="1"/>
              <a:t>strongly</a:t>
            </a:r>
            <a:r>
              <a:rPr lang="de-DE" sz="2000" dirty="0"/>
              <a:t> </a:t>
            </a:r>
            <a:r>
              <a:rPr lang="de-DE" sz="2000" dirty="0" err="1"/>
              <a:t>suppresses</a:t>
            </a:r>
            <a:r>
              <a:rPr lang="de-DE" sz="2000" dirty="0"/>
              <a:t> ISI / FSI				</a:t>
            </a:r>
          </a:p>
          <a:p>
            <a:r>
              <a:rPr lang="de-DE" sz="2000" dirty="0"/>
              <a:t>   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fragment</a:t>
            </a:r>
            <a:r>
              <a:rPr lang="de-DE" sz="2000" dirty="0"/>
              <a:t> </a:t>
            </a:r>
            <a:r>
              <a:rPr lang="de-DE" sz="2000" dirty="0" err="1"/>
              <a:t>tagging</a:t>
            </a:r>
            <a:endParaRPr lang="de-DE" sz="2000" dirty="0"/>
          </a:p>
          <a:p>
            <a:pPr marL="285750" indent="-285750">
              <a:buFontTx/>
              <a:buChar char="-"/>
            </a:pPr>
            <a:r>
              <a:rPr lang="de-DE" sz="2000" dirty="0" err="1"/>
              <a:t>extract</a:t>
            </a:r>
            <a:r>
              <a:rPr lang="de-DE" sz="2000" dirty="0"/>
              <a:t> initial </a:t>
            </a:r>
            <a:r>
              <a:rPr lang="de-DE" sz="2000" dirty="0" err="1"/>
              <a:t>momentum</a:t>
            </a:r>
            <a:r>
              <a:rPr lang="de-DE" sz="2000" dirty="0"/>
              <a:t> </a:t>
            </a:r>
            <a:r>
              <a:rPr lang="de-DE" sz="2000" dirty="0" err="1"/>
              <a:t>distribution</a:t>
            </a:r>
            <a:endParaRPr lang="de-DE" sz="2000" dirty="0"/>
          </a:p>
          <a:p>
            <a:pPr marL="285750" indent="-285750">
              <a:buFontTx/>
              <a:buChar char="-"/>
            </a:pPr>
            <a:endParaRPr lang="de-DE" sz="2000" dirty="0"/>
          </a:p>
          <a:p>
            <a:pPr marL="285750" indent="-285750">
              <a:buFontTx/>
              <a:buChar char="-"/>
            </a:pPr>
            <a:r>
              <a:rPr lang="en-US" sz="2000" dirty="0"/>
              <a:t>Fragmentation of residual: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(10.5 ± 1.8)% to 10B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≤ 2% to 10Be 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∼ 50% Z&lt;4</a:t>
            </a:r>
            <a:endParaRPr lang="de-DE" sz="20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812DF5E-E2FA-46C9-8740-85B85549A495}"/>
              </a:ext>
            </a:extLst>
          </p:cNvPr>
          <p:cNvSpPr/>
          <p:nvPr/>
        </p:nvSpPr>
        <p:spPr>
          <a:xfrm>
            <a:off x="403564" y="4952438"/>
            <a:ext cx="74707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i="1" dirty="0"/>
              <a:t>„Ground-</a:t>
            </a:r>
            <a:r>
              <a:rPr lang="de-DE" sz="2000" i="1" dirty="0" err="1"/>
              <a:t>state</a:t>
            </a:r>
            <a:r>
              <a:rPr lang="de-DE" sz="2000" i="1" dirty="0"/>
              <a:t> </a:t>
            </a:r>
            <a:r>
              <a:rPr lang="de-DE" sz="2000" i="1" dirty="0" err="1"/>
              <a:t>properties</a:t>
            </a:r>
            <a:r>
              <a:rPr lang="de-DE" sz="2000" i="1" dirty="0"/>
              <a:t> of </a:t>
            </a:r>
            <a:r>
              <a:rPr lang="de-DE" sz="2000" i="1" dirty="0" err="1"/>
              <a:t>exotic</a:t>
            </a:r>
            <a:r>
              <a:rPr lang="de-DE" sz="2000" i="1" dirty="0"/>
              <a:t> </a:t>
            </a:r>
            <a:r>
              <a:rPr lang="de-DE" sz="2000" i="1" dirty="0" err="1"/>
              <a:t>nuclei</a:t>
            </a:r>
            <a:r>
              <a:rPr lang="de-DE" sz="2000" i="1" dirty="0"/>
              <a:t> can be </a:t>
            </a:r>
            <a:r>
              <a:rPr lang="de-DE" sz="2000" i="1" dirty="0" err="1"/>
              <a:t>extracted</a:t>
            </a:r>
            <a:r>
              <a:rPr lang="de-DE" sz="2000" i="1" dirty="0"/>
              <a:t> </a:t>
            </a:r>
            <a:r>
              <a:rPr lang="de-DE" sz="2000" i="1" dirty="0" err="1"/>
              <a:t>quantitatively</a:t>
            </a:r>
            <a:r>
              <a:rPr lang="de-DE" sz="2000" i="1" dirty="0"/>
              <a:t> </a:t>
            </a:r>
            <a:r>
              <a:rPr lang="de-DE" sz="2000" i="1" dirty="0" err="1"/>
              <a:t>by</a:t>
            </a:r>
            <a:r>
              <a:rPr lang="de-DE" sz="2000" i="1" dirty="0"/>
              <a:t> </a:t>
            </a:r>
            <a:r>
              <a:rPr lang="de-DE" sz="2000" i="1" dirty="0" err="1"/>
              <a:t>the</a:t>
            </a:r>
            <a:r>
              <a:rPr lang="de-DE" sz="2000" i="1" dirty="0"/>
              <a:t> </a:t>
            </a:r>
            <a:r>
              <a:rPr lang="de-DE" sz="2000" i="1" dirty="0" err="1"/>
              <a:t>use</a:t>
            </a:r>
            <a:r>
              <a:rPr lang="de-DE" sz="2000" i="1" dirty="0"/>
              <a:t> of fully </a:t>
            </a:r>
            <a:r>
              <a:rPr lang="de-DE" sz="2000" i="1" dirty="0" err="1"/>
              <a:t>exclusive</a:t>
            </a:r>
            <a:r>
              <a:rPr lang="de-DE" sz="2000" i="1" dirty="0"/>
              <a:t> (</a:t>
            </a:r>
            <a:r>
              <a:rPr lang="de-DE" sz="2000" i="1" dirty="0" err="1"/>
              <a:t>p,pN</a:t>
            </a:r>
            <a:r>
              <a:rPr lang="de-DE" sz="2000" i="1" dirty="0"/>
              <a:t>) knockout </a:t>
            </a:r>
            <a:r>
              <a:rPr lang="de-DE" sz="2000" i="1" dirty="0" err="1"/>
              <a:t>reactions</a:t>
            </a:r>
            <a:r>
              <a:rPr lang="de-DE" sz="2000" i="1" dirty="0"/>
              <a:t> in inverse </a:t>
            </a:r>
            <a:r>
              <a:rPr lang="de-DE" sz="2000" i="1" dirty="0" err="1"/>
              <a:t>kinematics</a:t>
            </a:r>
            <a:r>
              <a:rPr lang="de-DE" sz="2000" i="1" dirty="0"/>
              <a:t> at </a:t>
            </a:r>
            <a:r>
              <a:rPr lang="de-DE" sz="2000" i="1" dirty="0" err="1"/>
              <a:t>the</a:t>
            </a:r>
            <a:r>
              <a:rPr lang="de-DE" sz="2000" i="1" dirty="0"/>
              <a:t> high-</a:t>
            </a:r>
            <a:r>
              <a:rPr lang="de-DE" sz="2000" i="1" dirty="0" err="1"/>
              <a:t>energy</a:t>
            </a:r>
            <a:r>
              <a:rPr lang="de-DE" sz="2000" i="1" dirty="0"/>
              <a:t> </a:t>
            </a:r>
            <a:r>
              <a:rPr lang="de-DE" sz="2000" i="1" dirty="0" err="1"/>
              <a:t>radioactive</a:t>
            </a:r>
            <a:r>
              <a:rPr lang="de-DE" sz="2000" i="1" dirty="0"/>
              <a:t> beam </a:t>
            </a:r>
            <a:r>
              <a:rPr lang="de-DE" sz="2000" i="1" dirty="0" err="1"/>
              <a:t>facilities</a:t>
            </a:r>
            <a:r>
              <a:rPr lang="de-DE" sz="2000" i="1" dirty="0"/>
              <a:t>“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9CDE6C5-2F4B-42DC-89B3-6B4459AA8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463"/>
          <a:stretch/>
        </p:blipFill>
        <p:spPr>
          <a:xfrm>
            <a:off x="5471633" y="2110177"/>
            <a:ext cx="2671745" cy="263764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328EC63-D5DB-423C-AA38-B96C91D7B10D}"/>
              </a:ext>
            </a:extLst>
          </p:cNvPr>
          <p:cNvSpPr/>
          <p:nvPr/>
        </p:nvSpPr>
        <p:spPr>
          <a:xfrm>
            <a:off x="5459973" y="1660787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</p:spTree>
    <p:extLst>
      <p:ext uri="{BB962C8B-B14F-4D97-AF65-F5344CB8AC3E}">
        <p14:creationId xmlns:p14="http://schemas.microsoft.com/office/powerpoint/2010/main" val="52076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19" y="332640"/>
            <a:ext cx="8646309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Har</a:t>
            </a:r>
            <a:r>
              <a:rPr lang="de-DE" sz="2400" b="1" spc="-1" dirty="0">
                <a:latin typeface="Arial"/>
              </a:rPr>
              <a:t>d </a:t>
            </a:r>
            <a:r>
              <a:rPr lang="de-DE" sz="2400" b="1" spc="-1" dirty="0" err="1">
                <a:latin typeface="Arial"/>
              </a:rPr>
              <a:t>Breakup</a:t>
            </a:r>
            <a:r>
              <a:rPr lang="de-DE" sz="2400" b="1" spc="-1" dirty="0">
                <a:latin typeface="Arial"/>
              </a:rPr>
              <a:t> of SRC Pairs</a:t>
            </a:r>
            <a:endParaRPr lang="de-DE" sz="2400" b="1" strike="noStrike" spc="-1" dirty="0">
              <a:latin typeface="Arial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8E098D6-6873-4B05-9539-9A16E31BFA59}"/>
              </a:ext>
            </a:extLst>
          </p:cNvPr>
          <p:cNvSpPr/>
          <p:nvPr/>
        </p:nvSpPr>
        <p:spPr>
          <a:xfrm>
            <a:off x="3331632" y="1088281"/>
            <a:ext cx="5670850" cy="5632726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65E1FB4-47A7-4B42-85F1-8FF6397C4577}"/>
              </a:ext>
            </a:extLst>
          </p:cNvPr>
          <p:cNvCxnSpPr>
            <a:cxnSpLocks/>
          </p:cNvCxnSpPr>
          <p:nvPr/>
        </p:nvCxnSpPr>
        <p:spPr>
          <a:xfrm>
            <a:off x="2504649" y="2375749"/>
            <a:ext cx="2363785" cy="1449157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6FED7756-C85A-40A2-879E-3917AA3E8C3D}"/>
              </a:ext>
            </a:extLst>
          </p:cNvPr>
          <p:cNvCxnSpPr>
            <a:cxnSpLocks/>
          </p:cNvCxnSpPr>
          <p:nvPr/>
        </p:nvCxnSpPr>
        <p:spPr>
          <a:xfrm flipV="1">
            <a:off x="6077238" y="2692096"/>
            <a:ext cx="1357016" cy="1089691"/>
          </a:xfrm>
          <a:prstGeom prst="straightConnector1">
            <a:avLst/>
          </a:prstGeom>
          <a:ln w="889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>
            <a:extLst>
              <a:ext uri="{FF2B5EF4-FFF2-40B4-BE49-F238E27FC236}">
                <a16:creationId xmlns:a16="http://schemas.microsoft.com/office/drawing/2014/main" id="{8B2BD3EB-F189-4705-B67F-A76367FDDF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8" t="22419" r="49907" b="57403"/>
          <a:stretch/>
        </p:blipFill>
        <p:spPr>
          <a:xfrm>
            <a:off x="7386911" y="1906747"/>
            <a:ext cx="985087" cy="947862"/>
          </a:xfrm>
          <a:prstGeom prst="ellipse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1CC94D7-6BC7-44AA-A19A-B0F07B07D2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5" t="51045" r="50983" b="28530"/>
          <a:stretch/>
        </p:blipFill>
        <p:spPr>
          <a:xfrm>
            <a:off x="2647951" y="5418769"/>
            <a:ext cx="1032178" cy="1059617"/>
          </a:xfrm>
          <a:prstGeom prst="ellipse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84B3FF4-3166-4E07-BDC8-4DA733B17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3" t="70407" r="35079" b="6698"/>
          <a:stretch/>
        </p:blipFill>
        <p:spPr>
          <a:xfrm>
            <a:off x="5009619" y="3604670"/>
            <a:ext cx="1121368" cy="1142729"/>
          </a:xfrm>
          <a:prstGeom prst="ellipse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DD45C291-60A9-4B5D-B024-FEA75E06B5AA}"/>
              </a:ext>
            </a:extLst>
          </p:cNvPr>
          <p:cNvCxnSpPr>
            <a:cxnSpLocks/>
          </p:cNvCxnSpPr>
          <p:nvPr/>
        </p:nvCxnSpPr>
        <p:spPr>
          <a:xfrm flipH="1">
            <a:off x="3652604" y="4502678"/>
            <a:ext cx="1357015" cy="1089691"/>
          </a:xfrm>
          <a:prstGeom prst="straightConnector1">
            <a:avLst/>
          </a:prstGeom>
          <a:ln w="889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B130AFF2-BCE0-4AA5-83F3-C51ACC68E84C}"/>
              </a:ext>
            </a:extLst>
          </p:cNvPr>
          <p:cNvSpPr txBox="1"/>
          <p:nvPr/>
        </p:nvSpPr>
        <p:spPr>
          <a:xfrm>
            <a:off x="4914976" y="3240939"/>
            <a:ext cx="116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SRC Pair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6ACE2EC-D78A-47B6-8E7C-F89443E583F7}"/>
              </a:ext>
            </a:extLst>
          </p:cNvPr>
          <p:cNvSpPr txBox="1"/>
          <p:nvPr/>
        </p:nvSpPr>
        <p:spPr>
          <a:xfrm>
            <a:off x="315405" y="2824964"/>
            <a:ext cx="226195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i="1" dirty="0" err="1"/>
              <a:t>np</a:t>
            </a:r>
            <a:r>
              <a:rPr lang="de-DE" sz="2400" b="1" dirty="0"/>
              <a:t> pair</a:t>
            </a:r>
          </a:p>
          <a:p>
            <a:pPr algn="ctr"/>
            <a:r>
              <a:rPr lang="de-DE" sz="2400" baseline="30000" dirty="0"/>
              <a:t>12</a:t>
            </a:r>
            <a:r>
              <a:rPr lang="de-DE" sz="2400" dirty="0"/>
              <a:t>C(</a:t>
            </a:r>
            <a:r>
              <a:rPr lang="de-DE" sz="2400" i="1" dirty="0"/>
              <a:t>p</a:t>
            </a:r>
            <a:r>
              <a:rPr lang="de-DE" sz="2400" dirty="0"/>
              <a:t>,2</a:t>
            </a:r>
            <a:r>
              <a:rPr lang="de-DE" sz="2400" i="1" dirty="0"/>
              <a:t>p</a:t>
            </a:r>
            <a:r>
              <a:rPr lang="de-DE" sz="2400" dirty="0"/>
              <a:t>)</a:t>
            </a:r>
            <a:r>
              <a:rPr lang="de-DE" sz="2400" baseline="30000" dirty="0"/>
              <a:t> </a:t>
            </a:r>
            <a:r>
              <a:rPr lang="de-DE" sz="2400" b="1" baseline="30000" dirty="0"/>
              <a:t>10</a:t>
            </a:r>
            <a:r>
              <a:rPr lang="de-DE" sz="2400" b="1" dirty="0"/>
              <a:t>B</a:t>
            </a:r>
          </a:p>
          <a:p>
            <a:pPr algn="ctr"/>
            <a:endParaRPr lang="de-DE" sz="2400" b="1" dirty="0"/>
          </a:p>
          <a:p>
            <a:pPr algn="ctr"/>
            <a:endParaRPr lang="de-DE" sz="1000" b="1" dirty="0"/>
          </a:p>
          <a:p>
            <a:pPr algn="ctr"/>
            <a:r>
              <a:rPr lang="de-DE" sz="2400" b="1" i="1" dirty="0"/>
              <a:t>pp</a:t>
            </a:r>
            <a:r>
              <a:rPr lang="de-DE" sz="2400" b="1" dirty="0"/>
              <a:t> pair</a:t>
            </a:r>
          </a:p>
          <a:p>
            <a:pPr algn="ctr"/>
            <a:r>
              <a:rPr lang="de-DE" sz="2400" baseline="30000" dirty="0"/>
              <a:t>12</a:t>
            </a:r>
            <a:r>
              <a:rPr lang="de-DE" sz="2400" dirty="0"/>
              <a:t>C(</a:t>
            </a:r>
            <a:r>
              <a:rPr lang="de-DE" sz="2400" i="1" dirty="0"/>
              <a:t>p</a:t>
            </a:r>
            <a:r>
              <a:rPr lang="de-DE" sz="2400" dirty="0"/>
              <a:t>,2</a:t>
            </a:r>
            <a:r>
              <a:rPr lang="de-DE" sz="2400" i="1" dirty="0"/>
              <a:t>p</a:t>
            </a:r>
            <a:r>
              <a:rPr lang="de-DE" sz="2400" dirty="0"/>
              <a:t>)</a:t>
            </a:r>
            <a:r>
              <a:rPr lang="de-DE" sz="2400" baseline="30000" dirty="0"/>
              <a:t> </a:t>
            </a:r>
            <a:r>
              <a:rPr lang="de-DE" sz="2400" b="1" baseline="30000" dirty="0"/>
              <a:t>10</a:t>
            </a:r>
            <a:r>
              <a:rPr lang="de-DE" sz="2400" b="1" dirty="0"/>
              <a:t>Be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C5DF654-554E-499B-B988-A8A602C0DE5C}"/>
              </a:ext>
            </a:extLst>
          </p:cNvPr>
          <p:cNvCxnSpPr>
            <a:cxnSpLocks/>
          </p:cNvCxnSpPr>
          <p:nvPr/>
        </p:nvCxnSpPr>
        <p:spPr>
          <a:xfrm>
            <a:off x="6130987" y="4606347"/>
            <a:ext cx="2456460" cy="1254387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5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AC75D7E-3393-4B07-9A73-6A291C09F205}"/>
              </a:ext>
            </a:extLst>
          </p:cNvPr>
          <p:cNvSpPr txBox="1"/>
          <p:nvPr/>
        </p:nvSpPr>
        <p:spPr>
          <a:xfrm>
            <a:off x="248845" y="1666763"/>
            <a:ext cx="86463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/>
              <a:t>Information </a:t>
            </a:r>
            <a:r>
              <a:rPr lang="de-DE" sz="2000" dirty="0" err="1"/>
              <a:t>about</a:t>
            </a:r>
            <a:r>
              <a:rPr lang="de-DE" sz="2000" dirty="0"/>
              <a:t> </a:t>
            </a:r>
          </a:p>
          <a:p>
            <a:pPr algn="ctr"/>
            <a:r>
              <a:rPr lang="de-DE" sz="2000" b="1" dirty="0" err="1"/>
              <a:t>Nucleon-Nucleon</a:t>
            </a:r>
            <a:r>
              <a:rPr lang="de-DE" sz="2000" b="1" dirty="0"/>
              <a:t> Interaction</a:t>
            </a:r>
            <a:r>
              <a:rPr lang="de-DE" sz="2000" dirty="0"/>
              <a:t> and </a:t>
            </a:r>
          </a:p>
          <a:p>
            <a:pPr algn="ctr"/>
            <a:r>
              <a:rPr lang="de-DE" sz="2000" b="1" dirty="0" err="1"/>
              <a:t>Nuclear</a:t>
            </a:r>
            <a:r>
              <a:rPr lang="de-DE" sz="2000" b="1" dirty="0"/>
              <a:t> </a:t>
            </a:r>
            <a:r>
              <a:rPr lang="de-DE" sz="2000" b="1" dirty="0" err="1"/>
              <a:t>Structure</a:t>
            </a:r>
            <a:r>
              <a:rPr lang="de-DE" sz="2000" b="1" dirty="0"/>
              <a:t> </a:t>
            </a:r>
          </a:p>
          <a:p>
            <a:pPr algn="ctr"/>
            <a:r>
              <a:rPr lang="de-DE" sz="2000" dirty="0" err="1"/>
              <a:t>key</a:t>
            </a:r>
            <a:r>
              <a:rPr lang="de-DE" sz="2000" dirty="0"/>
              <a:t> </a:t>
            </a:r>
            <a:r>
              <a:rPr lang="de-DE" sz="2000" dirty="0" err="1"/>
              <a:t>input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understanding</a:t>
            </a:r>
            <a:r>
              <a:rPr lang="de-DE" sz="2000" dirty="0"/>
              <a:t> </a:t>
            </a:r>
            <a:r>
              <a:rPr lang="de-DE" sz="2000" dirty="0" err="1"/>
              <a:t>exotic</a:t>
            </a:r>
            <a:r>
              <a:rPr lang="de-DE" sz="2000" dirty="0"/>
              <a:t> </a:t>
            </a:r>
            <a:r>
              <a:rPr lang="de-DE" sz="2000" dirty="0" err="1"/>
              <a:t>nuclei</a:t>
            </a:r>
            <a:r>
              <a:rPr lang="de-DE" sz="2000" dirty="0"/>
              <a:t> and </a:t>
            </a:r>
            <a:r>
              <a:rPr lang="de-DE" sz="2000" dirty="0" err="1"/>
              <a:t>dense</a:t>
            </a:r>
            <a:r>
              <a:rPr lang="de-DE" sz="2000" dirty="0"/>
              <a:t> </a:t>
            </a:r>
            <a:r>
              <a:rPr lang="de-DE" sz="2000" dirty="0" err="1"/>
              <a:t>nuclear</a:t>
            </a:r>
            <a:r>
              <a:rPr lang="de-DE" sz="2000" dirty="0"/>
              <a:t> matter</a:t>
            </a:r>
          </a:p>
          <a:p>
            <a:endParaRPr lang="de-DE" dirty="0"/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3C8419ED-CA0F-4A9E-B6FA-C569813D5B0E}"/>
              </a:ext>
            </a:extLst>
          </p:cNvPr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 err="1">
                <a:latin typeface="Arial"/>
              </a:rPr>
              <a:t>From</a:t>
            </a:r>
            <a:r>
              <a:rPr lang="de-DE" sz="2400" b="1" strike="noStrike" spc="-1" dirty="0">
                <a:latin typeface="Arial"/>
              </a:rPr>
              <a:t> QCD to </a:t>
            </a:r>
            <a:r>
              <a:rPr lang="de-DE" sz="2400" b="1" strike="noStrike" spc="-1" dirty="0" err="1">
                <a:latin typeface="Arial"/>
              </a:rPr>
              <a:t>the</a:t>
            </a:r>
            <a:r>
              <a:rPr lang="de-DE" sz="2400" b="1" strike="noStrike" spc="-1" dirty="0">
                <a:latin typeface="Arial"/>
              </a:rPr>
              <a:t> Stars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6C9E2BE-74E4-48C0-8C4C-048EABB5B998}"/>
              </a:ext>
            </a:extLst>
          </p:cNvPr>
          <p:cNvCxnSpPr>
            <a:cxnSpLocks/>
          </p:cNvCxnSpPr>
          <p:nvPr/>
        </p:nvCxnSpPr>
        <p:spPr>
          <a:xfrm flipH="1">
            <a:off x="3393649" y="3060733"/>
            <a:ext cx="683445" cy="51114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68A6CAB0-9153-4B24-A42C-98BBBAAD4C16}"/>
              </a:ext>
            </a:extLst>
          </p:cNvPr>
          <p:cNvCxnSpPr>
            <a:cxnSpLocks/>
          </p:cNvCxnSpPr>
          <p:nvPr/>
        </p:nvCxnSpPr>
        <p:spPr>
          <a:xfrm>
            <a:off x="4971427" y="3063746"/>
            <a:ext cx="667552" cy="5081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A0E12FDB-259E-4348-9E9D-149C66CAA0E7}"/>
              </a:ext>
            </a:extLst>
          </p:cNvPr>
          <p:cNvSpPr txBox="1"/>
          <p:nvPr/>
        </p:nvSpPr>
        <p:spPr>
          <a:xfrm>
            <a:off x="5774397" y="3571875"/>
            <a:ext cx="1121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Theory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C6B1485-40FF-4FD5-B17D-B35852B2976F}"/>
              </a:ext>
            </a:extLst>
          </p:cNvPr>
          <p:cNvSpPr txBox="1"/>
          <p:nvPr/>
        </p:nvSpPr>
        <p:spPr>
          <a:xfrm>
            <a:off x="1857082" y="3579171"/>
            <a:ext cx="1554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FF0000"/>
                </a:solidFill>
              </a:rPr>
              <a:t>Experiment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7B3874B-844D-44E9-A401-059138F296CA}"/>
              </a:ext>
            </a:extLst>
          </p:cNvPr>
          <p:cNvSpPr txBox="1"/>
          <p:nvPr/>
        </p:nvSpPr>
        <p:spPr>
          <a:xfrm>
            <a:off x="1592130" y="4061722"/>
            <a:ext cx="2163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Rare-isotope </a:t>
            </a:r>
            <a:r>
              <a:rPr lang="de-DE" dirty="0" err="1"/>
              <a:t>beams</a:t>
            </a:r>
            <a:r>
              <a:rPr lang="de-DE" dirty="0"/>
              <a:t> in inverse </a:t>
            </a:r>
            <a:r>
              <a:rPr lang="de-DE" dirty="0" err="1"/>
              <a:t>kinematics</a:t>
            </a:r>
            <a:r>
              <a:rPr lang="de-DE" dirty="0"/>
              <a:t> 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Probe single-</a:t>
            </a:r>
            <a:r>
              <a:rPr lang="de-DE" dirty="0" err="1"/>
              <a:t>nucleon</a:t>
            </a:r>
            <a:r>
              <a:rPr lang="de-DE" dirty="0"/>
              <a:t> </a:t>
            </a:r>
            <a:r>
              <a:rPr lang="de-DE" dirty="0" err="1"/>
              <a:t>removal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6CA8F42-E8D6-4A46-BC77-237084E574DB}"/>
              </a:ext>
            </a:extLst>
          </p:cNvPr>
          <p:cNvSpPr txBox="1"/>
          <p:nvPr/>
        </p:nvSpPr>
        <p:spPr>
          <a:xfrm>
            <a:off x="5491946" y="4061722"/>
            <a:ext cx="28068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Model </a:t>
            </a:r>
            <a:r>
              <a:rPr lang="de-DE" dirty="0" err="1"/>
              <a:t>strongly-interacting</a:t>
            </a:r>
            <a:r>
              <a:rPr lang="de-DE" dirty="0"/>
              <a:t> </a:t>
            </a: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-body </a:t>
            </a:r>
            <a:r>
              <a:rPr lang="de-DE" dirty="0" err="1"/>
              <a:t>system</a:t>
            </a:r>
            <a:endParaRPr lang="de-DE" dirty="0"/>
          </a:p>
          <a:p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Reaction</a:t>
            </a:r>
            <a:r>
              <a:rPr lang="de-DE" dirty="0"/>
              <a:t> Theory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065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 err="1">
                <a:latin typeface="Arial"/>
              </a:rPr>
              <a:t>Selection</a:t>
            </a:r>
            <a:r>
              <a:rPr lang="de-DE" sz="2400" spc="-1" dirty="0">
                <a:latin typeface="Arial"/>
              </a:rPr>
              <a:t> </a:t>
            </a:r>
            <a:r>
              <a:rPr lang="de-DE" sz="2400" spc="-1" dirty="0" err="1">
                <a:latin typeface="Arial"/>
              </a:rPr>
              <a:t>of</a:t>
            </a:r>
            <a:r>
              <a:rPr lang="de-DE" sz="2400" spc="-1" dirty="0">
                <a:latin typeface="Arial"/>
              </a:rPr>
              <a:t> SRC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959A42-A16F-4A6B-94FB-5BE50B1F0495}"/>
              </a:ext>
            </a:extLst>
          </p:cNvPr>
          <p:cNvSpPr txBox="1"/>
          <p:nvPr/>
        </p:nvSpPr>
        <p:spPr>
          <a:xfrm>
            <a:off x="247319" y="1590675"/>
            <a:ext cx="8620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inclusive </a:t>
            </a:r>
            <a:r>
              <a:rPr lang="de-DE" dirty="0" err="1"/>
              <a:t>channel</a:t>
            </a:r>
            <a:r>
              <a:rPr lang="de-DE" dirty="0"/>
              <a:t> +</a:t>
            </a:r>
          </a:p>
          <a:p>
            <a:pPr marL="285750" indent="-285750">
              <a:buFontTx/>
              <a:buChar char="-"/>
            </a:pPr>
            <a:r>
              <a:rPr lang="de-DE" dirty="0"/>
              <a:t>10B </a:t>
            </a:r>
            <a:r>
              <a:rPr lang="de-DE" dirty="0" err="1"/>
              <a:t>or</a:t>
            </a:r>
            <a:r>
              <a:rPr lang="de-DE" dirty="0"/>
              <a:t> 10Be +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p</a:t>
            </a:r>
            <a:r>
              <a:rPr lang="de-DE" baseline="-25000" dirty="0" err="1"/>
              <a:t>miss</a:t>
            </a:r>
            <a:r>
              <a:rPr lang="de-DE" dirty="0"/>
              <a:t> &gt; 350 MeV/c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  <a:p>
            <a:r>
              <a:rPr lang="de-DE" dirty="0"/>
              <a:t>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74215A-AE1F-452B-ADDF-4526589BE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82" y="3094867"/>
            <a:ext cx="8620125" cy="2510862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9502294-82E5-4062-A601-2EBB8E3C609F}"/>
              </a:ext>
            </a:extLst>
          </p:cNvPr>
          <p:cNvSpPr/>
          <p:nvPr/>
        </p:nvSpPr>
        <p:spPr>
          <a:xfrm>
            <a:off x="967006" y="55617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Guide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Simulation </a:t>
            </a:r>
          </a:p>
          <a:p>
            <a:r>
              <a:rPr lang="de-DE" dirty="0"/>
              <a:t>in </a:t>
            </a:r>
            <a:r>
              <a:rPr lang="de-DE" dirty="0" err="1"/>
              <a:t>Generalized</a:t>
            </a:r>
            <a:r>
              <a:rPr lang="de-DE" dirty="0"/>
              <a:t> Contact </a:t>
            </a:r>
            <a:r>
              <a:rPr lang="de-DE" dirty="0" err="1"/>
              <a:t>Formalism</a:t>
            </a:r>
            <a:r>
              <a:rPr lang="de-DE" dirty="0"/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EB1EEA9-5F38-482A-B11E-F49FDEAF62EB}"/>
              </a:ext>
            </a:extLst>
          </p:cNvPr>
          <p:cNvSpPr/>
          <p:nvPr/>
        </p:nvSpPr>
        <p:spPr>
          <a:xfrm>
            <a:off x="4397767" y="2725535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13D4B16-2450-403E-B384-4788EA2B1F68}"/>
              </a:ext>
            </a:extLst>
          </p:cNvPr>
          <p:cNvSpPr/>
          <p:nvPr/>
        </p:nvSpPr>
        <p:spPr>
          <a:xfrm>
            <a:off x="854467" y="2735060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GCF Simulation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3D40B57-D0D8-4F75-9EC2-5DB75F3D405E}"/>
              </a:ext>
            </a:extLst>
          </p:cNvPr>
          <p:cNvSpPr/>
          <p:nvPr/>
        </p:nvSpPr>
        <p:spPr>
          <a:xfrm>
            <a:off x="5072681" y="572225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A. Schmidt et al., Nature (2020)</a:t>
            </a:r>
          </a:p>
        </p:txBody>
      </p:sp>
    </p:spTree>
    <p:extLst>
      <p:ext uri="{BB962C8B-B14F-4D97-AF65-F5344CB8AC3E}">
        <p14:creationId xmlns:p14="http://schemas.microsoft.com/office/powerpoint/2010/main" val="227158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 err="1">
                <a:latin typeface="Arial"/>
              </a:rPr>
              <a:t>Selection</a:t>
            </a:r>
            <a:r>
              <a:rPr lang="de-DE" sz="2400" spc="-1" dirty="0">
                <a:latin typeface="Arial"/>
              </a:rPr>
              <a:t> </a:t>
            </a:r>
            <a:r>
              <a:rPr lang="de-DE" sz="2400" spc="-1" dirty="0" err="1">
                <a:latin typeface="Arial"/>
              </a:rPr>
              <a:t>of</a:t>
            </a:r>
            <a:r>
              <a:rPr lang="de-DE" sz="2400" spc="-1" dirty="0">
                <a:latin typeface="Arial"/>
              </a:rPr>
              <a:t> SRC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959A42-A16F-4A6B-94FB-5BE50B1F0495}"/>
              </a:ext>
            </a:extLst>
          </p:cNvPr>
          <p:cNvSpPr txBox="1"/>
          <p:nvPr/>
        </p:nvSpPr>
        <p:spPr>
          <a:xfrm>
            <a:off x="247319" y="1590675"/>
            <a:ext cx="8620125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dirty="0"/>
              <a:t>inclusive </a:t>
            </a:r>
            <a:r>
              <a:rPr lang="de-DE" dirty="0" err="1"/>
              <a:t>channel</a:t>
            </a:r>
            <a:r>
              <a:rPr lang="de-DE" dirty="0"/>
              <a:t> +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dirty="0"/>
              <a:t>10B </a:t>
            </a:r>
            <a:r>
              <a:rPr lang="de-DE" dirty="0" err="1"/>
              <a:t>or</a:t>
            </a:r>
            <a:r>
              <a:rPr lang="de-DE" dirty="0"/>
              <a:t> 10Be +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dirty="0" err="1"/>
              <a:t>p</a:t>
            </a:r>
            <a:r>
              <a:rPr lang="de-DE" baseline="-25000" dirty="0" err="1"/>
              <a:t>miss</a:t>
            </a:r>
            <a:r>
              <a:rPr lang="de-DE" dirty="0"/>
              <a:t> &gt; 350 MeV/c +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dirty="0"/>
              <a:t>-110 &lt; </a:t>
            </a:r>
            <a:r>
              <a:rPr lang="de-DE" dirty="0" err="1"/>
              <a:t>E</a:t>
            </a:r>
            <a:r>
              <a:rPr lang="de-DE" baseline="-25000" dirty="0" err="1"/>
              <a:t>miss</a:t>
            </a:r>
            <a:r>
              <a:rPr lang="de-DE" dirty="0"/>
              <a:t> &lt; 240 MeV +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dirty="0"/>
              <a:t>in-plane </a:t>
            </a:r>
            <a:r>
              <a:rPr lang="de-DE" dirty="0" err="1"/>
              <a:t>opening</a:t>
            </a:r>
            <a:r>
              <a:rPr lang="de-DE" dirty="0"/>
              <a:t> angle &gt; 63° +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dirty="0" err="1"/>
              <a:t>Mmiss</a:t>
            </a:r>
            <a:r>
              <a:rPr lang="de-DE" dirty="0"/>
              <a:t> &gt; 420 MeV²/c</a:t>
            </a:r>
            <a:r>
              <a:rPr lang="de-DE" baseline="30000" dirty="0"/>
              <a:t>4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71FB5C0-3A9B-4A88-B6BB-7B90EB14E244}"/>
              </a:ext>
            </a:extLst>
          </p:cNvPr>
          <p:cNvSpPr txBox="1"/>
          <p:nvPr/>
        </p:nvSpPr>
        <p:spPr>
          <a:xfrm>
            <a:off x="4914900" y="2085975"/>
            <a:ext cx="414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NEED PICTURE </a:t>
            </a:r>
            <a:r>
              <a:rPr lang="de-DE" b="1" dirty="0" err="1"/>
              <a:t>for</a:t>
            </a:r>
            <a:r>
              <a:rPr lang="de-DE" b="1" dirty="0"/>
              <a:t> angle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cut</a:t>
            </a:r>
            <a:endParaRPr lang="de-DE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C0E7A3-A4C8-4FBC-9FD0-047856576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3373675"/>
            <a:ext cx="2771775" cy="284231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FE670D9B-D2D2-40F2-AC84-96DB2F4C6F4A}"/>
              </a:ext>
            </a:extLst>
          </p:cNvPr>
          <p:cNvSpPr/>
          <p:nvPr/>
        </p:nvSpPr>
        <p:spPr>
          <a:xfrm>
            <a:off x="5307020" y="3044919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</p:spTree>
    <p:extLst>
      <p:ext uri="{BB962C8B-B14F-4D97-AF65-F5344CB8AC3E}">
        <p14:creationId xmlns:p14="http://schemas.microsoft.com/office/powerpoint/2010/main" val="216447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 dirty="0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SRC </a:t>
            </a:r>
            <a:r>
              <a:rPr lang="de-DE" sz="2400" spc="-1" dirty="0" err="1">
                <a:latin typeface="Arial"/>
              </a:rPr>
              <a:t>Breakup</a:t>
            </a:r>
            <a:endParaRPr lang="de-DE" sz="2400" b="0" strike="noStrike" spc="-1" dirty="0"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259CAD-8CC6-4CD3-B41C-A9E317B59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05"/>
          <a:stretch/>
        </p:blipFill>
        <p:spPr>
          <a:xfrm>
            <a:off x="5138737" y="1777373"/>
            <a:ext cx="3200400" cy="308182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F069CB0-7009-429E-B3D8-8203D786E5E4}"/>
              </a:ext>
            </a:extLst>
          </p:cNvPr>
          <p:cNvSpPr txBox="1"/>
          <p:nvPr/>
        </p:nvSpPr>
        <p:spPr>
          <a:xfrm>
            <a:off x="247320" y="1592499"/>
            <a:ext cx="3667455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/>
              <a:t>26 </a:t>
            </a:r>
            <a:r>
              <a:rPr lang="de-DE" sz="2000" b="1" dirty="0" err="1"/>
              <a:t>events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 </a:t>
            </a:r>
            <a:r>
              <a:rPr lang="de-DE" sz="2000" b="1" baseline="30000" dirty="0"/>
              <a:t>10</a:t>
            </a:r>
            <a:r>
              <a:rPr lang="de-DE" sz="2000" b="1" dirty="0"/>
              <a:t>B</a:t>
            </a:r>
          </a:p>
          <a:p>
            <a:pPr>
              <a:lnSpc>
                <a:spcPct val="150000"/>
              </a:lnSpc>
            </a:pPr>
            <a:r>
              <a:rPr lang="de-DE" sz="2000" b="1" dirty="0"/>
              <a:t>3 </a:t>
            </a:r>
            <a:r>
              <a:rPr lang="de-DE" sz="2000" b="1" dirty="0" err="1"/>
              <a:t>events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baseline="30000" dirty="0"/>
              <a:t>10</a:t>
            </a:r>
            <a:r>
              <a:rPr lang="de-DE" sz="2000" b="1" dirty="0"/>
              <a:t>Be</a:t>
            </a:r>
          </a:p>
          <a:p>
            <a:pPr>
              <a:lnSpc>
                <a:spcPct val="150000"/>
              </a:lnSpc>
            </a:pPr>
            <a:r>
              <a:rPr lang="de-DE" sz="2000" b="1" dirty="0"/>
              <a:t>→ </a:t>
            </a:r>
            <a:r>
              <a:rPr lang="de-DE" sz="2000" b="1" i="1" dirty="0" err="1"/>
              <a:t>np</a:t>
            </a:r>
            <a:r>
              <a:rPr lang="de-DE" sz="2000" b="1" dirty="0"/>
              <a:t> pair </a:t>
            </a:r>
            <a:r>
              <a:rPr lang="de-DE" sz="2000" b="1" dirty="0" err="1"/>
              <a:t>dominance</a:t>
            </a:r>
            <a:endParaRPr lang="de-DE" sz="2000" b="1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765D06-9DCF-4A06-B5D2-3ED3F94A3A31}"/>
              </a:ext>
            </a:extLst>
          </p:cNvPr>
          <p:cNvSpPr txBox="1"/>
          <p:nvPr/>
        </p:nvSpPr>
        <p:spPr>
          <a:xfrm>
            <a:off x="247320" y="3768475"/>
            <a:ext cx="84585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Possible </a:t>
            </a:r>
            <a:r>
              <a:rPr lang="de-DE" sz="2000" b="1" dirty="0" err="1"/>
              <a:t>contamination</a:t>
            </a:r>
            <a:r>
              <a:rPr lang="de-DE" sz="2000" b="1" dirty="0"/>
              <a:t>:</a:t>
            </a:r>
          </a:p>
          <a:p>
            <a:endParaRPr lang="de-DE" sz="2000" b="1" dirty="0"/>
          </a:p>
          <a:p>
            <a:r>
              <a:rPr lang="de-DE" sz="2000" b="1" dirty="0"/>
              <a:t>1. </a:t>
            </a:r>
            <a:r>
              <a:rPr lang="de-DE" sz="2000" b="1" baseline="30000" dirty="0"/>
              <a:t>11</a:t>
            </a:r>
            <a:r>
              <a:rPr lang="de-DE" sz="2000" b="1" dirty="0"/>
              <a:t>B IE </a:t>
            </a:r>
            <a:r>
              <a:rPr lang="de-DE" sz="2000" b="1" dirty="0" err="1"/>
              <a:t>events</a:t>
            </a:r>
            <a:r>
              <a:rPr lang="de-DE" sz="2000" b="1" dirty="0"/>
              <a:t>?</a:t>
            </a:r>
          </a:p>
          <a:p>
            <a:r>
              <a:rPr lang="de-DE" sz="2000" dirty="0" err="1"/>
              <a:t>Result</a:t>
            </a:r>
            <a:r>
              <a:rPr lang="de-DE" sz="2000" dirty="0"/>
              <a:t> in #</a:t>
            </a:r>
            <a:r>
              <a:rPr lang="de-DE" sz="2000" baseline="30000" dirty="0"/>
              <a:t>10</a:t>
            </a:r>
            <a:r>
              <a:rPr lang="de-DE" sz="2000" dirty="0"/>
              <a:t>B ~ </a:t>
            </a:r>
            <a:r>
              <a:rPr lang="de-DE" sz="2000" baseline="30000" dirty="0"/>
              <a:t>10</a:t>
            </a:r>
            <a:r>
              <a:rPr lang="de-DE" sz="2000" dirty="0"/>
              <a:t>Be due to </a:t>
            </a:r>
            <a:r>
              <a:rPr lang="de-DE" sz="2000" dirty="0" err="1"/>
              <a:t>similar</a:t>
            </a:r>
            <a:r>
              <a:rPr lang="de-DE" sz="2000" dirty="0"/>
              <a:t> </a:t>
            </a:r>
            <a:r>
              <a:rPr lang="de-DE" sz="2000" dirty="0" err="1"/>
              <a:t>np</a:t>
            </a:r>
            <a:r>
              <a:rPr lang="de-DE" sz="2000" dirty="0"/>
              <a:t> / pp </a:t>
            </a:r>
            <a:r>
              <a:rPr lang="de-DE" sz="2000" dirty="0" err="1"/>
              <a:t>cross</a:t>
            </a:r>
            <a:r>
              <a:rPr lang="de-DE" sz="2000" dirty="0"/>
              <a:t> </a:t>
            </a:r>
            <a:r>
              <a:rPr lang="de-DE" sz="2000" dirty="0" err="1"/>
              <a:t>section</a:t>
            </a:r>
            <a:endParaRPr lang="de-DE" sz="2000" dirty="0"/>
          </a:p>
          <a:p>
            <a:endParaRPr lang="de-DE" sz="2000" dirty="0"/>
          </a:p>
          <a:p>
            <a:r>
              <a:rPr lang="de-DE" sz="2000" b="1" dirty="0"/>
              <a:t>2. QE </a:t>
            </a:r>
            <a:r>
              <a:rPr lang="de-DE" sz="2000" b="1" dirty="0" err="1"/>
              <a:t>meanfield</a:t>
            </a:r>
            <a:r>
              <a:rPr lang="de-DE" sz="2000" b="1" dirty="0"/>
              <a:t> </a:t>
            </a:r>
            <a:r>
              <a:rPr lang="de-DE" sz="2000" b="1" dirty="0" err="1"/>
              <a:t>events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r>
              <a:rPr lang="de-DE" sz="2000" b="1" dirty="0"/>
              <a:t> </a:t>
            </a:r>
            <a:r>
              <a:rPr lang="de-DE" sz="2000" b="1" dirty="0" err="1"/>
              <a:t>excited</a:t>
            </a:r>
            <a:r>
              <a:rPr lang="de-DE" sz="2000" b="1" dirty="0"/>
              <a:t> </a:t>
            </a:r>
            <a:r>
              <a:rPr lang="de-DE" sz="2000" b="1" baseline="30000" dirty="0"/>
              <a:t>11</a:t>
            </a:r>
            <a:r>
              <a:rPr lang="de-DE" sz="2000" b="1" dirty="0"/>
              <a:t>B?</a:t>
            </a:r>
          </a:p>
          <a:p>
            <a:r>
              <a:rPr lang="de-DE" sz="2000" dirty="0" err="1"/>
              <a:t>Estimated</a:t>
            </a:r>
            <a:r>
              <a:rPr lang="de-DE" sz="2000" dirty="0"/>
              <a:t> </a:t>
            </a:r>
            <a:r>
              <a:rPr lang="de-DE" sz="2000" dirty="0" err="1"/>
              <a:t>contribution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5 (10B) and 2 (10Be) </a:t>
            </a:r>
            <a:r>
              <a:rPr lang="de-DE" sz="2000" dirty="0" err="1"/>
              <a:t>events</a:t>
            </a:r>
            <a:endParaRPr lang="de-DE" sz="2000" dirty="0"/>
          </a:p>
          <a:p>
            <a:r>
              <a:rPr lang="de-DE" sz="2000" b="1" dirty="0"/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D5B73D4-34C8-4DF7-A8B2-84A4ED855902}"/>
              </a:ext>
            </a:extLst>
          </p:cNvPr>
          <p:cNvSpPr/>
          <p:nvPr/>
        </p:nvSpPr>
        <p:spPr>
          <a:xfrm>
            <a:off x="5735811" y="1426755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</p:spTree>
    <p:extLst>
      <p:ext uri="{BB962C8B-B14F-4D97-AF65-F5344CB8AC3E}">
        <p14:creationId xmlns:p14="http://schemas.microsoft.com/office/powerpoint/2010/main" val="22091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 dirty="0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SRC </a:t>
            </a:r>
            <a:r>
              <a:rPr lang="de-DE" sz="2400" spc="-1" dirty="0" err="1">
                <a:latin typeface="Arial"/>
              </a:rPr>
              <a:t>Breakup</a:t>
            </a:r>
            <a:endParaRPr lang="de-DE" sz="2400" b="0" strike="noStrike" spc="-1" dirty="0">
              <a:latin typeface="Arial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259CAD-8CC6-4CD3-B41C-A9E317B59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4" r="43414"/>
          <a:stretch/>
        </p:blipFill>
        <p:spPr>
          <a:xfrm>
            <a:off x="3120645" y="2147823"/>
            <a:ext cx="3403980" cy="3375027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6E80293-B4DE-4B15-9007-0B8F4933C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1603909"/>
            <a:ext cx="2938463" cy="38327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0CFE6B7-D529-490D-BE6B-A237879D81D0}"/>
              </a:ext>
            </a:extLst>
          </p:cNvPr>
          <p:cNvSpPr/>
          <p:nvPr/>
        </p:nvSpPr>
        <p:spPr>
          <a:xfrm>
            <a:off x="3305175" y="5329543"/>
            <a:ext cx="46196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/>
              <a:t>strong s-</a:t>
            </a:r>
            <a:r>
              <a:rPr lang="de-DE" sz="2000" dirty="0" err="1"/>
              <a:t>dependence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large-angle pp </a:t>
            </a:r>
          </a:p>
          <a:p>
            <a:pPr algn="ctr"/>
            <a:r>
              <a:rPr lang="de-DE" sz="2000" dirty="0" err="1"/>
              <a:t>elastic</a:t>
            </a:r>
            <a:r>
              <a:rPr lang="de-DE" sz="2000" dirty="0"/>
              <a:t> </a:t>
            </a:r>
            <a:r>
              <a:rPr lang="de-DE" sz="2000" dirty="0" err="1"/>
              <a:t>scattering</a:t>
            </a:r>
            <a:r>
              <a:rPr lang="de-DE" sz="2000" dirty="0"/>
              <a:t> </a:t>
            </a:r>
            <a:r>
              <a:rPr lang="de-DE" sz="2000" dirty="0" err="1"/>
              <a:t>cross-section</a:t>
            </a:r>
            <a:endParaRPr lang="de-DE" sz="20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DC4D04-D9B4-44CA-A6DA-F51ED8CA0598}"/>
              </a:ext>
            </a:extLst>
          </p:cNvPr>
          <p:cNvSpPr/>
          <p:nvPr/>
        </p:nvSpPr>
        <p:spPr>
          <a:xfrm>
            <a:off x="3797692" y="1854264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  <p:pic>
        <p:nvPicPr>
          <p:cNvPr id="8" name="Picture 17" descr="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6" y="4615911"/>
            <a:ext cx="3001949" cy="180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548475"/>
              </p:ext>
            </p:extLst>
          </p:nvPr>
        </p:nvGraphicFramePr>
        <p:xfrm>
          <a:off x="52879" y="4205194"/>
          <a:ext cx="142931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6" imgW="1091880" imgH="393480" progId="Equation.3">
                  <p:embed/>
                </p:oleObj>
              </mc:Choice>
              <mc:Fallback>
                <p:oleObj name="Equation" r:id="rId6" imgW="1091880" imgH="393480" progId="Equation.3">
                  <p:embed/>
                  <p:pic>
                    <p:nvPicPr>
                      <p:cNvPr id="235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" y="4205194"/>
                        <a:ext cx="1429315" cy="6477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92" y="3859869"/>
            <a:ext cx="1599733" cy="90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 dirty="0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SRC </a:t>
            </a:r>
            <a:r>
              <a:rPr lang="de-DE" sz="2400" spc="-1" dirty="0" err="1">
                <a:latin typeface="Arial"/>
              </a:rPr>
              <a:t>Breakup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F069CB0-7009-429E-B3D8-8203D786E5E4}"/>
              </a:ext>
            </a:extLst>
          </p:cNvPr>
          <p:cNvSpPr txBox="1"/>
          <p:nvPr/>
        </p:nvSpPr>
        <p:spPr>
          <a:xfrm>
            <a:off x="675779" y="1758449"/>
            <a:ext cx="776320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dirty="0"/>
              <a:t>Fragment </a:t>
            </a:r>
            <a:r>
              <a:rPr lang="de-DE" sz="2000" dirty="0" err="1"/>
              <a:t>momentum</a:t>
            </a:r>
            <a:r>
              <a:rPr lang="de-DE" sz="2000" dirty="0"/>
              <a:t> </a:t>
            </a:r>
            <a:r>
              <a:rPr lang="de-DE" sz="2000" dirty="0" err="1"/>
              <a:t>balances</a:t>
            </a:r>
            <a:r>
              <a:rPr lang="de-DE" sz="2000" dirty="0"/>
              <a:t> pair </a:t>
            </a:r>
            <a:r>
              <a:rPr lang="de-DE" sz="2000" dirty="0" err="1"/>
              <a:t>c.m</a:t>
            </a:r>
            <a:r>
              <a:rPr lang="de-DE" sz="2000" dirty="0"/>
              <a:t>. </a:t>
            </a:r>
            <a:r>
              <a:rPr lang="de-DE" sz="2000" dirty="0" err="1"/>
              <a:t>motion</a:t>
            </a:r>
            <a:r>
              <a:rPr lang="de-DE" sz="2000" dirty="0"/>
              <a:t> (</a:t>
            </a:r>
            <a:r>
              <a:rPr lang="de-DE" sz="2000" dirty="0" err="1"/>
              <a:t>no</a:t>
            </a:r>
            <a:r>
              <a:rPr lang="de-DE" sz="2000" dirty="0"/>
              <a:t> ISI / FSI)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190CB65-6354-4166-8BF2-0E815D710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0" y="3232112"/>
            <a:ext cx="8620125" cy="255781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0425382-89D4-4AA0-8695-719D4A0AC780}"/>
              </a:ext>
            </a:extLst>
          </p:cNvPr>
          <p:cNvSpPr/>
          <p:nvPr/>
        </p:nvSpPr>
        <p:spPr>
          <a:xfrm>
            <a:off x="749692" y="2862780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0CD3087-5E18-45C5-81B7-B4E3F04B70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7" t="14818" r="49787" b="76343"/>
          <a:stretch/>
        </p:blipFill>
        <p:spPr>
          <a:xfrm>
            <a:off x="1057275" y="3352907"/>
            <a:ext cx="1638300" cy="29831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5C9DB1D-E51E-4002-90EA-5385E8D1F9B2}"/>
              </a:ext>
            </a:extLst>
          </p:cNvPr>
          <p:cNvSpPr/>
          <p:nvPr/>
        </p:nvSpPr>
        <p:spPr>
          <a:xfrm>
            <a:off x="667366" y="2364425"/>
            <a:ext cx="2706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/>
              <a:t>E. Cohen et al., PRL (2018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680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4259CAD-8CC6-4CD3-B41C-A9E317B59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2"/>
          <a:stretch/>
        </p:blipFill>
        <p:spPr>
          <a:xfrm>
            <a:off x="5617438" y="2522351"/>
            <a:ext cx="2709724" cy="3375027"/>
          </a:xfrm>
          <a:prstGeom prst="rect">
            <a:avLst/>
          </a:prstGeom>
        </p:spPr>
      </p:pic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 dirty="0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spc="-1" dirty="0">
                <a:latin typeface="Arial"/>
              </a:rPr>
              <a:t>SRC </a:t>
            </a:r>
            <a:r>
              <a:rPr lang="de-DE" sz="2400" spc="-1" dirty="0" err="1">
                <a:latin typeface="Arial"/>
              </a:rPr>
              <a:t>Breakup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F069CB0-7009-429E-B3D8-8203D786E5E4}"/>
              </a:ext>
            </a:extLst>
          </p:cNvPr>
          <p:cNvSpPr txBox="1"/>
          <p:nvPr/>
        </p:nvSpPr>
        <p:spPr>
          <a:xfrm>
            <a:off x="263486" y="1630790"/>
            <a:ext cx="4219906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000" b="1" dirty="0"/>
              <a:t>Opening angle (p</a:t>
            </a:r>
            <a:r>
              <a:rPr lang="de-DE" sz="2000" b="1" baseline="-25000" dirty="0"/>
              <a:t>miss</a:t>
            </a:r>
            <a:r>
              <a:rPr lang="de-DE" sz="2000" b="1" dirty="0"/>
              <a:t>,</a:t>
            </a:r>
            <a:r>
              <a:rPr lang="de-DE" sz="2000" b="1" baseline="30000" dirty="0"/>
              <a:t>10</a:t>
            </a:r>
            <a:r>
              <a:rPr lang="de-DE" sz="2000" b="1" dirty="0"/>
              <a:t>B)</a:t>
            </a:r>
          </a:p>
          <a:p>
            <a:pPr>
              <a:lnSpc>
                <a:spcPct val="150000"/>
              </a:lnSpc>
            </a:pP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correlation</a:t>
            </a:r>
            <a:r>
              <a:rPr lang="de-DE" sz="2000" dirty="0"/>
              <a:t>.</a:t>
            </a:r>
          </a:p>
          <a:p>
            <a:pPr>
              <a:lnSpc>
                <a:spcPct val="150000"/>
              </a:lnSpc>
            </a:pPr>
            <a:r>
              <a:rPr lang="de-DE" sz="2000" dirty="0" err="1"/>
              <a:t>Indicates</a:t>
            </a:r>
            <a:r>
              <a:rPr lang="de-DE" sz="2000" dirty="0"/>
              <a:t> </a:t>
            </a:r>
            <a:r>
              <a:rPr lang="de-DE" sz="2000" dirty="0" err="1"/>
              <a:t>scale</a:t>
            </a:r>
            <a:r>
              <a:rPr lang="de-DE" sz="2000" dirty="0"/>
              <a:t> </a:t>
            </a:r>
            <a:r>
              <a:rPr lang="de-DE" sz="2000" dirty="0" err="1"/>
              <a:t>separation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c.m</a:t>
            </a:r>
            <a:r>
              <a:rPr lang="de-DE" sz="2000" dirty="0"/>
              <a:t>. and large relative </a:t>
            </a:r>
            <a:r>
              <a:rPr lang="de-DE" sz="2000" dirty="0" err="1"/>
              <a:t>momentum</a:t>
            </a:r>
            <a:r>
              <a:rPr lang="de-DE" sz="2000" dirty="0"/>
              <a:t>  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79F6618-DE16-4872-8729-7AD75E04C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4" r="64940" b="16732"/>
          <a:stretch/>
        </p:blipFill>
        <p:spPr>
          <a:xfrm>
            <a:off x="4861407" y="2523484"/>
            <a:ext cx="765555" cy="281030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F9407B19-7C4F-4BAF-A9B4-631A8AA96783}"/>
              </a:ext>
            </a:extLst>
          </p:cNvPr>
          <p:cNvSpPr/>
          <p:nvPr/>
        </p:nvSpPr>
        <p:spPr>
          <a:xfrm>
            <a:off x="5512663" y="2202453"/>
            <a:ext cx="29700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FF0000">
                    <a:alpha val="67000"/>
                  </a:srgbClr>
                </a:solidFill>
              </a:rPr>
              <a:t>Preliminary</a:t>
            </a:r>
            <a:r>
              <a:rPr lang="de-DE" b="1" dirty="0">
                <a:solidFill>
                  <a:srgbClr val="FF0000">
                    <a:alpha val="67000"/>
                  </a:srgbClr>
                </a:solidFill>
              </a:rPr>
              <a:t> BM@N Data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F19FC8A-8CC2-4416-A456-AA0D1140C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7" t="14818" r="49787" b="76343"/>
          <a:stretch/>
        </p:blipFill>
        <p:spPr>
          <a:xfrm>
            <a:off x="6353175" y="2760311"/>
            <a:ext cx="1638300" cy="29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dirty="0"/>
              <a:t>Summary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B6A1EE8-7370-4B29-B444-8BEFF5AA335D}"/>
              </a:ext>
            </a:extLst>
          </p:cNvPr>
          <p:cNvSpPr txBox="1"/>
          <p:nvPr/>
        </p:nvSpPr>
        <p:spPr>
          <a:xfrm>
            <a:off x="406400" y="1637541"/>
            <a:ext cx="7831667" cy="248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A8855E-3AD4-4E5D-9CE8-F345B68B5831}"/>
              </a:ext>
            </a:extLst>
          </p:cNvPr>
          <p:cNvSpPr txBox="1"/>
          <p:nvPr/>
        </p:nvSpPr>
        <p:spPr>
          <a:xfrm>
            <a:off x="992662" y="1894716"/>
            <a:ext cx="74655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Extract initial </a:t>
            </a:r>
            <a:r>
              <a:rPr lang="de-DE" sz="2000" b="1" dirty="0" err="1"/>
              <a:t>single</a:t>
            </a:r>
            <a:r>
              <a:rPr lang="de-DE" sz="2000" b="1" dirty="0"/>
              <a:t> </a:t>
            </a:r>
            <a:r>
              <a:rPr lang="de-DE" sz="2000" b="1" dirty="0" err="1"/>
              <a:t>proton</a:t>
            </a:r>
            <a:r>
              <a:rPr lang="de-DE" sz="2000" b="1" dirty="0"/>
              <a:t> </a:t>
            </a:r>
            <a:r>
              <a:rPr lang="de-DE" sz="2000" b="1" dirty="0" err="1"/>
              <a:t>ground-state</a:t>
            </a:r>
            <a:r>
              <a:rPr lang="de-DE" sz="2000" b="1" dirty="0"/>
              <a:t> </a:t>
            </a:r>
            <a:r>
              <a:rPr lang="de-DE" sz="2000" b="1" dirty="0" err="1"/>
              <a:t>properties</a:t>
            </a:r>
            <a:endParaRPr lang="de-DE" sz="2000" b="1" dirty="0"/>
          </a:p>
          <a:p>
            <a:endParaRPr lang="de-DE" sz="2000" b="1" dirty="0"/>
          </a:p>
          <a:p>
            <a:pPr algn="ctr"/>
            <a:r>
              <a:rPr lang="de-DE" sz="2000" b="1" dirty="0"/>
              <a:t>Study Short-range </a:t>
            </a:r>
            <a:r>
              <a:rPr lang="de-DE" sz="2000" b="1" dirty="0" err="1"/>
              <a:t>correlations</a:t>
            </a:r>
            <a:r>
              <a:rPr lang="de-DE" sz="2000" b="1" dirty="0"/>
              <a:t> </a:t>
            </a:r>
            <a:r>
              <a:rPr lang="de-DE" sz="2000" b="1" dirty="0" err="1"/>
              <a:t>with</a:t>
            </a:r>
            <a:endParaRPr lang="de-DE" sz="1000" b="1" dirty="0"/>
          </a:p>
          <a:p>
            <a:pPr algn="ctr"/>
            <a:r>
              <a:rPr lang="de-DE" sz="2000" b="1" dirty="0"/>
              <a:t>high-</a:t>
            </a:r>
            <a:r>
              <a:rPr lang="de-DE" sz="2000" b="1" dirty="0" err="1"/>
              <a:t>energy</a:t>
            </a:r>
            <a:r>
              <a:rPr lang="de-DE" sz="2000" b="1" dirty="0"/>
              <a:t> inverse </a:t>
            </a:r>
            <a:r>
              <a:rPr lang="de-DE" sz="2000" b="1" dirty="0" err="1"/>
              <a:t>kinematics</a:t>
            </a:r>
            <a:r>
              <a:rPr lang="de-DE" sz="2000" b="1" dirty="0"/>
              <a:t> </a:t>
            </a:r>
            <a:r>
              <a:rPr lang="de-DE" sz="2000" b="1" dirty="0" err="1"/>
              <a:t>scattering</a:t>
            </a:r>
            <a:endParaRPr lang="de-DE" sz="2000" b="1" dirty="0"/>
          </a:p>
          <a:p>
            <a:pPr algn="ctr"/>
            <a:endParaRPr lang="de-DE" sz="2000" b="1" dirty="0"/>
          </a:p>
          <a:p>
            <a:pPr algn="ctr"/>
            <a:r>
              <a:rPr lang="de-DE" sz="2000" b="1" dirty="0"/>
              <a:t>Opening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door</a:t>
            </a:r>
            <a:r>
              <a:rPr lang="de-DE" sz="2000" b="1" dirty="0"/>
              <a:t> </a:t>
            </a:r>
            <a:r>
              <a:rPr lang="de-DE" sz="2000" b="1" dirty="0" err="1"/>
              <a:t>for</a:t>
            </a:r>
            <a:r>
              <a:rPr lang="de-DE" sz="2000" b="1" dirty="0"/>
              <a:t> </a:t>
            </a:r>
            <a:r>
              <a:rPr lang="de-DE" sz="2000" b="1" dirty="0" err="1"/>
              <a:t>new</a:t>
            </a:r>
            <a:r>
              <a:rPr lang="de-DE" sz="2000" b="1" dirty="0"/>
              <a:t> </a:t>
            </a:r>
            <a:r>
              <a:rPr lang="de-DE" sz="2000" b="1" dirty="0" err="1"/>
              <a:t>campaign</a:t>
            </a:r>
            <a:r>
              <a:rPr lang="de-DE" sz="2000" b="1" dirty="0"/>
              <a:t> </a:t>
            </a:r>
            <a:r>
              <a:rPr lang="de-DE" sz="2000" b="1" dirty="0" err="1"/>
              <a:t>to</a:t>
            </a:r>
            <a:r>
              <a:rPr lang="de-DE" sz="2000" b="1" dirty="0"/>
              <a:t> </a:t>
            </a:r>
            <a:r>
              <a:rPr lang="de-DE" sz="2000" b="1" dirty="0" err="1"/>
              <a:t>study</a:t>
            </a:r>
            <a:r>
              <a:rPr lang="de-DE" sz="2000" b="1" dirty="0"/>
              <a:t> SRC in </a:t>
            </a:r>
            <a:r>
              <a:rPr lang="de-DE" sz="2000" b="1" dirty="0" err="1"/>
              <a:t>unstable</a:t>
            </a:r>
            <a:r>
              <a:rPr lang="de-DE" sz="2000" b="1" dirty="0"/>
              <a:t> </a:t>
            </a:r>
            <a:r>
              <a:rPr lang="de-DE" sz="2000" b="1" dirty="0" err="1"/>
              <a:t>asymmetric</a:t>
            </a:r>
            <a:r>
              <a:rPr lang="de-DE" sz="2000" b="1" dirty="0"/>
              <a:t> </a:t>
            </a:r>
            <a:r>
              <a:rPr lang="de-DE" sz="2000" b="1" dirty="0" err="1"/>
              <a:t>nuclei</a:t>
            </a:r>
            <a:endParaRPr lang="de-DE" sz="2000" b="1" dirty="0"/>
          </a:p>
          <a:p>
            <a:pPr algn="ctr"/>
            <a:endParaRPr lang="de-DE" sz="2000" b="1" dirty="0"/>
          </a:p>
          <a:p>
            <a:pPr algn="ctr"/>
            <a:endParaRPr lang="de-DE" sz="2000" b="1" dirty="0"/>
          </a:p>
          <a:p>
            <a:pPr algn="ctr"/>
            <a:r>
              <a:rPr lang="de-DE" sz="2000" b="1" dirty="0"/>
              <a:t>ERC SYG 2020 </a:t>
            </a:r>
            <a:r>
              <a:rPr lang="de-DE" sz="2000" b="1" dirty="0" err="1"/>
              <a:t>Proposal</a:t>
            </a:r>
            <a:r>
              <a:rPr lang="de-DE" sz="2000" b="1" dirty="0"/>
              <a:t> </a:t>
            </a:r>
            <a:r>
              <a:rPr lang="de-DE" sz="2000" b="1" dirty="0" err="1"/>
              <a:t>by</a:t>
            </a:r>
            <a:r>
              <a:rPr lang="de-DE" sz="2000" b="1" dirty="0"/>
              <a:t> E. </a:t>
            </a:r>
            <a:r>
              <a:rPr lang="de-DE" sz="2000" b="1" dirty="0" err="1"/>
              <a:t>Piasetzky</a:t>
            </a:r>
            <a:r>
              <a:rPr lang="de-DE" sz="2000" b="1" dirty="0"/>
              <a:t>, T. Aumann, O. </a:t>
            </a:r>
            <a:r>
              <a:rPr lang="de-DE" sz="2000" b="1" dirty="0" err="1"/>
              <a:t>Hen</a:t>
            </a:r>
            <a:endParaRPr lang="de-DE" sz="2000" b="1" dirty="0"/>
          </a:p>
          <a:p>
            <a:pPr algn="ctr"/>
            <a:r>
              <a:rPr lang="de-DE" sz="2000" b="1" dirty="0" err="1"/>
              <a:t>passed</a:t>
            </a:r>
            <a:r>
              <a:rPr lang="de-DE" sz="2000" b="1" dirty="0"/>
              <a:t> 1st </a:t>
            </a:r>
            <a:r>
              <a:rPr lang="de-DE" sz="2000" b="1" dirty="0" err="1"/>
              <a:t>step</a:t>
            </a:r>
            <a:r>
              <a:rPr lang="de-DE" sz="2000" b="1" dirty="0"/>
              <a:t> </a:t>
            </a:r>
            <a:r>
              <a:rPr lang="de-DE" sz="2000" b="1" dirty="0" err="1"/>
              <a:t>of</a:t>
            </a:r>
            <a:r>
              <a:rPr lang="de-DE" sz="2000" b="1" dirty="0"/>
              <a:t> </a:t>
            </a:r>
            <a:r>
              <a:rPr lang="de-DE" sz="2000" b="1" dirty="0" err="1"/>
              <a:t>evaluation</a:t>
            </a:r>
            <a:r>
              <a:rPr lang="de-DE" sz="2000" b="1" dirty="0"/>
              <a:t> March 2020</a:t>
            </a:r>
          </a:p>
          <a:p>
            <a:pPr algn="ctr"/>
            <a:endParaRPr lang="de-DE" sz="2000" b="1" dirty="0"/>
          </a:p>
          <a:p>
            <a:pPr algn="ctr"/>
            <a:r>
              <a:rPr lang="de-DE" sz="2000" b="1" dirty="0" err="1">
                <a:solidFill>
                  <a:srgbClr val="FF0000"/>
                </a:solidFill>
              </a:rPr>
              <a:t>We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ask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for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approval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to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present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the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preliminary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data</a:t>
            </a:r>
            <a:r>
              <a:rPr lang="de-DE" sz="2000" b="1" dirty="0">
                <a:solidFill>
                  <a:srgbClr val="FF0000"/>
                </a:solidFill>
              </a:rPr>
              <a:t> at </a:t>
            </a:r>
            <a:r>
              <a:rPr lang="de-DE" sz="2000" b="1" dirty="0" err="1">
                <a:solidFill>
                  <a:srgbClr val="FF0000"/>
                </a:solidFill>
              </a:rPr>
              <a:t>this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critical</a:t>
            </a:r>
            <a:r>
              <a:rPr lang="de-DE" sz="2000" b="1" dirty="0">
                <a:solidFill>
                  <a:srgbClr val="FF0000"/>
                </a:solidFill>
              </a:rPr>
              <a:t> time </a:t>
            </a:r>
            <a:r>
              <a:rPr lang="de-DE" sz="2000" b="1" dirty="0" err="1">
                <a:solidFill>
                  <a:srgbClr val="FF0000"/>
                </a:solidFill>
              </a:rPr>
              <a:t>of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the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proposal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evaluation</a:t>
            </a:r>
            <a:endParaRPr lang="de-DE" sz="2000" b="1" dirty="0">
              <a:solidFill>
                <a:srgbClr val="FF0000"/>
              </a:solidFill>
            </a:endParaRPr>
          </a:p>
          <a:p>
            <a:pPr algn="ctr"/>
            <a:endParaRPr lang="de-DE" sz="2000" b="1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4B36546-62E3-4E17-BA91-C5025CEF6C65}"/>
              </a:ext>
            </a:extLst>
          </p:cNvPr>
          <p:cNvSpPr/>
          <p:nvPr/>
        </p:nvSpPr>
        <p:spPr>
          <a:xfrm>
            <a:off x="-105105" y="1496490"/>
            <a:ext cx="54295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err="1"/>
              <a:t>Our</a:t>
            </a:r>
            <a:r>
              <a:rPr lang="de-DE" b="1" dirty="0"/>
              <a:t> </a:t>
            </a:r>
            <a:r>
              <a:rPr lang="de-DE" b="1" dirty="0" err="1"/>
              <a:t>experiment</a:t>
            </a:r>
            <a:r>
              <a:rPr lang="de-DE" b="1" dirty="0"/>
              <a:t> </a:t>
            </a:r>
            <a:r>
              <a:rPr lang="de-DE" b="1" dirty="0" err="1"/>
              <a:t>demonstrates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ability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:</a:t>
            </a:r>
            <a:endParaRPr lang="de-DE" b="1" spc="-1" dirty="0"/>
          </a:p>
        </p:txBody>
      </p:sp>
    </p:spTree>
    <p:extLst>
      <p:ext uri="{BB962C8B-B14F-4D97-AF65-F5344CB8AC3E}">
        <p14:creationId xmlns:p14="http://schemas.microsoft.com/office/powerpoint/2010/main" val="60192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 dirty="0">
              <a:latin typeface="Arial"/>
            </a:endParaRPr>
          </a:p>
        </p:txBody>
      </p:sp>
      <p:sp>
        <p:nvSpPr>
          <p:cNvPr id="89" name="TextShape 2"/>
          <p:cNvSpPr txBox="1"/>
          <p:nvPr/>
        </p:nvSpPr>
        <p:spPr>
          <a:xfrm>
            <a:off x="247320" y="1505193"/>
            <a:ext cx="8608680" cy="278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400" b="1" dirty="0"/>
              <a:t>Thank You to the Collaborators</a:t>
            </a:r>
          </a:p>
          <a:p>
            <a:pPr algn="ctr"/>
            <a:r>
              <a:rPr lang="en-US" sz="2400" b="1" dirty="0"/>
              <a:t>and for Your Attention</a:t>
            </a:r>
            <a:r>
              <a:rPr sz="2000" dirty="0"/>
              <a:t/>
            </a:r>
            <a:br>
              <a:rPr sz="2000" dirty="0"/>
            </a:br>
            <a:r>
              <a:rPr dirty="0"/>
              <a:t/>
            </a:r>
            <a:br>
              <a:rPr dirty="0"/>
            </a:br>
            <a:r>
              <a:rPr lang="de-DE" sz="3200" b="0" strike="noStrike" spc="-1" dirty="0">
                <a:latin typeface="Arial"/>
              </a:rPr>
              <a:t> </a:t>
            </a:r>
          </a:p>
        </p:txBody>
      </p:sp>
      <p:sp>
        <p:nvSpPr>
          <p:cNvPr id="8" name="TextShape 2">
            <a:extLst>
              <a:ext uri="{FF2B5EF4-FFF2-40B4-BE49-F238E27FC236}">
                <a16:creationId xmlns:a16="http://schemas.microsoft.com/office/drawing/2014/main" id="{78044D6A-8BED-48C4-8BB3-61131BA23576}"/>
              </a:ext>
            </a:extLst>
          </p:cNvPr>
          <p:cNvSpPr txBox="1"/>
          <p:nvPr/>
        </p:nvSpPr>
        <p:spPr>
          <a:xfrm>
            <a:off x="247320" y="332640"/>
            <a:ext cx="860868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de-DE" sz="4000" b="1" strike="noStrike" spc="-1" dirty="0">
              <a:latin typeface="Arial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86945E-E8C6-4576-A9E2-D20E4718E65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24786" y="4282904"/>
            <a:ext cx="1164545" cy="103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6">
            <a:extLst>
              <a:ext uri="{FF2B5EF4-FFF2-40B4-BE49-F238E27FC236}">
                <a16:creationId xmlns:a16="http://schemas.microsoft.com/office/drawing/2014/main" id="{8DE159AD-5E1C-429D-B239-7079380FAE6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27422" y="5238956"/>
            <a:ext cx="1835320" cy="103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56F6EB7C-6F8A-40CD-8163-459C97D7A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27" y="4261988"/>
            <a:ext cx="1048065" cy="1048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CC4817E8-8987-489A-9156-42A8233863E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1266" y="5549652"/>
            <a:ext cx="1048065" cy="54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0F41868B-9405-4EF2-A9A3-ADD183C61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165" y="4801829"/>
            <a:ext cx="1813835" cy="75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5710D875-DBF0-418A-A5C3-8F26B54270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252" y="5073698"/>
            <a:ext cx="928296" cy="688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0D501FD-26BC-4556-9D35-D25C013938C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539" y="5066590"/>
            <a:ext cx="1270148" cy="68835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9389376-F810-4B20-B836-2717E8ACB82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21" y="5549652"/>
            <a:ext cx="1555122" cy="5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0" strike="noStrike" spc="-1" dirty="0">
                <a:latin typeface="Arial"/>
              </a:rPr>
              <a:t>Appendi</a:t>
            </a:r>
            <a:r>
              <a:rPr lang="de-DE" sz="2400" spc="-1" dirty="0">
                <a:latin typeface="Arial"/>
              </a:rPr>
              <a:t>x</a:t>
            </a:r>
            <a:endParaRPr lang="de-DE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29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20" y="33264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Properties of </a:t>
            </a:r>
            <a:r>
              <a:rPr lang="de-DE" sz="2400" b="1" strike="noStrike" spc="-1" dirty="0" err="1">
                <a:latin typeface="Arial"/>
              </a:rPr>
              <a:t>Exotic</a:t>
            </a:r>
            <a:r>
              <a:rPr lang="de-DE" sz="2400" b="1" strike="noStrike" spc="-1" dirty="0">
                <a:latin typeface="Arial"/>
              </a:rPr>
              <a:t> Nuclei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AC75D7E-3393-4B07-9A73-6A291C09F205}"/>
              </a:ext>
            </a:extLst>
          </p:cNvPr>
          <p:cNvSpPr txBox="1"/>
          <p:nvPr/>
        </p:nvSpPr>
        <p:spPr>
          <a:xfrm>
            <a:off x="247320" y="1826555"/>
            <a:ext cx="445530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Independent-</a:t>
            </a:r>
            <a:r>
              <a:rPr lang="de-DE" sz="2000" dirty="0" err="1"/>
              <a:t>particle</a:t>
            </a:r>
            <a:r>
              <a:rPr lang="de-DE" sz="2000" dirty="0"/>
              <a:t> </a:t>
            </a:r>
            <a:r>
              <a:rPr lang="de-DE" sz="2000" dirty="0" err="1"/>
              <a:t>shell</a:t>
            </a:r>
            <a:r>
              <a:rPr lang="de-DE" sz="2000" dirty="0"/>
              <a:t> </a:t>
            </a:r>
            <a:r>
              <a:rPr lang="de-DE" sz="2000" dirty="0" err="1"/>
              <a:t>model</a:t>
            </a:r>
            <a:r>
              <a:rPr lang="de-DE" sz="2000" dirty="0"/>
              <a:t> </a:t>
            </a:r>
            <a:r>
              <a:rPr lang="de-DE" sz="2000" dirty="0" err="1"/>
              <a:t>works</a:t>
            </a:r>
            <a:r>
              <a:rPr lang="de-DE" sz="2000" dirty="0"/>
              <a:t> </a:t>
            </a:r>
            <a:r>
              <a:rPr lang="de-DE" sz="2000" dirty="0" err="1"/>
              <a:t>well</a:t>
            </a:r>
            <a:r>
              <a:rPr lang="de-DE" sz="2000" dirty="0"/>
              <a:t> </a:t>
            </a:r>
            <a:r>
              <a:rPr lang="de-DE" sz="2000" dirty="0" err="1"/>
              <a:t>only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nuclei</a:t>
            </a:r>
            <a:r>
              <a:rPr lang="de-DE" sz="2000" dirty="0"/>
              <a:t> </a:t>
            </a:r>
            <a:r>
              <a:rPr lang="de-DE" sz="2000" dirty="0" err="1"/>
              <a:t>close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</a:p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de-DE" sz="2000" dirty="0"/>
              <a:t> </a:t>
            </a:r>
            <a:r>
              <a:rPr lang="de-DE" sz="2000" dirty="0" err="1"/>
              <a:t>stability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 err="1"/>
              <a:t>Nuclear</a:t>
            </a:r>
            <a:r>
              <a:rPr lang="de-DE" sz="2000" dirty="0"/>
              <a:t> </a:t>
            </a:r>
            <a:r>
              <a:rPr lang="de-DE" sz="2000" dirty="0" err="1"/>
              <a:t>structure</a:t>
            </a:r>
            <a:r>
              <a:rPr lang="de-DE" sz="2000" dirty="0"/>
              <a:t> </a:t>
            </a:r>
            <a:r>
              <a:rPr lang="de-DE" sz="2000" dirty="0" err="1"/>
              <a:t>changes</a:t>
            </a:r>
            <a:r>
              <a:rPr lang="de-DE" sz="2000" dirty="0"/>
              <a:t> </a:t>
            </a:r>
            <a:r>
              <a:rPr lang="de-DE" sz="2000" dirty="0" err="1"/>
              <a:t>dramatically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neutron</a:t>
            </a:r>
            <a:r>
              <a:rPr lang="de-DE" sz="2000" dirty="0"/>
              <a:t>-proton </a:t>
            </a:r>
            <a:r>
              <a:rPr lang="de-DE" sz="2000" dirty="0" err="1"/>
              <a:t>asymmetry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→ </a:t>
            </a:r>
            <a:r>
              <a:rPr lang="de-DE" sz="2000" dirty="0" err="1"/>
              <a:t>known</a:t>
            </a:r>
            <a:r>
              <a:rPr lang="de-DE" sz="2000" dirty="0"/>
              <a:t> </a:t>
            </a:r>
            <a:r>
              <a:rPr lang="de-DE" sz="2000" dirty="0" err="1"/>
              <a:t>magic</a:t>
            </a:r>
            <a:r>
              <a:rPr lang="de-DE" sz="2000" dirty="0"/>
              <a:t> </a:t>
            </a:r>
            <a:r>
              <a:rPr lang="de-DE" sz="2000" dirty="0" err="1"/>
              <a:t>numbers</a:t>
            </a:r>
            <a:r>
              <a:rPr lang="de-DE" sz="2000" dirty="0"/>
              <a:t> </a:t>
            </a:r>
            <a:r>
              <a:rPr lang="de-DE" sz="2000" dirty="0" err="1"/>
              <a:t>disappear</a:t>
            </a:r>
            <a:endParaRPr lang="de-DE" sz="2000" dirty="0"/>
          </a:p>
          <a:p>
            <a:endParaRPr lang="de-DE" sz="2000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5F8E0A-A3A6-4CF9-89DC-0FF8D26E8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004" y="1889382"/>
            <a:ext cx="3613101" cy="338427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AB37A523-6C23-47B7-BA96-577A8B9DDD6F}"/>
              </a:ext>
            </a:extLst>
          </p:cNvPr>
          <p:cNvSpPr/>
          <p:nvPr/>
        </p:nvSpPr>
        <p:spPr>
          <a:xfrm>
            <a:off x="5773916" y="5273653"/>
            <a:ext cx="2917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B.A. Brown, </a:t>
            </a:r>
            <a:r>
              <a:rPr lang="en-US" sz="1400" i="1" dirty="0"/>
              <a:t>Physics</a:t>
            </a:r>
            <a:r>
              <a:rPr lang="en-US" sz="1400" dirty="0"/>
              <a:t> 3, 104 (2010)</a:t>
            </a:r>
          </a:p>
        </p:txBody>
      </p:sp>
    </p:spTree>
    <p:extLst>
      <p:ext uri="{BB962C8B-B14F-4D97-AF65-F5344CB8AC3E}">
        <p14:creationId xmlns:p14="http://schemas.microsoft.com/office/powerpoint/2010/main" val="21313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356173" y="227489"/>
            <a:ext cx="8646309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>
                <a:latin typeface="Arial"/>
              </a:rPr>
              <a:t>Study Single-Nucleon Momentum </a:t>
            </a:r>
            <a:r>
              <a:rPr lang="de-DE" sz="2400" b="1" spc="-1" dirty="0" smtClean="0">
                <a:latin typeface="Arial"/>
              </a:rPr>
              <a:t>Distributions ?</a:t>
            </a:r>
            <a:endParaRPr lang="de-DE" sz="2400" b="1" strike="noStrike" spc="-1" dirty="0"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8374178-F5D4-46C7-9421-0D47823AA6CD}"/>
              </a:ext>
            </a:extLst>
          </p:cNvPr>
          <p:cNvSpPr txBox="1"/>
          <p:nvPr/>
        </p:nvSpPr>
        <p:spPr>
          <a:xfrm>
            <a:off x="127824" y="2961706"/>
            <a:ext cx="39182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- e</a:t>
            </a:r>
            <a:r>
              <a:rPr lang="de-DE" sz="2000" b="1" baseline="30000" dirty="0"/>
              <a:t>-</a:t>
            </a:r>
            <a:r>
              <a:rPr lang="de-DE" sz="2000" b="1" dirty="0"/>
              <a:t> </a:t>
            </a:r>
            <a:r>
              <a:rPr lang="de-DE" sz="2000" b="1" dirty="0" err="1"/>
              <a:t>scattering</a:t>
            </a:r>
            <a:r>
              <a:rPr lang="de-DE" sz="2000" b="1" dirty="0"/>
              <a:t> (</a:t>
            </a:r>
            <a:r>
              <a:rPr lang="de-DE" sz="2000" b="1" dirty="0" err="1"/>
              <a:t>stable</a:t>
            </a:r>
            <a:r>
              <a:rPr lang="de-DE" sz="2000" b="1" dirty="0"/>
              <a:t> </a:t>
            </a:r>
            <a:r>
              <a:rPr lang="de-DE" sz="2000" b="1" dirty="0" err="1"/>
              <a:t>nuclei</a:t>
            </a:r>
            <a:r>
              <a:rPr lang="de-DE" sz="2000" b="1" dirty="0"/>
              <a:t>)</a:t>
            </a:r>
          </a:p>
          <a:p>
            <a:endParaRPr lang="de-DE" sz="1000" b="1" dirty="0"/>
          </a:p>
          <a:p>
            <a:r>
              <a:rPr lang="de-DE" sz="2000" b="1" dirty="0"/>
              <a:t>  </a:t>
            </a:r>
            <a:r>
              <a:rPr lang="de-DE" sz="2000" b="1" dirty="0" err="1"/>
              <a:t>or</a:t>
            </a:r>
            <a:endParaRPr lang="de-DE" sz="2000" b="1" dirty="0"/>
          </a:p>
          <a:p>
            <a:endParaRPr lang="de-DE" sz="1000" b="1" dirty="0"/>
          </a:p>
          <a:p>
            <a:r>
              <a:rPr lang="de-DE" sz="2000" b="1" dirty="0"/>
              <a:t>- </a:t>
            </a:r>
            <a:r>
              <a:rPr lang="de-DE" sz="2000" b="1" dirty="0" err="1"/>
              <a:t>Nucleon</a:t>
            </a:r>
            <a:r>
              <a:rPr lang="de-DE" sz="2000" b="1" dirty="0"/>
              <a:t> knockout </a:t>
            </a:r>
            <a:r>
              <a:rPr lang="de-DE" sz="2000" b="1" dirty="0" err="1"/>
              <a:t>reactions</a:t>
            </a:r>
            <a:endParaRPr lang="de-DE" sz="2000" b="1" dirty="0"/>
          </a:p>
          <a:p>
            <a:r>
              <a:rPr lang="de-DE" sz="2000" b="1" dirty="0"/>
              <a:t>  </a:t>
            </a:r>
            <a:r>
              <a:rPr lang="de-DE" sz="2000" b="1" dirty="0" err="1"/>
              <a:t>or</a:t>
            </a:r>
            <a:r>
              <a:rPr lang="de-DE" sz="2000" b="1" dirty="0"/>
              <a:t> …</a:t>
            </a:r>
          </a:p>
          <a:p>
            <a:endParaRPr lang="de-DE" sz="2000" b="1" dirty="0"/>
          </a:p>
          <a:p>
            <a:r>
              <a:rPr lang="de-DE" sz="2000" dirty="0"/>
              <a:t>→ </a:t>
            </a:r>
            <a:r>
              <a:rPr lang="de-DE" sz="2000" b="1" dirty="0" err="1"/>
              <a:t>Reconstruct</a:t>
            </a:r>
            <a:r>
              <a:rPr lang="de-DE" sz="2000" b="1" dirty="0"/>
              <a:t> initial </a:t>
            </a:r>
            <a:r>
              <a:rPr lang="de-DE" sz="2000" b="1" dirty="0" err="1"/>
              <a:t>nucleon</a:t>
            </a:r>
            <a:endParaRPr lang="de-DE" sz="2000" b="1" dirty="0"/>
          </a:p>
          <a:p>
            <a:r>
              <a:rPr lang="de-DE" sz="2000" b="1" dirty="0"/>
              <a:t>     momentum </a:t>
            </a:r>
            <a:r>
              <a:rPr lang="de-DE" sz="2000" b="1" dirty="0" err="1"/>
              <a:t>from</a:t>
            </a:r>
            <a:r>
              <a:rPr lang="de-DE" sz="2000" b="1" dirty="0"/>
              <a:t> </a:t>
            </a:r>
            <a:r>
              <a:rPr lang="de-DE" sz="2000" b="1" dirty="0" err="1"/>
              <a:t>scattered</a:t>
            </a:r>
            <a:endParaRPr lang="de-DE" sz="2000" b="1" dirty="0"/>
          </a:p>
          <a:p>
            <a:r>
              <a:rPr lang="de-DE" sz="2000" b="1" dirty="0"/>
              <a:t>     </a:t>
            </a:r>
            <a:r>
              <a:rPr lang="de-DE" sz="2000" b="1" dirty="0" err="1"/>
              <a:t>particles</a:t>
            </a:r>
            <a:endParaRPr lang="de-DE" sz="2000" b="1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8E098D6-6873-4B05-9539-9A16E31BFA59}"/>
              </a:ext>
            </a:extLst>
          </p:cNvPr>
          <p:cNvSpPr/>
          <p:nvPr/>
        </p:nvSpPr>
        <p:spPr>
          <a:xfrm>
            <a:off x="3331632" y="1088281"/>
            <a:ext cx="5670850" cy="5632726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65E1FB4-47A7-4B42-85F1-8FF6397C4577}"/>
              </a:ext>
            </a:extLst>
          </p:cNvPr>
          <p:cNvCxnSpPr>
            <a:cxnSpLocks/>
          </p:cNvCxnSpPr>
          <p:nvPr/>
        </p:nvCxnSpPr>
        <p:spPr>
          <a:xfrm>
            <a:off x="2765178" y="2369820"/>
            <a:ext cx="2363785" cy="1449157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6FED7756-C85A-40A2-879E-3917AA3E8C3D}"/>
              </a:ext>
            </a:extLst>
          </p:cNvPr>
          <p:cNvCxnSpPr>
            <a:cxnSpLocks/>
          </p:cNvCxnSpPr>
          <p:nvPr/>
        </p:nvCxnSpPr>
        <p:spPr>
          <a:xfrm flipV="1">
            <a:off x="5892898" y="2713383"/>
            <a:ext cx="1357016" cy="1089691"/>
          </a:xfrm>
          <a:prstGeom prst="straightConnector1">
            <a:avLst/>
          </a:prstGeom>
          <a:ln w="889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fik 32">
            <a:extLst>
              <a:ext uri="{FF2B5EF4-FFF2-40B4-BE49-F238E27FC236}">
                <a16:creationId xmlns:a16="http://schemas.microsoft.com/office/drawing/2014/main" id="{F658AAC3-431B-44D9-B466-E911CB44C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8" t="22419" r="49907" b="57403"/>
          <a:stretch/>
        </p:blipFill>
        <p:spPr>
          <a:xfrm>
            <a:off x="5060113" y="3680340"/>
            <a:ext cx="985087" cy="947862"/>
          </a:xfrm>
          <a:prstGeom prst="ellipse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8B2BD3EB-F189-4705-B67F-A76367FDDF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8" t="22419" r="49907" b="57403"/>
          <a:stretch/>
        </p:blipFill>
        <p:spPr>
          <a:xfrm>
            <a:off x="7263051" y="1945212"/>
            <a:ext cx="985087" cy="947862"/>
          </a:xfrm>
          <a:prstGeom prst="ellipse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B09BD5A7-BFA4-4EBB-AD30-883F4528A2B8}"/>
              </a:ext>
            </a:extLst>
          </p:cNvPr>
          <p:cNvCxnSpPr>
            <a:cxnSpLocks/>
          </p:cNvCxnSpPr>
          <p:nvPr/>
        </p:nvCxnSpPr>
        <p:spPr>
          <a:xfrm>
            <a:off x="6009344" y="4628202"/>
            <a:ext cx="1711572" cy="1721042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1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19" y="332640"/>
            <a:ext cx="8646309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Quasi-Free (</a:t>
            </a:r>
            <a:r>
              <a:rPr lang="de-DE" sz="2400" b="1" strike="noStrike" spc="-1" dirty="0" err="1">
                <a:latin typeface="Arial"/>
              </a:rPr>
              <a:t>p,pN</a:t>
            </a:r>
            <a:r>
              <a:rPr lang="de-DE" sz="2400" b="1" strike="noStrike" spc="-1" dirty="0">
                <a:latin typeface="Arial"/>
              </a:rPr>
              <a:t>) </a:t>
            </a:r>
            <a:r>
              <a:rPr lang="de-DE" sz="2400" b="1" strike="noStrike" spc="-1" dirty="0" err="1">
                <a:latin typeface="Arial"/>
              </a:rPr>
              <a:t>Scattering</a:t>
            </a:r>
            <a:r>
              <a:rPr lang="de-DE" sz="2400" b="1" strike="noStrike" spc="-1" dirty="0">
                <a:latin typeface="Arial"/>
              </a:rPr>
              <a:t> (QFS)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8374178-F5D4-46C7-9421-0D47823AA6CD}"/>
              </a:ext>
            </a:extLst>
          </p:cNvPr>
          <p:cNvSpPr txBox="1"/>
          <p:nvPr/>
        </p:nvSpPr>
        <p:spPr>
          <a:xfrm>
            <a:off x="247318" y="1730800"/>
            <a:ext cx="808789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G. Jacob and </a:t>
            </a:r>
            <a:r>
              <a:rPr lang="de-DE" sz="2000" dirty="0" err="1"/>
              <a:t>Th.A.J</a:t>
            </a:r>
            <a:r>
              <a:rPr lang="de-DE" sz="2000" dirty="0"/>
              <a:t>. Maris, Rev. Mod. Phys. 38, 1 </a:t>
            </a:r>
            <a:r>
              <a:rPr lang="de-DE" sz="2000" b="1" dirty="0"/>
              <a:t>(1966):</a:t>
            </a:r>
          </a:p>
          <a:p>
            <a:endParaRPr lang="de-DE" sz="2000" dirty="0"/>
          </a:p>
          <a:p>
            <a:r>
              <a:rPr lang="de-DE" sz="2000" dirty="0"/>
              <a:t>QFS = Remove </a:t>
            </a:r>
            <a:r>
              <a:rPr lang="de-DE" sz="2000" dirty="0" err="1"/>
              <a:t>single</a:t>
            </a:r>
            <a:r>
              <a:rPr lang="de-DE" sz="2000" dirty="0"/>
              <a:t> </a:t>
            </a:r>
            <a:r>
              <a:rPr lang="de-DE" sz="2000" dirty="0" err="1"/>
              <a:t>nucleon</a:t>
            </a:r>
            <a:r>
              <a:rPr lang="de-DE" sz="2000" dirty="0"/>
              <a:t> </a:t>
            </a:r>
            <a:r>
              <a:rPr lang="de-DE" sz="2000" dirty="0" err="1"/>
              <a:t>moving</a:t>
            </a:r>
            <a:r>
              <a:rPr lang="de-DE" sz="2000" dirty="0"/>
              <a:t> in </a:t>
            </a:r>
            <a:r>
              <a:rPr lang="de-DE" sz="2000" dirty="0" err="1"/>
              <a:t>nucleus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proton</a:t>
            </a:r>
            <a:r>
              <a:rPr lang="de-DE" sz="2000" dirty="0"/>
              <a:t> </a:t>
            </a:r>
          </a:p>
          <a:p>
            <a:r>
              <a:rPr lang="de-DE" sz="2000" dirty="0"/>
              <a:t>A(</a:t>
            </a:r>
            <a:r>
              <a:rPr lang="de-DE" sz="2000" i="1" dirty="0"/>
              <a:t>p,2p</a:t>
            </a:r>
            <a:r>
              <a:rPr lang="de-DE" sz="2000" dirty="0"/>
              <a:t>)A-1 </a:t>
            </a:r>
            <a:r>
              <a:rPr lang="de-DE" sz="2000" dirty="0" err="1"/>
              <a:t>scattering</a:t>
            </a:r>
            <a:r>
              <a:rPr lang="de-DE" sz="2000" dirty="0"/>
              <a:t> (100~1000 MeV)</a:t>
            </a:r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Problem: </a:t>
            </a:r>
          </a:p>
          <a:p>
            <a:endParaRPr lang="de-DE" sz="2000" dirty="0"/>
          </a:p>
          <a:p>
            <a:r>
              <a:rPr lang="de-DE" sz="2000" b="1" dirty="0"/>
              <a:t>Initial and Final State Interactions</a:t>
            </a:r>
          </a:p>
          <a:p>
            <a:endParaRPr lang="de-DE" sz="2000" b="1" dirty="0"/>
          </a:p>
          <a:p>
            <a:r>
              <a:rPr lang="de-DE" sz="2000" dirty="0"/>
              <a:t>→ </a:t>
            </a:r>
            <a:r>
              <a:rPr lang="de-DE" sz="2000" dirty="0" err="1"/>
              <a:t>long</a:t>
            </a:r>
            <a:r>
              <a:rPr lang="de-DE" sz="2000" dirty="0"/>
              <a:t>-standing </a:t>
            </a:r>
            <a:r>
              <a:rPr lang="de-DE" sz="2000" dirty="0" err="1"/>
              <a:t>problem</a:t>
            </a:r>
            <a:r>
              <a:rPr lang="de-DE" sz="2000" dirty="0"/>
              <a:t> in </a:t>
            </a:r>
            <a:r>
              <a:rPr lang="de-DE" sz="2000" dirty="0" err="1"/>
              <a:t>nuclear</a:t>
            </a:r>
            <a:r>
              <a:rPr lang="de-DE" sz="2000" dirty="0"/>
              <a:t> </a:t>
            </a:r>
            <a:r>
              <a:rPr lang="de-DE" sz="2000" dirty="0" err="1"/>
              <a:t>physics</a:t>
            </a:r>
            <a:endParaRPr lang="de-DE" sz="2000" b="1" dirty="0"/>
          </a:p>
          <a:p>
            <a:endParaRPr lang="de-DE" sz="2000" b="1" dirty="0"/>
          </a:p>
          <a:p>
            <a:endParaRPr lang="de-DE" sz="2000" dirty="0"/>
          </a:p>
          <a:p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8E098D6-6873-4B05-9539-9A16E31BFA59}"/>
              </a:ext>
            </a:extLst>
          </p:cNvPr>
          <p:cNvSpPr/>
          <p:nvPr/>
        </p:nvSpPr>
        <p:spPr>
          <a:xfrm>
            <a:off x="4934859" y="2681410"/>
            <a:ext cx="3918282" cy="389194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C8688E5-8868-491D-949F-C21B36625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8" t="22419" r="49907" b="57403"/>
          <a:stretch/>
        </p:blipFill>
        <p:spPr>
          <a:xfrm>
            <a:off x="6126012" y="4472191"/>
            <a:ext cx="680647" cy="654926"/>
          </a:xfrm>
          <a:prstGeom prst="ellipse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65E1FB4-47A7-4B42-85F1-8FF6397C4577}"/>
              </a:ext>
            </a:extLst>
          </p:cNvPr>
          <p:cNvCxnSpPr>
            <a:cxnSpLocks/>
          </p:cNvCxnSpPr>
          <p:nvPr/>
        </p:nvCxnSpPr>
        <p:spPr>
          <a:xfrm>
            <a:off x="4453736" y="3692618"/>
            <a:ext cx="1633261" cy="1001297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6FED7756-C85A-40A2-879E-3917AA3E8C3D}"/>
              </a:ext>
            </a:extLst>
          </p:cNvPr>
          <p:cNvCxnSpPr>
            <a:cxnSpLocks/>
          </p:cNvCxnSpPr>
          <p:nvPr/>
        </p:nvCxnSpPr>
        <p:spPr>
          <a:xfrm flipV="1">
            <a:off x="6816086" y="4066547"/>
            <a:ext cx="838479" cy="547350"/>
          </a:xfrm>
          <a:prstGeom prst="straightConnector1">
            <a:avLst/>
          </a:prstGeom>
          <a:ln w="635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BBAE8C8C-FA15-4582-AAF6-81461AA6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8" t="22419" r="49907" b="57403"/>
          <a:stretch/>
        </p:blipFill>
        <p:spPr>
          <a:xfrm>
            <a:off x="7654565" y="3534983"/>
            <a:ext cx="680647" cy="654926"/>
          </a:xfrm>
          <a:prstGeom prst="ellipse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907E4F4-884D-45CE-8151-06A30D6C0AC7}"/>
              </a:ext>
            </a:extLst>
          </p:cNvPr>
          <p:cNvCxnSpPr>
            <a:cxnSpLocks/>
          </p:cNvCxnSpPr>
          <p:nvPr/>
        </p:nvCxnSpPr>
        <p:spPr>
          <a:xfrm>
            <a:off x="6686279" y="5108540"/>
            <a:ext cx="884656" cy="1001073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74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19" y="332640"/>
            <a:ext cx="8646309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pc="-1" dirty="0">
                <a:latin typeface="Arial"/>
              </a:rPr>
              <a:t>Initial and Final State Interactions (ISI / FSI)</a:t>
            </a:r>
          </a:p>
          <a:p>
            <a:r>
              <a:rPr lang="de-DE" sz="2400" b="1" strike="noStrike" spc="-1" dirty="0">
                <a:latin typeface="Arial"/>
              </a:rPr>
              <a:t>(p,2p)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8374178-F5D4-46C7-9421-0D47823AA6CD}"/>
              </a:ext>
            </a:extLst>
          </p:cNvPr>
          <p:cNvSpPr txBox="1"/>
          <p:nvPr/>
        </p:nvSpPr>
        <p:spPr>
          <a:xfrm>
            <a:off x="247318" y="1721374"/>
            <a:ext cx="486201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Initial and Final State Interactions</a:t>
            </a:r>
          </a:p>
          <a:p>
            <a:endParaRPr lang="de-DE" sz="2000" dirty="0"/>
          </a:p>
          <a:p>
            <a:pPr marL="342900" indent="-342900">
              <a:buAutoNum type="arabicPeriod"/>
            </a:pPr>
            <a:r>
              <a:rPr lang="de-DE" sz="2000" dirty="0"/>
              <a:t>Incoming </a:t>
            </a:r>
            <a:r>
              <a:rPr lang="de-DE" sz="2000" dirty="0" err="1"/>
              <a:t>proton</a:t>
            </a:r>
            <a:r>
              <a:rPr lang="de-DE" sz="2000" dirty="0"/>
              <a:t> and</a:t>
            </a:r>
            <a:endParaRPr lang="de-DE" sz="1000" dirty="0"/>
          </a:p>
          <a:p>
            <a:pPr marL="342900" indent="-342900">
              <a:buAutoNum type="arabicPeriod"/>
            </a:pPr>
            <a:r>
              <a:rPr lang="de-DE" sz="2000" dirty="0" err="1"/>
              <a:t>Outgoing</a:t>
            </a:r>
            <a:r>
              <a:rPr lang="de-DE" sz="2000" dirty="0"/>
              <a:t> </a:t>
            </a:r>
            <a:r>
              <a:rPr lang="de-DE" sz="2000" dirty="0" err="1"/>
              <a:t>protons</a:t>
            </a:r>
            <a:r>
              <a:rPr lang="de-DE" sz="2000" dirty="0"/>
              <a:t> </a:t>
            </a:r>
          </a:p>
          <a:p>
            <a:endParaRPr lang="de-DE" sz="1000" dirty="0"/>
          </a:p>
          <a:p>
            <a:r>
              <a:rPr lang="de-DE" sz="2000" dirty="0" err="1"/>
              <a:t>interact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other</a:t>
            </a:r>
            <a:r>
              <a:rPr lang="de-DE" sz="2000" dirty="0"/>
              <a:t> </a:t>
            </a:r>
            <a:r>
              <a:rPr lang="de-DE" sz="2000" dirty="0" err="1"/>
              <a:t>nucleons</a:t>
            </a:r>
            <a:endParaRPr lang="de-DE" sz="2000" dirty="0"/>
          </a:p>
          <a:p>
            <a:endParaRPr lang="de-DE" sz="2000" dirty="0"/>
          </a:p>
          <a:p>
            <a:endParaRPr lang="de-DE" sz="1000" dirty="0"/>
          </a:p>
          <a:p>
            <a:r>
              <a:rPr lang="de-DE" sz="2000" dirty="0"/>
              <a:t> → </a:t>
            </a:r>
            <a:r>
              <a:rPr lang="de-DE" sz="2000" dirty="0" err="1"/>
              <a:t>disturb</a:t>
            </a:r>
            <a:r>
              <a:rPr lang="de-DE" sz="2000" dirty="0"/>
              <a:t> initial </a:t>
            </a:r>
            <a:r>
              <a:rPr lang="de-DE" sz="2000" dirty="0" err="1"/>
              <a:t>momentum</a:t>
            </a:r>
            <a:endParaRPr lang="de-DE" sz="2000" dirty="0"/>
          </a:p>
          <a:p>
            <a:r>
              <a:rPr lang="de-DE" sz="2000" dirty="0"/>
              <a:t>      </a:t>
            </a:r>
            <a:r>
              <a:rPr lang="de-DE" sz="2000" dirty="0" err="1"/>
              <a:t>reconstruction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→ extra </a:t>
            </a:r>
            <a:r>
              <a:rPr lang="de-DE" sz="2000" dirty="0" err="1"/>
              <a:t>excitations</a:t>
            </a:r>
            <a:r>
              <a:rPr lang="de-DE" sz="2000" dirty="0"/>
              <a:t> of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nucleus</a:t>
            </a:r>
            <a:r>
              <a:rPr lang="de-DE" sz="2000" dirty="0"/>
              <a:t> </a:t>
            </a:r>
          </a:p>
          <a:p>
            <a:r>
              <a:rPr lang="de-DE" sz="2000" dirty="0"/>
              <a:t>    (break </a:t>
            </a:r>
            <a:r>
              <a:rPr lang="de-DE" sz="2000" dirty="0" err="1"/>
              <a:t>fragment</a:t>
            </a:r>
            <a:r>
              <a:rPr lang="de-DE" sz="2000" dirty="0"/>
              <a:t> apart)</a:t>
            </a:r>
          </a:p>
          <a:p>
            <a:endParaRPr lang="de-DE" sz="2000" dirty="0"/>
          </a:p>
          <a:p>
            <a:r>
              <a:rPr lang="de-DE" sz="2000" dirty="0"/>
              <a:t>→ </a:t>
            </a:r>
            <a:r>
              <a:rPr lang="de-DE" sz="2000" dirty="0" err="1"/>
              <a:t>eject</a:t>
            </a:r>
            <a:r>
              <a:rPr lang="de-DE" sz="2000" dirty="0"/>
              <a:t> additional </a:t>
            </a:r>
            <a:r>
              <a:rPr lang="de-DE" sz="2000" dirty="0" err="1"/>
              <a:t>particles</a:t>
            </a:r>
            <a:r>
              <a:rPr lang="de-DE" sz="2000" dirty="0"/>
              <a:t> (</a:t>
            </a:r>
            <a:r>
              <a:rPr lang="de-DE" sz="2000" dirty="0" err="1"/>
              <a:t>pions</a:t>
            </a:r>
            <a:r>
              <a:rPr lang="de-DE" sz="2000" dirty="0"/>
              <a:t>, …)</a:t>
            </a:r>
          </a:p>
          <a:p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8E098D6-6873-4B05-9539-9A16E31BFA59}"/>
              </a:ext>
            </a:extLst>
          </p:cNvPr>
          <p:cNvSpPr/>
          <p:nvPr/>
        </p:nvSpPr>
        <p:spPr>
          <a:xfrm>
            <a:off x="4934859" y="2681410"/>
            <a:ext cx="3918282" cy="389194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C8688E5-8868-491D-949F-C21B366254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8" t="22419" r="49907" b="57403"/>
          <a:stretch/>
        </p:blipFill>
        <p:spPr>
          <a:xfrm>
            <a:off x="6126012" y="4472191"/>
            <a:ext cx="680647" cy="654926"/>
          </a:xfrm>
          <a:prstGeom prst="ellipse">
            <a:avLst/>
          </a:prstGeom>
        </p:spPr>
      </p:pic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D65E1FB4-47A7-4B42-85F1-8FF6397C4577}"/>
              </a:ext>
            </a:extLst>
          </p:cNvPr>
          <p:cNvCxnSpPr>
            <a:cxnSpLocks/>
          </p:cNvCxnSpPr>
          <p:nvPr/>
        </p:nvCxnSpPr>
        <p:spPr>
          <a:xfrm>
            <a:off x="4453736" y="3692618"/>
            <a:ext cx="1633261" cy="1001297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BBAE8C8C-FA15-4582-AAF6-81461AA6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8" t="22419" r="49907" b="57403"/>
          <a:stretch/>
        </p:blipFill>
        <p:spPr>
          <a:xfrm>
            <a:off x="7654565" y="3534983"/>
            <a:ext cx="680647" cy="654926"/>
          </a:xfrm>
          <a:prstGeom prst="ellipse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FDDE94B-65E6-49CF-9B3A-D62427389C85}"/>
              </a:ext>
            </a:extLst>
          </p:cNvPr>
          <p:cNvCxnSpPr>
            <a:cxnSpLocks/>
          </p:cNvCxnSpPr>
          <p:nvPr/>
        </p:nvCxnSpPr>
        <p:spPr>
          <a:xfrm flipV="1">
            <a:off x="6816086" y="4066547"/>
            <a:ext cx="838479" cy="547350"/>
          </a:xfrm>
          <a:prstGeom prst="straightConnector1">
            <a:avLst/>
          </a:prstGeom>
          <a:ln w="6350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1A154A5-A6EE-4AD2-A4D5-39324143182B}"/>
              </a:ext>
            </a:extLst>
          </p:cNvPr>
          <p:cNvCxnSpPr>
            <a:cxnSpLocks/>
          </p:cNvCxnSpPr>
          <p:nvPr/>
        </p:nvCxnSpPr>
        <p:spPr>
          <a:xfrm>
            <a:off x="6686279" y="5108540"/>
            <a:ext cx="884656" cy="1001073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1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252000" y="-3647160"/>
            <a:ext cx="6642000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de-DE" sz="2400" b="0" strike="noStrike" spc="-1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247319" y="332640"/>
            <a:ext cx="8646309" cy="916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de-DE" sz="2400" b="1" strike="noStrike" spc="-1" dirty="0">
                <a:latin typeface="Arial"/>
              </a:rPr>
              <a:t>Momentum Distribution in Quasi-Free </a:t>
            </a:r>
            <a:r>
              <a:rPr lang="de-DE" sz="2400" b="1" strike="noStrike" spc="-1" dirty="0" err="1">
                <a:latin typeface="Arial"/>
              </a:rPr>
              <a:t>Scattering</a:t>
            </a:r>
            <a:r>
              <a:rPr lang="de-DE" sz="2400" b="1" strike="noStrike" spc="-1" dirty="0">
                <a:latin typeface="Arial"/>
              </a:rPr>
              <a:t> (QFS)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8374178-F5D4-46C7-9421-0D47823AA6CD}"/>
              </a:ext>
            </a:extLst>
          </p:cNvPr>
          <p:cNvSpPr txBox="1"/>
          <p:nvPr/>
        </p:nvSpPr>
        <p:spPr>
          <a:xfrm>
            <a:off x="4629578" y="2450637"/>
            <a:ext cx="44763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select</a:t>
            </a:r>
            <a:r>
              <a:rPr lang="de-DE" sz="2000" dirty="0"/>
              <a:t> </a:t>
            </a:r>
            <a:r>
              <a:rPr lang="de-DE" sz="2000" dirty="0" err="1"/>
              <a:t>fragment</a:t>
            </a:r>
            <a:r>
              <a:rPr lang="de-DE" sz="2000" dirty="0"/>
              <a:t> final </a:t>
            </a:r>
            <a:r>
              <a:rPr lang="de-DE" sz="2000" dirty="0" err="1"/>
              <a:t>state</a:t>
            </a:r>
            <a:r>
              <a:rPr lang="de-DE" sz="2000" dirty="0"/>
              <a:t> </a:t>
            </a:r>
          </a:p>
          <a:p>
            <a:r>
              <a:rPr lang="de-DE" sz="2000" dirty="0"/>
              <a:t>but not </a:t>
            </a:r>
          </a:p>
          <a:p>
            <a:r>
              <a:rPr lang="de-DE" sz="2000" dirty="0" err="1"/>
              <a:t>distinguishing</a:t>
            </a:r>
            <a:r>
              <a:rPr lang="de-DE" sz="2000" dirty="0"/>
              <a:t> </a:t>
            </a:r>
            <a:r>
              <a:rPr lang="de-DE" sz="2000" dirty="0" err="1"/>
              <a:t>inelastic</a:t>
            </a:r>
            <a:r>
              <a:rPr lang="de-DE" sz="2000" dirty="0"/>
              <a:t> </a:t>
            </a:r>
            <a:r>
              <a:rPr lang="de-DE" sz="2000" dirty="0" err="1"/>
              <a:t>contributions</a:t>
            </a:r>
            <a:endParaRPr lang="de-DE" sz="2000" dirty="0"/>
          </a:p>
          <a:p>
            <a:endParaRPr lang="de-DE" sz="2000" dirty="0"/>
          </a:p>
          <a:p>
            <a:r>
              <a:rPr lang="de-DE" sz="2000" dirty="0"/>
              <a:t>→ </a:t>
            </a:r>
            <a:r>
              <a:rPr lang="de-DE" sz="2000" dirty="0" err="1"/>
              <a:t>introduces</a:t>
            </a:r>
            <a:r>
              <a:rPr lang="de-DE" sz="2000" dirty="0"/>
              <a:t> model-</a:t>
            </a:r>
            <a:r>
              <a:rPr lang="de-DE" sz="2000" dirty="0" err="1"/>
              <a:t>dependence</a:t>
            </a:r>
            <a:endParaRPr lang="de-DE" sz="20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2568EE4-F962-4B72-BEAC-508427D5F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1" y="1974006"/>
            <a:ext cx="4371795" cy="286922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EC01B3F-27A8-45EC-A995-F5B8549318A3}"/>
              </a:ext>
            </a:extLst>
          </p:cNvPr>
          <p:cNvSpPr txBox="1"/>
          <p:nvPr/>
        </p:nvSpPr>
        <p:spPr>
          <a:xfrm>
            <a:off x="1274335" y="1604674"/>
            <a:ext cx="268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16O(</a:t>
            </a:r>
            <a:r>
              <a:rPr lang="de-DE" b="1" i="1" dirty="0"/>
              <a:t>p,2p</a:t>
            </a:r>
            <a:r>
              <a:rPr lang="de-DE" b="1" dirty="0"/>
              <a:t>) at 450MeV/u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BB531E2-BCB9-4EB3-BB76-987976A62E87}"/>
              </a:ext>
            </a:extLst>
          </p:cNvPr>
          <p:cNvSpPr txBox="1"/>
          <p:nvPr/>
        </p:nvSpPr>
        <p:spPr>
          <a:xfrm>
            <a:off x="603510" y="4877103"/>
            <a:ext cx="276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L. </a:t>
            </a:r>
            <a:r>
              <a:rPr lang="de-DE" sz="1400" dirty="0" err="1"/>
              <a:t>Atar</a:t>
            </a:r>
            <a:r>
              <a:rPr lang="de-DE" sz="1400" dirty="0"/>
              <a:t> et al. (R3B </a:t>
            </a:r>
            <a:r>
              <a:rPr lang="de-DE" sz="1400" dirty="0" err="1"/>
              <a:t>Collab</a:t>
            </a:r>
            <a:r>
              <a:rPr lang="de-DE" sz="1400" dirty="0"/>
              <a:t>.), Phys. Rev. </a:t>
            </a:r>
            <a:r>
              <a:rPr lang="de-DE" sz="1400" dirty="0" err="1"/>
              <a:t>Lett</a:t>
            </a:r>
            <a:r>
              <a:rPr lang="de-DE" sz="1400" dirty="0"/>
              <a:t> 120 (2018)</a:t>
            </a:r>
          </a:p>
        </p:txBody>
      </p:sp>
    </p:spTree>
    <p:extLst>
      <p:ext uri="{BB962C8B-B14F-4D97-AF65-F5344CB8AC3E}">
        <p14:creationId xmlns:p14="http://schemas.microsoft.com/office/powerpoint/2010/main" val="19249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1391</Words>
  <Application>Microsoft Office PowerPoint</Application>
  <PresentationFormat>On-screen Show (4:3)</PresentationFormat>
  <Paragraphs>369</Paragraphs>
  <Slides>48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Microsoft YaHei</vt:lpstr>
      <vt:lpstr>Arial</vt:lpstr>
      <vt:lpstr>Calibri</vt:lpstr>
      <vt:lpstr>Cambria Math</vt:lpstr>
      <vt:lpstr>DejaVu Sans</vt:lpstr>
      <vt:lpstr>Helvetica Neue</vt:lpstr>
      <vt:lpstr>Symbol</vt:lpstr>
      <vt:lpstr>Wingdings</vt:lpstr>
      <vt:lpstr>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jk64289 jk64289</dc:creator>
  <dc:description/>
  <cp:lastModifiedBy>Eli Piasetzky</cp:lastModifiedBy>
  <cp:revision>1007</cp:revision>
  <dcterms:created xsi:type="dcterms:W3CDTF">2017-02-19T19:42:17Z</dcterms:created>
  <dcterms:modified xsi:type="dcterms:W3CDTF">2020-05-13T04:55:37Z</dcterms:modified>
  <dc:language>en-US</dc:language>
</cp:coreProperties>
</file>