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256" r:id="rId3"/>
    <p:sldId id="353" r:id="rId4"/>
    <p:sldId id="354" r:id="rId5"/>
    <p:sldId id="403" r:id="rId6"/>
    <p:sldId id="404" r:id="rId7"/>
    <p:sldId id="405" r:id="rId8"/>
    <p:sldId id="402" r:id="rId9"/>
    <p:sldId id="356" r:id="rId10"/>
    <p:sldId id="358" r:id="rId11"/>
    <p:sldId id="345" r:id="rId12"/>
    <p:sldId id="359" r:id="rId13"/>
    <p:sldId id="360" r:id="rId14"/>
    <p:sldId id="361" r:id="rId15"/>
    <p:sldId id="362" r:id="rId16"/>
    <p:sldId id="363" r:id="rId17"/>
    <p:sldId id="364" r:id="rId18"/>
    <p:sldId id="365" r:id="rId19"/>
    <p:sldId id="366" r:id="rId20"/>
    <p:sldId id="352" r:id="rId21"/>
    <p:sldId id="367" r:id="rId22"/>
    <p:sldId id="406" r:id="rId23"/>
    <p:sldId id="265" r:id="rId2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006600"/>
    <a:srgbClr val="FF0066"/>
    <a:srgbClr val="0000FF"/>
    <a:srgbClr val="FFCCFF"/>
    <a:srgbClr val="66FFFF"/>
    <a:srgbClr val="99FFCC"/>
    <a:srgbClr val="FFFFCC"/>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73" d="100"/>
          <a:sy n="73" d="100"/>
        </p:scale>
        <p:origin x="1425" y="39"/>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72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32E42-D8CA-4194-8C76-BE1774FC8ECB}" type="datetimeFigureOut">
              <a:rPr lang="ru-RU" smtClean="0"/>
              <a:t>30.06.2020</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DDAE75-F8D1-409E-98FE-11EA2A9AC1E5}" type="slidenum">
              <a:rPr lang="ru-RU" smtClean="0"/>
              <a:t>‹#›</a:t>
            </a:fld>
            <a:endParaRPr lang="ru-RU"/>
          </a:p>
        </p:txBody>
      </p:sp>
    </p:spTree>
    <p:extLst>
      <p:ext uri="{BB962C8B-B14F-4D97-AF65-F5344CB8AC3E}">
        <p14:creationId xmlns:p14="http://schemas.microsoft.com/office/powerpoint/2010/main" val="3930037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eaLnBrk="1" hangingPunct="1">
              <a:spcBef>
                <a:spcPct val="0"/>
              </a:spcBef>
            </a:pPr>
            <a:endParaRPr lang="ru-RU" dirty="0"/>
          </a:p>
        </p:txBody>
      </p:sp>
      <p:sp>
        <p:nvSpPr>
          <p:cNvPr id="4" name="Номер слайда 3"/>
          <p:cNvSpPr>
            <a:spLocks noGrp="1"/>
          </p:cNvSpPr>
          <p:nvPr>
            <p:ph type="sldNum" sz="quarter" idx="10"/>
          </p:nvPr>
        </p:nvSpPr>
        <p:spPr/>
        <p:txBody>
          <a:bodyPr/>
          <a:lstStyle/>
          <a:p>
            <a:fld id="{D23EEB54-914C-4995-B2E5-F860A2B82F54}" type="slidenum">
              <a:rPr lang="pl-PL" smtClean="0"/>
              <a:pPr/>
              <a:t>8</a:t>
            </a:fld>
            <a:endParaRPr lang="pl-PL"/>
          </a:p>
        </p:txBody>
      </p:sp>
    </p:spTree>
    <p:extLst>
      <p:ext uri="{BB962C8B-B14F-4D97-AF65-F5344CB8AC3E}">
        <p14:creationId xmlns:p14="http://schemas.microsoft.com/office/powerpoint/2010/main" val="2677502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EBA660C-35FE-4A07-8B85-BFF55F58066B}" type="slidenum">
              <a:rPr lang="ru-RU"/>
              <a:pPr>
                <a:defRPr/>
              </a:pPr>
              <a:t>‹#›</a:t>
            </a:fld>
            <a:endParaRPr lang="ru-RU"/>
          </a:p>
        </p:txBody>
      </p:sp>
    </p:spTree>
    <p:extLst>
      <p:ext uri="{BB962C8B-B14F-4D97-AF65-F5344CB8AC3E}">
        <p14:creationId xmlns:p14="http://schemas.microsoft.com/office/powerpoint/2010/main" val="3207411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64BA19F-E27A-42A2-BB88-23A83E18C5AC}" type="slidenum">
              <a:rPr lang="ru-RU"/>
              <a:pPr>
                <a:defRPr/>
              </a:pPr>
              <a:t>‹#›</a:t>
            </a:fld>
            <a:endParaRPr lang="ru-RU"/>
          </a:p>
        </p:txBody>
      </p:sp>
    </p:spTree>
    <p:extLst>
      <p:ext uri="{BB962C8B-B14F-4D97-AF65-F5344CB8AC3E}">
        <p14:creationId xmlns:p14="http://schemas.microsoft.com/office/powerpoint/2010/main" val="2506173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0B413F5-6050-4810-A154-4868D8A5DD59}" type="slidenum">
              <a:rPr lang="ru-RU"/>
              <a:pPr>
                <a:defRPr/>
              </a:pPr>
              <a:t>‹#›</a:t>
            </a:fld>
            <a:endParaRPr lang="ru-RU"/>
          </a:p>
        </p:txBody>
      </p:sp>
    </p:spTree>
    <p:extLst>
      <p:ext uri="{BB962C8B-B14F-4D97-AF65-F5344CB8AC3E}">
        <p14:creationId xmlns:p14="http://schemas.microsoft.com/office/powerpoint/2010/main" val="1958785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4A4B460C-DEDA-4BD5-860E-4FBCFA91F1D2}" type="slidenum">
              <a:rPr lang="ru-RU"/>
              <a:pPr>
                <a:defRPr/>
              </a:pPr>
              <a:t>‹#›</a:t>
            </a:fld>
            <a:endParaRPr lang="ru-RU"/>
          </a:p>
        </p:txBody>
      </p:sp>
    </p:spTree>
    <p:extLst>
      <p:ext uri="{BB962C8B-B14F-4D97-AF65-F5344CB8AC3E}">
        <p14:creationId xmlns:p14="http://schemas.microsoft.com/office/powerpoint/2010/main" val="2323307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0D32CE75-F1B7-4427-B594-B1250DA768D1}" type="datetimeFigureOut">
              <a:rPr lang="ru-RU" smtClean="0"/>
              <a:t>30.06.2020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1858575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D32CE75-F1B7-4427-B594-B1250DA768D1}" type="datetimeFigureOut">
              <a:rPr lang="ru-RU" smtClean="0"/>
              <a:t>30.06.2020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304716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D32CE75-F1B7-4427-B594-B1250DA768D1}" type="datetimeFigureOut">
              <a:rPr lang="ru-RU" smtClean="0"/>
              <a:t>30.06.2020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3360355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0D32CE75-F1B7-4427-B594-B1250DA768D1}" type="datetimeFigureOut">
              <a:rPr lang="ru-RU" smtClean="0"/>
              <a:t>30.06.2020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3758818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0D32CE75-F1B7-4427-B594-B1250DA768D1}" type="datetimeFigureOut">
              <a:rPr lang="ru-RU" smtClean="0"/>
              <a:t>30.06.2020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3431302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D32CE75-F1B7-4427-B594-B1250DA768D1}" type="datetimeFigureOut">
              <a:rPr lang="ru-RU" smtClean="0"/>
              <a:t>30.06.2020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369552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D32CE75-F1B7-4427-B594-B1250DA768D1}" type="datetimeFigureOut">
              <a:rPr lang="ru-RU" smtClean="0"/>
              <a:t>30.06.2020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402672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C3D8C0C-BEE4-4804-99BA-834A16BC05AB}" type="slidenum">
              <a:rPr lang="ru-RU"/>
              <a:pPr>
                <a:defRPr/>
              </a:pPr>
              <a:t>‹#›</a:t>
            </a:fld>
            <a:endParaRPr lang="ru-RU"/>
          </a:p>
        </p:txBody>
      </p:sp>
    </p:spTree>
    <p:extLst>
      <p:ext uri="{BB962C8B-B14F-4D97-AF65-F5344CB8AC3E}">
        <p14:creationId xmlns:p14="http://schemas.microsoft.com/office/powerpoint/2010/main" val="3780491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0D32CE75-F1B7-4427-B594-B1250DA768D1}" type="datetimeFigureOut">
              <a:rPr lang="ru-RU" smtClean="0"/>
              <a:t>30.06.2020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2905775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0D32CE75-F1B7-4427-B594-B1250DA768D1}" type="datetimeFigureOut">
              <a:rPr lang="ru-RU" smtClean="0"/>
              <a:t>30.06.2020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438578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D32CE75-F1B7-4427-B594-B1250DA768D1}" type="datetimeFigureOut">
              <a:rPr lang="ru-RU" smtClean="0"/>
              <a:t>30.06.2020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1582264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D32CE75-F1B7-4427-B594-B1250DA768D1}" type="datetimeFigureOut">
              <a:rPr lang="ru-RU" smtClean="0"/>
              <a:t>30.06.2020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20B416-9549-4708-8090-126C03ED277B}" type="slidenum">
              <a:rPr lang="ru-RU" smtClean="0"/>
              <a:t>‹#›</a:t>
            </a:fld>
            <a:endParaRPr lang="ru-RU"/>
          </a:p>
        </p:txBody>
      </p:sp>
    </p:spTree>
    <p:extLst>
      <p:ext uri="{BB962C8B-B14F-4D97-AF65-F5344CB8AC3E}">
        <p14:creationId xmlns:p14="http://schemas.microsoft.com/office/powerpoint/2010/main" val="4272494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9713348-5FB7-4183-A88A-D72E9B943EEC}" type="slidenum">
              <a:rPr lang="ru-RU"/>
              <a:pPr>
                <a:defRPr/>
              </a:pPr>
              <a:t>‹#›</a:t>
            </a:fld>
            <a:endParaRPr lang="ru-RU"/>
          </a:p>
        </p:txBody>
      </p:sp>
    </p:spTree>
    <p:extLst>
      <p:ext uri="{BB962C8B-B14F-4D97-AF65-F5344CB8AC3E}">
        <p14:creationId xmlns:p14="http://schemas.microsoft.com/office/powerpoint/2010/main" val="1688233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B568C6E3-CF3F-46E9-9444-454A083C10E5}" type="slidenum">
              <a:rPr lang="ru-RU"/>
              <a:pPr>
                <a:defRPr/>
              </a:pPr>
              <a:t>‹#›</a:t>
            </a:fld>
            <a:endParaRPr lang="ru-RU"/>
          </a:p>
        </p:txBody>
      </p:sp>
    </p:spTree>
    <p:extLst>
      <p:ext uri="{BB962C8B-B14F-4D97-AF65-F5344CB8AC3E}">
        <p14:creationId xmlns:p14="http://schemas.microsoft.com/office/powerpoint/2010/main" val="1066964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4E5E7E37-C5C5-4709-AC3F-C95C901A0DCF}" type="slidenum">
              <a:rPr lang="ru-RU"/>
              <a:pPr>
                <a:defRPr/>
              </a:pPr>
              <a:t>‹#›</a:t>
            </a:fld>
            <a:endParaRPr lang="ru-RU"/>
          </a:p>
        </p:txBody>
      </p:sp>
    </p:spTree>
    <p:extLst>
      <p:ext uri="{BB962C8B-B14F-4D97-AF65-F5344CB8AC3E}">
        <p14:creationId xmlns:p14="http://schemas.microsoft.com/office/powerpoint/2010/main" val="1800326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030E848D-D957-441C-B89F-0C617F9BFD0F}" type="slidenum">
              <a:rPr lang="ru-RU"/>
              <a:pPr>
                <a:defRPr/>
              </a:pPr>
              <a:t>‹#›</a:t>
            </a:fld>
            <a:endParaRPr lang="ru-RU"/>
          </a:p>
        </p:txBody>
      </p:sp>
    </p:spTree>
    <p:extLst>
      <p:ext uri="{BB962C8B-B14F-4D97-AF65-F5344CB8AC3E}">
        <p14:creationId xmlns:p14="http://schemas.microsoft.com/office/powerpoint/2010/main" val="2125341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815D4E51-3D2F-4D7E-BE3E-5924B66444EE}" type="slidenum">
              <a:rPr lang="ru-RU"/>
              <a:pPr>
                <a:defRPr/>
              </a:pPr>
              <a:t>‹#›</a:t>
            </a:fld>
            <a:endParaRPr lang="ru-RU"/>
          </a:p>
        </p:txBody>
      </p:sp>
    </p:spTree>
    <p:extLst>
      <p:ext uri="{BB962C8B-B14F-4D97-AF65-F5344CB8AC3E}">
        <p14:creationId xmlns:p14="http://schemas.microsoft.com/office/powerpoint/2010/main" val="1335973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56F506DB-02A2-48FB-9121-10F8AD8CB744}" type="slidenum">
              <a:rPr lang="ru-RU"/>
              <a:pPr>
                <a:defRPr/>
              </a:pPr>
              <a:t>‹#›</a:t>
            </a:fld>
            <a:endParaRPr lang="ru-RU"/>
          </a:p>
        </p:txBody>
      </p:sp>
    </p:spTree>
    <p:extLst>
      <p:ext uri="{BB962C8B-B14F-4D97-AF65-F5344CB8AC3E}">
        <p14:creationId xmlns:p14="http://schemas.microsoft.com/office/powerpoint/2010/main" val="2222499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2F647AD7-22A1-4D7E-90C9-43D2DA165019}" type="slidenum">
              <a:rPr lang="ru-RU"/>
              <a:pPr>
                <a:defRPr/>
              </a:pPr>
              <a:t>‹#›</a:t>
            </a:fld>
            <a:endParaRPr lang="ru-RU"/>
          </a:p>
        </p:txBody>
      </p:sp>
    </p:spTree>
    <p:extLst>
      <p:ext uri="{BB962C8B-B14F-4D97-AF65-F5344CB8AC3E}">
        <p14:creationId xmlns:p14="http://schemas.microsoft.com/office/powerpoint/2010/main" val="354845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6778E00E-A310-4620-B034-5923C7602C3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D32CE75-F1B7-4427-B594-B1250DA768D1}" type="datetimeFigureOut">
              <a:rPr lang="ru-RU" smtClean="0"/>
              <a:t>30.06.2020</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20B416-9549-4708-8090-126C03ED277B}" type="slidenum">
              <a:rPr lang="ru-RU" smtClean="0"/>
              <a:t>‹#›</a:t>
            </a:fld>
            <a:endParaRPr lang="ru-RU"/>
          </a:p>
        </p:txBody>
      </p:sp>
    </p:spTree>
    <p:extLst>
      <p:ext uri="{BB962C8B-B14F-4D97-AF65-F5344CB8AC3E}">
        <p14:creationId xmlns:p14="http://schemas.microsoft.com/office/powerpoint/2010/main" val="32854794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tiff"/><Relationship Id="rId1" Type="http://schemas.openxmlformats.org/officeDocument/2006/relationships/slideLayout" Target="../slideLayouts/slideLayout7.xml"/><Relationship Id="rId6" Type="http://schemas.openxmlformats.org/officeDocument/2006/relationships/image" Target="../media/image36.tmp"/><Relationship Id="rId5" Type="http://schemas.microsoft.com/office/2007/relationships/hdphoto" Target="../media/hdphoto2.wdp"/><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indico.jinr.ru/event/1328/"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hyperlink" Target="https://indico.jinr.ru/event/1328/" TargetMode="External"/><Relationship Id="rId2" Type="http://schemas.openxmlformats.org/officeDocument/2006/relationships/image" Target="../media/image8.emf"/><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tmp"/><Relationship Id="rId4" Type="http://schemas.openxmlformats.org/officeDocument/2006/relationships/image" Target="../media/image10.tm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tmp"/><Relationship Id="rId1" Type="http://schemas.openxmlformats.org/officeDocument/2006/relationships/slideLayout" Target="../slideLayouts/slideLayout7.xml"/><Relationship Id="rId6" Type="http://schemas.openxmlformats.org/officeDocument/2006/relationships/image" Target="../media/image17.tmp"/><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emf"/><Relationship Id="rId4" Type="http://schemas.openxmlformats.org/officeDocument/2006/relationships/image" Target="../media/image15.png"/><Relationship Id="rId9" Type="http://schemas.openxmlformats.org/officeDocument/2006/relationships/image" Target="../media/image20.tmp"/></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tmp"/><Relationship Id="rId5" Type="http://schemas.openxmlformats.org/officeDocument/2006/relationships/image" Target="../media/image26.tmp"/><Relationship Id="rId10"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830505" y="5157192"/>
            <a:ext cx="74748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2000" b="1" dirty="0">
                <a:solidFill>
                  <a:srgbClr val="C00000"/>
                </a:solidFill>
              </a:rPr>
              <a:t>Theme Leaders</a:t>
            </a:r>
            <a:r>
              <a:rPr lang="ru-RU" sz="2000" b="1" dirty="0">
                <a:solidFill>
                  <a:srgbClr val="C00000"/>
                </a:solidFill>
              </a:rPr>
              <a:t>: </a:t>
            </a:r>
            <a:r>
              <a:rPr lang="en-US" sz="2000" b="1" dirty="0">
                <a:solidFill>
                  <a:srgbClr val="C00000"/>
                </a:solidFill>
              </a:rPr>
              <a:t>D.P. </a:t>
            </a:r>
            <a:r>
              <a:rPr lang="en-US" sz="2000" b="1" dirty="0" err="1">
                <a:solidFill>
                  <a:srgbClr val="C00000"/>
                </a:solidFill>
              </a:rPr>
              <a:t>Kozlenko</a:t>
            </a:r>
            <a:r>
              <a:rPr lang="ru-RU" sz="2000" b="1" dirty="0">
                <a:solidFill>
                  <a:srgbClr val="C00000"/>
                </a:solidFill>
              </a:rPr>
              <a:t>, </a:t>
            </a:r>
            <a:r>
              <a:rPr lang="en-US" sz="2000" b="1" dirty="0">
                <a:solidFill>
                  <a:srgbClr val="C00000"/>
                </a:solidFill>
              </a:rPr>
              <a:t>V</a:t>
            </a:r>
            <a:r>
              <a:rPr lang="ru-RU" sz="2000" b="1" dirty="0">
                <a:solidFill>
                  <a:srgbClr val="C00000"/>
                </a:solidFill>
              </a:rPr>
              <a:t>.</a:t>
            </a:r>
            <a:r>
              <a:rPr lang="en-US" sz="2000" b="1" dirty="0">
                <a:solidFill>
                  <a:srgbClr val="C00000"/>
                </a:solidFill>
              </a:rPr>
              <a:t>L</a:t>
            </a:r>
            <a:r>
              <a:rPr lang="ru-RU" sz="2000" b="1" dirty="0">
                <a:solidFill>
                  <a:srgbClr val="C00000"/>
                </a:solidFill>
              </a:rPr>
              <a:t>.</a:t>
            </a:r>
            <a:r>
              <a:rPr lang="en-US" sz="2000" b="1" dirty="0" err="1">
                <a:solidFill>
                  <a:srgbClr val="C00000"/>
                </a:solidFill>
              </a:rPr>
              <a:t>Aksenov</a:t>
            </a:r>
            <a:r>
              <a:rPr lang="ru-RU" sz="2000" b="1" dirty="0">
                <a:solidFill>
                  <a:srgbClr val="C00000"/>
                </a:solidFill>
              </a:rPr>
              <a:t>, А.М.</a:t>
            </a:r>
            <a:r>
              <a:rPr lang="en-US" sz="2000" b="1" dirty="0" err="1">
                <a:solidFill>
                  <a:srgbClr val="C00000"/>
                </a:solidFill>
              </a:rPr>
              <a:t>Balagurov</a:t>
            </a:r>
            <a:endParaRPr lang="ru-RU" sz="2000" b="1" dirty="0">
              <a:solidFill>
                <a:srgbClr val="C00000"/>
              </a:solidFill>
            </a:endParaRPr>
          </a:p>
        </p:txBody>
      </p:sp>
      <p:sp>
        <p:nvSpPr>
          <p:cNvPr id="8" name="Прямоугольник 7"/>
          <p:cNvSpPr/>
          <p:nvPr/>
        </p:nvSpPr>
        <p:spPr>
          <a:xfrm>
            <a:off x="912500" y="476672"/>
            <a:ext cx="7416824" cy="4154984"/>
          </a:xfrm>
          <a:prstGeom prst="rect">
            <a:avLst/>
          </a:prstGeom>
        </p:spPr>
        <p:txBody>
          <a:bodyPr wrap="square">
            <a:spAutoFit/>
          </a:bodyPr>
          <a:lstStyle/>
          <a:p>
            <a:pPr algn="ctr"/>
            <a:r>
              <a:rPr lang="en-US" sz="2400" b="1" dirty="0">
                <a:solidFill>
                  <a:srgbClr val="0000FF"/>
                </a:solidFill>
              </a:rPr>
              <a:t>Report </a:t>
            </a:r>
          </a:p>
          <a:p>
            <a:pPr algn="ctr"/>
            <a:r>
              <a:rPr lang="en-US" sz="2400" b="1" dirty="0">
                <a:solidFill>
                  <a:srgbClr val="0000FF"/>
                </a:solidFill>
              </a:rPr>
              <a:t>On the concluding theme “Investigations of Condensed Matter by Modern Neutron Scattering Methods” </a:t>
            </a:r>
          </a:p>
          <a:p>
            <a:pPr algn="ctr"/>
            <a:endParaRPr lang="ru-RU" sz="2400" b="1" dirty="0">
              <a:solidFill>
                <a:srgbClr val="0000FF"/>
              </a:solidFill>
            </a:endParaRPr>
          </a:p>
          <a:p>
            <a:pPr algn="ctr"/>
            <a:r>
              <a:rPr lang="en-US" sz="2400" b="1" dirty="0">
                <a:solidFill>
                  <a:srgbClr val="0000FF"/>
                </a:solidFill>
              </a:rPr>
              <a:t>and </a:t>
            </a:r>
            <a:endParaRPr lang="ru-RU" sz="2400" b="1" dirty="0">
              <a:solidFill>
                <a:srgbClr val="0000FF"/>
              </a:solidFill>
            </a:endParaRPr>
          </a:p>
          <a:p>
            <a:pPr algn="ctr"/>
            <a:endParaRPr lang="en-GB" sz="2400" b="1" dirty="0">
              <a:solidFill>
                <a:srgbClr val="0000FF"/>
              </a:solidFill>
            </a:endParaRPr>
          </a:p>
          <a:p>
            <a:pPr algn="ctr"/>
            <a:r>
              <a:rPr lang="en-GB" sz="2400" b="1" dirty="0">
                <a:solidFill>
                  <a:srgbClr val="0000FF"/>
                </a:solidFill>
              </a:rPr>
              <a:t>P</a:t>
            </a:r>
            <a:r>
              <a:rPr lang="en-US" sz="2400" b="1" dirty="0" err="1">
                <a:solidFill>
                  <a:srgbClr val="0000FF"/>
                </a:solidFill>
              </a:rPr>
              <a:t>roposal</a:t>
            </a:r>
            <a:r>
              <a:rPr lang="en-US" sz="2400" b="1" dirty="0">
                <a:solidFill>
                  <a:srgbClr val="0000FF"/>
                </a:solidFill>
              </a:rPr>
              <a:t> </a:t>
            </a:r>
          </a:p>
          <a:p>
            <a:pPr algn="ctr"/>
            <a:r>
              <a:rPr lang="en-US" sz="2400" b="1" dirty="0">
                <a:solidFill>
                  <a:srgbClr val="0000FF"/>
                </a:solidFill>
              </a:rPr>
              <a:t>For opening of the new theme “Investigations of Functional Materials and </a:t>
            </a:r>
            <a:r>
              <a:rPr lang="en-US" sz="2400" b="1" dirty="0" err="1">
                <a:solidFill>
                  <a:srgbClr val="0000FF"/>
                </a:solidFill>
              </a:rPr>
              <a:t>Nanosystems</a:t>
            </a:r>
            <a:r>
              <a:rPr lang="en-US" sz="2400" b="1" dirty="0">
                <a:solidFill>
                  <a:srgbClr val="0000FF"/>
                </a:solidFill>
              </a:rPr>
              <a:t> by Neutron Scattering Methods”</a:t>
            </a:r>
            <a:endParaRPr lang="ru-RU" sz="2400" dirty="0">
              <a:solidFill>
                <a:srgbClr val="0000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956414" y="476672"/>
            <a:ext cx="7416824" cy="2954655"/>
          </a:xfrm>
          <a:prstGeom prst="rect">
            <a:avLst/>
          </a:prstGeom>
        </p:spPr>
        <p:txBody>
          <a:bodyPr wrap="square">
            <a:spAutoFit/>
          </a:bodyPr>
          <a:lstStyle/>
          <a:p>
            <a:pPr algn="ctr"/>
            <a:r>
              <a:rPr lang="en-US" sz="2800" b="1" dirty="0">
                <a:solidFill>
                  <a:srgbClr val="006600"/>
                </a:solidFill>
              </a:rPr>
              <a:t>Proposal for opening a new theme </a:t>
            </a:r>
          </a:p>
          <a:p>
            <a:pPr algn="ctr"/>
            <a:endParaRPr lang="en-US" sz="2800" b="1" dirty="0">
              <a:solidFill>
                <a:srgbClr val="006600"/>
              </a:solidFill>
            </a:endParaRPr>
          </a:p>
          <a:p>
            <a:pPr algn="ctr"/>
            <a:r>
              <a:rPr lang="en-US" sz="2800" b="1" dirty="0">
                <a:solidFill>
                  <a:srgbClr val="006600"/>
                </a:solidFill>
              </a:rPr>
              <a:t>“Investigations of Functional Materials and </a:t>
            </a:r>
            <a:r>
              <a:rPr lang="en-US" sz="2800" b="1" dirty="0" err="1">
                <a:solidFill>
                  <a:srgbClr val="006600"/>
                </a:solidFill>
              </a:rPr>
              <a:t>Nanosystems</a:t>
            </a:r>
            <a:r>
              <a:rPr lang="en-US" sz="2800" b="1" dirty="0">
                <a:solidFill>
                  <a:srgbClr val="006600"/>
                </a:solidFill>
              </a:rPr>
              <a:t> by Neutron Scattering Methods” </a:t>
            </a:r>
          </a:p>
          <a:p>
            <a:pPr algn="ctr"/>
            <a:endParaRPr lang="en-US" b="1" dirty="0">
              <a:solidFill>
                <a:srgbClr val="006600"/>
              </a:solidFill>
            </a:endParaRPr>
          </a:p>
          <a:p>
            <a:pPr algn="ctr"/>
            <a:r>
              <a:rPr lang="en-US" sz="2800" b="1" dirty="0">
                <a:solidFill>
                  <a:srgbClr val="006600"/>
                </a:solidFill>
              </a:rPr>
              <a:t>for the period 2021-2025</a:t>
            </a:r>
            <a:endParaRPr lang="ru-RU" sz="2800" dirty="0">
              <a:solidFill>
                <a:srgbClr val="006600"/>
              </a:solidFill>
            </a:endParaRPr>
          </a:p>
        </p:txBody>
      </p:sp>
      <p:sp>
        <p:nvSpPr>
          <p:cNvPr id="6" name="Rectangle 5"/>
          <p:cNvSpPr>
            <a:spLocks noChangeArrowheads="1"/>
          </p:cNvSpPr>
          <p:nvPr/>
        </p:nvSpPr>
        <p:spPr bwMode="auto">
          <a:xfrm>
            <a:off x="212772" y="4005064"/>
            <a:ext cx="89312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2400" b="1" dirty="0">
                <a:solidFill>
                  <a:srgbClr val="C00000"/>
                </a:solidFill>
              </a:rPr>
              <a:t>Theme Leaders</a:t>
            </a:r>
            <a:r>
              <a:rPr lang="ru-RU" sz="2400" b="1" dirty="0">
                <a:solidFill>
                  <a:srgbClr val="C00000"/>
                </a:solidFill>
              </a:rPr>
              <a:t>: </a:t>
            </a:r>
            <a:r>
              <a:rPr lang="en-US" sz="2400" b="1" dirty="0">
                <a:solidFill>
                  <a:srgbClr val="C00000"/>
                </a:solidFill>
              </a:rPr>
              <a:t>D.P. </a:t>
            </a:r>
            <a:r>
              <a:rPr lang="en-US" sz="2400" b="1" dirty="0" err="1">
                <a:solidFill>
                  <a:srgbClr val="C00000"/>
                </a:solidFill>
              </a:rPr>
              <a:t>Kozlenko</a:t>
            </a:r>
            <a:r>
              <a:rPr lang="ru-RU" sz="2400" b="1" dirty="0">
                <a:solidFill>
                  <a:srgbClr val="C00000"/>
                </a:solidFill>
              </a:rPr>
              <a:t>, </a:t>
            </a:r>
            <a:r>
              <a:rPr lang="en-US" sz="2400" b="1" dirty="0">
                <a:solidFill>
                  <a:srgbClr val="C00000"/>
                </a:solidFill>
              </a:rPr>
              <a:t>V</a:t>
            </a:r>
            <a:r>
              <a:rPr lang="ru-RU" sz="2400" b="1" dirty="0">
                <a:solidFill>
                  <a:srgbClr val="C00000"/>
                </a:solidFill>
              </a:rPr>
              <a:t>.</a:t>
            </a:r>
            <a:r>
              <a:rPr lang="en-US" sz="2400" b="1" dirty="0">
                <a:solidFill>
                  <a:srgbClr val="C00000"/>
                </a:solidFill>
              </a:rPr>
              <a:t>L</a:t>
            </a:r>
            <a:r>
              <a:rPr lang="ru-RU" sz="2400" b="1" dirty="0">
                <a:solidFill>
                  <a:srgbClr val="C00000"/>
                </a:solidFill>
              </a:rPr>
              <a:t>.</a:t>
            </a:r>
            <a:r>
              <a:rPr lang="en-US" sz="2400" b="1" dirty="0" err="1">
                <a:solidFill>
                  <a:srgbClr val="C00000"/>
                </a:solidFill>
              </a:rPr>
              <a:t>Aksenov</a:t>
            </a:r>
            <a:r>
              <a:rPr lang="ru-RU" sz="2400" b="1" dirty="0">
                <a:solidFill>
                  <a:srgbClr val="C00000"/>
                </a:solidFill>
              </a:rPr>
              <a:t>, А.М.</a:t>
            </a:r>
            <a:r>
              <a:rPr lang="en-US" sz="2400" b="1" dirty="0" err="1">
                <a:solidFill>
                  <a:srgbClr val="C00000"/>
                </a:solidFill>
              </a:rPr>
              <a:t>Balagurov</a:t>
            </a:r>
            <a:endParaRPr lang="ru-RU" sz="2400" b="1" dirty="0">
              <a:solidFill>
                <a:srgbClr val="C00000"/>
              </a:solidFill>
            </a:endParaRPr>
          </a:p>
        </p:txBody>
      </p:sp>
    </p:spTree>
    <p:extLst>
      <p:ext uri="{BB962C8B-B14F-4D97-AF65-F5344CB8AC3E}">
        <p14:creationId xmlns:p14="http://schemas.microsoft.com/office/powerpoint/2010/main" val="1913076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58451" y="103515"/>
            <a:ext cx="10009112"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tabLst>
                <a:tab pos="625475" algn="l"/>
              </a:tabLst>
            </a:pPr>
            <a:r>
              <a:rPr lang="en-US" sz="2000" b="1" dirty="0">
                <a:solidFill>
                  <a:srgbClr val="0000FF"/>
                </a:solidFill>
              </a:rPr>
              <a:t>        The priority research directions of the theme</a:t>
            </a:r>
            <a:r>
              <a:rPr lang="ru-RU" sz="2000" b="1" dirty="0">
                <a:solidFill>
                  <a:srgbClr val="0000FF"/>
                </a:solidFill>
              </a:rPr>
              <a:t>:</a:t>
            </a:r>
            <a:endParaRPr lang="en-US" sz="2000" b="1" dirty="0">
              <a:solidFill>
                <a:srgbClr val="0000FF"/>
              </a:solidFill>
            </a:endParaRPr>
          </a:p>
          <a:p>
            <a:pPr marL="457200" indent="-457200">
              <a:buFont typeface="+mj-lt"/>
              <a:buAutoNum type="arabicPeriod"/>
              <a:tabLst>
                <a:tab pos="625475" algn="l"/>
              </a:tabLst>
            </a:pPr>
            <a:endParaRPr lang="en-US" sz="2000" b="1" dirty="0">
              <a:solidFill>
                <a:srgbClr val="0000FF"/>
              </a:solidFill>
            </a:endParaRPr>
          </a:p>
          <a:p>
            <a:pPr marL="457200" indent="-457200">
              <a:buFont typeface="+mj-lt"/>
              <a:buAutoNum type="arabicPeriod"/>
              <a:tabLst>
                <a:tab pos="625475" algn="l"/>
              </a:tabLst>
            </a:pPr>
            <a:endParaRPr lang="ru-RU" sz="2000" b="1" dirty="0">
              <a:solidFill>
                <a:srgbClr val="FF0066"/>
              </a:solidFill>
            </a:endParaRPr>
          </a:p>
          <a:p>
            <a:pPr marL="457200" lvl="0" indent="-457200">
              <a:buFont typeface="+mj-lt"/>
              <a:buAutoNum type="arabicPeriod"/>
            </a:pPr>
            <a:r>
              <a:rPr lang="en-US" sz="2000" b="1" dirty="0">
                <a:solidFill>
                  <a:srgbClr val="990000"/>
                </a:solidFill>
              </a:rPr>
              <a:t>Condensed Matter Physics and Materials Science</a:t>
            </a:r>
            <a:r>
              <a:rPr lang="en-US" sz="2000" b="1" dirty="0">
                <a:solidFill>
                  <a:srgbClr val="C00000"/>
                </a:solidFill>
              </a:rPr>
              <a:t>;</a:t>
            </a:r>
          </a:p>
          <a:p>
            <a:pPr marL="457200" lvl="0" indent="-457200">
              <a:buFont typeface="+mj-lt"/>
              <a:buAutoNum type="arabicPeriod"/>
            </a:pPr>
            <a:endParaRPr lang="en-US" sz="2000" b="1" dirty="0">
              <a:solidFill>
                <a:srgbClr val="C00000"/>
              </a:solidFill>
            </a:endParaRPr>
          </a:p>
          <a:p>
            <a:pPr marL="457200" lvl="0" indent="-457200">
              <a:buFont typeface="+mj-lt"/>
              <a:buAutoNum type="arabicPeriod"/>
            </a:pPr>
            <a:endParaRPr lang="en-US" sz="2000" b="1" dirty="0">
              <a:solidFill>
                <a:srgbClr val="C00000"/>
              </a:solidFill>
            </a:endParaRPr>
          </a:p>
          <a:p>
            <a:pPr marL="457200" lvl="0" indent="-457200">
              <a:buFont typeface="+mj-lt"/>
              <a:buAutoNum type="arabicPeriod"/>
            </a:pPr>
            <a:endParaRPr lang="ru-RU" sz="2000" b="1" dirty="0">
              <a:solidFill>
                <a:srgbClr val="C00000"/>
              </a:solidFill>
            </a:endParaRPr>
          </a:p>
          <a:p>
            <a:pPr marL="457200" lvl="0" indent="-457200">
              <a:buFont typeface="+mj-lt"/>
              <a:buAutoNum type="arabicPeriod"/>
            </a:pPr>
            <a:r>
              <a:rPr lang="en-US" sz="2000" b="1" dirty="0">
                <a:solidFill>
                  <a:srgbClr val="990000"/>
                </a:solidFill>
              </a:rPr>
              <a:t>Physics of </a:t>
            </a:r>
            <a:r>
              <a:rPr lang="en-US" sz="2000" b="1" dirty="0" err="1">
                <a:solidFill>
                  <a:srgbClr val="990000"/>
                </a:solidFill>
              </a:rPr>
              <a:t>Nanosystems</a:t>
            </a:r>
            <a:r>
              <a:rPr lang="en-US" sz="2000" b="1" dirty="0">
                <a:solidFill>
                  <a:srgbClr val="990000"/>
                </a:solidFill>
              </a:rPr>
              <a:t> and </a:t>
            </a:r>
            <a:r>
              <a:rPr lang="en-US" sz="2000" b="1" dirty="0" err="1">
                <a:solidFill>
                  <a:srgbClr val="990000"/>
                </a:solidFill>
              </a:rPr>
              <a:t>Nanoscale</a:t>
            </a:r>
            <a:r>
              <a:rPr lang="en-US" sz="2000" b="1" dirty="0">
                <a:solidFill>
                  <a:srgbClr val="990000"/>
                </a:solidFill>
              </a:rPr>
              <a:t> Phenomena;</a:t>
            </a:r>
          </a:p>
          <a:p>
            <a:pPr marL="457200" lvl="0" indent="-457200">
              <a:buFont typeface="+mj-lt"/>
              <a:buAutoNum type="arabicPeriod"/>
            </a:pPr>
            <a:endParaRPr lang="en-US" sz="2000" b="1" dirty="0">
              <a:solidFill>
                <a:srgbClr val="990000"/>
              </a:solidFill>
            </a:endParaRPr>
          </a:p>
          <a:p>
            <a:pPr marL="457200" lvl="0" indent="-457200">
              <a:buFont typeface="+mj-lt"/>
              <a:buAutoNum type="arabicPeriod"/>
            </a:pPr>
            <a:endParaRPr lang="en-GB" sz="2000" b="1" dirty="0">
              <a:solidFill>
                <a:srgbClr val="C00000"/>
              </a:solidFill>
            </a:endParaRPr>
          </a:p>
          <a:p>
            <a:pPr marL="457200" lvl="0" indent="-457200">
              <a:buFont typeface="+mj-lt"/>
              <a:buAutoNum type="arabicPeriod"/>
            </a:pPr>
            <a:endParaRPr lang="ru-RU" sz="2000" b="1" dirty="0">
              <a:solidFill>
                <a:srgbClr val="C00000"/>
              </a:solidFill>
            </a:endParaRPr>
          </a:p>
          <a:p>
            <a:pPr marL="457200" lvl="0" indent="-457200">
              <a:buFont typeface="+mj-lt"/>
              <a:buAutoNum type="arabicPeriod"/>
            </a:pPr>
            <a:r>
              <a:rPr lang="en-US" sz="2000" b="1" dirty="0">
                <a:solidFill>
                  <a:srgbClr val="990000"/>
                </a:solidFill>
              </a:rPr>
              <a:t>Physics of Complex Liquids and Polymers;</a:t>
            </a:r>
          </a:p>
          <a:p>
            <a:pPr marL="457200" lvl="0" indent="-457200">
              <a:buFont typeface="+mj-lt"/>
              <a:buAutoNum type="arabicPeriod"/>
            </a:pPr>
            <a:endParaRPr lang="en-US" sz="2000" b="1" dirty="0">
              <a:solidFill>
                <a:srgbClr val="C00000"/>
              </a:solidFill>
            </a:endParaRPr>
          </a:p>
          <a:p>
            <a:pPr marL="457200" lvl="0" indent="-457200">
              <a:buFont typeface="+mj-lt"/>
              <a:buAutoNum type="arabicPeriod"/>
            </a:pPr>
            <a:endParaRPr lang="en-US" sz="2000" b="1" dirty="0">
              <a:solidFill>
                <a:srgbClr val="C00000"/>
              </a:solidFill>
            </a:endParaRPr>
          </a:p>
          <a:p>
            <a:pPr marL="457200" lvl="0" indent="-457200">
              <a:buFont typeface="+mj-lt"/>
              <a:buAutoNum type="arabicPeriod"/>
            </a:pPr>
            <a:endParaRPr lang="ru-RU" sz="2000" b="1" dirty="0">
              <a:solidFill>
                <a:srgbClr val="C00000"/>
              </a:solidFill>
            </a:endParaRPr>
          </a:p>
          <a:p>
            <a:pPr marL="457200" lvl="0" indent="-457200">
              <a:buFont typeface="+mj-lt"/>
              <a:buAutoNum type="arabicPeriod"/>
            </a:pPr>
            <a:r>
              <a:rPr lang="en-US" sz="2000" b="1" dirty="0">
                <a:solidFill>
                  <a:srgbClr val="990000"/>
                </a:solidFill>
              </a:rPr>
              <a:t>Biophysics and Pharmacology;</a:t>
            </a:r>
          </a:p>
          <a:p>
            <a:pPr marL="457200" lvl="0" indent="-457200">
              <a:buFont typeface="+mj-lt"/>
              <a:buAutoNum type="arabicPeriod"/>
            </a:pPr>
            <a:endParaRPr lang="en-US" sz="2000" b="1" dirty="0">
              <a:solidFill>
                <a:srgbClr val="990000"/>
              </a:solidFill>
            </a:endParaRPr>
          </a:p>
          <a:p>
            <a:pPr marL="457200" lvl="0" indent="-457200">
              <a:buFont typeface="+mj-lt"/>
              <a:buAutoNum type="arabicPeriod"/>
            </a:pPr>
            <a:endParaRPr lang="en-GB" sz="2000" b="1" dirty="0">
              <a:solidFill>
                <a:srgbClr val="C00000"/>
              </a:solidFill>
            </a:endParaRPr>
          </a:p>
          <a:p>
            <a:pPr marL="457200" lvl="0" indent="-457200">
              <a:buFont typeface="+mj-lt"/>
              <a:buAutoNum type="arabicPeriod"/>
            </a:pPr>
            <a:endParaRPr lang="ru-RU" sz="2000" b="1" dirty="0">
              <a:solidFill>
                <a:srgbClr val="C00000"/>
              </a:solidFill>
            </a:endParaRPr>
          </a:p>
          <a:p>
            <a:pPr marL="457200" indent="-457200">
              <a:buFont typeface="+mj-lt"/>
              <a:buAutoNum type="arabicPeriod"/>
            </a:pPr>
            <a:r>
              <a:rPr lang="en-US" sz="2000" b="1" dirty="0">
                <a:solidFill>
                  <a:srgbClr val="990000"/>
                </a:solidFill>
              </a:rPr>
              <a:t>Applied Materials and Engineering Sciences</a:t>
            </a:r>
            <a:r>
              <a:rPr lang="en-US" sz="2000" b="1" dirty="0">
                <a:solidFill>
                  <a:srgbClr val="C00000"/>
                </a:solidFill>
              </a:rPr>
              <a:t>.</a:t>
            </a:r>
            <a:endParaRPr lang="ru-RU" sz="2000" b="1" dirty="0">
              <a:solidFill>
                <a:srgbClr val="C00000"/>
              </a:solidFill>
            </a:endParaRPr>
          </a:p>
        </p:txBody>
      </p:sp>
      <p:grpSp>
        <p:nvGrpSpPr>
          <p:cNvPr id="17" name="Группа 16">
            <a:extLst>
              <a:ext uri="{FF2B5EF4-FFF2-40B4-BE49-F238E27FC236}">
                <a16:creationId xmlns:a16="http://schemas.microsoft.com/office/drawing/2014/main" id="{CEA48E9F-2E26-4F1A-BE87-A20F636A0CDA}"/>
              </a:ext>
            </a:extLst>
          </p:cNvPr>
          <p:cNvGrpSpPr/>
          <p:nvPr/>
        </p:nvGrpSpPr>
        <p:grpSpPr>
          <a:xfrm>
            <a:off x="6962306" y="470433"/>
            <a:ext cx="1871967" cy="1296000"/>
            <a:chOff x="5622728" y="3320804"/>
            <a:chExt cx="1871967" cy="1296000"/>
          </a:xfrm>
          <a:solidFill>
            <a:schemeClr val="bg1"/>
          </a:solidFill>
        </p:grpSpPr>
        <p:pic>
          <p:nvPicPr>
            <p:cNvPr id="18" name="Picture 3">
              <a:extLst>
                <a:ext uri="{FF2B5EF4-FFF2-40B4-BE49-F238E27FC236}">
                  <a16:creationId xmlns:a16="http://schemas.microsoft.com/office/drawing/2014/main" id="{2AD213B4-5AD5-4A20-BCDD-254B6C685E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2728" y="3320804"/>
              <a:ext cx="1871967" cy="1296000"/>
            </a:xfrm>
            <a:prstGeom prst="rect">
              <a:avLst/>
            </a:prstGeom>
            <a:grpFill/>
          </p:spPr>
        </p:pic>
        <p:sp>
          <p:nvSpPr>
            <p:cNvPr id="19" name="Прямоугольник 18">
              <a:extLst>
                <a:ext uri="{FF2B5EF4-FFF2-40B4-BE49-F238E27FC236}">
                  <a16:creationId xmlns:a16="http://schemas.microsoft.com/office/drawing/2014/main" id="{747A065C-BA1D-48FD-B5EF-C0AA51540638}"/>
                </a:ext>
              </a:extLst>
            </p:cNvPr>
            <p:cNvSpPr/>
            <p:nvPr/>
          </p:nvSpPr>
          <p:spPr>
            <a:xfrm>
              <a:off x="5677183" y="3356992"/>
              <a:ext cx="137697" cy="1843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0" name="Picture 23">
            <a:extLst>
              <a:ext uri="{FF2B5EF4-FFF2-40B4-BE49-F238E27FC236}">
                <a16:creationId xmlns:a16="http://schemas.microsoft.com/office/drawing/2014/main" id="{FB6A9C0D-463C-4C7C-804C-3AF8A1DBA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399" y="4173561"/>
            <a:ext cx="357981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20">
            <a:extLst>
              <a:ext uri="{FF2B5EF4-FFF2-40B4-BE49-F238E27FC236}">
                <a16:creationId xmlns:a16="http://schemas.microsoft.com/office/drawing/2014/main" id="{17F604F3-8783-40F4-BD3A-D78132C3312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12393" r="79986"/>
                    </a14:imgEffect>
                    <a14:imgEffect>
                      <a14:sharpenSoften amount="50000"/>
                    </a14:imgEffect>
                  </a14:imgLayer>
                </a14:imgProps>
              </a:ext>
              <a:ext uri="{28A0092B-C50C-407E-A947-70E740481C1C}">
                <a14:useLocalDpi xmlns:a14="http://schemas.microsoft.com/office/drawing/2010/main" val="0"/>
              </a:ext>
            </a:extLst>
          </a:blip>
          <a:srcRect l="17833" r="21833"/>
          <a:stretch/>
        </p:blipFill>
        <p:spPr>
          <a:xfrm>
            <a:off x="7737104" y="5310211"/>
            <a:ext cx="1440000" cy="1518043"/>
          </a:xfrm>
          <a:prstGeom prst="rect">
            <a:avLst/>
          </a:prstGeom>
        </p:spPr>
      </p:pic>
      <p:pic>
        <p:nvPicPr>
          <p:cNvPr id="23" name="Рисунок 22">
            <a:extLst>
              <a:ext uri="{FF2B5EF4-FFF2-40B4-BE49-F238E27FC236}">
                <a16:creationId xmlns:a16="http://schemas.microsoft.com/office/drawing/2014/main" id="{317EC5A1-F891-4619-B91A-E4DF9FF3C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5549" y="1890302"/>
            <a:ext cx="1980000" cy="1212914"/>
          </a:xfrm>
          <a:prstGeom prst="rect">
            <a:avLst/>
          </a:prstGeom>
        </p:spPr>
      </p:pic>
      <p:pic>
        <p:nvPicPr>
          <p:cNvPr id="25" name="Рисунок 24">
            <a:extLst>
              <a:ext uri="{FF2B5EF4-FFF2-40B4-BE49-F238E27FC236}">
                <a16:creationId xmlns:a16="http://schemas.microsoft.com/office/drawing/2014/main" id="{AB20A53A-CEE8-4EBC-ADD4-12458EC21CB6}"/>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3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976658" y="3113242"/>
            <a:ext cx="2988000" cy="1113985"/>
          </a:xfrm>
          <a:prstGeom prst="rect">
            <a:avLst/>
          </a:prstGeom>
        </p:spPr>
      </p:pic>
    </p:spTree>
    <p:extLst>
      <p:ext uri="{BB962C8B-B14F-4D97-AF65-F5344CB8AC3E}">
        <p14:creationId xmlns:p14="http://schemas.microsoft.com/office/powerpoint/2010/main" val="65395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45717"/>
            <a:ext cx="7992888" cy="369332"/>
          </a:xfrm>
          <a:prstGeom prst="rect">
            <a:avLst/>
          </a:prstGeom>
        </p:spPr>
        <p:txBody>
          <a:bodyPr wrap="square">
            <a:spAutoFit/>
          </a:bodyPr>
          <a:lstStyle/>
          <a:p>
            <a:pPr algn="ctr"/>
            <a:r>
              <a:rPr lang="en-US" b="1" dirty="0">
                <a:solidFill>
                  <a:srgbClr val="0000FF"/>
                </a:solidFill>
              </a:rPr>
              <a:t>Main scientific topics within priority research directions</a:t>
            </a:r>
            <a:r>
              <a:rPr lang="ru-RU" b="1" dirty="0">
                <a:solidFill>
                  <a:srgbClr val="0000FF"/>
                </a:solidFill>
              </a:rPr>
              <a:t>:</a:t>
            </a:r>
            <a:endParaRPr lang="en-US" b="1" dirty="0">
              <a:solidFill>
                <a:srgbClr val="0000FF"/>
              </a:solidFill>
            </a:endParaRPr>
          </a:p>
        </p:txBody>
      </p:sp>
      <p:sp>
        <p:nvSpPr>
          <p:cNvPr id="3" name="Прямоугольник 2"/>
          <p:cNvSpPr/>
          <p:nvPr/>
        </p:nvSpPr>
        <p:spPr>
          <a:xfrm>
            <a:off x="144016" y="217200"/>
            <a:ext cx="8820472" cy="6955750"/>
          </a:xfrm>
          <a:prstGeom prst="rect">
            <a:avLst/>
          </a:prstGeom>
        </p:spPr>
        <p:txBody>
          <a:bodyPr wrap="square">
            <a:spAutoFit/>
          </a:bodyPr>
          <a:lstStyle/>
          <a:p>
            <a:pPr lvl="0"/>
            <a:r>
              <a:rPr lang="en-US" sz="1600" b="1" dirty="0">
                <a:solidFill>
                  <a:srgbClr val="FF0000"/>
                </a:solidFill>
              </a:rPr>
              <a:t>1.1 A study of structure and properties of novel inorganic and organic functional </a:t>
            </a:r>
          </a:p>
          <a:p>
            <a:pPr lvl="0"/>
            <a:r>
              <a:rPr lang="en-US" sz="1600" b="1" dirty="0">
                <a:solidFill>
                  <a:srgbClr val="FF0000"/>
                </a:solidFill>
              </a:rPr>
              <a:t>      materials,</a:t>
            </a:r>
            <a:endParaRPr lang="ru-RU" sz="1600" b="1" dirty="0">
              <a:solidFill>
                <a:srgbClr val="FF0000"/>
              </a:solidFill>
            </a:endParaRPr>
          </a:p>
          <a:p>
            <a:pPr lvl="0"/>
            <a:r>
              <a:rPr lang="en-US" sz="1600" b="1" dirty="0">
                <a:solidFill>
                  <a:srgbClr val="FF0000"/>
                </a:solidFill>
              </a:rPr>
              <a:t>1.2 A study of structural and magnetic properties of materials under extreme conditions,</a:t>
            </a:r>
            <a:endParaRPr lang="ru-RU" sz="1600" b="1" dirty="0">
              <a:solidFill>
                <a:srgbClr val="FF0000"/>
              </a:solidFill>
            </a:endParaRPr>
          </a:p>
          <a:p>
            <a:pPr lvl="0"/>
            <a:r>
              <a:rPr lang="en-US" sz="1600" b="1" dirty="0">
                <a:solidFill>
                  <a:srgbClr val="FF0000"/>
                </a:solidFill>
              </a:rPr>
              <a:t>1.3 A study of characteristics of physical and chemical processes in functional materials </a:t>
            </a:r>
          </a:p>
          <a:p>
            <a:pPr lvl="0"/>
            <a:r>
              <a:rPr lang="en-US" sz="1600" b="1" dirty="0">
                <a:solidFill>
                  <a:srgbClr val="FF0000"/>
                </a:solidFill>
              </a:rPr>
              <a:t>      in real time,</a:t>
            </a:r>
            <a:endParaRPr lang="ru-RU" sz="1600" b="1" dirty="0">
              <a:solidFill>
                <a:srgbClr val="FF0000"/>
              </a:solidFill>
            </a:endParaRPr>
          </a:p>
          <a:p>
            <a:pPr lvl="0"/>
            <a:r>
              <a:rPr lang="en-US" sz="1600" b="1" dirty="0">
                <a:solidFill>
                  <a:srgbClr val="FF0000"/>
                </a:solidFill>
              </a:rPr>
              <a:t>1.4 Computer modeling of physical and chemical properties of novel crystalline and </a:t>
            </a:r>
          </a:p>
          <a:p>
            <a:pPr lvl="0"/>
            <a:r>
              <a:rPr lang="en-US" sz="1600" b="1" dirty="0">
                <a:solidFill>
                  <a:srgbClr val="FF0000"/>
                </a:solidFill>
              </a:rPr>
              <a:t>      nanostructured materials;</a:t>
            </a:r>
          </a:p>
          <a:p>
            <a:pPr lvl="0"/>
            <a:endParaRPr lang="ru-RU" sz="1600" b="1" dirty="0">
              <a:solidFill>
                <a:srgbClr val="008000"/>
              </a:solidFill>
            </a:endParaRPr>
          </a:p>
          <a:p>
            <a:pPr lvl="0"/>
            <a:r>
              <a:rPr lang="en-US" sz="1600" b="1" dirty="0">
                <a:solidFill>
                  <a:srgbClr val="C00000"/>
                </a:solidFill>
              </a:rPr>
              <a:t>2.1 A study of structural and magnetic properties of layered nanostructures;</a:t>
            </a:r>
            <a:endParaRPr lang="ru-RU" sz="1600" b="1" dirty="0">
              <a:solidFill>
                <a:srgbClr val="C00000"/>
              </a:solidFill>
            </a:endParaRPr>
          </a:p>
          <a:p>
            <a:pPr lvl="0"/>
            <a:r>
              <a:rPr lang="en-US" sz="1600" b="1" dirty="0">
                <a:solidFill>
                  <a:srgbClr val="C00000"/>
                </a:solidFill>
              </a:rPr>
              <a:t>2.2 A study of structural characteristics of carbon and silicon based nanomaterials,</a:t>
            </a:r>
            <a:endParaRPr lang="ru-RU" sz="1600" b="1" dirty="0">
              <a:solidFill>
                <a:srgbClr val="C00000"/>
              </a:solidFill>
            </a:endParaRPr>
          </a:p>
          <a:p>
            <a:pPr lvl="0"/>
            <a:r>
              <a:rPr lang="en-US" sz="1600" b="1" dirty="0">
                <a:solidFill>
                  <a:srgbClr val="C00000"/>
                </a:solidFill>
              </a:rPr>
              <a:t>2.3 A study of molecular dynamics of functional materials;</a:t>
            </a:r>
          </a:p>
          <a:p>
            <a:pPr lvl="0"/>
            <a:endParaRPr lang="ru-RU" sz="1600" b="1" dirty="0">
              <a:solidFill>
                <a:srgbClr val="C00000"/>
              </a:solidFill>
            </a:endParaRPr>
          </a:p>
          <a:p>
            <a:pPr lvl="0"/>
            <a:r>
              <a:rPr lang="en-US" sz="1600" b="1" dirty="0">
                <a:solidFill>
                  <a:srgbClr val="006600"/>
                </a:solidFill>
              </a:rPr>
              <a:t>3.1 A study of structural characteristics of dispersed systems and complex liquids at  </a:t>
            </a:r>
          </a:p>
          <a:p>
            <a:pPr lvl="0"/>
            <a:r>
              <a:rPr lang="en-US" sz="1600" b="1" dirty="0">
                <a:solidFill>
                  <a:srgbClr val="006600"/>
                </a:solidFill>
              </a:rPr>
              <a:t>      bulk and interface states,</a:t>
            </a:r>
            <a:endParaRPr lang="ru-RU" sz="1600" b="1" dirty="0">
              <a:solidFill>
                <a:srgbClr val="006600"/>
              </a:solidFill>
            </a:endParaRPr>
          </a:p>
          <a:p>
            <a:pPr lvl="0"/>
            <a:r>
              <a:rPr lang="en-US" sz="1600" b="1" dirty="0">
                <a:solidFill>
                  <a:srgbClr val="006600"/>
                </a:solidFill>
              </a:rPr>
              <a:t>3.2 Structural characterization of polymer materials;</a:t>
            </a:r>
          </a:p>
          <a:p>
            <a:pPr lvl="0"/>
            <a:endParaRPr lang="ru-RU" sz="1600" b="1" dirty="0">
              <a:solidFill>
                <a:srgbClr val="008000"/>
              </a:solidFill>
            </a:endParaRPr>
          </a:p>
          <a:p>
            <a:pPr lvl="0"/>
            <a:r>
              <a:rPr lang="en-US" sz="1600" b="1" dirty="0">
                <a:solidFill>
                  <a:srgbClr val="0070C0"/>
                </a:solidFill>
              </a:rPr>
              <a:t>4.1 A study of structural characteristics and functional properties of biological materials,</a:t>
            </a:r>
            <a:endParaRPr lang="ru-RU" sz="1600" b="1" dirty="0">
              <a:solidFill>
                <a:srgbClr val="0070C0"/>
              </a:solidFill>
            </a:endParaRPr>
          </a:p>
          <a:p>
            <a:pPr lvl="0"/>
            <a:r>
              <a:rPr lang="en-US" sz="1600" b="1" dirty="0">
                <a:solidFill>
                  <a:srgbClr val="0070C0"/>
                </a:solidFill>
              </a:rPr>
              <a:t>4.2 A study of structure and properties of lipid membranes and lipid complexes,</a:t>
            </a:r>
          </a:p>
          <a:p>
            <a:pPr lvl="0"/>
            <a:r>
              <a:rPr lang="en-US" sz="1600" b="1" dirty="0">
                <a:solidFill>
                  <a:srgbClr val="0070C0"/>
                </a:solidFill>
              </a:rPr>
              <a:t>4.3 A study of structural characteristics and properties of biohybrid complexes;</a:t>
            </a:r>
          </a:p>
          <a:p>
            <a:pPr lvl="0"/>
            <a:endParaRPr lang="ru-RU" sz="1600" b="1" dirty="0">
              <a:solidFill>
                <a:srgbClr val="0070C0"/>
              </a:solidFill>
            </a:endParaRPr>
          </a:p>
          <a:p>
            <a:pPr lvl="0"/>
            <a:r>
              <a:rPr lang="en-US" sz="1600" b="1" dirty="0">
                <a:solidFill>
                  <a:srgbClr val="7030A0"/>
                </a:solidFill>
              </a:rPr>
              <a:t>5.1 A study of residual stresses and </a:t>
            </a:r>
            <a:r>
              <a:rPr lang="en-US" sz="1600" b="1" dirty="0" err="1">
                <a:solidFill>
                  <a:srgbClr val="7030A0"/>
                </a:solidFill>
              </a:rPr>
              <a:t>microstrains</a:t>
            </a:r>
            <a:r>
              <a:rPr lang="en-US" sz="1600" b="1" dirty="0">
                <a:solidFill>
                  <a:srgbClr val="7030A0"/>
                </a:solidFill>
              </a:rPr>
              <a:t> in constructional materials, industrial </a:t>
            </a:r>
          </a:p>
          <a:p>
            <a:pPr lvl="0"/>
            <a:r>
              <a:rPr lang="en-US" sz="1600" b="1" dirty="0">
                <a:solidFill>
                  <a:srgbClr val="7030A0"/>
                </a:solidFill>
              </a:rPr>
              <a:t>      products and earth rocks,</a:t>
            </a:r>
            <a:endParaRPr lang="ru-RU" sz="1600" b="1" dirty="0">
              <a:solidFill>
                <a:srgbClr val="7030A0"/>
              </a:solidFill>
            </a:endParaRPr>
          </a:p>
          <a:p>
            <a:pPr lvl="0"/>
            <a:r>
              <a:rPr lang="en-US" sz="1600" b="1" dirty="0">
                <a:solidFill>
                  <a:srgbClr val="7030A0"/>
                </a:solidFill>
              </a:rPr>
              <a:t>5.2 Neutron imaging of internal structure features of cultural and natural heritage </a:t>
            </a:r>
          </a:p>
          <a:p>
            <a:pPr lvl="0"/>
            <a:r>
              <a:rPr lang="en-US" sz="1600" b="1" dirty="0">
                <a:solidFill>
                  <a:srgbClr val="7030A0"/>
                </a:solidFill>
              </a:rPr>
              <a:t>      objects, constructional materials, industrial products,</a:t>
            </a:r>
            <a:endParaRPr lang="ru-RU" sz="1600" b="1" dirty="0">
              <a:solidFill>
                <a:srgbClr val="7030A0"/>
              </a:solidFill>
            </a:endParaRPr>
          </a:p>
          <a:p>
            <a:pPr lvl="0"/>
            <a:r>
              <a:rPr lang="en-US" sz="1600" b="1" dirty="0">
                <a:solidFill>
                  <a:srgbClr val="7030A0"/>
                </a:solidFill>
              </a:rPr>
              <a:t>5.3 A study of texture and physical properties of Earth’s rocks, minerals, and </a:t>
            </a:r>
          </a:p>
          <a:p>
            <a:pPr lvl="0"/>
            <a:r>
              <a:rPr lang="en-US" sz="1600" b="1" dirty="0">
                <a:solidFill>
                  <a:srgbClr val="7030A0"/>
                </a:solidFill>
              </a:rPr>
              <a:t>      constructional materials,</a:t>
            </a:r>
            <a:endParaRPr lang="ru-RU" sz="1600" b="1" dirty="0">
              <a:solidFill>
                <a:srgbClr val="7030A0"/>
              </a:solidFill>
            </a:endParaRPr>
          </a:p>
          <a:p>
            <a:r>
              <a:rPr lang="en-US" sz="1600" b="1" dirty="0">
                <a:solidFill>
                  <a:srgbClr val="7030A0"/>
                </a:solidFill>
              </a:rPr>
              <a:t>5.4 A study of radiation damage effects in condensed matter.</a:t>
            </a:r>
            <a:endParaRPr lang="ru-RU" sz="1600" b="1" dirty="0">
              <a:solidFill>
                <a:srgbClr val="7030A0"/>
              </a:solidFill>
            </a:endParaRPr>
          </a:p>
        </p:txBody>
      </p:sp>
    </p:spTree>
    <p:extLst>
      <p:ext uri="{BB962C8B-B14F-4D97-AF65-F5344CB8AC3E}">
        <p14:creationId xmlns:p14="http://schemas.microsoft.com/office/powerpoint/2010/main" val="250069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43773" y="-27384"/>
            <a:ext cx="2768387" cy="369332"/>
          </a:xfrm>
          <a:prstGeom prst="rect">
            <a:avLst/>
          </a:prstGeom>
        </p:spPr>
        <p:txBody>
          <a:bodyPr wrap="none">
            <a:spAutoFit/>
          </a:bodyPr>
          <a:lstStyle/>
          <a:p>
            <a:r>
              <a:rPr lang="en-US" b="1" dirty="0">
                <a:solidFill>
                  <a:srgbClr val="0000FF"/>
                </a:solidFill>
              </a:rPr>
              <a:t>Expected Scientific Results:</a:t>
            </a:r>
            <a:endParaRPr lang="ru-RU" dirty="0">
              <a:solidFill>
                <a:srgbClr val="0000FF"/>
              </a:solidFill>
            </a:endParaRPr>
          </a:p>
        </p:txBody>
      </p:sp>
      <p:sp>
        <p:nvSpPr>
          <p:cNvPr id="3" name="Прямоугольник 2"/>
          <p:cNvSpPr/>
          <p:nvPr/>
        </p:nvSpPr>
        <p:spPr>
          <a:xfrm>
            <a:off x="35496" y="188640"/>
            <a:ext cx="9108504" cy="6986528"/>
          </a:xfrm>
          <a:prstGeom prst="rect">
            <a:avLst/>
          </a:prstGeom>
        </p:spPr>
        <p:txBody>
          <a:bodyPr wrap="square">
            <a:spAutoFit/>
          </a:bodyPr>
          <a:lstStyle/>
          <a:p>
            <a:pPr marL="342900" lvl="0" indent="-342900">
              <a:buFont typeface="+mj-lt"/>
              <a:buAutoNum type="arabicPeriod"/>
            </a:pPr>
            <a:r>
              <a:rPr lang="en-US" sz="1600" dirty="0">
                <a:solidFill>
                  <a:srgbClr val="C00000"/>
                </a:solidFill>
              </a:rPr>
              <a:t>Determination of characteristics of the atomic and magnetic structure of giant </a:t>
            </a:r>
            <a:r>
              <a:rPr lang="en-US" sz="1600" dirty="0" err="1">
                <a:solidFill>
                  <a:srgbClr val="C00000"/>
                </a:solidFill>
              </a:rPr>
              <a:t>magnetostrictive</a:t>
            </a:r>
            <a:r>
              <a:rPr lang="en-US" sz="1600" dirty="0">
                <a:solidFill>
                  <a:srgbClr val="C00000"/>
                </a:solidFill>
              </a:rPr>
              <a:t> alloys depending on thermodynamic and synthesis conditions, alloying additives and thermomechanical processing.</a:t>
            </a:r>
          </a:p>
          <a:p>
            <a:pPr marL="342900" indent="-342900">
              <a:buFont typeface="+mj-lt"/>
              <a:buAutoNum type="arabicPeriod"/>
            </a:pPr>
            <a:r>
              <a:rPr lang="en-US" sz="1600" dirty="0">
                <a:solidFill>
                  <a:srgbClr val="C00000"/>
                </a:solidFill>
              </a:rPr>
              <a:t>Determination of parameters of the atomic and magnetic structure of simple and complex oxides with a spinel-type structure under high pressure</a:t>
            </a:r>
            <a:r>
              <a:rPr lang="ru-RU" sz="1600" dirty="0">
                <a:solidFill>
                  <a:srgbClr val="C00000"/>
                </a:solidFill>
                <a:ea typeface="Times New Roman" panose="02020603050405020304" pitchFamily="18" charset="0"/>
              </a:rPr>
              <a:t>.</a:t>
            </a:r>
          </a:p>
          <a:p>
            <a:pPr marL="342900" lvl="0" indent="-342900">
              <a:buFont typeface="+mj-lt"/>
              <a:buAutoNum type="arabicPeriod"/>
            </a:pPr>
            <a:r>
              <a:rPr lang="en-US" sz="1600" dirty="0">
                <a:solidFill>
                  <a:srgbClr val="C00000"/>
                </a:solidFill>
              </a:rPr>
              <a:t>Determination of parameters of crystal, magnetic and electronic subsystems of multifunctional oxides based on cobalt, manganese, iron in the regions of spin, magnetic and metal-insulator phase  transitions in a wide range of temperatures and pressures</a:t>
            </a:r>
            <a:r>
              <a:rPr lang="ru-RU" sz="1600" dirty="0">
                <a:solidFill>
                  <a:srgbClr val="C00000"/>
                </a:solidFill>
              </a:rPr>
              <a:t>.</a:t>
            </a:r>
          </a:p>
          <a:p>
            <a:pPr marL="342900" lvl="0" indent="-342900">
              <a:buFont typeface="+mj-lt"/>
              <a:buAutoNum type="arabicPeriod"/>
            </a:pPr>
            <a:r>
              <a:rPr lang="en-US" sz="1600" dirty="0">
                <a:solidFill>
                  <a:srgbClr val="C00000"/>
                </a:solidFill>
              </a:rPr>
              <a:t>Study of structural mechanisms of the magnetoelectric effect in multiferroics</a:t>
            </a:r>
            <a:r>
              <a:rPr lang="ru-RU" sz="1600" dirty="0">
                <a:solidFill>
                  <a:srgbClr val="C00000"/>
                </a:solidFill>
              </a:rPr>
              <a:t>.</a:t>
            </a:r>
            <a:endParaRPr lang="en-US" sz="1600" dirty="0">
              <a:solidFill>
                <a:srgbClr val="C00000"/>
              </a:solidFill>
            </a:endParaRPr>
          </a:p>
          <a:p>
            <a:pPr marL="342900" lvl="0" indent="-342900">
              <a:buFont typeface="+mj-lt"/>
              <a:buAutoNum type="arabicPeriod"/>
            </a:pPr>
            <a:r>
              <a:rPr lang="en-US" sz="1600" dirty="0">
                <a:solidFill>
                  <a:srgbClr val="C00000"/>
                </a:solidFill>
              </a:rPr>
              <a:t>Study of the effect of microstructure of electrodes with varying composition on charge-discharge processes in compact electric power sources. Clarification of structural mechanisms responsible for the capacity and lifetime of batteries. Selection of optimal discharge/charge modes during cycling.</a:t>
            </a:r>
            <a:endParaRPr lang="ru-RU" sz="1600" dirty="0">
              <a:solidFill>
                <a:srgbClr val="C00000"/>
              </a:solidFill>
            </a:endParaRPr>
          </a:p>
          <a:p>
            <a:pPr marL="342900" lvl="0" indent="-342900">
              <a:buFont typeface="+mj-lt"/>
              <a:buAutoNum type="arabicPeriod"/>
            </a:pPr>
            <a:r>
              <a:rPr lang="en-US" sz="1600" dirty="0">
                <a:solidFill>
                  <a:srgbClr val="C00000"/>
                </a:solidFill>
              </a:rPr>
              <a:t>Analysis of processes of deposition and intercalation of electrically active ions and their derivatives from liquid and solid electrolytes at electrochemical interfaces in compact electric power sources. A comparative study of characteristics of adsorption layers (density, thickness, homogeneity) at electrochemical interfaces for electrolytes and electrodes.</a:t>
            </a:r>
          </a:p>
          <a:p>
            <a:pPr marL="342900" lvl="0" indent="-342900">
              <a:buFont typeface="+mj-lt"/>
              <a:buAutoNum type="arabicPeriod"/>
            </a:pPr>
            <a:r>
              <a:rPr lang="en-US" sz="1600" dirty="0">
                <a:solidFill>
                  <a:srgbClr val="C00000"/>
                </a:solidFill>
              </a:rPr>
              <a:t>Study of phenomena and effects induced by the interaction of ferromagnetic and superconducting order parameters in complex structures with helicoidal magnetic ordering. </a:t>
            </a:r>
          </a:p>
          <a:p>
            <a:pPr marL="342900" lvl="0" indent="-342900">
              <a:buFont typeface="+mj-lt"/>
              <a:buAutoNum type="arabicPeriod"/>
            </a:pPr>
            <a:r>
              <a:rPr lang="en-US" sz="1600" dirty="0">
                <a:solidFill>
                  <a:srgbClr val="C00000"/>
                </a:solidFill>
              </a:rPr>
              <a:t>Investigation of structural stability of colloidal systems, including biomedical solutions, in bulk and at interfaces under various conditions. Determination of characteristics of adsorption layers at interfaces in case of loss of stability as a result of external influence of gradient electric and magnetic fields, as well as temperature effects. Study of the effect of aggregate formation in bulk on adsorption. </a:t>
            </a:r>
          </a:p>
          <a:p>
            <a:pPr marL="342900" lvl="0" indent="-342900">
              <a:buFont typeface="+mj-lt"/>
              <a:buAutoNum type="arabicPeriod"/>
            </a:pPr>
            <a:r>
              <a:rPr lang="en-US" sz="1600" dirty="0">
                <a:solidFill>
                  <a:srgbClr val="C00000"/>
                </a:solidFill>
              </a:rPr>
              <a:t>Investigation of the structure of advanced </a:t>
            </a:r>
            <a:r>
              <a:rPr lang="en-US" sz="1600" dirty="0" err="1">
                <a:solidFill>
                  <a:srgbClr val="C00000"/>
                </a:solidFill>
              </a:rPr>
              <a:t>nanosystems</a:t>
            </a:r>
            <a:r>
              <a:rPr lang="en-US" sz="1600" dirty="0">
                <a:solidFill>
                  <a:srgbClr val="C00000"/>
                </a:solidFill>
              </a:rPr>
              <a:t> based on composite carbon- and silicon-containing materials, including those based on fullerenes, </a:t>
            </a:r>
            <a:r>
              <a:rPr lang="en-US" sz="1600" dirty="0" err="1">
                <a:solidFill>
                  <a:srgbClr val="C00000"/>
                </a:solidFill>
              </a:rPr>
              <a:t>nanodiamonds</a:t>
            </a:r>
            <a:r>
              <a:rPr lang="en-US" sz="1600" dirty="0">
                <a:solidFill>
                  <a:srgbClr val="C00000"/>
                </a:solidFill>
              </a:rPr>
              <a:t> and their bioactive derivatives. Study of complex multicomponent systems.</a:t>
            </a:r>
            <a:endParaRPr lang="ru-RU" sz="1600" dirty="0">
              <a:solidFill>
                <a:srgbClr val="C00000"/>
              </a:solidFill>
            </a:endParaRPr>
          </a:p>
        </p:txBody>
      </p:sp>
    </p:spTree>
    <p:extLst>
      <p:ext uri="{BB962C8B-B14F-4D97-AF65-F5344CB8AC3E}">
        <p14:creationId xmlns:p14="http://schemas.microsoft.com/office/powerpoint/2010/main" val="1957864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5496" y="116632"/>
            <a:ext cx="8820980" cy="7478970"/>
          </a:xfrm>
          <a:prstGeom prst="rect">
            <a:avLst/>
          </a:prstGeom>
        </p:spPr>
        <p:txBody>
          <a:bodyPr wrap="square">
            <a:spAutoFit/>
          </a:bodyPr>
          <a:lstStyle/>
          <a:p>
            <a:pPr marL="342900" lvl="0" indent="-342900">
              <a:buFont typeface="+mj-lt"/>
              <a:buAutoNum type="arabicPeriod" startAt="10"/>
            </a:pPr>
            <a:r>
              <a:rPr lang="en-US" sz="1600" dirty="0">
                <a:solidFill>
                  <a:srgbClr val="C00000"/>
                </a:solidFill>
              </a:rPr>
              <a:t>Determination of structural characteristics of magnetic elastomers and </a:t>
            </a:r>
            <a:r>
              <a:rPr lang="en-US" sz="1600" dirty="0" err="1">
                <a:solidFill>
                  <a:srgbClr val="C00000"/>
                </a:solidFill>
              </a:rPr>
              <a:t>carbosilane</a:t>
            </a:r>
            <a:r>
              <a:rPr lang="en-US" sz="1600" dirty="0">
                <a:solidFill>
                  <a:srgbClr val="C00000"/>
                </a:solidFill>
              </a:rPr>
              <a:t> dendrimers, holding promise for technological applications.</a:t>
            </a:r>
          </a:p>
          <a:p>
            <a:pPr marL="342900" lvl="0" indent="-342900">
              <a:buFont typeface="+mj-lt"/>
              <a:buAutoNum type="arabicPeriod" startAt="10"/>
            </a:pPr>
            <a:r>
              <a:rPr lang="en-US" sz="1600" dirty="0">
                <a:solidFill>
                  <a:srgbClr val="C00000"/>
                </a:solidFill>
              </a:rPr>
              <a:t>Determination of structure and vibrational spectra of molecular complexes: ionic-molecular inclusive materials and complexes with electric charge transfer, structural and dynamic parameters of hydrogen bonds in bioactive materials.</a:t>
            </a:r>
          </a:p>
          <a:p>
            <a:pPr marL="342900" lvl="0" indent="-342900">
              <a:buFont typeface="+mj-lt"/>
              <a:buAutoNum type="arabicPeriod" startAt="10"/>
            </a:pPr>
            <a:r>
              <a:rPr lang="en-US" sz="1600" dirty="0">
                <a:solidFill>
                  <a:srgbClr val="C00000"/>
                </a:solidFill>
              </a:rPr>
              <a:t>Investigation of molecular mechanisms of protein interaction, dimerization and functional characteristics of supramolecular structures and molecular complexes. Study of regularities and relationships between structural characteristics and functions of proteins, protein complexes and membrane-protein aggregates. Analysis of the effect of composition and external parameters on the phase state of membranes.</a:t>
            </a:r>
          </a:p>
          <a:p>
            <a:pPr marL="342900" lvl="0" indent="-342900">
              <a:buFont typeface="+mj-lt"/>
              <a:buAutoNum type="arabicPeriod" startAt="10"/>
            </a:pPr>
            <a:r>
              <a:rPr lang="en-US" sz="1600" dirty="0">
                <a:solidFill>
                  <a:srgbClr val="C00000"/>
                </a:solidFill>
              </a:rPr>
              <a:t>Determination of structural characteristics and diffusion properties of lipid </a:t>
            </a:r>
            <a:r>
              <a:rPr lang="en-US" sz="1600" dirty="0" err="1">
                <a:solidFill>
                  <a:srgbClr val="C00000"/>
                </a:solidFill>
              </a:rPr>
              <a:t>nanosystems</a:t>
            </a:r>
            <a:r>
              <a:rPr lang="en-US" sz="1600" dirty="0">
                <a:solidFill>
                  <a:srgbClr val="C00000"/>
                </a:solidFill>
              </a:rPr>
              <a:t> for transport of drugs and nano-drugs.</a:t>
            </a:r>
          </a:p>
          <a:p>
            <a:pPr marL="342900" lvl="0" indent="-342900">
              <a:buFont typeface="+mj-lt"/>
              <a:buAutoNum type="arabicPeriod" startAt="10"/>
            </a:pPr>
            <a:r>
              <a:rPr lang="en-US" sz="1600" dirty="0">
                <a:solidFill>
                  <a:srgbClr val="C00000"/>
                </a:solidFill>
              </a:rPr>
              <a:t>Analysis of metamorphic, geodynamic and evolutionary processes in the lithosphere using data on textures of deep-seated and near-surface rocks. Investigation of relationships between seismic anisotropy of lithosphere rocks and textures of minerals, preferentially-oriented cracks and pores.</a:t>
            </a:r>
          </a:p>
          <a:p>
            <a:pPr marL="342900" lvl="0" indent="-342900">
              <a:buFont typeface="+mj-lt"/>
              <a:buAutoNum type="arabicPeriod" startAt="10"/>
            </a:pPr>
            <a:r>
              <a:rPr lang="en-US" sz="1600" dirty="0">
                <a:solidFill>
                  <a:srgbClr val="C00000"/>
                </a:solidFill>
              </a:rPr>
              <a:t>Nondestructive testing of residual internal stresses and </a:t>
            </a:r>
            <a:r>
              <a:rPr lang="en-US" sz="1600" dirty="0" err="1">
                <a:solidFill>
                  <a:srgbClr val="C00000"/>
                </a:solidFill>
              </a:rPr>
              <a:t>microstrains</a:t>
            </a:r>
            <a:r>
              <a:rPr lang="en-US" sz="1600" dirty="0">
                <a:solidFill>
                  <a:srgbClr val="C00000"/>
                </a:solidFill>
              </a:rPr>
              <a:t> in real industrial products and advanced structural materials induced by various technological processes (metal and heat treatment, welding, rolling, stamping, 3D printing, etc.). </a:t>
            </a:r>
          </a:p>
          <a:p>
            <a:pPr marL="342900" lvl="0" indent="-342900">
              <a:buFont typeface="+mj-lt"/>
              <a:buAutoNum type="arabicPeriod" startAt="10"/>
            </a:pPr>
            <a:r>
              <a:rPr lang="en-US" sz="1600" dirty="0">
                <a:solidFill>
                  <a:srgbClr val="C00000"/>
                </a:solidFill>
              </a:rPr>
              <a:t>Investigation of relationships between microstructure and thermomechanical properties of advanced functional and structural materials (high-strength steels, aluminum and magnesium alloys, composites, </a:t>
            </a:r>
            <a:r>
              <a:rPr lang="en-US" sz="1600" dirty="0" err="1">
                <a:solidFill>
                  <a:srgbClr val="C00000"/>
                </a:solidFill>
              </a:rPr>
              <a:t>cermets</a:t>
            </a:r>
            <a:r>
              <a:rPr lang="en-US" sz="1600" dirty="0">
                <a:solidFill>
                  <a:srgbClr val="C00000"/>
                </a:solidFill>
              </a:rPr>
              <a:t>, etc.), analysis of mechanical behavior of structural materials under external influences (load, temperature).</a:t>
            </a:r>
          </a:p>
          <a:p>
            <a:pPr marL="342900" lvl="0" indent="-342900">
              <a:buFont typeface="+mj-lt"/>
              <a:buAutoNum type="arabicPeriod" startAt="10"/>
            </a:pPr>
            <a:r>
              <a:rPr lang="en-US" sz="1600" dirty="0">
                <a:solidFill>
                  <a:srgbClr val="C00000"/>
                </a:solidFill>
              </a:rPr>
              <a:t>Analysis of internal structure and construction of 3D models of objects of cultural and natural heritage, industrial materials and products using neutron tomography and radiography data.</a:t>
            </a:r>
          </a:p>
          <a:p>
            <a:pPr marL="342900" lvl="0" indent="-342900">
              <a:buFont typeface="+mj-lt"/>
              <a:buAutoNum type="arabicPeriod" startAt="10"/>
            </a:pPr>
            <a:r>
              <a:rPr lang="en-US" sz="1600" dirty="0">
                <a:solidFill>
                  <a:srgbClr val="C00000"/>
                </a:solidFill>
              </a:rPr>
              <a:t>Clarification of mechanisms of radiation damage to solids, obtaining long-life operating data on radiation damage resistance of materials.</a:t>
            </a:r>
            <a:endParaRPr lang="en-US" sz="1600" b="1" dirty="0">
              <a:solidFill>
                <a:srgbClr val="C00000"/>
              </a:solidFill>
            </a:endParaRPr>
          </a:p>
          <a:p>
            <a:pPr lvl="0"/>
            <a:endParaRPr lang="en-US" sz="1600" dirty="0">
              <a:solidFill>
                <a:srgbClr val="C00000"/>
              </a:solidFill>
            </a:endParaRPr>
          </a:p>
          <a:p>
            <a:pPr lvl="0"/>
            <a:endParaRPr lang="ru-RU" sz="1600" dirty="0">
              <a:solidFill>
                <a:srgbClr val="C00000"/>
              </a:solidFill>
            </a:endParaRPr>
          </a:p>
        </p:txBody>
      </p:sp>
    </p:spTree>
    <p:extLst>
      <p:ext uri="{BB962C8B-B14F-4D97-AF65-F5344CB8AC3E}">
        <p14:creationId xmlns:p14="http://schemas.microsoft.com/office/powerpoint/2010/main" val="837997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7704" y="188640"/>
            <a:ext cx="5760640" cy="369332"/>
          </a:xfrm>
          <a:prstGeom prst="rect">
            <a:avLst/>
          </a:prstGeom>
          <a:noFill/>
        </p:spPr>
        <p:txBody>
          <a:bodyPr wrap="square" rtlCol="0">
            <a:spAutoFit/>
          </a:bodyPr>
          <a:lstStyle/>
          <a:p>
            <a:pPr algn="ctr"/>
            <a:r>
              <a:rPr lang="en-US" b="1" dirty="0">
                <a:solidFill>
                  <a:srgbClr val="0000FF"/>
                </a:solidFill>
              </a:rPr>
              <a:t>Methodical activities</a:t>
            </a:r>
            <a:endParaRPr lang="ru-RU" b="1" dirty="0">
              <a:solidFill>
                <a:srgbClr val="0000FF"/>
              </a:solidFill>
            </a:endParaRPr>
          </a:p>
        </p:txBody>
      </p:sp>
      <p:sp>
        <p:nvSpPr>
          <p:cNvPr id="3" name="Прямоугольник 2"/>
          <p:cNvSpPr/>
          <p:nvPr/>
        </p:nvSpPr>
        <p:spPr>
          <a:xfrm>
            <a:off x="971600" y="620688"/>
            <a:ext cx="6912768" cy="1477328"/>
          </a:xfrm>
          <a:prstGeom prst="rect">
            <a:avLst/>
          </a:prstGeom>
        </p:spPr>
        <p:txBody>
          <a:bodyPr wrap="square">
            <a:spAutoFit/>
          </a:bodyPr>
          <a:lstStyle/>
          <a:p>
            <a:pPr marL="342900" indent="-342900">
              <a:buAutoNum type="arabicPeriod"/>
            </a:pPr>
            <a:r>
              <a:rPr lang="en-US" b="1" dirty="0">
                <a:solidFill>
                  <a:srgbClr val="C00000"/>
                </a:solidFill>
              </a:rPr>
              <a:t>Development of the instrumentation of the IBR-2 spectrometer complex.</a:t>
            </a:r>
          </a:p>
          <a:p>
            <a:pPr marL="342900" indent="-342900">
              <a:buAutoNum type="arabicPeriod"/>
            </a:pPr>
            <a:endParaRPr lang="en-US" b="1" dirty="0">
              <a:solidFill>
                <a:srgbClr val="C00000"/>
              </a:solidFill>
            </a:endParaRPr>
          </a:p>
          <a:p>
            <a:pPr marL="342900" indent="-342900">
              <a:buAutoNum type="arabicPeriod"/>
            </a:pPr>
            <a:r>
              <a:rPr lang="en-US" b="1" dirty="0">
                <a:solidFill>
                  <a:srgbClr val="C00000"/>
                </a:solidFill>
              </a:rPr>
              <a:t>Development of neutron scattering methods for interdisciplinary studies of </a:t>
            </a:r>
            <a:r>
              <a:rPr lang="en-US" b="1" dirty="0" err="1">
                <a:solidFill>
                  <a:srgbClr val="C00000"/>
                </a:solidFill>
              </a:rPr>
              <a:t>nanosystems</a:t>
            </a:r>
            <a:r>
              <a:rPr lang="en-US" b="1" dirty="0">
                <a:solidFill>
                  <a:srgbClr val="C00000"/>
                </a:solidFill>
              </a:rPr>
              <a:t> and materials.</a:t>
            </a:r>
            <a:endParaRPr lang="ru-RU" b="1" dirty="0">
              <a:solidFill>
                <a:srgbClr val="C00000"/>
              </a:solidFill>
            </a:endParaRPr>
          </a:p>
        </p:txBody>
      </p:sp>
      <p:sp>
        <p:nvSpPr>
          <p:cNvPr id="4" name="TextBox 3"/>
          <p:cNvSpPr txBox="1"/>
          <p:nvPr/>
        </p:nvSpPr>
        <p:spPr>
          <a:xfrm>
            <a:off x="683568" y="5652536"/>
            <a:ext cx="7992888" cy="1169551"/>
          </a:xfrm>
          <a:prstGeom prst="rect">
            <a:avLst/>
          </a:prstGeom>
          <a:noFill/>
        </p:spPr>
        <p:txBody>
          <a:bodyPr wrap="square" rtlCol="0">
            <a:spAutoFit/>
          </a:bodyPr>
          <a:lstStyle/>
          <a:p>
            <a:r>
              <a:rPr lang="en-US" b="1" dirty="0">
                <a:solidFill>
                  <a:srgbClr val="006600"/>
                </a:solidFill>
              </a:rPr>
              <a:t>1. Development of inverse geometry inelastic neutron scattering spectrometer at the IBR 2 reactor (2021-2023, project leader –               Dr. D. </a:t>
            </a:r>
            <a:r>
              <a:rPr lang="en-US" b="1" dirty="0" err="1">
                <a:solidFill>
                  <a:srgbClr val="006600"/>
                </a:solidFill>
              </a:rPr>
              <a:t>Chudoba</a:t>
            </a:r>
            <a:r>
              <a:rPr lang="en-US" b="1" dirty="0">
                <a:solidFill>
                  <a:srgbClr val="006600"/>
                </a:solidFill>
              </a:rPr>
              <a:t>, separate presentation). </a:t>
            </a:r>
            <a:endParaRPr lang="ru-RU" dirty="0">
              <a:solidFill>
                <a:srgbClr val="006600"/>
              </a:solidFill>
            </a:endParaRPr>
          </a:p>
          <a:p>
            <a:endParaRPr lang="ru-RU" sz="1600" b="1" dirty="0">
              <a:solidFill>
                <a:srgbClr val="006600"/>
              </a:solidFill>
            </a:endParaRPr>
          </a:p>
        </p:txBody>
      </p:sp>
      <p:sp>
        <p:nvSpPr>
          <p:cNvPr id="5" name="TextBox 4"/>
          <p:cNvSpPr txBox="1"/>
          <p:nvPr/>
        </p:nvSpPr>
        <p:spPr>
          <a:xfrm>
            <a:off x="3429352" y="5200744"/>
            <a:ext cx="2016224" cy="369332"/>
          </a:xfrm>
          <a:prstGeom prst="rect">
            <a:avLst/>
          </a:prstGeom>
          <a:noFill/>
        </p:spPr>
        <p:txBody>
          <a:bodyPr wrap="square" rtlCol="0">
            <a:spAutoFit/>
          </a:bodyPr>
          <a:lstStyle/>
          <a:p>
            <a:pPr algn="ctr"/>
            <a:r>
              <a:rPr lang="en-US" b="1" dirty="0">
                <a:solidFill>
                  <a:srgbClr val="008000"/>
                </a:solidFill>
              </a:rPr>
              <a:t>Project</a:t>
            </a:r>
            <a:endParaRPr lang="ru-RU" b="1" dirty="0">
              <a:solidFill>
                <a:srgbClr val="008000"/>
              </a:solidFill>
            </a:endParaRPr>
          </a:p>
        </p:txBody>
      </p:sp>
      <p:pic>
        <p:nvPicPr>
          <p:cNvPr id="7" name="Рисунок 6">
            <a:extLst>
              <a:ext uri="{FF2B5EF4-FFF2-40B4-BE49-F238E27FC236}">
                <a16:creationId xmlns:a16="http://schemas.microsoft.com/office/drawing/2014/main" id="{D18857AB-768D-43AA-9CF1-793130F5C0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2267823"/>
            <a:ext cx="1944216" cy="2789416"/>
          </a:xfrm>
          <a:prstGeom prst="rect">
            <a:avLst/>
          </a:prstGeom>
        </p:spPr>
      </p:pic>
      <p:sp>
        <p:nvSpPr>
          <p:cNvPr id="8" name="TextBox 7">
            <a:extLst>
              <a:ext uri="{FF2B5EF4-FFF2-40B4-BE49-F238E27FC236}">
                <a16:creationId xmlns:a16="http://schemas.microsoft.com/office/drawing/2014/main" id="{8F9EB317-341D-432F-962B-2FF3F27FCBA0}"/>
              </a:ext>
            </a:extLst>
          </p:cNvPr>
          <p:cNvSpPr txBox="1"/>
          <p:nvPr/>
        </p:nvSpPr>
        <p:spPr>
          <a:xfrm>
            <a:off x="3779914" y="2492896"/>
            <a:ext cx="4032448" cy="2031325"/>
          </a:xfrm>
          <a:prstGeom prst="rect">
            <a:avLst/>
          </a:prstGeom>
          <a:noFill/>
        </p:spPr>
        <p:txBody>
          <a:bodyPr wrap="square" rtlCol="0">
            <a:spAutoFit/>
          </a:bodyPr>
          <a:lstStyle/>
          <a:p>
            <a:pPr algn="ctr"/>
            <a:r>
              <a:rPr lang="en-GB" dirty="0">
                <a:solidFill>
                  <a:srgbClr val="7030A0"/>
                </a:solidFill>
              </a:rPr>
              <a:t>The detailed plans of instrumentation development can be found at </a:t>
            </a:r>
            <a:r>
              <a:rPr lang="en-US" dirty="0">
                <a:solidFill>
                  <a:srgbClr val="7030A0"/>
                </a:solidFill>
                <a:hlinkClick r:id="rId3">
                  <a:extLst>
                    <a:ext uri="{A12FA001-AC4F-418D-AE19-62706E023703}">
                      <ahyp:hlinkClr xmlns:ahyp="http://schemas.microsoft.com/office/drawing/2018/hyperlinkcolor" val="tx"/>
                    </a:ext>
                  </a:extLst>
                </a:hlinkClick>
              </a:rPr>
              <a:t>https://indico.jinr.ru/event/1328/</a:t>
            </a:r>
            <a:endParaRPr lang="en-US" dirty="0">
              <a:solidFill>
                <a:srgbClr val="7030A0"/>
              </a:solidFill>
            </a:endParaRPr>
          </a:p>
          <a:p>
            <a:pPr algn="ctr"/>
            <a:endParaRPr lang="en-US" dirty="0">
              <a:solidFill>
                <a:srgbClr val="7030A0"/>
              </a:solidFill>
            </a:endParaRPr>
          </a:p>
          <a:p>
            <a:pPr algn="ctr"/>
            <a:r>
              <a:rPr lang="en-US" dirty="0">
                <a:solidFill>
                  <a:srgbClr val="7030A0"/>
                </a:solidFill>
              </a:rPr>
              <a:t>Additional materials,</a:t>
            </a:r>
          </a:p>
          <a:p>
            <a:pPr algn="ctr"/>
            <a:r>
              <a:rPr lang="en-US" dirty="0">
                <a:solidFill>
                  <a:srgbClr val="7030A0"/>
                </a:solidFill>
              </a:rPr>
              <a:t>Spectrometers development plan for 2021-2025</a:t>
            </a:r>
            <a:endParaRPr lang="ru-RU" dirty="0">
              <a:solidFill>
                <a:srgbClr val="7030A0"/>
              </a:solidFill>
            </a:endParaRPr>
          </a:p>
        </p:txBody>
      </p:sp>
    </p:spTree>
    <p:extLst>
      <p:ext uri="{BB962C8B-B14F-4D97-AF65-F5344CB8AC3E}">
        <p14:creationId xmlns:p14="http://schemas.microsoft.com/office/powerpoint/2010/main" val="3329143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66660"/>
            <a:ext cx="8928992" cy="6740307"/>
          </a:xfrm>
          <a:prstGeom prst="rect">
            <a:avLst/>
          </a:prstGeom>
        </p:spPr>
        <p:txBody>
          <a:bodyPr wrap="square">
            <a:spAutoFit/>
          </a:bodyPr>
          <a:lstStyle/>
          <a:p>
            <a:pPr algn="ctr"/>
            <a:r>
              <a:rPr lang="ru-RU" sz="1600" b="1" dirty="0"/>
              <a:t>	</a:t>
            </a:r>
            <a:r>
              <a:rPr lang="en-US" b="1" dirty="0">
                <a:solidFill>
                  <a:srgbClr val="0000FF"/>
                </a:solidFill>
              </a:rPr>
              <a:t>Expected methodical results</a:t>
            </a:r>
            <a:r>
              <a:rPr lang="ru-RU" b="1" dirty="0">
                <a:solidFill>
                  <a:srgbClr val="0000FF"/>
                </a:solidFill>
              </a:rPr>
              <a:t>:</a:t>
            </a:r>
          </a:p>
          <a:p>
            <a:endParaRPr lang="ru-RU" sz="1600" dirty="0"/>
          </a:p>
          <a:p>
            <a:pPr marL="342900" lvl="0" indent="-342900">
              <a:buFont typeface="+mj-lt"/>
              <a:buAutoNum type="arabicPeriod"/>
            </a:pPr>
            <a:r>
              <a:rPr lang="en-US" sz="1600" dirty="0">
                <a:solidFill>
                  <a:srgbClr val="990000"/>
                </a:solidFill>
              </a:rPr>
              <a:t>Development and construction of elements of basic configuration of a small-angle scattering and imaging spectrometer on beamline 10. </a:t>
            </a:r>
            <a:endParaRPr lang="ru-RU" sz="1600" dirty="0">
              <a:solidFill>
                <a:srgbClr val="990000"/>
              </a:solidFill>
            </a:endParaRPr>
          </a:p>
          <a:p>
            <a:pPr marL="342900" lvl="0" indent="-342900">
              <a:buFont typeface="+mj-lt"/>
              <a:buAutoNum type="arabicPeriod"/>
            </a:pPr>
            <a:r>
              <a:rPr lang="en-US" sz="1600" dirty="0">
                <a:solidFill>
                  <a:srgbClr val="990000"/>
                </a:solidFill>
              </a:rPr>
              <a:t>Development and construction of elements of a neutron guide system for a new inverse geometry inelastic scattering spectrometer. </a:t>
            </a:r>
            <a:endParaRPr lang="ru-RU" sz="1600" dirty="0">
              <a:solidFill>
                <a:srgbClr val="990000"/>
              </a:solidFill>
            </a:endParaRPr>
          </a:p>
          <a:p>
            <a:pPr marL="342900" lvl="0" indent="-342900">
              <a:buFont typeface="+mj-lt"/>
              <a:buAutoNum type="arabicPeriod"/>
            </a:pPr>
            <a:r>
              <a:rPr lang="en-US" sz="1600" dirty="0">
                <a:solidFill>
                  <a:srgbClr val="990000"/>
                </a:solidFill>
              </a:rPr>
              <a:t>Development of neutron guide and detector system for the new DN-6 diffractometer for studies of microsamples, aimed at improving its technical parameters and expanding the available range of high pressures. </a:t>
            </a:r>
            <a:endParaRPr lang="ru-RU" sz="1600" dirty="0">
              <a:solidFill>
                <a:srgbClr val="990000"/>
              </a:solidFill>
            </a:endParaRPr>
          </a:p>
          <a:p>
            <a:pPr marL="342900" lvl="0" indent="-342900">
              <a:buFont typeface="+mj-lt"/>
              <a:buAutoNum type="arabicPeriod"/>
            </a:pPr>
            <a:r>
              <a:rPr lang="en-US" sz="1600" dirty="0">
                <a:solidFill>
                  <a:srgbClr val="990000"/>
                </a:solidFill>
              </a:rPr>
              <a:t>Improvement of technical parameters and expansion of experimental capabilities of the GRAINS multifunctional reflectometer (startup of a new neutron beam chopper, development of electrochemical and liquid cells for conducting experiments). </a:t>
            </a:r>
            <a:endParaRPr lang="ru-RU" sz="1600" dirty="0">
              <a:solidFill>
                <a:srgbClr val="990000"/>
              </a:solidFill>
            </a:endParaRPr>
          </a:p>
          <a:p>
            <a:pPr marL="342900" lvl="0" indent="-342900">
              <a:buFont typeface="+mj-lt"/>
              <a:buAutoNum type="arabicPeriod"/>
            </a:pPr>
            <a:r>
              <a:rPr lang="en-US" sz="1600" dirty="0">
                <a:solidFill>
                  <a:srgbClr val="990000"/>
                </a:solidFill>
              </a:rPr>
              <a:t>Modernization of the available IBR-2 spectrometers (HRFD, RTD, DN-12, </a:t>
            </a:r>
            <a:r>
              <a:rPr lang="en-US" sz="1600" dirty="0" err="1">
                <a:solidFill>
                  <a:srgbClr val="990000"/>
                </a:solidFill>
              </a:rPr>
              <a:t>YuMO</a:t>
            </a:r>
            <a:r>
              <a:rPr lang="en-US" sz="1600" dirty="0">
                <a:solidFill>
                  <a:srgbClr val="990000"/>
                </a:solidFill>
              </a:rPr>
              <a:t>, FSD, REFLEX, REMUR, SKAT, EPSILON) aimed at improving their technical characteristics (enhancement of luminosity, suppression of neutron background, improvement of data acquisition systems and expansion of experimental capabilities). </a:t>
            </a:r>
            <a:endParaRPr lang="ru-RU" sz="1600" dirty="0">
              <a:solidFill>
                <a:srgbClr val="990000"/>
              </a:solidFill>
            </a:endParaRPr>
          </a:p>
          <a:p>
            <a:pPr marL="342900" lvl="0" indent="-342900">
              <a:buFont typeface="+mj-lt"/>
              <a:buAutoNum type="arabicPeriod"/>
            </a:pPr>
            <a:r>
              <a:rPr lang="en-US" sz="1600" dirty="0">
                <a:solidFill>
                  <a:srgbClr val="990000"/>
                </a:solidFill>
              </a:rPr>
              <a:t>Development and construction of a prototype of a small-angle spin-echo scattering spectrometer on beamline 9. </a:t>
            </a:r>
            <a:endParaRPr lang="ru-RU" sz="1600" dirty="0">
              <a:solidFill>
                <a:srgbClr val="990000"/>
              </a:solidFill>
            </a:endParaRPr>
          </a:p>
          <a:p>
            <a:pPr marL="342900" lvl="0" indent="-342900">
              <a:buFont typeface="+mj-lt"/>
              <a:buAutoNum type="arabicPeriod"/>
            </a:pPr>
            <a:r>
              <a:rPr lang="en-US" sz="1600" dirty="0">
                <a:solidFill>
                  <a:srgbClr val="990000"/>
                </a:solidFill>
              </a:rPr>
              <a:t>Improvement of technical characteristics of the radiography and tomography spectrometer on beamline 14 (spatial resolution, radiation resistance of the detector system). </a:t>
            </a:r>
            <a:endParaRPr lang="ru-RU" sz="1600" dirty="0">
              <a:solidFill>
                <a:srgbClr val="990000"/>
              </a:solidFill>
            </a:endParaRPr>
          </a:p>
          <a:p>
            <a:pPr marL="342900" lvl="0" indent="-342900">
              <a:buFont typeface="+mj-lt"/>
              <a:buAutoNum type="arabicPeriod"/>
            </a:pPr>
            <a:r>
              <a:rPr lang="en-US" sz="1600" dirty="0">
                <a:solidFill>
                  <a:srgbClr val="990000"/>
                </a:solidFill>
              </a:rPr>
              <a:t>Upgrade of the FSS correlation spectrometer on beamline 13 and improvement of its technical parameters. Further development of the RTOF correlation method. </a:t>
            </a:r>
            <a:endParaRPr lang="ru-RU" sz="1600" dirty="0">
              <a:solidFill>
                <a:srgbClr val="990000"/>
              </a:solidFill>
            </a:endParaRPr>
          </a:p>
          <a:p>
            <a:pPr marL="342900" lvl="0" indent="-342900">
              <a:buFont typeface="+mj-lt"/>
              <a:buAutoNum type="arabicPeriod"/>
            </a:pPr>
            <a:r>
              <a:rPr lang="en-US" sz="1600" dirty="0">
                <a:solidFill>
                  <a:srgbClr val="990000"/>
                </a:solidFill>
              </a:rPr>
              <a:t>Development of neutron methods for condensed matter research, including spin-echo, neutron standing waves, neutron wave splitting, neutron magnetic resonance, radiography, tomography, and other techniques. </a:t>
            </a:r>
            <a:endParaRPr lang="ru-RU" sz="1600" dirty="0">
              <a:solidFill>
                <a:srgbClr val="990000"/>
              </a:solidFill>
            </a:endParaRPr>
          </a:p>
          <a:p>
            <a:pPr marL="342900" lvl="0" indent="-342900">
              <a:buFont typeface="+mj-lt"/>
              <a:buAutoNum type="arabicPeriod"/>
            </a:pPr>
            <a:r>
              <a:rPr lang="en-US" sz="1600" dirty="0">
                <a:solidFill>
                  <a:srgbClr val="990000"/>
                </a:solidFill>
              </a:rPr>
              <a:t>Development of neutron scattering methods for in-operando monitoring and study of electrochemical materials and interfaces. </a:t>
            </a:r>
            <a:endParaRPr lang="ru-RU" sz="1600" dirty="0">
              <a:solidFill>
                <a:srgbClr val="990000"/>
              </a:solidFill>
            </a:endParaRPr>
          </a:p>
        </p:txBody>
      </p:sp>
    </p:spTree>
    <p:extLst>
      <p:ext uri="{BB962C8B-B14F-4D97-AF65-F5344CB8AC3E}">
        <p14:creationId xmlns:p14="http://schemas.microsoft.com/office/powerpoint/2010/main" val="3051660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4925" y="219518"/>
            <a:ext cx="8353425" cy="461963"/>
          </a:xfrm>
          <a:prstGeom prst="rect">
            <a:avLst/>
          </a:prstGeom>
        </p:spPr>
        <p:txBody>
          <a:bodyPr>
            <a:spAutoFit/>
          </a:bodyPr>
          <a:lstStyle/>
          <a:p>
            <a:pPr algn="ctr" fontAlgn="auto">
              <a:spcBef>
                <a:spcPts val="0"/>
              </a:spcBef>
              <a:spcAft>
                <a:spcPts val="0"/>
              </a:spcAft>
              <a:tabLst>
                <a:tab pos="625475" algn="l"/>
              </a:tabLst>
              <a:defRPr/>
            </a:pPr>
            <a:r>
              <a:rPr lang="en-US" sz="2400" b="1" kern="0" dirty="0">
                <a:solidFill>
                  <a:srgbClr val="008000"/>
                </a:solidFill>
                <a:latin typeface="+mn-lt"/>
              </a:rPr>
              <a:t>User </a:t>
            </a:r>
            <a:r>
              <a:rPr lang="en-US" sz="2400" b="1" kern="0" dirty="0" err="1">
                <a:solidFill>
                  <a:srgbClr val="008000"/>
                </a:solidFill>
                <a:latin typeface="+mn-lt"/>
              </a:rPr>
              <a:t>Programme</a:t>
            </a:r>
            <a:r>
              <a:rPr lang="en-US" sz="2400" b="1" kern="0" dirty="0">
                <a:solidFill>
                  <a:srgbClr val="008000"/>
                </a:solidFill>
                <a:latin typeface="+mn-lt"/>
              </a:rPr>
              <a:t> at IBR-2M Spectrometer Complex</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331" y="1556792"/>
            <a:ext cx="4479925"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2"/>
          <p:cNvSpPr txBox="1">
            <a:spLocks noChangeArrowheads="1"/>
          </p:cNvSpPr>
          <p:nvPr/>
        </p:nvSpPr>
        <p:spPr bwMode="auto">
          <a:xfrm>
            <a:off x="2915816" y="836712"/>
            <a:ext cx="28797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b="1" dirty="0">
                <a:solidFill>
                  <a:srgbClr val="0033CC"/>
                </a:solidFill>
              </a:rPr>
              <a:t>Web-submission system: http://ibr-2.jinr.ru</a:t>
            </a:r>
            <a:endParaRPr lang="ru-RU" sz="2000" b="1" dirty="0">
              <a:solidFill>
                <a:srgbClr val="0033CC"/>
              </a:solidFill>
            </a:endParaRPr>
          </a:p>
        </p:txBody>
      </p:sp>
    </p:spTree>
    <p:extLst>
      <p:ext uri="{BB962C8B-B14F-4D97-AF65-F5344CB8AC3E}">
        <p14:creationId xmlns:p14="http://schemas.microsoft.com/office/powerpoint/2010/main" val="2529251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p:cNvSpPr>
            <a:spLocks noChangeArrowheads="1"/>
          </p:cNvSpPr>
          <p:nvPr/>
        </p:nvSpPr>
        <p:spPr bwMode="auto">
          <a:xfrm>
            <a:off x="0" y="-59624"/>
            <a:ext cx="9144000" cy="697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FF0066"/>
                </a:solidFill>
                <a:effectLst/>
                <a:uLnTx/>
                <a:uFillTx/>
              </a:rPr>
              <a:t>Azerbaijan – </a:t>
            </a:r>
            <a:r>
              <a:rPr kumimoji="0" lang="en-US" sz="1300" b="0" i="0" u="none" strike="noStrike" kern="0" cap="none" spc="0" normalizeH="0" baseline="0" noProof="0" dirty="0">
                <a:ln>
                  <a:noFill/>
                </a:ln>
                <a:solidFill>
                  <a:srgbClr val="FF0066"/>
                </a:solidFill>
                <a:effectLst/>
                <a:uLnTx/>
                <a:uFillTx/>
              </a:rPr>
              <a:t>IP ANAS (Baku)</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300" b="1" i="0" u="none" strike="noStrike" kern="0" cap="none" spc="0" normalizeH="0" baseline="0" noProof="0" dirty="0" err="1">
                <a:ln>
                  <a:noFill/>
                </a:ln>
                <a:solidFill>
                  <a:srgbClr val="FF0066"/>
                </a:solidFill>
                <a:effectLst/>
                <a:uLnTx/>
                <a:uFillTx/>
              </a:rPr>
              <a:t>Belarus</a:t>
            </a:r>
            <a:r>
              <a:rPr kumimoji="0" lang="ru-RU" sz="1300" b="0" i="0" u="none" strike="noStrike" kern="0" cap="none" spc="0" normalizeH="0" baseline="0" noProof="0" dirty="0">
                <a:ln>
                  <a:noFill/>
                </a:ln>
                <a:solidFill>
                  <a:srgbClr val="FF0066"/>
                </a:solidFill>
                <a:effectLst/>
                <a:uLnTx/>
                <a:uFillTx/>
              </a:rPr>
              <a:t> </a:t>
            </a:r>
            <a:r>
              <a:rPr kumimoji="0" lang="ru-RU" sz="1300" b="1" i="0" u="none" strike="noStrike" kern="0" cap="none" spc="0" normalizeH="0" baseline="0" noProof="0" dirty="0">
                <a:ln>
                  <a:noFill/>
                </a:ln>
                <a:solidFill>
                  <a:srgbClr val="FF0066"/>
                </a:solidFill>
                <a:effectLst/>
                <a:uLnTx/>
                <a:uFillTx/>
              </a:rPr>
              <a:t> –  </a:t>
            </a:r>
            <a:r>
              <a:rPr kumimoji="0" lang="ru-RU" sz="1300" b="0" i="0" u="none" strike="noStrike" kern="0" cap="none" spc="0" normalizeH="0" baseline="0" noProof="0" dirty="0">
                <a:ln>
                  <a:noFill/>
                </a:ln>
                <a:solidFill>
                  <a:srgbClr val="FF0066"/>
                </a:solidFill>
                <a:effectLst/>
                <a:uLnTx/>
                <a:uFillTx/>
              </a:rPr>
              <a:t>BSU</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INP BSU</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JISSSP NASB</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NC PHEP BSU</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PMI NASB</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err="1">
                <a:ln>
                  <a:noFill/>
                </a:ln>
                <a:solidFill>
                  <a:srgbClr val="FF0066"/>
                </a:solidFill>
                <a:effectLst/>
                <a:uLnTx/>
                <a:uFillTx/>
              </a:rPr>
              <a:t>RIPChP</a:t>
            </a:r>
            <a:r>
              <a:rPr kumimoji="0" lang="ru-RU" sz="1300" b="0" i="0" u="none" strike="noStrike" kern="0" cap="none" spc="0" normalizeH="0" baseline="0" noProof="0" dirty="0">
                <a:ln>
                  <a:noFill/>
                </a:ln>
                <a:solidFill>
                  <a:srgbClr val="FF0066"/>
                </a:solidFill>
                <a:effectLst/>
                <a:uLnTx/>
                <a:uFillTx/>
              </a:rPr>
              <a:t> BSU (</a:t>
            </a:r>
            <a:r>
              <a:rPr kumimoji="0" lang="ru-RU" sz="1300" b="0" i="0" u="none" strike="noStrike" kern="0" cap="none" spc="0" normalizeH="0" baseline="0" noProof="0" dirty="0" err="1">
                <a:ln>
                  <a:noFill/>
                </a:ln>
                <a:solidFill>
                  <a:srgbClr val="FF0066"/>
                </a:solidFill>
                <a:effectLst/>
                <a:uLnTx/>
                <a:uFillTx/>
              </a:rPr>
              <a:t>Minsk</a:t>
            </a:r>
            <a:r>
              <a:rPr kumimoji="0" lang="ru-RU" sz="1300" b="0" i="0" u="none" strike="noStrike" kern="0" cap="none" spc="0" normalizeH="0" baseline="0" noProof="0" dirty="0">
                <a:ln>
                  <a:noFill/>
                </a:ln>
                <a:solidFill>
                  <a:srgbClr val="FF0066"/>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300" b="1" i="0" u="none" strike="noStrike" kern="0" cap="none" spc="0" normalizeH="0" baseline="0" noProof="0" dirty="0" err="1">
                <a:ln>
                  <a:noFill/>
                </a:ln>
                <a:solidFill>
                  <a:srgbClr val="FF0066"/>
                </a:solidFill>
                <a:effectLst/>
                <a:uLnTx/>
                <a:uFillTx/>
              </a:rPr>
              <a:t>Bulgaria</a:t>
            </a:r>
            <a:r>
              <a:rPr kumimoji="0" lang="ru-RU" sz="1300" b="0" i="0" u="none" strike="noStrike" kern="0" cap="none" spc="0" normalizeH="0" baseline="0" noProof="0" dirty="0">
                <a:ln>
                  <a:noFill/>
                </a:ln>
                <a:solidFill>
                  <a:srgbClr val="FF0066"/>
                </a:solidFill>
                <a:effectLst/>
                <a:uLnTx/>
                <a:uFillTx/>
              </a:rPr>
              <a:t>  - IMS BAS</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INRNE BAS</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ISSP BAS</a:t>
            </a:r>
            <a:r>
              <a:rPr kumimoji="0" lang="en-US" sz="1300" b="0" i="0" u="none" strike="noStrike" kern="0" cap="none" spc="0" normalizeH="0" baseline="0" noProof="0" dirty="0">
                <a:ln>
                  <a:noFill/>
                </a:ln>
                <a:solidFill>
                  <a:srgbClr val="FF0066"/>
                </a:solidFill>
                <a:effectLst/>
                <a:uLnTx/>
                <a:uFillTx/>
              </a:rPr>
              <a:t>, IE BAS</a:t>
            </a:r>
            <a:r>
              <a:rPr kumimoji="0" lang="ru-RU"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err="1">
                <a:ln>
                  <a:noFill/>
                </a:ln>
                <a:solidFill>
                  <a:srgbClr val="FF0066"/>
                </a:solidFill>
                <a:effectLst/>
                <a:uLnTx/>
                <a:uFillTx/>
              </a:rPr>
              <a:t>Sofia</a:t>
            </a:r>
            <a:r>
              <a:rPr kumimoji="0" lang="ru-RU" sz="1300" b="0" i="0" u="none" strike="noStrike" kern="0" cap="none" spc="0" normalizeH="0" baseline="0" noProof="0" dirty="0">
                <a:ln>
                  <a:noFill/>
                </a:ln>
                <a:solidFill>
                  <a:srgbClr val="FF0066"/>
                </a:solidFill>
                <a:effectLst/>
                <a:uLnTx/>
                <a:uFillTx/>
              </a:rPr>
              <a:t>)</a:t>
            </a:r>
            <a:r>
              <a:rPr kumimoji="0" lang="ru-RU" sz="1300" b="1" i="0" u="none" strike="noStrike" kern="0" cap="none" spc="0" normalizeH="0" baseline="0" noProof="0" dirty="0">
                <a:ln>
                  <a:noFill/>
                </a:ln>
                <a:solidFill>
                  <a:srgbClr val="FF0066"/>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300" b="1" i="0" u="none" strike="noStrike" kern="0" cap="none" spc="0" normalizeH="0" baseline="0" noProof="0" dirty="0" err="1">
                <a:ln>
                  <a:noFill/>
                </a:ln>
                <a:solidFill>
                  <a:srgbClr val="FF0066"/>
                </a:solidFill>
                <a:effectLst/>
                <a:uLnTx/>
                <a:uFillTx/>
              </a:rPr>
              <a:t>Czech</a:t>
            </a:r>
            <a:r>
              <a:rPr kumimoji="0" lang="ru-RU" sz="1300" b="1" i="0" u="none" strike="noStrike" kern="0" cap="none" spc="0" normalizeH="0" baseline="0" noProof="0" dirty="0">
                <a:ln>
                  <a:noFill/>
                </a:ln>
                <a:solidFill>
                  <a:srgbClr val="FF0066"/>
                </a:solidFill>
                <a:effectLst/>
                <a:uLnTx/>
                <a:uFillTx/>
              </a:rPr>
              <a:t> </a:t>
            </a:r>
            <a:r>
              <a:rPr kumimoji="0" lang="ru-RU" sz="1300" b="1" i="0" u="none" strike="noStrike" kern="0" cap="none" spc="0" normalizeH="0" baseline="0" noProof="0" dirty="0" err="1">
                <a:ln>
                  <a:noFill/>
                </a:ln>
                <a:solidFill>
                  <a:srgbClr val="FF0066"/>
                </a:solidFill>
                <a:effectLst/>
                <a:uLnTx/>
                <a:uFillTx/>
              </a:rPr>
              <a:t>Republic</a:t>
            </a:r>
            <a:r>
              <a:rPr kumimoji="0" lang="ru-RU" sz="1300" b="0" i="0" u="none" strike="noStrike" kern="0" cap="none" spc="0" normalizeH="0" baseline="0" noProof="0" dirty="0">
                <a:ln>
                  <a:noFill/>
                </a:ln>
                <a:solidFill>
                  <a:srgbClr val="FF0066"/>
                </a:solidFill>
                <a:effectLst/>
                <a:uLnTx/>
                <a:uFillTx/>
              </a:rPr>
              <a:t> </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CTU</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GPI ASCR</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IG ASCR</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IMMC ASCR</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IP ASCR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Prague</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NPI ASCR </a:t>
            </a:r>
            <a:r>
              <a:rPr kumimoji="0" lang="en-US" sz="1300" b="0" i="0" u="none" strike="noStrike" kern="0" cap="none" spc="0" normalizeH="0" baseline="0" noProof="0" dirty="0">
                <a:ln>
                  <a:noFill/>
                </a:ln>
                <a:solidFill>
                  <a:srgbClr val="FF0066"/>
                </a:solidFill>
                <a:effectLst/>
                <a:uLnTx/>
                <a:uFillTx/>
              </a:rPr>
              <a:t>(</a:t>
            </a:r>
            <a:r>
              <a:rPr kumimoji="0" lang="en-US" sz="1300" b="0" i="0" u="none" strike="noStrike" kern="0" cap="none" spc="0" normalizeH="0" baseline="0" noProof="0" dirty="0" err="1">
                <a:ln>
                  <a:noFill/>
                </a:ln>
                <a:solidFill>
                  <a:srgbClr val="FF0066"/>
                </a:solidFill>
                <a:effectLst/>
                <a:uLnTx/>
                <a:uFillTx/>
              </a:rPr>
              <a:t>Rez</a:t>
            </a:r>
            <a:r>
              <a:rPr kumimoji="0" lang="en-US" sz="1300" b="0" i="0" u="none" strike="noStrike" kern="0" cap="none" spc="0" normalizeH="0" baseline="0" noProof="0" dirty="0">
                <a:ln>
                  <a:noFill/>
                </a:ln>
                <a:solidFill>
                  <a:srgbClr val="FF0066"/>
                </a:solidFill>
                <a:effectLst/>
                <a:uLnTx/>
                <a:uFillTx/>
              </a:rPr>
              <a:t>)</a:t>
            </a:r>
            <a:endParaRPr kumimoji="0" lang="en-US" sz="1300" b="1" i="0" u="none" strike="noStrike" kern="0" cap="none" spc="0" normalizeH="0" baseline="0" noProof="0" dirty="0">
              <a:ln>
                <a:noFill/>
              </a:ln>
              <a:solidFill>
                <a:srgbClr val="FF0066"/>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006600"/>
                </a:solidFill>
                <a:effectLst/>
                <a:uLnTx/>
                <a:uFillTx/>
              </a:rPr>
              <a:t>Arab Republic of Egypt – </a:t>
            </a:r>
            <a:r>
              <a:rPr kumimoji="0" lang="en-US" sz="1300" i="0" u="none" strike="noStrike" kern="0" cap="none" spc="0" normalizeH="0" baseline="0" noProof="0" dirty="0">
                <a:ln>
                  <a:noFill/>
                </a:ln>
                <a:solidFill>
                  <a:srgbClr val="006600"/>
                </a:solidFill>
                <a:effectLst/>
                <a:uLnTx/>
                <a:uFillTx/>
              </a:rPr>
              <a:t>E</a:t>
            </a:r>
            <a:r>
              <a:rPr kumimoji="0" lang="en-US" sz="1300" b="0" i="0" u="none" strike="noStrike" kern="0" cap="none" spc="0" normalizeH="0" baseline="0" noProof="0" dirty="0">
                <a:ln>
                  <a:noFill/>
                </a:ln>
                <a:solidFill>
                  <a:srgbClr val="006600"/>
                </a:solidFill>
                <a:effectLst/>
                <a:uLnTx/>
                <a:uFillTx/>
              </a:rPr>
              <a:t>AEA, CU (Cairo)</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300" b="1" i="0" u="none" strike="noStrike" kern="0" cap="none" spc="0" normalizeH="0" baseline="0" noProof="0" dirty="0" err="1">
                <a:ln>
                  <a:noFill/>
                </a:ln>
                <a:solidFill>
                  <a:sysClr val="windowText" lastClr="000000"/>
                </a:solidFill>
                <a:effectLst/>
                <a:uLnTx/>
                <a:uFillTx/>
              </a:rPr>
              <a:t>Finland</a:t>
            </a:r>
            <a:r>
              <a:rPr kumimoji="0" lang="ru-RU" sz="1300" b="0" i="0" u="none" strike="noStrike" kern="0" cap="none" spc="0" normalizeH="0" baseline="0" noProof="0" dirty="0">
                <a:ln>
                  <a:noFill/>
                </a:ln>
                <a:solidFill>
                  <a:sysClr val="windowText" lastClr="000000"/>
                </a:solidFill>
                <a:effectLst/>
                <a:uLnTx/>
                <a:uFillTx/>
              </a:rPr>
              <a:t> </a:t>
            </a:r>
            <a:r>
              <a:rPr kumimoji="0" lang="en-US" sz="1300" b="0" i="0" u="none" strike="noStrike" kern="0" cap="none" spc="0" normalizeH="0" baseline="0" noProof="0" dirty="0">
                <a:ln>
                  <a:noFill/>
                </a:ln>
                <a:solidFill>
                  <a:sysClr val="windowText" lastClr="000000"/>
                </a:solidFill>
                <a:effectLst/>
                <a:uLnTx/>
                <a:uFillTx/>
              </a:rPr>
              <a:t>- </a:t>
            </a:r>
            <a:r>
              <a:rPr kumimoji="0" lang="ru-RU" sz="1300" b="0" i="0" u="none" strike="noStrike" kern="0" cap="none" spc="0" normalizeH="0" baseline="0" noProof="0" dirty="0">
                <a:ln>
                  <a:noFill/>
                </a:ln>
                <a:solidFill>
                  <a:sysClr val="windowText" lastClr="000000"/>
                </a:solidFill>
                <a:effectLst/>
                <a:uLnTx/>
                <a:uFillTx/>
              </a:rPr>
              <a:t>TRC </a:t>
            </a:r>
            <a:r>
              <a:rPr kumimoji="0" lang="en-US" sz="1300" b="0" i="0" u="none" strike="noStrike" kern="0" cap="none" spc="0" normalizeH="0" baseline="0" noProof="0" dirty="0">
                <a:ln>
                  <a:noFill/>
                </a:ln>
                <a:solidFill>
                  <a:sysClr val="windowText" lastClr="000000"/>
                </a:solidFill>
                <a:effectLst/>
                <a:uLnTx/>
                <a:uFillTx/>
              </a:rPr>
              <a:t>(</a:t>
            </a:r>
            <a:r>
              <a:rPr kumimoji="0" lang="ru-RU" sz="1300" b="0" i="0" u="none" strike="noStrike" kern="0" cap="none" spc="0" normalizeH="0" baseline="0" noProof="0" dirty="0" err="1">
                <a:ln>
                  <a:noFill/>
                </a:ln>
                <a:solidFill>
                  <a:sysClr val="windowText" lastClr="000000"/>
                </a:solidFill>
                <a:effectLst/>
                <a:uLnTx/>
                <a:uFillTx/>
              </a:rPr>
              <a:t>Espoo</a:t>
            </a:r>
            <a:r>
              <a:rPr kumimoji="0" lang="en-US" sz="1300" b="0" i="0" u="none" strike="noStrike" kern="0" cap="none" spc="0" normalizeH="0" baseline="0" noProof="0" dirty="0">
                <a:ln>
                  <a:noFill/>
                </a:ln>
                <a:solidFill>
                  <a:sysClr val="windowText" lastClr="000000"/>
                </a:solidFill>
                <a:effectLst/>
                <a:uLnTx/>
                <a:uFillTx/>
              </a:rPr>
              <a:t>)</a:t>
            </a:r>
            <a:endParaRPr kumimoji="0" lang="en-US" sz="1300" b="1" i="0" u="none" strike="noStrike" kern="0" cap="none" spc="0" normalizeH="0" baseline="0" noProof="0" dirty="0">
              <a:ln>
                <a:noFill/>
              </a:ln>
              <a:solidFill>
                <a:srgbClr val="FF0066"/>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1300" b="1" i="0" u="none" strike="noStrike" kern="0" cap="none" spc="0" normalizeH="0" baseline="0" noProof="0" dirty="0" err="1">
                <a:ln>
                  <a:noFill/>
                </a:ln>
                <a:solidFill>
                  <a:sysClr val="windowText" lastClr="000000"/>
                </a:solidFill>
                <a:effectLst/>
                <a:uLnTx/>
                <a:uFillTx/>
              </a:rPr>
              <a:t>France</a:t>
            </a:r>
            <a:r>
              <a:rPr kumimoji="0" lang="ru-RU" sz="1300" b="0" i="0" u="none" strike="noStrike" kern="0" cap="none" spc="0" normalizeH="0" baseline="0" noProof="0" dirty="0">
                <a:ln>
                  <a:noFill/>
                </a:ln>
                <a:solidFill>
                  <a:sysClr val="windowText" lastClr="000000"/>
                </a:solidFill>
                <a:effectLst/>
                <a:uLnTx/>
                <a:uFillTx/>
              </a:rPr>
              <a:t> </a:t>
            </a:r>
            <a:r>
              <a:rPr kumimoji="0" lang="en-US" sz="1300" b="0" i="0" u="none" strike="noStrike" kern="0" cap="none" spc="0" normalizeH="0" baseline="0" noProof="0" dirty="0">
                <a:ln>
                  <a:noFill/>
                </a:ln>
                <a:solidFill>
                  <a:sysClr val="windowText" lastClr="000000"/>
                </a:solidFill>
                <a:effectLst/>
                <a:uLnTx/>
                <a:uFillTx/>
              </a:rPr>
              <a:t> - </a:t>
            </a:r>
            <a:r>
              <a:rPr kumimoji="0" lang="ru-RU" sz="1300" b="0" i="0" u="none" strike="noStrike" kern="0" cap="none" spc="0" normalizeH="0" baseline="0" noProof="0" dirty="0">
                <a:ln>
                  <a:noFill/>
                </a:ln>
                <a:solidFill>
                  <a:sysClr val="windowText" lastClr="000000"/>
                </a:solidFill>
                <a:effectLst/>
                <a:uLnTx/>
                <a:uFillTx/>
              </a:rPr>
              <a:t>IBS</a:t>
            </a:r>
            <a:r>
              <a:rPr kumimoji="0" lang="en-US" sz="1300" b="0" i="0" u="none" strike="noStrike" kern="0" cap="none" spc="0" normalizeH="0" baseline="0" noProof="0" dirty="0">
                <a:ln>
                  <a:noFill/>
                </a:ln>
                <a:solidFill>
                  <a:sysClr val="windowText" lastClr="000000"/>
                </a:solidFill>
                <a:effectLst/>
                <a:uLnTx/>
                <a:uFillTx/>
              </a:rPr>
              <a:t>,</a:t>
            </a:r>
            <a:r>
              <a:rPr kumimoji="0" lang="ru-RU" sz="1300" b="0" i="0" u="none" strike="noStrike" kern="0" cap="none" spc="0" normalizeH="0" baseline="0" noProof="0" dirty="0">
                <a:ln>
                  <a:noFill/>
                </a:ln>
                <a:solidFill>
                  <a:sysClr val="windowText" lastClr="000000"/>
                </a:solidFill>
                <a:effectLst/>
                <a:uLnTx/>
                <a:uFillTx/>
              </a:rPr>
              <a:t> ILL </a:t>
            </a:r>
            <a:r>
              <a:rPr kumimoji="0" lang="en-US" sz="1300" b="0" i="0" u="none" strike="noStrike" kern="0" cap="none" spc="0" normalizeH="0" baseline="0" noProof="0" dirty="0">
                <a:ln>
                  <a:noFill/>
                </a:ln>
                <a:solidFill>
                  <a:sysClr val="windowText" lastClr="000000"/>
                </a:solidFill>
                <a:effectLst/>
                <a:uLnTx/>
                <a:uFillTx/>
              </a:rPr>
              <a:t>(</a:t>
            </a:r>
            <a:r>
              <a:rPr kumimoji="0" lang="ru-RU" sz="1300" b="0" i="0" u="none" strike="noStrike" kern="0" cap="none" spc="0" normalizeH="0" baseline="0" noProof="0" dirty="0" err="1">
                <a:ln>
                  <a:noFill/>
                </a:ln>
                <a:solidFill>
                  <a:sysClr val="windowText" lastClr="000000"/>
                </a:solidFill>
                <a:effectLst/>
                <a:uLnTx/>
                <a:uFillTx/>
              </a:rPr>
              <a:t>Grenoble</a:t>
            </a:r>
            <a:r>
              <a:rPr kumimoji="0" lang="en-US" sz="1300" b="0" i="0" u="none" strike="noStrike" kern="0" cap="none" spc="0" normalizeH="0" baseline="0" noProof="0" dirty="0">
                <a:ln>
                  <a:noFill/>
                </a:ln>
                <a:solidFill>
                  <a:sysClr val="windowText" lastClr="000000"/>
                </a:solidFill>
                <a:effectLst/>
                <a:uLnTx/>
                <a:uFillTx/>
              </a:rPr>
              <a:t>), </a:t>
            </a:r>
            <a:r>
              <a:rPr kumimoji="0" lang="ru-RU" sz="1300" b="0" i="0" u="none" strike="noStrike" kern="0" cap="none" spc="0" normalizeH="0" baseline="0" noProof="0" dirty="0">
                <a:ln>
                  <a:noFill/>
                </a:ln>
                <a:solidFill>
                  <a:sysClr val="windowText" lastClr="000000"/>
                </a:solidFill>
                <a:effectLst/>
                <a:uLnTx/>
                <a:uFillTx/>
              </a:rPr>
              <a:t>LAL </a:t>
            </a:r>
            <a:r>
              <a:rPr kumimoji="0" lang="en-US" sz="1300" b="0" i="0" u="none" strike="noStrike" kern="0" cap="none" spc="0" normalizeH="0" baseline="0" noProof="0" dirty="0">
                <a:ln>
                  <a:noFill/>
                </a:ln>
                <a:solidFill>
                  <a:sysClr val="windowText" lastClr="000000"/>
                </a:solidFill>
                <a:effectLst/>
                <a:uLnTx/>
                <a:uFillTx/>
              </a:rPr>
              <a:t>(</a:t>
            </a:r>
            <a:r>
              <a:rPr kumimoji="0" lang="en-US" sz="1300" b="0" i="0" u="none" strike="noStrike" kern="0" cap="none" spc="0" normalizeH="0" baseline="0" noProof="0" dirty="0" err="1">
                <a:ln>
                  <a:noFill/>
                </a:ln>
                <a:solidFill>
                  <a:sysClr val="windowText" lastClr="000000"/>
                </a:solidFill>
                <a:effectLst/>
                <a:uLnTx/>
                <a:uFillTx/>
              </a:rPr>
              <a:t>Orsay</a:t>
            </a:r>
            <a:r>
              <a:rPr kumimoji="0" lang="en-US" sz="1300" b="0" i="0" u="none" strike="noStrike" kern="0" cap="none" spc="0" normalizeH="0" baseline="0" noProof="0" dirty="0">
                <a:ln>
                  <a:noFill/>
                </a:ln>
                <a:solidFill>
                  <a:sysClr val="windowText" lastClr="000000"/>
                </a:solidFill>
                <a:effectLst/>
                <a:uLnTx/>
                <a:uFillTx/>
              </a:rPr>
              <a:t>), LLB (</a:t>
            </a:r>
            <a:r>
              <a:rPr kumimoji="0" lang="en-US" sz="1300" b="0" i="0" u="none" strike="noStrike" kern="0" cap="none" spc="0" normalizeH="0" baseline="0" noProof="0" dirty="0" err="1">
                <a:ln>
                  <a:noFill/>
                </a:ln>
                <a:solidFill>
                  <a:sysClr val="windowText" lastClr="000000"/>
                </a:solidFill>
                <a:effectLst/>
                <a:uLnTx/>
                <a:uFillTx/>
              </a:rPr>
              <a:t>Saclay</a:t>
            </a:r>
            <a:r>
              <a:rPr kumimoji="0" lang="en-US" sz="1300" b="0" i="0" u="none" strike="noStrike" kern="0" cap="none" spc="0" normalizeH="0" baseline="0" noProof="0" dirty="0">
                <a:ln>
                  <a:noFill/>
                </a:ln>
                <a:solidFill>
                  <a:sysClr val="windowText" lastClr="000000"/>
                </a:solidFill>
                <a:effectLst/>
                <a:uLnTx/>
                <a:uFillTx/>
              </a:rPr>
              <a:t>)</a:t>
            </a:r>
            <a:endParaRPr kumimoji="0" lang="en-US" sz="1300" b="1" i="0" u="none" strike="noStrike" kern="0" cap="none" spc="0" normalizeH="0" baseline="0" noProof="0" dirty="0">
              <a:ln>
                <a:noFill/>
              </a:ln>
              <a:solidFill>
                <a:srgbClr val="FF0066"/>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1300" b="1" i="0" u="none" strike="noStrike" kern="0" cap="none" spc="0" normalizeH="0" baseline="0" noProof="0" dirty="0" err="1">
                <a:ln>
                  <a:noFill/>
                </a:ln>
                <a:solidFill>
                  <a:srgbClr val="006600"/>
                </a:solidFill>
                <a:effectLst/>
                <a:uLnTx/>
                <a:uFillTx/>
              </a:rPr>
              <a:t>German</a:t>
            </a:r>
            <a:r>
              <a:rPr kumimoji="0" lang="en-US" sz="1300" b="1" i="0" u="none" strike="noStrike" kern="0" cap="none" spc="0" normalizeH="0" baseline="0" noProof="0" dirty="0">
                <a:ln>
                  <a:noFill/>
                </a:ln>
                <a:solidFill>
                  <a:srgbClr val="006600"/>
                </a:solidFill>
                <a:effectLst/>
                <a:uLnTx/>
                <a:uFillTx/>
              </a:rPr>
              <a:t>y -</a:t>
            </a:r>
            <a:r>
              <a:rPr kumimoji="0" lang="en-US" sz="1300" b="0" i="0" u="none" strike="noStrike" kern="0" cap="none" spc="0" normalizeH="0" baseline="0" noProof="0" dirty="0">
                <a:ln>
                  <a:noFill/>
                </a:ln>
                <a:solidFill>
                  <a:srgbClr val="006600"/>
                </a:solidFill>
                <a:effectLst/>
                <a:uLnTx/>
                <a:uFillTx/>
              </a:rPr>
              <a:t> </a:t>
            </a:r>
            <a:r>
              <a:rPr kumimoji="0" lang="ru-RU" sz="1300" b="0" i="0" u="none" strike="noStrike" kern="0" cap="none" spc="0" normalizeH="0" baseline="0" noProof="0" dirty="0">
                <a:ln>
                  <a:noFill/>
                </a:ln>
                <a:solidFill>
                  <a:srgbClr val="006600"/>
                </a:solidFill>
                <a:effectLst/>
                <a:uLnTx/>
                <a:uFillTx/>
              </a:rPr>
              <a:t>H</a:t>
            </a:r>
            <a:r>
              <a:rPr kumimoji="0" lang="en-US" sz="1300" b="0" i="0" u="none" strike="noStrike" kern="0" cap="none" spc="0" normalizeH="0" baseline="0" noProof="0" dirty="0">
                <a:ln>
                  <a:noFill/>
                </a:ln>
                <a:solidFill>
                  <a:srgbClr val="006600"/>
                </a:solidFill>
                <a:effectLst/>
                <a:uLnTx/>
                <a:uFillTx/>
              </a:rPr>
              <a:t>ZB</a:t>
            </a:r>
            <a:r>
              <a:rPr kumimoji="0" lang="ru-RU" sz="1300" b="0" i="0" u="none" strike="noStrike" kern="0" cap="none" spc="0" normalizeH="0" baseline="0" noProof="0" dirty="0">
                <a:ln>
                  <a:noFill/>
                </a:ln>
                <a:solidFill>
                  <a:srgbClr val="006600"/>
                </a:solidFill>
                <a:effectLst/>
                <a:uLnTx/>
                <a:uFillTx/>
              </a:rPr>
              <a:t> </a:t>
            </a:r>
            <a:r>
              <a:rPr kumimoji="0" lang="en-US" sz="1300" b="0" i="0" u="none" strike="noStrike" kern="0" cap="none" spc="0" normalizeH="0" baseline="0" noProof="0" dirty="0">
                <a:ln>
                  <a:noFill/>
                </a:ln>
                <a:solidFill>
                  <a:srgbClr val="006600"/>
                </a:solidFill>
                <a:effectLst/>
                <a:uLnTx/>
                <a:uFillTx/>
              </a:rPr>
              <a:t>(</a:t>
            </a:r>
            <a:r>
              <a:rPr kumimoji="0" lang="ru-RU" sz="1300" b="0" i="0" u="none" strike="noStrike" kern="0" cap="none" spc="0" normalizeH="0" baseline="0" noProof="0" dirty="0" err="1">
                <a:ln>
                  <a:noFill/>
                </a:ln>
                <a:solidFill>
                  <a:srgbClr val="006600"/>
                </a:solidFill>
                <a:effectLst/>
                <a:uLnTx/>
                <a:uFillTx/>
              </a:rPr>
              <a:t>Berlin</a:t>
            </a:r>
            <a:r>
              <a:rPr kumimoji="0" lang="en-US" sz="1300" b="0" i="0" u="none" strike="noStrike" kern="0" cap="none" spc="0" normalizeH="0" baseline="0" noProof="0" dirty="0">
                <a:ln>
                  <a:noFill/>
                </a:ln>
                <a:solidFill>
                  <a:srgbClr val="006600"/>
                </a:solidFill>
                <a:effectLst/>
                <a:uLnTx/>
                <a:uFillTx/>
              </a:rPr>
              <a:t>), Univ. (Bayreuth), </a:t>
            </a:r>
            <a:r>
              <a:rPr kumimoji="0" lang="ru-RU" sz="1300" b="0" i="0" u="none" strike="noStrike" kern="0" cap="none" spc="0" normalizeH="0" baseline="0" noProof="0" dirty="0">
                <a:ln>
                  <a:noFill/>
                </a:ln>
                <a:solidFill>
                  <a:srgbClr val="006600"/>
                </a:solidFill>
                <a:effectLst/>
                <a:uLnTx/>
                <a:uFillTx/>
              </a:rPr>
              <a:t>RUB </a:t>
            </a:r>
            <a:r>
              <a:rPr kumimoji="0" lang="en-US" sz="1300" b="0" i="0" u="none" strike="noStrike" kern="0" cap="none" spc="0" normalizeH="0" baseline="0" noProof="0" dirty="0">
                <a:ln>
                  <a:noFill/>
                </a:ln>
                <a:solidFill>
                  <a:srgbClr val="006600"/>
                </a:solidFill>
                <a:effectLst/>
                <a:uLnTx/>
                <a:uFillTx/>
              </a:rPr>
              <a:t>(</a:t>
            </a:r>
            <a:r>
              <a:rPr kumimoji="0" lang="ru-RU" sz="1300" b="0" i="0" u="none" strike="noStrike" kern="0" cap="none" spc="0" normalizeH="0" baseline="0" noProof="0" dirty="0" err="1">
                <a:ln>
                  <a:noFill/>
                </a:ln>
                <a:solidFill>
                  <a:srgbClr val="006600"/>
                </a:solidFill>
                <a:effectLst/>
                <a:uLnTx/>
                <a:uFillTx/>
              </a:rPr>
              <a:t>Bochum</a:t>
            </a:r>
            <a:r>
              <a:rPr kumimoji="0" lang="en-US" sz="1300" b="0" i="0" u="none" strike="noStrike" kern="0" cap="none" spc="0" normalizeH="0" baseline="0" noProof="0" dirty="0">
                <a:ln>
                  <a:noFill/>
                </a:ln>
                <a:solidFill>
                  <a:srgbClr val="006600"/>
                </a:solidFill>
                <a:effectLst/>
                <a:uLnTx/>
                <a:uFillTx/>
              </a:rPr>
              <a:t>), </a:t>
            </a:r>
            <a:r>
              <a:rPr kumimoji="0" lang="ru-RU" sz="1300" b="0" i="0" u="none" strike="noStrike" kern="0" cap="none" spc="0" normalizeH="0" baseline="0" noProof="0" dirty="0">
                <a:ln>
                  <a:noFill/>
                </a:ln>
                <a:solidFill>
                  <a:srgbClr val="006600"/>
                </a:solidFill>
                <a:effectLst/>
                <a:uLnTx/>
                <a:uFillTx/>
              </a:rPr>
              <a:t>TU </a:t>
            </a:r>
            <a:r>
              <a:rPr kumimoji="0" lang="en-US" sz="1300" b="0" i="0" u="none" strike="noStrike" kern="0" cap="none" spc="0" normalizeH="0" baseline="0" noProof="0" dirty="0">
                <a:ln>
                  <a:noFill/>
                </a:ln>
                <a:solidFill>
                  <a:srgbClr val="006600"/>
                </a:solidFill>
                <a:effectLst/>
                <a:uLnTx/>
                <a:uFillTx/>
              </a:rPr>
              <a:t>(</a:t>
            </a:r>
            <a:r>
              <a:rPr kumimoji="0" lang="ru-RU" sz="1300" b="0" i="0" u="none" strike="noStrike" kern="0" cap="none" spc="0" normalizeH="0" baseline="0" noProof="0" dirty="0" err="1">
                <a:ln>
                  <a:noFill/>
                </a:ln>
                <a:solidFill>
                  <a:srgbClr val="006600"/>
                </a:solidFill>
                <a:effectLst/>
                <a:uLnTx/>
                <a:uFillTx/>
              </a:rPr>
              <a:t>Darmstadt</a:t>
            </a:r>
            <a:r>
              <a:rPr kumimoji="0" lang="en-US" sz="1300" b="0" i="0" u="none" strike="noStrike" kern="0" cap="none" spc="0" normalizeH="0" baseline="0" noProof="0" dirty="0">
                <a:ln>
                  <a:noFill/>
                </a:ln>
                <a:solidFill>
                  <a:srgbClr val="006600"/>
                </a:solidFill>
                <a:effectLst/>
                <a:uLnTx/>
                <a:uFillTx/>
              </a:rPr>
              <a:t>), TU (Dortmund), </a:t>
            </a:r>
            <a:r>
              <a:rPr kumimoji="0" lang="ru-RU" sz="1300" b="0" i="0" u="none" strike="noStrike" kern="0" cap="none" spc="0" normalizeH="0" baseline="0" noProof="0" dirty="0">
                <a:ln>
                  <a:noFill/>
                </a:ln>
                <a:solidFill>
                  <a:srgbClr val="006600"/>
                </a:solidFill>
                <a:effectLst/>
                <a:uLnTx/>
                <a:uFillTx/>
              </a:rPr>
              <a:t>IZFP </a:t>
            </a:r>
            <a:r>
              <a:rPr kumimoji="0" lang="en-US" sz="1300" b="0" i="0" u="none" strike="noStrike" kern="0" cap="none" spc="0" normalizeH="0" baseline="0" noProof="0" dirty="0">
                <a:ln>
                  <a:noFill/>
                </a:ln>
                <a:solidFill>
                  <a:srgbClr val="006600"/>
                </a:solidFill>
                <a:effectLst/>
                <a:uLnTx/>
                <a:uFillTx/>
              </a:rPr>
              <a:t>(Dresden), T</a:t>
            </a:r>
            <a:r>
              <a:rPr kumimoji="0" lang="ru-RU" sz="1300" b="0" i="0" u="none" strike="noStrike" kern="0" cap="none" spc="0" normalizeH="0" baseline="0" noProof="0" dirty="0">
                <a:ln>
                  <a:noFill/>
                </a:ln>
                <a:solidFill>
                  <a:srgbClr val="006600"/>
                </a:solidFill>
                <a:effectLst/>
                <a:uLnTx/>
                <a:uFillTx/>
              </a:rPr>
              <a:t>U</a:t>
            </a:r>
            <a:r>
              <a:rPr kumimoji="0" lang="en-US" sz="1300" b="0" i="0" u="none" strike="noStrike" kern="0" cap="none" spc="0" normalizeH="0" baseline="0" noProof="0" dirty="0">
                <a:ln>
                  <a:noFill/>
                </a:ln>
                <a:solidFill>
                  <a:srgbClr val="006600"/>
                </a:solidFill>
                <a:effectLst/>
                <a:uLnTx/>
                <a:uFillTx/>
              </a:rPr>
              <a:t> BAF</a:t>
            </a:r>
            <a:r>
              <a:rPr kumimoji="0" lang="ru-RU" sz="1300" b="0" i="0" u="none" strike="noStrike" kern="0" cap="none" spc="0" normalizeH="0" baseline="0" noProof="0" dirty="0">
                <a:ln>
                  <a:noFill/>
                </a:ln>
                <a:solidFill>
                  <a:srgbClr val="006600"/>
                </a:solidFill>
                <a:effectLst/>
                <a:uLnTx/>
                <a:uFillTx/>
              </a:rPr>
              <a:t> </a:t>
            </a:r>
            <a:r>
              <a:rPr kumimoji="0" lang="en-US" sz="1300" b="0" i="0" u="none" strike="noStrike" kern="0" cap="none" spc="0" normalizeH="0" baseline="0" noProof="0" dirty="0">
                <a:ln>
                  <a:noFill/>
                </a:ln>
                <a:solidFill>
                  <a:srgbClr val="006600"/>
                </a:solidFill>
                <a:effectLst/>
                <a:uLnTx/>
                <a:uFillTx/>
              </a:rPr>
              <a:t>(Freiburg), Univ. (</a:t>
            </a:r>
            <a:r>
              <a:rPr kumimoji="0" lang="en-US" sz="1300" b="0" i="0" u="none" strike="noStrike" kern="0" cap="none" spc="0" normalizeH="0" baseline="0" noProof="0" dirty="0" err="1">
                <a:ln>
                  <a:noFill/>
                </a:ln>
                <a:solidFill>
                  <a:srgbClr val="006600"/>
                </a:solidFill>
                <a:effectLst/>
                <a:uLnTx/>
                <a:uFillTx/>
              </a:rPr>
              <a:t>Goettingen</a:t>
            </a:r>
            <a:r>
              <a:rPr kumimoji="0" lang="en-US" sz="1300" b="0" i="0" u="none" strike="noStrike" kern="0" cap="none" spc="0" normalizeH="0" baseline="0" noProof="0" dirty="0">
                <a:ln>
                  <a:noFill/>
                </a:ln>
                <a:solidFill>
                  <a:srgbClr val="006600"/>
                </a:solidFill>
                <a:effectLst/>
                <a:uLnTx/>
                <a:uFillTx/>
              </a:rPr>
              <a:t>), MLU (Halle), </a:t>
            </a:r>
            <a:r>
              <a:rPr kumimoji="0" lang="ru-RU" sz="1300" b="0" i="0" u="none" strike="noStrike" kern="0" cap="none" spc="0" normalizeH="0" baseline="0" noProof="0" dirty="0">
                <a:ln>
                  <a:noFill/>
                </a:ln>
                <a:solidFill>
                  <a:srgbClr val="006600"/>
                </a:solidFill>
                <a:effectLst/>
                <a:uLnTx/>
                <a:uFillTx/>
              </a:rPr>
              <a:t>DESY </a:t>
            </a:r>
            <a:r>
              <a:rPr kumimoji="0" lang="en-US" sz="1300" b="0" i="0" u="none" strike="noStrike" kern="0" cap="none" spc="0" normalizeH="0" baseline="0" noProof="0" dirty="0">
                <a:ln>
                  <a:noFill/>
                </a:ln>
                <a:solidFill>
                  <a:srgbClr val="006600"/>
                </a:solidFill>
                <a:effectLst/>
                <a:uLnTx/>
                <a:uFillTx/>
              </a:rPr>
              <a:t>(Hamburg), </a:t>
            </a:r>
            <a:r>
              <a:rPr kumimoji="0" lang="ru-RU" sz="1300" b="0" i="0" u="none" strike="noStrike" kern="0" cap="none" spc="0" normalizeH="0" baseline="0" noProof="0" dirty="0">
                <a:ln>
                  <a:noFill/>
                </a:ln>
                <a:solidFill>
                  <a:srgbClr val="006600"/>
                </a:solidFill>
                <a:effectLst/>
                <a:uLnTx/>
                <a:uFillTx/>
              </a:rPr>
              <a:t>FZJ </a:t>
            </a:r>
            <a:r>
              <a:rPr kumimoji="0" lang="en-US" sz="1300" b="0" i="0" u="none" strike="noStrike" kern="0" cap="none" spc="0" normalizeH="0" baseline="0" noProof="0" dirty="0">
                <a:ln>
                  <a:noFill/>
                </a:ln>
                <a:solidFill>
                  <a:srgbClr val="006600"/>
                </a:solidFill>
                <a:effectLst/>
                <a:uLnTx/>
                <a:uFillTx/>
              </a:rPr>
              <a:t>(</a:t>
            </a:r>
            <a:r>
              <a:rPr kumimoji="0" lang="en-US" sz="1300" b="0" i="0" u="none" strike="noStrike" kern="0" cap="none" spc="0" normalizeH="0" baseline="0" noProof="0" dirty="0" err="1">
                <a:ln>
                  <a:noFill/>
                </a:ln>
                <a:solidFill>
                  <a:srgbClr val="006600"/>
                </a:solidFill>
                <a:effectLst/>
                <a:uLnTx/>
                <a:uFillTx/>
              </a:rPr>
              <a:t>Julich</a:t>
            </a:r>
            <a:r>
              <a:rPr kumimoji="0" lang="en-US" sz="1300" b="0" i="0" u="none" strike="noStrike" kern="0" cap="none" spc="0" normalizeH="0" baseline="0" noProof="0" dirty="0">
                <a:ln>
                  <a:noFill/>
                </a:ln>
                <a:solidFill>
                  <a:srgbClr val="006600"/>
                </a:solidFill>
                <a:effectLst/>
                <a:uLnTx/>
                <a:uFillTx/>
              </a:rPr>
              <a:t>), KIT (Karlsruhe), </a:t>
            </a:r>
            <a:r>
              <a:rPr kumimoji="0" lang="ru-RU" sz="1300" b="0" i="0" u="none" strike="noStrike" kern="0" cap="none" spc="0" normalizeH="0" baseline="0" noProof="0" dirty="0">
                <a:ln>
                  <a:noFill/>
                </a:ln>
                <a:solidFill>
                  <a:srgbClr val="006600"/>
                </a:solidFill>
                <a:effectLst/>
                <a:uLnTx/>
                <a:uFillTx/>
              </a:rPr>
              <a:t>CAU</a:t>
            </a:r>
            <a:r>
              <a:rPr kumimoji="0" lang="en-US" sz="1300" b="0" i="0" u="none" strike="noStrike" kern="0" cap="none" spc="0" normalizeH="0" baseline="0" noProof="0" dirty="0">
                <a:ln>
                  <a:noFill/>
                </a:ln>
                <a:solidFill>
                  <a:srgbClr val="006600"/>
                </a:solidFill>
                <a:effectLst/>
                <a:uLnTx/>
                <a:uFillTx/>
              </a:rPr>
              <a:t>, IFM-GEOMAR</a:t>
            </a:r>
            <a:r>
              <a:rPr kumimoji="0" lang="ru-RU" sz="1300" b="0" i="0" u="none" strike="noStrike" kern="0" cap="none" spc="0" normalizeH="0" baseline="0" noProof="0" dirty="0">
                <a:ln>
                  <a:noFill/>
                </a:ln>
                <a:solidFill>
                  <a:srgbClr val="006600"/>
                </a:solidFill>
                <a:effectLst/>
                <a:uLnTx/>
                <a:uFillTx/>
              </a:rPr>
              <a:t> </a:t>
            </a:r>
            <a:r>
              <a:rPr kumimoji="0" lang="en-US" sz="1300" b="0" i="0" u="none" strike="noStrike" kern="0" cap="none" spc="0" normalizeH="0" baseline="0" noProof="0" dirty="0">
                <a:ln>
                  <a:noFill/>
                </a:ln>
                <a:solidFill>
                  <a:srgbClr val="006600"/>
                </a:solidFill>
                <a:effectLst/>
                <a:uLnTx/>
                <a:uFillTx/>
              </a:rPr>
              <a:t>(Kiel), </a:t>
            </a:r>
            <a:r>
              <a:rPr kumimoji="0" lang="ru-RU" sz="1300" b="0" i="0" u="none" strike="noStrike" kern="0" cap="none" spc="0" normalizeH="0" baseline="0" noProof="0" dirty="0" err="1">
                <a:ln>
                  <a:noFill/>
                </a:ln>
                <a:solidFill>
                  <a:srgbClr val="006600"/>
                </a:solidFill>
                <a:effectLst/>
                <a:uLnTx/>
                <a:uFillTx/>
              </a:rPr>
              <a:t>Univ</a:t>
            </a:r>
            <a:r>
              <a:rPr kumimoji="0" lang="ru-RU" sz="1300" b="0" i="0" u="none" strike="noStrike" kern="0" cap="none" spc="0" normalizeH="0" baseline="0" noProof="0" dirty="0">
                <a:ln>
                  <a:noFill/>
                </a:ln>
                <a:solidFill>
                  <a:srgbClr val="006600"/>
                </a:solidFill>
                <a:effectLst/>
                <a:uLnTx/>
                <a:uFillTx/>
              </a:rPr>
              <a:t>. </a:t>
            </a:r>
            <a:r>
              <a:rPr kumimoji="0" lang="en-US" sz="1300" b="0" i="0" u="none" strike="noStrike" kern="0" cap="none" spc="0" normalizeH="0" baseline="0" noProof="0" dirty="0">
                <a:ln>
                  <a:noFill/>
                </a:ln>
                <a:solidFill>
                  <a:srgbClr val="006600"/>
                </a:solidFill>
                <a:effectLst/>
                <a:uLnTx/>
                <a:uFillTx/>
              </a:rPr>
              <a:t>(Leipzig), Univ. (Rostock), MPI-FKF (Stuttgart)</a:t>
            </a:r>
            <a:endParaRPr kumimoji="0" lang="en-US" sz="1300" b="1" i="0" u="none" strike="noStrike" kern="0" cap="none" spc="0" normalizeH="0" baseline="0" noProof="0" dirty="0">
              <a:ln>
                <a:noFill/>
              </a:ln>
              <a:solidFill>
                <a:srgbClr val="0066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1300" b="1" i="0" u="none" strike="noStrike" kern="0" cap="none" spc="0" normalizeH="0" baseline="0" noProof="0" dirty="0" err="1">
                <a:ln>
                  <a:noFill/>
                </a:ln>
                <a:solidFill>
                  <a:srgbClr val="006600"/>
                </a:solidFill>
                <a:effectLst/>
                <a:uLnTx/>
                <a:uFillTx/>
              </a:rPr>
              <a:t>Hungary</a:t>
            </a:r>
            <a:r>
              <a:rPr kumimoji="0" lang="ru-RU" sz="1300" b="0" i="0" u="none" strike="noStrike" kern="0" cap="none" spc="0" normalizeH="0" baseline="0" noProof="0" dirty="0">
                <a:ln>
                  <a:noFill/>
                </a:ln>
                <a:solidFill>
                  <a:srgbClr val="006600"/>
                </a:solidFill>
                <a:effectLst/>
                <a:uLnTx/>
                <a:uFillTx/>
              </a:rPr>
              <a:t> </a:t>
            </a:r>
            <a:r>
              <a:rPr kumimoji="0" lang="en-US" sz="1300" b="0" i="0" u="none" strike="noStrike" kern="0" cap="none" spc="0" normalizeH="0" baseline="0" noProof="0" dirty="0">
                <a:ln>
                  <a:noFill/>
                </a:ln>
                <a:solidFill>
                  <a:srgbClr val="006600"/>
                </a:solidFill>
                <a:effectLst/>
                <a:uLnTx/>
                <a:uFillTx/>
              </a:rPr>
              <a:t>– </a:t>
            </a:r>
            <a:r>
              <a:rPr lang="en-US" sz="1300" kern="0" dirty="0">
                <a:solidFill>
                  <a:srgbClr val="006600"/>
                </a:solidFill>
              </a:rPr>
              <a:t>Wigner RCP</a:t>
            </a:r>
            <a:r>
              <a:rPr kumimoji="0" lang="ru-RU" sz="1300" b="0" i="0" u="none" strike="noStrike" kern="0" cap="none" spc="0" normalizeH="0" baseline="0" noProof="0" dirty="0">
                <a:ln>
                  <a:noFill/>
                </a:ln>
                <a:solidFill>
                  <a:srgbClr val="006600"/>
                </a:solidFill>
                <a:effectLst/>
                <a:uLnTx/>
                <a:uFillTx/>
              </a:rPr>
              <a:t> </a:t>
            </a:r>
            <a:r>
              <a:rPr kumimoji="0" lang="en-US" sz="1300" b="0" i="0" u="none" strike="noStrike" kern="0" cap="none" spc="0" normalizeH="0" baseline="0" noProof="0" dirty="0">
                <a:ln>
                  <a:noFill/>
                </a:ln>
                <a:solidFill>
                  <a:srgbClr val="006600"/>
                </a:solidFill>
                <a:effectLst/>
                <a:uLnTx/>
                <a:uFillTx/>
              </a:rPr>
              <a:t>(Budapest), US (Szeged)</a:t>
            </a:r>
            <a:endParaRPr kumimoji="0" lang="en-US" sz="1300" b="1" i="0" u="none" strike="noStrike" kern="0" cap="none" spc="0" normalizeH="0" baseline="0" noProof="0" dirty="0">
              <a:ln>
                <a:noFill/>
              </a:ln>
              <a:solidFill>
                <a:srgbClr val="0066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FF0066"/>
                </a:solidFill>
                <a:effectLst/>
                <a:uLnTx/>
                <a:uFillTx/>
              </a:rPr>
              <a:t>Kazakhstan </a:t>
            </a:r>
            <a:r>
              <a:rPr kumimoji="0" lang="en-US" sz="1300" i="0" u="none" strike="noStrike" kern="0" cap="none" spc="0" normalizeH="0" baseline="0" noProof="0" dirty="0">
                <a:ln>
                  <a:noFill/>
                </a:ln>
                <a:solidFill>
                  <a:srgbClr val="FF0066"/>
                </a:solidFill>
                <a:effectLst/>
                <a:uLnTx/>
                <a:uFillTx/>
              </a:rPr>
              <a:t>– INP (Almaty), </a:t>
            </a:r>
            <a:r>
              <a:rPr lang="en-US" sz="1300" kern="0" dirty="0">
                <a:solidFill>
                  <a:srgbClr val="FF0066"/>
                </a:solidFill>
              </a:rPr>
              <a:t>RII (</a:t>
            </a:r>
            <a:r>
              <a:rPr lang="en-US" sz="1300" kern="0" dirty="0" err="1">
                <a:solidFill>
                  <a:srgbClr val="FF0066"/>
                </a:solidFill>
              </a:rPr>
              <a:t>Rudny</a:t>
            </a:r>
            <a:r>
              <a:rPr lang="en-US" sz="1300" kern="0" dirty="0">
                <a:solidFill>
                  <a:srgbClr val="FF0066"/>
                </a:solidFill>
              </a:rPr>
              <a:t>)</a:t>
            </a:r>
            <a:endParaRPr kumimoji="0" lang="en-US" sz="1300" i="0" u="none" strike="noStrike" kern="0" cap="none" spc="0" normalizeH="0" baseline="0" noProof="0" dirty="0">
              <a:ln>
                <a:noFill/>
              </a:ln>
              <a:solidFill>
                <a:srgbClr val="FF0066"/>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1300" b="1" i="0" u="none" strike="noStrike" kern="0" cap="none" spc="0" normalizeH="0" baseline="0" noProof="0" dirty="0" err="1">
                <a:ln>
                  <a:noFill/>
                </a:ln>
                <a:solidFill>
                  <a:sysClr val="windowText" lastClr="000000"/>
                </a:solidFill>
                <a:effectLst/>
                <a:uLnTx/>
                <a:uFillTx/>
              </a:rPr>
              <a:t>Japan</a:t>
            </a:r>
            <a:r>
              <a:rPr kumimoji="0" lang="ru-RU" sz="1300" b="0" i="0" u="none" strike="noStrike" kern="0" cap="none" spc="0" normalizeH="0" baseline="0" noProof="0" dirty="0">
                <a:ln>
                  <a:noFill/>
                </a:ln>
                <a:solidFill>
                  <a:sysClr val="windowText" lastClr="000000"/>
                </a:solidFill>
                <a:effectLst/>
                <a:uLnTx/>
                <a:uFillTx/>
              </a:rPr>
              <a:t> </a:t>
            </a:r>
            <a:r>
              <a:rPr kumimoji="0" lang="en-US" sz="1300" b="0" i="0" u="none" strike="noStrike" kern="0" cap="none" spc="0" normalizeH="0" baseline="0" noProof="0" dirty="0">
                <a:ln>
                  <a:noFill/>
                </a:ln>
                <a:solidFill>
                  <a:sysClr val="windowText" lastClr="000000"/>
                </a:solidFill>
                <a:effectLst/>
                <a:uLnTx/>
                <a:uFillTx/>
              </a:rPr>
              <a:t>– </a:t>
            </a:r>
            <a:r>
              <a:rPr lang="en-US" sz="1300" kern="0" noProof="0" dirty="0">
                <a:solidFill>
                  <a:sysClr val="windowText" lastClr="000000"/>
                </a:solidFill>
              </a:rPr>
              <a:t>Shinshu Univ.</a:t>
            </a:r>
            <a:r>
              <a:rPr kumimoji="0" lang="ru-RU" sz="1300" b="0" i="0" u="none" strike="noStrike" kern="0" cap="none" spc="0" normalizeH="0" baseline="0" noProof="0" dirty="0">
                <a:ln>
                  <a:noFill/>
                </a:ln>
                <a:solidFill>
                  <a:sysClr val="windowText" lastClr="000000"/>
                </a:solidFill>
                <a:effectLst/>
                <a:uLnTx/>
                <a:uFillTx/>
              </a:rPr>
              <a:t> </a:t>
            </a:r>
            <a:r>
              <a:rPr kumimoji="0" lang="en-US" sz="1300" b="0" i="0" u="none" strike="noStrike" kern="0" cap="none" spc="0" normalizeH="0" baseline="0" noProof="0" dirty="0">
                <a:ln>
                  <a:noFill/>
                </a:ln>
                <a:solidFill>
                  <a:sysClr val="windowText" lastClr="000000"/>
                </a:solidFill>
                <a:effectLst/>
                <a:uLnTx/>
                <a:uFillTx/>
              </a:rPr>
              <a:t>(Nagano), Keio Univ. (Minato)</a:t>
            </a:r>
            <a:endParaRPr kumimoji="0" lang="en-US" sz="1300" b="1"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ysClr val="windowText" lastClr="000000"/>
                </a:solidFill>
                <a:effectLst/>
                <a:uLnTx/>
                <a:uFillTx/>
              </a:rPr>
              <a:t>India - </a:t>
            </a:r>
            <a:r>
              <a:rPr lang="en-US" sz="1300" dirty="0"/>
              <a:t>Amity U</a:t>
            </a:r>
            <a:r>
              <a:rPr lang="ru-RU" sz="1300" dirty="0"/>
              <a:t>.</a:t>
            </a:r>
            <a:r>
              <a:rPr lang="en-US" sz="1300" dirty="0"/>
              <a:t> (</a:t>
            </a:r>
            <a:r>
              <a:rPr lang="en-US" sz="1300" dirty="0" err="1"/>
              <a:t>Pancheyon</a:t>
            </a:r>
            <a:r>
              <a:rPr lang="en-US" sz="1300" dirty="0"/>
              <a:t>)</a:t>
            </a:r>
            <a:endParaRPr kumimoji="0" lang="en-US" sz="1300" b="1"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1300" b="1" i="0" u="none" strike="noStrike" kern="0" cap="none" spc="0" normalizeH="0" baseline="0" noProof="0" dirty="0" err="1">
                <a:ln>
                  <a:noFill/>
                </a:ln>
                <a:solidFill>
                  <a:sysClr val="windowText" lastClr="000000"/>
                </a:solidFill>
                <a:effectLst/>
                <a:uLnTx/>
                <a:uFillTx/>
              </a:rPr>
              <a:t>Latvia</a:t>
            </a:r>
            <a:r>
              <a:rPr kumimoji="0" lang="ru-RU" sz="1300" b="0" i="0" u="none" strike="noStrike" kern="0" cap="none" spc="0" normalizeH="0" baseline="0" noProof="0" dirty="0">
                <a:ln>
                  <a:noFill/>
                </a:ln>
                <a:solidFill>
                  <a:sysClr val="windowText" lastClr="000000"/>
                </a:solidFill>
                <a:effectLst/>
                <a:uLnTx/>
                <a:uFillTx/>
              </a:rPr>
              <a:t> </a:t>
            </a:r>
            <a:r>
              <a:rPr kumimoji="0" lang="en-US" sz="1300" b="0" i="0" u="none" strike="noStrike" kern="0" cap="none" spc="0" normalizeH="0" baseline="0" noProof="0" dirty="0">
                <a:ln>
                  <a:noFill/>
                </a:ln>
                <a:solidFill>
                  <a:sysClr val="windowText" lastClr="000000"/>
                </a:solidFill>
                <a:effectLst/>
                <a:uLnTx/>
                <a:uFillTx/>
              </a:rPr>
              <a:t>– ISSP UL,</a:t>
            </a:r>
            <a:r>
              <a:rPr kumimoji="0" lang="ru-RU" sz="1300" b="0" i="0" u="none" strike="noStrike" kern="0" cap="none" spc="0" normalizeH="0" baseline="0" noProof="0" dirty="0">
                <a:ln>
                  <a:noFill/>
                </a:ln>
                <a:solidFill>
                  <a:sysClr val="windowText" lastClr="000000"/>
                </a:solidFill>
                <a:effectLst/>
                <a:uLnTx/>
                <a:uFillTx/>
              </a:rPr>
              <a:t> I</a:t>
            </a:r>
            <a:r>
              <a:rPr kumimoji="0" lang="en-US" sz="1300" b="0" i="0" u="none" strike="noStrike" kern="0" cap="none" spc="0" normalizeH="0" baseline="0" noProof="0" dirty="0">
                <a:ln>
                  <a:noFill/>
                </a:ln>
                <a:solidFill>
                  <a:sysClr val="windowText" lastClr="000000"/>
                </a:solidFill>
                <a:effectLst/>
                <a:uLnTx/>
                <a:uFillTx/>
              </a:rPr>
              <a:t>PE</a:t>
            </a:r>
            <a:r>
              <a:rPr kumimoji="0" lang="ru-RU" sz="1300" b="0" i="0" u="none" strike="noStrike" kern="0" cap="none" spc="0" normalizeH="0" baseline="0" noProof="0" dirty="0">
                <a:ln>
                  <a:noFill/>
                </a:ln>
                <a:solidFill>
                  <a:sysClr val="windowText" lastClr="000000"/>
                </a:solidFill>
                <a:effectLst/>
                <a:uLnTx/>
                <a:uFillTx/>
              </a:rPr>
              <a:t>  </a:t>
            </a:r>
            <a:r>
              <a:rPr kumimoji="0" lang="en-US" sz="1300" b="0" i="0" u="none" strike="noStrike" kern="0" cap="none" spc="0" normalizeH="0" baseline="0" noProof="0" dirty="0">
                <a:ln>
                  <a:noFill/>
                </a:ln>
                <a:solidFill>
                  <a:sysClr val="windowText" lastClr="000000"/>
                </a:solidFill>
                <a:effectLst/>
                <a:uLnTx/>
                <a:uFillTx/>
              </a:rPr>
              <a:t>(Riga)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FF0066"/>
                </a:solidFill>
                <a:effectLst/>
                <a:uLnTx/>
                <a:uFillTx/>
              </a:rPr>
              <a:t>Moldova – </a:t>
            </a:r>
            <a:r>
              <a:rPr kumimoji="0" lang="en-US" sz="1300" b="0" i="0" u="none" strike="noStrike" kern="0" cap="none" spc="0" normalizeH="0" baseline="0" noProof="0" dirty="0">
                <a:ln>
                  <a:noFill/>
                </a:ln>
                <a:solidFill>
                  <a:srgbClr val="FF0066"/>
                </a:solidFill>
                <a:effectLst/>
                <a:uLnTx/>
                <a:uFillTx/>
              </a:rPr>
              <a:t>IC ASM (Chisinau)</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FF0066"/>
                </a:solidFill>
                <a:effectLst/>
                <a:uLnTx/>
                <a:uFillTx/>
              </a:rPr>
              <a:t>Mongolia – </a:t>
            </a:r>
            <a:r>
              <a:rPr kumimoji="0" lang="en-US" sz="1300" b="0" i="0" u="none" strike="noStrike" kern="0" cap="none" spc="0" normalizeH="0" baseline="0" noProof="0" dirty="0">
                <a:ln>
                  <a:noFill/>
                </a:ln>
                <a:solidFill>
                  <a:srgbClr val="FF0066"/>
                </a:solidFill>
                <a:effectLst/>
                <a:uLnTx/>
                <a:uFillTx/>
              </a:rPr>
              <a:t>IPT MAS (</a:t>
            </a:r>
            <a:r>
              <a:rPr kumimoji="0" lang="en-US" sz="1300" b="0" i="0" u="none" strike="noStrike" kern="0" cap="none" spc="0" normalizeH="0" baseline="0" noProof="0" dirty="0" err="1">
                <a:ln>
                  <a:noFill/>
                </a:ln>
                <a:solidFill>
                  <a:srgbClr val="FF0066"/>
                </a:solidFill>
                <a:effectLst/>
                <a:uLnTx/>
                <a:uFillTx/>
              </a:rPr>
              <a:t>UlaanBaator</a:t>
            </a:r>
            <a:r>
              <a:rPr kumimoji="0" lang="en-US" sz="1300" b="0" i="0" u="none" strike="noStrike" kern="0" cap="none" spc="0" normalizeH="0" baseline="0" noProof="0" dirty="0">
                <a:ln>
                  <a:noFill/>
                </a:ln>
                <a:solidFill>
                  <a:srgbClr val="FF0066"/>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300" b="1" i="0" u="none" strike="noStrike" kern="0" cap="none" spc="0" normalizeH="0" baseline="0" noProof="0" dirty="0" err="1">
                <a:ln>
                  <a:noFill/>
                </a:ln>
                <a:solidFill>
                  <a:srgbClr val="FF0066"/>
                </a:solidFill>
                <a:effectLst/>
                <a:uLnTx/>
                <a:uFillTx/>
              </a:rPr>
              <a:t>Poland</a:t>
            </a:r>
            <a:r>
              <a:rPr kumimoji="0" lang="ru-RU" sz="1300" b="0" i="0" u="none" strike="noStrike" kern="0" cap="none" spc="0" normalizeH="0" baseline="0" noProof="0" dirty="0">
                <a:ln>
                  <a:noFill/>
                </a:ln>
                <a:solidFill>
                  <a:srgbClr val="FF0066"/>
                </a:solidFill>
                <a:effectLst/>
                <a:uLnTx/>
                <a:uFillTx/>
              </a:rPr>
              <a:t> </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INCT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Warsaw</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FC JU</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a:t>
            </a:r>
            <a:r>
              <a:rPr kumimoji="0" lang="en-US" sz="1300" b="0" i="0" u="none" strike="noStrike" kern="0" cap="none" spc="0" normalizeH="0" baseline="0" noProof="0" dirty="0">
                <a:ln>
                  <a:noFill/>
                </a:ln>
                <a:solidFill>
                  <a:srgbClr val="FF0066"/>
                </a:solidFill>
                <a:effectLst/>
                <a:uLnTx/>
                <a:uFillTx/>
              </a:rPr>
              <a:t>NINP PAS, AGH (C</a:t>
            </a:r>
            <a:r>
              <a:rPr kumimoji="0" lang="ru-RU" sz="1300" b="0" i="0" u="none" strike="noStrike" kern="0" cap="none" spc="0" normalizeH="0" baseline="0" noProof="0" dirty="0" err="1">
                <a:ln>
                  <a:noFill/>
                </a:ln>
                <a:solidFill>
                  <a:srgbClr val="FF0066"/>
                </a:solidFill>
                <a:effectLst/>
                <a:uLnTx/>
                <a:uFillTx/>
              </a:rPr>
              <a:t>ra</a:t>
            </a:r>
            <a:r>
              <a:rPr lang="en-US" sz="1300" kern="0" dirty="0">
                <a:solidFill>
                  <a:srgbClr val="FF0066"/>
                </a:solidFill>
              </a:rPr>
              <a:t>c</a:t>
            </a:r>
            <a:r>
              <a:rPr kumimoji="0" lang="ru-RU" sz="1300" b="0" i="0" u="none" strike="noStrike" kern="0" cap="none" spc="0" normalizeH="0" baseline="0" noProof="0" dirty="0" err="1">
                <a:ln>
                  <a:noFill/>
                </a:ln>
                <a:solidFill>
                  <a:srgbClr val="FF0066"/>
                </a:solidFill>
                <a:effectLst/>
                <a:uLnTx/>
                <a:uFillTx/>
              </a:rPr>
              <a:t>ow</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IP MCSU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Lublin</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IP AMU </a:t>
            </a:r>
            <a:r>
              <a:rPr kumimoji="0" lang="en-US" sz="1300" b="0" i="0" u="none" strike="noStrike" kern="0" cap="none" spc="0" normalizeH="0" baseline="0" noProof="0" dirty="0">
                <a:ln>
                  <a:noFill/>
                </a:ln>
                <a:solidFill>
                  <a:srgbClr val="FF0066"/>
                </a:solidFill>
                <a:effectLst/>
                <a:uLnTx/>
                <a:uFillTx/>
              </a:rPr>
              <a:t>(Poznan), </a:t>
            </a:r>
            <a:r>
              <a:rPr kumimoji="0" lang="ru-RU" sz="1300" b="0" i="0" u="none" strike="noStrike" kern="0" cap="none" spc="0" normalizeH="0" baseline="0" noProof="0" dirty="0" err="1">
                <a:ln>
                  <a:noFill/>
                </a:ln>
                <a:solidFill>
                  <a:srgbClr val="FF0066"/>
                </a:solidFill>
                <a:effectLst/>
                <a:uLnTx/>
                <a:uFillTx/>
              </a:rPr>
              <a:t>ICh</a:t>
            </a:r>
            <a:r>
              <a:rPr kumimoji="0" lang="ru-RU" sz="1300" b="0" i="0" u="none" strike="noStrike" kern="0" cap="none" spc="0" normalizeH="0" baseline="0" noProof="0" dirty="0">
                <a:ln>
                  <a:noFill/>
                </a:ln>
                <a:solidFill>
                  <a:srgbClr val="FF0066"/>
                </a:solidFill>
                <a:effectLst/>
                <a:uLnTx/>
                <a:uFillTx/>
              </a:rPr>
              <a:t> SUT</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IP SUT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Szczecin</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IPTCH WUT</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UW</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err="1">
                <a:ln>
                  <a:noFill/>
                </a:ln>
                <a:solidFill>
                  <a:srgbClr val="FF0066"/>
                </a:solidFill>
                <a:effectLst/>
                <a:uLnTx/>
                <a:uFillTx/>
              </a:rPr>
              <a:t>Wroclaw</a:t>
            </a:r>
            <a:r>
              <a:rPr kumimoji="0" lang="en-US" sz="1300" b="0" i="0" u="none" strike="noStrike" kern="0" cap="none" spc="0" normalizeH="0" baseline="0" noProof="0" dirty="0">
                <a:ln>
                  <a:noFill/>
                </a:ln>
                <a:solidFill>
                  <a:srgbClr val="FF0066"/>
                </a:solidFill>
                <a:effectLst/>
                <a:uLnTx/>
                <a:uFillTx/>
              </a:rPr>
              <a:t>), UNCH (</a:t>
            </a:r>
            <a:r>
              <a:rPr kumimoji="0" lang="en-US" sz="1300" b="0" i="0" u="none" strike="noStrike" kern="0" cap="none" spc="0" normalizeH="0" baseline="0" noProof="0" dirty="0" err="1">
                <a:ln>
                  <a:noFill/>
                </a:ln>
                <a:solidFill>
                  <a:srgbClr val="FF0066"/>
                </a:solidFill>
                <a:effectLst/>
                <a:uLnTx/>
                <a:uFillTx/>
              </a:rPr>
              <a:t>Siedlce</a:t>
            </a:r>
            <a:r>
              <a:rPr kumimoji="0" lang="en-US" sz="1300" b="0" i="0" u="none" strike="noStrike" kern="0" cap="none" spc="0" normalizeH="0" baseline="0" noProof="0" dirty="0">
                <a:ln>
                  <a:noFill/>
                </a:ln>
                <a:solidFill>
                  <a:srgbClr val="FF0066"/>
                </a:solidFill>
                <a:effectLst/>
                <a:uLnTx/>
                <a:uFillTx/>
              </a:rPr>
              <a:t>), WPUT (Szczecin)</a:t>
            </a:r>
            <a:endParaRPr kumimoji="0" lang="en-US" sz="1300" b="1" i="0" u="none" strike="noStrike" kern="0" cap="none" spc="0" normalizeH="0" baseline="0" noProof="0" dirty="0">
              <a:ln>
                <a:noFill/>
              </a:ln>
              <a:solidFill>
                <a:srgbClr val="FF0066"/>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FF0066"/>
                </a:solidFill>
                <a:effectLst/>
                <a:uLnTx/>
                <a:uFillTx/>
              </a:rPr>
              <a:t>Romania - </a:t>
            </a:r>
            <a:r>
              <a:rPr kumimoji="0" lang="ru-RU" sz="1300" b="0" i="0" u="none" strike="noStrike" kern="0" cap="none" spc="0" normalizeH="0" baseline="0" noProof="0" dirty="0">
                <a:ln>
                  <a:noFill/>
                </a:ln>
                <a:solidFill>
                  <a:srgbClr val="FF0066"/>
                </a:solidFill>
                <a:effectLst/>
                <a:uLnTx/>
                <a:uFillTx/>
              </a:rPr>
              <a:t>IFIN-HH</a:t>
            </a:r>
            <a:r>
              <a:rPr kumimoji="0" lang="en-US" sz="1300" b="0" i="0" u="none" strike="noStrike" kern="0" cap="none" spc="0" normalizeH="0" baseline="0" noProof="0" dirty="0">
                <a:ln>
                  <a:noFill/>
                </a:ln>
                <a:solidFill>
                  <a:srgbClr val="FF0066"/>
                </a:solidFill>
                <a:effectLst/>
                <a:uLnTx/>
                <a:uFillTx/>
              </a:rPr>
              <a:t>, INCDIE ICPE-CA,</a:t>
            </a:r>
            <a:r>
              <a:rPr kumimoji="0" lang="ru-RU" sz="1300" b="0" i="0" u="none" strike="noStrike" kern="0" cap="none" spc="0" normalizeH="0" baseline="0" noProof="0" dirty="0">
                <a:ln>
                  <a:noFill/>
                </a:ln>
                <a:solidFill>
                  <a:srgbClr val="FF0066"/>
                </a:solidFill>
                <a:effectLst/>
                <a:uLnTx/>
                <a:uFillTx/>
              </a:rPr>
              <a:t> INFM</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ISS</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UB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Bucharest</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I.N.C.D.T.I.M.</a:t>
            </a:r>
            <a:r>
              <a:rPr kumimoji="0" lang="en-US" sz="1300" b="0" i="0" u="none" strike="noStrike" kern="0" cap="none" spc="0" normalizeH="0" baseline="0" noProof="0" dirty="0">
                <a:ln>
                  <a:noFill/>
                </a:ln>
                <a:solidFill>
                  <a:srgbClr val="FF0066"/>
                </a:solidFill>
                <a:effectLst/>
                <a:uLnTx/>
                <a:uFillTx/>
              </a:rPr>
              <a:t>, RA BC-N, UBB</a:t>
            </a:r>
            <a:r>
              <a:rPr kumimoji="0" lang="ru-RU" sz="1300" b="0" i="0" u="none" strike="noStrike" kern="0" cap="none" spc="0" normalizeH="0" baseline="0" noProof="0" dirty="0">
                <a:ln>
                  <a:noFill/>
                </a:ln>
                <a:solidFill>
                  <a:srgbClr val="FF0066"/>
                </a:solidFill>
                <a:effectLst/>
                <a:uLnTx/>
                <a:uFillTx/>
              </a:rPr>
              <a:t>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Cluj-Napoca</a:t>
            </a:r>
            <a:r>
              <a:rPr kumimoji="0" lang="en-US" sz="1300" b="0" i="0" u="none" strike="noStrike" kern="0" cap="none" spc="0" normalizeH="0" baseline="0" noProof="0" dirty="0">
                <a:ln>
                  <a:noFill/>
                </a:ln>
                <a:solidFill>
                  <a:srgbClr val="FF0066"/>
                </a:solidFill>
                <a:effectLst/>
                <a:uLnTx/>
                <a:uFillTx/>
              </a:rPr>
              <a:t>), UOC (Constanta), NIRDTP, </a:t>
            </a:r>
            <a:r>
              <a:rPr kumimoji="0" lang="ru-RU" sz="1300" b="0" i="0" u="none" strike="noStrike" kern="0" cap="none" spc="0" normalizeH="0" baseline="0" noProof="0" dirty="0">
                <a:ln>
                  <a:noFill/>
                </a:ln>
                <a:solidFill>
                  <a:srgbClr val="FF0066"/>
                </a:solidFill>
                <a:effectLst/>
                <a:uLnTx/>
                <a:uFillTx/>
              </a:rPr>
              <a:t>UAIC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Iasi</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SCN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Pitesti</a:t>
            </a:r>
            <a:r>
              <a:rPr kumimoji="0" lang="en-US" sz="1300" b="0" i="0" u="none" strike="noStrike" kern="0" cap="none" spc="0" normalizeH="0" baseline="0" noProof="0" dirty="0">
                <a:ln>
                  <a:noFill/>
                </a:ln>
                <a:solidFill>
                  <a:srgbClr val="FF0066"/>
                </a:solidFill>
                <a:effectLst/>
                <a:uLnTx/>
                <a:uFillTx/>
              </a:rPr>
              <a:t>), LMF CFATR, UPT, UVT (</a:t>
            </a:r>
            <a:r>
              <a:rPr kumimoji="0" lang="ru-RU" sz="1300" b="0" i="0" u="none" strike="noStrike" kern="0" cap="none" spc="0" normalizeH="0" baseline="0" noProof="0" dirty="0" err="1">
                <a:ln>
                  <a:noFill/>
                </a:ln>
                <a:solidFill>
                  <a:srgbClr val="FF0066"/>
                </a:solidFill>
                <a:effectLst/>
                <a:uLnTx/>
                <a:uFillTx/>
              </a:rPr>
              <a:t>Timisoara</a:t>
            </a:r>
            <a:r>
              <a:rPr kumimoji="0" lang="en-US" sz="1300" b="0" i="0" u="none" strike="noStrike" kern="0" cap="none" spc="0" normalizeH="0" baseline="0" noProof="0" dirty="0">
                <a:ln>
                  <a:noFill/>
                </a:ln>
                <a:solidFill>
                  <a:srgbClr val="FF0066"/>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300" b="1" i="0" u="none" strike="noStrike" kern="0" cap="none" spc="0" normalizeH="0" baseline="0" noProof="0" dirty="0" err="1">
                <a:ln>
                  <a:noFill/>
                </a:ln>
                <a:solidFill>
                  <a:srgbClr val="FF0066"/>
                </a:solidFill>
                <a:effectLst/>
                <a:uLnTx/>
                <a:uFillTx/>
              </a:rPr>
              <a:t>Russia</a:t>
            </a:r>
            <a:r>
              <a:rPr kumimoji="0" lang="ru-RU" sz="1300" b="0" i="0" u="none" strike="noStrike" kern="0" cap="none" spc="0" normalizeH="0" baseline="0" noProof="0" dirty="0">
                <a:ln>
                  <a:noFill/>
                </a:ln>
                <a:solidFill>
                  <a:srgbClr val="FF0066"/>
                </a:solidFill>
                <a:effectLst/>
                <a:uLnTx/>
                <a:uFillTx/>
              </a:rPr>
              <a:t> </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GС RAS</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IC RAS</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IGIC RAS</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IMET RAS</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IPCE RAS</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ITEP</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err="1">
                <a:ln>
                  <a:noFill/>
                </a:ln>
                <a:solidFill>
                  <a:srgbClr val="FF0066"/>
                </a:solidFill>
                <a:effectLst/>
                <a:uLnTx/>
                <a:uFillTx/>
              </a:rPr>
              <a:t>MEPhI</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MITHT</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MSU</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NIKIET</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PFUR</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a:t>
            </a:r>
            <a:r>
              <a:rPr kumimoji="0" lang="en-US" sz="1300" b="0" i="0" u="none" strike="noStrike" kern="0" cap="none" spc="0" normalizeH="0" baseline="0" noProof="0" dirty="0">
                <a:ln>
                  <a:noFill/>
                </a:ln>
                <a:solidFill>
                  <a:srgbClr val="FF0066"/>
                </a:solidFill>
                <a:effectLst/>
                <a:uLnTx/>
                <a:uFillTx/>
              </a:rPr>
              <a:t>NR</a:t>
            </a:r>
            <a:r>
              <a:rPr kumimoji="0" lang="ru-RU" sz="1300" b="0" i="0" u="none" strike="noStrike" kern="0" cap="none" spc="0" normalizeH="0" baseline="0" noProof="0" dirty="0">
                <a:ln>
                  <a:noFill/>
                </a:ln>
                <a:solidFill>
                  <a:srgbClr val="FF0066"/>
                </a:solidFill>
                <a:effectLst/>
                <a:uLnTx/>
                <a:uFillTx/>
              </a:rPr>
              <a:t>C KI</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SINP MSU</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VNIINM </a:t>
            </a:r>
            <a:r>
              <a:rPr kumimoji="0" lang="en-US" sz="1300" b="0" i="0" u="none" strike="noStrike" kern="0" cap="none" spc="0" normalizeH="0" baseline="0" noProof="0" dirty="0">
                <a:ln>
                  <a:noFill/>
                </a:ln>
                <a:solidFill>
                  <a:srgbClr val="FF0066"/>
                </a:solidFill>
                <a:effectLst/>
                <a:uLnTx/>
                <a:uFillTx/>
              </a:rPr>
              <a:t>(Moscow), </a:t>
            </a:r>
            <a:r>
              <a:rPr kumimoji="0" lang="ru-RU" sz="1300" b="0" i="0" u="none" strike="noStrike" kern="0" cap="none" spc="0" normalizeH="0" baseline="0" noProof="0" dirty="0">
                <a:ln>
                  <a:noFill/>
                </a:ln>
                <a:solidFill>
                  <a:srgbClr val="FF0066"/>
                </a:solidFill>
                <a:effectLst/>
                <a:uLnTx/>
                <a:uFillTx/>
              </a:rPr>
              <a:t>VNIISIMS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Alexandrov</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ISSP RAS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Chernogolovka</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RIAR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Dimitrovgrad</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PNPI RAS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Gatchina</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IP SB RAS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Krasnoyarsk</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NNSU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Nizhny</a:t>
            </a:r>
            <a:r>
              <a:rPr kumimoji="0" lang="ru-RU"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err="1">
                <a:ln>
                  <a:noFill/>
                </a:ln>
                <a:solidFill>
                  <a:srgbClr val="FF0066"/>
                </a:solidFill>
                <a:effectLst/>
                <a:uLnTx/>
                <a:uFillTx/>
              </a:rPr>
              <a:t>Novgorod</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IPPE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Obninsk</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GIDROPRESS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Podolsk</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RIP RSU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Rostov-on-Don</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IPTI RAS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St</a:t>
            </a:r>
            <a:r>
              <a:rPr kumimoji="0" lang="ru-RU"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err="1">
                <a:ln>
                  <a:noFill/>
                </a:ln>
                <a:solidFill>
                  <a:srgbClr val="FF0066"/>
                </a:solidFill>
                <a:effectLst/>
                <a:uLnTx/>
                <a:uFillTx/>
              </a:rPr>
              <a:t>Petersburg</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SSPI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Sterlitamak</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NPI TPU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Tomsk</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HPPI RAS</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INR RAS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Troitsk</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TSU </a:t>
            </a:r>
            <a:r>
              <a:rPr kumimoji="0" lang="en-US" sz="1300" b="0" i="0" u="none" strike="noStrike" kern="0" cap="none" spc="0" normalizeH="0" baseline="0" noProof="0" dirty="0">
                <a:ln>
                  <a:noFill/>
                </a:ln>
                <a:solidFill>
                  <a:srgbClr val="FF0066"/>
                </a:solidFill>
                <a:effectLst/>
                <a:uLnTx/>
                <a:uFillTx/>
              </a:rPr>
              <a:t>(Tula), </a:t>
            </a:r>
            <a:r>
              <a:rPr kumimoji="0" lang="ru-RU" sz="1300" b="0" i="0" u="none" strike="noStrike" kern="0" cap="none" spc="0" normalizeH="0" baseline="0" noProof="0" dirty="0">
                <a:ln>
                  <a:noFill/>
                </a:ln>
                <a:solidFill>
                  <a:srgbClr val="FF0066"/>
                </a:solidFill>
                <a:effectLst/>
                <a:uLnTx/>
                <a:uFillTx/>
              </a:rPr>
              <a:t>IMP UB RAS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Yekaterinburg</a:t>
            </a:r>
            <a:r>
              <a:rPr kumimoji="0" lang="en-US" sz="1300" b="0" i="0" u="none" strike="noStrike" kern="0" cap="none" spc="0" normalizeH="0" baseline="0" noProof="0" dirty="0">
                <a:ln>
                  <a:noFill/>
                </a:ln>
                <a:solidFill>
                  <a:srgbClr val="FF0066"/>
                </a:solidFill>
                <a:effectLst/>
                <a:uLnTx/>
                <a:uFillTx/>
              </a:rPr>
              <a:t>)</a:t>
            </a:r>
            <a:endParaRPr kumimoji="0" lang="en-US" sz="1300" b="1" i="0" u="none" strike="noStrike" kern="0" cap="none" spc="0" normalizeH="0" baseline="0" noProof="0" dirty="0">
              <a:ln>
                <a:noFill/>
              </a:ln>
              <a:solidFill>
                <a:srgbClr val="FF0066"/>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006600"/>
                </a:solidFill>
                <a:effectLst/>
                <a:uLnTx/>
                <a:uFillTx/>
              </a:rPr>
              <a:t>Serbia – </a:t>
            </a:r>
            <a:r>
              <a:rPr kumimoji="0" lang="en-US" sz="1300" i="0" u="none" strike="noStrike" kern="0" cap="none" spc="0" normalizeH="0" baseline="0" noProof="0" dirty="0">
                <a:ln>
                  <a:noFill/>
                </a:ln>
                <a:solidFill>
                  <a:srgbClr val="006600"/>
                </a:solidFill>
                <a:effectLst/>
                <a:uLnTx/>
                <a:uFillTx/>
              </a:rPr>
              <a:t>INS “</a:t>
            </a:r>
            <a:r>
              <a:rPr kumimoji="0" lang="en-US" sz="1300" i="0" u="none" strike="noStrike" kern="0" cap="none" spc="0" normalizeH="0" baseline="0" noProof="0" dirty="0" err="1">
                <a:ln>
                  <a:noFill/>
                </a:ln>
                <a:solidFill>
                  <a:srgbClr val="006600"/>
                </a:solidFill>
                <a:effectLst/>
                <a:uLnTx/>
                <a:uFillTx/>
              </a:rPr>
              <a:t>Vinca</a:t>
            </a:r>
            <a:r>
              <a:rPr kumimoji="0" lang="en-US" sz="1300" i="0" u="none" strike="noStrike" kern="0" cap="none" spc="0" normalizeH="0" baseline="0" noProof="0" dirty="0">
                <a:ln>
                  <a:noFill/>
                </a:ln>
                <a:solidFill>
                  <a:srgbClr val="006600"/>
                </a:solidFill>
                <a:effectLst/>
                <a:uLnTx/>
                <a:uFillTx/>
              </a:rPr>
              <a:t>” (Belgrade), </a:t>
            </a:r>
            <a:r>
              <a:rPr kumimoji="0" lang="en-US" sz="1300" b="0" i="0" u="none" strike="noStrike" kern="0" cap="none" spc="0" normalizeH="0" baseline="0" noProof="0" dirty="0">
                <a:ln>
                  <a:noFill/>
                </a:ln>
                <a:solidFill>
                  <a:srgbClr val="006600"/>
                </a:solidFill>
                <a:effectLst/>
                <a:uLnTx/>
                <a:uFillTx/>
              </a:rPr>
              <a:t>UNS (Novi Sad)</a:t>
            </a:r>
          </a:p>
          <a:p>
            <a:pPr marL="0" marR="0" lvl="0" indent="0" defTabSz="914400" eaLnBrk="1" fontAlgn="auto" latinLnBrk="0" hangingPunct="1">
              <a:lnSpc>
                <a:spcPct val="100000"/>
              </a:lnSpc>
              <a:spcBef>
                <a:spcPts val="0"/>
              </a:spcBef>
              <a:spcAft>
                <a:spcPts val="0"/>
              </a:spcAft>
              <a:buClrTx/>
              <a:buSzTx/>
              <a:buFontTx/>
              <a:buNone/>
              <a:tabLst/>
              <a:defRPr/>
            </a:pPr>
            <a:r>
              <a:rPr lang="en-US" sz="1300" b="1" kern="0" dirty="0">
                <a:solidFill>
                  <a:srgbClr val="006600"/>
                </a:solidFill>
              </a:rPr>
              <a:t>Republic of South </a:t>
            </a:r>
            <a:r>
              <a:rPr kumimoji="0" lang="en-US" sz="1300" b="1" i="0" u="none" strike="noStrike" kern="0" cap="none" spc="0" normalizeH="0" baseline="0" noProof="0" dirty="0">
                <a:ln>
                  <a:noFill/>
                </a:ln>
                <a:solidFill>
                  <a:srgbClr val="006600"/>
                </a:solidFill>
                <a:effectLst/>
                <a:uLnTx/>
                <a:uFillTx/>
              </a:rPr>
              <a:t>Africa – NECSA (Pretoria)</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300" b="1" i="0" u="none" strike="noStrike" kern="0" cap="none" spc="0" normalizeH="0" baseline="0" noProof="0" dirty="0" err="1">
                <a:ln>
                  <a:noFill/>
                </a:ln>
                <a:solidFill>
                  <a:srgbClr val="FF0066"/>
                </a:solidFill>
                <a:effectLst/>
                <a:uLnTx/>
                <a:uFillTx/>
              </a:rPr>
              <a:t>Slovak</a:t>
            </a:r>
            <a:r>
              <a:rPr kumimoji="0" lang="ru-RU" sz="1300" b="1" i="0" u="none" strike="noStrike" kern="0" cap="none" spc="0" normalizeH="0" baseline="0" noProof="0" dirty="0">
                <a:ln>
                  <a:noFill/>
                </a:ln>
                <a:solidFill>
                  <a:srgbClr val="FF0066"/>
                </a:solidFill>
                <a:effectLst/>
                <a:uLnTx/>
                <a:uFillTx/>
              </a:rPr>
              <a:t> </a:t>
            </a:r>
            <a:r>
              <a:rPr kumimoji="0" lang="ru-RU" sz="1300" b="1" i="0" u="none" strike="noStrike" kern="0" cap="none" spc="0" normalizeH="0" baseline="0" noProof="0" dirty="0" err="1">
                <a:ln>
                  <a:noFill/>
                </a:ln>
                <a:solidFill>
                  <a:srgbClr val="FF0066"/>
                </a:solidFill>
                <a:effectLst/>
                <a:uLnTx/>
                <a:uFillTx/>
              </a:rPr>
              <a:t>Republic</a:t>
            </a:r>
            <a:r>
              <a:rPr kumimoji="0" lang="ru-RU" sz="1300" b="0" i="0" u="none" strike="noStrike" kern="0" cap="none" spc="0" normalizeH="0" baseline="0" noProof="0" dirty="0">
                <a:ln>
                  <a:noFill/>
                </a:ln>
                <a:solidFill>
                  <a:srgbClr val="FF0066"/>
                </a:solidFill>
                <a:effectLst/>
                <a:uLnTx/>
                <a:uFillTx/>
              </a:rPr>
              <a:t> </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CU </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err="1">
                <a:ln>
                  <a:noFill/>
                </a:ln>
                <a:solidFill>
                  <a:srgbClr val="FF0066"/>
                </a:solidFill>
                <a:effectLst/>
                <a:uLnTx/>
                <a:uFillTx/>
              </a:rPr>
              <a:t>Bratislava</a:t>
            </a:r>
            <a:r>
              <a:rPr kumimoji="0" lang="en-US" sz="1300" b="0" i="0" u="none" strike="noStrike" kern="0" cap="none" spc="0" normalizeH="0" baseline="0" noProof="0" dirty="0">
                <a:ln>
                  <a:noFill/>
                </a:ln>
                <a:solidFill>
                  <a:srgbClr val="FF0066"/>
                </a:solidFill>
                <a:effectLst/>
                <a:uLnTx/>
                <a:uFillTx/>
              </a:rPr>
              <a:t>), IEP (Kosice)</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300" b="1" i="0" u="none" strike="noStrike" kern="0" cap="none" spc="0" normalizeH="0" baseline="0" noProof="0" dirty="0" err="1">
                <a:ln>
                  <a:noFill/>
                </a:ln>
                <a:solidFill>
                  <a:sysClr val="windowText" lastClr="000000"/>
                </a:solidFill>
                <a:effectLst/>
                <a:uLnTx/>
                <a:uFillTx/>
              </a:rPr>
              <a:t>Switzerland</a:t>
            </a:r>
            <a:r>
              <a:rPr kumimoji="0" lang="ru-RU" sz="1300" b="0" i="0" u="none" strike="noStrike" kern="0" cap="none" spc="0" normalizeH="0" baseline="0" noProof="0" dirty="0">
                <a:ln>
                  <a:noFill/>
                </a:ln>
                <a:solidFill>
                  <a:sysClr val="windowText" lastClr="000000"/>
                </a:solidFill>
                <a:effectLst/>
                <a:uLnTx/>
                <a:uFillTx/>
              </a:rPr>
              <a:t> </a:t>
            </a:r>
            <a:r>
              <a:rPr kumimoji="0" lang="en-US" sz="1300" b="0" i="0" u="none" strike="noStrike" kern="0" cap="none" spc="0" normalizeH="0" baseline="0" noProof="0" dirty="0">
                <a:ln>
                  <a:noFill/>
                </a:ln>
                <a:solidFill>
                  <a:sysClr val="windowText" lastClr="000000"/>
                </a:solidFill>
                <a:effectLst/>
                <a:uLnTx/>
                <a:uFillTx/>
              </a:rPr>
              <a:t>- </a:t>
            </a:r>
            <a:r>
              <a:rPr kumimoji="0" lang="ru-RU" sz="1300" b="0" i="0" u="none" strike="noStrike" kern="0" cap="none" spc="0" normalizeH="0" baseline="0" noProof="0" dirty="0">
                <a:ln>
                  <a:noFill/>
                </a:ln>
                <a:solidFill>
                  <a:sysClr val="windowText" lastClr="000000"/>
                </a:solidFill>
                <a:effectLst/>
                <a:uLnTx/>
                <a:uFillTx/>
              </a:rPr>
              <a:t>PSI </a:t>
            </a:r>
            <a:r>
              <a:rPr kumimoji="0" lang="en-US" sz="1300" b="0" i="0" u="none" strike="noStrike" kern="0" cap="none" spc="0" normalizeH="0" baseline="0" noProof="0" dirty="0">
                <a:ln>
                  <a:noFill/>
                </a:ln>
                <a:solidFill>
                  <a:sysClr val="windowText" lastClr="000000"/>
                </a:solidFill>
                <a:effectLst/>
                <a:uLnTx/>
                <a:uFillTx/>
              </a:rPr>
              <a:t>(</a:t>
            </a:r>
            <a:r>
              <a:rPr kumimoji="0" lang="ru-RU" sz="1300" b="0" i="0" u="none" strike="noStrike" kern="0" cap="none" spc="0" normalizeH="0" baseline="0" noProof="0" dirty="0" err="1">
                <a:ln>
                  <a:noFill/>
                </a:ln>
                <a:solidFill>
                  <a:sysClr val="windowText" lastClr="000000"/>
                </a:solidFill>
                <a:effectLst/>
                <a:uLnTx/>
                <a:uFillTx/>
              </a:rPr>
              <a:t>Villigen</a:t>
            </a:r>
            <a:r>
              <a:rPr kumimoji="0" lang="en-US" sz="1300" b="0" i="0" u="none" strike="noStrike" kern="0" cap="none" spc="0" normalizeH="0" baseline="0" noProof="0" dirty="0">
                <a:ln>
                  <a:noFill/>
                </a:ln>
                <a:solidFill>
                  <a:sysClr val="windowText" lastClr="000000"/>
                </a:solidFill>
                <a:effectLst/>
                <a:uLnTx/>
                <a:uFillTx/>
              </a:rPr>
              <a:t>), </a:t>
            </a:r>
            <a:r>
              <a:rPr kumimoji="0" lang="ru-RU" sz="1300" b="0" i="0" u="none" strike="noStrike" kern="0" cap="none" spc="0" normalizeH="0" baseline="0" noProof="0" dirty="0">
                <a:ln>
                  <a:noFill/>
                </a:ln>
                <a:solidFill>
                  <a:sysClr val="windowText" lastClr="000000"/>
                </a:solidFill>
                <a:effectLst/>
                <a:uLnTx/>
                <a:uFillTx/>
              </a:rPr>
              <a:t>ETH </a:t>
            </a:r>
            <a:r>
              <a:rPr kumimoji="0" lang="en-US" sz="1300" b="0" i="0" u="none" strike="noStrike" kern="0" cap="none" spc="0" normalizeH="0" baseline="0" noProof="0" dirty="0">
                <a:ln>
                  <a:noFill/>
                </a:ln>
                <a:solidFill>
                  <a:sysClr val="windowText" lastClr="000000"/>
                </a:solidFill>
                <a:effectLst/>
                <a:uLnTx/>
                <a:uFillTx/>
              </a:rPr>
              <a:t>(</a:t>
            </a:r>
            <a:r>
              <a:rPr kumimoji="0" lang="ru-RU" sz="1300" b="0" i="0" u="none" strike="noStrike" kern="0" cap="none" spc="0" normalizeH="0" baseline="0" noProof="0" dirty="0" err="1">
                <a:ln>
                  <a:noFill/>
                </a:ln>
                <a:solidFill>
                  <a:sysClr val="windowText" lastClr="000000"/>
                </a:solidFill>
                <a:effectLst/>
                <a:uLnTx/>
                <a:uFillTx/>
              </a:rPr>
              <a:t>Zurich</a:t>
            </a:r>
            <a:r>
              <a:rPr kumimoji="0" lang="en-US" sz="1300" b="0" i="0" u="none" strike="noStrike" kern="0" cap="none" spc="0" normalizeH="0" baseline="0" noProof="0" dirty="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ysClr val="windowText" lastClr="000000"/>
                </a:solidFill>
                <a:effectLst/>
                <a:uLnTx/>
                <a:uFillTx/>
              </a:rPr>
              <a:t>Taiwan – NSRRC (</a:t>
            </a:r>
            <a:r>
              <a:rPr kumimoji="0" lang="en-US" sz="1300" b="1" i="0" u="none" strike="noStrike" kern="0" cap="none" spc="0" normalizeH="0" baseline="0" noProof="0" dirty="0" err="1">
                <a:ln>
                  <a:noFill/>
                </a:ln>
                <a:solidFill>
                  <a:sysClr val="windowText" lastClr="000000"/>
                </a:solidFill>
                <a:effectLst/>
                <a:uLnTx/>
                <a:uFillTx/>
              </a:rPr>
              <a:t>Hsinchu</a:t>
            </a:r>
            <a:r>
              <a:rPr kumimoji="0" lang="en-US" sz="1300" b="1" i="0" u="none" strike="noStrike" kern="0" cap="none" spc="0" normalizeH="0" baseline="0" noProof="0" dirty="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300" b="1" i="0" u="none" strike="noStrike" kern="0" cap="none" spc="0" normalizeH="0" baseline="0" noProof="0" dirty="0" err="1">
                <a:ln>
                  <a:noFill/>
                </a:ln>
                <a:solidFill>
                  <a:srgbClr val="FF0066"/>
                </a:solidFill>
                <a:effectLst/>
                <a:uLnTx/>
                <a:uFillTx/>
              </a:rPr>
              <a:t>Ukraine</a:t>
            </a:r>
            <a:r>
              <a:rPr kumimoji="0" lang="ru-RU" sz="1300" b="0" i="0" u="none" strike="noStrike" kern="0" cap="none" spc="0" normalizeH="0" baseline="0" noProof="0" dirty="0">
                <a:ln>
                  <a:noFill/>
                </a:ln>
                <a:solidFill>
                  <a:srgbClr val="FF0066"/>
                </a:solidFill>
                <a:effectLst/>
                <a:uLnTx/>
                <a:uFillTx/>
              </a:rPr>
              <a:t> </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IPMS NASU</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a:ln>
                  <a:noFill/>
                </a:ln>
                <a:solidFill>
                  <a:srgbClr val="FF0066"/>
                </a:solidFill>
                <a:effectLst/>
                <a:uLnTx/>
                <a:uFillTx/>
              </a:rPr>
              <a:t> NTSU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Kiev</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IAP NASU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Sumy</a:t>
            </a:r>
            <a:r>
              <a:rPr kumimoji="0" lang="en-US" sz="1300" b="0" i="0" u="none" strike="noStrike" kern="0" cap="none" spc="0" normalizeH="0" baseline="0" noProof="0" dirty="0">
                <a:ln>
                  <a:noFill/>
                </a:ln>
                <a:solidFill>
                  <a:srgbClr val="FF0066"/>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300" b="1" i="0" u="none" strike="noStrike" kern="0" cap="none" spc="0" normalizeH="0" baseline="0" noProof="0" dirty="0" err="1">
                <a:ln>
                  <a:noFill/>
                </a:ln>
                <a:solidFill>
                  <a:sysClr val="windowText" lastClr="000000"/>
                </a:solidFill>
                <a:effectLst/>
                <a:uLnTx/>
                <a:uFillTx/>
              </a:rPr>
              <a:t>United</a:t>
            </a:r>
            <a:r>
              <a:rPr kumimoji="0" lang="ru-RU" sz="1300" b="1" i="0" u="none" strike="noStrike" kern="0" cap="none" spc="0" normalizeH="0" baseline="0" noProof="0" dirty="0">
                <a:ln>
                  <a:noFill/>
                </a:ln>
                <a:solidFill>
                  <a:sysClr val="windowText" lastClr="000000"/>
                </a:solidFill>
                <a:effectLst/>
                <a:uLnTx/>
                <a:uFillTx/>
              </a:rPr>
              <a:t> </a:t>
            </a:r>
            <a:r>
              <a:rPr kumimoji="0" lang="ru-RU" sz="1300" b="1" i="0" u="none" strike="noStrike" kern="0" cap="none" spc="0" normalizeH="0" baseline="0" noProof="0" dirty="0" err="1">
                <a:ln>
                  <a:noFill/>
                </a:ln>
                <a:solidFill>
                  <a:sysClr val="windowText" lastClr="000000"/>
                </a:solidFill>
                <a:effectLst/>
                <a:uLnTx/>
                <a:uFillTx/>
              </a:rPr>
              <a:t>Kingdom</a:t>
            </a:r>
            <a:r>
              <a:rPr kumimoji="0" lang="ru-RU" sz="1300" b="0" i="0" u="none" strike="noStrike" kern="0" cap="none" spc="0" normalizeH="0" baseline="0" noProof="0" dirty="0">
                <a:ln>
                  <a:noFill/>
                </a:ln>
                <a:solidFill>
                  <a:sysClr val="windowText" lastClr="000000"/>
                </a:solidFill>
                <a:effectLst/>
                <a:uLnTx/>
                <a:uFillTx/>
              </a:rPr>
              <a:t> </a:t>
            </a:r>
            <a:r>
              <a:rPr kumimoji="0" lang="en-US" sz="1300" b="0" i="0" u="none" strike="noStrike" kern="0" cap="none" spc="0" normalizeH="0" baseline="0" noProof="0" dirty="0">
                <a:ln>
                  <a:noFill/>
                </a:ln>
                <a:solidFill>
                  <a:sysClr val="windowText" lastClr="000000"/>
                </a:solidFill>
                <a:effectLst/>
                <a:uLnTx/>
                <a:uFillTx/>
              </a:rPr>
              <a:t>– RAL (</a:t>
            </a:r>
            <a:r>
              <a:rPr kumimoji="0" lang="en-US" sz="1300" b="0" i="0" u="none" strike="noStrike" kern="0" cap="none" spc="0" normalizeH="0" baseline="0" noProof="0" dirty="0" err="1">
                <a:ln>
                  <a:noFill/>
                </a:ln>
                <a:solidFill>
                  <a:sysClr val="windowText" lastClr="000000"/>
                </a:solidFill>
                <a:effectLst/>
                <a:uLnTx/>
                <a:uFillTx/>
              </a:rPr>
              <a:t>Didcot</a:t>
            </a:r>
            <a:r>
              <a:rPr kumimoji="0" lang="en-US" sz="1300" b="0" i="0" u="none" strike="noStrike" kern="0" cap="none" spc="0" normalizeH="0" baseline="0" noProof="0" dirty="0">
                <a:ln>
                  <a:noFill/>
                </a:ln>
                <a:solidFill>
                  <a:sysClr val="windowText" lastClr="000000"/>
                </a:solidFill>
                <a:effectLst/>
                <a:uLnTx/>
                <a:uFillTx/>
              </a:rPr>
              <a:t>)</a:t>
            </a:r>
            <a:endParaRPr kumimoji="0" lang="en-US" sz="1300" b="1" i="0" u="none" strike="noStrike" kern="0" cap="none" spc="0" normalizeH="0" baseline="0" noProof="0" dirty="0">
              <a:ln>
                <a:noFill/>
              </a:ln>
              <a:solidFill>
                <a:srgbClr val="FF0066"/>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1300" b="1" i="0" u="none" strike="noStrike" kern="0" cap="none" spc="0" normalizeH="0" baseline="0" noProof="0" dirty="0" err="1">
                <a:ln>
                  <a:noFill/>
                </a:ln>
                <a:solidFill>
                  <a:srgbClr val="FF0066"/>
                </a:solidFill>
                <a:effectLst/>
                <a:uLnTx/>
                <a:uFillTx/>
              </a:rPr>
              <a:t>Uzbekistan</a:t>
            </a:r>
            <a:r>
              <a:rPr kumimoji="0" lang="ru-RU" sz="1300" b="0" i="0" u="none" strike="noStrike" kern="0" cap="none" spc="0" normalizeH="0" baseline="0" noProof="0" dirty="0">
                <a:ln>
                  <a:noFill/>
                </a:ln>
                <a:solidFill>
                  <a:srgbClr val="FF0066"/>
                </a:solidFill>
                <a:effectLst/>
                <a:uLnTx/>
                <a:uFillTx/>
              </a:rPr>
              <a:t> </a:t>
            </a:r>
            <a:r>
              <a:rPr kumimoji="0" lang="en-US" sz="1300" b="0" i="0" u="none" strike="noStrike" kern="0" cap="none" spc="0" normalizeH="0" baseline="0" noProof="0" dirty="0">
                <a:ln>
                  <a:noFill/>
                </a:ln>
                <a:solidFill>
                  <a:srgbClr val="FF0066"/>
                </a:solidFill>
                <a:effectLst/>
                <a:uLnTx/>
                <a:uFillTx/>
              </a:rPr>
              <a:t>- </a:t>
            </a:r>
            <a:r>
              <a:rPr kumimoji="0" lang="ru-RU" sz="1300" b="0" i="0" u="none" strike="noStrike" kern="0" cap="none" spc="0" normalizeH="0" baseline="0" noProof="0" dirty="0">
                <a:ln>
                  <a:noFill/>
                </a:ln>
                <a:solidFill>
                  <a:srgbClr val="FF0066"/>
                </a:solidFill>
                <a:effectLst/>
                <a:uLnTx/>
                <a:uFillTx/>
              </a:rPr>
              <a:t>INP UAS </a:t>
            </a:r>
            <a:r>
              <a:rPr kumimoji="0" lang="en-US" sz="1300" b="0" i="0" u="none" strike="noStrike" kern="0" cap="none" spc="0" normalizeH="0" baseline="0" noProof="0" dirty="0">
                <a:ln>
                  <a:noFill/>
                </a:ln>
                <a:solidFill>
                  <a:srgbClr val="FF0066"/>
                </a:solidFill>
                <a:effectLst/>
                <a:uLnTx/>
                <a:uFillTx/>
              </a:rPr>
              <a:t>(</a:t>
            </a:r>
            <a:r>
              <a:rPr kumimoji="0" lang="ru-RU" sz="1300" b="0" i="0" u="none" strike="noStrike" kern="0" cap="none" spc="0" normalizeH="0" baseline="0" noProof="0" dirty="0" err="1">
                <a:ln>
                  <a:noFill/>
                </a:ln>
                <a:solidFill>
                  <a:srgbClr val="FF0066"/>
                </a:solidFill>
                <a:effectLst/>
                <a:uLnTx/>
                <a:uFillTx/>
              </a:rPr>
              <a:t>Tashkent</a:t>
            </a:r>
            <a:r>
              <a:rPr kumimoji="0" lang="en-US" sz="1300" b="0" i="0" u="none" strike="noStrike" kern="0" cap="none" spc="0" normalizeH="0" baseline="0" noProof="0" dirty="0">
                <a:ln>
                  <a:noFill/>
                </a:ln>
                <a:solidFill>
                  <a:srgbClr val="FF0066"/>
                </a:solidFill>
                <a:effectLst/>
                <a:uLnTx/>
                <a:uFillTx/>
              </a:rPr>
              <a:t>)</a:t>
            </a:r>
            <a:endParaRPr kumimoji="0" lang="ru-RU" sz="1300" b="1" i="0" u="none" strike="noStrike" kern="0" cap="none" spc="0" normalizeH="0" baseline="0" noProof="0" dirty="0">
              <a:ln>
                <a:noFill/>
              </a:ln>
              <a:solidFill>
                <a:srgbClr val="FF0066"/>
              </a:solidFill>
              <a:effectLst/>
              <a:uLnTx/>
              <a:uFillTx/>
            </a:endParaRPr>
          </a:p>
        </p:txBody>
      </p:sp>
    </p:spTree>
    <p:extLst>
      <p:ext uri="{BB962C8B-B14F-4D97-AF65-F5344CB8AC3E}">
        <p14:creationId xmlns:p14="http://schemas.microsoft.com/office/powerpoint/2010/main" val="856812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971675" y="24907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ru-RU" altLang="ru-RU" sz="600" b="0" i="0" u="none" strike="noStrike" cap="none" normalizeH="0" baseline="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4" name="Прямоугольник 3"/>
          <p:cNvSpPr/>
          <p:nvPr/>
        </p:nvSpPr>
        <p:spPr>
          <a:xfrm>
            <a:off x="2823901" y="612450"/>
            <a:ext cx="3352200" cy="369332"/>
          </a:xfrm>
          <a:prstGeom prst="rect">
            <a:avLst/>
          </a:prstGeom>
        </p:spPr>
        <p:txBody>
          <a:bodyPr wrap="none">
            <a:spAutoFit/>
          </a:bodyPr>
          <a:lstStyle/>
          <a:p>
            <a:pPr algn="ctr"/>
            <a:r>
              <a:rPr lang="en-US" b="1" dirty="0">
                <a:solidFill>
                  <a:srgbClr val="0000FF"/>
                </a:solidFill>
              </a:rPr>
              <a:t>Planned budget of the theme</a:t>
            </a:r>
          </a:p>
        </p:txBody>
      </p:sp>
      <p:graphicFrame>
        <p:nvGraphicFramePr>
          <p:cNvPr id="5" name="Таблица 4">
            <a:extLst>
              <a:ext uri="{FF2B5EF4-FFF2-40B4-BE49-F238E27FC236}">
                <a16:creationId xmlns:a16="http://schemas.microsoft.com/office/drawing/2014/main" id="{4AF2BEA9-A3A7-47B4-A930-8F8C26359C44}"/>
              </a:ext>
            </a:extLst>
          </p:cNvPr>
          <p:cNvGraphicFramePr>
            <a:graphicFrameLocks noGrp="1"/>
          </p:cNvGraphicFramePr>
          <p:nvPr>
            <p:extLst>
              <p:ext uri="{D42A27DB-BD31-4B8C-83A1-F6EECF244321}">
                <p14:modId xmlns:p14="http://schemas.microsoft.com/office/powerpoint/2010/main" val="2640200108"/>
              </p:ext>
            </p:extLst>
          </p:nvPr>
        </p:nvGraphicFramePr>
        <p:xfrm>
          <a:off x="359532" y="1267662"/>
          <a:ext cx="8280918" cy="4999470"/>
        </p:xfrm>
        <a:graphic>
          <a:graphicData uri="http://schemas.openxmlformats.org/drawingml/2006/table">
            <a:tbl>
              <a:tblPr firstRow="1" firstCol="1" lastRow="1" lastCol="1" bandRow="1" bandCol="1">
                <a:tableStyleId>{5C22544A-7EE6-4342-B048-85BDC9FD1C3A}</a:tableStyleId>
              </a:tblPr>
              <a:tblGrid>
                <a:gridCol w="602294">
                  <a:extLst>
                    <a:ext uri="{9D8B030D-6E8A-4147-A177-3AD203B41FA5}">
                      <a16:colId xmlns:a16="http://schemas.microsoft.com/office/drawing/2014/main" val="3172432486"/>
                    </a:ext>
                  </a:extLst>
                </a:gridCol>
                <a:gridCol w="3223002">
                  <a:extLst>
                    <a:ext uri="{9D8B030D-6E8A-4147-A177-3AD203B41FA5}">
                      <a16:colId xmlns:a16="http://schemas.microsoft.com/office/drawing/2014/main" val="3763378477"/>
                    </a:ext>
                  </a:extLst>
                </a:gridCol>
                <a:gridCol w="1083114">
                  <a:extLst>
                    <a:ext uri="{9D8B030D-6E8A-4147-A177-3AD203B41FA5}">
                      <a16:colId xmlns:a16="http://schemas.microsoft.com/office/drawing/2014/main" val="1141426381"/>
                    </a:ext>
                  </a:extLst>
                </a:gridCol>
                <a:gridCol w="602294">
                  <a:extLst>
                    <a:ext uri="{9D8B030D-6E8A-4147-A177-3AD203B41FA5}">
                      <a16:colId xmlns:a16="http://schemas.microsoft.com/office/drawing/2014/main" val="825770404"/>
                    </a:ext>
                  </a:extLst>
                </a:gridCol>
                <a:gridCol w="602294">
                  <a:extLst>
                    <a:ext uri="{9D8B030D-6E8A-4147-A177-3AD203B41FA5}">
                      <a16:colId xmlns:a16="http://schemas.microsoft.com/office/drawing/2014/main" val="1014604903"/>
                    </a:ext>
                  </a:extLst>
                </a:gridCol>
                <a:gridCol w="722072">
                  <a:extLst>
                    <a:ext uri="{9D8B030D-6E8A-4147-A177-3AD203B41FA5}">
                      <a16:colId xmlns:a16="http://schemas.microsoft.com/office/drawing/2014/main" val="573383195"/>
                    </a:ext>
                  </a:extLst>
                </a:gridCol>
                <a:gridCol w="722924">
                  <a:extLst>
                    <a:ext uri="{9D8B030D-6E8A-4147-A177-3AD203B41FA5}">
                      <a16:colId xmlns:a16="http://schemas.microsoft.com/office/drawing/2014/main" val="1599399844"/>
                    </a:ext>
                  </a:extLst>
                </a:gridCol>
                <a:gridCol w="722924">
                  <a:extLst>
                    <a:ext uri="{9D8B030D-6E8A-4147-A177-3AD203B41FA5}">
                      <a16:colId xmlns:a16="http://schemas.microsoft.com/office/drawing/2014/main" val="2148157158"/>
                    </a:ext>
                  </a:extLst>
                </a:gridCol>
              </a:tblGrid>
              <a:tr h="354082">
                <a:tc rowSpan="2">
                  <a:txBody>
                    <a:bodyPr/>
                    <a:lstStyle/>
                    <a:p>
                      <a:pPr algn="ctr">
                        <a:spcAft>
                          <a:spcPts val="0"/>
                        </a:spcAft>
                      </a:pPr>
                      <a:r>
                        <a:rPr lang="ru-RU" sz="1400" dirty="0">
                          <a:solidFill>
                            <a:srgbClr val="C00000"/>
                          </a:solidFill>
                          <a:effectLst/>
                        </a:rPr>
                        <a:t>№№</a:t>
                      </a:r>
                    </a:p>
                    <a:p>
                      <a:pPr algn="ctr">
                        <a:spcAft>
                          <a:spcPts val="0"/>
                        </a:spcAft>
                      </a:pPr>
                      <a:r>
                        <a:rPr lang="en-GB" sz="1400" dirty="0">
                          <a:solidFill>
                            <a:srgbClr val="C00000"/>
                          </a:solidFill>
                          <a:effectLst/>
                          <a:latin typeface="Times New Roman" panose="02020603050405020304" pitchFamily="18" charset="0"/>
                          <a:ea typeface="Times New Roman" panose="02020603050405020304" pitchFamily="18" charset="0"/>
                        </a:rPr>
                        <a:t>p/p</a:t>
                      </a:r>
                      <a:endParaRPr lang="ru-RU" sz="1400" dirty="0">
                        <a:solidFill>
                          <a:srgbClr val="C00000"/>
                        </a:solidFill>
                        <a:effectLst/>
                        <a:latin typeface="Times New Roman" panose="02020603050405020304" pitchFamily="18" charset="0"/>
                        <a:ea typeface="Times New Roman" panose="02020603050405020304" pitchFamily="18" charset="0"/>
                      </a:endParaRPr>
                    </a:p>
                  </a:txBody>
                  <a:tcPr marL="28645" marR="28645" marT="0" marB="0" anchor="ctr"/>
                </a:tc>
                <a:tc rowSpan="2">
                  <a:txBody>
                    <a:bodyPr/>
                    <a:lstStyle/>
                    <a:p>
                      <a:pPr algn="ctr">
                        <a:spcAft>
                          <a:spcPts val="0"/>
                        </a:spcAft>
                      </a:pPr>
                      <a:r>
                        <a:rPr lang="en-US" sz="1400" dirty="0">
                          <a:solidFill>
                            <a:srgbClr val="C00000"/>
                          </a:solidFill>
                          <a:effectLst/>
                        </a:rPr>
                        <a:t> </a:t>
                      </a:r>
                      <a:endParaRPr lang="ru-RU" sz="1400" dirty="0">
                        <a:solidFill>
                          <a:srgbClr val="C00000"/>
                        </a:solidFill>
                        <a:effectLst/>
                      </a:endParaRPr>
                    </a:p>
                    <a:p>
                      <a:pPr algn="ctr">
                        <a:spcAft>
                          <a:spcPts val="0"/>
                        </a:spcAft>
                      </a:pPr>
                      <a:r>
                        <a:rPr lang="en-GB" sz="1400" dirty="0">
                          <a:solidFill>
                            <a:srgbClr val="C00000"/>
                          </a:solidFill>
                          <a:effectLst/>
                        </a:rPr>
                        <a:t>Activities</a:t>
                      </a:r>
                      <a:endParaRPr lang="ru-RU" sz="1400" dirty="0">
                        <a:solidFill>
                          <a:srgbClr val="C00000"/>
                        </a:solidFill>
                        <a:effectLst/>
                      </a:endParaRPr>
                    </a:p>
                    <a:p>
                      <a:pPr algn="ctr">
                        <a:spcAft>
                          <a:spcPts val="0"/>
                        </a:spcAft>
                      </a:pPr>
                      <a:r>
                        <a:rPr lang="en-US" sz="1400" dirty="0">
                          <a:solidFill>
                            <a:srgbClr val="C00000"/>
                          </a:solidFill>
                          <a:effectLst/>
                        </a:rPr>
                        <a:t> </a:t>
                      </a:r>
                      <a:endParaRPr lang="ru-RU" sz="1400" dirty="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rowSpan="2">
                  <a:txBody>
                    <a:bodyPr/>
                    <a:lstStyle/>
                    <a:p>
                      <a:pPr algn="ctr">
                        <a:spcAft>
                          <a:spcPts val="0"/>
                        </a:spcAft>
                      </a:pPr>
                      <a:r>
                        <a:rPr lang="en-GB" sz="1400" dirty="0">
                          <a:solidFill>
                            <a:srgbClr val="C00000"/>
                          </a:solidFill>
                          <a:effectLst/>
                        </a:rPr>
                        <a:t>Total Costs</a:t>
                      </a:r>
                      <a:endParaRPr lang="ru-RU" sz="1400" dirty="0">
                        <a:solidFill>
                          <a:srgbClr val="C00000"/>
                        </a:solidFill>
                        <a:effectLst/>
                        <a:latin typeface="Times New Roman" panose="02020603050405020304" pitchFamily="18" charset="0"/>
                        <a:ea typeface="Times New Roman" panose="02020603050405020304" pitchFamily="18" charset="0"/>
                      </a:endParaRPr>
                    </a:p>
                  </a:txBody>
                  <a:tcPr marL="28645" marR="28645" marT="0" marB="0" anchor="ctr"/>
                </a:tc>
                <a:tc gridSpan="5">
                  <a:txBody>
                    <a:bodyPr/>
                    <a:lstStyle/>
                    <a:p>
                      <a:pPr algn="ctr">
                        <a:spcAft>
                          <a:spcPts val="0"/>
                        </a:spcAft>
                      </a:pPr>
                      <a:r>
                        <a:rPr lang="en-GB" sz="1400" dirty="0">
                          <a:solidFill>
                            <a:srgbClr val="C00000"/>
                          </a:solidFill>
                          <a:effectLst/>
                        </a:rPr>
                        <a:t>Expenses per year,</a:t>
                      </a:r>
                      <a:endParaRPr lang="ru-RU" sz="1400" dirty="0">
                        <a:solidFill>
                          <a:srgbClr val="C00000"/>
                        </a:solidFill>
                        <a:effectLst/>
                      </a:endParaRPr>
                    </a:p>
                    <a:p>
                      <a:pPr algn="ctr">
                        <a:spcAft>
                          <a:spcPts val="0"/>
                        </a:spcAft>
                      </a:pPr>
                      <a:r>
                        <a:rPr lang="ru-RU" sz="1400" dirty="0">
                          <a:solidFill>
                            <a:srgbClr val="C00000"/>
                          </a:solidFill>
                          <a:effectLst/>
                        </a:rPr>
                        <a:t>(</a:t>
                      </a:r>
                      <a:r>
                        <a:rPr lang="en-GB" sz="1400" dirty="0" err="1">
                          <a:solidFill>
                            <a:srgbClr val="C00000"/>
                          </a:solidFill>
                          <a:effectLst/>
                        </a:rPr>
                        <a:t>kUSD</a:t>
                      </a:r>
                      <a:r>
                        <a:rPr lang="ru-RU" sz="1400" dirty="0">
                          <a:solidFill>
                            <a:srgbClr val="C00000"/>
                          </a:solidFill>
                          <a:effectLst/>
                        </a:rPr>
                        <a:t>)</a:t>
                      </a:r>
                      <a:endParaRPr lang="ru-RU" sz="1400" dirty="0">
                        <a:solidFill>
                          <a:srgbClr val="C00000"/>
                        </a:solidFill>
                        <a:effectLst/>
                        <a:latin typeface="Times New Roman" panose="02020603050405020304" pitchFamily="18" charset="0"/>
                        <a:ea typeface="Times New Roman" panose="02020603050405020304" pitchFamily="18" charset="0"/>
                      </a:endParaRPr>
                    </a:p>
                  </a:txBody>
                  <a:tcPr marL="28645" marR="28645"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514470721"/>
                  </a:ext>
                </a:extLst>
              </a:tr>
              <a:tr h="420132">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0"/>
                        </a:spcAft>
                      </a:pPr>
                      <a:r>
                        <a:rPr lang="en-GB" sz="1400" dirty="0">
                          <a:solidFill>
                            <a:srgbClr val="C00000"/>
                          </a:solidFill>
                          <a:effectLst/>
                        </a:rPr>
                        <a:t>2021</a:t>
                      </a:r>
                      <a:endParaRPr lang="ru-RU" sz="1400" dirty="0">
                        <a:solidFill>
                          <a:srgbClr val="C00000"/>
                        </a:solidFill>
                        <a:effectLst/>
                      </a:endParaRPr>
                    </a:p>
                    <a:p>
                      <a:pPr algn="ctr">
                        <a:spcAft>
                          <a:spcPts val="0"/>
                        </a:spcAft>
                      </a:pPr>
                      <a:endParaRPr lang="ru-RU" sz="1400" dirty="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en-GB" sz="1400" dirty="0">
                          <a:solidFill>
                            <a:srgbClr val="C00000"/>
                          </a:solidFill>
                          <a:effectLst/>
                        </a:rPr>
                        <a:t>2022</a:t>
                      </a:r>
                      <a:endParaRPr lang="ru-RU" sz="1400" dirty="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l">
                        <a:spcAft>
                          <a:spcPts val="0"/>
                        </a:spcAft>
                      </a:pPr>
                      <a:r>
                        <a:rPr lang="en-GB" sz="1400" dirty="0">
                          <a:solidFill>
                            <a:srgbClr val="C00000"/>
                          </a:solidFill>
                          <a:effectLst/>
                        </a:rPr>
                        <a:t>2023</a:t>
                      </a:r>
                      <a:endParaRPr lang="ru-RU" sz="1400" dirty="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l">
                        <a:spcAft>
                          <a:spcPts val="0"/>
                        </a:spcAft>
                      </a:pPr>
                      <a:r>
                        <a:rPr lang="en-GB" sz="1400" dirty="0">
                          <a:solidFill>
                            <a:srgbClr val="C00000"/>
                          </a:solidFill>
                          <a:effectLst/>
                        </a:rPr>
                        <a:t>2024</a:t>
                      </a:r>
                      <a:endParaRPr lang="ru-RU" sz="1400" dirty="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l">
                        <a:spcAft>
                          <a:spcPts val="0"/>
                        </a:spcAft>
                      </a:pPr>
                      <a:r>
                        <a:rPr lang="en-GB" sz="1400" b="0" dirty="0">
                          <a:solidFill>
                            <a:srgbClr val="C00000"/>
                          </a:solidFill>
                          <a:effectLst/>
                        </a:rPr>
                        <a:t>2025</a:t>
                      </a:r>
                      <a:endParaRPr lang="ru-RU" sz="1400" b="0" dirty="0">
                        <a:solidFill>
                          <a:srgbClr val="C00000"/>
                        </a:solidFill>
                        <a:effectLst/>
                        <a:latin typeface="Times New Roman" panose="02020603050405020304" pitchFamily="18" charset="0"/>
                        <a:ea typeface="Times New Roman" panose="02020603050405020304" pitchFamily="18" charset="0"/>
                      </a:endParaRPr>
                    </a:p>
                  </a:txBody>
                  <a:tcPr marL="28645" marR="28645" marT="0" marB="0"/>
                </a:tc>
                <a:extLst>
                  <a:ext uri="{0D108BD9-81ED-4DB2-BD59-A6C34878D82A}">
                    <a16:rowId xmlns:a16="http://schemas.microsoft.com/office/drawing/2014/main" val="418139828"/>
                  </a:ext>
                </a:extLst>
              </a:tr>
              <a:tr h="763876">
                <a:tc>
                  <a:txBody>
                    <a:bodyPr/>
                    <a:lstStyle/>
                    <a:p>
                      <a:pPr algn="ctr">
                        <a:spcAft>
                          <a:spcPts val="0"/>
                        </a:spcAft>
                      </a:pPr>
                      <a:r>
                        <a:rPr lang="ru-RU" sz="1400">
                          <a:solidFill>
                            <a:srgbClr val="C00000"/>
                          </a:solidFill>
                          <a:effectLst/>
                        </a:rPr>
                        <a:t>1.</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just">
                        <a:spcAft>
                          <a:spcPts val="0"/>
                        </a:spcAft>
                      </a:pPr>
                      <a:r>
                        <a:rPr lang="en-US" sz="1400" kern="1200" dirty="0">
                          <a:solidFill>
                            <a:srgbClr val="990000"/>
                          </a:solidFill>
                          <a:effectLst/>
                          <a:latin typeface="+mn-lt"/>
                          <a:ea typeface="+mn-ea"/>
                          <a:cs typeface="+mn-cs"/>
                        </a:rPr>
                        <a:t>Development and construction of elements of basic configuration of small-angle scattering and imaging spectrometer on beamline 10.</a:t>
                      </a:r>
                      <a:endParaRPr lang="ru-RU" sz="1400" dirty="0">
                        <a:solidFill>
                          <a:srgbClr val="99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dirty="0">
                          <a:solidFill>
                            <a:srgbClr val="C00000"/>
                          </a:solidFill>
                          <a:effectLst/>
                        </a:rPr>
                        <a:t>1290</a:t>
                      </a:r>
                      <a:endParaRPr lang="ru-RU" sz="1400" dirty="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350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290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250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200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200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extLst>
                  <a:ext uri="{0D108BD9-81ED-4DB2-BD59-A6C34878D82A}">
                    <a16:rowId xmlns:a16="http://schemas.microsoft.com/office/drawing/2014/main" val="2737170428"/>
                  </a:ext>
                </a:extLst>
              </a:tr>
              <a:tr h="611100">
                <a:tc>
                  <a:txBody>
                    <a:bodyPr/>
                    <a:lstStyle/>
                    <a:p>
                      <a:pPr algn="ctr">
                        <a:spcAft>
                          <a:spcPts val="0"/>
                        </a:spcAft>
                      </a:pPr>
                      <a:r>
                        <a:rPr lang="ru-RU" sz="1400">
                          <a:solidFill>
                            <a:srgbClr val="C00000"/>
                          </a:solidFill>
                          <a:effectLst/>
                        </a:rPr>
                        <a:t>2.</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just">
                        <a:spcAft>
                          <a:spcPts val="0"/>
                        </a:spcAft>
                      </a:pPr>
                      <a:r>
                        <a:rPr lang="en-US" sz="1400" b="0" i="0" u="none" strike="noStrike" kern="1200" dirty="0">
                          <a:solidFill>
                            <a:srgbClr val="990000"/>
                          </a:solidFill>
                          <a:effectLst/>
                          <a:latin typeface="+mn-lt"/>
                          <a:ea typeface="+mn-ea"/>
                          <a:cs typeface="+mn-cs"/>
                        </a:rPr>
                        <a:t>Development of new spectrometers (DN-6, GRAINS, tomography and radiography, FSS).</a:t>
                      </a:r>
                      <a:endParaRPr lang="ru-RU" sz="1400" dirty="0">
                        <a:solidFill>
                          <a:srgbClr val="99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2150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450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450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450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400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400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extLst>
                  <a:ext uri="{0D108BD9-81ED-4DB2-BD59-A6C34878D82A}">
                    <a16:rowId xmlns:a16="http://schemas.microsoft.com/office/drawing/2014/main" val="3091333421"/>
                  </a:ext>
                </a:extLst>
              </a:tr>
              <a:tr h="840263">
                <a:tc>
                  <a:txBody>
                    <a:bodyPr/>
                    <a:lstStyle/>
                    <a:p>
                      <a:pPr algn="ctr">
                        <a:spcAft>
                          <a:spcPts val="0"/>
                        </a:spcAft>
                      </a:pPr>
                      <a:r>
                        <a:rPr lang="ru-RU" sz="1400">
                          <a:solidFill>
                            <a:srgbClr val="C00000"/>
                          </a:solidFill>
                          <a:effectLst/>
                        </a:rPr>
                        <a:t>3.</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just">
                        <a:spcAft>
                          <a:spcPts val="0"/>
                        </a:spcAft>
                      </a:pPr>
                      <a:r>
                        <a:rPr lang="en-US" sz="1400" kern="1200" dirty="0">
                          <a:solidFill>
                            <a:srgbClr val="990000"/>
                          </a:solidFill>
                          <a:effectLst/>
                          <a:latin typeface="+mn-lt"/>
                          <a:ea typeface="+mn-ea"/>
                          <a:cs typeface="+mn-cs"/>
                        </a:rPr>
                        <a:t>Development and construction of elements of neutron guide system for a new inverse geometry inelastic scattering spectrometer.</a:t>
                      </a:r>
                      <a:endParaRPr lang="ru-RU" sz="1400" dirty="0">
                        <a:solidFill>
                          <a:srgbClr val="99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2750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500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500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500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650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600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extLst>
                  <a:ext uri="{0D108BD9-81ED-4DB2-BD59-A6C34878D82A}">
                    <a16:rowId xmlns:a16="http://schemas.microsoft.com/office/drawing/2014/main" val="2310456854"/>
                  </a:ext>
                </a:extLst>
              </a:tr>
              <a:tr h="840263">
                <a:tc>
                  <a:txBody>
                    <a:bodyPr/>
                    <a:lstStyle/>
                    <a:p>
                      <a:pPr algn="ctr">
                        <a:spcAft>
                          <a:spcPts val="0"/>
                        </a:spcAft>
                      </a:pPr>
                      <a:r>
                        <a:rPr lang="en-GB" sz="1400">
                          <a:solidFill>
                            <a:srgbClr val="C00000"/>
                          </a:solidFill>
                          <a:effectLst/>
                        </a:rPr>
                        <a:t>4.</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just">
                        <a:spcAft>
                          <a:spcPts val="0"/>
                        </a:spcAft>
                      </a:pPr>
                      <a:r>
                        <a:rPr lang="en-US" sz="1400" kern="1200" dirty="0">
                          <a:solidFill>
                            <a:srgbClr val="990000"/>
                          </a:solidFill>
                          <a:effectLst/>
                          <a:latin typeface="+mn-lt"/>
                          <a:ea typeface="+mn-ea"/>
                          <a:cs typeface="+mn-cs"/>
                        </a:rPr>
                        <a:t>Modernization and reconstruction of existing spectrometers (HRFD, </a:t>
                      </a:r>
                      <a:r>
                        <a:rPr lang="en-US" sz="1400" kern="1200" dirty="0" err="1">
                          <a:solidFill>
                            <a:srgbClr val="990000"/>
                          </a:solidFill>
                          <a:effectLst/>
                          <a:latin typeface="+mn-lt"/>
                          <a:ea typeface="+mn-ea"/>
                          <a:cs typeface="+mn-cs"/>
                        </a:rPr>
                        <a:t>YuMO</a:t>
                      </a:r>
                      <a:r>
                        <a:rPr lang="en-US" sz="1400" kern="1200" dirty="0">
                          <a:solidFill>
                            <a:srgbClr val="990000"/>
                          </a:solidFill>
                          <a:effectLst/>
                          <a:latin typeface="+mn-lt"/>
                          <a:ea typeface="+mn-ea"/>
                          <a:cs typeface="+mn-cs"/>
                        </a:rPr>
                        <a:t>, RTD, DN-12, FSD, NERA, REMUR, REFLEX, SKAT, EPSILON).</a:t>
                      </a:r>
                      <a:endParaRPr lang="ru-RU" sz="1400" dirty="0">
                        <a:solidFill>
                          <a:srgbClr val="99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4560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en-US" sz="1400">
                          <a:solidFill>
                            <a:srgbClr val="C00000"/>
                          </a:solidFill>
                          <a:effectLst/>
                        </a:rPr>
                        <a:t>750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en-US" sz="1400">
                          <a:solidFill>
                            <a:srgbClr val="C00000"/>
                          </a:solidFill>
                          <a:effectLst/>
                        </a:rPr>
                        <a:t>8</a:t>
                      </a:r>
                      <a:r>
                        <a:rPr lang="ru-RU" sz="1400">
                          <a:solidFill>
                            <a:srgbClr val="C00000"/>
                          </a:solidFill>
                          <a:effectLst/>
                        </a:rPr>
                        <a:t>7</a:t>
                      </a:r>
                      <a:r>
                        <a:rPr lang="en-US" sz="1400">
                          <a:solidFill>
                            <a:srgbClr val="C00000"/>
                          </a:solidFill>
                          <a:effectLst/>
                        </a:rPr>
                        <a:t>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92</a:t>
                      </a:r>
                      <a:r>
                        <a:rPr lang="en-US" sz="1400">
                          <a:solidFill>
                            <a:srgbClr val="C00000"/>
                          </a:solidFill>
                          <a:effectLst/>
                        </a:rPr>
                        <a:t>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950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1070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extLst>
                  <a:ext uri="{0D108BD9-81ED-4DB2-BD59-A6C34878D82A}">
                    <a16:rowId xmlns:a16="http://schemas.microsoft.com/office/drawing/2014/main" val="3780984441"/>
                  </a:ext>
                </a:extLst>
              </a:tr>
              <a:tr h="534713">
                <a:tc>
                  <a:txBody>
                    <a:bodyPr/>
                    <a:lstStyle/>
                    <a:p>
                      <a:pPr algn="ctr">
                        <a:spcAft>
                          <a:spcPts val="0"/>
                        </a:spcAft>
                      </a:pPr>
                      <a:r>
                        <a:rPr lang="en-GB" sz="1400">
                          <a:solidFill>
                            <a:srgbClr val="C00000"/>
                          </a:solidFill>
                          <a:effectLst/>
                        </a:rPr>
                        <a:t>5.</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just">
                        <a:spcAft>
                          <a:spcPts val="0"/>
                        </a:spcAft>
                      </a:pPr>
                      <a:r>
                        <a:rPr lang="en-US" sz="1400" kern="1200" dirty="0">
                          <a:solidFill>
                            <a:srgbClr val="990000"/>
                          </a:solidFill>
                          <a:effectLst/>
                          <a:latin typeface="+mn-lt"/>
                          <a:ea typeface="+mn-ea"/>
                          <a:cs typeface="+mn-cs"/>
                        </a:rPr>
                        <a:t>Activities on development of neutron methods for investigation of </a:t>
                      </a:r>
                      <a:r>
                        <a:rPr lang="en-US" sz="1400" kern="1200" dirty="0" err="1">
                          <a:solidFill>
                            <a:srgbClr val="990000"/>
                          </a:solidFill>
                          <a:effectLst/>
                          <a:latin typeface="+mn-lt"/>
                          <a:ea typeface="+mn-ea"/>
                          <a:cs typeface="+mn-cs"/>
                        </a:rPr>
                        <a:t>nanosystems</a:t>
                      </a:r>
                      <a:r>
                        <a:rPr lang="en-US" sz="1400" kern="1200" dirty="0">
                          <a:solidFill>
                            <a:srgbClr val="990000"/>
                          </a:solidFill>
                          <a:effectLst/>
                          <a:latin typeface="+mn-lt"/>
                          <a:ea typeface="+mn-ea"/>
                          <a:cs typeface="+mn-cs"/>
                        </a:rPr>
                        <a:t> and materials.</a:t>
                      </a:r>
                      <a:endParaRPr lang="ru-RU" sz="1400" dirty="0">
                        <a:solidFill>
                          <a:srgbClr val="99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450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en-US" sz="1400">
                          <a:solidFill>
                            <a:srgbClr val="C00000"/>
                          </a:solidFill>
                          <a:effectLst/>
                        </a:rPr>
                        <a:t>70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en-US" sz="1400">
                          <a:solidFill>
                            <a:srgbClr val="C00000"/>
                          </a:solidFill>
                          <a:effectLst/>
                        </a:rPr>
                        <a:t>80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en-US" sz="1400">
                          <a:solidFill>
                            <a:srgbClr val="C00000"/>
                          </a:solidFill>
                          <a:effectLst/>
                        </a:rPr>
                        <a:t>100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100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100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extLst>
                  <a:ext uri="{0D108BD9-81ED-4DB2-BD59-A6C34878D82A}">
                    <a16:rowId xmlns:a16="http://schemas.microsoft.com/office/drawing/2014/main" val="1024469482"/>
                  </a:ext>
                </a:extLst>
              </a:tr>
              <a:tr h="305550">
                <a:tc gridSpan="2">
                  <a:txBody>
                    <a:bodyPr/>
                    <a:lstStyle/>
                    <a:p>
                      <a:pPr algn="r">
                        <a:spcAft>
                          <a:spcPts val="0"/>
                        </a:spcAft>
                      </a:pPr>
                      <a:r>
                        <a:rPr lang="en-GB" sz="1400" dirty="0">
                          <a:solidFill>
                            <a:srgbClr val="C00000"/>
                          </a:solidFill>
                          <a:effectLst/>
                        </a:rPr>
                        <a:t>TOTAL</a:t>
                      </a:r>
                      <a:endParaRPr lang="ru-RU" sz="1400" dirty="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hMerge="1">
                  <a:txBody>
                    <a:bodyPr/>
                    <a:lstStyle/>
                    <a:p>
                      <a:endParaRPr lang="ru-RU"/>
                    </a:p>
                  </a:txBody>
                  <a:tcPr/>
                </a:tc>
                <a:tc>
                  <a:txBody>
                    <a:bodyPr/>
                    <a:lstStyle/>
                    <a:p>
                      <a:pPr algn="ctr">
                        <a:spcAft>
                          <a:spcPts val="0"/>
                        </a:spcAft>
                      </a:pPr>
                      <a:r>
                        <a:rPr lang="ru-RU" sz="1400">
                          <a:solidFill>
                            <a:srgbClr val="C00000"/>
                          </a:solidFill>
                          <a:effectLst/>
                        </a:rPr>
                        <a:t>11200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212</a:t>
                      </a:r>
                      <a:r>
                        <a:rPr lang="en-US" sz="1400">
                          <a:solidFill>
                            <a:srgbClr val="C00000"/>
                          </a:solidFill>
                          <a:effectLst/>
                        </a:rPr>
                        <a:t>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219</a:t>
                      </a:r>
                      <a:r>
                        <a:rPr lang="en-US" sz="1400">
                          <a:solidFill>
                            <a:srgbClr val="C00000"/>
                          </a:solidFill>
                          <a:effectLst/>
                        </a:rPr>
                        <a:t>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222</a:t>
                      </a:r>
                      <a:r>
                        <a:rPr lang="en-US" sz="1400">
                          <a:solidFill>
                            <a:srgbClr val="C00000"/>
                          </a:solidFill>
                          <a:effectLst/>
                        </a:rPr>
                        <a:t>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a:solidFill>
                            <a:srgbClr val="C00000"/>
                          </a:solidFill>
                          <a:effectLst/>
                        </a:rPr>
                        <a:t>2300</a:t>
                      </a:r>
                      <a:endParaRPr lang="ru-RU" sz="1400">
                        <a:solidFill>
                          <a:srgbClr val="C00000"/>
                        </a:solidFill>
                        <a:effectLst/>
                        <a:latin typeface="Times New Roman" panose="02020603050405020304" pitchFamily="18" charset="0"/>
                        <a:ea typeface="Times New Roman" panose="02020603050405020304" pitchFamily="18" charset="0"/>
                      </a:endParaRPr>
                    </a:p>
                  </a:txBody>
                  <a:tcPr marL="28645" marR="28645" marT="0" marB="0"/>
                </a:tc>
                <a:tc>
                  <a:txBody>
                    <a:bodyPr/>
                    <a:lstStyle/>
                    <a:p>
                      <a:pPr algn="ctr">
                        <a:spcAft>
                          <a:spcPts val="0"/>
                        </a:spcAft>
                      </a:pPr>
                      <a:r>
                        <a:rPr lang="ru-RU" sz="1400" dirty="0">
                          <a:solidFill>
                            <a:srgbClr val="C00000"/>
                          </a:solidFill>
                          <a:effectLst/>
                        </a:rPr>
                        <a:t>2370</a:t>
                      </a:r>
                      <a:endParaRPr lang="ru-RU" sz="1400" dirty="0">
                        <a:solidFill>
                          <a:srgbClr val="C00000"/>
                        </a:solidFill>
                        <a:effectLst/>
                        <a:latin typeface="Times New Roman" panose="02020603050405020304" pitchFamily="18" charset="0"/>
                        <a:ea typeface="Times New Roman" panose="02020603050405020304" pitchFamily="18" charset="0"/>
                      </a:endParaRPr>
                    </a:p>
                  </a:txBody>
                  <a:tcPr marL="28645" marR="28645" marT="0" marB="0"/>
                </a:tc>
                <a:extLst>
                  <a:ext uri="{0D108BD9-81ED-4DB2-BD59-A6C34878D82A}">
                    <a16:rowId xmlns:a16="http://schemas.microsoft.com/office/drawing/2014/main" val="836371410"/>
                  </a:ext>
                </a:extLst>
              </a:tr>
            </a:tbl>
          </a:graphicData>
        </a:graphic>
      </p:graphicFrame>
    </p:spTree>
    <p:extLst>
      <p:ext uri="{BB962C8B-B14F-4D97-AF65-F5344CB8AC3E}">
        <p14:creationId xmlns:p14="http://schemas.microsoft.com/office/powerpoint/2010/main" val="83476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15007"/>
            <a:ext cx="8352928" cy="769441"/>
          </a:xfrm>
          <a:prstGeom prst="rect">
            <a:avLst/>
          </a:prstGeom>
          <a:noFill/>
        </p:spPr>
        <p:txBody>
          <a:bodyPr wrap="square" rtlCol="0">
            <a:spAutoFit/>
          </a:bodyPr>
          <a:lstStyle/>
          <a:p>
            <a:pPr algn="ctr"/>
            <a:r>
              <a:rPr lang="en-US" sz="2200" b="1" dirty="0">
                <a:solidFill>
                  <a:srgbClr val="0000FF"/>
                </a:solidFill>
              </a:rPr>
              <a:t>Department of Neutron Investigations of Condensed Matter, FLNP JINR</a:t>
            </a:r>
            <a:endParaRPr lang="ru-RU" sz="2200" b="1" dirty="0">
              <a:solidFill>
                <a:srgbClr val="0000FF"/>
              </a:solidFill>
            </a:endParaRPr>
          </a:p>
        </p:txBody>
      </p:sp>
      <p:sp>
        <p:nvSpPr>
          <p:cNvPr id="3" name="TextBox 2"/>
          <p:cNvSpPr txBox="1"/>
          <p:nvPr/>
        </p:nvSpPr>
        <p:spPr>
          <a:xfrm>
            <a:off x="1187624" y="827420"/>
            <a:ext cx="3024336" cy="369332"/>
          </a:xfrm>
          <a:prstGeom prst="rect">
            <a:avLst/>
          </a:prstGeom>
          <a:solidFill>
            <a:srgbClr val="99FF99"/>
          </a:solidFill>
        </p:spPr>
        <p:txBody>
          <a:bodyPr wrap="square" rtlCol="0">
            <a:spAutoFit/>
          </a:bodyPr>
          <a:lstStyle/>
          <a:p>
            <a:r>
              <a:rPr lang="en-US" b="1" dirty="0">
                <a:solidFill>
                  <a:srgbClr val="7030A0"/>
                </a:solidFill>
              </a:rPr>
              <a:t>Sector</a:t>
            </a:r>
            <a:r>
              <a:rPr lang="ru-RU" b="1" dirty="0">
                <a:solidFill>
                  <a:srgbClr val="7030A0"/>
                </a:solidFill>
              </a:rPr>
              <a:t> 1 - </a:t>
            </a:r>
            <a:r>
              <a:rPr lang="en-US" b="1" dirty="0">
                <a:solidFill>
                  <a:srgbClr val="7030A0"/>
                </a:solidFill>
              </a:rPr>
              <a:t>Diffraction</a:t>
            </a:r>
            <a:endParaRPr lang="ru-RU" b="1" dirty="0">
              <a:solidFill>
                <a:srgbClr val="7030A0"/>
              </a:solidFill>
            </a:endParaRPr>
          </a:p>
        </p:txBody>
      </p:sp>
      <p:sp>
        <p:nvSpPr>
          <p:cNvPr id="4" name="TextBox 3"/>
          <p:cNvSpPr txBox="1"/>
          <p:nvPr/>
        </p:nvSpPr>
        <p:spPr>
          <a:xfrm>
            <a:off x="4860032" y="827420"/>
            <a:ext cx="3384376" cy="369332"/>
          </a:xfrm>
          <a:prstGeom prst="rect">
            <a:avLst/>
          </a:prstGeom>
          <a:solidFill>
            <a:srgbClr val="99FF99"/>
          </a:solidFill>
        </p:spPr>
        <p:txBody>
          <a:bodyPr wrap="square" rtlCol="0">
            <a:spAutoFit/>
          </a:bodyPr>
          <a:lstStyle/>
          <a:p>
            <a:r>
              <a:rPr lang="en-US" b="1" dirty="0">
                <a:solidFill>
                  <a:srgbClr val="7030A0"/>
                </a:solidFill>
              </a:rPr>
              <a:t>Sector</a:t>
            </a:r>
            <a:r>
              <a:rPr lang="ru-RU" b="1" dirty="0">
                <a:solidFill>
                  <a:srgbClr val="7030A0"/>
                </a:solidFill>
              </a:rPr>
              <a:t> 2 – </a:t>
            </a:r>
            <a:r>
              <a:rPr lang="en-US" b="1" dirty="0">
                <a:solidFill>
                  <a:srgbClr val="7030A0"/>
                </a:solidFill>
              </a:rPr>
              <a:t>Neutron Optics</a:t>
            </a:r>
            <a:endParaRPr lang="ru-RU" b="1" dirty="0">
              <a:solidFill>
                <a:srgbClr val="7030A0"/>
              </a:solidFill>
            </a:endParaRPr>
          </a:p>
        </p:txBody>
      </p:sp>
      <p:sp>
        <p:nvSpPr>
          <p:cNvPr id="5" name="TextBox 4"/>
          <p:cNvSpPr txBox="1"/>
          <p:nvPr/>
        </p:nvSpPr>
        <p:spPr>
          <a:xfrm>
            <a:off x="1187624" y="1292567"/>
            <a:ext cx="3024336" cy="1200329"/>
          </a:xfrm>
          <a:prstGeom prst="rect">
            <a:avLst/>
          </a:prstGeom>
          <a:noFill/>
        </p:spPr>
        <p:txBody>
          <a:bodyPr wrap="square" rtlCol="0">
            <a:spAutoFit/>
          </a:bodyPr>
          <a:lstStyle/>
          <a:p>
            <a:r>
              <a:rPr lang="en-US" b="1" dirty="0">
                <a:solidFill>
                  <a:srgbClr val="C00000"/>
                </a:solidFill>
              </a:rPr>
              <a:t>Group</a:t>
            </a:r>
            <a:r>
              <a:rPr lang="ru-RU" b="1" dirty="0">
                <a:solidFill>
                  <a:srgbClr val="C00000"/>
                </a:solidFill>
              </a:rPr>
              <a:t> 1 – </a:t>
            </a:r>
            <a:r>
              <a:rPr lang="en-US" b="1" dirty="0">
                <a:solidFill>
                  <a:srgbClr val="C00000"/>
                </a:solidFill>
              </a:rPr>
              <a:t>HRFD/FSD</a:t>
            </a:r>
            <a:endParaRPr lang="ru-RU" b="1" dirty="0">
              <a:solidFill>
                <a:srgbClr val="C00000"/>
              </a:solidFill>
            </a:endParaRPr>
          </a:p>
          <a:p>
            <a:r>
              <a:rPr lang="en-US" b="1" dirty="0">
                <a:solidFill>
                  <a:srgbClr val="C00000"/>
                </a:solidFill>
              </a:rPr>
              <a:t>Group</a:t>
            </a:r>
            <a:r>
              <a:rPr lang="ru-RU" b="1" dirty="0">
                <a:solidFill>
                  <a:srgbClr val="C00000"/>
                </a:solidFill>
              </a:rPr>
              <a:t> 2 – </a:t>
            </a:r>
            <a:r>
              <a:rPr lang="en-US" b="1" dirty="0">
                <a:solidFill>
                  <a:srgbClr val="C00000"/>
                </a:solidFill>
              </a:rPr>
              <a:t>DN</a:t>
            </a:r>
            <a:r>
              <a:rPr lang="ru-RU" b="1" dirty="0">
                <a:solidFill>
                  <a:srgbClr val="C00000"/>
                </a:solidFill>
              </a:rPr>
              <a:t>-2</a:t>
            </a:r>
          </a:p>
          <a:p>
            <a:r>
              <a:rPr lang="en-US" b="1" dirty="0">
                <a:solidFill>
                  <a:srgbClr val="C00000"/>
                </a:solidFill>
              </a:rPr>
              <a:t>Group</a:t>
            </a:r>
            <a:r>
              <a:rPr lang="ru-RU" b="1" dirty="0">
                <a:solidFill>
                  <a:srgbClr val="C00000"/>
                </a:solidFill>
              </a:rPr>
              <a:t> 3 – </a:t>
            </a:r>
            <a:r>
              <a:rPr lang="en-US" b="1" dirty="0">
                <a:solidFill>
                  <a:srgbClr val="C00000"/>
                </a:solidFill>
              </a:rPr>
              <a:t>DN</a:t>
            </a:r>
            <a:r>
              <a:rPr lang="ru-RU" b="1" dirty="0">
                <a:solidFill>
                  <a:srgbClr val="C00000"/>
                </a:solidFill>
              </a:rPr>
              <a:t>-12</a:t>
            </a:r>
          </a:p>
          <a:p>
            <a:r>
              <a:rPr lang="en-US" b="1" dirty="0">
                <a:solidFill>
                  <a:srgbClr val="C00000"/>
                </a:solidFill>
              </a:rPr>
              <a:t>Group</a:t>
            </a:r>
            <a:r>
              <a:rPr lang="ru-RU" b="1" dirty="0">
                <a:solidFill>
                  <a:srgbClr val="C00000"/>
                </a:solidFill>
              </a:rPr>
              <a:t> 4 - </a:t>
            </a:r>
            <a:r>
              <a:rPr lang="en-US" b="1" dirty="0">
                <a:solidFill>
                  <a:srgbClr val="C00000"/>
                </a:solidFill>
              </a:rPr>
              <a:t>SKAT</a:t>
            </a:r>
            <a:endParaRPr lang="ru-RU" b="1" dirty="0">
              <a:solidFill>
                <a:srgbClr val="C00000"/>
              </a:solidFill>
            </a:endParaRPr>
          </a:p>
        </p:txBody>
      </p:sp>
      <p:sp>
        <p:nvSpPr>
          <p:cNvPr id="6" name="TextBox 5"/>
          <p:cNvSpPr txBox="1"/>
          <p:nvPr/>
        </p:nvSpPr>
        <p:spPr>
          <a:xfrm>
            <a:off x="4860032" y="1412776"/>
            <a:ext cx="3024336" cy="923330"/>
          </a:xfrm>
          <a:prstGeom prst="rect">
            <a:avLst/>
          </a:prstGeom>
          <a:noFill/>
        </p:spPr>
        <p:txBody>
          <a:bodyPr wrap="square" rtlCol="0">
            <a:spAutoFit/>
          </a:bodyPr>
          <a:lstStyle/>
          <a:p>
            <a:r>
              <a:rPr lang="en-US" b="1" dirty="0">
                <a:solidFill>
                  <a:srgbClr val="C00000"/>
                </a:solidFill>
              </a:rPr>
              <a:t>Group</a:t>
            </a:r>
            <a:r>
              <a:rPr lang="ru-RU" b="1" dirty="0">
                <a:solidFill>
                  <a:srgbClr val="C00000"/>
                </a:solidFill>
              </a:rPr>
              <a:t> 1 – </a:t>
            </a:r>
            <a:r>
              <a:rPr lang="en-US" b="1" dirty="0">
                <a:solidFill>
                  <a:srgbClr val="C00000"/>
                </a:solidFill>
              </a:rPr>
              <a:t>REMUR</a:t>
            </a:r>
            <a:endParaRPr lang="ru-RU" b="1" dirty="0">
              <a:solidFill>
                <a:srgbClr val="C00000"/>
              </a:solidFill>
            </a:endParaRPr>
          </a:p>
          <a:p>
            <a:r>
              <a:rPr lang="en-US" b="1" dirty="0">
                <a:solidFill>
                  <a:srgbClr val="C00000"/>
                </a:solidFill>
              </a:rPr>
              <a:t>Group</a:t>
            </a:r>
            <a:r>
              <a:rPr lang="ru-RU" b="1" dirty="0">
                <a:solidFill>
                  <a:srgbClr val="C00000"/>
                </a:solidFill>
              </a:rPr>
              <a:t> 2 – </a:t>
            </a:r>
            <a:r>
              <a:rPr lang="en-US" b="1" dirty="0">
                <a:solidFill>
                  <a:srgbClr val="C00000"/>
                </a:solidFill>
              </a:rPr>
              <a:t>REFLEX</a:t>
            </a:r>
            <a:endParaRPr lang="ru-RU" b="1" dirty="0">
              <a:solidFill>
                <a:srgbClr val="C00000"/>
              </a:solidFill>
            </a:endParaRPr>
          </a:p>
          <a:p>
            <a:r>
              <a:rPr lang="en-US" b="1" dirty="0">
                <a:solidFill>
                  <a:srgbClr val="C00000"/>
                </a:solidFill>
              </a:rPr>
              <a:t>Group</a:t>
            </a:r>
            <a:r>
              <a:rPr lang="ru-RU" b="1" dirty="0">
                <a:solidFill>
                  <a:srgbClr val="C00000"/>
                </a:solidFill>
              </a:rPr>
              <a:t> 3 – </a:t>
            </a:r>
            <a:r>
              <a:rPr lang="en-US" b="1" dirty="0">
                <a:solidFill>
                  <a:srgbClr val="C00000"/>
                </a:solidFill>
              </a:rPr>
              <a:t>GRAINS</a:t>
            </a:r>
            <a:endParaRPr lang="ru-RU" b="1" dirty="0">
              <a:solidFill>
                <a:srgbClr val="C00000"/>
              </a:solidFill>
            </a:endParaRPr>
          </a:p>
        </p:txBody>
      </p:sp>
      <p:sp>
        <p:nvSpPr>
          <p:cNvPr id="7" name="TextBox 6"/>
          <p:cNvSpPr txBox="1"/>
          <p:nvPr/>
        </p:nvSpPr>
        <p:spPr>
          <a:xfrm>
            <a:off x="3635896" y="2771636"/>
            <a:ext cx="1728192" cy="369332"/>
          </a:xfrm>
          <a:prstGeom prst="rect">
            <a:avLst/>
          </a:prstGeom>
          <a:solidFill>
            <a:srgbClr val="99FF99"/>
          </a:solidFill>
        </p:spPr>
        <p:txBody>
          <a:bodyPr wrap="square" rtlCol="0">
            <a:spAutoFit/>
          </a:bodyPr>
          <a:lstStyle/>
          <a:p>
            <a:r>
              <a:rPr lang="en-US" b="1" dirty="0">
                <a:solidFill>
                  <a:srgbClr val="7030A0"/>
                </a:solidFill>
              </a:rPr>
              <a:t>Group</a:t>
            </a:r>
            <a:r>
              <a:rPr lang="ru-RU" b="1" dirty="0">
                <a:solidFill>
                  <a:srgbClr val="7030A0"/>
                </a:solidFill>
              </a:rPr>
              <a:t> </a:t>
            </a:r>
            <a:r>
              <a:rPr lang="en-US" b="1" dirty="0" err="1">
                <a:solidFill>
                  <a:srgbClr val="7030A0"/>
                </a:solidFill>
              </a:rPr>
              <a:t>YuMO</a:t>
            </a:r>
            <a:endParaRPr lang="ru-RU" b="1" dirty="0">
              <a:solidFill>
                <a:srgbClr val="7030A0"/>
              </a:solidFill>
            </a:endParaRPr>
          </a:p>
        </p:txBody>
      </p:sp>
      <p:sp>
        <p:nvSpPr>
          <p:cNvPr id="8" name="TextBox 7"/>
          <p:cNvSpPr txBox="1"/>
          <p:nvPr/>
        </p:nvSpPr>
        <p:spPr>
          <a:xfrm>
            <a:off x="3621488" y="3275692"/>
            <a:ext cx="1728192" cy="369332"/>
          </a:xfrm>
          <a:prstGeom prst="rect">
            <a:avLst/>
          </a:prstGeom>
          <a:solidFill>
            <a:srgbClr val="99FF99"/>
          </a:solidFill>
        </p:spPr>
        <p:txBody>
          <a:bodyPr wrap="square" rtlCol="0">
            <a:spAutoFit/>
          </a:bodyPr>
          <a:lstStyle/>
          <a:p>
            <a:r>
              <a:rPr lang="en-US" b="1" dirty="0">
                <a:solidFill>
                  <a:srgbClr val="7030A0"/>
                </a:solidFill>
              </a:rPr>
              <a:t>Group</a:t>
            </a:r>
            <a:r>
              <a:rPr lang="ru-RU" b="1" dirty="0">
                <a:solidFill>
                  <a:srgbClr val="7030A0"/>
                </a:solidFill>
              </a:rPr>
              <a:t> </a:t>
            </a:r>
            <a:r>
              <a:rPr lang="en-US" b="1" dirty="0">
                <a:solidFill>
                  <a:srgbClr val="7030A0"/>
                </a:solidFill>
              </a:rPr>
              <a:t>NERA</a:t>
            </a:r>
            <a:endParaRPr lang="ru-RU" b="1" dirty="0">
              <a:solidFill>
                <a:srgbClr val="7030A0"/>
              </a:solidFill>
            </a:endParaRPr>
          </a:p>
        </p:txBody>
      </p:sp>
      <p:sp>
        <p:nvSpPr>
          <p:cNvPr id="9" name="TextBox 8"/>
          <p:cNvSpPr txBox="1"/>
          <p:nvPr/>
        </p:nvSpPr>
        <p:spPr>
          <a:xfrm>
            <a:off x="107504" y="4365104"/>
            <a:ext cx="4608512" cy="1631216"/>
          </a:xfrm>
          <a:prstGeom prst="rect">
            <a:avLst/>
          </a:prstGeom>
          <a:noFill/>
        </p:spPr>
        <p:txBody>
          <a:bodyPr wrap="square" rtlCol="0">
            <a:spAutoFit/>
          </a:bodyPr>
          <a:lstStyle/>
          <a:p>
            <a:pPr algn="r"/>
            <a:r>
              <a:rPr lang="en-US" sz="2000" b="1" dirty="0">
                <a:solidFill>
                  <a:srgbClr val="C00000"/>
                </a:solidFill>
              </a:rPr>
              <a:t>Staff number:    119</a:t>
            </a:r>
          </a:p>
          <a:p>
            <a:pPr algn="r"/>
            <a:r>
              <a:rPr lang="en-US" sz="2000" b="1" dirty="0">
                <a:solidFill>
                  <a:srgbClr val="C00000"/>
                </a:solidFill>
              </a:rPr>
              <a:t>Main Staff:    51   </a:t>
            </a:r>
          </a:p>
          <a:p>
            <a:pPr algn="r"/>
            <a:r>
              <a:rPr lang="en-US" sz="2000" b="1" dirty="0">
                <a:solidFill>
                  <a:srgbClr val="C00000"/>
                </a:solidFill>
              </a:rPr>
              <a:t>Staff from Member states:    36 </a:t>
            </a:r>
          </a:p>
          <a:p>
            <a:pPr algn="ctr"/>
            <a:r>
              <a:rPr lang="en-US" sz="2000" b="1" dirty="0">
                <a:solidFill>
                  <a:srgbClr val="C00000"/>
                </a:solidFill>
              </a:rPr>
              <a:t>        Part occupancy staff  </a:t>
            </a:r>
          </a:p>
          <a:p>
            <a:pPr algn="r"/>
            <a:r>
              <a:rPr lang="en-US" sz="2000" b="1" dirty="0">
                <a:solidFill>
                  <a:srgbClr val="C00000"/>
                </a:solidFill>
              </a:rPr>
              <a:t> (including students):    32</a:t>
            </a:r>
            <a:endParaRPr lang="ru-RU" sz="2000" b="1" dirty="0">
              <a:solidFill>
                <a:srgbClr val="C00000"/>
              </a:solidFill>
            </a:endParaRPr>
          </a:p>
        </p:txBody>
      </p:sp>
      <p:sp>
        <p:nvSpPr>
          <p:cNvPr id="10" name="TextBox 9"/>
          <p:cNvSpPr txBox="1"/>
          <p:nvPr/>
        </p:nvSpPr>
        <p:spPr>
          <a:xfrm>
            <a:off x="1547664" y="6165304"/>
            <a:ext cx="5544616" cy="369332"/>
          </a:xfrm>
          <a:prstGeom prst="rect">
            <a:avLst/>
          </a:prstGeom>
          <a:noFill/>
        </p:spPr>
        <p:txBody>
          <a:bodyPr wrap="square" rtlCol="0">
            <a:spAutoFit/>
          </a:bodyPr>
          <a:lstStyle/>
          <a:p>
            <a:pPr algn="ctr"/>
            <a:r>
              <a:rPr lang="en-US" b="1" dirty="0">
                <a:solidFill>
                  <a:srgbClr val="0000FF"/>
                </a:solidFill>
              </a:rPr>
              <a:t>50 </a:t>
            </a:r>
            <a:r>
              <a:rPr lang="ru-RU" b="1" dirty="0">
                <a:solidFill>
                  <a:srgbClr val="0000FF"/>
                </a:solidFill>
              </a:rPr>
              <a:t>% </a:t>
            </a:r>
            <a:r>
              <a:rPr lang="en-US" b="1" dirty="0">
                <a:solidFill>
                  <a:srgbClr val="0000FF"/>
                </a:solidFill>
              </a:rPr>
              <a:t>of staff</a:t>
            </a:r>
            <a:r>
              <a:rPr lang="ru-RU" b="1" dirty="0">
                <a:solidFill>
                  <a:srgbClr val="0000FF"/>
                </a:solidFill>
              </a:rPr>
              <a:t> – </a:t>
            </a:r>
            <a:r>
              <a:rPr lang="en-US" b="1" dirty="0">
                <a:solidFill>
                  <a:srgbClr val="0000FF"/>
                </a:solidFill>
              </a:rPr>
              <a:t>younger than</a:t>
            </a:r>
            <a:r>
              <a:rPr lang="ru-RU" b="1" dirty="0">
                <a:solidFill>
                  <a:srgbClr val="0000FF"/>
                </a:solidFill>
              </a:rPr>
              <a:t> </a:t>
            </a:r>
            <a:r>
              <a:rPr lang="en-GB" b="1" dirty="0">
                <a:solidFill>
                  <a:srgbClr val="0000FF"/>
                </a:solidFill>
              </a:rPr>
              <a:t>4</a:t>
            </a:r>
            <a:r>
              <a:rPr lang="ru-RU" b="1" dirty="0">
                <a:solidFill>
                  <a:srgbClr val="0000FF"/>
                </a:solidFill>
              </a:rPr>
              <a:t>5 </a:t>
            </a:r>
            <a:r>
              <a:rPr lang="en-US" b="1" dirty="0">
                <a:solidFill>
                  <a:srgbClr val="0000FF"/>
                </a:solidFill>
              </a:rPr>
              <a:t>years old</a:t>
            </a:r>
            <a:endParaRPr lang="ru-RU" b="1" dirty="0">
              <a:solidFill>
                <a:srgbClr val="0000FF"/>
              </a:solidFill>
            </a:endParaRPr>
          </a:p>
        </p:txBody>
      </p:sp>
      <p:pic>
        <p:nvPicPr>
          <p:cNvPr id="12" name="Рисунок 11"/>
          <p:cNvPicPr/>
          <p:nvPr/>
        </p:nvPicPr>
        <p:blipFill>
          <a:blip r:embed="rId2" cstate="print">
            <a:extLst>
              <a:ext uri="{28A0092B-C50C-407E-A947-70E740481C1C}">
                <a14:useLocalDpi xmlns:a14="http://schemas.microsoft.com/office/drawing/2010/main" val="0"/>
              </a:ext>
            </a:extLst>
          </a:blip>
          <a:stretch>
            <a:fillRect/>
          </a:stretch>
        </p:blipFill>
        <p:spPr>
          <a:xfrm>
            <a:off x="5364088" y="3068960"/>
            <a:ext cx="3888432" cy="2880416"/>
          </a:xfrm>
          <a:prstGeom prst="rect">
            <a:avLst/>
          </a:prstGeom>
        </p:spPr>
      </p:pic>
    </p:spTree>
    <p:extLst>
      <p:ext uri="{BB962C8B-B14F-4D97-AF65-F5344CB8AC3E}">
        <p14:creationId xmlns:p14="http://schemas.microsoft.com/office/powerpoint/2010/main" val="1750582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4225"/>
            <a:ext cx="8353425" cy="369332"/>
          </a:xfrm>
          <a:prstGeom prst="rect">
            <a:avLst/>
          </a:prstGeom>
        </p:spPr>
        <p:txBody>
          <a:bodyPr>
            <a:spAutoFit/>
          </a:bodyPr>
          <a:lstStyle/>
          <a:p>
            <a:pPr algn="ctr" fontAlgn="auto">
              <a:spcBef>
                <a:spcPts val="0"/>
              </a:spcBef>
              <a:spcAft>
                <a:spcPts val="0"/>
              </a:spcAft>
              <a:tabLst>
                <a:tab pos="625475" algn="l"/>
              </a:tabLst>
              <a:defRPr/>
            </a:pPr>
            <a:r>
              <a:rPr lang="en-US" b="1" kern="0" dirty="0">
                <a:solidFill>
                  <a:srgbClr val="0000FF"/>
                </a:solidFill>
                <a:latin typeface="+mn-lt"/>
              </a:rPr>
              <a:t>Referee reports</a:t>
            </a:r>
          </a:p>
        </p:txBody>
      </p:sp>
      <p:sp>
        <p:nvSpPr>
          <p:cNvPr id="6" name="Прямоугольник 5"/>
          <p:cNvSpPr/>
          <p:nvPr/>
        </p:nvSpPr>
        <p:spPr>
          <a:xfrm>
            <a:off x="309861" y="403557"/>
            <a:ext cx="2664296" cy="646331"/>
          </a:xfrm>
          <a:prstGeom prst="rect">
            <a:avLst/>
          </a:prstGeom>
        </p:spPr>
        <p:txBody>
          <a:bodyPr wrap="square">
            <a:spAutoFit/>
          </a:bodyPr>
          <a:lstStyle/>
          <a:p>
            <a:pPr algn="ctr" fontAlgn="auto">
              <a:spcBef>
                <a:spcPts val="0"/>
              </a:spcBef>
              <a:spcAft>
                <a:spcPts val="0"/>
              </a:spcAft>
              <a:tabLst>
                <a:tab pos="625475" algn="l"/>
              </a:tabLst>
              <a:defRPr/>
            </a:pPr>
            <a:r>
              <a:rPr lang="en-US" b="1" kern="0" dirty="0">
                <a:solidFill>
                  <a:srgbClr val="006600"/>
                </a:solidFill>
                <a:latin typeface="+mn-lt"/>
              </a:rPr>
              <a:t>Prof. </a:t>
            </a:r>
            <a:r>
              <a:rPr lang="en-US" b="1" kern="0" dirty="0" err="1">
                <a:solidFill>
                  <a:srgbClr val="006600"/>
                </a:solidFill>
                <a:latin typeface="+mn-lt"/>
              </a:rPr>
              <a:t>P.A.Alekseev</a:t>
            </a:r>
            <a:r>
              <a:rPr lang="en-US" b="1" kern="0" dirty="0">
                <a:solidFill>
                  <a:srgbClr val="006600"/>
                </a:solidFill>
                <a:latin typeface="+mn-lt"/>
              </a:rPr>
              <a:t> </a:t>
            </a:r>
          </a:p>
          <a:p>
            <a:pPr algn="ctr" fontAlgn="auto">
              <a:spcBef>
                <a:spcPts val="0"/>
              </a:spcBef>
              <a:spcAft>
                <a:spcPts val="0"/>
              </a:spcAft>
              <a:tabLst>
                <a:tab pos="625475" algn="l"/>
              </a:tabLst>
              <a:defRPr/>
            </a:pPr>
            <a:r>
              <a:rPr lang="en-US" b="1" kern="0" dirty="0">
                <a:solidFill>
                  <a:srgbClr val="006600"/>
                </a:solidFill>
                <a:latin typeface="+mn-lt"/>
              </a:rPr>
              <a:t>(RNC KI, Moscow)</a:t>
            </a:r>
          </a:p>
        </p:txBody>
      </p:sp>
      <p:sp>
        <p:nvSpPr>
          <p:cNvPr id="7" name="Прямоугольник 6"/>
          <p:cNvSpPr/>
          <p:nvPr/>
        </p:nvSpPr>
        <p:spPr>
          <a:xfrm>
            <a:off x="3370906" y="406520"/>
            <a:ext cx="2232248" cy="646331"/>
          </a:xfrm>
          <a:prstGeom prst="rect">
            <a:avLst/>
          </a:prstGeom>
        </p:spPr>
        <p:txBody>
          <a:bodyPr wrap="square">
            <a:spAutoFit/>
          </a:bodyPr>
          <a:lstStyle/>
          <a:p>
            <a:pPr algn="ctr" fontAlgn="auto">
              <a:spcBef>
                <a:spcPts val="0"/>
              </a:spcBef>
              <a:spcAft>
                <a:spcPts val="0"/>
              </a:spcAft>
              <a:tabLst>
                <a:tab pos="625475" algn="l"/>
              </a:tabLst>
              <a:defRPr/>
            </a:pPr>
            <a:r>
              <a:rPr lang="en-US" b="1" kern="0" dirty="0">
                <a:solidFill>
                  <a:srgbClr val="006600"/>
                </a:solidFill>
                <a:latin typeface="+mn-lt"/>
              </a:rPr>
              <a:t>Prof. </a:t>
            </a:r>
            <a:r>
              <a:rPr lang="en-US" b="1" kern="0" dirty="0" err="1">
                <a:solidFill>
                  <a:srgbClr val="006600"/>
                </a:solidFill>
                <a:latin typeface="+mn-lt"/>
              </a:rPr>
              <a:t>V.A.Osipov</a:t>
            </a:r>
            <a:r>
              <a:rPr lang="en-US" b="1" kern="0" dirty="0">
                <a:solidFill>
                  <a:srgbClr val="006600"/>
                </a:solidFill>
                <a:latin typeface="+mn-lt"/>
              </a:rPr>
              <a:t> (BLTP JINR)</a:t>
            </a:r>
          </a:p>
        </p:txBody>
      </p:sp>
      <p:sp>
        <p:nvSpPr>
          <p:cNvPr id="8" name="Прямоугольник 7"/>
          <p:cNvSpPr/>
          <p:nvPr/>
        </p:nvSpPr>
        <p:spPr>
          <a:xfrm>
            <a:off x="6229957" y="410872"/>
            <a:ext cx="2519003" cy="646331"/>
          </a:xfrm>
          <a:prstGeom prst="rect">
            <a:avLst/>
          </a:prstGeom>
        </p:spPr>
        <p:txBody>
          <a:bodyPr wrap="square">
            <a:spAutoFit/>
          </a:bodyPr>
          <a:lstStyle/>
          <a:p>
            <a:pPr algn="ctr" fontAlgn="auto">
              <a:spcBef>
                <a:spcPts val="0"/>
              </a:spcBef>
              <a:spcAft>
                <a:spcPts val="0"/>
              </a:spcAft>
              <a:tabLst>
                <a:tab pos="625475" algn="l"/>
              </a:tabLst>
              <a:defRPr/>
            </a:pPr>
            <a:r>
              <a:rPr lang="en-US" b="1" kern="0" dirty="0">
                <a:solidFill>
                  <a:srgbClr val="006600"/>
                </a:solidFill>
                <a:latin typeface="+mn-lt"/>
              </a:rPr>
              <a:t>Prof. J. </a:t>
            </a:r>
            <a:r>
              <a:rPr lang="en-US" b="1" kern="0" dirty="0" err="1">
                <a:solidFill>
                  <a:srgbClr val="006600"/>
                </a:solidFill>
                <a:latin typeface="+mn-lt"/>
              </a:rPr>
              <a:t>W</a:t>
            </a:r>
            <a:r>
              <a:rPr lang="en-US" b="1" kern="0" dirty="0" err="1">
                <a:solidFill>
                  <a:srgbClr val="006600"/>
                </a:solidFill>
                <a:latin typeface="Times New Roman" panose="02020603050405020304" pitchFamily="18" charset="0"/>
                <a:cs typeface="Times New Roman" panose="02020603050405020304" pitchFamily="18" charset="0"/>
              </a:rPr>
              <a:t>ąsicki</a:t>
            </a:r>
            <a:r>
              <a:rPr lang="en-US" b="1" kern="0" dirty="0">
                <a:solidFill>
                  <a:srgbClr val="006600"/>
                </a:solidFill>
                <a:latin typeface="Times New Roman" panose="02020603050405020304" pitchFamily="18" charset="0"/>
                <a:cs typeface="Times New Roman" panose="02020603050405020304" pitchFamily="18" charset="0"/>
              </a:rPr>
              <a:t> </a:t>
            </a:r>
            <a:r>
              <a:rPr lang="en-US" b="1" kern="0" dirty="0">
                <a:solidFill>
                  <a:srgbClr val="006600"/>
                </a:solidFill>
                <a:latin typeface="+mn-lt"/>
              </a:rPr>
              <a:t>(AMU, Poznan, Poland)</a:t>
            </a:r>
          </a:p>
        </p:txBody>
      </p:sp>
      <p:pic>
        <p:nvPicPr>
          <p:cNvPr id="10" name="Рисунок 9">
            <a:extLst>
              <a:ext uri="{FF2B5EF4-FFF2-40B4-BE49-F238E27FC236}">
                <a16:creationId xmlns:a16="http://schemas.microsoft.com/office/drawing/2014/main" id="{EE670553-FB4F-458F-BBE8-630218945B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7455" y="1196752"/>
            <a:ext cx="2491409" cy="3636000"/>
          </a:xfrm>
          <a:prstGeom prst="rect">
            <a:avLst/>
          </a:prstGeom>
        </p:spPr>
      </p:pic>
      <p:pic>
        <p:nvPicPr>
          <p:cNvPr id="12" name="Рисунок 11">
            <a:extLst>
              <a:ext uri="{FF2B5EF4-FFF2-40B4-BE49-F238E27FC236}">
                <a16:creationId xmlns:a16="http://schemas.microsoft.com/office/drawing/2014/main" id="{BB33E070-88BC-471E-8AF0-626577DF39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3872" y="1196752"/>
            <a:ext cx="2664000" cy="3769605"/>
          </a:xfrm>
          <a:prstGeom prst="rect">
            <a:avLst/>
          </a:prstGeom>
        </p:spPr>
      </p:pic>
      <p:pic>
        <p:nvPicPr>
          <p:cNvPr id="14" name="Рисунок 13">
            <a:extLst>
              <a:ext uri="{FF2B5EF4-FFF2-40B4-BE49-F238E27FC236}">
                <a16:creationId xmlns:a16="http://schemas.microsoft.com/office/drawing/2014/main" id="{574E3547-A07C-458F-83F9-33E947A0AA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085276"/>
            <a:ext cx="2448000" cy="3677089"/>
          </a:xfrm>
          <a:prstGeom prst="rect">
            <a:avLst/>
          </a:prstGeom>
        </p:spPr>
      </p:pic>
      <p:pic>
        <p:nvPicPr>
          <p:cNvPr id="16" name="Рисунок 15">
            <a:extLst>
              <a:ext uri="{FF2B5EF4-FFF2-40B4-BE49-F238E27FC236}">
                <a16:creationId xmlns:a16="http://schemas.microsoft.com/office/drawing/2014/main" id="{1E828DD3-2F47-45CC-AA42-FA433F581F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107" y="4797753"/>
            <a:ext cx="2484000" cy="1679565"/>
          </a:xfrm>
          <a:prstGeom prst="rect">
            <a:avLst/>
          </a:prstGeom>
        </p:spPr>
      </p:pic>
    </p:spTree>
    <p:extLst>
      <p:ext uri="{BB962C8B-B14F-4D97-AF65-F5344CB8AC3E}">
        <p14:creationId xmlns:p14="http://schemas.microsoft.com/office/powerpoint/2010/main" val="238091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0DB907B-8C15-4050-9470-C4A63B192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840562"/>
            <a:ext cx="3386162" cy="5176875"/>
          </a:xfrm>
          <a:prstGeom prst="rect">
            <a:avLst/>
          </a:prstGeom>
        </p:spPr>
      </p:pic>
      <p:pic>
        <p:nvPicPr>
          <p:cNvPr id="5" name="Рисунок 4">
            <a:extLst>
              <a:ext uri="{FF2B5EF4-FFF2-40B4-BE49-F238E27FC236}">
                <a16:creationId xmlns:a16="http://schemas.microsoft.com/office/drawing/2014/main" id="{56C3A171-E973-4CFF-9273-EF21CAE78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843483"/>
            <a:ext cx="3557614" cy="5173954"/>
          </a:xfrm>
          <a:prstGeom prst="rect">
            <a:avLst/>
          </a:prstGeom>
        </p:spPr>
      </p:pic>
    </p:spTree>
    <p:extLst>
      <p:ext uri="{BB962C8B-B14F-4D97-AF65-F5344CB8AC3E}">
        <p14:creationId xmlns:p14="http://schemas.microsoft.com/office/powerpoint/2010/main" val="425403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WordArt 4"/>
          <p:cNvSpPr>
            <a:spLocks noChangeArrowheads="1" noChangeShapeType="1" noTextEdit="1"/>
          </p:cNvSpPr>
          <p:nvPr/>
        </p:nvSpPr>
        <p:spPr bwMode="auto">
          <a:xfrm>
            <a:off x="1187450" y="2565400"/>
            <a:ext cx="6913563" cy="13843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Thank You for Your Attention!</a:t>
            </a:r>
            <a:endParaRPr lang="ru-RU"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87624" y="3974"/>
            <a:ext cx="7200800" cy="461665"/>
          </a:xfrm>
          <a:prstGeom prst="rect">
            <a:avLst/>
          </a:prstGeom>
        </p:spPr>
        <p:txBody>
          <a:bodyPr wrap="square">
            <a:spAutoFit/>
          </a:bodyPr>
          <a:lstStyle/>
          <a:p>
            <a:pPr algn="ctr" fontAlgn="auto">
              <a:spcBef>
                <a:spcPts val="0"/>
              </a:spcBef>
              <a:spcAft>
                <a:spcPts val="0"/>
              </a:spcAft>
              <a:tabLst>
                <a:tab pos="625475" algn="l"/>
              </a:tabLst>
              <a:defRPr/>
            </a:pPr>
            <a:r>
              <a:rPr lang="en-US" sz="2400" b="1" kern="0" dirty="0">
                <a:solidFill>
                  <a:srgbClr val="C00000"/>
                </a:solidFill>
              </a:rPr>
              <a:t>The priority directions of scientific research </a:t>
            </a:r>
            <a:r>
              <a:rPr lang="ru-RU" sz="2400" b="1" kern="0" dirty="0">
                <a:solidFill>
                  <a:srgbClr val="C00000"/>
                </a:solidFill>
              </a:rPr>
              <a:t>:</a:t>
            </a:r>
            <a:endParaRPr lang="en-US" sz="2400" b="1" kern="0" dirty="0">
              <a:solidFill>
                <a:srgbClr val="C00000"/>
              </a:solidFill>
            </a:endParaRPr>
          </a:p>
        </p:txBody>
      </p:sp>
      <p:sp>
        <p:nvSpPr>
          <p:cNvPr id="4" name="Rectangle 5"/>
          <p:cNvSpPr>
            <a:spLocks noChangeArrowheads="1"/>
          </p:cNvSpPr>
          <p:nvPr/>
        </p:nvSpPr>
        <p:spPr bwMode="auto">
          <a:xfrm>
            <a:off x="107504" y="548680"/>
            <a:ext cx="882015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sz="2400" b="1" dirty="0">
                <a:solidFill>
                  <a:srgbClr val="0000FF"/>
                </a:solidFill>
              </a:rPr>
              <a:t>        </a:t>
            </a:r>
            <a:endParaRPr lang="en-US" sz="2000" b="1" dirty="0">
              <a:solidFill>
                <a:srgbClr val="0000FF"/>
              </a:solidFill>
            </a:endParaRPr>
          </a:p>
          <a:p>
            <a:pPr marL="457200" indent="-457200">
              <a:buFont typeface="+mj-lt"/>
              <a:buAutoNum type="arabicPeriod"/>
              <a:tabLst>
                <a:tab pos="625475" algn="l"/>
              </a:tabLst>
            </a:pPr>
            <a:endParaRPr lang="ru-RU" sz="2000" b="1" dirty="0">
              <a:solidFill>
                <a:srgbClr val="FF0066"/>
              </a:solidFill>
            </a:endParaRPr>
          </a:p>
          <a:p>
            <a:pPr marL="457200" lvl="0" indent="-457200">
              <a:buFont typeface="Arial" pitchFamily="34" charset="0"/>
              <a:buChar char="•"/>
            </a:pPr>
            <a:r>
              <a:rPr lang="en-US" sz="2000" b="1" dirty="0">
                <a:solidFill>
                  <a:srgbClr val="006600"/>
                </a:solidFill>
              </a:rPr>
              <a:t>Physics and Chemistry of Novel Functional Materials;</a:t>
            </a:r>
          </a:p>
          <a:p>
            <a:pPr marL="457200" lvl="0" indent="-457200">
              <a:buFont typeface="Arial" pitchFamily="34" charset="0"/>
              <a:buChar char="•"/>
            </a:pPr>
            <a:endParaRPr lang="en-US" sz="2000" b="1" dirty="0">
              <a:solidFill>
                <a:srgbClr val="006600"/>
              </a:solidFill>
            </a:endParaRPr>
          </a:p>
          <a:p>
            <a:pPr marL="457200" lvl="0" indent="-457200">
              <a:buFont typeface="Arial" pitchFamily="34" charset="0"/>
              <a:buChar char="•"/>
            </a:pPr>
            <a:endParaRPr lang="en-US" sz="2000" b="1" dirty="0">
              <a:solidFill>
                <a:srgbClr val="006600"/>
              </a:solidFill>
            </a:endParaRPr>
          </a:p>
          <a:p>
            <a:pPr marL="457200" lvl="0" indent="-457200">
              <a:buFont typeface="Arial" pitchFamily="34" charset="0"/>
              <a:buChar char="•"/>
            </a:pPr>
            <a:endParaRPr lang="ru-RU" sz="2000" b="1" dirty="0">
              <a:solidFill>
                <a:srgbClr val="006600"/>
              </a:solidFill>
            </a:endParaRPr>
          </a:p>
          <a:p>
            <a:pPr marL="457200" lvl="0" indent="-457200">
              <a:buFont typeface="Arial" pitchFamily="34" charset="0"/>
              <a:buChar char="•"/>
            </a:pPr>
            <a:r>
              <a:rPr lang="en-US" sz="2000" b="1" dirty="0">
                <a:solidFill>
                  <a:srgbClr val="006600"/>
                </a:solidFill>
              </a:rPr>
              <a:t>Physics of </a:t>
            </a:r>
            <a:r>
              <a:rPr lang="en-US" sz="2000" b="1" dirty="0" err="1">
                <a:solidFill>
                  <a:srgbClr val="006600"/>
                </a:solidFill>
              </a:rPr>
              <a:t>Nanosystems</a:t>
            </a:r>
            <a:r>
              <a:rPr lang="en-US" sz="2000" b="1" dirty="0">
                <a:solidFill>
                  <a:srgbClr val="006600"/>
                </a:solidFill>
              </a:rPr>
              <a:t> and Nanoscale Phenomena;</a:t>
            </a:r>
          </a:p>
          <a:p>
            <a:pPr marL="457200" lvl="0" indent="-457200">
              <a:buFont typeface="Arial" pitchFamily="34" charset="0"/>
              <a:buChar char="•"/>
            </a:pPr>
            <a:endParaRPr lang="en-US" sz="2000" b="1" dirty="0">
              <a:solidFill>
                <a:srgbClr val="006600"/>
              </a:solidFill>
            </a:endParaRPr>
          </a:p>
          <a:p>
            <a:pPr marL="457200" lvl="0" indent="-457200">
              <a:buFont typeface="Arial" pitchFamily="34" charset="0"/>
              <a:buChar char="•"/>
            </a:pPr>
            <a:endParaRPr lang="ru-RU" sz="2000" b="1" dirty="0">
              <a:solidFill>
                <a:srgbClr val="006600"/>
              </a:solidFill>
            </a:endParaRPr>
          </a:p>
          <a:p>
            <a:pPr marL="457200" lvl="0" indent="-457200">
              <a:buFont typeface="Arial" pitchFamily="34" charset="0"/>
              <a:buChar char="•"/>
            </a:pPr>
            <a:r>
              <a:rPr lang="en-US" sz="2000" b="1" dirty="0">
                <a:solidFill>
                  <a:srgbClr val="006600"/>
                </a:solidFill>
              </a:rPr>
              <a:t>Physics and Chemistry of Complex Liquids and Polymers;</a:t>
            </a:r>
          </a:p>
          <a:p>
            <a:pPr marL="457200" lvl="0" indent="-457200">
              <a:buFont typeface="Arial" pitchFamily="34" charset="0"/>
              <a:buChar char="•"/>
            </a:pPr>
            <a:endParaRPr lang="en-US" sz="2000" b="1" dirty="0">
              <a:solidFill>
                <a:srgbClr val="006600"/>
              </a:solidFill>
            </a:endParaRPr>
          </a:p>
          <a:p>
            <a:pPr marL="457200" lvl="0" indent="-457200">
              <a:buFont typeface="Arial" pitchFamily="34" charset="0"/>
              <a:buChar char="•"/>
            </a:pPr>
            <a:endParaRPr lang="ru-RU" sz="2000" b="1" dirty="0">
              <a:solidFill>
                <a:srgbClr val="006600"/>
              </a:solidFill>
            </a:endParaRPr>
          </a:p>
          <a:p>
            <a:pPr marL="457200" lvl="0" indent="-457200">
              <a:buFont typeface="Arial" pitchFamily="34" charset="0"/>
              <a:buChar char="•"/>
            </a:pPr>
            <a:r>
              <a:rPr lang="en-US" sz="2000" b="1" dirty="0">
                <a:solidFill>
                  <a:srgbClr val="006600"/>
                </a:solidFill>
              </a:rPr>
              <a:t>Molecular Biology and Pharmacology;</a:t>
            </a:r>
          </a:p>
          <a:p>
            <a:pPr marL="457200" lvl="0" indent="-457200">
              <a:buFont typeface="Arial" pitchFamily="34" charset="0"/>
              <a:buChar char="•"/>
            </a:pPr>
            <a:endParaRPr lang="en-US" sz="2000" b="1" dirty="0">
              <a:solidFill>
                <a:srgbClr val="006600"/>
              </a:solidFill>
            </a:endParaRPr>
          </a:p>
          <a:p>
            <a:pPr marL="457200" lvl="0" indent="-457200">
              <a:buFont typeface="Arial" pitchFamily="34" charset="0"/>
              <a:buChar char="•"/>
            </a:pPr>
            <a:endParaRPr lang="ru-RU" sz="2000" b="1" dirty="0">
              <a:solidFill>
                <a:srgbClr val="006600"/>
              </a:solidFill>
            </a:endParaRPr>
          </a:p>
          <a:p>
            <a:pPr marL="457200" indent="-457200">
              <a:buFont typeface="Arial" pitchFamily="34" charset="0"/>
              <a:buChar char="•"/>
            </a:pPr>
            <a:r>
              <a:rPr lang="en-US" sz="2000" b="1" dirty="0">
                <a:solidFill>
                  <a:srgbClr val="006600"/>
                </a:solidFill>
              </a:rPr>
              <a:t>Materials and Engineering Sciences.</a:t>
            </a:r>
            <a:endParaRPr lang="ru-RU" sz="2000" b="1" dirty="0">
              <a:solidFill>
                <a:srgbClr val="006600"/>
              </a:solidFill>
            </a:endParaRPr>
          </a:p>
        </p:txBody>
      </p:sp>
      <p:grpSp>
        <p:nvGrpSpPr>
          <p:cNvPr id="5" name="Группа 30"/>
          <p:cNvGrpSpPr>
            <a:grpSpLocks/>
          </p:cNvGrpSpPr>
          <p:nvPr/>
        </p:nvGrpSpPr>
        <p:grpSpPr bwMode="auto">
          <a:xfrm>
            <a:off x="7538093" y="2988615"/>
            <a:ext cx="1661319" cy="1686719"/>
            <a:chOff x="4139952" y="3308224"/>
            <a:chExt cx="2016224" cy="2012416"/>
          </a:xfrm>
        </p:grpSpPr>
        <p:pic>
          <p:nvPicPr>
            <p:cNvPr id="6" name="Picture 5" descr="fig29_s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9952" y="3428317"/>
              <a:ext cx="2016224" cy="168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7" name="Прямоугольник 6"/>
            <p:cNvSpPr/>
            <p:nvPr/>
          </p:nvSpPr>
          <p:spPr>
            <a:xfrm>
              <a:off x="5270308" y="3308224"/>
              <a:ext cx="642970" cy="360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useBgFill="1">
          <p:nvSpPr>
            <p:cNvPr id="8" name="Прямоугольник 7"/>
            <p:cNvSpPr/>
            <p:nvPr/>
          </p:nvSpPr>
          <p:spPr>
            <a:xfrm>
              <a:off x="4173292" y="3466932"/>
              <a:ext cx="642969" cy="360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useBgFill="1">
          <p:nvSpPr>
            <p:cNvPr id="9" name="Прямоугольник 8"/>
            <p:cNvSpPr/>
            <p:nvPr/>
          </p:nvSpPr>
          <p:spPr>
            <a:xfrm>
              <a:off x="4654327" y="4960374"/>
              <a:ext cx="709648" cy="360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useBgFill="1">
          <p:nvSpPr>
            <p:cNvPr id="10" name="Прямоугольник 9"/>
            <p:cNvSpPr/>
            <p:nvPr/>
          </p:nvSpPr>
          <p:spPr>
            <a:xfrm>
              <a:off x="4913103" y="4814362"/>
              <a:ext cx="215911" cy="360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grpSp>
      <p:grpSp>
        <p:nvGrpSpPr>
          <p:cNvPr id="11" name="Группа 10"/>
          <p:cNvGrpSpPr/>
          <p:nvPr/>
        </p:nvGrpSpPr>
        <p:grpSpPr>
          <a:xfrm>
            <a:off x="7587590" y="1851357"/>
            <a:ext cx="3087050" cy="1656184"/>
            <a:chOff x="7380312" y="1412776"/>
            <a:chExt cx="3405188" cy="1872208"/>
          </a:xfrm>
        </p:grpSpPr>
        <p:pic>
          <p:nvPicPr>
            <p:cNvPr id="1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1536812"/>
              <a:ext cx="3405188" cy="139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8980497" y="1412776"/>
              <a:ext cx="1800200"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8748464" y="2636912"/>
              <a:ext cx="648072"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5" name="Содержимое 10" descr="5975661077129824-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3879750"/>
            <a:ext cx="1285369" cy="94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p:cNvPicPr>
            <a:picLocks noChangeAspect="1" noChangeArrowheads="1"/>
          </p:cNvPicPr>
          <p:nvPr/>
        </p:nvPicPr>
        <p:blipFill>
          <a:blip r:embed="rId5"/>
          <a:srcRect l="1676" t="25887" r="18437"/>
          <a:stretch>
            <a:fillRect/>
          </a:stretch>
        </p:blipFill>
        <p:spPr bwMode="auto">
          <a:xfrm>
            <a:off x="6619050" y="4940740"/>
            <a:ext cx="1368425" cy="82073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1424" y="5874946"/>
            <a:ext cx="1468968" cy="93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9442" y="715753"/>
            <a:ext cx="799311" cy="148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7064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EB1F49C-F5A7-4E42-AA1D-96320A0C08B9}"/>
              </a:ext>
            </a:extLst>
          </p:cNvPr>
          <p:cNvSpPr/>
          <p:nvPr/>
        </p:nvSpPr>
        <p:spPr>
          <a:xfrm>
            <a:off x="22434" y="1896"/>
            <a:ext cx="5485670" cy="6811480"/>
          </a:xfrm>
          <a:prstGeom prst="rect">
            <a:avLst/>
          </a:prstGeom>
        </p:spPr>
        <p:txBody>
          <a:bodyPr wrap="square">
            <a:spAutoFit/>
          </a:bodyPr>
          <a:lstStyle/>
          <a:p>
            <a:pPr>
              <a:lnSpc>
                <a:spcPct val="150000"/>
              </a:lnSpc>
              <a:spcAft>
                <a:spcPts val="0"/>
              </a:spcAft>
            </a:pPr>
            <a:r>
              <a:rPr lang="en-US" b="1" dirty="0">
                <a:solidFill>
                  <a:srgbClr val="0000FF"/>
                </a:solidFill>
                <a:latin typeface="Arial" panose="020B0604020202020204" pitchFamily="34" charset="0"/>
                <a:ea typeface="Times New Roman" panose="02020603050405020304" pitchFamily="18" charset="0"/>
              </a:rPr>
              <a:t>Summary of the important scientific results:</a:t>
            </a:r>
          </a:p>
          <a:p>
            <a:pPr>
              <a:lnSpc>
                <a:spcPct val="150000"/>
              </a:lnSpc>
              <a:spcAft>
                <a:spcPts val="0"/>
              </a:spcAft>
            </a:pPr>
            <a:endParaRPr lang="ru-RU" dirty="0">
              <a:solidFill>
                <a:srgbClr val="0000FF"/>
              </a:solidFill>
              <a:latin typeface="Times New Roman" panose="02020603050405020304" pitchFamily="18" charset="0"/>
              <a:ea typeface="Times New Roman" panose="02020603050405020304" pitchFamily="18" charset="0"/>
            </a:endParaRPr>
          </a:p>
          <a:p>
            <a:pPr marL="180000" lvl="0" indent="-180000" algn="just">
              <a:lnSpc>
                <a:spcPct val="150000"/>
              </a:lnSpc>
              <a:spcAft>
                <a:spcPts val="0"/>
              </a:spcAft>
              <a:buFont typeface="Arial" panose="020B0604020202020204" pitchFamily="34" charset="0"/>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Determination of the structural, magnetic and electronic P-T phase diagram of magnetite Fe</a:t>
            </a:r>
            <a:r>
              <a:rPr lang="en-US" sz="1600" baseline="-25000" dirty="0">
                <a:solidFill>
                  <a:srgbClr val="990000"/>
                </a:solidFill>
                <a:latin typeface="Arial" panose="020B0604020202020204" pitchFamily="34" charset="0"/>
                <a:ea typeface="Times New Roman" panose="02020603050405020304" pitchFamily="18" charset="0"/>
              </a:rPr>
              <a:t>3</a:t>
            </a:r>
            <a:r>
              <a:rPr lang="en-US" sz="1600" dirty="0">
                <a:solidFill>
                  <a:srgbClr val="990000"/>
                </a:solidFill>
                <a:latin typeface="Arial" panose="020B0604020202020204" pitchFamily="34" charset="0"/>
                <a:ea typeface="Times New Roman" panose="02020603050405020304" pitchFamily="18" charset="0"/>
              </a:rPr>
              <a:t>O</a:t>
            </a:r>
            <a:r>
              <a:rPr lang="en-US" sz="1600" baseline="-25000" dirty="0">
                <a:solidFill>
                  <a:srgbClr val="990000"/>
                </a:solidFill>
                <a:latin typeface="Arial" panose="020B0604020202020204" pitchFamily="34" charset="0"/>
                <a:ea typeface="Times New Roman" panose="02020603050405020304" pitchFamily="18" charset="0"/>
              </a:rPr>
              <a:t>4</a:t>
            </a:r>
            <a:r>
              <a:rPr lang="en-US" sz="1600" dirty="0">
                <a:solidFill>
                  <a:srgbClr val="990000"/>
                </a:solidFill>
                <a:latin typeface="Arial" panose="020B0604020202020204" pitchFamily="34" charset="0"/>
                <a:ea typeface="Times New Roman" panose="02020603050405020304" pitchFamily="18" charset="0"/>
              </a:rPr>
              <a:t>;</a:t>
            </a:r>
            <a:endParaRPr lang="ru-RU" sz="1600" dirty="0">
              <a:solidFill>
                <a:srgbClr val="990000"/>
              </a:solidFill>
              <a:latin typeface="Arial" panose="020B0604020202020204" pitchFamily="34" charset="0"/>
              <a:ea typeface="Times New Roman" panose="02020603050405020304" pitchFamily="18" charset="0"/>
            </a:endParaRPr>
          </a:p>
          <a:p>
            <a:pPr lvl="0" algn="just">
              <a:lnSpc>
                <a:spcPct val="150000"/>
              </a:lnSpc>
              <a:spcAft>
                <a:spcPts val="0"/>
              </a:spcAft>
              <a:tabLst>
                <a:tab pos="237490" algn="l"/>
              </a:tabLst>
            </a:pPr>
            <a:endParaRPr lang="ru-RU" sz="800" dirty="0">
              <a:solidFill>
                <a:srgbClr val="990000"/>
              </a:solidFill>
              <a:latin typeface="Arial" panose="020B0604020202020204" pitchFamily="34" charset="0"/>
              <a:ea typeface="Times New Roman" panose="02020603050405020304" pitchFamily="18" charset="0"/>
            </a:endParaRPr>
          </a:p>
          <a:p>
            <a:pPr marL="180000" lvl="0" indent="-180000" algn="just">
              <a:lnSpc>
                <a:spcPct val="150000"/>
              </a:lnSpc>
              <a:spcAft>
                <a:spcPts val="0"/>
              </a:spcAft>
              <a:buFont typeface="Arial" panose="020B0604020202020204" pitchFamily="34" charset="0"/>
              <a:buChar char="•"/>
              <a:tabLst>
                <a:tab pos="237490" algn="l"/>
              </a:tabLst>
            </a:pPr>
            <a:r>
              <a:rPr lang="en-GB" sz="1600" dirty="0">
                <a:solidFill>
                  <a:srgbClr val="990000"/>
                </a:solidFill>
                <a:latin typeface="Arial" panose="020B0604020202020204" pitchFamily="34" charset="0"/>
                <a:ea typeface="Times New Roman" panose="02020603050405020304" pitchFamily="18" charset="0"/>
              </a:rPr>
              <a:t>Structural a</a:t>
            </a:r>
            <a:r>
              <a:rPr lang="en-US" sz="1600" dirty="0" err="1">
                <a:solidFill>
                  <a:srgbClr val="990000"/>
                </a:solidFill>
                <a:latin typeface="Arial" panose="020B0604020202020204" pitchFamily="34" charset="0"/>
                <a:ea typeface="Times New Roman" panose="02020603050405020304" pitchFamily="18" charset="0"/>
              </a:rPr>
              <a:t>nalysis</a:t>
            </a:r>
            <a:r>
              <a:rPr lang="en-US" sz="1600" dirty="0">
                <a:solidFill>
                  <a:srgbClr val="990000"/>
                </a:solidFill>
                <a:latin typeface="Arial" panose="020B0604020202020204" pitchFamily="34" charset="0"/>
                <a:ea typeface="Times New Roman" panose="02020603050405020304" pitchFamily="18" charset="0"/>
              </a:rPr>
              <a:t> of the phase transitions in giant </a:t>
            </a:r>
            <a:r>
              <a:rPr lang="en-US" sz="1600" dirty="0" err="1">
                <a:solidFill>
                  <a:srgbClr val="990000"/>
                </a:solidFill>
                <a:latin typeface="Arial" panose="020B0604020202020204" pitchFamily="34" charset="0"/>
                <a:ea typeface="Times New Roman" panose="02020603050405020304" pitchFamily="18" charset="0"/>
              </a:rPr>
              <a:t>magnetostrictive</a:t>
            </a:r>
            <a:r>
              <a:rPr lang="en-US" sz="1600" dirty="0">
                <a:solidFill>
                  <a:srgbClr val="990000"/>
                </a:solidFill>
                <a:latin typeface="Arial" panose="020B0604020202020204" pitchFamily="34" charset="0"/>
                <a:ea typeface="Times New Roman" panose="02020603050405020304" pitchFamily="18" charset="0"/>
              </a:rPr>
              <a:t> Fe-</a:t>
            </a:r>
            <a:r>
              <a:rPr lang="en-US" sz="1600" dirty="0" err="1">
                <a:solidFill>
                  <a:srgbClr val="990000"/>
                </a:solidFill>
                <a:latin typeface="Arial" panose="020B0604020202020204" pitchFamily="34" charset="0"/>
                <a:ea typeface="Times New Roman" panose="02020603050405020304" pitchFamily="18" charset="0"/>
              </a:rPr>
              <a:t>xGa</a:t>
            </a:r>
            <a:r>
              <a:rPr lang="en-US" sz="1600" dirty="0">
                <a:solidFill>
                  <a:srgbClr val="990000"/>
                </a:solidFill>
                <a:latin typeface="Arial" panose="020B0604020202020204" pitchFamily="34" charset="0"/>
                <a:ea typeface="Times New Roman" panose="02020603050405020304" pitchFamily="18" charset="0"/>
              </a:rPr>
              <a:t> alloys (x = 27.2 – 28 at. %) induced by isothermal annealing;</a:t>
            </a:r>
            <a:endParaRPr lang="ru-RU" sz="1600" dirty="0">
              <a:solidFill>
                <a:srgbClr val="990000"/>
              </a:solidFill>
              <a:latin typeface="Arial" panose="020B0604020202020204" pitchFamily="34" charset="0"/>
              <a:ea typeface="Times New Roman" panose="02020603050405020304" pitchFamily="18" charset="0"/>
            </a:endParaRPr>
          </a:p>
          <a:p>
            <a:pPr lvl="0" algn="just">
              <a:lnSpc>
                <a:spcPct val="150000"/>
              </a:lnSpc>
              <a:spcAft>
                <a:spcPts val="0"/>
              </a:spcAft>
              <a:tabLst>
                <a:tab pos="237490" algn="l"/>
              </a:tabLst>
            </a:pPr>
            <a:endParaRPr lang="ru-RU" sz="900" dirty="0">
              <a:solidFill>
                <a:srgbClr val="990000"/>
              </a:solidFill>
              <a:latin typeface="Arial" panose="020B0604020202020204" pitchFamily="34" charset="0"/>
              <a:ea typeface="Times New Roman" panose="02020603050405020304" pitchFamily="18" charset="0"/>
            </a:endParaRPr>
          </a:p>
          <a:p>
            <a:pPr marL="180000" lvl="0" indent="-180000" algn="just">
              <a:lnSpc>
                <a:spcPct val="150000"/>
              </a:lnSpc>
              <a:spcAft>
                <a:spcPts val="0"/>
              </a:spcAft>
              <a:buFont typeface="Arial" panose="020B0604020202020204" pitchFamily="34" charset="0"/>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Determination of the structural organization of iron oxide nanoparticles in SBA-15 </a:t>
            </a:r>
            <a:r>
              <a:rPr lang="en-US" sz="1600" dirty="0" err="1">
                <a:solidFill>
                  <a:srgbClr val="990000"/>
                </a:solidFill>
                <a:latin typeface="Arial" panose="020B0604020202020204" pitchFamily="34" charset="0"/>
                <a:ea typeface="Times New Roman" panose="02020603050405020304" pitchFamily="18" charset="0"/>
              </a:rPr>
              <a:t>nanoporous</a:t>
            </a:r>
            <a:r>
              <a:rPr lang="en-US" sz="1600" dirty="0">
                <a:solidFill>
                  <a:srgbClr val="990000"/>
                </a:solidFill>
                <a:latin typeface="Arial" panose="020B0604020202020204" pitchFamily="34" charset="0"/>
                <a:ea typeface="Times New Roman" panose="02020603050405020304" pitchFamily="18" charset="0"/>
              </a:rPr>
              <a:t> silica;</a:t>
            </a:r>
            <a:endParaRPr lang="ru-RU" sz="1600" dirty="0">
              <a:solidFill>
                <a:srgbClr val="990000"/>
              </a:solidFill>
              <a:latin typeface="Arial" panose="020B0604020202020204" pitchFamily="34" charset="0"/>
              <a:ea typeface="Times New Roman" panose="02020603050405020304" pitchFamily="18" charset="0"/>
            </a:endParaRPr>
          </a:p>
          <a:p>
            <a:pPr marL="180000" lvl="0" indent="-180000" algn="just">
              <a:lnSpc>
                <a:spcPct val="150000"/>
              </a:lnSpc>
              <a:spcAft>
                <a:spcPts val="0"/>
              </a:spcAft>
              <a:buFont typeface="Arial" panose="020B0604020202020204" pitchFamily="34" charset="0"/>
              <a:buChar char="•"/>
              <a:tabLst>
                <a:tab pos="237490" algn="l"/>
              </a:tabLst>
            </a:pPr>
            <a:endParaRPr lang="ru-RU" sz="800" dirty="0">
              <a:solidFill>
                <a:srgbClr val="990000"/>
              </a:solidFill>
              <a:latin typeface="Arial" panose="020B0604020202020204" pitchFamily="34" charset="0"/>
              <a:ea typeface="Times New Roman" panose="02020603050405020304" pitchFamily="18" charset="0"/>
            </a:endParaRPr>
          </a:p>
          <a:p>
            <a:pPr marL="180000" lvl="0" indent="-180000" algn="just">
              <a:lnSpc>
                <a:spcPct val="150000"/>
              </a:lnSpc>
              <a:spcAft>
                <a:spcPts val="0"/>
              </a:spcAft>
              <a:buFont typeface="Arial" panose="020B0604020202020204" pitchFamily="34" charset="0"/>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Determination of the structural features of star-shaped poly(2-ethyl-2-oxazoline) and poly(2-isopropyl-2-oxazoline) with central </a:t>
            </a:r>
            <a:r>
              <a:rPr lang="en-US" sz="1600" dirty="0" err="1">
                <a:solidFill>
                  <a:srgbClr val="990000"/>
                </a:solidFill>
                <a:latin typeface="Arial" panose="020B0604020202020204" pitchFamily="34" charset="0"/>
                <a:ea typeface="Times New Roman" panose="02020603050405020304" pitchFamily="18" charset="0"/>
              </a:rPr>
              <a:t>thiacalix</a:t>
            </a:r>
            <a:r>
              <a:rPr lang="en-US" sz="1600" dirty="0">
                <a:solidFill>
                  <a:srgbClr val="990000"/>
                </a:solidFill>
                <a:latin typeface="Arial" panose="020B0604020202020204" pitchFamily="34" charset="0"/>
                <a:ea typeface="Times New Roman" panose="02020603050405020304" pitchFamily="18" charset="0"/>
              </a:rPr>
              <a:t>[4]arene fragments;</a:t>
            </a:r>
            <a:endParaRPr lang="ru-RU" sz="1600" dirty="0">
              <a:solidFill>
                <a:srgbClr val="990000"/>
              </a:solidFill>
              <a:latin typeface="Arial" panose="020B0604020202020204" pitchFamily="34" charset="0"/>
              <a:ea typeface="Times New Roman" panose="02020603050405020304" pitchFamily="18" charset="0"/>
            </a:endParaRPr>
          </a:p>
          <a:p>
            <a:pPr marL="180000" lvl="0" indent="-180000" algn="just">
              <a:lnSpc>
                <a:spcPct val="150000"/>
              </a:lnSpc>
              <a:spcAft>
                <a:spcPts val="0"/>
              </a:spcAft>
              <a:buFont typeface="Arial" panose="020B0604020202020204" pitchFamily="34" charset="0"/>
              <a:buChar char="•"/>
              <a:tabLst>
                <a:tab pos="237490" algn="l"/>
              </a:tabLst>
            </a:pPr>
            <a:endParaRPr lang="ru-RU" sz="800" dirty="0">
              <a:solidFill>
                <a:srgbClr val="990000"/>
              </a:solidFill>
              <a:latin typeface="Arial" panose="020B0604020202020204" pitchFamily="34" charset="0"/>
              <a:ea typeface="Times New Roman" panose="02020603050405020304" pitchFamily="18" charset="0"/>
            </a:endParaRPr>
          </a:p>
          <a:p>
            <a:pPr marL="180000" lvl="0" indent="-180000" algn="just">
              <a:lnSpc>
                <a:spcPct val="150000"/>
              </a:lnSpc>
              <a:spcAft>
                <a:spcPts val="0"/>
              </a:spcAft>
              <a:buFont typeface="Arial" panose="020B0604020202020204" pitchFamily="34" charset="0"/>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Analysis of the non-uniform external magnetic field effects on the adsorption of magnetic nanoparticles from ferrofluids on a flat interface;</a:t>
            </a:r>
            <a:endParaRPr lang="ru-RU" sz="1600" dirty="0">
              <a:solidFill>
                <a:srgbClr val="990000"/>
              </a:solidFill>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tabLst>
                <a:tab pos="237490" algn="l"/>
              </a:tabLst>
            </a:pPr>
            <a:endParaRPr lang="ru-RU" sz="1600" dirty="0">
              <a:effectLst/>
              <a:latin typeface="Times New Roman" panose="02020603050405020304" pitchFamily="18" charset="0"/>
              <a:ea typeface="Times New Roman" panose="02020603050405020304" pitchFamily="18" charset="0"/>
            </a:endParaRPr>
          </a:p>
        </p:txBody>
      </p:sp>
      <p:pic>
        <p:nvPicPr>
          <p:cNvPr id="3" name="Рисунок 2">
            <a:extLst>
              <a:ext uri="{FF2B5EF4-FFF2-40B4-BE49-F238E27FC236}">
                <a16:creationId xmlns:a16="http://schemas.microsoft.com/office/drawing/2014/main" id="{1D1109FB-E5B2-49D1-AE79-2F7895E25E5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27384"/>
            <a:ext cx="2348339" cy="1700808"/>
          </a:xfrm>
          <a:prstGeom prst="rect">
            <a:avLst/>
          </a:prstGeom>
          <a:noFill/>
          <a:ln>
            <a:noFill/>
          </a:ln>
        </p:spPr>
      </p:pic>
      <p:pic>
        <p:nvPicPr>
          <p:cNvPr id="4" name="Рисунок 18" descr="evolution2">
            <a:extLst>
              <a:ext uri="{FF2B5EF4-FFF2-40B4-BE49-F238E27FC236}">
                <a16:creationId xmlns:a16="http://schemas.microsoft.com/office/drawing/2014/main" id="{B6DF6E3B-F0DA-4AE0-85BA-F6D04C33B3C9}"/>
              </a:ext>
            </a:extLst>
          </p:cNvPr>
          <p:cNvPicPr>
            <a:picLocks noChangeAspect="1"/>
          </p:cNvPicPr>
          <p:nvPr/>
        </p:nvPicPr>
        <p:blipFill>
          <a:blip r:embed="rId3" cstate="print"/>
          <a:srcRect/>
          <a:stretch>
            <a:fillRect/>
          </a:stretch>
        </p:blipFill>
        <p:spPr bwMode="auto">
          <a:xfrm>
            <a:off x="5796000" y="1618577"/>
            <a:ext cx="3348000" cy="1084835"/>
          </a:xfrm>
          <a:prstGeom prst="rect">
            <a:avLst/>
          </a:prstGeom>
          <a:solidFill>
            <a:schemeClr val="accent1">
              <a:lumMod val="20000"/>
              <a:lumOff val="80000"/>
            </a:schemeClr>
          </a:solidFill>
          <a:ln w="9525">
            <a:noFill/>
            <a:miter lim="800000"/>
            <a:headEnd/>
            <a:tailEnd/>
          </a:ln>
        </p:spPr>
      </p:pic>
      <p:pic>
        <p:nvPicPr>
          <p:cNvPr id="6" name="Рисунок 5">
            <a:extLst>
              <a:ext uri="{FF2B5EF4-FFF2-40B4-BE49-F238E27FC236}">
                <a16:creationId xmlns:a16="http://schemas.microsoft.com/office/drawing/2014/main" id="{385834FF-5A9E-4DC3-B9F3-A9A13D962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059" y="2564904"/>
            <a:ext cx="2772000" cy="1372499"/>
          </a:xfrm>
          <a:prstGeom prst="rect">
            <a:avLst/>
          </a:prstGeom>
        </p:spPr>
      </p:pic>
      <p:pic>
        <p:nvPicPr>
          <p:cNvPr id="12" name="Рисунок 11">
            <a:extLst>
              <a:ext uri="{FF2B5EF4-FFF2-40B4-BE49-F238E27FC236}">
                <a16:creationId xmlns:a16="http://schemas.microsoft.com/office/drawing/2014/main" id="{95329188-CE8C-4A5E-A05F-5C9FF79737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5386" y="4005064"/>
            <a:ext cx="1875346" cy="1260000"/>
          </a:xfrm>
          <a:prstGeom prst="rect">
            <a:avLst/>
          </a:prstGeom>
        </p:spPr>
      </p:pic>
      <p:pic>
        <p:nvPicPr>
          <p:cNvPr id="13" name="Рисунок 5">
            <a:extLst>
              <a:ext uri="{FF2B5EF4-FFF2-40B4-BE49-F238E27FC236}">
                <a16:creationId xmlns:a16="http://schemas.microsoft.com/office/drawing/2014/main" id="{BB90DB16-922F-4583-90D2-59BCC656DE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6732" y="5239423"/>
            <a:ext cx="1584000" cy="15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FD2FED3-FA15-46F5-BEE6-2F7AF52B2A61}"/>
              </a:ext>
            </a:extLst>
          </p:cNvPr>
          <p:cNvSpPr txBox="1"/>
          <p:nvPr/>
        </p:nvSpPr>
        <p:spPr>
          <a:xfrm>
            <a:off x="3367" y="467380"/>
            <a:ext cx="6264696" cy="369332"/>
          </a:xfrm>
          <a:prstGeom prst="rect">
            <a:avLst/>
          </a:prstGeom>
          <a:noFill/>
        </p:spPr>
        <p:txBody>
          <a:bodyPr wrap="square" rtlCol="0">
            <a:spAutoFit/>
          </a:bodyPr>
          <a:lstStyle/>
          <a:p>
            <a:r>
              <a:rPr lang="en-GB" dirty="0">
                <a:solidFill>
                  <a:srgbClr val="7030A0"/>
                </a:solidFill>
              </a:rPr>
              <a:t>Detailed activity report at </a:t>
            </a:r>
            <a:r>
              <a:rPr lang="en-US" dirty="0">
                <a:solidFill>
                  <a:srgbClr val="7030A0"/>
                </a:solidFill>
                <a:hlinkClick r:id="rId7">
                  <a:extLst>
                    <a:ext uri="{A12FA001-AC4F-418D-AE19-62706E023703}">
                      <ahyp:hlinkClr xmlns:ahyp="http://schemas.microsoft.com/office/drawing/2018/hyperlinkcolor" val="tx"/>
                    </a:ext>
                  </a:extLst>
                </a:hlinkClick>
              </a:rPr>
              <a:t>https://indico.jinr.ru/event/1328/</a:t>
            </a:r>
            <a:endParaRPr lang="ru-RU" dirty="0">
              <a:solidFill>
                <a:srgbClr val="7030A0"/>
              </a:solidFill>
            </a:endParaRPr>
          </a:p>
        </p:txBody>
      </p:sp>
    </p:spTree>
    <p:extLst>
      <p:ext uri="{BB962C8B-B14F-4D97-AF65-F5344CB8AC3E}">
        <p14:creationId xmlns:p14="http://schemas.microsoft.com/office/powerpoint/2010/main" val="925952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20BA7EE-942B-4737-A482-CC9A34DBB23F}"/>
              </a:ext>
            </a:extLst>
          </p:cNvPr>
          <p:cNvSpPr/>
          <p:nvPr/>
        </p:nvSpPr>
        <p:spPr>
          <a:xfrm>
            <a:off x="-5518" y="-91490"/>
            <a:ext cx="6665750" cy="7065139"/>
          </a:xfrm>
          <a:prstGeom prst="rect">
            <a:avLst/>
          </a:prstGeom>
        </p:spPr>
        <p:txBody>
          <a:bodyPr wrap="square">
            <a:spAutoFit/>
          </a:bodyPr>
          <a:lstStyle/>
          <a:p>
            <a:pPr marL="180000" lvl="0" indent="-180000" algn="just">
              <a:lnSpc>
                <a:spcPct val="150000"/>
              </a:lnSpc>
              <a:spcAft>
                <a:spcPts val="0"/>
              </a:spcAft>
              <a:buFont typeface="Wingdings" panose="05000000000000000000" pitchFamily="2" charset="2"/>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In-operando analysis of non-electroactive additive effects (</a:t>
            </a:r>
            <a:r>
              <a:rPr lang="en-US" sz="1600" dirty="0" err="1">
                <a:solidFill>
                  <a:srgbClr val="990000"/>
                </a:solidFill>
                <a:latin typeface="Arial" panose="020B0604020202020204" pitchFamily="34" charset="0"/>
                <a:ea typeface="Times New Roman" panose="02020603050405020304" pitchFamily="18" charset="0"/>
              </a:rPr>
              <a:t>tetrabutyl</a:t>
            </a:r>
            <a:r>
              <a:rPr lang="en-US" sz="1600" dirty="0">
                <a:solidFill>
                  <a:srgbClr val="990000"/>
                </a:solidFill>
                <a:latin typeface="Arial" panose="020B0604020202020204" pitchFamily="34" charset="0"/>
                <a:ea typeface="Times New Roman" panose="02020603050405020304" pitchFamily="18" charset="0"/>
              </a:rPr>
              <a:t> ammonium perchlorate) in Li-containing electrolyte on the formation of a solid-electrolyte interphase (SEI) in model electrochemical interfaces of ‘liquid electrolyte/solid electrode’ type;</a:t>
            </a:r>
            <a:endParaRPr lang="en-GB" sz="1600" dirty="0">
              <a:solidFill>
                <a:srgbClr val="990000"/>
              </a:solidFill>
              <a:latin typeface="Times New Roman" panose="02020603050405020304" pitchFamily="18" charset="0"/>
              <a:ea typeface="Times New Roman" panose="02020603050405020304" pitchFamily="18" charset="0"/>
            </a:endParaRPr>
          </a:p>
          <a:p>
            <a:pPr marL="180000" lvl="0" indent="-180000" algn="just">
              <a:lnSpc>
                <a:spcPct val="150000"/>
              </a:lnSpc>
              <a:spcAft>
                <a:spcPts val="0"/>
              </a:spcAft>
              <a:buFont typeface="Wingdings" panose="05000000000000000000" pitchFamily="2" charset="2"/>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Determination of the structural organization of C</a:t>
            </a:r>
            <a:r>
              <a:rPr lang="en-US" sz="1600" baseline="-25000" dirty="0">
                <a:solidFill>
                  <a:srgbClr val="990000"/>
                </a:solidFill>
                <a:latin typeface="Arial" panose="020B0604020202020204" pitchFamily="34" charset="0"/>
                <a:ea typeface="Times New Roman" panose="02020603050405020304" pitchFamily="18" charset="0"/>
              </a:rPr>
              <a:t>60</a:t>
            </a:r>
            <a:r>
              <a:rPr lang="en-US" sz="1600" dirty="0">
                <a:solidFill>
                  <a:srgbClr val="990000"/>
                </a:solidFill>
                <a:latin typeface="Arial" panose="020B0604020202020204" pitchFamily="34" charset="0"/>
                <a:ea typeface="Times New Roman" panose="02020603050405020304" pitchFamily="18" charset="0"/>
              </a:rPr>
              <a:t> and C</a:t>
            </a:r>
            <a:r>
              <a:rPr lang="en-US" sz="1600" baseline="-25000" dirty="0">
                <a:solidFill>
                  <a:srgbClr val="990000"/>
                </a:solidFill>
                <a:latin typeface="Arial" panose="020B0604020202020204" pitchFamily="34" charset="0"/>
                <a:ea typeface="Times New Roman" panose="02020603050405020304" pitchFamily="18" charset="0"/>
              </a:rPr>
              <a:t>70</a:t>
            </a:r>
            <a:r>
              <a:rPr lang="en-US" sz="1600" dirty="0">
                <a:solidFill>
                  <a:srgbClr val="990000"/>
                </a:solidFill>
                <a:latin typeface="Arial" panose="020B0604020202020204" pitchFamily="34" charset="0"/>
                <a:ea typeface="Times New Roman" panose="02020603050405020304" pitchFamily="18" charset="0"/>
              </a:rPr>
              <a:t> fullerenes in polystyrene nanocomposite thin films;</a:t>
            </a:r>
            <a:endParaRPr lang="en-GB" sz="1600" dirty="0">
              <a:solidFill>
                <a:srgbClr val="990000"/>
              </a:solidFill>
              <a:latin typeface="Times New Roman" panose="02020603050405020304" pitchFamily="18" charset="0"/>
              <a:ea typeface="Times New Roman" panose="02020603050405020304" pitchFamily="18" charset="0"/>
            </a:endParaRPr>
          </a:p>
          <a:p>
            <a:pPr marL="180000" lvl="0" indent="-180000" algn="just">
              <a:lnSpc>
                <a:spcPct val="150000"/>
              </a:lnSpc>
              <a:spcAft>
                <a:spcPts val="0"/>
              </a:spcAft>
              <a:buFont typeface="Wingdings" panose="05000000000000000000" pitchFamily="2" charset="2"/>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Determination of the structural features of the complexation processes between fullerenes and antitumor pharmacological ingredients;</a:t>
            </a:r>
            <a:endParaRPr lang="en-GB" sz="1600" dirty="0">
              <a:solidFill>
                <a:srgbClr val="990000"/>
              </a:solidFill>
              <a:latin typeface="Times New Roman" panose="02020603050405020304" pitchFamily="18" charset="0"/>
              <a:ea typeface="Times New Roman" panose="02020603050405020304" pitchFamily="18" charset="0"/>
            </a:endParaRPr>
          </a:p>
          <a:p>
            <a:pPr marL="180000" lvl="0" indent="-180000" algn="just">
              <a:lnSpc>
                <a:spcPct val="150000"/>
              </a:lnSpc>
              <a:spcAft>
                <a:spcPts val="0"/>
              </a:spcAft>
              <a:buFont typeface="Wingdings" panose="05000000000000000000" pitchFamily="2" charset="2"/>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Analysis of the properties of magnetic and superconducting states in layered </a:t>
            </a:r>
            <a:r>
              <a:rPr lang="en-US" sz="1600" dirty="0" err="1">
                <a:solidFill>
                  <a:srgbClr val="990000"/>
                </a:solidFill>
                <a:latin typeface="Arial" panose="020B0604020202020204" pitchFamily="34" charset="0"/>
                <a:ea typeface="Times New Roman" panose="02020603050405020304" pitchFamily="18" charset="0"/>
              </a:rPr>
              <a:t>Nb</a:t>
            </a:r>
            <a:r>
              <a:rPr lang="en-US" sz="1600" dirty="0">
                <a:solidFill>
                  <a:srgbClr val="990000"/>
                </a:solidFill>
                <a:latin typeface="Arial" panose="020B0604020202020204" pitchFamily="34" charset="0"/>
                <a:ea typeface="Times New Roman" panose="02020603050405020304" pitchFamily="18" charset="0"/>
              </a:rPr>
              <a:t>(70nm)/Ni</a:t>
            </a:r>
            <a:r>
              <a:rPr lang="en-US" sz="1600" baseline="-25000" dirty="0">
                <a:solidFill>
                  <a:srgbClr val="990000"/>
                </a:solidFill>
                <a:latin typeface="Arial" panose="020B0604020202020204" pitchFamily="34" charset="0"/>
                <a:ea typeface="Times New Roman" panose="02020603050405020304" pitchFamily="18" charset="0"/>
              </a:rPr>
              <a:t>0.65</a:t>
            </a:r>
            <a:r>
              <a:rPr lang="en-US" sz="1600" dirty="0">
                <a:solidFill>
                  <a:srgbClr val="990000"/>
                </a:solidFill>
                <a:latin typeface="Arial" panose="020B0604020202020204" pitchFamily="34" charset="0"/>
                <a:ea typeface="Times New Roman" panose="02020603050405020304" pitchFamily="18" charset="0"/>
              </a:rPr>
              <a:t>Cu</a:t>
            </a:r>
            <a:r>
              <a:rPr lang="en-US" sz="1600" baseline="-25000" dirty="0">
                <a:solidFill>
                  <a:srgbClr val="990000"/>
                </a:solidFill>
                <a:latin typeface="Arial" panose="020B0604020202020204" pitchFamily="34" charset="0"/>
                <a:ea typeface="Times New Roman" panose="02020603050405020304" pitchFamily="18" charset="0"/>
              </a:rPr>
              <a:t>0.35</a:t>
            </a:r>
            <a:r>
              <a:rPr lang="en-US" sz="1600" dirty="0">
                <a:solidFill>
                  <a:srgbClr val="990000"/>
                </a:solidFill>
                <a:latin typeface="Arial" panose="020B0604020202020204" pitchFamily="34" charset="0"/>
                <a:ea typeface="Times New Roman" panose="02020603050405020304" pitchFamily="18" charset="0"/>
              </a:rPr>
              <a:t>(6.5 nm) nanostructures;</a:t>
            </a:r>
            <a:endParaRPr lang="en-GB" sz="1600" dirty="0">
              <a:solidFill>
                <a:srgbClr val="990000"/>
              </a:solidFill>
              <a:latin typeface="Times New Roman" panose="02020603050405020304" pitchFamily="18" charset="0"/>
              <a:ea typeface="Times New Roman" panose="02020603050405020304" pitchFamily="18" charset="0"/>
            </a:endParaRPr>
          </a:p>
          <a:p>
            <a:pPr marL="180000" lvl="0" indent="-180000" algn="just">
              <a:lnSpc>
                <a:spcPct val="150000"/>
              </a:lnSpc>
              <a:spcAft>
                <a:spcPts val="0"/>
              </a:spcAft>
              <a:buFont typeface="Wingdings" panose="05000000000000000000" pitchFamily="2" charset="2"/>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Analysis of the vibrational spectra of Trans-1,3-, Cis-1,3-, Trans-1,2- and Cis-1,2-cyclohexanediol with general chemical formula C</a:t>
            </a:r>
            <a:r>
              <a:rPr lang="en-US" sz="1600" baseline="-25000" dirty="0">
                <a:solidFill>
                  <a:srgbClr val="990000"/>
                </a:solidFill>
                <a:latin typeface="Arial" panose="020B0604020202020204" pitchFamily="34" charset="0"/>
                <a:ea typeface="Times New Roman" panose="02020603050405020304" pitchFamily="18" charset="0"/>
              </a:rPr>
              <a:t>6</a:t>
            </a:r>
            <a:r>
              <a:rPr lang="en-US" sz="1600" dirty="0">
                <a:solidFill>
                  <a:srgbClr val="990000"/>
                </a:solidFill>
                <a:latin typeface="Arial" panose="020B0604020202020204" pitchFamily="34" charset="0"/>
                <a:ea typeface="Times New Roman" panose="02020603050405020304" pitchFamily="18" charset="0"/>
              </a:rPr>
              <a:t>H</a:t>
            </a:r>
            <a:r>
              <a:rPr lang="en-US" sz="1600" baseline="-25000" dirty="0">
                <a:solidFill>
                  <a:srgbClr val="990000"/>
                </a:solidFill>
                <a:latin typeface="Arial" panose="020B0604020202020204" pitchFamily="34" charset="0"/>
                <a:ea typeface="Times New Roman" panose="02020603050405020304" pitchFamily="18" charset="0"/>
              </a:rPr>
              <a:t>12</a:t>
            </a:r>
            <a:r>
              <a:rPr lang="en-US" sz="1600" dirty="0">
                <a:solidFill>
                  <a:srgbClr val="990000"/>
                </a:solidFill>
                <a:latin typeface="Arial" panose="020B0604020202020204" pitchFamily="34" charset="0"/>
                <a:ea typeface="Times New Roman" panose="02020603050405020304" pitchFamily="18" charset="0"/>
              </a:rPr>
              <a:t>O</a:t>
            </a:r>
            <a:r>
              <a:rPr lang="en-US" sz="1600" baseline="-25000" dirty="0">
                <a:solidFill>
                  <a:srgbClr val="990000"/>
                </a:solidFill>
                <a:latin typeface="Arial" panose="020B0604020202020204" pitchFamily="34" charset="0"/>
                <a:ea typeface="Times New Roman" panose="02020603050405020304" pitchFamily="18" charset="0"/>
              </a:rPr>
              <a:t>2</a:t>
            </a:r>
            <a:r>
              <a:rPr lang="en-US" sz="1600" dirty="0">
                <a:solidFill>
                  <a:srgbClr val="990000"/>
                </a:solidFill>
                <a:latin typeface="Arial" panose="020B0604020202020204" pitchFamily="34" charset="0"/>
                <a:ea typeface="Times New Roman" panose="02020603050405020304" pitchFamily="18" charset="0"/>
              </a:rPr>
              <a:t>;</a:t>
            </a:r>
            <a:endParaRPr lang="en-GB" sz="1600" dirty="0">
              <a:solidFill>
                <a:srgbClr val="990000"/>
              </a:solidFill>
              <a:latin typeface="Times New Roman" panose="02020603050405020304" pitchFamily="18" charset="0"/>
              <a:ea typeface="Times New Roman" panose="02020603050405020304" pitchFamily="18" charset="0"/>
            </a:endParaRPr>
          </a:p>
          <a:p>
            <a:pPr marL="180000" lvl="0" indent="-180000" algn="just">
              <a:lnSpc>
                <a:spcPct val="150000"/>
              </a:lnSpc>
              <a:spcAft>
                <a:spcPts val="0"/>
              </a:spcAft>
              <a:buFont typeface="Wingdings" panose="05000000000000000000" pitchFamily="2" charset="2"/>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Determination of residual stresses in steels and magnesium alloys under applied load;</a:t>
            </a:r>
            <a:endParaRPr lang="en-GB" sz="1600" dirty="0">
              <a:solidFill>
                <a:srgbClr val="990000"/>
              </a:solidFill>
              <a:latin typeface="Times New Roman" panose="02020603050405020304" pitchFamily="18" charset="0"/>
              <a:ea typeface="Times New Roman" panose="02020603050405020304" pitchFamily="18" charset="0"/>
            </a:endParaRPr>
          </a:p>
          <a:p>
            <a:pPr marL="180000" lvl="0" indent="-180000" algn="just">
              <a:lnSpc>
                <a:spcPct val="150000"/>
              </a:lnSpc>
              <a:spcAft>
                <a:spcPts val="0"/>
              </a:spcAft>
              <a:buFont typeface="Wingdings" panose="05000000000000000000" pitchFamily="2" charset="2"/>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Analysis of the preferred crystallographic orientation of minerals in </a:t>
            </a:r>
            <a:r>
              <a:rPr lang="en-US" sz="1600" dirty="0" err="1">
                <a:solidFill>
                  <a:srgbClr val="990000"/>
                </a:solidFill>
                <a:latin typeface="Arial" panose="020B0604020202020204" pitchFamily="34" charset="0"/>
                <a:ea typeface="Times New Roman" panose="02020603050405020304" pitchFamily="18" charset="0"/>
              </a:rPr>
              <a:t>eclogites</a:t>
            </a:r>
            <a:r>
              <a:rPr lang="en-US" sz="1600" dirty="0">
                <a:solidFill>
                  <a:srgbClr val="990000"/>
                </a:solidFill>
                <a:latin typeface="Arial" panose="020B0604020202020204" pitchFamily="34" charset="0"/>
                <a:ea typeface="Times New Roman" panose="02020603050405020304" pitchFamily="18" charset="0"/>
              </a:rPr>
              <a:t>;</a:t>
            </a:r>
            <a:endParaRPr lang="en-GB" sz="1600" dirty="0">
              <a:solidFill>
                <a:srgbClr val="990000"/>
              </a:solidFill>
              <a:latin typeface="Times New Roman" panose="02020603050405020304" pitchFamily="18" charset="0"/>
              <a:ea typeface="Times New Roman" panose="02020603050405020304" pitchFamily="18" charset="0"/>
            </a:endParaRPr>
          </a:p>
          <a:p>
            <a:pPr marL="180000" lvl="0" indent="-180000" algn="just">
              <a:lnSpc>
                <a:spcPct val="150000"/>
              </a:lnSpc>
              <a:spcAft>
                <a:spcPts val="0"/>
              </a:spcAft>
              <a:buFont typeface="Wingdings" panose="05000000000000000000" pitchFamily="2" charset="2"/>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Analysis of the internal organization of cultural and natural heritage objects by means of neutron radiography and tomography</a:t>
            </a:r>
            <a:r>
              <a:rPr lang="en-US" sz="1600" dirty="0">
                <a:solidFill>
                  <a:srgbClr val="990000"/>
                </a:solidFill>
                <a:latin typeface="Times New Roman" panose="02020603050405020304" pitchFamily="18" charset="0"/>
                <a:ea typeface="Times New Roman" panose="02020603050405020304" pitchFamily="18" charset="0"/>
              </a:rPr>
              <a:t>.</a:t>
            </a:r>
            <a:endParaRPr lang="ru-RU" sz="1600" dirty="0">
              <a:solidFill>
                <a:srgbClr val="990000"/>
              </a:solidFill>
            </a:endParaRPr>
          </a:p>
        </p:txBody>
      </p:sp>
      <p:pic>
        <p:nvPicPr>
          <p:cNvPr id="4" name="Рисунок 3">
            <a:extLst>
              <a:ext uri="{FF2B5EF4-FFF2-40B4-BE49-F238E27FC236}">
                <a16:creationId xmlns:a16="http://schemas.microsoft.com/office/drawing/2014/main" id="{0C26E85F-2D08-42D4-941A-9F262DB09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280" y="33509"/>
            <a:ext cx="1764000" cy="1328444"/>
          </a:xfrm>
          <a:prstGeom prst="rect">
            <a:avLst/>
          </a:prstGeom>
        </p:spPr>
      </p:pic>
      <p:pic>
        <p:nvPicPr>
          <p:cNvPr id="5" name="Picture 2" descr="http://rrgroup.seas.upenn.edu/images/slideshow/pnc.png">
            <a:extLst>
              <a:ext uri="{FF2B5EF4-FFF2-40B4-BE49-F238E27FC236}">
                <a16:creationId xmlns:a16="http://schemas.microsoft.com/office/drawing/2014/main" id="{07757530-1CAF-44BF-AA5E-A2406BD2F7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 t="16798" r="57180" b="-16798"/>
          <a:stretch/>
        </p:blipFill>
        <p:spPr bwMode="auto">
          <a:xfrm>
            <a:off x="6912280" y="1324812"/>
            <a:ext cx="1944000" cy="210418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0CE50A78-0E69-4405-8E00-69B8E6CAB9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2741" y="2362869"/>
            <a:ext cx="1164724" cy="1008000"/>
          </a:xfrm>
          <a:prstGeom prst="rect">
            <a:avLst/>
          </a:prstGeom>
          <a:noFill/>
          <a:ln>
            <a:noFill/>
          </a:ln>
        </p:spPr>
      </p:pic>
      <p:pic>
        <p:nvPicPr>
          <p:cNvPr id="8" name="Рисунок 7">
            <a:extLst>
              <a:ext uri="{FF2B5EF4-FFF2-40B4-BE49-F238E27FC236}">
                <a16:creationId xmlns:a16="http://schemas.microsoft.com/office/drawing/2014/main" id="{022461A4-8A16-412D-903E-8371407D85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2741" y="3352086"/>
            <a:ext cx="996389" cy="792000"/>
          </a:xfrm>
          <a:prstGeom prst="rect">
            <a:avLst/>
          </a:prstGeom>
        </p:spPr>
      </p:pic>
      <p:pic>
        <p:nvPicPr>
          <p:cNvPr id="10" name="Рисунок 9">
            <a:extLst>
              <a:ext uri="{FF2B5EF4-FFF2-40B4-BE49-F238E27FC236}">
                <a16:creationId xmlns:a16="http://schemas.microsoft.com/office/drawing/2014/main" id="{0F2FB154-6730-495E-8064-0CAE9D63F3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2842" y="3400287"/>
            <a:ext cx="1243022" cy="714380"/>
          </a:xfrm>
          <a:prstGeom prst="rect">
            <a:avLst/>
          </a:prstGeom>
        </p:spPr>
      </p:pic>
      <p:pic>
        <p:nvPicPr>
          <p:cNvPr id="12" name="Рисунок 11">
            <a:extLst>
              <a:ext uri="{FF2B5EF4-FFF2-40B4-BE49-F238E27FC236}">
                <a16:creationId xmlns:a16="http://schemas.microsoft.com/office/drawing/2014/main" id="{8E977275-3BDA-42EE-A04A-2A8E646D6B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6410" y="4144085"/>
            <a:ext cx="1363842" cy="1044000"/>
          </a:xfrm>
          <a:prstGeom prst="rect">
            <a:avLst/>
          </a:prstGeom>
        </p:spPr>
      </p:pic>
      <p:pic>
        <p:nvPicPr>
          <p:cNvPr id="14" name="Рисунок 13">
            <a:extLst>
              <a:ext uri="{FF2B5EF4-FFF2-40B4-BE49-F238E27FC236}">
                <a16:creationId xmlns:a16="http://schemas.microsoft.com/office/drawing/2014/main" id="{E50494EC-190A-48C3-B46E-6347A6C844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4218" y="4217389"/>
            <a:ext cx="324000" cy="372515"/>
          </a:xfrm>
          <a:prstGeom prst="rect">
            <a:avLst/>
          </a:prstGeom>
        </p:spPr>
      </p:pic>
      <p:pic>
        <p:nvPicPr>
          <p:cNvPr id="16" name="Рисунок 15">
            <a:extLst>
              <a:ext uri="{FF2B5EF4-FFF2-40B4-BE49-F238E27FC236}">
                <a16:creationId xmlns:a16="http://schemas.microsoft.com/office/drawing/2014/main" id="{A2B586EC-2F59-44E6-9157-DE4FDE9F0B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9583" y="4720303"/>
            <a:ext cx="1188000" cy="1000632"/>
          </a:xfrm>
          <a:prstGeom prst="rect">
            <a:avLst/>
          </a:prstGeom>
        </p:spPr>
      </p:pic>
      <p:pic>
        <p:nvPicPr>
          <p:cNvPr id="17" name="Grafik 3">
            <a:extLst>
              <a:ext uri="{FF2B5EF4-FFF2-40B4-BE49-F238E27FC236}">
                <a16:creationId xmlns:a16="http://schemas.microsoft.com/office/drawing/2014/main" id="{B6937F6A-1758-4205-8BB3-951EF9BCEB2C}"/>
              </a:ext>
            </a:extLst>
          </p:cNvPr>
          <p:cNvPicPr>
            <a:picLocks noChangeAspect="1"/>
          </p:cNvPicPr>
          <p:nvPr/>
        </p:nvPicPr>
        <p:blipFill>
          <a:blip r:embed="rId10"/>
          <a:stretch>
            <a:fillRect/>
          </a:stretch>
        </p:blipFill>
        <p:spPr>
          <a:xfrm>
            <a:off x="6566410" y="5409203"/>
            <a:ext cx="1440000" cy="884020"/>
          </a:xfrm>
          <a:prstGeom prst="rect">
            <a:avLst/>
          </a:prstGeom>
        </p:spPr>
      </p:pic>
      <p:pic>
        <p:nvPicPr>
          <p:cNvPr id="18" name="Рисунок 17">
            <a:extLst>
              <a:ext uri="{FF2B5EF4-FFF2-40B4-BE49-F238E27FC236}">
                <a16:creationId xmlns:a16="http://schemas.microsoft.com/office/drawing/2014/main" id="{32AFFA12-8E42-4B6F-AC53-1BC78BDF3984}"/>
              </a:ext>
            </a:extLst>
          </p:cNvPr>
          <p:cNvPicPr>
            <a:picLocks noChangeAspect="1"/>
          </p:cNvPicPr>
          <p:nvPr/>
        </p:nvPicPr>
        <p:blipFill rotWithShape="1">
          <a:blip r:embed="rId11"/>
          <a:srcRect l="25941" r="18408"/>
          <a:stretch/>
        </p:blipFill>
        <p:spPr bwMode="auto">
          <a:xfrm>
            <a:off x="8178996" y="5714799"/>
            <a:ext cx="756000" cy="11952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85924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99A9BCB-BA7C-4426-9716-21F90C302448}"/>
              </a:ext>
            </a:extLst>
          </p:cNvPr>
          <p:cNvSpPr/>
          <p:nvPr/>
        </p:nvSpPr>
        <p:spPr>
          <a:xfrm>
            <a:off x="35496" y="81848"/>
            <a:ext cx="5760640" cy="6786986"/>
          </a:xfrm>
          <a:prstGeom prst="rect">
            <a:avLst/>
          </a:prstGeom>
        </p:spPr>
        <p:txBody>
          <a:bodyPr wrap="square">
            <a:spAutoFit/>
          </a:bodyPr>
          <a:lstStyle/>
          <a:p>
            <a:pPr algn="just">
              <a:lnSpc>
                <a:spcPct val="150000"/>
              </a:lnSpc>
              <a:spcAft>
                <a:spcPts val="0"/>
              </a:spcAft>
            </a:pPr>
            <a:r>
              <a:rPr lang="en-US" b="1" dirty="0">
                <a:solidFill>
                  <a:srgbClr val="0000FF"/>
                </a:solidFill>
                <a:latin typeface="Arial" panose="020B0604020202020204" pitchFamily="34" charset="0"/>
                <a:ea typeface="Times New Roman" panose="02020603050405020304" pitchFamily="18" charset="0"/>
              </a:rPr>
              <a:t>Summary of the most important methodical results:</a:t>
            </a:r>
            <a:endParaRPr lang="ru-RU" dirty="0">
              <a:solidFill>
                <a:srgbClr val="0000FF"/>
              </a:solidFill>
              <a:latin typeface="Times New Roman" panose="02020603050405020304" pitchFamily="18" charset="0"/>
              <a:ea typeface="Times New Roman" panose="02020603050405020304" pitchFamily="18" charset="0"/>
            </a:endParaRPr>
          </a:p>
          <a:p>
            <a:pPr marL="180000" lvl="0" indent="-180000" algn="just">
              <a:lnSpc>
                <a:spcPct val="150000"/>
              </a:lnSpc>
              <a:spcAft>
                <a:spcPts val="0"/>
              </a:spcAft>
              <a:buFont typeface="Wingdings" panose="05000000000000000000" pitchFamily="2" charset="2"/>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Upgrade of the neutron splitting system at the 10 channel of IBR-2;</a:t>
            </a:r>
            <a:endParaRPr lang="en-GB" sz="1600" dirty="0">
              <a:solidFill>
                <a:srgbClr val="990000"/>
              </a:solidFill>
              <a:latin typeface="Times New Roman" panose="02020603050405020304" pitchFamily="18" charset="0"/>
              <a:ea typeface="Times New Roman" panose="02020603050405020304" pitchFamily="18" charset="0"/>
            </a:endParaRPr>
          </a:p>
          <a:p>
            <a:pPr marL="180000" lvl="0" indent="-180000" algn="just">
              <a:lnSpc>
                <a:spcPct val="150000"/>
              </a:lnSpc>
              <a:spcAft>
                <a:spcPts val="0"/>
              </a:spcAft>
              <a:buFont typeface="Wingdings" panose="05000000000000000000" pitchFamily="2" charset="2"/>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Development of the isotope identifying reflectometry at the REMUR reflectometer;</a:t>
            </a:r>
            <a:endParaRPr lang="en-GB" sz="1600" dirty="0">
              <a:solidFill>
                <a:srgbClr val="990000"/>
              </a:solidFill>
              <a:latin typeface="Times New Roman" panose="02020603050405020304" pitchFamily="18" charset="0"/>
              <a:ea typeface="Times New Roman" panose="02020603050405020304" pitchFamily="18" charset="0"/>
            </a:endParaRPr>
          </a:p>
          <a:p>
            <a:pPr marL="180000" lvl="0" indent="-180000" algn="just">
              <a:lnSpc>
                <a:spcPct val="150000"/>
              </a:lnSpc>
              <a:spcAft>
                <a:spcPts val="0"/>
              </a:spcAft>
              <a:buFont typeface="Wingdings" panose="05000000000000000000" pitchFamily="2" charset="2"/>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Modernization of the electrochemical cells for neutron reflectometry experiments;</a:t>
            </a:r>
            <a:endParaRPr lang="en-GB" sz="1600" dirty="0">
              <a:solidFill>
                <a:srgbClr val="990000"/>
              </a:solidFill>
              <a:latin typeface="Times New Roman" panose="02020603050405020304" pitchFamily="18" charset="0"/>
              <a:ea typeface="Times New Roman" panose="02020603050405020304" pitchFamily="18" charset="0"/>
            </a:endParaRPr>
          </a:p>
          <a:p>
            <a:pPr marL="180000" lvl="0" indent="-180000" algn="just">
              <a:lnSpc>
                <a:spcPct val="150000"/>
              </a:lnSpc>
              <a:spcAft>
                <a:spcPts val="0"/>
              </a:spcAft>
              <a:buFont typeface="Wingdings" panose="05000000000000000000" pitchFamily="2" charset="2"/>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Installation of the parabolic neutron focusing device (m = 5) at the NERA spectrometer;</a:t>
            </a:r>
            <a:endParaRPr lang="en-GB" sz="1600" dirty="0">
              <a:solidFill>
                <a:srgbClr val="990000"/>
              </a:solidFill>
              <a:latin typeface="Times New Roman" panose="02020603050405020304" pitchFamily="18" charset="0"/>
              <a:ea typeface="Times New Roman" panose="02020603050405020304" pitchFamily="18" charset="0"/>
            </a:endParaRPr>
          </a:p>
          <a:p>
            <a:pPr marL="180000" lvl="0" indent="-180000" algn="just">
              <a:lnSpc>
                <a:spcPct val="150000"/>
              </a:lnSpc>
              <a:spcAft>
                <a:spcPts val="0"/>
              </a:spcAft>
              <a:buFont typeface="Wingdings" panose="05000000000000000000" pitchFamily="2" charset="2"/>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Installation of the new mirror neutron guide (m = 2) at the FSS diffractometer at the 13 beamline of IBR-2;</a:t>
            </a:r>
            <a:endParaRPr lang="en-GB" sz="1600" dirty="0">
              <a:solidFill>
                <a:srgbClr val="990000"/>
              </a:solidFill>
              <a:latin typeface="Times New Roman" panose="02020603050405020304" pitchFamily="18" charset="0"/>
              <a:ea typeface="Times New Roman" panose="02020603050405020304" pitchFamily="18" charset="0"/>
            </a:endParaRPr>
          </a:p>
          <a:p>
            <a:pPr marL="180000" lvl="0" indent="-180000" algn="just">
              <a:lnSpc>
                <a:spcPct val="150000"/>
              </a:lnSpc>
              <a:spcAft>
                <a:spcPts val="0"/>
              </a:spcAft>
              <a:buFont typeface="Wingdings" panose="05000000000000000000" pitchFamily="2" charset="2"/>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Development of the elements of the neutron transportation system of the new small angle neutron scattering and imaging spectrometer to be installed at the 10A beamline;</a:t>
            </a:r>
            <a:endParaRPr lang="en-GB" sz="1600" dirty="0">
              <a:solidFill>
                <a:srgbClr val="990000"/>
              </a:solidFill>
              <a:latin typeface="Times New Roman" panose="02020603050405020304" pitchFamily="18" charset="0"/>
              <a:ea typeface="Times New Roman" panose="02020603050405020304" pitchFamily="18" charset="0"/>
            </a:endParaRPr>
          </a:p>
          <a:p>
            <a:pPr marL="180000" lvl="0" indent="-180000" algn="just">
              <a:lnSpc>
                <a:spcPct val="150000"/>
              </a:lnSpc>
              <a:spcAft>
                <a:spcPts val="0"/>
              </a:spcAft>
              <a:buFont typeface="Wingdings" panose="05000000000000000000" pitchFamily="2" charset="2"/>
              <a:buChar char=""/>
              <a:tabLst>
                <a:tab pos="237490" algn="l"/>
              </a:tabLst>
            </a:pPr>
            <a:r>
              <a:rPr lang="en-US" sz="1600" dirty="0">
                <a:solidFill>
                  <a:srgbClr val="990000"/>
                </a:solidFill>
                <a:latin typeface="Arial" panose="020B0604020202020204" pitchFamily="34" charset="0"/>
                <a:ea typeface="Times New Roman" panose="02020603050405020304" pitchFamily="18" charset="0"/>
              </a:rPr>
              <a:t>Development, installation and putting into operation of the neutron radiography and tomography spectrometer at the stationary reactor WWR-K (INP, Kazakhstan).</a:t>
            </a:r>
            <a:endParaRPr lang="ru-RU" sz="1600" dirty="0">
              <a:solidFill>
                <a:srgbClr val="990000"/>
              </a:solidFill>
            </a:endParaRPr>
          </a:p>
        </p:txBody>
      </p:sp>
      <p:pic>
        <p:nvPicPr>
          <p:cNvPr id="3" name="Picture 2" descr="Рисунок11">
            <a:extLst>
              <a:ext uri="{FF2B5EF4-FFF2-40B4-BE49-F238E27FC236}">
                <a16:creationId xmlns:a16="http://schemas.microsoft.com/office/drawing/2014/main" id="{AF7EEEC8-A2BA-40A9-9AC5-9B9EADFFAB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0100" t="18079"/>
          <a:stretch>
            <a:fillRect/>
          </a:stretch>
        </p:blipFill>
        <p:spPr bwMode="auto">
          <a:xfrm>
            <a:off x="6228184" y="75683"/>
            <a:ext cx="2052000" cy="109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a:extLst>
              <a:ext uri="{FF2B5EF4-FFF2-40B4-BE49-F238E27FC236}">
                <a16:creationId xmlns:a16="http://schemas.microsoft.com/office/drawing/2014/main" id="{E2068F0E-A52E-4C79-86CE-2AFE0369E1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1360" y="1854832"/>
            <a:ext cx="1764000" cy="992250"/>
          </a:xfrm>
          <a:prstGeom prst="rect">
            <a:avLst/>
          </a:prstGeom>
        </p:spPr>
      </p:pic>
      <p:pic>
        <p:nvPicPr>
          <p:cNvPr id="9" name="Рисунок 8">
            <a:extLst>
              <a:ext uri="{FF2B5EF4-FFF2-40B4-BE49-F238E27FC236}">
                <a16:creationId xmlns:a16="http://schemas.microsoft.com/office/drawing/2014/main" id="{0D871E9C-9BDF-48E4-82FC-B674623000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504" y="4149080"/>
            <a:ext cx="3240000" cy="1214159"/>
          </a:xfrm>
          <a:prstGeom prst="rect">
            <a:avLst/>
          </a:prstGeom>
        </p:spPr>
      </p:pic>
      <p:pic>
        <p:nvPicPr>
          <p:cNvPr id="6" name="Рисунок 5">
            <a:extLst>
              <a:ext uri="{FF2B5EF4-FFF2-40B4-BE49-F238E27FC236}">
                <a16:creationId xmlns:a16="http://schemas.microsoft.com/office/drawing/2014/main" id="{988BA69D-2B81-4163-A254-EB866FCDFD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360" y="1131275"/>
            <a:ext cx="1692000" cy="994996"/>
          </a:xfrm>
          <a:prstGeom prst="rect">
            <a:avLst/>
          </a:prstGeom>
        </p:spPr>
      </p:pic>
      <p:pic>
        <p:nvPicPr>
          <p:cNvPr id="16" name="Рисунок 15">
            <a:extLst>
              <a:ext uri="{FF2B5EF4-FFF2-40B4-BE49-F238E27FC236}">
                <a16:creationId xmlns:a16="http://schemas.microsoft.com/office/drawing/2014/main" id="{1EE42B05-5A2C-4010-9D5C-6E2CCC06C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4274" y="2253150"/>
            <a:ext cx="1476000" cy="1332323"/>
          </a:xfrm>
          <a:prstGeom prst="rect">
            <a:avLst/>
          </a:prstGeom>
        </p:spPr>
      </p:pic>
      <p:grpSp>
        <p:nvGrpSpPr>
          <p:cNvPr id="10" name="Группа 9">
            <a:extLst>
              <a:ext uri="{FF2B5EF4-FFF2-40B4-BE49-F238E27FC236}">
                <a16:creationId xmlns:a16="http://schemas.microsoft.com/office/drawing/2014/main" id="{96D95A21-68E6-4D16-BD91-959DDB69821F}"/>
              </a:ext>
            </a:extLst>
          </p:cNvPr>
          <p:cNvGrpSpPr>
            <a:grpSpLocks noChangeAspect="1"/>
          </p:cNvGrpSpPr>
          <p:nvPr/>
        </p:nvGrpSpPr>
        <p:grpSpPr>
          <a:xfrm>
            <a:off x="7164288" y="3051125"/>
            <a:ext cx="1764000" cy="1068695"/>
            <a:chOff x="5741749" y="4439634"/>
            <a:chExt cx="2521558" cy="1527649"/>
          </a:xfrm>
        </p:grpSpPr>
        <p:pic>
          <p:nvPicPr>
            <p:cNvPr id="11" name="Рисунок 10">
              <a:extLst>
                <a:ext uri="{FF2B5EF4-FFF2-40B4-BE49-F238E27FC236}">
                  <a16:creationId xmlns:a16="http://schemas.microsoft.com/office/drawing/2014/main" id="{485C979D-3209-4320-A25F-4A4506E52A86}"/>
                </a:ext>
              </a:extLst>
            </p:cNvPr>
            <p:cNvPicPr>
              <a:picLocks noChangeAspect="1"/>
            </p:cNvPicPr>
            <p:nvPr/>
          </p:nvPicPr>
          <p:blipFill>
            <a:blip r:embed="rId7"/>
            <a:stretch>
              <a:fillRect/>
            </a:stretch>
          </p:blipFill>
          <p:spPr>
            <a:xfrm>
              <a:off x="5741749" y="4439634"/>
              <a:ext cx="2521558" cy="1527649"/>
            </a:xfrm>
            <a:prstGeom prst="rect">
              <a:avLst/>
            </a:prstGeom>
          </p:spPr>
        </p:pic>
        <p:pic>
          <p:nvPicPr>
            <p:cNvPr id="12" name="Рисунок 11">
              <a:extLst>
                <a:ext uri="{FF2B5EF4-FFF2-40B4-BE49-F238E27FC236}">
                  <a16:creationId xmlns:a16="http://schemas.microsoft.com/office/drawing/2014/main" id="{7B743A56-826E-4E24-BFE2-126806F7948F}"/>
                </a:ext>
              </a:extLst>
            </p:cNvPr>
            <p:cNvPicPr>
              <a:picLocks noChangeAspect="1"/>
            </p:cNvPicPr>
            <p:nvPr/>
          </p:nvPicPr>
          <p:blipFill rotWithShape="1">
            <a:blip r:embed="rId8"/>
            <a:srcRect r="14512"/>
            <a:stretch/>
          </p:blipFill>
          <p:spPr>
            <a:xfrm>
              <a:off x="7489842" y="4648022"/>
              <a:ext cx="684518" cy="978147"/>
            </a:xfrm>
            <a:prstGeom prst="rect">
              <a:avLst/>
            </a:prstGeom>
          </p:spPr>
        </p:pic>
      </p:grpSp>
      <p:pic>
        <p:nvPicPr>
          <p:cNvPr id="17" name="Рисунок 16">
            <a:extLst>
              <a:ext uri="{FF2B5EF4-FFF2-40B4-BE49-F238E27FC236}">
                <a16:creationId xmlns:a16="http://schemas.microsoft.com/office/drawing/2014/main" id="{2F13C14D-5419-482B-B14A-3B6AB5C8D194}"/>
              </a:ext>
            </a:extLst>
          </p:cNvPr>
          <p:cNvPicPr/>
          <p:nvPr/>
        </p:nvPicPr>
        <p:blipFill>
          <a:blip r:embed="rId9" cstate="print">
            <a:extLst>
              <a:ext uri="{BEBA8EAE-BF5A-486C-A8C5-ECC9F3942E4B}">
                <a14:imgProps xmlns:a14="http://schemas.microsoft.com/office/drawing/2010/main">
                  <a14:imgLayer r:embed="rId10">
                    <a14:imgEffect>
                      <a14:colorTemperature colorTemp="59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228184" y="5341608"/>
            <a:ext cx="2495804" cy="1347483"/>
          </a:xfrm>
          <a:prstGeom prst="rect">
            <a:avLst/>
          </a:prstGeom>
        </p:spPr>
      </p:pic>
    </p:spTree>
    <p:extLst>
      <p:ext uri="{BB962C8B-B14F-4D97-AF65-F5344CB8AC3E}">
        <p14:creationId xmlns:p14="http://schemas.microsoft.com/office/powerpoint/2010/main" val="1261071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1403648" y="44624"/>
            <a:ext cx="669766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a:solidFill>
                  <a:srgbClr val="0000FF"/>
                </a:solidFill>
              </a:rPr>
              <a:t>Publications</a:t>
            </a:r>
            <a:r>
              <a:rPr lang="ru-RU" sz="2000" b="1" dirty="0">
                <a:solidFill>
                  <a:srgbClr val="0000FF"/>
                </a:solidFill>
              </a:rPr>
              <a:t> – </a:t>
            </a:r>
            <a:r>
              <a:rPr lang="ru-RU" b="1" dirty="0">
                <a:solidFill>
                  <a:srgbClr val="0000FF"/>
                </a:solidFill>
              </a:rPr>
              <a:t>363</a:t>
            </a:r>
            <a:endParaRPr lang="ru-RU" sz="2000" b="1" dirty="0">
              <a:solidFill>
                <a:srgbClr val="0000FF"/>
              </a:solidFill>
            </a:endParaRPr>
          </a:p>
          <a:p>
            <a:pPr algn="ctr" eaLnBrk="1" hangingPunct="1">
              <a:spcBef>
                <a:spcPct val="50000"/>
              </a:spcBef>
            </a:pPr>
            <a:r>
              <a:rPr lang="en-GB" sz="2000" b="1" dirty="0">
                <a:solidFill>
                  <a:srgbClr val="0000FF"/>
                </a:solidFill>
              </a:rPr>
              <a:t>Conferences</a:t>
            </a:r>
            <a:r>
              <a:rPr lang="ru-RU" sz="2000" b="1" dirty="0">
                <a:solidFill>
                  <a:srgbClr val="0000FF"/>
                </a:solidFill>
              </a:rPr>
              <a:t> – </a:t>
            </a:r>
            <a:r>
              <a:rPr lang="en-US" sz="2000" b="1" dirty="0">
                <a:solidFill>
                  <a:srgbClr val="0000FF"/>
                </a:solidFill>
              </a:rPr>
              <a:t>347</a:t>
            </a:r>
          </a:p>
          <a:p>
            <a:pPr algn="ctr" eaLnBrk="1" hangingPunct="1">
              <a:spcBef>
                <a:spcPct val="50000"/>
              </a:spcBef>
            </a:pPr>
            <a:r>
              <a:rPr lang="en-GB" sz="2000" b="1" dirty="0">
                <a:solidFill>
                  <a:srgbClr val="0000FF"/>
                </a:solidFill>
              </a:rPr>
              <a:t>Patents</a:t>
            </a:r>
            <a:r>
              <a:rPr lang="ru-RU" sz="2000" b="1" dirty="0">
                <a:solidFill>
                  <a:srgbClr val="0000FF"/>
                </a:solidFill>
              </a:rPr>
              <a:t> - </a:t>
            </a:r>
            <a:r>
              <a:rPr lang="en-GB" sz="2000" b="1" dirty="0">
                <a:solidFill>
                  <a:srgbClr val="0000FF"/>
                </a:solidFill>
              </a:rPr>
              <a:t>5</a:t>
            </a:r>
            <a:endParaRPr lang="en-US" sz="2000" b="1" dirty="0">
              <a:solidFill>
                <a:srgbClr val="0000FF"/>
              </a:solidFill>
            </a:endParaRPr>
          </a:p>
        </p:txBody>
      </p:sp>
      <p:sp>
        <p:nvSpPr>
          <p:cNvPr id="2" name="Прямоугольник 1"/>
          <p:cNvSpPr/>
          <p:nvPr/>
        </p:nvSpPr>
        <p:spPr>
          <a:xfrm>
            <a:off x="107504" y="1340437"/>
            <a:ext cx="8784976" cy="5139869"/>
          </a:xfrm>
          <a:prstGeom prst="rect">
            <a:avLst/>
          </a:prstGeom>
        </p:spPr>
        <p:txBody>
          <a:bodyPr wrap="square">
            <a:spAutoFit/>
          </a:bodyPr>
          <a:lstStyle/>
          <a:p>
            <a:pPr algn="just">
              <a:lnSpc>
                <a:spcPct val="150000"/>
              </a:lnSpc>
              <a:spcAft>
                <a:spcPts val="0"/>
              </a:spcAft>
            </a:pPr>
            <a:r>
              <a:rPr lang="en-GB" sz="1600" b="1" dirty="0">
                <a:solidFill>
                  <a:srgbClr val="C00000"/>
                </a:solidFill>
                <a:latin typeface="+mj-lt"/>
                <a:ea typeface="Times New Roman" panose="02020603050405020304" pitchFamily="18" charset="0"/>
                <a:cs typeface="Times New Roman" panose="02020603050405020304" pitchFamily="18" charset="0"/>
              </a:rPr>
              <a:t>JINR Prizes</a:t>
            </a:r>
          </a:p>
          <a:p>
            <a:pPr algn="just">
              <a:lnSpc>
                <a:spcPct val="150000"/>
              </a:lnSpc>
              <a:spcAft>
                <a:spcPts val="0"/>
              </a:spcAft>
            </a:pPr>
            <a:endParaRPr lang="ru-RU" sz="1600" b="1" dirty="0">
              <a:solidFill>
                <a:srgbClr val="C00000"/>
              </a:solidFill>
              <a:latin typeface="+mj-lt"/>
              <a:ea typeface="Times New Roman" panose="02020603050405020304" pitchFamily="18" charset="0"/>
              <a:cs typeface="Times New Roman" panose="02020603050405020304" pitchFamily="18" charset="0"/>
            </a:endParaRPr>
          </a:p>
          <a:p>
            <a:pPr algn="just"/>
            <a:r>
              <a:rPr lang="ru-RU" sz="14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a:solidFill>
                  <a:srgbClr val="0000FF"/>
                </a:solidFill>
              </a:rPr>
              <a:t>2018 </a:t>
            </a:r>
            <a:endParaRPr lang="ru-RU" sz="1400" dirty="0">
              <a:solidFill>
                <a:srgbClr val="0000FF"/>
              </a:solidFill>
            </a:endParaRPr>
          </a:p>
          <a:p>
            <a:pPr algn="just"/>
            <a:r>
              <a:rPr lang="en-GB" sz="1400" dirty="0">
                <a:solidFill>
                  <a:srgbClr val="006600"/>
                </a:solidFill>
              </a:rPr>
              <a:t>First prize in the field of experimental physics research </a:t>
            </a:r>
            <a:r>
              <a:rPr lang="en-US" sz="1400" b="1" i="1" dirty="0">
                <a:solidFill>
                  <a:srgbClr val="006600"/>
                </a:solidFill>
              </a:rPr>
              <a:t>“Correlation of structure and physical properties in ordered iron-based alloys”</a:t>
            </a:r>
            <a:r>
              <a:rPr lang="en-US" sz="1400" dirty="0">
                <a:solidFill>
                  <a:srgbClr val="006600"/>
                </a:solidFill>
              </a:rPr>
              <a:t>.</a:t>
            </a:r>
          </a:p>
          <a:p>
            <a:pPr algn="just"/>
            <a:r>
              <a:rPr lang="en-US" sz="1400" dirty="0">
                <a:solidFill>
                  <a:srgbClr val="006600"/>
                </a:solidFill>
              </a:rPr>
              <a:t>Authors: A. </a:t>
            </a:r>
            <a:r>
              <a:rPr lang="en-US" sz="1400" dirty="0" err="1">
                <a:solidFill>
                  <a:srgbClr val="006600"/>
                </a:solidFill>
              </a:rPr>
              <a:t>Balagurov</a:t>
            </a:r>
            <a:r>
              <a:rPr lang="en-US" sz="1400" dirty="0">
                <a:solidFill>
                  <a:srgbClr val="006600"/>
                </a:solidFill>
              </a:rPr>
              <a:t>, I. </a:t>
            </a:r>
            <a:r>
              <a:rPr lang="en-US" sz="1400" dirty="0" err="1">
                <a:solidFill>
                  <a:srgbClr val="006600"/>
                </a:solidFill>
              </a:rPr>
              <a:t>Bobrikov</a:t>
            </a:r>
            <a:r>
              <a:rPr lang="en-US" sz="1400" dirty="0">
                <a:solidFill>
                  <a:srgbClr val="006600"/>
                </a:solidFill>
              </a:rPr>
              <a:t>, S. </a:t>
            </a:r>
            <a:r>
              <a:rPr lang="en-US" sz="1400" dirty="0" err="1">
                <a:solidFill>
                  <a:srgbClr val="006600"/>
                </a:solidFill>
              </a:rPr>
              <a:t>Sumnikov</a:t>
            </a:r>
            <a:r>
              <a:rPr lang="en-US" sz="1400" dirty="0">
                <a:solidFill>
                  <a:srgbClr val="006600"/>
                </a:solidFill>
              </a:rPr>
              <a:t>, I. </a:t>
            </a:r>
            <a:r>
              <a:rPr lang="en-US" sz="1400" dirty="0" err="1">
                <a:solidFill>
                  <a:srgbClr val="006600"/>
                </a:solidFill>
              </a:rPr>
              <a:t>Golovin</a:t>
            </a:r>
            <a:r>
              <a:rPr lang="en-US" sz="1400" dirty="0">
                <a:solidFill>
                  <a:srgbClr val="006600"/>
                </a:solidFill>
              </a:rPr>
              <a:t>, V. </a:t>
            </a:r>
            <a:r>
              <a:rPr lang="en-US" sz="1400" dirty="0" err="1">
                <a:solidFill>
                  <a:srgbClr val="006600"/>
                </a:solidFill>
              </a:rPr>
              <a:t>Palacheva</a:t>
            </a:r>
            <a:r>
              <a:rPr lang="en-US" sz="1400" dirty="0">
                <a:solidFill>
                  <a:srgbClr val="006600"/>
                </a:solidFill>
              </a:rPr>
              <a:t>.</a:t>
            </a:r>
            <a:endParaRPr lang="ru-RU" sz="1400" dirty="0">
              <a:solidFill>
                <a:srgbClr val="006600"/>
              </a:solidFill>
            </a:endParaRPr>
          </a:p>
          <a:p>
            <a:pPr algn="just"/>
            <a:r>
              <a:rPr lang="ru-RU" sz="1400" dirty="0"/>
              <a:t> </a:t>
            </a:r>
          </a:p>
          <a:p>
            <a:pPr algn="just"/>
            <a:r>
              <a:rPr lang="en-GB" sz="1400" dirty="0">
                <a:solidFill>
                  <a:srgbClr val="006600"/>
                </a:solidFill>
              </a:rPr>
              <a:t>First prize in the field of applied research and technology </a:t>
            </a:r>
            <a:r>
              <a:rPr lang="en-US" sz="1400" b="1" i="1" dirty="0">
                <a:solidFill>
                  <a:srgbClr val="006600"/>
                </a:solidFill>
              </a:rPr>
              <a:t>“Structure and properties of aqueous solutions of C60 and C70 fullerenes for biological applications”</a:t>
            </a:r>
            <a:r>
              <a:rPr lang="en-US" sz="1400" dirty="0">
                <a:solidFill>
                  <a:srgbClr val="006600"/>
                </a:solidFill>
              </a:rPr>
              <a:t>.</a:t>
            </a:r>
          </a:p>
          <a:p>
            <a:pPr algn="just"/>
            <a:r>
              <a:rPr lang="en-US" sz="1400" dirty="0">
                <a:solidFill>
                  <a:srgbClr val="006600"/>
                </a:solidFill>
              </a:rPr>
              <a:t>Authors: E. </a:t>
            </a:r>
            <a:r>
              <a:rPr lang="en-US" sz="1400" dirty="0" err="1">
                <a:solidFill>
                  <a:srgbClr val="006600"/>
                </a:solidFill>
              </a:rPr>
              <a:t>Kyzyma</a:t>
            </a:r>
            <a:r>
              <a:rPr lang="en-US" sz="1400" dirty="0">
                <a:solidFill>
                  <a:srgbClr val="006600"/>
                </a:solidFill>
              </a:rPr>
              <a:t>, V. </a:t>
            </a:r>
            <a:r>
              <a:rPr lang="en-US" sz="1400" dirty="0" err="1">
                <a:solidFill>
                  <a:srgbClr val="006600"/>
                </a:solidFill>
              </a:rPr>
              <a:t>Petrenko</a:t>
            </a:r>
            <a:r>
              <a:rPr lang="en-US" sz="1400" dirty="0">
                <a:solidFill>
                  <a:srgbClr val="006600"/>
                </a:solidFill>
              </a:rPr>
              <a:t>, O. </a:t>
            </a:r>
            <a:r>
              <a:rPr lang="en-US" sz="1400" dirty="0" err="1">
                <a:solidFill>
                  <a:srgbClr val="006600"/>
                </a:solidFill>
              </a:rPr>
              <a:t>Ivankov</a:t>
            </a:r>
            <a:r>
              <a:rPr lang="en-US" sz="1400" dirty="0">
                <a:solidFill>
                  <a:srgbClr val="006600"/>
                </a:solidFill>
              </a:rPr>
              <a:t>, M. Avdeev, V. </a:t>
            </a:r>
            <a:r>
              <a:rPr lang="en-US" sz="1400" dirty="0" err="1">
                <a:solidFill>
                  <a:srgbClr val="006600"/>
                </a:solidFill>
              </a:rPr>
              <a:t>Aksenov</a:t>
            </a:r>
            <a:r>
              <a:rPr lang="en-US" sz="1400" dirty="0">
                <a:solidFill>
                  <a:srgbClr val="006600"/>
                </a:solidFill>
              </a:rPr>
              <a:t>, L. </a:t>
            </a:r>
            <a:r>
              <a:rPr lang="en-US" sz="1400" dirty="0" err="1">
                <a:solidFill>
                  <a:srgbClr val="006600"/>
                </a:solidFill>
              </a:rPr>
              <a:t>Bulavin</a:t>
            </a:r>
            <a:r>
              <a:rPr lang="en-US" sz="1400" dirty="0">
                <a:solidFill>
                  <a:srgbClr val="006600"/>
                </a:solidFill>
              </a:rPr>
              <a:t>, Yu. </a:t>
            </a:r>
            <a:r>
              <a:rPr lang="en-US" sz="1400" dirty="0" err="1">
                <a:solidFill>
                  <a:srgbClr val="006600"/>
                </a:solidFill>
              </a:rPr>
              <a:t>Prylutskyy</a:t>
            </a:r>
            <a:r>
              <a:rPr lang="en-US" sz="1400" dirty="0">
                <a:solidFill>
                  <a:srgbClr val="006600"/>
                </a:solidFill>
              </a:rPr>
              <a:t>.</a:t>
            </a:r>
          </a:p>
          <a:p>
            <a:pPr algn="just"/>
            <a:endParaRPr lang="ru-RU" sz="1400" dirty="0">
              <a:solidFill>
                <a:srgbClr val="006600"/>
              </a:solidFill>
            </a:endParaRPr>
          </a:p>
          <a:p>
            <a:pPr algn="just">
              <a:lnSpc>
                <a:spcPct val="150000"/>
              </a:lnSpc>
              <a:spcAft>
                <a:spcPts val="0"/>
              </a:spcAft>
            </a:pPr>
            <a:r>
              <a:rPr lang="ru-RU" sz="14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b="1" dirty="0">
                <a:solidFill>
                  <a:srgbClr val="0000FF"/>
                </a:solidFill>
              </a:rPr>
              <a:t> 201</a:t>
            </a:r>
            <a:r>
              <a:rPr lang="en-GB" sz="1400" b="1" dirty="0">
                <a:solidFill>
                  <a:srgbClr val="0000FF"/>
                </a:solidFill>
              </a:rPr>
              <a:t>9</a:t>
            </a:r>
          </a:p>
          <a:p>
            <a:pPr algn="just">
              <a:spcAft>
                <a:spcPts val="0"/>
              </a:spcAft>
            </a:pPr>
            <a:r>
              <a:rPr lang="en-GB" sz="1400" dirty="0">
                <a:solidFill>
                  <a:srgbClr val="006600"/>
                </a:solidFill>
              </a:rPr>
              <a:t>First prize in the field of applied research and technology </a:t>
            </a:r>
            <a:r>
              <a:rPr lang="en-US" sz="1400" dirty="0">
                <a:solidFill>
                  <a:srgbClr val="006600"/>
                </a:solidFill>
              </a:rPr>
              <a:t>“</a:t>
            </a:r>
            <a:r>
              <a:rPr lang="en-US" sz="1400" b="1" i="1" dirty="0">
                <a:solidFill>
                  <a:srgbClr val="006600"/>
                </a:solidFill>
              </a:rPr>
              <a:t>Application of neutron diffraction to study structural and microstructural transformations of Li-ion electrode materials during operation”</a:t>
            </a:r>
            <a:r>
              <a:rPr lang="en-US" sz="1400" dirty="0">
                <a:solidFill>
                  <a:srgbClr val="006600"/>
                </a:solidFill>
              </a:rPr>
              <a:t>.</a:t>
            </a:r>
            <a:br>
              <a:rPr lang="en-US" sz="1400" dirty="0">
                <a:solidFill>
                  <a:srgbClr val="006600"/>
                </a:solidFill>
              </a:rPr>
            </a:br>
            <a:r>
              <a:rPr lang="en-US" sz="1400" dirty="0">
                <a:solidFill>
                  <a:srgbClr val="006600"/>
                </a:solidFill>
              </a:rPr>
              <a:t>Authors: I. </a:t>
            </a:r>
            <a:r>
              <a:rPr lang="en-US" sz="1400" dirty="0" err="1">
                <a:solidFill>
                  <a:srgbClr val="006600"/>
                </a:solidFill>
              </a:rPr>
              <a:t>Bobrikov</a:t>
            </a:r>
            <a:r>
              <a:rPr lang="en-US" sz="1400" dirty="0">
                <a:solidFill>
                  <a:srgbClr val="006600"/>
                </a:solidFill>
              </a:rPr>
              <a:t>, A. </a:t>
            </a:r>
            <a:r>
              <a:rPr lang="en-US" sz="1400" dirty="0" err="1">
                <a:solidFill>
                  <a:srgbClr val="006600"/>
                </a:solidFill>
              </a:rPr>
              <a:t>Balagurov</a:t>
            </a:r>
            <a:r>
              <a:rPr lang="en-US" sz="1400" dirty="0">
                <a:solidFill>
                  <a:srgbClr val="006600"/>
                </a:solidFill>
              </a:rPr>
              <a:t>, N. </a:t>
            </a:r>
            <a:r>
              <a:rPr lang="en-US" sz="1400" dirty="0" err="1">
                <a:solidFill>
                  <a:srgbClr val="006600"/>
                </a:solidFill>
              </a:rPr>
              <a:t>Samoylova</a:t>
            </a:r>
            <a:r>
              <a:rPr lang="en-US" sz="1400" dirty="0">
                <a:solidFill>
                  <a:srgbClr val="006600"/>
                </a:solidFill>
              </a:rPr>
              <a:t>, S. </a:t>
            </a:r>
            <a:r>
              <a:rPr lang="en-US" sz="1400" dirty="0" err="1">
                <a:solidFill>
                  <a:srgbClr val="006600"/>
                </a:solidFill>
              </a:rPr>
              <a:t>Sumnikov</a:t>
            </a:r>
            <a:r>
              <a:rPr lang="en-US" sz="1400" dirty="0">
                <a:solidFill>
                  <a:srgbClr val="006600"/>
                </a:solidFill>
              </a:rPr>
              <a:t>, O. </a:t>
            </a:r>
            <a:r>
              <a:rPr lang="en-US" sz="1400" dirty="0" err="1">
                <a:solidFill>
                  <a:srgbClr val="006600"/>
                </a:solidFill>
              </a:rPr>
              <a:t>Ivanshina</a:t>
            </a:r>
            <a:r>
              <a:rPr lang="en-US" sz="1400" dirty="0">
                <a:solidFill>
                  <a:srgbClr val="006600"/>
                </a:solidFill>
              </a:rPr>
              <a:t>, R. </a:t>
            </a:r>
            <a:r>
              <a:rPr lang="en-US" sz="1400" dirty="0" err="1">
                <a:solidFill>
                  <a:srgbClr val="006600"/>
                </a:solidFill>
              </a:rPr>
              <a:t>Vasin</a:t>
            </a:r>
            <a:r>
              <a:rPr lang="en-US" sz="1400" dirty="0">
                <a:solidFill>
                  <a:srgbClr val="006600"/>
                </a:solidFill>
              </a:rPr>
              <a:t>”.</a:t>
            </a:r>
            <a:endParaRPr lang="ru-RU" sz="1400" dirty="0">
              <a:solidFill>
                <a:srgbClr val="006600"/>
              </a:solidFill>
            </a:endParaRPr>
          </a:p>
          <a:p>
            <a:pPr algn="just">
              <a:lnSpc>
                <a:spcPct val="150000"/>
              </a:lnSpc>
              <a:spcAft>
                <a:spcPts val="0"/>
              </a:spcAft>
            </a:pPr>
            <a:endParaRPr lang="en-US" sz="1400" dirty="0">
              <a:solidFill>
                <a:srgbClr val="006600"/>
              </a:solidFill>
            </a:endParaRPr>
          </a:p>
          <a:p>
            <a:pPr algn="just">
              <a:spcAft>
                <a:spcPts val="0"/>
              </a:spcAft>
            </a:pPr>
            <a:r>
              <a:rPr lang="en-GB" sz="1400" dirty="0">
                <a:solidFill>
                  <a:srgbClr val="006600"/>
                </a:solidFill>
              </a:rPr>
              <a:t>Second prize in the field of applied research and technology </a:t>
            </a:r>
            <a:r>
              <a:rPr lang="en-US" sz="1400" b="1" i="1" dirty="0">
                <a:solidFill>
                  <a:srgbClr val="006600"/>
                </a:solidFill>
              </a:rPr>
              <a:t>“Neutron radiography and tomography at the pulsed high-flux IBR-2 reactor: development of the experimental facility and results of the interdisciplinary applied research”</a:t>
            </a:r>
            <a:r>
              <a:rPr lang="en-US" sz="1400" dirty="0">
                <a:solidFill>
                  <a:srgbClr val="006600"/>
                </a:solidFill>
              </a:rPr>
              <a:t>.</a:t>
            </a:r>
          </a:p>
          <a:p>
            <a:pPr algn="just">
              <a:spcAft>
                <a:spcPts val="0"/>
              </a:spcAft>
            </a:pPr>
            <a:r>
              <a:rPr lang="en-US" sz="1400" dirty="0">
                <a:solidFill>
                  <a:srgbClr val="006600"/>
                </a:solidFill>
              </a:rPr>
              <a:t>Authors: D. </a:t>
            </a:r>
            <a:r>
              <a:rPr lang="en-US" sz="1400" dirty="0" err="1">
                <a:solidFill>
                  <a:srgbClr val="006600"/>
                </a:solidFill>
              </a:rPr>
              <a:t>Kozlenko</a:t>
            </a:r>
            <a:r>
              <a:rPr lang="en-US" sz="1400" dirty="0">
                <a:solidFill>
                  <a:srgbClr val="006600"/>
                </a:solidFill>
              </a:rPr>
              <a:t>, S. </a:t>
            </a:r>
            <a:r>
              <a:rPr lang="en-US" sz="1400" dirty="0" err="1">
                <a:solidFill>
                  <a:srgbClr val="006600"/>
                </a:solidFill>
              </a:rPr>
              <a:t>Kichanov</a:t>
            </a:r>
            <a:r>
              <a:rPr lang="en-US" sz="1400" dirty="0">
                <a:solidFill>
                  <a:srgbClr val="006600"/>
                </a:solidFill>
              </a:rPr>
              <a:t>, A. </a:t>
            </a:r>
            <a:r>
              <a:rPr lang="en-US" sz="1400" dirty="0" err="1">
                <a:solidFill>
                  <a:srgbClr val="006600"/>
                </a:solidFill>
              </a:rPr>
              <a:t>Belushkin</a:t>
            </a:r>
            <a:r>
              <a:rPr lang="en-US" sz="1400" dirty="0">
                <a:solidFill>
                  <a:srgbClr val="006600"/>
                </a:solidFill>
              </a:rPr>
              <a:t>, E. </a:t>
            </a:r>
            <a:r>
              <a:rPr lang="en-US" sz="1400" dirty="0" err="1">
                <a:solidFill>
                  <a:srgbClr val="006600"/>
                </a:solidFill>
              </a:rPr>
              <a:t>Lukin</a:t>
            </a:r>
            <a:r>
              <a:rPr lang="en-US" sz="1400" dirty="0">
                <a:solidFill>
                  <a:srgbClr val="006600"/>
                </a:solidFill>
              </a:rPr>
              <a:t>, K. </a:t>
            </a:r>
            <a:r>
              <a:rPr lang="en-US" sz="1400" dirty="0" err="1">
                <a:solidFill>
                  <a:srgbClr val="006600"/>
                </a:solidFill>
              </a:rPr>
              <a:t>Nazarov</a:t>
            </a:r>
            <a:r>
              <a:rPr lang="en-US" sz="1400" dirty="0">
                <a:solidFill>
                  <a:srgbClr val="006600"/>
                </a:solidFill>
              </a:rPr>
              <a:t>, A. </a:t>
            </a:r>
            <a:r>
              <a:rPr lang="en-US" sz="1400" dirty="0" err="1">
                <a:solidFill>
                  <a:srgbClr val="006600"/>
                </a:solidFill>
              </a:rPr>
              <a:t>Rutkauskas</a:t>
            </a:r>
            <a:r>
              <a:rPr lang="en-US" sz="1400" dirty="0">
                <a:solidFill>
                  <a:srgbClr val="006600"/>
                </a:solidFill>
              </a:rPr>
              <a:t>, G. </a:t>
            </a:r>
            <a:r>
              <a:rPr lang="en-US" sz="1400" dirty="0" err="1">
                <a:solidFill>
                  <a:srgbClr val="006600"/>
                </a:solidFill>
              </a:rPr>
              <a:t>Bokuchava</a:t>
            </a:r>
            <a:r>
              <a:rPr lang="en-US" sz="1400" dirty="0">
                <a:solidFill>
                  <a:srgbClr val="006600"/>
                </a:solidFill>
              </a:rPr>
              <a:t>, B. </a:t>
            </a:r>
            <a:r>
              <a:rPr lang="en-US" sz="1400" dirty="0" err="1">
                <a:solidFill>
                  <a:srgbClr val="006600"/>
                </a:solidFill>
              </a:rPr>
              <a:t>Savenko</a:t>
            </a:r>
            <a:r>
              <a:rPr lang="en-US" sz="1400" dirty="0">
                <a:solidFill>
                  <a:srgbClr val="006600"/>
                </a:solidFill>
              </a:rPr>
              <a:t>, I. </a:t>
            </a:r>
            <a:r>
              <a:rPr lang="en-US" sz="1400" dirty="0" err="1">
                <a:solidFill>
                  <a:srgbClr val="006600"/>
                </a:solidFill>
              </a:rPr>
              <a:t>Saprikina</a:t>
            </a:r>
            <a:r>
              <a:rPr lang="en-US" sz="1400" dirty="0">
                <a:solidFill>
                  <a:srgbClr val="006600"/>
                </a:solidFill>
              </a:rPr>
              <a:t>.</a:t>
            </a:r>
            <a:endParaRPr lang="ru-RU" sz="1400"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0" y="685800"/>
            <a:ext cx="9144000" cy="923330"/>
          </a:xfrm>
          <a:prstGeom prst="rect">
            <a:avLst/>
          </a:prstGeom>
        </p:spPr>
        <p:txBody>
          <a:bodyPr wrap="square">
            <a:spAutoFit/>
          </a:bodyPr>
          <a:lstStyle/>
          <a:p>
            <a:r>
              <a:rPr lang="pl-PL" b="1" dirty="0">
                <a:solidFill>
                  <a:srgbClr val="C00000"/>
                </a:solidFill>
                <a:latin typeface="Times New Roman" panose="02020603050405020304" pitchFamily="18" charset="0"/>
                <a:cs typeface="Times New Roman" panose="02020603050405020304" pitchFamily="18" charset="0"/>
              </a:rPr>
              <a:t>201</a:t>
            </a:r>
            <a:r>
              <a:rPr lang="en-US" b="1" dirty="0">
                <a:solidFill>
                  <a:srgbClr val="C00000"/>
                </a:solidFill>
                <a:latin typeface="Times New Roman" panose="02020603050405020304" pitchFamily="18" charset="0"/>
                <a:cs typeface="Times New Roman" panose="02020603050405020304" pitchFamily="18" charset="0"/>
              </a:rPr>
              <a:t>7</a:t>
            </a:r>
            <a:r>
              <a:rPr lang="pl-PL" b="1" dirty="0">
                <a:solidFill>
                  <a:srgbClr val="3333CC"/>
                </a:solidFill>
                <a:latin typeface="Times New Roman" panose="02020603050405020304" pitchFamily="18" charset="0"/>
                <a:cs typeface="Times New Roman" panose="02020603050405020304" pitchFamily="18" charset="0"/>
              </a:rPr>
              <a:t> – </a:t>
            </a:r>
            <a:r>
              <a:rPr lang="en-US" b="1" dirty="0">
                <a:solidFill>
                  <a:srgbClr val="3333CC"/>
                </a:solidFill>
                <a:latin typeface="Times New Roman" panose="02020603050405020304" pitchFamily="18" charset="0"/>
                <a:cs typeface="Times New Roman" panose="02020603050405020304" pitchFamily="18" charset="0"/>
              </a:rPr>
              <a:t>22</a:t>
            </a:r>
            <a:r>
              <a:rPr lang="ru-RU" altLang="ru-RU" b="1" dirty="0">
                <a:solidFill>
                  <a:srgbClr val="3333CC"/>
                </a:solidFill>
                <a:latin typeface="Times New Roman" panose="02020603050405020304" pitchFamily="18" charset="0"/>
                <a:cs typeface="Times New Roman" panose="02020603050405020304" pitchFamily="18" charset="0"/>
              </a:rPr>
              <a:t>1</a:t>
            </a:r>
            <a:r>
              <a:rPr lang="en-US" altLang="ru-RU" b="1" dirty="0">
                <a:solidFill>
                  <a:srgbClr val="3333CC"/>
                </a:solidFill>
                <a:latin typeface="Times New Roman" panose="02020603050405020304" pitchFamily="18" charset="0"/>
                <a:cs typeface="Times New Roman" panose="02020603050405020304" pitchFamily="18" charset="0"/>
              </a:rPr>
              <a:t> proposals</a:t>
            </a:r>
            <a:r>
              <a:rPr lang="pl-PL" altLang="ru-RU" b="1" dirty="0">
                <a:solidFill>
                  <a:srgbClr val="3333CC"/>
                </a:solidFill>
                <a:latin typeface="Times New Roman" panose="02020603050405020304" pitchFamily="18" charset="0"/>
                <a:cs typeface="Times New Roman" panose="02020603050405020304" pitchFamily="18" charset="0"/>
              </a:rPr>
              <a:t>;   </a:t>
            </a:r>
            <a:r>
              <a:rPr lang="en-US" altLang="ru-RU" b="1" dirty="0">
                <a:solidFill>
                  <a:srgbClr val="3333CC"/>
                </a:solidFill>
                <a:latin typeface="Times New Roman" panose="02020603050405020304" pitchFamily="18" charset="0"/>
                <a:cs typeface="Times New Roman" panose="02020603050405020304" pitchFamily="18" charset="0"/>
              </a:rPr>
              <a:t>2</a:t>
            </a:r>
            <a:r>
              <a:rPr lang="pl-PL" altLang="ru-RU" b="1" dirty="0">
                <a:solidFill>
                  <a:srgbClr val="3333CC"/>
                </a:solidFill>
                <a:latin typeface="Times New Roman" panose="02020603050405020304" pitchFamily="18" charset="0"/>
                <a:cs typeface="Times New Roman" panose="02020603050405020304" pitchFamily="18" charset="0"/>
              </a:rPr>
              <a:t>0</a:t>
            </a:r>
            <a:r>
              <a:rPr lang="en-US" altLang="ru-RU" b="1" dirty="0">
                <a:solidFill>
                  <a:srgbClr val="3333CC"/>
                </a:solidFill>
                <a:latin typeface="Times New Roman" panose="02020603050405020304" pitchFamily="18" charset="0"/>
                <a:cs typeface="Times New Roman" panose="02020603050405020304" pitchFamily="18" charset="0"/>
              </a:rPr>
              <a:t>3</a:t>
            </a:r>
            <a:r>
              <a:rPr lang="pl-PL" altLang="ru-RU" b="1" dirty="0">
                <a:solidFill>
                  <a:srgbClr val="3333CC"/>
                </a:solidFill>
                <a:latin typeface="Times New Roman" panose="02020603050405020304" pitchFamily="18" charset="0"/>
                <a:cs typeface="Times New Roman" panose="02020603050405020304" pitchFamily="18" charset="0"/>
              </a:rPr>
              <a:t>  accepted; </a:t>
            </a:r>
            <a:endParaRPr lang="en-US" altLang="ru-RU" b="1" dirty="0">
              <a:solidFill>
                <a:srgbClr val="3333CC"/>
              </a:solidFill>
              <a:latin typeface="Times New Roman" panose="02020603050405020304" pitchFamily="18" charset="0"/>
              <a:cs typeface="Times New Roman" panose="02020603050405020304" pitchFamily="18" charset="0"/>
            </a:endParaRPr>
          </a:p>
          <a:p>
            <a:r>
              <a:rPr lang="pl-PL" altLang="ru-RU" b="1" dirty="0">
                <a:solidFill>
                  <a:srgbClr val="C00000"/>
                </a:solidFill>
                <a:latin typeface="Times New Roman" panose="02020603050405020304" pitchFamily="18" charset="0"/>
                <a:cs typeface="Times New Roman" panose="02020603050405020304" pitchFamily="18" charset="0"/>
              </a:rPr>
              <a:t>201</a:t>
            </a:r>
            <a:r>
              <a:rPr lang="en-US" altLang="ru-RU" b="1" dirty="0">
                <a:solidFill>
                  <a:srgbClr val="C00000"/>
                </a:solidFill>
                <a:latin typeface="Times New Roman" panose="02020603050405020304" pitchFamily="18" charset="0"/>
                <a:cs typeface="Times New Roman" panose="02020603050405020304" pitchFamily="18" charset="0"/>
              </a:rPr>
              <a:t>8</a:t>
            </a:r>
            <a:r>
              <a:rPr lang="pl-PL" altLang="ru-RU" b="1" dirty="0">
                <a:solidFill>
                  <a:srgbClr val="3333CC"/>
                </a:solidFill>
                <a:latin typeface="Times New Roman" panose="02020603050405020304" pitchFamily="18" charset="0"/>
                <a:cs typeface="Times New Roman" panose="02020603050405020304" pitchFamily="18" charset="0"/>
              </a:rPr>
              <a:t> – </a:t>
            </a:r>
            <a:r>
              <a:rPr lang="en-US" altLang="ru-RU" b="1" dirty="0">
                <a:solidFill>
                  <a:srgbClr val="3333CC"/>
                </a:solidFill>
                <a:latin typeface="Times New Roman" panose="02020603050405020304" pitchFamily="18" charset="0"/>
                <a:cs typeface="Times New Roman" panose="02020603050405020304" pitchFamily="18" charset="0"/>
              </a:rPr>
              <a:t>131 proposals</a:t>
            </a:r>
            <a:r>
              <a:rPr lang="pl-PL" altLang="ru-RU" b="1" dirty="0">
                <a:solidFill>
                  <a:srgbClr val="3333CC"/>
                </a:solidFill>
                <a:latin typeface="Times New Roman" panose="02020603050405020304" pitchFamily="18" charset="0"/>
                <a:cs typeface="Times New Roman" panose="02020603050405020304" pitchFamily="18" charset="0"/>
              </a:rPr>
              <a:t>;   1</a:t>
            </a:r>
            <a:r>
              <a:rPr lang="en-US" altLang="ru-RU" b="1" dirty="0">
                <a:solidFill>
                  <a:srgbClr val="3333CC"/>
                </a:solidFill>
                <a:latin typeface="Times New Roman" panose="02020603050405020304" pitchFamily="18" charset="0"/>
                <a:cs typeface="Times New Roman" panose="02020603050405020304" pitchFamily="18" charset="0"/>
              </a:rPr>
              <a:t>16</a:t>
            </a:r>
            <a:r>
              <a:rPr lang="pl-PL" altLang="ru-RU" b="1" dirty="0">
                <a:solidFill>
                  <a:srgbClr val="3333CC"/>
                </a:solidFill>
                <a:latin typeface="Times New Roman" panose="02020603050405020304" pitchFamily="18" charset="0"/>
                <a:cs typeface="Times New Roman" panose="02020603050405020304" pitchFamily="18" charset="0"/>
              </a:rPr>
              <a:t>  accepted; </a:t>
            </a:r>
            <a:endParaRPr lang="en-US" altLang="ru-RU" b="1" dirty="0">
              <a:solidFill>
                <a:srgbClr val="3333CC"/>
              </a:solidFill>
              <a:latin typeface="Times New Roman" panose="02020603050405020304" pitchFamily="18" charset="0"/>
              <a:cs typeface="Times New Roman" panose="02020603050405020304" pitchFamily="18" charset="0"/>
            </a:endParaRPr>
          </a:p>
          <a:p>
            <a:r>
              <a:rPr lang="pl-PL" altLang="ru-RU" b="1" dirty="0">
                <a:solidFill>
                  <a:srgbClr val="C00000"/>
                </a:solidFill>
                <a:latin typeface="Times New Roman" panose="02020603050405020304" pitchFamily="18" charset="0"/>
                <a:cs typeface="Times New Roman" panose="02020603050405020304" pitchFamily="18" charset="0"/>
              </a:rPr>
              <a:t>201</a:t>
            </a:r>
            <a:r>
              <a:rPr lang="en-US" altLang="ru-RU" b="1" dirty="0">
                <a:solidFill>
                  <a:srgbClr val="C00000"/>
                </a:solidFill>
                <a:latin typeface="Times New Roman" panose="02020603050405020304" pitchFamily="18" charset="0"/>
                <a:cs typeface="Times New Roman" panose="02020603050405020304" pitchFamily="18" charset="0"/>
              </a:rPr>
              <a:t>9</a:t>
            </a:r>
            <a:r>
              <a:rPr lang="pl-PL" altLang="ru-RU" b="1" dirty="0">
                <a:solidFill>
                  <a:srgbClr val="3333CC"/>
                </a:solidFill>
                <a:latin typeface="Times New Roman" panose="02020603050405020304" pitchFamily="18" charset="0"/>
                <a:cs typeface="Times New Roman" panose="02020603050405020304" pitchFamily="18" charset="0"/>
              </a:rPr>
              <a:t> – 2</a:t>
            </a:r>
            <a:r>
              <a:rPr lang="en-US" altLang="ru-RU" b="1" dirty="0">
                <a:solidFill>
                  <a:srgbClr val="3333CC"/>
                </a:solidFill>
                <a:latin typeface="Times New Roman" panose="02020603050405020304" pitchFamily="18" charset="0"/>
                <a:cs typeface="Times New Roman" panose="02020603050405020304" pitchFamily="18" charset="0"/>
              </a:rPr>
              <a:t>20</a:t>
            </a:r>
            <a:r>
              <a:rPr lang="pl-PL" altLang="ru-RU" b="1" dirty="0">
                <a:solidFill>
                  <a:srgbClr val="3333CC"/>
                </a:solidFill>
                <a:latin typeface="Times New Roman" panose="02020603050405020304" pitchFamily="18" charset="0"/>
                <a:cs typeface="Times New Roman" panose="02020603050405020304" pitchFamily="18" charset="0"/>
              </a:rPr>
              <a:t> proposals;   </a:t>
            </a:r>
            <a:r>
              <a:rPr lang="en-US" altLang="ru-RU" b="1" dirty="0">
                <a:solidFill>
                  <a:srgbClr val="3333CC"/>
                </a:solidFill>
                <a:latin typeface="Times New Roman" panose="02020603050405020304" pitchFamily="18" charset="0"/>
                <a:cs typeface="Times New Roman" panose="02020603050405020304" pitchFamily="18" charset="0"/>
              </a:rPr>
              <a:t>196</a:t>
            </a:r>
            <a:r>
              <a:rPr lang="pl-PL" altLang="ru-RU" b="1" dirty="0">
                <a:solidFill>
                  <a:srgbClr val="3333CC"/>
                </a:solidFill>
                <a:latin typeface="Times New Roman" panose="02020603050405020304" pitchFamily="18" charset="0"/>
                <a:cs typeface="Times New Roman" panose="02020603050405020304" pitchFamily="18" charset="0"/>
              </a:rPr>
              <a:t>  accepted;   </a:t>
            </a:r>
          </a:p>
        </p:txBody>
      </p:sp>
      <p:sp>
        <p:nvSpPr>
          <p:cNvPr id="2" name="TextBox 1">
            <a:extLst>
              <a:ext uri="{FF2B5EF4-FFF2-40B4-BE49-F238E27FC236}">
                <a16:creationId xmlns:a16="http://schemas.microsoft.com/office/drawing/2014/main" id="{30CEFB62-FF8A-463A-8A4B-7C4987C5DDD4}"/>
              </a:ext>
            </a:extLst>
          </p:cNvPr>
          <p:cNvSpPr txBox="1"/>
          <p:nvPr/>
        </p:nvSpPr>
        <p:spPr>
          <a:xfrm>
            <a:off x="1848272" y="67747"/>
            <a:ext cx="5904656" cy="400110"/>
          </a:xfrm>
          <a:prstGeom prst="rect">
            <a:avLst/>
          </a:prstGeom>
          <a:noFill/>
        </p:spPr>
        <p:txBody>
          <a:bodyPr wrap="square" rtlCol="0">
            <a:spAutoFit/>
          </a:bodyPr>
          <a:lstStyle/>
          <a:p>
            <a:pPr algn="ctr"/>
            <a:r>
              <a:rPr lang="en-US" sz="2000" b="1" dirty="0">
                <a:solidFill>
                  <a:srgbClr val="006600"/>
                </a:solidFill>
              </a:rPr>
              <a:t>User </a:t>
            </a:r>
            <a:r>
              <a:rPr lang="en-US" sz="2000" b="1" dirty="0" err="1">
                <a:solidFill>
                  <a:srgbClr val="006600"/>
                </a:solidFill>
              </a:rPr>
              <a:t>Programme</a:t>
            </a:r>
            <a:r>
              <a:rPr lang="en-US" sz="2000" b="1" dirty="0">
                <a:solidFill>
                  <a:srgbClr val="006600"/>
                </a:solidFill>
              </a:rPr>
              <a:t> Realization</a:t>
            </a:r>
            <a:endParaRPr lang="ru-RU" sz="2000" b="1" dirty="0">
              <a:solidFill>
                <a:srgbClr val="006600"/>
              </a:solidFill>
            </a:endParaRPr>
          </a:p>
        </p:txBody>
      </p:sp>
      <p:pic>
        <p:nvPicPr>
          <p:cNvPr id="3" name="Рисунок 2">
            <a:extLst>
              <a:ext uri="{FF2B5EF4-FFF2-40B4-BE49-F238E27FC236}">
                <a16:creationId xmlns:a16="http://schemas.microsoft.com/office/drawing/2014/main" id="{EBCA189E-3C15-45C2-98FD-E26FE286E16C}"/>
              </a:ext>
            </a:extLst>
          </p:cNvPr>
          <p:cNvPicPr>
            <a:picLocks noChangeAspect="1"/>
          </p:cNvPicPr>
          <p:nvPr/>
        </p:nvPicPr>
        <p:blipFill>
          <a:blip r:embed="rId3"/>
          <a:stretch>
            <a:fillRect/>
          </a:stretch>
        </p:blipFill>
        <p:spPr>
          <a:xfrm>
            <a:off x="0" y="1700808"/>
            <a:ext cx="9144000" cy="4066400"/>
          </a:xfrm>
          <a:prstGeom prst="rect">
            <a:avLst/>
          </a:prstGeom>
        </p:spPr>
      </p:pic>
      <p:pic>
        <p:nvPicPr>
          <p:cNvPr id="5" name="Рисунок 4">
            <a:extLst>
              <a:ext uri="{FF2B5EF4-FFF2-40B4-BE49-F238E27FC236}">
                <a16:creationId xmlns:a16="http://schemas.microsoft.com/office/drawing/2014/main" id="{192C7882-02C8-4791-B4DC-FDFFA5193E6C}"/>
              </a:ext>
            </a:extLst>
          </p:cNvPr>
          <p:cNvPicPr>
            <a:picLocks noChangeAspect="1"/>
          </p:cNvPicPr>
          <p:nvPr/>
        </p:nvPicPr>
        <p:blipFill>
          <a:blip r:embed="rId4"/>
          <a:stretch>
            <a:fillRect/>
          </a:stretch>
        </p:blipFill>
        <p:spPr>
          <a:xfrm>
            <a:off x="796954" y="5568193"/>
            <a:ext cx="7550092" cy="604007"/>
          </a:xfrm>
          <a:prstGeom prst="rect">
            <a:avLst/>
          </a:prstGeom>
        </p:spPr>
      </p:pic>
      <p:sp>
        <p:nvSpPr>
          <p:cNvPr id="8" name="TextBox 7">
            <a:extLst>
              <a:ext uri="{FF2B5EF4-FFF2-40B4-BE49-F238E27FC236}">
                <a16:creationId xmlns:a16="http://schemas.microsoft.com/office/drawing/2014/main" id="{990EB780-7748-4B12-A825-5BFB1F8CA531}"/>
              </a:ext>
            </a:extLst>
          </p:cNvPr>
          <p:cNvSpPr txBox="1"/>
          <p:nvPr/>
        </p:nvSpPr>
        <p:spPr>
          <a:xfrm>
            <a:off x="4211960" y="906126"/>
            <a:ext cx="4752528" cy="369332"/>
          </a:xfrm>
          <a:prstGeom prst="rect">
            <a:avLst/>
          </a:prstGeom>
          <a:noFill/>
        </p:spPr>
        <p:txBody>
          <a:bodyPr wrap="square" rtlCol="0">
            <a:spAutoFit/>
          </a:bodyPr>
          <a:lstStyle/>
          <a:p>
            <a:r>
              <a:rPr lang="en-US" b="1" dirty="0">
                <a:solidFill>
                  <a:srgbClr val="7030A0"/>
                </a:solidFill>
              </a:rPr>
              <a:t>In average ~ 75 external visitors per year </a:t>
            </a:r>
            <a:endParaRPr lang="ru-RU" b="1" dirty="0">
              <a:solidFill>
                <a:srgbClr val="7030A0"/>
              </a:solidFill>
            </a:endParaRPr>
          </a:p>
        </p:txBody>
      </p:sp>
    </p:spTree>
    <p:extLst>
      <p:ext uri="{BB962C8B-B14F-4D97-AF65-F5344CB8AC3E}">
        <p14:creationId xmlns:p14="http://schemas.microsoft.com/office/powerpoint/2010/main" val="3372987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128644681"/>
              </p:ext>
            </p:extLst>
          </p:nvPr>
        </p:nvGraphicFramePr>
        <p:xfrm>
          <a:off x="1474781" y="517017"/>
          <a:ext cx="6194438" cy="4117848"/>
        </p:xfrm>
        <a:graphic>
          <a:graphicData uri="http://schemas.openxmlformats.org/drawingml/2006/table">
            <a:tbl>
              <a:tblPr firstRow="1" firstCol="1" bandRow="1">
                <a:tableStyleId>{5C22544A-7EE6-4342-B048-85BDC9FD1C3A}</a:tableStyleId>
              </a:tblPr>
              <a:tblGrid>
                <a:gridCol w="1548276">
                  <a:extLst>
                    <a:ext uri="{9D8B030D-6E8A-4147-A177-3AD203B41FA5}">
                      <a16:colId xmlns:a16="http://schemas.microsoft.com/office/drawing/2014/main" val="20000"/>
                    </a:ext>
                  </a:extLst>
                </a:gridCol>
                <a:gridCol w="1548276">
                  <a:extLst>
                    <a:ext uri="{9D8B030D-6E8A-4147-A177-3AD203B41FA5}">
                      <a16:colId xmlns:a16="http://schemas.microsoft.com/office/drawing/2014/main" val="20001"/>
                    </a:ext>
                  </a:extLst>
                </a:gridCol>
                <a:gridCol w="1548943">
                  <a:extLst>
                    <a:ext uri="{9D8B030D-6E8A-4147-A177-3AD203B41FA5}">
                      <a16:colId xmlns:a16="http://schemas.microsoft.com/office/drawing/2014/main" val="20002"/>
                    </a:ext>
                  </a:extLst>
                </a:gridCol>
                <a:gridCol w="1548943">
                  <a:extLst>
                    <a:ext uri="{9D8B030D-6E8A-4147-A177-3AD203B41FA5}">
                      <a16:colId xmlns:a16="http://schemas.microsoft.com/office/drawing/2014/main" val="20003"/>
                    </a:ext>
                  </a:extLst>
                </a:gridCol>
              </a:tblGrid>
              <a:tr h="0">
                <a:tc>
                  <a:txBody>
                    <a:bodyPr/>
                    <a:lstStyle/>
                    <a:p>
                      <a:pPr algn="ctr">
                        <a:lnSpc>
                          <a:spcPct val="150000"/>
                        </a:lnSpc>
                        <a:spcAft>
                          <a:spcPts val="0"/>
                        </a:spcAft>
                      </a:pPr>
                      <a:r>
                        <a:rPr lang="en-US" sz="1600" dirty="0">
                          <a:solidFill>
                            <a:schemeClr val="tx1"/>
                          </a:solidFill>
                          <a:effectLst/>
                          <a:latin typeface="+mj-lt"/>
                        </a:rPr>
                        <a:t>Planned</a:t>
                      </a:r>
                      <a:r>
                        <a:rPr lang="ru-RU" sz="1600" dirty="0">
                          <a:solidFill>
                            <a:schemeClr val="tx1"/>
                          </a:solidFill>
                          <a:effectLst/>
                          <a:latin typeface="+mj-lt"/>
                        </a:rPr>
                        <a:t> </a:t>
                      </a:r>
                      <a:endParaRPr lang="ru-RU" sz="1600" dirty="0">
                        <a:solidFill>
                          <a:schemeClr val="tx1"/>
                        </a:solidFill>
                        <a:effectLst/>
                        <a:latin typeface="+mj-lt"/>
                        <a:ea typeface="Times New Roman"/>
                        <a:cs typeface="Times New Roman"/>
                      </a:endParaRPr>
                    </a:p>
                  </a:txBody>
                  <a:tcPr marL="68580" marR="68580" marT="0" marB="0">
                    <a:solidFill>
                      <a:schemeClr val="tx2">
                        <a:lumMod val="20000"/>
                        <a:lumOff val="80000"/>
                      </a:schemeClr>
                    </a:solidFill>
                  </a:tcPr>
                </a:tc>
                <a:tc>
                  <a:txBody>
                    <a:bodyPr/>
                    <a:lstStyle/>
                    <a:p>
                      <a:pPr algn="ctr">
                        <a:lnSpc>
                          <a:spcPct val="150000"/>
                        </a:lnSpc>
                        <a:spcAft>
                          <a:spcPts val="0"/>
                        </a:spcAft>
                      </a:pPr>
                      <a:r>
                        <a:rPr lang="ru-RU" sz="1600" dirty="0">
                          <a:solidFill>
                            <a:schemeClr val="tx1"/>
                          </a:solidFill>
                          <a:effectLst/>
                          <a:latin typeface="+mj-lt"/>
                        </a:rPr>
                        <a:t>2018, </a:t>
                      </a:r>
                    </a:p>
                    <a:p>
                      <a:pPr algn="ctr">
                        <a:lnSpc>
                          <a:spcPct val="150000"/>
                        </a:lnSpc>
                        <a:spcAft>
                          <a:spcPts val="0"/>
                        </a:spcAft>
                      </a:pPr>
                      <a:r>
                        <a:rPr lang="en-US" sz="1600" dirty="0" err="1">
                          <a:solidFill>
                            <a:schemeClr val="tx1"/>
                          </a:solidFill>
                          <a:effectLst/>
                          <a:latin typeface="+mj-lt"/>
                        </a:rPr>
                        <a:t>kUSD</a:t>
                      </a:r>
                      <a:endParaRPr lang="ru-RU" sz="1600" dirty="0">
                        <a:solidFill>
                          <a:schemeClr val="tx1"/>
                        </a:solidFill>
                        <a:effectLst/>
                        <a:latin typeface="+mj-lt"/>
                        <a:ea typeface="Times New Roman"/>
                        <a:cs typeface="Times New Roman"/>
                      </a:endParaRPr>
                    </a:p>
                  </a:txBody>
                  <a:tcPr marL="68580" marR="68580" marT="0" marB="0">
                    <a:solidFill>
                      <a:schemeClr val="tx2">
                        <a:lumMod val="20000"/>
                        <a:lumOff val="80000"/>
                      </a:schemeClr>
                    </a:solidFill>
                  </a:tcPr>
                </a:tc>
                <a:tc>
                  <a:txBody>
                    <a:bodyPr/>
                    <a:lstStyle/>
                    <a:p>
                      <a:pPr algn="ctr">
                        <a:lnSpc>
                          <a:spcPct val="150000"/>
                        </a:lnSpc>
                        <a:spcAft>
                          <a:spcPts val="0"/>
                        </a:spcAft>
                      </a:pPr>
                      <a:r>
                        <a:rPr lang="ru-RU" sz="1600" dirty="0">
                          <a:solidFill>
                            <a:schemeClr val="tx1"/>
                          </a:solidFill>
                          <a:effectLst/>
                          <a:latin typeface="+mj-lt"/>
                        </a:rPr>
                        <a:t>2019</a:t>
                      </a:r>
                      <a:r>
                        <a:rPr lang="en-US" sz="1600" dirty="0">
                          <a:solidFill>
                            <a:schemeClr val="tx1"/>
                          </a:solidFill>
                          <a:effectLst/>
                          <a:latin typeface="+mj-lt"/>
                        </a:rPr>
                        <a:t>, </a:t>
                      </a:r>
                      <a:endParaRPr lang="ru-RU" sz="1600" dirty="0">
                        <a:solidFill>
                          <a:schemeClr val="tx1"/>
                        </a:solidFill>
                        <a:effectLst/>
                        <a:latin typeface="+mj-lt"/>
                      </a:endParaRPr>
                    </a:p>
                    <a:p>
                      <a:pPr algn="ctr">
                        <a:lnSpc>
                          <a:spcPct val="150000"/>
                        </a:lnSpc>
                        <a:spcAft>
                          <a:spcPts val="0"/>
                        </a:spcAft>
                      </a:pPr>
                      <a:r>
                        <a:rPr lang="en-US" sz="1600" dirty="0" err="1">
                          <a:solidFill>
                            <a:schemeClr val="tx1"/>
                          </a:solidFill>
                          <a:effectLst/>
                          <a:latin typeface="+mj-lt"/>
                        </a:rPr>
                        <a:t>kUSD</a:t>
                      </a:r>
                      <a:endParaRPr lang="ru-RU" sz="1600" dirty="0">
                        <a:solidFill>
                          <a:schemeClr val="tx1"/>
                        </a:solidFill>
                        <a:effectLst/>
                        <a:latin typeface="+mj-lt"/>
                        <a:ea typeface="Times New Roman"/>
                        <a:cs typeface="Times New Roman"/>
                      </a:endParaRPr>
                    </a:p>
                  </a:txBody>
                  <a:tcPr marL="68580" marR="68580" marT="0" marB="0">
                    <a:solidFill>
                      <a:schemeClr val="tx2">
                        <a:lumMod val="20000"/>
                        <a:lumOff val="80000"/>
                      </a:schemeClr>
                    </a:solidFill>
                  </a:tcPr>
                </a:tc>
                <a:tc>
                  <a:txBody>
                    <a:bodyPr/>
                    <a:lstStyle/>
                    <a:p>
                      <a:pPr algn="ctr">
                        <a:lnSpc>
                          <a:spcPct val="150000"/>
                        </a:lnSpc>
                        <a:spcAft>
                          <a:spcPts val="0"/>
                        </a:spcAft>
                      </a:pPr>
                      <a:r>
                        <a:rPr lang="ru-RU" sz="1600" dirty="0">
                          <a:solidFill>
                            <a:schemeClr val="tx1"/>
                          </a:solidFill>
                          <a:effectLst/>
                          <a:latin typeface="+mj-lt"/>
                        </a:rPr>
                        <a:t>2020</a:t>
                      </a:r>
                      <a:r>
                        <a:rPr lang="en-US" sz="1600" dirty="0">
                          <a:solidFill>
                            <a:schemeClr val="tx1"/>
                          </a:solidFill>
                          <a:effectLst/>
                          <a:latin typeface="+mj-lt"/>
                        </a:rPr>
                        <a:t>, </a:t>
                      </a:r>
                      <a:endParaRPr lang="ru-RU" sz="1600" dirty="0">
                        <a:solidFill>
                          <a:schemeClr val="tx1"/>
                        </a:solidFill>
                        <a:effectLst/>
                        <a:latin typeface="+mj-lt"/>
                      </a:endParaRPr>
                    </a:p>
                    <a:p>
                      <a:pPr algn="ctr">
                        <a:lnSpc>
                          <a:spcPct val="150000"/>
                        </a:lnSpc>
                        <a:spcAft>
                          <a:spcPts val="0"/>
                        </a:spcAft>
                      </a:pPr>
                      <a:r>
                        <a:rPr lang="en-US" sz="1600" dirty="0" err="1">
                          <a:solidFill>
                            <a:schemeClr val="tx1"/>
                          </a:solidFill>
                          <a:effectLst/>
                          <a:latin typeface="+mj-lt"/>
                        </a:rPr>
                        <a:t>kUSD</a:t>
                      </a:r>
                      <a:endParaRPr lang="ru-RU" sz="1600" dirty="0">
                        <a:solidFill>
                          <a:schemeClr val="tx1"/>
                        </a:solidFill>
                        <a:effectLst/>
                        <a:latin typeface="+mj-lt"/>
                        <a:ea typeface="Times New Roman"/>
                        <a:cs typeface="Times New Roman"/>
                      </a:endParaRPr>
                    </a:p>
                  </a:txBody>
                  <a:tcPr marL="68580" marR="68580" marT="0" marB="0">
                    <a:solidFill>
                      <a:schemeClr val="accent1">
                        <a:lumMod val="40000"/>
                        <a:lumOff val="60000"/>
                      </a:schemeClr>
                    </a:solidFill>
                  </a:tcPr>
                </a:tc>
                <a:extLst>
                  <a:ext uri="{0D108BD9-81ED-4DB2-BD59-A6C34878D82A}">
                    <a16:rowId xmlns:a16="http://schemas.microsoft.com/office/drawing/2014/main" val="10000"/>
                  </a:ext>
                </a:extLst>
              </a:tr>
              <a:tr h="0">
                <a:tc>
                  <a:txBody>
                    <a:bodyPr/>
                    <a:lstStyle/>
                    <a:p>
                      <a:pPr algn="ctr">
                        <a:lnSpc>
                          <a:spcPct val="150000"/>
                        </a:lnSpc>
                        <a:spcAft>
                          <a:spcPts val="0"/>
                        </a:spcAft>
                      </a:pPr>
                      <a:r>
                        <a:rPr lang="en-US" sz="1600" dirty="0">
                          <a:solidFill>
                            <a:schemeClr val="tx1"/>
                          </a:solidFill>
                          <a:effectLst/>
                          <a:latin typeface="+mj-lt"/>
                        </a:rPr>
                        <a:t>Materials</a:t>
                      </a:r>
                      <a:endParaRPr lang="ru-RU" sz="1600" dirty="0">
                        <a:solidFill>
                          <a:schemeClr val="tx1"/>
                        </a:solidFill>
                        <a:effectLst/>
                        <a:latin typeface="+mj-lt"/>
                        <a:ea typeface="Times New Roman"/>
                        <a:cs typeface="Times New Roman"/>
                      </a:endParaRPr>
                    </a:p>
                  </a:txBody>
                  <a:tcPr marL="68580" marR="68580" marT="0" marB="0">
                    <a:solidFill>
                      <a:schemeClr val="accent1">
                        <a:lumMod val="40000"/>
                        <a:lumOff val="60000"/>
                      </a:schemeClr>
                    </a:solidFill>
                  </a:tcPr>
                </a:tc>
                <a:tc>
                  <a:txBody>
                    <a:bodyPr/>
                    <a:lstStyle/>
                    <a:p>
                      <a:pPr algn="ctr">
                        <a:lnSpc>
                          <a:spcPct val="150000"/>
                        </a:lnSpc>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588.4</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861</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ru-RU" sz="1600">
                          <a:effectLst/>
                          <a:latin typeface="Arial" panose="020B0604020202020204" pitchFamily="34" charset="0"/>
                          <a:ea typeface="Times New Roman" panose="02020603050405020304" pitchFamily="18" charset="0"/>
                          <a:cs typeface="Arial" panose="020B0604020202020204" pitchFamily="34" charset="0"/>
                        </a:rPr>
                        <a:t>264</a:t>
                      </a:r>
                    </a:p>
                  </a:txBody>
                  <a:tcPr marL="68580" marR="68580" marT="0" marB="0"/>
                </a:tc>
                <a:extLst>
                  <a:ext uri="{0D108BD9-81ED-4DB2-BD59-A6C34878D82A}">
                    <a16:rowId xmlns:a16="http://schemas.microsoft.com/office/drawing/2014/main" val="10001"/>
                  </a:ext>
                </a:extLst>
              </a:tr>
              <a:tr h="0">
                <a:tc>
                  <a:txBody>
                    <a:bodyPr/>
                    <a:lstStyle/>
                    <a:p>
                      <a:pPr algn="ctr">
                        <a:lnSpc>
                          <a:spcPct val="150000"/>
                        </a:lnSpc>
                        <a:spcAft>
                          <a:spcPts val="0"/>
                        </a:spcAft>
                      </a:pPr>
                      <a:r>
                        <a:rPr lang="en-US" sz="1600" dirty="0">
                          <a:solidFill>
                            <a:schemeClr val="tx1"/>
                          </a:solidFill>
                          <a:effectLst/>
                          <a:latin typeface="+mj-lt"/>
                        </a:rPr>
                        <a:t>Equipment</a:t>
                      </a:r>
                      <a:endParaRPr lang="ru-RU" sz="1600" dirty="0">
                        <a:solidFill>
                          <a:schemeClr val="tx1"/>
                        </a:solidFill>
                        <a:effectLst/>
                        <a:latin typeface="+mj-lt"/>
                        <a:ea typeface="Times New Roman"/>
                        <a:cs typeface="Times New Roman"/>
                      </a:endParaRPr>
                    </a:p>
                  </a:txBody>
                  <a:tcPr marL="68580" marR="68580" marT="0" marB="0">
                    <a:solidFill>
                      <a:schemeClr val="accent1">
                        <a:lumMod val="40000"/>
                        <a:lumOff val="60000"/>
                      </a:schemeClr>
                    </a:solidFill>
                  </a:tcPr>
                </a:tc>
                <a:tc>
                  <a:txBody>
                    <a:bodyPr/>
                    <a:lstStyle/>
                    <a:p>
                      <a:pPr algn="ctr">
                        <a:lnSpc>
                          <a:spcPct val="150000"/>
                        </a:lnSpc>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712.6</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576</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ru-RU" sz="1600">
                          <a:effectLst/>
                          <a:latin typeface="Arial" panose="020B0604020202020204" pitchFamily="34" charset="0"/>
                          <a:ea typeface="Times New Roman" panose="02020603050405020304" pitchFamily="18" charset="0"/>
                          <a:cs typeface="Arial" panose="020B0604020202020204" pitchFamily="34" charset="0"/>
                        </a:rPr>
                        <a:t>3</a:t>
                      </a:r>
                      <a:r>
                        <a:rPr lang="en-US" sz="1600">
                          <a:effectLst/>
                          <a:latin typeface="Arial" panose="020B0604020202020204" pitchFamily="34" charset="0"/>
                          <a:ea typeface="Times New Roman" panose="02020603050405020304" pitchFamily="18" charset="0"/>
                          <a:cs typeface="Arial" panose="020B0604020202020204" pitchFamily="34" charset="0"/>
                        </a:rPr>
                        <a:t>9</a:t>
                      </a:r>
                      <a:r>
                        <a:rPr lang="ru-RU" sz="1600">
                          <a:effectLst/>
                          <a:latin typeface="Arial" panose="020B0604020202020204" pitchFamily="34" charset="0"/>
                          <a:ea typeface="Times New Roman" panose="02020603050405020304" pitchFamily="18" charset="0"/>
                          <a:cs typeface="Arial" panose="020B0604020202020204" pitchFamily="34" charset="0"/>
                        </a:rPr>
                        <a:t>5</a:t>
                      </a:r>
                      <a:r>
                        <a:rPr lang="en-US" sz="1600">
                          <a:effectLst/>
                          <a:latin typeface="Arial" panose="020B0604020202020204" pitchFamily="34" charset="0"/>
                          <a:ea typeface="Times New Roman" panose="02020603050405020304" pitchFamily="18" charset="0"/>
                          <a:cs typeface="Arial" panose="020B0604020202020204" pitchFamily="34" charset="0"/>
                        </a:rPr>
                        <a:t>.</a:t>
                      </a:r>
                      <a:r>
                        <a:rPr lang="ru-RU" sz="1600">
                          <a:effectLst/>
                          <a:latin typeface="Arial" panose="020B0604020202020204" pitchFamily="34" charset="0"/>
                          <a:ea typeface="Times New Roman" panose="02020603050405020304" pitchFamily="18" charset="0"/>
                          <a:cs typeface="Arial" panose="020B0604020202020204" pitchFamily="34" charset="0"/>
                        </a:rPr>
                        <a:t>6</a:t>
                      </a:r>
                    </a:p>
                  </a:txBody>
                  <a:tcPr marL="68580" marR="68580" marT="0" marB="0"/>
                </a:tc>
                <a:extLst>
                  <a:ext uri="{0D108BD9-81ED-4DB2-BD59-A6C34878D82A}">
                    <a16:rowId xmlns:a16="http://schemas.microsoft.com/office/drawing/2014/main" val="10002"/>
                  </a:ext>
                </a:extLst>
              </a:tr>
              <a:tr h="0">
                <a:tc>
                  <a:txBody>
                    <a:bodyPr/>
                    <a:lstStyle/>
                    <a:p>
                      <a:pPr algn="ctr">
                        <a:lnSpc>
                          <a:spcPct val="150000"/>
                        </a:lnSpc>
                        <a:spcAft>
                          <a:spcPts val="0"/>
                        </a:spcAft>
                      </a:pPr>
                      <a:r>
                        <a:rPr lang="en-US" sz="1600" dirty="0">
                          <a:solidFill>
                            <a:schemeClr val="tx1"/>
                          </a:solidFill>
                          <a:effectLst/>
                          <a:latin typeface="+mj-lt"/>
                        </a:rPr>
                        <a:t>Research contracts</a:t>
                      </a:r>
                      <a:endParaRPr lang="ru-RU" sz="1600" dirty="0">
                        <a:solidFill>
                          <a:schemeClr val="tx1"/>
                        </a:solidFill>
                        <a:effectLst/>
                        <a:latin typeface="+mj-lt"/>
                        <a:ea typeface="Times New Roman"/>
                        <a:cs typeface="Times New Roman"/>
                      </a:endParaRPr>
                    </a:p>
                  </a:txBody>
                  <a:tcPr marL="68580" marR="68580" marT="0" marB="0">
                    <a:solidFill>
                      <a:schemeClr val="accent1">
                        <a:lumMod val="40000"/>
                        <a:lumOff val="60000"/>
                      </a:schemeClr>
                    </a:solidFill>
                  </a:tcPr>
                </a:tc>
                <a:tc>
                  <a:txBody>
                    <a:bodyPr/>
                    <a:lstStyle/>
                    <a:p>
                      <a:pPr algn="ctr">
                        <a:lnSpc>
                          <a:spcPct val="150000"/>
                        </a:lnSpc>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70.0</a:t>
                      </a:r>
                      <a:endParaRPr lang="ru-RU"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58.0</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1600">
                          <a:effectLst/>
                          <a:latin typeface="Arial" panose="020B0604020202020204" pitchFamily="34" charset="0"/>
                          <a:ea typeface="Times New Roman" panose="02020603050405020304" pitchFamily="18" charset="0"/>
                          <a:cs typeface="Arial" panose="020B0604020202020204" pitchFamily="34" charset="0"/>
                        </a:rPr>
                        <a:t>20.0</a:t>
                      </a:r>
                      <a:endParaRPr lang="ru-RU"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731520">
                <a:tc>
                  <a:txBody>
                    <a:bodyPr/>
                    <a:lstStyle/>
                    <a:p>
                      <a:pPr algn="ctr">
                        <a:lnSpc>
                          <a:spcPct val="150000"/>
                        </a:lnSpc>
                        <a:spcAft>
                          <a:spcPts val="0"/>
                        </a:spcAft>
                      </a:pPr>
                      <a:r>
                        <a:rPr lang="en-US" sz="1600" dirty="0">
                          <a:solidFill>
                            <a:schemeClr val="tx1"/>
                          </a:solidFill>
                          <a:effectLst/>
                          <a:latin typeface="+mj-lt"/>
                        </a:rPr>
                        <a:t>International cooperation</a:t>
                      </a:r>
                      <a:endParaRPr lang="ru-RU" sz="1600" dirty="0">
                        <a:solidFill>
                          <a:schemeClr val="tx1"/>
                        </a:solidFill>
                        <a:effectLst/>
                        <a:latin typeface="+mj-lt"/>
                        <a:ea typeface="Times New Roman"/>
                        <a:cs typeface="Times New Roman"/>
                      </a:endParaRPr>
                    </a:p>
                  </a:txBody>
                  <a:tcPr marL="68580" marR="68580" marT="0" marB="0">
                    <a:solidFill>
                      <a:schemeClr val="accent1">
                        <a:lumMod val="40000"/>
                        <a:lumOff val="60000"/>
                      </a:schemeClr>
                    </a:solidFill>
                  </a:tcPr>
                </a:tc>
                <a:tc>
                  <a:txBody>
                    <a:bodyPr/>
                    <a:lstStyle/>
                    <a:p>
                      <a:pPr algn="ctr">
                        <a:lnSpc>
                          <a:spcPct val="150000"/>
                        </a:lnSpc>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1</a:t>
                      </a:r>
                      <a:r>
                        <a:rPr lang="ru-RU" sz="1600" dirty="0">
                          <a:effectLst/>
                          <a:latin typeface="Arial" panose="020B0604020202020204" pitchFamily="34" charset="0"/>
                          <a:ea typeface="Times New Roman" panose="02020603050405020304" pitchFamily="18" charset="0"/>
                          <a:cs typeface="Arial" panose="020B0604020202020204" pitchFamily="34" charset="0"/>
                        </a:rPr>
                        <a:t>6</a:t>
                      </a:r>
                      <a:r>
                        <a:rPr lang="en-US" sz="1600" dirty="0">
                          <a:effectLst/>
                          <a:latin typeface="Arial" panose="020B0604020202020204" pitchFamily="34" charset="0"/>
                          <a:ea typeface="Times New Roman" panose="02020603050405020304" pitchFamily="18" charset="0"/>
                          <a:cs typeface="Arial" panose="020B0604020202020204" pitchFamily="34" charset="0"/>
                        </a:rPr>
                        <a:t>8.7</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effectLst/>
                          <a:latin typeface="Arial" panose="020B0604020202020204" pitchFamily="34" charset="0"/>
                          <a:ea typeface="Times New Roman" panose="02020603050405020304" pitchFamily="18" charset="0"/>
                          <a:cs typeface="Arial" panose="020B0604020202020204" pitchFamily="34" charset="0"/>
                        </a:rPr>
                        <a:t>1</a:t>
                      </a:r>
                      <a:r>
                        <a:rPr lang="ru-RU" sz="1600" dirty="0">
                          <a:effectLst/>
                          <a:latin typeface="Arial" panose="020B0604020202020204" pitchFamily="34" charset="0"/>
                          <a:ea typeface="Times New Roman" panose="02020603050405020304" pitchFamily="18" charset="0"/>
                          <a:cs typeface="Arial" panose="020B0604020202020204" pitchFamily="34" charset="0"/>
                        </a:rPr>
                        <a:t>6</a:t>
                      </a:r>
                      <a:r>
                        <a:rPr lang="en-US" sz="1600" dirty="0">
                          <a:effectLst/>
                          <a:latin typeface="Arial" panose="020B0604020202020204" pitchFamily="34" charset="0"/>
                          <a:ea typeface="Times New Roman" panose="02020603050405020304" pitchFamily="18" charset="0"/>
                          <a:cs typeface="Arial" panose="020B0604020202020204" pitchFamily="34" charset="0"/>
                        </a:rPr>
                        <a:t>8.7</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effectLst/>
                          <a:latin typeface="Arial" panose="020B0604020202020204" pitchFamily="34" charset="0"/>
                          <a:ea typeface="Times New Roman" panose="02020603050405020304" pitchFamily="18" charset="0"/>
                          <a:cs typeface="Arial" panose="020B0604020202020204" pitchFamily="34" charset="0"/>
                        </a:rPr>
                        <a:t>1</a:t>
                      </a:r>
                      <a:r>
                        <a:rPr lang="ru-RU" sz="1600" dirty="0">
                          <a:effectLst/>
                          <a:latin typeface="Arial" panose="020B0604020202020204" pitchFamily="34" charset="0"/>
                          <a:ea typeface="Times New Roman" panose="02020603050405020304" pitchFamily="18" charset="0"/>
                          <a:cs typeface="Arial" panose="020B0604020202020204" pitchFamily="34" charset="0"/>
                        </a:rPr>
                        <a:t>6</a:t>
                      </a:r>
                      <a:r>
                        <a:rPr lang="en-US" sz="1600" dirty="0">
                          <a:effectLst/>
                          <a:latin typeface="Arial" panose="020B0604020202020204" pitchFamily="34" charset="0"/>
                          <a:ea typeface="Times New Roman" panose="02020603050405020304" pitchFamily="18" charset="0"/>
                          <a:cs typeface="Arial" panose="020B0604020202020204" pitchFamily="34" charset="0"/>
                        </a:rPr>
                        <a:t>8.7</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r h="731520">
                <a:tc>
                  <a:txBody>
                    <a:bodyPr/>
                    <a:lstStyle/>
                    <a:p>
                      <a:pPr algn="ctr">
                        <a:lnSpc>
                          <a:spcPct val="150000"/>
                        </a:lnSpc>
                        <a:spcAft>
                          <a:spcPts val="0"/>
                        </a:spcAft>
                      </a:pPr>
                      <a:r>
                        <a:rPr lang="en-US" sz="1600" dirty="0">
                          <a:solidFill>
                            <a:schemeClr val="tx1"/>
                          </a:solidFill>
                          <a:effectLst/>
                          <a:latin typeface="+mj-lt"/>
                          <a:ea typeface="Times New Roman"/>
                          <a:cs typeface="Times New Roman"/>
                        </a:rPr>
                        <a:t>Information expenses </a:t>
                      </a:r>
                      <a:endParaRPr lang="ru-RU" sz="1600" dirty="0">
                        <a:solidFill>
                          <a:schemeClr val="tx1"/>
                        </a:solidFill>
                        <a:effectLst/>
                        <a:latin typeface="+mj-lt"/>
                        <a:ea typeface="Times New Roman"/>
                        <a:cs typeface="Times New Roman"/>
                      </a:endParaRPr>
                    </a:p>
                  </a:txBody>
                  <a:tcPr marL="68580" marR="68580" marT="0" marB="0">
                    <a:solidFill>
                      <a:schemeClr val="accent1">
                        <a:lumMod val="40000"/>
                        <a:lumOff val="60000"/>
                      </a:schemeClr>
                    </a:solidFill>
                  </a:tcPr>
                </a:tc>
                <a:tc>
                  <a:txBody>
                    <a:bodyPr/>
                    <a:lstStyle/>
                    <a:p>
                      <a:pPr algn="ctr">
                        <a:lnSpc>
                          <a:spcPct val="150000"/>
                        </a:lnSpc>
                        <a:spcAft>
                          <a:spcPts val="0"/>
                        </a:spcAft>
                      </a:pPr>
                      <a:r>
                        <a:rPr lang="ru-RU" sz="1600" dirty="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tc>
                <a:tc>
                  <a:txBody>
                    <a:bodyPr/>
                    <a:lstStyle/>
                    <a:p>
                      <a:pPr algn="ctr">
                        <a:lnSpc>
                          <a:spcPct val="150000"/>
                        </a:lnSpc>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20</a:t>
                      </a:r>
                      <a:r>
                        <a:rPr lang="ru-RU" sz="1600" dirty="0">
                          <a:effectLst/>
                          <a:latin typeface="Arial" panose="020B0604020202020204" pitchFamily="34" charset="0"/>
                          <a:ea typeface="Times New Roman" panose="02020603050405020304" pitchFamily="18" charset="0"/>
                          <a:cs typeface="Arial" panose="020B0604020202020204" pitchFamily="34" charset="0"/>
                        </a:rPr>
                        <a:t>.0</a:t>
                      </a:r>
                    </a:p>
                  </a:txBody>
                  <a:tcPr marL="68580" marR="68580" marT="0" marB="0"/>
                </a:tc>
                <a:tc>
                  <a:txBody>
                    <a:bodyPr/>
                    <a:lstStyle/>
                    <a:p>
                      <a:pPr algn="ctr">
                        <a:lnSpc>
                          <a:spcPct val="150000"/>
                        </a:lnSpc>
                        <a:spcAft>
                          <a:spcPts val="0"/>
                        </a:spcAft>
                      </a:pPr>
                      <a:r>
                        <a:rPr lang="ru-RU" sz="1600" dirty="0">
                          <a:effectLst/>
                          <a:latin typeface="Arial" panose="020B0604020202020204" pitchFamily="34" charset="0"/>
                          <a:ea typeface="Times New Roman" panose="02020603050405020304" pitchFamily="18" charset="0"/>
                          <a:cs typeface="Arial" panose="020B0604020202020204" pitchFamily="34" charset="0"/>
                        </a:rPr>
                        <a:t>15.0</a:t>
                      </a:r>
                    </a:p>
                  </a:txBody>
                  <a:tcPr marL="68580" marR="68580" marT="0" marB="0"/>
                </a:tc>
                <a:extLst>
                  <a:ext uri="{0D108BD9-81ED-4DB2-BD59-A6C34878D82A}">
                    <a16:rowId xmlns:a16="http://schemas.microsoft.com/office/drawing/2014/main" val="1537906664"/>
                  </a:ext>
                </a:extLst>
              </a:tr>
              <a:tr h="182880">
                <a:tc>
                  <a:txBody>
                    <a:bodyPr/>
                    <a:lstStyle/>
                    <a:p>
                      <a:pPr algn="ctr">
                        <a:lnSpc>
                          <a:spcPct val="150000"/>
                        </a:lnSpc>
                        <a:spcAft>
                          <a:spcPts val="0"/>
                        </a:spcAft>
                      </a:pPr>
                      <a:r>
                        <a:rPr lang="en-US" sz="1600" dirty="0">
                          <a:solidFill>
                            <a:schemeClr val="tx1"/>
                          </a:solidFill>
                          <a:effectLst/>
                          <a:latin typeface="+mj-lt"/>
                        </a:rPr>
                        <a:t>Total</a:t>
                      </a:r>
                      <a:endParaRPr lang="ru-RU" sz="1600" dirty="0">
                        <a:solidFill>
                          <a:schemeClr val="tx1"/>
                        </a:solidFill>
                        <a:effectLst/>
                        <a:latin typeface="+mj-lt"/>
                        <a:ea typeface="Times New Roman"/>
                        <a:cs typeface="Times New Roman"/>
                      </a:endParaRPr>
                    </a:p>
                  </a:txBody>
                  <a:tcPr marL="68580" marR="68580" marT="0" marB="0">
                    <a:solidFill>
                      <a:schemeClr val="accent1">
                        <a:lumMod val="40000"/>
                        <a:lumOff val="60000"/>
                      </a:schemeClr>
                    </a:solidFill>
                  </a:tcPr>
                </a:tc>
                <a:tc>
                  <a:txBody>
                    <a:bodyPr/>
                    <a:lstStyle/>
                    <a:p>
                      <a:pPr algn="ctr">
                        <a:lnSpc>
                          <a:spcPct val="150000"/>
                        </a:lnSpc>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1539.7</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1683.7</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ru-RU" sz="1600" dirty="0">
                          <a:effectLst/>
                          <a:latin typeface="Arial" panose="020B0604020202020204" pitchFamily="34" charset="0"/>
                          <a:ea typeface="Times New Roman" panose="02020603050405020304" pitchFamily="18" charset="0"/>
                          <a:cs typeface="Arial" panose="020B0604020202020204" pitchFamily="34" charset="0"/>
                        </a:rPr>
                        <a:t>8</a:t>
                      </a:r>
                      <a:r>
                        <a:rPr lang="en-US" sz="1600" dirty="0">
                          <a:effectLst/>
                          <a:latin typeface="Arial" panose="020B0604020202020204" pitchFamily="34" charset="0"/>
                          <a:ea typeface="Times New Roman" panose="02020603050405020304" pitchFamily="18" charset="0"/>
                          <a:cs typeface="Arial" panose="020B0604020202020204" pitchFamily="34" charset="0"/>
                        </a:rPr>
                        <a:t>6</a:t>
                      </a:r>
                      <a:r>
                        <a:rPr lang="ru-RU" sz="1600" dirty="0">
                          <a:effectLst/>
                          <a:latin typeface="Arial" panose="020B0604020202020204" pitchFamily="34" charset="0"/>
                          <a:ea typeface="Times New Roman" panose="02020603050405020304" pitchFamily="18" charset="0"/>
                          <a:cs typeface="Arial" panose="020B0604020202020204" pitchFamily="34" charset="0"/>
                        </a:rPr>
                        <a:t>3</a:t>
                      </a:r>
                      <a:r>
                        <a:rPr lang="en-US" sz="1600" dirty="0">
                          <a:effectLst/>
                          <a:latin typeface="Arial" panose="020B0604020202020204" pitchFamily="34" charset="0"/>
                          <a:ea typeface="Times New Roman" panose="02020603050405020304" pitchFamily="18" charset="0"/>
                          <a:cs typeface="Arial" panose="020B0604020202020204" pitchFamily="34" charset="0"/>
                        </a:rPr>
                        <a:t>.</a:t>
                      </a:r>
                      <a:r>
                        <a:rPr lang="ru-RU" sz="1600" dirty="0">
                          <a:effectLst/>
                          <a:latin typeface="Arial" panose="020B0604020202020204" pitchFamily="34" charset="0"/>
                          <a:ea typeface="Times New Roman" panose="02020603050405020304" pitchFamily="18" charset="0"/>
                          <a:cs typeface="Arial" panose="020B0604020202020204" pitchFamily="34" charset="0"/>
                        </a:rPr>
                        <a:t>3</a:t>
                      </a:r>
                    </a:p>
                  </a:txBody>
                  <a:tcPr marL="68580" marR="68580" marT="0" marB="0"/>
                </a:tc>
                <a:extLst>
                  <a:ext uri="{0D108BD9-81ED-4DB2-BD59-A6C34878D82A}">
                    <a16:rowId xmlns:a16="http://schemas.microsoft.com/office/drawing/2014/main" val="10005"/>
                  </a:ext>
                </a:extLst>
              </a:tr>
              <a:tr h="182880">
                <a:tc>
                  <a:txBody>
                    <a:bodyPr/>
                    <a:lstStyle/>
                    <a:p>
                      <a:pPr algn="ctr">
                        <a:lnSpc>
                          <a:spcPct val="150000"/>
                        </a:lnSpc>
                        <a:spcAft>
                          <a:spcPts val="0"/>
                        </a:spcAft>
                      </a:pPr>
                      <a:r>
                        <a:rPr lang="en-GB" sz="1600" dirty="0">
                          <a:solidFill>
                            <a:schemeClr val="tx1"/>
                          </a:solidFill>
                          <a:effectLst/>
                          <a:latin typeface="+mj-lt"/>
                          <a:ea typeface="Times New Roman"/>
                          <a:cs typeface="Times New Roman"/>
                        </a:rPr>
                        <a:t>Realization:</a:t>
                      </a:r>
                      <a:endParaRPr lang="ru-RU" sz="1600" dirty="0">
                        <a:solidFill>
                          <a:schemeClr val="tx1"/>
                        </a:solidFill>
                        <a:effectLst/>
                        <a:latin typeface="+mj-lt"/>
                        <a:ea typeface="Times New Roman"/>
                        <a:cs typeface="Times New Roman"/>
                      </a:endParaRPr>
                    </a:p>
                  </a:txBody>
                  <a:tcPr marL="68580" marR="68580" marT="0" marB="0">
                    <a:solidFill>
                      <a:schemeClr val="accent1">
                        <a:lumMod val="40000"/>
                        <a:lumOff val="60000"/>
                      </a:schemeClr>
                    </a:solidFill>
                  </a:tcPr>
                </a:tc>
                <a:tc>
                  <a:txBody>
                    <a:bodyPr/>
                    <a:lstStyle/>
                    <a:p>
                      <a:pPr algn="ctr">
                        <a:lnSpc>
                          <a:spcPct val="150000"/>
                        </a:lnSpc>
                        <a:spcAft>
                          <a:spcPts val="0"/>
                        </a:spcAft>
                      </a:pPr>
                      <a:r>
                        <a:rPr lang="en-GB" sz="1600" dirty="0">
                          <a:effectLst/>
                          <a:latin typeface="Arial" panose="020B0604020202020204" pitchFamily="34" charset="0"/>
                          <a:ea typeface="Times New Roman" panose="02020603050405020304" pitchFamily="18" charset="0"/>
                          <a:cs typeface="Arial" panose="020B0604020202020204" pitchFamily="34" charset="0"/>
                        </a:rPr>
                        <a:t>95 %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GB" sz="1600" dirty="0">
                          <a:effectLst/>
                          <a:latin typeface="Arial" panose="020B0604020202020204" pitchFamily="34" charset="0"/>
                          <a:ea typeface="Times New Roman" panose="02020603050405020304" pitchFamily="18" charset="0"/>
                          <a:cs typeface="Arial" panose="020B0604020202020204" pitchFamily="34" charset="0"/>
                        </a:rPr>
                        <a:t>98 %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50000"/>
                        </a:lnSpc>
                        <a:spcAft>
                          <a:spcPts val="0"/>
                        </a:spcAft>
                      </a:pPr>
                      <a:r>
                        <a:rPr lang="en-GB" sz="1600" dirty="0">
                          <a:effectLst/>
                          <a:latin typeface="Arial" panose="020B0604020202020204" pitchFamily="34" charset="0"/>
                          <a:ea typeface="Times New Roman" panose="02020603050405020304" pitchFamily="18" charset="0"/>
                          <a:cs typeface="Arial" panose="020B0604020202020204" pitchFamily="34" charset="0"/>
                        </a:rPr>
                        <a:t>In progress</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918956179"/>
                  </a:ext>
                </a:extLst>
              </a:tr>
            </a:tbl>
          </a:graphicData>
        </a:graphic>
      </p:graphicFrame>
      <p:sp>
        <p:nvSpPr>
          <p:cNvPr id="3" name="TextBox 2"/>
          <p:cNvSpPr txBox="1"/>
          <p:nvPr/>
        </p:nvSpPr>
        <p:spPr>
          <a:xfrm>
            <a:off x="1907704" y="44624"/>
            <a:ext cx="5544616" cy="400110"/>
          </a:xfrm>
          <a:prstGeom prst="rect">
            <a:avLst/>
          </a:prstGeom>
          <a:noFill/>
        </p:spPr>
        <p:txBody>
          <a:bodyPr wrap="square" rtlCol="0">
            <a:spAutoFit/>
          </a:bodyPr>
          <a:lstStyle/>
          <a:p>
            <a:pPr algn="ctr"/>
            <a:r>
              <a:rPr lang="en-US" sz="2000" b="1" dirty="0">
                <a:solidFill>
                  <a:srgbClr val="0000FF"/>
                </a:solidFill>
              </a:rPr>
              <a:t>Financial report (theme budget)</a:t>
            </a:r>
            <a:endParaRPr lang="ru-RU" sz="2000" b="1" dirty="0">
              <a:solidFill>
                <a:srgbClr val="0000FF"/>
              </a:solidFill>
            </a:endParaRPr>
          </a:p>
        </p:txBody>
      </p:sp>
      <p:sp>
        <p:nvSpPr>
          <p:cNvPr id="4" name="Прямоугольник 3"/>
          <p:cNvSpPr/>
          <p:nvPr/>
        </p:nvSpPr>
        <p:spPr>
          <a:xfrm>
            <a:off x="1187624" y="4634865"/>
            <a:ext cx="7488832" cy="2554545"/>
          </a:xfrm>
          <a:prstGeom prst="rect">
            <a:avLst/>
          </a:prstGeom>
        </p:spPr>
        <p:txBody>
          <a:bodyPr wrap="square">
            <a:spAutoFit/>
          </a:bodyPr>
          <a:lstStyle/>
          <a:p>
            <a:r>
              <a:rPr lang="en-US" sz="1600" b="1" dirty="0">
                <a:solidFill>
                  <a:srgbClr val="008000"/>
                </a:solidFill>
              </a:rPr>
              <a:t>Additional financial sources – 500 </a:t>
            </a:r>
            <a:r>
              <a:rPr lang="en-US" sz="1600" b="1" dirty="0" err="1">
                <a:solidFill>
                  <a:srgbClr val="008000"/>
                </a:solidFill>
              </a:rPr>
              <a:t>kUSD</a:t>
            </a:r>
            <a:r>
              <a:rPr lang="en-US" sz="1600" b="1" dirty="0">
                <a:solidFill>
                  <a:srgbClr val="008000"/>
                </a:solidFill>
              </a:rPr>
              <a:t> per year, including:</a:t>
            </a:r>
            <a:endParaRPr lang="ru-RU" sz="1600" b="1" dirty="0">
              <a:solidFill>
                <a:srgbClr val="008000"/>
              </a:solidFill>
            </a:endParaRPr>
          </a:p>
          <a:p>
            <a:r>
              <a:rPr lang="en-US" sz="1600" b="1" dirty="0">
                <a:solidFill>
                  <a:srgbClr val="008000"/>
                </a:solidFill>
              </a:rPr>
              <a:t>Grants and </a:t>
            </a:r>
            <a:r>
              <a:rPr lang="en-US" sz="1600" b="1" dirty="0" err="1">
                <a:solidFill>
                  <a:srgbClr val="008000"/>
                </a:solidFill>
              </a:rPr>
              <a:t>programmes</a:t>
            </a:r>
            <a:r>
              <a:rPr lang="en-US" sz="1600" b="1" dirty="0">
                <a:solidFill>
                  <a:srgbClr val="008000"/>
                </a:solidFill>
              </a:rPr>
              <a:t> of PP of Poland, Slovak Republic, Czech Republic, Romania, Bulgaria, </a:t>
            </a:r>
            <a:endParaRPr lang="ru-RU" sz="1600" b="1" dirty="0">
              <a:solidFill>
                <a:srgbClr val="008000"/>
              </a:solidFill>
            </a:endParaRPr>
          </a:p>
          <a:p>
            <a:r>
              <a:rPr lang="en-US" sz="1600" b="1" dirty="0">
                <a:solidFill>
                  <a:srgbClr val="008000"/>
                </a:solidFill>
              </a:rPr>
              <a:t>BMBF-JINR Agreement,</a:t>
            </a:r>
            <a:endParaRPr lang="ru-RU" sz="1600" b="1" dirty="0">
              <a:solidFill>
                <a:srgbClr val="008000"/>
              </a:solidFill>
            </a:endParaRPr>
          </a:p>
          <a:p>
            <a:r>
              <a:rPr lang="en-US" sz="1600" b="1" dirty="0" err="1">
                <a:solidFill>
                  <a:srgbClr val="008000"/>
                </a:solidFill>
              </a:rPr>
              <a:t>Serbia_JINR</a:t>
            </a:r>
            <a:r>
              <a:rPr lang="en-US" sz="1600" b="1" dirty="0">
                <a:solidFill>
                  <a:srgbClr val="008000"/>
                </a:solidFill>
              </a:rPr>
              <a:t> Agreement,</a:t>
            </a:r>
            <a:endParaRPr lang="ru-RU" sz="1600" b="1" dirty="0">
              <a:solidFill>
                <a:srgbClr val="008000"/>
              </a:solidFill>
            </a:endParaRPr>
          </a:p>
          <a:p>
            <a:r>
              <a:rPr lang="en-US" sz="1600" b="1" dirty="0">
                <a:solidFill>
                  <a:srgbClr val="008000"/>
                </a:solidFill>
              </a:rPr>
              <a:t>RSA-JINR Agreement,</a:t>
            </a:r>
            <a:endParaRPr lang="ru-RU" sz="1600" b="1" dirty="0">
              <a:solidFill>
                <a:srgbClr val="008000"/>
              </a:solidFill>
            </a:endParaRPr>
          </a:p>
          <a:p>
            <a:r>
              <a:rPr lang="en-US" sz="1600" b="1" dirty="0">
                <a:solidFill>
                  <a:srgbClr val="008000"/>
                </a:solidFill>
              </a:rPr>
              <a:t>ARE-JINR Agreement,</a:t>
            </a:r>
            <a:endParaRPr lang="ru-RU" sz="1600" b="1" dirty="0">
              <a:solidFill>
                <a:srgbClr val="008000"/>
              </a:solidFill>
            </a:endParaRPr>
          </a:p>
          <a:p>
            <a:r>
              <a:rPr lang="en-GB" sz="1600" b="1" dirty="0">
                <a:solidFill>
                  <a:srgbClr val="008000"/>
                </a:solidFill>
              </a:rPr>
              <a:t>RSF grants,</a:t>
            </a:r>
            <a:endParaRPr lang="ru-RU" sz="1600" b="1" dirty="0">
              <a:solidFill>
                <a:srgbClr val="008000"/>
              </a:solidFill>
            </a:endParaRPr>
          </a:p>
          <a:p>
            <a:r>
              <a:rPr lang="en-US" sz="1600" b="1" dirty="0">
                <a:solidFill>
                  <a:srgbClr val="008000"/>
                </a:solidFill>
              </a:rPr>
              <a:t>RFBR grants</a:t>
            </a:r>
            <a:endParaRPr lang="ru-RU" sz="1600" b="1" dirty="0">
              <a:solidFill>
                <a:srgbClr val="008000"/>
              </a:solidFill>
            </a:endParaRPr>
          </a:p>
          <a:p>
            <a:endParaRPr lang="ru-RU" sz="1600" b="1" dirty="0">
              <a:solidFill>
                <a:srgbClr val="008000"/>
              </a:solidFill>
            </a:endParaRPr>
          </a:p>
        </p:txBody>
      </p:sp>
    </p:spTree>
    <p:extLst>
      <p:ext uri="{BB962C8B-B14F-4D97-AF65-F5344CB8AC3E}">
        <p14:creationId xmlns:p14="http://schemas.microsoft.com/office/powerpoint/2010/main" val="1862571802"/>
      </p:ext>
    </p:extLst>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2681</TotalTime>
  <Words>3074</Words>
  <Application>Microsoft Office PowerPoint</Application>
  <PresentationFormat>Экран (4:3)</PresentationFormat>
  <Paragraphs>330</Paragraphs>
  <Slides>22</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22</vt:i4>
      </vt:variant>
    </vt:vector>
  </HeadingPairs>
  <TitlesOfParts>
    <vt:vector size="29" baseType="lpstr">
      <vt:lpstr>Arial</vt:lpstr>
      <vt:lpstr>Calibri</vt:lpstr>
      <vt:lpstr>Calibri Light</vt:lpstr>
      <vt:lpstr>Times New Roman</vt:lpstr>
      <vt:lpstr>Wingdings</vt:lpstr>
      <vt:lpstr>Оформление по умолчанию</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JINR, FLNP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D.P.Kozlenko</dc:creator>
  <cp:lastModifiedBy>Work</cp:lastModifiedBy>
  <cp:revision>287</cp:revision>
  <dcterms:created xsi:type="dcterms:W3CDTF">2012-01-11T07:32:10Z</dcterms:created>
  <dcterms:modified xsi:type="dcterms:W3CDTF">2020-06-30T07:31:17Z</dcterms:modified>
</cp:coreProperties>
</file>