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18"/>
  </p:notesMasterIdLst>
  <p:sldIdLst>
    <p:sldId id="316" r:id="rId2"/>
    <p:sldId id="338" r:id="rId3"/>
    <p:sldId id="361" r:id="rId4"/>
    <p:sldId id="342" r:id="rId5"/>
    <p:sldId id="337" r:id="rId6"/>
    <p:sldId id="362" r:id="rId7"/>
    <p:sldId id="364" r:id="rId8"/>
    <p:sldId id="365" r:id="rId9"/>
    <p:sldId id="363" r:id="rId10"/>
    <p:sldId id="366" r:id="rId11"/>
    <p:sldId id="369" r:id="rId12"/>
    <p:sldId id="371" r:id="rId13"/>
    <p:sldId id="370" r:id="rId14"/>
    <p:sldId id="373" r:id="rId15"/>
    <p:sldId id="367" r:id="rId16"/>
    <p:sldId id="374" r:id="rId17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00"/>
    <a:srgbClr val="FF9900"/>
    <a:srgbClr val="33CC33"/>
    <a:srgbClr val="000066"/>
    <a:srgbClr val="666699"/>
    <a:srgbClr val="33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0977" autoAdjust="0"/>
  </p:normalViewPr>
  <p:slideViewPr>
    <p:cSldViewPr>
      <p:cViewPr varScale="1">
        <p:scale>
          <a:sx n="55" d="100"/>
          <a:sy n="55" d="100"/>
        </p:scale>
        <p:origin x="1436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B7DA83C-14C2-4329-AECC-80EA0192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86F56634-EFC7-4232-830D-CC946026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6758F549-8072-4929-847F-6B9AC82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3FFFFA03-FDA1-42B8-B505-354315FB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288D147-490E-4018-8DCB-10E6D5630D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74E1187-71BE-42F6-A11A-82DB4A561C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CD76B9E-7F6D-49B6-915E-C5926A3E2D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A49FEC1-BD5D-45D1-9124-FA21FA412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D80B549-F7E1-4603-B564-C017A7888E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48F7F9B-BE09-45E7-B460-FCA304BD4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A4A6DBA-97F7-4AD6-8EE8-ED2D2E536D6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>
            <a:extLst>
              <a:ext uri="{FF2B5EF4-FFF2-40B4-BE49-F238E27FC236}">
                <a16:creationId xmlns:a16="http://schemas.microsoft.com/office/drawing/2014/main" id="{E5C19AD3-CDB5-41F4-9B74-EE2DC44812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654805-D824-4A7E-9AC1-9626F853D2BA}" type="slidenum">
              <a:rPr lang="en-US" altLang="ru-RU" sz="1400"/>
              <a:pPr>
                <a:spcBef>
                  <a:spcPct val="0"/>
                </a:spcBef>
              </a:pPr>
              <a:t>1</a:t>
            </a:fld>
            <a:endParaRPr lang="en-US" altLang="ru-RU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04F8E1C9-1107-4177-B70B-028D56EE7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1DD624-127C-4AE5-9C6E-A643C8BC98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1888" cy="4519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445F0ABB-FDE9-452F-B039-6775AFF9E6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174256-6F69-4AA7-9AA5-D3043EB97C04}" type="slidenum">
              <a:rPr lang="en-US" altLang="ru-RU" sz="1400"/>
              <a:pPr>
                <a:spcBef>
                  <a:spcPct val="0"/>
                </a:spcBef>
              </a:pPr>
              <a:t>4</a:t>
            </a:fld>
            <a:endParaRPr lang="en-US" altLang="ru-RU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8E49322D-90D5-4B0C-9FBC-98935D8D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B81C5E4-C3C2-4C1A-82F4-87501A2A5A7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1888" cy="4519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C9241-89CD-4888-B74A-714163A3D3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8BBEF-4466-45E6-B717-55E74B5C57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D3814-22E0-48DF-B502-2CECE47EEC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C2671-14B2-4AC1-9AD1-A1836C47ED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18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9333B-742B-4368-BC80-1E61A595E6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1B139-9451-4F1D-8E46-3929F99536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7CA61-7813-490A-90CE-062AA04739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8E88-1D7C-4C28-BE40-2962804BCC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296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FE7B2-8117-4207-A006-6C9C999D3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5CF39-AD3A-48F8-869F-3E1C44FF53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0256A-48AF-466F-9312-C06295B4EE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9401-3408-4BC1-AFF2-95B9CA1861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66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CF3D2-B000-4E65-94C0-801C18FE84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08C9A-9A91-47D2-B22B-57C3F1B365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FD264-D9D1-42E9-8D71-2ED23BA90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43A-0E42-4879-AB7A-7F93CF6CD2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92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1757D-CA9F-4ED8-A8B0-5943B5CBFE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A313A-896A-456B-AAAD-373DD3E958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8B9FF-D380-4E28-A884-4670E3CE80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78F36-92B9-48A2-93F4-61DB0F69BF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42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B9C277-95A8-4243-B925-008EE7D5CE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5B0A46-70F3-4C4D-B9C1-74C7C83999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99AAAD-4472-4466-B5E6-FB3E2D6646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33365-3DD2-4AA9-BEAB-D4E8208320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54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78EDD7-C307-45D0-950C-925B9D66F1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FB17DA2-1F18-43E0-854E-7755990CDB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8AF5D21-E6A2-4F12-9AA2-C956A6EABCF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FCA2-3F54-49C2-A353-2C0F1D48FE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60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42A3BD-DE94-4D51-96F5-4430479A81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B9EEB-082C-4949-9FE0-B9C2227F02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73CE1-FC85-4631-8252-7AE2FEAF65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371F5-77A9-42FD-BF76-C7F802CD86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94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6A36AB-970F-437E-9166-229710EBD0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BCB984-E4C3-48E1-94C4-3FA817CE00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877BCA-3F87-4CC7-B94D-2B3292F674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8DBE-C6E4-4732-9573-0BB6CA9F25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98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E6C594-120E-41C3-970C-74C84D741C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BD8D17-9566-49F8-BAE5-747A35ECCA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1D1402-A91C-449F-A0FC-2F45CFA867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7467-978A-4608-9517-F16E9B8CC7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326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0C5C5-33D1-4025-AFC1-42CC8DDA6E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541EBD-8192-4375-8FE1-4D93D69889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9DE8CB-75B9-44C1-9380-1C6A220A8B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C718A-93F4-4313-B1A4-C3A2B79E0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0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A3F4751-03EC-45A9-8975-0D1E4B2ED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B91B3B6-9CAC-4AE8-B413-158A108B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  <a:p>
            <a:pPr lvl="4"/>
            <a:r>
              <a:rPr lang="en-GB" altLang="ru-RU"/>
              <a:t>Eighth Outline Level</a:t>
            </a:r>
          </a:p>
          <a:p>
            <a:pPr lvl="4"/>
            <a:r>
              <a:rPr lang="en-GB" altLang="ru-RU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415464-822F-49B2-842B-39FE0E1D69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000326-A6C8-4BCF-849D-7701196D95D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B48AB1-A982-4D16-B479-3DA1AFB3A1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8B97871-0DAE-4DC2-AC85-12892F1BCE4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" y="142676"/>
            <a:ext cx="9296400" cy="140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dirty="0">
                <a:solidFill>
                  <a:schemeClr val="accent2"/>
                </a:solidFill>
              </a:rPr>
              <a:t>FTF model simulation of pp and dd interactions for estimation of SPD forward calorimeter load</a:t>
            </a:r>
            <a:br>
              <a:rPr lang="en-US" sz="2800" dirty="0"/>
            </a:br>
            <a:r>
              <a:rPr lang="en-US" altLang="ru-RU" sz="2800" dirty="0">
                <a:solidFill>
                  <a:schemeClr val="tx1"/>
                </a:solidFill>
              </a:rPr>
              <a:t>V. </a:t>
            </a:r>
            <a:r>
              <a:rPr lang="en-US" altLang="ru-RU" sz="2800" dirty="0" err="1">
                <a:solidFill>
                  <a:schemeClr val="tx1"/>
                </a:solidFill>
              </a:rPr>
              <a:t>Uzhinsky</a:t>
            </a:r>
            <a:r>
              <a:rPr lang="en-US" altLang="ru-RU" sz="2800" dirty="0">
                <a:solidFill>
                  <a:schemeClr val="tx1"/>
                </a:solidFill>
              </a:rPr>
              <a:t>, A. </a:t>
            </a:r>
            <a:r>
              <a:rPr lang="en-US" altLang="ru-RU" sz="2800" dirty="0" err="1">
                <a:solidFill>
                  <a:schemeClr val="tx1"/>
                </a:solidFill>
              </a:rPr>
              <a:t>Galoyan</a:t>
            </a:r>
            <a:r>
              <a:rPr lang="en-US" altLang="ru-RU" sz="2800" dirty="0">
                <a:solidFill>
                  <a:schemeClr val="tx1"/>
                </a:solidFill>
              </a:rPr>
              <a:t>, S. </a:t>
            </a:r>
            <a:r>
              <a:rPr lang="en-US" altLang="ru-RU" sz="2800" dirty="0" err="1">
                <a:solidFill>
                  <a:schemeClr val="tx1"/>
                </a:solidFill>
              </a:rPr>
              <a:t>Shimansky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1</a:t>
            </a:r>
            <a:r>
              <a:rPr lang="en-US" altLang="ru-RU" sz="2800" dirty="0">
                <a:solidFill>
                  <a:schemeClr val="tx1"/>
                </a:solidFill>
              </a:rPr>
              <a:t>3 May 2020</a:t>
            </a:r>
            <a:endParaRPr lang="en-US" altLang="ru-RU" sz="2800" b="1" dirty="0">
              <a:solidFill>
                <a:schemeClr val="tx1"/>
              </a:solidFill>
            </a:endParaRPr>
          </a:p>
        </p:txBody>
      </p:sp>
      <p:sp>
        <p:nvSpPr>
          <p:cNvPr id="3075" name="Rectangle 14">
            <a:extLst>
              <a:ext uri="{FF2B5EF4-FFF2-40B4-BE49-F238E27FC236}">
                <a16:creationId xmlns:a16="http://schemas.microsoft.com/office/drawing/2014/main" id="{BA54083F-AC76-4146-B6D3-738A73F2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608638"/>
            <a:ext cx="1841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b="1">
              <a:solidFill>
                <a:schemeClr val="accent2"/>
              </a:solidFill>
            </a:endParaRP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73373EA1-8A08-4907-BD3E-8920F409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2789238"/>
            <a:ext cx="53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     </a:t>
            </a:r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99394F-89BF-4E46-9620-8AB170A0F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39" y="1746217"/>
            <a:ext cx="8390866" cy="2132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AA24B-70A2-496A-908A-0EA763E3AB8D}"/>
              </a:ext>
            </a:extLst>
          </p:cNvPr>
          <p:cNvSpPr txBox="1"/>
          <p:nvPr/>
        </p:nvSpPr>
        <p:spPr>
          <a:xfrm>
            <a:off x="2068512" y="507523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2FAE0F-69A0-4082-95E3-2559D8EEE823}"/>
                  </a:ext>
                </a:extLst>
              </p:cNvPr>
              <p:cNvSpPr txBox="1"/>
              <p:nvPr/>
            </p:nvSpPr>
            <p:spPr>
              <a:xfrm>
                <a:off x="7502588" y="2746005"/>
                <a:ext cx="7615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2FAE0F-69A0-4082-95E3-2559D8EEE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88" y="2746005"/>
                <a:ext cx="76153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51FC09-95C4-4567-9FB7-F8C9D35447EE}"/>
              </a:ext>
            </a:extLst>
          </p:cNvPr>
          <p:cNvSpPr txBox="1"/>
          <p:nvPr/>
        </p:nvSpPr>
        <p:spPr>
          <a:xfrm>
            <a:off x="1518080" y="3312715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 in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E8416-EEDA-4B52-9149-B9D0E02D2388}"/>
              </a:ext>
            </a:extLst>
          </p:cNvPr>
          <p:cNvSpPr txBox="1"/>
          <p:nvPr/>
        </p:nvSpPr>
        <p:spPr>
          <a:xfrm>
            <a:off x="6625552" y="1810245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 in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ABADD-3738-46ED-B1D6-2839EF1C2EEB}"/>
              </a:ext>
            </a:extLst>
          </p:cNvPr>
          <p:cNvSpPr txBox="1"/>
          <p:nvPr/>
        </p:nvSpPr>
        <p:spPr>
          <a:xfrm>
            <a:off x="1513994" y="1663840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 out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179C2-ED53-46FA-B54F-65B8DE392054}"/>
              </a:ext>
            </a:extLst>
          </p:cNvPr>
          <p:cNvSpPr txBox="1"/>
          <p:nvPr/>
        </p:nvSpPr>
        <p:spPr>
          <a:xfrm>
            <a:off x="6724811" y="3392183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 out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507C7-B507-43B8-922A-AF57DE4694AE}"/>
              </a:ext>
            </a:extLst>
          </p:cNvPr>
          <p:cNvSpPr txBox="1"/>
          <p:nvPr/>
        </p:nvSpPr>
        <p:spPr>
          <a:xfrm>
            <a:off x="7765411" y="3276897"/>
            <a:ext cx="174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 = 10 </a:t>
            </a:r>
            <a:r>
              <a:rPr lang="ru-RU" dirty="0">
                <a:solidFill>
                  <a:schemeClr val="tx1"/>
                </a:solidFill>
              </a:rPr>
              <a:t>и 5 см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F4BFF-D6E2-4234-B336-16744C7DA057}"/>
              </a:ext>
            </a:extLst>
          </p:cNvPr>
          <p:cNvSpPr txBox="1"/>
          <p:nvPr/>
        </p:nvSpPr>
        <p:spPr>
          <a:xfrm>
            <a:off x="4347669" y="3599367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______</a:t>
            </a:r>
            <a:r>
              <a:rPr lang="en-US" dirty="0">
                <a:solidFill>
                  <a:schemeClr val="tx1"/>
                </a:solidFill>
              </a:rPr>
              <a:t>___</a:t>
            </a:r>
            <a:r>
              <a:rPr lang="ru-RU" dirty="0">
                <a:solidFill>
                  <a:schemeClr val="tx1"/>
                </a:solidFill>
              </a:rPr>
              <a:t>__ </a:t>
            </a:r>
            <a:r>
              <a:rPr lang="en-US" dirty="0">
                <a:solidFill>
                  <a:schemeClr val="tx1"/>
                </a:solidFill>
              </a:rPr>
              <a:t>l = 10 </a:t>
            </a:r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en-US" dirty="0">
                <a:solidFill>
                  <a:schemeClr val="tx1"/>
                </a:solidFill>
              </a:rPr>
              <a:t> ________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47ED8A-8ED3-4609-A45A-471F1E3735A7}"/>
              </a:ext>
            </a:extLst>
          </p:cNvPr>
          <p:cNvSpPr/>
          <p:nvPr/>
        </p:nvSpPr>
        <p:spPr>
          <a:xfrm>
            <a:off x="849312" y="4484303"/>
            <a:ext cx="9155112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dd and pp interactions at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=6 and 10 GeV are considered. 1 M events were simulated for each case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Using FTF model and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SPDroot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BFA1CA-93C6-45CB-AD71-B0E98EEBC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74" y="5365086"/>
            <a:ext cx="8097670" cy="16647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845" y="7071904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10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DD interactions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4E4E7A-1B9B-4182-9DE0-1A344005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658720"/>
            <a:ext cx="4784320" cy="21305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7120CA-902C-4F4D-B0C4-51BC8162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73" y="709285"/>
            <a:ext cx="4038600" cy="219420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9FB0882-B4C2-43D5-8948-6F755ACB8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36802"/>
              </p:ext>
            </p:extLst>
          </p:nvPr>
        </p:nvGraphicFramePr>
        <p:xfrm>
          <a:off x="1431441" y="2799703"/>
          <a:ext cx="8096404" cy="914400"/>
        </p:xfrm>
        <a:graphic>
          <a:graphicData uri="http://schemas.openxmlformats.org/drawingml/2006/table">
            <a:tbl>
              <a:tblPr/>
              <a:tblGrid>
                <a:gridCol w="8096404">
                  <a:extLst>
                    <a:ext uri="{9D8B030D-6E8A-4147-A177-3AD203B41FA5}">
                      <a16:colId xmlns:a16="http://schemas.microsoft.com/office/drawing/2014/main" val="3109381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Our: </a:t>
                      </a:r>
                      <a:r>
                        <a:rPr lang="en-US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Glauber Monte Carlo program for NICA/MPD and CBM experiments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            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Galoyan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and V.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Uzhinsky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 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Phys. Part.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Nucl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. Lett. 12 (2015) no.1, 166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9813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3C6CAA-52F5-44E6-92B9-18205C34EB70}"/>
              </a:ext>
            </a:extLst>
          </p:cNvPr>
          <p:cNvSpPr txBox="1"/>
          <p:nvPr/>
        </p:nvSpPr>
        <p:spPr>
          <a:xfrm>
            <a:off x="8097645" y="5662056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1 million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events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67AC33-2FFB-41FD-ADD0-D113A7BA5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849" y="3822850"/>
            <a:ext cx="7759689" cy="16365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DD7932-9654-40AE-B438-540C1D854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462" y="5586390"/>
            <a:ext cx="6049955" cy="16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1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845" y="7041300"/>
            <a:ext cx="51071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1</a:t>
            </a:r>
            <a:r>
              <a:rPr lang="en-US" alt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DD interactions at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 GeV</a:t>
            </a:r>
          </a:p>
        </p:txBody>
      </p:sp>
      <p:pic>
        <p:nvPicPr>
          <p:cNvPr id="28676" name="Рисунок 1">
            <a:extLst>
              <a:ext uri="{FF2B5EF4-FFF2-40B4-BE49-F238E27FC236}">
                <a16:creationId xmlns:a16="http://schemas.microsoft.com/office/drawing/2014/main" id="{F240BF02-06BE-4948-82A0-4347A07F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571721"/>
            <a:ext cx="6400579" cy="57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8DF72A-333E-4D21-8F61-AC46C64081A8}"/>
              </a:ext>
            </a:extLst>
          </p:cNvPr>
          <p:cNvSpPr txBox="1"/>
          <p:nvPr/>
        </p:nvSpPr>
        <p:spPr>
          <a:xfrm>
            <a:off x="7783512" y="136921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SPDroot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5E2FC2-68A1-4D32-8297-0373D1E8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580" y="2786663"/>
            <a:ext cx="3581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dd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interactions at </a:t>
            </a:r>
            <a:r>
              <a:rPr lang="en-US" altLang="ru-RU" sz="1800" b="1" i="1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altLang="ru-RU" sz="1800" b="1" i="1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(</a:t>
            </a:r>
            <a:r>
              <a:rPr lang="en-US" altLang="ru-RU" sz="1800" b="1" i="1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S</a:t>
            </a:r>
            <a:r>
              <a:rPr lang="en-US" altLang="ru-RU" sz="1800" b="1" i="1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NN</a:t>
            </a:r>
            <a:r>
              <a:rPr lang="en-US" altLang="ru-RU" sz="1800" b="1" i="1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)=</a:t>
            </a: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kumimoji="0" lang="en-US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GeV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/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Multiplicity distribution of all particles falling into a cone 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0.01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й стороны.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85CDE3-184D-4262-9E7E-50FCA227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93" y="6177657"/>
            <a:ext cx="82239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blue histogram is the number of all particles charged and neutral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</a:p>
          <a:p>
            <a:pPr lvl="0"/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К-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mesons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The first blue step from 0 to 1 gives the number of events when </a:t>
            </a:r>
          </a:p>
          <a:p>
            <a:pPr lvl="0"/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there are no particles in the forward cone. There are ~ 950 thousands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(95 %). </a:t>
            </a:r>
          </a:p>
        </p:txBody>
      </p:sp>
    </p:spTree>
    <p:extLst>
      <p:ext uri="{BB962C8B-B14F-4D97-AF65-F5344CB8AC3E}">
        <p14:creationId xmlns:p14="http://schemas.microsoft.com/office/powerpoint/2010/main" val="80769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845" y="7041300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1</a:t>
            </a:r>
            <a:r>
              <a:rPr lang="en-US" alt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DD interactions at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 GeV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1E679F-D3C9-4843-ABD1-8B841A3A7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2" y="5875337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Всего в передний конус </a:t>
            </a:r>
            <a:r>
              <a:rPr kumimoji="0" lang="en-US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kumimoji="0" lang="en-US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0.01 попало 2059 частиц. Из них мезонов 475, нейтронов ~500, и протонов ~ 1070.</a:t>
            </a:r>
          </a:p>
        </p:txBody>
      </p:sp>
      <p:pic>
        <p:nvPicPr>
          <p:cNvPr id="1025" name="Рисунок 2">
            <a:extLst>
              <a:ext uri="{FF2B5EF4-FFF2-40B4-BE49-F238E27FC236}">
                <a16:creationId xmlns:a16="http://schemas.microsoft.com/office/drawing/2014/main" id="{C39FD5E7-ACA7-4F4A-8408-BBAB9416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960149"/>
            <a:ext cx="7772399" cy="51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69503-0590-4F6F-9938-2084A7E68BDB}"/>
              </a:ext>
            </a:extLst>
          </p:cNvPr>
          <p:cNvSpPr txBox="1"/>
          <p:nvPr/>
        </p:nvSpPr>
        <p:spPr>
          <a:xfrm>
            <a:off x="8697000" y="3166295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SPDroot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0FFE6F8-1AAE-4E8D-A175-3A8AC9783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2" y="652821"/>
            <a:ext cx="71497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altLang="ru-RU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particles 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falling into the cone </a:t>
            </a:r>
            <a:r>
              <a:rPr lang="en-US" altLang="ru-RU" sz="16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0.01,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momentum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distributions </a:t>
            </a:r>
            <a:r>
              <a:rPr lang="en-US" altLang="ru-RU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CMS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8158BB6-26EF-466E-A411-97196767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" y="6154576"/>
            <a:ext cx="90067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/>
            <a:r>
              <a:rPr lang="en-US" altLang="ru-RU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Top left figure shows that 48.5 thousands particles fall into the cone. Top right one shows</a:t>
            </a:r>
          </a:p>
          <a:p>
            <a:pPr lvl="0" defTabSz="914400"/>
            <a:r>
              <a:rPr lang="en-US" altLang="ru-RU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are only 498 mesons</a:t>
            </a:r>
            <a:r>
              <a:rPr lang="ru-RU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(498/48 539 ~= 1 %) </a:t>
            </a:r>
            <a:r>
              <a:rPr lang="en-US" altLang="ru-RU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among all these particles. Bottom left one -</a:t>
            </a:r>
          </a:p>
          <a:p>
            <a:pPr defTabSz="914400"/>
            <a:r>
              <a:rPr lang="en-US" altLang="ru-RU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number of nucleons </a:t>
            </a:r>
            <a:r>
              <a:rPr lang="en-US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fall into the cone</a:t>
            </a:r>
            <a:r>
              <a:rPr lang="en-US" altLang="ru-RU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There are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48025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particles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Bottom </a:t>
            </a:r>
            <a:r>
              <a:rPr lang="en-US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right figure -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44330 </a:t>
            </a:r>
            <a:r>
              <a:rPr lang="en-US" altLang="ru-RU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spectators falling into the cone among all particles. Total 44330/48539 = 91.3%.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1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845" y="7041300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13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DD interactions at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 GeV</a:t>
            </a:r>
          </a:p>
        </p:txBody>
      </p:sp>
      <p:pic>
        <p:nvPicPr>
          <p:cNvPr id="50177" name="Рисунок 3">
            <a:extLst>
              <a:ext uri="{FF2B5EF4-FFF2-40B4-BE49-F238E27FC236}">
                <a16:creationId xmlns:a16="http://schemas.microsoft.com/office/drawing/2014/main" id="{9370BB3E-26FF-4D91-A066-32E493A5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3"/>
          <a:stretch>
            <a:fillRect/>
          </a:stretch>
        </p:blipFill>
        <p:spPr bwMode="auto">
          <a:xfrm>
            <a:off x="624554" y="1096534"/>
            <a:ext cx="8831517" cy="38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BDCE508-3E3C-4B35-8A60-53C598BA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54" y="638140"/>
            <a:ext cx="93378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neutrons 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fall into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 the cone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0.01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momentum</a:t>
            </a:r>
            <a:r>
              <a:rPr lang="ru-RU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distribution in</a:t>
            </a:r>
            <a:r>
              <a:rPr lang="ru-RU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CMS</a:t>
            </a:r>
            <a:r>
              <a:rPr lang="ru-RU" altLang="ru-RU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42213E-95D3-4BB3-BB1C-2BA1A87DE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933" y="5383930"/>
            <a:ext cx="88857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Left figure (h1) shows all neutrons in the cone - 24023. </a:t>
            </a:r>
          </a:p>
          <a:p>
            <a:pPr lvl="0"/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Right figure (h2) shows that among them there are 22187 spectator neutrons, </a:t>
            </a:r>
          </a:p>
          <a:p>
            <a:pPr lvl="0"/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 is, 92.3%  of neutrons in the cone. The number of spectator </a:t>
            </a:r>
          </a:p>
          <a:p>
            <a:pPr lvl="0"/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neutrons of the total number of particles falling in the cone is 45.7%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(22187/48539).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6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845" y="7041300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14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PP interactions at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 GeV</a:t>
            </a:r>
          </a:p>
        </p:txBody>
      </p:sp>
      <p:pic>
        <p:nvPicPr>
          <p:cNvPr id="49153" name="Рисунок 8">
            <a:extLst>
              <a:ext uri="{FF2B5EF4-FFF2-40B4-BE49-F238E27FC236}">
                <a16:creationId xmlns:a16="http://schemas.microsoft.com/office/drawing/2014/main" id="{0D45870D-932D-4001-BCCD-0A62CC83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1036637"/>
            <a:ext cx="8229600" cy="52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71E679F-D3C9-4843-ABD1-8B841A3A7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2" y="5875337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Всего в передний конус </a:t>
            </a:r>
            <a:r>
              <a:rPr kumimoji="0" lang="en-US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kumimoji="0" lang="en-US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0.01 попало 2059 частиц. Из них мезонов 475, нейтронов ~500, и протонов ~ 1070.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297DD83-F0D3-4AFC-85D6-D6CAE4F6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614647"/>
            <a:ext cx="88665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particles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falling into the cone </a:t>
            </a:r>
            <a:r>
              <a:rPr lang="en-US" altLang="ru-RU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ru-RU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ru-RU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ru-RU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0.01, 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momentum</a:t>
            </a:r>
            <a:r>
              <a:rPr lang="ru-RU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distributions in</a:t>
            </a:r>
            <a:r>
              <a:rPr lang="ru-RU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CMS</a:t>
            </a:r>
            <a:r>
              <a:rPr lang="ru-RU" altLang="ru-RU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800" b="1" dirty="0">
              <a:solidFill>
                <a:schemeClr val="tx1"/>
              </a:solidFill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8F868A-A6C4-48B3-9D6D-7ACC41ECCC89}"/>
              </a:ext>
            </a:extLst>
          </p:cNvPr>
          <p:cNvSpPr/>
          <p:nvPr/>
        </p:nvSpPr>
        <p:spPr>
          <a:xfrm>
            <a:off x="1980975" y="6456432"/>
            <a:ext cx="6450806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Forward cone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0.01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 2059 particles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475 mesons, 500 neutrons and 1070 protons.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1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912" y="7041300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15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DD interactions at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GeV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4E077-6EB7-4CB9-B6A1-C865173D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6" y="793897"/>
            <a:ext cx="8645488" cy="2223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B5F9B3-F653-4484-9354-1FB7A488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2" y="3984261"/>
            <a:ext cx="7286526" cy="205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845" y="7108155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16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DD- and PP-interactions, summary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C0FF9-EA17-4EB6-8723-6620A459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63"/>
          <a:stretch/>
        </p:blipFill>
        <p:spPr>
          <a:xfrm>
            <a:off x="794543" y="3856037"/>
            <a:ext cx="8620125" cy="1807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9412D-75F0-43EF-9DCE-0DCB98E8A7B4}"/>
              </a:ext>
            </a:extLst>
          </p:cNvPr>
          <p:cNvSpPr txBox="1"/>
          <p:nvPr/>
        </p:nvSpPr>
        <p:spPr>
          <a:xfrm>
            <a:off x="525381" y="5697043"/>
            <a:ext cx="9530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The study shows that the occupation of neutron detectors from 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particles coming directly from the interaction point is far from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 crucial  values.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D1FCB8-1B89-43B5-B503-55181DC6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39" b="52310"/>
          <a:stretch/>
        </p:blipFill>
        <p:spPr>
          <a:xfrm>
            <a:off x="794543" y="1265237"/>
            <a:ext cx="8620125" cy="1752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103CD-CAF8-4843-9E84-7496867DBEFA}"/>
              </a:ext>
            </a:extLst>
          </p:cNvPr>
          <p:cNvSpPr txBox="1"/>
          <p:nvPr/>
        </p:nvSpPr>
        <p:spPr>
          <a:xfrm>
            <a:off x="971903" y="820144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neutron fluxes in the region where the neutron detector is located for </a:t>
            </a:r>
            <a:r>
              <a:rPr lang="en-US" sz="1600" b="1" dirty="0">
                <a:solidFill>
                  <a:schemeClr val="tx1"/>
                </a:solidFill>
              </a:rPr>
              <a:t>dd-interactions.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C8767-D55C-4DD6-90DE-374EEA6F4260}"/>
              </a:ext>
            </a:extLst>
          </p:cNvPr>
          <p:cNvSpPr txBox="1"/>
          <p:nvPr/>
        </p:nvSpPr>
        <p:spPr>
          <a:xfrm>
            <a:off x="908584" y="3422429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neutron fluxes in the region where the neutron detector is located for </a:t>
            </a:r>
            <a:r>
              <a:rPr lang="en-US" sz="1600" b="1" dirty="0">
                <a:solidFill>
                  <a:schemeClr val="tx1"/>
                </a:solidFill>
              </a:rPr>
              <a:t>pp-interactions.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4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extLst>
              <a:ext uri="{FF2B5EF4-FFF2-40B4-BE49-F238E27FC236}">
                <a16:creationId xmlns:a16="http://schemas.microsoft.com/office/drawing/2014/main" id="{CB56E935-5A0C-4883-BC73-84E3D04A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5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23" name="Прямоугольник 6">
            <a:extLst>
              <a:ext uri="{FF2B5EF4-FFF2-40B4-BE49-F238E27FC236}">
                <a16:creationId xmlns:a16="http://schemas.microsoft.com/office/drawing/2014/main" id="{BB8F2C29-5A77-45DA-8C76-F209ED8C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31750"/>
            <a:ext cx="9764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0033CC"/>
                </a:solidFill>
              </a:rPr>
              <a:t>FTF model : basic assumptions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1121B-94B6-43B8-A417-19C1AFC4E3AD}"/>
              </a:ext>
            </a:extLst>
          </p:cNvPr>
          <p:cNvSpPr txBox="1"/>
          <p:nvPr/>
        </p:nvSpPr>
        <p:spPr>
          <a:xfrm>
            <a:off x="3541825" y="5342369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String mass distribution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015459-3997-4D65-98FD-34B54D8D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92" y="5742479"/>
            <a:ext cx="7355525" cy="839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153E42-A0B6-4DA4-AB33-EB05D85D5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" y="6636880"/>
            <a:ext cx="6407952" cy="415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7933D1-40DE-4ECF-B63E-4FB0F1C77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692" y="6688585"/>
            <a:ext cx="1006106" cy="3122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30E441-B7DF-4E4A-BD7D-7E1A5AF3BDCA}"/>
              </a:ext>
            </a:extLst>
          </p:cNvPr>
          <p:cNvSpPr/>
          <p:nvPr/>
        </p:nvSpPr>
        <p:spPr>
          <a:xfrm>
            <a:off x="1638300" y="2468412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B.Andersson et al. Nucl. Phys. B281 289 (1987)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B.Nilsson-Almquist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E.Stenlund</a:t>
            </a:r>
            <a:r>
              <a:rPr lang="en-US" dirty="0">
                <a:solidFill>
                  <a:schemeClr val="tx1"/>
                </a:solidFill>
              </a:rPr>
              <a:t>, Comp. Phys. Comm. 43 387 (1987).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DBE547-D51C-4FA6-AB62-D36928276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9" y="604531"/>
            <a:ext cx="4127935" cy="135457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A7A6E8-3743-4BCA-B36A-2C273E783397}"/>
              </a:ext>
            </a:extLst>
          </p:cNvPr>
          <p:cNvSpPr/>
          <p:nvPr/>
        </p:nvSpPr>
        <p:spPr>
          <a:xfrm>
            <a:off x="2068512" y="2062295"/>
            <a:ext cx="6451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Fig. 1: Processes of string's creations considered in the FTF model.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F3F982-64B4-4C65-8001-F3A626C95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5" y="3270390"/>
            <a:ext cx="4181553" cy="164205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B7336C-E141-45AB-B836-B479C461EE27}"/>
              </a:ext>
            </a:extLst>
          </p:cNvPr>
          <p:cNvSpPr/>
          <p:nvPr/>
        </p:nvSpPr>
        <p:spPr>
          <a:xfrm>
            <a:off x="2194719" y="4883869"/>
            <a:ext cx="5784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Fig. 2 Additional quark exchange processes in the FTF model.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>
            <a:extLst>
              <a:ext uri="{FF2B5EF4-FFF2-40B4-BE49-F238E27FC236}">
                <a16:creationId xmlns:a16="http://schemas.microsoft.com/office/drawing/2014/main" id="{B436C195-11B9-4D4A-8911-76E6EC05C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5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50" name="Прямоугольник 5">
            <a:extLst>
              <a:ext uri="{FF2B5EF4-FFF2-40B4-BE49-F238E27FC236}">
                <a16:creationId xmlns:a16="http://schemas.microsoft.com/office/drawing/2014/main" id="{E9392A44-9B3A-4D47-B33E-37C665DC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PP channel cross sections (tuning)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32EB56-9801-4CDF-BFCF-3F4C502EA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24" y="808037"/>
            <a:ext cx="3154075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A2C67-6942-48B9-98BC-A5AACCD81DBE}"/>
              </a:ext>
            </a:extLst>
          </p:cNvPr>
          <p:cNvSpPr txBox="1"/>
          <p:nvPr/>
        </p:nvSpPr>
        <p:spPr>
          <a:xfrm>
            <a:off x="7097712" y="3398837"/>
            <a:ext cx="2465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Energy dependency</a:t>
            </a:r>
          </a:p>
          <a:p>
            <a:r>
              <a:rPr lang="en-US" dirty="0">
                <a:solidFill>
                  <a:schemeClr val="tx1"/>
                </a:solidFill>
              </a:rPr>
              <a:t> of single diffraction</a:t>
            </a:r>
          </a:p>
          <a:p>
            <a:r>
              <a:rPr lang="en-US" dirty="0">
                <a:solidFill>
                  <a:schemeClr val="tx1"/>
                </a:solidFill>
              </a:rPr>
              <a:t>    cross section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F2DB8B-D861-4832-B3C2-B4B3607CF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4" y="592968"/>
            <a:ext cx="6864428" cy="615867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AA17AF-64EC-4870-AA46-18082A62D93D}"/>
              </a:ext>
            </a:extLst>
          </p:cNvPr>
          <p:cNvSpPr/>
          <p:nvPr/>
        </p:nvSpPr>
        <p:spPr>
          <a:xfrm>
            <a:off x="157084" y="6751638"/>
            <a:ext cx="9923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Fig. 3 Channel cross sections of pp interactions. Points are experimental data gathered in [CERN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HERA] where one can find exact references on experimental papers. Lines are FTF model calculations.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095BE349-C7A8-4F15-B557-6C7999326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608638"/>
            <a:ext cx="1841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b="1">
              <a:solidFill>
                <a:schemeClr val="accent2"/>
              </a:solidFill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001DF80C-6441-45C2-B9C3-B9509ADC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484188"/>
            <a:ext cx="3581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ct val="0"/>
              </a:spcAft>
            </a:pPr>
            <a:endParaRPr lang="en-US" altLang="ru-RU" sz="2200" b="1">
              <a:solidFill>
                <a:srgbClr val="000080"/>
              </a:solidFill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id="{0885E7AC-F6E4-4690-A7FC-22E59315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5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462C5766-3A61-49DD-A6C0-6B03AAE1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topological cross sections of PP interactions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9CB63-3065-499E-A4EA-33E6C947B246}"/>
              </a:ext>
            </a:extLst>
          </p:cNvPr>
          <p:cNvSpPr txBox="1"/>
          <p:nvPr/>
        </p:nvSpPr>
        <p:spPr>
          <a:xfrm>
            <a:off x="7055282" y="1361650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CERN-HERA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C079EE-4126-4C63-8DAB-07B09C69F790}"/>
              </a:ext>
            </a:extLst>
          </p:cNvPr>
          <p:cNvSpPr/>
          <p:nvPr/>
        </p:nvSpPr>
        <p:spPr>
          <a:xfrm>
            <a:off x="6679364" y="4933763"/>
            <a:ext cx="3315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M:.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Antinucci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et al.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Lett. al </a:t>
            </a:r>
          </a:p>
          <a:p>
            <a:r>
              <a:rPr lang="it-IT" sz="1600" dirty="0">
                <a:solidFill>
                  <a:schemeClr val="tx1"/>
                </a:solidFill>
                <a:latin typeface="+mn-lt"/>
              </a:rPr>
              <a:t>Nuovo Cim. V. 6, No 4, 121 (1973)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Marek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Gazdzicki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Dieter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Roehrich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Z. Phys. C 65, 215-223 (1995)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F7EF95-0CE2-4619-80C6-88223BFF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1" y="4352552"/>
            <a:ext cx="6348413" cy="248886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764A40-563F-4705-A5F0-1BE5ED772878}"/>
              </a:ext>
            </a:extLst>
          </p:cNvPr>
          <p:cNvSpPr/>
          <p:nvPr/>
        </p:nvSpPr>
        <p:spPr>
          <a:xfrm>
            <a:off x="417513" y="6892350"/>
            <a:ext cx="6072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Energy dependencies of Pi+ meson (a) and negative charged particles in pp (b) and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(c) interactions.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D801E9-B842-45E2-8EC6-85558E617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8" y="484188"/>
            <a:ext cx="6547719" cy="37955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ADF2B3-D4A8-45BF-9D7C-893420E9231A}"/>
              </a:ext>
            </a:extLst>
          </p:cNvPr>
          <p:cNvSpPr/>
          <p:nvPr/>
        </p:nvSpPr>
        <p:spPr>
          <a:xfrm>
            <a:off x="6467848" y="1913896"/>
            <a:ext cx="323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Topological cross sections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of pp interactions.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5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tx1"/>
                </a:solidFill>
              </a:rPr>
              <a:t>5</a:t>
            </a:r>
            <a:endParaRPr lang="en-US" altLang="ru-RU" sz="2400" b="1">
              <a:solidFill>
                <a:schemeClr val="tx1"/>
              </a:solidFill>
            </a:endParaRPr>
          </a:p>
        </p:txBody>
      </p:sp>
      <p:sp>
        <p:nvSpPr>
          <p:cNvPr id="14" name="Прямоугольник 5">
            <a:extLst>
              <a:ext uri="{FF2B5EF4-FFF2-40B4-BE49-F238E27FC236}">
                <a16:creationId xmlns:a16="http://schemas.microsoft.com/office/drawing/2014/main" id="{09AB317B-C445-4F68-8CEC-ABEEB9A1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production yields in PP interactions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5FCEC9-6B6A-4119-96D5-A10934325641}"/>
              </a:ext>
            </a:extLst>
          </p:cNvPr>
          <p:cNvSpPr/>
          <p:nvPr/>
        </p:nvSpPr>
        <p:spPr>
          <a:xfrm>
            <a:off x="6767092" y="4629183"/>
            <a:ext cx="33157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M:.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Antinucci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et al.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Lett. al </a:t>
            </a:r>
          </a:p>
          <a:p>
            <a:r>
              <a:rPr lang="it-IT" sz="1600" dirty="0">
                <a:solidFill>
                  <a:schemeClr val="tx1"/>
                </a:solidFill>
                <a:latin typeface="+mn-lt"/>
              </a:rPr>
              <a:t>Nuovo Cim. V. 6, No 4, 121 (1973)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Marek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Gazdzicki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Dieter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Roehrich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Z. Phys. C 65, 215-223 (1995)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Z. Phys. C 71, 55-63 (1996)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3E6A15-7BBF-4AE9-B6CF-F0311C6F7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3" y="605770"/>
            <a:ext cx="9628188" cy="267641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360986-D58E-4F2D-97F0-0D542F4D4497}"/>
              </a:ext>
            </a:extLst>
          </p:cNvPr>
          <p:cNvSpPr/>
          <p:nvPr/>
        </p:nvSpPr>
        <p:spPr>
          <a:xfrm>
            <a:off x="1001712" y="3292924"/>
            <a:ext cx="843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Energy dependencies of multiplicities of K+, K-, and K0s  mesons (a, b and c, respectively) 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                                                           in pp interactions.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D431C2-D8C4-4EBC-A9BF-65FD24C10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3" y="4078751"/>
            <a:ext cx="6527380" cy="267641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3D4A59-447E-4BA1-8829-D84BFC27AD46}"/>
              </a:ext>
            </a:extLst>
          </p:cNvPr>
          <p:cNvSpPr/>
          <p:nvPr/>
        </p:nvSpPr>
        <p:spPr>
          <a:xfrm>
            <a:off x="239713" y="6755165"/>
            <a:ext cx="652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Energy dependencies of multiplicities of proton, antiproton and  Lam- hyperons (a, b and c, respectively) in pp interactions.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61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6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A58032C1-D2DD-482B-8FAF-36ED24F3B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rapidity distributions in PP interactions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843446-1CB7-4DA7-AC85-FABC278A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592689"/>
            <a:ext cx="7391400" cy="5244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575F9C-2F73-49C9-A6C5-3626AB6E30C0}"/>
              </a:ext>
            </a:extLst>
          </p:cNvPr>
          <p:cNvSpPr txBox="1"/>
          <p:nvPr/>
        </p:nvSpPr>
        <p:spPr>
          <a:xfrm>
            <a:off x="797978" y="5947736"/>
            <a:ext cx="8613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Distributions of  Pi and K mesons, protons, and anti-protons, on rapidity in </a:t>
            </a:r>
          </a:p>
          <a:p>
            <a:r>
              <a:rPr lang="en-US" dirty="0">
                <a:solidFill>
                  <a:schemeClr val="tx1"/>
                </a:solidFill>
              </a:rPr>
              <a:t>the center-of-mass system of pp interactions at </a:t>
            </a:r>
            <a:r>
              <a:rPr lang="en-US" dirty="0" err="1">
                <a:solidFill>
                  <a:schemeClr val="tx1"/>
                </a:solidFill>
              </a:rPr>
              <a:t>Plab</a:t>
            </a:r>
            <a:r>
              <a:rPr lang="en-US" dirty="0">
                <a:solidFill>
                  <a:schemeClr val="tx1"/>
                </a:solidFill>
              </a:rPr>
              <a:t>= 20, 31, 40, 80, 158 </a:t>
            </a:r>
          </a:p>
          <a:p>
            <a:r>
              <a:rPr lang="en-US" dirty="0">
                <a:solidFill>
                  <a:schemeClr val="tx1"/>
                </a:solidFill>
              </a:rPr>
              <a:t>and 400 GeV/c. Points are experimental data [NA61] without statistical 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errors only. Curves are FTF model calculations.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9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61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7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922F1-5131-418C-A0E3-DFCEADB45809}"/>
              </a:ext>
            </a:extLst>
          </p:cNvPr>
          <p:cNvSpPr txBox="1"/>
          <p:nvPr/>
        </p:nvSpPr>
        <p:spPr>
          <a:xfrm>
            <a:off x="39680" y="69850"/>
            <a:ext cx="1000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Physics of Particles and Nuclei Letters, 2020, Vol. 17, No. 2, pp. 142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A086E8-F88C-4978-BA9D-B3BACD52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" y="731837"/>
            <a:ext cx="9890975" cy="164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53DC3-2691-4484-AC5F-4616CF194444}"/>
              </a:ext>
            </a:extLst>
          </p:cNvPr>
          <p:cNvSpPr txBox="1"/>
          <p:nvPr/>
        </p:nvSpPr>
        <p:spPr>
          <a:xfrm>
            <a:off x="423440" y="2656452"/>
            <a:ext cx="92337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 list of microscopic models on the </a:t>
            </a:r>
            <a:r>
              <a:rPr lang="en-US" sz="2200" dirty="0">
                <a:solidFill>
                  <a:srgbClr val="FF0000"/>
                </a:solidFill>
              </a:rPr>
              <a:t>market</a:t>
            </a:r>
            <a:r>
              <a:rPr lang="en-US" sz="2200" dirty="0">
                <a:solidFill>
                  <a:schemeClr val="tx1"/>
                </a:solidFill>
              </a:rPr>
              <a:t> includes </a:t>
            </a:r>
            <a:r>
              <a:rPr lang="en-US" sz="2200" dirty="0" err="1">
                <a:solidFill>
                  <a:schemeClr val="accent2"/>
                </a:solidFill>
              </a:rPr>
              <a:t>UrQMD</a:t>
            </a:r>
            <a:r>
              <a:rPr lang="en-US" sz="2200" dirty="0">
                <a:solidFill>
                  <a:schemeClr val="accent2"/>
                </a:solidFill>
              </a:rPr>
              <a:t> [23], EPOS [24], PHSD [25], and PHQMD [26] </a:t>
            </a:r>
            <a:r>
              <a:rPr lang="en-US" sz="2200" dirty="0">
                <a:solidFill>
                  <a:schemeClr val="tx1"/>
                </a:solidFill>
              </a:rPr>
              <a:t>generators. Despite of the fact that some models reproduce moderately well the energy dependence of hadron yields, </a:t>
            </a:r>
            <a:r>
              <a:rPr lang="en-US" sz="2200" dirty="0">
                <a:solidFill>
                  <a:srgbClr val="FF0000"/>
                </a:solidFill>
              </a:rPr>
              <a:t>none of the existing event generators can simultaneously describe total multiplicities, rapidity spectra, and transverse momentum distributions.</a:t>
            </a:r>
            <a:r>
              <a:rPr lang="en-US" sz="2200" dirty="0">
                <a:solidFill>
                  <a:schemeClr val="tx1"/>
                </a:solidFill>
              </a:rPr>
              <a:t> In order to overcome this challenge we suggest a simple particle generator to obtain realistic hadron phase space distributions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37B26-E4AA-4426-95E8-8FAE3BF19476}"/>
              </a:ext>
            </a:extLst>
          </p:cNvPr>
          <p:cNvSpPr txBox="1"/>
          <p:nvPr/>
        </p:nvSpPr>
        <p:spPr>
          <a:xfrm>
            <a:off x="145156" y="5270356"/>
            <a:ext cx="9785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generator provides &lt;n&gt; particles of a particular sort per event followed</a:t>
            </a:r>
          </a:p>
          <a:p>
            <a:r>
              <a:rPr lang="en-US" dirty="0">
                <a:solidFill>
                  <a:srgbClr val="0033CC"/>
                </a:solidFill>
              </a:rPr>
              <a:t>a predefined profile along rapidity (Gaussian for produced mesons or polynomial </a:t>
            </a:r>
          </a:p>
          <a:p>
            <a:r>
              <a:rPr lang="en-US" dirty="0">
                <a:solidFill>
                  <a:srgbClr val="0033CC"/>
                </a:solidFill>
              </a:rPr>
              <a:t>for p, </a:t>
            </a:r>
            <a:r>
              <a:rPr lang="el-GR" dirty="0">
                <a:solidFill>
                  <a:srgbClr val="0033CC"/>
                </a:solidFill>
              </a:rPr>
              <a:t>Λ</a:t>
            </a:r>
            <a:r>
              <a:rPr lang="en-US" dirty="0">
                <a:solidFill>
                  <a:srgbClr val="0033CC"/>
                </a:solidFill>
              </a:rPr>
              <a:t>) and thermally distributed along transverse momentum. The parameters &lt;n&gt;,</a:t>
            </a:r>
          </a:p>
          <a:p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l-GR" dirty="0">
                <a:solidFill>
                  <a:srgbClr val="0033CC"/>
                </a:solidFill>
              </a:rPr>
              <a:t>σ</a:t>
            </a:r>
            <a:r>
              <a:rPr lang="en-US" sz="1800" baseline="-25000" dirty="0">
                <a:solidFill>
                  <a:srgbClr val="0033CC"/>
                </a:solidFill>
              </a:rPr>
              <a:t>Gauss</a:t>
            </a:r>
            <a:r>
              <a:rPr lang="en-US" dirty="0">
                <a:solidFill>
                  <a:srgbClr val="0033CC"/>
                </a:solidFill>
              </a:rPr>
              <a:t>, and T (slope) are taken from parameterizations discussed in Sections 3, 4.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E985B-9279-4778-AD92-E47C3A508A15}"/>
              </a:ext>
            </a:extLst>
          </p:cNvPr>
          <p:cNvSpPr txBox="1"/>
          <p:nvPr/>
        </p:nvSpPr>
        <p:spPr>
          <a:xfrm>
            <a:off x="3668712" y="6745486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That is all !!!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5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61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8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0997CFDA-CF17-4D6B-8F12-C352E23F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Pt distributions in PP interactions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6C89-8E94-44A9-B95D-9964DF014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655955"/>
            <a:ext cx="6934200" cy="6721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F7FCD-19A7-4468-B7F8-8B7332A19B60}"/>
              </a:ext>
            </a:extLst>
          </p:cNvPr>
          <p:cNvSpPr txBox="1"/>
          <p:nvPr/>
        </p:nvSpPr>
        <p:spPr>
          <a:xfrm>
            <a:off x="7400699" y="731837"/>
            <a:ext cx="22044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Exp. data by</a:t>
            </a:r>
          </a:p>
          <a:p>
            <a:r>
              <a:rPr lang="en-US" sz="2400" dirty="0">
                <a:solidFill>
                  <a:schemeClr val="tx1"/>
                </a:solidFill>
              </a:rPr>
              <a:t>NA61/SHINE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Collaboration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 for Pi+-, K+-,</a:t>
            </a:r>
          </a:p>
          <a:p>
            <a:r>
              <a:rPr lang="en-US" sz="2400" dirty="0">
                <a:solidFill>
                  <a:schemeClr val="tx1"/>
                </a:solidFill>
              </a:rPr>
              <a:t> protons 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 antiprotons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Pt distributions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of particles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 with 0&lt; y &lt;0.2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F1716-0541-4B45-9845-18FE1E182E2E}"/>
              </a:ext>
            </a:extLst>
          </p:cNvPr>
          <p:cNvSpPr txBox="1"/>
          <p:nvPr/>
        </p:nvSpPr>
        <p:spPr>
          <a:xfrm>
            <a:off x="7631112" y="5364360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+ Data by</a:t>
            </a:r>
          </a:p>
          <a:p>
            <a:r>
              <a:rPr lang="en-US" sz="2400" dirty="0">
                <a:solidFill>
                  <a:schemeClr val="tx1"/>
                </a:solidFill>
              </a:rPr>
              <a:t>Phenix (RHIC)</a:t>
            </a:r>
          </a:p>
          <a:p>
            <a:r>
              <a:rPr lang="en-US" sz="2400" dirty="0">
                <a:solidFill>
                  <a:schemeClr val="tx1"/>
                </a:solidFill>
              </a:rPr>
              <a:t> collaboration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3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61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9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A0C36E-84CB-411B-9B91-CC37B4596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" y="984629"/>
            <a:ext cx="8338237" cy="35695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B6177-2890-4DE5-8EB5-4FB44146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6" y="4752684"/>
            <a:ext cx="8989454" cy="182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61B3AF-B0A0-468A-B102-349C5C1104F6}"/>
              </a:ext>
            </a:extLst>
          </p:cNvPr>
          <p:cNvSpPr txBox="1"/>
          <p:nvPr/>
        </p:nvSpPr>
        <p:spPr>
          <a:xfrm>
            <a:off x="3287712" y="6773560"/>
            <a:ext cx="390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Z. Phys. A 357, 107 (1997)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CB154-E2A3-44C6-B7E7-0BBF559978E0}"/>
              </a:ext>
            </a:extLst>
          </p:cNvPr>
          <p:cNvSpPr txBox="1"/>
          <p:nvPr/>
        </p:nvSpPr>
        <p:spPr>
          <a:xfrm>
            <a:off x="8723458" y="1646237"/>
            <a:ext cx="13837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 1     –     0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0.66 --  49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0.33 –   71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0      --  90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-0.33 – 109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-0.66 – 131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-1     --  180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6369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1263</Words>
  <Application>Microsoft Office PowerPoint</Application>
  <PresentationFormat>Произвольный</PresentationFormat>
  <Paragraphs>131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Uzhinskz</dc:creator>
  <cp:lastModifiedBy>Lenovo 78</cp:lastModifiedBy>
  <cp:revision>245</cp:revision>
  <cp:lastPrinted>1601-01-01T00:00:00Z</cp:lastPrinted>
  <dcterms:created xsi:type="dcterms:W3CDTF">2009-11-12T10:52:49Z</dcterms:created>
  <dcterms:modified xsi:type="dcterms:W3CDTF">2020-05-12T13:52:55Z</dcterms:modified>
</cp:coreProperties>
</file>