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923" r:id="rId2"/>
    <p:sldId id="1199" r:id="rId3"/>
    <p:sldId id="1191" r:id="rId4"/>
    <p:sldId id="1192" r:id="rId5"/>
    <p:sldId id="1193" r:id="rId6"/>
    <p:sldId id="1194" r:id="rId7"/>
    <p:sldId id="1195" r:id="rId8"/>
    <p:sldId id="1196" r:id="rId9"/>
    <p:sldId id="1200" r:id="rId10"/>
    <p:sldId id="10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0"/>
    <p:restoredTop sz="94656"/>
  </p:normalViewPr>
  <p:slideViewPr>
    <p:cSldViewPr snapToGrid="0" snapToObjects="1">
      <p:cViewPr varScale="1">
        <p:scale>
          <a:sx n="113" d="100"/>
          <a:sy n="113" d="100"/>
        </p:scale>
        <p:origin x="1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B3425-44DC-3F40-ABB1-9AEB9D853271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21E7D-9BA3-0C46-AEE1-A06D2CC3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42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5363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8235F4-F8AC-4BA7-9D84-766D50581417}" type="slidenum">
              <a:rPr lang="en-US" altLang="ru-RU"/>
              <a:pPr/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2266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6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0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4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94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1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67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75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6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4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6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2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27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A082C-24A7-B14F-94FF-866A6C77C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16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27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17B-8183-4E7A-98AC-12846F6965A4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01511" y="1987465"/>
            <a:ext cx="7360026" cy="461665"/>
          </a:xfrm>
          <a:prstGeom prst="rect">
            <a:avLst/>
          </a:prstGeom>
          <a:solidFill>
            <a:srgbClr val="EFFC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Organizational structure of the NICA project	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101" y="3553426"/>
            <a:ext cx="7933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0090"/>
                </a:solidFill>
              </a:rPr>
              <a:t>V. </a:t>
            </a:r>
            <a:r>
              <a:rPr lang="en-US" sz="2400" i="1" dirty="0" err="1">
                <a:solidFill>
                  <a:srgbClr val="000090"/>
                </a:solidFill>
              </a:rPr>
              <a:t>Kekelidze</a:t>
            </a:r>
            <a:endParaRPr lang="en-US" sz="2400" i="1" dirty="0">
              <a:solidFill>
                <a:srgbClr val="00009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101" y="236839"/>
            <a:ext cx="8369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“Anyone who wants truth is already terribly strong.”</a:t>
            </a:r>
          </a:p>
          <a:p>
            <a:pPr algn="r"/>
            <a:r>
              <a:rPr lang="en-GB" sz="20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Dostoevsky</a:t>
            </a:r>
            <a:endParaRPr lang="en-US" sz="2000" i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4607" y="4521200"/>
            <a:ext cx="6470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 Session of the NICA MAC, May 27-30, 2020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13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17B-8183-4E7A-98AC-12846F6965A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031892" y="2228671"/>
            <a:ext cx="277095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0090"/>
                </a:solidFill>
              </a:rPr>
              <a:t>Thank you </a:t>
            </a:r>
          </a:p>
          <a:p>
            <a:pPr algn="ctr"/>
            <a:r>
              <a:rPr lang="en-US" sz="3600" b="1" dirty="0">
                <a:solidFill>
                  <a:srgbClr val="000090"/>
                </a:solidFill>
              </a:rPr>
              <a:t>for attention</a:t>
            </a:r>
            <a:r>
              <a:rPr lang="ru-RU" sz="3600" b="1" dirty="0">
                <a:solidFill>
                  <a:srgbClr val="000090"/>
                </a:solidFill>
              </a:rPr>
              <a:t>!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4E63B-17AF-6449-9362-CCC13E69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27 May 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0F0321-08AA-AC4D-AA5B-79472395B4A1}"/>
              </a:ext>
            </a:extLst>
          </p:cNvPr>
          <p:cNvSpPr/>
          <p:nvPr/>
        </p:nvSpPr>
        <p:spPr>
          <a:xfrm>
            <a:off x="445206" y="267925"/>
            <a:ext cx="8281106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“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The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ability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to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raise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reasonable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questions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en-US" sz="2000" i="1" dirty="0">
              <a:solidFill>
                <a:srgbClr val="00206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is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already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important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and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necessary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sign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of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mind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and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insight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” </a:t>
            </a:r>
          </a:p>
          <a:p>
            <a:pPr algn="r">
              <a:spcAft>
                <a:spcPts val="1000"/>
              </a:spcAft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Kant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91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8" name="Gerade Verbindung 100">
            <a:extLst>
              <a:ext uri="{FF2B5EF4-FFF2-40B4-BE49-F238E27FC236}">
                <a16:creationId xmlns:a16="http://schemas.microsoft.com/office/drawing/2014/main" id="{F65F0838-9E57-A149-AE76-58753B811EC7}"/>
              </a:ext>
            </a:extLst>
          </p:cNvPr>
          <p:cNvCxnSpPr>
            <a:cxnSpLocks/>
          </p:cNvCxnSpPr>
          <p:nvPr/>
        </p:nvCxnSpPr>
        <p:spPr>
          <a:xfrm flipH="1">
            <a:off x="4759365" y="3962525"/>
            <a:ext cx="669670" cy="3979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00">
            <a:extLst>
              <a:ext uri="{FF2B5EF4-FFF2-40B4-BE49-F238E27FC236}">
                <a16:creationId xmlns:a16="http://schemas.microsoft.com/office/drawing/2014/main" id="{DA5359B3-2348-E447-95EE-81232DB4DFD8}"/>
              </a:ext>
            </a:extLst>
          </p:cNvPr>
          <p:cNvCxnSpPr>
            <a:cxnSpLocks/>
          </p:cNvCxnSpPr>
          <p:nvPr/>
        </p:nvCxnSpPr>
        <p:spPr>
          <a:xfrm flipH="1">
            <a:off x="4777806" y="4757784"/>
            <a:ext cx="669670" cy="3979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erade Verbindung 100">
            <a:extLst>
              <a:ext uri="{FF2B5EF4-FFF2-40B4-BE49-F238E27FC236}">
                <a16:creationId xmlns:a16="http://schemas.microsoft.com/office/drawing/2014/main" id="{76C8C743-E9C7-A34F-BC99-0C2742FDFF87}"/>
              </a:ext>
            </a:extLst>
          </p:cNvPr>
          <p:cNvCxnSpPr>
            <a:cxnSpLocks/>
          </p:cNvCxnSpPr>
          <p:nvPr/>
        </p:nvCxnSpPr>
        <p:spPr>
          <a:xfrm flipH="1">
            <a:off x="7010136" y="4181448"/>
            <a:ext cx="1411990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100">
            <a:extLst>
              <a:ext uri="{FF2B5EF4-FFF2-40B4-BE49-F238E27FC236}">
                <a16:creationId xmlns:a16="http://schemas.microsoft.com/office/drawing/2014/main" id="{9B54552A-8C7B-7441-A9E9-300D2C2998AE}"/>
              </a:ext>
            </a:extLst>
          </p:cNvPr>
          <p:cNvCxnSpPr>
            <a:cxnSpLocks/>
          </p:cNvCxnSpPr>
          <p:nvPr/>
        </p:nvCxnSpPr>
        <p:spPr>
          <a:xfrm flipH="1">
            <a:off x="732543" y="4669874"/>
            <a:ext cx="1066888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100">
            <a:extLst>
              <a:ext uri="{FF2B5EF4-FFF2-40B4-BE49-F238E27FC236}">
                <a16:creationId xmlns:a16="http://schemas.microsoft.com/office/drawing/2014/main" id="{941590DB-8F38-4048-BA2D-AD6C91661B6C}"/>
              </a:ext>
            </a:extLst>
          </p:cNvPr>
          <p:cNvCxnSpPr>
            <a:cxnSpLocks/>
          </p:cNvCxnSpPr>
          <p:nvPr/>
        </p:nvCxnSpPr>
        <p:spPr>
          <a:xfrm flipH="1">
            <a:off x="823185" y="3966464"/>
            <a:ext cx="964957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00">
            <a:extLst>
              <a:ext uri="{FF2B5EF4-FFF2-40B4-BE49-F238E27FC236}">
                <a16:creationId xmlns:a16="http://schemas.microsoft.com/office/drawing/2014/main" id="{4A8C533F-6D7D-2943-97B7-E9E6D3ABDF88}"/>
              </a:ext>
            </a:extLst>
          </p:cNvPr>
          <p:cNvCxnSpPr>
            <a:cxnSpLocks/>
          </p:cNvCxnSpPr>
          <p:nvPr/>
        </p:nvCxnSpPr>
        <p:spPr>
          <a:xfrm flipH="1">
            <a:off x="7091583" y="3551982"/>
            <a:ext cx="1411990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27">
            <a:extLst>
              <a:ext uri="{FF2B5EF4-FFF2-40B4-BE49-F238E27FC236}">
                <a16:creationId xmlns:a16="http://schemas.microsoft.com/office/drawing/2014/main" id="{EB5D6411-3A8B-C74E-8B7E-AC354B5DBE2D}"/>
              </a:ext>
            </a:extLst>
          </p:cNvPr>
          <p:cNvCxnSpPr>
            <a:cxnSpLocks/>
          </p:cNvCxnSpPr>
          <p:nvPr/>
        </p:nvCxnSpPr>
        <p:spPr>
          <a:xfrm>
            <a:off x="3634475" y="612596"/>
            <a:ext cx="0" cy="1646383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96">
            <a:extLst>
              <a:ext uri="{FF2B5EF4-FFF2-40B4-BE49-F238E27FC236}">
                <a16:creationId xmlns:a16="http://schemas.microsoft.com/office/drawing/2014/main" id="{36098750-74A4-394C-9A52-355AD28396C2}"/>
              </a:ext>
            </a:extLst>
          </p:cNvPr>
          <p:cNvCxnSpPr>
            <a:cxnSpLocks/>
          </p:cNvCxnSpPr>
          <p:nvPr/>
        </p:nvCxnSpPr>
        <p:spPr>
          <a:xfrm>
            <a:off x="5285204" y="3321901"/>
            <a:ext cx="54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6">
            <a:extLst>
              <a:ext uri="{FF2B5EF4-FFF2-40B4-BE49-F238E27FC236}">
                <a16:creationId xmlns:a16="http://schemas.microsoft.com/office/drawing/2014/main" id="{EAD64AAF-D785-D44F-97F8-01FE0CAFF5BF}"/>
              </a:ext>
            </a:extLst>
          </p:cNvPr>
          <p:cNvCxnSpPr>
            <a:cxnSpLocks/>
          </p:cNvCxnSpPr>
          <p:nvPr/>
        </p:nvCxnSpPr>
        <p:spPr>
          <a:xfrm>
            <a:off x="5285203" y="3780352"/>
            <a:ext cx="54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100">
            <a:extLst>
              <a:ext uri="{FF2B5EF4-FFF2-40B4-BE49-F238E27FC236}">
                <a16:creationId xmlns:a16="http://schemas.microsoft.com/office/drawing/2014/main" id="{8CDC9C69-4ABE-DB47-8C09-84BD70B4F06A}"/>
              </a:ext>
            </a:extLst>
          </p:cNvPr>
          <p:cNvCxnSpPr>
            <a:cxnSpLocks/>
          </p:cNvCxnSpPr>
          <p:nvPr/>
        </p:nvCxnSpPr>
        <p:spPr>
          <a:xfrm>
            <a:off x="2027016" y="3659354"/>
            <a:ext cx="7434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100">
            <a:extLst>
              <a:ext uri="{FF2B5EF4-FFF2-40B4-BE49-F238E27FC236}">
                <a16:creationId xmlns:a16="http://schemas.microsoft.com/office/drawing/2014/main" id="{20214C9F-8EA7-E641-B388-865893F62710}"/>
              </a:ext>
            </a:extLst>
          </p:cNvPr>
          <p:cNvCxnSpPr>
            <a:cxnSpLocks/>
          </p:cNvCxnSpPr>
          <p:nvPr/>
        </p:nvCxnSpPr>
        <p:spPr>
          <a:xfrm>
            <a:off x="2036844" y="3482270"/>
            <a:ext cx="6418" cy="5951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127">
            <a:extLst>
              <a:ext uri="{FF2B5EF4-FFF2-40B4-BE49-F238E27FC236}">
                <a16:creationId xmlns:a16="http://schemas.microsoft.com/office/drawing/2014/main" id="{BD9E6B8B-B789-DF40-9799-1AB7E6A38879}"/>
              </a:ext>
            </a:extLst>
          </p:cNvPr>
          <p:cNvCxnSpPr>
            <a:cxnSpLocks/>
          </p:cNvCxnSpPr>
          <p:nvPr/>
        </p:nvCxnSpPr>
        <p:spPr>
          <a:xfrm>
            <a:off x="775962" y="4180955"/>
            <a:ext cx="0" cy="1720829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7"/>
          <p:cNvCxnSpPr>
            <a:cxnSpLocks/>
          </p:cNvCxnSpPr>
          <p:nvPr/>
        </p:nvCxnSpPr>
        <p:spPr>
          <a:xfrm>
            <a:off x="7651269" y="2107409"/>
            <a:ext cx="15477" cy="3715501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96"/>
          <p:cNvCxnSpPr>
            <a:cxnSpLocks/>
          </p:cNvCxnSpPr>
          <p:nvPr/>
        </p:nvCxnSpPr>
        <p:spPr>
          <a:xfrm>
            <a:off x="4441325" y="874468"/>
            <a:ext cx="7056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22"/>
          <p:cNvCxnSpPr>
            <a:cxnSpLocks noChangeShapeType="1"/>
          </p:cNvCxnSpPr>
          <p:nvPr/>
        </p:nvCxnSpPr>
        <p:spPr bwMode="auto">
          <a:xfrm>
            <a:off x="3001198" y="920499"/>
            <a:ext cx="11452" cy="3883945"/>
          </a:xfrm>
          <a:prstGeom prst="line">
            <a:avLst/>
          </a:prstGeom>
          <a:noFill/>
          <a:ln w="25400">
            <a:solidFill>
              <a:srgbClr val="00009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07" name="Gerade Verbindung 127"/>
          <p:cNvCxnSpPr>
            <a:cxnSpLocks/>
          </p:cNvCxnSpPr>
          <p:nvPr/>
        </p:nvCxnSpPr>
        <p:spPr>
          <a:xfrm>
            <a:off x="3617082" y="4794053"/>
            <a:ext cx="1" cy="577433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127">
            <a:extLst>
              <a:ext uri="{FF2B5EF4-FFF2-40B4-BE49-F238E27FC236}">
                <a16:creationId xmlns:a16="http://schemas.microsoft.com/office/drawing/2014/main" id="{25AB405D-517A-1C42-A826-E5BDBFD04C43}"/>
              </a:ext>
            </a:extLst>
          </p:cNvPr>
          <p:cNvCxnSpPr>
            <a:cxnSpLocks/>
          </p:cNvCxnSpPr>
          <p:nvPr/>
        </p:nvCxnSpPr>
        <p:spPr>
          <a:xfrm>
            <a:off x="6510966" y="5249960"/>
            <a:ext cx="0" cy="386132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127"/>
          <p:cNvCxnSpPr>
            <a:cxnSpLocks/>
          </p:cNvCxnSpPr>
          <p:nvPr/>
        </p:nvCxnSpPr>
        <p:spPr>
          <a:xfrm>
            <a:off x="2389862" y="3428932"/>
            <a:ext cx="1136874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127"/>
          <p:cNvCxnSpPr>
            <a:cxnSpLocks/>
          </p:cNvCxnSpPr>
          <p:nvPr/>
        </p:nvCxnSpPr>
        <p:spPr>
          <a:xfrm flipH="1">
            <a:off x="2426044" y="4812849"/>
            <a:ext cx="4813" cy="686793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127">
            <a:extLst>
              <a:ext uri="{FF2B5EF4-FFF2-40B4-BE49-F238E27FC236}">
                <a16:creationId xmlns:a16="http://schemas.microsoft.com/office/drawing/2014/main" id="{6A654C7B-AFCD-4F48-894F-D1AF094CB716}"/>
              </a:ext>
            </a:extLst>
          </p:cNvPr>
          <p:cNvCxnSpPr>
            <a:cxnSpLocks/>
          </p:cNvCxnSpPr>
          <p:nvPr/>
        </p:nvCxnSpPr>
        <p:spPr>
          <a:xfrm flipH="1">
            <a:off x="2255764" y="3456604"/>
            <a:ext cx="10436" cy="1932408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127">
            <a:extLst>
              <a:ext uri="{FF2B5EF4-FFF2-40B4-BE49-F238E27FC236}">
                <a16:creationId xmlns:a16="http://schemas.microsoft.com/office/drawing/2014/main" id="{77085E3D-3B9A-5449-9CC1-98FFFC2290E7}"/>
              </a:ext>
            </a:extLst>
          </p:cNvPr>
          <p:cNvCxnSpPr>
            <a:cxnSpLocks/>
          </p:cNvCxnSpPr>
          <p:nvPr/>
        </p:nvCxnSpPr>
        <p:spPr>
          <a:xfrm>
            <a:off x="3833372" y="3375071"/>
            <a:ext cx="15976" cy="2218056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96"/>
          <p:cNvCxnSpPr>
            <a:cxnSpLocks/>
          </p:cNvCxnSpPr>
          <p:nvPr/>
        </p:nvCxnSpPr>
        <p:spPr>
          <a:xfrm>
            <a:off x="7028869" y="3483026"/>
            <a:ext cx="54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22">
            <a:extLst>
              <a:ext uri="{FF2B5EF4-FFF2-40B4-BE49-F238E27FC236}">
                <a16:creationId xmlns:a16="http://schemas.microsoft.com/office/drawing/2014/main" id="{DCE049B9-58D9-E547-8817-9B9BED944B3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66517" y="878533"/>
            <a:ext cx="17369" cy="4352036"/>
          </a:xfrm>
          <a:prstGeom prst="line">
            <a:avLst/>
          </a:prstGeom>
          <a:noFill/>
          <a:ln w="25400">
            <a:solidFill>
              <a:srgbClr val="00009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05" name="Gerade Verbindung 127"/>
          <p:cNvCxnSpPr>
            <a:cxnSpLocks/>
          </p:cNvCxnSpPr>
          <p:nvPr/>
        </p:nvCxnSpPr>
        <p:spPr>
          <a:xfrm>
            <a:off x="3855950" y="918034"/>
            <a:ext cx="0" cy="218282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27"/>
          <p:cNvCxnSpPr>
            <a:cxnSpLocks/>
          </p:cNvCxnSpPr>
          <p:nvPr/>
        </p:nvCxnSpPr>
        <p:spPr>
          <a:xfrm>
            <a:off x="5141012" y="5228975"/>
            <a:ext cx="0" cy="217289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00"/>
          <p:cNvCxnSpPr>
            <a:cxnSpLocks/>
          </p:cNvCxnSpPr>
          <p:nvPr/>
        </p:nvCxnSpPr>
        <p:spPr>
          <a:xfrm>
            <a:off x="4327101" y="2395798"/>
            <a:ext cx="11104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12"/>
          <p:cNvSpPr/>
          <p:nvPr/>
        </p:nvSpPr>
        <p:spPr>
          <a:xfrm>
            <a:off x="4320233" y="3075988"/>
            <a:ext cx="918254" cy="529575"/>
          </a:xfrm>
          <a:prstGeom prst="rect">
            <a:avLst/>
          </a:prstGeom>
          <a:solidFill>
            <a:srgbClr val="FFEEE4"/>
          </a:solidFill>
          <a:ln>
            <a:solidFill>
              <a:srgbClr val="00009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2778" tIns="2778" rIns="2778" bIns="33557" anchor="ctr"/>
          <a:lstStyle/>
          <a:p>
            <a:pPr algn="ctr" defTabSz="194461"/>
            <a:r>
              <a:rPr lang="en-US" altLang="ru-RU" sz="1600" i="1" dirty="0">
                <a:solidFill>
                  <a:srgbClr val="00009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Project </a:t>
            </a:r>
          </a:p>
          <a:p>
            <a:pPr algn="ctr" defTabSz="194461"/>
            <a:r>
              <a:rPr lang="en-US" altLang="ru-RU" sz="1600" i="1" dirty="0">
                <a:solidFill>
                  <a:srgbClr val="00009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office</a:t>
            </a:r>
            <a:endParaRPr lang="de-DE" altLang="ru-RU" sz="1600" i="1" dirty="0">
              <a:solidFill>
                <a:srgbClr val="000090"/>
              </a:solidFill>
              <a:latin typeface="Arial" panose="020B0604020202020204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1" name="Rechteck 27"/>
          <p:cNvSpPr/>
          <p:nvPr/>
        </p:nvSpPr>
        <p:spPr>
          <a:xfrm>
            <a:off x="3306354" y="5349171"/>
            <a:ext cx="1095343" cy="349411"/>
          </a:xfrm>
          <a:prstGeom prst="rect">
            <a:avLst/>
          </a:prstGeom>
          <a:solidFill>
            <a:srgbClr val="92D050"/>
          </a:solidFill>
          <a:ln>
            <a:solidFill>
              <a:srgbClr val="00009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572" tIns="3572" rIns="3572" bIns="33557" anchor="ctr"/>
          <a:lstStyle/>
          <a:p>
            <a:pPr algn="ctr" defTabSz="250022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ea typeface="MS PGothic" pitchFamily="34" charset="-128"/>
                <a:cs typeface="Arial" pitchFamily="34" charset="0"/>
              </a:rPr>
              <a:t>Machines</a:t>
            </a:r>
          </a:p>
        </p:txBody>
      </p:sp>
      <p:cxnSp>
        <p:nvCxnSpPr>
          <p:cNvPr id="16" name="Gerade Verbindung 96"/>
          <p:cNvCxnSpPr>
            <a:cxnSpLocks/>
          </p:cNvCxnSpPr>
          <p:nvPr/>
        </p:nvCxnSpPr>
        <p:spPr>
          <a:xfrm>
            <a:off x="7480428" y="3183929"/>
            <a:ext cx="54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13"/>
          <p:cNvCxnSpPr>
            <a:cxnSpLocks/>
          </p:cNvCxnSpPr>
          <p:nvPr/>
        </p:nvCxnSpPr>
        <p:spPr>
          <a:xfrm>
            <a:off x="1788142" y="3954233"/>
            <a:ext cx="0" cy="719941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8" name="Textfeld 150"/>
          <p:cNvSpPr txBox="1">
            <a:spLocks noChangeArrowheads="1"/>
          </p:cNvSpPr>
          <p:nvPr/>
        </p:nvSpPr>
        <p:spPr bwMode="auto">
          <a:xfrm>
            <a:off x="1597330" y="118959"/>
            <a:ext cx="5749860" cy="362304"/>
          </a:xfrm>
          <a:prstGeom prst="rect">
            <a:avLst/>
          </a:prstGeom>
          <a:solidFill>
            <a:srgbClr val="A0FFF6"/>
          </a:solidFill>
          <a:ln w="9525">
            <a:noFill/>
            <a:miter lim="800000"/>
            <a:headEnd/>
            <a:tailEnd/>
          </a:ln>
        </p:spPr>
        <p:txBody>
          <a:bodyPr wrap="square" tIns="27000" bIns="27000">
            <a:spAutoFit/>
          </a:bodyPr>
          <a:lstStyle/>
          <a:p>
            <a:pPr algn="ctr" eaLnBrk="1" hangingPunct="1"/>
            <a:r>
              <a:rPr lang="en-US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management and expertise structure</a:t>
            </a:r>
          </a:p>
        </p:txBody>
      </p:sp>
      <p:sp>
        <p:nvSpPr>
          <p:cNvPr id="34" name="Rechteck 15"/>
          <p:cNvSpPr/>
          <p:nvPr/>
        </p:nvSpPr>
        <p:spPr>
          <a:xfrm>
            <a:off x="4234170" y="2366503"/>
            <a:ext cx="1085459" cy="565353"/>
          </a:xfrm>
          <a:prstGeom prst="rect">
            <a:avLst/>
          </a:prstGeom>
          <a:solidFill>
            <a:srgbClr val="AAFFED"/>
          </a:solidFill>
          <a:ln>
            <a:solidFill>
              <a:srgbClr val="00009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572" tIns="3572" rIns="3572" bIns="33557" anchor="ctr"/>
          <a:lstStyle/>
          <a:p>
            <a:pPr algn="ctr" defTabSz="250022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ea typeface="MS PGothic" pitchFamily="34" charset="-128"/>
                <a:cs typeface="Arial" pitchFamily="34" charset="0"/>
              </a:rPr>
              <a:t>Project Leader</a:t>
            </a:r>
            <a:endParaRPr lang="ru-RU" altLang="ru-RU" sz="1600" b="1" dirty="0">
              <a:solidFill>
                <a:srgbClr val="000090"/>
              </a:solidFill>
              <a:latin typeface="Arial" panose="020B0604020202020204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5" name="Rechteck 30"/>
          <p:cNvSpPr/>
          <p:nvPr/>
        </p:nvSpPr>
        <p:spPr>
          <a:xfrm>
            <a:off x="7279169" y="5352038"/>
            <a:ext cx="1375798" cy="567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572" tIns="3572" rIns="3572" bIns="33557" anchor="ctr"/>
          <a:lstStyle/>
          <a:p>
            <a:pPr algn="ctr" defTabSz="250022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ea typeface="MS PGothic" pitchFamily="34" charset="-128"/>
                <a:cs typeface="Arial" pitchFamily="34" charset="0"/>
              </a:rPr>
              <a:t>Civil construction</a:t>
            </a:r>
            <a:endParaRPr lang="ru-RU" altLang="ru-RU" sz="1600" b="1" dirty="0">
              <a:solidFill>
                <a:srgbClr val="000090"/>
              </a:solidFill>
              <a:latin typeface="Arial" panose="020B0604020202020204" pitchFamily="34" charset="0"/>
              <a:ea typeface="MS PGothic" pitchFamily="34" charset="-128"/>
              <a:cs typeface="Arial" pitchFamily="34" charset="0"/>
            </a:endParaRPr>
          </a:p>
        </p:txBody>
      </p:sp>
      <p:cxnSp>
        <p:nvCxnSpPr>
          <p:cNvPr id="41" name="Gerade Verbindung 127"/>
          <p:cNvCxnSpPr>
            <a:cxnSpLocks/>
          </p:cNvCxnSpPr>
          <p:nvPr/>
        </p:nvCxnSpPr>
        <p:spPr>
          <a:xfrm>
            <a:off x="2757371" y="5226520"/>
            <a:ext cx="0" cy="1261721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100"/>
          <p:cNvCxnSpPr>
            <a:cxnSpLocks/>
          </p:cNvCxnSpPr>
          <p:nvPr/>
        </p:nvCxnSpPr>
        <p:spPr>
          <a:xfrm>
            <a:off x="2805218" y="4583862"/>
            <a:ext cx="7663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470669" y="5334134"/>
            <a:ext cx="13329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</a:t>
            </a:r>
          </a:p>
          <a:p>
            <a:pPr algn="ctr" eaLnBrk="1" hangingPunct="1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networking</a:t>
            </a:r>
          </a:p>
        </p:txBody>
      </p:sp>
      <p:sp>
        <p:nvSpPr>
          <p:cNvPr id="64" name="Rechteck 27"/>
          <p:cNvSpPr/>
          <p:nvPr/>
        </p:nvSpPr>
        <p:spPr>
          <a:xfrm>
            <a:off x="5870467" y="5347617"/>
            <a:ext cx="1332963" cy="5678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9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572" tIns="3572" rIns="3572" bIns="33557" anchor="ctr"/>
          <a:lstStyle/>
          <a:p>
            <a:pPr algn="ctr" defTabSz="250022"/>
            <a:r>
              <a:rPr lang="en-US" altLang="ru-RU" sz="1600" b="1" dirty="0">
                <a:solidFill>
                  <a:srgbClr val="00009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Engineering </a:t>
            </a:r>
          </a:p>
          <a:p>
            <a:pPr algn="ctr" defTabSz="250022"/>
            <a:r>
              <a:rPr lang="en-US" altLang="ru-RU" sz="1600" b="1" dirty="0" err="1">
                <a:solidFill>
                  <a:srgbClr val="00009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Infrastr</a:t>
            </a:r>
            <a:r>
              <a:rPr lang="en-US" altLang="ru-RU" sz="1600" b="1" dirty="0">
                <a:solidFill>
                  <a:srgbClr val="00009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  <a:endParaRPr lang="ru-RU" altLang="ru-RU" sz="1600" b="1" dirty="0">
              <a:solidFill>
                <a:srgbClr val="000090"/>
              </a:solidFill>
              <a:latin typeface="Arial" panose="020B0604020202020204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4384" name="Rectangle 1"/>
          <p:cNvSpPr>
            <a:spLocks noChangeArrowheads="1"/>
          </p:cNvSpPr>
          <p:nvPr/>
        </p:nvSpPr>
        <p:spPr bwMode="auto">
          <a:xfrm>
            <a:off x="4282104" y="613656"/>
            <a:ext cx="2118695" cy="34691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 tIns="54000">
            <a:spAutoFit/>
          </a:bodyPr>
          <a:lstStyle/>
          <a:p>
            <a:pPr algn="ctr">
              <a:spcAft>
                <a:spcPts val="75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Supervisory Board</a:t>
            </a:r>
          </a:p>
        </p:txBody>
      </p:sp>
      <p:sp>
        <p:nvSpPr>
          <p:cNvPr id="14385" name="Rectangle 21"/>
          <p:cNvSpPr>
            <a:spLocks noChangeArrowheads="1"/>
          </p:cNvSpPr>
          <p:nvPr/>
        </p:nvSpPr>
        <p:spPr bwMode="auto">
          <a:xfrm>
            <a:off x="3349127" y="1974043"/>
            <a:ext cx="2887474" cy="289310"/>
          </a:xfrm>
          <a:prstGeom prst="rect">
            <a:avLst/>
          </a:prstGeom>
          <a:solidFill>
            <a:srgbClr val="A0FFF6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27000" rIns="27000" anchor="ctr">
            <a:spAutoFit/>
          </a:bodyPr>
          <a:lstStyle/>
          <a:p>
            <a:pPr algn="ctr" defTabSz="250022">
              <a:lnSpc>
                <a:spcPct val="80000"/>
              </a:lnSpc>
              <a:spcBef>
                <a:spcPts val="450"/>
              </a:spcBef>
              <a:spcAft>
                <a:spcPct val="35000"/>
              </a:spcAft>
            </a:pPr>
            <a:r>
              <a:rPr lang="en-US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Committee</a:t>
            </a:r>
          </a:p>
        </p:txBody>
      </p:sp>
      <p:sp>
        <p:nvSpPr>
          <p:cNvPr id="14386" name="Rectangle 16384"/>
          <p:cNvSpPr>
            <a:spLocks noChangeArrowheads="1"/>
          </p:cNvSpPr>
          <p:nvPr/>
        </p:nvSpPr>
        <p:spPr bwMode="auto">
          <a:xfrm>
            <a:off x="6868728" y="2304487"/>
            <a:ext cx="1589565" cy="535531"/>
          </a:xfrm>
          <a:prstGeom prst="rect">
            <a:avLst/>
          </a:prstGeom>
          <a:solidFill>
            <a:srgbClr val="A0FFF6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250022">
              <a:lnSpc>
                <a:spcPct val="90000"/>
              </a:lnSpc>
              <a:spcAft>
                <a:spcPct val="35000"/>
              </a:spcAft>
            </a:pPr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Directorate</a:t>
            </a:r>
            <a:endParaRPr lang="ru-RU" altLang="ru-RU" sz="1600" b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7" name="Rectangle 16386"/>
          <p:cNvSpPr>
            <a:spLocks noChangeArrowheads="1"/>
          </p:cNvSpPr>
          <p:nvPr/>
        </p:nvSpPr>
        <p:spPr bwMode="auto">
          <a:xfrm>
            <a:off x="4269058" y="6281913"/>
            <a:ext cx="772712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RRB</a:t>
            </a:r>
            <a:endParaRPr lang="ru-RU" alt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8" name="TextBox 16389"/>
          <p:cNvSpPr txBox="1">
            <a:spLocks noChangeArrowheads="1"/>
          </p:cNvSpPr>
          <p:nvPr/>
        </p:nvSpPr>
        <p:spPr bwMode="auto">
          <a:xfrm>
            <a:off x="4102782" y="5971306"/>
            <a:ext cx="22295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0197" y="5161406"/>
            <a:ext cx="8973950" cy="1618567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02" name="TextBox 25"/>
          <p:cNvSpPr txBox="1">
            <a:spLocks noChangeArrowheads="1"/>
          </p:cNvSpPr>
          <p:nvPr/>
        </p:nvSpPr>
        <p:spPr bwMode="auto">
          <a:xfrm>
            <a:off x="7176642" y="6278027"/>
            <a:ext cx="1703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03" name="Rectangle 16387"/>
          <p:cNvSpPr>
            <a:spLocks noChangeArrowheads="1"/>
          </p:cNvSpPr>
          <p:nvPr/>
        </p:nvSpPr>
        <p:spPr bwMode="auto">
          <a:xfrm>
            <a:off x="5141012" y="6273883"/>
            <a:ext cx="1191344" cy="338554"/>
          </a:xfrm>
          <a:prstGeom prst="rect">
            <a:avLst/>
          </a:prstGeom>
          <a:solidFill>
            <a:srgbClr val="A0FFF6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 Boards</a:t>
            </a:r>
          </a:p>
        </p:txBody>
      </p:sp>
      <p:sp>
        <p:nvSpPr>
          <p:cNvPr id="14406" name="TextBox 64"/>
          <p:cNvSpPr txBox="1">
            <a:spLocks noChangeArrowheads="1"/>
          </p:cNvSpPr>
          <p:nvPr/>
        </p:nvSpPr>
        <p:spPr bwMode="auto">
          <a:xfrm>
            <a:off x="1826396" y="3276924"/>
            <a:ext cx="76304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DACs</a:t>
            </a:r>
          </a:p>
        </p:txBody>
      </p:sp>
      <p:sp>
        <p:nvSpPr>
          <p:cNvPr id="14408" name="TextBox 64"/>
          <p:cNvSpPr txBox="1">
            <a:spLocks noChangeArrowheads="1"/>
          </p:cNvSpPr>
          <p:nvPr/>
        </p:nvSpPr>
        <p:spPr bwMode="auto">
          <a:xfrm>
            <a:off x="3459002" y="3259655"/>
            <a:ext cx="714666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</a:p>
        </p:txBody>
      </p:sp>
      <p:sp>
        <p:nvSpPr>
          <p:cNvPr id="14410" name="TextBox 64"/>
          <p:cNvSpPr txBox="1">
            <a:spLocks noChangeArrowheads="1"/>
          </p:cNvSpPr>
          <p:nvPr/>
        </p:nvSpPr>
        <p:spPr bwMode="auto">
          <a:xfrm>
            <a:off x="2489915" y="1539629"/>
            <a:ext cx="1026382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JINR SC</a:t>
            </a:r>
          </a:p>
        </p:txBody>
      </p:sp>
      <p:sp>
        <p:nvSpPr>
          <p:cNvPr id="129" name="TextBox 23"/>
          <p:cNvSpPr txBox="1">
            <a:spLocks noChangeArrowheads="1"/>
          </p:cNvSpPr>
          <p:nvPr/>
        </p:nvSpPr>
        <p:spPr bwMode="auto">
          <a:xfrm>
            <a:off x="6034459" y="3355796"/>
            <a:ext cx="1533069" cy="584775"/>
          </a:xfrm>
          <a:prstGeom prst="rect">
            <a:avLst/>
          </a:prstGeom>
          <a:solidFill>
            <a:srgbClr val="FFEEE4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&amp; finance division</a:t>
            </a:r>
          </a:p>
        </p:txBody>
      </p:sp>
      <p:sp>
        <p:nvSpPr>
          <p:cNvPr id="130" name="TextBox 23"/>
          <p:cNvSpPr txBox="1">
            <a:spLocks noChangeArrowheads="1"/>
          </p:cNvSpPr>
          <p:nvPr/>
        </p:nvSpPr>
        <p:spPr bwMode="auto">
          <a:xfrm>
            <a:off x="7761956" y="4045249"/>
            <a:ext cx="1286400" cy="338554"/>
          </a:xfrm>
          <a:prstGeom prst="rect">
            <a:avLst/>
          </a:prstGeom>
          <a:solidFill>
            <a:srgbClr val="FFEEE4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office</a:t>
            </a:r>
          </a:p>
        </p:txBody>
      </p:sp>
      <p:sp>
        <p:nvSpPr>
          <p:cNvPr id="131" name="TextBox 23"/>
          <p:cNvSpPr txBox="1">
            <a:spLocks noChangeArrowheads="1"/>
          </p:cNvSpPr>
          <p:nvPr/>
        </p:nvSpPr>
        <p:spPr bwMode="auto">
          <a:xfrm>
            <a:off x="6034459" y="4036337"/>
            <a:ext cx="1511594" cy="338554"/>
          </a:xfrm>
          <a:prstGeom prst="rect">
            <a:avLst/>
          </a:prstGeom>
          <a:solidFill>
            <a:srgbClr val="FFEEE4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  <a:r>
              <a:rPr lang="ru-RU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ru-RU" sz="1600" i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TextBox 23"/>
          <p:cNvSpPr txBox="1">
            <a:spLocks noChangeArrowheads="1"/>
          </p:cNvSpPr>
          <p:nvPr/>
        </p:nvSpPr>
        <p:spPr bwMode="auto">
          <a:xfrm>
            <a:off x="7756236" y="3355796"/>
            <a:ext cx="1284172" cy="584775"/>
          </a:xfrm>
          <a:prstGeom prst="rect">
            <a:avLst/>
          </a:prstGeom>
          <a:solidFill>
            <a:srgbClr val="FFEEE4"/>
          </a:solidFill>
          <a:ln>
            <a:solidFill>
              <a:srgbClr val="002060"/>
            </a:solidFill>
          </a:ln>
        </p:spPr>
        <p:txBody>
          <a:bodyPr wrap="square" rIns="27000">
            <a:spAutoFit/>
          </a:bodyPr>
          <a:lstStyle/>
          <a:p>
            <a:pPr algn="ctr" eaLnBrk="1" hangingPunct="1"/>
            <a:r>
              <a:rPr lang="en-US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office</a:t>
            </a:r>
          </a:p>
        </p:txBody>
      </p:sp>
      <p:sp>
        <p:nvSpPr>
          <p:cNvPr id="16409" name="TextBox 23"/>
          <p:cNvSpPr txBox="1">
            <a:spLocks noChangeArrowheads="1"/>
          </p:cNvSpPr>
          <p:nvPr/>
        </p:nvSpPr>
        <p:spPr bwMode="auto">
          <a:xfrm>
            <a:off x="7024442" y="2937162"/>
            <a:ext cx="1225930" cy="338554"/>
          </a:xfrm>
          <a:prstGeom prst="rect">
            <a:avLst/>
          </a:prstGeom>
          <a:solidFill>
            <a:srgbClr val="FFEEE4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14395" name="TextBox 64"/>
          <p:cNvSpPr txBox="1">
            <a:spLocks noChangeArrowheads="1"/>
          </p:cNvSpPr>
          <p:nvPr/>
        </p:nvSpPr>
        <p:spPr bwMode="auto">
          <a:xfrm>
            <a:off x="2700534" y="3265099"/>
            <a:ext cx="641259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</a:t>
            </a:r>
          </a:p>
        </p:txBody>
      </p:sp>
      <p:cxnSp>
        <p:nvCxnSpPr>
          <p:cNvPr id="112" name="Gerade Verbindung 100"/>
          <p:cNvCxnSpPr>
            <a:cxnSpLocks/>
          </p:cNvCxnSpPr>
          <p:nvPr/>
        </p:nvCxnSpPr>
        <p:spPr>
          <a:xfrm>
            <a:off x="3235150" y="3684407"/>
            <a:ext cx="4846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C0D6EE7-ADB8-3448-87D7-596EA71FC95C}"/>
              </a:ext>
            </a:extLst>
          </p:cNvPr>
          <p:cNvSpPr/>
          <p:nvPr/>
        </p:nvSpPr>
        <p:spPr>
          <a:xfrm>
            <a:off x="2273885" y="587274"/>
            <a:ext cx="1672713" cy="364503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JINR CP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01A526-89DB-5344-ACDC-D73AE440C9BC}"/>
              </a:ext>
            </a:extLst>
          </p:cNvPr>
          <p:cNvSpPr txBox="1"/>
          <p:nvPr/>
        </p:nvSpPr>
        <p:spPr>
          <a:xfrm>
            <a:off x="258297" y="906745"/>
            <a:ext cx="1498868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stockholders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B826033-B2F5-7247-BAC8-B91DEE9E6DAF}"/>
              </a:ext>
            </a:extLst>
          </p:cNvPr>
          <p:cNvSpPr txBox="1"/>
          <p:nvPr/>
        </p:nvSpPr>
        <p:spPr>
          <a:xfrm>
            <a:off x="258298" y="1359821"/>
            <a:ext cx="1498868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6FA9EE8-E092-2046-B056-5CF73330167B}"/>
              </a:ext>
            </a:extLst>
          </p:cNvPr>
          <p:cNvSpPr txBox="1"/>
          <p:nvPr/>
        </p:nvSpPr>
        <p:spPr>
          <a:xfrm>
            <a:off x="269749" y="1751125"/>
            <a:ext cx="1506441" cy="338554"/>
          </a:xfrm>
          <a:prstGeom prst="rect">
            <a:avLst/>
          </a:prstGeom>
          <a:solidFill>
            <a:srgbClr val="A0FF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7095DB-4E2E-694A-B750-BBF7FD2FF969}"/>
              </a:ext>
            </a:extLst>
          </p:cNvPr>
          <p:cNvSpPr/>
          <p:nvPr/>
        </p:nvSpPr>
        <p:spPr>
          <a:xfrm>
            <a:off x="1563691" y="5985378"/>
            <a:ext cx="4908349" cy="73668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16389">
            <a:extLst>
              <a:ext uri="{FF2B5EF4-FFF2-40B4-BE49-F238E27FC236}">
                <a16:creationId xmlns:a16="http://schemas.microsoft.com/office/drawing/2014/main" id="{C08274C0-D0E5-1F41-AA40-7C6D4C598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73" y="5849423"/>
            <a:ext cx="1360253" cy="830997"/>
          </a:xfrm>
          <a:prstGeom prst="rect">
            <a:avLst/>
          </a:prstGeom>
          <a:solidFill>
            <a:srgbClr val="85DEFF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research</a:t>
            </a:r>
          </a:p>
          <a:p>
            <a:pPr algn="ctr" eaLnBrk="1" hangingPunct="1"/>
            <a:r>
              <a:rPr lang="en-US" altLang="ru-RU" sz="1600" b="1" dirty="0" err="1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</a:t>
            </a:r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53DD10C-246E-F543-BA3B-5EBCF30B91EA}"/>
              </a:ext>
            </a:extLst>
          </p:cNvPr>
          <p:cNvSpPr/>
          <p:nvPr/>
        </p:nvSpPr>
        <p:spPr>
          <a:xfrm>
            <a:off x="461642" y="3812187"/>
            <a:ext cx="627283" cy="376305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64">
            <a:extLst>
              <a:ext uri="{FF2B5EF4-FFF2-40B4-BE49-F238E27FC236}">
                <a16:creationId xmlns:a16="http://schemas.microsoft.com/office/drawing/2014/main" id="{36C0F094-C6B4-4549-8ABC-2E2B04FEB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458" y="4076942"/>
            <a:ext cx="534752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</a:t>
            </a:r>
          </a:p>
        </p:txBody>
      </p:sp>
      <p:sp>
        <p:nvSpPr>
          <p:cNvPr id="87" name="Rectangle 21">
            <a:extLst>
              <a:ext uri="{FF2B5EF4-FFF2-40B4-BE49-F238E27FC236}">
                <a16:creationId xmlns:a16="http://schemas.microsoft.com/office/drawing/2014/main" id="{295600BF-38E8-8E4F-8920-BD27288F0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90" y="4454205"/>
            <a:ext cx="1242525" cy="501378"/>
          </a:xfrm>
          <a:prstGeom prst="rect">
            <a:avLst/>
          </a:prstGeom>
          <a:solidFill>
            <a:srgbClr val="A0FFF6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27000" rIns="27000" anchor="ctr">
            <a:spAutoFit/>
          </a:bodyPr>
          <a:lstStyle/>
          <a:p>
            <a:pPr algn="ctr" defTabSz="250022">
              <a:lnSpc>
                <a:spcPct val="80000"/>
              </a:lnSpc>
            </a:pPr>
            <a:r>
              <a:rPr lang="en-US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</a:p>
          <a:p>
            <a:pPr algn="ctr" defTabSz="250022">
              <a:lnSpc>
                <a:spcPct val="80000"/>
              </a:lnSpc>
            </a:pPr>
            <a:r>
              <a:rPr lang="en-US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ru-RU" alt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93" name="TextBox 64"/>
          <p:cNvSpPr txBox="1">
            <a:spLocks noChangeArrowheads="1"/>
          </p:cNvSpPr>
          <p:nvPr/>
        </p:nvSpPr>
        <p:spPr bwMode="auto">
          <a:xfrm>
            <a:off x="3748601" y="1139431"/>
            <a:ext cx="2038608" cy="5847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Cost &amp; Schedule </a:t>
            </a:r>
          </a:p>
          <a:p>
            <a:pPr algn="ctr" eaLnBrk="1" hangingPunct="1"/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Review Committee</a:t>
            </a:r>
            <a:endParaRPr lang="en-GB" altLang="ru-RU" sz="1600" b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23">
            <a:extLst>
              <a:ext uri="{FF2B5EF4-FFF2-40B4-BE49-F238E27FC236}">
                <a16:creationId xmlns:a16="http://schemas.microsoft.com/office/drawing/2014/main" id="{D68CFF08-78E2-1943-BBF4-7C36BE241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004" y="4492982"/>
            <a:ext cx="1652569" cy="584775"/>
          </a:xfrm>
          <a:prstGeom prst="rect">
            <a:avLst/>
          </a:prstGeom>
          <a:solidFill>
            <a:srgbClr val="FFEEE4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Constr.</a:t>
            </a:r>
          </a:p>
          <a:p>
            <a:pPr algn="ctr" eaLnBrk="1" hangingPunct="1"/>
            <a:r>
              <a:rPr lang="en-US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77" name="TextBox 23">
            <a:extLst>
              <a:ext uri="{FF2B5EF4-FFF2-40B4-BE49-F238E27FC236}">
                <a16:creationId xmlns:a16="http://schemas.microsoft.com/office/drawing/2014/main" id="{15284C80-0FD9-714A-AD76-D0E4AE6C5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974" y="3720876"/>
            <a:ext cx="1064408" cy="584775"/>
          </a:xfrm>
          <a:prstGeom prst="rect">
            <a:avLst/>
          </a:prstGeom>
          <a:solidFill>
            <a:srgbClr val="FFEEE4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Engineer</a:t>
            </a:r>
            <a:r>
              <a:rPr lang="ru-RU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ru-RU" sz="1600" i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23">
            <a:extLst>
              <a:ext uri="{FF2B5EF4-FFF2-40B4-BE49-F238E27FC236}">
                <a16:creationId xmlns:a16="http://schemas.microsoft.com/office/drawing/2014/main" id="{B5FF3EA1-3509-524F-8374-AFE520BEF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858" y="4475761"/>
            <a:ext cx="1389440" cy="584775"/>
          </a:xfrm>
          <a:prstGeom prst="rect">
            <a:avLst/>
          </a:prstGeom>
          <a:solidFill>
            <a:srgbClr val="FFEEE4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i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Heads of Lab. services</a:t>
            </a:r>
          </a:p>
        </p:txBody>
      </p:sp>
      <p:cxnSp>
        <p:nvCxnSpPr>
          <p:cNvPr id="143" name="Gerade Verbindung 106">
            <a:extLst>
              <a:ext uri="{FF2B5EF4-FFF2-40B4-BE49-F238E27FC236}">
                <a16:creationId xmlns:a16="http://schemas.microsoft.com/office/drawing/2014/main" id="{5C12C46D-3231-114F-9E65-0185038CA41F}"/>
              </a:ext>
            </a:extLst>
          </p:cNvPr>
          <p:cNvCxnSpPr>
            <a:cxnSpLocks/>
          </p:cNvCxnSpPr>
          <p:nvPr/>
        </p:nvCxnSpPr>
        <p:spPr>
          <a:xfrm flipH="1">
            <a:off x="788389" y="5230569"/>
            <a:ext cx="6893635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27">
            <a:extLst>
              <a:ext uri="{FF2B5EF4-FFF2-40B4-BE49-F238E27FC236}">
                <a16:creationId xmlns:a16="http://schemas.microsoft.com/office/drawing/2014/main" id="{9FBC93FF-B629-9347-B14E-2449E7B74D76}"/>
              </a:ext>
            </a:extLst>
          </p:cNvPr>
          <p:cNvCxnSpPr>
            <a:cxnSpLocks/>
          </p:cNvCxnSpPr>
          <p:nvPr/>
        </p:nvCxnSpPr>
        <p:spPr>
          <a:xfrm>
            <a:off x="5944452" y="874468"/>
            <a:ext cx="0" cy="1110606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00">
            <a:extLst>
              <a:ext uri="{FF2B5EF4-FFF2-40B4-BE49-F238E27FC236}">
                <a16:creationId xmlns:a16="http://schemas.microsoft.com/office/drawing/2014/main" id="{73B7B7FE-F0DD-8840-89C4-CC5ED1740F1A}"/>
              </a:ext>
            </a:extLst>
          </p:cNvPr>
          <p:cNvCxnSpPr>
            <a:cxnSpLocks/>
          </p:cNvCxnSpPr>
          <p:nvPr/>
        </p:nvCxnSpPr>
        <p:spPr>
          <a:xfrm flipH="1">
            <a:off x="2027016" y="6102109"/>
            <a:ext cx="1411990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24"/>
          <p:cNvSpPr/>
          <p:nvPr/>
        </p:nvSpPr>
        <p:spPr>
          <a:xfrm>
            <a:off x="2022285" y="5348974"/>
            <a:ext cx="1207918" cy="349411"/>
          </a:xfrm>
          <a:prstGeom prst="rect">
            <a:avLst/>
          </a:prstGeom>
          <a:solidFill>
            <a:srgbClr val="C7F4EA"/>
          </a:solidFill>
          <a:ln>
            <a:solidFill>
              <a:srgbClr val="00009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572" tIns="3572" rIns="3572" bIns="33557" anchor="ctr"/>
          <a:lstStyle/>
          <a:p>
            <a:pPr algn="ctr" defTabSz="250022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ea typeface="MS PGothic" pitchFamily="34" charset="-128"/>
                <a:cs typeface="Arial" pitchFamily="34" charset="0"/>
              </a:rPr>
              <a:t>Detectors</a:t>
            </a:r>
            <a:endParaRPr lang="en-GB" altLang="ru-RU" sz="1600" b="1" dirty="0">
              <a:solidFill>
                <a:srgbClr val="000090"/>
              </a:solidFill>
              <a:latin typeface="Arial" panose="020B0604020202020204" pitchFamily="34" charset="0"/>
              <a:ea typeface="MS PGothic" pitchFamily="34" charset="-128"/>
              <a:cs typeface="Arial" pitchFamily="34" charset="0"/>
            </a:endParaRPr>
          </a:p>
        </p:txBody>
      </p:sp>
      <p:cxnSp>
        <p:nvCxnSpPr>
          <p:cNvPr id="153" name="Gerade Verbindung 100">
            <a:extLst>
              <a:ext uri="{FF2B5EF4-FFF2-40B4-BE49-F238E27FC236}">
                <a16:creationId xmlns:a16="http://schemas.microsoft.com/office/drawing/2014/main" id="{DE9AB81A-C75B-684E-9323-3507783A7449}"/>
              </a:ext>
            </a:extLst>
          </p:cNvPr>
          <p:cNvCxnSpPr>
            <a:cxnSpLocks/>
          </p:cNvCxnSpPr>
          <p:nvPr/>
        </p:nvCxnSpPr>
        <p:spPr>
          <a:xfrm flipH="1">
            <a:off x="2413252" y="4801660"/>
            <a:ext cx="1187356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00">
            <a:extLst>
              <a:ext uri="{FF2B5EF4-FFF2-40B4-BE49-F238E27FC236}">
                <a16:creationId xmlns:a16="http://schemas.microsoft.com/office/drawing/2014/main" id="{2419D59C-1106-A049-B17E-3CD895552FD3}"/>
              </a:ext>
            </a:extLst>
          </p:cNvPr>
          <p:cNvCxnSpPr>
            <a:cxnSpLocks/>
          </p:cNvCxnSpPr>
          <p:nvPr/>
        </p:nvCxnSpPr>
        <p:spPr>
          <a:xfrm flipH="1">
            <a:off x="6243992" y="2096120"/>
            <a:ext cx="1409245" cy="0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27">
            <a:extLst>
              <a:ext uri="{FF2B5EF4-FFF2-40B4-BE49-F238E27FC236}">
                <a16:creationId xmlns:a16="http://schemas.microsoft.com/office/drawing/2014/main" id="{D52F9964-23C7-E642-A288-13A556484664}"/>
              </a:ext>
            </a:extLst>
          </p:cNvPr>
          <p:cNvCxnSpPr>
            <a:cxnSpLocks/>
          </p:cNvCxnSpPr>
          <p:nvPr/>
        </p:nvCxnSpPr>
        <p:spPr>
          <a:xfrm>
            <a:off x="3439006" y="6102109"/>
            <a:ext cx="0" cy="386132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27">
            <a:extLst>
              <a:ext uri="{FF2B5EF4-FFF2-40B4-BE49-F238E27FC236}">
                <a16:creationId xmlns:a16="http://schemas.microsoft.com/office/drawing/2014/main" id="{610852D9-F598-AA4F-B619-C311591F59A7}"/>
              </a:ext>
            </a:extLst>
          </p:cNvPr>
          <p:cNvCxnSpPr>
            <a:cxnSpLocks/>
          </p:cNvCxnSpPr>
          <p:nvPr/>
        </p:nvCxnSpPr>
        <p:spPr>
          <a:xfrm>
            <a:off x="2024703" y="6102109"/>
            <a:ext cx="0" cy="386132"/>
          </a:xfrm>
          <a:prstGeom prst="line">
            <a:avLst/>
          </a:prstGeom>
          <a:ln w="254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33"/>
          <p:cNvSpPr/>
          <p:nvPr/>
        </p:nvSpPr>
        <p:spPr>
          <a:xfrm>
            <a:off x="1634535" y="6264274"/>
            <a:ext cx="735180" cy="391780"/>
          </a:xfrm>
          <a:prstGeom prst="rect">
            <a:avLst/>
          </a:prstGeom>
          <a:solidFill>
            <a:srgbClr val="C7F4EA"/>
          </a:solidFill>
          <a:ln>
            <a:solidFill>
              <a:srgbClr val="00009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572" tIns="3572" rIns="3572" bIns="33557" anchor="ctr"/>
          <a:lstStyle/>
          <a:p>
            <a:pPr algn="ctr" defTabSz="250022"/>
            <a:r>
              <a:rPr lang="de-DE" altLang="ru-RU" sz="1600" b="1" dirty="0">
                <a:solidFill>
                  <a:srgbClr val="000090"/>
                </a:solidFill>
                <a:latin typeface="Arial" panose="020B0604020202020204" pitchFamily="34" charset="0"/>
                <a:ea typeface="MS PGothic" pitchFamily="34" charset="-128"/>
                <a:cs typeface="Arial" pitchFamily="34" charset="0"/>
              </a:rPr>
              <a:t>BM</a:t>
            </a:r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ea typeface="MS PGothic" pitchFamily="34" charset="-128"/>
                <a:cs typeface="Arial" pitchFamily="34" charset="0"/>
              </a:rPr>
              <a:t>@N</a:t>
            </a:r>
          </a:p>
        </p:txBody>
      </p:sp>
      <p:sp>
        <p:nvSpPr>
          <p:cNvPr id="43" name="Rechteck 36"/>
          <p:cNvSpPr/>
          <p:nvPr/>
        </p:nvSpPr>
        <p:spPr>
          <a:xfrm>
            <a:off x="2478626" y="6264594"/>
            <a:ext cx="595891" cy="368562"/>
          </a:xfrm>
          <a:prstGeom prst="rect">
            <a:avLst/>
          </a:prstGeom>
          <a:solidFill>
            <a:srgbClr val="C7F4EA"/>
          </a:solidFill>
          <a:ln>
            <a:solidFill>
              <a:srgbClr val="00009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572" tIns="3572" rIns="3572" bIns="33557" anchor="ctr"/>
          <a:lstStyle/>
          <a:p>
            <a:pPr algn="ctr" defTabSz="250022"/>
            <a:r>
              <a:rPr lang="en-US" altLang="ru-RU" sz="1600" b="1" dirty="0">
                <a:solidFill>
                  <a:srgbClr val="000090"/>
                </a:solidFill>
                <a:latin typeface="Arial" panose="020B0604020202020204" pitchFamily="34" charset="0"/>
                <a:ea typeface="MS PGothic" pitchFamily="34" charset="-128"/>
                <a:cs typeface="Arial" pitchFamily="34" charset="0"/>
              </a:rPr>
              <a:t>MPD</a:t>
            </a:r>
            <a:endParaRPr lang="ru-RU" altLang="ru-RU" sz="1600" b="1" dirty="0">
              <a:solidFill>
                <a:srgbClr val="000090"/>
              </a:solidFill>
              <a:latin typeface="Arial" panose="020B0604020202020204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44" name="Rechteck 39"/>
          <p:cNvSpPr/>
          <p:nvPr/>
        </p:nvSpPr>
        <p:spPr>
          <a:xfrm>
            <a:off x="3181675" y="6268567"/>
            <a:ext cx="606541" cy="368562"/>
          </a:xfrm>
          <a:prstGeom prst="rect">
            <a:avLst/>
          </a:prstGeom>
          <a:solidFill>
            <a:srgbClr val="C7F4EA"/>
          </a:solidFill>
          <a:ln>
            <a:solidFill>
              <a:srgbClr val="00009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572" tIns="3572" rIns="3572" bIns="33557" anchor="ctr"/>
          <a:lstStyle>
            <a:lvl1pPr defTabSz="4000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000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000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000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000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de-DE" altLang="ru-RU" sz="1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SPD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5DB5EC9-98A4-BC45-AAF6-B7E06FE80351}"/>
              </a:ext>
            </a:extLst>
          </p:cNvPr>
          <p:cNvSpPr/>
          <p:nvPr/>
        </p:nvSpPr>
        <p:spPr>
          <a:xfrm>
            <a:off x="3680227" y="1085242"/>
            <a:ext cx="2190232" cy="6872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53BCA480-F77D-094F-AE72-00D8F12C9D9C}"/>
              </a:ext>
            </a:extLst>
          </p:cNvPr>
          <p:cNvSpPr/>
          <p:nvPr/>
        </p:nvSpPr>
        <p:spPr>
          <a:xfrm>
            <a:off x="87139" y="3716348"/>
            <a:ext cx="2037330" cy="1330969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A45A809-C230-A344-9480-2661249D14EC}"/>
              </a:ext>
            </a:extLst>
          </p:cNvPr>
          <p:cNvGrpSpPr/>
          <p:nvPr/>
        </p:nvGrpSpPr>
        <p:grpSpPr>
          <a:xfrm>
            <a:off x="4242401" y="3015504"/>
            <a:ext cx="2089954" cy="2059210"/>
            <a:chOff x="4242401" y="3015504"/>
            <a:chExt cx="2089954" cy="205921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E19E8B4E-271B-6541-BF0C-37973045A633}"/>
                </a:ext>
              </a:extLst>
            </p:cNvPr>
            <p:cNvSpPr/>
            <p:nvPr/>
          </p:nvSpPr>
          <p:spPr>
            <a:xfrm>
              <a:off x="4242401" y="3015504"/>
              <a:ext cx="1042802" cy="636871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  <a:endParaRPr lang="ru-RU" dirty="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B9451F4-0CB2-FB48-A996-6C514CFB5741}"/>
                </a:ext>
              </a:extLst>
            </p:cNvPr>
            <p:cNvSpPr/>
            <p:nvPr/>
          </p:nvSpPr>
          <p:spPr>
            <a:xfrm>
              <a:off x="4869227" y="3675665"/>
              <a:ext cx="1149953" cy="667339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  <a:endParaRPr lang="ru-RU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B10B573-EFCA-5944-A4D2-5E5101A8D7CD}"/>
                </a:ext>
              </a:extLst>
            </p:cNvPr>
            <p:cNvSpPr/>
            <p:nvPr/>
          </p:nvSpPr>
          <p:spPr>
            <a:xfrm>
              <a:off x="4887770" y="4437843"/>
              <a:ext cx="1444585" cy="636871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  <a:endParaRPr lang="ru-RU" dirty="0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860E4-F1DF-F943-B818-21058932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ED977-F3F5-5944-9FE2-82D14DA6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2C148-EB52-C442-A7EE-30854506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92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/>
      <p:bldP spid="1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C7F0B-5972-964D-9146-B620A3AC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95697"/>
            <a:ext cx="2133600" cy="476251"/>
          </a:xfrm>
        </p:spPr>
        <p:txBody>
          <a:bodyPr anchor="b"/>
          <a:lstStyle/>
          <a:p>
            <a:pPr>
              <a:defRPr/>
            </a:pPr>
            <a:r>
              <a:rPr lang="ru-RU"/>
              <a:t>27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D9A84-6CA0-2C45-950F-68B24A9F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95697"/>
            <a:ext cx="2895600" cy="476251"/>
          </a:xfrm>
        </p:spPr>
        <p:txBody>
          <a:bodyPr anchor="b"/>
          <a:lstStyle/>
          <a:p>
            <a:pPr>
              <a:defRPr/>
            </a:pPr>
            <a:r>
              <a:rPr lang="uk-UA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3E653-7B8C-8442-94FB-EF05677F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95697"/>
            <a:ext cx="2133600" cy="476251"/>
          </a:xfrm>
        </p:spPr>
        <p:txBody>
          <a:bodyPr anchor="b"/>
          <a:lstStyle/>
          <a:p>
            <a:fld id="{4480217B-8183-4E7A-98AC-12846F6965A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897CC1-6B29-114B-AAE8-E2F7E1B4D6F6}"/>
              </a:ext>
            </a:extLst>
          </p:cNvPr>
          <p:cNvSpPr/>
          <p:nvPr/>
        </p:nvSpPr>
        <p:spPr>
          <a:xfrm>
            <a:off x="568569" y="3332525"/>
            <a:ext cx="80068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buFont typeface="+mj-lt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Fernando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Ferroni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(INFN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Italy) - chair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;</a:t>
            </a:r>
            <a:endParaRPr lang="en-US" sz="2000" i="1" dirty="0">
              <a:solidFill>
                <a:srgbClr val="00206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Frederick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Bordry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(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CERN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);</a:t>
            </a:r>
            <a:endParaRPr lang="en-US" sz="2000" i="1" dirty="0">
              <a:solidFill>
                <a:srgbClr val="00206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Luisa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Cifarelli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University of Bologna, Italy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sz="2000" i="1" dirty="0">
              <a:solidFill>
                <a:srgbClr val="00206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Joachim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Mnich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(DESY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Germany)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;</a:t>
            </a:r>
            <a:endParaRPr lang="en-US" sz="2000" i="1" dirty="0">
              <a:solidFill>
                <a:srgbClr val="00206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Latchezar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Kostov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BNRA, Bulgaria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;</a:t>
            </a:r>
          </a:p>
          <a:p>
            <a:pPr marL="342891" indent="-342891">
              <a:buFont typeface="+mj-lt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Eliezer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Rabinovici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(</a:t>
            </a:r>
            <a:r>
              <a:rPr lang="en-US" sz="2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Racah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Institute of Physics Hebrew University of Jerusalem, Israel)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;</a:t>
            </a:r>
            <a:endParaRPr lang="en-US" sz="2000" b="1" i="1" dirty="0">
              <a:solidFill>
                <a:srgbClr val="00206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891" indent="-342891">
              <a:spcAft>
                <a:spcPts val="1000"/>
              </a:spcAft>
              <a:buFont typeface="+mj-lt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Leonid Kravchuk 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INR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RAS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Russia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6162A9-09AC-E14D-B1C8-86930C6CC9A3}"/>
              </a:ext>
            </a:extLst>
          </p:cNvPr>
          <p:cNvSpPr/>
          <p:nvPr/>
        </p:nvSpPr>
        <p:spPr>
          <a:xfrm>
            <a:off x="628391" y="126918"/>
            <a:ext cx="8058409" cy="2308324"/>
          </a:xfrm>
          <a:prstGeom prst="rect">
            <a:avLst/>
          </a:prstGeom>
          <a:solidFill>
            <a:srgbClr val="A0FFF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decision of </a:t>
            </a:r>
          </a:p>
          <a:p>
            <a:pPr algn="ctr"/>
            <a:r>
              <a:rPr lang="en-US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Supervisory Board of the </a:t>
            </a:r>
          </a:p>
          <a:p>
            <a:pPr algn="ctr"/>
            <a:r>
              <a:rPr lang="en-US" altLang="ru-RU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megasciens</a:t>
            </a:r>
            <a:r>
              <a:rPr lang="en-US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 “NICA Complex</a:t>
            </a:r>
            <a:r>
              <a:rPr lang="en-US" alt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en-US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IV session on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			</a:t>
            </a:r>
            <a:endParaRPr lang="en-US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and Schedule Review Committee</a:t>
            </a:r>
          </a:p>
          <a:p>
            <a:pPr algn="ctr"/>
            <a:r>
              <a:rPr lang="en-US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Composition was approved</a:t>
            </a:r>
          </a:p>
        </p:txBody>
      </p:sp>
    </p:spTree>
    <p:extLst>
      <p:ext uri="{BB962C8B-B14F-4D97-AF65-F5344CB8AC3E}">
        <p14:creationId xmlns:p14="http://schemas.microsoft.com/office/powerpoint/2010/main" val="383570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0FF04-FC9D-B045-8841-3E61143B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03243"/>
            <a:ext cx="2057400" cy="365125"/>
          </a:xfrm>
        </p:spPr>
        <p:txBody>
          <a:bodyPr anchor="b"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2CE74-5C6D-3C4C-A645-FCC47B1B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03243"/>
            <a:ext cx="3086100" cy="365125"/>
          </a:xfrm>
        </p:spPr>
        <p:txBody>
          <a:bodyPr anchor="b"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0CD6-91D8-6E46-9134-7D8C39D9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03243"/>
            <a:ext cx="2057400" cy="365125"/>
          </a:xfrm>
        </p:spPr>
        <p:txBody>
          <a:bodyPr anchor="b"/>
          <a:lstStyle/>
          <a:p>
            <a:fld id="{8D9A082C-24A7-B14F-94FF-866A6C77CC08}" type="slidenum">
              <a:rPr lang="ru-RU" smtClean="0"/>
              <a:t>4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6F1B5-3D18-AE49-A5FB-D0A8520D13F3}"/>
              </a:ext>
            </a:extLst>
          </p:cNvPr>
          <p:cNvSpPr/>
          <p:nvPr/>
        </p:nvSpPr>
        <p:spPr>
          <a:xfrm>
            <a:off x="304798" y="-14476519"/>
            <a:ext cx="8839201" cy="6281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meeting of the NICA Cost and Schedule Review Committee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24 - 26 February 2020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24 February 2020                                                         LHEP, Building 215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09.00 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to the NICA site 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Dmitry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Peshekhonov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Victor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Matveev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NICA Project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Vladimir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Kekelidze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Accelerator complex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Igor 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Meshkov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14.30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Infrastructure: civil construction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Dudarev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Infrastructure: engineering systems 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Nikolay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Agapov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 Purpose Detector (MPD)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Viacheslav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Golovatyuk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Baryonic Matter at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Nuclotron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Mikhail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Kapishin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Spin Physics Detector (SPD)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Alexey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Guskov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Computing infrastructure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Dolbilov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for applied research 	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Evgeny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Syresin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FBABA6-AEA0-1647-9379-27FC78D087BD}"/>
              </a:ext>
            </a:extLst>
          </p:cNvPr>
          <p:cNvSpPr/>
          <p:nvPr/>
        </p:nvSpPr>
        <p:spPr>
          <a:xfrm>
            <a:off x="457198" y="-14324119"/>
            <a:ext cx="8839201" cy="6281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meeting of the NICA Cost and Schedule Review Committee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24 - 26 February 2020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24 February 2020                                                         LHEP, Building 215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09.00 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to the NICA site 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Dmitry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Peshekhonov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Victor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Matveev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NICA Project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Vladimir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Kekelidze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Accelerator complex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Igor 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Meshkov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14.30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Infrastructure: civil construction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Dudarev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Infrastructure: engineering systems 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Nikolay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Agapov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 Purpose Detector (MPD)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Viacheslav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Golovatyuk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Baryonic Matter at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Nuclotron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Mikhail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Kapishin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Spin Physics Detector (SPD)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Alexey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Guskov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Computing infrastructure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Dolbilov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for applied research 	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Evgeny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Syresin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F365D9-8C8D-8943-931C-C391222DF322}"/>
              </a:ext>
            </a:extLst>
          </p:cNvPr>
          <p:cNvSpPr/>
          <p:nvPr/>
        </p:nvSpPr>
        <p:spPr>
          <a:xfrm>
            <a:off x="554646" y="203713"/>
            <a:ext cx="8339504" cy="6281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meeting of the NICA Cost and Schedule Review Committee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24 - 26 February 2020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24 February 2020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09.00  Visit to the NICA site 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Dmitry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Peshekhonov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11.00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Victor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Matveev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NICA Project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Vladimir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Kekelidze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12.00   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Accelerator complex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Igor 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Meshkov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14.30     Infrastructure: civil construction 	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Dudarev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15.00     Infrastructure: engineering systems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Nikolay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Agapov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16.00     Multi Purpose Detector (MPD))	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Viacheslav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Golovatyuk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17.00     Baryonic Matter at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Nuclotron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(BM@N) 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Mikhail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Kapishin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Spin Physics Detector (SPD)	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Alexey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Guskov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18.00     Computing infrastructure 			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Andrey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Dolbilov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Infrastructure for applied research 		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Evgeny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Syresin</a:t>
            </a:r>
            <a:endParaRPr lang="ru-RU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7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BAD0D-7F52-104A-A113-7AA015D07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96" y="172673"/>
            <a:ext cx="7886700" cy="5184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25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2020   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9.30	Assessment of project risks by technology, financing and planning: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injection complex 	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Andrey 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Butenko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collider 	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Evgeny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Syresin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12.00	Assessment of project risks by technology, financing and schedule;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civil construction  			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Andrey 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Dudarev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14.00	Assessment of project risks by technology, financing and planning: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cryogenic 			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Vladislav Benda	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power supply infrastructure 	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Viktor 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Karpinsky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ru-RU" sz="1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15.30	Assessment of project risks by technology, financing and planning: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MPD	                                           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Viacheslav 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Golovatyuk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17.10	Assessment of project risks by technology, financing and planning: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BM@N 				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Mikhail 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Kapishin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18.00	General discussion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1B0A2-0C70-4C45-AEEC-C2102FC84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98C39-5ECD-AB4E-89DC-2796C311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097C0-D9A1-CC47-86C0-F4DB962B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5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3B8ED8-F80F-9046-86BB-8FCAA29249DF}"/>
              </a:ext>
            </a:extLst>
          </p:cNvPr>
          <p:cNvSpPr/>
          <p:nvPr/>
        </p:nvSpPr>
        <p:spPr>
          <a:xfrm>
            <a:off x="537795" y="5556132"/>
            <a:ext cx="788669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Wednesday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26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February 2020                                                    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9.00		Closed Session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23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840BE-ED9D-D94A-802A-65F41D21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26F8F-F50A-DC47-816E-8B0A3E48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A163-4363-BA4B-9F52-03D25DB5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6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1435B-F120-8841-83D8-3A27D386E215}"/>
              </a:ext>
            </a:extLst>
          </p:cNvPr>
          <p:cNvSpPr/>
          <p:nvPr/>
        </p:nvSpPr>
        <p:spPr>
          <a:xfrm>
            <a:off x="398585" y="443494"/>
            <a:ext cx="838932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t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NICA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Schedule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Committee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Dubna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26 February 2020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 comments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NICA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large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ambitious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is expected to start (Phase I) in the fall of 2022. Its goal is to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study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features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dense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baryonic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matter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properties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strong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between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quarks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gluons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phase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transition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between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hadronic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matter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quark-gluon plasma, together with the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basic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properties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strong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vacuum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QCD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symmetries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visit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the NICA complex and its many workshops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morning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 allowed the Committee to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concretely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see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progress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made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last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two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years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progress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impressive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several areas.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Committee acknowledged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gone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gratefully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everybody involved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total transparency of the presentations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fruitful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conversations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went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have been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especially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appreciate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107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AF529-F4AB-E441-92CF-95D17B02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03243"/>
            <a:ext cx="2057400" cy="365125"/>
          </a:xfrm>
        </p:spPr>
        <p:txBody>
          <a:bodyPr anchor="b"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12B05-C1C1-C847-8478-6B4BAFF2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03243"/>
            <a:ext cx="3086100" cy="365125"/>
          </a:xfrm>
        </p:spPr>
        <p:txBody>
          <a:bodyPr anchor="b"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D3A8D-C067-4E45-A40F-00A46E23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03243"/>
            <a:ext cx="2057400" cy="365125"/>
          </a:xfrm>
        </p:spPr>
        <p:txBody>
          <a:bodyPr anchor="b"/>
          <a:lstStyle/>
          <a:p>
            <a:fld id="{8D9A082C-24A7-B14F-94FF-866A6C77CC08}" type="slidenum">
              <a:rPr lang="ru-RU" smtClean="0"/>
              <a:t>7</a:t>
            </a:fld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38F454-60A7-CC45-B145-DB382EC245C9}"/>
              </a:ext>
            </a:extLst>
          </p:cNvPr>
          <p:cNvSpPr/>
          <p:nvPr/>
        </p:nvSpPr>
        <p:spPr>
          <a:xfrm>
            <a:off x="199293" y="538455"/>
            <a:ext cx="8464061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Observations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Despite the impressive progress over the last years a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significant increase of efforts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required to meet the goal of first collisions at the end of 2022.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There is a serious lack of experienced &amp; skilled personnel in certain critical areas concerning for example the cryogenics and electric power installations.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There is often a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long-time delay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between the appearance of a problem and the corresponding action taken.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An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 in the volume of the construction work and corresponding engineering equipment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led to the inevitable shift of the construction time as a whole by at least 21 months. This can lead to critical delays of the NICA Project. 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Not much has been presented about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safety considerations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This is a very important issue and should be taken very seriously.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The detectors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MPD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BM@N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are in general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well advanced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the planning includes sufficient time contingency.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 It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good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define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milestones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reporting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arned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alue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project. 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Comments on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budget issues require further insight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57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EC589-8BD1-8947-AD0B-3F2E9D16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CBD77-4497-B34E-88D8-644BE0F7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B29EE-E61D-D84C-BB64-F151B0E3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8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7274E4-C0DF-B741-B20A-3A6A31B51A4A}"/>
              </a:ext>
            </a:extLst>
          </p:cNvPr>
          <p:cNvSpPr/>
          <p:nvPr/>
        </p:nvSpPr>
        <p:spPr>
          <a:xfrm>
            <a:off x="539261" y="356638"/>
            <a:ext cx="801125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Recommendations</a:t>
            </a:r>
          </a:p>
          <a:p>
            <a:pPr algn="just">
              <a:spcAft>
                <a:spcPts val="600"/>
              </a:spcAft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 up a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Office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clearly defined personal responsibilities:</a:t>
            </a:r>
          </a:p>
          <a:p>
            <a:pPr lvl="0" algn="just"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schedule, </a:t>
            </a:r>
          </a:p>
          <a:p>
            <a:pPr lvl="0"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- logistics, </a:t>
            </a:r>
          </a:p>
          <a:p>
            <a:pPr lvl="0"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 budget, </a:t>
            </a:r>
          </a:p>
          <a:p>
            <a:pPr lvl="0"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 safety, </a:t>
            </a:r>
          </a:p>
          <a:p>
            <a:pPr lvl="0" algn="just">
              <a:spcAft>
                <a:spcPts val="600"/>
              </a:spcAft>
            </a:pP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 quality control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R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Produce a resource loaded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 plan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spcAft>
                <a:spcPts val="600"/>
              </a:spcAft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Define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milestones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assess progresses with a periodicity of 3 months.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R"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Identify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critical items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NICA Phase I.</a:t>
            </a:r>
          </a:p>
          <a:p>
            <a:pPr lvl="0" algn="just">
              <a:spcAft>
                <a:spcPts val="600"/>
              </a:spcAft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6) Develop a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 analysis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mitigation plan for the most critical items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8DD5E-2781-DC4E-9B73-53140923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D313D-113D-EB45-B0D3-D8B16FC5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В. Кекелидзе, </a:t>
            </a:r>
            <a:r>
              <a:rPr lang="en-GB"/>
              <a:t>MAC</a:t>
            </a: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275E7-BF9A-6445-8EAD-BDEA59BE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082C-24A7-B14F-94FF-866A6C77CC08}" type="slidenum">
              <a:rPr lang="ru-RU" smtClean="0"/>
              <a:t>9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16FCB5-B47B-A849-AA73-B03FAEB5358B}"/>
              </a:ext>
            </a:extLst>
          </p:cNvPr>
          <p:cNvSpPr/>
          <p:nvPr/>
        </p:nvSpPr>
        <p:spPr>
          <a:xfrm>
            <a:off x="1063584" y="283356"/>
            <a:ext cx="4669868" cy="400110"/>
          </a:xfrm>
          <a:prstGeom prst="rect">
            <a:avLst/>
          </a:prstGeom>
          <a:solidFill>
            <a:srgbClr val="C4FFF0"/>
          </a:solidFill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recommendations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6EF4DC-C90E-8B42-9AB2-E7F3A655EF56}"/>
              </a:ext>
            </a:extLst>
          </p:cNvPr>
          <p:cNvSpPr txBox="1"/>
          <p:nvPr/>
        </p:nvSpPr>
        <p:spPr>
          <a:xfrm>
            <a:off x="832338" y="973017"/>
            <a:ext cx="76830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project office is organized with the following responsible:</a:t>
            </a:r>
          </a:p>
          <a:p>
            <a:endParaRPr lang="en-GB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								S.A. </a:t>
            </a:r>
            <a:r>
              <a:rPr lang="en-GB" sz="2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Kostromin</a:t>
            </a:r>
            <a:endParaRPr lang="en-GB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logistics 									A.V. </a:t>
            </a:r>
            <a:r>
              <a:rPr lang="en-GB" sz="2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Slesarenko</a:t>
            </a:r>
            <a:endParaRPr lang="en-GB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									V.V. Morozov</a:t>
            </a:r>
          </a:p>
          <a:p>
            <a:pPr marL="342900" indent="-342900">
              <a:buFontTx/>
              <a:buChar char="-"/>
            </a:pPr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control 							H.G. </a:t>
            </a:r>
            <a:r>
              <a:rPr lang="en-GB" sz="2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Khodzhibagiyan</a:t>
            </a:r>
            <a:endParaRPr lang="en-GB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									A.D. Kovalenko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42AF70-179B-F640-9620-D905A13CB9D2}"/>
              </a:ext>
            </a:extLst>
          </p:cNvPr>
          <p:cNvSpPr txBox="1"/>
          <p:nvPr/>
        </p:nvSpPr>
        <p:spPr>
          <a:xfrm>
            <a:off x="832338" y="3375573"/>
            <a:ext cx="7581168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global plan has been restored and substantially improved </a:t>
            </a:r>
          </a:p>
          <a:p>
            <a:pPr algn="r">
              <a:lnSpc>
                <a:spcPct val="150000"/>
              </a:lnSpc>
            </a:pPr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-  S. </a:t>
            </a:r>
            <a:r>
              <a:rPr lang="en-GB" sz="2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Kostromin</a:t>
            </a:r>
            <a:endParaRPr lang="ru-RU" sz="2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1BE4F0-0219-2945-82E3-7758532F75D6}"/>
              </a:ext>
            </a:extLst>
          </p:cNvPr>
          <p:cNvSpPr txBox="1"/>
          <p:nvPr/>
        </p:nvSpPr>
        <p:spPr>
          <a:xfrm>
            <a:off x="906341" y="4392733"/>
            <a:ext cx="7530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preliminary list of milestones has been prepared</a:t>
            </a:r>
          </a:p>
          <a:p>
            <a:pPr algn="r"/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- S.A. </a:t>
            </a:r>
            <a:r>
              <a:rPr lang="en-GB" sz="2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Kostromin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24F404-DE20-0044-A51A-A2492EEE513B}"/>
              </a:ext>
            </a:extLst>
          </p:cNvPr>
          <p:cNvSpPr txBox="1"/>
          <p:nvPr/>
        </p:nvSpPr>
        <p:spPr>
          <a:xfrm>
            <a:off x="857616" y="5366285"/>
            <a:ext cx="7530612" cy="958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plan was prepared for organizing a QC group</a:t>
            </a:r>
          </a:p>
          <a:p>
            <a:pPr marL="342900" indent="-342900" algn="r">
              <a:lnSpc>
                <a:spcPct val="150000"/>
              </a:lnSpc>
              <a:buFontTx/>
              <a:buChar char="-"/>
            </a:pPr>
            <a:r>
              <a:rPr lang="en-GB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H.G. </a:t>
            </a:r>
            <a:r>
              <a:rPr lang="en-GB" sz="2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Khodzhibagiyan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5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1444</Words>
  <Application>Microsoft Macintosh PowerPoint</Application>
  <PresentationFormat>On-screen Show (4:3)</PresentationFormat>
  <Paragraphs>216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Kekelidze</dc:creator>
  <cp:lastModifiedBy>Vladimir Kekelidze</cp:lastModifiedBy>
  <cp:revision>76</cp:revision>
  <dcterms:created xsi:type="dcterms:W3CDTF">2020-04-07T10:43:12Z</dcterms:created>
  <dcterms:modified xsi:type="dcterms:W3CDTF">2020-05-27T08:17:02Z</dcterms:modified>
</cp:coreProperties>
</file>