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9" r:id="rId1"/>
  </p:sldMasterIdLst>
  <p:notesMasterIdLst>
    <p:notesMasterId r:id="rId23"/>
  </p:notesMasterIdLst>
  <p:handoutMasterIdLst>
    <p:handoutMasterId r:id="rId24"/>
  </p:handoutMasterIdLst>
  <p:sldIdLst>
    <p:sldId id="1071" r:id="rId2"/>
    <p:sldId id="1319" r:id="rId3"/>
    <p:sldId id="1386" r:id="rId4"/>
    <p:sldId id="489" r:id="rId5"/>
    <p:sldId id="1331" r:id="rId6"/>
    <p:sldId id="1387" r:id="rId7"/>
    <p:sldId id="1388" r:id="rId8"/>
    <p:sldId id="628" r:id="rId9"/>
    <p:sldId id="1392" r:id="rId10"/>
    <p:sldId id="1395" r:id="rId11"/>
    <p:sldId id="1393" r:id="rId12"/>
    <p:sldId id="1377" r:id="rId13"/>
    <p:sldId id="1389" r:id="rId14"/>
    <p:sldId id="1378" r:id="rId15"/>
    <p:sldId id="1390" r:id="rId16"/>
    <p:sldId id="1391" r:id="rId17"/>
    <p:sldId id="1347" r:id="rId18"/>
    <p:sldId id="1398" r:id="rId19"/>
    <p:sldId id="1397" r:id="rId20"/>
    <p:sldId id="1396" r:id="rId21"/>
    <p:sldId id="1399" r:id="rId22"/>
  </p:sldIdLst>
  <p:sldSz cx="9144000" cy="6858000" type="screen4x3"/>
  <p:notesSz cx="6797675" cy="9928225"/>
  <p:embeddedFontLst>
    <p:embeddedFont>
      <p:font typeface="Arial Narrow" panose="020B0606020202030204" pitchFamily="34" charset="0"/>
      <p:regular r:id="rId25"/>
      <p:bold r:id="rId26"/>
      <p:italic r:id="rId27"/>
      <p:boldItalic r:id="rId28"/>
    </p:embeddedFont>
    <p:embeddedFont>
      <p:font typeface="Bookman Old Style" panose="02050604050505020204" pitchFamily="18" charset="0"/>
      <p:regular r:id="rId29"/>
      <p:bold r:id="rId30"/>
      <p:italic r:id="rId31"/>
      <p:boldItalic r:id="rId32"/>
    </p:embeddedFont>
    <p:embeddedFont>
      <p:font typeface="Calibri" panose="020F0502020204030204" pitchFamily="34" charset="0"/>
      <p:regular r:id="rId33"/>
      <p:bold r:id="rId34"/>
      <p:italic r:id="rId35"/>
      <p:boldItalic r:id="rId36"/>
    </p:embeddedFont>
  </p:embeddedFontLst>
  <p:defaultTextStyle>
    <a:defPPr>
      <a:defRPr lang="ru-RU"/>
    </a:defPPr>
    <a:lvl1pPr algn="l" rtl="0" fontAlgn="base">
      <a:spcBef>
        <a:spcPct val="0"/>
      </a:spcBef>
      <a:spcAft>
        <a:spcPct val="0"/>
      </a:spcAft>
      <a:defRPr kern="1200">
        <a:solidFill>
          <a:schemeClr val="tx1"/>
        </a:solidFill>
        <a:latin typeface="Bookman Old Style" pitchFamily="18" charset="0"/>
        <a:ea typeface="+mn-ea"/>
        <a:cs typeface="+mn-cs"/>
      </a:defRPr>
    </a:lvl1pPr>
    <a:lvl2pPr marL="457200" algn="l" rtl="0" fontAlgn="base">
      <a:spcBef>
        <a:spcPct val="0"/>
      </a:spcBef>
      <a:spcAft>
        <a:spcPct val="0"/>
      </a:spcAft>
      <a:defRPr kern="1200">
        <a:solidFill>
          <a:schemeClr val="tx1"/>
        </a:solidFill>
        <a:latin typeface="Bookman Old Style" pitchFamily="18" charset="0"/>
        <a:ea typeface="+mn-ea"/>
        <a:cs typeface="+mn-cs"/>
      </a:defRPr>
    </a:lvl2pPr>
    <a:lvl3pPr marL="914400" algn="l" rtl="0" fontAlgn="base">
      <a:spcBef>
        <a:spcPct val="0"/>
      </a:spcBef>
      <a:spcAft>
        <a:spcPct val="0"/>
      </a:spcAft>
      <a:defRPr kern="1200">
        <a:solidFill>
          <a:schemeClr val="tx1"/>
        </a:solidFill>
        <a:latin typeface="Bookman Old Style" pitchFamily="18" charset="0"/>
        <a:ea typeface="+mn-ea"/>
        <a:cs typeface="+mn-cs"/>
      </a:defRPr>
    </a:lvl3pPr>
    <a:lvl4pPr marL="1371600" algn="l" rtl="0" fontAlgn="base">
      <a:spcBef>
        <a:spcPct val="0"/>
      </a:spcBef>
      <a:spcAft>
        <a:spcPct val="0"/>
      </a:spcAft>
      <a:defRPr kern="1200">
        <a:solidFill>
          <a:schemeClr val="tx1"/>
        </a:solidFill>
        <a:latin typeface="Bookman Old Style" pitchFamily="18" charset="0"/>
        <a:ea typeface="+mn-ea"/>
        <a:cs typeface="+mn-cs"/>
      </a:defRPr>
    </a:lvl4pPr>
    <a:lvl5pPr marL="1828800" algn="l" rtl="0" fontAlgn="base">
      <a:spcBef>
        <a:spcPct val="0"/>
      </a:spcBef>
      <a:spcAft>
        <a:spcPct val="0"/>
      </a:spcAft>
      <a:defRPr kern="1200">
        <a:solidFill>
          <a:schemeClr val="tx1"/>
        </a:solidFill>
        <a:latin typeface="Bookman Old Style" pitchFamily="18" charset="0"/>
        <a:ea typeface="+mn-ea"/>
        <a:cs typeface="+mn-cs"/>
      </a:defRPr>
    </a:lvl5pPr>
    <a:lvl6pPr marL="2286000" algn="l" defTabSz="914400" rtl="0" eaLnBrk="1" latinLnBrk="0" hangingPunct="1">
      <a:defRPr kern="1200">
        <a:solidFill>
          <a:schemeClr val="tx1"/>
        </a:solidFill>
        <a:latin typeface="Bookman Old Style" pitchFamily="18" charset="0"/>
        <a:ea typeface="+mn-ea"/>
        <a:cs typeface="+mn-cs"/>
      </a:defRPr>
    </a:lvl6pPr>
    <a:lvl7pPr marL="2743200" algn="l" defTabSz="914400" rtl="0" eaLnBrk="1" latinLnBrk="0" hangingPunct="1">
      <a:defRPr kern="1200">
        <a:solidFill>
          <a:schemeClr val="tx1"/>
        </a:solidFill>
        <a:latin typeface="Bookman Old Style" pitchFamily="18" charset="0"/>
        <a:ea typeface="+mn-ea"/>
        <a:cs typeface="+mn-cs"/>
      </a:defRPr>
    </a:lvl7pPr>
    <a:lvl8pPr marL="3200400" algn="l" defTabSz="914400" rtl="0" eaLnBrk="1" latinLnBrk="0" hangingPunct="1">
      <a:defRPr kern="1200">
        <a:solidFill>
          <a:schemeClr val="tx1"/>
        </a:solidFill>
        <a:latin typeface="Bookman Old Style" pitchFamily="18" charset="0"/>
        <a:ea typeface="+mn-ea"/>
        <a:cs typeface="+mn-cs"/>
      </a:defRPr>
    </a:lvl8pPr>
    <a:lvl9pPr marL="3657600" algn="l" defTabSz="914400" rtl="0" eaLnBrk="1" latinLnBrk="0" hangingPunct="1">
      <a:defRPr kern="1200">
        <a:solidFill>
          <a:schemeClr val="tx1"/>
        </a:solidFill>
        <a:latin typeface="Bookman Old Style"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CFF"/>
    <a:srgbClr val="9999FF"/>
    <a:srgbClr val="33CC33"/>
    <a:srgbClr val="FFFF99"/>
    <a:srgbClr val="0000CC"/>
    <a:srgbClr val="00863D"/>
    <a:srgbClr val="000066"/>
    <a:srgbClr val="006600"/>
    <a:srgbClr val="FF00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14" autoAdjust="0"/>
    <p:restoredTop sz="98418" autoAdjust="0"/>
  </p:normalViewPr>
  <p:slideViewPr>
    <p:cSldViewPr snapToGrid="0">
      <p:cViewPr varScale="1">
        <p:scale>
          <a:sx n="115" d="100"/>
          <a:sy n="115" d="100"/>
        </p:scale>
        <p:origin x="145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96"/>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baseline="30000"/>
            </a:lvl1pPr>
          </a:lstStyle>
          <a:p>
            <a:pPr>
              <a:defRPr/>
            </a:pPr>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baseline="30000"/>
            </a:lvl1pPr>
          </a:lstStyle>
          <a:p>
            <a:pPr>
              <a:defRPr/>
            </a:pPr>
            <a:fld id="{4165B280-2163-441A-96BD-532610C9772E}" type="datetimeFigureOut">
              <a:rPr lang="ru-RU"/>
              <a:pPr>
                <a:defRPr/>
              </a:pPr>
              <a:t>28.05.2020</a:t>
            </a:fld>
            <a:endParaRPr lang="ru-RU"/>
          </a:p>
        </p:txBody>
      </p:sp>
      <p:sp>
        <p:nvSpPr>
          <p:cNvPr id="4" name="Нижний колонтитул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baseline="30000"/>
            </a:lvl1pPr>
          </a:lstStyle>
          <a:p>
            <a:pPr>
              <a:defRPr/>
            </a:pPr>
            <a:endParaRPr lang="ru-RU"/>
          </a:p>
        </p:txBody>
      </p:sp>
      <p:sp>
        <p:nvSpPr>
          <p:cNvPr id="5" name="Номер слайда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baseline="30000"/>
            </a:lvl1pPr>
          </a:lstStyle>
          <a:p>
            <a:pPr>
              <a:defRPr/>
            </a:pPr>
            <a:fld id="{7B3F4DE3-218D-4BBB-8F22-B6EAC9AF1CAE}" type="slidenum">
              <a:rPr lang="ru-RU"/>
              <a:pPr>
                <a:defRPr/>
              </a:pPr>
              <a:t>‹#›</a:t>
            </a:fld>
            <a:endParaRPr lang="ru-RU"/>
          </a:p>
        </p:txBody>
      </p:sp>
    </p:spTree>
    <p:extLst>
      <p:ext uri="{BB962C8B-B14F-4D97-AF65-F5344CB8AC3E}">
        <p14:creationId xmlns:p14="http://schemas.microsoft.com/office/powerpoint/2010/main" val="3383513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aseline="0">
                <a:latin typeface="Arial" pitchFamily="34" charset="0"/>
              </a:defRPr>
            </a:lvl1pPr>
          </a:lstStyle>
          <a:p>
            <a:pPr>
              <a:defRPr/>
            </a:pPr>
            <a:endParaRPr lang="ru-RU"/>
          </a:p>
        </p:txBody>
      </p:sp>
      <p:sp>
        <p:nvSpPr>
          <p:cNvPr id="2355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0">
                <a:latin typeface="Arial" pitchFamily="34" charset="0"/>
              </a:defRPr>
            </a:lvl1pPr>
          </a:lstStyle>
          <a:p>
            <a:pPr>
              <a:defRPr/>
            </a:pPr>
            <a:endParaRPr lang="ru-RU"/>
          </a:p>
        </p:txBody>
      </p:sp>
      <p:sp>
        <p:nvSpPr>
          <p:cNvPr id="5120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noProof="0"/>
              <a:t>Образец текста</a:t>
            </a:r>
          </a:p>
          <a:p>
            <a:pPr lvl="1"/>
            <a:r>
              <a:rPr lang="ru-RU" altLang="ru-RU" noProof="0"/>
              <a:t>Второй уровень</a:t>
            </a:r>
          </a:p>
          <a:p>
            <a:pPr lvl="2"/>
            <a:r>
              <a:rPr lang="ru-RU" altLang="ru-RU" noProof="0"/>
              <a:t>Третий уровень</a:t>
            </a:r>
          </a:p>
          <a:p>
            <a:pPr lvl="3"/>
            <a:r>
              <a:rPr lang="ru-RU" altLang="ru-RU" noProof="0"/>
              <a:t>Четвертый уровень</a:t>
            </a:r>
          </a:p>
          <a:p>
            <a:pPr lvl="4"/>
            <a:r>
              <a:rPr lang="ru-RU" altLang="ru-RU" noProof="0"/>
              <a:t>Пятый уровень</a:t>
            </a:r>
          </a:p>
        </p:txBody>
      </p:sp>
      <p:sp>
        <p:nvSpPr>
          <p:cNvPr id="2355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0">
                <a:latin typeface="Arial" pitchFamily="34" charset="0"/>
              </a:defRPr>
            </a:lvl1pPr>
          </a:lstStyle>
          <a:p>
            <a:pPr>
              <a:defRPr/>
            </a:pPr>
            <a:endParaRPr lang="ru-RU"/>
          </a:p>
        </p:txBody>
      </p:sp>
      <p:sp>
        <p:nvSpPr>
          <p:cNvPr id="23559"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0">
                <a:latin typeface="Arial" pitchFamily="34" charset="0"/>
              </a:defRPr>
            </a:lvl1pPr>
          </a:lstStyle>
          <a:p>
            <a:pPr>
              <a:defRPr/>
            </a:pPr>
            <a:fld id="{5BED76C0-7266-4D9E-BBCF-BA05C7C6F9A3}" type="slidenum">
              <a:rPr lang="ru-RU"/>
              <a:pPr>
                <a:defRPr/>
              </a:pPr>
              <a:t>‹#›</a:t>
            </a:fld>
            <a:endParaRPr lang="ru-RU"/>
          </a:p>
        </p:txBody>
      </p:sp>
    </p:spTree>
    <p:extLst>
      <p:ext uri="{BB962C8B-B14F-4D97-AF65-F5344CB8AC3E}">
        <p14:creationId xmlns:p14="http://schemas.microsoft.com/office/powerpoint/2010/main" val="4053907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17</a:t>
            </a:fld>
            <a:endParaRPr lang="ru-RU"/>
          </a:p>
        </p:txBody>
      </p:sp>
    </p:spTree>
    <p:extLst>
      <p:ext uri="{BB962C8B-B14F-4D97-AF65-F5344CB8AC3E}">
        <p14:creationId xmlns:p14="http://schemas.microsoft.com/office/powerpoint/2010/main" val="3548212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8"/>
            <a:ext cx="77724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6"/>
          <p:cNvSpPr>
            <a:spLocks noGrp="1" noChangeArrowheads="1"/>
          </p:cNvSpPr>
          <p:nvPr>
            <p:ph type="sldNum" sz="quarter" idx="10"/>
          </p:nvPr>
        </p:nvSpPr>
        <p:spPr>
          <a:ln/>
        </p:spPr>
        <p:txBody>
          <a:bodyPr/>
          <a:lstStyle>
            <a:lvl1pPr>
              <a:defRPr/>
            </a:lvl1pPr>
          </a:lstStyle>
          <a:p>
            <a:pPr>
              <a:defRPr/>
            </a:pPr>
            <a:fld id="{3433F575-D89B-427C-A4F1-9C755AA499DF}" type="slidenum">
              <a:rPr lang="ru-RU" altLang="ru-RU"/>
              <a:pPr>
                <a:defRPr/>
              </a:pPr>
              <a:t>‹#›</a:t>
            </a:fld>
            <a:endParaRPr lang="ru-RU" altLang="ru-RU"/>
          </a:p>
        </p:txBody>
      </p:sp>
    </p:spTree>
    <p:extLst>
      <p:ext uri="{BB962C8B-B14F-4D97-AF65-F5344CB8AC3E}">
        <p14:creationId xmlns:p14="http://schemas.microsoft.com/office/powerpoint/2010/main" val="2502521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7"/>
            <a:ext cx="82296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457200" y="1600203"/>
            <a:ext cx="82296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sldNum" sz="quarter" idx="10"/>
          </p:nvPr>
        </p:nvSpPr>
        <p:spPr>
          <a:ln/>
        </p:spPr>
        <p:txBody>
          <a:bodyPr/>
          <a:lstStyle>
            <a:lvl1pPr>
              <a:defRPr/>
            </a:lvl1pPr>
          </a:lstStyle>
          <a:p>
            <a:pPr>
              <a:defRPr/>
            </a:pPr>
            <a:fld id="{67EADB91-6479-4C26-86BA-093CE9902F33}" type="slidenum">
              <a:rPr lang="ru-RU" altLang="ru-RU"/>
              <a:pPr>
                <a:defRPr/>
              </a:pPr>
              <a:t>‹#›</a:t>
            </a:fld>
            <a:endParaRPr lang="ru-RU" altLang="ru-RU"/>
          </a:p>
        </p:txBody>
      </p:sp>
    </p:spTree>
    <p:extLst>
      <p:ext uri="{BB962C8B-B14F-4D97-AF65-F5344CB8AC3E}">
        <p14:creationId xmlns:p14="http://schemas.microsoft.com/office/powerpoint/2010/main" val="237644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1"/>
            <a:ext cx="20574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41"/>
            <a:ext cx="60198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sldNum" sz="quarter" idx="10"/>
          </p:nvPr>
        </p:nvSpPr>
        <p:spPr>
          <a:ln/>
        </p:spPr>
        <p:txBody>
          <a:bodyPr/>
          <a:lstStyle>
            <a:lvl1pPr>
              <a:defRPr/>
            </a:lvl1pPr>
          </a:lstStyle>
          <a:p>
            <a:pPr>
              <a:defRPr/>
            </a:pPr>
            <a:fld id="{AB522D1B-657C-439F-AD8D-B54213535D76}" type="slidenum">
              <a:rPr lang="ru-RU" altLang="ru-RU"/>
              <a:pPr>
                <a:defRPr/>
              </a:pPr>
              <a:t>‹#›</a:t>
            </a:fld>
            <a:endParaRPr lang="ru-RU" altLang="ru-RU"/>
          </a:p>
        </p:txBody>
      </p:sp>
    </p:spTree>
    <p:extLst>
      <p:ext uri="{BB962C8B-B14F-4D97-AF65-F5344CB8AC3E}">
        <p14:creationId xmlns:p14="http://schemas.microsoft.com/office/powerpoint/2010/main" val="3878463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pitchFamily="34" charset="0"/>
              </a:defRPr>
            </a:lvl1pPr>
          </a:lstStyle>
          <a:p>
            <a:pPr>
              <a:defRPr/>
            </a:pPr>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atin typeface="Arial" pitchFamily="34" charset="0"/>
              </a:defRPr>
            </a:lvl1pPr>
          </a:lstStyle>
          <a:p>
            <a:pPr>
              <a:defRPr/>
            </a:pPr>
            <a:fld id="{5EA0F4D5-DC23-443F-B86B-08BFA5A60B24}" type="slidenum">
              <a:rPr lang="ru-RU"/>
              <a:pPr>
                <a:defRPr/>
              </a:pPr>
              <a:t>‹#›</a:t>
            </a:fld>
            <a:endParaRPr lang="ru-RU"/>
          </a:p>
        </p:txBody>
      </p:sp>
    </p:spTree>
    <p:extLst>
      <p:ext uri="{BB962C8B-B14F-4D97-AF65-F5344CB8AC3E}">
        <p14:creationId xmlns:p14="http://schemas.microsoft.com/office/powerpoint/2010/main" val="14402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7"/>
            <a:ext cx="8229600" cy="1143000"/>
          </a:xfrm>
          <a:prstGeom prst="rect">
            <a:avLst/>
          </a:prstGeom>
        </p:spPr>
        <p:txBody>
          <a:bodyPr/>
          <a:lstStyle/>
          <a:p>
            <a:r>
              <a:rPr lang="ru-RU"/>
              <a:t>Образец заголовка</a:t>
            </a:r>
          </a:p>
        </p:txBody>
      </p:sp>
      <p:sp>
        <p:nvSpPr>
          <p:cNvPr id="3" name="Объект 2"/>
          <p:cNvSpPr>
            <a:spLocks noGrp="1"/>
          </p:cNvSpPr>
          <p:nvPr>
            <p:ph idx="1"/>
          </p:nvPr>
        </p:nvSpPr>
        <p:spPr>
          <a:xfrm>
            <a:off x="457200" y="1600203"/>
            <a:ext cx="82296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sldNum" sz="quarter" idx="10"/>
          </p:nvPr>
        </p:nvSpPr>
        <p:spPr>
          <a:ln/>
        </p:spPr>
        <p:txBody>
          <a:bodyPr/>
          <a:lstStyle>
            <a:lvl1pPr>
              <a:defRPr/>
            </a:lvl1pPr>
          </a:lstStyle>
          <a:p>
            <a:pPr>
              <a:defRPr/>
            </a:pPr>
            <a:fld id="{37E594F7-9587-4019-ADD2-BFCD3D93D0D8}" type="slidenum">
              <a:rPr lang="ru-RU" altLang="ru-RU"/>
              <a:pPr>
                <a:defRPr/>
              </a:pPr>
              <a:t>‹#›</a:t>
            </a:fld>
            <a:endParaRPr lang="ru-RU" altLang="ru-RU"/>
          </a:p>
        </p:txBody>
      </p:sp>
    </p:spTree>
    <p:extLst>
      <p:ext uri="{BB962C8B-B14F-4D97-AF65-F5344CB8AC3E}">
        <p14:creationId xmlns:p14="http://schemas.microsoft.com/office/powerpoint/2010/main" val="2539729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3"/>
            <a:ext cx="77724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sldNum" sz="quarter" idx="10"/>
          </p:nvPr>
        </p:nvSpPr>
        <p:spPr>
          <a:ln/>
        </p:spPr>
        <p:txBody>
          <a:bodyPr/>
          <a:lstStyle>
            <a:lvl1pPr>
              <a:defRPr/>
            </a:lvl1pPr>
          </a:lstStyle>
          <a:p>
            <a:pPr>
              <a:defRPr/>
            </a:pPr>
            <a:fld id="{E254AFF7-641F-41A3-B053-9FAD686A2C76}" type="slidenum">
              <a:rPr lang="ru-RU" altLang="ru-RU"/>
              <a:pPr>
                <a:defRPr/>
              </a:pPr>
              <a:t>‹#›</a:t>
            </a:fld>
            <a:endParaRPr lang="ru-RU" altLang="ru-RU"/>
          </a:p>
        </p:txBody>
      </p:sp>
    </p:spTree>
    <p:extLst>
      <p:ext uri="{BB962C8B-B14F-4D97-AF65-F5344CB8AC3E}">
        <p14:creationId xmlns:p14="http://schemas.microsoft.com/office/powerpoint/2010/main" val="1727381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7"/>
            <a:ext cx="8229600" cy="1143000"/>
          </a:xfrm>
          <a:prstGeom prst="rect">
            <a:avLst/>
          </a:prstGeom>
        </p:spPr>
        <p:txBody>
          <a:bodyPr/>
          <a:lstStyle/>
          <a:p>
            <a:r>
              <a:rPr lang="ru-RU"/>
              <a:t>Образец заголовка</a:t>
            </a:r>
          </a:p>
        </p:txBody>
      </p:sp>
      <p:sp>
        <p:nvSpPr>
          <p:cNvPr id="3" name="Объект 2"/>
          <p:cNvSpPr>
            <a:spLocks noGrp="1"/>
          </p:cNvSpPr>
          <p:nvPr>
            <p:ph sz="half" idx="1"/>
          </p:nvPr>
        </p:nvSpPr>
        <p:spPr>
          <a:xfrm>
            <a:off x="457200" y="1600203"/>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3"/>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sldNum" sz="quarter" idx="10"/>
          </p:nvPr>
        </p:nvSpPr>
        <p:spPr>
          <a:ln/>
        </p:spPr>
        <p:txBody>
          <a:bodyPr/>
          <a:lstStyle>
            <a:lvl1pPr>
              <a:defRPr/>
            </a:lvl1pPr>
          </a:lstStyle>
          <a:p>
            <a:pPr>
              <a:defRPr/>
            </a:pPr>
            <a:fld id="{544D3A02-30DA-4F4A-B11A-44F03D2583D3}" type="slidenum">
              <a:rPr lang="ru-RU" altLang="ru-RU"/>
              <a:pPr>
                <a:defRPr/>
              </a:pPr>
              <a:t>‹#›</a:t>
            </a:fld>
            <a:endParaRPr lang="ru-RU" altLang="ru-RU"/>
          </a:p>
        </p:txBody>
      </p:sp>
    </p:spTree>
    <p:extLst>
      <p:ext uri="{BB962C8B-B14F-4D97-AF65-F5344CB8AC3E}">
        <p14:creationId xmlns:p14="http://schemas.microsoft.com/office/powerpoint/2010/main" val="279977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7"/>
            <a:ext cx="82296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5"/>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8" y="1535115"/>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a:ln/>
        </p:spPr>
        <p:txBody>
          <a:bodyPr/>
          <a:lstStyle>
            <a:lvl1pPr>
              <a:defRPr/>
            </a:lvl1pPr>
          </a:lstStyle>
          <a:p>
            <a:pPr>
              <a:defRPr/>
            </a:pPr>
            <a:fld id="{349EA22D-DB51-4CD9-B770-9EE15EFABF49}" type="slidenum">
              <a:rPr lang="ru-RU" altLang="ru-RU"/>
              <a:pPr>
                <a:defRPr/>
              </a:pPr>
              <a:t>‹#›</a:t>
            </a:fld>
            <a:endParaRPr lang="ru-RU" altLang="ru-RU"/>
          </a:p>
        </p:txBody>
      </p:sp>
    </p:spTree>
    <p:extLst>
      <p:ext uri="{BB962C8B-B14F-4D97-AF65-F5344CB8AC3E}">
        <p14:creationId xmlns:p14="http://schemas.microsoft.com/office/powerpoint/2010/main" val="348131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7"/>
            <a:ext cx="8229600" cy="1143000"/>
          </a:xfrm>
          <a:prstGeom prst="rect">
            <a:avLst/>
          </a:prstGeom>
        </p:spPr>
        <p:txBody>
          <a:bodyPr/>
          <a:lstStyle/>
          <a:p>
            <a:r>
              <a:rPr lang="ru-RU"/>
              <a:t>Образец заголовка</a:t>
            </a:r>
          </a:p>
        </p:txBody>
      </p:sp>
      <p:sp>
        <p:nvSpPr>
          <p:cNvPr id="3" name="Rectangle 6"/>
          <p:cNvSpPr>
            <a:spLocks noGrp="1" noChangeArrowheads="1"/>
          </p:cNvSpPr>
          <p:nvPr>
            <p:ph type="sldNum" sz="quarter" idx="10"/>
          </p:nvPr>
        </p:nvSpPr>
        <p:spPr>
          <a:ln/>
        </p:spPr>
        <p:txBody>
          <a:bodyPr/>
          <a:lstStyle>
            <a:lvl1pPr>
              <a:defRPr/>
            </a:lvl1pPr>
          </a:lstStyle>
          <a:p>
            <a:pPr>
              <a:defRPr/>
            </a:pPr>
            <a:fld id="{4B4E34DA-3E58-4CCE-90FC-3DE462CED529}" type="slidenum">
              <a:rPr lang="ru-RU" altLang="ru-RU"/>
              <a:pPr>
                <a:defRPr/>
              </a:pPr>
              <a:t>‹#›</a:t>
            </a:fld>
            <a:endParaRPr lang="ru-RU" altLang="ru-RU"/>
          </a:p>
        </p:txBody>
      </p:sp>
    </p:spTree>
    <p:extLst>
      <p:ext uri="{BB962C8B-B14F-4D97-AF65-F5344CB8AC3E}">
        <p14:creationId xmlns:p14="http://schemas.microsoft.com/office/powerpoint/2010/main" val="365731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FAF4C7F-E15B-46C2-A08C-D0E7F165FD77}" type="slidenum">
              <a:rPr lang="ru-RU" altLang="ru-RU"/>
              <a:pPr>
                <a:defRPr/>
              </a:pPr>
              <a:t>‹#›</a:t>
            </a:fld>
            <a:endParaRPr lang="ru-RU" altLang="ru-RU"/>
          </a:p>
        </p:txBody>
      </p:sp>
    </p:spTree>
    <p:extLst>
      <p:ext uri="{BB962C8B-B14F-4D97-AF65-F5344CB8AC3E}">
        <p14:creationId xmlns:p14="http://schemas.microsoft.com/office/powerpoint/2010/main" val="2577521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1"/>
            <a:ext cx="3008313" cy="1162051"/>
          </a:xfrm>
          <a:prstGeom prst="rect">
            <a:avLst/>
          </a:prstGeo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sldNum" sz="quarter" idx="10"/>
          </p:nvPr>
        </p:nvSpPr>
        <p:spPr>
          <a:ln/>
        </p:spPr>
        <p:txBody>
          <a:bodyPr/>
          <a:lstStyle>
            <a:lvl1pPr>
              <a:defRPr/>
            </a:lvl1pPr>
          </a:lstStyle>
          <a:p>
            <a:pPr>
              <a:defRPr/>
            </a:pPr>
            <a:fld id="{201EBAD2-7B31-4BE6-BAA6-4667A8BF14D0}" type="slidenum">
              <a:rPr lang="ru-RU" altLang="ru-RU"/>
              <a:pPr>
                <a:defRPr/>
              </a:pPr>
              <a:t>‹#›</a:t>
            </a:fld>
            <a:endParaRPr lang="ru-RU" altLang="ru-RU"/>
          </a:p>
        </p:txBody>
      </p:sp>
    </p:spTree>
    <p:extLst>
      <p:ext uri="{BB962C8B-B14F-4D97-AF65-F5344CB8AC3E}">
        <p14:creationId xmlns:p14="http://schemas.microsoft.com/office/powerpoint/2010/main" val="391194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2"/>
            <a:ext cx="5486400" cy="566739"/>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40"/>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sldNum" sz="quarter" idx="10"/>
          </p:nvPr>
        </p:nvSpPr>
        <p:spPr>
          <a:ln/>
        </p:spPr>
        <p:txBody>
          <a:bodyPr/>
          <a:lstStyle>
            <a:lvl1pPr>
              <a:defRPr/>
            </a:lvl1pPr>
          </a:lstStyle>
          <a:p>
            <a:pPr>
              <a:defRPr/>
            </a:pPr>
            <a:fld id="{4E3FEA38-35A9-428B-9D13-B8C062B80111}" type="slidenum">
              <a:rPr lang="ru-RU" altLang="ru-RU"/>
              <a:pPr>
                <a:defRPr/>
              </a:pPr>
              <a:t>‹#›</a:t>
            </a:fld>
            <a:endParaRPr lang="ru-RU" altLang="ru-RU"/>
          </a:p>
        </p:txBody>
      </p:sp>
    </p:spTree>
    <p:extLst>
      <p:ext uri="{BB962C8B-B14F-4D97-AF65-F5344CB8AC3E}">
        <p14:creationId xmlns:p14="http://schemas.microsoft.com/office/powerpoint/2010/main" val="393512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6E6E6"/>
        </a:solidFill>
        <a:effectLst/>
      </p:bgPr>
    </p:bg>
    <p:spTree>
      <p:nvGrpSpPr>
        <p:cNvPr id="1" name=""/>
        <p:cNvGrpSpPr/>
        <p:nvPr/>
      </p:nvGrpSpPr>
      <p:grpSpPr>
        <a:xfrm>
          <a:off x="0" y="0"/>
          <a:ext cx="0" cy="0"/>
          <a:chOff x="0" y="0"/>
          <a:chExt cx="0" cy="0"/>
        </a:xfrm>
      </p:grpSpPr>
      <p:sp>
        <p:nvSpPr>
          <p:cNvPr id="138246" name="Rectangle 6"/>
          <p:cNvSpPr>
            <a:spLocks noGrp="1" noChangeArrowheads="1"/>
          </p:cNvSpPr>
          <p:nvPr>
            <p:ph type="sldNum" sz="quarter" idx="4"/>
          </p:nvPr>
        </p:nvSpPr>
        <p:spPr bwMode="auto">
          <a:xfrm>
            <a:off x="6553200" y="6245227"/>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BC86A814-5532-40CF-A5C1-3494005057F6}"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jpe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5.jp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22"/>
          <p:cNvGrpSpPr>
            <a:grpSpLocks/>
          </p:cNvGrpSpPr>
          <p:nvPr/>
        </p:nvGrpSpPr>
        <p:grpSpPr bwMode="auto">
          <a:xfrm>
            <a:off x="0" y="0"/>
            <a:ext cx="9144000" cy="3817938"/>
            <a:chOff x="0" y="0"/>
            <a:chExt cx="5760" cy="2405"/>
          </a:xfrm>
        </p:grpSpPr>
        <p:pic>
          <p:nvPicPr>
            <p:cNvPr id="2053" name="Picture 9" descr="NICA_header_bl-wh.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65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4" name="Rectangle 81"/>
            <p:cNvSpPr>
              <a:spLocks noChangeArrowheads="1"/>
            </p:cNvSpPr>
            <p:nvPr/>
          </p:nvSpPr>
          <p:spPr bwMode="auto">
            <a:xfrm>
              <a:off x="0" y="1176"/>
              <a:ext cx="5760"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hangingPunct="1">
                <a:lnSpc>
                  <a:spcPct val="150000"/>
                </a:lnSpc>
              </a:pPr>
              <a:r>
                <a:rPr lang="en-US" altLang="ru-RU" sz="2800" b="1" dirty="0">
                  <a:solidFill>
                    <a:srgbClr val="000066"/>
                  </a:solidFill>
                  <a:latin typeface="Arial" pitchFamily="34" charset="0"/>
                  <a:cs typeface="Arial" pitchFamily="34" charset="0"/>
                </a:rPr>
                <a:t>             </a:t>
              </a:r>
            </a:p>
            <a:p>
              <a:pPr algn="ctr" eaLnBrk="1" hangingPunct="1">
                <a:lnSpc>
                  <a:spcPct val="150000"/>
                </a:lnSpc>
              </a:pPr>
              <a:r>
                <a:rPr lang="en-US" altLang="ru-RU" sz="2800" b="1" dirty="0">
                  <a:solidFill>
                    <a:srgbClr val="000066"/>
                  </a:solidFill>
                  <a:latin typeface="Arial" pitchFamily="34" charset="0"/>
                  <a:cs typeface="Arial" pitchFamily="34" charset="0"/>
                </a:rPr>
                <a:t>BM@N, </a:t>
              </a:r>
              <a:r>
                <a:rPr lang="en-US" altLang="ru-RU" sz="2800" b="1" dirty="0" err="1">
                  <a:solidFill>
                    <a:srgbClr val="000066"/>
                  </a:solidFill>
                  <a:latin typeface="Arial" pitchFamily="34" charset="0"/>
                  <a:cs typeface="Arial" pitchFamily="34" charset="0"/>
                </a:rPr>
                <a:t>Nuclotron</a:t>
              </a:r>
              <a:r>
                <a:rPr lang="en-US" altLang="ru-RU" sz="2800" b="1" dirty="0">
                  <a:solidFill>
                    <a:srgbClr val="000066"/>
                  </a:solidFill>
                  <a:latin typeface="Arial" pitchFamily="34" charset="0"/>
                  <a:cs typeface="Arial" pitchFamily="34" charset="0"/>
                </a:rPr>
                <a:t>, Collider, key milestones </a:t>
              </a:r>
            </a:p>
            <a:p>
              <a:pPr algn="ctr" eaLnBrk="1" hangingPunct="1">
                <a:lnSpc>
                  <a:spcPct val="150000"/>
                </a:lnSpc>
              </a:pPr>
              <a:endParaRPr lang="en-US" altLang="ru-RU" sz="2800" b="1" dirty="0">
                <a:solidFill>
                  <a:srgbClr val="000066"/>
                </a:solidFill>
                <a:latin typeface="Arial" pitchFamily="34" charset="0"/>
                <a:cs typeface="Arial" pitchFamily="34" charset="0"/>
              </a:endParaRPr>
            </a:p>
          </p:txBody>
        </p:sp>
      </p:grpSp>
      <p:pic>
        <p:nvPicPr>
          <p:cNvPr id="2052" name="Picture 7"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319" y="1866902"/>
            <a:ext cx="1757362"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859"/>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1EA8347-7EF1-4A8C-836F-79EF0170743D}"/>
              </a:ext>
            </a:extLst>
          </p:cNvPr>
          <p:cNvSpPr>
            <a:spLocks noGrp="1"/>
          </p:cNvSpPr>
          <p:nvPr>
            <p:ph type="sldNum" sz="quarter" idx="10"/>
          </p:nvPr>
        </p:nvSpPr>
        <p:spPr/>
        <p:txBody>
          <a:bodyPr/>
          <a:lstStyle/>
          <a:p>
            <a:pPr>
              <a:defRPr/>
            </a:pPr>
            <a:fld id="{8FAF4C7F-E15B-46C2-A08C-D0E7F165FD77}" type="slidenum">
              <a:rPr lang="ru-RU" altLang="ru-RU" smtClean="0"/>
              <a:pPr>
                <a:defRPr/>
              </a:pPr>
              <a:t>10</a:t>
            </a:fld>
            <a:endParaRPr lang="ru-RU" altLang="ru-RU"/>
          </a:p>
        </p:txBody>
      </p:sp>
      <p:sp>
        <p:nvSpPr>
          <p:cNvPr id="4" name="TextBox 3">
            <a:extLst>
              <a:ext uri="{FF2B5EF4-FFF2-40B4-BE49-F238E27FC236}">
                <a16:creationId xmlns:a16="http://schemas.microsoft.com/office/drawing/2014/main" id="{681359D4-CCC5-4464-8379-2A5CD6D76BF3}"/>
              </a:ext>
            </a:extLst>
          </p:cNvPr>
          <p:cNvSpPr txBox="1"/>
          <p:nvPr/>
        </p:nvSpPr>
        <p:spPr>
          <a:xfrm>
            <a:off x="0" y="3"/>
            <a:ext cx="7402285" cy="400110"/>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000" dirty="0">
                <a:solidFill>
                  <a:srgbClr val="140076"/>
                </a:solidFill>
                <a:effectLst/>
                <a:latin typeface="Arial" panose="020B0604020202020204" pitchFamily="34" charset="0"/>
                <a:cs typeface="Arial" panose="020B0604020202020204" pitchFamily="34" charset="0"/>
              </a:rPr>
              <a:t>Magnetic system: design, production &amp; testing of SC magnets</a:t>
            </a:r>
          </a:p>
        </p:txBody>
      </p:sp>
      <p:sp>
        <p:nvSpPr>
          <p:cNvPr id="5" name="TextBox 4">
            <a:extLst>
              <a:ext uri="{FF2B5EF4-FFF2-40B4-BE49-F238E27FC236}">
                <a16:creationId xmlns:a16="http://schemas.microsoft.com/office/drawing/2014/main" id="{A7BDDF75-9CE2-4440-B508-E8CEC61579BE}"/>
              </a:ext>
            </a:extLst>
          </p:cNvPr>
          <p:cNvSpPr txBox="1"/>
          <p:nvPr/>
        </p:nvSpPr>
        <p:spPr>
          <a:xfrm>
            <a:off x="7402286" y="-25539"/>
            <a:ext cx="1741711" cy="523220"/>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800" dirty="0">
                <a:solidFill>
                  <a:srgbClr val="140076"/>
                </a:solidFill>
                <a:effectLst/>
                <a:latin typeface="Arial" panose="020B0604020202020204" pitchFamily="34" charset="0"/>
                <a:cs typeface="Arial" panose="020B0604020202020204" pitchFamily="34" charset="0"/>
              </a:rPr>
              <a:t>Collider</a:t>
            </a:r>
          </a:p>
        </p:txBody>
      </p:sp>
      <p:graphicFrame>
        <p:nvGraphicFramePr>
          <p:cNvPr id="10" name="Таблица 9">
            <a:extLst>
              <a:ext uri="{FF2B5EF4-FFF2-40B4-BE49-F238E27FC236}">
                <a16:creationId xmlns:a16="http://schemas.microsoft.com/office/drawing/2014/main" id="{418AB152-3119-42B8-9848-BE7071EE233F}"/>
              </a:ext>
            </a:extLst>
          </p:cNvPr>
          <p:cNvGraphicFramePr>
            <a:graphicFrameLocks noGrp="1"/>
          </p:cNvGraphicFramePr>
          <p:nvPr>
            <p:extLst>
              <p:ext uri="{D42A27DB-BD31-4B8C-83A1-F6EECF244321}">
                <p14:modId xmlns:p14="http://schemas.microsoft.com/office/powerpoint/2010/main" val="306939422"/>
              </p:ext>
            </p:extLst>
          </p:nvPr>
        </p:nvGraphicFramePr>
        <p:xfrm>
          <a:off x="496271" y="1363212"/>
          <a:ext cx="7220799" cy="3890599"/>
        </p:xfrm>
        <a:graphic>
          <a:graphicData uri="http://schemas.openxmlformats.org/drawingml/2006/table">
            <a:tbl>
              <a:tblPr firstRow="1" firstCol="1" bandRow="1"/>
              <a:tblGrid>
                <a:gridCol w="5170680">
                  <a:extLst>
                    <a:ext uri="{9D8B030D-6E8A-4147-A177-3AD203B41FA5}">
                      <a16:colId xmlns:a16="http://schemas.microsoft.com/office/drawing/2014/main" val="20000"/>
                    </a:ext>
                  </a:extLst>
                </a:gridCol>
                <a:gridCol w="821212">
                  <a:extLst>
                    <a:ext uri="{9D8B030D-6E8A-4147-A177-3AD203B41FA5}">
                      <a16:colId xmlns:a16="http://schemas.microsoft.com/office/drawing/2014/main" val="2595916274"/>
                    </a:ext>
                  </a:extLst>
                </a:gridCol>
                <a:gridCol w="1228907">
                  <a:extLst>
                    <a:ext uri="{9D8B030D-6E8A-4147-A177-3AD203B41FA5}">
                      <a16:colId xmlns:a16="http://schemas.microsoft.com/office/drawing/2014/main" val="2984611737"/>
                    </a:ext>
                  </a:extLst>
                </a:gridCol>
              </a:tblGrid>
              <a:tr h="3316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7000"/>
                        </a:lnSpc>
                        <a:spcAft>
                          <a:spcPts val="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ct val="107000"/>
                        </a:lnSpc>
                        <a:spcAft>
                          <a:spcPts val="0"/>
                        </a:spcAf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total</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525" marR="57525" marT="7988" marB="0" horzOverflow="overflow">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400" b="1" i="0" u="none" strike="noStrike" cap="none" normalizeH="0" baseline="0" dirty="0">
                          <a:ln>
                            <a:noFill/>
                          </a:ln>
                          <a:solidFill>
                            <a:srgbClr val="FF0000"/>
                          </a:solidFill>
                          <a:effectLst/>
                          <a:highlight>
                            <a:srgbClr val="00FF00"/>
                          </a:highlight>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ru-RU" sz="1400" b="1" i="0" u="none" strike="noStrike" cap="none" normalizeH="0" baseline="0" dirty="0">
                          <a:ln>
                            <a:noFill/>
                          </a:ln>
                          <a:solidFill>
                            <a:srgbClr val="FF0000"/>
                          </a:solidFill>
                          <a:effectLst/>
                          <a:highlight>
                            <a:srgbClr val="00FF00"/>
                          </a:highlight>
                          <a:latin typeface="Times New Roman" panose="02020603050405020304" pitchFamily="18" charset="0"/>
                          <a:ea typeface="MS PGothic" panose="020B0600070205080204" pitchFamily="34" charset="-128"/>
                          <a:cs typeface="Times New Roman" panose="02020603050405020304" pitchFamily="18" charset="0"/>
                        </a:rPr>
                        <a:t> completion</a:t>
                      </a:r>
                      <a:endParaRPr lang="ru-RU" sz="1800" dirty="0">
                        <a:solidFill>
                          <a:srgbClr val="FF0000"/>
                        </a:solidFill>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93513">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7000"/>
                        </a:lnSpc>
                        <a:spcAft>
                          <a:spcPts val="0"/>
                        </a:spcAft>
                      </a:pPr>
                      <a:r>
                        <a:rPr lang="en-US" sz="1800" dirty="0">
                          <a:solidFill>
                            <a:srgbClr val="FFFF00"/>
                          </a:solidFill>
                          <a:effectLst/>
                          <a:latin typeface="Times New Roman" panose="02020603050405020304" pitchFamily="18" charset="0"/>
                          <a:cs typeface="Times New Roman" panose="02020603050405020304" pitchFamily="18" charset="0"/>
                        </a:rPr>
                        <a:t>JINR production items</a:t>
                      </a:r>
                      <a:endParaRPr lang="ru-RU"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2935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Dipole magnet SC coil</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80+1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56%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935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Quadrupole magnet SC coil</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46+24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43%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3032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Corrector magnet SC coil</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12</a:t>
                      </a:r>
                      <a:r>
                        <a:rPr lang="ru-RU" sz="1800" dirty="0">
                          <a:effectLst/>
                          <a:latin typeface="Calibri" panose="020F0502020204030204" pitchFamily="34" charset="0"/>
                          <a:ea typeface="Calibri" panose="020F0502020204030204" pitchFamily="34" charset="0"/>
                          <a:cs typeface="Times New Roman" panose="02020603050405020304" pitchFamily="18" charset="0"/>
                        </a:rPr>
                        <a:t>4+4</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7000"/>
                        </a:lnSpc>
                        <a:spcAft>
                          <a:spcPts val="0"/>
                        </a:spcAft>
                      </a:pPr>
                      <a:r>
                        <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935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Final focus quadrupole SC coil</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935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Vertical bending magnet SC coil</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7000"/>
                        </a:lnSpc>
                        <a:spcAft>
                          <a:spcPts val="0"/>
                        </a:spcAft>
                      </a:pPr>
                      <a:r>
                        <a:rPr lang="ru-RU" sz="1800">
                          <a:effectLst/>
                          <a:latin typeface="Calibri" panose="020F0502020204030204" pitchFamily="34" charset="0"/>
                          <a:ea typeface="Calibri" panose="020F0502020204030204" pitchFamily="34" charset="0"/>
                          <a:cs typeface="Times New Roman" panose="02020603050405020304" pitchFamily="18" charset="0"/>
                        </a:rPr>
                        <a:t>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7000"/>
                        </a:lnSpc>
                        <a:spcAft>
                          <a:spcPts val="0"/>
                        </a:spcAft>
                      </a:pPr>
                      <a:r>
                        <a:rPr lang="ru-RU" sz="1800">
                          <a:effectLst/>
                          <a:latin typeface="Calibri" panose="020F0502020204030204" pitchFamily="34" charset="0"/>
                          <a:ea typeface="Calibri" panose="020F0502020204030204" pitchFamily="34" charset="0"/>
                          <a:cs typeface="Times New Roman" panose="02020603050405020304" pitchFamily="18" charset="0"/>
                        </a:rPr>
                        <a:t>12%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2935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Dipole magnet heat screen</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7000"/>
                        </a:lnSpc>
                        <a:spcAft>
                          <a:spcPts val="0"/>
                        </a:spcAft>
                      </a:pPr>
                      <a:r>
                        <a:rPr lang="ru-RU" sz="1800">
                          <a:effectLst/>
                          <a:latin typeface="Calibri" panose="020F0502020204030204" pitchFamily="34" charset="0"/>
                          <a:ea typeface="Calibri" panose="020F0502020204030204" pitchFamily="34" charset="0"/>
                          <a:cs typeface="Times New Roman" panose="02020603050405020304" pitchFamily="18" charset="0"/>
                        </a:rPr>
                        <a:t>80+1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nSpc>
                          <a:spcPct val="107000"/>
                        </a:lnSpc>
                        <a:spcAft>
                          <a:spcPts val="0"/>
                        </a:spcAft>
                      </a:pPr>
                      <a:r>
                        <a:rPr lang="ru-RU" sz="1800">
                          <a:effectLst/>
                          <a:latin typeface="Calibri" panose="020F0502020204030204" pitchFamily="34" charset="0"/>
                          <a:ea typeface="Calibri" panose="020F0502020204030204" pitchFamily="34" charset="0"/>
                          <a:cs typeface="Times New Roman" panose="02020603050405020304" pitchFamily="18" charset="0"/>
                        </a:rPr>
                        <a:t>62%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2935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Quadrupole magnet heat screen</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46+12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40%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2935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SC magnets interconnections’ heat screen</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181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nSpc>
                          <a:spcPct val="107000"/>
                        </a:lnSpc>
                        <a:spcAft>
                          <a:spcPts val="0"/>
                        </a:spcAft>
                      </a:pPr>
                      <a:r>
                        <a:rPr lang="ru-RU"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2935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Cryogenic by-pass heat screens</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7000"/>
                        </a:lnSpc>
                        <a:spcAft>
                          <a:spcPts val="0"/>
                        </a:spcAft>
                      </a:pPr>
                      <a:r>
                        <a:rPr lang="ru-RU"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2935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Heat screens for reference magnet &amp; feed boxes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7000"/>
                        </a:lnSpc>
                        <a:spcAft>
                          <a:spcPts val="0"/>
                        </a:spcAft>
                      </a:pPr>
                      <a:r>
                        <a:rPr lang="ru-RU" sz="180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nSpc>
                          <a:spcPct val="107000"/>
                        </a:lnSpc>
                        <a:spcAft>
                          <a:spcPts val="0"/>
                        </a:spcAft>
                      </a:pPr>
                      <a:r>
                        <a:rPr lang="ru-RU"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2935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Temperature sensor @ cold</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900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7000"/>
                        </a:lnSpc>
                        <a:spcAft>
                          <a:spcPts val="0"/>
                        </a:spcAft>
                      </a:pPr>
                      <a:r>
                        <a:rPr lang="ru-RU" sz="1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bl>
          </a:graphicData>
        </a:graphic>
      </p:graphicFrame>
      <p:sp>
        <p:nvSpPr>
          <p:cNvPr id="11" name="TextBox 10">
            <a:extLst>
              <a:ext uri="{FF2B5EF4-FFF2-40B4-BE49-F238E27FC236}">
                <a16:creationId xmlns:a16="http://schemas.microsoft.com/office/drawing/2014/main" id="{A2590EBF-C5EC-4D33-B64E-42CD9660DDC2}"/>
              </a:ext>
            </a:extLst>
          </p:cNvPr>
          <p:cNvSpPr txBox="1"/>
          <p:nvPr/>
        </p:nvSpPr>
        <p:spPr>
          <a:xfrm>
            <a:off x="87139" y="497681"/>
            <a:ext cx="2090003" cy="369332"/>
          </a:xfrm>
          <a:prstGeom prst="rect">
            <a:avLst/>
          </a:prstGeom>
          <a:noFill/>
        </p:spPr>
        <p:txBody>
          <a:bodyPr wrap="square" rtlCol="0">
            <a:spAutoFit/>
          </a:bodyPr>
          <a:lstStyle/>
          <a:p>
            <a:r>
              <a:rPr lang="en-US" dirty="0">
                <a:solidFill>
                  <a:srgbClr val="0000CC"/>
                </a:solidFill>
                <a:latin typeface="+mj-lt"/>
              </a:rPr>
              <a:t>H.Khodzhibagiyan</a:t>
            </a:r>
            <a:endParaRPr lang="ru-RU" dirty="0">
              <a:solidFill>
                <a:srgbClr val="0000CC"/>
              </a:solidFill>
              <a:latin typeface="+mj-lt"/>
            </a:endParaRPr>
          </a:p>
        </p:txBody>
      </p:sp>
    </p:spTree>
    <p:extLst>
      <p:ext uri="{BB962C8B-B14F-4D97-AF65-F5344CB8AC3E}">
        <p14:creationId xmlns:p14="http://schemas.microsoft.com/office/powerpoint/2010/main" val="2051840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9DD4B6DB-10C7-44DA-8039-A747FBB25B03}"/>
              </a:ext>
            </a:extLst>
          </p:cNvPr>
          <p:cNvSpPr>
            <a:spLocks noGrp="1"/>
          </p:cNvSpPr>
          <p:nvPr>
            <p:ph type="sldNum" sz="quarter" idx="10"/>
          </p:nvPr>
        </p:nvSpPr>
        <p:spPr/>
        <p:txBody>
          <a:bodyPr/>
          <a:lstStyle/>
          <a:p>
            <a:pPr>
              <a:defRPr/>
            </a:pPr>
            <a:fld id="{8FAF4C7F-E15B-46C2-A08C-D0E7F165FD77}" type="slidenum">
              <a:rPr lang="ru-RU" altLang="ru-RU" smtClean="0"/>
              <a:pPr>
                <a:defRPr/>
              </a:pPr>
              <a:t>11</a:t>
            </a:fld>
            <a:endParaRPr lang="ru-RU" altLang="ru-RU"/>
          </a:p>
        </p:txBody>
      </p:sp>
      <p:pic>
        <p:nvPicPr>
          <p:cNvPr id="3" name="Рисунок 2">
            <a:extLst>
              <a:ext uri="{FF2B5EF4-FFF2-40B4-BE49-F238E27FC236}">
                <a16:creationId xmlns:a16="http://schemas.microsoft.com/office/drawing/2014/main" id="{2E3F4FAF-E833-40DE-AE0A-D903AD48BF0B}"/>
              </a:ext>
            </a:extLst>
          </p:cNvPr>
          <p:cNvPicPr>
            <a:picLocks noChangeAspect="1"/>
          </p:cNvPicPr>
          <p:nvPr/>
        </p:nvPicPr>
        <p:blipFill>
          <a:blip r:embed="rId2"/>
          <a:stretch>
            <a:fillRect/>
          </a:stretch>
        </p:blipFill>
        <p:spPr>
          <a:xfrm>
            <a:off x="2551745" y="548277"/>
            <a:ext cx="6592255" cy="4378479"/>
          </a:xfrm>
          <a:prstGeom prst="rect">
            <a:avLst/>
          </a:prstGeom>
        </p:spPr>
      </p:pic>
      <p:sp>
        <p:nvSpPr>
          <p:cNvPr id="4" name="TextBox 3">
            <a:extLst>
              <a:ext uri="{FF2B5EF4-FFF2-40B4-BE49-F238E27FC236}">
                <a16:creationId xmlns:a16="http://schemas.microsoft.com/office/drawing/2014/main" id="{D11ECE3C-613F-4E36-A829-C1CBD6769C7A}"/>
              </a:ext>
            </a:extLst>
          </p:cNvPr>
          <p:cNvSpPr txBox="1"/>
          <p:nvPr/>
        </p:nvSpPr>
        <p:spPr>
          <a:xfrm>
            <a:off x="1" y="3"/>
            <a:ext cx="6392090" cy="400110"/>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000" dirty="0">
                <a:solidFill>
                  <a:srgbClr val="140076"/>
                </a:solidFill>
                <a:effectLst/>
                <a:latin typeface="Arial" panose="020B0604020202020204" pitchFamily="34" charset="0"/>
                <a:cs typeface="Arial" panose="020B0604020202020204" pitchFamily="34" charset="0"/>
              </a:rPr>
              <a:t>Magnetic system: assembly and testing of SC magnets</a:t>
            </a:r>
          </a:p>
        </p:txBody>
      </p:sp>
      <p:sp>
        <p:nvSpPr>
          <p:cNvPr id="5" name="TextBox 4">
            <a:extLst>
              <a:ext uri="{FF2B5EF4-FFF2-40B4-BE49-F238E27FC236}">
                <a16:creationId xmlns:a16="http://schemas.microsoft.com/office/drawing/2014/main" id="{1826130D-DBC2-4BE2-ADF2-3F9ABF5D1F21}"/>
              </a:ext>
            </a:extLst>
          </p:cNvPr>
          <p:cNvSpPr txBox="1"/>
          <p:nvPr/>
        </p:nvSpPr>
        <p:spPr>
          <a:xfrm>
            <a:off x="7402286" y="-25539"/>
            <a:ext cx="1741711" cy="523220"/>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800" dirty="0">
                <a:solidFill>
                  <a:srgbClr val="140076"/>
                </a:solidFill>
                <a:effectLst/>
                <a:latin typeface="Arial" panose="020B0604020202020204" pitchFamily="34" charset="0"/>
                <a:cs typeface="Arial" panose="020B0604020202020204" pitchFamily="34" charset="0"/>
              </a:rPr>
              <a:t>Collider</a:t>
            </a:r>
          </a:p>
        </p:txBody>
      </p:sp>
      <p:sp>
        <p:nvSpPr>
          <p:cNvPr id="7" name="Прямоугольник 6">
            <a:extLst>
              <a:ext uri="{FF2B5EF4-FFF2-40B4-BE49-F238E27FC236}">
                <a16:creationId xmlns:a16="http://schemas.microsoft.com/office/drawing/2014/main" id="{6F39DF90-3584-4870-BFB9-371C6D4E5535}"/>
              </a:ext>
            </a:extLst>
          </p:cNvPr>
          <p:cNvSpPr/>
          <p:nvPr/>
        </p:nvSpPr>
        <p:spPr>
          <a:xfrm>
            <a:off x="1" y="548277"/>
            <a:ext cx="2532888" cy="5016758"/>
          </a:xfrm>
          <a:prstGeom prst="rect">
            <a:avLst/>
          </a:prstGeom>
        </p:spPr>
        <p:txBody>
          <a:bodyPr wrap="square">
            <a:spAutoFit/>
          </a:bodyPr>
          <a:lstStyle/>
          <a:p>
            <a:pPr marL="285750" indent="-285750" algn="just">
              <a:buFont typeface="Arial" panose="020B0604020202020204" pitchFamily="34" charset="0"/>
              <a:buChar char="•"/>
              <a:defRPr/>
            </a:pPr>
            <a:r>
              <a:rPr lang="en-US" sz="2000" b="1" dirty="0">
                <a:solidFill>
                  <a:srgbClr val="00863D"/>
                </a:solidFill>
                <a:latin typeface="+mj-lt"/>
              </a:rPr>
              <a:t>Cryogenic-tests per year</a:t>
            </a:r>
            <a:r>
              <a:rPr lang="ru-RU" sz="2000" b="1" dirty="0">
                <a:solidFill>
                  <a:srgbClr val="00863D"/>
                </a:solidFill>
                <a:latin typeface="+mj-lt"/>
              </a:rPr>
              <a:t>:</a:t>
            </a:r>
          </a:p>
          <a:p>
            <a:pPr algn="just">
              <a:defRPr/>
            </a:pPr>
            <a:r>
              <a:rPr lang="ru-RU" sz="2000" b="1" dirty="0">
                <a:solidFill>
                  <a:srgbClr val="00863D"/>
                </a:solidFill>
                <a:latin typeface="+mj-lt"/>
              </a:rPr>
              <a:t>              2016  – </a:t>
            </a:r>
            <a:r>
              <a:rPr lang="ru-RU" sz="2000" b="1" dirty="0">
                <a:solidFill>
                  <a:srgbClr val="FF0000"/>
                </a:solidFill>
                <a:latin typeface="+mj-lt"/>
              </a:rPr>
              <a:t>20</a:t>
            </a:r>
          </a:p>
          <a:p>
            <a:pPr algn="just">
              <a:defRPr/>
            </a:pPr>
            <a:r>
              <a:rPr lang="ru-RU" sz="2000" b="1" dirty="0">
                <a:solidFill>
                  <a:srgbClr val="00863D"/>
                </a:solidFill>
                <a:latin typeface="+mj-lt"/>
              </a:rPr>
              <a:t>              2017  – </a:t>
            </a:r>
            <a:r>
              <a:rPr lang="ru-RU" sz="2000" b="1" dirty="0">
                <a:solidFill>
                  <a:srgbClr val="FF0000"/>
                </a:solidFill>
                <a:latin typeface="+mj-lt"/>
              </a:rPr>
              <a:t>60</a:t>
            </a:r>
          </a:p>
          <a:p>
            <a:pPr algn="just">
              <a:defRPr/>
            </a:pPr>
            <a:r>
              <a:rPr lang="ru-RU" sz="2000" b="1" dirty="0">
                <a:solidFill>
                  <a:srgbClr val="00863D"/>
                </a:solidFill>
                <a:latin typeface="+mj-lt"/>
              </a:rPr>
              <a:t>              2018  – </a:t>
            </a:r>
            <a:r>
              <a:rPr lang="ru-RU" sz="2000" b="1" dirty="0">
                <a:solidFill>
                  <a:srgbClr val="FF0000"/>
                </a:solidFill>
                <a:latin typeface="+mj-lt"/>
              </a:rPr>
              <a:t>58</a:t>
            </a:r>
          </a:p>
          <a:p>
            <a:pPr algn="just">
              <a:defRPr/>
            </a:pPr>
            <a:r>
              <a:rPr lang="ru-RU" sz="2000" b="1" dirty="0">
                <a:solidFill>
                  <a:srgbClr val="00863D"/>
                </a:solidFill>
                <a:latin typeface="+mj-lt"/>
              </a:rPr>
              <a:t>              2019  – </a:t>
            </a:r>
            <a:r>
              <a:rPr lang="ru-RU" sz="2000" b="1" dirty="0">
                <a:solidFill>
                  <a:srgbClr val="FF0000"/>
                </a:solidFill>
                <a:latin typeface="+mj-lt"/>
              </a:rPr>
              <a:t>76</a:t>
            </a:r>
          </a:p>
          <a:p>
            <a:pPr algn="just">
              <a:defRPr/>
            </a:pPr>
            <a:r>
              <a:rPr lang="en-US" sz="2000" b="1" dirty="0">
                <a:solidFill>
                  <a:srgbClr val="00863D"/>
                </a:solidFill>
                <a:latin typeface="+mj-lt"/>
              </a:rPr>
              <a:t>to</a:t>
            </a:r>
            <a:r>
              <a:rPr lang="ru-RU" sz="2000" b="1" dirty="0">
                <a:solidFill>
                  <a:srgbClr val="00863D"/>
                </a:solidFill>
                <a:latin typeface="+mj-lt"/>
              </a:rPr>
              <a:t> 25.05.2020  - </a:t>
            </a:r>
            <a:r>
              <a:rPr lang="ru-RU" sz="2000" b="1" dirty="0">
                <a:solidFill>
                  <a:srgbClr val="FF0000"/>
                </a:solidFill>
                <a:latin typeface="+mj-lt"/>
              </a:rPr>
              <a:t>21</a:t>
            </a:r>
            <a:endParaRPr lang="en-US" sz="2000" b="1" dirty="0">
              <a:solidFill>
                <a:srgbClr val="FF0000"/>
              </a:solidFill>
              <a:latin typeface="+mj-lt"/>
            </a:endParaRPr>
          </a:p>
          <a:p>
            <a:pPr marL="342900" indent="-342900" algn="just">
              <a:buFont typeface="Arial" panose="020B0604020202020204" pitchFamily="34" charset="0"/>
              <a:buChar char="•"/>
              <a:defRPr/>
            </a:pPr>
            <a:endParaRPr lang="en-US" sz="2000" b="1" dirty="0">
              <a:solidFill>
                <a:srgbClr val="FF0000"/>
              </a:solidFill>
              <a:latin typeface="+mj-lt"/>
            </a:endParaRPr>
          </a:p>
          <a:p>
            <a:pPr marL="342900" indent="-342900">
              <a:buFont typeface="Arial" panose="020B0604020202020204" pitchFamily="34" charset="0"/>
              <a:buChar char="•"/>
              <a:defRPr/>
            </a:pPr>
            <a:r>
              <a:rPr lang="en-US" sz="2000" b="1" dirty="0">
                <a:solidFill>
                  <a:srgbClr val="00863D"/>
                </a:solidFill>
                <a:latin typeface="+mj-lt"/>
              </a:rPr>
              <a:t>for today successfully passed cryogenic tests:</a:t>
            </a:r>
          </a:p>
          <a:p>
            <a:pPr marL="342900" indent="-342900" algn="just">
              <a:buFont typeface="Arial" panose="020B0604020202020204" pitchFamily="34" charset="0"/>
              <a:buChar char="•"/>
              <a:defRPr/>
            </a:pPr>
            <a:endParaRPr lang="en-US" sz="2000" b="1" dirty="0">
              <a:solidFill>
                <a:srgbClr val="FF0000"/>
              </a:solidFill>
              <a:latin typeface="+mj-lt"/>
            </a:endParaRPr>
          </a:p>
          <a:p>
            <a:pPr marL="342900" indent="-342900" algn="just">
              <a:buFont typeface="Arial" panose="020B0604020202020204" pitchFamily="34" charset="0"/>
              <a:buChar char="•"/>
              <a:defRPr/>
            </a:pPr>
            <a:r>
              <a:rPr lang="en-US" sz="2000" b="1" dirty="0">
                <a:solidFill>
                  <a:srgbClr val="FF0000"/>
                </a:solidFill>
                <a:latin typeface="+mj-lt"/>
              </a:rPr>
              <a:t>52 % </a:t>
            </a:r>
            <a:r>
              <a:rPr lang="en-US" sz="2000" b="1" dirty="0">
                <a:solidFill>
                  <a:srgbClr val="00863D"/>
                </a:solidFill>
                <a:latin typeface="+mj-lt"/>
              </a:rPr>
              <a:t>- dipoles</a:t>
            </a:r>
          </a:p>
          <a:p>
            <a:pPr marL="342900" indent="-342900" algn="just">
              <a:buFont typeface="Arial" panose="020B0604020202020204" pitchFamily="34" charset="0"/>
              <a:buChar char="•"/>
              <a:defRPr/>
            </a:pPr>
            <a:r>
              <a:rPr lang="en-US" sz="2000" b="1" dirty="0">
                <a:solidFill>
                  <a:srgbClr val="FF0000"/>
                </a:solidFill>
                <a:latin typeface="+mj-lt"/>
              </a:rPr>
              <a:t>0 </a:t>
            </a:r>
            <a:r>
              <a:rPr lang="en-US" sz="2000" b="1" dirty="0">
                <a:solidFill>
                  <a:srgbClr val="00863D"/>
                </a:solidFill>
                <a:latin typeface="+mj-lt"/>
              </a:rPr>
              <a:t>quadrupoles</a:t>
            </a:r>
          </a:p>
          <a:p>
            <a:pPr marL="342900" indent="-342900" algn="just">
              <a:buFont typeface="Arial" panose="020B0604020202020204" pitchFamily="34" charset="0"/>
              <a:buChar char="•"/>
              <a:defRPr/>
            </a:pPr>
            <a:r>
              <a:rPr lang="en-US" sz="2000" b="1" dirty="0">
                <a:solidFill>
                  <a:srgbClr val="FF0000"/>
                </a:solidFill>
                <a:latin typeface="+mj-lt"/>
              </a:rPr>
              <a:t>0 </a:t>
            </a:r>
            <a:r>
              <a:rPr lang="en-US" sz="2000" b="1" dirty="0">
                <a:solidFill>
                  <a:srgbClr val="00863D"/>
                </a:solidFill>
                <a:latin typeface="+mj-lt"/>
              </a:rPr>
              <a:t>correctors</a:t>
            </a:r>
            <a:endParaRPr lang="ru-RU" sz="2000" b="1" dirty="0">
              <a:solidFill>
                <a:srgbClr val="00863D"/>
              </a:solidFill>
              <a:latin typeface="+mj-lt"/>
            </a:endParaRPr>
          </a:p>
        </p:txBody>
      </p:sp>
      <p:sp>
        <p:nvSpPr>
          <p:cNvPr id="8" name="TextBox 7">
            <a:extLst>
              <a:ext uri="{FF2B5EF4-FFF2-40B4-BE49-F238E27FC236}">
                <a16:creationId xmlns:a16="http://schemas.microsoft.com/office/drawing/2014/main" id="{CEBFB911-031D-4E55-9B91-66D9D328F80A}"/>
              </a:ext>
            </a:extLst>
          </p:cNvPr>
          <p:cNvSpPr txBox="1"/>
          <p:nvPr/>
        </p:nvSpPr>
        <p:spPr>
          <a:xfrm>
            <a:off x="173736" y="5736970"/>
            <a:ext cx="8970264" cy="830997"/>
          </a:xfrm>
          <a:prstGeom prst="rect">
            <a:avLst/>
          </a:prstGeom>
          <a:solidFill>
            <a:srgbClr val="FFFF99"/>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sz="2400" dirty="0">
                <a:solidFill>
                  <a:srgbClr val="002060"/>
                </a:solidFill>
                <a:highlight>
                  <a:srgbClr val="FFFF99"/>
                </a:highlight>
                <a:latin typeface="Arial" panose="020B0604020202020204" pitchFamily="34" charset="0"/>
                <a:cs typeface="Arial" panose="020B0604020202020204" pitchFamily="34" charset="0"/>
              </a:rPr>
              <a:t>rate of the assembly and testing of </a:t>
            </a:r>
            <a:r>
              <a:rPr lang="en-US" sz="2400" dirty="0">
                <a:solidFill>
                  <a:srgbClr val="002060"/>
                </a:solidFill>
                <a:latin typeface="Arial" panose="020B0604020202020204" pitchFamily="34" charset="0"/>
                <a:cs typeface="Arial" panose="020B0604020202020204" pitchFamily="34" charset="0"/>
              </a:rPr>
              <a:t>SC magnets should be immediately </a:t>
            </a:r>
            <a:r>
              <a:rPr lang="en-US" sz="2400" dirty="0">
                <a:solidFill>
                  <a:srgbClr val="002060"/>
                </a:solidFill>
                <a:highlight>
                  <a:srgbClr val="FFFF99"/>
                </a:highlight>
                <a:latin typeface="Arial" panose="020B0604020202020204" pitchFamily="34" charset="0"/>
                <a:cs typeface="Arial" panose="020B0604020202020204" pitchFamily="34" charset="0"/>
              </a:rPr>
              <a:t>increased by </a:t>
            </a:r>
            <a:r>
              <a:rPr lang="en-US" sz="2400" dirty="0">
                <a:solidFill>
                  <a:srgbClr val="FF0000"/>
                </a:solidFill>
                <a:highlight>
                  <a:srgbClr val="FFFF99"/>
                </a:highlight>
                <a:latin typeface="Arial" panose="020B0604020202020204" pitchFamily="34" charset="0"/>
                <a:cs typeface="Arial" panose="020B0604020202020204" pitchFamily="34" charset="0"/>
              </a:rPr>
              <a:t>factor of 2 </a:t>
            </a:r>
            <a:r>
              <a:rPr lang="en-US" sz="2400" dirty="0">
                <a:solidFill>
                  <a:srgbClr val="002060"/>
                </a:solidFill>
                <a:highlight>
                  <a:srgbClr val="FFFF99"/>
                </a:highlight>
                <a:latin typeface="Arial" panose="020B0604020202020204" pitchFamily="34" charset="0"/>
                <a:cs typeface="Arial" panose="020B0604020202020204" pitchFamily="34" charset="0"/>
              </a:rPr>
              <a:t>up to </a:t>
            </a:r>
            <a:r>
              <a:rPr lang="en-US" sz="2400" dirty="0">
                <a:solidFill>
                  <a:srgbClr val="FF0000"/>
                </a:solidFill>
                <a:highlight>
                  <a:srgbClr val="FFFF99"/>
                </a:highlight>
                <a:latin typeface="Arial" panose="020B0604020202020204" pitchFamily="34" charset="0"/>
                <a:cs typeface="Arial" panose="020B0604020202020204" pitchFamily="34" charset="0"/>
              </a:rPr>
              <a:t>150 per year</a:t>
            </a:r>
          </a:p>
        </p:txBody>
      </p:sp>
    </p:spTree>
    <p:extLst>
      <p:ext uri="{BB962C8B-B14F-4D97-AF65-F5344CB8AC3E}">
        <p14:creationId xmlns:p14="http://schemas.microsoft.com/office/powerpoint/2010/main" val="2900386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4294967295"/>
          </p:nvPr>
        </p:nvSpPr>
        <p:spPr>
          <a:xfrm>
            <a:off x="6476642" y="6384698"/>
            <a:ext cx="2057400" cy="365125"/>
          </a:xfrm>
          <a:prstGeom prst="rect">
            <a:avLst/>
          </a:prstGeom>
        </p:spPr>
        <p:txBody>
          <a:bodyPr/>
          <a:lstStyle/>
          <a:p>
            <a:fld id="{FDC434F4-78B4-4E54-84D3-6206A12AE9BE}" type="slidenum">
              <a:rPr lang="ru-RU" smtClean="0">
                <a:solidFill>
                  <a:schemeClr val="tx1"/>
                </a:solidFill>
              </a:rPr>
              <a:t>12</a:t>
            </a:fld>
            <a:endParaRPr lang="ru-RU" dirty="0">
              <a:solidFill>
                <a:schemeClr val="tx1"/>
              </a:solidFill>
            </a:endParaRPr>
          </a:p>
        </p:txBody>
      </p:sp>
      <p:cxnSp>
        <p:nvCxnSpPr>
          <p:cNvPr id="23" name="Прямая со стрелкой 22">
            <a:extLst>
              <a:ext uri="{FF2B5EF4-FFF2-40B4-BE49-F238E27FC236}">
                <a16:creationId xmlns:a16="http://schemas.microsoft.com/office/drawing/2014/main" id="{88905359-7E11-445D-A067-DFB0E87C7118}"/>
              </a:ext>
            </a:extLst>
          </p:cNvPr>
          <p:cNvCxnSpPr>
            <a:cxnSpLocks/>
          </p:cNvCxnSpPr>
          <p:nvPr/>
        </p:nvCxnSpPr>
        <p:spPr>
          <a:xfrm flipV="1">
            <a:off x="2873173" y="4999796"/>
            <a:ext cx="951973" cy="103897"/>
          </a:xfrm>
          <a:prstGeom prst="straightConnector1">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386B73BE-F148-4623-9AFA-8C6CBBFA87ED}"/>
              </a:ext>
            </a:extLst>
          </p:cNvPr>
          <p:cNvCxnSpPr>
            <a:cxnSpLocks/>
          </p:cNvCxnSpPr>
          <p:nvPr/>
        </p:nvCxnSpPr>
        <p:spPr>
          <a:xfrm>
            <a:off x="2717139" y="3677281"/>
            <a:ext cx="156032" cy="1429674"/>
          </a:xfrm>
          <a:prstGeom prst="straightConnector1">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grpSp>
        <p:nvGrpSpPr>
          <p:cNvPr id="54" name="Группа 53">
            <a:extLst>
              <a:ext uri="{FF2B5EF4-FFF2-40B4-BE49-F238E27FC236}">
                <a16:creationId xmlns:a16="http://schemas.microsoft.com/office/drawing/2014/main" id="{D004BE4F-E459-46EF-A126-55845D90B164}"/>
              </a:ext>
            </a:extLst>
          </p:cNvPr>
          <p:cNvGrpSpPr/>
          <p:nvPr/>
        </p:nvGrpSpPr>
        <p:grpSpPr>
          <a:xfrm>
            <a:off x="616773" y="4129547"/>
            <a:ext cx="2951550" cy="2265673"/>
            <a:chOff x="60063" y="4436851"/>
            <a:chExt cx="3375705" cy="2583058"/>
          </a:xfrm>
        </p:grpSpPr>
        <p:pic>
          <p:nvPicPr>
            <p:cNvPr id="55" name="Рисунок 54">
              <a:extLst>
                <a:ext uri="{FF2B5EF4-FFF2-40B4-BE49-F238E27FC236}">
                  <a16:creationId xmlns:a16="http://schemas.microsoft.com/office/drawing/2014/main" id="{8474E5F1-C530-4284-9621-443E050526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63" y="4436851"/>
              <a:ext cx="3323154" cy="2507904"/>
            </a:xfrm>
            <a:prstGeom prst="rect">
              <a:avLst/>
            </a:prstGeom>
          </p:spPr>
        </p:pic>
        <p:sp>
          <p:nvSpPr>
            <p:cNvPr id="56" name="TextBox 55">
              <a:extLst>
                <a:ext uri="{FF2B5EF4-FFF2-40B4-BE49-F238E27FC236}">
                  <a16:creationId xmlns:a16="http://schemas.microsoft.com/office/drawing/2014/main" id="{5939A87C-8087-4FD6-9D5E-E724B0C23BD6}"/>
                </a:ext>
              </a:extLst>
            </p:cNvPr>
            <p:cNvSpPr txBox="1"/>
            <p:nvPr/>
          </p:nvSpPr>
          <p:spPr>
            <a:xfrm>
              <a:off x="60063" y="6435134"/>
              <a:ext cx="3323154" cy="584775"/>
            </a:xfrm>
            <a:prstGeom prst="rect">
              <a:avLst/>
            </a:prstGeom>
            <a:solidFill>
              <a:schemeClr val="bg1"/>
            </a:solid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RF-2 at friendly inspection</a:t>
              </a:r>
            </a:p>
            <a:p>
              <a:pPr algn="ctr"/>
              <a:r>
                <a:rPr lang="en-US" sz="1600" b="1" dirty="0">
                  <a:latin typeface="Times New Roman" panose="02020603050405020304" pitchFamily="18" charset="0"/>
                  <a:cs typeface="Times New Roman" panose="02020603050405020304" pitchFamily="18" charset="0"/>
                </a:rPr>
                <a:t> 21.03.2019</a:t>
              </a:r>
              <a:endParaRPr lang="ru-RU" sz="1600" b="1" dirty="0">
                <a:latin typeface="Times New Roman" panose="02020603050405020304" pitchFamily="18" charset="0"/>
                <a:cs typeface="Times New Roman" panose="02020603050405020304" pitchFamily="18" charset="0"/>
              </a:endParaRPr>
            </a:p>
          </p:txBody>
        </p:sp>
        <p:sp>
          <p:nvSpPr>
            <p:cNvPr id="60" name="Прямоугольник 59">
              <a:extLst>
                <a:ext uri="{FF2B5EF4-FFF2-40B4-BE49-F238E27FC236}">
                  <a16:creationId xmlns:a16="http://schemas.microsoft.com/office/drawing/2014/main" id="{A31EC148-0586-4C08-AEF3-F169EB8FB4C6}"/>
                </a:ext>
              </a:extLst>
            </p:cNvPr>
            <p:cNvSpPr/>
            <p:nvPr/>
          </p:nvSpPr>
          <p:spPr>
            <a:xfrm>
              <a:off x="65408" y="4477070"/>
              <a:ext cx="3370360" cy="253036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1" name="Группа 60">
            <a:extLst>
              <a:ext uri="{FF2B5EF4-FFF2-40B4-BE49-F238E27FC236}">
                <a16:creationId xmlns:a16="http://schemas.microsoft.com/office/drawing/2014/main" id="{0E448985-530B-4CA4-B5A7-1AF3E551495C}"/>
              </a:ext>
            </a:extLst>
          </p:cNvPr>
          <p:cNvGrpSpPr/>
          <p:nvPr/>
        </p:nvGrpSpPr>
        <p:grpSpPr>
          <a:xfrm>
            <a:off x="609958" y="1171282"/>
            <a:ext cx="3131430" cy="2335983"/>
            <a:chOff x="-2266191" y="1404463"/>
            <a:chExt cx="3581435" cy="2663217"/>
          </a:xfrm>
        </p:grpSpPr>
        <p:pic>
          <p:nvPicPr>
            <p:cNvPr id="62" name="Рисунок 61" descr="Изображение выглядит как внутренний, стол, люди, мужчина&#10;&#10;Автоматически созданное описание">
              <a:extLst>
                <a:ext uri="{FF2B5EF4-FFF2-40B4-BE49-F238E27FC236}">
                  <a16:creationId xmlns:a16="http://schemas.microsoft.com/office/drawing/2014/main" id="{61060B67-BF23-419C-899C-6C06AB665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5712" y="1404463"/>
              <a:ext cx="3550956" cy="2663217"/>
            </a:xfrm>
            <a:prstGeom prst="rect">
              <a:avLst/>
            </a:prstGeom>
          </p:spPr>
        </p:pic>
        <p:sp>
          <p:nvSpPr>
            <p:cNvPr id="63" name="TextBox 62">
              <a:extLst>
                <a:ext uri="{FF2B5EF4-FFF2-40B4-BE49-F238E27FC236}">
                  <a16:creationId xmlns:a16="http://schemas.microsoft.com/office/drawing/2014/main" id="{0D7E343F-2CD8-4A1B-808A-0E058D3C51DF}"/>
                </a:ext>
              </a:extLst>
            </p:cNvPr>
            <p:cNvSpPr txBox="1"/>
            <p:nvPr/>
          </p:nvSpPr>
          <p:spPr>
            <a:xfrm>
              <a:off x="-2266191" y="3706043"/>
              <a:ext cx="3320140" cy="307777"/>
            </a:xfrm>
            <a:prstGeom prst="rect">
              <a:avLst/>
            </a:prstGeom>
            <a:noFill/>
          </p:spPr>
          <p:txBody>
            <a:bodyPr wrap="none" rtlCol="0">
              <a:spAutoFit/>
            </a:bodyPr>
            <a:lstStyle/>
            <a:p>
              <a:r>
                <a:rPr lang="en-US" sz="1400" dirty="0">
                  <a:solidFill>
                    <a:schemeClr val="bg1"/>
                  </a:solidFill>
                </a:rPr>
                <a:t>23.09.2019   RF-2 and all the Team</a:t>
              </a:r>
              <a:endParaRPr lang="ru-RU" sz="1400" dirty="0">
                <a:solidFill>
                  <a:schemeClr val="bg1"/>
                </a:solidFill>
              </a:endParaRPr>
            </a:p>
          </p:txBody>
        </p:sp>
      </p:grpSp>
      <p:grpSp>
        <p:nvGrpSpPr>
          <p:cNvPr id="65" name="Группа 64">
            <a:extLst>
              <a:ext uri="{FF2B5EF4-FFF2-40B4-BE49-F238E27FC236}">
                <a16:creationId xmlns:a16="http://schemas.microsoft.com/office/drawing/2014/main" id="{DB1235C1-4981-4F95-9FA0-B195A54AAC77}"/>
              </a:ext>
            </a:extLst>
          </p:cNvPr>
          <p:cNvGrpSpPr/>
          <p:nvPr/>
        </p:nvGrpSpPr>
        <p:grpSpPr>
          <a:xfrm>
            <a:off x="3979708" y="3927125"/>
            <a:ext cx="2965202" cy="2486246"/>
            <a:chOff x="3779248" y="2123066"/>
            <a:chExt cx="3391318" cy="2834530"/>
          </a:xfrm>
        </p:grpSpPr>
        <p:pic>
          <p:nvPicPr>
            <p:cNvPr id="69" name="Рисунок 68" descr="Изображение выглядит как внутренний, окно, стоит, комната&#10;&#10;Автоматически созданное описание">
              <a:extLst>
                <a:ext uri="{FF2B5EF4-FFF2-40B4-BE49-F238E27FC236}">
                  <a16:creationId xmlns:a16="http://schemas.microsoft.com/office/drawing/2014/main" id="{0E5FDAE0-0C61-4DF3-A288-7FFB6F14BA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233" t="8876"/>
            <a:stretch/>
          </p:blipFill>
          <p:spPr>
            <a:xfrm>
              <a:off x="3779248" y="2123066"/>
              <a:ext cx="3391318" cy="2834530"/>
            </a:xfrm>
            <a:prstGeom prst="rect">
              <a:avLst/>
            </a:prstGeom>
          </p:spPr>
        </p:pic>
        <p:sp>
          <p:nvSpPr>
            <p:cNvPr id="67" name="TextBox 66">
              <a:extLst>
                <a:ext uri="{FF2B5EF4-FFF2-40B4-BE49-F238E27FC236}">
                  <a16:creationId xmlns:a16="http://schemas.microsoft.com/office/drawing/2014/main" id="{8B814D0F-9275-4872-8278-7E7D9660C10D}"/>
                </a:ext>
              </a:extLst>
            </p:cNvPr>
            <p:cNvSpPr txBox="1"/>
            <p:nvPr/>
          </p:nvSpPr>
          <p:spPr>
            <a:xfrm>
              <a:off x="3796875" y="4591897"/>
              <a:ext cx="3299301" cy="307777"/>
            </a:xfrm>
            <a:prstGeom prst="rect">
              <a:avLst/>
            </a:prstGeom>
            <a:noFill/>
          </p:spPr>
          <p:txBody>
            <a:bodyPr wrap="none" rtlCol="0">
              <a:spAutoFit/>
            </a:bodyPr>
            <a:lstStyle/>
            <a:p>
              <a:r>
                <a:rPr lang="en-US" sz="1400" b="1" dirty="0">
                  <a:solidFill>
                    <a:schemeClr val="bg1"/>
                  </a:solidFill>
                </a:rPr>
                <a:t>24.09.2019   The same and RF-3 </a:t>
              </a:r>
              <a:endParaRPr lang="ru-RU" sz="1400" b="1" dirty="0">
                <a:solidFill>
                  <a:schemeClr val="bg1"/>
                </a:solidFill>
              </a:endParaRPr>
            </a:p>
          </p:txBody>
        </p:sp>
      </p:grpSp>
      <p:grpSp>
        <p:nvGrpSpPr>
          <p:cNvPr id="70" name="Группа 69">
            <a:extLst>
              <a:ext uri="{FF2B5EF4-FFF2-40B4-BE49-F238E27FC236}">
                <a16:creationId xmlns:a16="http://schemas.microsoft.com/office/drawing/2014/main" id="{BA6DA5CC-A9E9-4B3D-80E2-B87100AB5ADF}"/>
              </a:ext>
            </a:extLst>
          </p:cNvPr>
          <p:cNvGrpSpPr/>
          <p:nvPr/>
        </p:nvGrpSpPr>
        <p:grpSpPr>
          <a:xfrm>
            <a:off x="4091094" y="1191511"/>
            <a:ext cx="3012176" cy="2266308"/>
            <a:chOff x="-1328149" y="3814887"/>
            <a:chExt cx="3445043" cy="2583782"/>
          </a:xfrm>
        </p:grpSpPr>
        <p:pic>
          <p:nvPicPr>
            <p:cNvPr id="72" name="Рисунок 71" descr="Изображение выглядит как внутренний, велосипед, мужчина, мотоцикл&#10;&#10;Автоматически созданное описание">
              <a:extLst>
                <a:ext uri="{FF2B5EF4-FFF2-40B4-BE49-F238E27FC236}">
                  <a16:creationId xmlns:a16="http://schemas.microsoft.com/office/drawing/2014/main" id="{3C1BECAE-F952-4D62-ABFE-861E68637E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8149" y="3814887"/>
              <a:ext cx="3445043" cy="2583782"/>
            </a:xfrm>
            <a:prstGeom prst="rect">
              <a:avLst/>
            </a:prstGeom>
            <a:ln>
              <a:solidFill>
                <a:srgbClr val="000066"/>
              </a:solidFill>
            </a:ln>
          </p:spPr>
        </p:pic>
        <p:sp>
          <p:nvSpPr>
            <p:cNvPr id="73" name="TextBox 72">
              <a:extLst>
                <a:ext uri="{FF2B5EF4-FFF2-40B4-BE49-F238E27FC236}">
                  <a16:creationId xmlns:a16="http://schemas.microsoft.com/office/drawing/2014/main" id="{2EF450CB-4E83-4BE7-84CA-C62227FB3E83}"/>
                </a:ext>
              </a:extLst>
            </p:cNvPr>
            <p:cNvSpPr txBox="1"/>
            <p:nvPr/>
          </p:nvSpPr>
          <p:spPr>
            <a:xfrm>
              <a:off x="-805560" y="5767200"/>
              <a:ext cx="2845772" cy="523220"/>
            </a:xfrm>
            <a:prstGeom prst="rect">
              <a:avLst/>
            </a:prstGeom>
            <a:noFill/>
          </p:spPr>
          <p:txBody>
            <a:bodyPr wrap="square" rtlCol="0">
              <a:spAutoFit/>
            </a:bodyPr>
            <a:lstStyle/>
            <a:p>
              <a:pPr algn="r"/>
              <a:r>
                <a:rPr lang="en-US" sz="1400" b="1" dirty="0">
                  <a:solidFill>
                    <a:schemeClr val="bg1"/>
                  </a:solidFill>
                </a:rPr>
                <a:t>24.09.2019   RF-2 Visit of the NICA MAC members</a:t>
              </a:r>
              <a:endParaRPr lang="ru-RU" sz="1400" b="1" dirty="0">
                <a:solidFill>
                  <a:schemeClr val="bg1"/>
                </a:solidFill>
              </a:endParaRPr>
            </a:p>
          </p:txBody>
        </p:sp>
      </p:grpSp>
      <p:sp>
        <p:nvSpPr>
          <p:cNvPr id="26" name="TextBox 25">
            <a:extLst>
              <a:ext uri="{FF2B5EF4-FFF2-40B4-BE49-F238E27FC236}">
                <a16:creationId xmlns:a16="http://schemas.microsoft.com/office/drawing/2014/main" id="{CFEB627C-A81C-4B79-8619-B1F731E151B3}"/>
              </a:ext>
            </a:extLst>
          </p:cNvPr>
          <p:cNvSpPr txBox="1"/>
          <p:nvPr/>
        </p:nvSpPr>
        <p:spPr>
          <a:xfrm>
            <a:off x="6667945" y="6413371"/>
            <a:ext cx="1605196" cy="307777"/>
          </a:xfrm>
          <a:prstGeom prst="rect">
            <a:avLst/>
          </a:prstGeom>
          <a:noFill/>
        </p:spPr>
        <p:txBody>
          <a:bodyPr wrap="square" rtlCol="0">
            <a:spAutoFit/>
          </a:bodyPr>
          <a:lstStyle/>
          <a:p>
            <a:r>
              <a:rPr lang="en-US" sz="1400" dirty="0">
                <a:cs typeface="Aldhabi" panose="020B0604020202020204" pitchFamily="2" charset="-78"/>
              </a:rPr>
              <a:t>I. </a:t>
            </a:r>
            <a:r>
              <a:rPr lang="en-US" sz="1400" dirty="0" err="1">
                <a:cs typeface="Aldhabi" panose="020B0604020202020204" pitchFamily="2" charset="-78"/>
              </a:rPr>
              <a:t>Meshkov</a:t>
            </a:r>
            <a:endParaRPr lang="ru-RU" sz="1400" dirty="0">
              <a:cs typeface="Aldhabi" panose="020B0604020202020204" pitchFamily="2" charset="-78"/>
            </a:endParaRPr>
          </a:p>
        </p:txBody>
      </p:sp>
      <p:sp>
        <p:nvSpPr>
          <p:cNvPr id="22" name="TextBox 3"/>
          <p:cNvSpPr txBox="1"/>
          <p:nvPr/>
        </p:nvSpPr>
        <p:spPr>
          <a:xfrm>
            <a:off x="1" y="3"/>
            <a:ext cx="2246542" cy="461665"/>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400" dirty="0">
                <a:solidFill>
                  <a:srgbClr val="140076"/>
                </a:solidFill>
                <a:effectLst/>
                <a:latin typeface="Arial" panose="020B0604020202020204" pitchFamily="34" charset="0"/>
                <a:cs typeface="Arial" panose="020B0604020202020204" pitchFamily="34" charset="0"/>
              </a:rPr>
              <a:t>RF-systems</a:t>
            </a:r>
          </a:p>
        </p:txBody>
      </p:sp>
      <p:sp>
        <p:nvSpPr>
          <p:cNvPr id="24" name="TextBox 23">
            <a:extLst>
              <a:ext uri="{FF2B5EF4-FFF2-40B4-BE49-F238E27FC236}">
                <a16:creationId xmlns:a16="http://schemas.microsoft.com/office/drawing/2014/main" id="{7EC0B070-85DB-482F-80AC-B9EF52028452}"/>
              </a:ext>
            </a:extLst>
          </p:cNvPr>
          <p:cNvSpPr txBox="1"/>
          <p:nvPr/>
        </p:nvSpPr>
        <p:spPr>
          <a:xfrm>
            <a:off x="7402286" y="-25539"/>
            <a:ext cx="1741711" cy="523220"/>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800" dirty="0">
                <a:solidFill>
                  <a:srgbClr val="140076"/>
                </a:solidFill>
                <a:effectLst/>
                <a:latin typeface="Arial" panose="020B0604020202020204" pitchFamily="34" charset="0"/>
                <a:cs typeface="Arial" panose="020B0604020202020204" pitchFamily="34" charset="0"/>
              </a:rPr>
              <a:t>Collider</a:t>
            </a:r>
          </a:p>
        </p:txBody>
      </p:sp>
      <p:sp>
        <p:nvSpPr>
          <p:cNvPr id="27" name="TextBox 26">
            <a:extLst>
              <a:ext uri="{FF2B5EF4-FFF2-40B4-BE49-F238E27FC236}">
                <a16:creationId xmlns:a16="http://schemas.microsoft.com/office/drawing/2014/main" id="{A4EF4164-0D9C-40FC-9846-9A69DF6D816F}"/>
              </a:ext>
            </a:extLst>
          </p:cNvPr>
          <p:cNvSpPr txBox="1"/>
          <p:nvPr/>
        </p:nvSpPr>
        <p:spPr>
          <a:xfrm>
            <a:off x="0" y="523016"/>
            <a:ext cx="1238596" cy="369332"/>
          </a:xfrm>
          <a:prstGeom prst="rect">
            <a:avLst/>
          </a:prstGeom>
          <a:noFill/>
        </p:spPr>
        <p:txBody>
          <a:bodyPr wrap="square" rtlCol="0">
            <a:spAutoFit/>
          </a:bodyPr>
          <a:lstStyle/>
          <a:p>
            <a:r>
              <a:rPr lang="en-US" dirty="0" err="1">
                <a:solidFill>
                  <a:srgbClr val="0000CC"/>
                </a:solidFill>
                <a:latin typeface="+mj-lt"/>
              </a:rPr>
              <a:t>E.Syresin</a:t>
            </a:r>
            <a:endParaRPr lang="ru-RU" dirty="0">
              <a:solidFill>
                <a:srgbClr val="0000CC"/>
              </a:solidFill>
              <a:latin typeface="+mj-lt"/>
            </a:endParaRPr>
          </a:p>
        </p:txBody>
      </p:sp>
      <p:sp>
        <p:nvSpPr>
          <p:cNvPr id="28" name="TextBox 27">
            <a:extLst>
              <a:ext uri="{FF2B5EF4-FFF2-40B4-BE49-F238E27FC236}">
                <a16:creationId xmlns:a16="http://schemas.microsoft.com/office/drawing/2014/main" id="{956473D3-1A0E-4754-B172-CA6C5ED3BC82}"/>
              </a:ext>
            </a:extLst>
          </p:cNvPr>
          <p:cNvSpPr txBox="1"/>
          <p:nvPr/>
        </p:nvSpPr>
        <p:spPr>
          <a:xfrm>
            <a:off x="2601884" y="149407"/>
            <a:ext cx="3499658" cy="1200329"/>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RF-1 @ JINR</a:t>
            </a:r>
            <a:endParaRPr lang="en-US"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RF-2 delivery </a:t>
            </a:r>
            <a:r>
              <a:rPr lang="en-US" dirty="0">
                <a:solidFill>
                  <a:srgbClr val="FF0000"/>
                </a:solidFill>
                <a:latin typeface="Arial" panose="020B0604020202020204" pitchFamily="34" charset="0"/>
                <a:cs typeface="Arial" panose="020B0604020202020204" pitchFamily="34" charset="0"/>
              </a:rPr>
              <a:t>Q4 2020/</a:t>
            </a:r>
          </a:p>
          <a:p>
            <a:pPr fontAlgn="auto">
              <a:spcBef>
                <a:spcPts val="0"/>
              </a:spcBef>
              <a:spcAft>
                <a:spcPts val="0"/>
              </a:spcAft>
              <a:buClr>
                <a:srgbClr val="FF0000"/>
              </a:buClr>
              <a:defRPr/>
            </a:pPr>
            <a:r>
              <a:rPr lang="en-US" dirty="0">
                <a:solidFill>
                  <a:srgbClr val="FF0000"/>
                </a:solidFill>
                <a:latin typeface="Arial" panose="020B0604020202020204" pitchFamily="34" charset="0"/>
                <a:cs typeface="Arial" panose="020B0604020202020204" pitchFamily="34" charset="0"/>
              </a:rPr>
              <a:t>Q2 2021</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assembly =&gt; </a:t>
            </a:r>
            <a:r>
              <a:rPr lang="en-US" dirty="0">
                <a:solidFill>
                  <a:srgbClr val="FF0000"/>
                </a:solidFill>
                <a:latin typeface="Arial" panose="020B0604020202020204" pitchFamily="34" charset="0"/>
                <a:cs typeface="Arial" panose="020B0604020202020204" pitchFamily="34" charset="0"/>
              </a:rPr>
              <a:t>Q4 2021</a:t>
            </a:r>
          </a:p>
        </p:txBody>
      </p:sp>
    </p:spTree>
    <p:extLst>
      <p:ext uri="{BB962C8B-B14F-4D97-AF65-F5344CB8AC3E}">
        <p14:creationId xmlns:p14="http://schemas.microsoft.com/office/powerpoint/2010/main" val="65866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210C6EA-0ABF-49AD-B259-4AD95E59E852}"/>
              </a:ext>
            </a:extLst>
          </p:cNvPr>
          <p:cNvSpPr>
            <a:spLocks noGrp="1"/>
          </p:cNvSpPr>
          <p:nvPr>
            <p:ph type="sldNum" sz="quarter" idx="10"/>
          </p:nvPr>
        </p:nvSpPr>
        <p:spPr/>
        <p:txBody>
          <a:bodyPr/>
          <a:lstStyle/>
          <a:p>
            <a:pPr>
              <a:defRPr/>
            </a:pPr>
            <a:fld id="{8FAF4C7F-E15B-46C2-A08C-D0E7F165FD77}" type="slidenum">
              <a:rPr lang="ru-RU" altLang="ru-RU" smtClean="0"/>
              <a:pPr>
                <a:defRPr/>
              </a:pPr>
              <a:t>13</a:t>
            </a:fld>
            <a:endParaRPr lang="ru-RU" altLang="ru-RU"/>
          </a:p>
        </p:txBody>
      </p:sp>
      <p:sp>
        <p:nvSpPr>
          <p:cNvPr id="3" name="TextBox 3">
            <a:extLst>
              <a:ext uri="{FF2B5EF4-FFF2-40B4-BE49-F238E27FC236}">
                <a16:creationId xmlns:a16="http://schemas.microsoft.com/office/drawing/2014/main" id="{E697989C-AF7A-48BF-A465-22B1CA6BD112}"/>
              </a:ext>
            </a:extLst>
          </p:cNvPr>
          <p:cNvSpPr txBox="1"/>
          <p:nvPr/>
        </p:nvSpPr>
        <p:spPr>
          <a:xfrm>
            <a:off x="1" y="3"/>
            <a:ext cx="2674960" cy="830997"/>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400" dirty="0">
                <a:solidFill>
                  <a:srgbClr val="140076"/>
                </a:solidFill>
                <a:effectLst/>
                <a:latin typeface="Arial" panose="020B0604020202020204" pitchFamily="34" charset="0"/>
                <a:cs typeface="Arial" panose="020B0604020202020204" pitchFamily="34" charset="0"/>
              </a:rPr>
              <a:t>Injection &amp; beam dump system</a:t>
            </a:r>
          </a:p>
        </p:txBody>
      </p:sp>
      <p:sp>
        <p:nvSpPr>
          <p:cNvPr id="4" name="TextBox 3">
            <a:extLst>
              <a:ext uri="{FF2B5EF4-FFF2-40B4-BE49-F238E27FC236}">
                <a16:creationId xmlns:a16="http://schemas.microsoft.com/office/drawing/2014/main" id="{77539AC8-856F-483B-99CB-5728C41C2CB6}"/>
              </a:ext>
            </a:extLst>
          </p:cNvPr>
          <p:cNvSpPr txBox="1"/>
          <p:nvPr/>
        </p:nvSpPr>
        <p:spPr>
          <a:xfrm>
            <a:off x="7402286" y="-25539"/>
            <a:ext cx="1741711" cy="523220"/>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800" dirty="0">
                <a:solidFill>
                  <a:srgbClr val="140076"/>
                </a:solidFill>
                <a:effectLst/>
                <a:latin typeface="Arial" panose="020B0604020202020204" pitchFamily="34" charset="0"/>
                <a:cs typeface="Arial" panose="020B0604020202020204" pitchFamily="34" charset="0"/>
              </a:rPr>
              <a:t>Collider</a:t>
            </a:r>
          </a:p>
        </p:txBody>
      </p:sp>
      <p:sp>
        <p:nvSpPr>
          <p:cNvPr id="5" name="TextBox 4">
            <a:extLst>
              <a:ext uri="{FF2B5EF4-FFF2-40B4-BE49-F238E27FC236}">
                <a16:creationId xmlns:a16="http://schemas.microsoft.com/office/drawing/2014/main" id="{0D9A0DD6-8C19-40BA-852E-FDCA37D15EA5}"/>
              </a:ext>
            </a:extLst>
          </p:cNvPr>
          <p:cNvSpPr txBox="1"/>
          <p:nvPr/>
        </p:nvSpPr>
        <p:spPr>
          <a:xfrm>
            <a:off x="4114801" y="157942"/>
            <a:ext cx="1238596" cy="369332"/>
          </a:xfrm>
          <a:prstGeom prst="rect">
            <a:avLst/>
          </a:prstGeom>
          <a:noFill/>
        </p:spPr>
        <p:txBody>
          <a:bodyPr wrap="square" rtlCol="0">
            <a:spAutoFit/>
          </a:bodyPr>
          <a:lstStyle/>
          <a:p>
            <a:r>
              <a:rPr lang="en-US" dirty="0" err="1">
                <a:solidFill>
                  <a:srgbClr val="0000CC"/>
                </a:solidFill>
                <a:latin typeface="+mj-lt"/>
              </a:rPr>
              <a:t>A.Tuzikov</a:t>
            </a:r>
            <a:endParaRPr lang="ru-RU" dirty="0">
              <a:solidFill>
                <a:srgbClr val="0000CC"/>
              </a:solidFill>
              <a:latin typeface="+mj-lt"/>
            </a:endParaRPr>
          </a:p>
        </p:txBody>
      </p:sp>
      <p:pic>
        <p:nvPicPr>
          <p:cNvPr id="6" name="Рисунок 20">
            <a:extLst>
              <a:ext uri="{FF2B5EF4-FFF2-40B4-BE49-F238E27FC236}">
                <a16:creationId xmlns:a16="http://schemas.microsoft.com/office/drawing/2014/main" id="{E141127B-67E5-4554-B45F-9449E78BD67E}"/>
              </a:ext>
            </a:extLst>
          </p:cNvPr>
          <p:cNvPicPr>
            <a:picLocks noChangeAspect="1" noChangeArrowheads="1"/>
          </p:cNvPicPr>
          <p:nvPr/>
        </p:nvPicPr>
        <p:blipFill>
          <a:blip r:embed="rId2" cstate="print"/>
          <a:srcRect/>
          <a:stretch>
            <a:fillRect/>
          </a:stretch>
        </p:blipFill>
        <p:spPr bwMode="auto">
          <a:xfrm>
            <a:off x="59966" y="1060448"/>
            <a:ext cx="3529013" cy="1991372"/>
          </a:xfrm>
          <a:prstGeom prst="rect">
            <a:avLst/>
          </a:prstGeom>
          <a:noFill/>
          <a:ln w="9525">
            <a:solidFill>
              <a:schemeClr val="tx1"/>
            </a:solidFill>
            <a:miter lim="800000"/>
            <a:headEnd/>
            <a:tailEnd/>
          </a:ln>
        </p:spPr>
      </p:pic>
      <p:sp>
        <p:nvSpPr>
          <p:cNvPr id="7" name="Text Box 45">
            <a:extLst>
              <a:ext uri="{FF2B5EF4-FFF2-40B4-BE49-F238E27FC236}">
                <a16:creationId xmlns:a16="http://schemas.microsoft.com/office/drawing/2014/main" id="{346994CF-66A8-46CB-A60C-9F46889CF63F}"/>
              </a:ext>
            </a:extLst>
          </p:cNvPr>
          <p:cNvSpPr txBox="1">
            <a:spLocks noChangeArrowheads="1"/>
          </p:cNvSpPr>
          <p:nvPr/>
        </p:nvSpPr>
        <p:spPr bwMode="auto">
          <a:xfrm>
            <a:off x="4132517" y="648832"/>
            <a:ext cx="4199384" cy="461665"/>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200" dirty="0"/>
              <a:t>Technical design development is in progress.</a:t>
            </a:r>
          </a:p>
          <a:p>
            <a:pPr marL="285750" indent="-285750" algn="just">
              <a:buFont typeface="Arial" panose="020B0604020202020204" pitchFamily="34" charset="0"/>
              <a:buChar char="•"/>
            </a:pPr>
            <a:r>
              <a:rPr lang="en-US" sz="1200" dirty="0"/>
              <a:t>Concept of power supply has been developed.</a:t>
            </a:r>
          </a:p>
        </p:txBody>
      </p:sp>
      <p:pic>
        <p:nvPicPr>
          <p:cNvPr id="8" name="Picture 2">
            <a:extLst>
              <a:ext uri="{FF2B5EF4-FFF2-40B4-BE49-F238E27FC236}">
                <a16:creationId xmlns:a16="http://schemas.microsoft.com/office/drawing/2014/main" id="{D4F5590B-4CBA-41B8-8E1B-5B4799A7B3E8}"/>
              </a:ext>
            </a:extLst>
          </p:cNvPr>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51582" y="1136933"/>
            <a:ext cx="3716872" cy="214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7">
            <a:extLst>
              <a:ext uri="{FF2B5EF4-FFF2-40B4-BE49-F238E27FC236}">
                <a16:creationId xmlns:a16="http://schemas.microsoft.com/office/drawing/2014/main" id="{830CFD61-688D-47B5-A3BB-7214EE23E9E1}"/>
              </a:ext>
            </a:extLst>
          </p:cNvPr>
          <p:cNvSpPr txBox="1">
            <a:spLocks noChangeArrowheads="1"/>
          </p:cNvSpPr>
          <p:nvPr/>
        </p:nvSpPr>
        <p:spPr bwMode="auto">
          <a:xfrm>
            <a:off x="2373748" y="996444"/>
            <a:ext cx="1215231" cy="369887"/>
          </a:xfrm>
          <a:prstGeom prst="rect">
            <a:avLst/>
          </a:prstGeom>
          <a:noFill/>
          <a:ln w="9525">
            <a:noFill/>
            <a:miter lim="800000"/>
            <a:headEnd/>
            <a:tailEnd/>
          </a:ln>
        </p:spPr>
        <p:txBody>
          <a:bodyPr wrap="square">
            <a:spAutoFit/>
          </a:bodyPr>
          <a:lstStyle/>
          <a:p>
            <a:pPr algn="ctr"/>
            <a:r>
              <a:rPr lang="en-US" b="1" dirty="0"/>
              <a:t>Septum</a:t>
            </a:r>
            <a:endParaRPr lang="ru-RU" b="1" dirty="0"/>
          </a:p>
        </p:txBody>
      </p:sp>
      <p:sp>
        <p:nvSpPr>
          <p:cNvPr id="10" name="Text Box 45">
            <a:extLst>
              <a:ext uri="{FF2B5EF4-FFF2-40B4-BE49-F238E27FC236}">
                <a16:creationId xmlns:a16="http://schemas.microsoft.com/office/drawing/2014/main" id="{ACDDB841-901F-4558-8555-A7EDF7752ED9}"/>
              </a:ext>
            </a:extLst>
          </p:cNvPr>
          <p:cNvSpPr txBox="1">
            <a:spLocks noChangeArrowheads="1"/>
          </p:cNvSpPr>
          <p:nvPr/>
        </p:nvSpPr>
        <p:spPr bwMode="auto">
          <a:xfrm>
            <a:off x="4161522" y="3412182"/>
            <a:ext cx="4127376" cy="1015663"/>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200" dirty="0"/>
              <a:t>Concept of the kicker and its power supplies is develop</a:t>
            </a:r>
            <a:r>
              <a:rPr lang="ru-RU" sz="1200" dirty="0" err="1"/>
              <a:t>ed</a:t>
            </a:r>
            <a:r>
              <a:rPr lang="en-US" sz="1200" dirty="0"/>
              <a:t>.</a:t>
            </a:r>
          </a:p>
          <a:p>
            <a:pPr marL="285750" indent="-285750" algn="just">
              <a:buFont typeface="Arial" panose="020B0604020202020204" pitchFamily="34" charset="0"/>
              <a:buChar char="•"/>
            </a:pPr>
            <a:r>
              <a:rPr lang="en-US" sz="1200" dirty="0"/>
              <a:t>Effects of after-kicks to the stack are estimated. Concept of measures against after-kicks has been developed.</a:t>
            </a:r>
          </a:p>
        </p:txBody>
      </p:sp>
      <p:pic>
        <p:nvPicPr>
          <p:cNvPr id="11" name="Рисунок 10">
            <a:extLst>
              <a:ext uri="{FF2B5EF4-FFF2-40B4-BE49-F238E27FC236}">
                <a16:creationId xmlns:a16="http://schemas.microsoft.com/office/drawing/2014/main" id="{89C567E5-BD9D-47C4-8526-A8E9420FF013}"/>
              </a:ext>
            </a:extLst>
          </p:cNvPr>
          <p:cNvPicPr>
            <a:picLocks noChangeAspect="1" noChangeArrowheads="1"/>
          </p:cNvPicPr>
          <p:nvPr/>
        </p:nvPicPr>
        <p:blipFill>
          <a:blip r:embed="rId5">
            <a:clrChange>
              <a:clrFrom>
                <a:srgbClr val="FFFFFF"/>
              </a:clrFrom>
              <a:clrTo>
                <a:srgbClr val="FFFFFF">
                  <a:alpha val="0"/>
                </a:srgbClr>
              </a:clrTo>
            </a:clrChange>
          </a:blip>
          <a:srcRect r="8267"/>
          <a:stretch>
            <a:fillRect/>
          </a:stretch>
        </p:blipFill>
        <p:spPr bwMode="auto">
          <a:xfrm>
            <a:off x="246927" y="3092752"/>
            <a:ext cx="3529013" cy="2052638"/>
          </a:xfrm>
          <a:prstGeom prst="rect">
            <a:avLst/>
          </a:prstGeom>
          <a:noFill/>
          <a:ln w="9525">
            <a:noFill/>
            <a:miter lim="800000"/>
            <a:headEnd/>
            <a:tailEnd/>
          </a:ln>
        </p:spPr>
      </p:pic>
      <p:sp>
        <p:nvSpPr>
          <p:cNvPr id="13" name="Прямоугольник 12">
            <a:extLst>
              <a:ext uri="{FF2B5EF4-FFF2-40B4-BE49-F238E27FC236}">
                <a16:creationId xmlns:a16="http://schemas.microsoft.com/office/drawing/2014/main" id="{87E71B47-DF31-491B-A424-6F8ABCEB261A}"/>
              </a:ext>
            </a:extLst>
          </p:cNvPr>
          <p:cNvSpPr/>
          <p:nvPr/>
        </p:nvSpPr>
        <p:spPr>
          <a:xfrm>
            <a:off x="2611929" y="4273158"/>
            <a:ext cx="979755" cy="369332"/>
          </a:xfrm>
          <a:prstGeom prst="rect">
            <a:avLst/>
          </a:prstGeom>
        </p:spPr>
        <p:txBody>
          <a:bodyPr wrap="none">
            <a:spAutoFit/>
          </a:bodyPr>
          <a:lstStyle/>
          <a:p>
            <a:r>
              <a:rPr lang="en-US" b="1" dirty="0"/>
              <a:t>Kicker</a:t>
            </a:r>
            <a:endParaRPr lang="ru-RU" dirty="0"/>
          </a:p>
        </p:txBody>
      </p:sp>
      <p:sp>
        <p:nvSpPr>
          <p:cNvPr id="14" name="TextBox 13">
            <a:extLst>
              <a:ext uri="{FF2B5EF4-FFF2-40B4-BE49-F238E27FC236}">
                <a16:creationId xmlns:a16="http://schemas.microsoft.com/office/drawing/2014/main" id="{63410679-B6A0-4EDB-B7C2-8FDF1D9EB78A}"/>
              </a:ext>
            </a:extLst>
          </p:cNvPr>
          <p:cNvSpPr txBox="1"/>
          <p:nvPr/>
        </p:nvSpPr>
        <p:spPr>
          <a:xfrm>
            <a:off x="246927" y="5353505"/>
            <a:ext cx="4009189" cy="1477328"/>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Septum, Kicker, PS R@D =&gt; </a:t>
            </a:r>
            <a:r>
              <a:rPr lang="en-US" dirty="0">
                <a:solidFill>
                  <a:srgbClr val="FF0000"/>
                </a:solidFill>
                <a:latin typeface="Arial" panose="020B0604020202020204" pitchFamily="34" charset="0"/>
                <a:cs typeface="Arial" panose="020B0604020202020204" pitchFamily="34" charset="0"/>
              </a:rPr>
              <a:t>2020</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=&gt; system production </a:t>
            </a:r>
            <a:r>
              <a:rPr lang="en-US" dirty="0">
                <a:solidFill>
                  <a:srgbClr val="FF0000"/>
                </a:solidFill>
                <a:latin typeface="Arial" panose="020B0604020202020204" pitchFamily="34" charset="0"/>
                <a:cs typeface="Arial" panose="020B0604020202020204" pitchFamily="34" charset="0"/>
              </a:rPr>
              <a:t> 2021</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assembly =&gt; </a:t>
            </a:r>
            <a:r>
              <a:rPr lang="en-US" dirty="0">
                <a:solidFill>
                  <a:srgbClr val="FF0000"/>
                </a:solidFill>
                <a:latin typeface="Arial" panose="020B0604020202020204" pitchFamily="34" charset="0"/>
                <a:cs typeface="Arial" panose="020B0604020202020204" pitchFamily="34" charset="0"/>
              </a:rPr>
              <a:t>Q1,Q2 2022</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66"/>
                </a:solidFill>
                <a:latin typeface="Arial" panose="020B0604020202020204" pitchFamily="34" charset="0"/>
                <a:cs typeface="Arial" panose="020B0604020202020204" pitchFamily="34" charset="0"/>
              </a:rPr>
              <a:t>commissioning =&gt; </a:t>
            </a:r>
            <a:r>
              <a:rPr lang="en-US" dirty="0">
                <a:solidFill>
                  <a:srgbClr val="FF0000"/>
                </a:solidFill>
                <a:latin typeface="Arial" panose="020B0604020202020204" pitchFamily="34" charset="0"/>
                <a:cs typeface="Arial" panose="020B0604020202020204" pitchFamily="34" charset="0"/>
              </a:rPr>
              <a:t>Q3 2022</a:t>
            </a:r>
          </a:p>
        </p:txBody>
      </p:sp>
      <p:pic>
        <p:nvPicPr>
          <p:cNvPr id="15" name="Рисунок 14">
            <a:extLst>
              <a:ext uri="{FF2B5EF4-FFF2-40B4-BE49-F238E27FC236}">
                <a16:creationId xmlns:a16="http://schemas.microsoft.com/office/drawing/2014/main" id="{7806AAAD-7742-47B6-884D-0E6692948A07}"/>
              </a:ext>
            </a:extLst>
          </p:cNvPr>
          <p:cNvPicPr>
            <a:picLocks noChangeAspect="1"/>
          </p:cNvPicPr>
          <p:nvPr/>
        </p:nvPicPr>
        <p:blipFill rotWithShape="1">
          <a:blip r:embed="rId6"/>
          <a:srcRect t="18671"/>
          <a:stretch/>
        </p:blipFill>
        <p:spPr>
          <a:xfrm>
            <a:off x="3930601" y="4509910"/>
            <a:ext cx="4658808" cy="2422314"/>
          </a:xfrm>
          <a:prstGeom prst="rect">
            <a:avLst/>
          </a:prstGeom>
          <a:ln>
            <a:solidFill>
              <a:schemeClr val="tx1"/>
            </a:solidFill>
          </a:ln>
        </p:spPr>
      </p:pic>
    </p:spTree>
    <p:extLst>
      <p:ext uri="{BB962C8B-B14F-4D97-AF65-F5344CB8AC3E}">
        <p14:creationId xmlns:p14="http://schemas.microsoft.com/office/powerpoint/2010/main" val="3403783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4294967295"/>
          </p:nvPr>
        </p:nvSpPr>
        <p:spPr>
          <a:xfrm>
            <a:off x="6460696" y="6427829"/>
            <a:ext cx="2057400" cy="365125"/>
          </a:xfrm>
          <a:prstGeom prst="rect">
            <a:avLst/>
          </a:prstGeom>
        </p:spPr>
        <p:txBody>
          <a:bodyPr/>
          <a:lstStyle/>
          <a:p>
            <a:fld id="{FDC434F4-78B4-4E54-84D3-6206A12AE9BE}" type="slidenum">
              <a:rPr lang="ru-RU" smtClean="0">
                <a:solidFill>
                  <a:schemeClr val="tx1"/>
                </a:solidFill>
              </a:rPr>
              <a:t>14</a:t>
            </a:fld>
            <a:endParaRPr lang="ru-RU" dirty="0">
              <a:solidFill>
                <a:schemeClr val="tx1"/>
              </a:solidFill>
            </a:endParaRPr>
          </a:p>
        </p:txBody>
      </p:sp>
      <p:sp>
        <p:nvSpPr>
          <p:cNvPr id="29" name="TextBox 3"/>
          <p:cNvSpPr txBox="1"/>
          <p:nvPr/>
        </p:nvSpPr>
        <p:spPr>
          <a:xfrm>
            <a:off x="1" y="3"/>
            <a:ext cx="5311831" cy="400110"/>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000" dirty="0">
                <a:solidFill>
                  <a:srgbClr val="140076"/>
                </a:solidFill>
                <a:effectLst/>
                <a:latin typeface="Arial" panose="020B0604020202020204" pitchFamily="34" charset="0"/>
                <a:cs typeface="Arial" panose="020B0604020202020204" pitchFamily="34" charset="0"/>
              </a:rPr>
              <a:t>Collider cooling and beam feedback systems</a:t>
            </a:r>
          </a:p>
        </p:txBody>
      </p:sp>
      <p:pic>
        <p:nvPicPr>
          <p:cNvPr id="31" name="Рисунок 19">
            <a:extLst>
              <a:ext uri="{FF2B5EF4-FFF2-40B4-BE49-F238E27FC236}">
                <a16:creationId xmlns:a16="http://schemas.microsoft.com/office/drawing/2014/main" id="{AF925453-206D-4E22-B1BD-067568F74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24" r="6456"/>
          <a:stretch>
            <a:fillRect/>
          </a:stretch>
        </p:blipFill>
        <p:spPr bwMode="auto">
          <a:xfrm>
            <a:off x="105194" y="612881"/>
            <a:ext cx="5101443" cy="2532042"/>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366E7E9-B25F-40F5-977D-156ADE3F8CDF}"/>
              </a:ext>
            </a:extLst>
          </p:cNvPr>
          <p:cNvSpPr txBox="1"/>
          <p:nvPr/>
        </p:nvSpPr>
        <p:spPr>
          <a:xfrm>
            <a:off x="3550602" y="831619"/>
            <a:ext cx="5117001" cy="369332"/>
          </a:xfrm>
          <a:prstGeom prst="rect">
            <a:avLst/>
          </a:prstGeom>
          <a:noFill/>
        </p:spPr>
        <p:txBody>
          <a:bodyPr wrap="square" rtlCol="0">
            <a:spAutoFit/>
          </a:bodyPr>
          <a:lstStyle/>
          <a:p>
            <a:pPr algn="ctr"/>
            <a:r>
              <a:rPr lang="en-US" dirty="0">
                <a:solidFill>
                  <a:srgbClr val="000066"/>
                </a:solidFill>
                <a:latin typeface="Arial Narrow" panose="020B0606020202030204" pitchFamily="34" charset="0"/>
              </a:rPr>
              <a:t>High Voltage Electron Cooler (HV ECS) for the Collider</a:t>
            </a:r>
          </a:p>
        </p:txBody>
      </p:sp>
      <p:sp>
        <p:nvSpPr>
          <p:cNvPr id="34" name="TextBox 33">
            <a:extLst>
              <a:ext uri="{FF2B5EF4-FFF2-40B4-BE49-F238E27FC236}">
                <a16:creationId xmlns:a16="http://schemas.microsoft.com/office/drawing/2014/main" id="{A8C04929-C2B9-4706-A86A-FA8758327672}"/>
              </a:ext>
            </a:extLst>
          </p:cNvPr>
          <p:cNvSpPr txBox="1"/>
          <p:nvPr/>
        </p:nvSpPr>
        <p:spPr>
          <a:xfrm>
            <a:off x="5212080" y="1886339"/>
            <a:ext cx="3931920" cy="923330"/>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under construction @ BINP</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delivery to JINR - </a:t>
            </a:r>
            <a:r>
              <a:rPr lang="en-US" dirty="0">
                <a:solidFill>
                  <a:srgbClr val="FF0000"/>
                </a:solidFill>
                <a:latin typeface="Arial" panose="020B0604020202020204" pitchFamily="34" charset="0"/>
                <a:cs typeface="Arial" panose="020B0604020202020204" pitchFamily="34" charset="0"/>
              </a:rPr>
              <a:t>mid 2021</a:t>
            </a:r>
            <a:endParaRPr lang="en-US" dirty="0">
              <a:solidFill>
                <a:srgbClr val="00206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assembly and tests =&gt; </a:t>
            </a:r>
            <a:r>
              <a:rPr lang="en-US" dirty="0">
                <a:solidFill>
                  <a:srgbClr val="FF0000"/>
                </a:solidFill>
                <a:latin typeface="Arial" panose="020B0604020202020204" pitchFamily="34" charset="0"/>
                <a:cs typeface="Arial" panose="020B0604020202020204" pitchFamily="34" charset="0"/>
              </a:rPr>
              <a:t>end 2021</a:t>
            </a:r>
          </a:p>
        </p:txBody>
      </p:sp>
      <p:sp>
        <p:nvSpPr>
          <p:cNvPr id="36" name="TextBox 35">
            <a:extLst>
              <a:ext uri="{FF2B5EF4-FFF2-40B4-BE49-F238E27FC236}">
                <a16:creationId xmlns:a16="http://schemas.microsoft.com/office/drawing/2014/main" id="{6811F0DA-8DBD-4688-B1EB-6E303E8A24D1}"/>
              </a:ext>
            </a:extLst>
          </p:cNvPr>
          <p:cNvSpPr txBox="1"/>
          <p:nvPr/>
        </p:nvSpPr>
        <p:spPr>
          <a:xfrm>
            <a:off x="7402286" y="-25539"/>
            <a:ext cx="1741711" cy="523220"/>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800" dirty="0">
                <a:solidFill>
                  <a:srgbClr val="140076"/>
                </a:solidFill>
                <a:effectLst/>
                <a:latin typeface="Arial" panose="020B0604020202020204" pitchFamily="34" charset="0"/>
                <a:cs typeface="Arial" panose="020B0604020202020204" pitchFamily="34" charset="0"/>
              </a:rPr>
              <a:t>Collider</a:t>
            </a:r>
          </a:p>
        </p:txBody>
      </p:sp>
      <p:sp>
        <p:nvSpPr>
          <p:cNvPr id="47" name="TextBox 3">
            <a:extLst>
              <a:ext uri="{FF2B5EF4-FFF2-40B4-BE49-F238E27FC236}">
                <a16:creationId xmlns:a16="http://schemas.microsoft.com/office/drawing/2014/main" id="{DE1F3E79-9F9C-47CA-B3DA-17EE387AC353}"/>
              </a:ext>
            </a:extLst>
          </p:cNvPr>
          <p:cNvSpPr txBox="1"/>
          <p:nvPr/>
        </p:nvSpPr>
        <p:spPr>
          <a:xfrm>
            <a:off x="0" y="3429000"/>
            <a:ext cx="3356089" cy="400110"/>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000" dirty="0">
                <a:solidFill>
                  <a:srgbClr val="140076"/>
                </a:solidFill>
                <a:effectLst/>
                <a:latin typeface="Arial" panose="020B0604020202020204" pitchFamily="34" charset="0"/>
                <a:cs typeface="Arial" panose="020B0604020202020204" pitchFamily="34" charset="0"/>
              </a:rPr>
              <a:t>Stochastic cooling system</a:t>
            </a:r>
          </a:p>
        </p:txBody>
      </p:sp>
      <p:sp>
        <p:nvSpPr>
          <p:cNvPr id="55" name="TextBox 3">
            <a:extLst>
              <a:ext uri="{FF2B5EF4-FFF2-40B4-BE49-F238E27FC236}">
                <a16:creationId xmlns:a16="http://schemas.microsoft.com/office/drawing/2014/main" id="{CDAF8E03-BD6C-488F-99A9-E1EB00F47561}"/>
              </a:ext>
            </a:extLst>
          </p:cNvPr>
          <p:cNvSpPr txBox="1"/>
          <p:nvPr/>
        </p:nvSpPr>
        <p:spPr>
          <a:xfrm>
            <a:off x="0" y="5539799"/>
            <a:ext cx="3356089" cy="400110"/>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000" dirty="0">
                <a:solidFill>
                  <a:srgbClr val="140076"/>
                </a:solidFill>
                <a:effectLst/>
                <a:latin typeface="Arial" panose="020B0604020202020204" pitchFamily="34" charset="0"/>
                <a:cs typeface="Arial" panose="020B0604020202020204" pitchFamily="34" charset="0"/>
              </a:rPr>
              <a:t>Beam feedback system</a:t>
            </a:r>
          </a:p>
        </p:txBody>
      </p:sp>
      <p:sp>
        <p:nvSpPr>
          <p:cNvPr id="56" name="TextBox 55">
            <a:extLst>
              <a:ext uri="{FF2B5EF4-FFF2-40B4-BE49-F238E27FC236}">
                <a16:creationId xmlns:a16="http://schemas.microsoft.com/office/drawing/2014/main" id="{FC422356-7BEE-4001-ADB2-3F7046CE2394}"/>
              </a:ext>
            </a:extLst>
          </p:cNvPr>
          <p:cNvSpPr txBox="1"/>
          <p:nvPr/>
        </p:nvSpPr>
        <p:spPr>
          <a:xfrm>
            <a:off x="3846858" y="3490255"/>
            <a:ext cx="3574155" cy="369332"/>
          </a:xfrm>
          <a:prstGeom prst="rect">
            <a:avLst/>
          </a:prstGeom>
          <a:noFill/>
        </p:spPr>
        <p:txBody>
          <a:bodyPr wrap="square" rtlCol="0">
            <a:spAutoFit/>
          </a:bodyPr>
          <a:lstStyle/>
          <a:p>
            <a:r>
              <a:rPr lang="en-US" dirty="0" err="1">
                <a:solidFill>
                  <a:srgbClr val="0000CC"/>
                </a:solidFill>
                <a:latin typeface="+mj-lt"/>
              </a:rPr>
              <a:t>A.Sidorin</a:t>
            </a:r>
            <a:r>
              <a:rPr lang="en-US" dirty="0">
                <a:solidFill>
                  <a:srgbClr val="0000CC"/>
                </a:solidFill>
                <a:latin typeface="+mj-lt"/>
              </a:rPr>
              <a:t>, </a:t>
            </a:r>
            <a:r>
              <a:rPr lang="en-US" dirty="0" err="1">
                <a:solidFill>
                  <a:srgbClr val="0000CC"/>
                </a:solidFill>
                <a:latin typeface="+mj-lt"/>
              </a:rPr>
              <a:t>I.Gorelyshev</a:t>
            </a:r>
            <a:r>
              <a:rPr lang="en-US" dirty="0">
                <a:solidFill>
                  <a:srgbClr val="0000CC"/>
                </a:solidFill>
                <a:latin typeface="+mj-lt"/>
              </a:rPr>
              <a:t>, </a:t>
            </a:r>
            <a:r>
              <a:rPr lang="en-US" dirty="0" err="1">
                <a:solidFill>
                  <a:srgbClr val="0000CC"/>
                </a:solidFill>
                <a:latin typeface="+mj-lt"/>
              </a:rPr>
              <a:t>K.Osipov</a:t>
            </a:r>
            <a:endParaRPr lang="ru-RU" dirty="0">
              <a:solidFill>
                <a:srgbClr val="0000CC"/>
              </a:solidFill>
              <a:latin typeface="+mj-lt"/>
            </a:endParaRPr>
          </a:p>
        </p:txBody>
      </p:sp>
      <p:sp>
        <p:nvSpPr>
          <p:cNvPr id="57" name="TextBox 56">
            <a:extLst>
              <a:ext uri="{FF2B5EF4-FFF2-40B4-BE49-F238E27FC236}">
                <a16:creationId xmlns:a16="http://schemas.microsoft.com/office/drawing/2014/main" id="{C440B5C2-2909-48A9-A3F3-1E64FC419BA9}"/>
              </a:ext>
            </a:extLst>
          </p:cNvPr>
          <p:cNvSpPr txBox="1"/>
          <p:nvPr/>
        </p:nvSpPr>
        <p:spPr>
          <a:xfrm>
            <a:off x="723725" y="3913292"/>
            <a:ext cx="5907578" cy="1477328"/>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concept prepared</a:t>
            </a:r>
            <a:endParaRPr lang="en-US"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Specification completion, PUs, Kickers, Electronics contraction =&gt; </a:t>
            </a:r>
            <a:r>
              <a:rPr lang="en-US" dirty="0">
                <a:solidFill>
                  <a:srgbClr val="FF0000"/>
                </a:solidFill>
                <a:latin typeface="Arial" panose="020B0604020202020204" pitchFamily="34" charset="0"/>
                <a:cs typeface="Arial" panose="020B0604020202020204" pitchFamily="34" charset="0"/>
              </a:rPr>
              <a:t>end 2020</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production =&gt; </a:t>
            </a:r>
            <a:r>
              <a:rPr lang="en-US" dirty="0">
                <a:solidFill>
                  <a:srgbClr val="FF0000"/>
                </a:solidFill>
                <a:latin typeface="Arial" panose="020B0604020202020204" pitchFamily="34" charset="0"/>
                <a:cs typeface="Arial" panose="020B0604020202020204" pitchFamily="34" charset="0"/>
              </a:rPr>
              <a:t>end 2021</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66"/>
                </a:solidFill>
                <a:latin typeface="Arial" panose="020B0604020202020204" pitchFamily="34" charset="0"/>
                <a:cs typeface="Arial" panose="020B0604020202020204" pitchFamily="34" charset="0"/>
              </a:rPr>
              <a:t>System assembly </a:t>
            </a:r>
            <a:r>
              <a:rPr lang="en-US" dirty="0">
                <a:solidFill>
                  <a:srgbClr val="FF0000"/>
                </a:solidFill>
                <a:latin typeface="Arial" panose="020B0604020202020204" pitchFamily="34" charset="0"/>
                <a:cs typeface="Arial" panose="020B0604020202020204" pitchFamily="34" charset="0"/>
              </a:rPr>
              <a:t>=&gt; mid 2022</a:t>
            </a:r>
          </a:p>
        </p:txBody>
      </p:sp>
      <p:sp>
        <p:nvSpPr>
          <p:cNvPr id="2" name="Прямоугольник 1">
            <a:extLst>
              <a:ext uri="{FF2B5EF4-FFF2-40B4-BE49-F238E27FC236}">
                <a16:creationId xmlns:a16="http://schemas.microsoft.com/office/drawing/2014/main" id="{A5134E0B-2577-484B-9234-A9CE63927AE5}"/>
              </a:ext>
            </a:extLst>
          </p:cNvPr>
          <p:cNvSpPr/>
          <p:nvPr/>
        </p:nvSpPr>
        <p:spPr>
          <a:xfrm>
            <a:off x="712641" y="5939909"/>
            <a:ext cx="5203768" cy="646331"/>
          </a:xfrm>
          <a:prstGeom prst="rect">
            <a:avLst/>
          </a:prstGeom>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concept started, design finishing =&gt; </a:t>
            </a:r>
            <a:r>
              <a:rPr lang="en-US" dirty="0">
                <a:solidFill>
                  <a:srgbClr val="FF0000"/>
                </a:solidFill>
                <a:latin typeface="Arial" panose="020B0604020202020204" pitchFamily="34" charset="0"/>
                <a:cs typeface="Arial" panose="020B0604020202020204" pitchFamily="34" charset="0"/>
              </a:rPr>
              <a:t>end 2020</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FF0000"/>
                </a:solidFill>
                <a:latin typeface="Arial" panose="020B0604020202020204" pitchFamily="34" charset="0"/>
                <a:cs typeface="Arial" panose="020B0604020202020204" pitchFamily="34" charset="0"/>
              </a:rPr>
              <a:t>2021,2022 </a:t>
            </a:r>
            <a:r>
              <a:rPr lang="en-US" dirty="0">
                <a:solidFill>
                  <a:srgbClr val="000066"/>
                </a:solidFill>
                <a:latin typeface="Arial" panose="020B0604020202020204" pitchFamily="34" charset="0"/>
                <a:cs typeface="Arial" panose="020B0604020202020204" pitchFamily="34" charset="0"/>
              </a:rPr>
              <a:t>production, delivery, assembly</a:t>
            </a:r>
            <a:endParaRPr lang="ru-RU" dirty="0">
              <a:solidFill>
                <a:srgbClr val="000066"/>
              </a:solidFill>
            </a:endParaRPr>
          </a:p>
        </p:txBody>
      </p:sp>
      <p:sp>
        <p:nvSpPr>
          <p:cNvPr id="58" name="TextBox 57">
            <a:extLst>
              <a:ext uri="{FF2B5EF4-FFF2-40B4-BE49-F238E27FC236}">
                <a16:creationId xmlns:a16="http://schemas.microsoft.com/office/drawing/2014/main" id="{05818043-D8A9-41DD-86A0-884526517911}"/>
              </a:ext>
            </a:extLst>
          </p:cNvPr>
          <p:cNvSpPr txBox="1"/>
          <p:nvPr/>
        </p:nvSpPr>
        <p:spPr>
          <a:xfrm>
            <a:off x="5474724" y="1412470"/>
            <a:ext cx="2798417" cy="369332"/>
          </a:xfrm>
          <a:prstGeom prst="rect">
            <a:avLst/>
          </a:prstGeom>
          <a:noFill/>
        </p:spPr>
        <p:txBody>
          <a:bodyPr wrap="square" rtlCol="0">
            <a:spAutoFit/>
          </a:bodyPr>
          <a:lstStyle/>
          <a:p>
            <a:r>
              <a:rPr lang="en-US" dirty="0" err="1">
                <a:solidFill>
                  <a:srgbClr val="0000CC"/>
                </a:solidFill>
                <a:latin typeface="+mj-lt"/>
              </a:rPr>
              <a:t>V.Reva</a:t>
            </a:r>
            <a:r>
              <a:rPr lang="en-US" dirty="0">
                <a:solidFill>
                  <a:srgbClr val="0000CC"/>
                </a:solidFill>
                <a:latin typeface="+mj-lt"/>
              </a:rPr>
              <a:t>, </a:t>
            </a:r>
            <a:r>
              <a:rPr lang="en-US" dirty="0" err="1">
                <a:solidFill>
                  <a:srgbClr val="0000CC"/>
                </a:solidFill>
                <a:latin typeface="+mj-lt"/>
              </a:rPr>
              <a:t>V.Parkhomchuk</a:t>
            </a:r>
            <a:endParaRPr lang="ru-RU" dirty="0">
              <a:solidFill>
                <a:srgbClr val="0000CC"/>
              </a:solidFill>
              <a:latin typeface="+mj-lt"/>
            </a:endParaRPr>
          </a:p>
        </p:txBody>
      </p:sp>
    </p:spTree>
    <p:extLst>
      <p:ext uri="{BB962C8B-B14F-4D97-AF65-F5344CB8AC3E}">
        <p14:creationId xmlns:p14="http://schemas.microsoft.com/office/powerpoint/2010/main" val="3654678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BF7FA69-E626-43D3-B1B0-B3B89BF963B8}"/>
              </a:ext>
            </a:extLst>
          </p:cNvPr>
          <p:cNvSpPr>
            <a:spLocks noGrp="1"/>
          </p:cNvSpPr>
          <p:nvPr>
            <p:ph type="sldNum" sz="quarter" idx="10"/>
          </p:nvPr>
        </p:nvSpPr>
        <p:spPr/>
        <p:txBody>
          <a:bodyPr/>
          <a:lstStyle/>
          <a:p>
            <a:pPr>
              <a:defRPr/>
            </a:pPr>
            <a:fld id="{8FAF4C7F-E15B-46C2-A08C-D0E7F165FD77}" type="slidenum">
              <a:rPr lang="ru-RU" altLang="ru-RU" smtClean="0"/>
              <a:pPr>
                <a:defRPr/>
              </a:pPr>
              <a:t>15</a:t>
            </a:fld>
            <a:endParaRPr lang="ru-RU" altLang="ru-RU"/>
          </a:p>
        </p:txBody>
      </p:sp>
      <p:sp>
        <p:nvSpPr>
          <p:cNvPr id="3" name="TextBox 3">
            <a:extLst>
              <a:ext uri="{FF2B5EF4-FFF2-40B4-BE49-F238E27FC236}">
                <a16:creationId xmlns:a16="http://schemas.microsoft.com/office/drawing/2014/main" id="{4D58FBDA-5AE1-465F-BE60-4223AF705EF9}"/>
              </a:ext>
            </a:extLst>
          </p:cNvPr>
          <p:cNvSpPr txBox="1"/>
          <p:nvPr/>
        </p:nvSpPr>
        <p:spPr>
          <a:xfrm>
            <a:off x="2" y="3"/>
            <a:ext cx="3009206" cy="400110"/>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000" dirty="0">
                <a:solidFill>
                  <a:srgbClr val="140076"/>
                </a:solidFill>
                <a:effectLst/>
                <a:latin typeface="Arial" panose="020B0604020202020204" pitchFamily="34" charset="0"/>
                <a:cs typeface="Arial" panose="020B0604020202020204" pitchFamily="34" charset="0"/>
              </a:rPr>
              <a:t>Beam collimation system</a:t>
            </a:r>
          </a:p>
        </p:txBody>
      </p:sp>
      <p:sp>
        <p:nvSpPr>
          <p:cNvPr id="4" name="TextBox 3">
            <a:extLst>
              <a:ext uri="{FF2B5EF4-FFF2-40B4-BE49-F238E27FC236}">
                <a16:creationId xmlns:a16="http://schemas.microsoft.com/office/drawing/2014/main" id="{2D37047B-1B56-4329-98A7-3850945D7010}"/>
              </a:ext>
            </a:extLst>
          </p:cNvPr>
          <p:cNvSpPr txBox="1"/>
          <p:nvPr/>
        </p:nvSpPr>
        <p:spPr>
          <a:xfrm>
            <a:off x="7402286" y="-25539"/>
            <a:ext cx="1741711" cy="523220"/>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800" dirty="0">
                <a:solidFill>
                  <a:srgbClr val="140076"/>
                </a:solidFill>
                <a:effectLst/>
                <a:latin typeface="Arial" panose="020B0604020202020204" pitchFamily="34" charset="0"/>
                <a:cs typeface="Arial" panose="020B0604020202020204" pitchFamily="34" charset="0"/>
              </a:rPr>
              <a:t>Collider</a:t>
            </a:r>
          </a:p>
        </p:txBody>
      </p:sp>
      <p:sp>
        <p:nvSpPr>
          <p:cNvPr id="5" name="TextBox 4">
            <a:extLst>
              <a:ext uri="{FF2B5EF4-FFF2-40B4-BE49-F238E27FC236}">
                <a16:creationId xmlns:a16="http://schemas.microsoft.com/office/drawing/2014/main" id="{902179A9-C4B0-460F-85DB-907B733D62DB}"/>
              </a:ext>
            </a:extLst>
          </p:cNvPr>
          <p:cNvSpPr txBox="1"/>
          <p:nvPr/>
        </p:nvSpPr>
        <p:spPr>
          <a:xfrm>
            <a:off x="3418669" y="51405"/>
            <a:ext cx="1153331" cy="369332"/>
          </a:xfrm>
          <a:prstGeom prst="rect">
            <a:avLst/>
          </a:prstGeom>
          <a:noFill/>
        </p:spPr>
        <p:txBody>
          <a:bodyPr wrap="square" rtlCol="0">
            <a:spAutoFit/>
          </a:bodyPr>
          <a:lstStyle/>
          <a:p>
            <a:r>
              <a:rPr lang="en-US" dirty="0" err="1">
                <a:solidFill>
                  <a:srgbClr val="0000CC"/>
                </a:solidFill>
                <a:latin typeface="+mj-lt"/>
              </a:rPr>
              <a:t>O.Kozlov</a:t>
            </a:r>
            <a:endParaRPr lang="ru-RU" dirty="0">
              <a:solidFill>
                <a:srgbClr val="0000CC"/>
              </a:solidFill>
              <a:latin typeface="+mj-lt"/>
            </a:endParaRPr>
          </a:p>
        </p:txBody>
      </p:sp>
      <p:pic>
        <p:nvPicPr>
          <p:cNvPr id="6" name="Рисунок 5">
            <a:extLst>
              <a:ext uri="{FF2B5EF4-FFF2-40B4-BE49-F238E27FC236}">
                <a16:creationId xmlns:a16="http://schemas.microsoft.com/office/drawing/2014/main" id="{B370A2C7-7463-40DB-9B7F-45666FB1DAD7}"/>
              </a:ext>
            </a:extLst>
          </p:cNvPr>
          <p:cNvPicPr>
            <a:picLocks noChangeAspect="1"/>
          </p:cNvPicPr>
          <p:nvPr/>
        </p:nvPicPr>
        <p:blipFill>
          <a:blip r:embed="rId2"/>
          <a:stretch>
            <a:fillRect/>
          </a:stretch>
        </p:blipFill>
        <p:spPr>
          <a:xfrm>
            <a:off x="457200" y="3788049"/>
            <a:ext cx="1943125" cy="2695303"/>
          </a:xfrm>
          <a:prstGeom prst="rect">
            <a:avLst/>
          </a:prstGeom>
        </p:spPr>
      </p:pic>
      <p:pic>
        <p:nvPicPr>
          <p:cNvPr id="7" name="Рисунок 6">
            <a:extLst>
              <a:ext uri="{FF2B5EF4-FFF2-40B4-BE49-F238E27FC236}">
                <a16:creationId xmlns:a16="http://schemas.microsoft.com/office/drawing/2014/main" id="{658D592C-26E4-4C11-A8DE-F0A27F564C6F}"/>
              </a:ext>
            </a:extLst>
          </p:cNvPr>
          <p:cNvPicPr>
            <a:picLocks noChangeAspect="1"/>
          </p:cNvPicPr>
          <p:nvPr/>
        </p:nvPicPr>
        <p:blipFill>
          <a:blip r:embed="rId3"/>
          <a:stretch>
            <a:fillRect/>
          </a:stretch>
        </p:blipFill>
        <p:spPr>
          <a:xfrm>
            <a:off x="2834998" y="3788048"/>
            <a:ext cx="1840841" cy="2695303"/>
          </a:xfrm>
          <a:prstGeom prst="rect">
            <a:avLst/>
          </a:prstGeom>
        </p:spPr>
      </p:pic>
      <p:sp>
        <p:nvSpPr>
          <p:cNvPr id="8" name="TextBox 7">
            <a:extLst>
              <a:ext uri="{FF2B5EF4-FFF2-40B4-BE49-F238E27FC236}">
                <a16:creationId xmlns:a16="http://schemas.microsoft.com/office/drawing/2014/main" id="{9BFCCBAD-4366-451A-8687-5CB68CC1F28B}"/>
              </a:ext>
            </a:extLst>
          </p:cNvPr>
          <p:cNvSpPr txBox="1"/>
          <p:nvPr/>
        </p:nvSpPr>
        <p:spPr>
          <a:xfrm>
            <a:off x="4981896" y="3858668"/>
            <a:ext cx="3704904" cy="2585323"/>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Concept completed, </a:t>
            </a:r>
          </a:p>
          <a:p>
            <a:pPr fontAlgn="auto">
              <a:spcBef>
                <a:spcPts val="0"/>
              </a:spcBef>
              <a:spcAft>
                <a:spcPts val="0"/>
              </a:spcAft>
              <a:buClr>
                <a:srgbClr val="FF0000"/>
              </a:buClr>
              <a:defRPr/>
            </a:pPr>
            <a:r>
              <a:rPr lang="en-US" dirty="0">
                <a:solidFill>
                  <a:srgbClr val="002060"/>
                </a:solidFill>
                <a:latin typeface="Arial" panose="020B0604020202020204" pitchFamily="34" charset="0"/>
                <a:cs typeface="Arial" panose="020B0604020202020204" pitchFamily="34" charset="0"/>
              </a:rPr>
              <a:t>design completed =&gt; </a:t>
            </a:r>
            <a:r>
              <a:rPr lang="en-US" dirty="0">
                <a:solidFill>
                  <a:srgbClr val="FF0000"/>
                </a:solidFill>
                <a:latin typeface="Arial" panose="020B0604020202020204" pitchFamily="34" charset="0"/>
                <a:cs typeface="Arial" panose="020B0604020202020204" pitchFamily="34" charset="0"/>
              </a:rPr>
              <a:t>Q3 2020</a:t>
            </a:r>
          </a:p>
          <a:p>
            <a:pPr fontAlgn="auto">
              <a:spcBef>
                <a:spcPts val="0"/>
              </a:spcBef>
              <a:spcAft>
                <a:spcPts val="0"/>
              </a:spcAft>
              <a:buClr>
                <a:srgbClr val="FF0000"/>
              </a:buClr>
              <a:defRPr/>
            </a:pPr>
            <a:endParaRPr lang="en-US"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system’s  elements production =&gt; </a:t>
            </a:r>
            <a:r>
              <a:rPr lang="en-US" dirty="0">
                <a:solidFill>
                  <a:srgbClr val="FF0000"/>
                </a:solidFill>
                <a:latin typeface="Arial" panose="020B0604020202020204" pitchFamily="34" charset="0"/>
                <a:cs typeface="Arial" panose="020B0604020202020204" pitchFamily="34" charset="0"/>
              </a:rPr>
              <a:t>Q3</a:t>
            </a:r>
            <a:r>
              <a:rPr lang="en-US" dirty="0">
                <a:solidFill>
                  <a:srgbClr val="002060"/>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2021</a:t>
            </a:r>
          </a:p>
          <a:p>
            <a:pPr fontAlgn="auto">
              <a:spcBef>
                <a:spcPts val="0"/>
              </a:spcBef>
              <a:spcAft>
                <a:spcPts val="0"/>
              </a:spcAft>
              <a:buClr>
                <a:srgbClr val="FF0000"/>
              </a:buClr>
              <a:defRPr/>
            </a:pPr>
            <a:endParaRPr lang="en-US"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assembly =&gt; </a:t>
            </a:r>
            <a:r>
              <a:rPr lang="en-US" dirty="0">
                <a:solidFill>
                  <a:srgbClr val="FF0000"/>
                </a:solidFill>
                <a:latin typeface="Arial" panose="020B0604020202020204" pitchFamily="34" charset="0"/>
                <a:cs typeface="Arial" panose="020B0604020202020204" pitchFamily="34" charset="0"/>
              </a:rPr>
              <a:t>Q4 2021</a:t>
            </a:r>
          </a:p>
          <a:p>
            <a:pPr fontAlgn="auto">
              <a:spcBef>
                <a:spcPts val="0"/>
              </a:spcBef>
              <a:spcAft>
                <a:spcPts val="0"/>
              </a:spcAft>
              <a:buClr>
                <a:srgbClr val="FF0000"/>
              </a:buClr>
              <a:defRPr/>
            </a:pPr>
            <a:endParaRPr lang="en-US"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66"/>
                </a:solidFill>
                <a:latin typeface="Arial" panose="020B0604020202020204" pitchFamily="34" charset="0"/>
                <a:cs typeface="Arial" panose="020B0604020202020204" pitchFamily="34" charset="0"/>
              </a:rPr>
              <a:t>ready for tests </a:t>
            </a:r>
            <a:r>
              <a:rPr lang="en-US" dirty="0">
                <a:solidFill>
                  <a:srgbClr val="FF0000"/>
                </a:solidFill>
                <a:latin typeface="Arial" panose="020B0604020202020204" pitchFamily="34" charset="0"/>
                <a:cs typeface="Arial" panose="020B0604020202020204" pitchFamily="34" charset="0"/>
              </a:rPr>
              <a:t>Q1 2022</a:t>
            </a:r>
          </a:p>
        </p:txBody>
      </p:sp>
      <p:pic>
        <p:nvPicPr>
          <p:cNvPr id="9" name="Рисунок 8">
            <a:extLst>
              <a:ext uri="{FF2B5EF4-FFF2-40B4-BE49-F238E27FC236}">
                <a16:creationId xmlns:a16="http://schemas.microsoft.com/office/drawing/2014/main" id="{3AAD4466-364B-4319-B643-40FA1A99FA2B}"/>
              </a:ext>
            </a:extLst>
          </p:cNvPr>
          <p:cNvPicPr>
            <a:picLocks noChangeAspect="1"/>
          </p:cNvPicPr>
          <p:nvPr/>
        </p:nvPicPr>
        <p:blipFill>
          <a:blip r:embed="rId4"/>
          <a:stretch>
            <a:fillRect/>
          </a:stretch>
        </p:blipFill>
        <p:spPr>
          <a:xfrm>
            <a:off x="1170432" y="478348"/>
            <a:ext cx="6620256" cy="3180374"/>
          </a:xfrm>
          <a:prstGeom prst="rect">
            <a:avLst/>
          </a:prstGeom>
        </p:spPr>
      </p:pic>
      <p:sp>
        <p:nvSpPr>
          <p:cNvPr id="10" name="Овал 9">
            <a:extLst>
              <a:ext uri="{FF2B5EF4-FFF2-40B4-BE49-F238E27FC236}">
                <a16:creationId xmlns:a16="http://schemas.microsoft.com/office/drawing/2014/main" id="{315B3052-3831-442B-AFDF-89A26A71C819}"/>
              </a:ext>
            </a:extLst>
          </p:cNvPr>
          <p:cNvSpPr/>
          <p:nvPr/>
        </p:nvSpPr>
        <p:spPr>
          <a:xfrm>
            <a:off x="5605272" y="691008"/>
            <a:ext cx="329184" cy="296544"/>
          </a:xfrm>
          <a:prstGeom prst="ellipse">
            <a:avLst/>
          </a:prstGeom>
          <a:no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a:extLst>
              <a:ext uri="{FF2B5EF4-FFF2-40B4-BE49-F238E27FC236}">
                <a16:creationId xmlns:a16="http://schemas.microsoft.com/office/drawing/2014/main" id="{CAA3EC12-F7EC-4B5B-A7AF-BBDF4AD10BCF}"/>
              </a:ext>
            </a:extLst>
          </p:cNvPr>
          <p:cNvSpPr/>
          <p:nvPr/>
        </p:nvSpPr>
        <p:spPr>
          <a:xfrm>
            <a:off x="5605272" y="1127760"/>
            <a:ext cx="329184" cy="296544"/>
          </a:xfrm>
          <a:prstGeom prst="ellipse">
            <a:avLst/>
          </a:prstGeom>
          <a:no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a:extLst>
              <a:ext uri="{FF2B5EF4-FFF2-40B4-BE49-F238E27FC236}">
                <a16:creationId xmlns:a16="http://schemas.microsoft.com/office/drawing/2014/main" id="{13023E14-0C8A-41FB-BE9F-27E6ECC152A0}"/>
              </a:ext>
            </a:extLst>
          </p:cNvPr>
          <p:cNvSpPr/>
          <p:nvPr/>
        </p:nvSpPr>
        <p:spPr>
          <a:xfrm>
            <a:off x="3931923" y="1127760"/>
            <a:ext cx="329184" cy="296544"/>
          </a:xfrm>
          <a:prstGeom prst="ellipse">
            <a:avLst/>
          </a:prstGeom>
          <a:no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0B137EB1-43F0-4512-A693-F1AC685D678D}"/>
              </a:ext>
            </a:extLst>
          </p:cNvPr>
          <p:cNvSpPr/>
          <p:nvPr/>
        </p:nvSpPr>
        <p:spPr>
          <a:xfrm>
            <a:off x="5577840" y="2660904"/>
            <a:ext cx="329184" cy="296544"/>
          </a:xfrm>
          <a:prstGeom prst="ellipse">
            <a:avLst/>
          </a:prstGeom>
          <a:no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a:extLst>
              <a:ext uri="{FF2B5EF4-FFF2-40B4-BE49-F238E27FC236}">
                <a16:creationId xmlns:a16="http://schemas.microsoft.com/office/drawing/2014/main" id="{F896185E-19B3-4B26-8FA7-F60B6FF3184D}"/>
              </a:ext>
            </a:extLst>
          </p:cNvPr>
          <p:cNvSpPr/>
          <p:nvPr/>
        </p:nvSpPr>
        <p:spPr>
          <a:xfrm>
            <a:off x="5568696" y="3021836"/>
            <a:ext cx="329184" cy="296544"/>
          </a:xfrm>
          <a:prstGeom prst="ellipse">
            <a:avLst/>
          </a:prstGeom>
          <a:no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a:extLst>
              <a:ext uri="{FF2B5EF4-FFF2-40B4-BE49-F238E27FC236}">
                <a16:creationId xmlns:a16="http://schemas.microsoft.com/office/drawing/2014/main" id="{7170F46B-ED3F-45D4-9A3B-131D297BF9E7}"/>
              </a:ext>
            </a:extLst>
          </p:cNvPr>
          <p:cNvSpPr/>
          <p:nvPr/>
        </p:nvSpPr>
        <p:spPr>
          <a:xfrm>
            <a:off x="3364992" y="2660904"/>
            <a:ext cx="329184" cy="296544"/>
          </a:xfrm>
          <a:prstGeom prst="ellipse">
            <a:avLst/>
          </a:prstGeom>
          <a:no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4363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B27C4B45-A916-4000-A37C-8FDA672F3792}"/>
              </a:ext>
            </a:extLst>
          </p:cNvPr>
          <p:cNvSpPr>
            <a:spLocks noGrp="1"/>
          </p:cNvSpPr>
          <p:nvPr>
            <p:ph type="sldNum" sz="quarter" idx="10"/>
          </p:nvPr>
        </p:nvSpPr>
        <p:spPr/>
        <p:txBody>
          <a:bodyPr/>
          <a:lstStyle/>
          <a:p>
            <a:pPr>
              <a:defRPr/>
            </a:pPr>
            <a:fld id="{8FAF4C7F-E15B-46C2-A08C-D0E7F165FD77}" type="slidenum">
              <a:rPr lang="ru-RU" altLang="ru-RU" smtClean="0"/>
              <a:pPr>
                <a:defRPr/>
              </a:pPr>
              <a:t>16</a:t>
            </a:fld>
            <a:endParaRPr lang="ru-RU" altLang="ru-RU"/>
          </a:p>
        </p:txBody>
      </p:sp>
      <p:pic>
        <p:nvPicPr>
          <p:cNvPr id="3" name="Рисунок 1">
            <a:extLst>
              <a:ext uri="{FF2B5EF4-FFF2-40B4-BE49-F238E27FC236}">
                <a16:creationId xmlns:a16="http://schemas.microsoft.com/office/drawing/2014/main" id="{BFC0822F-EC6A-4DB2-A9F7-4BE9972712C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875" y="729479"/>
            <a:ext cx="9128125"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ая выноска 21">
            <a:extLst>
              <a:ext uri="{FF2B5EF4-FFF2-40B4-BE49-F238E27FC236}">
                <a16:creationId xmlns:a16="http://schemas.microsoft.com/office/drawing/2014/main" id="{1C1FD044-4A43-4C91-BD98-DB5A8D7E2249}"/>
              </a:ext>
            </a:extLst>
          </p:cNvPr>
          <p:cNvSpPr>
            <a:spLocks noChangeArrowheads="1"/>
          </p:cNvSpPr>
          <p:nvPr/>
        </p:nvSpPr>
        <p:spPr bwMode="auto">
          <a:xfrm>
            <a:off x="3219450" y="773113"/>
            <a:ext cx="2376488" cy="573549"/>
          </a:xfrm>
          <a:prstGeom prst="wedgeRectCallout">
            <a:avLst>
              <a:gd name="adj1" fmla="val -52198"/>
              <a:gd name="adj2" fmla="val 124216"/>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altLang="ru-RU" sz="1400" b="1" dirty="0">
                <a:solidFill>
                  <a:srgbClr val="00B050"/>
                </a:solidFill>
              </a:rPr>
              <a:t>1000 </a:t>
            </a:r>
            <a:r>
              <a:rPr lang="en-GB" altLang="ru-RU" sz="1400" b="1" dirty="0">
                <a:solidFill>
                  <a:srgbClr val="00B050"/>
                </a:solidFill>
              </a:rPr>
              <a:t>m</a:t>
            </a:r>
            <a:r>
              <a:rPr lang="en-GB" altLang="ru-RU" sz="1400" b="1" baseline="30000" dirty="0">
                <a:solidFill>
                  <a:srgbClr val="00B050"/>
                </a:solidFill>
              </a:rPr>
              <a:t>3</a:t>
            </a:r>
            <a:r>
              <a:rPr lang="en-GB" altLang="ru-RU" sz="1400" b="1" dirty="0">
                <a:solidFill>
                  <a:srgbClr val="00B050"/>
                </a:solidFill>
              </a:rPr>
              <a:t> helium gasholder</a:t>
            </a:r>
            <a:endParaRPr lang="en-GB" altLang="ru-RU" sz="1400" b="1" dirty="0"/>
          </a:p>
          <a:p>
            <a:pPr marL="342900" indent="-342900" fontAlgn="auto">
              <a:spcBef>
                <a:spcPts val="0"/>
              </a:spcBef>
              <a:spcAft>
                <a:spcPts val="0"/>
              </a:spcAft>
              <a:buClr>
                <a:srgbClr val="FF0000"/>
              </a:buClr>
              <a:buFont typeface="Wingdings" panose="05000000000000000000" pitchFamily="2" charset="2"/>
              <a:buChar char="q"/>
              <a:defRPr/>
            </a:pPr>
            <a:r>
              <a:rPr lang="en-US" altLang="ru-RU" sz="1400" dirty="0">
                <a:solidFill>
                  <a:srgbClr val="002060"/>
                </a:solidFill>
                <a:latin typeface="Arial" panose="020B0604020202020204" pitchFamily="34" charset="0"/>
                <a:cs typeface="Arial" panose="020B0604020202020204" pitchFamily="34" charset="0"/>
              </a:rPr>
              <a:t>completed </a:t>
            </a:r>
            <a:r>
              <a:rPr lang="en-US" altLang="ru-RU" sz="1400" dirty="0">
                <a:solidFill>
                  <a:srgbClr val="FF0000"/>
                </a:solidFill>
                <a:latin typeface="Arial" panose="020B0604020202020204" pitchFamily="34" charset="0"/>
                <a:cs typeface="Arial" panose="020B0604020202020204" pitchFamily="34" charset="0"/>
              </a:rPr>
              <a:t>W04, 2021</a:t>
            </a:r>
            <a:endParaRPr lang="ru-RU" altLang="ru-RU" sz="1400" dirty="0">
              <a:solidFill>
                <a:srgbClr val="FF0000"/>
              </a:solidFill>
            </a:endParaRPr>
          </a:p>
        </p:txBody>
      </p:sp>
      <p:sp>
        <p:nvSpPr>
          <p:cNvPr id="13" name="Прямоугольная выноска 21">
            <a:extLst>
              <a:ext uri="{FF2B5EF4-FFF2-40B4-BE49-F238E27FC236}">
                <a16:creationId xmlns:a16="http://schemas.microsoft.com/office/drawing/2014/main" id="{01EDCE8D-8E33-48BA-B5F0-27A031973D53}"/>
              </a:ext>
            </a:extLst>
          </p:cNvPr>
          <p:cNvSpPr>
            <a:spLocks noChangeArrowheads="1"/>
          </p:cNvSpPr>
          <p:nvPr/>
        </p:nvSpPr>
        <p:spPr bwMode="auto">
          <a:xfrm>
            <a:off x="827088" y="6172200"/>
            <a:ext cx="2506662" cy="668338"/>
          </a:xfrm>
          <a:prstGeom prst="wedgeRectCallout">
            <a:avLst>
              <a:gd name="adj1" fmla="val 9332"/>
              <a:gd name="adj2" fmla="val -120412"/>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altLang="ru-RU" sz="1400" b="1" dirty="0">
                <a:solidFill>
                  <a:srgbClr val="C00000"/>
                </a:solidFill>
              </a:rPr>
              <a:t>1000 </a:t>
            </a:r>
            <a:r>
              <a:rPr lang="en-GB" altLang="ru-RU" sz="1400" b="1" dirty="0">
                <a:solidFill>
                  <a:srgbClr val="C00000"/>
                </a:solidFill>
              </a:rPr>
              <a:t>m</a:t>
            </a:r>
            <a:r>
              <a:rPr lang="en-GB" altLang="ru-RU" sz="1400" b="1" baseline="30000" dirty="0">
                <a:solidFill>
                  <a:srgbClr val="C00000"/>
                </a:solidFill>
              </a:rPr>
              <a:t>3</a:t>
            </a:r>
            <a:r>
              <a:rPr lang="en-GB" altLang="ru-RU" sz="1400" b="1" dirty="0">
                <a:solidFill>
                  <a:srgbClr val="C00000"/>
                </a:solidFill>
              </a:rPr>
              <a:t> nitrogen gasholder</a:t>
            </a:r>
            <a:endParaRPr lang="en-GB" altLang="ru-RU" sz="1400" b="1" dirty="0"/>
          </a:p>
          <a:p>
            <a:pPr marL="342900" indent="-342900" fontAlgn="auto">
              <a:spcBef>
                <a:spcPts val="0"/>
              </a:spcBef>
              <a:spcAft>
                <a:spcPts val="0"/>
              </a:spcAft>
              <a:buClr>
                <a:srgbClr val="FF0000"/>
              </a:buClr>
              <a:buFont typeface="Wingdings" panose="05000000000000000000" pitchFamily="2" charset="2"/>
              <a:buChar char="q"/>
              <a:defRPr/>
            </a:pPr>
            <a:r>
              <a:rPr lang="en-US" altLang="ru-RU" sz="1400" dirty="0">
                <a:solidFill>
                  <a:srgbClr val="002060"/>
                </a:solidFill>
                <a:latin typeface="Arial" panose="020B0604020202020204" pitchFamily="34" charset="0"/>
                <a:cs typeface="Arial" panose="020B0604020202020204" pitchFamily="34" charset="0"/>
              </a:rPr>
              <a:t>completed </a:t>
            </a:r>
            <a:r>
              <a:rPr lang="en-US" altLang="ru-RU" sz="1400" dirty="0">
                <a:solidFill>
                  <a:srgbClr val="FF0000"/>
                </a:solidFill>
                <a:latin typeface="Arial" panose="020B0604020202020204" pitchFamily="34" charset="0"/>
                <a:cs typeface="Arial" panose="020B0604020202020204" pitchFamily="34" charset="0"/>
              </a:rPr>
              <a:t>W49, 2020</a:t>
            </a:r>
            <a:endParaRPr lang="ru-RU" altLang="ru-RU" sz="1400" dirty="0">
              <a:solidFill>
                <a:srgbClr val="FF0000"/>
              </a:solidFill>
            </a:endParaRPr>
          </a:p>
        </p:txBody>
      </p:sp>
      <p:sp>
        <p:nvSpPr>
          <p:cNvPr id="14" name="Прямоугольная выноска 17">
            <a:extLst>
              <a:ext uri="{FF2B5EF4-FFF2-40B4-BE49-F238E27FC236}">
                <a16:creationId xmlns:a16="http://schemas.microsoft.com/office/drawing/2014/main" id="{5611DB07-D8FE-496F-B80A-0C41F00FDFE6}"/>
              </a:ext>
            </a:extLst>
          </p:cNvPr>
          <p:cNvSpPr>
            <a:spLocks noChangeArrowheads="1"/>
          </p:cNvSpPr>
          <p:nvPr/>
        </p:nvSpPr>
        <p:spPr bwMode="auto">
          <a:xfrm>
            <a:off x="52388" y="2701925"/>
            <a:ext cx="1989137" cy="727075"/>
          </a:xfrm>
          <a:prstGeom prst="wedgeRectCallout">
            <a:avLst>
              <a:gd name="adj1" fmla="val -13951"/>
              <a:gd name="adj2" fmla="val -128088"/>
            </a:avLst>
          </a:prstGeom>
          <a:solidFill>
            <a:srgbClr val="DAEDEF"/>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GB" altLang="ru-RU" sz="1400" b="1" dirty="0"/>
              <a:t>Central cryogenic plant (bld. 1B)</a:t>
            </a:r>
          </a:p>
          <a:p>
            <a:pPr marL="342900" indent="-342900" fontAlgn="auto">
              <a:spcBef>
                <a:spcPts val="0"/>
              </a:spcBef>
              <a:spcAft>
                <a:spcPts val="0"/>
              </a:spcAft>
              <a:buClr>
                <a:srgbClr val="FF0000"/>
              </a:buClr>
              <a:buFont typeface="Wingdings" panose="05000000000000000000" pitchFamily="2" charset="2"/>
              <a:buChar char="q"/>
              <a:defRPr/>
            </a:pPr>
            <a:r>
              <a:rPr lang="en-US" altLang="ru-RU" sz="1400" dirty="0" err="1">
                <a:solidFill>
                  <a:srgbClr val="002060"/>
                </a:solidFill>
                <a:latin typeface="Arial" panose="020B0604020202020204" pitchFamily="34" charset="0"/>
                <a:cs typeface="Arial" panose="020B0604020202020204" pitchFamily="34" charset="0"/>
              </a:rPr>
              <a:t>comiss</a:t>
            </a:r>
            <a:r>
              <a:rPr lang="en-US" altLang="ru-RU" sz="1400" dirty="0">
                <a:solidFill>
                  <a:srgbClr val="002060"/>
                </a:solidFill>
                <a:latin typeface="Arial" panose="020B0604020202020204" pitchFamily="34" charset="0"/>
                <a:cs typeface="Arial" panose="020B0604020202020204" pitchFamily="34" charset="0"/>
              </a:rPr>
              <a:t> </a:t>
            </a:r>
            <a:r>
              <a:rPr lang="en-US" altLang="ru-RU" sz="1400" dirty="0">
                <a:solidFill>
                  <a:srgbClr val="FF0000"/>
                </a:solidFill>
                <a:latin typeface="Arial" panose="020B0604020202020204" pitchFamily="34" charset="0"/>
                <a:cs typeface="Arial" panose="020B0604020202020204" pitchFamily="34" charset="0"/>
              </a:rPr>
              <a:t>W29, 2021</a:t>
            </a:r>
            <a:endParaRPr lang="ru-RU" altLang="ru-RU" sz="1400" dirty="0">
              <a:solidFill>
                <a:srgbClr val="FF0000"/>
              </a:solidFill>
            </a:endParaRPr>
          </a:p>
        </p:txBody>
      </p:sp>
      <p:sp>
        <p:nvSpPr>
          <p:cNvPr id="15" name="Прямоугольная выноска 17">
            <a:extLst>
              <a:ext uri="{FF2B5EF4-FFF2-40B4-BE49-F238E27FC236}">
                <a16:creationId xmlns:a16="http://schemas.microsoft.com/office/drawing/2014/main" id="{C4BB6D50-D085-496C-8419-DA68F5B4975B}"/>
              </a:ext>
            </a:extLst>
          </p:cNvPr>
          <p:cNvSpPr>
            <a:spLocks noChangeArrowheads="1"/>
          </p:cNvSpPr>
          <p:nvPr/>
        </p:nvSpPr>
        <p:spPr bwMode="auto">
          <a:xfrm>
            <a:off x="98858" y="3914429"/>
            <a:ext cx="2848754" cy="485775"/>
          </a:xfrm>
          <a:prstGeom prst="wedgeRectCallout">
            <a:avLst>
              <a:gd name="adj1" fmla="val 8955"/>
              <a:gd name="adj2" fmla="val 189854"/>
            </a:avLst>
          </a:prstGeom>
          <a:solidFill>
            <a:srgbClr val="DAEDEF"/>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GB" altLang="ru-RU" sz="1400" b="1" dirty="0"/>
              <a:t>New compressor hall</a:t>
            </a:r>
          </a:p>
          <a:p>
            <a:pPr marL="342900" indent="-342900" fontAlgn="auto">
              <a:spcBef>
                <a:spcPts val="0"/>
              </a:spcBef>
              <a:spcAft>
                <a:spcPts val="0"/>
              </a:spcAft>
              <a:buClr>
                <a:srgbClr val="FF0000"/>
              </a:buClr>
              <a:buFont typeface="Wingdings" panose="05000000000000000000" pitchFamily="2" charset="2"/>
              <a:buChar char="q"/>
              <a:defRPr/>
            </a:pPr>
            <a:r>
              <a:rPr lang="en-US" altLang="ru-RU" sz="1400" dirty="0" err="1">
                <a:solidFill>
                  <a:srgbClr val="002060"/>
                </a:solidFill>
                <a:latin typeface="Arial" panose="020B0604020202020204" pitchFamily="34" charset="0"/>
                <a:cs typeface="Arial" panose="020B0604020202020204" pitchFamily="34" charset="0"/>
              </a:rPr>
              <a:t>constr</a:t>
            </a:r>
            <a:r>
              <a:rPr lang="en-US" altLang="ru-RU" sz="1400" dirty="0">
                <a:solidFill>
                  <a:srgbClr val="002060"/>
                </a:solidFill>
                <a:latin typeface="Arial" panose="020B0604020202020204" pitchFamily="34" charset="0"/>
                <a:cs typeface="Arial" panose="020B0604020202020204" pitchFamily="34" charset="0"/>
              </a:rPr>
              <a:t> completed </a:t>
            </a:r>
            <a:r>
              <a:rPr lang="en-US" altLang="ru-RU" sz="1400" dirty="0">
                <a:solidFill>
                  <a:srgbClr val="FF0000"/>
                </a:solidFill>
                <a:latin typeface="Arial" panose="020B0604020202020204" pitchFamily="34" charset="0"/>
                <a:cs typeface="Arial" panose="020B0604020202020204" pitchFamily="34" charset="0"/>
              </a:rPr>
              <a:t>W49, 2020</a:t>
            </a:r>
            <a:endParaRPr lang="ru-RU" altLang="ru-RU" sz="1400" dirty="0">
              <a:solidFill>
                <a:srgbClr val="FF0000"/>
              </a:solidFill>
            </a:endParaRPr>
          </a:p>
        </p:txBody>
      </p:sp>
      <p:sp>
        <p:nvSpPr>
          <p:cNvPr id="18" name="Прямоугольная выноска 17">
            <a:extLst>
              <a:ext uri="{FF2B5EF4-FFF2-40B4-BE49-F238E27FC236}">
                <a16:creationId xmlns:a16="http://schemas.microsoft.com/office/drawing/2014/main" id="{D180B66D-991B-4A98-B82A-69A3E8BBAF1D}"/>
              </a:ext>
            </a:extLst>
          </p:cNvPr>
          <p:cNvSpPr>
            <a:spLocks noChangeArrowheads="1"/>
          </p:cNvSpPr>
          <p:nvPr/>
        </p:nvSpPr>
        <p:spPr bwMode="auto">
          <a:xfrm>
            <a:off x="3657600" y="6245226"/>
            <a:ext cx="2895600" cy="577849"/>
          </a:xfrm>
          <a:prstGeom prst="wedgeRectCallout">
            <a:avLst>
              <a:gd name="adj1" fmla="val -39818"/>
              <a:gd name="adj2" fmla="val -224186"/>
            </a:avLst>
          </a:prstGeom>
          <a:solidFill>
            <a:srgbClr val="DAEDEF"/>
          </a:solidFill>
          <a:ln w="38100">
            <a:solidFill>
              <a:schemeClr val="bg1"/>
            </a:solidFill>
            <a:miter lim="800000"/>
            <a:headEnd/>
            <a:tailEnd/>
          </a:ln>
          <a:effectLst>
            <a:outerShdw blurRad="40000" dist="20000" dir="5400000" rotWithShape="0">
              <a:srgbClr val="000000">
                <a:alpha val="37999"/>
              </a:srgbClr>
            </a:outerShdw>
          </a:effectLst>
        </p:spPr>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GB" altLang="ru-RU" sz="1600" b="1" dirty="0"/>
              <a:t>Bld. 17</a:t>
            </a:r>
          </a:p>
          <a:p>
            <a:pPr marL="342900" indent="-342900" fontAlgn="auto">
              <a:spcBef>
                <a:spcPts val="0"/>
              </a:spcBef>
              <a:spcAft>
                <a:spcPts val="0"/>
              </a:spcAft>
              <a:buClr>
                <a:srgbClr val="FF0000"/>
              </a:buClr>
              <a:buFont typeface="Wingdings" panose="05000000000000000000" pitchFamily="2" charset="2"/>
              <a:buChar char="q"/>
              <a:defRPr/>
            </a:pPr>
            <a:r>
              <a:rPr lang="en-US" altLang="ru-RU" sz="1600" dirty="0">
                <a:solidFill>
                  <a:srgbClr val="002060"/>
                </a:solidFill>
                <a:latin typeface="Arial" panose="020B0604020202020204" pitchFamily="34" charset="0"/>
                <a:cs typeface="Arial" panose="020B0604020202020204" pitchFamily="34" charset="0"/>
              </a:rPr>
              <a:t>completed </a:t>
            </a:r>
            <a:r>
              <a:rPr lang="en-US" altLang="ru-RU" sz="1600" dirty="0">
                <a:solidFill>
                  <a:srgbClr val="FF0000"/>
                </a:solidFill>
                <a:latin typeface="Arial" panose="020B0604020202020204" pitchFamily="34" charset="0"/>
                <a:cs typeface="Arial" panose="020B0604020202020204" pitchFamily="34" charset="0"/>
              </a:rPr>
              <a:t>W52, 2021</a:t>
            </a:r>
            <a:endParaRPr lang="en-GB" altLang="ru-RU" sz="1600" b="1" dirty="0"/>
          </a:p>
        </p:txBody>
      </p:sp>
      <p:sp>
        <p:nvSpPr>
          <p:cNvPr id="19" name="TextBox 18">
            <a:extLst>
              <a:ext uri="{FF2B5EF4-FFF2-40B4-BE49-F238E27FC236}">
                <a16:creationId xmlns:a16="http://schemas.microsoft.com/office/drawing/2014/main" id="{F93DEE2F-7A0A-4BD2-A469-06193E267628}"/>
              </a:ext>
            </a:extLst>
          </p:cNvPr>
          <p:cNvSpPr txBox="1"/>
          <p:nvPr/>
        </p:nvSpPr>
        <p:spPr>
          <a:xfrm>
            <a:off x="2152996" y="-25539"/>
            <a:ext cx="6991001" cy="461665"/>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r>
              <a:rPr lang="en-US" altLang="en-US" sz="2400" dirty="0">
                <a:solidFill>
                  <a:srgbClr val="000066"/>
                </a:solidFill>
                <a:effectLst/>
                <a:latin typeface="+mj-lt"/>
              </a:rPr>
              <a:t>New Cryogenic Equipment  of the NICA Complex</a:t>
            </a:r>
            <a:endParaRPr lang="ru-RU" altLang="en-US" sz="2400" dirty="0">
              <a:solidFill>
                <a:schemeClr val="bg2"/>
              </a:solidFill>
              <a:effectLst/>
              <a:latin typeface="+mj-lt"/>
            </a:endParaRPr>
          </a:p>
        </p:txBody>
      </p:sp>
    </p:spTree>
    <p:extLst>
      <p:ext uri="{BB962C8B-B14F-4D97-AF65-F5344CB8AC3E}">
        <p14:creationId xmlns:p14="http://schemas.microsoft.com/office/powerpoint/2010/main" val="4188372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JI_00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 y="764057"/>
            <a:ext cx="9144000" cy="5143500"/>
          </a:xfrm>
          <a:prstGeom prst="rect">
            <a:avLst/>
          </a:prstGeom>
        </p:spPr>
      </p:pic>
      <p:sp>
        <p:nvSpPr>
          <p:cNvPr id="121857" name="Date Placeholder 3"/>
          <p:cNvSpPr>
            <a:spLocks noGrp="1"/>
          </p:cNvSpPr>
          <p:nvPr>
            <p:ph type="dt" sz="quarter" idx="4294967295"/>
          </p:nvPr>
        </p:nvSpPr>
        <p:spPr>
          <a:xfrm>
            <a:off x="457200" y="6321427"/>
            <a:ext cx="2133600" cy="47625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8 апреля 2020</a:t>
            </a:r>
          </a:p>
        </p:txBody>
      </p:sp>
      <p:sp>
        <p:nvSpPr>
          <p:cNvPr id="121860" name="Picture 6"/>
          <p:cNvSpPr>
            <a:spLocks noChangeAspect="1"/>
          </p:cNvSpPr>
          <p:nvPr/>
        </p:nvSpPr>
        <p:spPr bwMode="auto">
          <a:xfrm>
            <a:off x="381000" y="969848"/>
            <a:ext cx="8534400" cy="498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0" name="TextBox 19"/>
          <p:cNvSpPr txBox="1"/>
          <p:nvPr/>
        </p:nvSpPr>
        <p:spPr>
          <a:xfrm>
            <a:off x="6498702" y="1269535"/>
            <a:ext cx="1019830"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a:cxnSpLocks/>
          </p:cNvCxnSpPr>
          <p:nvPr/>
        </p:nvCxnSpPr>
        <p:spPr>
          <a:xfrm flipH="1">
            <a:off x="5683824" y="1441412"/>
            <a:ext cx="856676" cy="4282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00979" y="2864627"/>
            <a:ext cx="825867"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chemeClr val="bg1"/>
                </a:solidFill>
                <a:latin typeface="Arial"/>
                <a:cs typeface="Arial"/>
              </a:rPr>
              <a:t>MPD </a:t>
            </a:r>
          </a:p>
        </p:txBody>
      </p:sp>
      <p:sp>
        <p:nvSpPr>
          <p:cNvPr id="19" name="TextBox 18"/>
          <p:cNvSpPr txBox="1"/>
          <p:nvPr/>
        </p:nvSpPr>
        <p:spPr>
          <a:xfrm>
            <a:off x="5286934" y="2618061"/>
            <a:ext cx="784189"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2" name="TextBox 1"/>
          <p:cNvSpPr txBox="1"/>
          <p:nvPr/>
        </p:nvSpPr>
        <p:spPr>
          <a:xfrm>
            <a:off x="1479175" y="769792"/>
            <a:ext cx="2791149" cy="400110"/>
          </a:xfrm>
          <a:prstGeom prst="rect">
            <a:avLst/>
          </a:prstGeom>
          <a:solidFill>
            <a:srgbClr val="FEECE7"/>
          </a:solidFill>
        </p:spPr>
        <p:txBody>
          <a:bodyPr wrap="none" rtlCol="0">
            <a:spAutoFit/>
          </a:bodyPr>
          <a:lstStyle/>
          <a:p>
            <a:r>
              <a:rPr lang="en-US" sz="2000" i="1" dirty="0">
                <a:solidFill>
                  <a:srgbClr val="000090"/>
                </a:solidFill>
                <a:latin typeface="Arial"/>
                <a:cs typeface="Arial"/>
              </a:rPr>
              <a:t>to be completed </a:t>
            </a:r>
            <a:r>
              <a:rPr lang="ru-RU" sz="2000" i="1" dirty="0">
                <a:solidFill>
                  <a:srgbClr val="000090"/>
                </a:solidFill>
                <a:latin typeface="Arial"/>
                <a:cs typeface="Arial"/>
              </a:rPr>
              <a:t>–</a:t>
            </a:r>
            <a:r>
              <a:rPr lang="ru-RU" sz="2000" b="1" i="1" dirty="0">
                <a:solidFill>
                  <a:srgbClr val="000090"/>
                </a:solidFill>
                <a:latin typeface="Arial"/>
                <a:cs typeface="Arial"/>
              </a:rPr>
              <a:t>2021</a:t>
            </a:r>
            <a:endParaRPr lang="en-US" sz="2000" b="1" i="1" dirty="0">
              <a:solidFill>
                <a:srgbClr val="000090"/>
              </a:solidFill>
              <a:latin typeface="Arial"/>
              <a:cs typeface="Arial"/>
            </a:endParaRPr>
          </a:p>
        </p:txBody>
      </p:sp>
      <p:sp>
        <p:nvSpPr>
          <p:cNvPr id="3" name="TextBox 2"/>
          <p:cNvSpPr txBox="1"/>
          <p:nvPr/>
        </p:nvSpPr>
        <p:spPr>
          <a:xfrm>
            <a:off x="30414" y="1269535"/>
            <a:ext cx="1212191" cy="400110"/>
          </a:xfrm>
          <a:prstGeom prst="rect">
            <a:avLst/>
          </a:prstGeom>
          <a:noFill/>
        </p:spPr>
        <p:txBody>
          <a:bodyPr wrap="none" rtlCol="0">
            <a:spAutoFit/>
          </a:bodyPr>
          <a:lstStyle/>
          <a:p>
            <a:r>
              <a:rPr lang="en-US" sz="2000" i="1" dirty="0">
                <a:solidFill>
                  <a:schemeClr val="bg1"/>
                </a:solidFill>
                <a:latin typeface="Arial"/>
                <a:cs typeface="Arial"/>
              </a:rPr>
              <a:t>Aug</a:t>
            </a:r>
            <a:r>
              <a:rPr lang="ru-RU" sz="2000" i="1" dirty="0">
                <a:solidFill>
                  <a:schemeClr val="bg1"/>
                </a:solidFill>
                <a:latin typeface="Arial"/>
                <a:cs typeface="Arial"/>
              </a:rPr>
              <a:t>2019</a:t>
            </a:r>
            <a:endParaRPr lang="en-US" sz="2000" i="1" dirty="0">
              <a:solidFill>
                <a:schemeClr val="bg1"/>
              </a:solidFill>
              <a:latin typeface="Arial"/>
              <a:cs typeface="Arial"/>
            </a:endParaRPr>
          </a:p>
        </p:txBody>
      </p:sp>
      <p:pic>
        <p:nvPicPr>
          <p:cNvPr id="22" name="Picture 5" descr="E:\2019 year\m_28_Oct_NICA_MPD\L1100926.JPG">
            <a:extLst>
              <a:ext uri="{FF2B5EF4-FFF2-40B4-BE49-F238E27FC236}">
                <a16:creationId xmlns:a16="http://schemas.microsoft.com/office/drawing/2014/main" id="{E28C6415-1D8C-B64E-8277-0ED1AB7B89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050" y="4507874"/>
            <a:ext cx="2919876" cy="19520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57487" y="4133232"/>
            <a:ext cx="2919876" cy="400110"/>
          </a:xfrm>
          <a:prstGeom prst="rect">
            <a:avLst/>
          </a:prstGeom>
          <a:solidFill>
            <a:srgbClr val="E8FFF4"/>
          </a:solidFill>
        </p:spPr>
        <p:txBody>
          <a:bodyPr wrap="square" rtlCol="0">
            <a:spAutoFit/>
          </a:bodyPr>
          <a:lstStyle/>
          <a:p>
            <a:pPr algn="ctr"/>
            <a:r>
              <a:rPr lang="en-US" sz="2000" i="1" dirty="0">
                <a:solidFill>
                  <a:srgbClr val="000090"/>
                </a:solidFill>
              </a:rPr>
              <a:t>tunnel arc</a:t>
            </a:r>
          </a:p>
        </p:txBody>
      </p:sp>
      <p:sp>
        <p:nvSpPr>
          <p:cNvPr id="6" name="TextBox 5">
            <a:extLst>
              <a:ext uri="{FF2B5EF4-FFF2-40B4-BE49-F238E27FC236}">
                <a16:creationId xmlns:a16="http://schemas.microsoft.com/office/drawing/2014/main" id="{ECC43AE9-65EF-1045-9ABF-35304F031CB7}"/>
              </a:ext>
            </a:extLst>
          </p:cNvPr>
          <p:cNvSpPr txBox="1"/>
          <p:nvPr/>
        </p:nvSpPr>
        <p:spPr>
          <a:xfrm>
            <a:off x="168800" y="4718193"/>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5505CDD-C434-6A4A-A440-545820B6E809}"/>
              </a:ext>
            </a:extLst>
          </p:cNvPr>
          <p:cNvPicPr>
            <a:picLocks noChangeAspect="1"/>
          </p:cNvPicPr>
          <p:nvPr/>
        </p:nvPicPr>
        <p:blipFill>
          <a:blip r:embed="rId5"/>
          <a:stretch>
            <a:fillRect/>
          </a:stretch>
        </p:blipFill>
        <p:spPr>
          <a:xfrm>
            <a:off x="13772" y="4448771"/>
            <a:ext cx="3213075" cy="2409807"/>
          </a:xfrm>
          <a:prstGeom prst="rect">
            <a:avLst/>
          </a:prstGeom>
        </p:spPr>
      </p:pic>
      <p:sp>
        <p:nvSpPr>
          <p:cNvPr id="24" name="TextBox 23">
            <a:extLst>
              <a:ext uri="{FF2B5EF4-FFF2-40B4-BE49-F238E27FC236}">
                <a16:creationId xmlns:a16="http://schemas.microsoft.com/office/drawing/2014/main" id="{E292F3BD-7F13-BC45-8C9C-6A0E70F9CFB0}"/>
              </a:ext>
            </a:extLst>
          </p:cNvPr>
          <p:cNvSpPr txBox="1"/>
          <p:nvPr/>
        </p:nvSpPr>
        <p:spPr>
          <a:xfrm>
            <a:off x="2402037" y="4400544"/>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sp>
        <p:nvSpPr>
          <p:cNvPr id="25" name="TextBox 3"/>
          <p:cNvSpPr txBox="1"/>
          <p:nvPr/>
        </p:nvSpPr>
        <p:spPr>
          <a:xfrm>
            <a:off x="1" y="3"/>
            <a:ext cx="2947916" cy="461665"/>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400" dirty="0">
                <a:solidFill>
                  <a:srgbClr val="140076"/>
                </a:solidFill>
                <a:effectLst/>
                <a:latin typeface="Arial" panose="020B0604020202020204" pitchFamily="34" charset="0"/>
                <a:cs typeface="Arial" panose="020B0604020202020204" pitchFamily="34" charset="0"/>
              </a:rPr>
              <a:t>Collider building</a:t>
            </a:r>
          </a:p>
        </p:txBody>
      </p:sp>
      <p:sp>
        <p:nvSpPr>
          <p:cNvPr id="21" name="TextBox 20">
            <a:extLst>
              <a:ext uri="{FF2B5EF4-FFF2-40B4-BE49-F238E27FC236}">
                <a16:creationId xmlns:a16="http://schemas.microsoft.com/office/drawing/2014/main" id="{61382C46-517A-4346-A174-E0776850B9C3}"/>
              </a:ext>
            </a:extLst>
          </p:cNvPr>
          <p:cNvSpPr txBox="1"/>
          <p:nvPr/>
        </p:nvSpPr>
        <p:spPr>
          <a:xfrm>
            <a:off x="4873678" y="297400"/>
            <a:ext cx="4321122" cy="2246769"/>
          </a:xfrm>
          <a:prstGeom prst="rect">
            <a:avLst/>
          </a:prstGeom>
          <a:solidFill>
            <a:srgbClr val="FFFF99"/>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sz="2000" dirty="0">
                <a:solidFill>
                  <a:srgbClr val="0000CC"/>
                </a:solidFill>
                <a:latin typeface="+mn-lt"/>
              </a:rPr>
              <a:t>LHEP electrical consumption </a:t>
            </a:r>
          </a:p>
          <a:p>
            <a:r>
              <a:rPr lang="en-US" sz="2000" dirty="0">
                <a:solidFill>
                  <a:srgbClr val="0000CC"/>
                </a:solidFill>
                <a:latin typeface="+mn-lt"/>
              </a:rPr>
              <a:t>should be increased </a:t>
            </a:r>
            <a:r>
              <a:rPr lang="en-US" sz="2000" dirty="0">
                <a:solidFill>
                  <a:srgbClr val="FF0000"/>
                </a:solidFill>
                <a:latin typeface="+mn-lt"/>
              </a:rPr>
              <a:t>2.5 times</a:t>
            </a:r>
          </a:p>
          <a:p>
            <a:pPr marL="342900" indent="-342900" fontAlgn="auto">
              <a:spcBef>
                <a:spcPts val="0"/>
              </a:spcBef>
              <a:spcAft>
                <a:spcPts val="0"/>
              </a:spcAft>
              <a:buClr>
                <a:srgbClr val="FF0000"/>
              </a:buClr>
              <a:buFont typeface="Wingdings" panose="05000000000000000000" pitchFamily="2" charset="2"/>
              <a:buChar char="q"/>
              <a:defRPr/>
            </a:pPr>
            <a:endParaRPr lang="en-US" sz="2000" dirty="0">
              <a:solidFill>
                <a:srgbClr val="0000CC"/>
              </a:solidFill>
              <a:latin typeface="+mn-lt"/>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sz="2000" dirty="0">
                <a:solidFill>
                  <a:srgbClr val="0000CC"/>
                </a:solidFill>
                <a:latin typeface="+mn-lt"/>
                <a:cs typeface="Arial" panose="020B0604020202020204" pitchFamily="34" charset="0"/>
              </a:rPr>
              <a:t>construction of several electrical substations </a:t>
            </a:r>
          </a:p>
          <a:p>
            <a:pPr fontAlgn="auto">
              <a:spcBef>
                <a:spcPts val="0"/>
              </a:spcBef>
              <a:spcAft>
                <a:spcPts val="0"/>
              </a:spcAft>
              <a:buClr>
                <a:srgbClr val="FF0000"/>
              </a:buClr>
              <a:defRPr/>
            </a:pPr>
            <a:r>
              <a:rPr lang="en-US" sz="2000" dirty="0">
                <a:solidFill>
                  <a:srgbClr val="0000CC"/>
                </a:solidFill>
                <a:latin typeface="+mn-lt"/>
                <a:cs typeface="Arial" panose="020B0604020202020204" pitchFamily="34" charset="0"/>
              </a:rPr>
              <a:t>     + engineering infrastructural works planned to </a:t>
            </a:r>
            <a:r>
              <a:rPr lang="en-US" sz="2000" dirty="0">
                <a:solidFill>
                  <a:srgbClr val="FF0000"/>
                </a:solidFill>
                <a:latin typeface="+mn-lt"/>
                <a:cs typeface="Arial" panose="020B0604020202020204" pitchFamily="34" charset="0"/>
              </a:rPr>
              <a:t>2020-2021</a:t>
            </a:r>
          </a:p>
        </p:txBody>
      </p:sp>
    </p:spTree>
    <p:extLst>
      <p:ext uri="{BB962C8B-B14F-4D97-AF65-F5344CB8AC3E}">
        <p14:creationId xmlns:p14="http://schemas.microsoft.com/office/powerpoint/2010/main" val="3458033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57090C96-42CB-475C-B24F-FCE4D65FF466}"/>
              </a:ext>
            </a:extLst>
          </p:cNvPr>
          <p:cNvSpPr>
            <a:spLocks noGrp="1"/>
          </p:cNvSpPr>
          <p:nvPr>
            <p:ph type="sldNum" sz="quarter" idx="10"/>
          </p:nvPr>
        </p:nvSpPr>
        <p:spPr/>
        <p:txBody>
          <a:bodyPr/>
          <a:lstStyle/>
          <a:p>
            <a:pPr>
              <a:defRPr/>
            </a:pPr>
            <a:fld id="{8FAF4C7F-E15B-46C2-A08C-D0E7F165FD77}" type="slidenum">
              <a:rPr lang="ru-RU" altLang="ru-RU" smtClean="0"/>
              <a:pPr>
                <a:defRPr/>
              </a:pPr>
              <a:t>18</a:t>
            </a:fld>
            <a:endParaRPr lang="ru-RU" altLang="ru-RU"/>
          </a:p>
        </p:txBody>
      </p:sp>
      <p:pic>
        <p:nvPicPr>
          <p:cNvPr id="3" name="Рисунок 2">
            <a:extLst>
              <a:ext uri="{FF2B5EF4-FFF2-40B4-BE49-F238E27FC236}">
                <a16:creationId xmlns:a16="http://schemas.microsoft.com/office/drawing/2014/main" id="{05887833-BD1F-4A78-A593-B60F9AB16DB8}"/>
              </a:ext>
            </a:extLst>
          </p:cNvPr>
          <p:cNvPicPr>
            <a:picLocks noChangeAspect="1"/>
          </p:cNvPicPr>
          <p:nvPr/>
        </p:nvPicPr>
        <p:blipFill>
          <a:blip r:embed="rId2"/>
          <a:stretch>
            <a:fillRect/>
          </a:stretch>
        </p:blipFill>
        <p:spPr>
          <a:xfrm>
            <a:off x="0" y="507076"/>
            <a:ext cx="4441798" cy="6350924"/>
          </a:xfrm>
          <a:prstGeom prst="rect">
            <a:avLst/>
          </a:prstGeom>
        </p:spPr>
      </p:pic>
      <p:pic>
        <p:nvPicPr>
          <p:cNvPr id="4" name="Рисунок 3">
            <a:extLst>
              <a:ext uri="{FF2B5EF4-FFF2-40B4-BE49-F238E27FC236}">
                <a16:creationId xmlns:a16="http://schemas.microsoft.com/office/drawing/2014/main" id="{A21EBBFC-3E75-41F8-885D-E93245D0F67C}"/>
              </a:ext>
            </a:extLst>
          </p:cNvPr>
          <p:cNvPicPr>
            <a:picLocks noChangeAspect="1"/>
          </p:cNvPicPr>
          <p:nvPr/>
        </p:nvPicPr>
        <p:blipFill>
          <a:blip r:embed="rId3"/>
          <a:stretch>
            <a:fillRect/>
          </a:stretch>
        </p:blipFill>
        <p:spPr>
          <a:xfrm>
            <a:off x="4564126" y="507075"/>
            <a:ext cx="4579874" cy="6409113"/>
          </a:xfrm>
          <a:prstGeom prst="rect">
            <a:avLst/>
          </a:prstGeom>
        </p:spPr>
      </p:pic>
      <p:sp>
        <p:nvSpPr>
          <p:cNvPr id="5" name="TextBox 4">
            <a:extLst>
              <a:ext uri="{FF2B5EF4-FFF2-40B4-BE49-F238E27FC236}">
                <a16:creationId xmlns:a16="http://schemas.microsoft.com/office/drawing/2014/main" id="{24F05ED8-DB2C-4269-8BDF-120700B91932}"/>
              </a:ext>
            </a:extLst>
          </p:cNvPr>
          <p:cNvSpPr txBox="1"/>
          <p:nvPr/>
        </p:nvSpPr>
        <p:spPr>
          <a:xfrm>
            <a:off x="1" y="3"/>
            <a:ext cx="1886988" cy="369332"/>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1800" dirty="0">
                <a:solidFill>
                  <a:srgbClr val="140076"/>
                </a:solidFill>
                <a:effectLst/>
                <a:latin typeface="Arial" panose="020B0604020202020204" pitchFamily="34" charset="0"/>
                <a:cs typeface="Arial" panose="020B0604020202020204" pitchFamily="34" charset="0"/>
              </a:rPr>
              <a:t>Key milestones</a:t>
            </a:r>
          </a:p>
        </p:txBody>
      </p:sp>
      <p:sp>
        <p:nvSpPr>
          <p:cNvPr id="6" name="TextBox 5">
            <a:extLst>
              <a:ext uri="{FF2B5EF4-FFF2-40B4-BE49-F238E27FC236}">
                <a16:creationId xmlns:a16="http://schemas.microsoft.com/office/drawing/2014/main" id="{BE23D154-925F-49FC-A426-9175D6FEBA05}"/>
              </a:ext>
            </a:extLst>
          </p:cNvPr>
          <p:cNvSpPr txBox="1"/>
          <p:nvPr/>
        </p:nvSpPr>
        <p:spPr>
          <a:xfrm>
            <a:off x="5885411" y="-25539"/>
            <a:ext cx="3258586" cy="461665"/>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r>
              <a:rPr lang="en-US" altLang="en-US" sz="2400" dirty="0">
                <a:solidFill>
                  <a:srgbClr val="000066"/>
                </a:solidFill>
                <a:effectLst/>
                <a:latin typeface="+mj-lt"/>
              </a:rPr>
              <a:t>Overall project plan</a:t>
            </a:r>
            <a:endParaRPr lang="ru-RU" altLang="en-US" sz="2400" dirty="0">
              <a:solidFill>
                <a:schemeClr val="bg2"/>
              </a:solidFill>
              <a:effectLst/>
              <a:latin typeface="+mj-lt"/>
            </a:endParaRPr>
          </a:p>
        </p:txBody>
      </p:sp>
      <p:sp>
        <p:nvSpPr>
          <p:cNvPr id="7" name="Стрелка: вправо 6">
            <a:extLst>
              <a:ext uri="{FF2B5EF4-FFF2-40B4-BE49-F238E27FC236}">
                <a16:creationId xmlns:a16="http://schemas.microsoft.com/office/drawing/2014/main" id="{2AD405EE-4E33-4D23-B82F-86A6EE67280C}"/>
              </a:ext>
            </a:extLst>
          </p:cNvPr>
          <p:cNvSpPr/>
          <p:nvPr/>
        </p:nvSpPr>
        <p:spPr>
          <a:xfrm rot="10800000">
            <a:off x="2128058" y="0"/>
            <a:ext cx="3549535" cy="369332"/>
          </a:xfrm>
          <a:prstGeom prst="rightArrow">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56074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C7DFAB6-E455-4379-BBFB-61512088451D}"/>
              </a:ext>
            </a:extLst>
          </p:cNvPr>
          <p:cNvSpPr>
            <a:spLocks noGrp="1"/>
          </p:cNvSpPr>
          <p:nvPr>
            <p:ph type="sldNum" sz="quarter" idx="10"/>
          </p:nvPr>
        </p:nvSpPr>
        <p:spPr/>
        <p:txBody>
          <a:bodyPr/>
          <a:lstStyle/>
          <a:p>
            <a:pPr>
              <a:defRPr/>
            </a:pPr>
            <a:fld id="{8FAF4C7F-E15B-46C2-A08C-D0E7F165FD77}" type="slidenum">
              <a:rPr lang="ru-RU" altLang="ru-RU" smtClean="0"/>
              <a:pPr>
                <a:defRPr/>
              </a:pPr>
              <a:t>19</a:t>
            </a:fld>
            <a:endParaRPr lang="ru-RU" altLang="ru-RU"/>
          </a:p>
        </p:txBody>
      </p:sp>
      <p:pic>
        <p:nvPicPr>
          <p:cNvPr id="3" name="Рисунок 2">
            <a:extLst>
              <a:ext uri="{FF2B5EF4-FFF2-40B4-BE49-F238E27FC236}">
                <a16:creationId xmlns:a16="http://schemas.microsoft.com/office/drawing/2014/main" id="{DA6F2074-CF22-486B-BACD-86A27F289260}"/>
              </a:ext>
            </a:extLst>
          </p:cNvPr>
          <p:cNvPicPr>
            <a:picLocks noChangeAspect="1"/>
          </p:cNvPicPr>
          <p:nvPr/>
        </p:nvPicPr>
        <p:blipFill>
          <a:blip r:embed="rId2"/>
          <a:stretch>
            <a:fillRect/>
          </a:stretch>
        </p:blipFill>
        <p:spPr>
          <a:xfrm>
            <a:off x="0" y="-3"/>
            <a:ext cx="4602262" cy="6858000"/>
          </a:xfrm>
          <a:prstGeom prst="rect">
            <a:avLst/>
          </a:prstGeom>
        </p:spPr>
      </p:pic>
      <p:sp>
        <p:nvSpPr>
          <p:cNvPr id="4" name="TextBox 3">
            <a:extLst>
              <a:ext uri="{FF2B5EF4-FFF2-40B4-BE49-F238E27FC236}">
                <a16:creationId xmlns:a16="http://schemas.microsoft.com/office/drawing/2014/main" id="{A9F453BA-265E-4BE5-AD77-A798E9DE6AB4}"/>
              </a:ext>
            </a:extLst>
          </p:cNvPr>
          <p:cNvSpPr txBox="1"/>
          <p:nvPr/>
        </p:nvSpPr>
        <p:spPr>
          <a:xfrm>
            <a:off x="1" y="3"/>
            <a:ext cx="1886988" cy="369332"/>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1800" dirty="0">
                <a:solidFill>
                  <a:srgbClr val="140076"/>
                </a:solidFill>
                <a:effectLst/>
                <a:latin typeface="Arial" panose="020B0604020202020204" pitchFamily="34" charset="0"/>
                <a:cs typeface="Arial" panose="020B0604020202020204" pitchFamily="34" charset="0"/>
              </a:rPr>
              <a:t>Key milestones</a:t>
            </a:r>
          </a:p>
        </p:txBody>
      </p:sp>
      <p:sp>
        <p:nvSpPr>
          <p:cNvPr id="5" name="TextBox 4">
            <a:extLst>
              <a:ext uri="{FF2B5EF4-FFF2-40B4-BE49-F238E27FC236}">
                <a16:creationId xmlns:a16="http://schemas.microsoft.com/office/drawing/2014/main" id="{1B608E68-26BF-4A91-9386-79B0892B4AC6}"/>
              </a:ext>
            </a:extLst>
          </p:cNvPr>
          <p:cNvSpPr txBox="1"/>
          <p:nvPr/>
        </p:nvSpPr>
        <p:spPr>
          <a:xfrm>
            <a:off x="4698187" y="136522"/>
            <a:ext cx="4321122" cy="1477328"/>
          </a:xfrm>
          <a:prstGeom prst="rect">
            <a:avLst/>
          </a:prstGeom>
          <a:solidFill>
            <a:srgbClr val="FFFF99"/>
          </a:solidFill>
        </p:spPr>
        <p:txBody>
          <a:bodyPr wrap="square">
            <a:spAutoFit/>
          </a:bodyPr>
          <a:lstStyle/>
          <a:p>
            <a:pPr fontAlgn="auto">
              <a:spcBef>
                <a:spcPts val="0"/>
              </a:spcBef>
              <a:spcAft>
                <a:spcPts val="0"/>
              </a:spcAft>
              <a:buClr>
                <a:srgbClr val="FF0000"/>
              </a:buClr>
              <a:defRPr/>
            </a:pPr>
            <a:r>
              <a:rPr lang="en-US" dirty="0">
                <a:solidFill>
                  <a:srgbClr val="FF0000"/>
                </a:solidFill>
                <a:latin typeface="+mn-lt"/>
              </a:rPr>
              <a:t>2020</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mn-lt"/>
              </a:rPr>
              <a:t>Booster commissioning  </a:t>
            </a:r>
            <a:endParaRPr lang="en-US" dirty="0">
              <a:solidFill>
                <a:srgbClr val="FF0000"/>
              </a:solidFill>
              <a:latin typeface="+mn-lt"/>
            </a:endParaRPr>
          </a:p>
          <a:p>
            <a:pPr marL="342900" indent="-342900" fontAlgn="auto">
              <a:spcBef>
                <a:spcPts val="0"/>
              </a:spcBef>
              <a:spcAft>
                <a:spcPts val="0"/>
              </a:spcAft>
              <a:buClr>
                <a:srgbClr val="FF0000"/>
              </a:buClr>
              <a:buFont typeface="Wingdings" panose="05000000000000000000" pitchFamily="2" charset="2"/>
              <a:buChar char="q"/>
              <a:defRPr/>
            </a:pPr>
            <a:endParaRPr lang="en-US" dirty="0">
              <a:solidFill>
                <a:srgbClr val="0000CC"/>
              </a:solidFill>
              <a:latin typeface="+mn-lt"/>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mn-lt"/>
                <a:cs typeface="Arial" panose="020B0604020202020204" pitchFamily="34" charset="0"/>
              </a:rPr>
              <a:t>construction cryogenic compressor station </a:t>
            </a:r>
            <a:r>
              <a:rPr lang="en-US" dirty="0">
                <a:solidFill>
                  <a:srgbClr val="FF0000"/>
                </a:solidFill>
                <a:latin typeface="+mn-lt"/>
                <a:cs typeface="Arial" panose="020B0604020202020204" pitchFamily="34" charset="0"/>
              </a:rPr>
              <a:t>W49</a:t>
            </a:r>
          </a:p>
        </p:txBody>
      </p:sp>
      <p:sp>
        <p:nvSpPr>
          <p:cNvPr id="6" name="TextBox 5">
            <a:extLst>
              <a:ext uri="{FF2B5EF4-FFF2-40B4-BE49-F238E27FC236}">
                <a16:creationId xmlns:a16="http://schemas.microsoft.com/office/drawing/2014/main" id="{8A14ED41-A02D-4623-BCAB-187EA7CD7880}"/>
              </a:ext>
            </a:extLst>
          </p:cNvPr>
          <p:cNvSpPr txBox="1"/>
          <p:nvPr/>
        </p:nvSpPr>
        <p:spPr>
          <a:xfrm>
            <a:off x="4684332" y="1918217"/>
            <a:ext cx="4321122" cy="2862322"/>
          </a:xfrm>
          <a:prstGeom prst="rect">
            <a:avLst/>
          </a:prstGeom>
          <a:solidFill>
            <a:srgbClr val="FFFF99"/>
          </a:solidFill>
        </p:spPr>
        <p:txBody>
          <a:bodyPr wrap="square">
            <a:spAutoFit/>
          </a:bodyPr>
          <a:lstStyle/>
          <a:p>
            <a:pPr fontAlgn="auto">
              <a:spcBef>
                <a:spcPts val="0"/>
              </a:spcBef>
              <a:spcAft>
                <a:spcPts val="0"/>
              </a:spcAft>
              <a:buClr>
                <a:srgbClr val="FF0000"/>
              </a:buClr>
              <a:defRPr/>
            </a:pPr>
            <a:r>
              <a:rPr lang="en-US" dirty="0">
                <a:solidFill>
                  <a:srgbClr val="FF0000"/>
                </a:solidFill>
                <a:latin typeface="+mn-lt"/>
              </a:rPr>
              <a:t>2021</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mn-lt"/>
              </a:rPr>
              <a:t>Booster – </a:t>
            </a:r>
            <a:r>
              <a:rPr lang="en-US" dirty="0" err="1">
                <a:solidFill>
                  <a:srgbClr val="0000CC"/>
                </a:solidFill>
                <a:latin typeface="+mn-lt"/>
              </a:rPr>
              <a:t>Nuclotron</a:t>
            </a:r>
            <a:r>
              <a:rPr lang="en-US" dirty="0">
                <a:solidFill>
                  <a:srgbClr val="0000CC"/>
                </a:solidFill>
                <a:latin typeface="+mn-lt"/>
              </a:rPr>
              <a:t> channel commissioning </a:t>
            </a:r>
            <a:r>
              <a:rPr lang="en-US" dirty="0">
                <a:solidFill>
                  <a:srgbClr val="FF0000"/>
                </a:solidFill>
                <a:latin typeface="+mn-lt"/>
              </a:rPr>
              <a:t>W06</a:t>
            </a:r>
          </a:p>
          <a:p>
            <a:pPr marL="342900" indent="-342900" fontAlgn="auto">
              <a:spcBef>
                <a:spcPts val="0"/>
              </a:spcBef>
              <a:spcAft>
                <a:spcPts val="0"/>
              </a:spcAft>
              <a:buClr>
                <a:srgbClr val="FF0000"/>
              </a:buClr>
              <a:buFont typeface="Wingdings" panose="05000000000000000000" pitchFamily="2" charset="2"/>
              <a:buChar char="q"/>
              <a:defRPr/>
            </a:pPr>
            <a:endParaRPr lang="en-US" dirty="0">
              <a:solidFill>
                <a:srgbClr val="0000CC"/>
              </a:solidFill>
              <a:latin typeface="+mn-lt"/>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mn-lt"/>
                <a:cs typeface="Arial" panose="020B0604020202020204" pitchFamily="34" charset="0"/>
              </a:rPr>
              <a:t>LHEP electrical substation commissioning </a:t>
            </a:r>
            <a:r>
              <a:rPr lang="en-US" dirty="0">
                <a:solidFill>
                  <a:srgbClr val="FF0000"/>
                </a:solidFill>
                <a:latin typeface="+mn-lt"/>
                <a:cs typeface="Arial" panose="020B0604020202020204" pitchFamily="34" charset="0"/>
              </a:rPr>
              <a:t>W49</a:t>
            </a:r>
          </a:p>
          <a:p>
            <a:pPr marL="342900" indent="-342900" fontAlgn="auto">
              <a:spcBef>
                <a:spcPts val="0"/>
              </a:spcBef>
              <a:spcAft>
                <a:spcPts val="0"/>
              </a:spcAft>
              <a:buClr>
                <a:srgbClr val="FF0000"/>
              </a:buClr>
              <a:buFont typeface="Wingdings" panose="05000000000000000000" pitchFamily="2" charset="2"/>
              <a:buChar char="q"/>
              <a:defRPr/>
            </a:pPr>
            <a:endParaRPr lang="en-US" dirty="0">
              <a:solidFill>
                <a:srgbClr val="FF0000"/>
              </a:solidFill>
              <a:latin typeface="+mn-lt"/>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mn-lt"/>
                <a:cs typeface="Arial" panose="020B0604020202020204" pitchFamily="34" charset="0"/>
              </a:rPr>
              <a:t>BM@N run</a:t>
            </a:r>
            <a:r>
              <a:rPr lang="en-US" dirty="0">
                <a:solidFill>
                  <a:srgbClr val="FF0000"/>
                </a:solidFill>
                <a:latin typeface="+mn-lt"/>
                <a:cs typeface="Arial" panose="020B0604020202020204" pitchFamily="34" charset="0"/>
              </a:rPr>
              <a:t> W40</a:t>
            </a:r>
          </a:p>
          <a:p>
            <a:pPr marL="342900" indent="-342900" fontAlgn="auto">
              <a:spcBef>
                <a:spcPts val="0"/>
              </a:spcBef>
              <a:spcAft>
                <a:spcPts val="0"/>
              </a:spcAft>
              <a:buClr>
                <a:srgbClr val="FF0000"/>
              </a:buClr>
              <a:buFont typeface="Wingdings" panose="05000000000000000000" pitchFamily="2" charset="2"/>
              <a:buChar char="q"/>
              <a:defRPr/>
            </a:pPr>
            <a:endParaRPr lang="en-US" dirty="0">
              <a:solidFill>
                <a:srgbClr val="FF0000"/>
              </a:solidFill>
              <a:latin typeface="+mn-lt"/>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mn-lt"/>
                <a:cs typeface="Arial" panose="020B0604020202020204" pitchFamily="34" charset="0"/>
              </a:rPr>
              <a:t>MPD commissioning </a:t>
            </a:r>
            <a:r>
              <a:rPr lang="en-US" dirty="0">
                <a:solidFill>
                  <a:srgbClr val="FF0000"/>
                </a:solidFill>
                <a:latin typeface="+mn-lt"/>
                <a:cs typeface="Arial" panose="020B0604020202020204" pitchFamily="34" charset="0"/>
              </a:rPr>
              <a:t>W47</a:t>
            </a:r>
          </a:p>
        </p:txBody>
      </p:sp>
      <p:sp>
        <p:nvSpPr>
          <p:cNvPr id="7" name="TextBox 6">
            <a:extLst>
              <a:ext uri="{FF2B5EF4-FFF2-40B4-BE49-F238E27FC236}">
                <a16:creationId xmlns:a16="http://schemas.microsoft.com/office/drawing/2014/main" id="{EE2CB9C3-F877-421A-A0B8-F43DD7F04E77}"/>
              </a:ext>
            </a:extLst>
          </p:cNvPr>
          <p:cNvSpPr txBox="1"/>
          <p:nvPr/>
        </p:nvSpPr>
        <p:spPr>
          <a:xfrm>
            <a:off x="4698187" y="5084906"/>
            <a:ext cx="4321122" cy="1477328"/>
          </a:xfrm>
          <a:prstGeom prst="rect">
            <a:avLst/>
          </a:prstGeom>
          <a:solidFill>
            <a:srgbClr val="FFFF99"/>
          </a:solidFill>
        </p:spPr>
        <p:txBody>
          <a:bodyPr wrap="square">
            <a:spAutoFit/>
          </a:bodyPr>
          <a:lstStyle/>
          <a:p>
            <a:pPr fontAlgn="auto">
              <a:spcBef>
                <a:spcPts val="0"/>
              </a:spcBef>
              <a:spcAft>
                <a:spcPts val="0"/>
              </a:spcAft>
              <a:buClr>
                <a:srgbClr val="FF0000"/>
              </a:buClr>
              <a:defRPr/>
            </a:pPr>
            <a:r>
              <a:rPr lang="en-US" dirty="0">
                <a:solidFill>
                  <a:srgbClr val="FF0000"/>
                </a:solidFill>
                <a:latin typeface="+mn-lt"/>
              </a:rPr>
              <a:t>2022</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mn-lt"/>
              </a:rPr>
              <a:t>NICA cryogenic system fully commissioned </a:t>
            </a:r>
            <a:r>
              <a:rPr lang="en-US" dirty="0">
                <a:solidFill>
                  <a:srgbClr val="FF0000"/>
                </a:solidFill>
                <a:latin typeface="+mn-lt"/>
              </a:rPr>
              <a:t>W24</a:t>
            </a:r>
          </a:p>
          <a:p>
            <a:pPr marL="342900" indent="-342900" fontAlgn="auto">
              <a:spcBef>
                <a:spcPts val="0"/>
              </a:spcBef>
              <a:spcAft>
                <a:spcPts val="0"/>
              </a:spcAft>
              <a:buClr>
                <a:srgbClr val="FF0000"/>
              </a:buClr>
              <a:buFont typeface="Wingdings" panose="05000000000000000000" pitchFamily="2" charset="2"/>
              <a:buChar char="q"/>
              <a:defRPr/>
            </a:pPr>
            <a:endParaRPr lang="en-US" dirty="0">
              <a:solidFill>
                <a:srgbClr val="0000CC"/>
              </a:solidFill>
              <a:latin typeface="+mn-lt"/>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mn-lt"/>
                <a:cs typeface="Arial" panose="020B0604020202020204" pitchFamily="34" charset="0"/>
              </a:rPr>
              <a:t>Start of Collider Run#1 </a:t>
            </a:r>
            <a:r>
              <a:rPr lang="en-US" dirty="0">
                <a:solidFill>
                  <a:srgbClr val="FF0000"/>
                </a:solidFill>
                <a:latin typeface="+mn-lt"/>
                <a:cs typeface="Arial" panose="020B0604020202020204" pitchFamily="34" charset="0"/>
              </a:rPr>
              <a:t>W36</a:t>
            </a:r>
          </a:p>
        </p:txBody>
      </p:sp>
      <p:sp>
        <p:nvSpPr>
          <p:cNvPr id="8" name="Стрелка: вправо 7">
            <a:extLst>
              <a:ext uri="{FF2B5EF4-FFF2-40B4-BE49-F238E27FC236}">
                <a16:creationId xmlns:a16="http://schemas.microsoft.com/office/drawing/2014/main" id="{3C76C44C-39B9-43BF-9C4A-14CBC349BFDD}"/>
              </a:ext>
            </a:extLst>
          </p:cNvPr>
          <p:cNvSpPr/>
          <p:nvPr/>
        </p:nvSpPr>
        <p:spPr>
          <a:xfrm rot="10800000">
            <a:off x="2128057" y="0"/>
            <a:ext cx="673331" cy="369332"/>
          </a:xfrm>
          <a:prstGeom prst="rightArrow">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E64AB36F-3E20-4592-B07E-72DA3E01F969}"/>
              </a:ext>
            </a:extLst>
          </p:cNvPr>
          <p:cNvSpPr txBox="1"/>
          <p:nvPr/>
        </p:nvSpPr>
        <p:spPr>
          <a:xfrm>
            <a:off x="7015943" y="-25539"/>
            <a:ext cx="2128054" cy="461665"/>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r>
              <a:rPr lang="en-US" altLang="en-US" sz="2400" dirty="0">
                <a:solidFill>
                  <a:srgbClr val="000066"/>
                </a:solidFill>
                <a:effectLst/>
                <a:latin typeface="+mj-lt"/>
              </a:rPr>
              <a:t>…main points</a:t>
            </a:r>
            <a:endParaRPr lang="ru-RU" altLang="en-US" sz="2400" dirty="0">
              <a:solidFill>
                <a:schemeClr val="bg2"/>
              </a:solidFill>
              <a:effectLst/>
              <a:latin typeface="+mj-lt"/>
            </a:endParaRPr>
          </a:p>
        </p:txBody>
      </p:sp>
    </p:spTree>
    <p:extLst>
      <p:ext uri="{BB962C8B-B14F-4D97-AF65-F5344CB8AC3E}">
        <p14:creationId xmlns:p14="http://schemas.microsoft.com/office/powerpoint/2010/main" val="350173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5343"/>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descr="NICA_header_bl-wh.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9144000" cy="1044575"/>
          </a:xfrm>
          <a:prstGeom prst="rect">
            <a:avLst/>
          </a:prstGeom>
          <a:solidFill>
            <a:srgbClr val="C6D9F1">
              <a:alpha val="72156"/>
            </a:srgbClr>
          </a:solidFill>
          <a:ln>
            <a:noFill/>
          </a:ln>
          <a:extLst>
            <a:ext uri="{91240B29-F687-4F45-9708-019B960494DF}">
              <a14:hiddenLine xmlns:a14="http://schemas.microsoft.com/office/drawing/2010/main" w="12700">
                <a:solidFill>
                  <a:srgbClr val="000000"/>
                </a:solidFill>
                <a:miter lim="400000"/>
                <a:headEnd/>
                <a:tailEnd/>
              </a14:hiddenLine>
            </a:ext>
          </a:extLst>
        </p:spPr>
      </p:pic>
      <p:sp>
        <p:nvSpPr>
          <p:cNvPr id="5" name="Прямоугольник 1"/>
          <p:cNvSpPr>
            <a:spLocks noChangeArrowheads="1"/>
          </p:cNvSpPr>
          <p:nvPr/>
        </p:nvSpPr>
        <p:spPr bwMode="auto">
          <a:xfrm>
            <a:off x="3" y="-33251"/>
            <a:ext cx="2379177" cy="40011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ru-RU" sz="2000" dirty="0">
                <a:solidFill>
                  <a:srgbClr val="006600"/>
                </a:solidFill>
                <a:latin typeface="Arial" pitchFamily="34" charset="0"/>
              </a:rPr>
              <a:t>Key run-milestones</a:t>
            </a:r>
            <a:endParaRPr lang="ru-RU" altLang="ru-RU" sz="2000" dirty="0">
              <a:solidFill>
                <a:srgbClr val="006600"/>
              </a:solidFill>
            </a:endParaRPr>
          </a:p>
        </p:txBody>
      </p:sp>
      <p:sp>
        <p:nvSpPr>
          <p:cNvPr id="3" name="Прямоугольник 2"/>
          <p:cNvSpPr/>
          <p:nvPr/>
        </p:nvSpPr>
        <p:spPr>
          <a:xfrm>
            <a:off x="3651690" y="1453635"/>
            <a:ext cx="697627" cy="369332"/>
          </a:xfrm>
          <a:prstGeom prst="rect">
            <a:avLst/>
          </a:prstGeom>
        </p:spPr>
        <p:txBody>
          <a:bodyPr wrap="none">
            <a:spAutoFit/>
          </a:bodyPr>
          <a:lstStyle/>
          <a:p>
            <a:r>
              <a:rPr lang="en-US" altLang="ru-RU" b="1" i="1" dirty="0">
                <a:solidFill>
                  <a:srgbClr val="0000CC"/>
                </a:solidFill>
                <a:latin typeface="Arial" panose="020B0604020202020204" pitchFamily="34" charset="0"/>
                <a:cs typeface="Arial" panose="020B0604020202020204" pitchFamily="34" charset="0"/>
              </a:rPr>
              <a:t>2020</a:t>
            </a:r>
            <a:endParaRPr lang="ru-RU" dirty="0"/>
          </a:p>
        </p:txBody>
      </p:sp>
      <p:sp>
        <p:nvSpPr>
          <p:cNvPr id="4" name="Прямоугольник 3"/>
          <p:cNvSpPr/>
          <p:nvPr/>
        </p:nvSpPr>
        <p:spPr>
          <a:xfrm>
            <a:off x="5651940" y="1453635"/>
            <a:ext cx="697627" cy="369332"/>
          </a:xfrm>
          <a:prstGeom prst="rect">
            <a:avLst/>
          </a:prstGeom>
        </p:spPr>
        <p:txBody>
          <a:bodyPr wrap="none">
            <a:spAutoFit/>
          </a:bodyPr>
          <a:lstStyle/>
          <a:p>
            <a:r>
              <a:rPr lang="en-US" altLang="ru-RU" b="1" i="1" dirty="0">
                <a:solidFill>
                  <a:srgbClr val="0000CC"/>
                </a:solidFill>
                <a:latin typeface="Arial" panose="020B0604020202020204" pitchFamily="34" charset="0"/>
                <a:cs typeface="Arial" panose="020B0604020202020204" pitchFamily="34" charset="0"/>
              </a:rPr>
              <a:t>2021</a:t>
            </a:r>
            <a:endParaRPr lang="ru-RU" dirty="0"/>
          </a:p>
        </p:txBody>
      </p:sp>
      <p:sp>
        <p:nvSpPr>
          <p:cNvPr id="6" name="Прямоугольник 5"/>
          <p:cNvSpPr/>
          <p:nvPr/>
        </p:nvSpPr>
        <p:spPr>
          <a:xfrm>
            <a:off x="7766490" y="1449943"/>
            <a:ext cx="697627" cy="369332"/>
          </a:xfrm>
          <a:prstGeom prst="rect">
            <a:avLst/>
          </a:prstGeom>
        </p:spPr>
        <p:txBody>
          <a:bodyPr wrap="none">
            <a:spAutoFit/>
          </a:bodyPr>
          <a:lstStyle/>
          <a:p>
            <a:r>
              <a:rPr lang="en-US" altLang="ru-RU" b="1" i="1" dirty="0">
                <a:solidFill>
                  <a:srgbClr val="0000CC"/>
                </a:solidFill>
                <a:latin typeface="Arial" panose="020B0604020202020204" pitchFamily="34" charset="0"/>
                <a:cs typeface="Arial" panose="020B0604020202020204" pitchFamily="34" charset="0"/>
              </a:rPr>
              <a:t>2022</a:t>
            </a:r>
            <a:endParaRPr lang="ru-RU" dirty="0"/>
          </a:p>
        </p:txBody>
      </p:sp>
      <p:cxnSp>
        <p:nvCxnSpPr>
          <p:cNvPr id="8" name="Прямая со стрелкой 7"/>
          <p:cNvCxnSpPr>
            <a:cxnSpLocks/>
          </p:cNvCxnSpPr>
          <p:nvPr/>
        </p:nvCxnSpPr>
        <p:spPr>
          <a:xfrm>
            <a:off x="6331579" y="2161311"/>
            <a:ext cx="0" cy="2194869"/>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5699387" y="2275382"/>
            <a:ext cx="1300356" cy="369332"/>
          </a:xfrm>
          <a:prstGeom prst="rect">
            <a:avLst/>
          </a:prstGeom>
        </p:spPr>
        <p:txBody>
          <a:bodyPr wrap="none">
            <a:spAutoFit/>
          </a:bodyPr>
          <a:lstStyle/>
          <a:p>
            <a:r>
              <a:rPr lang="en-US" altLang="ru-RU" b="1" i="1" dirty="0">
                <a:solidFill>
                  <a:srgbClr val="00863D"/>
                </a:solidFill>
                <a:latin typeface="Arial" panose="020B0604020202020204" pitchFamily="34" charset="0"/>
                <a:cs typeface="Arial" panose="020B0604020202020204" pitchFamily="34" charset="0"/>
              </a:rPr>
              <a:t>W35, 2021</a:t>
            </a:r>
            <a:endParaRPr lang="ru-RU" dirty="0">
              <a:solidFill>
                <a:srgbClr val="00863D"/>
              </a:solidFill>
            </a:endParaRPr>
          </a:p>
        </p:txBody>
      </p:sp>
      <p:sp>
        <p:nvSpPr>
          <p:cNvPr id="14" name="Номер слайда 3"/>
          <p:cNvSpPr txBox="1">
            <a:spLocks/>
          </p:cNvSpPr>
          <p:nvPr/>
        </p:nvSpPr>
        <p:spPr bwMode="auto">
          <a:xfrm>
            <a:off x="7010400" y="649287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382AECA1-BB22-4AA3-B0D1-175AB278A443}" type="slidenum">
              <a:rPr lang="ru-RU" altLang="ru-RU" sz="1200">
                <a:solidFill>
                  <a:srgbClr val="898989"/>
                </a:solidFill>
              </a:rPr>
              <a:pPr algn="r" eaLnBrk="1" hangingPunct="1">
                <a:spcBef>
                  <a:spcPct val="0"/>
                </a:spcBef>
                <a:buFontTx/>
                <a:buNone/>
              </a:pPr>
              <a:t>2</a:t>
            </a:fld>
            <a:endParaRPr lang="ru-RU" altLang="ru-RU" sz="1200">
              <a:solidFill>
                <a:srgbClr val="898989"/>
              </a:solidFill>
            </a:endParaRPr>
          </a:p>
        </p:txBody>
      </p:sp>
      <p:sp>
        <p:nvSpPr>
          <p:cNvPr id="2" name="TextBox 1">
            <a:extLst>
              <a:ext uri="{FF2B5EF4-FFF2-40B4-BE49-F238E27FC236}">
                <a16:creationId xmlns:a16="http://schemas.microsoft.com/office/drawing/2014/main" id="{367DE774-7A79-461B-AB98-F057B1F7328F}"/>
              </a:ext>
            </a:extLst>
          </p:cNvPr>
          <p:cNvSpPr txBox="1"/>
          <p:nvPr/>
        </p:nvSpPr>
        <p:spPr>
          <a:xfrm>
            <a:off x="6666807" y="995138"/>
            <a:ext cx="2685011" cy="276999"/>
          </a:xfrm>
          <a:prstGeom prst="rect">
            <a:avLst/>
          </a:prstGeom>
          <a:noFill/>
        </p:spPr>
        <p:txBody>
          <a:bodyPr wrap="square" rtlCol="0">
            <a:spAutoFit/>
          </a:bodyPr>
          <a:lstStyle/>
          <a:p>
            <a:r>
              <a:rPr lang="en-US" sz="1200" dirty="0">
                <a:solidFill>
                  <a:srgbClr val="0000CC"/>
                </a:solidFill>
                <a:latin typeface="+mn-lt"/>
              </a:rPr>
              <a:t>planned before COVID</a:t>
            </a:r>
            <a:endParaRPr lang="ru-RU" sz="1200" dirty="0">
              <a:solidFill>
                <a:srgbClr val="0000CC"/>
              </a:solidFill>
              <a:latin typeface="+mn-lt"/>
            </a:endParaRPr>
          </a:p>
        </p:txBody>
      </p:sp>
    </p:spTree>
    <p:extLst>
      <p:ext uri="{BB962C8B-B14F-4D97-AF65-F5344CB8AC3E}">
        <p14:creationId xmlns:p14="http://schemas.microsoft.com/office/powerpoint/2010/main" val="603299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5F4B2BBF-D98E-471D-BE26-1AE7C1721D68}"/>
              </a:ext>
            </a:extLst>
          </p:cNvPr>
          <p:cNvSpPr>
            <a:spLocks noGrp="1"/>
          </p:cNvSpPr>
          <p:nvPr>
            <p:ph type="sldNum" sz="quarter" idx="10"/>
          </p:nvPr>
        </p:nvSpPr>
        <p:spPr/>
        <p:txBody>
          <a:bodyPr/>
          <a:lstStyle/>
          <a:p>
            <a:pPr>
              <a:defRPr/>
            </a:pPr>
            <a:fld id="{8FAF4C7F-E15B-46C2-A08C-D0E7F165FD77}" type="slidenum">
              <a:rPr lang="ru-RU" altLang="ru-RU" smtClean="0"/>
              <a:pPr>
                <a:defRPr/>
              </a:pPr>
              <a:t>20</a:t>
            </a:fld>
            <a:endParaRPr lang="ru-RU" altLang="ru-RU"/>
          </a:p>
        </p:txBody>
      </p:sp>
      <p:sp>
        <p:nvSpPr>
          <p:cNvPr id="3" name="TextBox 3">
            <a:extLst>
              <a:ext uri="{FF2B5EF4-FFF2-40B4-BE49-F238E27FC236}">
                <a16:creationId xmlns:a16="http://schemas.microsoft.com/office/drawing/2014/main" id="{560A66EA-0467-4B38-8F4D-AA8478E705EA}"/>
              </a:ext>
            </a:extLst>
          </p:cNvPr>
          <p:cNvSpPr txBox="1"/>
          <p:nvPr/>
        </p:nvSpPr>
        <p:spPr>
          <a:xfrm>
            <a:off x="2735354" y="30886"/>
            <a:ext cx="2246542" cy="461665"/>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400" dirty="0">
                <a:solidFill>
                  <a:srgbClr val="140076"/>
                </a:solidFill>
                <a:effectLst/>
                <a:latin typeface="Arial" panose="020B0604020202020204" pitchFamily="34" charset="0"/>
                <a:cs typeface="Arial" panose="020B0604020202020204" pitchFamily="34" charset="0"/>
              </a:rPr>
              <a:t>QA plan</a:t>
            </a:r>
          </a:p>
        </p:txBody>
      </p:sp>
      <p:sp>
        <p:nvSpPr>
          <p:cNvPr id="4" name="TextBox 3">
            <a:extLst>
              <a:ext uri="{FF2B5EF4-FFF2-40B4-BE49-F238E27FC236}">
                <a16:creationId xmlns:a16="http://schemas.microsoft.com/office/drawing/2014/main" id="{A68EEB39-F339-4A59-9492-8EE659D7DC72}"/>
              </a:ext>
            </a:extLst>
          </p:cNvPr>
          <p:cNvSpPr txBox="1"/>
          <p:nvPr/>
        </p:nvSpPr>
        <p:spPr>
          <a:xfrm>
            <a:off x="6641870" y="-25539"/>
            <a:ext cx="2502128" cy="523220"/>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800" dirty="0">
                <a:solidFill>
                  <a:srgbClr val="140076"/>
                </a:solidFill>
                <a:effectLst/>
                <a:latin typeface="Arial" panose="020B0604020202020204" pitchFamily="34" charset="0"/>
                <a:cs typeface="Arial" panose="020B0604020202020204" pitchFamily="34" charset="0"/>
              </a:rPr>
              <a:t>NICA facility</a:t>
            </a:r>
          </a:p>
        </p:txBody>
      </p:sp>
      <p:sp>
        <p:nvSpPr>
          <p:cNvPr id="5" name="TextBox 4">
            <a:extLst>
              <a:ext uri="{FF2B5EF4-FFF2-40B4-BE49-F238E27FC236}">
                <a16:creationId xmlns:a16="http://schemas.microsoft.com/office/drawing/2014/main" id="{6CE622F6-4820-44C0-901B-7580C4C1D9D6}"/>
              </a:ext>
            </a:extLst>
          </p:cNvPr>
          <p:cNvSpPr txBox="1"/>
          <p:nvPr/>
        </p:nvSpPr>
        <p:spPr>
          <a:xfrm>
            <a:off x="235329" y="689789"/>
            <a:ext cx="3704904" cy="2739211"/>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Documents</a:t>
            </a:r>
          </a:p>
          <a:p>
            <a:pPr marL="800100" lvl="1" indent="-342900" fontAlgn="auto">
              <a:spcBef>
                <a:spcPts val="0"/>
              </a:spcBef>
              <a:spcAft>
                <a:spcPts val="0"/>
              </a:spcAft>
              <a:buClr>
                <a:srgbClr val="FF0000"/>
              </a:buClr>
              <a:buFont typeface="Wingdings" panose="05000000000000000000" pitchFamily="2" charset="2"/>
              <a:buChar char="q"/>
              <a:defRPr/>
            </a:pPr>
            <a:r>
              <a:rPr lang="en-US" sz="1600" dirty="0">
                <a:solidFill>
                  <a:srgbClr val="002060"/>
                </a:solidFill>
                <a:latin typeface="Arial" panose="020B0604020202020204" pitchFamily="34" charset="0"/>
                <a:cs typeface="Arial" panose="020B0604020202020204" pitchFamily="34" charset="0"/>
              </a:rPr>
              <a:t>specifications</a:t>
            </a:r>
          </a:p>
          <a:p>
            <a:pPr marL="800100" lvl="1" indent="-342900" fontAlgn="auto">
              <a:spcBef>
                <a:spcPts val="0"/>
              </a:spcBef>
              <a:spcAft>
                <a:spcPts val="0"/>
              </a:spcAft>
              <a:buClr>
                <a:srgbClr val="FF0000"/>
              </a:buClr>
              <a:buFont typeface="Wingdings" panose="05000000000000000000" pitchFamily="2" charset="2"/>
              <a:buChar char="q"/>
              <a:defRPr/>
            </a:pPr>
            <a:r>
              <a:rPr lang="en-US" sz="1600" dirty="0">
                <a:solidFill>
                  <a:srgbClr val="002060"/>
                </a:solidFill>
                <a:latin typeface="Arial" panose="020B0604020202020204" pitchFamily="34" charset="0"/>
                <a:cs typeface="Arial" panose="020B0604020202020204" pitchFamily="34" charset="0"/>
              </a:rPr>
              <a:t>Instructions</a:t>
            </a:r>
          </a:p>
          <a:p>
            <a:pPr marL="800100" lvl="1" indent="-342900" fontAlgn="auto">
              <a:spcBef>
                <a:spcPts val="0"/>
              </a:spcBef>
              <a:spcAft>
                <a:spcPts val="0"/>
              </a:spcAft>
              <a:buClr>
                <a:srgbClr val="FF0000"/>
              </a:buClr>
              <a:buFont typeface="Wingdings" panose="05000000000000000000" pitchFamily="2" charset="2"/>
              <a:buChar char="q"/>
              <a:defRPr/>
            </a:pPr>
            <a:r>
              <a:rPr lang="en-US" sz="1600" dirty="0">
                <a:solidFill>
                  <a:srgbClr val="002060"/>
                </a:solidFill>
                <a:latin typeface="Arial" panose="020B0604020202020204" pitchFamily="34" charset="0"/>
                <a:cs typeface="Arial" panose="020B0604020202020204" pitchFamily="34" charset="0"/>
              </a:rPr>
              <a:t>Protocols</a:t>
            </a:r>
          </a:p>
          <a:p>
            <a:pPr marL="800100" lvl="1" indent="-342900" fontAlgn="auto">
              <a:spcBef>
                <a:spcPts val="0"/>
              </a:spcBef>
              <a:spcAft>
                <a:spcPts val="0"/>
              </a:spcAft>
              <a:buClr>
                <a:srgbClr val="FF0000"/>
              </a:buClr>
              <a:buFont typeface="Wingdings" panose="05000000000000000000" pitchFamily="2" charset="2"/>
              <a:buChar char="q"/>
              <a:defRPr/>
            </a:pPr>
            <a:r>
              <a:rPr lang="en-US" sz="1600" dirty="0">
                <a:solidFill>
                  <a:srgbClr val="002060"/>
                </a:solidFill>
                <a:latin typeface="Arial" panose="020B0604020202020204" pitchFamily="34" charset="0"/>
                <a:cs typeface="Arial" panose="020B0604020202020204" pitchFamily="34" charset="0"/>
              </a:rPr>
              <a:t>Reports</a:t>
            </a:r>
            <a:endParaRPr lang="en-US" sz="1600" dirty="0">
              <a:solidFill>
                <a:srgbClr val="FF0000"/>
              </a:solidFill>
              <a:latin typeface="Arial" panose="020B0604020202020204" pitchFamily="34" charset="0"/>
              <a:cs typeface="Arial" panose="020B0604020202020204" pitchFamily="34" charset="0"/>
            </a:endParaRPr>
          </a:p>
          <a:p>
            <a:pPr fontAlgn="auto">
              <a:spcBef>
                <a:spcPts val="0"/>
              </a:spcBef>
              <a:spcAft>
                <a:spcPts val="0"/>
              </a:spcAft>
              <a:buClr>
                <a:srgbClr val="FF0000"/>
              </a:buClr>
              <a:defRPr/>
            </a:pPr>
            <a:endParaRPr lang="en-US"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highlight>
                  <a:srgbClr val="33CC33"/>
                </a:highlight>
                <a:latin typeface="Arial" panose="020B0604020202020204" pitchFamily="34" charset="0"/>
                <a:cs typeface="Arial" panose="020B0604020202020204" pitchFamily="34" charset="0"/>
              </a:rPr>
              <a:t>Peoples (engineers)</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Equipment (Labs)</a:t>
            </a:r>
            <a:endParaRPr lang="en-US" dirty="0">
              <a:solidFill>
                <a:srgbClr val="FF0000"/>
              </a:solidFill>
              <a:latin typeface="Arial" panose="020B0604020202020204" pitchFamily="34" charset="0"/>
              <a:cs typeface="Arial" panose="020B0604020202020204" pitchFamily="34" charset="0"/>
            </a:endParaRPr>
          </a:p>
          <a:p>
            <a:pPr fontAlgn="auto">
              <a:spcBef>
                <a:spcPts val="0"/>
              </a:spcBef>
              <a:spcAft>
                <a:spcPts val="0"/>
              </a:spcAft>
              <a:buClr>
                <a:srgbClr val="FF0000"/>
              </a:buClr>
              <a:defRPr/>
            </a:pPr>
            <a:endParaRPr lang="en-US"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FF0000"/>
                </a:solidFill>
                <a:latin typeface="Arial" panose="020B0604020202020204" pitchFamily="34" charset="0"/>
                <a:cs typeface="Arial" panose="020B0604020202020204" pitchFamily="34" charset="0"/>
              </a:rPr>
              <a:t>Actions to ensure total quality</a:t>
            </a:r>
          </a:p>
        </p:txBody>
      </p:sp>
      <p:sp>
        <p:nvSpPr>
          <p:cNvPr id="6" name="TextBox 5">
            <a:extLst>
              <a:ext uri="{FF2B5EF4-FFF2-40B4-BE49-F238E27FC236}">
                <a16:creationId xmlns:a16="http://schemas.microsoft.com/office/drawing/2014/main" id="{9E5CE994-73DB-46E6-9238-4689CB2A3E59}"/>
              </a:ext>
            </a:extLst>
          </p:cNvPr>
          <p:cNvSpPr txBox="1"/>
          <p:nvPr/>
        </p:nvSpPr>
        <p:spPr>
          <a:xfrm>
            <a:off x="4188030" y="671001"/>
            <a:ext cx="3704904" cy="3108543"/>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sz="1400" dirty="0">
                <a:solidFill>
                  <a:srgbClr val="0000CC"/>
                </a:solidFill>
                <a:latin typeface="Arial" panose="020B0604020202020204" pitchFamily="34" charset="0"/>
                <a:cs typeface="Arial" panose="020B0604020202020204" pitchFamily="34" charset="0"/>
              </a:rPr>
              <a:t>Serial magnets for Booster, Collider, SIS-100</a:t>
            </a:r>
          </a:p>
          <a:p>
            <a:pPr marL="800100" lvl="1" indent="-342900" fontAlgn="auto">
              <a:spcBef>
                <a:spcPts val="0"/>
              </a:spcBef>
              <a:spcAft>
                <a:spcPts val="0"/>
              </a:spcAft>
              <a:buClr>
                <a:srgbClr val="FF0000"/>
              </a:buClr>
              <a:buFont typeface="Wingdings" panose="05000000000000000000" pitchFamily="2" charset="2"/>
              <a:buChar char="q"/>
              <a:defRPr/>
            </a:pPr>
            <a:r>
              <a:rPr lang="en-US" sz="1400" dirty="0">
                <a:solidFill>
                  <a:srgbClr val="0000CC"/>
                </a:solidFill>
                <a:latin typeface="Arial" panose="020B0604020202020204" pitchFamily="34" charset="0"/>
                <a:cs typeface="Arial" panose="020B0604020202020204" pitchFamily="34" charset="0"/>
              </a:rPr>
              <a:t>yokes</a:t>
            </a:r>
          </a:p>
          <a:p>
            <a:pPr marL="800100" lvl="1" indent="-342900" fontAlgn="auto">
              <a:spcBef>
                <a:spcPts val="0"/>
              </a:spcBef>
              <a:spcAft>
                <a:spcPts val="0"/>
              </a:spcAft>
              <a:buClr>
                <a:srgbClr val="FF0000"/>
              </a:buClr>
              <a:buFont typeface="Wingdings" panose="05000000000000000000" pitchFamily="2" charset="2"/>
              <a:buChar char="q"/>
              <a:defRPr/>
            </a:pPr>
            <a:r>
              <a:rPr lang="en-US" sz="1400" dirty="0">
                <a:solidFill>
                  <a:srgbClr val="0000CC"/>
                </a:solidFill>
                <a:latin typeface="Arial" panose="020B0604020202020204" pitchFamily="34" charset="0"/>
                <a:cs typeface="Arial" panose="020B0604020202020204" pitchFamily="34" charset="0"/>
              </a:rPr>
              <a:t>SC-coils</a:t>
            </a:r>
            <a:endParaRPr lang="ru-RU" sz="1400" dirty="0">
              <a:solidFill>
                <a:srgbClr val="0000CC"/>
              </a:solidFill>
              <a:latin typeface="Arial" panose="020B0604020202020204" pitchFamily="34" charset="0"/>
              <a:cs typeface="Arial" panose="020B0604020202020204" pitchFamily="34" charset="0"/>
            </a:endParaRPr>
          </a:p>
          <a:p>
            <a:pPr marL="800100" lvl="1" indent="-342900" fontAlgn="auto">
              <a:spcBef>
                <a:spcPts val="0"/>
              </a:spcBef>
              <a:spcAft>
                <a:spcPts val="0"/>
              </a:spcAft>
              <a:buClr>
                <a:srgbClr val="FF0000"/>
              </a:buClr>
              <a:buFont typeface="Wingdings" panose="05000000000000000000" pitchFamily="2" charset="2"/>
              <a:buChar char="q"/>
              <a:defRPr/>
            </a:pPr>
            <a:r>
              <a:rPr lang="en-US" sz="1400" dirty="0">
                <a:solidFill>
                  <a:srgbClr val="0000CC"/>
                </a:solidFill>
                <a:latin typeface="Arial" panose="020B0604020202020204" pitchFamily="34" charset="0"/>
                <a:cs typeface="Arial" panose="020B0604020202020204" pitchFamily="34" charset="0"/>
              </a:rPr>
              <a:t>parts of magnets’ cooling systems</a:t>
            </a:r>
          </a:p>
          <a:p>
            <a:pPr lvl="1" fontAlgn="auto">
              <a:spcBef>
                <a:spcPts val="0"/>
              </a:spcBef>
              <a:spcAft>
                <a:spcPts val="0"/>
              </a:spcAft>
              <a:buClr>
                <a:srgbClr val="FF0000"/>
              </a:buClr>
              <a:defRPr/>
            </a:pPr>
            <a:endParaRPr lang="en-US" sz="1400" dirty="0">
              <a:solidFill>
                <a:srgbClr val="0000CC"/>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sz="1400" dirty="0">
                <a:solidFill>
                  <a:srgbClr val="0000CC"/>
                </a:solidFill>
                <a:latin typeface="Arial" panose="020B0604020202020204" pitchFamily="34" charset="0"/>
                <a:cs typeface="Arial" panose="020B0604020202020204" pitchFamily="34" charset="0"/>
              </a:rPr>
              <a:t>Vacuum shells, vacuum volumes</a:t>
            </a:r>
          </a:p>
          <a:p>
            <a:pPr marL="800100" lvl="1" indent="-342900" fontAlgn="auto">
              <a:spcBef>
                <a:spcPts val="0"/>
              </a:spcBef>
              <a:spcAft>
                <a:spcPts val="0"/>
              </a:spcAft>
              <a:buClr>
                <a:srgbClr val="FF0000"/>
              </a:buClr>
              <a:buFont typeface="Wingdings" panose="05000000000000000000" pitchFamily="2" charset="2"/>
              <a:buChar char="q"/>
              <a:defRPr/>
            </a:pPr>
            <a:endParaRPr lang="en-US" sz="1400" dirty="0">
              <a:solidFill>
                <a:srgbClr val="0000CC"/>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sz="1400" dirty="0">
                <a:solidFill>
                  <a:srgbClr val="0000CC"/>
                </a:solidFill>
                <a:latin typeface="Arial" panose="020B0604020202020204" pitchFamily="34" charset="0"/>
                <a:cs typeface="Arial" panose="020B0604020202020204" pitchFamily="34" charset="0"/>
              </a:rPr>
              <a:t>High vacuum volumes (beam pipes)</a:t>
            </a:r>
          </a:p>
          <a:p>
            <a:pPr marL="342900" indent="-342900" fontAlgn="auto">
              <a:spcBef>
                <a:spcPts val="0"/>
              </a:spcBef>
              <a:spcAft>
                <a:spcPts val="0"/>
              </a:spcAft>
              <a:buClr>
                <a:srgbClr val="FF0000"/>
              </a:buClr>
              <a:buFont typeface="Wingdings" panose="05000000000000000000" pitchFamily="2" charset="2"/>
              <a:buChar char="q"/>
              <a:defRPr/>
            </a:pPr>
            <a:endParaRPr lang="en-US" sz="1400" dirty="0">
              <a:solidFill>
                <a:srgbClr val="0000CC"/>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sz="1400" dirty="0">
                <a:solidFill>
                  <a:srgbClr val="0000CC"/>
                </a:solidFill>
                <a:latin typeface="Arial" panose="020B0604020202020204" pitchFamily="34" charset="0"/>
                <a:cs typeface="Arial" panose="020B0604020202020204" pitchFamily="34" charset="0"/>
              </a:rPr>
              <a:t>Other parts of cryostats</a:t>
            </a:r>
          </a:p>
          <a:p>
            <a:pPr marL="342900" indent="-342900" fontAlgn="auto">
              <a:spcBef>
                <a:spcPts val="0"/>
              </a:spcBef>
              <a:spcAft>
                <a:spcPts val="0"/>
              </a:spcAft>
              <a:buClr>
                <a:srgbClr val="FF0000"/>
              </a:buClr>
              <a:buFont typeface="Wingdings" panose="05000000000000000000" pitchFamily="2" charset="2"/>
              <a:buChar char="q"/>
              <a:defRPr/>
            </a:pPr>
            <a:endParaRPr lang="en-US" sz="1400" dirty="0">
              <a:solidFill>
                <a:srgbClr val="0000CC"/>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sz="1400" dirty="0">
                <a:solidFill>
                  <a:srgbClr val="0000CC"/>
                </a:solidFill>
                <a:latin typeface="Arial" panose="020B0604020202020204" pitchFamily="34" charset="0"/>
                <a:cs typeface="Arial" panose="020B0604020202020204" pitchFamily="34" charset="0"/>
              </a:rPr>
              <a:t>JINR-workshop made cryogenic equipment</a:t>
            </a:r>
          </a:p>
        </p:txBody>
      </p:sp>
      <p:sp>
        <p:nvSpPr>
          <p:cNvPr id="7" name="Прямоугольник 6">
            <a:extLst>
              <a:ext uri="{FF2B5EF4-FFF2-40B4-BE49-F238E27FC236}">
                <a16:creationId xmlns:a16="http://schemas.microsoft.com/office/drawing/2014/main" id="{EA15B6F3-693D-4D65-BED5-7EA98AB30A51}"/>
              </a:ext>
            </a:extLst>
          </p:cNvPr>
          <p:cNvSpPr/>
          <p:nvPr/>
        </p:nvSpPr>
        <p:spPr>
          <a:xfrm>
            <a:off x="4114800" y="4108996"/>
            <a:ext cx="4572000" cy="2308324"/>
          </a:xfrm>
          <a:prstGeom prst="rect">
            <a:avLst/>
          </a:prstGeom>
        </p:spPr>
        <p:txBody>
          <a:bodyPr>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Arial" panose="020B0604020202020204" pitchFamily="34" charset="0"/>
                <a:cs typeface="Arial" panose="020B0604020202020204" pitchFamily="34" charset="0"/>
              </a:rPr>
              <a:t>Cryomagnetic-system of the </a:t>
            </a:r>
            <a:r>
              <a:rPr lang="en-US" dirty="0">
                <a:solidFill>
                  <a:srgbClr val="FF0000"/>
                </a:solidFill>
                <a:latin typeface="Arial" panose="020B0604020202020204" pitchFamily="34" charset="0"/>
                <a:cs typeface="Arial" panose="020B0604020202020204" pitchFamily="34" charset="0"/>
              </a:rPr>
              <a:t>Booster:</a:t>
            </a:r>
            <a:r>
              <a:rPr lang="en-US" dirty="0">
                <a:solidFill>
                  <a:srgbClr val="0000CC"/>
                </a:solidFill>
                <a:latin typeface="Arial" panose="020B0604020202020204" pitchFamily="34" charset="0"/>
                <a:cs typeface="Arial" panose="020B0604020202020204" pitchFamily="34" charset="0"/>
              </a:rPr>
              <a:t> assembly technology, testing program</a:t>
            </a:r>
          </a:p>
          <a:p>
            <a:pPr marL="342900" indent="-342900" fontAlgn="auto">
              <a:spcBef>
                <a:spcPts val="0"/>
              </a:spcBef>
              <a:spcAft>
                <a:spcPts val="0"/>
              </a:spcAft>
              <a:buClr>
                <a:srgbClr val="FF0000"/>
              </a:buClr>
              <a:buFont typeface="Wingdings" panose="05000000000000000000" pitchFamily="2" charset="2"/>
              <a:buChar char="q"/>
              <a:defRPr/>
            </a:pPr>
            <a:endParaRPr lang="en-US" dirty="0">
              <a:solidFill>
                <a:srgbClr val="0000CC"/>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Arial" panose="020B0604020202020204" pitchFamily="34" charset="0"/>
                <a:cs typeface="Arial" panose="020B0604020202020204" pitchFamily="34" charset="0"/>
              </a:rPr>
              <a:t>Cryomagnetic-system of the </a:t>
            </a:r>
            <a:r>
              <a:rPr lang="en-US" dirty="0">
                <a:solidFill>
                  <a:srgbClr val="FF0000"/>
                </a:solidFill>
                <a:latin typeface="Arial" panose="020B0604020202020204" pitchFamily="34" charset="0"/>
                <a:cs typeface="Arial" panose="020B0604020202020204" pitchFamily="34" charset="0"/>
              </a:rPr>
              <a:t>Collider:</a:t>
            </a:r>
            <a:r>
              <a:rPr lang="en-US" dirty="0">
                <a:solidFill>
                  <a:srgbClr val="0000CC"/>
                </a:solidFill>
                <a:latin typeface="Arial" panose="020B0604020202020204" pitchFamily="34" charset="0"/>
                <a:cs typeface="Arial" panose="020B0604020202020204" pitchFamily="34" charset="0"/>
              </a:rPr>
              <a:t> assembly technology, testing program</a:t>
            </a:r>
          </a:p>
          <a:p>
            <a:pPr marL="342900" indent="-342900" fontAlgn="auto">
              <a:spcBef>
                <a:spcPts val="0"/>
              </a:spcBef>
              <a:spcAft>
                <a:spcPts val="0"/>
              </a:spcAft>
              <a:buClr>
                <a:srgbClr val="FF0000"/>
              </a:buClr>
              <a:buFont typeface="Wingdings" panose="05000000000000000000" pitchFamily="2" charset="2"/>
              <a:buChar char="q"/>
              <a:defRPr/>
            </a:pPr>
            <a:endParaRPr lang="en-US" dirty="0">
              <a:solidFill>
                <a:srgbClr val="0000CC"/>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Arial" panose="020B0604020202020204" pitchFamily="34" charset="0"/>
                <a:cs typeface="Arial" panose="020B0604020202020204" pitchFamily="34" charset="0"/>
              </a:rPr>
              <a:t>NICA complex </a:t>
            </a:r>
            <a:r>
              <a:rPr lang="en-US" dirty="0">
                <a:solidFill>
                  <a:srgbClr val="FF0000"/>
                </a:solidFill>
                <a:latin typeface="Arial" panose="020B0604020202020204" pitchFamily="34" charset="0"/>
                <a:cs typeface="Arial" panose="020B0604020202020204" pitchFamily="34" charset="0"/>
              </a:rPr>
              <a:t>main cryogenic system</a:t>
            </a:r>
          </a:p>
          <a:p>
            <a:pPr fontAlgn="auto">
              <a:spcBef>
                <a:spcPts val="0"/>
              </a:spcBef>
              <a:spcAft>
                <a:spcPts val="0"/>
              </a:spcAft>
              <a:buClr>
                <a:srgbClr val="FF0000"/>
              </a:buClr>
              <a:defRPr/>
            </a:pPr>
            <a:r>
              <a:rPr lang="en-US" dirty="0">
                <a:solidFill>
                  <a:srgbClr val="0000CC"/>
                </a:solidFill>
                <a:latin typeface="Arial" panose="020B0604020202020204" pitchFamily="34" charset="0"/>
                <a:cs typeface="Arial" panose="020B0604020202020204" pitchFamily="34" charset="0"/>
              </a:rPr>
              <a:t>assembly technology, testing program</a:t>
            </a:r>
          </a:p>
        </p:txBody>
      </p:sp>
      <p:sp>
        <p:nvSpPr>
          <p:cNvPr id="8" name="TextBox 3">
            <a:extLst>
              <a:ext uri="{FF2B5EF4-FFF2-40B4-BE49-F238E27FC236}">
                <a16:creationId xmlns:a16="http://schemas.microsoft.com/office/drawing/2014/main" id="{985CFDC5-0F11-46DB-8716-CE69D3CAE443}"/>
              </a:ext>
            </a:extLst>
          </p:cNvPr>
          <p:cNvSpPr txBox="1"/>
          <p:nvPr/>
        </p:nvSpPr>
        <p:spPr>
          <a:xfrm>
            <a:off x="0" y="6396335"/>
            <a:ext cx="4804756" cy="461665"/>
          </a:xfrm>
          <a:prstGeom prst="rect">
            <a:avLst/>
          </a:prstGeom>
          <a:solidFill>
            <a:srgbClr val="FFFF99">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400" dirty="0">
                <a:solidFill>
                  <a:srgbClr val="FF0000"/>
                </a:solidFill>
                <a:effectLst/>
                <a:latin typeface="Arial" panose="020B0604020202020204" pitchFamily="34" charset="0"/>
                <a:cs typeface="Arial" panose="020B0604020202020204" pitchFamily="34" charset="0"/>
              </a:rPr>
              <a:t>QA plan – need to be fulfilled</a:t>
            </a:r>
          </a:p>
        </p:txBody>
      </p:sp>
      <p:sp>
        <p:nvSpPr>
          <p:cNvPr id="10" name="Прямоугольник 9">
            <a:extLst>
              <a:ext uri="{FF2B5EF4-FFF2-40B4-BE49-F238E27FC236}">
                <a16:creationId xmlns:a16="http://schemas.microsoft.com/office/drawing/2014/main" id="{01608A20-8BFA-4D0F-9481-BC2E5C0F9D8B}"/>
              </a:ext>
            </a:extLst>
          </p:cNvPr>
          <p:cNvSpPr/>
          <p:nvPr/>
        </p:nvSpPr>
        <p:spPr>
          <a:xfrm>
            <a:off x="503792" y="4893879"/>
            <a:ext cx="3506088" cy="369332"/>
          </a:xfrm>
          <a:prstGeom prst="rect">
            <a:avLst/>
          </a:prstGeom>
        </p:spPr>
        <p:txBody>
          <a:bodyPr wrap="non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00CC"/>
                </a:solidFill>
                <a:latin typeface="Arial" panose="020B0604020202020204" pitchFamily="34" charset="0"/>
                <a:cs typeface="Arial" panose="020B0604020202020204" pitchFamily="34" charset="0"/>
              </a:rPr>
              <a:t>“selection” of subcontractors)</a:t>
            </a:r>
          </a:p>
        </p:txBody>
      </p:sp>
    </p:spTree>
    <p:extLst>
      <p:ext uri="{BB962C8B-B14F-4D97-AF65-F5344CB8AC3E}">
        <p14:creationId xmlns:p14="http://schemas.microsoft.com/office/powerpoint/2010/main" val="1485004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5086D2C1-DA3B-409D-A914-0532A86CCA56}"/>
              </a:ext>
            </a:extLst>
          </p:cNvPr>
          <p:cNvSpPr>
            <a:spLocks noGrp="1"/>
          </p:cNvSpPr>
          <p:nvPr>
            <p:ph type="sldNum" sz="quarter" idx="10"/>
          </p:nvPr>
        </p:nvSpPr>
        <p:spPr/>
        <p:txBody>
          <a:bodyPr/>
          <a:lstStyle/>
          <a:p>
            <a:pPr>
              <a:defRPr/>
            </a:pPr>
            <a:fld id="{8FAF4C7F-E15B-46C2-A08C-D0E7F165FD77}" type="slidenum">
              <a:rPr lang="ru-RU" altLang="ru-RU" smtClean="0"/>
              <a:pPr>
                <a:defRPr/>
              </a:pPr>
              <a:t>21</a:t>
            </a:fld>
            <a:endParaRPr lang="ru-RU" altLang="ru-RU"/>
          </a:p>
        </p:txBody>
      </p:sp>
      <p:pic>
        <p:nvPicPr>
          <p:cNvPr id="3" name="Picture 2" descr="D:\Lib\RI\_Проекты\NICA\MAC\2019-06-06_07\Presentation\Galimov\Data\полный 2.jpg">
            <a:extLst>
              <a:ext uri="{FF2B5EF4-FFF2-40B4-BE49-F238E27FC236}">
                <a16:creationId xmlns:a16="http://schemas.microsoft.com/office/drawing/2014/main" id="{BF29E3B8-6E3E-46CC-9899-EDB8B137C233}"/>
              </a:ext>
            </a:extLst>
          </p:cNvPr>
          <p:cNvPicPr>
            <a:picLocks noChangeAspect="1" noChangeArrowheads="1"/>
          </p:cNvPicPr>
          <p:nvPr/>
        </p:nvPicPr>
        <p:blipFill>
          <a:blip r:embed="rId2">
            <a:clrChange>
              <a:clrFrom>
                <a:srgbClr val="C2DCF5"/>
              </a:clrFrom>
              <a:clrTo>
                <a:srgbClr val="C2DCF5">
                  <a:alpha val="0"/>
                </a:srgbClr>
              </a:clrTo>
            </a:clrChange>
          </a:blip>
          <a:srcRect/>
          <a:stretch>
            <a:fillRect/>
          </a:stretch>
        </p:blipFill>
        <p:spPr bwMode="auto">
          <a:xfrm>
            <a:off x="322378" y="587866"/>
            <a:ext cx="8702675" cy="5526087"/>
          </a:xfrm>
          <a:prstGeom prst="rect">
            <a:avLst/>
          </a:prstGeom>
          <a:noFill/>
          <a:ln w="9525">
            <a:noFill/>
            <a:miter lim="800000"/>
            <a:headEnd/>
            <a:tailEnd/>
          </a:ln>
        </p:spPr>
      </p:pic>
      <p:sp>
        <p:nvSpPr>
          <p:cNvPr id="4" name="Rectangle 1">
            <a:extLst>
              <a:ext uri="{FF2B5EF4-FFF2-40B4-BE49-F238E27FC236}">
                <a16:creationId xmlns:a16="http://schemas.microsoft.com/office/drawing/2014/main" id="{08EAA1F6-DF32-49E1-8151-1C2072C0BE8C}"/>
              </a:ext>
            </a:extLst>
          </p:cNvPr>
          <p:cNvSpPr txBox="1">
            <a:spLocks noChangeArrowheads="1"/>
          </p:cNvSpPr>
          <p:nvPr/>
        </p:nvSpPr>
        <p:spPr>
          <a:xfrm>
            <a:off x="1909224" y="6245227"/>
            <a:ext cx="5063314" cy="406123"/>
          </a:xfrm>
          <a:prstGeom prst="rect">
            <a:avLst/>
          </a:prstGeom>
          <a:solidFill>
            <a:srgbClr val="CBFFFB"/>
          </a:solidFill>
        </p:spPr>
        <p:txBody>
          <a:bodyPr vert="horz" lIns="68580" tIns="6221" rIns="68580" bIns="34290" rtlCol="0"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nSpc>
                <a:spcPct val="98000"/>
              </a:lnSpc>
              <a:tabLst>
                <a:tab pos="305645" algn="l"/>
                <a:tab pos="611289" algn="l"/>
                <a:tab pos="916934" algn="l"/>
                <a:tab pos="1222578" algn="l"/>
                <a:tab pos="1528223" algn="l"/>
                <a:tab pos="1833867" algn="l"/>
                <a:tab pos="2139512" algn="l"/>
                <a:tab pos="2445156" algn="l"/>
                <a:tab pos="2750801" algn="l"/>
                <a:tab pos="3056445" algn="l"/>
                <a:tab pos="3362090" algn="l"/>
                <a:tab pos="3667734" algn="l"/>
                <a:tab pos="3973379" algn="l"/>
                <a:tab pos="4279023" algn="l"/>
                <a:tab pos="4584668" algn="l"/>
                <a:tab pos="4890312" algn="l"/>
                <a:tab pos="5195957" algn="l"/>
                <a:tab pos="5501601" algn="l"/>
                <a:tab pos="5807246" algn="l"/>
                <a:tab pos="6112890" algn="l"/>
              </a:tabLst>
              <a:defRPr/>
            </a:pPr>
            <a:r>
              <a:rPr lang="en-US" sz="2400" b="1" kern="0" dirty="0">
                <a:solidFill>
                  <a:srgbClr val="000090"/>
                </a:solidFill>
                <a:latin typeface="Arial" panose="020B0604020202020204" pitchFamily="34" charset="0"/>
                <a:cs typeface="Arial" panose="020B0604020202020204" pitchFamily="34" charset="0"/>
              </a:rPr>
              <a:t>Thank you for your attention!</a:t>
            </a:r>
            <a:endParaRPr lang="ru-RU" sz="2400" b="1" kern="0" dirty="0">
              <a:solidFill>
                <a:srgbClr val="FF0D1A"/>
              </a:solidFill>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B4276A56-8FE7-48FD-B0A0-70F50A87F6F4}"/>
              </a:ext>
            </a:extLst>
          </p:cNvPr>
          <p:cNvSpPr/>
          <p:nvPr/>
        </p:nvSpPr>
        <p:spPr>
          <a:xfrm>
            <a:off x="0" y="305685"/>
            <a:ext cx="2638864" cy="461665"/>
          </a:xfrm>
          <a:prstGeom prst="rect">
            <a:avLst/>
          </a:prstGeom>
          <a:solidFill>
            <a:srgbClr val="CCCCFF"/>
          </a:solidFill>
        </p:spPr>
        <p:txBody>
          <a:bodyPr wrap="non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sz="2400" dirty="0">
                <a:solidFill>
                  <a:srgbClr val="0000CC"/>
                </a:solidFill>
                <a:latin typeface="+mj-lt"/>
              </a:rPr>
              <a:t>2020-milestone</a:t>
            </a:r>
            <a:endParaRPr lang="en-US" sz="2400" dirty="0">
              <a:solidFill>
                <a:srgbClr val="FF0000"/>
              </a:solidFill>
              <a:latin typeface="+mj-lt"/>
            </a:endParaRPr>
          </a:p>
        </p:txBody>
      </p:sp>
    </p:spTree>
    <p:extLst>
      <p:ext uri="{BB962C8B-B14F-4D97-AF65-F5344CB8AC3E}">
        <p14:creationId xmlns:p14="http://schemas.microsoft.com/office/powerpoint/2010/main" val="319436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DCD352E-60A0-5C47-A119-0426C0314AA3}"/>
              </a:ext>
            </a:extLst>
          </p:cNvPr>
          <p:cNvGraphicFramePr>
            <a:graphicFrameLocks noGrp="1"/>
          </p:cNvGraphicFramePr>
          <p:nvPr>
            <p:extLst>
              <p:ext uri="{D42A27DB-BD31-4B8C-83A1-F6EECF244321}">
                <p14:modId xmlns:p14="http://schemas.microsoft.com/office/powerpoint/2010/main" val="2672469862"/>
              </p:ext>
            </p:extLst>
          </p:nvPr>
        </p:nvGraphicFramePr>
        <p:xfrm>
          <a:off x="1" y="407694"/>
          <a:ext cx="5434149" cy="1715468"/>
        </p:xfrm>
        <a:graphic>
          <a:graphicData uri="http://schemas.openxmlformats.org/drawingml/2006/table">
            <a:tbl>
              <a:tblPr firstRow="1" bandRow="1">
                <a:tableStyleId>{5C22544A-7EE6-4342-B048-85BDC9FD1C3A}</a:tableStyleId>
              </a:tblPr>
              <a:tblGrid>
                <a:gridCol w="1311842">
                  <a:extLst>
                    <a:ext uri="{9D8B030D-6E8A-4147-A177-3AD203B41FA5}">
                      <a16:colId xmlns:a16="http://schemas.microsoft.com/office/drawing/2014/main" val="3749226189"/>
                    </a:ext>
                  </a:extLst>
                </a:gridCol>
                <a:gridCol w="916724">
                  <a:extLst>
                    <a:ext uri="{9D8B030D-6E8A-4147-A177-3AD203B41FA5}">
                      <a16:colId xmlns:a16="http://schemas.microsoft.com/office/drawing/2014/main" val="2917985790"/>
                    </a:ext>
                  </a:extLst>
                </a:gridCol>
                <a:gridCol w="954562">
                  <a:extLst>
                    <a:ext uri="{9D8B030D-6E8A-4147-A177-3AD203B41FA5}">
                      <a16:colId xmlns:a16="http://schemas.microsoft.com/office/drawing/2014/main" val="3048696827"/>
                    </a:ext>
                  </a:extLst>
                </a:gridCol>
                <a:gridCol w="1007318">
                  <a:extLst>
                    <a:ext uri="{9D8B030D-6E8A-4147-A177-3AD203B41FA5}">
                      <a16:colId xmlns:a16="http://schemas.microsoft.com/office/drawing/2014/main" val="4035696300"/>
                    </a:ext>
                  </a:extLst>
                </a:gridCol>
                <a:gridCol w="1243703">
                  <a:extLst>
                    <a:ext uri="{9D8B030D-6E8A-4147-A177-3AD203B41FA5}">
                      <a16:colId xmlns:a16="http://schemas.microsoft.com/office/drawing/2014/main" val="2398513671"/>
                    </a:ext>
                  </a:extLst>
                </a:gridCol>
              </a:tblGrid>
              <a:tr h="497243">
                <a:tc>
                  <a:txBody>
                    <a:bodyPr/>
                    <a:lstStyle/>
                    <a:p>
                      <a:pPr>
                        <a:lnSpc>
                          <a:spcPct val="115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Year</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00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2017</a:t>
                      </a:r>
                      <a:r>
                        <a:rPr lang="ru-RU" sz="1600" kern="1200" dirty="0">
                          <a:solidFill>
                            <a:schemeClr val="bg1"/>
                          </a:solidFill>
                          <a:effectLst/>
                          <a:latin typeface="Arial" panose="020B0604020202020204" pitchFamily="34" charset="0"/>
                          <a:cs typeface="Arial" panose="020B0604020202020204" pitchFamily="34" charset="0"/>
                        </a:rPr>
                        <a:t> </a:t>
                      </a:r>
                    </a:p>
                    <a:p>
                      <a:pPr algn="ctr">
                        <a:lnSpc>
                          <a:spcPct val="100000"/>
                        </a:lnSpc>
                        <a:spcAft>
                          <a:spcPts val="0"/>
                        </a:spcAft>
                      </a:pP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00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2018  </a:t>
                      </a:r>
                      <a:endParaRPr lang="ru-RU" sz="1600" kern="1200"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15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2021</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15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2022 </a:t>
                      </a:r>
                      <a:r>
                        <a:rPr lang="ru-RU" sz="1600" kern="1200" dirty="0">
                          <a:solidFill>
                            <a:schemeClr val="bg1"/>
                          </a:solidFill>
                          <a:effectLst/>
                          <a:latin typeface="Arial" panose="020B0604020202020204" pitchFamily="34" charset="0"/>
                          <a:cs typeface="Arial" panose="020B0604020202020204" pitchFamily="34" charset="0"/>
                        </a:rPr>
                        <a:t> </a:t>
                      </a:r>
                      <a:r>
                        <a:rPr lang="en-US" sz="1600" kern="1200" dirty="0">
                          <a:solidFill>
                            <a:schemeClr val="bg1"/>
                          </a:solidFill>
                          <a:effectLst/>
                          <a:latin typeface="Arial" panose="020B0604020202020204" pitchFamily="34" charset="0"/>
                          <a:cs typeface="Arial" panose="020B0604020202020204" pitchFamily="34" charset="0"/>
                        </a:rPr>
                        <a:t>+</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extLst>
                  <a:ext uri="{0D108BD9-81ED-4DB2-BD59-A6C34878D82A}">
                    <a16:rowId xmlns:a16="http://schemas.microsoft.com/office/drawing/2014/main" val="1333653268"/>
                  </a:ext>
                </a:extLst>
              </a:tr>
              <a:tr h="316291">
                <a:tc>
                  <a:txBody>
                    <a:bodyPr/>
                    <a:lstStyle/>
                    <a:p>
                      <a:pP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Beam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C</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err="1">
                          <a:solidFill>
                            <a:srgbClr val="002060"/>
                          </a:solidFill>
                          <a:effectLst/>
                          <a:latin typeface="Arial" panose="020B0604020202020204" pitchFamily="34" charset="0"/>
                          <a:cs typeface="Arial" panose="020B0604020202020204" pitchFamily="34" charset="0"/>
                        </a:rPr>
                        <a:t>Ar,Kr</a:t>
                      </a:r>
                      <a:r>
                        <a:rPr lang="en-US" sz="1600" kern="1200" dirty="0">
                          <a:solidFill>
                            <a:srgbClr val="002060"/>
                          </a:solidFill>
                          <a:effectLst/>
                          <a:latin typeface="Arial" panose="020B0604020202020204" pitchFamily="34" charset="0"/>
                          <a:cs typeface="Arial" panose="020B0604020202020204" pitchFamily="34" charset="0"/>
                        </a:rPr>
                        <a:t>, C</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err="1">
                          <a:solidFill>
                            <a:srgbClr val="002060"/>
                          </a:solidFill>
                          <a:effectLst/>
                          <a:latin typeface="Arial" panose="020B0604020202020204" pitchFamily="34" charset="0"/>
                          <a:cs typeface="Arial" panose="020B0604020202020204" pitchFamily="34" charset="0"/>
                        </a:rPr>
                        <a:t>Kr,Xe</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до</a:t>
                      </a:r>
                      <a:r>
                        <a:rPr lang="en-US" sz="1600" kern="1200" dirty="0">
                          <a:solidFill>
                            <a:srgbClr val="002060"/>
                          </a:solidFill>
                          <a:effectLst/>
                          <a:latin typeface="Arial" panose="020B0604020202020204" pitchFamily="34" charset="0"/>
                          <a:cs typeface="Arial" panose="020B0604020202020204" pitchFamily="34" charset="0"/>
                        </a:rPr>
                        <a:t> Au</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extLst>
                  <a:ext uri="{0D108BD9-81ED-4DB2-BD59-A6C34878D82A}">
                    <a16:rowId xmlns:a16="http://schemas.microsoft.com/office/drawing/2014/main" val="2202623204"/>
                  </a:ext>
                </a:extLst>
              </a:tr>
              <a:tr h="298782">
                <a:tc>
                  <a:txBody>
                    <a:bodyPr/>
                    <a:lstStyle/>
                    <a:p>
                      <a:pP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Intensity</a:t>
                      </a:r>
                      <a:r>
                        <a:rPr lang="ru-RU" sz="1600" kern="1200" dirty="0">
                          <a:solidFill>
                            <a:srgbClr val="002060"/>
                          </a:solidFill>
                          <a:effectLst/>
                          <a:latin typeface="Arial" panose="020B0604020202020204" pitchFamily="34" charset="0"/>
                          <a:cs typeface="Arial" panose="020B0604020202020204" pitchFamily="34" charset="0"/>
                        </a:rPr>
                        <a:t>, </a:t>
                      </a:r>
                      <a:r>
                        <a:rPr lang="en-US" sz="1600" kern="1200" dirty="0">
                          <a:solidFill>
                            <a:srgbClr val="002060"/>
                          </a:solidFill>
                          <a:effectLst/>
                          <a:latin typeface="Arial" panose="020B0604020202020204" pitchFamily="34" charset="0"/>
                          <a:cs typeface="Arial" panose="020B0604020202020204" pitchFamily="34" charset="0"/>
                        </a:rPr>
                        <a:t>Hz</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52541290"/>
                  </a:ext>
                </a:extLst>
              </a:tr>
              <a:tr h="440388">
                <a:tc>
                  <a:txBody>
                    <a:bodyPr/>
                    <a:lstStyle/>
                    <a:p>
                      <a:pP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Trig rate, Hz</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5k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10k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10k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10k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extLst>
                  <a:ext uri="{0D108BD9-81ED-4DB2-BD59-A6C34878D82A}">
                    <a16:rowId xmlns:a16="http://schemas.microsoft.com/office/drawing/2014/main" val="2846402087"/>
                  </a:ext>
                </a:extLst>
              </a:tr>
            </a:tbl>
          </a:graphicData>
        </a:graphic>
      </p:graphicFrame>
      <p:graphicFrame>
        <p:nvGraphicFramePr>
          <p:cNvPr id="8" name="Table 7">
            <a:extLst>
              <a:ext uri="{FF2B5EF4-FFF2-40B4-BE49-F238E27FC236}">
                <a16:creationId xmlns:a16="http://schemas.microsoft.com/office/drawing/2014/main" id="{D92DEADC-1461-1548-BAAB-6493C81BFEA2}"/>
              </a:ext>
            </a:extLst>
          </p:cNvPr>
          <p:cNvGraphicFramePr>
            <a:graphicFrameLocks noGrp="1"/>
          </p:cNvGraphicFramePr>
          <p:nvPr>
            <p:extLst>
              <p:ext uri="{D42A27DB-BD31-4B8C-83A1-F6EECF244321}">
                <p14:modId xmlns:p14="http://schemas.microsoft.com/office/powerpoint/2010/main" val="481764571"/>
              </p:ext>
            </p:extLst>
          </p:nvPr>
        </p:nvGraphicFramePr>
        <p:xfrm>
          <a:off x="1" y="2183803"/>
          <a:ext cx="5434149" cy="1597152"/>
        </p:xfrm>
        <a:graphic>
          <a:graphicData uri="http://schemas.openxmlformats.org/drawingml/2006/table">
            <a:tbl>
              <a:tblPr firstRow="1" bandRow="1">
                <a:tableStyleId>{5C22544A-7EE6-4342-B048-85BDC9FD1C3A}</a:tableStyleId>
              </a:tblPr>
              <a:tblGrid>
                <a:gridCol w="1313455">
                  <a:extLst>
                    <a:ext uri="{9D8B030D-6E8A-4147-A177-3AD203B41FA5}">
                      <a16:colId xmlns:a16="http://schemas.microsoft.com/office/drawing/2014/main" val="955783729"/>
                    </a:ext>
                  </a:extLst>
                </a:gridCol>
                <a:gridCol w="920495">
                  <a:extLst>
                    <a:ext uri="{9D8B030D-6E8A-4147-A177-3AD203B41FA5}">
                      <a16:colId xmlns:a16="http://schemas.microsoft.com/office/drawing/2014/main" val="1364083861"/>
                    </a:ext>
                  </a:extLst>
                </a:gridCol>
                <a:gridCol w="960867">
                  <a:extLst>
                    <a:ext uri="{9D8B030D-6E8A-4147-A177-3AD203B41FA5}">
                      <a16:colId xmlns:a16="http://schemas.microsoft.com/office/drawing/2014/main" val="1086219166"/>
                    </a:ext>
                  </a:extLst>
                </a:gridCol>
                <a:gridCol w="968942">
                  <a:extLst>
                    <a:ext uri="{9D8B030D-6E8A-4147-A177-3AD203B41FA5}">
                      <a16:colId xmlns:a16="http://schemas.microsoft.com/office/drawing/2014/main" val="3693839858"/>
                    </a:ext>
                  </a:extLst>
                </a:gridCol>
                <a:gridCol w="1270390">
                  <a:extLst>
                    <a:ext uri="{9D8B030D-6E8A-4147-A177-3AD203B41FA5}">
                      <a16:colId xmlns:a16="http://schemas.microsoft.com/office/drawing/2014/main" val="1408373345"/>
                    </a:ext>
                  </a:extLst>
                </a:gridCol>
              </a:tblGrid>
              <a:tr h="900431">
                <a:tc>
                  <a:txBody>
                    <a:bodyPr/>
                    <a:lstStyle/>
                    <a:p>
                      <a:pPr>
                        <a:lnSpc>
                          <a:spcPct val="115000"/>
                        </a:lnSpc>
                        <a:spcAft>
                          <a:spcPts val="0"/>
                        </a:spcAft>
                      </a:pPr>
                      <a:r>
                        <a:rPr lang="en-US" sz="1400" b="0" kern="1200" dirty="0">
                          <a:solidFill>
                            <a:srgbClr val="002060"/>
                          </a:solidFill>
                          <a:effectLst/>
                          <a:latin typeface="Arial" panose="020B0604020202020204" pitchFamily="34" charset="0"/>
                          <a:cs typeface="Arial" panose="020B0604020202020204" pitchFamily="34" charset="0"/>
                        </a:rPr>
                        <a:t>Central tracker</a:t>
                      </a:r>
                      <a:endParaRPr lang="ru-RU" sz="14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15000"/>
                        </a:lnSpc>
                        <a:spcAft>
                          <a:spcPts val="0"/>
                        </a:spcAft>
                      </a:pPr>
                      <a:r>
                        <a:rPr lang="en-US" sz="1400" b="0" kern="1200" dirty="0">
                          <a:solidFill>
                            <a:srgbClr val="002060"/>
                          </a:solidFill>
                          <a:effectLst/>
                          <a:latin typeface="Arial" panose="020B0604020202020204" pitchFamily="34" charset="0"/>
                          <a:cs typeface="Arial" panose="020B0604020202020204" pitchFamily="34" charset="0"/>
                        </a:rPr>
                        <a:t>6 </a:t>
                      </a:r>
                      <a:r>
                        <a:rPr lang="ru-RU" sz="1400" b="0" kern="1200" dirty="0">
                          <a:solidFill>
                            <a:srgbClr val="002060"/>
                          </a:solidFill>
                          <a:effectLst/>
                          <a:latin typeface="Arial" panose="020B0604020202020204" pitchFamily="34" charset="0"/>
                          <a:cs typeface="Arial" panose="020B0604020202020204" pitchFamily="34" charset="0"/>
                        </a:rPr>
                        <a:t>½ </a:t>
                      </a:r>
                      <a:r>
                        <a:rPr lang="en-US" sz="1400" b="0" kern="1200" dirty="0" err="1">
                          <a:solidFill>
                            <a:srgbClr val="002060"/>
                          </a:solidFill>
                          <a:effectLst/>
                          <a:latin typeface="Arial" panose="020B0604020202020204" pitchFamily="34" charset="0"/>
                          <a:cs typeface="Arial" panose="020B0604020202020204" pitchFamily="34" charset="0"/>
                        </a:rPr>
                        <a:t>plGEM</a:t>
                      </a:r>
                      <a:endParaRPr lang="ru-RU" sz="14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ru-RU" sz="1400" b="0" kern="1200" dirty="0">
                          <a:solidFill>
                            <a:srgbClr val="002060"/>
                          </a:solidFill>
                          <a:effectLst/>
                          <a:latin typeface="Arial" panose="020B0604020202020204" pitchFamily="34" charset="0"/>
                          <a:cs typeface="Arial" panose="020B0604020202020204" pitchFamily="34" charset="0"/>
                        </a:rPr>
                        <a:t>6 ½  </a:t>
                      </a:r>
                      <a:r>
                        <a:rPr lang="en-US" sz="1400" b="0" kern="1200" dirty="0" err="1">
                          <a:solidFill>
                            <a:srgbClr val="002060"/>
                          </a:solidFill>
                          <a:effectLst/>
                          <a:latin typeface="Arial" panose="020B0604020202020204" pitchFamily="34" charset="0"/>
                          <a:cs typeface="Arial" panose="020B0604020202020204" pitchFamily="34" charset="0"/>
                        </a:rPr>
                        <a:t>plGEM</a:t>
                      </a:r>
                      <a:r>
                        <a:rPr lang="ru-RU" sz="14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400" b="0" kern="1200" dirty="0">
                          <a:solidFill>
                            <a:srgbClr val="002060"/>
                          </a:solidFill>
                          <a:effectLst/>
                          <a:latin typeface="Arial" panose="020B0604020202020204" pitchFamily="34" charset="0"/>
                          <a:cs typeface="Arial" panose="020B0604020202020204" pitchFamily="34" charset="0"/>
                        </a:rPr>
                        <a:t>+3 </a:t>
                      </a:r>
                      <a:r>
                        <a:rPr lang="en-US" sz="1400" b="0" kern="1200" dirty="0" err="1">
                          <a:solidFill>
                            <a:srgbClr val="002060"/>
                          </a:solidFill>
                          <a:effectLst/>
                          <a:latin typeface="Arial" panose="020B0604020202020204" pitchFamily="34" charset="0"/>
                          <a:cs typeface="Arial" panose="020B0604020202020204" pitchFamily="34" charset="0"/>
                        </a:rPr>
                        <a:t>pl</a:t>
                      </a:r>
                      <a:r>
                        <a:rPr lang="ru-RU" sz="1400" b="0" kern="1200" dirty="0">
                          <a:solidFill>
                            <a:srgbClr val="002060"/>
                          </a:solidFill>
                          <a:effectLst/>
                          <a:latin typeface="Arial" panose="020B0604020202020204" pitchFamily="34" charset="0"/>
                          <a:cs typeface="Arial" panose="020B0604020202020204" pitchFamily="34" charset="0"/>
                        </a:rPr>
                        <a:t>. </a:t>
                      </a:r>
                      <a:r>
                        <a:rPr lang="en-US" sz="1400" b="0" kern="1200" dirty="0" err="1">
                          <a:solidFill>
                            <a:srgbClr val="002060"/>
                          </a:solidFill>
                          <a:effectLst/>
                          <a:latin typeface="Arial" panose="020B0604020202020204" pitchFamily="34" charset="0"/>
                          <a:cs typeface="Arial" panose="020B0604020202020204" pitchFamily="34" charset="0"/>
                        </a:rPr>
                        <a:t>FwdSi</a:t>
                      </a:r>
                      <a:r>
                        <a:rPr lang="en-US" sz="1400" b="0" kern="1200" dirty="0">
                          <a:solidFill>
                            <a:srgbClr val="002060"/>
                          </a:solidFill>
                          <a:effectLst/>
                          <a:latin typeface="Arial" panose="020B0604020202020204" pitchFamily="34" charset="0"/>
                          <a:cs typeface="Arial" panose="020B0604020202020204" pitchFamily="34" charset="0"/>
                        </a:rPr>
                        <a:t> </a:t>
                      </a:r>
                      <a:endParaRPr lang="ru-RU" sz="14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en-US" sz="1400" b="0" kern="1200" dirty="0">
                          <a:solidFill>
                            <a:srgbClr val="002060"/>
                          </a:solidFill>
                          <a:effectLst/>
                          <a:latin typeface="Arial" panose="020B0604020202020204" pitchFamily="34" charset="0"/>
                          <a:cs typeface="Arial" panose="020B0604020202020204" pitchFamily="34" charset="0"/>
                        </a:rPr>
                        <a:t>7 </a:t>
                      </a:r>
                      <a:r>
                        <a:rPr lang="en-US" sz="1400" b="0" kern="1200" dirty="0" err="1">
                          <a:solidFill>
                            <a:srgbClr val="002060"/>
                          </a:solidFill>
                          <a:effectLst/>
                          <a:latin typeface="Arial" panose="020B0604020202020204" pitchFamily="34" charset="0"/>
                          <a:cs typeface="Arial" panose="020B0604020202020204" pitchFamily="34" charset="0"/>
                        </a:rPr>
                        <a:t>pl</a:t>
                      </a:r>
                      <a:r>
                        <a:rPr lang="ru-RU" sz="1400" b="0" kern="1200" dirty="0">
                          <a:solidFill>
                            <a:srgbClr val="002060"/>
                          </a:solidFill>
                          <a:effectLst/>
                          <a:latin typeface="Arial" panose="020B0604020202020204" pitchFamily="34" charset="0"/>
                          <a:cs typeface="Arial" panose="020B0604020202020204" pitchFamily="34" charset="0"/>
                        </a:rPr>
                        <a:t>. </a:t>
                      </a:r>
                      <a:r>
                        <a:rPr lang="en-US" sz="1400" b="0" kern="1200" dirty="0">
                          <a:solidFill>
                            <a:srgbClr val="002060"/>
                          </a:solidFill>
                          <a:effectLst/>
                          <a:latin typeface="Arial" panose="020B0604020202020204" pitchFamily="34" charset="0"/>
                          <a:cs typeface="Arial" panose="020B0604020202020204" pitchFamily="34" charset="0"/>
                        </a:rPr>
                        <a:t>GEM </a:t>
                      </a:r>
                      <a:endParaRPr lang="ru-RU" sz="1400" b="0" kern="1200" dirty="0">
                        <a:solidFill>
                          <a:srgbClr val="002060"/>
                        </a:solidFill>
                        <a:effectLst/>
                        <a:latin typeface="Arial" panose="020B0604020202020204" pitchFamily="34" charset="0"/>
                        <a:cs typeface="Arial" panose="020B0604020202020204" pitchFamily="34" charset="0"/>
                      </a:endParaRPr>
                    </a:p>
                    <a:p>
                      <a:pPr>
                        <a:lnSpc>
                          <a:spcPct val="100000"/>
                        </a:lnSpc>
                        <a:spcAft>
                          <a:spcPts val="0"/>
                        </a:spcAft>
                      </a:pPr>
                      <a:r>
                        <a:rPr lang="en-US" sz="1400" b="0" kern="1200" dirty="0">
                          <a:solidFill>
                            <a:srgbClr val="002060"/>
                          </a:solidFill>
                          <a:effectLst/>
                          <a:latin typeface="Arial" panose="020B0604020202020204" pitchFamily="34" charset="0"/>
                          <a:cs typeface="Arial" panose="020B0604020202020204" pitchFamily="34" charset="0"/>
                        </a:rPr>
                        <a:t>+ </a:t>
                      </a:r>
                      <a:r>
                        <a:rPr lang="ru-RU" sz="1400" b="0" kern="1200" dirty="0">
                          <a:solidFill>
                            <a:srgbClr val="002060"/>
                          </a:solidFill>
                          <a:effectLst/>
                          <a:latin typeface="Arial" panose="020B0604020202020204" pitchFamily="34" charset="0"/>
                          <a:cs typeface="Arial" panose="020B0604020202020204" pitchFamily="34" charset="0"/>
                        </a:rPr>
                        <a:t>3 </a:t>
                      </a:r>
                      <a:r>
                        <a:rPr lang="en-US" sz="1400" b="0" kern="1200" dirty="0" err="1">
                          <a:solidFill>
                            <a:srgbClr val="002060"/>
                          </a:solidFill>
                          <a:effectLst/>
                          <a:latin typeface="Arial" panose="020B0604020202020204" pitchFamily="34" charset="0"/>
                          <a:cs typeface="Arial" panose="020B0604020202020204" pitchFamily="34" charset="0"/>
                        </a:rPr>
                        <a:t>pl</a:t>
                      </a:r>
                      <a:r>
                        <a:rPr lang="ru-RU" sz="1400" b="0" kern="1200" dirty="0">
                          <a:solidFill>
                            <a:srgbClr val="002060"/>
                          </a:solidFill>
                          <a:effectLst/>
                          <a:latin typeface="Arial" panose="020B0604020202020204" pitchFamily="34" charset="0"/>
                          <a:cs typeface="Arial" panose="020B0604020202020204" pitchFamily="34" charset="0"/>
                        </a:rPr>
                        <a:t>. </a:t>
                      </a:r>
                      <a:r>
                        <a:rPr lang="en-US" sz="1400" b="0" kern="1200" dirty="0" err="1">
                          <a:solidFill>
                            <a:srgbClr val="002060"/>
                          </a:solidFill>
                          <a:effectLst/>
                          <a:latin typeface="Arial" panose="020B0604020202020204" pitchFamily="34" charset="0"/>
                          <a:cs typeface="Arial" panose="020B0604020202020204" pitchFamily="34" charset="0"/>
                        </a:rPr>
                        <a:t>FwdSi</a:t>
                      </a:r>
                      <a:r>
                        <a:rPr lang="en-US" sz="1400" b="0" kern="1200" dirty="0">
                          <a:solidFill>
                            <a:srgbClr val="002060"/>
                          </a:solidFill>
                          <a:effectLst/>
                          <a:latin typeface="Arial" panose="020B0604020202020204" pitchFamily="34" charset="0"/>
                          <a:cs typeface="Arial" panose="020B0604020202020204" pitchFamily="34" charset="0"/>
                        </a:rPr>
                        <a:t> </a:t>
                      </a:r>
                      <a:endParaRPr lang="ru-RU" sz="14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ru-RU" sz="1400" b="0" kern="1200" dirty="0">
                          <a:solidFill>
                            <a:srgbClr val="002060"/>
                          </a:solidFill>
                          <a:effectLst/>
                          <a:latin typeface="Arial" panose="020B0604020202020204" pitchFamily="34" charset="0"/>
                          <a:cs typeface="Arial" panose="020B0604020202020204" pitchFamily="34" charset="0"/>
                        </a:rPr>
                        <a:t>7  </a:t>
                      </a:r>
                      <a:r>
                        <a:rPr lang="en-US" sz="1400" b="0" kern="1200" dirty="0" err="1">
                          <a:solidFill>
                            <a:srgbClr val="002060"/>
                          </a:solidFill>
                          <a:effectLst/>
                          <a:latin typeface="Arial" panose="020B0604020202020204" pitchFamily="34" charset="0"/>
                          <a:cs typeface="Arial" panose="020B0604020202020204" pitchFamily="34" charset="0"/>
                        </a:rPr>
                        <a:t>pl</a:t>
                      </a:r>
                      <a:r>
                        <a:rPr lang="ru-RU" sz="1400" b="0" kern="1200" dirty="0">
                          <a:solidFill>
                            <a:srgbClr val="002060"/>
                          </a:solidFill>
                          <a:effectLst/>
                          <a:latin typeface="Arial" panose="020B0604020202020204" pitchFamily="34" charset="0"/>
                          <a:cs typeface="Arial" panose="020B0604020202020204" pitchFamily="34" charset="0"/>
                        </a:rPr>
                        <a:t>. </a:t>
                      </a:r>
                      <a:r>
                        <a:rPr lang="en-US" sz="1400" b="0" kern="1200" dirty="0">
                          <a:solidFill>
                            <a:srgbClr val="002060"/>
                          </a:solidFill>
                          <a:effectLst/>
                          <a:latin typeface="Arial" panose="020B0604020202020204" pitchFamily="34" charset="0"/>
                          <a:cs typeface="Arial" panose="020B0604020202020204" pitchFamily="34" charset="0"/>
                        </a:rPr>
                        <a:t>GEM</a:t>
                      </a:r>
                      <a:r>
                        <a:rPr lang="ru-RU" sz="14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400" b="0" kern="1200" dirty="0">
                          <a:solidFill>
                            <a:srgbClr val="002060"/>
                          </a:solidFill>
                          <a:effectLst/>
                          <a:latin typeface="Arial" panose="020B0604020202020204" pitchFamily="34" charset="0"/>
                          <a:cs typeface="Arial" panose="020B0604020202020204" pitchFamily="34" charset="0"/>
                        </a:rPr>
                        <a:t>+ 3 </a:t>
                      </a:r>
                      <a:r>
                        <a:rPr lang="en-US" sz="1400" b="0" kern="1200" dirty="0" err="1">
                          <a:solidFill>
                            <a:srgbClr val="002060"/>
                          </a:solidFill>
                          <a:effectLst/>
                          <a:latin typeface="Arial" panose="020B0604020202020204" pitchFamily="34" charset="0"/>
                          <a:cs typeface="Arial" panose="020B0604020202020204" pitchFamily="34" charset="0"/>
                        </a:rPr>
                        <a:t>pl</a:t>
                      </a:r>
                      <a:r>
                        <a:rPr lang="ru-RU" sz="1400" b="0" kern="1200" dirty="0">
                          <a:solidFill>
                            <a:srgbClr val="002060"/>
                          </a:solidFill>
                          <a:effectLst/>
                          <a:latin typeface="Arial" panose="020B0604020202020204" pitchFamily="34" charset="0"/>
                          <a:cs typeface="Arial" panose="020B0604020202020204" pitchFamily="34" charset="0"/>
                        </a:rPr>
                        <a:t>. </a:t>
                      </a:r>
                      <a:r>
                        <a:rPr lang="en-US" sz="1400" b="0" kern="1200" dirty="0" err="1">
                          <a:solidFill>
                            <a:srgbClr val="002060"/>
                          </a:solidFill>
                          <a:effectLst/>
                          <a:latin typeface="Arial" panose="020B0604020202020204" pitchFamily="34" charset="0"/>
                          <a:cs typeface="Arial" panose="020B0604020202020204" pitchFamily="34" charset="0"/>
                        </a:rPr>
                        <a:t>FwdSi</a:t>
                      </a:r>
                      <a:r>
                        <a:rPr lang="ru-RU" sz="14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400" b="0" kern="1200" dirty="0">
                          <a:solidFill>
                            <a:srgbClr val="002060"/>
                          </a:solidFill>
                          <a:effectLst/>
                          <a:latin typeface="Arial" panose="020B0604020202020204" pitchFamily="34" charset="0"/>
                          <a:cs typeface="Arial" panose="020B0604020202020204" pitchFamily="34" charset="0"/>
                        </a:rPr>
                        <a:t>+ </a:t>
                      </a:r>
                      <a:r>
                        <a:rPr lang="ru-RU" sz="1400" b="0" kern="1200" dirty="0">
                          <a:solidFill>
                            <a:srgbClr val="FF0000"/>
                          </a:solidFill>
                          <a:effectLst/>
                          <a:latin typeface="Arial" panose="020B0604020202020204" pitchFamily="34" charset="0"/>
                          <a:cs typeface="Arial" panose="020B0604020202020204" pitchFamily="34" charset="0"/>
                        </a:rPr>
                        <a:t>4 </a:t>
                      </a:r>
                      <a:r>
                        <a:rPr lang="en-US" sz="1400" b="0" kern="1200" dirty="0" err="1">
                          <a:solidFill>
                            <a:srgbClr val="FF0000"/>
                          </a:solidFill>
                          <a:effectLst/>
                          <a:latin typeface="Arial" panose="020B0604020202020204" pitchFamily="34" charset="0"/>
                          <a:cs typeface="Arial" panose="020B0604020202020204" pitchFamily="34" charset="0"/>
                        </a:rPr>
                        <a:t>pl</a:t>
                      </a:r>
                      <a:r>
                        <a:rPr lang="ru-RU" sz="1400" b="0" kern="1200" dirty="0">
                          <a:solidFill>
                            <a:srgbClr val="FF0000"/>
                          </a:solidFill>
                          <a:effectLst/>
                          <a:latin typeface="Arial" panose="020B0604020202020204" pitchFamily="34" charset="0"/>
                          <a:cs typeface="Arial" panose="020B0604020202020204" pitchFamily="34" charset="0"/>
                        </a:rPr>
                        <a:t>. </a:t>
                      </a:r>
                      <a:r>
                        <a:rPr lang="en-US" sz="1400" b="0" kern="1200" dirty="0">
                          <a:solidFill>
                            <a:srgbClr val="FF0000"/>
                          </a:solidFill>
                          <a:effectLst/>
                          <a:latin typeface="Arial" panose="020B0604020202020204" pitchFamily="34" charset="0"/>
                          <a:cs typeface="Arial" panose="020B0604020202020204" pitchFamily="34" charset="0"/>
                        </a:rPr>
                        <a:t>STS </a:t>
                      </a:r>
                      <a:endParaRPr lang="ru-RU" sz="1400" b="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extLst>
                  <a:ext uri="{0D108BD9-81ED-4DB2-BD59-A6C34878D82A}">
                    <a16:rowId xmlns:a16="http://schemas.microsoft.com/office/drawing/2014/main" val="925224637"/>
                  </a:ext>
                </a:extLst>
              </a:tr>
              <a:tr h="652272">
                <a:tc>
                  <a:txBody>
                    <a:bodyPr/>
                    <a:lstStyle/>
                    <a:p>
                      <a:pPr>
                        <a:lnSpc>
                          <a:spcPct val="115000"/>
                        </a:lnSpc>
                        <a:spcAft>
                          <a:spcPts val="0"/>
                        </a:spcAft>
                      </a:pPr>
                      <a:r>
                        <a:rPr lang="en-US" sz="1400" kern="1200" dirty="0">
                          <a:solidFill>
                            <a:srgbClr val="002060"/>
                          </a:solidFill>
                          <a:effectLst/>
                          <a:latin typeface="Arial" panose="020B0604020202020204" pitchFamily="34" charset="0"/>
                          <a:cs typeface="Arial" panose="020B0604020202020204" pitchFamily="34" charset="0"/>
                        </a:rPr>
                        <a:t>Status</a:t>
                      </a:r>
                      <a:endPar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en-US" sz="1400" kern="1200" dirty="0">
                          <a:solidFill>
                            <a:srgbClr val="002060"/>
                          </a:solidFill>
                          <a:effectLst/>
                          <a:latin typeface="Arial" panose="020B0604020202020204" pitchFamily="34" charset="0"/>
                          <a:cs typeface="Arial" panose="020B0604020202020204" pitchFamily="34" charset="0"/>
                        </a:rPr>
                        <a:t>Tech. run</a:t>
                      </a:r>
                      <a:endPar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en-US" sz="1400" kern="1200" dirty="0">
                          <a:solidFill>
                            <a:srgbClr val="002060"/>
                          </a:solidFill>
                          <a:effectLst/>
                          <a:latin typeface="Arial" panose="020B0604020202020204" pitchFamily="34" charset="0"/>
                          <a:cs typeface="Arial" panose="020B0604020202020204" pitchFamily="34" charset="0"/>
                        </a:rPr>
                        <a:t>Tech + Phys run</a:t>
                      </a:r>
                      <a:endPar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en-US" sz="1400" kern="1200" dirty="0">
                          <a:solidFill>
                            <a:srgbClr val="002060"/>
                          </a:solidFill>
                          <a:effectLst/>
                          <a:latin typeface="Arial" panose="020B0604020202020204" pitchFamily="34" charset="0"/>
                          <a:cs typeface="Arial" panose="020B0604020202020204" pitchFamily="34" charset="0"/>
                        </a:rPr>
                        <a:t>Phys run</a:t>
                      </a:r>
                      <a:r>
                        <a:rPr lang="ru-RU" sz="1400" kern="1200" dirty="0">
                          <a:solidFill>
                            <a:srgbClr val="002060"/>
                          </a:solidFill>
                          <a:effectLst/>
                          <a:latin typeface="Arial" panose="020B0604020202020204" pitchFamily="34" charset="0"/>
                          <a:cs typeface="Arial" panose="020B0604020202020204" pitchFamily="34" charset="0"/>
                        </a:rPr>
                        <a:t>, </a:t>
                      </a:r>
                      <a:r>
                        <a:rPr lang="en-US" sz="1400" kern="1200" dirty="0">
                          <a:solidFill>
                            <a:srgbClr val="002060"/>
                          </a:solidFill>
                          <a:effectLst/>
                          <a:latin typeface="Arial" panose="020B0604020202020204" pitchFamily="34" charset="0"/>
                          <a:cs typeface="Arial" panose="020B0604020202020204" pitchFamily="34" charset="0"/>
                        </a:rPr>
                        <a:t>1</a:t>
                      </a:r>
                      <a:r>
                        <a:rPr lang="en-US" sz="1400" kern="1200" baseline="30000" dirty="0">
                          <a:solidFill>
                            <a:srgbClr val="002060"/>
                          </a:solidFill>
                          <a:effectLst/>
                          <a:latin typeface="Arial" panose="020B0604020202020204" pitchFamily="34" charset="0"/>
                          <a:cs typeface="Arial" panose="020B0604020202020204" pitchFamily="34" charset="0"/>
                        </a:rPr>
                        <a:t>st</a:t>
                      </a:r>
                      <a:r>
                        <a:rPr lang="en-US" sz="1400" kern="1200" dirty="0">
                          <a:solidFill>
                            <a:srgbClr val="002060"/>
                          </a:solidFill>
                          <a:effectLst/>
                          <a:latin typeface="Arial" panose="020B0604020202020204" pitchFamily="34" charset="0"/>
                          <a:cs typeface="Arial" panose="020B0604020202020204" pitchFamily="34" charset="0"/>
                        </a:rPr>
                        <a:t> stage</a:t>
                      </a:r>
                      <a:endPar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en-US" sz="1400" kern="1200" dirty="0">
                          <a:solidFill>
                            <a:srgbClr val="002060"/>
                          </a:solidFill>
                          <a:effectLst/>
                          <a:latin typeface="Arial" panose="020B0604020202020204" pitchFamily="34" charset="0"/>
                          <a:cs typeface="Arial" panose="020B0604020202020204" pitchFamily="34" charset="0"/>
                        </a:rPr>
                        <a:t>Phys</a:t>
                      </a:r>
                      <a:r>
                        <a:rPr lang="en-US" sz="1400" kern="1200" baseline="0" dirty="0">
                          <a:solidFill>
                            <a:srgbClr val="002060"/>
                          </a:solidFill>
                          <a:effectLst/>
                          <a:latin typeface="Arial" panose="020B0604020202020204" pitchFamily="34" charset="0"/>
                          <a:cs typeface="Arial" panose="020B0604020202020204" pitchFamily="34" charset="0"/>
                        </a:rPr>
                        <a:t> run</a:t>
                      </a:r>
                      <a:r>
                        <a:rPr lang="ru-RU" sz="1400" kern="1200" dirty="0">
                          <a:solidFill>
                            <a:srgbClr val="002060"/>
                          </a:solidFill>
                          <a:effectLst/>
                          <a:latin typeface="Arial" panose="020B0604020202020204" pitchFamily="34" charset="0"/>
                          <a:cs typeface="Arial" panose="020B0604020202020204" pitchFamily="34" charset="0"/>
                        </a:rPr>
                        <a:t>, </a:t>
                      </a:r>
                    </a:p>
                    <a:p>
                      <a:pPr>
                        <a:lnSpc>
                          <a:spcPct val="115000"/>
                        </a:lnSpc>
                        <a:spcAft>
                          <a:spcPts val="0"/>
                        </a:spcAft>
                      </a:pPr>
                      <a:r>
                        <a:rPr lang="en-US" sz="1400" kern="1200" dirty="0">
                          <a:solidFill>
                            <a:srgbClr val="002060"/>
                          </a:solidFill>
                          <a:effectLst/>
                          <a:latin typeface="Arial" panose="020B0604020202020204" pitchFamily="34" charset="0"/>
                          <a:ea typeface="+mn-ea"/>
                          <a:cs typeface="Arial" panose="020B0604020202020204" pitchFamily="34" charset="0"/>
                        </a:rPr>
                        <a:t>2</a:t>
                      </a:r>
                      <a:r>
                        <a:rPr lang="en-US" sz="1400" kern="1200" baseline="30000" dirty="0">
                          <a:solidFill>
                            <a:srgbClr val="002060"/>
                          </a:solidFill>
                          <a:effectLst/>
                          <a:latin typeface="Arial" panose="020B0604020202020204" pitchFamily="34" charset="0"/>
                          <a:ea typeface="+mn-ea"/>
                          <a:cs typeface="Arial" panose="020B0604020202020204" pitchFamily="34" charset="0"/>
                        </a:rPr>
                        <a:t>nd</a:t>
                      </a:r>
                      <a:r>
                        <a:rPr lang="en-US" sz="1400" kern="1200" baseline="0" dirty="0">
                          <a:solidFill>
                            <a:srgbClr val="002060"/>
                          </a:solidFill>
                          <a:effectLst/>
                          <a:latin typeface="Arial" panose="020B0604020202020204" pitchFamily="34" charset="0"/>
                          <a:ea typeface="+mn-ea"/>
                          <a:cs typeface="Arial" panose="020B0604020202020204" pitchFamily="34" charset="0"/>
                        </a:rPr>
                        <a:t> stage</a:t>
                      </a:r>
                      <a:endParaRPr lang="ru-RU" sz="14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96136880"/>
                  </a:ext>
                </a:extLst>
              </a:tr>
            </a:tbl>
          </a:graphicData>
        </a:graphic>
      </p:graphicFrame>
      <p:sp>
        <p:nvSpPr>
          <p:cNvPr id="9" name="Rectangle 1">
            <a:extLst>
              <a:ext uri="{FF2B5EF4-FFF2-40B4-BE49-F238E27FC236}">
                <a16:creationId xmlns:a16="http://schemas.microsoft.com/office/drawing/2014/main" id="{84E11B2B-7DEE-8148-B6A4-73BA4F6C4B01}"/>
              </a:ext>
            </a:extLst>
          </p:cNvPr>
          <p:cNvSpPr>
            <a:spLocks noChangeArrowheads="1"/>
          </p:cNvSpPr>
          <p:nvPr/>
        </p:nvSpPr>
        <p:spPr bwMode="auto">
          <a:xfrm>
            <a:off x="818652" y="267146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TextBox 4">
            <a:extLst>
              <a:ext uri="{FF2B5EF4-FFF2-40B4-BE49-F238E27FC236}">
                <a16:creationId xmlns:a16="http://schemas.microsoft.com/office/drawing/2014/main" id="{6BFD14FE-0EF1-3D49-B7BB-3EC2E1B61D54}"/>
              </a:ext>
            </a:extLst>
          </p:cNvPr>
          <p:cNvSpPr txBox="1">
            <a:spLocks noChangeArrowheads="1"/>
          </p:cNvSpPr>
          <p:nvPr/>
        </p:nvSpPr>
        <p:spPr bwMode="auto">
          <a:xfrm>
            <a:off x="0" y="0"/>
            <a:ext cx="4190570" cy="338554"/>
          </a:xfrm>
          <a:prstGeom prst="rect">
            <a:avLst/>
          </a:prstGeom>
          <a:solidFill>
            <a:srgbClr val="EEF3FF"/>
          </a:solidFill>
          <a:ln w="9525">
            <a:noFill/>
            <a:miter lim="800000"/>
            <a:headEnd/>
            <a:tailEnd/>
          </a:ln>
        </p:spPr>
        <p:txBody>
          <a:bodyPr wrap="none">
            <a:spAutoFit/>
          </a:bodyPr>
          <a:lstStyle/>
          <a:p>
            <a:pPr algn="ctr">
              <a:spcAft>
                <a:spcPts val="600"/>
              </a:spcAft>
            </a:pPr>
            <a:r>
              <a:rPr lang="en-US" sz="1600" b="1" dirty="0">
                <a:solidFill>
                  <a:srgbClr val="FF0000"/>
                </a:solidFill>
              </a:rPr>
              <a:t>B</a:t>
            </a:r>
            <a:r>
              <a:rPr lang="en-US" sz="1600" b="1" dirty="0">
                <a:solidFill>
                  <a:srgbClr val="000090"/>
                </a:solidFill>
              </a:rPr>
              <a:t>aryonic </a:t>
            </a:r>
            <a:r>
              <a:rPr lang="en-US" sz="1600" b="1" dirty="0">
                <a:solidFill>
                  <a:srgbClr val="FF0000"/>
                </a:solidFill>
              </a:rPr>
              <a:t>M</a:t>
            </a:r>
            <a:r>
              <a:rPr lang="en-US" sz="1600" b="1" dirty="0">
                <a:solidFill>
                  <a:srgbClr val="000090"/>
                </a:solidFill>
              </a:rPr>
              <a:t>atter at </a:t>
            </a:r>
            <a:r>
              <a:rPr lang="en-US" sz="1600" b="1" dirty="0" err="1">
                <a:solidFill>
                  <a:srgbClr val="FF0000"/>
                </a:solidFill>
              </a:rPr>
              <a:t>N</a:t>
            </a:r>
            <a:r>
              <a:rPr lang="en-US" sz="1600" b="1" dirty="0" err="1">
                <a:solidFill>
                  <a:srgbClr val="000090"/>
                </a:solidFill>
              </a:rPr>
              <a:t>uclotron</a:t>
            </a:r>
            <a:r>
              <a:rPr lang="en-US" sz="1600" b="1" dirty="0">
                <a:solidFill>
                  <a:srgbClr val="000090"/>
                </a:solidFill>
              </a:rPr>
              <a:t> (</a:t>
            </a:r>
            <a:r>
              <a:rPr lang="en-US" sz="1600" b="1" dirty="0">
                <a:solidFill>
                  <a:srgbClr val="FF0000"/>
                </a:solidFill>
              </a:rPr>
              <a:t>BM@N</a:t>
            </a:r>
            <a:r>
              <a:rPr lang="en-US" sz="1600" b="1" dirty="0">
                <a:solidFill>
                  <a:srgbClr val="000090"/>
                </a:solidFill>
              </a:rPr>
              <a:t>)</a:t>
            </a:r>
          </a:p>
        </p:txBody>
      </p:sp>
      <p:pic>
        <p:nvPicPr>
          <p:cNvPr id="16" name="Picture 39" descr="L0_r6_3010.png">
            <a:extLst>
              <a:ext uri="{FF2B5EF4-FFF2-40B4-BE49-F238E27FC236}">
                <a16:creationId xmlns:a16="http://schemas.microsoft.com/office/drawing/2014/main" id="{77E65000-7374-4BB3-9ADD-0EC114F3C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3470" y="1933523"/>
            <a:ext cx="3047636" cy="1880091"/>
          </a:xfrm>
          <a:prstGeom prst="rect">
            <a:avLst/>
          </a:prstGeom>
        </p:spPr>
      </p:pic>
      <p:sp>
        <p:nvSpPr>
          <p:cNvPr id="17" name="TextBox 16">
            <a:extLst>
              <a:ext uri="{FF2B5EF4-FFF2-40B4-BE49-F238E27FC236}">
                <a16:creationId xmlns:a16="http://schemas.microsoft.com/office/drawing/2014/main" id="{C093AFC2-0300-4071-A7A5-1342926731D1}"/>
              </a:ext>
            </a:extLst>
          </p:cNvPr>
          <p:cNvSpPr txBox="1"/>
          <p:nvPr/>
        </p:nvSpPr>
        <p:spPr>
          <a:xfrm>
            <a:off x="5600957" y="146999"/>
            <a:ext cx="3472667" cy="1661993"/>
          </a:xfrm>
          <a:prstGeom prst="rect">
            <a:avLst/>
          </a:prstGeom>
          <a:solidFill>
            <a:srgbClr val="A0FFF6"/>
          </a:solidFill>
        </p:spPr>
        <p:txBody>
          <a:bodyPr wrap="square" rtlCol="0">
            <a:spAutoFit/>
          </a:bodyPr>
          <a:lstStyle/>
          <a:p>
            <a:r>
              <a:rPr lang="en-US" sz="1400" i="1" dirty="0">
                <a:solidFill>
                  <a:srgbClr val="000090"/>
                </a:solidFill>
              </a:rPr>
              <a:t>1</a:t>
            </a:r>
            <a:r>
              <a:rPr lang="en-US" sz="1400" i="1" baseline="30000" dirty="0">
                <a:solidFill>
                  <a:srgbClr val="000090"/>
                </a:solidFill>
              </a:rPr>
              <a:t>st</a:t>
            </a:r>
            <a:r>
              <a:rPr lang="en-US" sz="1400" i="1" dirty="0">
                <a:solidFill>
                  <a:srgbClr val="000090"/>
                </a:solidFill>
              </a:rPr>
              <a:t> physics run</a:t>
            </a:r>
            <a:r>
              <a:rPr lang="en-US" sz="1400" b="1" dirty="0">
                <a:solidFill>
                  <a:srgbClr val="000090"/>
                </a:solidFill>
              </a:rPr>
              <a:t>:      </a:t>
            </a:r>
            <a:endParaRPr lang="ru-RU" sz="1400" b="1" dirty="0">
              <a:solidFill>
                <a:srgbClr val="000090"/>
              </a:solidFill>
            </a:endParaRPr>
          </a:p>
          <a:p>
            <a:r>
              <a:rPr lang="en-US" sz="1400" b="1" i="1" dirty="0">
                <a:solidFill>
                  <a:srgbClr val="000090"/>
                </a:solidFill>
              </a:rPr>
              <a:t>March </a:t>
            </a:r>
            <a:r>
              <a:rPr lang="mr-IN" sz="1400" i="1" dirty="0">
                <a:solidFill>
                  <a:srgbClr val="000090"/>
                </a:solidFill>
              </a:rPr>
              <a:t>–</a:t>
            </a:r>
            <a:r>
              <a:rPr lang="ru-RU" sz="1400" b="1" i="1" dirty="0">
                <a:solidFill>
                  <a:srgbClr val="000090"/>
                </a:solidFill>
              </a:rPr>
              <a:t> </a:t>
            </a:r>
            <a:r>
              <a:rPr lang="en-US" sz="1400" b="1" i="1" dirty="0">
                <a:solidFill>
                  <a:srgbClr val="000090"/>
                </a:solidFill>
              </a:rPr>
              <a:t>April </a:t>
            </a:r>
            <a:r>
              <a:rPr lang="en-US" b="1" i="1" dirty="0">
                <a:solidFill>
                  <a:srgbClr val="FF0000"/>
                </a:solidFill>
              </a:rPr>
              <a:t>2018</a:t>
            </a:r>
            <a:r>
              <a:rPr lang="en-US" sz="1400" b="1" dirty="0">
                <a:solidFill>
                  <a:srgbClr val="000090"/>
                </a:solidFill>
              </a:rPr>
              <a:t>:</a:t>
            </a:r>
            <a:endParaRPr lang="ru-RU" sz="1400" b="1" dirty="0">
              <a:solidFill>
                <a:srgbClr val="000090"/>
              </a:solidFill>
            </a:endParaRPr>
          </a:p>
          <a:p>
            <a:r>
              <a:rPr lang="en-US" sz="1400" i="1" dirty="0">
                <a:solidFill>
                  <a:srgbClr val="000090"/>
                </a:solidFill>
              </a:rPr>
              <a:t>targets:   </a:t>
            </a:r>
            <a:r>
              <a:rPr lang="en-US" sz="1400" b="1" i="1" dirty="0">
                <a:solidFill>
                  <a:srgbClr val="000090"/>
                </a:solidFill>
              </a:rPr>
              <a:t>C,  Al,  Cu,  Sn,  </a:t>
            </a:r>
            <a:r>
              <a:rPr lang="en-US" sz="1400" b="1" i="1" dirty="0" err="1">
                <a:solidFill>
                  <a:srgbClr val="000090"/>
                </a:solidFill>
              </a:rPr>
              <a:t>Pb</a:t>
            </a:r>
            <a:r>
              <a:rPr lang="en-US" sz="1400" b="1" i="1" dirty="0">
                <a:solidFill>
                  <a:srgbClr val="000090"/>
                </a:solidFill>
              </a:rPr>
              <a:t>; </a:t>
            </a:r>
            <a:endParaRPr lang="ru-RU" sz="1400" b="1" i="1" dirty="0">
              <a:solidFill>
                <a:srgbClr val="000090"/>
              </a:solidFill>
            </a:endParaRPr>
          </a:p>
          <a:p>
            <a:r>
              <a:rPr lang="en-US" sz="1400" i="1" dirty="0">
                <a:solidFill>
                  <a:srgbClr val="000090"/>
                </a:solidFill>
              </a:rPr>
              <a:t>	beams	   </a:t>
            </a:r>
            <a:r>
              <a:rPr lang="ru-RU" sz="1400" i="1" dirty="0">
                <a:solidFill>
                  <a:srgbClr val="000090"/>
                </a:solidFill>
              </a:rPr>
              <a:t>          </a:t>
            </a:r>
            <a:r>
              <a:rPr lang="en-US" sz="1400" i="1" dirty="0">
                <a:solidFill>
                  <a:srgbClr val="000090"/>
                </a:solidFill>
              </a:rPr>
              <a:t>   stat</a:t>
            </a:r>
          </a:p>
          <a:p>
            <a:pPr marL="0" lvl="3"/>
            <a:r>
              <a:rPr lang="en-US" sz="1400" i="1" dirty="0">
                <a:solidFill>
                  <a:srgbClr val="000090"/>
                </a:solidFill>
              </a:rPr>
              <a:t> </a:t>
            </a:r>
            <a:r>
              <a:rPr lang="en-US" sz="1400" b="1" i="1" baseline="30000" dirty="0">
                <a:solidFill>
                  <a:srgbClr val="000090"/>
                </a:solidFill>
              </a:rPr>
              <a:t>12</a:t>
            </a:r>
            <a:r>
              <a:rPr lang="en-US" sz="1400" b="1" i="1" dirty="0">
                <a:solidFill>
                  <a:srgbClr val="000090"/>
                </a:solidFill>
              </a:rPr>
              <a:t>C</a:t>
            </a:r>
            <a:r>
              <a:rPr lang="en-US" sz="1400" b="1" i="1" baseline="30000" dirty="0">
                <a:solidFill>
                  <a:srgbClr val="000090"/>
                </a:solidFill>
              </a:rPr>
              <a:t>6+          </a:t>
            </a:r>
            <a:r>
              <a:rPr lang="en-US" sz="1400" b="1" i="1" dirty="0">
                <a:solidFill>
                  <a:srgbClr val="000090"/>
                </a:solidFill>
              </a:rPr>
              <a:t>4,0 -4,5 </a:t>
            </a:r>
            <a:r>
              <a:rPr lang="en-US" sz="1400" b="1" i="1" dirty="0" err="1">
                <a:solidFill>
                  <a:srgbClr val="000090"/>
                </a:solidFill>
              </a:rPr>
              <a:t>AGeV</a:t>
            </a:r>
            <a:r>
              <a:rPr lang="en-US" sz="1400" b="1" i="1" dirty="0">
                <a:solidFill>
                  <a:srgbClr val="000090"/>
                </a:solidFill>
              </a:rPr>
              <a:t>       20 M </a:t>
            </a:r>
            <a:r>
              <a:rPr lang="en-US" sz="1400" b="1" i="1" dirty="0" err="1">
                <a:solidFill>
                  <a:srgbClr val="000090"/>
                </a:solidFill>
              </a:rPr>
              <a:t>ev</a:t>
            </a:r>
            <a:endParaRPr lang="en-US" sz="1400" b="1" i="1" dirty="0">
              <a:solidFill>
                <a:srgbClr val="000090"/>
              </a:solidFill>
            </a:endParaRPr>
          </a:p>
          <a:p>
            <a:pPr marL="0" lvl="3"/>
            <a:r>
              <a:rPr lang="en-US" sz="1400" b="1" i="1" dirty="0">
                <a:solidFill>
                  <a:srgbClr val="000090"/>
                </a:solidFill>
              </a:rPr>
              <a:t> </a:t>
            </a:r>
            <a:r>
              <a:rPr lang="en-US" sz="1400" b="1" i="1" baseline="30000" dirty="0">
                <a:solidFill>
                  <a:srgbClr val="000090"/>
                </a:solidFill>
              </a:rPr>
              <a:t>40</a:t>
            </a:r>
            <a:r>
              <a:rPr lang="en-US" sz="1400" b="1" i="1" dirty="0">
                <a:solidFill>
                  <a:srgbClr val="000090"/>
                </a:solidFill>
              </a:rPr>
              <a:t>Ar</a:t>
            </a:r>
            <a:r>
              <a:rPr lang="en-US" sz="1400" b="1" i="1" baseline="30000" dirty="0">
                <a:solidFill>
                  <a:srgbClr val="000090"/>
                </a:solidFill>
              </a:rPr>
              <a:t>16+ </a:t>
            </a:r>
            <a:r>
              <a:rPr lang="en-US" sz="1400" b="1" i="1" dirty="0">
                <a:solidFill>
                  <a:srgbClr val="000090"/>
                </a:solidFill>
              </a:rPr>
              <a:t>   3,2      </a:t>
            </a:r>
            <a:r>
              <a:rPr lang="en-US" sz="1400" b="1" i="1" dirty="0" err="1">
                <a:solidFill>
                  <a:srgbClr val="000090"/>
                </a:solidFill>
              </a:rPr>
              <a:t>AGeV</a:t>
            </a:r>
            <a:r>
              <a:rPr lang="en-US" sz="1400" b="1" i="1" dirty="0">
                <a:solidFill>
                  <a:srgbClr val="000090"/>
                </a:solidFill>
              </a:rPr>
              <a:t>    </a:t>
            </a:r>
            <a:r>
              <a:rPr lang="ru-RU" sz="1400" b="1" i="1" dirty="0">
                <a:solidFill>
                  <a:srgbClr val="000090"/>
                </a:solidFill>
              </a:rPr>
              <a:t>  </a:t>
            </a:r>
            <a:r>
              <a:rPr lang="en-US" sz="1400" b="1" i="1" dirty="0">
                <a:solidFill>
                  <a:srgbClr val="000090"/>
                </a:solidFill>
              </a:rPr>
              <a:t>130 M </a:t>
            </a:r>
            <a:r>
              <a:rPr lang="en-US" sz="1400" b="1" i="1" dirty="0" err="1">
                <a:solidFill>
                  <a:srgbClr val="000090"/>
                </a:solidFill>
              </a:rPr>
              <a:t>ev</a:t>
            </a:r>
            <a:endParaRPr lang="en-US" sz="1400" b="1" i="1" dirty="0">
              <a:solidFill>
                <a:srgbClr val="000090"/>
              </a:solidFill>
            </a:endParaRPr>
          </a:p>
          <a:p>
            <a:pPr marL="0" lvl="3"/>
            <a:r>
              <a:rPr lang="en-US" sz="1400" b="1" i="1" dirty="0">
                <a:solidFill>
                  <a:srgbClr val="000090"/>
                </a:solidFill>
              </a:rPr>
              <a:t> </a:t>
            </a:r>
            <a:r>
              <a:rPr lang="ru-RU" sz="1400" b="1" i="1" baseline="30000" dirty="0">
                <a:solidFill>
                  <a:srgbClr val="000090"/>
                </a:solidFill>
              </a:rPr>
              <a:t>8</a:t>
            </a:r>
            <a:r>
              <a:rPr lang="en-US" sz="1400" b="1" i="1" baseline="30000" dirty="0">
                <a:solidFill>
                  <a:srgbClr val="000090"/>
                </a:solidFill>
              </a:rPr>
              <a:t>4</a:t>
            </a:r>
            <a:r>
              <a:rPr lang="en-US" sz="1400" b="1" i="1" dirty="0">
                <a:solidFill>
                  <a:srgbClr val="000090"/>
                </a:solidFill>
              </a:rPr>
              <a:t>Kr</a:t>
            </a:r>
            <a:r>
              <a:rPr lang="en-US" sz="1400" b="1" i="1" baseline="30000" dirty="0">
                <a:solidFill>
                  <a:srgbClr val="000090"/>
                </a:solidFill>
              </a:rPr>
              <a:t>26+  </a:t>
            </a:r>
            <a:r>
              <a:rPr lang="en-US" sz="1400" b="1" i="1" dirty="0">
                <a:solidFill>
                  <a:srgbClr val="000090"/>
                </a:solidFill>
              </a:rPr>
              <a:t>   2,3      </a:t>
            </a:r>
            <a:r>
              <a:rPr lang="en-US" sz="1400" b="1" i="1" dirty="0" err="1">
                <a:solidFill>
                  <a:srgbClr val="000090"/>
                </a:solidFill>
              </a:rPr>
              <a:t>AGeV</a:t>
            </a:r>
            <a:r>
              <a:rPr lang="en-US" sz="1400" b="1" i="1" dirty="0">
                <a:solidFill>
                  <a:srgbClr val="000090"/>
                </a:solidFill>
              </a:rPr>
              <a:t>       50 M </a:t>
            </a:r>
            <a:r>
              <a:rPr lang="en-US" sz="1400" b="1" i="1" dirty="0" err="1">
                <a:solidFill>
                  <a:srgbClr val="000090"/>
                </a:solidFill>
              </a:rPr>
              <a:t>ev</a:t>
            </a:r>
            <a:endParaRPr lang="en-US" sz="1400" i="1" dirty="0">
              <a:solidFill>
                <a:srgbClr val="000090"/>
              </a:solidFill>
            </a:endParaRPr>
          </a:p>
        </p:txBody>
      </p:sp>
      <p:pic>
        <p:nvPicPr>
          <p:cNvPr id="32" name="Рисунок 1">
            <a:extLst>
              <a:ext uri="{FF2B5EF4-FFF2-40B4-BE49-F238E27FC236}">
                <a16:creationId xmlns:a16="http://schemas.microsoft.com/office/drawing/2014/main" id="{9A4E49F3-2413-4F8B-9806-7F2B0CA98B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59" y="3841598"/>
            <a:ext cx="5229631" cy="294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anna\Downloads\4 (1).png">
            <a:extLst>
              <a:ext uri="{FF2B5EF4-FFF2-40B4-BE49-F238E27FC236}">
                <a16:creationId xmlns:a16="http://schemas.microsoft.com/office/drawing/2014/main" id="{A082C293-A7F2-416A-90DF-F5072EB099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890" y="4429012"/>
            <a:ext cx="3636732" cy="17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805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D114B272-732F-4D72-904B-2A194C405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81" r="2281"/>
          <a:stretch>
            <a:fillRect/>
          </a:stretch>
        </p:blipFill>
        <p:spPr bwMode="auto">
          <a:xfrm>
            <a:off x="250827" y="3049588"/>
            <a:ext cx="6022975" cy="3657600"/>
          </a:xfrm>
          <a:prstGeom prst="rect">
            <a:avLst/>
          </a:prstGeom>
          <a:noFill/>
          <a:ln>
            <a:noFill/>
          </a:ln>
          <a:effectLst/>
          <a:extLst>
            <a:ext uri="{909E8E84-426E-40DD-AFC4-6F175D3DCCD1}">
              <a14:hiddenFill xmlns:a14="http://schemas.microsoft.com/office/drawing/2010/main">
                <a:blipFill dpi="0" rotWithShape="0">
                  <a:blip/>
                  <a:srcRect l="2281" r="2281"/>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Rectangle 2">
            <a:extLst>
              <a:ext uri="{FF2B5EF4-FFF2-40B4-BE49-F238E27FC236}">
                <a16:creationId xmlns:a16="http://schemas.microsoft.com/office/drawing/2014/main" id="{C84E71B7-9B75-41E7-99A9-43EA8CF432BD}"/>
              </a:ext>
            </a:extLst>
          </p:cNvPr>
          <p:cNvSpPr>
            <a:spLocks noChangeArrowheads="1"/>
          </p:cNvSpPr>
          <p:nvPr/>
        </p:nvSpPr>
        <p:spPr bwMode="auto">
          <a:xfrm>
            <a:off x="2133600" y="24608"/>
            <a:ext cx="486413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ru-RU" sz="2800" dirty="0" err="1">
                <a:solidFill>
                  <a:srgbClr val="FF0066"/>
                </a:solidFill>
              </a:rPr>
              <a:t>Nuclotron</a:t>
            </a:r>
            <a:r>
              <a:rPr lang="en-US" altLang="ru-RU" sz="2800" dirty="0">
                <a:solidFill>
                  <a:srgbClr val="FF0066"/>
                </a:solidFill>
              </a:rPr>
              <a:t> - BM@N beam line</a:t>
            </a:r>
          </a:p>
        </p:txBody>
      </p:sp>
      <p:sp>
        <p:nvSpPr>
          <p:cNvPr id="5124" name="Rectangle 3">
            <a:extLst>
              <a:ext uri="{FF2B5EF4-FFF2-40B4-BE49-F238E27FC236}">
                <a16:creationId xmlns:a16="http://schemas.microsoft.com/office/drawing/2014/main" id="{44E652F4-0B43-4669-B274-087077145ED6}"/>
              </a:ext>
            </a:extLst>
          </p:cNvPr>
          <p:cNvSpPr>
            <a:spLocks noChangeArrowheads="1"/>
          </p:cNvSpPr>
          <p:nvPr/>
        </p:nvSpPr>
        <p:spPr bwMode="auto">
          <a:xfrm>
            <a:off x="1763713" y="4352927"/>
            <a:ext cx="1169208"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ru-RU" sz="1800">
                <a:solidFill>
                  <a:srgbClr val="009999"/>
                </a:solidFill>
              </a:rPr>
              <a:t>Nuclotron</a:t>
            </a:r>
          </a:p>
        </p:txBody>
      </p:sp>
      <p:sp>
        <p:nvSpPr>
          <p:cNvPr id="5126" name="Rectangle 7">
            <a:extLst>
              <a:ext uri="{FF2B5EF4-FFF2-40B4-BE49-F238E27FC236}">
                <a16:creationId xmlns:a16="http://schemas.microsoft.com/office/drawing/2014/main" id="{093A3B15-DAFC-49C1-A396-76CB8A1EEBA6}"/>
              </a:ext>
            </a:extLst>
          </p:cNvPr>
          <p:cNvSpPr>
            <a:spLocks noChangeArrowheads="1"/>
          </p:cNvSpPr>
          <p:nvPr/>
        </p:nvSpPr>
        <p:spPr bwMode="auto">
          <a:xfrm>
            <a:off x="0" y="6553202"/>
            <a:ext cx="5513388"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800">
                <a:solidFill>
                  <a:srgbClr val="000000"/>
                </a:solidFill>
                <a:latin typeface="Arial" panose="020B0604020202020204" pitchFamily="34" charset="0"/>
                <a:cs typeface="Arial" panose="020B0604020202020204" pitchFamily="34" charset="0"/>
              </a:defRPr>
            </a:lvl2pPr>
            <a:lvl3pPr eaLnBrk="0" hangingPunct="0">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400">
                <a:solidFill>
                  <a:srgbClr val="000000"/>
                </a:solidFill>
                <a:latin typeface="Arial" panose="020B0604020202020204" pitchFamily="34" charset="0"/>
                <a:cs typeface="Arial" panose="020B0604020202020204" pitchFamily="34" charset="0"/>
              </a:defRPr>
            </a:lvl3pPr>
            <a:lvl4pPr eaLnBrk="0" hangingPunct="0">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Arial" panose="020B0604020202020204" pitchFamily="34" charset="0"/>
                <a:cs typeface="Arial" panose="020B0604020202020204" pitchFamily="34" charset="0"/>
              </a:defRPr>
            </a:lvl4pPr>
            <a:lvl5pPr eaLnBrk="0" hangingPunct="0">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ru-RU" sz="1400"/>
              <a:t> 		          		BM@N experiment </a:t>
            </a:r>
          </a:p>
        </p:txBody>
      </p:sp>
      <p:sp>
        <p:nvSpPr>
          <p:cNvPr id="5127" name="Rectangle 8">
            <a:extLst>
              <a:ext uri="{FF2B5EF4-FFF2-40B4-BE49-F238E27FC236}">
                <a16:creationId xmlns:a16="http://schemas.microsoft.com/office/drawing/2014/main" id="{FF74E3E5-313E-4DC1-BE15-CD511696F6D9}"/>
              </a:ext>
            </a:extLst>
          </p:cNvPr>
          <p:cNvSpPr>
            <a:spLocks noChangeArrowheads="1"/>
          </p:cNvSpPr>
          <p:nvPr/>
        </p:nvSpPr>
        <p:spPr bwMode="auto">
          <a:xfrm>
            <a:off x="2862265" y="6181725"/>
            <a:ext cx="9604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ru-RU" sz="1800">
                <a:solidFill>
                  <a:srgbClr val="009999"/>
                </a:solidFill>
              </a:rPr>
              <a:t>~160 m</a:t>
            </a:r>
          </a:p>
        </p:txBody>
      </p:sp>
      <p:pic>
        <p:nvPicPr>
          <p:cNvPr id="5128" name="Picture 10">
            <a:extLst>
              <a:ext uri="{FF2B5EF4-FFF2-40B4-BE49-F238E27FC236}">
                <a16:creationId xmlns:a16="http://schemas.microsoft.com/office/drawing/2014/main" id="{39AABA57-82B9-46E1-BBB7-9FCC08C25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789" y="3046415"/>
            <a:ext cx="5419871" cy="336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9" name="Rectangle 11">
            <a:extLst>
              <a:ext uri="{FF2B5EF4-FFF2-40B4-BE49-F238E27FC236}">
                <a16:creationId xmlns:a16="http://schemas.microsoft.com/office/drawing/2014/main" id="{75D487EB-CA07-4ABE-BEF0-39E71BA73A17}"/>
              </a:ext>
            </a:extLst>
          </p:cNvPr>
          <p:cNvSpPr>
            <a:spLocks noChangeArrowheads="1"/>
          </p:cNvSpPr>
          <p:nvPr/>
        </p:nvSpPr>
        <p:spPr bwMode="auto">
          <a:xfrm>
            <a:off x="6248402" y="6313490"/>
            <a:ext cx="101211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cs typeface="Arial" panose="020B0604020202020204" pitchFamily="34" charset="0"/>
              </a:defRPr>
            </a:lvl1pPr>
            <a:lvl2pPr eaLnBrk="0" hangingPunct="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cs typeface="Arial" panose="020B0604020202020204" pitchFamily="34" charset="0"/>
              </a:defRPr>
            </a:lvl2pPr>
            <a:lvl3pPr eaLnBrk="0" hangingPunct="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3pPr>
            <a:lvl4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4pPr>
            <a:lvl5pPr eaLnBrk="0" hangingPunct="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ru-RU" sz="2000">
                <a:solidFill>
                  <a:srgbClr val="009999"/>
                </a:solidFill>
              </a:rPr>
              <a:t>BM@N</a:t>
            </a:r>
          </a:p>
        </p:txBody>
      </p:sp>
      <p:sp>
        <p:nvSpPr>
          <p:cNvPr id="5130" name="Прямоугольник 1">
            <a:extLst>
              <a:ext uri="{FF2B5EF4-FFF2-40B4-BE49-F238E27FC236}">
                <a16:creationId xmlns:a16="http://schemas.microsoft.com/office/drawing/2014/main" id="{9B92D563-E94E-4C95-A68F-9A2C0B7E13C1}"/>
              </a:ext>
            </a:extLst>
          </p:cNvPr>
          <p:cNvSpPr>
            <a:spLocks noChangeArrowheads="1"/>
          </p:cNvSpPr>
          <p:nvPr/>
        </p:nvSpPr>
        <p:spPr bwMode="auto">
          <a:xfrm>
            <a:off x="4464050" y="6230939"/>
            <a:ext cx="16417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ru-RU">
                <a:solidFill>
                  <a:srgbClr val="009999"/>
                </a:solidFill>
              </a:rPr>
              <a:t>Building 205</a:t>
            </a:r>
          </a:p>
        </p:txBody>
      </p:sp>
      <p:pic>
        <p:nvPicPr>
          <p:cNvPr id="5131" name="Picture 14">
            <a:extLst>
              <a:ext uri="{FF2B5EF4-FFF2-40B4-BE49-F238E27FC236}">
                <a16:creationId xmlns:a16="http://schemas.microsoft.com/office/drawing/2014/main" id="{9731B610-4DA0-4B0E-961F-FEF90F9DA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27201">
            <a:off x="7318284" y="4495683"/>
            <a:ext cx="629852" cy="2028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a:extLst>
              <a:ext uri="{FF2B5EF4-FFF2-40B4-BE49-F238E27FC236}">
                <a16:creationId xmlns:a16="http://schemas.microsoft.com/office/drawing/2014/main" id="{EFBBB631-1733-4FD9-9745-C5418C6AB3E3}"/>
              </a:ext>
            </a:extLst>
          </p:cNvPr>
          <p:cNvSpPr/>
          <p:nvPr/>
        </p:nvSpPr>
        <p:spPr bwMode="auto">
          <a:xfrm>
            <a:off x="31750" y="619125"/>
            <a:ext cx="6242052" cy="1816668"/>
          </a:xfrm>
          <a:prstGeom prst="rect">
            <a:avLst/>
          </a:prstGeom>
          <a:solidFill>
            <a:schemeClr val="bg1"/>
          </a:solidFill>
          <a:ln w="9525" cap="flat" cmpd="sng" algn="ctr">
            <a:noFill/>
            <a:prstDash val="solid"/>
            <a:round/>
            <a:headEnd type="none" w="med" len="med"/>
            <a:tailEnd type="none" w="med" len="med"/>
          </a:ln>
          <a:effectLst/>
        </p:spPr>
        <p:txBody>
          <a:bodyPr/>
          <a:lstStyle/>
          <a:p>
            <a:pPr fontAlgn="auto">
              <a:spcBef>
                <a:spcPts val="1125"/>
              </a:spcBef>
              <a:spcAft>
                <a:spcPts val="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ru-RU" sz="1400" kern="0" dirty="0">
                <a:solidFill>
                  <a:srgbClr val="2D2DB9"/>
                </a:solidFill>
                <a:latin typeface="+mj-lt"/>
              </a:rPr>
              <a:t>►Upgrade of </a:t>
            </a:r>
            <a:r>
              <a:rPr lang="en-US" altLang="ru-RU" sz="1400" kern="0" dirty="0" err="1">
                <a:solidFill>
                  <a:srgbClr val="2D2DB9"/>
                </a:solidFill>
                <a:latin typeface="+mj-lt"/>
              </a:rPr>
              <a:t>Nuclotron</a:t>
            </a:r>
            <a:r>
              <a:rPr lang="en-US" altLang="ru-RU" sz="1400" kern="0" dirty="0">
                <a:solidFill>
                  <a:srgbClr val="2D2DB9"/>
                </a:solidFill>
                <a:latin typeface="+mj-lt"/>
              </a:rPr>
              <a:t> - BM@N transport channel  for heavy ion program:</a:t>
            </a:r>
          </a:p>
          <a:p>
            <a:pPr>
              <a:spcBef>
                <a:spcPts val="1125"/>
              </a:spcBef>
              <a:defRPr/>
            </a:pPr>
            <a:r>
              <a:rPr lang="en-US" altLang="ru-RU" sz="1400" b="0" kern="0" dirty="0">
                <a:solidFill>
                  <a:srgbClr val="000000"/>
                </a:solidFill>
                <a:latin typeface="+mj-lt"/>
              </a:rPr>
              <a:t>→</a:t>
            </a:r>
            <a:r>
              <a:rPr lang="en-US" altLang="ru-RU" sz="1400" b="0" dirty="0">
                <a:solidFill>
                  <a:srgbClr val="000000"/>
                </a:solidFill>
                <a:latin typeface="+mj-lt"/>
              </a:rPr>
              <a:t> replace air intervals / foils with vacuum beam pipe along 160 m of BM@N transport line to get minimum dead material</a:t>
            </a:r>
            <a:endParaRPr lang="en-US" altLang="ru-RU" sz="1400" b="0" kern="0" dirty="0">
              <a:solidFill>
                <a:srgbClr val="000000"/>
              </a:solidFill>
              <a:latin typeface="+mj-lt"/>
            </a:endParaRPr>
          </a:p>
          <a:p>
            <a:pPr fontAlgn="auto">
              <a:spcBef>
                <a:spcPts val="1125"/>
              </a:spcBef>
              <a:spcAft>
                <a:spcPts val="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ru-RU" sz="1400" kern="0" dirty="0">
                <a:solidFill>
                  <a:srgbClr val="000090"/>
                </a:solidFill>
                <a:latin typeface="+mj-lt"/>
              </a:rPr>
              <a:t>►Replacement of transformers, power supplies and cables to power magnetic elements of the transport channel (need a new building to place transformers)</a:t>
            </a:r>
          </a:p>
          <a:p>
            <a:pPr fontAlgn="auto">
              <a:spcBef>
                <a:spcPts val="1125"/>
              </a:spcBef>
              <a:spcAft>
                <a:spcPts val="0"/>
              </a:spcAft>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ru-RU" sz="1400" b="0" kern="0" dirty="0">
                <a:solidFill>
                  <a:srgbClr val="000000"/>
                </a:solidFill>
                <a:latin typeface="+mj-lt"/>
              </a:rPr>
              <a:t> </a:t>
            </a:r>
            <a:endParaRPr lang="ru-RU" sz="1400" dirty="0">
              <a:solidFill>
                <a:srgbClr val="000000"/>
              </a:solidFill>
              <a:latin typeface="+mj-lt"/>
            </a:endParaRPr>
          </a:p>
        </p:txBody>
      </p:sp>
      <p:pic>
        <p:nvPicPr>
          <p:cNvPr id="5133" name="Picture 20">
            <a:extLst>
              <a:ext uri="{FF2B5EF4-FFF2-40B4-BE49-F238E27FC236}">
                <a16:creationId xmlns:a16="http://schemas.microsoft.com/office/drawing/2014/main" id="{9F2341AC-4949-4CEF-9303-8859F3794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38" y="-93663"/>
            <a:ext cx="1462087"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F3F92F17-4A3C-4338-AC7C-9D6504A33BC4}"/>
              </a:ext>
            </a:extLst>
          </p:cNvPr>
          <p:cNvSpPr txBox="1"/>
          <p:nvPr/>
        </p:nvSpPr>
        <p:spPr>
          <a:xfrm>
            <a:off x="6105846" y="550009"/>
            <a:ext cx="3006404" cy="2554545"/>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sz="1600" dirty="0">
                <a:solidFill>
                  <a:srgbClr val="002060"/>
                </a:solidFill>
                <a:latin typeface="Arial" panose="020B0604020202020204" pitchFamily="34" charset="0"/>
                <a:cs typeface="Arial" panose="020B0604020202020204" pitchFamily="34" charset="0"/>
              </a:rPr>
              <a:t>Procurement new PS and power distribution cabinets,</a:t>
            </a:r>
          </a:p>
          <a:p>
            <a:pPr marL="342900" indent="-342900" fontAlgn="auto">
              <a:spcBef>
                <a:spcPts val="0"/>
              </a:spcBef>
              <a:spcAft>
                <a:spcPts val="0"/>
              </a:spcAft>
              <a:buClr>
                <a:srgbClr val="FF0000"/>
              </a:buClr>
              <a:buFont typeface="Wingdings" panose="05000000000000000000" pitchFamily="2" charset="2"/>
              <a:buChar char="q"/>
              <a:defRPr/>
            </a:pPr>
            <a:r>
              <a:rPr lang="en-US" sz="1600" dirty="0">
                <a:solidFill>
                  <a:srgbClr val="FF0000"/>
                </a:solidFill>
                <a:latin typeface="Arial" panose="020B0604020202020204" pitchFamily="34" charset="0"/>
                <a:cs typeface="Arial" panose="020B0604020202020204" pitchFamily="34" charset="0"/>
              </a:rPr>
              <a:t> M7 2020</a:t>
            </a:r>
          </a:p>
          <a:p>
            <a:pPr fontAlgn="auto">
              <a:spcBef>
                <a:spcPts val="0"/>
              </a:spcBef>
              <a:spcAft>
                <a:spcPts val="0"/>
              </a:spcAft>
              <a:buClr>
                <a:srgbClr val="FF0000"/>
              </a:buClr>
              <a:defRPr/>
            </a:pPr>
            <a:endParaRPr lang="en-US" sz="1600"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sz="1600" dirty="0" err="1">
                <a:solidFill>
                  <a:srgbClr val="002060"/>
                </a:solidFill>
                <a:latin typeface="Arial" panose="020B0604020202020204" pitchFamily="34" charset="0"/>
                <a:cs typeface="Arial" panose="020B0604020202020204" pitchFamily="34" charset="0"/>
              </a:rPr>
              <a:t>Prodction</a:t>
            </a:r>
            <a:r>
              <a:rPr lang="en-US" sz="1600" dirty="0">
                <a:solidFill>
                  <a:srgbClr val="002060"/>
                </a:solidFill>
                <a:latin typeface="Arial" panose="020B0604020202020204" pitchFamily="34" charset="0"/>
                <a:cs typeface="Arial" panose="020B0604020202020204" pitchFamily="34" charset="0"/>
              </a:rPr>
              <a:t> of control electronics for magnets’ PS =&gt; </a:t>
            </a:r>
            <a:r>
              <a:rPr lang="en-US" sz="1600" dirty="0">
                <a:solidFill>
                  <a:srgbClr val="FF0000"/>
                </a:solidFill>
                <a:latin typeface="Arial" panose="020B0604020202020204" pitchFamily="34" charset="0"/>
                <a:cs typeface="Arial" panose="020B0604020202020204" pitchFamily="34" charset="0"/>
              </a:rPr>
              <a:t>M2 2021</a:t>
            </a:r>
          </a:p>
          <a:p>
            <a:pPr fontAlgn="auto">
              <a:spcBef>
                <a:spcPts val="0"/>
              </a:spcBef>
              <a:spcAft>
                <a:spcPts val="0"/>
              </a:spcAft>
              <a:buClr>
                <a:srgbClr val="FF0000"/>
              </a:buClr>
              <a:defRPr/>
            </a:pPr>
            <a:endParaRPr lang="en-US" sz="1600"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sz="1600" dirty="0">
                <a:solidFill>
                  <a:srgbClr val="000066"/>
                </a:solidFill>
                <a:latin typeface="Arial" panose="020B0604020202020204" pitchFamily="34" charset="0"/>
                <a:cs typeface="Arial" panose="020B0604020202020204" pitchFamily="34" charset="0"/>
              </a:rPr>
              <a:t>Commissioning of the system =&gt; </a:t>
            </a:r>
            <a:r>
              <a:rPr lang="en-US" sz="1600" dirty="0">
                <a:solidFill>
                  <a:srgbClr val="FF0000"/>
                </a:solidFill>
                <a:latin typeface="Arial" panose="020B0604020202020204" pitchFamily="34" charset="0"/>
                <a:cs typeface="Arial" panose="020B0604020202020204" pitchFamily="34" charset="0"/>
              </a:rPr>
              <a:t>Q3 2021</a:t>
            </a:r>
            <a:r>
              <a:rPr lang="en-US" sz="1600" dirty="0">
                <a:solidFill>
                  <a:srgbClr val="000066"/>
                </a:solidFill>
                <a:latin typeface="Arial" panose="020B0604020202020204" pitchFamily="34" charset="0"/>
                <a:cs typeface="Arial" panose="020B0604020202020204" pitchFamily="34" charset="0"/>
              </a:rPr>
              <a:t> </a:t>
            </a:r>
            <a:endParaRPr lang="en-US" sz="1600" dirty="0">
              <a:solidFill>
                <a:srgbClr val="FF0000"/>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 descr="NICA_header_bl-wh.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41562"/>
            <a:ext cx="9144000" cy="99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5364" name="Номер слайда 1"/>
          <p:cNvSpPr>
            <a:spLocks noGrp="1"/>
          </p:cNvSpPr>
          <p:nvPr>
            <p:ph type="sldNum" sz="quarter" idx="4294967295"/>
          </p:nvPr>
        </p:nvSpPr>
        <p:spPr bwMode="auto">
          <a:xfrm>
            <a:off x="7045325" y="648645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fld id="{F10EC36D-6044-48D3-96CD-198D001BFB87}" type="slidenum">
              <a:rPr lang="ru-RU" altLang="ru-RU" sz="1200">
                <a:solidFill>
                  <a:srgbClr val="898989"/>
                </a:solidFill>
              </a:rPr>
              <a:pPr algn="r">
                <a:spcBef>
                  <a:spcPct val="0"/>
                </a:spcBef>
                <a:buFontTx/>
                <a:buNone/>
              </a:pPr>
              <a:t>5</a:t>
            </a:fld>
            <a:endParaRPr lang="ru-RU" altLang="ru-RU" sz="1200" dirty="0">
              <a:solidFill>
                <a:srgbClr val="898989"/>
              </a:solidFill>
            </a:endParaRPr>
          </a:p>
        </p:txBody>
      </p:sp>
      <p:sp>
        <p:nvSpPr>
          <p:cNvPr id="6" name="TextBox 5"/>
          <p:cNvSpPr txBox="1"/>
          <p:nvPr/>
        </p:nvSpPr>
        <p:spPr>
          <a:xfrm>
            <a:off x="6197600" y="1430548"/>
            <a:ext cx="2946400" cy="2585323"/>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extraction elements  - in the tunnel</a:t>
            </a:r>
          </a:p>
          <a:p>
            <a:pPr marL="342900" indent="-342900" fontAlgn="auto">
              <a:spcBef>
                <a:spcPts val="0"/>
              </a:spcBef>
              <a:spcAft>
                <a:spcPts val="0"/>
              </a:spcAft>
              <a:buClr>
                <a:srgbClr val="FF0000"/>
              </a:buClr>
              <a:buFont typeface="Wingdings" panose="05000000000000000000" pitchFamily="2" charset="2"/>
              <a:buChar char="q"/>
              <a:defRPr/>
            </a:pPr>
            <a:endParaRPr lang="en-US" dirty="0">
              <a:solidFill>
                <a:srgbClr val="00206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channel elements </a:t>
            </a:r>
          </a:p>
          <a:p>
            <a:pPr fontAlgn="auto">
              <a:spcBef>
                <a:spcPts val="0"/>
              </a:spcBef>
              <a:spcAft>
                <a:spcPts val="0"/>
              </a:spcAft>
              <a:buClr>
                <a:srgbClr val="FF0000"/>
              </a:buClr>
              <a:defRPr/>
            </a:pPr>
            <a:r>
              <a:rPr lang="en-US" dirty="0">
                <a:solidFill>
                  <a:srgbClr val="002060"/>
                </a:solidFill>
                <a:latin typeface="Arial" panose="020B0604020202020204" pitchFamily="34" charset="0"/>
                <a:cs typeface="Arial" panose="020B0604020202020204" pitchFamily="34" charset="0"/>
              </a:rPr>
              <a:t>      </a:t>
            </a:r>
            <a:r>
              <a:rPr lang="ru-RU" dirty="0">
                <a:solidFill>
                  <a:srgbClr val="002060"/>
                </a:solidFill>
                <a:latin typeface="Arial" panose="020B0604020202020204" pitchFamily="34" charset="0"/>
                <a:cs typeface="Arial" panose="020B0604020202020204" pitchFamily="34" charset="0"/>
              </a:rPr>
              <a:t>03.</a:t>
            </a:r>
            <a:r>
              <a:rPr lang="en-US" dirty="0">
                <a:solidFill>
                  <a:srgbClr val="002060"/>
                </a:solidFill>
                <a:latin typeface="Arial" panose="020B0604020202020204" pitchFamily="34" charset="0"/>
                <a:cs typeface="Arial" panose="020B0604020202020204" pitchFamily="34" charset="0"/>
              </a:rPr>
              <a:t>2020</a:t>
            </a:r>
            <a:r>
              <a:rPr lang="ru-RU" dirty="0">
                <a:solidFill>
                  <a:srgbClr val="002060"/>
                </a:solidFill>
                <a:latin typeface="Arial" panose="020B0604020202020204" pitchFamily="34" charset="0"/>
                <a:cs typeface="Arial" panose="020B0604020202020204" pitchFamily="34" charset="0"/>
              </a:rPr>
              <a:t> &gt; </a:t>
            </a:r>
            <a:r>
              <a:rPr lang="ru-RU" dirty="0">
                <a:solidFill>
                  <a:srgbClr val="FF0000"/>
                </a:solidFill>
                <a:latin typeface="Arial" panose="020B0604020202020204" pitchFamily="34" charset="0"/>
                <a:cs typeface="Arial" panose="020B0604020202020204" pitchFamily="34" charset="0"/>
              </a:rPr>
              <a:t>10.2020</a:t>
            </a:r>
            <a:endParaRPr lang="en-US"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endParaRPr lang="ru-RU" dirty="0">
              <a:solidFill>
                <a:srgbClr val="00206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Assembly and testing</a:t>
            </a:r>
            <a:endParaRPr lang="ru-RU" dirty="0">
              <a:solidFill>
                <a:srgbClr val="00206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endParaRPr lang="ru-RU" dirty="0">
              <a:solidFill>
                <a:srgbClr val="002060"/>
              </a:solidFill>
              <a:latin typeface="Arial" panose="020B0604020202020204" pitchFamily="34" charset="0"/>
              <a:cs typeface="Arial" panose="020B0604020202020204" pitchFamily="34" charset="0"/>
            </a:endParaRPr>
          </a:p>
          <a:p>
            <a:pPr fontAlgn="auto">
              <a:spcBef>
                <a:spcPts val="0"/>
              </a:spcBef>
              <a:spcAft>
                <a:spcPts val="0"/>
              </a:spcAft>
              <a:buClr>
                <a:srgbClr val="FF0000"/>
              </a:buClr>
              <a:defRPr/>
            </a:pPr>
            <a:r>
              <a:rPr lang="ru-RU" dirty="0">
                <a:solidFill>
                  <a:srgbClr val="002060"/>
                </a:solidFill>
                <a:latin typeface="Arial" panose="020B0604020202020204" pitchFamily="34" charset="0"/>
                <a:cs typeface="Arial" panose="020B0604020202020204" pitchFamily="34" charset="0"/>
              </a:rPr>
              <a:t>04.2020 &gt; </a:t>
            </a:r>
            <a:r>
              <a:rPr lang="ru-RU" b="1" dirty="0">
                <a:solidFill>
                  <a:srgbClr val="FF0000"/>
                </a:solidFill>
                <a:latin typeface="Arial" panose="020B0604020202020204" pitchFamily="34" charset="0"/>
                <a:cs typeface="Arial" panose="020B0604020202020204" pitchFamily="34" charset="0"/>
              </a:rPr>
              <a:t>12.2020 </a:t>
            </a:r>
            <a:endParaRPr lang="en-US" b="1" dirty="0">
              <a:solidFill>
                <a:srgbClr val="FF0000"/>
              </a:solidFill>
              <a:latin typeface="Arial" panose="020B0604020202020204" pitchFamily="34" charset="0"/>
              <a:cs typeface="Arial" panose="020B0604020202020204" pitchFamily="34" charset="0"/>
            </a:endParaRPr>
          </a:p>
        </p:txBody>
      </p:sp>
      <p:sp>
        <p:nvSpPr>
          <p:cNvPr id="15366" name="Прямоугольник 2"/>
          <p:cNvSpPr>
            <a:spLocks noChangeArrowheads="1"/>
          </p:cNvSpPr>
          <p:nvPr/>
        </p:nvSpPr>
        <p:spPr bwMode="auto">
          <a:xfrm>
            <a:off x="6197600" y="992191"/>
            <a:ext cx="294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
                <a:srgbClr val="FF0000"/>
              </a:buClr>
              <a:buFontTx/>
              <a:buNone/>
            </a:pPr>
            <a:r>
              <a:rPr lang="en-US" altLang="ru-RU" sz="2400" dirty="0">
                <a:solidFill>
                  <a:srgbClr val="002060"/>
                </a:solidFill>
                <a:latin typeface="Arial" charset="0"/>
              </a:rPr>
              <a:t>production @ BINP</a:t>
            </a:r>
          </a:p>
        </p:txBody>
      </p:sp>
      <p:pic>
        <p:nvPicPr>
          <p:cNvPr id="15368" name="Рисунок 11"/>
          <p:cNvPicPr>
            <a:picLocks noChangeAspect="1"/>
          </p:cNvPicPr>
          <p:nvPr/>
        </p:nvPicPr>
        <p:blipFill>
          <a:blip r:embed="rId3">
            <a:extLst>
              <a:ext uri="{28A0092B-C50C-407E-A947-70E740481C1C}">
                <a14:useLocalDpi xmlns:a14="http://schemas.microsoft.com/office/drawing/2010/main" val="0"/>
              </a:ext>
            </a:extLst>
          </a:blip>
          <a:srcRect l="28938" t="29253" r="30048" b="10181"/>
          <a:stretch>
            <a:fillRect/>
          </a:stretch>
        </p:blipFill>
        <p:spPr bwMode="auto">
          <a:xfrm>
            <a:off x="171450" y="1125541"/>
            <a:ext cx="602615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p:cNvSpPr txBox="1"/>
          <p:nvPr/>
        </p:nvSpPr>
        <p:spPr>
          <a:xfrm>
            <a:off x="2" y="3"/>
            <a:ext cx="5133975" cy="461665"/>
          </a:xfrm>
          <a:prstGeom prst="rect">
            <a:avLst/>
          </a:prstGeom>
          <a:solidFill>
            <a:srgbClr val="FFFF99">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400" dirty="0">
                <a:solidFill>
                  <a:srgbClr val="140076"/>
                </a:solidFill>
                <a:effectLst/>
                <a:latin typeface="Arial" panose="020B0604020202020204" pitchFamily="34" charset="0"/>
                <a:cs typeface="Arial" panose="020B0604020202020204" pitchFamily="34" charset="0"/>
              </a:rPr>
              <a:t>Booster-</a:t>
            </a:r>
            <a:r>
              <a:rPr lang="en-US" altLang="ru-RU" sz="2400" dirty="0" err="1">
                <a:solidFill>
                  <a:srgbClr val="140076"/>
                </a:solidFill>
                <a:effectLst/>
                <a:latin typeface="Arial" panose="020B0604020202020204" pitchFamily="34" charset="0"/>
                <a:cs typeface="Arial" panose="020B0604020202020204" pitchFamily="34" charset="0"/>
              </a:rPr>
              <a:t>Nuclotron</a:t>
            </a:r>
            <a:r>
              <a:rPr lang="en-US" altLang="ru-RU" sz="2400" dirty="0">
                <a:solidFill>
                  <a:srgbClr val="140076"/>
                </a:solidFill>
                <a:effectLst/>
                <a:latin typeface="Arial" panose="020B0604020202020204" pitchFamily="34" charset="0"/>
                <a:cs typeface="Arial" panose="020B0604020202020204" pitchFamily="34" charset="0"/>
              </a:rPr>
              <a:t> transfer channel</a:t>
            </a:r>
          </a:p>
        </p:txBody>
      </p:sp>
      <p:pic>
        <p:nvPicPr>
          <p:cNvPr id="13" name="Picture 5"/>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97600" y="4295332"/>
            <a:ext cx="2618272" cy="205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7381453" y="4110663"/>
            <a:ext cx="1257580" cy="369332"/>
          </a:xfrm>
          <a:prstGeom prst="rect">
            <a:avLst/>
          </a:prstGeom>
          <a:noFill/>
        </p:spPr>
        <p:txBody>
          <a:bodyPr wrap="square" rtlCol="0">
            <a:spAutoFit/>
          </a:bodyPr>
          <a:lstStyle/>
          <a:p>
            <a:r>
              <a:rPr lang="en-US" b="1" dirty="0">
                <a:solidFill>
                  <a:srgbClr val="000090"/>
                </a:solidFill>
                <a:latin typeface="Arial"/>
                <a:cs typeface="Arial"/>
              </a:rPr>
              <a:t>Booster</a:t>
            </a:r>
          </a:p>
        </p:txBody>
      </p:sp>
      <p:cxnSp>
        <p:nvCxnSpPr>
          <p:cNvPr id="15" name="Straight Arrow Connector 5"/>
          <p:cNvCxnSpPr/>
          <p:nvPr/>
        </p:nvCxnSpPr>
        <p:spPr>
          <a:xfrm flipH="1">
            <a:off x="7072797" y="4441895"/>
            <a:ext cx="617314" cy="453836"/>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564163" y="6162640"/>
            <a:ext cx="1747756" cy="369332"/>
          </a:xfrm>
          <a:prstGeom prst="rect">
            <a:avLst/>
          </a:prstGeom>
          <a:noFill/>
        </p:spPr>
        <p:txBody>
          <a:bodyPr wrap="square" rtlCol="0">
            <a:spAutoFit/>
          </a:bodyPr>
          <a:lstStyle/>
          <a:p>
            <a:r>
              <a:rPr lang="en-US" b="1" dirty="0" err="1">
                <a:solidFill>
                  <a:srgbClr val="000090"/>
                </a:solidFill>
                <a:latin typeface="Arial"/>
                <a:cs typeface="Arial"/>
              </a:rPr>
              <a:t>Nuclotron</a:t>
            </a:r>
            <a:endParaRPr lang="en-US" b="1" dirty="0">
              <a:solidFill>
                <a:srgbClr val="000090"/>
              </a:solidFill>
              <a:latin typeface="Arial"/>
              <a:cs typeface="Arial"/>
            </a:endParaRPr>
          </a:p>
        </p:txBody>
      </p:sp>
      <p:cxnSp>
        <p:nvCxnSpPr>
          <p:cNvPr id="17" name="Straight Arrow Connector 19"/>
          <p:cNvCxnSpPr/>
          <p:nvPr/>
        </p:nvCxnSpPr>
        <p:spPr>
          <a:xfrm flipV="1">
            <a:off x="6808096" y="5648208"/>
            <a:ext cx="1007655" cy="699101"/>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BE63695-34F6-4120-94A7-F90F9531DFE1}"/>
              </a:ext>
            </a:extLst>
          </p:cNvPr>
          <p:cNvSpPr txBox="1"/>
          <p:nvPr/>
        </p:nvSpPr>
        <p:spPr>
          <a:xfrm>
            <a:off x="0" y="445566"/>
            <a:ext cx="1238596" cy="369332"/>
          </a:xfrm>
          <a:prstGeom prst="rect">
            <a:avLst/>
          </a:prstGeom>
          <a:noFill/>
        </p:spPr>
        <p:txBody>
          <a:bodyPr wrap="square" rtlCol="0">
            <a:spAutoFit/>
          </a:bodyPr>
          <a:lstStyle/>
          <a:p>
            <a:r>
              <a:rPr lang="en-US" dirty="0" err="1">
                <a:solidFill>
                  <a:srgbClr val="0000CC"/>
                </a:solidFill>
                <a:latin typeface="+mj-lt"/>
              </a:rPr>
              <a:t>A.Tuzikov</a:t>
            </a:r>
            <a:endParaRPr lang="ru-RU" dirty="0">
              <a:solidFill>
                <a:srgbClr val="0000CC"/>
              </a:solidFill>
              <a:latin typeface="+mj-lt"/>
            </a:endParaRPr>
          </a:p>
        </p:txBody>
      </p:sp>
    </p:spTree>
    <p:extLst>
      <p:ext uri="{BB962C8B-B14F-4D97-AF65-F5344CB8AC3E}">
        <p14:creationId xmlns:p14="http://schemas.microsoft.com/office/powerpoint/2010/main" val="2239316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713CC04-B4EA-48F7-ACFB-143FB1F58DD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159" t="22961" r="17778" b="34861"/>
          <a:stretch/>
        </p:blipFill>
        <p:spPr>
          <a:xfrm>
            <a:off x="473115" y="497681"/>
            <a:ext cx="5930454" cy="1191898"/>
          </a:xfrm>
          <a:prstGeom prst="rect">
            <a:avLst/>
          </a:prstGeom>
        </p:spPr>
      </p:pic>
      <p:pic>
        <p:nvPicPr>
          <p:cNvPr id="8" name="Picture 2">
            <a:extLst>
              <a:ext uri="{FF2B5EF4-FFF2-40B4-BE49-F238E27FC236}">
                <a16:creationId xmlns:a16="http://schemas.microsoft.com/office/drawing/2014/main" id="{6CDDF114-025E-4305-8C3B-4120106BB79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015" y="1551048"/>
            <a:ext cx="5863554" cy="209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3">
            <a:extLst>
              <a:ext uri="{FF2B5EF4-FFF2-40B4-BE49-F238E27FC236}">
                <a16:creationId xmlns:a16="http://schemas.microsoft.com/office/drawing/2014/main" id="{70A36685-DFF0-47B2-851B-B2664DA9F351}"/>
              </a:ext>
            </a:extLst>
          </p:cNvPr>
          <p:cNvSpPr txBox="1"/>
          <p:nvPr/>
        </p:nvSpPr>
        <p:spPr>
          <a:xfrm>
            <a:off x="2" y="3"/>
            <a:ext cx="4963883" cy="369332"/>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r>
              <a:rPr lang="en-US" sz="1800" dirty="0" err="1">
                <a:solidFill>
                  <a:srgbClr val="0000CC"/>
                </a:solidFill>
                <a:effectLst/>
                <a:latin typeface="+mn-lt"/>
                <a:cs typeface="Calibri" panose="020F0502020204030204" pitchFamily="34" charset="0"/>
              </a:rPr>
              <a:t>Nuclotron</a:t>
            </a:r>
            <a:r>
              <a:rPr lang="en-US" sz="1800" dirty="0">
                <a:solidFill>
                  <a:srgbClr val="0000CC"/>
                </a:solidFill>
                <a:effectLst/>
                <a:latin typeface="+mn-lt"/>
                <a:cs typeface="Calibri" panose="020F0502020204030204" pitchFamily="34" charset="0"/>
              </a:rPr>
              <a:t> high energy beam injection system</a:t>
            </a:r>
          </a:p>
        </p:txBody>
      </p:sp>
      <p:sp>
        <p:nvSpPr>
          <p:cNvPr id="10" name="TextBox 3">
            <a:extLst>
              <a:ext uri="{FF2B5EF4-FFF2-40B4-BE49-F238E27FC236}">
                <a16:creationId xmlns:a16="http://schemas.microsoft.com/office/drawing/2014/main" id="{9AA7CFFA-A294-4C9D-9C3E-06A82D8C98DE}"/>
              </a:ext>
            </a:extLst>
          </p:cNvPr>
          <p:cNvSpPr txBox="1"/>
          <p:nvPr/>
        </p:nvSpPr>
        <p:spPr>
          <a:xfrm>
            <a:off x="7402286" y="-25539"/>
            <a:ext cx="1741711" cy="523220"/>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800" dirty="0" err="1">
                <a:solidFill>
                  <a:srgbClr val="140076"/>
                </a:solidFill>
                <a:effectLst/>
                <a:latin typeface="Arial" panose="020B0604020202020204" pitchFamily="34" charset="0"/>
                <a:cs typeface="Arial" panose="020B0604020202020204" pitchFamily="34" charset="0"/>
              </a:rPr>
              <a:t>Nuclotron</a:t>
            </a:r>
            <a:endParaRPr lang="en-US" altLang="ru-RU" sz="2800" dirty="0">
              <a:solidFill>
                <a:srgbClr val="140076"/>
              </a:solidFill>
              <a:effectLst/>
              <a:latin typeface="Arial" panose="020B0604020202020204" pitchFamily="34" charset="0"/>
              <a:cs typeface="Arial" panose="020B0604020202020204" pitchFamily="34" charset="0"/>
            </a:endParaRPr>
          </a:p>
        </p:txBody>
      </p:sp>
      <p:pic>
        <p:nvPicPr>
          <p:cNvPr id="11" name="Рисунок 10">
            <a:extLst>
              <a:ext uri="{FF2B5EF4-FFF2-40B4-BE49-F238E27FC236}">
                <a16:creationId xmlns:a16="http://schemas.microsoft.com/office/drawing/2014/main" id="{91B7A957-17B1-4347-B2EF-5325841B5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51" b="28605"/>
          <a:stretch/>
        </p:blipFill>
        <p:spPr>
          <a:xfrm>
            <a:off x="1117549" y="3732831"/>
            <a:ext cx="2618454" cy="1210582"/>
          </a:xfrm>
          <a:prstGeom prst="rect">
            <a:avLst/>
          </a:prstGeom>
        </p:spPr>
      </p:pic>
      <p:pic>
        <p:nvPicPr>
          <p:cNvPr id="12" name="Рисунок 11">
            <a:extLst>
              <a:ext uri="{FF2B5EF4-FFF2-40B4-BE49-F238E27FC236}">
                <a16:creationId xmlns:a16="http://schemas.microsoft.com/office/drawing/2014/main" id="{EE21CBFC-1A35-4EDA-9085-CCAC8B92AC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549" y="4986375"/>
            <a:ext cx="2426840" cy="1706671"/>
          </a:xfrm>
          <a:prstGeom prst="rect">
            <a:avLst/>
          </a:prstGeom>
          <a:ln>
            <a:solidFill>
              <a:schemeClr val="tx1"/>
            </a:solidFill>
          </a:ln>
        </p:spPr>
      </p:pic>
      <p:sp>
        <p:nvSpPr>
          <p:cNvPr id="17" name="TextBox 16">
            <a:extLst>
              <a:ext uri="{FF2B5EF4-FFF2-40B4-BE49-F238E27FC236}">
                <a16:creationId xmlns:a16="http://schemas.microsoft.com/office/drawing/2014/main" id="{6527FFB0-93E0-4BC9-87E8-DEDC6EBEE238}"/>
              </a:ext>
            </a:extLst>
          </p:cNvPr>
          <p:cNvSpPr txBox="1"/>
          <p:nvPr/>
        </p:nvSpPr>
        <p:spPr>
          <a:xfrm>
            <a:off x="6967646" y="974202"/>
            <a:ext cx="1958639" cy="2554545"/>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sz="1600" dirty="0">
                <a:solidFill>
                  <a:srgbClr val="002060"/>
                </a:solidFill>
                <a:latin typeface="Arial" panose="020B0604020202020204" pitchFamily="34" charset="0"/>
                <a:cs typeface="Arial" panose="020B0604020202020204" pitchFamily="34" charset="0"/>
              </a:rPr>
              <a:t>LM, kicker production</a:t>
            </a:r>
            <a:r>
              <a:rPr lang="en-US" sz="1600" dirty="0">
                <a:solidFill>
                  <a:srgbClr val="FF000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=&gt; </a:t>
            </a:r>
            <a:r>
              <a:rPr lang="en-US" sz="1600" dirty="0">
                <a:solidFill>
                  <a:srgbClr val="FF0000"/>
                </a:solidFill>
                <a:latin typeface="Arial" panose="020B0604020202020204" pitchFamily="34" charset="0"/>
                <a:cs typeface="Arial" panose="020B0604020202020204" pitchFamily="34" charset="0"/>
              </a:rPr>
              <a:t>end 2020</a:t>
            </a:r>
          </a:p>
          <a:p>
            <a:pPr fontAlgn="auto">
              <a:spcBef>
                <a:spcPts val="0"/>
              </a:spcBef>
              <a:spcAft>
                <a:spcPts val="0"/>
              </a:spcAft>
              <a:buClr>
                <a:srgbClr val="FF0000"/>
              </a:buClr>
              <a:defRPr/>
            </a:pPr>
            <a:endParaRPr lang="en-US" sz="1600"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sz="1600" dirty="0">
                <a:solidFill>
                  <a:srgbClr val="002060"/>
                </a:solidFill>
                <a:latin typeface="Arial" panose="020B0604020202020204" pitchFamily="34" charset="0"/>
                <a:cs typeface="Arial" panose="020B0604020202020204" pitchFamily="34" charset="0"/>
              </a:rPr>
              <a:t>PS </a:t>
            </a:r>
            <a:r>
              <a:rPr lang="en-US" sz="1600" dirty="0" err="1">
                <a:solidFill>
                  <a:srgbClr val="002060"/>
                </a:solidFill>
                <a:latin typeface="Arial" panose="020B0604020202020204" pitchFamily="34" charset="0"/>
                <a:cs typeface="Arial" panose="020B0604020202020204" pitchFamily="34" charset="0"/>
              </a:rPr>
              <a:t>prodction</a:t>
            </a:r>
            <a:r>
              <a:rPr lang="en-US" sz="1600" dirty="0">
                <a:solidFill>
                  <a:srgbClr val="002060"/>
                </a:solidFill>
                <a:latin typeface="Arial" panose="020B0604020202020204" pitchFamily="34" charset="0"/>
                <a:cs typeface="Arial" panose="020B0604020202020204" pitchFamily="34" charset="0"/>
              </a:rPr>
              <a:t> =&gt; </a:t>
            </a:r>
            <a:r>
              <a:rPr lang="en-US" sz="1600" dirty="0">
                <a:solidFill>
                  <a:srgbClr val="FF0000"/>
                </a:solidFill>
                <a:latin typeface="Arial" panose="020B0604020202020204" pitchFamily="34" charset="0"/>
                <a:cs typeface="Arial" panose="020B0604020202020204" pitchFamily="34" charset="0"/>
              </a:rPr>
              <a:t>mid 2021 (EVPU, BINP)</a:t>
            </a:r>
          </a:p>
          <a:p>
            <a:pPr fontAlgn="auto">
              <a:spcBef>
                <a:spcPts val="0"/>
              </a:spcBef>
              <a:spcAft>
                <a:spcPts val="0"/>
              </a:spcAft>
              <a:buClr>
                <a:srgbClr val="FF0000"/>
              </a:buClr>
              <a:defRPr/>
            </a:pPr>
            <a:endParaRPr lang="en-US" sz="1600" dirty="0">
              <a:solidFill>
                <a:srgbClr val="FF0000"/>
              </a:solidFill>
              <a:latin typeface="Arial" panose="020B0604020202020204" pitchFamily="34" charset="0"/>
              <a:cs typeface="Arial" panose="020B0604020202020204" pitchFamily="34" charset="0"/>
            </a:endParaRPr>
          </a:p>
          <a:p>
            <a:pPr marL="342900" indent="-342900" fontAlgn="auto">
              <a:spcBef>
                <a:spcPts val="0"/>
              </a:spcBef>
              <a:spcAft>
                <a:spcPts val="0"/>
              </a:spcAft>
              <a:buClr>
                <a:srgbClr val="FF0000"/>
              </a:buClr>
              <a:buFont typeface="Wingdings" panose="05000000000000000000" pitchFamily="2" charset="2"/>
              <a:buChar char="q"/>
              <a:defRPr/>
            </a:pPr>
            <a:r>
              <a:rPr lang="en-US" sz="1600" dirty="0">
                <a:solidFill>
                  <a:srgbClr val="000066"/>
                </a:solidFill>
                <a:latin typeface="Arial" panose="020B0604020202020204" pitchFamily="34" charset="0"/>
                <a:cs typeface="Arial" panose="020B0604020202020204" pitchFamily="34" charset="0"/>
              </a:rPr>
              <a:t>System launch </a:t>
            </a:r>
            <a:r>
              <a:rPr lang="en-US" sz="1600" dirty="0">
                <a:solidFill>
                  <a:srgbClr val="FF0000"/>
                </a:solidFill>
                <a:latin typeface="Arial" panose="020B0604020202020204" pitchFamily="34" charset="0"/>
                <a:cs typeface="Arial" panose="020B0604020202020204" pitchFamily="34" charset="0"/>
              </a:rPr>
              <a:t>=&gt; mid 2022</a:t>
            </a:r>
          </a:p>
        </p:txBody>
      </p:sp>
      <p:pic>
        <p:nvPicPr>
          <p:cNvPr id="21" name="Рисунок 20">
            <a:extLst>
              <a:ext uri="{FF2B5EF4-FFF2-40B4-BE49-F238E27FC236}">
                <a16:creationId xmlns:a16="http://schemas.microsoft.com/office/drawing/2014/main" id="{1F8BFFB2-55E1-41AD-A76B-74525F04D552}"/>
              </a:ext>
            </a:extLst>
          </p:cNvPr>
          <p:cNvPicPr/>
          <p:nvPr/>
        </p:nvPicPr>
        <p:blipFill rotWithShape="1">
          <a:blip r:embed="rId6"/>
          <a:srcRect t="3363" b="2018"/>
          <a:stretch/>
        </p:blipFill>
        <p:spPr bwMode="auto">
          <a:xfrm>
            <a:off x="4536571" y="3824857"/>
            <a:ext cx="3733996" cy="271726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9635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CFA15504-C57F-4EF9-936B-75EAE878F4EF}"/>
              </a:ext>
            </a:extLst>
          </p:cNvPr>
          <p:cNvSpPr>
            <a:spLocks noGrp="1"/>
          </p:cNvSpPr>
          <p:nvPr>
            <p:ph type="sldNum" sz="quarter" idx="10"/>
          </p:nvPr>
        </p:nvSpPr>
        <p:spPr/>
        <p:txBody>
          <a:bodyPr/>
          <a:lstStyle/>
          <a:p>
            <a:pPr>
              <a:defRPr/>
            </a:pPr>
            <a:fld id="{8FAF4C7F-E15B-46C2-A08C-D0E7F165FD77}" type="slidenum">
              <a:rPr lang="ru-RU" altLang="ru-RU" smtClean="0"/>
              <a:pPr>
                <a:defRPr/>
              </a:pPr>
              <a:t>7</a:t>
            </a:fld>
            <a:endParaRPr lang="ru-RU" altLang="ru-RU"/>
          </a:p>
        </p:txBody>
      </p:sp>
      <p:sp>
        <p:nvSpPr>
          <p:cNvPr id="3" name="TextBox 3">
            <a:extLst>
              <a:ext uri="{FF2B5EF4-FFF2-40B4-BE49-F238E27FC236}">
                <a16:creationId xmlns:a16="http://schemas.microsoft.com/office/drawing/2014/main" id="{FE5C4474-1C48-4042-8322-01E3620F82A2}"/>
              </a:ext>
            </a:extLst>
          </p:cNvPr>
          <p:cNvSpPr txBox="1"/>
          <p:nvPr/>
        </p:nvSpPr>
        <p:spPr>
          <a:xfrm>
            <a:off x="2" y="3"/>
            <a:ext cx="3396341" cy="369332"/>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r>
              <a:rPr lang="en-US" sz="1800" dirty="0" err="1">
                <a:solidFill>
                  <a:srgbClr val="0000CC"/>
                </a:solidFill>
                <a:effectLst/>
                <a:latin typeface="+mn-lt"/>
                <a:cs typeface="Calibri" panose="020F0502020204030204" pitchFamily="34" charset="0"/>
              </a:rPr>
              <a:t>Nuclotron</a:t>
            </a:r>
            <a:r>
              <a:rPr lang="en-US" sz="1800" dirty="0">
                <a:solidFill>
                  <a:srgbClr val="0000CC"/>
                </a:solidFill>
                <a:effectLst/>
                <a:latin typeface="+mn-lt"/>
                <a:cs typeface="Calibri" panose="020F0502020204030204" pitchFamily="34" charset="0"/>
              </a:rPr>
              <a:t> fast extraction system</a:t>
            </a:r>
          </a:p>
        </p:txBody>
      </p:sp>
      <p:sp>
        <p:nvSpPr>
          <p:cNvPr id="4" name="TextBox 3">
            <a:extLst>
              <a:ext uri="{FF2B5EF4-FFF2-40B4-BE49-F238E27FC236}">
                <a16:creationId xmlns:a16="http://schemas.microsoft.com/office/drawing/2014/main" id="{43546A6A-D614-44DC-B23D-E89CC6DCEB58}"/>
              </a:ext>
            </a:extLst>
          </p:cNvPr>
          <p:cNvSpPr txBox="1"/>
          <p:nvPr/>
        </p:nvSpPr>
        <p:spPr>
          <a:xfrm>
            <a:off x="7402286" y="-25539"/>
            <a:ext cx="1741711" cy="523220"/>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800" dirty="0" err="1">
                <a:solidFill>
                  <a:srgbClr val="140076"/>
                </a:solidFill>
                <a:effectLst/>
                <a:latin typeface="Arial" panose="020B0604020202020204" pitchFamily="34" charset="0"/>
                <a:cs typeface="Arial" panose="020B0604020202020204" pitchFamily="34" charset="0"/>
              </a:rPr>
              <a:t>Nuclotron</a:t>
            </a:r>
            <a:endParaRPr lang="en-US" altLang="ru-RU" sz="2800" dirty="0">
              <a:solidFill>
                <a:srgbClr val="140076"/>
              </a:solidFill>
              <a:effectLst/>
              <a:latin typeface="Arial" panose="020B0604020202020204" pitchFamily="34" charset="0"/>
              <a:cs typeface="Arial" panose="020B0604020202020204" pitchFamily="34" charset="0"/>
            </a:endParaRPr>
          </a:p>
        </p:txBody>
      </p:sp>
      <p:pic>
        <p:nvPicPr>
          <p:cNvPr id="5" name="Рисунок 1">
            <a:extLst>
              <a:ext uri="{FF2B5EF4-FFF2-40B4-BE49-F238E27FC236}">
                <a16:creationId xmlns:a16="http://schemas.microsoft.com/office/drawing/2014/main" id="{9497C37B-DE87-4985-84BE-B6382EDAD4B5}"/>
              </a:ext>
            </a:extLst>
          </p:cNvPr>
          <p:cNvPicPr>
            <a:picLocks noChangeAspect="1"/>
          </p:cNvPicPr>
          <p:nvPr/>
        </p:nvPicPr>
        <p:blipFill>
          <a:blip r:embed="rId2">
            <a:clrChange>
              <a:clrFrom>
                <a:srgbClr val="FFFFFF"/>
              </a:clrFrom>
              <a:clrTo>
                <a:srgbClr val="FFFFFF">
                  <a:alpha val="0"/>
                </a:srgbClr>
              </a:clrTo>
            </a:clrChange>
          </a:blip>
          <a:srcRect l="6827" t="23885" r="4979" b="37880"/>
          <a:stretch>
            <a:fillRect/>
          </a:stretch>
        </p:blipFill>
        <p:spPr bwMode="auto">
          <a:xfrm>
            <a:off x="1259404" y="424538"/>
            <a:ext cx="5621731" cy="1121026"/>
          </a:xfrm>
          <a:prstGeom prst="rect">
            <a:avLst/>
          </a:prstGeom>
          <a:noFill/>
          <a:ln w="9525">
            <a:noFill/>
            <a:miter lim="800000"/>
            <a:headEnd/>
            <a:tailEnd/>
          </a:ln>
        </p:spPr>
      </p:pic>
      <p:sp>
        <p:nvSpPr>
          <p:cNvPr id="6" name="TextBox 5">
            <a:extLst>
              <a:ext uri="{FF2B5EF4-FFF2-40B4-BE49-F238E27FC236}">
                <a16:creationId xmlns:a16="http://schemas.microsoft.com/office/drawing/2014/main" id="{C834EBD1-EC93-4C2A-BC7D-418C2AF8E19C}"/>
              </a:ext>
            </a:extLst>
          </p:cNvPr>
          <p:cNvSpPr txBox="1"/>
          <p:nvPr/>
        </p:nvSpPr>
        <p:spPr>
          <a:xfrm>
            <a:off x="3631475" y="107535"/>
            <a:ext cx="3535679" cy="307777"/>
          </a:xfrm>
          <a:prstGeom prst="rect">
            <a:avLst/>
          </a:prstGeom>
          <a:noFill/>
        </p:spPr>
        <p:txBody>
          <a:bodyPr wrap="square" rtlCol="0">
            <a:spAutoFit/>
          </a:bodyPr>
          <a:lstStyle/>
          <a:p>
            <a:r>
              <a:rPr lang="en-US" sz="1400" dirty="0">
                <a:latin typeface="+mj-lt"/>
              </a:rPr>
              <a:t>Kicker + 2 sections </a:t>
            </a:r>
            <a:r>
              <a:rPr lang="en-US" sz="1400" dirty="0" err="1">
                <a:latin typeface="+mj-lt"/>
              </a:rPr>
              <a:t>Lambertson</a:t>
            </a:r>
            <a:r>
              <a:rPr lang="en-US" sz="1400" dirty="0">
                <a:latin typeface="+mj-lt"/>
              </a:rPr>
              <a:t> magnet</a:t>
            </a:r>
            <a:endParaRPr lang="ru-RU" sz="1400" dirty="0">
              <a:latin typeface="+mj-lt"/>
            </a:endParaRPr>
          </a:p>
        </p:txBody>
      </p:sp>
      <p:sp>
        <p:nvSpPr>
          <p:cNvPr id="7" name="Text Box 45">
            <a:extLst>
              <a:ext uri="{FF2B5EF4-FFF2-40B4-BE49-F238E27FC236}">
                <a16:creationId xmlns:a16="http://schemas.microsoft.com/office/drawing/2014/main" id="{136959A3-8DE7-4095-B83E-0BBC0C15F89F}"/>
              </a:ext>
            </a:extLst>
          </p:cNvPr>
          <p:cNvSpPr txBox="1">
            <a:spLocks noChangeArrowheads="1"/>
          </p:cNvSpPr>
          <p:nvPr/>
        </p:nvSpPr>
        <p:spPr bwMode="auto">
          <a:xfrm>
            <a:off x="125928" y="1533309"/>
            <a:ext cx="4446072" cy="646331"/>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200" dirty="0"/>
              <a:t>Concept of the kicker and its power supplies has been developed.</a:t>
            </a:r>
          </a:p>
          <a:p>
            <a:pPr marL="285750" indent="-285750" algn="just">
              <a:buFont typeface="Arial" panose="020B0604020202020204" pitchFamily="34" charset="0"/>
              <a:buChar char="•"/>
            </a:pPr>
            <a:r>
              <a:rPr lang="en-US" sz="1200" dirty="0"/>
              <a:t>Kicker prototype has been manufactured and tested.</a:t>
            </a:r>
          </a:p>
        </p:txBody>
      </p:sp>
      <p:sp>
        <p:nvSpPr>
          <p:cNvPr id="8" name="Text Box 45">
            <a:extLst>
              <a:ext uri="{FF2B5EF4-FFF2-40B4-BE49-F238E27FC236}">
                <a16:creationId xmlns:a16="http://schemas.microsoft.com/office/drawing/2014/main" id="{260708D4-7FC9-4D8B-83ED-BF616A5C7650}"/>
              </a:ext>
            </a:extLst>
          </p:cNvPr>
          <p:cNvSpPr txBox="1">
            <a:spLocks noChangeArrowheads="1"/>
          </p:cNvSpPr>
          <p:nvPr/>
        </p:nvSpPr>
        <p:spPr bwMode="auto">
          <a:xfrm>
            <a:off x="4733765" y="1533310"/>
            <a:ext cx="4410232" cy="646331"/>
          </a:xfrm>
          <a:prstGeom prst="rect">
            <a:avLst/>
          </a:prstGeom>
          <a:noFill/>
          <a:ln w="9525">
            <a:solidFill>
              <a:schemeClr val="tx1"/>
            </a:solidFill>
            <a:miter lim="800000"/>
            <a:headEnd/>
            <a:tailEnd/>
          </a:ln>
        </p:spPr>
        <p:txBody>
          <a:bodyPr wrap="square">
            <a:spAutoFit/>
          </a:bodyPr>
          <a:lstStyle/>
          <a:p>
            <a:pPr marL="285750" indent="-285750" algn="just">
              <a:buFont typeface="Arial" panose="020B0604020202020204" pitchFamily="34" charset="0"/>
              <a:buChar char="•"/>
            </a:pPr>
            <a:r>
              <a:rPr lang="en-US" sz="1200" dirty="0" err="1"/>
              <a:t>Lambertson</a:t>
            </a:r>
            <a:r>
              <a:rPr lang="en-US" sz="1200" dirty="0"/>
              <a:t> magnets are based on existing spare yokes for slow extraction system of </a:t>
            </a:r>
            <a:r>
              <a:rPr lang="en-US" sz="1200" dirty="0" err="1"/>
              <a:t>Nuclotron</a:t>
            </a:r>
            <a:r>
              <a:rPr lang="en-US" sz="1200" dirty="0"/>
              <a:t>.</a:t>
            </a:r>
          </a:p>
          <a:p>
            <a:pPr marL="285750" indent="-285750" algn="just">
              <a:buFont typeface="Arial" panose="020B0604020202020204" pitchFamily="34" charset="0"/>
              <a:buChar char="•"/>
            </a:pPr>
            <a:r>
              <a:rPr lang="en-US" sz="1200" dirty="0"/>
              <a:t>Concept has been developed only.</a:t>
            </a:r>
          </a:p>
        </p:txBody>
      </p:sp>
      <p:sp>
        <p:nvSpPr>
          <p:cNvPr id="20" name="TextBox 19">
            <a:extLst>
              <a:ext uri="{FF2B5EF4-FFF2-40B4-BE49-F238E27FC236}">
                <a16:creationId xmlns:a16="http://schemas.microsoft.com/office/drawing/2014/main" id="{A847B07A-CA45-43CF-ABF5-163D564E0558}"/>
              </a:ext>
            </a:extLst>
          </p:cNvPr>
          <p:cNvSpPr txBox="1"/>
          <p:nvPr/>
        </p:nvSpPr>
        <p:spPr>
          <a:xfrm>
            <a:off x="2076111" y="5918662"/>
            <a:ext cx="2973279" cy="830997"/>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sz="1600" dirty="0">
                <a:solidFill>
                  <a:srgbClr val="002060"/>
                </a:solidFill>
                <a:latin typeface="Arial" panose="020B0604020202020204" pitchFamily="34" charset="0"/>
                <a:cs typeface="Arial" panose="020B0604020202020204" pitchFamily="34" charset="0"/>
              </a:rPr>
              <a:t>design=&gt; </a:t>
            </a:r>
            <a:r>
              <a:rPr lang="en-US" sz="1600" dirty="0">
                <a:solidFill>
                  <a:srgbClr val="FF0000"/>
                </a:solidFill>
                <a:latin typeface="Arial" panose="020B0604020202020204" pitchFamily="34" charset="0"/>
                <a:cs typeface="Arial" panose="020B0604020202020204" pitchFamily="34" charset="0"/>
              </a:rPr>
              <a:t>Q4 2020</a:t>
            </a:r>
          </a:p>
          <a:p>
            <a:pPr marL="342900" indent="-342900" fontAlgn="auto">
              <a:spcBef>
                <a:spcPts val="0"/>
              </a:spcBef>
              <a:spcAft>
                <a:spcPts val="0"/>
              </a:spcAft>
              <a:buClr>
                <a:srgbClr val="FF0000"/>
              </a:buClr>
              <a:buFont typeface="Wingdings" panose="05000000000000000000" pitchFamily="2" charset="2"/>
              <a:buChar char="q"/>
              <a:defRPr/>
            </a:pPr>
            <a:r>
              <a:rPr lang="en-US" sz="1600" dirty="0">
                <a:solidFill>
                  <a:srgbClr val="002060"/>
                </a:solidFill>
                <a:latin typeface="Arial" panose="020B0604020202020204" pitchFamily="34" charset="0"/>
                <a:cs typeface="Arial" panose="020B0604020202020204" pitchFamily="34" charset="0"/>
              </a:rPr>
              <a:t>production =&gt; </a:t>
            </a:r>
            <a:r>
              <a:rPr lang="en-US" sz="1600" dirty="0">
                <a:solidFill>
                  <a:srgbClr val="FF0000"/>
                </a:solidFill>
                <a:latin typeface="Arial" panose="020B0604020202020204" pitchFamily="34" charset="0"/>
                <a:cs typeface="Arial" panose="020B0604020202020204" pitchFamily="34" charset="0"/>
              </a:rPr>
              <a:t>Q3 2021</a:t>
            </a:r>
          </a:p>
          <a:p>
            <a:pPr marL="342900" indent="-342900" fontAlgn="auto">
              <a:spcBef>
                <a:spcPts val="0"/>
              </a:spcBef>
              <a:spcAft>
                <a:spcPts val="0"/>
              </a:spcAft>
              <a:buClr>
                <a:srgbClr val="FF0000"/>
              </a:buClr>
              <a:buFont typeface="Wingdings" panose="05000000000000000000" pitchFamily="2" charset="2"/>
              <a:buChar char="q"/>
              <a:defRPr/>
            </a:pPr>
            <a:r>
              <a:rPr lang="en-US" sz="1600" dirty="0">
                <a:solidFill>
                  <a:srgbClr val="000066"/>
                </a:solidFill>
                <a:latin typeface="Arial" panose="020B0604020202020204" pitchFamily="34" charset="0"/>
                <a:cs typeface="Arial" panose="020B0604020202020204" pitchFamily="34" charset="0"/>
              </a:rPr>
              <a:t>system launch </a:t>
            </a:r>
            <a:r>
              <a:rPr lang="en-US" sz="1600" dirty="0">
                <a:solidFill>
                  <a:srgbClr val="FF0000"/>
                </a:solidFill>
                <a:latin typeface="Arial" panose="020B0604020202020204" pitchFamily="34" charset="0"/>
                <a:cs typeface="Arial" panose="020B0604020202020204" pitchFamily="34" charset="0"/>
              </a:rPr>
              <a:t>=&gt; Q3 2022</a:t>
            </a:r>
          </a:p>
        </p:txBody>
      </p:sp>
      <p:pic>
        <p:nvPicPr>
          <p:cNvPr id="24" name="Рисунок 23">
            <a:extLst>
              <a:ext uri="{FF2B5EF4-FFF2-40B4-BE49-F238E27FC236}">
                <a16:creationId xmlns:a16="http://schemas.microsoft.com/office/drawing/2014/main" id="{9D05D01B-4F14-4AEF-A000-A49F3F1E96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50" t="27810" r="14003" b="27278"/>
          <a:stretch/>
        </p:blipFill>
        <p:spPr>
          <a:xfrm>
            <a:off x="4458817" y="5044040"/>
            <a:ext cx="2065739" cy="936468"/>
          </a:xfrm>
          <a:prstGeom prst="rect">
            <a:avLst/>
          </a:prstGeom>
          <a:ln>
            <a:solidFill>
              <a:schemeClr val="tx1"/>
            </a:solidFill>
          </a:ln>
        </p:spPr>
      </p:pic>
      <p:pic>
        <p:nvPicPr>
          <p:cNvPr id="25" name="Рисунок 24">
            <a:extLst>
              <a:ext uri="{FF2B5EF4-FFF2-40B4-BE49-F238E27FC236}">
                <a16:creationId xmlns:a16="http://schemas.microsoft.com/office/drawing/2014/main" id="{AF5A0A02-8906-4181-B2DF-3CE41CEA35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188" t="11364" r="38244" b="12392"/>
          <a:stretch/>
        </p:blipFill>
        <p:spPr>
          <a:xfrm rot="5400000" flipH="1">
            <a:off x="7406342" y="4418333"/>
            <a:ext cx="936468" cy="2187881"/>
          </a:xfrm>
          <a:prstGeom prst="rect">
            <a:avLst/>
          </a:prstGeom>
          <a:ln>
            <a:solidFill>
              <a:schemeClr val="tx1"/>
            </a:solidFill>
          </a:ln>
        </p:spPr>
      </p:pic>
      <p:pic>
        <p:nvPicPr>
          <p:cNvPr id="29" name="Picture 2">
            <a:extLst>
              <a:ext uri="{FF2B5EF4-FFF2-40B4-BE49-F238E27FC236}">
                <a16:creationId xmlns:a16="http://schemas.microsoft.com/office/drawing/2014/main" id="{69B1C59E-05CD-47B6-AA5D-15AA2A52A200}"/>
              </a:ext>
            </a:extLst>
          </p:cNvPr>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bwMode="auto">
          <a:xfrm>
            <a:off x="421178" y="2654335"/>
            <a:ext cx="3518872" cy="2711185"/>
          </a:xfrm>
          <a:prstGeom prst="rect">
            <a:avLst/>
          </a:prstGeom>
          <a:noFill/>
          <a:ln w="9525">
            <a:noFill/>
            <a:miter lim="800000"/>
            <a:headEnd/>
            <a:tailEnd/>
          </a:ln>
          <a:effectLst/>
        </p:spPr>
      </p:pic>
      <p:pic>
        <p:nvPicPr>
          <p:cNvPr id="30" name="Picture 2">
            <a:extLst>
              <a:ext uri="{FF2B5EF4-FFF2-40B4-BE49-F238E27FC236}">
                <a16:creationId xmlns:a16="http://schemas.microsoft.com/office/drawing/2014/main" id="{C9F47A3A-A4EF-4B98-A188-768B7634183B}"/>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1429" t="22711" r="28730" b="10184"/>
          <a:stretch/>
        </p:blipFill>
        <p:spPr bwMode="auto">
          <a:xfrm>
            <a:off x="5546963" y="2623450"/>
            <a:ext cx="2334469" cy="2129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4371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F58BFF93-2F92-441B-A511-087C9741A7C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902742"/>
            <a:ext cx="4046984" cy="1943932"/>
          </a:xfrm>
          <a:prstGeom prst="rect">
            <a:avLst/>
          </a:prstGeom>
        </p:spPr>
      </p:pic>
      <p:pic>
        <p:nvPicPr>
          <p:cNvPr id="921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10149" y="-12751"/>
            <a:ext cx="5233244" cy="37466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Номер слайда 3"/>
          <p:cNvSpPr>
            <a:spLocks noGrp="1"/>
          </p:cNvSpPr>
          <p:nvPr>
            <p:ph type="sldNum" sz="quarter" idx="12"/>
          </p:nvPr>
        </p:nvSpPr>
        <p:spPr bwMode="auto">
          <a:xfrm>
            <a:off x="6553200" y="6245225"/>
            <a:ext cx="2133600" cy="476250"/>
          </a:xfrm>
          <a:noFill/>
          <a:ln>
            <a:miter lim="800000"/>
            <a:headEnd/>
            <a:tailEnd/>
          </a:ln>
        </p:spPr>
        <p:txBody>
          <a:bodyPr vert="horz" wrap="square" lIns="91440" tIns="45720" rIns="91440" bIns="45720" numCol="1" anchor="t" anchorCtr="0" compatLnSpc="1">
            <a:prstTxWarp prst="textNoShape">
              <a:avLst/>
            </a:prstTxWarp>
          </a:bodyPr>
          <a:lstStyle/>
          <a:p>
            <a:pPr algn="r"/>
            <a:fld id="{6D7CF845-5761-4C97-9EFD-DBCEECA976EC}" type="slidenum">
              <a:rPr lang="ru-RU" sz="1400" smtClean="0">
                <a:solidFill>
                  <a:schemeClr val="tx1"/>
                </a:solidFill>
                <a:latin typeface="Arial" charset="0"/>
              </a:rPr>
              <a:pPr algn="r"/>
              <a:t>8</a:t>
            </a:fld>
            <a:endParaRPr lang="ru-RU" sz="1400" dirty="0">
              <a:solidFill>
                <a:schemeClr val="tx1"/>
              </a:solidFill>
              <a:latin typeface="Arial" charset="0"/>
            </a:endParaRPr>
          </a:p>
        </p:txBody>
      </p:sp>
      <p:sp>
        <p:nvSpPr>
          <p:cNvPr id="12" name="TextBox 3">
            <a:extLst>
              <a:ext uri="{FF2B5EF4-FFF2-40B4-BE49-F238E27FC236}">
                <a16:creationId xmlns:a16="http://schemas.microsoft.com/office/drawing/2014/main" id="{220DD76F-646B-44DE-91A7-4DEF4AFECD83}"/>
              </a:ext>
            </a:extLst>
          </p:cNvPr>
          <p:cNvSpPr txBox="1"/>
          <p:nvPr/>
        </p:nvSpPr>
        <p:spPr>
          <a:xfrm>
            <a:off x="2" y="3"/>
            <a:ext cx="3910147" cy="338554"/>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r>
              <a:rPr lang="en-US" sz="1600" dirty="0" err="1">
                <a:solidFill>
                  <a:srgbClr val="0000CC"/>
                </a:solidFill>
                <a:effectLst/>
                <a:latin typeface="+mn-lt"/>
                <a:cs typeface="Calibri" panose="020F0502020204030204" pitchFamily="34" charset="0"/>
              </a:rPr>
              <a:t>Nuclotron</a:t>
            </a:r>
            <a:r>
              <a:rPr lang="en-US" sz="1600" dirty="0">
                <a:solidFill>
                  <a:srgbClr val="0000CC"/>
                </a:solidFill>
                <a:effectLst/>
                <a:latin typeface="+mn-lt"/>
                <a:cs typeface="Calibri" panose="020F0502020204030204" pitchFamily="34" charset="0"/>
              </a:rPr>
              <a:t>-Collider beam transport channel</a:t>
            </a:r>
          </a:p>
        </p:txBody>
      </p:sp>
      <p:sp>
        <p:nvSpPr>
          <p:cNvPr id="13" name="TextBox 12">
            <a:extLst>
              <a:ext uri="{FF2B5EF4-FFF2-40B4-BE49-F238E27FC236}">
                <a16:creationId xmlns:a16="http://schemas.microsoft.com/office/drawing/2014/main" id="{72D763D7-B350-44A1-9023-AE4D29125057}"/>
              </a:ext>
            </a:extLst>
          </p:cNvPr>
          <p:cNvSpPr txBox="1"/>
          <p:nvPr/>
        </p:nvSpPr>
        <p:spPr>
          <a:xfrm>
            <a:off x="445769" y="4930314"/>
            <a:ext cx="3838849" cy="923330"/>
          </a:xfrm>
          <a:prstGeom prst="rect">
            <a:avLst/>
          </a:prstGeom>
          <a:solidFill>
            <a:schemeClr val="bg2">
              <a:lumMod val="20000"/>
              <a:lumOff val="80000"/>
            </a:schemeClr>
          </a:solidFill>
        </p:spPr>
        <p:txBody>
          <a:bodyPr wrap="square">
            <a:spAutoFit/>
          </a:bodyPr>
          <a:lstStyle/>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delivery =&gt; </a:t>
            </a:r>
            <a:r>
              <a:rPr lang="en-US" dirty="0">
                <a:solidFill>
                  <a:srgbClr val="FF0000"/>
                </a:solidFill>
                <a:latin typeface="Arial" panose="020B0604020202020204" pitchFamily="34" charset="0"/>
                <a:cs typeface="Arial" panose="020B0604020202020204" pitchFamily="34" charset="0"/>
              </a:rPr>
              <a:t>Q4 2020</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assembly=&gt; </a:t>
            </a:r>
            <a:r>
              <a:rPr lang="en-US" dirty="0">
                <a:solidFill>
                  <a:srgbClr val="FF0000"/>
                </a:solidFill>
                <a:latin typeface="Arial" panose="020B0604020202020204" pitchFamily="34" charset="0"/>
                <a:cs typeface="Arial" panose="020B0604020202020204" pitchFamily="34" charset="0"/>
              </a:rPr>
              <a:t>Q4 2021</a:t>
            </a:r>
          </a:p>
          <a:p>
            <a:pPr marL="342900" indent="-342900" fontAlgn="auto">
              <a:spcBef>
                <a:spcPts val="0"/>
              </a:spcBef>
              <a:spcAft>
                <a:spcPts val="0"/>
              </a:spcAft>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commissioning =&gt; </a:t>
            </a:r>
            <a:r>
              <a:rPr lang="en-US" dirty="0">
                <a:solidFill>
                  <a:srgbClr val="FF0000"/>
                </a:solidFill>
                <a:latin typeface="Arial" panose="020B0604020202020204" pitchFamily="34" charset="0"/>
                <a:cs typeface="Arial" panose="020B0604020202020204" pitchFamily="34" charset="0"/>
              </a:rPr>
              <a:t>Q2,Q3 2021</a:t>
            </a:r>
          </a:p>
        </p:txBody>
      </p:sp>
      <p:pic>
        <p:nvPicPr>
          <p:cNvPr id="16" name="Рисунок 15">
            <a:extLst>
              <a:ext uri="{FF2B5EF4-FFF2-40B4-BE49-F238E27FC236}">
                <a16:creationId xmlns:a16="http://schemas.microsoft.com/office/drawing/2014/main" id="{4C3439F1-8A8D-41A1-8C15-E77F0656C9FF}"/>
              </a:ext>
            </a:extLst>
          </p:cNvPr>
          <p:cNvPicPr/>
          <p:nvPr/>
        </p:nvPicPr>
        <p:blipFill rotWithShape="1">
          <a:blip r:embed="rId5" cstate="print">
            <a:extLst>
              <a:ext uri="{28A0092B-C50C-407E-A947-70E740481C1C}">
                <a14:useLocalDpi xmlns:a14="http://schemas.microsoft.com/office/drawing/2010/main" val="0"/>
              </a:ext>
            </a:extLst>
          </a:blip>
          <a:srcRect t="22211" b="7206"/>
          <a:stretch/>
        </p:blipFill>
        <p:spPr bwMode="auto">
          <a:xfrm>
            <a:off x="5033554" y="3746614"/>
            <a:ext cx="3310888" cy="3111385"/>
          </a:xfrm>
          <a:prstGeom prst="rect">
            <a:avLst/>
          </a:prstGeom>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1E554F07-C179-486A-AF89-3EE38144E297}"/>
              </a:ext>
            </a:extLst>
          </p:cNvPr>
          <p:cNvSpPr txBox="1"/>
          <p:nvPr/>
        </p:nvSpPr>
        <p:spPr>
          <a:xfrm>
            <a:off x="6697707" y="12526"/>
            <a:ext cx="1238596" cy="369332"/>
          </a:xfrm>
          <a:prstGeom prst="rect">
            <a:avLst/>
          </a:prstGeom>
          <a:noFill/>
        </p:spPr>
        <p:txBody>
          <a:bodyPr wrap="square" rtlCol="0">
            <a:spAutoFit/>
          </a:bodyPr>
          <a:lstStyle/>
          <a:p>
            <a:r>
              <a:rPr lang="en-US" dirty="0" err="1">
                <a:solidFill>
                  <a:srgbClr val="0000CC"/>
                </a:solidFill>
                <a:latin typeface="+mj-lt"/>
              </a:rPr>
              <a:t>A.Tuzikov</a:t>
            </a:r>
            <a:endParaRPr lang="ru-RU" dirty="0">
              <a:solidFill>
                <a:srgbClr val="0000CC"/>
              </a:solidFill>
              <a:latin typeface="+mj-lt"/>
            </a:endParaRPr>
          </a:p>
        </p:txBody>
      </p:sp>
      <p:sp>
        <p:nvSpPr>
          <p:cNvPr id="2" name="Прямоугольник 1">
            <a:extLst>
              <a:ext uri="{FF2B5EF4-FFF2-40B4-BE49-F238E27FC236}">
                <a16:creationId xmlns:a16="http://schemas.microsoft.com/office/drawing/2014/main" id="{F1C8BBEA-0E5B-4DA7-AFE7-3FB9579842E3}"/>
              </a:ext>
            </a:extLst>
          </p:cNvPr>
          <p:cNvSpPr/>
          <p:nvPr/>
        </p:nvSpPr>
        <p:spPr>
          <a:xfrm>
            <a:off x="271598" y="3743049"/>
            <a:ext cx="4572000" cy="830997"/>
          </a:xfrm>
          <a:prstGeom prst="rect">
            <a:avLst/>
          </a:prstGeom>
        </p:spPr>
        <p:txBody>
          <a:bodyPr>
            <a:spAutoFit/>
          </a:bodyPr>
          <a:lstStyle/>
          <a:p>
            <a:r>
              <a:rPr lang="en-US" sz="1600" dirty="0">
                <a:solidFill>
                  <a:srgbClr val="0000CC"/>
                </a:solidFill>
                <a:latin typeface="+mn-lt"/>
              </a:rPr>
              <a:t>JINR has prepared a temporary storage in the Collider tunnel and ready to receive the channel magnets</a:t>
            </a:r>
            <a:endParaRPr lang="ru-RU" sz="1600" dirty="0">
              <a:solidFill>
                <a:srgbClr val="0000CC"/>
              </a:solidFill>
              <a:latin typeface="+mn-lt"/>
            </a:endParaRPr>
          </a:p>
        </p:txBody>
      </p:sp>
    </p:spTree>
    <p:extLst>
      <p:ext uri="{BB962C8B-B14F-4D97-AF65-F5344CB8AC3E}">
        <p14:creationId xmlns:p14="http://schemas.microsoft.com/office/powerpoint/2010/main" val="2473068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71EA8347-7EF1-4A8C-836F-79EF0170743D}"/>
              </a:ext>
            </a:extLst>
          </p:cNvPr>
          <p:cNvSpPr>
            <a:spLocks noGrp="1"/>
          </p:cNvSpPr>
          <p:nvPr>
            <p:ph type="sldNum" sz="quarter" idx="10"/>
          </p:nvPr>
        </p:nvSpPr>
        <p:spPr/>
        <p:txBody>
          <a:bodyPr/>
          <a:lstStyle/>
          <a:p>
            <a:pPr>
              <a:defRPr/>
            </a:pPr>
            <a:fld id="{8FAF4C7F-E15B-46C2-A08C-D0E7F165FD77}" type="slidenum">
              <a:rPr lang="ru-RU" altLang="ru-RU" smtClean="0"/>
              <a:pPr>
                <a:defRPr/>
              </a:pPr>
              <a:t>9</a:t>
            </a:fld>
            <a:endParaRPr lang="ru-RU" altLang="ru-RU"/>
          </a:p>
        </p:txBody>
      </p:sp>
      <p:sp>
        <p:nvSpPr>
          <p:cNvPr id="4" name="TextBox 3">
            <a:extLst>
              <a:ext uri="{FF2B5EF4-FFF2-40B4-BE49-F238E27FC236}">
                <a16:creationId xmlns:a16="http://schemas.microsoft.com/office/drawing/2014/main" id="{681359D4-CCC5-4464-8379-2A5CD6D76BF3}"/>
              </a:ext>
            </a:extLst>
          </p:cNvPr>
          <p:cNvSpPr txBox="1"/>
          <p:nvPr/>
        </p:nvSpPr>
        <p:spPr>
          <a:xfrm>
            <a:off x="0" y="3"/>
            <a:ext cx="7402285" cy="400110"/>
          </a:xfrm>
          <a:prstGeom prst="rect">
            <a:avLst/>
          </a:prstGeom>
          <a:solidFill>
            <a:srgbClr val="CCCCFF">
              <a:alpha val="72000"/>
            </a:srgb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000" dirty="0">
                <a:solidFill>
                  <a:srgbClr val="140076"/>
                </a:solidFill>
                <a:effectLst/>
                <a:latin typeface="Arial" panose="020B0604020202020204" pitchFamily="34" charset="0"/>
                <a:cs typeface="Arial" panose="020B0604020202020204" pitchFamily="34" charset="0"/>
              </a:rPr>
              <a:t>Magnetic system: design, production &amp; testing of SC magnets</a:t>
            </a:r>
          </a:p>
        </p:txBody>
      </p:sp>
      <p:sp>
        <p:nvSpPr>
          <p:cNvPr id="5" name="TextBox 4">
            <a:extLst>
              <a:ext uri="{FF2B5EF4-FFF2-40B4-BE49-F238E27FC236}">
                <a16:creationId xmlns:a16="http://schemas.microsoft.com/office/drawing/2014/main" id="{A7BDDF75-9CE2-4440-B508-E8CEC61579BE}"/>
              </a:ext>
            </a:extLst>
          </p:cNvPr>
          <p:cNvSpPr txBox="1"/>
          <p:nvPr/>
        </p:nvSpPr>
        <p:spPr>
          <a:xfrm>
            <a:off x="7402286" y="-25539"/>
            <a:ext cx="1741711" cy="523220"/>
          </a:xfrm>
          <a:prstGeom prst="rect">
            <a:avLst/>
          </a:prstGeom>
          <a:solidFill>
            <a:schemeClr val="accent1">
              <a:lumMod val="75000"/>
              <a:alpha val="72000"/>
            </a:schemeClr>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fontAlgn="auto">
              <a:spcBef>
                <a:spcPts val="0"/>
              </a:spcBef>
              <a:spcAft>
                <a:spcPts val="0"/>
              </a:spcAft>
              <a:defRPr/>
            </a:pPr>
            <a:r>
              <a:rPr lang="en-US" altLang="ru-RU" sz="2800" dirty="0">
                <a:solidFill>
                  <a:srgbClr val="140076"/>
                </a:solidFill>
                <a:effectLst/>
                <a:latin typeface="Arial" panose="020B0604020202020204" pitchFamily="34" charset="0"/>
                <a:cs typeface="Arial" panose="020B0604020202020204" pitchFamily="34" charset="0"/>
              </a:rPr>
              <a:t>Collider</a:t>
            </a:r>
          </a:p>
        </p:txBody>
      </p:sp>
      <p:graphicFrame>
        <p:nvGraphicFramePr>
          <p:cNvPr id="6" name="Таблица 5">
            <a:extLst>
              <a:ext uri="{FF2B5EF4-FFF2-40B4-BE49-F238E27FC236}">
                <a16:creationId xmlns:a16="http://schemas.microsoft.com/office/drawing/2014/main" id="{F4F4040E-0BE7-4B91-94A5-60FDFBC44816}"/>
              </a:ext>
            </a:extLst>
          </p:cNvPr>
          <p:cNvGraphicFramePr>
            <a:graphicFrameLocks noGrp="1"/>
          </p:cNvGraphicFramePr>
          <p:nvPr>
            <p:extLst>
              <p:ext uri="{D42A27DB-BD31-4B8C-83A1-F6EECF244321}">
                <p14:modId xmlns:p14="http://schemas.microsoft.com/office/powerpoint/2010/main" val="2844334016"/>
              </p:ext>
            </p:extLst>
          </p:nvPr>
        </p:nvGraphicFramePr>
        <p:xfrm>
          <a:off x="795004" y="1025832"/>
          <a:ext cx="7452069" cy="5387001"/>
        </p:xfrm>
        <a:graphic>
          <a:graphicData uri="http://schemas.openxmlformats.org/drawingml/2006/table">
            <a:tbl>
              <a:tblPr/>
              <a:tblGrid>
                <a:gridCol w="5146658">
                  <a:extLst>
                    <a:ext uri="{9D8B030D-6E8A-4147-A177-3AD203B41FA5}">
                      <a16:colId xmlns:a16="http://schemas.microsoft.com/office/drawing/2014/main" val="20000"/>
                    </a:ext>
                  </a:extLst>
                </a:gridCol>
                <a:gridCol w="920224">
                  <a:extLst>
                    <a:ext uri="{9D8B030D-6E8A-4147-A177-3AD203B41FA5}">
                      <a16:colId xmlns:a16="http://schemas.microsoft.com/office/drawing/2014/main" val="3835822908"/>
                    </a:ext>
                  </a:extLst>
                </a:gridCol>
                <a:gridCol w="1385187">
                  <a:extLst>
                    <a:ext uri="{9D8B030D-6E8A-4147-A177-3AD203B41FA5}">
                      <a16:colId xmlns:a16="http://schemas.microsoft.com/office/drawing/2014/main" val="1404502170"/>
                    </a:ext>
                  </a:extLst>
                </a:gridCol>
              </a:tblGrid>
              <a:tr h="310897">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ctr" defTabSz="457200" rtl="0" eaLnBrk="1" fontAlgn="base" latinLnBrk="0" hangingPunct="1">
                        <a:lnSpc>
                          <a:spcPct val="106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total</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457200" rtl="0" eaLnBrk="1" fontAlgn="base" latinLnBrk="0" hangingPunct="1">
                        <a:lnSpc>
                          <a:spcPct val="106000"/>
                        </a:lnSpc>
                        <a:spcBef>
                          <a:spcPct val="0"/>
                        </a:spcBef>
                        <a:spcAft>
                          <a:spcPct val="0"/>
                        </a:spcAft>
                        <a:buClrTx/>
                        <a:buSzTx/>
                        <a:buFontTx/>
                        <a:buNone/>
                        <a:tabLst/>
                      </a:pPr>
                      <a:r>
                        <a:rPr kumimoji="0" lang="ru-RU" altLang="ru-RU" sz="1600" b="1" i="0" u="none" strike="noStrike" cap="none" normalizeH="0" baseline="0" dirty="0">
                          <a:ln>
                            <a:noFill/>
                          </a:ln>
                          <a:solidFill>
                            <a:srgbClr val="FF0000"/>
                          </a:solidFill>
                          <a:effectLst/>
                          <a:highlight>
                            <a:srgbClr val="00FF00"/>
                          </a:highlight>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ru-RU" sz="1600" b="1" i="0" u="none" strike="noStrike" cap="none" normalizeH="0" baseline="0" dirty="0">
                          <a:ln>
                            <a:noFill/>
                          </a:ln>
                          <a:solidFill>
                            <a:srgbClr val="FF0000"/>
                          </a:solidFill>
                          <a:effectLst/>
                          <a:highlight>
                            <a:srgbClr val="00FF00"/>
                          </a:highlight>
                          <a:latin typeface="Times New Roman" panose="02020603050405020304" pitchFamily="18" charset="0"/>
                          <a:ea typeface="MS PGothic" panose="020B0600070205080204" pitchFamily="34" charset="-128"/>
                          <a:cs typeface="Times New Roman" panose="02020603050405020304" pitchFamily="18" charset="0"/>
                        </a:rPr>
                        <a:t> completion</a:t>
                      </a:r>
                      <a:endParaRPr kumimoji="0" lang="ru-RU" altLang="ru-RU" sz="18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298741">
                <a:tc gridSpan="3">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ctr"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00"/>
                          </a:solidFill>
                          <a:effectLst/>
                          <a:latin typeface="Times New Roman" panose="02020603050405020304" pitchFamily="18" charset="0"/>
                          <a:ea typeface="MS PGothic" panose="020B0600070205080204" pitchFamily="34" charset="-128"/>
                          <a:cs typeface="Times New Roman" panose="02020603050405020304" pitchFamily="18" charset="0"/>
                        </a:rPr>
                        <a:t>Industry subcontracted items</a:t>
                      </a:r>
                      <a:endParaRPr kumimoji="0" lang="ru-RU" altLang="ru-RU" sz="1800" b="0" i="0" u="none" strike="noStrike" cap="none" normalizeH="0" baseline="0" dirty="0">
                        <a:ln>
                          <a:noFill/>
                        </a:ln>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Dipole magnet yokes</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80+1</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0" i="0" u="none" strike="noStrike" cap="none" normalizeH="0" baseline="0">
                          <a:ln>
                            <a:noFill/>
                          </a:ln>
                          <a:solidFill>
                            <a:srgbClr val="000000"/>
                          </a:solidFill>
                          <a:effectLst/>
                          <a:highlight>
                            <a:srgbClr val="00FF00"/>
                          </a:highlight>
                          <a:latin typeface="Times New Roman" panose="02020603050405020304" pitchFamily="18" charset="0"/>
                          <a:ea typeface="MS PGothic" panose="020B0600070205080204" pitchFamily="34" charset="-128"/>
                          <a:cs typeface="Times New Roman" panose="02020603050405020304" pitchFamily="18" charset="0"/>
                        </a:rPr>
                        <a:t>10</a:t>
                      </a:r>
                      <a:r>
                        <a:rPr kumimoji="0" lang="ru-RU" altLang="ru-RU" sz="1800" b="0" i="0" u="none" strike="noStrike" cap="none" normalizeH="0" baseline="0">
                          <a:ln>
                            <a:noFill/>
                          </a:ln>
                          <a:solidFill>
                            <a:srgbClr val="000000"/>
                          </a:solidFill>
                          <a:effectLst/>
                          <a:highlight>
                            <a:srgbClr val="00FF00"/>
                          </a:highlight>
                          <a:latin typeface="Times New Roman" panose="02020603050405020304" pitchFamily="18" charset="0"/>
                          <a:ea typeface="MS PGothic" panose="020B0600070205080204" pitchFamily="34" charset="-128"/>
                          <a:cs typeface="Times New Roman" panose="02020603050405020304" pitchFamily="18" charset="0"/>
                        </a:rPr>
                        <a:t>0%</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18363">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Arc quadrupole magnet yokes</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46</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highlight>
                            <a:srgbClr val="00FF00"/>
                          </a:highlight>
                          <a:latin typeface="Times New Roman" panose="02020603050405020304" pitchFamily="18" charset="0"/>
                          <a:ea typeface="MS PGothic" panose="020B0600070205080204" pitchFamily="34" charset="-128"/>
                          <a:cs typeface="Times New Roman" panose="02020603050405020304" pitchFamily="18" charset="0"/>
                        </a:rPr>
                        <a:t>100%</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285706">
                <a:tc>
                  <a:txBody>
                    <a:bodyPr/>
                    <a:lstStyle/>
                    <a:p>
                      <a:pPr marL="0" marR="0" lvl="0" indent="0" algn="l" defTabSz="457200" rtl="0" eaLnBrk="1" fontAlgn="base" latinLnBrk="0" hangingPunct="1">
                        <a:lnSpc>
                          <a:spcPct val="106000"/>
                        </a:lnSpc>
                        <a:spcBef>
                          <a:spcPct val="0"/>
                        </a:spcBef>
                        <a:spcAft>
                          <a:spcPct val="0"/>
                        </a:spcAft>
                        <a:buClrTx/>
                        <a:buSzTx/>
                        <a:buFontTx/>
                        <a:buNone/>
                        <a:tabLst/>
                        <a:defRPr/>
                      </a:pPr>
                      <a:r>
                        <a:rPr kumimoji="0" lang="en-US" altLang="ru-RU" sz="1800" b="1"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Yokes of lens doublet on straight section </a:t>
                      </a:r>
                      <a:endParaRPr kumimoji="0" lang="ru-RU" altLang="ru-R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defRPr/>
                      </a:pPr>
                      <a:r>
                        <a:rPr lang="en-US" dirty="0">
                          <a:latin typeface="Times New Roman" panose="02020603050405020304" pitchFamily="18" charset="0"/>
                          <a:cs typeface="Times New Roman" panose="02020603050405020304" pitchFamily="18" charset="0"/>
                        </a:rPr>
                        <a:t>12</a:t>
                      </a:r>
                      <a:endParaRPr kumimoji="0" lang="ru-RU" altLang="ru-RU" sz="1800" b="0" i="0" u="none" strike="noStrike" kern="1200" cap="none" spc="0" normalizeH="0" baseline="0" noProof="0" dirty="0">
                        <a:ln>
                          <a:noFill/>
                        </a:ln>
                        <a:solidFill>
                          <a:srgbClr val="000000"/>
                        </a:solidFill>
                        <a:effectLst/>
                        <a:highlight>
                          <a:srgbClr val="00FF00"/>
                        </a:highlight>
                        <a:uLnTx/>
                        <a:uFillTx/>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defRPr/>
                      </a:pPr>
                      <a:r>
                        <a:rPr kumimoji="0" lang="en-US" altLang="ru-RU"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endParaRPr kumimoji="0" lang="ru-RU" altLang="ru-RU" sz="1800" b="0" i="0" u="none" strike="noStrike" kern="1200" cap="none" spc="0" normalizeH="0" baseline="0" noProof="0" dirty="0">
                        <a:ln>
                          <a:noFill/>
                        </a:ln>
                        <a:solidFill>
                          <a:srgbClr val="000000"/>
                        </a:solidFill>
                        <a:effectLst/>
                        <a:highlight>
                          <a:srgbClr val="00FF00"/>
                        </a:highlight>
                        <a:uLnTx/>
                        <a:uFillTx/>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769226418"/>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Corrector magnet yokes</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124+4</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35%</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Vertical bending dipole yokes</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8</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12% </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Final focus quadrupole magnet yokes</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12</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12%</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Dipole magnet beam pipe</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160</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highlight>
                            <a:srgbClr val="00FF00"/>
                          </a:highlight>
                          <a:latin typeface="Times New Roman" panose="02020603050405020304" pitchFamily="18" charset="0"/>
                          <a:ea typeface="MS PGothic" panose="020B0600070205080204" pitchFamily="34" charset="-128"/>
                          <a:cs typeface="Times New Roman" panose="02020603050405020304" pitchFamily="18" charset="0"/>
                        </a:rPr>
                        <a:t>100%</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Quadrupole magnet beam pipe</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92+24</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20%</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Beam position monitors</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92+24</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5%</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Vacuum shells of dipole magnet</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80+1</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highlight>
                            <a:srgbClr val="00FF00"/>
                          </a:highlight>
                          <a:latin typeface="Times New Roman" panose="02020603050405020304" pitchFamily="18" charset="0"/>
                          <a:ea typeface="MS PGothic" panose="020B0600070205080204" pitchFamily="34" charset="-128"/>
                          <a:cs typeface="Times New Roman" panose="02020603050405020304" pitchFamily="18" charset="0"/>
                        </a:rPr>
                        <a:t>100%</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Vacuum shells of quadrupole magnet</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46+12</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0" i="0" u="none" strike="noStrike" cap="none" normalizeH="0" baseline="0" dirty="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8</a:t>
                      </a:r>
                      <a:r>
                        <a:rPr kumimoji="0" lang="ru-RU" altLang="ru-RU" sz="1800" b="0" i="0" u="none" strike="noStrike" cap="none" normalizeH="0" baseline="0" dirty="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0%</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1"/>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Vacuum shells of cryogenic by-pass</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4</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2%</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Vacuum shells of feed boxes </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2</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5%</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3"/>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Vacuum shells for SC magnets interconnections</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182</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30%</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28966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Vacuum shells’ bellows</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350</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a:ln>
                            <a:noFill/>
                          </a:ln>
                          <a:solidFill>
                            <a:srgbClr val="000000"/>
                          </a:solidFill>
                          <a:effectLst/>
                          <a:highlight>
                            <a:srgbClr val="00FF00"/>
                          </a:highlight>
                          <a:latin typeface="Times New Roman" panose="02020603050405020304" pitchFamily="18" charset="0"/>
                          <a:ea typeface="MS PGothic" panose="020B0600070205080204" pitchFamily="34" charset="-128"/>
                          <a:cs typeface="Times New Roman" panose="02020603050405020304" pitchFamily="18" charset="0"/>
                        </a:rPr>
                        <a:t>100%</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15"/>
                  </a:ext>
                </a:extLst>
              </a:tr>
              <a:tr h="298741">
                <a:tc>
                  <a:txBody>
                    <a:bodyPr/>
                    <a:lstStyle>
                      <a:lvl1pPr>
                        <a:spcBef>
                          <a:spcPct val="20000"/>
                        </a:spcBef>
                        <a:buFont typeface="Arial" panose="020B0604020202020204" pitchFamily="34" charset="0"/>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742950" indent="-285750">
                        <a:spcBef>
                          <a:spcPct val="20000"/>
                        </a:spcBef>
                        <a:buFont typeface="Arial" panose="020B0604020202020204" pitchFamily="34" charset="0"/>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en-US" altLang="ru-RU" sz="1800" b="1" i="0" u="none" strike="noStrike" cap="none" normalizeH="0" baseline="0" dirty="0">
                          <a:ln>
                            <a:noFill/>
                          </a:ln>
                          <a:solidFill>
                            <a:srgbClr val="FFFFFF"/>
                          </a:solidFill>
                          <a:effectLst/>
                          <a:latin typeface="Times New Roman" panose="02020603050405020304" pitchFamily="18" charset="0"/>
                          <a:ea typeface="MS PGothic" panose="020B0600070205080204" pitchFamily="34" charset="-128"/>
                          <a:cs typeface="Times New Roman" panose="02020603050405020304" pitchFamily="18" charset="0"/>
                        </a:rPr>
                        <a:t>SC magnet units’ supports</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81/58</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6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70%</a:t>
                      </a:r>
                      <a:endParaRPr kumimoji="0" lang="ru-RU" altLang="ru-RU"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7525" marR="57525" marT="79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7" name="TextBox 6">
            <a:extLst>
              <a:ext uri="{FF2B5EF4-FFF2-40B4-BE49-F238E27FC236}">
                <a16:creationId xmlns:a16="http://schemas.microsoft.com/office/drawing/2014/main" id="{7B789BA0-1208-4996-B4CA-C867ED58E40F}"/>
              </a:ext>
            </a:extLst>
          </p:cNvPr>
          <p:cNvSpPr txBox="1"/>
          <p:nvPr/>
        </p:nvSpPr>
        <p:spPr>
          <a:xfrm>
            <a:off x="87139" y="497681"/>
            <a:ext cx="2090003" cy="369332"/>
          </a:xfrm>
          <a:prstGeom prst="rect">
            <a:avLst/>
          </a:prstGeom>
          <a:noFill/>
        </p:spPr>
        <p:txBody>
          <a:bodyPr wrap="square" rtlCol="0">
            <a:spAutoFit/>
          </a:bodyPr>
          <a:lstStyle/>
          <a:p>
            <a:r>
              <a:rPr lang="en-US" dirty="0">
                <a:solidFill>
                  <a:srgbClr val="0000CC"/>
                </a:solidFill>
                <a:latin typeface="+mj-lt"/>
              </a:rPr>
              <a:t>H.Khodzhibagiyan</a:t>
            </a:r>
            <a:endParaRPr lang="ru-RU" dirty="0">
              <a:solidFill>
                <a:srgbClr val="0000CC"/>
              </a:solidFill>
              <a:latin typeface="+mj-lt"/>
            </a:endParaRPr>
          </a:p>
        </p:txBody>
      </p:sp>
    </p:spTree>
    <p:extLst>
      <p:ext uri="{BB962C8B-B14F-4D97-AF65-F5344CB8AC3E}">
        <p14:creationId xmlns:p14="http://schemas.microsoft.com/office/powerpoint/2010/main" val="3973635581"/>
      </p:ext>
    </p:extLst>
  </p:cSld>
  <p:clrMapOvr>
    <a:masterClrMapping/>
  </p:clrMapOvr>
</p:sld>
</file>

<file path=ppt/theme/theme1.xml><?xml version="1.0" encoding="utf-8"?>
<a:theme xmlns:a="http://schemas.openxmlformats.org/drawingml/2006/main" name="Специальное оформление">
  <a:themeElements>
    <a:clrScheme name="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пециальное оформление">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83624</TotalTime>
  <Words>1337</Words>
  <Application>Microsoft Office PowerPoint</Application>
  <PresentationFormat>Экран (4:3)</PresentationFormat>
  <Paragraphs>362</Paragraphs>
  <Slides>21</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21</vt:i4>
      </vt:variant>
    </vt:vector>
  </HeadingPairs>
  <TitlesOfParts>
    <vt:vector size="28" baseType="lpstr">
      <vt:lpstr>Arial Narrow</vt:lpstr>
      <vt:lpstr>Arial</vt:lpstr>
      <vt:lpstr>Wingdings</vt:lpstr>
      <vt:lpstr>Calibri</vt:lpstr>
      <vt:lpstr>Bookman Old Style</vt:lpstr>
      <vt:lpstr>Times New Roman</vt:lpstr>
      <vt:lpstr>Специальное оформление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JINR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Smirnov</dc:creator>
  <cp:lastModifiedBy>Костромин</cp:lastModifiedBy>
  <cp:revision>2064</cp:revision>
  <cp:lastPrinted>2017-08-21T08:29:07Z</cp:lastPrinted>
  <dcterms:created xsi:type="dcterms:W3CDTF">2007-06-18T11:06:55Z</dcterms:created>
  <dcterms:modified xsi:type="dcterms:W3CDTF">2020-05-28T08:22:25Z</dcterms:modified>
</cp:coreProperties>
</file>