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75" r:id="rId2"/>
  </p:sldMasterIdLst>
  <p:notesMasterIdLst>
    <p:notesMasterId r:id="rId20"/>
  </p:notesMasterIdLst>
  <p:sldIdLst>
    <p:sldId id="257" r:id="rId3"/>
    <p:sldId id="521" r:id="rId4"/>
    <p:sldId id="628" r:id="rId5"/>
    <p:sldId id="530" r:id="rId6"/>
    <p:sldId id="634" r:id="rId7"/>
    <p:sldId id="635" r:id="rId8"/>
    <p:sldId id="637" r:id="rId9"/>
    <p:sldId id="532" r:id="rId10"/>
    <p:sldId id="638" r:id="rId11"/>
    <p:sldId id="609" r:id="rId12"/>
    <p:sldId id="585" r:id="rId13"/>
    <p:sldId id="643" r:id="rId14"/>
    <p:sldId id="639" r:id="rId15"/>
    <p:sldId id="641" r:id="rId16"/>
    <p:sldId id="640" r:id="rId17"/>
    <p:sldId id="642" r:id="rId18"/>
    <p:sldId id="274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E510"/>
    <a:srgbClr val="EF1903"/>
    <a:srgbClr val="0033CC"/>
    <a:srgbClr val="FC3520"/>
    <a:srgbClr val="E87F6A"/>
    <a:srgbClr val="CCCCFF"/>
    <a:srgbClr val="99CCFF"/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44" autoAdjust="0"/>
    <p:restoredTop sz="94660"/>
  </p:normalViewPr>
  <p:slideViewPr>
    <p:cSldViewPr>
      <p:cViewPr varScale="1">
        <p:scale>
          <a:sx n="70" d="100"/>
          <a:sy n="70" d="100"/>
        </p:scale>
        <p:origin x="147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8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228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28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C9C967BF-02C5-4669-9610-8C47ED7F8F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57155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012C59-44FB-40FA-8E03-7967C36DE5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1C30D5-1F5C-42AE-ABB4-87DA44A90A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9BFA3B-1BC7-4003-BF30-CC5FCBD8E4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1FDDAC-7E2A-4C68-B4AF-CF58C32BD5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5/25/2020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5/25/2020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5/25/2020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5/25/2020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5/25/2020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5/25/2020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5/25/2020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AFEE64-07F6-4F62-9EE6-376B7D9BEE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5/25/2020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5/25/2020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5/25/2020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5/25/2020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5EA0F4D5-DC23-443F-B86B-08BFA5A60B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270EC4-A2F5-4E28-8041-9F21FEB9D4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B882F6-DE83-4417-881E-18B39CB6E7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1A8C6D-0C72-4A47-91A0-F8259906A9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085320-771B-4A74-BCC1-5953B97C85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AE3E82-E391-4810-BF04-524EA82519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30A047-FD5D-41C1-B0F6-188299E68B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EFEF8E-F351-4EE5-9249-5011D647B6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B8DC6B00-EE54-45EA-A848-FBBCFD5C4A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B8DC6B00-EE54-45EA-A848-FBBCFD5C4AA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4.xml"/><Relationship Id="rId4" Type="http://schemas.microsoft.com/office/2007/relationships/hdphoto" Target="../media/hdphoto3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2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4.emf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4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6.jpeg"/><Relationship Id="rId7" Type="http://schemas.openxmlformats.org/officeDocument/2006/relationships/image" Target="../media/image19.pn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8.png"/><Relationship Id="rId5" Type="http://schemas.microsoft.com/office/2007/relationships/hdphoto" Target="../media/hdphoto1.wdp"/><Relationship Id="rId4" Type="http://schemas.openxmlformats.org/officeDocument/2006/relationships/image" Target="../media/image17.png"/><Relationship Id="rId9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4.xml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250825" y="2060575"/>
            <a:ext cx="8686800" cy="280076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  </a:t>
            </a:r>
            <a:r>
              <a:rPr lang="en-US" sz="20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/>
            </a:r>
            <a:br>
              <a:rPr lang="en-US" sz="20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</a:br>
            <a:r>
              <a:rPr lang="en-US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BEAM </a:t>
            </a:r>
            <a:r>
              <a:rPr lang="en-US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TRANSFER LINE NUCLOTRON-COLLIDER</a:t>
            </a:r>
          </a:p>
          <a:p>
            <a:pPr algn="ctr" eaLnBrk="1" hangingPunct="1">
              <a:defRPr/>
            </a:pPr>
            <a:r>
              <a:rPr lang="en-US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AND INJECTION INTO COLLIDER</a:t>
            </a:r>
          </a:p>
          <a:p>
            <a:pPr algn="ctr" eaLnBrk="1" hangingPunct="1">
              <a:defRPr/>
            </a:pPr>
            <a:endParaRPr lang="ru-RU" sz="2400" b="1" i="1" dirty="0" smtClean="0">
              <a:solidFill>
                <a:schemeClr val="tx2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ctr" eaLnBrk="1" hangingPunct="1">
              <a:defRPr/>
            </a:pPr>
            <a:endParaRPr lang="ru-RU" sz="2400" b="1" i="1" dirty="0" smtClean="0">
              <a:solidFill>
                <a:schemeClr val="tx2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ctr" eaLnBrk="1" hangingPunct="1">
              <a:defRPr/>
            </a:pPr>
            <a:r>
              <a:rPr lang="en-US" sz="2000" b="1" i="1" dirty="0" err="1" smtClean="0">
                <a:solidFill>
                  <a:schemeClr val="tx2"/>
                </a:solidFill>
                <a:latin typeface="Tahoma" pitchFamily="34" charset="0"/>
              </a:rPr>
              <a:t>Tuzikov</a:t>
            </a:r>
            <a:r>
              <a:rPr lang="en-US" sz="2000" b="1" i="1" dirty="0" smtClean="0">
                <a:solidFill>
                  <a:schemeClr val="tx2"/>
                </a:solidFill>
                <a:latin typeface="Tahoma" pitchFamily="34" charset="0"/>
              </a:rPr>
              <a:t> A.</a:t>
            </a:r>
          </a:p>
          <a:p>
            <a:pPr algn="ctr" eaLnBrk="1" hangingPunct="1">
              <a:defRPr/>
            </a:pPr>
            <a:r>
              <a:rPr lang="en-US" sz="2000" b="1" i="1" dirty="0" smtClean="0">
                <a:solidFill>
                  <a:schemeClr val="tx2"/>
                </a:solidFill>
                <a:latin typeface="Tahoma" pitchFamily="34" charset="0"/>
              </a:rPr>
              <a:t>on behalf of JINR team</a:t>
            </a:r>
          </a:p>
          <a:p>
            <a:pPr eaLnBrk="1" hangingPunct="1">
              <a:defRPr/>
            </a:pPr>
            <a:endParaRPr lang="ru-RU" sz="2000" dirty="0" smtClean="0">
              <a:latin typeface="Times New Roman" pitchFamily="18" charset="0"/>
            </a:endParaRPr>
          </a:p>
        </p:txBody>
      </p:sp>
      <p:pic>
        <p:nvPicPr>
          <p:cNvPr id="28675" name="Picture 9" descr="NICA_header_bl-wh.t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91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extBox 7"/>
          <p:cNvSpPr txBox="1">
            <a:spLocks noChangeArrowheads="1"/>
          </p:cNvSpPr>
          <p:nvPr/>
        </p:nvSpPr>
        <p:spPr bwMode="auto">
          <a:xfrm>
            <a:off x="1052513" y="620688"/>
            <a:ext cx="71913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u="sng" dirty="0"/>
              <a:t>Septum</a:t>
            </a:r>
            <a:endParaRPr lang="ru-RU" b="1" u="sng" dirty="0"/>
          </a:p>
        </p:txBody>
      </p:sp>
      <p:sp>
        <p:nvSpPr>
          <p:cNvPr id="45058" name="Номер слайда 3"/>
          <p:cNvSpPr txBox="1">
            <a:spLocks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2BBEA7B4-D4DD-4928-B824-99554AA55C1A}" type="slidenum">
              <a:rPr lang="ru-RU" sz="1400" b="1"/>
              <a:pPr algn="r"/>
              <a:t>10</a:t>
            </a:fld>
            <a:endParaRPr lang="ru-RU" sz="1400" b="1" dirty="0"/>
          </a:p>
        </p:txBody>
      </p:sp>
      <p:pic>
        <p:nvPicPr>
          <p:cNvPr id="19" name="Рисунок 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717032"/>
            <a:ext cx="4000500" cy="22574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381000" y="107950"/>
            <a:ext cx="8534400" cy="461963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>
                <a:solidFill>
                  <a:srgbClr val="0000FF"/>
                </a:solidFill>
                <a:latin typeface="Times New Roman" pitchFamily="18" charset="0"/>
              </a:rPr>
              <a:t>Collider injection system</a:t>
            </a:r>
          </a:p>
        </p:txBody>
      </p:sp>
      <p:graphicFrame>
        <p:nvGraphicFramePr>
          <p:cNvPr id="20" name="Таблица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8456101"/>
              </p:ext>
            </p:extLst>
          </p:nvPr>
        </p:nvGraphicFramePr>
        <p:xfrm>
          <a:off x="453008" y="1124744"/>
          <a:ext cx="3758952" cy="2077602"/>
        </p:xfrm>
        <a:graphic>
          <a:graphicData uri="http://schemas.openxmlformats.org/drawingml/2006/table">
            <a:tbl>
              <a:tblPr firstCol="1" bandRow="1">
                <a:tableStyleId>{5C22544A-7EE6-4342-B048-85BDC9FD1C3A}</a:tableStyleId>
              </a:tblPr>
              <a:tblGrid>
                <a:gridCol w="2318718"/>
                <a:gridCol w="1440234"/>
              </a:tblGrid>
              <a:tr h="34626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Length, m</a:t>
                      </a:r>
                      <a:endParaRPr lang="ru-RU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effectLst/>
                        </a:rPr>
                        <a:t>2.5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34626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Max</a:t>
                      </a:r>
                      <a:r>
                        <a:rPr lang="en-US" sz="1400" baseline="0" dirty="0" smtClean="0">
                          <a:effectLst/>
                        </a:rPr>
                        <a:t> magnetic field, T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0.42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34626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 smtClean="0">
                          <a:effectLst/>
                        </a:rPr>
                        <a:t>Gap</a:t>
                      </a:r>
                      <a:r>
                        <a:rPr lang="en-US" sz="1400" dirty="0" smtClean="0">
                          <a:effectLst/>
                        </a:rPr>
                        <a:t>, </a:t>
                      </a:r>
                      <a:r>
                        <a:rPr lang="en-US" sz="1400" kern="1200" dirty="0" smtClean="0">
                          <a:effectLst/>
                        </a:rPr>
                        <a:t>mm</a:t>
                      </a:r>
                      <a:endParaRPr lang="ru-RU" sz="14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effectLst/>
                        </a:rPr>
                        <a:t>3</a:t>
                      </a:r>
                      <a:r>
                        <a:rPr lang="en-US" sz="1400" kern="1200" dirty="0" smtClean="0">
                          <a:effectLst/>
                        </a:rPr>
                        <a:t>5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34626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effectLst/>
                        </a:rPr>
                        <a:t>Septum thickness, mm</a:t>
                      </a:r>
                      <a:endParaRPr lang="ru-RU" sz="14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effectLst/>
                        </a:rPr>
                        <a:t>3</a:t>
                      </a:r>
                      <a:endParaRPr lang="en-US" sz="1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34626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effectLst/>
                        </a:rPr>
                        <a:t>Pulse shape</a:t>
                      </a:r>
                      <a:endParaRPr lang="ru-RU" sz="14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 dirty="0" err="1" smtClean="0">
                          <a:effectLst/>
                        </a:rPr>
                        <a:t>semisinusoidal</a:t>
                      </a:r>
                      <a:endParaRPr lang="en-US" sz="1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34626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effectLst/>
                        </a:rPr>
                        <a:t>Pulse duration, </a:t>
                      </a:r>
                      <a:r>
                        <a:rPr lang="el-GR" sz="1400" kern="1200" dirty="0" smtClean="0">
                          <a:effectLst/>
                        </a:rPr>
                        <a:t>μ</a:t>
                      </a:r>
                      <a:r>
                        <a:rPr lang="en-US" sz="1400" kern="1200" dirty="0" smtClean="0">
                          <a:effectLst/>
                        </a:rPr>
                        <a:t>s</a:t>
                      </a:r>
                      <a:endParaRPr lang="ru-RU" sz="14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effectLst/>
                        </a:rPr>
                        <a:t>~ 10</a:t>
                      </a:r>
                      <a:endParaRPr lang="en-US" sz="1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21" name="Text Box 45"/>
          <p:cNvSpPr txBox="1">
            <a:spLocks noChangeArrowheads="1"/>
          </p:cNvSpPr>
          <p:nvPr/>
        </p:nvSpPr>
        <p:spPr bwMode="auto">
          <a:xfrm>
            <a:off x="4716016" y="1156276"/>
            <a:ext cx="4199384" cy="181588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 smtClean="0"/>
              <a:t>Technical design development is in progress.</a:t>
            </a:r>
            <a:r>
              <a:rPr lang="ru-RU" sz="1600" dirty="0" smtClean="0"/>
              <a:t> </a:t>
            </a:r>
            <a:r>
              <a:rPr lang="ru-RU" sz="1600" dirty="0" err="1" smtClean="0"/>
              <a:t>The</a:t>
            </a:r>
            <a:r>
              <a:rPr lang="ru-RU" sz="1600" dirty="0" smtClean="0"/>
              <a:t> </a:t>
            </a:r>
            <a:r>
              <a:rPr lang="ru-RU" sz="1600" dirty="0" err="1" smtClean="0"/>
              <a:t>main</a:t>
            </a:r>
            <a:r>
              <a:rPr lang="ru-RU" sz="1600" dirty="0" smtClean="0"/>
              <a:t> </a:t>
            </a:r>
            <a:r>
              <a:rPr lang="ru-RU" sz="1600" dirty="0" err="1" smtClean="0"/>
              <a:t>crucial</a:t>
            </a:r>
            <a:r>
              <a:rPr lang="ru-RU" sz="1600" dirty="0" smtClean="0"/>
              <a:t> </a:t>
            </a:r>
            <a:r>
              <a:rPr lang="ru-RU" sz="1600" dirty="0" err="1" smtClean="0"/>
              <a:t>items</a:t>
            </a:r>
            <a:r>
              <a:rPr lang="ru-RU" sz="1600" dirty="0" smtClean="0"/>
              <a:t> </a:t>
            </a:r>
            <a:r>
              <a:rPr lang="ru-RU" sz="1600" dirty="0" err="1" smtClean="0"/>
              <a:t>are</a:t>
            </a:r>
            <a:r>
              <a:rPr lang="ru-RU" sz="1600" dirty="0" smtClean="0"/>
              <a:t> </a:t>
            </a:r>
            <a:r>
              <a:rPr lang="ru-RU" sz="1600" dirty="0" err="1" smtClean="0"/>
              <a:t>low-inductive</a:t>
            </a:r>
            <a:r>
              <a:rPr lang="ru-RU" sz="1600" dirty="0" smtClean="0"/>
              <a:t> </a:t>
            </a:r>
            <a:r>
              <a:rPr lang="ru-RU" sz="1600" dirty="0" err="1" smtClean="0"/>
              <a:t>feedthroughs</a:t>
            </a:r>
            <a:r>
              <a:rPr lang="ru-RU" sz="1600" dirty="0" smtClean="0"/>
              <a:t> </a:t>
            </a:r>
            <a:r>
              <a:rPr lang="ru-RU" sz="1600" dirty="0" err="1" smtClean="0"/>
              <a:t>for</a:t>
            </a:r>
            <a:r>
              <a:rPr lang="ru-RU" sz="1600" dirty="0" smtClean="0"/>
              <a:t> </a:t>
            </a:r>
            <a:r>
              <a:rPr lang="ru-RU" sz="1600" dirty="0" err="1" smtClean="0"/>
              <a:t>current</a:t>
            </a:r>
            <a:r>
              <a:rPr lang="ru-RU" sz="1600" dirty="0" smtClean="0"/>
              <a:t> </a:t>
            </a:r>
            <a:r>
              <a:rPr lang="ru-RU" sz="1600" dirty="0" err="1" smtClean="0"/>
              <a:t>pulses</a:t>
            </a:r>
            <a:r>
              <a:rPr lang="ru-RU" sz="1600" dirty="0" smtClean="0"/>
              <a:t> </a:t>
            </a:r>
            <a:r>
              <a:rPr lang="ru-RU" sz="1600" dirty="0" err="1" smtClean="0"/>
              <a:t>of</a:t>
            </a:r>
            <a:r>
              <a:rPr lang="ru-RU" sz="1600" dirty="0" smtClean="0"/>
              <a:t> </a:t>
            </a:r>
            <a:r>
              <a:rPr lang="ru-RU" sz="1600" dirty="0" err="1" smtClean="0"/>
              <a:t>order</a:t>
            </a:r>
            <a:r>
              <a:rPr lang="ru-RU" sz="1600" dirty="0" smtClean="0"/>
              <a:t> 50 </a:t>
            </a:r>
            <a:r>
              <a:rPr lang="ru-RU" sz="1600" dirty="0" err="1" smtClean="0"/>
              <a:t>kA</a:t>
            </a:r>
            <a:r>
              <a:rPr lang="ru-RU" sz="1600" dirty="0" smtClean="0"/>
              <a:t>.</a:t>
            </a:r>
            <a:endParaRPr lang="en-US" sz="16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 err="1" smtClean="0"/>
              <a:t>New</a:t>
            </a:r>
            <a:r>
              <a:rPr lang="ru-RU" sz="1600" dirty="0" smtClean="0"/>
              <a:t> </a:t>
            </a:r>
            <a:r>
              <a:rPr lang="ru-RU" sz="1600" dirty="0" err="1" smtClean="0"/>
              <a:t>design</a:t>
            </a:r>
            <a:r>
              <a:rPr lang="en-US" sz="1600" dirty="0" smtClean="0"/>
              <a:t> of power supply</a:t>
            </a:r>
            <a:r>
              <a:rPr lang="ru-RU" sz="1600" dirty="0" smtClean="0"/>
              <a:t> </a:t>
            </a:r>
            <a:r>
              <a:rPr lang="ru-RU" sz="1600" dirty="0" err="1" smtClean="0"/>
              <a:t>based</a:t>
            </a:r>
            <a:r>
              <a:rPr lang="ru-RU" sz="1600" dirty="0" smtClean="0"/>
              <a:t> </a:t>
            </a:r>
            <a:r>
              <a:rPr lang="ru-RU" sz="1600" dirty="0" err="1" smtClean="0"/>
              <a:t>on</a:t>
            </a:r>
            <a:r>
              <a:rPr lang="ru-RU" sz="1600" dirty="0" smtClean="0"/>
              <a:t> </a:t>
            </a:r>
            <a:r>
              <a:rPr lang="ru-RU" sz="1600" dirty="0" err="1" smtClean="0"/>
              <a:t>semi-conducting</a:t>
            </a:r>
            <a:r>
              <a:rPr lang="ru-RU" sz="1600" dirty="0" smtClean="0"/>
              <a:t> </a:t>
            </a:r>
            <a:r>
              <a:rPr lang="ru-RU" sz="1600" dirty="0" err="1" smtClean="0"/>
              <a:t>switches</a:t>
            </a:r>
            <a:r>
              <a:rPr lang="en-US" sz="1600" dirty="0" smtClean="0"/>
              <a:t> </a:t>
            </a:r>
            <a:r>
              <a:rPr lang="ru-RU" sz="1600" dirty="0" err="1" smtClean="0"/>
              <a:t>is</a:t>
            </a:r>
            <a:r>
              <a:rPr lang="ru-RU" sz="1600" dirty="0" smtClean="0"/>
              <a:t> </a:t>
            </a:r>
            <a:r>
              <a:rPr lang="ru-RU" sz="1600" dirty="0" err="1" smtClean="0"/>
              <a:t>being</a:t>
            </a:r>
            <a:r>
              <a:rPr lang="en-US" sz="1600" dirty="0" smtClean="0"/>
              <a:t> developed.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3545" y="3592455"/>
            <a:ext cx="4124326" cy="2382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Номер слайда 3"/>
          <p:cNvSpPr txBox="1">
            <a:spLocks/>
          </p:cNvSpPr>
          <p:nvPr/>
        </p:nvSpPr>
        <p:spPr bwMode="auto">
          <a:xfrm>
            <a:off x="395536" y="6332538"/>
            <a:ext cx="2133600" cy="39107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20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NICA MAC 2020</a:t>
            </a:r>
            <a:endParaRPr lang="ru-RU" sz="2000" b="1" i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1027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ext Box 2"/>
          <p:cNvSpPr txBox="1">
            <a:spLocks noChangeArrowheads="1"/>
          </p:cNvSpPr>
          <p:nvPr/>
        </p:nvSpPr>
        <p:spPr bwMode="auto">
          <a:xfrm>
            <a:off x="381000" y="107950"/>
            <a:ext cx="8534400" cy="461963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>
                <a:solidFill>
                  <a:srgbClr val="0000FF"/>
                </a:solidFill>
                <a:latin typeface="Times New Roman" pitchFamily="18" charset="0"/>
              </a:rPr>
              <a:t>Collider injection system</a:t>
            </a:r>
          </a:p>
        </p:txBody>
      </p:sp>
      <p:sp>
        <p:nvSpPr>
          <p:cNvPr id="79875" name="Rectangle 47"/>
          <p:cNvSpPr>
            <a:spLocks noChangeArrowheads="1"/>
          </p:cNvSpPr>
          <p:nvPr/>
        </p:nvSpPr>
        <p:spPr bwMode="auto">
          <a:xfrm>
            <a:off x="608013" y="620688"/>
            <a:ext cx="80803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b="1" u="sng" dirty="0" smtClean="0"/>
              <a:t>Kicker </a:t>
            </a:r>
            <a:endParaRPr lang="ru-RU" b="1" u="sng" dirty="0"/>
          </a:p>
        </p:txBody>
      </p:sp>
      <p:sp>
        <p:nvSpPr>
          <p:cNvPr id="11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245225"/>
            <a:ext cx="2133600" cy="47625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/>
            <a:fld id="{6D7CF845-5761-4C97-9EFD-DBCEECA976EC}" type="slidenum">
              <a:rPr lang="ru-RU" sz="1400" smtClean="0">
                <a:solidFill>
                  <a:schemeClr val="tx1"/>
                </a:solidFill>
                <a:latin typeface="Arial" charset="0"/>
              </a:rPr>
              <a:pPr algn="r"/>
              <a:t>11</a:t>
            </a:fld>
            <a:endParaRPr lang="ru-RU" sz="1400" dirty="0" smtClean="0">
              <a:solidFill>
                <a:schemeClr val="tx1"/>
              </a:solidFill>
              <a:latin typeface="Arial" charset="0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5581306"/>
              </p:ext>
            </p:extLst>
          </p:nvPr>
        </p:nvGraphicFramePr>
        <p:xfrm>
          <a:off x="381000" y="1052736"/>
          <a:ext cx="4267200" cy="2366524"/>
        </p:xfrm>
        <a:graphic>
          <a:graphicData uri="http://schemas.openxmlformats.org/drawingml/2006/table">
            <a:tbl>
              <a:tblPr firstCol="1" bandRow="1">
                <a:tableStyleId>{5C22544A-7EE6-4342-B048-85BDC9FD1C3A}</a:tableStyleId>
              </a:tblPr>
              <a:tblGrid>
                <a:gridCol w="3182888"/>
                <a:gridCol w="1084312"/>
              </a:tblGrid>
              <a:tr h="34626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Length, m</a:t>
                      </a:r>
                      <a:endParaRPr lang="ru-RU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effectLst/>
                        </a:rPr>
                        <a:t>4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34626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Max</a:t>
                      </a:r>
                      <a:r>
                        <a:rPr lang="en-US" sz="1400" baseline="0" dirty="0" smtClean="0">
                          <a:effectLst/>
                        </a:rPr>
                        <a:t> magnetic field, T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effectLst/>
                        </a:rPr>
                        <a:t>0</a:t>
                      </a:r>
                      <a:r>
                        <a:rPr lang="en-US" sz="1400" kern="1200" dirty="0" smtClean="0">
                          <a:effectLst/>
                        </a:rPr>
                        <a:t>.1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34626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effectLst/>
                        </a:rPr>
                        <a:t>Pulse</a:t>
                      </a:r>
                      <a:r>
                        <a:rPr lang="en-US" sz="1400" kern="1200" baseline="0" dirty="0" smtClean="0">
                          <a:effectLst/>
                        </a:rPr>
                        <a:t> duration, ns: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effectLst/>
                        </a:rPr>
                        <a:t>      rise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effectLst/>
                        </a:rPr>
                        <a:t>      plateau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fall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kern="12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 baseline="0" dirty="0" smtClean="0">
                          <a:effectLst/>
                        </a:rPr>
                        <a:t>20</a:t>
                      </a:r>
                      <a:r>
                        <a:rPr lang="en-US" sz="1400" kern="1200" dirty="0" smtClean="0">
                          <a:effectLst/>
                        </a:rPr>
                        <a:t>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effectLst/>
                        </a:rPr>
                        <a:t>200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200</a:t>
                      </a:r>
                    </a:p>
                  </a:txBody>
                  <a:tcPr marL="68580" marR="68580" marT="0" marB="0"/>
                </a:tc>
              </a:tr>
              <a:tr h="34626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After-kick amplitude, plateau</a:t>
                      </a:r>
                      <a:r>
                        <a:rPr lang="en-US" sz="1400" b="1" kern="1200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level</a:t>
                      </a:r>
                      <a:endParaRPr lang="en-US" sz="14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≤1.5%</a:t>
                      </a:r>
                    </a:p>
                  </a:txBody>
                  <a:tcPr marL="68580" marR="68580" marT="0" marB="0"/>
                </a:tc>
              </a:tr>
              <a:tr h="34626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After-kick duration, ns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≤160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3" name="Text Box 45"/>
          <p:cNvSpPr txBox="1">
            <a:spLocks noChangeArrowheads="1"/>
          </p:cNvSpPr>
          <p:nvPr/>
        </p:nvSpPr>
        <p:spPr bwMode="auto">
          <a:xfrm>
            <a:off x="4788024" y="1104606"/>
            <a:ext cx="4127376" cy="156966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 smtClean="0"/>
              <a:t>Concept of the kicker and its power supplies is develop</a:t>
            </a:r>
            <a:r>
              <a:rPr lang="ru-RU" sz="1600" dirty="0" err="1" smtClean="0"/>
              <a:t>ed</a:t>
            </a:r>
            <a:r>
              <a:rPr lang="en-US" sz="1600" dirty="0" smtClean="0"/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 smtClean="0"/>
              <a:t>Concept of measures against after-kicks </a:t>
            </a:r>
            <a:r>
              <a:rPr lang="ru-RU" sz="1600" dirty="0" err="1" smtClean="0"/>
              <a:t>is</a:t>
            </a:r>
            <a:r>
              <a:rPr lang="en-US" sz="1600" dirty="0" smtClean="0"/>
              <a:t> developed.</a:t>
            </a:r>
            <a:endParaRPr lang="ru-RU" sz="16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/>
              <a:t>Effects of after-kicks to the stack are estimated.</a:t>
            </a:r>
            <a:endParaRPr lang="en-US" sz="1600" dirty="0" smtClean="0"/>
          </a:p>
        </p:txBody>
      </p:sp>
      <p:pic>
        <p:nvPicPr>
          <p:cNvPr id="15" name="Рисунок 1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8267"/>
          <a:stretch>
            <a:fillRect/>
          </a:stretch>
        </p:blipFill>
        <p:spPr bwMode="auto">
          <a:xfrm>
            <a:off x="395536" y="3896642"/>
            <a:ext cx="3529013" cy="205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lum bright="-40000" contrast="-40000"/>
          </a:blip>
          <a:srcRect/>
          <a:stretch>
            <a:fillRect/>
          </a:stretch>
        </p:blipFill>
        <p:spPr bwMode="auto">
          <a:xfrm>
            <a:off x="4594606" y="3284984"/>
            <a:ext cx="4513898" cy="3119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Номер слайда 3"/>
          <p:cNvSpPr txBox="1">
            <a:spLocks/>
          </p:cNvSpPr>
          <p:nvPr/>
        </p:nvSpPr>
        <p:spPr bwMode="auto">
          <a:xfrm>
            <a:off x="395536" y="6332538"/>
            <a:ext cx="2133600" cy="39107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20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NICA MAC 2020</a:t>
            </a:r>
            <a:endParaRPr lang="ru-RU" sz="2000" b="1" i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4326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ext Box 2"/>
          <p:cNvSpPr txBox="1">
            <a:spLocks noChangeArrowheads="1"/>
          </p:cNvSpPr>
          <p:nvPr/>
        </p:nvSpPr>
        <p:spPr bwMode="auto">
          <a:xfrm>
            <a:off x="381000" y="107950"/>
            <a:ext cx="8534400" cy="461963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>
                <a:solidFill>
                  <a:srgbClr val="0000FF"/>
                </a:solidFill>
                <a:latin typeface="Times New Roman" pitchFamily="18" charset="0"/>
              </a:rPr>
              <a:t>Collider injection system</a:t>
            </a:r>
          </a:p>
        </p:txBody>
      </p:sp>
      <p:sp>
        <p:nvSpPr>
          <p:cNvPr id="79875" name="Rectangle 47"/>
          <p:cNvSpPr>
            <a:spLocks noChangeArrowheads="1"/>
          </p:cNvSpPr>
          <p:nvPr/>
        </p:nvSpPr>
        <p:spPr bwMode="auto">
          <a:xfrm>
            <a:off x="608013" y="620688"/>
            <a:ext cx="80803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b="1" u="sng" dirty="0" smtClean="0"/>
              <a:t>Kicker </a:t>
            </a:r>
            <a:r>
              <a:rPr lang="ru-RU" b="1" u="sng" dirty="0" err="1" smtClean="0"/>
              <a:t>of</a:t>
            </a:r>
            <a:r>
              <a:rPr lang="ru-RU" b="1" u="sng" dirty="0" smtClean="0"/>
              <a:t> </a:t>
            </a:r>
            <a:r>
              <a:rPr lang="ru-RU" b="1" u="sng" dirty="0" err="1" smtClean="0"/>
              <a:t>beam</a:t>
            </a:r>
            <a:r>
              <a:rPr lang="ru-RU" b="1" u="sng" dirty="0" smtClean="0"/>
              <a:t> </a:t>
            </a:r>
            <a:r>
              <a:rPr lang="ru-RU" b="1" u="sng" dirty="0" err="1" smtClean="0"/>
              <a:t>extraction</a:t>
            </a:r>
            <a:r>
              <a:rPr lang="ru-RU" b="1" u="sng" dirty="0" smtClean="0"/>
              <a:t> </a:t>
            </a:r>
            <a:r>
              <a:rPr lang="ru-RU" b="1" u="sng" dirty="0" err="1" smtClean="0"/>
              <a:t>system</a:t>
            </a:r>
            <a:r>
              <a:rPr lang="ru-RU" b="1" u="sng" dirty="0" smtClean="0"/>
              <a:t> </a:t>
            </a:r>
            <a:r>
              <a:rPr lang="ru-RU" b="1" u="sng" dirty="0" err="1" smtClean="0"/>
              <a:t>of</a:t>
            </a:r>
            <a:r>
              <a:rPr lang="ru-RU" b="1" u="sng" dirty="0" smtClean="0"/>
              <a:t> </a:t>
            </a:r>
            <a:r>
              <a:rPr lang="ru-RU" b="1" u="sng" dirty="0" err="1" smtClean="0"/>
              <a:t>Booster</a:t>
            </a:r>
            <a:endParaRPr lang="ru-RU" b="1" u="sng" dirty="0"/>
          </a:p>
        </p:txBody>
      </p:sp>
      <p:sp>
        <p:nvSpPr>
          <p:cNvPr id="11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245225"/>
            <a:ext cx="2133600" cy="47625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/>
            <a:fld id="{6D7CF845-5761-4C97-9EFD-DBCEECA976EC}" type="slidenum">
              <a:rPr lang="ru-RU" sz="1400" smtClean="0">
                <a:solidFill>
                  <a:schemeClr val="tx1"/>
                </a:solidFill>
                <a:latin typeface="Arial" charset="0"/>
              </a:rPr>
              <a:pPr algn="r"/>
              <a:t>12</a:t>
            </a:fld>
            <a:endParaRPr lang="ru-RU" sz="1400" dirty="0" smtClean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9" name="Номер слайда 3"/>
          <p:cNvSpPr txBox="1">
            <a:spLocks/>
          </p:cNvSpPr>
          <p:nvPr/>
        </p:nvSpPr>
        <p:spPr bwMode="auto">
          <a:xfrm>
            <a:off x="395536" y="6332538"/>
            <a:ext cx="2133600" cy="39107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20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NICA MAC 2020</a:t>
            </a:r>
            <a:endParaRPr lang="ru-RU" sz="2000" b="1" i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2996207" y="5898758"/>
            <a:ext cx="3303986" cy="33855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>
            <a:lvl1pPr indent="36036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indent="0" algn="ctr" eaLnBrk="1" hangingPunct="1">
              <a:defRPr/>
            </a:pPr>
            <a:r>
              <a:rPr lang="en-US" sz="1400" dirty="0" smtClean="0">
                <a:latin typeface="+mn-lt"/>
              </a:rPr>
              <a:t>Manufactured by </a:t>
            </a:r>
            <a:r>
              <a:rPr lang="ru-RU" sz="1400" dirty="0" smtClean="0">
                <a:latin typeface="+mn-lt"/>
              </a:rPr>
              <a:t>BINP</a:t>
            </a:r>
            <a:r>
              <a:rPr lang="en-US" sz="1600" b="1" dirty="0" smtClean="0">
                <a:latin typeface="+mn-lt"/>
              </a:rPr>
              <a:t> </a:t>
            </a:r>
            <a:endParaRPr lang="en-US" sz="1400" dirty="0" smtClean="0">
              <a:latin typeface="+mn-lt"/>
            </a:endParaRPr>
          </a:p>
        </p:txBody>
      </p:sp>
      <p:pic>
        <p:nvPicPr>
          <p:cNvPr id="16" name="Рисунок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648" y="1145736"/>
            <a:ext cx="3391048" cy="4523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6583" y="1471994"/>
            <a:ext cx="5106201" cy="387115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373571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ext Box 2"/>
          <p:cNvSpPr txBox="1">
            <a:spLocks noChangeArrowheads="1"/>
          </p:cNvSpPr>
          <p:nvPr/>
        </p:nvSpPr>
        <p:spPr bwMode="auto">
          <a:xfrm>
            <a:off x="381000" y="107950"/>
            <a:ext cx="8534400" cy="461963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>
                <a:solidFill>
                  <a:srgbClr val="0000FF"/>
                </a:solidFill>
                <a:latin typeface="Times New Roman" pitchFamily="18" charset="0"/>
              </a:rPr>
              <a:t>Collider injection system</a:t>
            </a:r>
          </a:p>
        </p:txBody>
      </p:sp>
      <p:sp>
        <p:nvSpPr>
          <p:cNvPr id="79875" name="Rectangle 47"/>
          <p:cNvSpPr>
            <a:spLocks noChangeArrowheads="1"/>
          </p:cNvSpPr>
          <p:nvPr/>
        </p:nvSpPr>
        <p:spPr bwMode="auto">
          <a:xfrm>
            <a:off x="608013" y="620688"/>
            <a:ext cx="80803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b="1" u="sng" dirty="0" smtClean="0"/>
              <a:t>Kicker</a:t>
            </a:r>
            <a:r>
              <a:rPr lang="ru-RU" b="1" u="sng" dirty="0" smtClean="0"/>
              <a:t> </a:t>
            </a:r>
            <a:r>
              <a:rPr lang="ru-RU" b="1" u="sng" dirty="0" err="1" smtClean="0"/>
              <a:t>after-pulses</a:t>
            </a:r>
            <a:r>
              <a:rPr lang="en-US" b="1" u="sng" dirty="0" smtClean="0"/>
              <a:t> </a:t>
            </a:r>
            <a:endParaRPr lang="ru-RU" b="1" u="sng" dirty="0"/>
          </a:p>
        </p:txBody>
      </p:sp>
      <p:sp>
        <p:nvSpPr>
          <p:cNvPr id="11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245225"/>
            <a:ext cx="2133600" cy="47625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/>
            <a:fld id="{6D7CF845-5761-4C97-9EFD-DBCEECA976EC}" type="slidenum">
              <a:rPr lang="ru-RU" sz="1400" smtClean="0">
                <a:solidFill>
                  <a:schemeClr val="tx1"/>
                </a:solidFill>
                <a:latin typeface="Arial" charset="0"/>
              </a:rPr>
              <a:pPr algn="r"/>
              <a:t>13</a:t>
            </a:fld>
            <a:endParaRPr lang="ru-RU" sz="1400" dirty="0" smtClean="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lum bright="-40000" contrast="-40000"/>
          </a:blip>
          <a:srcRect/>
          <a:stretch>
            <a:fillRect/>
          </a:stretch>
        </p:blipFill>
        <p:spPr bwMode="auto">
          <a:xfrm>
            <a:off x="5508104" y="1101526"/>
            <a:ext cx="3627240" cy="2506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lum bright="-40000" contrast="40000"/>
          </a:blip>
          <a:srcRect/>
          <a:stretch>
            <a:fillRect/>
          </a:stretch>
        </p:blipFill>
        <p:spPr bwMode="auto">
          <a:xfrm>
            <a:off x="35496" y="980728"/>
            <a:ext cx="4815375" cy="2489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Стрелка вправо 1"/>
          <p:cNvSpPr/>
          <p:nvPr/>
        </p:nvSpPr>
        <p:spPr>
          <a:xfrm>
            <a:off x="4747878" y="1944128"/>
            <a:ext cx="904242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Rectangle 47"/>
          <p:cNvSpPr>
            <a:spLocks noChangeArrowheads="1"/>
          </p:cNvSpPr>
          <p:nvPr/>
        </p:nvSpPr>
        <p:spPr bwMode="auto">
          <a:xfrm>
            <a:off x="597912" y="3724600"/>
            <a:ext cx="80803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b="1" u="sng" dirty="0" err="1" smtClean="0"/>
              <a:t>Suppression</a:t>
            </a:r>
            <a:r>
              <a:rPr lang="ru-RU" b="1" u="sng" dirty="0" smtClean="0"/>
              <a:t> </a:t>
            </a:r>
            <a:r>
              <a:rPr lang="ru-RU" b="1" u="sng" dirty="0" err="1" smtClean="0"/>
              <a:t>of</a:t>
            </a:r>
            <a:r>
              <a:rPr lang="ru-RU" b="1" u="sng" dirty="0" smtClean="0"/>
              <a:t> </a:t>
            </a:r>
            <a:r>
              <a:rPr lang="ru-RU" b="1" u="sng" dirty="0" err="1" smtClean="0"/>
              <a:t>after-pulses</a:t>
            </a:r>
            <a:r>
              <a:rPr lang="ru-RU" b="1" u="sng" dirty="0" smtClean="0"/>
              <a:t> </a:t>
            </a:r>
            <a:r>
              <a:rPr lang="ru-RU" b="1" u="sng" dirty="0" err="1" smtClean="0"/>
              <a:t>by</a:t>
            </a:r>
            <a:r>
              <a:rPr lang="ru-RU" b="1" u="sng" dirty="0" smtClean="0"/>
              <a:t> </a:t>
            </a:r>
            <a:r>
              <a:rPr lang="ru-RU" b="1" u="sng" dirty="0" err="1" smtClean="0"/>
              <a:t>damping</a:t>
            </a:r>
            <a:r>
              <a:rPr lang="ru-RU" b="1" u="sng" dirty="0" smtClean="0"/>
              <a:t> </a:t>
            </a:r>
            <a:r>
              <a:rPr lang="ru-RU" b="1" u="sng" dirty="0" err="1" smtClean="0"/>
              <a:t>circuit</a:t>
            </a:r>
            <a:r>
              <a:rPr lang="en-US" b="1" u="sng" dirty="0" smtClean="0"/>
              <a:t> </a:t>
            </a:r>
            <a:endParaRPr lang="ru-RU" b="1" u="sng" dirty="0"/>
          </a:p>
        </p:txBody>
      </p:sp>
      <p:pic>
        <p:nvPicPr>
          <p:cNvPr id="16" name="Рисунок 15"/>
          <p:cNvPicPr/>
          <p:nvPr/>
        </p:nvPicPr>
        <p:blipFill>
          <a:blip r:embed="rId4" cstate="print">
            <a:lum bright="-100000" contrast="100000"/>
          </a:blip>
          <a:srcRect/>
          <a:stretch>
            <a:fillRect/>
          </a:stretch>
        </p:blipFill>
        <p:spPr bwMode="auto">
          <a:xfrm>
            <a:off x="1475654" y="4076739"/>
            <a:ext cx="6480722" cy="2644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Номер слайда 3"/>
          <p:cNvSpPr txBox="1">
            <a:spLocks/>
          </p:cNvSpPr>
          <p:nvPr/>
        </p:nvSpPr>
        <p:spPr bwMode="auto">
          <a:xfrm>
            <a:off x="395536" y="6332538"/>
            <a:ext cx="2133600" cy="39107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20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NICA MAC 2020</a:t>
            </a:r>
            <a:endParaRPr lang="ru-RU" sz="2000" b="1" i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3714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ext Box 2"/>
          <p:cNvSpPr txBox="1">
            <a:spLocks noChangeArrowheads="1"/>
          </p:cNvSpPr>
          <p:nvPr/>
        </p:nvSpPr>
        <p:spPr bwMode="auto">
          <a:xfrm>
            <a:off x="381000" y="107950"/>
            <a:ext cx="8534400" cy="461963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>
                <a:solidFill>
                  <a:srgbClr val="0000FF"/>
                </a:solidFill>
                <a:latin typeface="Times New Roman" pitchFamily="18" charset="0"/>
              </a:rPr>
              <a:t>Collider injection system</a:t>
            </a:r>
          </a:p>
        </p:txBody>
      </p:sp>
      <p:sp>
        <p:nvSpPr>
          <p:cNvPr id="79875" name="Rectangle 47"/>
          <p:cNvSpPr>
            <a:spLocks noChangeArrowheads="1"/>
          </p:cNvSpPr>
          <p:nvPr/>
        </p:nvSpPr>
        <p:spPr bwMode="auto">
          <a:xfrm>
            <a:off x="608013" y="620688"/>
            <a:ext cx="80803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b="1" u="sng" dirty="0" smtClean="0"/>
              <a:t>Kicker</a:t>
            </a:r>
            <a:r>
              <a:rPr lang="ru-RU" b="1" u="sng" dirty="0" smtClean="0"/>
              <a:t> </a:t>
            </a:r>
            <a:r>
              <a:rPr lang="ru-RU" b="1" u="sng" dirty="0" err="1" smtClean="0"/>
              <a:t>subsystem</a:t>
            </a:r>
            <a:r>
              <a:rPr lang="en-US" b="1" u="sng" dirty="0" smtClean="0"/>
              <a:t> </a:t>
            </a:r>
            <a:endParaRPr lang="ru-RU" b="1" u="sng" dirty="0"/>
          </a:p>
        </p:txBody>
      </p:sp>
      <p:sp>
        <p:nvSpPr>
          <p:cNvPr id="11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245225"/>
            <a:ext cx="2133600" cy="47625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/>
            <a:fld id="{6D7CF845-5761-4C97-9EFD-DBCEECA976EC}" type="slidenum">
              <a:rPr lang="ru-RU" sz="1400" smtClean="0">
                <a:solidFill>
                  <a:schemeClr val="tx1"/>
                </a:solidFill>
                <a:latin typeface="Arial" charset="0"/>
              </a:rPr>
              <a:pPr algn="r"/>
              <a:t>14</a:t>
            </a:fld>
            <a:endParaRPr lang="ru-RU" sz="1400" dirty="0" smtClean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9" name="Text Box 45"/>
          <p:cNvSpPr txBox="1">
            <a:spLocks noChangeArrowheads="1"/>
          </p:cNvSpPr>
          <p:nvPr/>
        </p:nvSpPr>
        <p:spPr bwMode="auto">
          <a:xfrm>
            <a:off x="381000" y="1052736"/>
            <a:ext cx="8534400" cy="156966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dirty="0" err="1" smtClean="0">
                <a:solidFill>
                  <a:srgbClr val="FF0000"/>
                </a:solidFill>
              </a:rPr>
              <a:t>Disadvantages</a:t>
            </a:r>
            <a:endParaRPr lang="ru-RU" sz="1600" b="1" dirty="0" smtClean="0">
              <a:solidFill>
                <a:srgbClr val="FF0000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6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b="1" dirty="0" err="1">
                <a:solidFill>
                  <a:srgbClr val="FF0000"/>
                </a:solidFill>
              </a:rPr>
              <a:t>Power</a:t>
            </a:r>
            <a:r>
              <a:rPr lang="ru-RU" sz="1600" b="1" dirty="0">
                <a:solidFill>
                  <a:srgbClr val="FF0000"/>
                </a:solidFill>
              </a:rPr>
              <a:t> </a:t>
            </a:r>
            <a:r>
              <a:rPr lang="ru-RU" sz="1600" b="1" dirty="0" err="1">
                <a:solidFill>
                  <a:srgbClr val="FF0000"/>
                </a:solidFill>
              </a:rPr>
              <a:t>supplies</a:t>
            </a:r>
            <a:r>
              <a:rPr lang="ru-RU" sz="1600" b="1" dirty="0">
                <a:solidFill>
                  <a:srgbClr val="FF0000"/>
                </a:solidFill>
              </a:rPr>
              <a:t> </a:t>
            </a:r>
            <a:r>
              <a:rPr lang="ru-RU" sz="1600" b="1" dirty="0" err="1">
                <a:solidFill>
                  <a:srgbClr val="FF0000"/>
                </a:solidFill>
              </a:rPr>
              <a:t>have</a:t>
            </a:r>
            <a:r>
              <a:rPr lang="ru-RU" sz="1600" b="1" dirty="0">
                <a:solidFill>
                  <a:srgbClr val="FF0000"/>
                </a:solidFill>
              </a:rPr>
              <a:t> </a:t>
            </a:r>
            <a:r>
              <a:rPr lang="en-US" sz="1600" b="1" dirty="0">
                <a:solidFill>
                  <a:srgbClr val="FF0000"/>
                </a:solidFill>
              </a:rPr>
              <a:t>a </a:t>
            </a:r>
            <a:r>
              <a:rPr lang="ru-RU" sz="1600" b="1" dirty="0" err="1">
                <a:solidFill>
                  <a:srgbClr val="FF0000"/>
                </a:solidFill>
              </a:rPr>
              <a:t>complicated</a:t>
            </a:r>
            <a:r>
              <a:rPr lang="ru-RU" sz="1600" b="1" dirty="0">
                <a:solidFill>
                  <a:srgbClr val="FF0000"/>
                </a:solidFill>
              </a:rPr>
              <a:t> </a:t>
            </a:r>
            <a:r>
              <a:rPr lang="ru-RU" sz="1600" b="1" dirty="0" err="1">
                <a:solidFill>
                  <a:srgbClr val="FF0000"/>
                </a:solidFill>
              </a:rPr>
              <a:t>circuit</a:t>
            </a:r>
            <a:r>
              <a:rPr lang="ru-RU" sz="1600" b="1" dirty="0">
                <a:solidFill>
                  <a:srgbClr val="FF0000"/>
                </a:solidFill>
              </a:rPr>
              <a:t> </a:t>
            </a:r>
            <a:r>
              <a:rPr lang="ru-RU" sz="1600" b="1" dirty="0" err="1">
                <a:solidFill>
                  <a:srgbClr val="FF0000"/>
                </a:solidFill>
              </a:rPr>
              <a:t>scheme</a:t>
            </a:r>
            <a:r>
              <a:rPr lang="ru-RU" sz="1600" b="1" dirty="0">
                <a:solidFill>
                  <a:srgbClr val="FF0000"/>
                </a:solidFill>
              </a:rPr>
              <a:t>. </a:t>
            </a:r>
            <a:endParaRPr lang="en-US" sz="1600" b="1" dirty="0" smtClean="0">
              <a:solidFill>
                <a:srgbClr val="FF0000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b="1" dirty="0" err="1" smtClean="0">
                <a:solidFill>
                  <a:srgbClr val="FF0000"/>
                </a:solidFill>
              </a:rPr>
              <a:t>High</a:t>
            </a:r>
            <a:r>
              <a:rPr lang="ru-RU" sz="1600" b="1" dirty="0" smtClean="0">
                <a:solidFill>
                  <a:srgbClr val="FF0000"/>
                </a:solidFill>
              </a:rPr>
              <a:t> </a:t>
            </a:r>
            <a:r>
              <a:rPr lang="ru-RU" sz="1600" b="1" dirty="0" err="1" smtClean="0">
                <a:solidFill>
                  <a:srgbClr val="FF0000"/>
                </a:solidFill>
              </a:rPr>
              <a:t>voltage</a:t>
            </a:r>
            <a:r>
              <a:rPr lang="ru-RU" sz="1600" b="1" dirty="0" smtClean="0">
                <a:solidFill>
                  <a:srgbClr val="FF0000"/>
                </a:solidFill>
              </a:rPr>
              <a:t> </a:t>
            </a:r>
            <a:r>
              <a:rPr lang="ru-RU" sz="1600" b="1" dirty="0" err="1" smtClean="0">
                <a:solidFill>
                  <a:srgbClr val="FF0000"/>
                </a:solidFill>
              </a:rPr>
              <a:t>on</a:t>
            </a:r>
            <a:r>
              <a:rPr lang="ru-RU" sz="1600" b="1" dirty="0" smtClean="0">
                <a:solidFill>
                  <a:srgbClr val="FF0000"/>
                </a:solidFill>
              </a:rPr>
              <a:t> </a:t>
            </a:r>
            <a:r>
              <a:rPr lang="ru-RU" sz="1600" b="1" dirty="0" err="1" smtClean="0">
                <a:solidFill>
                  <a:srgbClr val="FF0000"/>
                </a:solidFill>
              </a:rPr>
              <a:t>capacitors</a:t>
            </a:r>
            <a:r>
              <a:rPr lang="en-US" sz="1600" b="1" dirty="0" smtClean="0">
                <a:solidFill>
                  <a:srgbClr val="FF0000"/>
                </a:solidFill>
              </a:rPr>
              <a:t> and other components</a:t>
            </a:r>
            <a:r>
              <a:rPr lang="ru-RU" sz="1600" b="1" dirty="0" smtClean="0">
                <a:solidFill>
                  <a:srgbClr val="FF0000"/>
                </a:solidFill>
              </a:rPr>
              <a:t> </a:t>
            </a:r>
            <a:r>
              <a:rPr lang="ru-RU" sz="1600" b="1" dirty="0" err="1" smtClean="0">
                <a:solidFill>
                  <a:srgbClr val="FF0000"/>
                </a:solidFill>
              </a:rPr>
              <a:t>of</a:t>
            </a:r>
            <a:r>
              <a:rPr lang="ru-RU" sz="1600" b="1" dirty="0" smtClean="0">
                <a:solidFill>
                  <a:srgbClr val="FF0000"/>
                </a:solidFill>
              </a:rPr>
              <a:t> </a:t>
            </a:r>
            <a:r>
              <a:rPr lang="ru-RU" sz="1600" b="1" dirty="0" err="1" smtClean="0">
                <a:solidFill>
                  <a:srgbClr val="FF0000"/>
                </a:solidFill>
              </a:rPr>
              <a:t>power</a:t>
            </a:r>
            <a:r>
              <a:rPr lang="ru-RU" sz="1600" b="1" dirty="0" smtClean="0">
                <a:solidFill>
                  <a:srgbClr val="FF0000"/>
                </a:solidFill>
              </a:rPr>
              <a:t> </a:t>
            </a:r>
            <a:r>
              <a:rPr lang="ru-RU" sz="1600" b="1" dirty="0" err="1" smtClean="0">
                <a:solidFill>
                  <a:srgbClr val="FF0000"/>
                </a:solidFill>
              </a:rPr>
              <a:t>supplies</a:t>
            </a:r>
            <a:r>
              <a:rPr lang="ru-RU" sz="1600" b="1" dirty="0" smtClean="0">
                <a:solidFill>
                  <a:srgbClr val="FF0000"/>
                </a:solidFill>
              </a:rPr>
              <a:t> (</a:t>
            </a:r>
            <a:r>
              <a:rPr lang="ru-RU" sz="1600" b="1" dirty="0" err="1" smtClean="0">
                <a:solidFill>
                  <a:srgbClr val="FF0000"/>
                </a:solidFill>
              </a:rPr>
              <a:t>up</a:t>
            </a:r>
            <a:r>
              <a:rPr lang="ru-RU" sz="1600" b="1" dirty="0" smtClean="0">
                <a:solidFill>
                  <a:srgbClr val="FF0000"/>
                </a:solidFill>
              </a:rPr>
              <a:t> </a:t>
            </a:r>
            <a:r>
              <a:rPr lang="ru-RU" sz="1600" b="1" dirty="0" err="1" smtClean="0">
                <a:solidFill>
                  <a:srgbClr val="FF0000"/>
                </a:solidFill>
              </a:rPr>
              <a:t>to</a:t>
            </a:r>
            <a:r>
              <a:rPr lang="ru-RU" sz="1600" b="1" dirty="0" smtClean="0">
                <a:solidFill>
                  <a:srgbClr val="FF0000"/>
                </a:solidFill>
              </a:rPr>
              <a:t> 60 </a:t>
            </a:r>
            <a:r>
              <a:rPr lang="ru-RU" sz="1600" b="1" dirty="0" err="1" smtClean="0">
                <a:solidFill>
                  <a:srgbClr val="FF0000"/>
                </a:solidFill>
              </a:rPr>
              <a:t>kV</a:t>
            </a:r>
            <a:r>
              <a:rPr lang="ru-RU" sz="1600" b="1" dirty="0" smtClean="0">
                <a:solidFill>
                  <a:srgbClr val="FF0000"/>
                </a:solidFill>
              </a:rPr>
              <a:t>).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b="1" dirty="0" err="1" smtClean="0">
                <a:solidFill>
                  <a:srgbClr val="FF0000"/>
                </a:solidFill>
              </a:rPr>
              <a:t>Many</a:t>
            </a:r>
            <a:r>
              <a:rPr lang="ru-RU" sz="1600" b="1" dirty="0" smtClean="0">
                <a:solidFill>
                  <a:srgbClr val="FF0000"/>
                </a:solidFill>
              </a:rPr>
              <a:t> </a:t>
            </a:r>
            <a:r>
              <a:rPr lang="ru-RU" sz="1600" b="1" dirty="0" err="1" smtClean="0">
                <a:solidFill>
                  <a:srgbClr val="FF0000"/>
                </a:solidFill>
              </a:rPr>
              <a:t>power</a:t>
            </a:r>
            <a:r>
              <a:rPr lang="ru-RU" sz="1600" b="1" dirty="0" smtClean="0">
                <a:solidFill>
                  <a:srgbClr val="FF0000"/>
                </a:solidFill>
              </a:rPr>
              <a:t> </a:t>
            </a:r>
            <a:r>
              <a:rPr lang="ru-RU" sz="1600" b="1" dirty="0" err="1" smtClean="0">
                <a:solidFill>
                  <a:srgbClr val="FF0000"/>
                </a:solidFill>
              </a:rPr>
              <a:t>supplies</a:t>
            </a:r>
            <a:r>
              <a:rPr lang="ru-RU" sz="1600" b="1" dirty="0" smtClean="0">
                <a:solidFill>
                  <a:srgbClr val="FF0000"/>
                </a:solidFill>
              </a:rPr>
              <a:t> (8 PS </a:t>
            </a:r>
            <a:r>
              <a:rPr lang="ru-RU" sz="1600" b="1" dirty="0" err="1" smtClean="0">
                <a:solidFill>
                  <a:srgbClr val="FF0000"/>
                </a:solidFill>
              </a:rPr>
              <a:t>per</a:t>
            </a:r>
            <a:r>
              <a:rPr lang="ru-RU" sz="1600" b="1" dirty="0" smtClean="0">
                <a:solidFill>
                  <a:srgbClr val="FF0000"/>
                </a:solidFill>
              </a:rPr>
              <a:t> a </a:t>
            </a:r>
            <a:r>
              <a:rPr lang="ru-RU" sz="1600" b="1" dirty="0" err="1" smtClean="0">
                <a:solidFill>
                  <a:srgbClr val="FF0000"/>
                </a:solidFill>
              </a:rPr>
              <a:t>kicker</a:t>
            </a:r>
            <a:r>
              <a:rPr lang="ru-RU" sz="1600" b="1" dirty="0" smtClean="0">
                <a:solidFill>
                  <a:srgbClr val="FF0000"/>
                </a:solidFill>
              </a:rPr>
              <a:t>).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600" b="1" dirty="0" smtClean="0"/>
          </a:p>
        </p:txBody>
      </p:sp>
      <p:sp>
        <p:nvSpPr>
          <p:cNvPr id="6" name="Номер слайда 3"/>
          <p:cNvSpPr txBox="1">
            <a:spLocks/>
          </p:cNvSpPr>
          <p:nvPr/>
        </p:nvSpPr>
        <p:spPr bwMode="auto">
          <a:xfrm>
            <a:off x="395536" y="6332538"/>
            <a:ext cx="2133600" cy="39107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20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NICA MAC 2020</a:t>
            </a:r>
            <a:endParaRPr lang="ru-RU" sz="2000" b="1" i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45"/>
          <p:cNvSpPr txBox="1">
            <a:spLocks noChangeArrowheads="1"/>
          </p:cNvSpPr>
          <p:nvPr/>
        </p:nvSpPr>
        <p:spPr bwMode="auto">
          <a:xfrm>
            <a:off x="385376" y="2708920"/>
            <a:ext cx="8534400" cy="107721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/>
              <a:t>Possible alternative solutions</a:t>
            </a:r>
            <a:endParaRPr lang="ru-RU" sz="1600" b="1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600" dirty="0"/>
          </a:p>
          <a:p>
            <a:pPr marL="342900" indent="-342900" algn="just">
              <a:buFont typeface="+mj-lt"/>
              <a:buAutoNum type="arabicPeriod"/>
            </a:pPr>
            <a:r>
              <a:rPr lang="en-US" sz="1600" b="1" dirty="0" smtClean="0"/>
              <a:t>Suppression </a:t>
            </a:r>
            <a:r>
              <a:rPr lang="en-US" sz="1600" b="1" dirty="0"/>
              <a:t>of </a:t>
            </a:r>
            <a:r>
              <a:rPr lang="en-US" sz="1600" b="1" dirty="0" smtClean="0"/>
              <a:t>a kicker after-pulse influence on a beam instead of a kicker after-pulse </a:t>
            </a:r>
            <a:r>
              <a:rPr lang="en-US" sz="1600" b="1" dirty="0"/>
              <a:t>itself  → </a:t>
            </a:r>
            <a:r>
              <a:rPr lang="en-US" sz="1600" b="1" dirty="0" smtClean="0">
                <a:solidFill>
                  <a:srgbClr val="05E510"/>
                </a:solidFill>
              </a:rPr>
              <a:t>simplification of power supplies</a:t>
            </a:r>
            <a:endParaRPr lang="en-US" sz="1600" dirty="0" smtClean="0">
              <a:solidFill>
                <a:srgbClr val="05E510"/>
              </a:solidFill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 flipV="1">
            <a:off x="4000128" y="4509120"/>
            <a:ext cx="1296144" cy="87968"/>
          </a:xfrm>
          <a:prstGeom prst="straightConnector1">
            <a:avLst/>
          </a:prstGeom>
          <a:ln w="5715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Группа 14"/>
          <p:cNvGrpSpPr/>
          <p:nvPr/>
        </p:nvGrpSpPr>
        <p:grpSpPr>
          <a:xfrm>
            <a:off x="395536" y="4844955"/>
            <a:ext cx="3528392" cy="384245"/>
            <a:chOff x="395536" y="4844955"/>
            <a:chExt cx="3528392" cy="384245"/>
          </a:xfrm>
        </p:grpSpPr>
        <p:cxnSp>
          <p:nvCxnSpPr>
            <p:cNvPr id="3" name="Прямая соединительная линия 2"/>
            <p:cNvCxnSpPr/>
            <p:nvPr/>
          </p:nvCxnSpPr>
          <p:spPr>
            <a:xfrm>
              <a:off x="395536" y="5013176"/>
              <a:ext cx="792088" cy="0"/>
            </a:xfrm>
            <a:prstGeom prst="line">
              <a:avLst/>
            </a:prstGeom>
            <a:ln w="3492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flipV="1">
              <a:off x="2915816" y="4992603"/>
              <a:ext cx="1008112" cy="20573"/>
            </a:xfrm>
            <a:prstGeom prst="line">
              <a:avLst/>
            </a:prstGeom>
            <a:ln w="3492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>
              <a:off x="1907704" y="5013176"/>
              <a:ext cx="504056" cy="0"/>
            </a:xfrm>
            <a:prstGeom prst="line">
              <a:avLst/>
            </a:prstGeom>
            <a:ln w="3492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Полилиния 13"/>
            <p:cNvSpPr/>
            <p:nvPr/>
          </p:nvSpPr>
          <p:spPr>
            <a:xfrm>
              <a:off x="1173707" y="4844955"/>
              <a:ext cx="709684" cy="150126"/>
            </a:xfrm>
            <a:custGeom>
              <a:avLst/>
              <a:gdLst>
                <a:gd name="connsiteX0" fmla="*/ 0 w 709684"/>
                <a:gd name="connsiteY0" fmla="*/ 150126 h 150126"/>
                <a:gd name="connsiteX1" fmla="*/ 150126 w 709684"/>
                <a:gd name="connsiteY1" fmla="*/ 68239 h 150126"/>
                <a:gd name="connsiteX2" fmla="*/ 245660 w 709684"/>
                <a:gd name="connsiteY2" fmla="*/ 27296 h 150126"/>
                <a:gd name="connsiteX3" fmla="*/ 327547 w 709684"/>
                <a:gd name="connsiteY3" fmla="*/ 0 h 150126"/>
                <a:gd name="connsiteX4" fmla="*/ 436729 w 709684"/>
                <a:gd name="connsiteY4" fmla="*/ 27296 h 150126"/>
                <a:gd name="connsiteX5" fmla="*/ 586854 w 709684"/>
                <a:gd name="connsiteY5" fmla="*/ 81887 h 150126"/>
                <a:gd name="connsiteX6" fmla="*/ 709684 w 709684"/>
                <a:gd name="connsiteY6" fmla="*/ 150126 h 150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09684" h="150126">
                  <a:moveTo>
                    <a:pt x="0" y="150126"/>
                  </a:moveTo>
                  <a:cubicBezTo>
                    <a:pt x="54591" y="119418"/>
                    <a:pt x="109183" y="88711"/>
                    <a:pt x="150126" y="68239"/>
                  </a:cubicBezTo>
                  <a:cubicBezTo>
                    <a:pt x="191069" y="47767"/>
                    <a:pt x="216090" y="38669"/>
                    <a:pt x="245660" y="27296"/>
                  </a:cubicBezTo>
                  <a:cubicBezTo>
                    <a:pt x="275230" y="15923"/>
                    <a:pt x="295702" y="0"/>
                    <a:pt x="327547" y="0"/>
                  </a:cubicBezTo>
                  <a:cubicBezTo>
                    <a:pt x="359392" y="0"/>
                    <a:pt x="393511" y="13648"/>
                    <a:pt x="436729" y="27296"/>
                  </a:cubicBezTo>
                  <a:cubicBezTo>
                    <a:pt x="479947" y="40944"/>
                    <a:pt x="541361" y="61415"/>
                    <a:pt x="586854" y="81887"/>
                  </a:cubicBezTo>
                  <a:cubicBezTo>
                    <a:pt x="632347" y="102359"/>
                    <a:pt x="671015" y="126242"/>
                    <a:pt x="709684" y="150126"/>
                  </a:cubicBezTo>
                </a:path>
              </a:pathLst>
            </a:custGeom>
            <a:noFill/>
            <a:ln w="381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Полилиния 16"/>
            <p:cNvSpPr/>
            <p:nvPr/>
          </p:nvSpPr>
          <p:spPr>
            <a:xfrm rot="10800000">
              <a:off x="2411761" y="5013176"/>
              <a:ext cx="504055" cy="216024"/>
            </a:xfrm>
            <a:custGeom>
              <a:avLst/>
              <a:gdLst>
                <a:gd name="connsiteX0" fmla="*/ 0 w 709684"/>
                <a:gd name="connsiteY0" fmla="*/ 150126 h 150126"/>
                <a:gd name="connsiteX1" fmla="*/ 150126 w 709684"/>
                <a:gd name="connsiteY1" fmla="*/ 68239 h 150126"/>
                <a:gd name="connsiteX2" fmla="*/ 245660 w 709684"/>
                <a:gd name="connsiteY2" fmla="*/ 27296 h 150126"/>
                <a:gd name="connsiteX3" fmla="*/ 327547 w 709684"/>
                <a:gd name="connsiteY3" fmla="*/ 0 h 150126"/>
                <a:gd name="connsiteX4" fmla="*/ 436729 w 709684"/>
                <a:gd name="connsiteY4" fmla="*/ 27296 h 150126"/>
                <a:gd name="connsiteX5" fmla="*/ 586854 w 709684"/>
                <a:gd name="connsiteY5" fmla="*/ 81887 h 150126"/>
                <a:gd name="connsiteX6" fmla="*/ 709684 w 709684"/>
                <a:gd name="connsiteY6" fmla="*/ 150126 h 150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09684" h="150126">
                  <a:moveTo>
                    <a:pt x="0" y="150126"/>
                  </a:moveTo>
                  <a:cubicBezTo>
                    <a:pt x="54591" y="119418"/>
                    <a:pt x="109183" y="88711"/>
                    <a:pt x="150126" y="68239"/>
                  </a:cubicBezTo>
                  <a:cubicBezTo>
                    <a:pt x="191069" y="47767"/>
                    <a:pt x="216090" y="38669"/>
                    <a:pt x="245660" y="27296"/>
                  </a:cubicBezTo>
                  <a:cubicBezTo>
                    <a:pt x="275230" y="15923"/>
                    <a:pt x="295702" y="0"/>
                    <a:pt x="327547" y="0"/>
                  </a:cubicBezTo>
                  <a:cubicBezTo>
                    <a:pt x="359392" y="0"/>
                    <a:pt x="393511" y="13648"/>
                    <a:pt x="436729" y="27296"/>
                  </a:cubicBezTo>
                  <a:cubicBezTo>
                    <a:pt x="479947" y="40944"/>
                    <a:pt x="541361" y="61415"/>
                    <a:pt x="586854" y="81887"/>
                  </a:cubicBezTo>
                  <a:cubicBezTo>
                    <a:pt x="632347" y="102359"/>
                    <a:pt x="671015" y="126242"/>
                    <a:pt x="709684" y="150126"/>
                  </a:cubicBezTo>
                </a:path>
              </a:pathLst>
            </a:custGeom>
            <a:noFill/>
            <a:ln w="381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 cstate="print">
            <a:lum bright="-40000" contrast="40000"/>
          </a:blip>
          <a:srcRect l="37767" t="47009" r="24848" b="6716"/>
          <a:stretch/>
        </p:blipFill>
        <p:spPr bwMode="auto">
          <a:xfrm>
            <a:off x="395536" y="4043119"/>
            <a:ext cx="3528392" cy="2258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0" name="Прямая со стрелкой 19"/>
          <p:cNvCxnSpPr/>
          <p:nvPr/>
        </p:nvCxnSpPr>
        <p:spPr>
          <a:xfrm>
            <a:off x="4000128" y="5408038"/>
            <a:ext cx="1296144" cy="109194"/>
          </a:xfrm>
          <a:prstGeom prst="straightConnector1">
            <a:avLst/>
          </a:prstGeom>
          <a:ln w="5715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Рисунок 21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61" r="37135"/>
          <a:stretch/>
        </p:blipFill>
        <p:spPr bwMode="auto">
          <a:xfrm>
            <a:off x="5296272" y="5160639"/>
            <a:ext cx="2803748" cy="15087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98828" y="4005064"/>
            <a:ext cx="2801191" cy="96796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79420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ext Box 2"/>
          <p:cNvSpPr txBox="1">
            <a:spLocks noChangeArrowheads="1"/>
          </p:cNvSpPr>
          <p:nvPr/>
        </p:nvSpPr>
        <p:spPr bwMode="auto">
          <a:xfrm>
            <a:off x="381000" y="107950"/>
            <a:ext cx="8534400" cy="461963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>
                <a:solidFill>
                  <a:srgbClr val="0000FF"/>
                </a:solidFill>
                <a:latin typeface="Times New Roman" pitchFamily="18" charset="0"/>
              </a:rPr>
              <a:t>Collider injection system</a:t>
            </a:r>
          </a:p>
        </p:txBody>
      </p:sp>
      <p:sp>
        <p:nvSpPr>
          <p:cNvPr id="79875" name="Rectangle 47"/>
          <p:cNvSpPr>
            <a:spLocks noChangeArrowheads="1"/>
          </p:cNvSpPr>
          <p:nvPr/>
        </p:nvSpPr>
        <p:spPr bwMode="auto">
          <a:xfrm>
            <a:off x="608013" y="620688"/>
            <a:ext cx="80803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b="1" u="sng" dirty="0" smtClean="0"/>
              <a:t>Kicker</a:t>
            </a:r>
            <a:r>
              <a:rPr lang="ru-RU" b="1" u="sng" dirty="0" smtClean="0"/>
              <a:t> </a:t>
            </a:r>
            <a:r>
              <a:rPr lang="ru-RU" b="1" u="sng" dirty="0" err="1" smtClean="0"/>
              <a:t>subsystem</a:t>
            </a:r>
            <a:r>
              <a:rPr lang="en-US" b="1" u="sng" dirty="0" smtClean="0"/>
              <a:t> </a:t>
            </a:r>
            <a:endParaRPr lang="ru-RU" b="1" u="sng" dirty="0"/>
          </a:p>
        </p:txBody>
      </p:sp>
      <p:sp>
        <p:nvSpPr>
          <p:cNvPr id="11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245225"/>
            <a:ext cx="2133600" cy="47625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/>
            <a:fld id="{6D7CF845-5761-4C97-9EFD-DBCEECA976EC}" type="slidenum">
              <a:rPr lang="ru-RU" sz="1400" smtClean="0">
                <a:solidFill>
                  <a:schemeClr val="tx1"/>
                </a:solidFill>
                <a:latin typeface="Arial" charset="0"/>
              </a:rPr>
              <a:pPr algn="r"/>
              <a:t>15</a:t>
            </a:fld>
            <a:endParaRPr lang="ru-RU" sz="1400" dirty="0" smtClean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6" name="Номер слайда 3"/>
          <p:cNvSpPr txBox="1">
            <a:spLocks/>
          </p:cNvSpPr>
          <p:nvPr/>
        </p:nvSpPr>
        <p:spPr bwMode="auto">
          <a:xfrm>
            <a:off x="395536" y="6332538"/>
            <a:ext cx="2133600" cy="39107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20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NICA MAC 2020</a:t>
            </a:r>
            <a:endParaRPr lang="ru-RU" sz="2000" b="1" i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45"/>
          <p:cNvSpPr txBox="1">
            <a:spLocks noChangeArrowheads="1"/>
          </p:cNvSpPr>
          <p:nvPr/>
        </p:nvSpPr>
        <p:spPr bwMode="auto">
          <a:xfrm>
            <a:off x="385376" y="1042856"/>
            <a:ext cx="8534400" cy="107721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/>
              <a:t>Possible alternative solutions</a:t>
            </a:r>
            <a:endParaRPr lang="ru-RU" sz="1600" b="1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600" dirty="0"/>
          </a:p>
          <a:p>
            <a:pPr marL="342900" indent="-342900" algn="just">
              <a:buFont typeface="+mj-lt"/>
              <a:buAutoNum type="arabicPeriod" startAt="2"/>
            </a:pPr>
            <a:r>
              <a:rPr lang="en-US" sz="1600" b="1" dirty="0" smtClean="0"/>
              <a:t>Revision of the beam injection concept → decrease of a kicker</a:t>
            </a:r>
            <a:r>
              <a:rPr lang="en-US" sz="1600" b="1" dirty="0"/>
              <a:t>’ angle → </a:t>
            </a:r>
            <a:r>
              <a:rPr lang="en-US" sz="1600" b="1" dirty="0">
                <a:solidFill>
                  <a:srgbClr val="05E510"/>
                </a:solidFill>
              </a:rPr>
              <a:t>lower current and voltage in PS</a:t>
            </a:r>
          </a:p>
        </p:txBody>
      </p:sp>
      <p:sp>
        <p:nvSpPr>
          <p:cNvPr id="8" name="Rectangle 47"/>
          <p:cNvSpPr>
            <a:spLocks noChangeArrowheads="1"/>
          </p:cNvSpPr>
          <p:nvPr/>
        </p:nvSpPr>
        <p:spPr bwMode="auto">
          <a:xfrm>
            <a:off x="597912" y="2274736"/>
            <a:ext cx="80803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b="1" u="sng" dirty="0" smtClean="0"/>
              <a:t>Local closed orbit bump </a:t>
            </a:r>
            <a:endParaRPr lang="ru-RU" b="1" u="sng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775" b="9076"/>
          <a:stretch/>
        </p:blipFill>
        <p:spPr>
          <a:xfrm>
            <a:off x="2379948" y="2644624"/>
            <a:ext cx="4536504" cy="3498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2981915" y="6146140"/>
            <a:ext cx="3312368" cy="5232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>
            <a:lvl1pPr indent="36036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indent="0" algn="ctr" eaLnBrk="1" hangingPunct="1">
              <a:defRPr/>
            </a:pPr>
            <a:r>
              <a:rPr lang="en-US" sz="1400" b="1" dirty="0" smtClean="0">
                <a:solidFill>
                  <a:srgbClr val="FF0000"/>
                </a:solidFill>
                <a:latin typeface="+mn-lt"/>
              </a:rPr>
              <a:t>Hor. acceptance of the Collider stack – 20 </a:t>
            </a:r>
            <a:r>
              <a:rPr lang="el-GR" sz="1400" b="1" dirty="0" smtClean="0">
                <a:solidFill>
                  <a:srgbClr val="FF0000"/>
                </a:solidFill>
                <a:latin typeface="+mn-lt"/>
              </a:rPr>
              <a:t>π∙</a:t>
            </a:r>
            <a:r>
              <a:rPr lang="en-US" sz="1400" b="1" dirty="0" smtClean="0">
                <a:solidFill>
                  <a:srgbClr val="FF0000"/>
                </a:solidFill>
                <a:latin typeface="+mn-lt"/>
              </a:rPr>
              <a:t>mm</a:t>
            </a:r>
            <a:r>
              <a:rPr lang="el-GR" sz="1400" b="1" dirty="0" smtClean="0">
                <a:solidFill>
                  <a:srgbClr val="FF0000"/>
                </a:solidFill>
                <a:latin typeface="+mn-lt"/>
              </a:rPr>
              <a:t>∙</a:t>
            </a:r>
            <a:r>
              <a:rPr lang="en-US" sz="1400" b="1" dirty="0" err="1" smtClean="0">
                <a:solidFill>
                  <a:srgbClr val="FF0000"/>
                </a:solidFill>
                <a:latin typeface="+mn-lt"/>
              </a:rPr>
              <a:t>mrad</a:t>
            </a:r>
            <a:r>
              <a:rPr lang="en-US" sz="1400" b="1" dirty="0" smtClean="0">
                <a:solidFill>
                  <a:srgbClr val="FF0000"/>
                </a:solidFill>
                <a:latin typeface="+mn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86076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ext Box 2"/>
          <p:cNvSpPr txBox="1">
            <a:spLocks noChangeArrowheads="1"/>
          </p:cNvSpPr>
          <p:nvPr/>
        </p:nvSpPr>
        <p:spPr bwMode="auto">
          <a:xfrm>
            <a:off x="381000" y="107950"/>
            <a:ext cx="8534400" cy="461963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>
                <a:solidFill>
                  <a:srgbClr val="0000FF"/>
                </a:solidFill>
                <a:latin typeface="Times New Roman" pitchFamily="18" charset="0"/>
              </a:rPr>
              <a:t>Collider injection system</a:t>
            </a:r>
          </a:p>
        </p:txBody>
      </p:sp>
      <p:sp>
        <p:nvSpPr>
          <p:cNvPr id="79875" name="Rectangle 47"/>
          <p:cNvSpPr>
            <a:spLocks noChangeArrowheads="1"/>
          </p:cNvSpPr>
          <p:nvPr/>
        </p:nvSpPr>
        <p:spPr bwMode="auto">
          <a:xfrm>
            <a:off x="608013" y="620688"/>
            <a:ext cx="80803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b="1" u="sng" dirty="0" err="1" smtClean="0"/>
              <a:t>Revisioned</a:t>
            </a:r>
            <a:r>
              <a:rPr lang="en-US" b="1" u="sng" dirty="0" smtClean="0"/>
              <a:t> injection </a:t>
            </a:r>
            <a:r>
              <a:rPr lang="en-US" b="1" u="sng" dirty="0" smtClean="0"/>
              <a:t>system</a:t>
            </a:r>
            <a:r>
              <a:rPr lang="ru-RU" b="1" u="sng" dirty="0" smtClean="0"/>
              <a:t> (</a:t>
            </a:r>
            <a:r>
              <a:rPr lang="ru-RU" b="1" u="sng" dirty="0" err="1" smtClean="0"/>
              <a:t>to</a:t>
            </a:r>
            <a:r>
              <a:rPr lang="ru-RU" b="1" u="sng" dirty="0" smtClean="0"/>
              <a:t> </a:t>
            </a:r>
            <a:r>
              <a:rPr lang="ru-RU" b="1" u="sng" dirty="0" err="1" smtClean="0"/>
              <a:t>be</a:t>
            </a:r>
            <a:r>
              <a:rPr lang="ru-RU" b="1" u="sng" dirty="0" smtClean="0"/>
              <a:t> </a:t>
            </a:r>
            <a:r>
              <a:rPr lang="ru-RU" b="1" u="sng" dirty="0" err="1" smtClean="0"/>
              <a:t>optimized</a:t>
            </a:r>
            <a:r>
              <a:rPr lang="ru-RU" b="1" u="sng" dirty="0" smtClean="0"/>
              <a:t>)</a:t>
            </a:r>
            <a:r>
              <a:rPr lang="en-US" b="1" u="sng" dirty="0" smtClean="0"/>
              <a:t> </a:t>
            </a:r>
            <a:endParaRPr lang="ru-RU" b="1" u="sng" dirty="0"/>
          </a:p>
        </p:txBody>
      </p:sp>
      <p:sp>
        <p:nvSpPr>
          <p:cNvPr id="11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245225"/>
            <a:ext cx="2133600" cy="47625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/>
            <a:fld id="{6D7CF845-5761-4C97-9EFD-DBCEECA976EC}" type="slidenum">
              <a:rPr lang="ru-RU" sz="1400" smtClean="0">
                <a:solidFill>
                  <a:schemeClr val="tx1"/>
                </a:solidFill>
                <a:latin typeface="Arial" charset="0"/>
              </a:rPr>
              <a:pPr algn="r"/>
              <a:t>16</a:t>
            </a:fld>
            <a:endParaRPr lang="ru-RU" sz="1400" dirty="0" smtClean="0">
              <a:solidFill>
                <a:schemeClr val="tx1"/>
              </a:solidFill>
              <a:latin typeface="Arial" charset="0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0029492"/>
              </p:ext>
            </p:extLst>
          </p:nvPr>
        </p:nvGraphicFramePr>
        <p:xfrm>
          <a:off x="2483768" y="1494632"/>
          <a:ext cx="4267200" cy="1673990"/>
        </p:xfrm>
        <a:graphic>
          <a:graphicData uri="http://schemas.openxmlformats.org/drawingml/2006/table">
            <a:tbl>
              <a:tblPr firstCol="1" bandRow="1">
                <a:tableStyleId>{5C22544A-7EE6-4342-B048-85BDC9FD1C3A}</a:tableStyleId>
              </a:tblPr>
              <a:tblGrid>
                <a:gridCol w="3182888"/>
                <a:gridCol w="1084312"/>
              </a:tblGrid>
              <a:tr h="34626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Length, m</a:t>
                      </a:r>
                      <a:endParaRPr lang="ru-RU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effectLst/>
                        </a:rPr>
                        <a:t>2 ÷ 4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34626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Max</a:t>
                      </a:r>
                      <a:r>
                        <a:rPr lang="en-US" sz="1400" baseline="0" dirty="0" smtClean="0">
                          <a:effectLst/>
                        </a:rPr>
                        <a:t> magnetic field, T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effectLst/>
                        </a:rPr>
                        <a:t>0</a:t>
                      </a:r>
                      <a:r>
                        <a:rPr lang="en-US" sz="1400" kern="1200" dirty="0" smtClean="0">
                          <a:effectLst/>
                        </a:rPr>
                        <a:t>.05 ÷ 0.12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34626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effectLst/>
                        </a:rPr>
                        <a:t>Pulse</a:t>
                      </a:r>
                      <a:r>
                        <a:rPr lang="en-US" sz="1400" kern="1200" baseline="0" dirty="0" smtClean="0">
                          <a:effectLst/>
                        </a:rPr>
                        <a:t> duration, ns: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effectLst/>
                        </a:rPr>
                        <a:t>      rise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effectLst/>
                        </a:rPr>
                        <a:t>      plateau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fall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kern="12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 baseline="0" dirty="0" smtClean="0">
                          <a:effectLst/>
                        </a:rPr>
                        <a:t>20</a:t>
                      </a:r>
                      <a:r>
                        <a:rPr lang="en-US" sz="1400" kern="1200" dirty="0" smtClean="0">
                          <a:effectLst/>
                        </a:rPr>
                        <a:t>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effectLst/>
                        </a:rPr>
                        <a:t>200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200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9" name="Номер слайда 3"/>
          <p:cNvSpPr txBox="1">
            <a:spLocks/>
          </p:cNvSpPr>
          <p:nvPr/>
        </p:nvSpPr>
        <p:spPr bwMode="auto">
          <a:xfrm>
            <a:off x="395536" y="6332538"/>
            <a:ext cx="2133600" cy="39107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20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NICA MAC 2020</a:t>
            </a:r>
            <a:endParaRPr lang="ru-RU" sz="2000" b="1" i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47"/>
          <p:cNvSpPr>
            <a:spLocks noChangeArrowheads="1"/>
          </p:cNvSpPr>
          <p:nvPr/>
        </p:nvSpPr>
        <p:spPr bwMode="auto">
          <a:xfrm>
            <a:off x="2712497" y="1052736"/>
            <a:ext cx="38902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n-US" b="1" u="sng" dirty="0" smtClean="0"/>
              <a:t>Kicker </a:t>
            </a:r>
            <a:endParaRPr lang="ru-RU" b="1" u="sng" dirty="0"/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4894544"/>
              </p:ext>
            </p:extLst>
          </p:nvPr>
        </p:nvGraphicFramePr>
        <p:xfrm>
          <a:off x="2483768" y="4080221"/>
          <a:ext cx="4267200" cy="1529529"/>
        </p:xfrm>
        <a:graphic>
          <a:graphicData uri="http://schemas.openxmlformats.org/drawingml/2006/table">
            <a:tbl>
              <a:tblPr firstCol="1" bandRow="1">
                <a:tableStyleId>{5C22544A-7EE6-4342-B048-85BDC9FD1C3A}</a:tableStyleId>
              </a:tblPr>
              <a:tblGrid>
                <a:gridCol w="2448272"/>
                <a:gridCol w="1818928"/>
              </a:tblGrid>
              <a:tr h="34626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Powering</a:t>
                      </a:r>
                      <a:endParaRPr lang="ru-RU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effectLst/>
                        </a:rPr>
                        <a:t>1 additional PS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effectLst/>
                        </a:rPr>
                        <a:t>per</a:t>
                      </a:r>
                      <a:r>
                        <a:rPr lang="en-US" sz="1400" kern="1200" baseline="0" dirty="0" smtClean="0">
                          <a:effectLst/>
                        </a:rPr>
                        <a:t> a pair of dipoles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34626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Number of power supplies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effectLst/>
                        </a:rPr>
                        <a:t>4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34626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Max</a:t>
                      </a:r>
                      <a:r>
                        <a:rPr lang="en-US" sz="1400" baseline="0" dirty="0" smtClean="0">
                          <a:effectLst/>
                        </a:rPr>
                        <a:t> current, A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150</a:t>
                      </a:r>
                    </a:p>
                  </a:txBody>
                  <a:tcPr marL="68580" marR="68580" marT="0" marB="0"/>
                </a:tc>
              </a:tr>
              <a:tr h="34626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Max bending angle, </a:t>
                      </a:r>
                      <a:r>
                        <a:rPr lang="en-US" sz="14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mrad</a:t>
                      </a:r>
                      <a:endParaRPr lang="en-US" sz="14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1.2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7" name="Rectangle 47"/>
          <p:cNvSpPr>
            <a:spLocks noChangeArrowheads="1"/>
          </p:cNvSpPr>
          <p:nvPr/>
        </p:nvSpPr>
        <p:spPr bwMode="auto">
          <a:xfrm>
            <a:off x="2712497" y="3638325"/>
            <a:ext cx="38902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n-US" b="1" u="sng" dirty="0" smtClean="0"/>
              <a:t>Bump dipoles </a:t>
            </a:r>
            <a:endParaRPr lang="ru-RU" b="1" u="sng" dirty="0"/>
          </a:p>
        </p:txBody>
      </p:sp>
    </p:spTree>
    <p:extLst>
      <p:ext uri="{BB962C8B-B14F-4D97-AF65-F5344CB8AC3E}">
        <p14:creationId xmlns:p14="http://schemas.microsoft.com/office/powerpoint/2010/main" val="1210811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ext Box 4"/>
          <p:cNvSpPr txBox="1">
            <a:spLocks noChangeArrowheads="1"/>
          </p:cNvSpPr>
          <p:nvPr/>
        </p:nvSpPr>
        <p:spPr bwMode="auto">
          <a:xfrm>
            <a:off x="996950" y="2971800"/>
            <a:ext cx="76073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>
                <a:latin typeface="Times New Roman" pitchFamily="18" charset="0"/>
              </a:rPr>
              <a:t>THANK YOU FOR ATTENTION</a:t>
            </a:r>
            <a:endParaRPr lang="ru-RU" sz="3200">
              <a:latin typeface="Times New Roman" pitchFamily="18" charset="0"/>
            </a:endParaRPr>
          </a:p>
        </p:txBody>
      </p:sp>
      <p:pic>
        <p:nvPicPr>
          <p:cNvPr id="59395" name="Picture 9" descr="NICA_header_bl-wh.t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91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6678" y="2636912"/>
            <a:ext cx="6545722" cy="3680172"/>
          </a:xfrm>
          <a:prstGeom prst="rect">
            <a:avLst/>
          </a:prstGeom>
        </p:spPr>
      </p:pic>
      <p:sp>
        <p:nvSpPr>
          <p:cNvPr id="50177" name="Text Box 2"/>
          <p:cNvSpPr txBox="1">
            <a:spLocks noChangeArrowheads="1"/>
          </p:cNvSpPr>
          <p:nvPr/>
        </p:nvSpPr>
        <p:spPr bwMode="auto">
          <a:xfrm>
            <a:off x="381000" y="107950"/>
            <a:ext cx="8534400" cy="461963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>
                <a:solidFill>
                  <a:srgbClr val="0000FF"/>
                </a:solidFill>
                <a:latin typeface="Times New Roman" pitchFamily="18" charset="0"/>
              </a:rPr>
              <a:t>Beam transfer from Nuclotron to Collider</a:t>
            </a:r>
            <a:r>
              <a:rPr lang="ru-RU"/>
              <a:t> </a:t>
            </a:r>
            <a:endParaRPr lang="en-US" sz="240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373063" y="710452"/>
            <a:ext cx="3816350" cy="181588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>
            <a:spAutoFit/>
          </a:bodyPr>
          <a:lstStyle>
            <a:lvl1pPr indent="36036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1600" b="1" dirty="0" smtClean="0">
                <a:latin typeface="+mn-lt"/>
              </a:rPr>
              <a:t>Goals</a:t>
            </a:r>
            <a:endParaRPr lang="ru-RU" sz="1600" b="1" dirty="0">
              <a:latin typeface="+mn-lt"/>
            </a:endParaRPr>
          </a:p>
          <a:p>
            <a:pPr algn="just" eaLnBrk="1" hangingPunct="1">
              <a:buFontTx/>
              <a:buChar char="•"/>
              <a:defRPr/>
            </a:pPr>
            <a:r>
              <a:rPr lang="en-US" sz="1600" dirty="0" smtClean="0">
                <a:latin typeface="+mn-lt"/>
              </a:rPr>
              <a:t>Accumulation of required intensity of ions (with help of barrier bucket system and beam cooling systems of Collider).</a:t>
            </a:r>
          </a:p>
          <a:p>
            <a:pPr algn="just" eaLnBrk="1" hangingPunct="1">
              <a:buFontTx/>
              <a:buChar char="•"/>
              <a:defRPr/>
            </a:pPr>
            <a:endParaRPr lang="en-US" sz="1600" dirty="0">
              <a:latin typeface="+mn-lt"/>
            </a:endParaRPr>
          </a:p>
          <a:p>
            <a:pPr indent="0" algn="ctr" eaLnBrk="1" hangingPunct="1">
              <a:defRPr/>
            </a:pPr>
            <a:r>
              <a:rPr lang="en-US" sz="1600" b="1" dirty="0"/>
              <a:t>Commissioning: </a:t>
            </a:r>
            <a:r>
              <a:rPr lang="en-US" sz="1600" b="1" dirty="0" smtClean="0"/>
              <a:t>June 2022</a:t>
            </a:r>
            <a:endParaRPr lang="en-US" sz="1600" dirty="0" smtClean="0">
              <a:latin typeface="+mn-lt"/>
            </a:endParaRPr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0376413"/>
              </p:ext>
            </p:extLst>
          </p:nvPr>
        </p:nvGraphicFramePr>
        <p:xfrm>
          <a:off x="4319588" y="1073150"/>
          <a:ext cx="4560192" cy="975360"/>
        </p:xfrm>
        <a:graphic>
          <a:graphicData uri="http://schemas.openxmlformats.org/drawingml/2006/table">
            <a:tbl>
              <a:tblPr bandRow="1">
                <a:tableStyleId>{21E4AEA4-8DFA-4A89-87EB-49C32662AFE0}</a:tableStyleId>
              </a:tblPr>
              <a:tblGrid>
                <a:gridCol w="2862564"/>
                <a:gridCol w="1697628"/>
              </a:tblGrid>
              <a:tr h="153035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kern="800" dirty="0" smtClean="0">
                          <a:effectLst/>
                        </a:rPr>
                        <a:t>Ions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kern="800" dirty="0" smtClean="0">
                          <a:effectLst/>
                        </a:rPr>
                        <a:t>Au</a:t>
                      </a:r>
                      <a:r>
                        <a:rPr lang="en-US" sz="1600" kern="800" baseline="30000" dirty="0" smtClean="0">
                          <a:effectLst/>
                        </a:rPr>
                        <a:t>79</a:t>
                      </a:r>
                      <a:r>
                        <a:rPr lang="en-US" sz="1600" kern="800" baseline="30000" dirty="0">
                          <a:effectLst/>
                        </a:rPr>
                        <a:t>+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4140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kern="800" dirty="0" smtClean="0">
                          <a:effectLst/>
                        </a:rPr>
                        <a:t>Energy </a:t>
                      </a:r>
                      <a:r>
                        <a:rPr lang="en-US" sz="1600" kern="800" dirty="0">
                          <a:effectLst/>
                        </a:rPr>
                        <a:t>of ions, </a:t>
                      </a:r>
                      <a:r>
                        <a:rPr lang="en-US" sz="1600" kern="800" dirty="0" err="1" smtClean="0">
                          <a:effectLst/>
                        </a:rPr>
                        <a:t>GeV</a:t>
                      </a:r>
                      <a:r>
                        <a:rPr lang="en-US" sz="1600" kern="800" dirty="0" smtClean="0">
                          <a:effectLst/>
                        </a:rPr>
                        <a:t>/u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600" kern="800" dirty="0" smtClean="0">
                          <a:effectLst/>
                        </a:rPr>
                        <a:t>1 ÷ 3.8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3505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kern="800" dirty="0" smtClean="0">
                          <a:effectLst/>
                        </a:rPr>
                        <a:t>Magnetic </a:t>
                      </a:r>
                      <a:r>
                        <a:rPr lang="en-US" sz="1600" kern="800" dirty="0">
                          <a:effectLst/>
                        </a:rPr>
                        <a:t>rigidity of ions, T </a:t>
                      </a:r>
                      <a:r>
                        <a:rPr lang="en-US" sz="1600" kern="800" dirty="0" smtClean="0">
                          <a:effectLst/>
                        </a:rPr>
                        <a:t>m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600" kern="800" dirty="0" smtClean="0">
                          <a:effectLst/>
                        </a:rPr>
                        <a:t>14 ÷ </a:t>
                      </a:r>
                      <a:r>
                        <a:rPr lang="ru-RU" sz="1600" kern="800" dirty="0" smtClean="0">
                          <a:effectLst/>
                        </a:rPr>
                        <a:t>38</a:t>
                      </a:r>
                      <a:r>
                        <a:rPr lang="en-US" sz="1600" kern="800" dirty="0" smtClean="0">
                          <a:effectLst/>
                        </a:rPr>
                        <a:t>.5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3505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kern="800" dirty="0">
                          <a:effectLst/>
                        </a:rPr>
                        <a:t>Ion number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600" kern="800" dirty="0" smtClean="0">
                          <a:effectLst/>
                        </a:rPr>
                        <a:t>1∙</a:t>
                      </a:r>
                      <a:r>
                        <a:rPr lang="en-US" sz="1600" kern="800" dirty="0">
                          <a:effectLst/>
                        </a:rPr>
                        <a:t>10</a:t>
                      </a:r>
                      <a:r>
                        <a:rPr lang="en-US" sz="1600" kern="800" baseline="30000" dirty="0">
                          <a:effectLst/>
                        </a:rPr>
                        <a:t>9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0199" name="TextBox 16"/>
          <p:cNvSpPr txBox="1">
            <a:spLocks noChangeArrowheads="1"/>
          </p:cNvSpPr>
          <p:nvPr/>
        </p:nvSpPr>
        <p:spPr bwMode="auto">
          <a:xfrm>
            <a:off x="4716463" y="765175"/>
            <a:ext cx="38163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 u="sng"/>
              <a:t>Beam Parameters</a:t>
            </a:r>
            <a:endParaRPr lang="ru-RU" sz="1400" b="1" u="sng"/>
          </a:p>
        </p:txBody>
      </p:sp>
      <p:sp>
        <p:nvSpPr>
          <p:cNvPr id="50200" name="Oval 9"/>
          <p:cNvSpPr>
            <a:spLocks noChangeArrowheads="1"/>
          </p:cNvSpPr>
          <p:nvPr/>
        </p:nvSpPr>
        <p:spPr bwMode="auto">
          <a:xfrm rot="19894349">
            <a:off x="3849998" y="3957488"/>
            <a:ext cx="2104337" cy="135668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245225"/>
            <a:ext cx="2133600" cy="47625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/>
            <a:fld id="{6D7CF845-5761-4C97-9EFD-DBCEECA976EC}" type="slidenum">
              <a:rPr lang="ru-RU" sz="1400" smtClean="0">
                <a:solidFill>
                  <a:schemeClr val="tx1"/>
                </a:solidFill>
                <a:latin typeface="Arial" charset="0"/>
              </a:rPr>
              <a:pPr algn="r"/>
              <a:t>2</a:t>
            </a:fld>
            <a:endParaRPr lang="ru-RU" sz="1400" smtClean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3" name="Номер слайда 3"/>
          <p:cNvSpPr txBox="1">
            <a:spLocks/>
          </p:cNvSpPr>
          <p:nvPr/>
        </p:nvSpPr>
        <p:spPr bwMode="auto">
          <a:xfrm>
            <a:off x="395536" y="6332538"/>
            <a:ext cx="2133600" cy="39107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20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NICA MAC 2020</a:t>
            </a:r>
            <a:endParaRPr lang="ru-RU" sz="2000" b="1" i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47"/>
          <p:cNvSpPr>
            <a:spLocks noChangeArrowheads="1"/>
          </p:cNvSpPr>
          <p:nvPr/>
        </p:nvSpPr>
        <p:spPr bwMode="auto">
          <a:xfrm>
            <a:off x="608013" y="548680"/>
            <a:ext cx="80803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b="1" u="sng" dirty="0" smtClean="0"/>
              <a:t>Layout </a:t>
            </a:r>
            <a:endParaRPr lang="ru-RU" b="1" u="sng" dirty="0"/>
          </a:p>
        </p:txBody>
      </p:sp>
      <p:sp>
        <p:nvSpPr>
          <p:cNvPr id="78850" name="Text Box 2"/>
          <p:cNvSpPr txBox="1">
            <a:spLocks noChangeArrowheads="1"/>
          </p:cNvSpPr>
          <p:nvPr/>
        </p:nvSpPr>
        <p:spPr bwMode="auto">
          <a:xfrm>
            <a:off x="381000" y="107950"/>
            <a:ext cx="8534400" cy="461963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>
                <a:solidFill>
                  <a:srgbClr val="0000FF"/>
                </a:solidFill>
                <a:latin typeface="Times New Roman" pitchFamily="18" charset="0"/>
              </a:rPr>
              <a:t>Nuclotron-Collider beam transport channel</a:t>
            </a:r>
          </a:p>
        </p:txBody>
      </p:sp>
      <p:sp>
        <p:nvSpPr>
          <p:cNvPr id="8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245225"/>
            <a:ext cx="2133600" cy="47625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/>
            <a:fld id="{6D7CF845-5761-4C97-9EFD-DBCEECA976EC}" type="slidenum">
              <a:rPr lang="ru-RU" sz="1400" smtClean="0">
                <a:solidFill>
                  <a:schemeClr val="tx1"/>
                </a:solidFill>
                <a:latin typeface="Arial" charset="0"/>
              </a:rPr>
              <a:pPr algn="r"/>
              <a:t>3</a:t>
            </a:fld>
            <a:endParaRPr lang="ru-RU" sz="1400" dirty="0" smtClean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0" name="Rectangle 47"/>
          <p:cNvSpPr>
            <a:spLocks noChangeArrowheads="1"/>
          </p:cNvSpPr>
          <p:nvPr/>
        </p:nvSpPr>
        <p:spPr bwMode="auto">
          <a:xfrm>
            <a:off x="608013" y="3789040"/>
            <a:ext cx="80803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b="1" u="sng" dirty="0" smtClean="0"/>
              <a:t>Composition </a:t>
            </a:r>
            <a:endParaRPr lang="ru-RU" b="1" u="sng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70701"/>
            <a:ext cx="9144000" cy="2219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/>
          <p:cNvPicPr/>
          <p:nvPr/>
        </p:nvPicPr>
        <p:blipFill>
          <a:blip r:embed="rId3"/>
          <a:stretch>
            <a:fillRect/>
          </a:stretch>
        </p:blipFill>
        <p:spPr>
          <a:xfrm>
            <a:off x="2564159" y="980728"/>
            <a:ext cx="4168082" cy="2708052"/>
          </a:xfrm>
          <a:prstGeom prst="rect">
            <a:avLst/>
          </a:prstGeom>
        </p:spPr>
      </p:pic>
      <p:sp>
        <p:nvSpPr>
          <p:cNvPr id="12" name="Номер слайда 3"/>
          <p:cNvSpPr txBox="1">
            <a:spLocks/>
          </p:cNvSpPr>
          <p:nvPr/>
        </p:nvSpPr>
        <p:spPr bwMode="auto">
          <a:xfrm>
            <a:off x="395536" y="6332538"/>
            <a:ext cx="2133600" cy="39107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20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NICA MAC 2020</a:t>
            </a:r>
            <a:endParaRPr lang="ru-RU" sz="2000" b="1" i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3068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47"/>
          <p:cNvSpPr>
            <a:spLocks noChangeArrowheads="1"/>
          </p:cNvSpPr>
          <p:nvPr/>
        </p:nvSpPr>
        <p:spPr bwMode="auto">
          <a:xfrm>
            <a:off x="608013" y="764704"/>
            <a:ext cx="80803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b="1" u="sng" dirty="0" smtClean="0"/>
              <a:t>Pulsed </a:t>
            </a:r>
            <a:r>
              <a:rPr lang="en-US" b="1" u="sng" dirty="0"/>
              <a:t>magnet elements </a:t>
            </a:r>
            <a:endParaRPr lang="ru-RU" b="1" u="sng" dirty="0"/>
          </a:p>
        </p:txBody>
      </p:sp>
      <p:sp>
        <p:nvSpPr>
          <p:cNvPr id="55298" name="Text Box 2"/>
          <p:cNvSpPr txBox="1">
            <a:spLocks noChangeArrowheads="1"/>
          </p:cNvSpPr>
          <p:nvPr/>
        </p:nvSpPr>
        <p:spPr bwMode="auto">
          <a:xfrm>
            <a:off x="381000" y="107950"/>
            <a:ext cx="8534400" cy="461963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>
                <a:solidFill>
                  <a:srgbClr val="0000FF"/>
                </a:solidFill>
                <a:latin typeface="Times New Roman" pitchFamily="18" charset="0"/>
              </a:rPr>
              <a:t>Nuclotron-Collider beam transport channel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4871817"/>
              </p:ext>
            </p:extLst>
          </p:nvPr>
        </p:nvGraphicFramePr>
        <p:xfrm>
          <a:off x="381000" y="1228254"/>
          <a:ext cx="8534400" cy="10972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18792"/>
                <a:gridCol w="1224136"/>
                <a:gridCol w="2016224"/>
                <a:gridCol w="2975248"/>
              </a:tblGrid>
              <a:tr h="0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kern="800" dirty="0">
                          <a:effectLst/>
                        </a:rPr>
                        <a:t>Magnetic element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Number</a:t>
                      </a:r>
                      <a:endParaRPr lang="ru-RU" sz="12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kern="800" dirty="0">
                          <a:effectLst/>
                        </a:rPr>
                        <a:t>Effective length,</a:t>
                      </a:r>
                      <a:r>
                        <a:rPr lang="ru-RU" sz="1200" kern="800" dirty="0">
                          <a:effectLst/>
                        </a:rPr>
                        <a:t>  </a:t>
                      </a:r>
                      <a:r>
                        <a:rPr lang="en-US" sz="1200" kern="800" dirty="0" smtClean="0">
                          <a:effectLst/>
                        </a:rPr>
                        <a:t>m</a:t>
                      </a:r>
                      <a:r>
                        <a:rPr lang="ru-RU" sz="1200" kern="800" dirty="0" smtClean="0">
                          <a:effectLst/>
                        </a:rPr>
                        <a:t> 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dirty="0">
                          <a:effectLst/>
                        </a:rPr>
                        <a:t>Max. magnetic field (gradient), T (T/m</a:t>
                      </a:r>
                      <a:r>
                        <a:rPr lang="en-US" sz="1200" dirty="0" smtClean="0">
                          <a:effectLst/>
                        </a:rPr>
                        <a:t>)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153035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kern="800" dirty="0" smtClean="0">
                          <a:effectLst/>
                        </a:rPr>
                        <a:t>Long dipole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dirty="0" smtClean="0">
                          <a:effectLst/>
                          <a:latin typeface="+mn-lt"/>
                          <a:ea typeface="+mn-ea"/>
                        </a:rPr>
                        <a:t>21</a:t>
                      </a:r>
                      <a:endParaRPr lang="ru-RU" sz="12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kern="1200" dirty="0" smtClean="0">
                          <a:effectLst/>
                        </a:rPr>
                        <a:t>2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Times New Roman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 kern="1200" dirty="0" smtClean="0">
                          <a:effectLst/>
                        </a:rPr>
                        <a:t>1</a:t>
                      </a:r>
                      <a:r>
                        <a:rPr lang="en-US" sz="1200" kern="1200" dirty="0" smtClean="0">
                          <a:effectLst/>
                        </a:rPr>
                        <a:t>.5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Times New Roman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kern="800" dirty="0" smtClean="0">
                          <a:effectLst/>
                        </a:rPr>
                        <a:t>Short</a:t>
                      </a:r>
                      <a:r>
                        <a:rPr lang="en-US" sz="1200" kern="800" baseline="0" dirty="0" smtClean="0">
                          <a:effectLst/>
                        </a:rPr>
                        <a:t> dipole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dirty="0" smtClean="0">
                          <a:effectLst/>
                          <a:latin typeface="+mn-lt"/>
                          <a:ea typeface="+mn-ea"/>
                        </a:rPr>
                        <a:t>6</a:t>
                      </a:r>
                      <a:endParaRPr lang="ru-RU" sz="12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kern="1200" dirty="0" smtClean="0">
                          <a:effectLst/>
                        </a:rPr>
                        <a:t>1.2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Times New Roman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 kern="1200" dirty="0" smtClean="0">
                          <a:effectLst/>
                        </a:rPr>
                        <a:t>1</a:t>
                      </a:r>
                      <a:r>
                        <a:rPr lang="en-US" sz="1200" kern="1200" dirty="0" smtClean="0">
                          <a:effectLst/>
                        </a:rPr>
                        <a:t>.</a:t>
                      </a:r>
                      <a:r>
                        <a:rPr lang="ru-RU" sz="1200" kern="1200" dirty="0" smtClean="0">
                          <a:effectLst/>
                        </a:rPr>
                        <a:t>5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Times New Roman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kern="800" dirty="0" err="1" smtClean="0">
                          <a:effectLst/>
                        </a:rPr>
                        <a:t>Quadrupole</a:t>
                      </a:r>
                      <a:r>
                        <a:rPr lang="en-US" sz="1200" kern="800" dirty="0" smtClean="0">
                          <a:effectLst/>
                        </a:rPr>
                        <a:t> Q10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dirty="0" smtClean="0">
                          <a:effectLst/>
                          <a:latin typeface="+mn-lt"/>
                          <a:ea typeface="+mn-ea"/>
                        </a:rPr>
                        <a:t>22</a:t>
                      </a:r>
                      <a:endParaRPr lang="ru-RU" sz="12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 kern="1200" dirty="0" smtClean="0">
                          <a:effectLst/>
                        </a:rPr>
                        <a:t>0</a:t>
                      </a:r>
                      <a:r>
                        <a:rPr lang="en-US" sz="1200" kern="1200" dirty="0" smtClean="0">
                          <a:effectLst/>
                        </a:rPr>
                        <a:t>.353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Times New Roman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kern="1200" dirty="0" smtClean="0">
                          <a:effectLst/>
                        </a:rPr>
                        <a:t>31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Times New Roman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kern="800" dirty="0" err="1" smtClean="0">
                          <a:effectLst/>
                        </a:rPr>
                        <a:t>Quadrupole</a:t>
                      </a:r>
                      <a:r>
                        <a:rPr lang="en-US" sz="1200" kern="800" dirty="0" smtClean="0">
                          <a:effectLst/>
                        </a:rPr>
                        <a:t> Q15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dirty="0" smtClean="0">
                          <a:effectLst/>
                          <a:latin typeface="+mn-lt"/>
                          <a:ea typeface="+mn-ea"/>
                        </a:rPr>
                        <a:t>6</a:t>
                      </a:r>
                      <a:endParaRPr lang="ru-RU" sz="12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 kern="1200" dirty="0" smtClean="0">
                          <a:effectLst/>
                        </a:rPr>
                        <a:t>0</a:t>
                      </a:r>
                      <a:r>
                        <a:rPr lang="en-US" sz="1200" kern="1200" dirty="0" smtClean="0">
                          <a:effectLst/>
                        </a:rPr>
                        <a:t>.519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Times New Roman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kern="1200" dirty="0" smtClean="0">
                          <a:effectLst/>
                        </a:rPr>
                        <a:t>31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Times New Roman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kern="800" dirty="0" err="1" smtClean="0">
                          <a:effectLst/>
                        </a:rPr>
                        <a:t>Steerer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dirty="0" smtClean="0">
                          <a:effectLst/>
                          <a:latin typeface="+mn-lt"/>
                          <a:ea typeface="+mn-ea"/>
                        </a:rPr>
                        <a:t>33</a:t>
                      </a:r>
                      <a:endParaRPr lang="ru-RU" sz="12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 kern="1200" dirty="0" smtClean="0">
                          <a:effectLst/>
                        </a:rPr>
                        <a:t>0</a:t>
                      </a:r>
                      <a:r>
                        <a:rPr lang="en-US" sz="1200" kern="1200" dirty="0" smtClean="0">
                          <a:effectLst/>
                        </a:rPr>
                        <a:t>.466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Times New Roman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0.114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Times New Roman"/>
                        <a:cs typeface="+mn-cs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9" name="Text Box 6"/>
          <p:cNvSpPr txBox="1">
            <a:spLocks noChangeArrowheads="1"/>
          </p:cNvSpPr>
          <p:nvPr/>
        </p:nvSpPr>
        <p:spPr bwMode="auto">
          <a:xfrm>
            <a:off x="3560762" y="5898758"/>
            <a:ext cx="2174875" cy="33855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>
            <a:spAutoFit/>
          </a:bodyPr>
          <a:lstStyle>
            <a:lvl1pPr indent="36036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indent="0" algn="ctr" eaLnBrk="1" hangingPunct="1">
              <a:defRPr/>
            </a:pPr>
            <a:r>
              <a:rPr lang="en-US" sz="1400" dirty="0" smtClean="0">
                <a:latin typeface="+mn-lt"/>
              </a:rPr>
              <a:t>Designed by </a:t>
            </a:r>
            <a:r>
              <a:rPr lang="en-US" sz="1400" dirty="0" err="1" smtClean="0">
                <a:latin typeface="+mn-lt"/>
              </a:rPr>
              <a:t>SigmaPhi</a:t>
            </a:r>
            <a:r>
              <a:rPr lang="en-US" sz="1600" b="1" dirty="0" smtClean="0">
                <a:latin typeface="+mn-lt"/>
              </a:rPr>
              <a:t> </a:t>
            </a:r>
            <a:endParaRPr lang="en-US" sz="1400" dirty="0" smtClean="0">
              <a:latin typeface="+mn-lt"/>
            </a:endParaRPr>
          </a:p>
        </p:txBody>
      </p:sp>
      <p:sp>
        <p:nvSpPr>
          <p:cNvPr id="12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245225"/>
            <a:ext cx="2133600" cy="47625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/>
            <a:fld id="{6D7CF845-5761-4C97-9EFD-DBCEECA976EC}" type="slidenum">
              <a:rPr lang="ru-RU" sz="1400" smtClean="0">
                <a:solidFill>
                  <a:schemeClr val="tx1"/>
                </a:solidFill>
                <a:latin typeface="Arial" charset="0"/>
              </a:rPr>
              <a:pPr algn="r"/>
              <a:t>4</a:t>
            </a:fld>
            <a:endParaRPr lang="ru-RU" sz="1400" dirty="0" smtClean="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10" name="Рисунок 9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996952"/>
            <a:ext cx="3124768" cy="19442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1" name="Рисунок 10"/>
          <p:cNvPicPr/>
          <p:nvPr/>
        </p:nvPicPr>
        <p:blipFill>
          <a:blip r:embed="rId3"/>
          <a:stretch>
            <a:fillRect/>
          </a:stretch>
        </p:blipFill>
        <p:spPr>
          <a:xfrm>
            <a:off x="3816718" y="2564904"/>
            <a:ext cx="2327274" cy="288032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Рисунок 12"/>
          <p:cNvPicPr/>
          <p:nvPr/>
        </p:nvPicPr>
        <p:blipFill>
          <a:blip r:embed="rId4"/>
          <a:stretch>
            <a:fillRect/>
          </a:stretch>
        </p:blipFill>
        <p:spPr>
          <a:xfrm>
            <a:off x="6440406" y="2545701"/>
            <a:ext cx="2367882" cy="289952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4" name="Номер слайда 3"/>
          <p:cNvSpPr txBox="1">
            <a:spLocks/>
          </p:cNvSpPr>
          <p:nvPr/>
        </p:nvSpPr>
        <p:spPr bwMode="auto">
          <a:xfrm>
            <a:off x="395536" y="6332538"/>
            <a:ext cx="2133600" cy="39107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20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NICA MAC 2020</a:t>
            </a:r>
            <a:endParaRPr lang="ru-RU" sz="2000" b="1" i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47"/>
          <p:cNvSpPr>
            <a:spLocks noChangeArrowheads="1"/>
          </p:cNvSpPr>
          <p:nvPr/>
        </p:nvSpPr>
        <p:spPr bwMode="auto">
          <a:xfrm>
            <a:off x="608013" y="764704"/>
            <a:ext cx="80803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b="1" u="sng" dirty="0" smtClean="0"/>
              <a:t>Pulsed </a:t>
            </a:r>
            <a:r>
              <a:rPr lang="en-US" b="1" u="sng" dirty="0"/>
              <a:t>magnet elements </a:t>
            </a:r>
            <a:endParaRPr lang="ru-RU" b="1" u="sng" dirty="0"/>
          </a:p>
        </p:txBody>
      </p:sp>
      <p:sp>
        <p:nvSpPr>
          <p:cNvPr id="55298" name="Text Box 2"/>
          <p:cNvSpPr txBox="1">
            <a:spLocks noChangeArrowheads="1"/>
          </p:cNvSpPr>
          <p:nvPr/>
        </p:nvSpPr>
        <p:spPr bwMode="auto">
          <a:xfrm>
            <a:off x="381000" y="107950"/>
            <a:ext cx="8534400" cy="461963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>
                <a:solidFill>
                  <a:srgbClr val="0000FF"/>
                </a:solidFill>
                <a:latin typeface="Times New Roman" pitchFamily="18" charset="0"/>
              </a:rPr>
              <a:t>Nuclotron-Collider beam transport channel</a:t>
            </a:r>
          </a:p>
        </p:txBody>
      </p:sp>
      <p:sp>
        <p:nvSpPr>
          <p:cNvPr id="19" name="Text Box 6"/>
          <p:cNvSpPr txBox="1">
            <a:spLocks noChangeArrowheads="1"/>
          </p:cNvSpPr>
          <p:nvPr/>
        </p:nvSpPr>
        <p:spPr bwMode="auto">
          <a:xfrm>
            <a:off x="2996207" y="5898758"/>
            <a:ext cx="3303986" cy="33855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>
            <a:lvl1pPr indent="36036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indent="0" algn="ctr" eaLnBrk="1" hangingPunct="1">
              <a:defRPr/>
            </a:pPr>
            <a:r>
              <a:rPr lang="en-US" sz="1400" dirty="0" smtClean="0">
                <a:latin typeface="+mn-lt"/>
              </a:rPr>
              <a:t>Manufactured by </a:t>
            </a:r>
            <a:r>
              <a:rPr lang="en-US" sz="1400" dirty="0" err="1" smtClean="0">
                <a:latin typeface="+mn-lt"/>
              </a:rPr>
              <a:t>SigmaPhi</a:t>
            </a:r>
            <a:r>
              <a:rPr lang="en-US" sz="1600" b="1" dirty="0" smtClean="0">
                <a:latin typeface="+mn-lt"/>
              </a:rPr>
              <a:t> </a:t>
            </a:r>
            <a:endParaRPr lang="en-US" sz="1400" dirty="0" smtClean="0">
              <a:latin typeface="+mn-lt"/>
            </a:endParaRPr>
          </a:p>
        </p:txBody>
      </p:sp>
      <p:sp>
        <p:nvSpPr>
          <p:cNvPr id="12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245225"/>
            <a:ext cx="2133600" cy="47625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/>
            <a:fld id="{6D7CF845-5761-4C97-9EFD-DBCEECA976EC}" type="slidenum">
              <a:rPr lang="ru-RU" sz="1400" smtClean="0">
                <a:solidFill>
                  <a:schemeClr val="tx1"/>
                </a:solidFill>
                <a:latin typeface="Arial" charset="0"/>
              </a:rPr>
              <a:pPr algn="r"/>
              <a:t>5</a:t>
            </a:fld>
            <a:endParaRPr lang="ru-RU" sz="1400" dirty="0" smtClean="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10" name="Рисунок 9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1" y="1329384"/>
            <a:ext cx="4046984" cy="1943932"/>
          </a:xfrm>
          <a:prstGeom prst="rect">
            <a:avLst/>
          </a:prstGeom>
        </p:spPr>
      </p:pic>
      <p:pic>
        <p:nvPicPr>
          <p:cNvPr id="11" name="Рисунок 10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11" b="7206"/>
          <a:stretch/>
        </p:blipFill>
        <p:spPr bwMode="auto">
          <a:xfrm>
            <a:off x="4750264" y="1329382"/>
            <a:ext cx="4165135" cy="43511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50" y="3356992"/>
            <a:ext cx="4055435" cy="2323553"/>
          </a:xfrm>
          <a:prstGeom prst="rect">
            <a:avLst/>
          </a:prstGeom>
        </p:spPr>
      </p:pic>
      <p:sp>
        <p:nvSpPr>
          <p:cNvPr id="9" name="Номер слайда 3"/>
          <p:cNvSpPr txBox="1">
            <a:spLocks/>
          </p:cNvSpPr>
          <p:nvPr/>
        </p:nvSpPr>
        <p:spPr bwMode="auto">
          <a:xfrm>
            <a:off x="395536" y="6332538"/>
            <a:ext cx="2133600" cy="39107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20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NICA MAC 2020</a:t>
            </a:r>
            <a:endParaRPr lang="ru-RU" sz="2000" b="1" i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2237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47"/>
          <p:cNvSpPr>
            <a:spLocks noChangeArrowheads="1"/>
          </p:cNvSpPr>
          <p:nvPr/>
        </p:nvSpPr>
        <p:spPr bwMode="auto">
          <a:xfrm>
            <a:off x="608013" y="764704"/>
            <a:ext cx="80803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b="1" u="sng" dirty="0" smtClean="0"/>
              <a:t>Pulsed </a:t>
            </a:r>
            <a:r>
              <a:rPr lang="en-US" b="1" u="sng" dirty="0"/>
              <a:t>magnet elements </a:t>
            </a:r>
            <a:endParaRPr lang="ru-RU" b="1" u="sng" dirty="0"/>
          </a:p>
        </p:txBody>
      </p:sp>
      <p:sp>
        <p:nvSpPr>
          <p:cNvPr id="55298" name="Text Box 2"/>
          <p:cNvSpPr txBox="1">
            <a:spLocks noChangeArrowheads="1"/>
          </p:cNvSpPr>
          <p:nvPr/>
        </p:nvSpPr>
        <p:spPr bwMode="auto">
          <a:xfrm>
            <a:off x="381000" y="107950"/>
            <a:ext cx="8534400" cy="461963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>
                <a:solidFill>
                  <a:srgbClr val="0000FF"/>
                </a:solidFill>
                <a:latin typeface="Times New Roman" pitchFamily="18" charset="0"/>
              </a:rPr>
              <a:t>Nuclotron-Collider beam transport channel</a:t>
            </a:r>
          </a:p>
        </p:txBody>
      </p:sp>
      <p:sp>
        <p:nvSpPr>
          <p:cNvPr id="19" name="Text Box 6"/>
          <p:cNvSpPr txBox="1">
            <a:spLocks noChangeArrowheads="1"/>
          </p:cNvSpPr>
          <p:nvPr/>
        </p:nvSpPr>
        <p:spPr bwMode="auto">
          <a:xfrm>
            <a:off x="428463" y="5517232"/>
            <a:ext cx="3303986" cy="30777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>
            <a:lvl1pPr indent="36036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indent="0" algn="ctr" eaLnBrk="1" hangingPunct="1">
              <a:defRPr/>
            </a:pPr>
            <a:r>
              <a:rPr lang="en-US" sz="1400" dirty="0" smtClean="0">
                <a:latin typeface="+mn-lt"/>
              </a:rPr>
              <a:t>Ready for delivery </a:t>
            </a:r>
            <a:r>
              <a:rPr lang="en-US" sz="1400" smtClean="0">
                <a:latin typeface="+mn-lt"/>
              </a:rPr>
              <a:t>to JINR </a:t>
            </a:r>
            <a:endParaRPr lang="en-US" sz="1400" dirty="0" smtClean="0">
              <a:latin typeface="+mn-lt"/>
            </a:endParaRPr>
          </a:p>
        </p:txBody>
      </p:sp>
      <p:sp>
        <p:nvSpPr>
          <p:cNvPr id="12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245225"/>
            <a:ext cx="2133600" cy="47625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/>
            <a:fld id="{6D7CF845-5761-4C97-9EFD-DBCEECA976EC}" type="slidenum">
              <a:rPr lang="ru-RU" sz="1400" smtClean="0">
                <a:solidFill>
                  <a:schemeClr val="tx1"/>
                </a:solidFill>
                <a:latin typeface="Arial" charset="0"/>
              </a:rPr>
              <a:pPr algn="r"/>
              <a:t>6</a:t>
            </a:fld>
            <a:endParaRPr lang="ru-RU" sz="1400" dirty="0" smtClean="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5608" y="1539338"/>
            <a:ext cx="4602536" cy="345190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20268"/>
          <a:stretch/>
        </p:blipFill>
        <p:spPr>
          <a:xfrm>
            <a:off x="395536" y="1196752"/>
            <a:ext cx="3456384" cy="21716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7064" y="3563168"/>
            <a:ext cx="2246784" cy="1819478"/>
          </a:xfrm>
          <a:prstGeom prst="rect">
            <a:avLst/>
          </a:prstGeom>
        </p:spPr>
      </p:pic>
      <p:cxnSp>
        <p:nvCxnSpPr>
          <p:cNvPr id="7" name="Прямая со стрелкой 6"/>
          <p:cNvCxnSpPr>
            <a:stCxn id="4" idx="3"/>
          </p:cNvCxnSpPr>
          <p:nvPr/>
        </p:nvCxnSpPr>
        <p:spPr>
          <a:xfrm>
            <a:off x="3851920" y="2282565"/>
            <a:ext cx="648072" cy="77700"/>
          </a:xfrm>
          <a:prstGeom prst="straightConnector1">
            <a:avLst/>
          </a:prstGeom>
          <a:ln w="5715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stCxn id="5" idx="3"/>
          </p:cNvCxnSpPr>
          <p:nvPr/>
        </p:nvCxnSpPr>
        <p:spPr>
          <a:xfrm flipV="1">
            <a:off x="3203848" y="4384939"/>
            <a:ext cx="1296144" cy="87968"/>
          </a:xfrm>
          <a:prstGeom prst="straightConnector1">
            <a:avLst/>
          </a:prstGeom>
          <a:ln w="5715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4216912" y="5173342"/>
            <a:ext cx="4611232" cy="95410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>
            <a:lvl1pPr indent="36036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indent="0" algn="just" eaLnBrk="1" hangingPunct="1">
              <a:defRPr/>
            </a:pPr>
            <a:r>
              <a:rPr lang="en-US" sz="1400" dirty="0" smtClean="0">
                <a:latin typeface="+mn-lt"/>
              </a:rPr>
              <a:t>JINR has prepared a temporary storage in the Collider tunnel and ready to receive the channel magnets. But... Magnetic measurements were fulfilled in quasi-static modes for one magnet of each type only.</a:t>
            </a:r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5884540" y="6136700"/>
            <a:ext cx="185581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>
            <a:lvl1pPr indent="36036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indent="0" algn="just" eaLnBrk="1" hangingPunct="1">
              <a:defRPr/>
            </a:pPr>
            <a:r>
              <a:rPr lang="en-US" sz="3200" b="1" dirty="0" smtClean="0">
                <a:solidFill>
                  <a:srgbClr val="FF0000"/>
                </a:solidFill>
                <a:latin typeface="+mn-lt"/>
              </a:rPr>
              <a:t>RISKS?</a:t>
            </a:r>
          </a:p>
        </p:txBody>
      </p:sp>
      <p:sp>
        <p:nvSpPr>
          <p:cNvPr id="14" name="Номер слайда 3"/>
          <p:cNvSpPr txBox="1">
            <a:spLocks/>
          </p:cNvSpPr>
          <p:nvPr/>
        </p:nvSpPr>
        <p:spPr bwMode="auto">
          <a:xfrm>
            <a:off x="395536" y="6332538"/>
            <a:ext cx="2133600" cy="39107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20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NICA MAC 2020</a:t>
            </a:r>
            <a:endParaRPr lang="ru-RU" sz="2000" b="1" i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2140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245225"/>
            <a:ext cx="2133600" cy="47625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/>
            <a:fld id="{6D7CF845-5761-4C97-9EFD-DBCEECA976EC}" type="slidenum">
              <a:rPr lang="ru-RU" sz="1400" smtClean="0">
                <a:solidFill>
                  <a:schemeClr val="tx1"/>
                </a:solidFill>
                <a:latin typeface="Arial" charset="0"/>
              </a:rPr>
              <a:pPr algn="r"/>
              <a:t>7</a:t>
            </a:fld>
            <a:endParaRPr lang="ru-RU" sz="1400" smtClean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8" name="Номер слайда 3"/>
          <p:cNvSpPr txBox="1">
            <a:spLocks/>
          </p:cNvSpPr>
          <p:nvPr/>
        </p:nvSpPr>
        <p:spPr bwMode="auto">
          <a:xfrm>
            <a:off x="395536" y="6332538"/>
            <a:ext cx="2133600" cy="39107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20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NICA MAC 2020</a:t>
            </a:r>
            <a:endParaRPr lang="ru-RU" sz="2000" b="1" i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7"/>
          <p:cNvSpPr txBox="1">
            <a:spLocks noChangeArrowheads="1"/>
          </p:cNvSpPr>
          <p:nvPr/>
        </p:nvSpPr>
        <p:spPr bwMode="auto">
          <a:xfrm>
            <a:off x="2304810" y="717680"/>
            <a:ext cx="46799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u="sng" dirty="0" smtClean="0"/>
              <a:t>Status of channel equipment</a:t>
            </a:r>
            <a:endParaRPr lang="ru-RU" b="1" u="sng" dirty="0"/>
          </a:p>
        </p:txBody>
      </p:sp>
      <p:sp>
        <p:nvSpPr>
          <p:cNvPr id="16" name="Text Box 45"/>
          <p:cNvSpPr txBox="1">
            <a:spLocks noChangeArrowheads="1"/>
          </p:cNvSpPr>
          <p:nvPr/>
        </p:nvSpPr>
        <p:spPr bwMode="auto">
          <a:xfrm>
            <a:off x="395536" y="1122400"/>
            <a:ext cx="5040560" cy="255454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 smtClean="0"/>
              <a:t>Power supplies are being re-designed in order to be based on components provided by Russian vendors.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 smtClean="0"/>
              <a:t>Beam diagnostics is purchased and manufactured partially. Full sets of beam diagnostics electronics, fast current transformers, </a:t>
            </a:r>
            <a:r>
              <a:rPr lang="en-US" sz="1600" dirty="0"/>
              <a:t>beam loss </a:t>
            </a:r>
            <a:r>
              <a:rPr lang="en-US" sz="1600" dirty="0" smtClean="0"/>
              <a:t>monitors </a:t>
            </a:r>
            <a:r>
              <a:rPr lang="en-US" sz="1600" dirty="0"/>
              <a:t>are ready for delivery to JINR. </a:t>
            </a:r>
            <a:r>
              <a:rPr lang="ru-RU" sz="1600" dirty="0" smtClean="0"/>
              <a:t>T</a:t>
            </a:r>
            <a:r>
              <a:rPr lang="en-US" sz="1600" dirty="0" smtClean="0"/>
              <a:t>he first set of 6 pick-us are </a:t>
            </a:r>
            <a:r>
              <a:rPr lang="ru-RU" sz="1600" dirty="0" err="1" smtClean="0"/>
              <a:t>al</a:t>
            </a:r>
            <a:r>
              <a:rPr lang="en-US" sz="1600" dirty="0" smtClean="0"/>
              <a:t>ready deliver</a:t>
            </a:r>
            <a:r>
              <a:rPr lang="ru-RU" sz="1600" dirty="0" err="1" smtClean="0"/>
              <a:t>ed</a:t>
            </a:r>
            <a:r>
              <a:rPr lang="en-US" sz="1600" dirty="0" smtClean="0"/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 smtClean="0"/>
              <a:t>Purchasing of vacuum equipment is near completion.</a:t>
            </a:r>
            <a:endParaRPr lang="en-US" sz="1600" dirty="0"/>
          </a:p>
        </p:txBody>
      </p:sp>
      <p:sp>
        <p:nvSpPr>
          <p:cNvPr id="17" name="Text Box 2"/>
          <p:cNvSpPr txBox="1">
            <a:spLocks noChangeArrowheads="1"/>
          </p:cNvSpPr>
          <p:nvPr/>
        </p:nvSpPr>
        <p:spPr bwMode="auto">
          <a:xfrm>
            <a:off x="381000" y="107950"/>
            <a:ext cx="8534400" cy="461963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>
                <a:solidFill>
                  <a:srgbClr val="0000FF"/>
                </a:solidFill>
                <a:latin typeface="Times New Roman" pitchFamily="18" charset="0"/>
              </a:rPr>
              <a:t>Nuclotron-Collider beam transport channel</a:t>
            </a:r>
          </a:p>
        </p:txBody>
      </p:sp>
      <p:pic>
        <p:nvPicPr>
          <p:cNvPr id="19" name="Рисунок 18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9580" y="5636980"/>
            <a:ext cx="819472" cy="9288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1157609"/>
            <a:ext cx="3278408" cy="2471005"/>
          </a:xfrm>
          <a:prstGeom prst="rect">
            <a:avLst/>
          </a:prstGeom>
        </p:spPr>
      </p:pic>
      <p:pic>
        <p:nvPicPr>
          <p:cNvPr id="20" name="Рисунок 19"/>
          <p:cNvPicPr/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80112" y="4627185"/>
            <a:ext cx="3235501" cy="92891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1" name="Рисунок 20"/>
          <p:cNvPicPr/>
          <p:nvPr/>
        </p:nvPicPr>
        <p:blipFill>
          <a:blip r:embed="rId6"/>
          <a:stretch>
            <a:fillRect/>
          </a:stretch>
        </p:blipFill>
        <p:spPr>
          <a:xfrm>
            <a:off x="5580112" y="3709496"/>
            <a:ext cx="3235500" cy="84764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2" name="Рисунок 21"/>
          <p:cNvPicPr/>
          <p:nvPr/>
        </p:nvPicPr>
        <p:blipFill>
          <a:blip r:embed="rId7"/>
          <a:stretch>
            <a:fillRect/>
          </a:stretch>
        </p:blipFill>
        <p:spPr>
          <a:xfrm>
            <a:off x="2688189" y="3859637"/>
            <a:ext cx="1825451" cy="127514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3" name="Рисунок 22"/>
          <p:cNvPicPr/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648" y="3859637"/>
            <a:ext cx="2148136" cy="238558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4" name="Рисунок 23"/>
          <p:cNvPicPr/>
          <p:nvPr/>
        </p:nvPicPr>
        <p:blipFill>
          <a:blip r:embed="rId9"/>
          <a:stretch>
            <a:fillRect/>
          </a:stretch>
        </p:blipFill>
        <p:spPr>
          <a:xfrm>
            <a:off x="2688189" y="5202376"/>
            <a:ext cx="1825451" cy="125096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741353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764704"/>
            <a:ext cx="8519863" cy="175655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6340" name="Text Box 2"/>
          <p:cNvSpPr txBox="1">
            <a:spLocks noChangeArrowheads="1"/>
          </p:cNvSpPr>
          <p:nvPr/>
        </p:nvSpPr>
        <p:spPr bwMode="auto">
          <a:xfrm>
            <a:off x="381000" y="107950"/>
            <a:ext cx="8534400" cy="461963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>
                <a:solidFill>
                  <a:srgbClr val="0000FF"/>
                </a:solidFill>
                <a:latin typeface="Times New Roman" pitchFamily="18" charset="0"/>
              </a:rPr>
              <a:t>Collider injection system</a:t>
            </a:r>
          </a:p>
        </p:txBody>
      </p:sp>
      <p:sp>
        <p:nvSpPr>
          <p:cNvPr id="13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245225"/>
            <a:ext cx="2133600" cy="47625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/>
            <a:fld id="{6D7CF845-5761-4C97-9EFD-DBCEECA976EC}" type="slidenum">
              <a:rPr lang="ru-RU" sz="1400" smtClean="0">
                <a:solidFill>
                  <a:schemeClr val="tx1"/>
                </a:solidFill>
                <a:latin typeface="Arial" charset="0"/>
              </a:rPr>
              <a:pPr algn="r"/>
              <a:t>8</a:t>
            </a:fld>
            <a:endParaRPr lang="ru-RU" sz="1400" dirty="0" smtClean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67544" y="792915"/>
            <a:ext cx="1368152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7380312" y="873208"/>
            <a:ext cx="1368152" cy="1795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Rectangle 47"/>
          <p:cNvSpPr>
            <a:spLocks noChangeArrowheads="1"/>
          </p:cNvSpPr>
          <p:nvPr/>
        </p:nvSpPr>
        <p:spPr bwMode="auto">
          <a:xfrm>
            <a:off x="611188" y="2708920"/>
            <a:ext cx="80803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b="1" u="sng" dirty="0"/>
              <a:t>Beam </a:t>
            </a:r>
            <a:r>
              <a:rPr lang="en-US" b="1" u="sng" dirty="0" smtClean="0"/>
              <a:t>injection </a:t>
            </a:r>
            <a:endParaRPr lang="ru-RU" b="1" u="sng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310" r="6380"/>
          <a:stretch/>
        </p:blipFill>
        <p:spPr>
          <a:xfrm>
            <a:off x="2820706" y="3086628"/>
            <a:ext cx="3695510" cy="340718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Номер слайда 3"/>
          <p:cNvSpPr txBox="1">
            <a:spLocks/>
          </p:cNvSpPr>
          <p:nvPr/>
        </p:nvSpPr>
        <p:spPr bwMode="auto">
          <a:xfrm>
            <a:off x="395536" y="6332538"/>
            <a:ext cx="2133600" cy="39107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20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NICA MAC 2020</a:t>
            </a:r>
            <a:endParaRPr lang="ru-RU" sz="2000" b="1" i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2" y="758936"/>
            <a:ext cx="8352930" cy="534012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6340" name="Text Box 2"/>
          <p:cNvSpPr txBox="1">
            <a:spLocks noChangeArrowheads="1"/>
          </p:cNvSpPr>
          <p:nvPr/>
        </p:nvSpPr>
        <p:spPr bwMode="auto">
          <a:xfrm>
            <a:off x="381000" y="107950"/>
            <a:ext cx="8534400" cy="461963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>
                <a:solidFill>
                  <a:srgbClr val="0000FF"/>
                </a:solidFill>
                <a:latin typeface="Times New Roman" pitchFamily="18" charset="0"/>
              </a:rPr>
              <a:t>Collider injection system</a:t>
            </a:r>
          </a:p>
        </p:txBody>
      </p:sp>
      <p:sp>
        <p:nvSpPr>
          <p:cNvPr id="13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245225"/>
            <a:ext cx="2133600" cy="47625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/>
            <a:fld id="{6D7CF845-5761-4C97-9EFD-DBCEECA976EC}" type="slidenum">
              <a:rPr lang="ru-RU" sz="1400" smtClean="0">
                <a:solidFill>
                  <a:schemeClr val="tx1"/>
                </a:solidFill>
                <a:latin typeface="Arial" charset="0"/>
              </a:rPr>
              <a:pPr algn="r"/>
              <a:t>9</a:t>
            </a:fld>
            <a:endParaRPr lang="ru-RU" sz="1400" dirty="0" smtClean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11560" y="873208"/>
            <a:ext cx="1368152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6588224" y="945216"/>
            <a:ext cx="1368152" cy="9716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2996207" y="6217567"/>
            <a:ext cx="3303986" cy="30777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>
            <a:lvl1pPr indent="36036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indent="0" algn="ctr" eaLnBrk="1" hangingPunct="1">
              <a:defRPr/>
            </a:pPr>
            <a:r>
              <a:rPr lang="en-US" sz="1400" dirty="0" smtClean="0">
                <a:latin typeface="+mn-lt"/>
              </a:rPr>
              <a:t>Design development is </a:t>
            </a:r>
            <a:r>
              <a:rPr lang="ru-RU" sz="1400" dirty="0" smtClean="0">
                <a:latin typeface="+mn-lt"/>
              </a:rPr>
              <a:t>i</a:t>
            </a:r>
            <a:r>
              <a:rPr lang="en-US" sz="1400" dirty="0" smtClean="0">
                <a:latin typeface="+mn-lt"/>
              </a:rPr>
              <a:t>n progress</a:t>
            </a:r>
          </a:p>
        </p:txBody>
      </p:sp>
      <p:sp>
        <p:nvSpPr>
          <p:cNvPr id="8" name="Номер слайда 3"/>
          <p:cNvSpPr txBox="1">
            <a:spLocks/>
          </p:cNvSpPr>
          <p:nvPr/>
        </p:nvSpPr>
        <p:spPr bwMode="auto">
          <a:xfrm>
            <a:off x="395536" y="6332538"/>
            <a:ext cx="2133600" cy="39107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20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NICA MAC 2020</a:t>
            </a:r>
            <a:endParaRPr lang="ru-RU" sz="2000" b="1" i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4587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19718</TotalTime>
  <Words>678</Words>
  <Application>Microsoft Office PowerPoint</Application>
  <PresentationFormat>Экран (4:3)</PresentationFormat>
  <Paragraphs>183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17</vt:i4>
      </vt:variant>
    </vt:vector>
  </HeadingPairs>
  <TitlesOfParts>
    <vt:vector size="25" baseType="lpstr">
      <vt:lpstr>Arial</vt:lpstr>
      <vt:lpstr>Calibri</vt:lpstr>
      <vt:lpstr>Georgia</vt:lpstr>
      <vt:lpstr>Tahoma</vt:lpstr>
      <vt:lpstr>Times New Roman</vt:lpstr>
      <vt:lpstr>Trebuchet MS</vt:lpstr>
      <vt:lpstr>Оформление по умолчанию</vt:lpstr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JINR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kazarinov</dc:creator>
  <cp:lastModifiedBy>Alexey</cp:lastModifiedBy>
  <cp:revision>3284</cp:revision>
  <cp:lastPrinted>2013-10-16T18:17:09Z</cp:lastPrinted>
  <dcterms:created xsi:type="dcterms:W3CDTF">2008-04-02T06:03:17Z</dcterms:created>
  <dcterms:modified xsi:type="dcterms:W3CDTF">2020-05-25T08:15:56Z</dcterms:modified>
</cp:coreProperties>
</file>