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8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FE0F-B394-477D-8BA3-7D59AD19A837}" type="datetimeFigureOut">
              <a:rPr lang="ru-RU" smtClean="0"/>
              <a:pPr/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A400-EE9D-488B-A7B5-1FB140B286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02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FE0F-B394-477D-8BA3-7D59AD19A837}" type="datetimeFigureOut">
              <a:rPr lang="ru-RU" smtClean="0"/>
              <a:pPr/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A400-EE9D-488B-A7B5-1FB140B286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15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FE0F-B394-477D-8BA3-7D59AD19A837}" type="datetimeFigureOut">
              <a:rPr lang="ru-RU" smtClean="0"/>
              <a:pPr/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A400-EE9D-488B-A7B5-1FB140B286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65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FE0F-B394-477D-8BA3-7D59AD19A837}" type="datetimeFigureOut">
              <a:rPr lang="ru-RU" smtClean="0"/>
              <a:pPr/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A400-EE9D-488B-A7B5-1FB140B286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17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FE0F-B394-477D-8BA3-7D59AD19A837}" type="datetimeFigureOut">
              <a:rPr lang="ru-RU" smtClean="0"/>
              <a:pPr/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A400-EE9D-488B-A7B5-1FB140B286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98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FE0F-B394-477D-8BA3-7D59AD19A837}" type="datetimeFigureOut">
              <a:rPr lang="ru-RU" smtClean="0"/>
              <a:pPr/>
              <a:t>29.05.2020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A400-EE9D-488B-A7B5-1FB140B286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0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FE0F-B394-477D-8BA3-7D59AD19A837}" type="datetimeFigureOut">
              <a:rPr lang="ru-RU" smtClean="0"/>
              <a:pPr/>
              <a:t>29.05.2020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A400-EE9D-488B-A7B5-1FB140B286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29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FE0F-B394-477D-8BA3-7D59AD19A837}" type="datetimeFigureOut">
              <a:rPr lang="ru-RU" smtClean="0"/>
              <a:pPr/>
              <a:t>29.05.2020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A400-EE9D-488B-A7B5-1FB140B286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2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FE0F-B394-477D-8BA3-7D59AD19A837}" type="datetimeFigureOut">
              <a:rPr lang="ru-RU" smtClean="0"/>
              <a:pPr/>
              <a:t>29.05.2020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A400-EE9D-488B-A7B5-1FB140B286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8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FE0F-B394-477D-8BA3-7D59AD19A837}" type="datetimeFigureOut">
              <a:rPr lang="ru-RU" smtClean="0"/>
              <a:pPr/>
              <a:t>29.05.2020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A400-EE9D-488B-A7B5-1FB140B286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32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FE0F-B394-477D-8BA3-7D59AD19A837}" type="datetimeFigureOut">
              <a:rPr lang="ru-RU" smtClean="0"/>
              <a:pPr/>
              <a:t>29.05.2020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A400-EE9D-488B-A7B5-1FB140B286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07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FFE0F-B394-477D-8BA3-7D59AD19A837}" type="datetimeFigureOut">
              <a:rPr lang="ru-RU" smtClean="0"/>
              <a:pPr/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5A400-EE9D-488B-A7B5-1FB140B286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93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wmf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Electron heating of the ions in the Collider 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ru-RU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V. </a:t>
            </a:r>
            <a:r>
              <a:rPr lang="en-US" sz="36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Parkhomchuk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en-US" sz="3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BINP Novosibirsk</a:t>
            </a:r>
            <a:r>
              <a:rPr lang="ru-RU" sz="4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ru-RU" sz="4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29 </a:t>
            </a:r>
            <a:r>
              <a:rPr lang="en-US" sz="20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M|ay</a:t>
            </a:r>
            <a:r>
              <a:rPr lang="en-US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10+5 minutes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XI Session of the NICA MAC, May </a:t>
            </a:r>
            <a:r>
              <a:rPr lang="en-US" dirty="0" smtClean="0"/>
              <a:t>27-29</a:t>
            </a:r>
            <a:r>
              <a:rPr lang="ru-RU" dirty="0" smtClean="0"/>
              <a:t>, ОИЯИ</a:t>
            </a:r>
          </a:p>
          <a:p>
            <a:r>
              <a:rPr lang="en-US" dirty="0" smtClean="0"/>
              <a:t>Online </a:t>
            </a:r>
            <a:r>
              <a:rPr lang="en-US" dirty="0" err="1" smtClean="0"/>
              <a:t>sesiion</a:t>
            </a:r>
            <a:r>
              <a:rPr lang="en-US" dirty="0" smtClean="0"/>
              <a:t> from BINP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91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860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539102"/>
              </p:ext>
            </p:extLst>
          </p:nvPr>
        </p:nvGraphicFramePr>
        <p:xfrm>
          <a:off x="9044" y="536978"/>
          <a:ext cx="2999322" cy="1204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Уравнение" r:id="rId3" imgW="1117115" imgH="444307" progId="Equation.3">
                  <p:embed/>
                </p:oleObj>
              </mc:Choice>
              <mc:Fallback>
                <p:oleObj name="Уравнение" r:id="rId3" imgW="1117115" imgH="444307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4" y="536978"/>
                        <a:ext cx="2999322" cy="12048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573430" y="146131"/>
            <a:ext cx="1762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charge of ion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690795" y="146131"/>
                <a:ext cx="1538344" cy="6026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795" y="146131"/>
                <a:ext cx="1538344" cy="602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 flipH="1">
            <a:off x="7179055" y="319135"/>
            <a:ext cx="169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Classical radius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45844" y="762006"/>
            <a:ext cx="845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average radius of collider                      bunch length  </a:t>
            </a:r>
            <a:r>
              <a:rPr lang="en-US" sz="4000" dirty="0" smtClean="0"/>
              <a:t>    </a:t>
            </a:r>
            <a:r>
              <a:rPr lang="en-US" sz="2800" dirty="0" err="1" smtClean="0"/>
              <a:t>emitance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777317" y="992839"/>
                <a:ext cx="2400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317" y="992839"/>
                <a:ext cx="240066" cy="276999"/>
              </a:xfrm>
              <a:prstGeom prst="rect">
                <a:avLst/>
              </a:prstGeom>
              <a:blipFill>
                <a:blip r:embed="rId6"/>
                <a:stretch>
                  <a:fillRect l="-25641" r="-10256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8562009" y="944862"/>
            <a:ext cx="3140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ᵋ</a:t>
            </a:r>
            <a:endParaRPr lang="ru-RU" sz="4000" dirty="0"/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20" y="1652748"/>
            <a:ext cx="5273675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128273" y="2095966"/>
            <a:ext cx="541468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Electron heating- High initial intensity- fast losses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proton beam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current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afte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start electron cooling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From 0.73 go to 0.25 mA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!</a:t>
            </a:r>
          </a:p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100-300 s- 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Laslet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tunr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near 0.1-0.2, equilibrium</a:t>
            </a:r>
          </a:p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t&gt;300 s Intra Beam </a:t>
            </a:r>
            <a:r>
              <a:rPr 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Scatering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332682"/>
              </p:ext>
            </p:extLst>
          </p:nvPr>
        </p:nvGraphicFramePr>
        <p:xfrm>
          <a:off x="6319838" y="3529013"/>
          <a:ext cx="4027487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Уравнение" r:id="rId8" imgW="1460160" imgH="457200" progId="Equation.3">
                  <p:embed/>
                </p:oleObj>
              </mc:Choice>
              <mc:Fallback>
                <p:oleObj name="Уравнение" r:id="rId8" imgW="1460160" imgH="4572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838" y="3529013"/>
                        <a:ext cx="4027487" cy="125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03642" y="6010836"/>
            <a:ext cx="4432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1. COSY low energy (200 MeV) proton beam cooling current (0.2A)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7567" y="116048"/>
            <a:ext cx="3358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Laslet</a:t>
            </a:r>
            <a:r>
              <a:rPr lang="en-US" sz="2000" b="1" dirty="0" smtClean="0"/>
              <a:t> tune shift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4446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ra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-38267"/>
            <a:ext cx="5599971" cy="423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 flipH="1">
            <a:off x="6629399" y="688489"/>
            <a:ext cx="49243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Fig.2  SIS-18 accumulation          krypton ion beam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After 2 mA started oscillations at ion beam   end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acculamution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decreseed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after 5 mA   stopped-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 results high losses between new injection are equal adding new portion ions.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38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 descr="mo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57200"/>
            <a:ext cx="5390485" cy="4265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364199"/>
            <a:ext cx="1025312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Acselleration</a:t>
            </a:r>
            <a:r>
              <a:rPr kumimoji="0" lang="en-US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them electron cooling proton beam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 energy 400 MeV, proton beam with energy 400 MeV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top lines show </a:t>
            </a:r>
            <a:r>
              <a:rPr kumimoji="0" lang="en-US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proton beam current mA (black without modulation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energy electron beam red line with 300 V modulation of energy (potential cathode))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down lines proton beam sizes  mm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sigma,x,y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651654" y="-253388"/>
            <a:ext cx="14275398" cy="96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 descr="los4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653" y="203812"/>
            <a:ext cx="4550283" cy="306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530468" y="2843663"/>
            <a:ext cx="618046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Fig.4 Losses rate </a:t>
            </a:r>
            <a:r>
              <a:rPr kumimoji="0" lang="en-US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versus proton beam </a:t>
            </a:r>
            <a:r>
              <a:rPr kumimoji="0" lang="en-US" alt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carrent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/I (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Ep=400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МэВ,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Jecooling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=600ma)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alt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for different energy modulation  0,200,300 V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367250"/>
              </p:ext>
            </p:extLst>
          </p:nvPr>
        </p:nvGraphicFramePr>
        <p:xfrm>
          <a:off x="536121" y="2582941"/>
          <a:ext cx="1842363" cy="726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Уравнение" r:id="rId3" imgW="990170" imgH="393529" progId="Equation.3">
                  <p:embed/>
                </p:oleObj>
              </mc:Choice>
              <mc:Fallback>
                <p:oleObj name="Уравнение" r:id="rId3" imgW="990170" imgH="393529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121" y="2582941"/>
                        <a:ext cx="1842363" cy="726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553146"/>
              </p:ext>
            </p:extLst>
          </p:nvPr>
        </p:nvGraphicFramePr>
        <p:xfrm>
          <a:off x="374707" y="4387875"/>
          <a:ext cx="2532792" cy="970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Уравнение" r:id="rId5" imgW="1016000" imgH="393700" progId="Equation.3">
                  <p:embed/>
                </p:oleObj>
              </mc:Choice>
              <mc:Fallback>
                <p:oleObj name="Уравнение" r:id="rId5" imgW="1016000" imgH="39370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707" y="4387875"/>
                        <a:ext cx="2532792" cy="970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918170" y="860335"/>
            <a:ext cx="43656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where me is the electron mass, c is the speed of light, re is the classical radius of the electron, ne is the electron beam density , ln (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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max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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min) is the Coulomb logarithm of collisions. Electrons passing by particles scatter on it and lead to the heating of its momentum at a speed</a:t>
            </a:r>
            <a:endParaRPr lang="ru-RU" dirty="0"/>
          </a:p>
        </p:txBody>
      </p:sp>
      <p:sp>
        <p:nvSpPr>
          <p:cNvPr id="14" name="Rectangle 62"/>
          <p:cNvSpPr>
            <a:spLocks noChangeArrowheads="1"/>
          </p:cNvSpPr>
          <p:nvPr/>
        </p:nvSpPr>
        <p:spPr bwMode="auto">
          <a:xfrm>
            <a:off x="0" y="78235"/>
            <a:ext cx="6464911" cy="30073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     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Maximum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ion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beam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intensity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with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electron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cooling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3527050" y="726698"/>
            <a:ext cx="175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Cooling force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27050" y="1195557"/>
            <a:ext cx="3811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Losses energy the ion by excitation electrons moving  (cooling)</a:t>
            </a:r>
            <a:endParaRPr lang="ru-RU" dirty="0"/>
          </a:p>
        </p:txBody>
      </p:sp>
      <p:sp>
        <p:nvSpPr>
          <p:cNvPr id="4176" name="Rectangle 8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75" name="Object 79"/>
          <p:cNvGraphicFramePr>
            <a:graphicFrameLocks noChangeAspect="1"/>
          </p:cNvGraphicFramePr>
          <p:nvPr/>
        </p:nvGraphicFramePr>
        <p:xfrm>
          <a:off x="384048" y="438912"/>
          <a:ext cx="3042153" cy="71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Формула" r:id="rId7" imgW="1993900" imgH="469900" progId="Equation.3">
                  <p:embed/>
                </p:oleObj>
              </mc:Choice>
              <mc:Fallback>
                <p:oleObj name="Формула" r:id="rId7" imgW="1993900" imgH="469900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48" y="438912"/>
                        <a:ext cx="3042153" cy="713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8" name="Rectangle 8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77" name="Object 81"/>
          <p:cNvGraphicFramePr>
            <a:graphicFrameLocks noChangeAspect="1"/>
          </p:cNvGraphicFramePr>
          <p:nvPr/>
        </p:nvGraphicFramePr>
        <p:xfrm>
          <a:off x="256032" y="1133856"/>
          <a:ext cx="3096270" cy="621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Формула" r:id="rId9" imgW="2324100" imgH="469900" progId="Equation.3">
                  <p:embed/>
                </p:oleObj>
              </mc:Choice>
              <mc:Fallback>
                <p:oleObj name="Формула" r:id="rId9" imgW="2324100" imgH="469900" progId="Equation.3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32" y="1133856"/>
                        <a:ext cx="3096270" cy="6217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80" name="Rectangle 8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79" name="Object 83"/>
          <p:cNvGraphicFramePr>
            <a:graphicFrameLocks noChangeAspect="1"/>
          </p:cNvGraphicFramePr>
          <p:nvPr/>
        </p:nvGraphicFramePr>
        <p:xfrm>
          <a:off x="420624" y="1792224"/>
          <a:ext cx="2985796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Формула" r:id="rId11" imgW="1905000" imgH="469900" progId="Equation.3">
                  <p:embed/>
                </p:oleObj>
              </mc:Choice>
              <mc:Fallback>
                <p:oleObj name="Формула" r:id="rId11" imgW="1905000" imgH="469900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24" y="1792224"/>
                        <a:ext cx="2985796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727559" y="1883374"/>
            <a:ext cx="3135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Heating from thermal </a:t>
            </a:r>
            <a:r>
              <a:rPr lang="en-US" dirty="0" err="1" smtClean="0"/>
              <a:t>mooving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electrons</a:t>
            </a:r>
            <a:endParaRPr lang="ru-RU" dirty="0"/>
          </a:p>
        </p:txBody>
      </p:sp>
      <p:sp>
        <p:nvSpPr>
          <p:cNvPr id="4182" name="Rectangle 8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135086" y="2656114"/>
            <a:ext cx="3756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equilibrium temperatures are equal</a:t>
            </a:r>
          </a:p>
          <a:p>
            <a:r>
              <a:rPr lang="en-US" dirty="0" smtClean="0"/>
              <a:t>But heavy ions moved very slowly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93479" y="3293001"/>
            <a:ext cx="99127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high the ion beam density at interaction regions many </a:t>
            </a:r>
          </a:p>
          <a:p>
            <a:r>
              <a:rPr lang="en-US" sz="3200" dirty="0" smtClean="0"/>
              <a:t>fluctuation from other ions </a:t>
            </a:r>
            <a:endParaRPr lang="ru-RU" sz="3200" dirty="0"/>
          </a:p>
        </p:txBody>
      </p:sp>
      <p:sp>
        <p:nvSpPr>
          <p:cNvPr id="4184" name="Rectangle 8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83" name="Object 87"/>
          <p:cNvGraphicFramePr>
            <a:graphicFrameLocks noChangeAspect="1"/>
          </p:cNvGraphicFramePr>
          <p:nvPr/>
        </p:nvGraphicFramePr>
        <p:xfrm>
          <a:off x="0" y="5340096"/>
          <a:ext cx="3250276" cy="1243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Формула" r:id="rId13" imgW="1091726" imgH="418918" progId="Equation.3">
                  <p:embed/>
                </p:oleObj>
              </mc:Choice>
              <mc:Fallback>
                <p:oleObj name="Формула" r:id="rId13" imgW="1091726" imgH="418918" progId="Equation.3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40096"/>
                        <a:ext cx="3250276" cy="1243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98848" y="4974336"/>
            <a:ext cx="6126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Heating from others ions should be less electron cooling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6324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883933"/>
              </p:ext>
            </p:extLst>
          </p:nvPr>
        </p:nvGraphicFramePr>
        <p:xfrm>
          <a:off x="0" y="0"/>
          <a:ext cx="7675808" cy="959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Уравнение" r:id="rId3" imgW="3429000" imgH="431800" progId="Equation.3">
                  <p:embed/>
                </p:oleObj>
              </mc:Choice>
              <mc:Fallback>
                <p:oleObj name="Уравнение" r:id="rId3" imgW="3429000" imgH="4318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675808" cy="959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477794"/>
              </p:ext>
            </p:extLst>
          </p:nvPr>
        </p:nvGraphicFramePr>
        <p:xfrm>
          <a:off x="528638" y="1239838"/>
          <a:ext cx="75628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Формула" r:id="rId5" imgW="3492360" imgH="469800" progId="Equation.3">
                  <p:embed/>
                </p:oleObj>
              </mc:Choice>
              <mc:Fallback>
                <p:oleObj name="Формула" r:id="rId5" imgW="3492360" imgH="4698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239838"/>
                        <a:ext cx="756285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1792" y="2706624"/>
            <a:ext cx="5358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4.6 </a:t>
            </a:r>
            <a:r>
              <a:rPr lang="en-US" sz="3200" dirty="0" err="1" smtClean="0"/>
              <a:t>GeV</a:t>
            </a:r>
            <a:r>
              <a:rPr lang="en-US" sz="3200" dirty="0" smtClean="0"/>
              <a:t>/n     Ni&lt;8E10</a:t>
            </a:r>
          </a:p>
          <a:p>
            <a:r>
              <a:rPr lang="en-US" sz="3200" dirty="0" smtClean="0"/>
              <a:t>0.5 </a:t>
            </a:r>
            <a:r>
              <a:rPr lang="en-US" sz="3200" dirty="0" err="1" smtClean="0"/>
              <a:t>GeV</a:t>
            </a:r>
            <a:r>
              <a:rPr lang="en-US" sz="3200" dirty="0" smtClean="0"/>
              <a:t>/n    Ni&lt;5E8</a:t>
            </a:r>
            <a:endParaRPr lang="ru-RU" dirty="0"/>
          </a:p>
        </p:txBody>
      </p:sp>
      <p:pic>
        <p:nvPicPr>
          <p:cNvPr id="5165" name="Picture 45" descr="Катера-буксировщики продажа и аренда. Обслуживание и ремонт ...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8742" y="2460941"/>
            <a:ext cx="5312537" cy="434857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21792" y="4696512"/>
            <a:ext cx="36409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02122"/>
                </a:solidFill>
                <a:latin typeface="Arial" panose="020B0604020202020204" pitchFamily="34" charset="0"/>
              </a:rPr>
              <a:t>beam-plasma instability</a:t>
            </a: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</a:rPr>
              <a:t>, </a:t>
            </a:r>
            <a:r>
              <a:rPr lang="en-US" sz="2400" b="1" dirty="0">
                <a:solidFill>
                  <a:srgbClr val="202122"/>
                </a:solidFill>
                <a:latin typeface="Arial" panose="020B0604020202020204" pitchFamily="34" charset="0"/>
              </a:rPr>
              <a:t>beam instability</a:t>
            </a:r>
            <a:r>
              <a:rPr lang="en-US" sz="2400" dirty="0">
                <a:solidFill>
                  <a:srgbClr val="202122"/>
                </a:solidFill>
                <a:latin typeface="Arial" panose="020B0604020202020204" pitchFamily="34" charset="0"/>
              </a:rPr>
              <a:t>, or </a:t>
            </a:r>
            <a:r>
              <a:rPr lang="en-US" sz="2400" b="1" dirty="0">
                <a:solidFill>
                  <a:srgbClr val="202122"/>
                </a:solidFill>
                <a:latin typeface="Arial" panose="020B0604020202020204" pitchFamily="34" charset="0"/>
              </a:rPr>
              <a:t>bump-on-tail instability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34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plo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065827" cy="413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5" descr="plo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168" y="280415"/>
            <a:ext cx="5291328" cy="357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06240" y="0"/>
            <a:ext cx="4674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Plasma model of instability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69264" y="4352544"/>
            <a:ext cx="116229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Slowly moved ion and electrons  fast compensated </a:t>
            </a:r>
          </a:p>
          <a:p>
            <a:r>
              <a:rPr lang="en-US" sz="3200" dirty="0" smtClean="0"/>
              <a:t> return electric field  for ion plasma </a:t>
            </a:r>
            <a:r>
              <a:rPr lang="en-US" sz="3200" dirty="0" err="1" smtClean="0"/>
              <a:t>oscilation</a:t>
            </a:r>
            <a:r>
              <a:rPr lang="en-US" sz="3200" dirty="0" smtClean="0"/>
              <a:t>. It means the </a:t>
            </a:r>
            <a:r>
              <a:rPr lang="en-US" sz="3200" dirty="0" err="1" smtClean="0"/>
              <a:t>mplitude</a:t>
            </a:r>
            <a:endParaRPr lang="en-US" sz="3200" dirty="0" smtClean="0"/>
          </a:p>
          <a:p>
            <a:r>
              <a:rPr lang="en-US" sz="3200" dirty="0" smtClean="0"/>
              <a:t>Of oscillation can increase.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66546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6903"/>
            <a:ext cx="425767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92608" y="585216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Increasing space charge </a:t>
            </a:r>
            <a:r>
              <a:rPr lang="en-US" dirty="0" err="1" smtClean="0"/>
              <a:t>oscilation</a:t>
            </a:r>
            <a:r>
              <a:rPr lang="en-US" dirty="0" smtClean="0"/>
              <a:t> after passing  cooling section </a:t>
            </a:r>
            <a:endParaRPr lang="ru-RU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4173" y="261938"/>
            <a:ext cx="440055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97296" y="5961888"/>
            <a:ext cx="367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Det</a:t>
            </a:r>
            <a:r>
              <a:rPr lang="en-US" dirty="0" smtClean="0"/>
              <a:t>(A) &lt;1  cooling,   </a:t>
            </a:r>
            <a:r>
              <a:rPr lang="en-US" dirty="0" err="1" smtClean="0"/>
              <a:t>Det</a:t>
            </a:r>
            <a:r>
              <a:rPr lang="en-US" dirty="0" smtClean="0"/>
              <a:t>(A)&gt;1 heating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6320" y="0"/>
            <a:ext cx="849172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CONCLUSION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1-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Electron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cloud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effects are problems for electron positron collider. Small solenoids in collider help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control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this effect</a:t>
            </a:r>
          </a:p>
          <a:p>
            <a:pPr>
              <a:spcAft>
                <a:spcPts val="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2- Ion beams with electron cooling system should care for limited heating</a:t>
            </a:r>
          </a:p>
          <a:p>
            <a:pPr>
              <a:spcAft>
                <a:spcPts val="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3- Hollow electron beam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are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one of the way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for decreasing 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unlikely 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interaction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689801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443</Words>
  <Application>Microsoft Office PowerPoint</Application>
  <PresentationFormat>Широкоэкранный</PresentationFormat>
  <Paragraphs>51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inherit</vt:lpstr>
      <vt:lpstr>Symbol</vt:lpstr>
      <vt:lpstr>Times New Roman</vt:lpstr>
      <vt:lpstr>Тема Office</vt:lpstr>
      <vt:lpstr>Уравнение</vt:lpstr>
      <vt:lpstr>Формула</vt:lpstr>
      <vt:lpstr>Electron heating of the ions in the Collider  V. Parkhomchuk BINP Novosibirsk 29 M|ay 10+5 minutes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heating of the ions in the Collider  V. Parkhomchuk 29 M|ay 10+5 minutes</dc:title>
  <dc:creator>Пользователь Windows</dc:creator>
  <cp:lastModifiedBy>Пользователь Windows</cp:lastModifiedBy>
  <cp:revision>51</cp:revision>
  <dcterms:created xsi:type="dcterms:W3CDTF">2020-05-21T03:41:22Z</dcterms:created>
  <dcterms:modified xsi:type="dcterms:W3CDTF">2020-05-29T12:14:02Z</dcterms:modified>
</cp:coreProperties>
</file>