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70" r:id="rId10"/>
    <p:sldId id="264" r:id="rId11"/>
    <p:sldId id="265" r:id="rId12"/>
    <p:sldId id="266"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D2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096C432-E0C8-4211-B212-52E3DA3BB25B}" type="datetimeFigureOut">
              <a:rPr lang="ru-RU" smtClean="0"/>
              <a:t>25.05.2020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C490C1-A24E-4C22-B6B9-1A41682A6030}" type="slidenum">
              <a:rPr lang="ru-RU" smtClean="0"/>
              <a:t>‹#›</a:t>
            </a:fld>
            <a:endParaRPr lang="ru-RU"/>
          </a:p>
        </p:txBody>
      </p:sp>
    </p:spTree>
    <p:extLst>
      <p:ext uri="{BB962C8B-B14F-4D97-AF65-F5344CB8AC3E}">
        <p14:creationId xmlns:p14="http://schemas.microsoft.com/office/powerpoint/2010/main" val="569240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096C432-E0C8-4211-B212-52E3DA3BB25B}" type="datetimeFigureOut">
              <a:rPr lang="ru-RU" smtClean="0"/>
              <a:t>25.05.2020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C490C1-A24E-4C22-B6B9-1A41682A6030}" type="slidenum">
              <a:rPr lang="ru-RU" smtClean="0"/>
              <a:t>‹#›</a:t>
            </a:fld>
            <a:endParaRPr lang="ru-RU"/>
          </a:p>
        </p:txBody>
      </p:sp>
    </p:spTree>
    <p:extLst>
      <p:ext uri="{BB962C8B-B14F-4D97-AF65-F5344CB8AC3E}">
        <p14:creationId xmlns:p14="http://schemas.microsoft.com/office/powerpoint/2010/main" val="3122290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096C432-E0C8-4211-B212-52E3DA3BB25B}" type="datetimeFigureOut">
              <a:rPr lang="ru-RU" smtClean="0"/>
              <a:t>25.05.2020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C490C1-A24E-4C22-B6B9-1A41682A6030}" type="slidenum">
              <a:rPr lang="ru-RU" smtClean="0"/>
              <a:t>‹#›</a:t>
            </a:fld>
            <a:endParaRPr lang="ru-RU"/>
          </a:p>
        </p:txBody>
      </p:sp>
    </p:spTree>
    <p:extLst>
      <p:ext uri="{BB962C8B-B14F-4D97-AF65-F5344CB8AC3E}">
        <p14:creationId xmlns:p14="http://schemas.microsoft.com/office/powerpoint/2010/main" val="980743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096C432-E0C8-4211-B212-52E3DA3BB25B}" type="datetimeFigureOut">
              <a:rPr lang="ru-RU" smtClean="0"/>
              <a:t>25.05.2020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C490C1-A24E-4C22-B6B9-1A41682A6030}" type="slidenum">
              <a:rPr lang="ru-RU" smtClean="0"/>
              <a:t>‹#›</a:t>
            </a:fld>
            <a:endParaRPr lang="ru-RU"/>
          </a:p>
        </p:txBody>
      </p:sp>
    </p:spTree>
    <p:extLst>
      <p:ext uri="{BB962C8B-B14F-4D97-AF65-F5344CB8AC3E}">
        <p14:creationId xmlns:p14="http://schemas.microsoft.com/office/powerpoint/2010/main" val="1768420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096C432-E0C8-4211-B212-52E3DA3BB25B}" type="datetimeFigureOut">
              <a:rPr lang="ru-RU" smtClean="0"/>
              <a:t>25.05.2020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C490C1-A24E-4C22-B6B9-1A41682A6030}" type="slidenum">
              <a:rPr lang="ru-RU" smtClean="0"/>
              <a:t>‹#›</a:t>
            </a:fld>
            <a:endParaRPr lang="ru-RU"/>
          </a:p>
        </p:txBody>
      </p:sp>
    </p:spTree>
    <p:extLst>
      <p:ext uri="{BB962C8B-B14F-4D97-AF65-F5344CB8AC3E}">
        <p14:creationId xmlns:p14="http://schemas.microsoft.com/office/powerpoint/2010/main" val="1163076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096C432-E0C8-4211-B212-52E3DA3BB25B}" type="datetimeFigureOut">
              <a:rPr lang="ru-RU" smtClean="0"/>
              <a:t>25.05.2020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EC490C1-A24E-4C22-B6B9-1A41682A6030}" type="slidenum">
              <a:rPr lang="ru-RU" smtClean="0"/>
              <a:t>‹#›</a:t>
            </a:fld>
            <a:endParaRPr lang="ru-RU"/>
          </a:p>
        </p:txBody>
      </p:sp>
    </p:spTree>
    <p:extLst>
      <p:ext uri="{BB962C8B-B14F-4D97-AF65-F5344CB8AC3E}">
        <p14:creationId xmlns:p14="http://schemas.microsoft.com/office/powerpoint/2010/main" val="924311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096C432-E0C8-4211-B212-52E3DA3BB25B}" type="datetimeFigureOut">
              <a:rPr lang="ru-RU" smtClean="0"/>
              <a:t>25.05.2020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EC490C1-A24E-4C22-B6B9-1A41682A6030}" type="slidenum">
              <a:rPr lang="ru-RU" smtClean="0"/>
              <a:t>‹#›</a:t>
            </a:fld>
            <a:endParaRPr lang="ru-RU"/>
          </a:p>
        </p:txBody>
      </p:sp>
    </p:spTree>
    <p:extLst>
      <p:ext uri="{BB962C8B-B14F-4D97-AF65-F5344CB8AC3E}">
        <p14:creationId xmlns:p14="http://schemas.microsoft.com/office/powerpoint/2010/main" val="2198393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096C432-E0C8-4211-B212-52E3DA3BB25B}" type="datetimeFigureOut">
              <a:rPr lang="ru-RU" smtClean="0"/>
              <a:t>25.05.2020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EC490C1-A24E-4C22-B6B9-1A41682A6030}" type="slidenum">
              <a:rPr lang="ru-RU" smtClean="0"/>
              <a:t>‹#›</a:t>
            </a:fld>
            <a:endParaRPr lang="ru-RU"/>
          </a:p>
        </p:txBody>
      </p:sp>
    </p:spTree>
    <p:extLst>
      <p:ext uri="{BB962C8B-B14F-4D97-AF65-F5344CB8AC3E}">
        <p14:creationId xmlns:p14="http://schemas.microsoft.com/office/powerpoint/2010/main" val="1735044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096C432-E0C8-4211-B212-52E3DA3BB25B}" type="datetimeFigureOut">
              <a:rPr lang="ru-RU" smtClean="0"/>
              <a:t>25.05.2020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EC490C1-A24E-4C22-B6B9-1A41682A6030}" type="slidenum">
              <a:rPr lang="ru-RU" smtClean="0"/>
              <a:t>‹#›</a:t>
            </a:fld>
            <a:endParaRPr lang="ru-RU"/>
          </a:p>
        </p:txBody>
      </p:sp>
    </p:spTree>
    <p:extLst>
      <p:ext uri="{BB962C8B-B14F-4D97-AF65-F5344CB8AC3E}">
        <p14:creationId xmlns:p14="http://schemas.microsoft.com/office/powerpoint/2010/main" val="4064854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096C432-E0C8-4211-B212-52E3DA3BB25B}" type="datetimeFigureOut">
              <a:rPr lang="ru-RU" smtClean="0"/>
              <a:t>25.05.2020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EC490C1-A24E-4C22-B6B9-1A41682A6030}" type="slidenum">
              <a:rPr lang="ru-RU" smtClean="0"/>
              <a:t>‹#›</a:t>
            </a:fld>
            <a:endParaRPr lang="ru-RU"/>
          </a:p>
        </p:txBody>
      </p:sp>
    </p:spTree>
    <p:extLst>
      <p:ext uri="{BB962C8B-B14F-4D97-AF65-F5344CB8AC3E}">
        <p14:creationId xmlns:p14="http://schemas.microsoft.com/office/powerpoint/2010/main" val="77211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096C432-E0C8-4211-B212-52E3DA3BB25B}" type="datetimeFigureOut">
              <a:rPr lang="ru-RU" smtClean="0"/>
              <a:t>25.05.2020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EC490C1-A24E-4C22-B6B9-1A41682A6030}" type="slidenum">
              <a:rPr lang="ru-RU" smtClean="0"/>
              <a:t>‹#›</a:t>
            </a:fld>
            <a:endParaRPr lang="ru-RU"/>
          </a:p>
        </p:txBody>
      </p:sp>
    </p:spTree>
    <p:extLst>
      <p:ext uri="{BB962C8B-B14F-4D97-AF65-F5344CB8AC3E}">
        <p14:creationId xmlns:p14="http://schemas.microsoft.com/office/powerpoint/2010/main" val="323494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6C432-E0C8-4211-B212-52E3DA3BB25B}" type="datetimeFigureOut">
              <a:rPr lang="ru-RU" smtClean="0"/>
              <a:t>25.05.2020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C490C1-A24E-4C22-B6B9-1A41682A6030}" type="slidenum">
              <a:rPr lang="ru-RU" smtClean="0"/>
              <a:t>‹#›</a:t>
            </a:fld>
            <a:endParaRPr lang="ru-RU"/>
          </a:p>
        </p:txBody>
      </p:sp>
    </p:spTree>
    <p:extLst>
      <p:ext uri="{BB962C8B-B14F-4D97-AF65-F5344CB8AC3E}">
        <p14:creationId xmlns:p14="http://schemas.microsoft.com/office/powerpoint/2010/main" val="3139843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761423"/>
            <a:ext cx="9144000" cy="853390"/>
          </a:xfrm>
        </p:spPr>
        <p:txBody>
          <a:bodyPr>
            <a:normAutofit fontScale="90000"/>
          </a:bodyPr>
          <a:lstStyle/>
          <a:p>
            <a:r>
              <a:rPr lang="en-US" dirty="0" smtClean="0"/>
              <a:t>Stochastic cooling hardware</a:t>
            </a:r>
            <a:endParaRPr lang="ru-RU" dirty="0"/>
          </a:p>
        </p:txBody>
      </p:sp>
      <p:sp>
        <p:nvSpPr>
          <p:cNvPr id="3" name="Подзаголовок 2"/>
          <p:cNvSpPr>
            <a:spLocks noGrp="1"/>
          </p:cNvSpPr>
          <p:nvPr>
            <p:ph type="subTitle" idx="1"/>
          </p:nvPr>
        </p:nvSpPr>
        <p:spPr>
          <a:xfrm>
            <a:off x="1524000" y="3602038"/>
            <a:ext cx="9144000" cy="912210"/>
          </a:xfrm>
        </p:spPr>
        <p:txBody>
          <a:bodyPr/>
          <a:lstStyle/>
          <a:p>
            <a:r>
              <a:rPr lang="en-US" dirty="0" err="1" smtClean="0"/>
              <a:t>Sidorin</a:t>
            </a:r>
            <a:r>
              <a:rPr lang="en-US" dirty="0" smtClean="0"/>
              <a:t> A, </a:t>
            </a:r>
            <a:r>
              <a:rPr lang="en-US" dirty="0" err="1" smtClean="0"/>
              <a:t>Gorelishev</a:t>
            </a:r>
            <a:r>
              <a:rPr lang="en-US" dirty="0" smtClean="0"/>
              <a:t> I, </a:t>
            </a:r>
            <a:r>
              <a:rPr lang="en-US" dirty="0" err="1" smtClean="0"/>
              <a:t>Osipov</a:t>
            </a:r>
            <a:r>
              <a:rPr lang="en-US" dirty="0" smtClean="0"/>
              <a:t> K</a:t>
            </a:r>
          </a:p>
          <a:p>
            <a:r>
              <a:rPr lang="en-US" dirty="0" smtClean="0"/>
              <a:t>JINR – </a:t>
            </a:r>
            <a:r>
              <a:rPr lang="ru-RU" dirty="0" smtClean="0"/>
              <a:t>27-</a:t>
            </a:r>
            <a:r>
              <a:rPr lang="en-US" dirty="0" smtClean="0"/>
              <a:t>29.05.2020</a:t>
            </a:r>
            <a:endParaRPr lang="ru-RU" dirty="0"/>
          </a:p>
        </p:txBody>
      </p:sp>
    </p:spTree>
    <p:extLst>
      <p:ext uri="{BB962C8B-B14F-4D97-AF65-F5344CB8AC3E}">
        <p14:creationId xmlns:p14="http://schemas.microsoft.com/office/powerpoint/2010/main" val="5701826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01601" y="241923"/>
            <a:ext cx="6146800" cy="2701404"/>
          </a:xfrm>
          <a:prstGeom prst="rect">
            <a:avLst/>
          </a:prstGeom>
        </p:spPr>
      </p:pic>
      <p:sp>
        <p:nvSpPr>
          <p:cNvPr id="5" name="TextBox 4"/>
          <p:cNvSpPr txBox="1"/>
          <p:nvPr/>
        </p:nvSpPr>
        <p:spPr>
          <a:xfrm>
            <a:off x="1659238" y="3002616"/>
            <a:ext cx="4215971" cy="307777"/>
          </a:xfrm>
          <a:prstGeom prst="rect">
            <a:avLst/>
          </a:prstGeom>
          <a:noFill/>
        </p:spPr>
        <p:txBody>
          <a:bodyPr wrap="square" rtlCol="0">
            <a:spAutoFit/>
          </a:bodyPr>
          <a:lstStyle/>
          <a:p>
            <a:r>
              <a:rPr lang="en-US" sz="1400" b="1" dirty="0" smtClean="0"/>
              <a:t>Optimized longitudinal shunt impedance sub band 4</a:t>
            </a:r>
          </a:p>
        </p:txBody>
      </p:sp>
      <p:pic>
        <p:nvPicPr>
          <p:cNvPr id="6" name="Рисунок 5"/>
          <p:cNvPicPr>
            <a:picLocks noChangeAspect="1"/>
          </p:cNvPicPr>
          <p:nvPr/>
        </p:nvPicPr>
        <p:blipFill>
          <a:blip r:embed="rId3"/>
          <a:stretch>
            <a:fillRect/>
          </a:stretch>
        </p:blipFill>
        <p:spPr>
          <a:xfrm>
            <a:off x="101601" y="3458408"/>
            <a:ext cx="6032500" cy="2667316"/>
          </a:xfrm>
          <a:prstGeom prst="rect">
            <a:avLst/>
          </a:prstGeom>
        </p:spPr>
      </p:pic>
      <p:sp>
        <p:nvSpPr>
          <p:cNvPr id="7" name="TextBox 6"/>
          <p:cNvSpPr txBox="1"/>
          <p:nvPr/>
        </p:nvSpPr>
        <p:spPr>
          <a:xfrm>
            <a:off x="1222588" y="6179139"/>
            <a:ext cx="4784513" cy="307777"/>
          </a:xfrm>
          <a:prstGeom prst="rect">
            <a:avLst/>
          </a:prstGeom>
          <a:noFill/>
        </p:spPr>
        <p:txBody>
          <a:bodyPr wrap="square" rtlCol="0">
            <a:spAutoFit/>
          </a:bodyPr>
          <a:lstStyle/>
          <a:p>
            <a:r>
              <a:rPr lang="en-US" sz="1400" b="1" dirty="0" smtClean="0"/>
              <a:t>Power accepted in forward and backward rings for sub band 4</a:t>
            </a:r>
          </a:p>
        </p:txBody>
      </p:sp>
      <p:pic>
        <p:nvPicPr>
          <p:cNvPr id="8" name="Рисунок 7"/>
          <p:cNvPicPr>
            <a:picLocks noChangeAspect="1"/>
          </p:cNvPicPr>
          <p:nvPr/>
        </p:nvPicPr>
        <p:blipFill>
          <a:blip r:embed="rId4"/>
          <a:stretch>
            <a:fillRect/>
          </a:stretch>
        </p:blipFill>
        <p:spPr>
          <a:xfrm>
            <a:off x="6367664" y="241923"/>
            <a:ext cx="5670384" cy="2701403"/>
          </a:xfrm>
          <a:prstGeom prst="rect">
            <a:avLst/>
          </a:prstGeom>
        </p:spPr>
      </p:pic>
      <p:sp>
        <p:nvSpPr>
          <p:cNvPr id="9" name="TextBox 8"/>
          <p:cNvSpPr txBox="1"/>
          <p:nvPr/>
        </p:nvSpPr>
        <p:spPr>
          <a:xfrm>
            <a:off x="7035239" y="3001043"/>
            <a:ext cx="4215971" cy="307777"/>
          </a:xfrm>
          <a:prstGeom prst="rect">
            <a:avLst/>
          </a:prstGeom>
          <a:noFill/>
        </p:spPr>
        <p:txBody>
          <a:bodyPr wrap="square" rtlCol="0">
            <a:spAutoFit/>
          </a:bodyPr>
          <a:lstStyle/>
          <a:p>
            <a:r>
              <a:rPr lang="en-US" sz="1400" b="1" dirty="0" smtClean="0"/>
              <a:t>Optimized longitudinal shunt impedance sub band 3</a:t>
            </a:r>
          </a:p>
        </p:txBody>
      </p:sp>
      <p:pic>
        <p:nvPicPr>
          <p:cNvPr id="10" name="Рисунок 9"/>
          <p:cNvPicPr>
            <a:picLocks noChangeAspect="1"/>
          </p:cNvPicPr>
          <p:nvPr/>
        </p:nvPicPr>
        <p:blipFill>
          <a:blip r:embed="rId5"/>
          <a:stretch>
            <a:fillRect/>
          </a:stretch>
        </p:blipFill>
        <p:spPr>
          <a:xfrm>
            <a:off x="6345456" y="3480840"/>
            <a:ext cx="5739205" cy="2526231"/>
          </a:xfrm>
          <a:prstGeom prst="rect">
            <a:avLst/>
          </a:prstGeom>
        </p:spPr>
      </p:pic>
      <p:sp>
        <p:nvSpPr>
          <p:cNvPr id="11" name="TextBox 10"/>
          <p:cNvSpPr txBox="1"/>
          <p:nvPr/>
        </p:nvSpPr>
        <p:spPr>
          <a:xfrm>
            <a:off x="6947292" y="6179139"/>
            <a:ext cx="4784513" cy="307777"/>
          </a:xfrm>
          <a:prstGeom prst="rect">
            <a:avLst/>
          </a:prstGeom>
          <a:noFill/>
        </p:spPr>
        <p:txBody>
          <a:bodyPr wrap="square" rtlCol="0">
            <a:spAutoFit/>
          </a:bodyPr>
          <a:lstStyle/>
          <a:p>
            <a:r>
              <a:rPr lang="en-US" sz="1400" b="1" dirty="0" smtClean="0"/>
              <a:t>Power accepted in forward and backward rings for sub band 4</a:t>
            </a:r>
          </a:p>
        </p:txBody>
      </p:sp>
      <p:sp>
        <p:nvSpPr>
          <p:cNvPr id="12" name="TextBox 11"/>
          <p:cNvSpPr txBox="1"/>
          <p:nvPr/>
        </p:nvSpPr>
        <p:spPr>
          <a:xfrm>
            <a:off x="5875209" y="2824025"/>
            <a:ext cx="563567" cy="307777"/>
          </a:xfrm>
          <a:prstGeom prst="rect">
            <a:avLst/>
          </a:prstGeom>
          <a:noFill/>
        </p:spPr>
        <p:txBody>
          <a:bodyPr wrap="square" rtlCol="0">
            <a:spAutoFit/>
          </a:bodyPr>
          <a:lstStyle/>
          <a:p>
            <a:r>
              <a:rPr lang="en-US" sz="1400" dirty="0" smtClean="0"/>
              <a:t>MHz</a:t>
            </a:r>
          </a:p>
        </p:txBody>
      </p:sp>
      <p:sp>
        <p:nvSpPr>
          <p:cNvPr id="13" name="TextBox 12"/>
          <p:cNvSpPr txBox="1"/>
          <p:nvPr/>
        </p:nvSpPr>
        <p:spPr>
          <a:xfrm>
            <a:off x="11543302" y="2824025"/>
            <a:ext cx="563567" cy="307777"/>
          </a:xfrm>
          <a:prstGeom prst="rect">
            <a:avLst/>
          </a:prstGeom>
          <a:noFill/>
        </p:spPr>
        <p:txBody>
          <a:bodyPr wrap="square" rtlCol="0">
            <a:spAutoFit/>
          </a:bodyPr>
          <a:lstStyle/>
          <a:p>
            <a:r>
              <a:rPr lang="en-US" sz="1400" dirty="0" smtClean="0"/>
              <a:t>MHz</a:t>
            </a:r>
          </a:p>
        </p:txBody>
      </p:sp>
      <p:sp>
        <p:nvSpPr>
          <p:cNvPr id="14" name="TextBox 13"/>
          <p:cNvSpPr txBox="1"/>
          <p:nvPr/>
        </p:nvSpPr>
        <p:spPr>
          <a:xfrm>
            <a:off x="5804097" y="5952508"/>
            <a:ext cx="563567" cy="307777"/>
          </a:xfrm>
          <a:prstGeom prst="rect">
            <a:avLst/>
          </a:prstGeom>
          <a:noFill/>
        </p:spPr>
        <p:txBody>
          <a:bodyPr wrap="square" rtlCol="0">
            <a:spAutoFit/>
          </a:bodyPr>
          <a:lstStyle/>
          <a:p>
            <a:r>
              <a:rPr lang="en-US" sz="1400" dirty="0" smtClean="0"/>
              <a:t>MHz</a:t>
            </a:r>
          </a:p>
        </p:txBody>
      </p:sp>
      <p:sp>
        <p:nvSpPr>
          <p:cNvPr id="15" name="TextBox 14"/>
          <p:cNvSpPr txBox="1"/>
          <p:nvPr/>
        </p:nvSpPr>
        <p:spPr>
          <a:xfrm>
            <a:off x="11709597" y="5950182"/>
            <a:ext cx="563567" cy="307777"/>
          </a:xfrm>
          <a:prstGeom prst="rect">
            <a:avLst/>
          </a:prstGeom>
          <a:noFill/>
        </p:spPr>
        <p:txBody>
          <a:bodyPr wrap="square" rtlCol="0">
            <a:spAutoFit/>
          </a:bodyPr>
          <a:lstStyle/>
          <a:p>
            <a:r>
              <a:rPr lang="en-US" sz="1400" dirty="0" smtClean="0"/>
              <a:t>MHz</a:t>
            </a:r>
          </a:p>
        </p:txBody>
      </p:sp>
      <p:sp>
        <p:nvSpPr>
          <p:cNvPr id="16" name="TextBox 15"/>
          <p:cNvSpPr txBox="1"/>
          <p:nvPr/>
        </p:nvSpPr>
        <p:spPr>
          <a:xfrm rot="16200000">
            <a:off x="6425627" y="1329326"/>
            <a:ext cx="563567" cy="307777"/>
          </a:xfrm>
          <a:prstGeom prst="rect">
            <a:avLst/>
          </a:prstGeom>
          <a:noFill/>
        </p:spPr>
        <p:txBody>
          <a:bodyPr wrap="square" rtlCol="0">
            <a:spAutoFit/>
          </a:bodyPr>
          <a:lstStyle/>
          <a:p>
            <a:r>
              <a:rPr lang="en-US" sz="1400" dirty="0" smtClean="0"/>
              <a:t>Ohm</a:t>
            </a:r>
          </a:p>
        </p:txBody>
      </p:sp>
      <p:sp>
        <p:nvSpPr>
          <p:cNvPr id="17" name="TextBox 16"/>
          <p:cNvSpPr txBox="1"/>
          <p:nvPr/>
        </p:nvSpPr>
        <p:spPr>
          <a:xfrm rot="16200000">
            <a:off x="184873" y="1310939"/>
            <a:ext cx="563567" cy="307777"/>
          </a:xfrm>
          <a:prstGeom prst="rect">
            <a:avLst/>
          </a:prstGeom>
          <a:noFill/>
        </p:spPr>
        <p:txBody>
          <a:bodyPr wrap="square" rtlCol="0">
            <a:spAutoFit/>
          </a:bodyPr>
          <a:lstStyle/>
          <a:p>
            <a:r>
              <a:rPr lang="en-US" sz="1400" dirty="0" smtClean="0"/>
              <a:t>Ohm</a:t>
            </a:r>
          </a:p>
        </p:txBody>
      </p:sp>
      <p:sp>
        <p:nvSpPr>
          <p:cNvPr id="18" name="TextBox 17"/>
          <p:cNvSpPr txBox="1"/>
          <p:nvPr/>
        </p:nvSpPr>
        <p:spPr>
          <a:xfrm rot="16200000">
            <a:off x="365332" y="4414592"/>
            <a:ext cx="350948" cy="307777"/>
          </a:xfrm>
          <a:prstGeom prst="rect">
            <a:avLst/>
          </a:prstGeom>
          <a:noFill/>
        </p:spPr>
        <p:txBody>
          <a:bodyPr wrap="square" rtlCol="0">
            <a:spAutoFit/>
          </a:bodyPr>
          <a:lstStyle/>
          <a:p>
            <a:r>
              <a:rPr lang="en-US" sz="1400" dirty="0" smtClean="0"/>
              <a:t>W</a:t>
            </a:r>
          </a:p>
        </p:txBody>
      </p:sp>
      <p:sp>
        <p:nvSpPr>
          <p:cNvPr id="19" name="TextBox 18"/>
          <p:cNvSpPr txBox="1"/>
          <p:nvPr/>
        </p:nvSpPr>
        <p:spPr>
          <a:xfrm rot="16200000">
            <a:off x="6713343" y="4407125"/>
            <a:ext cx="336015" cy="307777"/>
          </a:xfrm>
          <a:prstGeom prst="rect">
            <a:avLst/>
          </a:prstGeom>
          <a:noFill/>
        </p:spPr>
        <p:txBody>
          <a:bodyPr wrap="square" rtlCol="0">
            <a:spAutoFit/>
          </a:bodyPr>
          <a:lstStyle/>
          <a:p>
            <a:r>
              <a:rPr lang="en-US" sz="1400" dirty="0"/>
              <a:t>W</a:t>
            </a:r>
            <a:endParaRPr lang="en-US" sz="1400" dirty="0" smtClean="0"/>
          </a:p>
        </p:txBody>
      </p:sp>
    </p:spTree>
    <p:extLst>
      <p:ext uri="{BB962C8B-B14F-4D97-AF65-F5344CB8AC3E}">
        <p14:creationId xmlns:p14="http://schemas.microsoft.com/office/powerpoint/2010/main" val="2668660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a:srcRect t="6302" r="1051"/>
          <a:stretch/>
        </p:blipFill>
        <p:spPr>
          <a:xfrm>
            <a:off x="558479" y="673100"/>
            <a:ext cx="11239821" cy="5016500"/>
          </a:xfrm>
          <a:prstGeom prst="rect">
            <a:avLst/>
          </a:prstGeom>
        </p:spPr>
      </p:pic>
      <p:sp>
        <p:nvSpPr>
          <p:cNvPr id="7" name="TextBox 6"/>
          <p:cNvSpPr txBox="1"/>
          <p:nvPr/>
        </p:nvSpPr>
        <p:spPr>
          <a:xfrm>
            <a:off x="4894286" y="5689600"/>
            <a:ext cx="3912829" cy="338554"/>
          </a:xfrm>
          <a:prstGeom prst="rect">
            <a:avLst/>
          </a:prstGeom>
          <a:noFill/>
        </p:spPr>
        <p:txBody>
          <a:bodyPr wrap="square" rtlCol="0">
            <a:spAutoFit/>
          </a:bodyPr>
          <a:lstStyle/>
          <a:p>
            <a:r>
              <a:rPr lang="en-US" sz="1600" b="1" dirty="0" smtClean="0"/>
              <a:t>Longitudinal shunt impedance for all bands. </a:t>
            </a:r>
          </a:p>
        </p:txBody>
      </p:sp>
      <p:sp>
        <p:nvSpPr>
          <p:cNvPr id="4" name="TextBox 3"/>
          <p:cNvSpPr txBox="1"/>
          <p:nvPr/>
        </p:nvSpPr>
        <p:spPr>
          <a:xfrm>
            <a:off x="11398362" y="5689600"/>
            <a:ext cx="563567" cy="307777"/>
          </a:xfrm>
          <a:prstGeom prst="rect">
            <a:avLst/>
          </a:prstGeom>
          <a:noFill/>
        </p:spPr>
        <p:txBody>
          <a:bodyPr wrap="square" rtlCol="0">
            <a:spAutoFit/>
          </a:bodyPr>
          <a:lstStyle/>
          <a:p>
            <a:r>
              <a:rPr lang="en-US" sz="1400" dirty="0" smtClean="0"/>
              <a:t>MHz</a:t>
            </a:r>
          </a:p>
        </p:txBody>
      </p:sp>
      <p:sp>
        <p:nvSpPr>
          <p:cNvPr id="6" name="TextBox 5"/>
          <p:cNvSpPr txBox="1"/>
          <p:nvPr/>
        </p:nvSpPr>
        <p:spPr>
          <a:xfrm rot="16200000">
            <a:off x="161522" y="2745678"/>
            <a:ext cx="563567" cy="307777"/>
          </a:xfrm>
          <a:prstGeom prst="rect">
            <a:avLst/>
          </a:prstGeom>
          <a:noFill/>
        </p:spPr>
        <p:txBody>
          <a:bodyPr wrap="square" rtlCol="0">
            <a:spAutoFit/>
          </a:bodyPr>
          <a:lstStyle/>
          <a:p>
            <a:r>
              <a:rPr lang="en-US" sz="1400" dirty="0" smtClean="0"/>
              <a:t>Ohm</a:t>
            </a:r>
          </a:p>
        </p:txBody>
      </p:sp>
    </p:spTree>
    <p:extLst>
      <p:ext uri="{BB962C8B-B14F-4D97-AF65-F5344CB8AC3E}">
        <p14:creationId xmlns:p14="http://schemas.microsoft.com/office/powerpoint/2010/main" val="533386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a:stretch>
            <a:fillRect/>
          </a:stretch>
        </p:blipFill>
        <p:spPr>
          <a:xfrm>
            <a:off x="7328810" y="222003"/>
            <a:ext cx="4788461" cy="2995295"/>
          </a:xfrm>
          <a:prstGeom prst="rect">
            <a:avLst/>
          </a:prstGeom>
        </p:spPr>
      </p:pic>
      <p:sp>
        <p:nvSpPr>
          <p:cNvPr id="5" name="TextBox 4"/>
          <p:cNvSpPr txBox="1"/>
          <p:nvPr/>
        </p:nvSpPr>
        <p:spPr>
          <a:xfrm>
            <a:off x="413021" y="244966"/>
            <a:ext cx="3416861" cy="338554"/>
          </a:xfrm>
          <a:prstGeom prst="rect">
            <a:avLst/>
          </a:prstGeom>
          <a:noFill/>
        </p:spPr>
        <p:txBody>
          <a:bodyPr wrap="square" rtlCol="0">
            <a:spAutoFit/>
          </a:bodyPr>
          <a:lstStyle/>
          <a:p>
            <a:r>
              <a:rPr lang="en-US" sz="1600" b="1" dirty="0"/>
              <a:t>P</a:t>
            </a:r>
            <a:r>
              <a:rPr lang="en-US" sz="1600" b="1" dirty="0" smtClean="0"/>
              <a:t>ractical realization</a:t>
            </a:r>
          </a:p>
        </p:txBody>
      </p:sp>
      <p:sp>
        <p:nvSpPr>
          <p:cNvPr id="7" name="TextBox 6"/>
          <p:cNvSpPr txBox="1"/>
          <p:nvPr/>
        </p:nvSpPr>
        <p:spPr>
          <a:xfrm>
            <a:off x="413021" y="695338"/>
            <a:ext cx="7127208" cy="6001643"/>
          </a:xfrm>
          <a:prstGeom prst="rect">
            <a:avLst/>
          </a:prstGeom>
          <a:noFill/>
        </p:spPr>
        <p:txBody>
          <a:bodyPr wrap="square" rtlCol="0">
            <a:spAutoFit/>
          </a:bodyPr>
          <a:lstStyle/>
          <a:p>
            <a:pPr marL="285750" indent="-285750" algn="just">
              <a:buFont typeface="Arial" panose="020B0604020202020204" pitchFamily="34" charset="0"/>
              <a:buChar char="•"/>
            </a:pPr>
            <a:r>
              <a:rPr lang="en-US" sz="1600" b="1" dirty="0" smtClean="0"/>
              <a:t>The design of sub band 1 and 2 pickups and kickers are</a:t>
            </a:r>
            <a:r>
              <a:rPr lang="ru-RU" sz="1600" b="1" dirty="0" smtClean="0"/>
              <a:t> </a:t>
            </a:r>
            <a:r>
              <a:rPr lang="en-US" sz="1600" b="1" dirty="0" smtClean="0"/>
              <a:t>supposed to be identical to the initial one.</a:t>
            </a:r>
            <a:r>
              <a:rPr lang="ru-RU" sz="1600" b="1" dirty="0" smtClean="0"/>
              <a:t> </a:t>
            </a:r>
            <a:endParaRPr lang="en-US" sz="1600" b="1" dirty="0" smtClean="0"/>
          </a:p>
          <a:p>
            <a:pPr marL="285750" indent="-285750" algn="just">
              <a:buFont typeface="Arial" panose="020B0604020202020204" pitchFamily="34" charset="0"/>
              <a:buChar char="•"/>
            </a:pPr>
            <a:endParaRPr lang="ru-RU" sz="1600" b="1" dirty="0" smtClean="0"/>
          </a:p>
          <a:p>
            <a:pPr marL="285750" indent="-285750" algn="just">
              <a:lnSpc>
                <a:spcPct val="150000"/>
              </a:lnSpc>
              <a:buFont typeface="Arial" panose="020B0604020202020204" pitchFamily="34" charset="0"/>
              <a:buChar char="•"/>
            </a:pPr>
            <a:r>
              <a:rPr lang="en-US" sz="1600" b="1" dirty="0" smtClean="0"/>
              <a:t>Exception is reduced dimensions and simplification. </a:t>
            </a:r>
          </a:p>
          <a:p>
            <a:pPr marL="285750" indent="-285750" algn="just">
              <a:lnSpc>
                <a:spcPct val="150000"/>
              </a:lnSpc>
              <a:buFont typeface="Arial" panose="020B0604020202020204" pitchFamily="34" charset="0"/>
              <a:buChar char="•"/>
            </a:pPr>
            <a:endParaRPr lang="ru-RU" sz="1600" b="1" dirty="0" smtClean="0"/>
          </a:p>
          <a:p>
            <a:pPr marL="285750" indent="-285750" algn="just">
              <a:buFont typeface="Arial" panose="020B0604020202020204" pitchFamily="34" charset="0"/>
              <a:buChar char="•"/>
            </a:pPr>
            <a:r>
              <a:rPr lang="en-US" sz="1600" b="1" dirty="0" smtClean="0"/>
              <a:t>Besides, Tuning elements are supposed to be included.</a:t>
            </a:r>
          </a:p>
          <a:p>
            <a:pPr marL="285750" indent="-285750" algn="just">
              <a:buFont typeface="Arial" panose="020B0604020202020204" pitchFamily="34" charset="0"/>
              <a:buChar char="•"/>
            </a:pPr>
            <a:endParaRPr lang="en-US" sz="1600" b="1" dirty="0"/>
          </a:p>
          <a:p>
            <a:pPr marL="285750" indent="-285750" algn="just">
              <a:buFont typeface="Arial" panose="020B0604020202020204" pitchFamily="34" charset="0"/>
              <a:buChar char="•"/>
            </a:pPr>
            <a:r>
              <a:rPr lang="en-US" sz="1600" b="1" dirty="0" smtClean="0"/>
              <a:t>The preliminary design of sub band 3 and 4 pickups and kickers is done.</a:t>
            </a:r>
          </a:p>
          <a:p>
            <a:pPr marL="285750" indent="-285750" algn="just">
              <a:buFont typeface="Arial" panose="020B0604020202020204" pitchFamily="34" charset="0"/>
              <a:buChar char="•"/>
            </a:pPr>
            <a:endParaRPr lang="en-US" sz="1600" b="1" dirty="0" smtClean="0"/>
          </a:p>
          <a:p>
            <a:pPr marL="285750" indent="-285750" algn="just">
              <a:buFont typeface="Arial" panose="020B0604020202020204" pitchFamily="34" charset="0"/>
              <a:buChar char="•"/>
            </a:pPr>
            <a:r>
              <a:rPr lang="en-US" sz="1600" b="1" dirty="0" smtClean="0"/>
              <a:t>It includes changeable dielectric inserts to control working frequency and other characteristics.</a:t>
            </a:r>
          </a:p>
          <a:p>
            <a:pPr marL="285750" indent="-285750" algn="just">
              <a:buFont typeface="Arial" panose="020B0604020202020204" pitchFamily="34" charset="0"/>
              <a:buChar char="•"/>
            </a:pPr>
            <a:endParaRPr lang="en-US" sz="1600" b="1" dirty="0"/>
          </a:p>
          <a:p>
            <a:pPr marL="285750" indent="-285750" algn="just">
              <a:buFont typeface="Arial" panose="020B0604020202020204" pitchFamily="34" charset="0"/>
              <a:buChar char="•"/>
            </a:pPr>
            <a:r>
              <a:rPr lang="en-US" sz="1600" b="1" dirty="0" smtClean="0"/>
              <a:t>Pickups and kickers are decided to mount outside the sealing ceramic tube. So, it can be changed, or modified independently.</a:t>
            </a:r>
            <a:r>
              <a:rPr lang="ru-RU" sz="1600" b="1" dirty="0" smtClean="0"/>
              <a:t> </a:t>
            </a:r>
            <a:endParaRPr lang="en-US" sz="1600" b="1" dirty="0" smtClean="0"/>
          </a:p>
          <a:p>
            <a:pPr marL="285750" indent="-285750" algn="just">
              <a:buFont typeface="Arial" panose="020B0604020202020204" pitchFamily="34" charset="0"/>
              <a:buChar char="•"/>
            </a:pPr>
            <a:endParaRPr lang="ru-RU" sz="1600" b="1" dirty="0" smtClean="0"/>
          </a:p>
          <a:p>
            <a:pPr marL="285750" indent="-285750" algn="just">
              <a:buFont typeface="Arial" panose="020B0604020202020204" pitchFamily="34" charset="0"/>
              <a:buChar char="•"/>
            </a:pPr>
            <a:r>
              <a:rPr lang="en-US" sz="1600" b="1" dirty="0" smtClean="0"/>
              <a:t>The design of sealing tube is now practically defined</a:t>
            </a:r>
            <a:r>
              <a:rPr lang="ru-RU" sz="1600" b="1" dirty="0" smtClean="0"/>
              <a:t>. </a:t>
            </a:r>
            <a:r>
              <a:rPr lang="en-US" sz="1600" b="1" dirty="0" smtClean="0"/>
              <a:t>Prototype of sealing tube is made and tested for vacuum conditions. So, all of it can be done in parallel of pickup and kicker experiments.</a:t>
            </a:r>
          </a:p>
          <a:p>
            <a:pPr marL="285750" indent="-285750" algn="just">
              <a:buFont typeface="Arial" panose="020B0604020202020204" pitchFamily="34" charset="0"/>
              <a:buChar char="•"/>
            </a:pPr>
            <a:endParaRPr lang="en-US" sz="1600" b="1" dirty="0"/>
          </a:p>
          <a:p>
            <a:pPr marL="285750" indent="-285750" algn="just">
              <a:buFont typeface="Arial" panose="020B0604020202020204" pitchFamily="34" charset="0"/>
              <a:buChar char="•"/>
            </a:pPr>
            <a:r>
              <a:rPr lang="en-US" sz="1600" b="1" dirty="0" smtClean="0"/>
              <a:t>First practical experiments to confirm ne design characteristics are suppose to be done on Buster. </a:t>
            </a:r>
          </a:p>
          <a:p>
            <a:pPr marL="285750" indent="-285750" algn="just">
              <a:buFont typeface="Arial" panose="020B0604020202020204" pitchFamily="34" charset="0"/>
              <a:buChar char="•"/>
            </a:pPr>
            <a:endParaRPr lang="en-US" sz="1600" b="1" dirty="0" smtClean="0"/>
          </a:p>
          <a:p>
            <a:pPr marL="285750" indent="-285750" algn="just">
              <a:buFont typeface="Arial" panose="020B0604020202020204" pitchFamily="34" charset="0"/>
              <a:buChar char="•"/>
            </a:pPr>
            <a:r>
              <a:rPr lang="en-US" sz="1600" b="1" dirty="0" smtClean="0"/>
              <a:t>Sealing tube for it is made, tested for vacuum and ready to mount on Booster.</a:t>
            </a:r>
          </a:p>
        </p:txBody>
      </p:sp>
      <p:pic>
        <p:nvPicPr>
          <p:cNvPr id="8" name="Рисунок 7"/>
          <p:cNvPicPr>
            <a:picLocks noChangeAspect="1"/>
          </p:cNvPicPr>
          <p:nvPr/>
        </p:nvPicPr>
        <p:blipFill>
          <a:blip r:embed="rId3"/>
          <a:stretch>
            <a:fillRect/>
          </a:stretch>
        </p:blipFill>
        <p:spPr>
          <a:xfrm>
            <a:off x="7540229" y="3240261"/>
            <a:ext cx="4365625" cy="3041222"/>
          </a:xfrm>
          <a:prstGeom prst="rect">
            <a:avLst/>
          </a:prstGeom>
        </p:spPr>
      </p:pic>
      <p:sp>
        <p:nvSpPr>
          <p:cNvPr id="9" name="TextBox 8"/>
          <p:cNvSpPr txBox="1"/>
          <p:nvPr/>
        </p:nvSpPr>
        <p:spPr>
          <a:xfrm>
            <a:off x="8237710" y="6281483"/>
            <a:ext cx="3162814" cy="338554"/>
          </a:xfrm>
          <a:prstGeom prst="rect">
            <a:avLst/>
          </a:prstGeom>
          <a:noFill/>
        </p:spPr>
        <p:txBody>
          <a:bodyPr wrap="square" rtlCol="0">
            <a:spAutoFit/>
          </a:bodyPr>
          <a:lstStyle/>
          <a:p>
            <a:r>
              <a:rPr lang="en-US" sz="1600" b="1" dirty="0" smtClean="0"/>
              <a:t>Design of sub band 3 and 4 pickup</a:t>
            </a:r>
            <a:endParaRPr lang="ru-RU" sz="1600" b="1" dirty="0"/>
          </a:p>
        </p:txBody>
      </p:sp>
    </p:spTree>
    <p:extLst>
      <p:ext uri="{BB962C8B-B14F-4D97-AF65-F5344CB8AC3E}">
        <p14:creationId xmlns:p14="http://schemas.microsoft.com/office/powerpoint/2010/main" val="3794600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40835" y="387178"/>
            <a:ext cx="10515600" cy="5938066"/>
          </a:xfrm>
        </p:spPr>
        <p:txBody>
          <a:bodyPr/>
          <a:lstStyle/>
          <a:p>
            <a:pPr marL="0" indent="0">
              <a:buNone/>
            </a:pPr>
            <a:r>
              <a:rPr lang="en-US" dirty="0" smtClean="0"/>
              <a:t>General </a:t>
            </a:r>
            <a:r>
              <a:rPr lang="en-US" dirty="0" smtClean="0"/>
              <a:t>requirements</a:t>
            </a:r>
            <a:r>
              <a:rPr lang="ru-RU" dirty="0" smtClean="0"/>
              <a:t>:</a:t>
            </a:r>
            <a:endParaRPr lang="en-US" dirty="0" smtClean="0"/>
          </a:p>
          <a:p>
            <a:pPr lvl="1"/>
            <a:r>
              <a:rPr lang="en-US" dirty="0" smtClean="0"/>
              <a:t>Location - warm section of Collider.</a:t>
            </a:r>
          </a:p>
          <a:p>
            <a:pPr lvl="1"/>
            <a:r>
              <a:rPr lang="en-US" dirty="0" smtClean="0"/>
              <a:t>Ultra-high vacuum.</a:t>
            </a:r>
          </a:p>
          <a:p>
            <a:pPr lvl="1"/>
            <a:r>
              <a:rPr lang="en-US" dirty="0" smtClean="0"/>
              <a:t>High shunt impedance.</a:t>
            </a:r>
          </a:p>
          <a:p>
            <a:pPr lvl="1"/>
            <a:r>
              <a:rPr lang="en-US" dirty="0" smtClean="0"/>
              <a:t>Linear phase transfer function.</a:t>
            </a:r>
          </a:p>
          <a:p>
            <a:pPr marL="457200" lvl="1" indent="0">
              <a:buNone/>
            </a:pPr>
            <a:endParaRPr lang="en-US" dirty="0" smtClean="0"/>
          </a:p>
          <a:p>
            <a:pPr lvl="1"/>
            <a:endParaRPr lang="en-US" dirty="0" smtClean="0"/>
          </a:p>
          <a:p>
            <a:pPr lvl="1"/>
            <a:endParaRPr lang="ru-RU" dirty="0"/>
          </a:p>
        </p:txBody>
      </p:sp>
      <p:pic>
        <p:nvPicPr>
          <p:cNvPr id="4" name="Рисунок 3" descr="StCool схема"/>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5078" y="2805935"/>
            <a:ext cx="6806513" cy="3079548"/>
          </a:xfrm>
          <a:prstGeom prst="rect">
            <a:avLst/>
          </a:prstGeom>
          <a:noFill/>
          <a:ln>
            <a:noFill/>
          </a:ln>
        </p:spPr>
      </p:pic>
      <p:pic>
        <p:nvPicPr>
          <p:cNvPr id="5" name="Рисунок 4"/>
          <p:cNvPicPr/>
          <p:nvPr/>
        </p:nvPicPr>
        <p:blipFill>
          <a:blip r:embed="rId3">
            <a:extLst>
              <a:ext uri="{28A0092B-C50C-407E-A947-70E740481C1C}">
                <a14:useLocalDpi xmlns:a14="http://schemas.microsoft.com/office/drawing/2010/main" val="0"/>
              </a:ext>
            </a:extLst>
          </a:blip>
          <a:srcRect/>
          <a:stretch>
            <a:fillRect/>
          </a:stretch>
        </p:blipFill>
        <p:spPr bwMode="auto">
          <a:xfrm>
            <a:off x="6112476" y="527849"/>
            <a:ext cx="5886450" cy="1838325"/>
          </a:xfrm>
          <a:prstGeom prst="rect">
            <a:avLst/>
          </a:prstGeom>
          <a:noFill/>
          <a:ln>
            <a:noFill/>
          </a:ln>
        </p:spPr>
      </p:pic>
      <p:cxnSp>
        <p:nvCxnSpPr>
          <p:cNvPr id="7" name="Прямая со стрелкой 6"/>
          <p:cNvCxnSpPr/>
          <p:nvPr/>
        </p:nvCxnSpPr>
        <p:spPr>
          <a:xfrm flipV="1">
            <a:off x="6112476" y="1606378"/>
            <a:ext cx="2281881" cy="1749833"/>
          </a:xfrm>
          <a:prstGeom prst="straightConnector1">
            <a:avLst/>
          </a:prstGeom>
          <a:ln w="28575" cmpd="sng">
            <a:tailEnd type="arrow"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163908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p:nvPr/>
        </p:nvPicPr>
        <p:blipFill rotWithShape="1">
          <a:blip r:embed="rId2"/>
          <a:srcRect t="8501" b="13360"/>
          <a:stretch/>
        </p:blipFill>
        <p:spPr bwMode="auto">
          <a:xfrm>
            <a:off x="923496" y="4049073"/>
            <a:ext cx="4168621" cy="2044476"/>
          </a:xfrm>
          <a:prstGeom prst="rect">
            <a:avLst/>
          </a:prstGeom>
          <a:ln>
            <a:noFill/>
          </a:ln>
          <a:extLst>
            <a:ext uri="{53640926-AAD7-44D8-BBD7-CCE9431645EC}">
              <a14:shadowObscured xmlns:a14="http://schemas.microsoft.com/office/drawing/2010/main"/>
            </a:ext>
          </a:extLst>
        </p:spPr>
      </p:pic>
      <p:sp>
        <p:nvSpPr>
          <p:cNvPr id="11" name="TextBox 10"/>
          <p:cNvSpPr txBox="1"/>
          <p:nvPr/>
        </p:nvSpPr>
        <p:spPr>
          <a:xfrm>
            <a:off x="923496" y="359500"/>
            <a:ext cx="3229055" cy="369332"/>
          </a:xfrm>
          <a:prstGeom prst="rect">
            <a:avLst/>
          </a:prstGeom>
          <a:noFill/>
        </p:spPr>
        <p:txBody>
          <a:bodyPr wrap="square" rtlCol="0">
            <a:spAutoFit/>
          </a:bodyPr>
          <a:lstStyle/>
          <a:p>
            <a:r>
              <a:rPr lang="en-US" dirty="0" smtClean="0"/>
              <a:t>Initial Design – Ring-Slot coupler</a:t>
            </a:r>
            <a:endParaRPr lang="ru-RU" dirty="0"/>
          </a:p>
        </p:txBody>
      </p:sp>
      <p:sp>
        <p:nvSpPr>
          <p:cNvPr id="12" name="TextBox 11"/>
          <p:cNvSpPr txBox="1"/>
          <p:nvPr/>
        </p:nvSpPr>
        <p:spPr>
          <a:xfrm>
            <a:off x="923496" y="3379139"/>
            <a:ext cx="4025316" cy="369332"/>
          </a:xfrm>
          <a:prstGeom prst="rect">
            <a:avLst/>
          </a:prstGeom>
          <a:noFill/>
        </p:spPr>
        <p:txBody>
          <a:bodyPr wrap="square" rtlCol="0">
            <a:spAutoFit/>
          </a:bodyPr>
          <a:lstStyle/>
          <a:p>
            <a:r>
              <a:rPr lang="en-US" dirty="0" smtClean="0"/>
              <a:t>Model and calculated shunt Impedance.</a:t>
            </a:r>
            <a:endParaRPr lang="ru-RU" dirty="0"/>
          </a:p>
        </p:txBody>
      </p:sp>
      <p:pic>
        <p:nvPicPr>
          <p:cNvPr id="13" name="Рисунок 12"/>
          <p:cNvPicPr>
            <a:picLocks noChangeAspect="1"/>
          </p:cNvPicPr>
          <p:nvPr/>
        </p:nvPicPr>
        <p:blipFill>
          <a:blip r:embed="rId3"/>
          <a:stretch>
            <a:fillRect/>
          </a:stretch>
        </p:blipFill>
        <p:spPr>
          <a:xfrm>
            <a:off x="5347605" y="359500"/>
            <a:ext cx="6242164" cy="2769816"/>
          </a:xfrm>
          <a:prstGeom prst="rect">
            <a:avLst/>
          </a:prstGeom>
        </p:spPr>
      </p:pic>
      <p:pic>
        <p:nvPicPr>
          <p:cNvPr id="2" name="Рисунок 1"/>
          <p:cNvPicPr>
            <a:picLocks noChangeAspect="1"/>
          </p:cNvPicPr>
          <p:nvPr/>
        </p:nvPicPr>
        <p:blipFill>
          <a:blip r:embed="rId4"/>
          <a:stretch>
            <a:fillRect/>
          </a:stretch>
        </p:blipFill>
        <p:spPr>
          <a:xfrm>
            <a:off x="5763890" y="3379139"/>
            <a:ext cx="6020891" cy="2969273"/>
          </a:xfrm>
          <a:prstGeom prst="rect">
            <a:avLst/>
          </a:prstGeom>
        </p:spPr>
      </p:pic>
      <p:sp>
        <p:nvSpPr>
          <p:cNvPr id="9" name="TextBox 8"/>
          <p:cNvSpPr txBox="1"/>
          <p:nvPr/>
        </p:nvSpPr>
        <p:spPr>
          <a:xfrm rot="16200000">
            <a:off x="5328218" y="4554653"/>
            <a:ext cx="563567" cy="307777"/>
          </a:xfrm>
          <a:prstGeom prst="rect">
            <a:avLst/>
          </a:prstGeom>
          <a:noFill/>
        </p:spPr>
        <p:txBody>
          <a:bodyPr wrap="square" rtlCol="0">
            <a:spAutoFit/>
          </a:bodyPr>
          <a:lstStyle/>
          <a:p>
            <a:r>
              <a:rPr lang="en-US" sz="1400" dirty="0" smtClean="0"/>
              <a:t>Ohm</a:t>
            </a:r>
          </a:p>
        </p:txBody>
      </p:sp>
    </p:spTree>
    <p:extLst>
      <p:ext uri="{BB962C8B-B14F-4D97-AF65-F5344CB8AC3E}">
        <p14:creationId xmlns:p14="http://schemas.microsoft.com/office/powerpoint/2010/main" val="1130229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Пикап Бустера"/>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7143" y="290580"/>
            <a:ext cx="4384723" cy="2836805"/>
          </a:xfrm>
          <a:prstGeom prst="rect">
            <a:avLst/>
          </a:prstGeom>
          <a:noFill/>
          <a:ln>
            <a:noFill/>
          </a:ln>
        </p:spPr>
      </p:pic>
      <p:sp>
        <p:nvSpPr>
          <p:cNvPr id="5" name="TextBox 4"/>
          <p:cNvSpPr txBox="1"/>
          <p:nvPr/>
        </p:nvSpPr>
        <p:spPr>
          <a:xfrm>
            <a:off x="224948" y="239186"/>
            <a:ext cx="7156488" cy="2554545"/>
          </a:xfrm>
          <a:prstGeom prst="rect">
            <a:avLst/>
          </a:prstGeom>
          <a:noFill/>
        </p:spPr>
        <p:txBody>
          <a:bodyPr wrap="square" rtlCol="0">
            <a:spAutoFit/>
          </a:bodyPr>
          <a:lstStyle/>
          <a:p>
            <a:pPr marL="285750" indent="-285750" algn="just">
              <a:buFont typeface="Arial" panose="020B0604020202020204" pitchFamily="34" charset="0"/>
              <a:buChar char="•"/>
            </a:pPr>
            <a:r>
              <a:rPr lang="en-US" sz="1600" b="1" dirty="0"/>
              <a:t>Using cylindrical ceramic insert is good in solving the problem of local </a:t>
            </a:r>
            <a:r>
              <a:rPr lang="en-US" sz="1600" b="1" dirty="0" smtClean="0"/>
              <a:t>sealing, </a:t>
            </a:r>
            <a:r>
              <a:rPr lang="en-US" sz="1600" b="1" dirty="0"/>
              <a:t>but high </a:t>
            </a:r>
            <a:r>
              <a:rPr lang="el-GR" sz="1600" b="1" dirty="0" smtClean="0"/>
              <a:t>ε</a:t>
            </a:r>
            <a:r>
              <a:rPr lang="en-US" sz="1600" b="1" dirty="0" smtClean="0"/>
              <a:t> of ceramic </a:t>
            </a:r>
            <a:r>
              <a:rPr lang="en-US" sz="1600" b="1" dirty="0"/>
              <a:t>(</a:t>
            </a:r>
            <a:r>
              <a:rPr lang="en-US" sz="1600" b="1" dirty="0" smtClean="0"/>
              <a:t>Al2O3</a:t>
            </a:r>
            <a:r>
              <a:rPr lang="en-US" sz="1600" b="1" dirty="0"/>
              <a:t>) moves frequency of structure down to </a:t>
            </a:r>
            <a:r>
              <a:rPr lang="en-US" sz="1600" b="1" dirty="0" smtClean="0"/>
              <a:t>1-1.</a:t>
            </a:r>
            <a:r>
              <a:rPr lang="ru-RU" sz="1600" b="1" dirty="0" smtClean="0"/>
              <a:t>8</a:t>
            </a:r>
            <a:r>
              <a:rPr lang="en-US" sz="1600" b="1" dirty="0" smtClean="0"/>
              <a:t> </a:t>
            </a:r>
            <a:r>
              <a:rPr lang="en-US" sz="1600" b="1" dirty="0" smtClean="0"/>
              <a:t>GHz</a:t>
            </a:r>
            <a:r>
              <a:rPr lang="en-US" sz="1600" b="1" dirty="0"/>
              <a:t> </a:t>
            </a:r>
            <a:r>
              <a:rPr lang="en-US" sz="1600" b="1" dirty="0" smtClean="0"/>
              <a:t>and decrease the bandwidth.</a:t>
            </a:r>
          </a:p>
          <a:p>
            <a:pPr algn="just"/>
            <a:endParaRPr lang="en-US" sz="1600" b="1" dirty="0" smtClean="0"/>
          </a:p>
          <a:p>
            <a:pPr marL="285750" indent="-285750">
              <a:buFont typeface="Arial" panose="020B0604020202020204" pitchFamily="34" charset="0"/>
              <a:buChar char="•"/>
            </a:pPr>
            <a:r>
              <a:rPr lang="en-US" sz="1600" b="1" dirty="0" smtClean="0"/>
              <a:t> Minimum thickness of the tube due to vacuum requirements - 5mm.</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1600" b="1" dirty="0" smtClean="0"/>
              <a:t>Modeling was done for different sets of parameters</a:t>
            </a:r>
            <a:r>
              <a:rPr lang="ru-RU" sz="1600" b="1" dirty="0" smtClean="0"/>
              <a:t> – </a:t>
            </a:r>
            <a:r>
              <a:rPr lang="en-US" sz="1600" b="1" dirty="0" smtClean="0"/>
              <a:t>rings number, rings size,</a:t>
            </a:r>
          </a:p>
          <a:p>
            <a:r>
              <a:rPr lang="en-US" sz="1600" b="1" dirty="0" smtClean="0"/>
              <a:t>      feeding line size  etc.</a:t>
            </a:r>
          </a:p>
          <a:p>
            <a:endParaRPr lang="en-US" sz="1600" b="1" dirty="0" smtClean="0"/>
          </a:p>
          <a:p>
            <a:pPr marL="285750" indent="-285750">
              <a:buFont typeface="Arial" panose="020B0604020202020204" pitchFamily="34" charset="0"/>
              <a:buChar char="•"/>
            </a:pPr>
            <a:r>
              <a:rPr lang="en-US" sz="1600" b="1" dirty="0" smtClean="0"/>
              <a:t>So, reasonable parameters can not be reached in required bandwidth</a:t>
            </a:r>
            <a:r>
              <a:rPr lang="en-US" sz="1600" dirty="0" smtClean="0"/>
              <a:t>.</a:t>
            </a:r>
            <a:endParaRPr lang="ru-RU" sz="1600" dirty="0"/>
          </a:p>
        </p:txBody>
      </p:sp>
      <p:pic>
        <p:nvPicPr>
          <p:cNvPr id="7" name="Рисунок 6"/>
          <p:cNvPicPr>
            <a:picLocks noChangeAspect="1"/>
          </p:cNvPicPr>
          <p:nvPr/>
        </p:nvPicPr>
        <p:blipFill>
          <a:blip r:embed="rId3"/>
          <a:stretch>
            <a:fillRect/>
          </a:stretch>
        </p:blipFill>
        <p:spPr>
          <a:xfrm>
            <a:off x="7637143" y="3390366"/>
            <a:ext cx="4162685" cy="2512367"/>
          </a:xfrm>
          <a:prstGeom prst="rect">
            <a:avLst/>
          </a:prstGeom>
        </p:spPr>
      </p:pic>
      <p:sp>
        <p:nvSpPr>
          <p:cNvPr id="9" name="TextBox 8"/>
          <p:cNvSpPr txBox="1"/>
          <p:nvPr/>
        </p:nvSpPr>
        <p:spPr>
          <a:xfrm>
            <a:off x="916892" y="6169231"/>
            <a:ext cx="5772600" cy="338554"/>
          </a:xfrm>
          <a:prstGeom prst="rect">
            <a:avLst/>
          </a:prstGeom>
          <a:noFill/>
        </p:spPr>
        <p:txBody>
          <a:bodyPr wrap="square" rtlCol="0">
            <a:spAutoFit/>
          </a:bodyPr>
          <a:lstStyle/>
          <a:p>
            <a:r>
              <a:rPr lang="en-US" sz="1600" b="1" dirty="0" smtClean="0"/>
              <a:t>Shunt impedance curves for different parameters of the model</a:t>
            </a:r>
            <a:endParaRPr lang="ru-RU" sz="1600" b="1" dirty="0"/>
          </a:p>
        </p:txBody>
      </p:sp>
      <p:sp>
        <p:nvSpPr>
          <p:cNvPr id="10" name="TextBox 9"/>
          <p:cNvSpPr txBox="1"/>
          <p:nvPr/>
        </p:nvSpPr>
        <p:spPr>
          <a:xfrm>
            <a:off x="8026899" y="6250093"/>
            <a:ext cx="3772929" cy="338554"/>
          </a:xfrm>
          <a:prstGeom prst="rect">
            <a:avLst/>
          </a:prstGeom>
          <a:noFill/>
        </p:spPr>
        <p:txBody>
          <a:bodyPr wrap="square" rtlCol="0">
            <a:spAutoFit/>
          </a:bodyPr>
          <a:lstStyle/>
          <a:p>
            <a:r>
              <a:rPr lang="en-US" sz="1600" b="1" dirty="0" smtClean="0"/>
              <a:t>Pickup/kicker model with ceramic tube</a:t>
            </a:r>
            <a:endParaRPr lang="ru-RU" sz="1600" b="1" dirty="0"/>
          </a:p>
        </p:txBody>
      </p:sp>
      <p:sp>
        <p:nvSpPr>
          <p:cNvPr id="8" name="TextBox 7"/>
          <p:cNvSpPr txBox="1"/>
          <p:nvPr/>
        </p:nvSpPr>
        <p:spPr>
          <a:xfrm>
            <a:off x="6444374" y="5942316"/>
            <a:ext cx="563567" cy="307777"/>
          </a:xfrm>
          <a:prstGeom prst="rect">
            <a:avLst/>
          </a:prstGeom>
          <a:noFill/>
        </p:spPr>
        <p:txBody>
          <a:bodyPr wrap="square" rtlCol="0">
            <a:spAutoFit/>
          </a:bodyPr>
          <a:lstStyle/>
          <a:p>
            <a:r>
              <a:rPr lang="en-US" sz="1400" dirty="0" smtClean="0"/>
              <a:t>MHz</a:t>
            </a:r>
          </a:p>
        </p:txBody>
      </p:sp>
      <p:sp>
        <p:nvSpPr>
          <p:cNvPr id="11" name="TextBox 10"/>
          <p:cNvSpPr txBox="1"/>
          <p:nvPr/>
        </p:nvSpPr>
        <p:spPr>
          <a:xfrm rot="16200000">
            <a:off x="-56836" y="4165281"/>
            <a:ext cx="563567" cy="307777"/>
          </a:xfrm>
          <a:prstGeom prst="rect">
            <a:avLst/>
          </a:prstGeom>
          <a:noFill/>
        </p:spPr>
        <p:txBody>
          <a:bodyPr wrap="square" rtlCol="0">
            <a:spAutoFit/>
          </a:bodyPr>
          <a:lstStyle/>
          <a:p>
            <a:r>
              <a:rPr lang="en-US" sz="1400" dirty="0" smtClean="0"/>
              <a:t>Ohm</a:t>
            </a:r>
          </a:p>
        </p:txBody>
      </p:sp>
      <p:pic>
        <p:nvPicPr>
          <p:cNvPr id="2" name="Рисунок 1"/>
          <p:cNvPicPr>
            <a:picLocks noChangeAspect="1"/>
          </p:cNvPicPr>
          <p:nvPr/>
        </p:nvPicPr>
        <p:blipFill rotWithShape="1">
          <a:blip r:embed="rId4"/>
          <a:srcRect t="5882"/>
          <a:stretch/>
        </p:blipFill>
        <p:spPr>
          <a:xfrm>
            <a:off x="378835" y="2891440"/>
            <a:ext cx="6629105" cy="3107056"/>
          </a:xfrm>
          <a:prstGeom prst="rect">
            <a:avLst/>
          </a:prstGeom>
        </p:spPr>
      </p:pic>
      <p:sp>
        <p:nvSpPr>
          <p:cNvPr id="12" name="TextBox 11"/>
          <p:cNvSpPr txBox="1"/>
          <p:nvPr/>
        </p:nvSpPr>
        <p:spPr>
          <a:xfrm>
            <a:off x="3491256" y="3779617"/>
            <a:ext cx="1240771" cy="338554"/>
          </a:xfrm>
          <a:prstGeom prst="rect">
            <a:avLst/>
          </a:prstGeom>
          <a:solidFill>
            <a:schemeClr val="bg1"/>
          </a:solidFill>
          <a:ln>
            <a:solidFill>
              <a:schemeClr val="tx1"/>
            </a:solidFill>
          </a:ln>
        </p:spPr>
        <p:txBody>
          <a:bodyPr wrap="square" rtlCol="0">
            <a:spAutoFit/>
          </a:bodyPr>
          <a:lstStyle/>
          <a:p>
            <a:r>
              <a:rPr lang="en-US" sz="1600" b="1" dirty="0" smtClean="0"/>
              <a:t>Initial curve</a:t>
            </a:r>
            <a:endParaRPr lang="ru-RU" sz="1600" b="1" dirty="0"/>
          </a:p>
        </p:txBody>
      </p:sp>
    </p:spTree>
    <p:extLst>
      <p:ext uri="{BB962C8B-B14F-4D97-AF65-F5344CB8AC3E}">
        <p14:creationId xmlns:p14="http://schemas.microsoft.com/office/powerpoint/2010/main" val="2992357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7131" y="253316"/>
            <a:ext cx="10914051" cy="156966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b="1" dirty="0" smtClean="0"/>
              <a:t>Bandwidth of the structure is much narrow than required band</a:t>
            </a:r>
            <a:r>
              <a:rPr lang="ru-RU" sz="1600" b="1" dirty="0"/>
              <a:t> </a:t>
            </a:r>
            <a:r>
              <a:rPr lang="en-US" sz="1600" b="1" dirty="0" smtClean="0"/>
              <a:t>of </a:t>
            </a:r>
            <a:r>
              <a:rPr lang="ru-RU" sz="1600" b="1" dirty="0" smtClean="0"/>
              <a:t>1-3 </a:t>
            </a:r>
            <a:r>
              <a:rPr lang="en-US" sz="1600" b="1" dirty="0" smtClean="0"/>
              <a:t>GHz</a:t>
            </a:r>
            <a:r>
              <a:rPr lang="ru-RU" sz="1600" b="1" dirty="0" smtClean="0"/>
              <a:t>.</a:t>
            </a:r>
            <a:r>
              <a:rPr lang="en-US" sz="1600" b="1" dirty="0" smtClean="0"/>
              <a:t> </a:t>
            </a:r>
          </a:p>
          <a:p>
            <a:pPr marL="285750" indent="-285750">
              <a:lnSpc>
                <a:spcPct val="150000"/>
              </a:lnSpc>
              <a:buFont typeface="Arial" panose="020B0604020202020204" pitchFamily="34" charset="0"/>
              <a:buChar char="•"/>
            </a:pPr>
            <a:r>
              <a:rPr lang="en-US" sz="1600" b="1" dirty="0" smtClean="0"/>
              <a:t>But the </a:t>
            </a:r>
            <a:r>
              <a:rPr lang="en-US" sz="1600" b="1" dirty="0"/>
              <a:t>physics of the </a:t>
            </a:r>
            <a:r>
              <a:rPr lang="en-US" sz="1600" b="1" dirty="0" smtClean="0"/>
              <a:t>stochastic cooling allows to divide a system bandwidth into several bands.</a:t>
            </a:r>
          </a:p>
          <a:p>
            <a:pPr marL="285750" indent="-285750">
              <a:lnSpc>
                <a:spcPct val="150000"/>
              </a:lnSpc>
              <a:buFont typeface="Arial" panose="020B0604020202020204" pitchFamily="34" charset="0"/>
              <a:buChar char="•"/>
            </a:pPr>
            <a:r>
              <a:rPr lang="en-US" sz="1600" b="1" dirty="0"/>
              <a:t>For each pickup and kicker of the SCS, 4 segments are allocated at the </a:t>
            </a:r>
            <a:r>
              <a:rPr lang="en-US" sz="1600" b="1" dirty="0" smtClean="0"/>
              <a:t>collider, so band can be divided into 4 sub bands.</a:t>
            </a:r>
          </a:p>
          <a:p>
            <a:pPr marL="285750" indent="-285750">
              <a:lnSpc>
                <a:spcPct val="150000"/>
              </a:lnSpc>
              <a:buFont typeface="Arial" panose="020B0604020202020204" pitchFamily="34" charset="0"/>
              <a:buChar char="•"/>
            </a:pPr>
            <a:r>
              <a:rPr lang="en-US" sz="1600" b="1" dirty="0" smtClean="0"/>
              <a:t>It can be done in 2 ways</a:t>
            </a:r>
            <a:r>
              <a:rPr lang="ru-RU" sz="1600" b="1" dirty="0" smtClean="0"/>
              <a:t>:</a:t>
            </a:r>
            <a:endParaRPr lang="ru-RU" sz="1600" b="1" dirty="0"/>
          </a:p>
        </p:txBody>
      </p:sp>
      <p:sp>
        <p:nvSpPr>
          <p:cNvPr id="9" name="TextBox 8"/>
          <p:cNvSpPr txBox="1"/>
          <p:nvPr/>
        </p:nvSpPr>
        <p:spPr>
          <a:xfrm>
            <a:off x="3697679" y="1580483"/>
            <a:ext cx="8561881" cy="338554"/>
          </a:xfrm>
          <a:prstGeom prst="rect">
            <a:avLst/>
          </a:prstGeom>
          <a:noFill/>
        </p:spPr>
        <p:txBody>
          <a:bodyPr wrap="square" rtlCol="0">
            <a:spAutoFit/>
          </a:bodyPr>
          <a:lstStyle/>
          <a:p>
            <a:r>
              <a:rPr lang="ru-RU" sz="1600" b="1" i="1" dirty="0" smtClean="0"/>
              <a:t>1. </a:t>
            </a:r>
            <a:r>
              <a:rPr lang="en-US" sz="1600" b="1" i="1" dirty="0" smtClean="0"/>
              <a:t>Sub band dividing with one optical processing module and additional multiplexers</a:t>
            </a:r>
            <a:endParaRPr lang="ru-RU" sz="1600" b="1" i="1" dirty="0"/>
          </a:p>
        </p:txBody>
      </p:sp>
      <p:sp>
        <p:nvSpPr>
          <p:cNvPr id="10" name="TextBox 9"/>
          <p:cNvSpPr txBox="1"/>
          <p:nvPr/>
        </p:nvSpPr>
        <p:spPr>
          <a:xfrm>
            <a:off x="3697679" y="3837996"/>
            <a:ext cx="8744218" cy="338554"/>
          </a:xfrm>
          <a:prstGeom prst="rect">
            <a:avLst/>
          </a:prstGeom>
          <a:noFill/>
        </p:spPr>
        <p:txBody>
          <a:bodyPr wrap="square" rtlCol="0">
            <a:spAutoFit/>
          </a:bodyPr>
          <a:lstStyle/>
          <a:p>
            <a:r>
              <a:rPr lang="ru-RU" sz="1600" b="1" i="1" dirty="0" smtClean="0"/>
              <a:t>2. </a:t>
            </a:r>
            <a:r>
              <a:rPr lang="en-US" sz="1600" b="1" i="1" dirty="0" smtClean="0"/>
              <a:t>Sub band dividing with independent channels and optical processing modules for each channel</a:t>
            </a:r>
            <a:r>
              <a:rPr lang="en-US" sz="1400" b="1" i="1" dirty="0" smtClean="0"/>
              <a:t>.</a:t>
            </a:r>
            <a:endParaRPr lang="ru-RU" sz="1400" b="1" i="1" dirty="0"/>
          </a:p>
        </p:txBody>
      </p:sp>
      <p:pic>
        <p:nvPicPr>
          <p:cNvPr id="11" name="Рисунок 10"/>
          <p:cNvPicPr>
            <a:picLocks noChangeAspect="1"/>
          </p:cNvPicPr>
          <p:nvPr/>
        </p:nvPicPr>
        <p:blipFill>
          <a:blip r:embed="rId2"/>
          <a:stretch>
            <a:fillRect/>
          </a:stretch>
        </p:blipFill>
        <p:spPr>
          <a:xfrm>
            <a:off x="3697679" y="4411133"/>
            <a:ext cx="8113062" cy="1746907"/>
          </a:xfrm>
          <a:prstGeom prst="rect">
            <a:avLst/>
          </a:prstGeom>
        </p:spPr>
      </p:pic>
      <p:sp>
        <p:nvSpPr>
          <p:cNvPr id="12" name="TextBox 11"/>
          <p:cNvSpPr txBox="1"/>
          <p:nvPr/>
        </p:nvSpPr>
        <p:spPr>
          <a:xfrm>
            <a:off x="357132" y="2015098"/>
            <a:ext cx="3175340" cy="1661993"/>
          </a:xfrm>
          <a:prstGeom prst="rect">
            <a:avLst/>
          </a:prstGeom>
          <a:noFill/>
          <a:ln>
            <a:solidFill>
              <a:schemeClr val="tx1"/>
            </a:solidFill>
          </a:ln>
        </p:spPr>
        <p:txBody>
          <a:bodyPr wrap="square" rtlCol="0">
            <a:spAutoFit/>
          </a:bodyPr>
          <a:lstStyle/>
          <a:p>
            <a:r>
              <a:rPr lang="en-US" sz="1600" b="1" i="1" dirty="0" smtClean="0"/>
              <a:t>Prelaminar sub band dividing</a:t>
            </a:r>
            <a:r>
              <a:rPr lang="ru-RU" sz="1600" b="1" i="1" dirty="0" smtClean="0"/>
              <a:t>:</a:t>
            </a:r>
          </a:p>
          <a:p>
            <a:endParaRPr lang="ru-RU" sz="1400" b="1" i="1" dirty="0" smtClean="0"/>
          </a:p>
          <a:p>
            <a:pPr lvl="0"/>
            <a:r>
              <a:rPr lang="en-US" sz="1400" b="1" i="1" dirty="0" smtClean="0"/>
              <a:t>  Sub</a:t>
            </a:r>
            <a:r>
              <a:rPr lang="ru-RU" sz="1400" b="1" i="1" dirty="0" smtClean="0"/>
              <a:t> </a:t>
            </a:r>
            <a:r>
              <a:rPr lang="en-US" sz="1400" b="1" i="1" dirty="0" smtClean="0"/>
              <a:t>band</a:t>
            </a:r>
            <a:r>
              <a:rPr lang="ru-RU" sz="1400" b="1" i="1" dirty="0" smtClean="0"/>
              <a:t> </a:t>
            </a:r>
            <a:r>
              <a:rPr lang="ru-RU" sz="1400" b="1" i="1" dirty="0"/>
              <a:t>1 – 1000-1320М</a:t>
            </a:r>
            <a:r>
              <a:rPr lang="en-US" sz="1400" b="1" i="1" dirty="0"/>
              <a:t>Hz</a:t>
            </a:r>
            <a:r>
              <a:rPr lang="ru-RU" sz="1400" b="1" i="1" dirty="0"/>
              <a:t> </a:t>
            </a:r>
          </a:p>
          <a:p>
            <a:pPr lvl="0"/>
            <a:r>
              <a:rPr lang="en-US" sz="1400" b="1" i="1" dirty="0" smtClean="0"/>
              <a:t>  Sub</a:t>
            </a:r>
            <a:r>
              <a:rPr lang="ru-RU" sz="1400" b="1" i="1" dirty="0" smtClean="0"/>
              <a:t> </a:t>
            </a:r>
            <a:r>
              <a:rPr lang="en-US" sz="1400" b="1" i="1" dirty="0" smtClean="0"/>
              <a:t>band</a:t>
            </a:r>
            <a:r>
              <a:rPr lang="ru-RU" sz="1400" b="1" i="1" dirty="0" smtClean="0"/>
              <a:t> </a:t>
            </a:r>
            <a:r>
              <a:rPr lang="ru-RU" sz="1400" b="1" i="1" dirty="0"/>
              <a:t>2 – 1320-1740М</a:t>
            </a:r>
            <a:r>
              <a:rPr lang="en-US" sz="1400" b="1" i="1" dirty="0" smtClean="0"/>
              <a:t>Hz</a:t>
            </a:r>
            <a:endParaRPr lang="ru-RU" sz="1400" b="1" i="1" dirty="0"/>
          </a:p>
          <a:p>
            <a:pPr lvl="0"/>
            <a:r>
              <a:rPr lang="en-US" sz="1400" b="1" i="1" dirty="0" smtClean="0"/>
              <a:t>  Sub</a:t>
            </a:r>
            <a:r>
              <a:rPr lang="ru-RU" sz="1400" b="1" i="1" dirty="0" smtClean="0"/>
              <a:t> </a:t>
            </a:r>
            <a:r>
              <a:rPr lang="en-US" sz="1400" b="1" i="1" dirty="0" smtClean="0"/>
              <a:t>band</a:t>
            </a:r>
            <a:r>
              <a:rPr lang="ru-RU" sz="1400" b="1" i="1" dirty="0" smtClean="0"/>
              <a:t> </a:t>
            </a:r>
            <a:r>
              <a:rPr lang="ru-RU" sz="1400" b="1" i="1" dirty="0"/>
              <a:t>3 – 1740-2300М</a:t>
            </a:r>
            <a:r>
              <a:rPr lang="en-US" sz="1400" b="1" i="1" dirty="0" smtClean="0"/>
              <a:t>Hz</a:t>
            </a:r>
            <a:endParaRPr lang="ru-RU" sz="1400" b="1" i="1" dirty="0"/>
          </a:p>
          <a:p>
            <a:pPr lvl="0"/>
            <a:r>
              <a:rPr lang="en-US" sz="1400" b="1" i="1" dirty="0" smtClean="0"/>
              <a:t>  Sub</a:t>
            </a:r>
            <a:r>
              <a:rPr lang="ru-RU" sz="1400" b="1" i="1" dirty="0" smtClean="0"/>
              <a:t> </a:t>
            </a:r>
            <a:r>
              <a:rPr lang="en-US" sz="1400" b="1" i="1" dirty="0" smtClean="0"/>
              <a:t>band</a:t>
            </a:r>
            <a:r>
              <a:rPr lang="ru-RU" sz="1400" b="1" i="1" dirty="0" smtClean="0"/>
              <a:t> </a:t>
            </a:r>
            <a:r>
              <a:rPr lang="ru-RU" sz="1400" b="1" i="1" dirty="0"/>
              <a:t>4 – 2300-3000М</a:t>
            </a:r>
            <a:r>
              <a:rPr lang="en-US" sz="1400" b="1" i="1" dirty="0" smtClean="0"/>
              <a:t>Hz</a:t>
            </a:r>
          </a:p>
          <a:p>
            <a:pPr lvl="0"/>
            <a:endParaRPr lang="ru-RU" sz="1600" dirty="0"/>
          </a:p>
        </p:txBody>
      </p:sp>
      <p:pic>
        <p:nvPicPr>
          <p:cNvPr id="13" name="Рисунок 12"/>
          <p:cNvPicPr>
            <a:picLocks noChangeAspect="1"/>
          </p:cNvPicPr>
          <p:nvPr/>
        </p:nvPicPr>
        <p:blipFill>
          <a:blip r:embed="rId3"/>
          <a:stretch>
            <a:fillRect/>
          </a:stretch>
        </p:blipFill>
        <p:spPr>
          <a:xfrm>
            <a:off x="3628724" y="2002387"/>
            <a:ext cx="8182017" cy="1656198"/>
          </a:xfrm>
          <a:prstGeom prst="rect">
            <a:avLst/>
          </a:prstGeom>
        </p:spPr>
      </p:pic>
      <p:sp>
        <p:nvSpPr>
          <p:cNvPr id="14" name="TextBox 13"/>
          <p:cNvSpPr txBox="1"/>
          <p:nvPr/>
        </p:nvSpPr>
        <p:spPr>
          <a:xfrm>
            <a:off x="357132" y="4311381"/>
            <a:ext cx="3175340" cy="1846659"/>
          </a:xfrm>
          <a:prstGeom prst="rect">
            <a:avLst/>
          </a:prstGeom>
          <a:noFill/>
          <a:ln>
            <a:solidFill>
              <a:schemeClr val="tx1"/>
            </a:solidFill>
          </a:ln>
        </p:spPr>
        <p:txBody>
          <a:bodyPr wrap="square" rtlCol="0">
            <a:spAutoFit/>
          </a:bodyPr>
          <a:lstStyle/>
          <a:p>
            <a:r>
              <a:rPr lang="en-US" sz="1600" b="1" dirty="0" smtClean="0"/>
              <a:t>Hardware to be developed</a:t>
            </a:r>
            <a:r>
              <a:rPr lang="ru-RU" sz="1400" b="1" dirty="0" smtClean="0"/>
              <a:t>:</a:t>
            </a:r>
          </a:p>
          <a:p>
            <a:endParaRPr lang="ru-RU" sz="1400" dirty="0" smtClean="0"/>
          </a:p>
          <a:p>
            <a:pPr marL="342900" indent="-342900">
              <a:buAutoNum type="arabicPeriod"/>
            </a:pPr>
            <a:r>
              <a:rPr lang="en-US" sz="1400" b="1" dirty="0" smtClean="0"/>
              <a:t>Pickups and kickers.</a:t>
            </a:r>
          </a:p>
          <a:p>
            <a:pPr marL="342900" indent="-342900">
              <a:buAutoNum type="arabicPeriod"/>
            </a:pPr>
            <a:r>
              <a:rPr lang="en-US" sz="1400" b="1" dirty="0" smtClean="0"/>
              <a:t>Multiplexers</a:t>
            </a:r>
            <a:r>
              <a:rPr lang="ru-RU" sz="1400" b="1" dirty="0" smtClean="0"/>
              <a:t>.</a:t>
            </a:r>
          </a:p>
          <a:p>
            <a:pPr marL="342900" indent="-342900">
              <a:buAutoNum type="arabicPeriod"/>
            </a:pPr>
            <a:r>
              <a:rPr lang="en-US" sz="1400" b="1" dirty="0" smtClean="0"/>
              <a:t>Band filters.</a:t>
            </a:r>
          </a:p>
          <a:p>
            <a:pPr marL="342900" indent="-342900">
              <a:buAutoNum type="arabicPeriod"/>
            </a:pPr>
            <a:r>
              <a:rPr lang="en-US" sz="1400" b="1" dirty="0" smtClean="0"/>
              <a:t>Band equalizers.</a:t>
            </a:r>
          </a:p>
          <a:p>
            <a:pPr marL="342900" indent="-342900">
              <a:buAutoNum type="arabicPeriod"/>
            </a:pPr>
            <a:r>
              <a:rPr lang="en-US" sz="1400" b="1" dirty="0" smtClean="0"/>
              <a:t>RF </a:t>
            </a:r>
            <a:r>
              <a:rPr lang="en-US" sz="1400" b="1" dirty="0" err="1" smtClean="0"/>
              <a:t>decoupler</a:t>
            </a:r>
            <a:r>
              <a:rPr lang="en-US" sz="1400" b="1" dirty="0" smtClean="0"/>
              <a:t>.</a:t>
            </a:r>
          </a:p>
          <a:p>
            <a:pPr marL="342900" indent="-342900">
              <a:buAutoNum type="arabicPeriod"/>
            </a:pPr>
            <a:endParaRPr lang="en-US" sz="1400" b="1" dirty="0" smtClean="0"/>
          </a:p>
        </p:txBody>
      </p:sp>
    </p:spTree>
    <p:extLst>
      <p:ext uri="{BB962C8B-B14F-4D97-AF65-F5344CB8AC3E}">
        <p14:creationId xmlns:p14="http://schemas.microsoft.com/office/powerpoint/2010/main" val="814927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254" y="421451"/>
            <a:ext cx="11302314" cy="338554"/>
          </a:xfrm>
          <a:prstGeom prst="rect">
            <a:avLst/>
          </a:prstGeom>
          <a:noFill/>
        </p:spPr>
        <p:txBody>
          <a:bodyPr wrap="square" rtlCol="0">
            <a:spAutoFit/>
          </a:bodyPr>
          <a:lstStyle/>
          <a:p>
            <a:pPr marL="285750" indent="-285750">
              <a:buFont typeface="Arial" panose="020B0604020202020204" pitchFamily="34" charset="0"/>
              <a:buChar char="•"/>
            </a:pPr>
            <a:endParaRPr lang="ru-RU" sz="1600" dirty="0" smtClean="0"/>
          </a:p>
        </p:txBody>
      </p:sp>
      <p:sp>
        <p:nvSpPr>
          <p:cNvPr id="8" name="TextBox 7"/>
          <p:cNvSpPr txBox="1"/>
          <p:nvPr/>
        </p:nvSpPr>
        <p:spPr>
          <a:xfrm>
            <a:off x="251254" y="290185"/>
            <a:ext cx="11302314" cy="338554"/>
          </a:xfrm>
          <a:prstGeom prst="rect">
            <a:avLst/>
          </a:prstGeom>
          <a:noFill/>
        </p:spPr>
        <p:txBody>
          <a:bodyPr wrap="square" rtlCol="0">
            <a:spAutoFit/>
          </a:bodyPr>
          <a:lstStyle/>
          <a:p>
            <a:pPr marL="285750" indent="-285750">
              <a:buFont typeface="Arial" panose="020B0604020202020204" pitchFamily="34" charset="0"/>
              <a:buChar char="•"/>
            </a:pPr>
            <a:endParaRPr lang="en-US" sz="1600" dirty="0" smtClean="0"/>
          </a:p>
        </p:txBody>
      </p:sp>
      <p:sp>
        <p:nvSpPr>
          <p:cNvPr id="10" name="TextBox 9"/>
          <p:cNvSpPr txBox="1"/>
          <p:nvPr/>
        </p:nvSpPr>
        <p:spPr>
          <a:xfrm>
            <a:off x="251254" y="290185"/>
            <a:ext cx="7468207" cy="120032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b="1" dirty="0" smtClean="0"/>
              <a:t>Result of sub band 1 and 2 design optimization</a:t>
            </a:r>
            <a:r>
              <a:rPr lang="ru-RU" sz="1600" b="1" dirty="0" smtClean="0"/>
              <a:t>: </a:t>
            </a:r>
            <a:r>
              <a:rPr lang="en-US" sz="1600" b="1" dirty="0" smtClean="0"/>
              <a:t>acceptable longitudinal impedance characteristics were obtained for  just 8 rings and 4 ports per ring.</a:t>
            </a:r>
          </a:p>
          <a:p>
            <a:pPr marL="285750" indent="-285750">
              <a:lnSpc>
                <a:spcPct val="150000"/>
              </a:lnSpc>
              <a:buFont typeface="Arial" panose="020B0604020202020204" pitchFamily="34" charset="0"/>
              <a:buChar char="•"/>
            </a:pPr>
            <a:r>
              <a:rPr lang="en-US" sz="1600" b="1" dirty="0" smtClean="0"/>
              <a:t>It allows to reduce losses on combining board. </a:t>
            </a:r>
          </a:p>
        </p:txBody>
      </p:sp>
      <p:pic>
        <p:nvPicPr>
          <p:cNvPr id="11" name="Рисунок 10"/>
          <p:cNvPicPr/>
          <p:nvPr/>
        </p:nvPicPr>
        <p:blipFill rotWithShape="1">
          <a:blip r:embed="rId2">
            <a:extLst>
              <a:ext uri="{28A0092B-C50C-407E-A947-70E740481C1C}">
                <a14:useLocalDpi xmlns:a14="http://schemas.microsoft.com/office/drawing/2010/main" val="0"/>
              </a:ext>
            </a:extLst>
          </a:blip>
          <a:srcRect t="14248" b="7532"/>
          <a:stretch/>
        </p:blipFill>
        <p:spPr bwMode="auto">
          <a:xfrm>
            <a:off x="7648575" y="340971"/>
            <a:ext cx="4543425" cy="1560284"/>
          </a:xfrm>
          <a:prstGeom prst="rect">
            <a:avLst/>
          </a:prstGeom>
          <a:noFill/>
          <a:ln>
            <a:noFill/>
          </a:ln>
        </p:spPr>
      </p:pic>
      <p:pic>
        <p:nvPicPr>
          <p:cNvPr id="12" name="Рисунок 11"/>
          <p:cNvPicPr/>
          <p:nvPr/>
        </p:nvPicPr>
        <p:blipFill>
          <a:blip r:embed="rId3" cstate="print">
            <a:extLst>
              <a:ext uri="{28A0092B-C50C-407E-A947-70E740481C1C}">
                <a14:useLocalDpi xmlns:a14="http://schemas.microsoft.com/office/drawing/2010/main" val="0"/>
              </a:ext>
            </a:extLst>
          </a:blip>
          <a:stretch>
            <a:fillRect/>
          </a:stretch>
        </p:blipFill>
        <p:spPr>
          <a:xfrm>
            <a:off x="7999412" y="2077853"/>
            <a:ext cx="3841750" cy="2019935"/>
          </a:xfrm>
          <a:prstGeom prst="rect">
            <a:avLst/>
          </a:prstGeom>
        </p:spPr>
      </p:pic>
      <p:sp>
        <p:nvSpPr>
          <p:cNvPr id="14" name="TextBox 13"/>
          <p:cNvSpPr txBox="1"/>
          <p:nvPr/>
        </p:nvSpPr>
        <p:spPr>
          <a:xfrm>
            <a:off x="251254" y="1384187"/>
            <a:ext cx="7321122" cy="147732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b="1" dirty="0" smtClean="0"/>
              <a:t>Also it reduce total size of the structure due to reduction of combining board size and reduction of number of combining boards. So, It is possible to mount pickups and kickers parallel in available area.</a:t>
            </a:r>
          </a:p>
          <a:p>
            <a:endParaRPr lang="ru-RU" dirty="0"/>
          </a:p>
        </p:txBody>
      </p:sp>
      <p:pic>
        <p:nvPicPr>
          <p:cNvPr id="15" name="Рисунок 14"/>
          <p:cNvPicPr/>
          <p:nvPr/>
        </p:nvPicPr>
        <p:blipFill rotWithShape="1">
          <a:blip r:embed="rId4" cstate="print">
            <a:extLst>
              <a:ext uri="{28A0092B-C50C-407E-A947-70E740481C1C}">
                <a14:useLocalDpi xmlns:a14="http://schemas.microsoft.com/office/drawing/2010/main" val="0"/>
              </a:ext>
            </a:extLst>
          </a:blip>
          <a:srcRect l="5346" t="4151" r="4996" b="7944"/>
          <a:stretch/>
        </p:blipFill>
        <p:spPr>
          <a:xfrm>
            <a:off x="633758" y="4316257"/>
            <a:ext cx="4002924" cy="2381251"/>
          </a:xfrm>
          <a:prstGeom prst="rect">
            <a:avLst/>
          </a:prstGeom>
        </p:spPr>
      </p:pic>
      <p:pic>
        <p:nvPicPr>
          <p:cNvPr id="16" name="Рисунок 15"/>
          <p:cNvPicPr>
            <a:picLocks noChangeAspect="1"/>
          </p:cNvPicPr>
          <p:nvPr/>
        </p:nvPicPr>
        <p:blipFill rotWithShape="1">
          <a:blip r:embed="rId5"/>
          <a:srcRect r="2439"/>
          <a:stretch/>
        </p:blipFill>
        <p:spPr>
          <a:xfrm>
            <a:off x="7477142" y="4274386"/>
            <a:ext cx="4461115" cy="2199762"/>
          </a:xfrm>
          <a:prstGeom prst="rect">
            <a:avLst/>
          </a:prstGeom>
        </p:spPr>
      </p:pic>
      <p:pic>
        <p:nvPicPr>
          <p:cNvPr id="13" name="Рисунок 12"/>
          <p:cNvPicPr/>
          <p:nvPr/>
        </p:nvPicPr>
        <p:blipFill>
          <a:blip r:embed="rId6" cstate="print">
            <a:extLst>
              <a:ext uri="{28A0092B-C50C-407E-A947-70E740481C1C}">
                <a14:useLocalDpi xmlns:a14="http://schemas.microsoft.com/office/drawing/2010/main" val="0"/>
              </a:ext>
            </a:extLst>
          </a:blip>
          <a:stretch>
            <a:fillRect/>
          </a:stretch>
        </p:blipFill>
        <p:spPr>
          <a:xfrm>
            <a:off x="2764954" y="2646538"/>
            <a:ext cx="4285152" cy="2212914"/>
          </a:xfrm>
          <a:prstGeom prst="rect">
            <a:avLst/>
          </a:prstGeom>
        </p:spPr>
      </p:pic>
    </p:spTree>
    <p:extLst>
      <p:ext uri="{BB962C8B-B14F-4D97-AF65-F5344CB8AC3E}">
        <p14:creationId xmlns:p14="http://schemas.microsoft.com/office/powerpoint/2010/main" val="3083635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86088" y="2893038"/>
            <a:ext cx="4344223" cy="307777"/>
          </a:xfrm>
          <a:prstGeom prst="rect">
            <a:avLst/>
          </a:prstGeom>
          <a:noFill/>
        </p:spPr>
        <p:txBody>
          <a:bodyPr wrap="square" rtlCol="0">
            <a:spAutoFit/>
          </a:bodyPr>
          <a:lstStyle/>
          <a:p>
            <a:r>
              <a:rPr lang="en-US" sz="1400" b="1" dirty="0" smtClean="0"/>
              <a:t>Optimized longitudinal shunt impedance sub band 1</a:t>
            </a:r>
          </a:p>
        </p:txBody>
      </p:sp>
      <p:sp>
        <p:nvSpPr>
          <p:cNvPr id="7" name="TextBox 6"/>
          <p:cNvSpPr txBox="1"/>
          <p:nvPr/>
        </p:nvSpPr>
        <p:spPr>
          <a:xfrm>
            <a:off x="289667" y="6196344"/>
            <a:ext cx="6085147" cy="307777"/>
          </a:xfrm>
          <a:prstGeom prst="rect">
            <a:avLst/>
          </a:prstGeom>
          <a:noFill/>
        </p:spPr>
        <p:txBody>
          <a:bodyPr wrap="square" rtlCol="0">
            <a:spAutoFit/>
          </a:bodyPr>
          <a:lstStyle/>
          <a:p>
            <a:r>
              <a:rPr lang="en-US" sz="1400" b="1" dirty="0" smtClean="0"/>
              <a:t>Longitudinal shunt impedance sub band 1 for different sets of tuning elements </a:t>
            </a:r>
          </a:p>
        </p:txBody>
      </p:sp>
      <p:sp>
        <p:nvSpPr>
          <p:cNvPr id="9" name="TextBox 8"/>
          <p:cNvSpPr txBox="1"/>
          <p:nvPr/>
        </p:nvSpPr>
        <p:spPr>
          <a:xfrm>
            <a:off x="7280488" y="2876919"/>
            <a:ext cx="4344223" cy="307777"/>
          </a:xfrm>
          <a:prstGeom prst="rect">
            <a:avLst/>
          </a:prstGeom>
          <a:noFill/>
        </p:spPr>
        <p:txBody>
          <a:bodyPr wrap="square" rtlCol="0">
            <a:spAutoFit/>
          </a:bodyPr>
          <a:lstStyle/>
          <a:p>
            <a:r>
              <a:rPr lang="en-US" sz="1400" b="1" dirty="0" smtClean="0"/>
              <a:t>Optimized longitudinal shunt impedance sub band 2</a:t>
            </a:r>
          </a:p>
        </p:txBody>
      </p:sp>
      <p:pic>
        <p:nvPicPr>
          <p:cNvPr id="10" name="Рисунок 9"/>
          <p:cNvPicPr>
            <a:picLocks noChangeAspect="1"/>
          </p:cNvPicPr>
          <p:nvPr/>
        </p:nvPicPr>
        <p:blipFill rotWithShape="1">
          <a:blip r:embed="rId2"/>
          <a:srcRect l="2070" r="2198" b="14917"/>
          <a:stretch/>
        </p:blipFill>
        <p:spPr>
          <a:xfrm>
            <a:off x="6438776" y="3405381"/>
            <a:ext cx="5569511" cy="2515806"/>
          </a:xfrm>
          <a:prstGeom prst="rect">
            <a:avLst/>
          </a:prstGeom>
        </p:spPr>
      </p:pic>
      <p:pic>
        <p:nvPicPr>
          <p:cNvPr id="2" name="Рисунок 1"/>
          <p:cNvPicPr>
            <a:picLocks noChangeAspect="1"/>
          </p:cNvPicPr>
          <p:nvPr/>
        </p:nvPicPr>
        <p:blipFill>
          <a:blip r:embed="rId3"/>
          <a:stretch>
            <a:fillRect/>
          </a:stretch>
        </p:blipFill>
        <p:spPr>
          <a:xfrm>
            <a:off x="289667" y="3158172"/>
            <a:ext cx="5829116" cy="2866406"/>
          </a:xfrm>
          <a:prstGeom prst="rect">
            <a:avLst/>
          </a:prstGeom>
        </p:spPr>
      </p:pic>
      <p:pic>
        <p:nvPicPr>
          <p:cNvPr id="3" name="Рисунок 2"/>
          <p:cNvPicPr>
            <a:picLocks noChangeAspect="1"/>
          </p:cNvPicPr>
          <p:nvPr/>
        </p:nvPicPr>
        <p:blipFill rotWithShape="1">
          <a:blip r:embed="rId4"/>
          <a:srcRect t="2265"/>
          <a:stretch/>
        </p:blipFill>
        <p:spPr>
          <a:xfrm>
            <a:off x="289667" y="238125"/>
            <a:ext cx="5829116" cy="2665163"/>
          </a:xfrm>
          <a:prstGeom prst="rect">
            <a:avLst/>
          </a:prstGeom>
        </p:spPr>
      </p:pic>
      <p:sp>
        <p:nvSpPr>
          <p:cNvPr id="11" name="TextBox 10"/>
          <p:cNvSpPr txBox="1"/>
          <p:nvPr/>
        </p:nvSpPr>
        <p:spPr>
          <a:xfrm>
            <a:off x="5875209" y="2824025"/>
            <a:ext cx="563567" cy="307777"/>
          </a:xfrm>
          <a:prstGeom prst="rect">
            <a:avLst/>
          </a:prstGeom>
          <a:noFill/>
        </p:spPr>
        <p:txBody>
          <a:bodyPr wrap="square" rtlCol="0">
            <a:spAutoFit/>
          </a:bodyPr>
          <a:lstStyle/>
          <a:p>
            <a:r>
              <a:rPr lang="en-US" sz="1400" dirty="0" smtClean="0"/>
              <a:t>MHz</a:t>
            </a:r>
          </a:p>
        </p:txBody>
      </p:sp>
      <p:sp>
        <p:nvSpPr>
          <p:cNvPr id="12" name="TextBox 11"/>
          <p:cNvSpPr txBox="1"/>
          <p:nvPr/>
        </p:nvSpPr>
        <p:spPr>
          <a:xfrm rot="16200000">
            <a:off x="-94259" y="1416817"/>
            <a:ext cx="563567" cy="307777"/>
          </a:xfrm>
          <a:prstGeom prst="rect">
            <a:avLst/>
          </a:prstGeom>
          <a:noFill/>
        </p:spPr>
        <p:txBody>
          <a:bodyPr wrap="square" rtlCol="0">
            <a:spAutoFit/>
          </a:bodyPr>
          <a:lstStyle/>
          <a:p>
            <a:r>
              <a:rPr lang="en-US" sz="1400" dirty="0" smtClean="0"/>
              <a:t>Ohm</a:t>
            </a:r>
          </a:p>
        </p:txBody>
      </p:sp>
      <p:sp>
        <p:nvSpPr>
          <p:cNvPr id="14" name="TextBox 13"/>
          <p:cNvSpPr txBox="1"/>
          <p:nvPr/>
        </p:nvSpPr>
        <p:spPr>
          <a:xfrm rot="16200000">
            <a:off x="-121346" y="4322042"/>
            <a:ext cx="563567" cy="307777"/>
          </a:xfrm>
          <a:prstGeom prst="rect">
            <a:avLst/>
          </a:prstGeom>
          <a:noFill/>
        </p:spPr>
        <p:txBody>
          <a:bodyPr wrap="square" rtlCol="0">
            <a:spAutoFit/>
          </a:bodyPr>
          <a:lstStyle/>
          <a:p>
            <a:r>
              <a:rPr lang="en-US" sz="1400" dirty="0" smtClean="0"/>
              <a:t>Ohm</a:t>
            </a:r>
          </a:p>
        </p:txBody>
      </p:sp>
      <p:pic>
        <p:nvPicPr>
          <p:cNvPr id="15" name="Рисунок 14"/>
          <p:cNvPicPr>
            <a:picLocks noChangeAspect="1"/>
          </p:cNvPicPr>
          <p:nvPr/>
        </p:nvPicPr>
        <p:blipFill>
          <a:blip r:embed="rId5"/>
          <a:stretch>
            <a:fillRect/>
          </a:stretch>
        </p:blipFill>
        <p:spPr>
          <a:xfrm>
            <a:off x="6374814" y="238125"/>
            <a:ext cx="5573085" cy="2638793"/>
          </a:xfrm>
          <a:prstGeom prst="rect">
            <a:avLst/>
          </a:prstGeom>
        </p:spPr>
      </p:pic>
      <p:sp>
        <p:nvSpPr>
          <p:cNvPr id="17" name="TextBox 16"/>
          <p:cNvSpPr txBox="1"/>
          <p:nvPr/>
        </p:nvSpPr>
        <p:spPr>
          <a:xfrm rot="16200000">
            <a:off x="5990888" y="1395884"/>
            <a:ext cx="563567" cy="307777"/>
          </a:xfrm>
          <a:prstGeom prst="rect">
            <a:avLst/>
          </a:prstGeom>
          <a:noFill/>
        </p:spPr>
        <p:txBody>
          <a:bodyPr wrap="square" rtlCol="0">
            <a:spAutoFit/>
          </a:bodyPr>
          <a:lstStyle/>
          <a:p>
            <a:r>
              <a:rPr lang="en-US" sz="1400" dirty="0" smtClean="0"/>
              <a:t>Ohm</a:t>
            </a:r>
          </a:p>
        </p:txBody>
      </p:sp>
      <p:sp>
        <p:nvSpPr>
          <p:cNvPr id="18" name="TextBox 17"/>
          <p:cNvSpPr txBox="1"/>
          <p:nvPr/>
        </p:nvSpPr>
        <p:spPr>
          <a:xfrm>
            <a:off x="5811247" y="5921187"/>
            <a:ext cx="563567" cy="307777"/>
          </a:xfrm>
          <a:prstGeom prst="rect">
            <a:avLst/>
          </a:prstGeom>
          <a:noFill/>
        </p:spPr>
        <p:txBody>
          <a:bodyPr wrap="square" rtlCol="0">
            <a:spAutoFit/>
          </a:bodyPr>
          <a:lstStyle/>
          <a:p>
            <a:r>
              <a:rPr lang="en-US" sz="1400" dirty="0" smtClean="0"/>
              <a:t>MHz</a:t>
            </a:r>
          </a:p>
        </p:txBody>
      </p:sp>
      <p:sp>
        <p:nvSpPr>
          <p:cNvPr id="19" name="TextBox 18"/>
          <p:cNvSpPr txBox="1"/>
          <p:nvPr/>
        </p:nvSpPr>
        <p:spPr>
          <a:xfrm>
            <a:off x="11610052" y="2781556"/>
            <a:ext cx="563567" cy="307777"/>
          </a:xfrm>
          <a:prstGeom prst="rect">
            <a:avLst/>
          </a:prstGeom>
          <a:noFill/>
        </p:spPr>
        <p:txBody>
          <a:bodyPr wrap="square" rtlCol="0">
            <a:spAutoFit/>
          </a:bodyPr>
          <a:lstStyle/>
          <a:p>
            <a:r>
              <a:rPr lang="en-US" sz="1400" dirty="0" smtClean="0"/>
              <a:t>MHz</a:t>
            </a:r>
          </a:p>
        </p:txBody>
      </p:sp>
    </p:spTree>
    <p:extLst>
      <p:ext uri="{BB962C8B-B14F-4D97-AF65-F5344CB8AC3E}">
        <p14:creationId xmlns:p14="http://schemas.microsoft.com/office/powerpoint/2010/main" val="2000326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254" y="290185"/>
            <a:ext cx="11302314" cy="338554"/>
          </a:xfrm>
          <a:prstGeom prst="rect">
            <a:avLst/>
          </a:prstGeom>
          <a:noFill/>
        </p:spPr>
        <p:txBody>
          <a:bodyPr wrap="square" rtlCol="0">
            <a:spAutoFit/>
          </a:bodyPr>
          <a:lstStyle/>
          <a:p>
            <a:pPr marL="285750" indent="-285750">
              <a:buFont typeface="Arial" panose="020B0604020202020204" pitchFamily="34" charset="0"/>
              <a:buChar char="•"/>
            </a:pPr>
            <a:endParaRPr lang="en-US" sz="1600" dirty="0" smtClean="0"/>
          </a:p>
        </p:txBody>
      </p:sp>
      <p:sp>
        <p:nvSpPr>
          <p:cNvPr id="5" name="TextBox 4"/>
          <p:cNvSpPr txBox="1"/>
          <p:nvPr/>
        </p:nvSpPr>
        <p:spPr>
          <a:xfrm>
            <a:off x="425364" y="304145"/>
            <a:ext cx="11302314" cy="337810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b="1" dirty="0"/>
              <a:t>During the simulation of pickups, a strong influence of a ceramic pipe on the nature of signal propagation was found</a:t>
            </a:r>
            <a:r>
              <a:rPr lang="en-US" sz="1600" b="1" dirty="0" smtClean="0"/>
              <a:t>.</a:t>
            </a:r>
          </a:p>
          <a:p>
            <a:pPr marL="285750" indent="-285750">
              <a:lnSpc>
                <a:spcPct val="150000"/>
              </a:lnSpc>
              <a:buFont typeface="Arial" panose="020B0604020202020204" pitchFamily="34" charset="0"/>
              <a:buChar char="•"/>
            </a:pPr>
            <a:r>
              <a:rPr lang="en-US" sz="1600" b="1" dirty="0" smtClean="0"/>
              <a:t>A </a:t>
            </a:r>
            <a:r>
              <a:rPr lang="en-US" sz="1600" b="1" dirty="0"/>
              <a:t>ceramic pipe is a slowing structure and a surface wave is induced in </a:t>
            </a:r>
            <a:r>
              <a:rPr lang="en-US" sz="1600" b="1" dirty="0" smtClean="0"/>
              <a:t>it. </a:t>
            </a:r>
          </a:p>
          <a:p>
            <a:pPr marL="285750" indent="-285750">
              <a:lnSpc>
                <a:spcPct val="150000"/>
              </a:lnSpc>
              <a:buFont typeface="Arial" panose="020B0604020202020204" pitchFamily="34" charset="0"/>
              <a:buChar char="•"/>
            </a:pPr>
            <a:r>
              <a:rPr lang="en-US" sz="1600" b="1" dirty="0" smtClean="0"/>
              <a:t>This effect does not allow to optimize ring-slot coupler in frequencies higher than 2GHz.</a:t>
            </a:r>
          </a:p>
          <a:p>
            <a:pPr marL="285750" indent="-285750">
              <a:lnSpc>
                <a:spcPct val="150000"/>
              </a:lnSpc>
              <a:buFont typeface="Arial" panose="020B0604020202020204" pitchFamily="34" charset="0"/>
              <a:buChar char="•"/>
            </a:pPr>
            <a:r>
              <a:rPr lang="en-US" sz="1600" b="1" dirty="0" smtClean="0"/>
              <a:t>But it is possible to use a spurious wave “in our own interests”. </a:t>
            </a:r>
            <a:endParaRPr lang="en-US" sz="1600" b="1" dirty="0"/>
          </a:p>
          <a:p>
            <a:pPr marL="285750" indent="-285750">
              <a:lnSpc>
                <a:spcPct val="150000"/>
              </a:lnSpc>
              <a:buFont typeface="Arial" panose="020B0604020202020204" pitchFamily="34" charset="0"/>
              <a:buChar char="•"/>
            </a:pPr>
            <a:r>
              <a:rPr lang="en-US" sz="1600" b="1" dirty="0" smtClean="0"/>
              <a:t>The main idea – to absorb an energy induced in ceramic pipe by a beam propagation along the pipe with only one sensor ring (not several ring as in ring-slot coupler). </a:t>
            </a:r>
          </a:p>
          <a:p>
            <a:pPr marL="285750" indent="-285750">
              <a:lnSpc>
                <a:spcPct val="150000"/>
              </a:lnSpc>
              <a:buFont typeface="Arial" panose="020B0604020202020204" pitchFamily="34" charset="0"/>
              <a:buChar char="•"/>
            </a:pPr>
            <a:r>
              <a:rPr lang="en-US" sz="1600" b="1" dirty="0" smtClean="0"/>
              <a:t>Another sensor ring is installed in opposite side just to reduce standing wave amplitude and fed with matching loads.</a:t>
            </a:r>
          </a:p>
          <a:p>
            <a:pPr marL="285750" indent="-285750">
              <a:lnSpc>
                <a:spcPct val="150000"/>
              </a:lnSpc>
              <a:buFont typeface="Arial" panose="020B0604020202020204" pitchFamily="34" charset="0"/>
              <a:buChar char="•"/>
            </a:pPr>
            <a:r>
              <a:rPr lang="en-US" sz="1600" b="1" dirty="0" smtClean="0"/>
              <a:t>Frequency range of the structure depends on the dielectric layer thickness (ceramic tube) and can easily be adjusted.</a:t>
            </a:r>
          </a:p>
          <a:p>
            <a:pPr marL="285750" indent="-285750">
              <a:lnSpc>
                <a:spcPct val="150000"/>
              </a:lnSpc>
              <a:buFont typeface="Arial" panose="020B0604020202020204" pitchFamily="34" charset="0"/>
              <a:buChar char="•"/>
            </a:pPr>
            <a:r>
              <a:rPr lang="en-US" sz="1600" b="1" dirty="0" smtClean="0"/>
              <a:t>Acceptable results for longitudinal shunt impedance for sub bands 3 and 4 were achieved.</a:t>
            </a:r>
            <a:endParaRPr lang="en-US" sz="1600" dirty="0" smtClean="0"/>
          </a:p>
        </p:txBody>
      </p:sp>
      <p:pic>
        <p:nvPicPr>
          <p:cNvPr id="6" name="Рисунок 5"/>
          <p:cNvPicPr/>
          <p:nvPr/>
        </p:nvPicPr>
        <p:blipFill>
          <a:blip r:embed="rId2"/>
          <a:stretch>
            <a:fillRect/>
          </a:stretch>
        </p:blipFill>
        <p:spPr>
          <a:xfrm>
            <a:off x="352682" y="3855991"/>
            <a:ext cx="5723839" cy="2766696"/>
          </a:xfrm>
          <a:prstGeom prst="rect">
            <a:avLst/>
          </a:prstGeom>
        </p:spPr>
      </p:pic>
      <p:pic>
        <p:nvPicPr>
          <p:cNvPr id="7" name="Рисунок 6"/>
          <p:cNvPicPr>
            <a:picLocks noChangeAspect="1"/>
          </p:cNvPicPr>
          <p:nvPr/>
        </p:nvPicPr>
        <p:blipFill rotWithShape="1">
          <a:blip r:embed="rId3"/>
          <a:srcRect t="4293" b="3537"/>
          <a:stretch/>
        </p:blipFill>
        <p:spPr>
          <a:xfrm>
            <a:off x="6415677" y="3963761"/>
            <a:ext cx="5312002" cy="2841300"/>
          </a:xfrm>
          <a:prstGeom prst="rect">
            <a:avLst/>
          </a:prstGeom>
        </p:spPr>
      </p:pic>
    </p:spTree>
    <p:extLst>
      <p:ext uri="{BB962C8B-B14F-4D97-AF65-F5344CB8AC3E}">
        <p14:creationId xmlns:p14="http://schemas.microsoft.com/office/powerpoint/2010/main" val="26273705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12979" t="35122" r="16919" b="3278"/>
          <a:stretch/>
        </p:blipFill>
        <p:spPr>
          <a:xfrm>
            <a:off x="190422" y="3709214"/>
            <a:ext cx="5342022" cy="1613557"/>
          </a:xfrm>
          <a:prstGeom prst="rect">
            <a:avLst/>
          </a:prstGeom>
        </p:spPr>
      </p:pic>
      <p:pic>
        <p:nvPicPr>
          <p:cNvPr id="6" name="Рисунок 5"/>
          <p:cNvPicPr>
            <a:picLocks noChangeAspect="1"/>
          </p:cNvPicPr>
          <p:nvPr/>
        </p:nvPicPr>
        <p:blipFill rotWithShape="1">
          <a:blip r:embed="rId3"/>
          <a:srcRect l="10180" t="3887" r="18024" b="7598"/>
          <a:stretch/>
        </p:blipFill>
        <p:spPr>
          <a:xfrm>
            <a:off x="6367110" y="3613693"/>
            <a:ext cx="5332396" cy="1804598"/>
          </a:xfrm>
          <a:prstGeom prst="rect">
            <a:avLst/>
          </a:prstGeom>
        </p:spPr>
      </p:pic>
      <p:pic>
        <p:nvPicPr>
          <p:cNvPr id="7" name="Рисунок 6"/>
          <p:cNvPicPr>
            <a:picLocks noChangeAspect="1"/>
          </p:cNvPicPr>
          <p:nvPr/>
        </p:nvPicPr>
        <p:blipFill rotWithShape="1">
          <a:blip r:embed="rId4"/>
          <a:srcRect l="19458" t="10017" r="22098" b="11200"/>
          <a:stretch/>
        </p:blipFill>
        <p:spPr>
          <a:xfrm>
            <a:off x="354052" y="1007371"/>
            <a:ext cx="5014762" cy="1626669"/>
          </a:xfrm>
          <a:prstGeom prst="rect">
            <a:avLst/>
          </a:prstGeom>
        </p:spPr>
      </p:pic>
      <p:pic>
        <p:nvPicPr>
          <p:cNvPr id="8" name="Рисунок 7"/>
          <p:cNvPicPr>
            <a:picLocks noChangeAspect="1"/>
          </p:cNvPicPr>
          <p:nvPr/>
        </p:nvPicPr>
        <p:blipFill rotWithShape="1">
          <a:blip r:embed="rId5"/>
          <a:srcRect l="18972" t="9056" r="17011" b="16642"/>
          <a:stretch/>
        </p:blipFill>
        <p:spPr>
          <a:xfrm>
            <a:off x="5854204" y="949618"/>
            <a:ext cx="6087980" cy="1742174"/>
          </a:xfrm>
          <a:prstGeom prst="rect">
            <a:avLst/>
          </a:prstGeom>
        </p:spPr>
      </p:pic>
      <p:sp>
        <p:nvSpPr>
          <p:cNvPr id="9" name="TextBox 8"/>
          <p:cNvSpPr txBox="1"/>
          <p:nvPr/>
        </p:nvSpPr>
        <p:spPr>
          <a:xfrm>
            <a:off x="1367667" y="5483866"/>
            <a:ext cx="3646691" cy="338554"/>
          </a:xfrm>
          <a:prstGeom prst="rect">
            <a:avLst/>
          </a:prstGeom>
          <a:noFill/>
        </p:spPr>
        <p:txBody>
          <a:bodyPr wrap="square" rtlCol="0">
            <a:spAutoFit/>
          </a:bodyPr>
          <a:lstStyle/>
          <a:p>
            <a:r>
              <a:rPr lang="en-US" sz="1600" b="1" dirty="0" smtClean="0"/>
              <a:t>Kicker sub band 4 Z-term of E-field</a:t>
            </a:r>
          </a:p>
        </p:txBody>
      </p:sp>
      <p:sp>
        <p:nvSpPr>
          <p:cNvPr id="10" name="TextBox 9"/>
          <p:cNvSpPr txBox="1"/>
          <p:nvPr/>
        </p:nvSpPr>
        <p:spPr>
          <a:xfrm>
            <a:off x="1183183" y="2691792"/>
            <a:ext cx="3646691" cy="338554"/>
          </a:xfrm>
          <a:prstGeom prst="rect">
            <a:avLst/>
          </a:prstGeom>
          <a:noFill/>
        </p:spPr>
        <p:txBody>
          <a:bodyPr wrap="square" rtlCol="0">
            <a:spAutoFit/>
          </a:bodyPr>
          <a:lstStyle/>
          <a:p>
            <a:r>
              <a:rPr lang="en-US" sz="1600" b="1" dirty="0" smtClean="0"/>
              <a:t>Kicker sub band 3 Z-term of E-field</a:t>
            </a:r>
          </a:p>
        </p:txBody>
      </p:sp>
      <p:sp>
        <p:nvSpPr>
          <p:cNvPr id="11" name="TextBox 10"/>
          <p:cNvSpPr txBox="1"/>
          <p:nvPr/>
        </p:nvSpPr>
        <p:spPr>
          <a:xfrm>
            <a:off x="7669007" y="2691792"/>
            <a:ext cx="2458374" cy="338554"/>
          </a:xfrm>
          <a:prstGeom prst="rect">
            <a:avLst/>
          </a:prstGeom>
          <a:noFill/>
        </p:spPr>
        <p:txBody>
          <a:bodyPr wrap="square" rtlCol="0">
            <a:spAutoFit/>
          </a:bodyPr>
          <a:lstStyle/>
          <a:p>
            <a:r>
              <a:rPr lang="en-US" sz="1600" b="1" dirty="0" smtClean="0"/>
              <a:t>Kicker sub band 3 E-field</a:t>
            </a:r>
          </a:p>
        </p:txBody>
      </p:sp>
      <p:sp>
        <p:nvSpPr>
          <p:cNvPr id="12" name="TextBox 11"/>
          <p:cNvSpPr txBox="1"/>
          <p:nvPr/>
        </p:nvSpPr>
        <p:spPr>
          <a:xfrm>
            <a:off x="7804121" y="5483866"/>
            <a:ext cx="2458374" cy="338554"/>
          </a:xfrm>
          <a:prstGeom prst="rect">
            <a:avLst/>
          </a:prstGeom>
          <a:noFill/>
        </p:spPr>
        <p:txBody>
          <a:bodyPr wrap="square" rtlCol="0">
            <a:spAutoFit/>
          </a:bodyPr>
          <a:lstStyle/>
          <a:p>
            <a:r>
              <a:rPr lang="en-US" sz="1600" b="1" dirty="0" smtClean="0"/>
              <a:t>Kicker sub band 4 E-field</a:t>
            </a:r>
          </a:p>
        </p:txBody>
      </p:sp>
    </p:spTree>
    <p:extLst>
      <p:ext uri="{BB962C8B-B14F-4D97-AF65-F5344CB8AC3E}">
        <p14:creationId xmlns:p14="http://schemas.microsoft.com/office/powerpoint/2010/main" val="5538792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6318</TotalTime>
  <Words>807</Words>
  <Application>Microsoft Office PowerPoint</Application>
  <PresentationFormat>Широкоэкранный</PresentationFormat>
  <Paragraphs>102</Paragraphs>
  <Slides>12</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12</vt:i4>
      </vt:variant>
    </vt:vector>
  </HeadingPairs>
  <TitlesOfParts>
    <vt:vector size="16" baseType="lpstr">
      <vt:lpstr>Arial</vt:lpstr>
      <vt:lpstr>Calibri</vt:lpstr>
      <vt:lpstr>Calibri Light</vt:lpstr>
      <vt:lpstr>Тема Office</vt:lpstr>
      <vt:lpstr>Stochastic cooling hardware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Stochastic cooling hardware</dc:title>
  <dc:creator>GrPc03</dc:creator>
  <cp:lastModifiedBy>GrPc03</cp:lastModifiedBy>
  <cp:revision>80</cp:revision>
  <dcterms:created xsi:type="dcterms:W3CDTF">2020-05-20T20:46:18Z</dcterms:created>
  <dcterms:modified xsi:type="dcterms:W3CDTF">2020-05-25T09:20:22Z</dcterms:modified>
</cp:coreProperties>
</file>