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84" r:id="rId3"/>
    <p:sldId id="285" r:id="rId4"/>
    <p:sldId id="286" r:id="rId5"/>
    <p:sldId id="287" r:id="rId6"/>
    <p:sldId id="302" r:id="rId7"/>
    <p:sldId id="288" r:id="rId8"/>
    <p:sldId id="289" r:id="rId9"/>
    <p:sldId id="290" r:id="rId10"/>
    <p:sldId id="291" r:id="rId11"/>
    <p:sldId id="294" r:id="rId12"/>
    <p:sldId id="293" r:id="rId13"/>
    <p:sldId id="301" r:id="rId14"/>
    <p:sldId id="297" r:id="rId15"/>
    <p:sldId id="299" r:id="rId16"/>
    <p:sldId id="292" r:id="rId17"/>
    <p:sldId id="300" r:id="rId18"/>
    <p:sldId id="295" r:id="rId19"/>
    <p:sldId id="296" r:id="rId20"/>
    <p:sldId id="298" r:id="rId21"/>
    <p:sldId id="280"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4.wmf"/><Relationship Id="rId3" Type="http://schemas.openxmlformats.org/officeDocument/2006/relationships/image" Target="../media/image64.wmf"/><Relationship Id="rId7" Type="http://schemas.openxmlformats.org/officeDocument/2006/relationships/image" Target="../media/image68.wmf"/><Relationship Id="rId12" Type="http://schemas.openxmlformats.org/officeDocument/2006/relationships/image" Target="../media/image73.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62.wmf"/><Relationship Id="rId6" Type="http://schemas.openxmlformats.org/officeDocument/2006/relationships/image" Target="../media/image114.wmf"/><Relationship Id="rId11" Type="http://schemas.openxmlformats.org/officeDocument/2006/relationships/image" Target="../media/image119.wmf"/><Relationship Id="rId5" Type="http://schemas.openxmlformats.org/officeDocument/2006/relationships/image" Target="../media/image113.wmf"/><Relationship Id="rId10" Type="http://schemas.openxmlformats.org/officeDocument/2006/relationships/image" Target="../media/image118.wmf"/><Relationship Id="rId4" Type="http://schemas.openxmlformats.org/officeDocument/2006/relationships/image" Target="../media/image112.wmf"/><Relationship Id="rId9" Type="http://schemas.openxmlformats.org/officeDocument/2006/relationships/image" Target="../media/image11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11.wmf"/><Relationship Id="rId1" Type="http://schemas.openxmlformats.org/officeDocument/2006/relationships/image" Target="../media/image121.wmf"/><Relationship Id="rId5" Type="http://schemas.openxmlformats.org/officeDocument/2006/relationships/image" Target="../media/image123.wmf"/><Relationship Id="rId4"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image" Target="../media/image137.wmf"/><Relationship Id="rId3" Type="http://schemas.openxmlformats.org/officeDocument/2006/relationships/image" Target="../media/image127.wmf"/><Relationship Id="rId7" Type="http://schemas.openxmlformats.org/officeDocument/2006/relationships/image" Target="../media/image131.wmf"/><Relationship Id="rId12" Type="http://schemas.openxmlformats.org/officeDocument/2006/relationships/image" Target="../media/image136.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11" Type="http://schemas.openxmlformats.org/officeDocument/2006/relationships/image" Target="../media/image135.wmf"/><Relationship Id="rId5" Type="http://schemas.openxmlformats.org/officeDocument/2006/relationships/image" Target="../media/image129.wmf"/><Relationship Id="rId10" Type="http://schemas.openxmlformats.org/officeDocument/2006/relationships/image" Target="../media/image134.wmf"/><Relationship Id="rId4" Type="http://schemas.openxmlformats.org/officeDocument/2006/relationships/image" Target="../media/image128.wmf"/><Relationship Id="rId9" Type="http://schemas.openxmlformats.org/officeDocument/2006/relationships/image" Target="../media/image133.wmf"/><Relationship Id="rId14" Type="http://schemas.openxmlformats.org/officeDocument/2006/relationships/image" Target="../media/image13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04218-56B9-416A-B7C8-1DF9B6F5498B}" type="datetimeFigureOut">
              <a:rPr lang="ru-RU" smtClean="0"/>
              <a:t>03.07.2017</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1F985-9444-4D8C-899D-94D9E457875E}" type="slidenum">
              <a:rPr lang="ru-RU" smtClean="0"/>
              <a:t>‹#›</a:t>
            </a:fld>
            <a:endParaRPr lang="ru-RU"/>
          </a:p>
        </p:txBody>
      </p:sp>
    </p:spTree>
    <p:extLst>
      <p:ext uri="{BB962C8B-B14F-4D97-AF65-F5344CB8AC3E}">
        <p14:creationId xmlns:p14="http://schemas.microsoft.com/office/powerpoint/2010/main" val="46283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smtClean="0"/>
          </a:p>
        </p:txBody>
      </p:sp>
      <p:sp>
        <p:nvSpPr>
          <p:cNvPr id="4" name="Номер слайда 3"/>
          <p:cNvSpPr>
            <a:spLocks noGrp="1"/>
          </p:cNvSpPr>
          <p:nvPr>
            <p:ph type="sldNum" sz="quarter" idx="10"/>
          </p:nvPr>
        </p:nvSpPr>
        <p:spPr/>
        <p:txBody>
          <a:bodyPr/>
          <a:lstStyle/>
          <a:p>
            <a:fld id="{E4BDD82E-4B6E-4F65-B65E-0F1375D2BC4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5303D208-9807-4013-B034-777772123938}" type="datetime1">
              <a:rPr lang="ru-RU" smtClean="0"/>
              <a:t>03.07.2017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51807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0C4036FD-3FF7-4A74-AFEE-87CAC3EB8F4D}" type="datetime1">
              <a:rPr lang="ru-RU" smtClean="0"/>
              <a:t>03.07.2017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312460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46582EE2-27AA-4C08-AA86-01505AD294C0}" type="datetime1">
              <a:rPr lang="ru-RU" smtClean="0"/>
              <a:t>03.07.2017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309330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697BED9C-4E24-4478-BF3B-92FB8D4AD17B}" type="datetime1">
              <a:rPr lang="ru-RU" smtClean="0"/>
              <a:t>03.07.2017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84213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F9CA73-19A3-4627-9D07-7EECB11E6CAA}" type="datetime1">
              <a:rPr lang="ru-RU" smtClean="0"/>
              <a:t>03.07.2017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85613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79D81150-B32F-40C3-8491-8B45E423E740}" type="datetime1">
              <a:rPr lang="ru-RU" smtClean="0"/>
              <a:t>03.07.2017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179328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69B59BF3-8A04-45E2-B502-CB785B98D45E}" type="datetime1">
              <a:rPr lang="ru-RU" smtClean="0"/>
              <a:t>03.07.2017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60639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9D751001-0F27-4A2A-ABDD-330D6931E704}" type="datetime1">
              <a:rPr lang="ru-RU" smtClean="0"/>
              <a:t>03.07.2017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327228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09040-8660-49F0-AEC7-5045CFF0B30F}" type="datetime1">
              <a:rPr lang="ru-RU" smtClean="0"/>
              <a:t>03.07.2017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144108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43869-FC04-4DD8-9717-EB610D5F736D}" type="datetime1">
              <a:rPr lang="ru-RU" smtClean="0"/>
              <a:t>03.07.2017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134876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482F4-D1A6-4DCC-B34C-BE2ECBEEC0D6}" type="datetime1">
              <a:rPr lang="ru-RU" smtClean="0"/>
              <a:t>03.07.2017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19774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CD88C-E63E-444E-9ACB-B45B50FC4FFD}" type="datetime1">
              <a:rPr lang="ru-RU" smtClean="0"/>
              <a:t>03.07.2017</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BEAB8-68BB-4429-B87F-176447143671}" type="slidenum">
              <a:rPr lang="ru-RU" smtClean="0"/>
              <a:t>‹#›</a:t>
            </a:fld>
            <a:endParaRPr lang="ru-RU"/>
          </a:p>
        </p:txBody>
      </p:sp>
    </p:spTree>
    <p:extLst>
      <p:ext uri="{BB962C8B-B14F-4D97-AF65-F5344CB8AC3E}">
        <p14:creationId xmlns:p14="http://schemas.microsoft.com/office/powerpoint/2010/main" val="252845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8.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66.wmf"/><Relationship Id="rId18" Type="http://schemas.openxmlformats.org/officeDocument/2006/relationships/oleObject" Target="../embeddings/oleObject67.bin"/><Relationship Id="rId26" Type="http://schemas.openxmlformats.org/officeDocument/2006/relationships/oleObject" Target="../embeddings/oleObject71.bin"/><Relationship Id="rId3" Type="http://schemas.openxmlformats.org/officeDocument/2006/relationships/image" Target="../media/image75.png"/><Relationship Id="rId21" Type="http://schemas.openxmlformats.org/officeDocument/2006/relationships/image" Target="../media/image70.wmf"/><Relationship Id="rId7" Type="http://schemas.openxmlformats.org/officeDocument/2006/relationships/image" Target="../media/image63.wmf"/><Relationship Id="rId12" Type="http://schemas.openxmlformats.org/officeDocument/2006/relationships/oleObject" Target="../embeddings/oleObject64.bin"/><Relationship Id="rId17" Type="http://schemas.openxmlformats.org/officeDocument/2006/relationships/image" Target="../media/image68.wmf"/><Relationship Id="rId25" Type="http://schemas.openxmlformats.org/officeDocument/2006/relationships/image" Target="../media/image72.wmf"/><Relationship Id="rId2" Type="http://schemas.openxmlformats.org/officeDocument/2006/relationships/slideLayout" Target="../slideLayouts/slideLayout6.xml"/><Relationship Id="rId16" Type="http://schemas.openxmlformats.org/officeDocument/2006/relationships/oleObject" Target="../embeddings/oleObject66.bin"/><Relationship Id="rId20" Type="http://schemas.openxmlformats.org/officeDocument/2006/relationships/oleObject" Target="../embeddings/oleObject68.bin"/><Relationship Id="rId29" Type="http://schemas.openxmlformats.org/officeDocument/2006/relationships/image" Target="../media/image74.wmf"/><Relationship Id="rId1" Type="http://schemas.openxmlformats.org/officeDocument/2006/relationships/vmlDrawing" Target="../drawings/vmlDrawing10.vml"/><Relationship Id="rId6" Type="http://schemas.openxmlformats.org/officeDocument/2006/relationships/oleObject" Target="../embeddings/oleObject61.bin"/><Relationship Id="rId11" Type="http://schemas.openxmlformats.org/officeDocument/2006/relationships/image" Target="../media/image65.wmf"/><Relationship Id="rId24" Type="http://schemas.openxmlformats.org/officeDocument/2006/relationships/oleObject" Target="../embeddings/oleObject70.bin"/><Relationship Id="rId5" Type="http://schemas.openxmlformats.org/officeDocument/2006/relationships/image" Target="../media/image62.wmf"/><Relationship Id="rId15" Type="http://schemas.openxmlformats.org/officeDocument/2006/relationships/image" Target="../media/image67.wmf"/><Relationship Id="rId23" Type="http://schemas.openxmlformats.org/officeDocument/2006/relationships/image" Target="../media/image71.wmf"/><Relationship Id="rId28" Type="http://schemas.openxmlformats.org/officeDocument/2006/relationships/oleObject" Target="../embeddings/oleObject72.bin"/><Relationship Id="rId10" Type="http://schemas.openxmlformats.org/officeDocument/2006/relationships/oleObject" Target="../embeddings/oleObject63.bin"/><Relationship Id="rId19" Type="http://schemas.openxmlformats.org/officeDocument/2006/relationships/image" Target="../media/image69.wmf"/><Relationship Id="rId4" Type="http://schemas.openxmlformats.org/officeDocument/2006/relationships/oleObject" Target="../embeddings/oleObject60.bin"/><Relationship Id="rId9" Type="http://schemas.openxmlformats.org/officeDocument/2006/relationships/image" Target="../media/image64.wmf"/><Relationship Id="rId14" Type="http://schemas.openxmlformats.org/officeDocument/2006/relationships/oleObject" Target="../embeddings/oleObject65.bin"/><Relationship Id="rId22" Type="http://schemas.openxmlformats.org/officeDocument/2006/relationships/oleObject" Target="../embeddings/oleObject69.bin"/><Relationship Id="rId27" Type="http://schemas.openxmlformats.org/officeDocument/2006/relationships/image" Target="../media/image73.wmf"/></Relationships>
</file>

<file path=ppt/slides/_rels/slide12.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78.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7.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6.bin"/><Relationship Id="rId14" Type="http://schemas.openxmlformats.org/officeDocument/2006/relationships/image" Target="../media/image81.wmf"/></Relationships>
</file>

<file path=ppt/slides/_rels/slide13.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3.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82.bin"/><Relationship Id="rId14" Type="http://schemas.openxmlformats.org/officeDocument/2006/relationships/image" Target="../media/image87.wmf"/></Relationships>
</file>

<file path=ppt/slides/_rels/slide14.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90.bin"/><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92.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89.w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image" Target="../media/image94.png"/><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88.bin"/><Relationship Id="rId14" Type="http://schemas.openxmlformats.org/officeDocument/2006/relationships/image" Target="../media/image93.wmf"/></Relationships>
</file>

<file path=ppt/slides/_rels/slide15.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96.bin"/><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99.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96.w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image" Target="../media/image101.png"/><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94.bin"/><Relationship Id="rId14" Type="http://schemas.openxmlformats.org/officeDocument/2006/relationships/image" Target="../media/image100.wmf"/></Relationships>
</file>

<file path=ppt/slides/_rels/slide16.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03.wmf"/><Relationship Id="rId5" Type="http://schemas.openxmlformats.org/officeDocument/2006/relationships/oleObject" Target="../embeddings/oleObject98.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100.bin"/></Relationships>
</file>

<file path=ppt/slides/_rels/slide17.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7.wmf"/><Relationship Id="rId5" Type="http://schemas.openxmlformats.org/officeDocument/2006/relationships/oleObject" Target="../embeddings/oleObject102.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104.bin"/></Relationships>
</file>

<file path=ppt/slides/_rels/slide18.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110.bin"/><Relationship Id="rId18" Type="http://schemas.openxmlformats.org/officeDocument/2006/relationships/image" Target="../media/image116.wmf"/><Relationship Id="rId3" Type="http://schemas.openxmlformats.org/officeDocument/2006/relationships/oleObject" Target="../embeddings/oleObject105.bin"/><Relationship Id="rId21" Type="http://schemas.openxmlformats.org/officeDocument/2006/relationships/oleObject" Target="../embeddings/oleObject114.bin"/><Relationship Id="rId7" Type="http://schemas.openxmlformats.org/officeDocument/2006/relationships/oleObject" Target="../embeddings/oleObject107.bin"/><Relationship Id="rId12" Type="http://schemas.openxmlformats.org/officeDocument/2006/relationships/image" Target="../media/image113.wmf"/><Relationship Id="rId17" Type="http://schemas.openxmlformats.org/officeDocument/2006/relationships/oleObject" Target="../embeddings/oleObject112.bin"/><Relationship Id="rId25" Type="http://schemas.openxmlformats.org/officeDocument/2006/relationships/image" Target="../media/image120.png"/><Relationship Id="rId2" Type="http://schemas.openxmlformats.org/officeDocument/2006/relationships/slideLayout" Target="../slideLayouts/slideLayout6.xml"/><Relationship Id="rId16" Type="http://schemas.openxmlformats.org/officeDocument/2006/relationships/image" Target="../media/image115.wmf"/><Relationship Id="rId20" Type="http://schemas.openxmlformats.org/officeDocument/2006/relationships/image" Target="../media/image117.wmf"/><Relationship Id="rId1" Type="http://schemas.openxmlformats.org/officeDocument/2006/relationships/vmlDrawing" Target="../drawings/vmlDrawing17.vml"/><Relationship Id="rId6" Type="http://schemas.openxmlformats.org/officeDocument/2006/relationships/image" Target="../media/image110.wmf"/><Relationship Id="rId11" Type="http://schemas.openxmlformats.org/officeDocument/2006/relationships/oleObject" Target="../embeddings/oleObject109.bin"/><Relationship Id="rId24" Type="http://schemas.openxmlformats.org/officeDocument/2006/relationships/image" Target="../media/image119.wmf"/><Relationship Id="rId5" Type="http://schemas.openxmlformats.org/officeDocument/2006/relationships/oleObject" Target="../embeddings/oleObject106.bin"/><Relationship Id="rId15" Type="http://schemas.openxmlformats.org/officeDocument/2006/relationships/oleObject" Target="../embeddings/oleObject111.bin"/><Relationship Id="rId23" Type="http://schemas.openxmlformats.org/officeDocument/2006/relationships/oleObject" Target="../embeddings/oleObject115.bin"/><Relationship Id="rId10" Type="http://schemas.openxmlformats.org/officeDocument/2006/relationships/image" Target="../media/image112.wmf"/><Relationship Id="rId19" Type="http://schemas.openxmlformats.org/officeDocument/2006/relationships/oleObject" Target="../embeddings/oleObject113.bin"/><Relationship Id="rId4" Type="http://schemas.openxmlformats.org/officeDocument/2006/relationships/image" Target="../media/image62.wmf"/><Relationship Id="rId9" Type="http://schemas.openxmlformats.org/officeDocument/2006/relationships/oleObject" Target="../embeddings/oleObject108.bin"/><Relationship Id="rId14" Type="http://schemas.openxmlformats.org/officeDocument/2006/relationships/image" Target="../media/image114.wmf"/><Relationship Id="rId22" Type="http://schemas.openxmlformats.org/officeDocument/2006/relationships/image" Target="../media/image118.wmf"/></Relationships>
</file>

<file path=ppt/slides/_rels/slide19.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4.png"/><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123.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111.wmf"/><Relationship Id="rId11" Type="http://schemas.openxmlformats.org/officeDocument/2006/relationships/oleObject" Target="../embeddings/oleObject120.bin"/><Relationship Id="rId5" Type="http://schemas.openxmlformats.org/officeDocument/2006/relationships/oleObject" Target="../embeddings/oleObject117.bin"/><Relationship Id="rId10" Type="http://schemas.openxmlformats.org/officeDocument/2006/relationships/image" Target="../media/image62.wmf"/><Relationship Id="rId4" Type="http://schemas.openxmlformats.org/officeDocument/2006/relationships/image" Target="../media/image121.wmf"/><Relationship Id="rId9" Type="http://schemas.openxmlformats.org/officeDocument/2006/relationships/oleObject" Target="../embeddings/oleObject119.bin"/></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slideLayout" Target="../slideLayouts/slideLayout5.xml"/><Relationship Id="rId16" Type="http://schemas.openxmlformats.org/officeDocument/2006/relationships/image" Target="../media/image9.wmf"/><Relationship Id="rId20"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19" Type="http://schemas.openxmlformats.org/officeDocument/2006/relationships/oleObject" Target="../embeddings/oleObject9.bin"/><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 Id="rId22" Type="http://schemas.openxmlformats.org/officeDocument/2006/relationships/image" Target="../media/image12.wmf"/></Relationships>
</file>

<file path=ppt/slides/_rels/slide20.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126.bin"/><Relationship Id="rId18" Type="http://schemas.openxmlformats.org/officeDocument/2006/relationships/image" Target="../media/image132.wmf"/><Relationship Id="rId26" Type="http://schemas.openxmlformats.org/officeDocument/2006/relationships/image" Target="../media/image136.wmf"/><Relationship Id="rId3" Type="http://schemas.openxmlformats.org/officeDocument/2006/relationships/oleObject" Target="../embeddings/oleObject121.bin"/><Relationship Id="rId21" Type="http://schemas.openxmlformats.org/officeDocument/2006/relationships/oleObject" Target="../embeddings/oleObject130.bin"/><Relationship Id="rId7" Type="http://schemas.openxmlformats.org/officeDocument/2006/relationships/oleObject" Target="../embeddings/oleObject123.bin"/><Relationship Id="rId12" Type="http://schemas.openxmlformats.org/officeDocument/2006/relationships/image" Target="../media/image129.wmf"/><Relationship Id="rId17" Type="http://schemas.openxmlformats.org/officeDocument/2006/relationships/oleObject" Target="../embeddings/oleObject128.bin"/><Relationship Id="rId25" Type="http://schemas.openxmlformats.org/officeDocument/2006/relationships/oleObject" Target="../embeddings/oleObject132.bin"/><Relationship Id="rId2" Type="http://schemas.openxmlformats.org/officeDocument/2006/relationships/slideLayout" Target="../slideLayouts/slideLayout6.xml"/><Relationship Id="rId16" Type="http://schemas.openxmlformats.org/officeDocument/2006/relationships/image" Target="../media/image131.wmf"/><Relationship Id="rId20" Type="http://schemas.openxmlformats.org/officeDocument/2006/relationships/image" Target="../media/image133.wmf"/><Relationship Id="rId29" Type="http://schemas.openxmlformats.org/officeDocument/2006/relationships/oleObject" Target="../embeddings/oleObject134.bin"/><Relationship Id="rId1" Type="http://schemas.openxmlformats.org/officeDocument/2006/relationships/vmlDrawing" Target="../drawings/vmlDrawing19.vml"/><Relationship Id="rId6" Type="http://schemas.openxmlformats.org/officeDocument/2006/relationships/image" Target="../media/image126.wmf"/><Relationship Id="rId11" Type="http://schemas.openxmlformats.org/officeDocument/2006/relationships/oleObject" Target="../embeddings/oleObject125.bin"/><Relationship Id="rId24" Type="http://schemas.openxmlformats.org/officeDocument/2006/relationships/image" Target="../media/image135.wmf"/><Relationship Id="rId5" Type="http://schemas.openxmlformats.org/officeDocument/2006/relationships/oleObject" Target="../embeddings/oleObject122.bin"/><Relationship Id="rId15" Type="http://schemas.openxmlformats.org/officeDocument/2006/relationships/oleObject" Target="../embeddings/oleObject127.bin"/><Relationship Id="rId23" Type="http://schemas.openxmlformats.org/officeDocument/2006/relationships/oleObject" Target="../embeddings/oleObject131.bin"/><Relationship Id="rId28" Type="http://schemas.openxmlformats.org/officeDocument/2006/relationships/image" Target="../media/image137.wmf"/><Relationship Id="rId10" Type="http://schemas.openxmlformats.org/officeDocument/2006/relationships/image" Target="../media/image128.wmf"/><Relationship Id="rId19" Type="http://schemas.openxmlformats.org/officeDocument/2006/relationships/oleObject" Target="../embeddings/oleObject129.bin"/><Relationship Id="rId31" Type="http://schemas.openxmlformats.org/officeDocument/2006/relationships/image" Target="../media/image139.png"/><Relationship Id="rId4" Type="http://schemas.openxmlformats.org/officeDocument/2006/relationships/image" Target="../media/image125.wmf"/><Relationship Id="rId9" Type="http://schemas.openxmlformats.org/officeDocument/2006/relationships/oleObject" Target="../embeddings/oleObject124.bin"/><Relationship Id="rId14" Type="http://schemas.openxmlformats.org/officeDocument/2006/relationships/image" Target="../media/image130.wmf"/><Relationship Id="rId22" Type="http://schemas.openxmlformats.org/officeDocument/2006/relationships/image" Target="../media/image134.wmf"/><Relationship Id="rId27" Type="http://schemas.openxmlformats.org/officeDocument/2006/relationships/oleObject" Target="../embeddings/oleObject133.bin"/><Relationship Id="rId30" Type="http://schemas.openxmlformats.org/officeDocument/2006/relationships/image" Target="../media/image13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6.bin"/><Relationship Id="rId1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7.wmf"/><Relationship Id="rId17" Type="http://schemas.openxmlformats.org/officeDocument/2006/relationships/oleObject" Target="../embeddings/oleObject18.bin"/><Relationship Id="rId2" Type="http://schemas.openxmlformats.org/officeDocument/2006/relationships/slideLayout" Target="../slideLayouts/slideLayout5.xml"/><Relationship Id="rId16"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4.bin"/><Relationship Id="rId14" Type="http://schemas.openxmlformats.org/officeDocument/2006/relationships/image" Target="../media/image18.wmf"/></Relationships>
</file>

<file path=ppt/slides/_rels/slide4.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 Id="rId14" Type="http://schemas.openxmlformats.org/officeDocument/2006/relationships/image" Target="../media/image26.wmf"/></Relationships>
</file>

<file path=ppt/slides/_rels/slide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0.bin"/><Relationship Id="rId18" Type="http://schemas.openxmlformats.org/officeDocument/2006/relationships/image" Target="../media/image34.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1.wmf"/><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33.wmf"/><Relationship Id="rId1" Type="http://schemas.openxmlformats.org/officeDocument/2006/relationships/vmlDrawing" Target="../drawings/vmlDrawing4.vml"/><Relationship Id="rId6" Type="http://schemas.openxmlformats.org/officeDocument/2006/relationships/image" Target="../media/image28.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8.bin"/><Relationship Id="rId14" Type="http://schemas.openxmlformats.org/officeDocument/2006/relationships/image" Target="../media/image32.wmf"/></Relationships>
</file>

<file path=ppt/slides/_rels/slide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6.bin"/></Relationships>
</file>

<file path=ppt/slides/_rels/slide7.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6.vml"/><Relationship Id="rId6" Type="http://schemas.openxmlformats.org/officeDocument/2006/relationships/image" Target="../media/image41.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1.bin"/><Relationship Id="rId14" Type="http://schemas.openxmlformats.org/officeDocument/2006/relationships/image" Target="../media/image45.wmf"/></Relationships>
</file>

<file path=ppt/slides/_rels/slide8.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8.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8.bin"/><Relationship Id="rId14" Type="http://schemas.openxmlformats.org/officeDocument/2006/relationships/image" Target="../media/image52.wmf"/></Relationships>
</file>

<file path=ppt/slides/_rels/slide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4.wmf"/><Relationship Id="rId5" Type="http://schemas.openxmlformats.org/officeDocument/2006/relationships/oleObject" Target="../embeddings/oleObject5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ctrTitle"/>
          </p:nvPr>
        </p:nvSpPr>
        <p:spPr>
          <a:xfrm>
            <a:off x="179512" y="404664"/>
            <a:ext cx="8786974" cy="2016224"/>
          </a:xfrm>
          <a:solidFill>
            <a:schemeClr val="accent1"/>
          </a:solidFill>
        </p:spPr>
        <p:txBody>
          <a:bodyPr>
            <a:normAutofit/>
          </a:bodyPr>
          <a:lstStyle/>
          <a:p>
            <a:r>
              <a:rPr lang="en-US" sz="4000" b="1" dirty="0">
                <a:solidFill>
                  <a:schemeClr val="bg1"/>
                </a:solidFill>
                <a:latin typeface="JasmineUPC" panose="02020603050405020304" pitchFamily="18" charset="-34"/>
                <a:cs typeface="JasmineUPC" panose="02020603050405020304" pitchFamily="18" charset="-34"/>
              </a:rPr>
              <a:t>Finite size effects in the thermodynamics </a:t>
            </a:r>
            <a:r>
              <a:rPr lang="en-US" sz="4000" b="1" dirty="0" smtClean="0">
                <a:solidFill>
                  <a:schemeClr val="bg1"/>
                </a:solidFill>
                <a:latin typeface="JasmineUPC" panose="02020603050405020304" pitchFamily="18" charset="-34"/>
                <a:cs typeface="JasmineUPC" panose="02020603050405020304" pitchFamily="18" charset="-34"/>
              </a:rPr>
              <a:t>of </a:t>
            </a:r>
            <a:br>
              <a:rPr lang="en-US" sz="4000" b="1" dirty="0" smtClean="0">
                <a:solidFill>
                  <a:schemeClr val="bg1"/>
                </a:solidFill>
                <a:latin typeface="JasmineUPC" panose="02020603050405020304" pitchFamily="18" charset="-34"/>
                <a:cs typeface="JasmineUPC" panose="02020603050405020304" pitchFamily="18" charset="-34"/>
              </a:rPr>
            </a:br>
            <a:r>
              <a:rPr lang="en-US" sz="4000" b="1" dirty="0" smtClean="0">
                <a:solidFill>
                  <a:schemeClr val="bg1"/>
                </a:solidFill>
                <a:latin typeface="JasmineUPC" panose="02020603050405020304" pitchFamily="18" charset="-34"/>
                <a:cs typeface="JasmineUPC" panose="02020603050405020304" pitchFamily="18" charset="-34"/>
              </a:rPr>
              <a:t>a </a:t>
            </a:r>
            <a:r>
              <a:rPr lang="en-US" sz="4000" b="1" dirty="0">
                <a:solidFill>
                  <a:schemeClr val="bg1"/>
                </a:solidFill>
                <a:latin typeface="JasmineUPC" panose="02020603050405020304" pitchFamily="18" charset="-34"/>
                <a:cs typeface="JasmineUPC" panose="02020603050405020304" pitchFamily="18" charset="-34"/>
              </a:rPr>
              <a:t>free neutral scalar field on the lattice and </a:t>
            </a:r>
            <a:r>
              <a:rPr lang="en-US" sz="4000" b="1" dirty="0" smtClean="0">
                <a:solidFill>
                  <a:schemeClr val="bg1"/>
                </a:solidFill>
                <a:latin typeface="JasmineUPC" panose="02020603050405020304" pitchFamily="18" charset="-34"/>
                <a:cs typeface="JasmineUPC" panose="02020603050405020304" pitchFamily="18" charset="-34"/>
              </a:rPr>
              <a:t/>
            </a:r>
            <a:br>
              <a:rPr lang="en-US" sz="4000" b="1" dirty="0" smtClean="0">
                <a:solidFill>
                  <a:schemeClr val="bg1"/>
                </a:solidFill>
                <a:latin typeface="JasmineUPC" panose="02020603050405020304" pitchFamily="18" charset="-34"/>
                <a:cs typeface="JasmineUPC" panose="02020603050405020304" pitchFamily="18" charset="-34"/>
              </a:rPr>
            </a:br>
            <a:r>
              <a:rPr lang="en-US" sz="4000" b="1" dirty="0" smtClean="0">
                <a:solidFill>
                  <a:schemeClr val="bg1"/>
                </a:solidFill>
                <a:latin typeface="JasmineUPC" panose="02020603050405020304" pitchFamily="18" charset="-34"/>
                <a:cs typeface="JasmineUPC" panose="02020603050405020304" pitchFamily="18" charset="-34"/>
              </a:rPr>
              <a:t>in </a:t>
            </a:r>
            <a:r>
              <a:rPr lang="en-US" sz="4000" b="1" dirty="0">
                <a:solidFill>
                  <a:schemeClr val="bg1"/>
                </a:solidFill>
                <a:latin typeface="JasmineUPC" panose="02020603050405020304" pitchFamily="18" charset="-34"/>
                <a:cs typeface="JasmineUPC" panose="02020603050405020304" pitchFamily="18" charset="-34"/>
              </a:rPr>
              <a:t>the continuum</a:t>
            </a:r>
          </a:p>
        </p:txBody>
      </p:sp>
      <p:sp>
        <p:nvSpPr>
          <p:cNvPr id="12" name="Подзаголовок 11"/>
          <p:cNvSpPr>
            <a:spLocks noGrp="1"/>
          </p:cNvSpPr>
          <p:nvPr>
            <p:ph type="subTitle" idx="1"/>
          </p:nvPr>
        </p:nvSpPr>
        <p:spPr>
          <a:xfrm>
            <a:off x="1143000" y="3047999"/>
            <a:ext cx="6400800" cy="2062371"/>
          </a:xfrm>
        </p:spPr>
        <p:txBody>
          <a:bodyPr>
            <a:normAutofit lnSpcReduction="10000"/>
          </a:bodyPr>
          <a:lstStyle/>
          <a:p>
            <a:pPr lvl="0"/>
            <a:r>
              <a:rPr lang="en-US" sz="4000" dirty="0" smtClean="0">
                <a:solidFill>
                  <a:schemeClr val="tx1"/>
                </a:solidFill>
                <a:latin typeface="JasmineUPC" panose="02020603050405020304" pitchFamily="18" charset="-34"/>
                <a:cs typeface="JasmineUPC" panose="02020603050405020304" pitchFamily="18" charset="-34"/>
              </a:rPr>
              <a:t>A.S. </a:t>
            </a:r>
            <a:r>
              <a:rPr lang="en-US" sz="4000" dirty="0" err="1" smtClean="0">
                <a:solidFill>
                  <a:schemeClr val="tx1"/>
                </a:solidFill>
                <a:latin typeface="JasmineUPC" panose="02020603050405020304" pitchFamily="18" charset="-34"/>
                <a:cs typeface="JasmineUPC" panose="02020603050405020304" pitchFamily="18" charset="-34"/>
              </a:rPr>
              <a:t>Parvan</a:t>
            </a:r>
            <a:endParaRPr lang="en-US" sz="4000" dirty="0" smtClean="0">
              <a:solidFill>
                <a:schemeClr val="tx1"/>
              </a:solidFill>
              <a:latin typeface="JasmineUPC" panose="02020603050405020304" pitchFamily="18" charset="-34"/>
              <a:cs typeface="JasmineUPC" panose="02020603050405020304" pitchFamily="18" charset="-34"/>
            </a:endParaRPr>
          </a:p>
          <a:p>
            <a:pPr lvl="0"/>
            <a:endParaRPr lang="en-US" sz="2800" b="1" dirty="0" smtClean="0">
              <a:solidFill>
                <a:schemeClr val="tx1"/>
              </a:solidFill>
              <a:latin typeface="Bell MT" pitchFamily="18" charset="0"/>
              <a:cs typeface="Times New Roman" pitchFamily="18" charset="0"/>
            </a:endParaRPr>
          </a:p>
          <a:p>
            <a:pPr lvl="0"/>
            <a:r>
              <a:rPr lang="en-US" sz="2400" dirty="0" smtClean="0">
                <a:solidFill>
                  <a:schemeClr val="tx1"/>
                </a:solidFill>
                <a:latin typeface="JasmineUPC" panose="02020603050405020304" pitchFamily="18" charset="-34"/>
                <a:cs typeface="JasmineUPC" panose="02020603050405020304" pitchFamily="18" charset="-34"/>
              </a:rPr>
              <a:t>          BLTP, JINR, </a:t>
            </a:r>
            <a:r>
              <a:rPr lang="en-US" sz="2400" dirty="0" err="1" smtClean="0">
                <a:solidFill>
                  <a:schemeClr val="tx1"/>
                </a:solidFill>
                <a:latin typeface="JasmineUPC" panose="02020603050405020304" pitchFamily="18" charset="-34"/>
                <a:cs typeface="JasmineUPC" panose="02020603050405020304" pitchFamily="18" charset="-34"/>
              </a:rPr>
              <a:t>Dubna</a:t>
            </a:r>
            <a:r>
              <a:rPr lang="en-US" sz="2400" dirty="0" smtClean="0">
                <a:solidFill>
                  <a:schemeClr val="tx1"/>
                </a:solidFill>
                <a:latin typeface="JasmineUPC" panose="02020603050405020304" pitchFamily="18" charset="-34"/>
                <a:cs typeface="JasmineUPC" panose="02020603050405020304" pitchFamily="18" charset="-34"/>
              </a:rPr>
              <a:t>      </a:t>
            </a:r>
          </a:p>
          <a:p>
            <a:pPr lvl="0"/>
            <a:r>
              <a:rPr lang="en-US" sz="2400" dirty="0" smtClean="0">
                <a:solidFill>
                  <a:schemeClr val="tx1"/>
                </a:solidFill>
                <a:latin typeface="JasmineUPC" panose="02020603050405020304" pitchFamily="18" charset="-34"/>
                <a:cs typeface="JasmineUPC" panose="02020603050405020304" pitchFamily="18" charset="-34"/>
              </a:rPr>
              <a:t>      DFT, IFIN-HH, Bucharest</a:t>
            </a:r>
          </a:p>
        </p:txBody>
      </p:sp>
      <p:sp>
        <p:nvSpPr>
          <p:cNvPr id="9" name="Номер слайда 8"/>
          <p:cNvSpPr>
            <a:spLocks noGrp="1"/>
          </p:cNvSpPr>
          <p:nvPr>
            <p:ph type="sldNum" sz="quarter" idx="12"/>
          </p:nvPr>
        </p:nvSpPr>
        <p:spPr/>
        <p:txBody>
          <a:bodyPr/>
          <a:lstStyle/>
          <a:p>
            <a:fld id="{A04E534B-B90B-452C-9CAC-D9BBB90F4E9C}" type="slidenum">
              <a:rPr lang="ru-RU" smtClean="0">
                <a:solidFill>
                  <a:schemeClr val="tx1"/>
                </a:solidFill>
              </a:rPr>
              <a:pPr/>
              <a:t>1</a:t>
            </a:fld>
            <a:endParaRPr lang="ru-RU"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76200" y="5900946"/>
            <a:ext cx="1502093" cy="790575"/>
          </a:xfrm>
          <a:prstGeom prst="rect">
            <a:avLst/>
          </a:prstGeom>
          <a:noFill/>
          <a:ln w="9525">
            <a:noFill/>
            <a:miter lim="800000"/>
            <a:headEnd/>
            <a:tailEnd/>
          </a:ln>
        </p:spPr>
      </p:pic>
      <p:pic>
        <p:nvPicPr>
          <p:cNvPr id="1028" name="Picture 4" descr="D:\PentruCompLucru\ISHEPP2014\logo_indico.png"/>
          <p:cNvPicPr>
            <a:picLocks noChangeAspect="1" noChangeArrowheads="1"/>
          </p:cNvPicPr>
          <p:nvPr/>
        </p:nvPicPr>
        <p:blipFill>
          <a:blip r:embed="rId4" cstate="print"/>
          <a:srcRect/>
          <a:stretch>
            <a:fillRect/>
          </a:stretch>
        </p:blipFill>
        <p:spPr bwMode="auto">
          <a:xfrm>
            <a:off x="7795847" y="5851803"/>
            <a:ext cx="1242647" cy="936486"/>
          </a:xfrm>
          <a:prstGeom prst="rect">
            <a:avLst/>
          </a:prstGeom>
          <a:noFill/>
        </p:spPr>
      </p:pic>
    </p:spTree>
    <p:extLst>
      <p:ext uri="{BB962C8B-B14F-4D97-AF65-F5344CB8AC3E}">
        <p14:creationId xmlns:p14="http://schemas.microsoft.com/office/powerpoint/2010/main" val="1882790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80920" cy="5256584"/>
          </a:xfrm>
        </p:spPr>
        <p:txBody>
          <a:bodyPr>
            <a:normAutofit/>
          </a:bodyPr>
          <a:lstStyle/>
          <a:p>
            <a:r>
              <a:rPr lang="en-US" sz="1600" dirty="0" smtClean="0">
                <a:solidFill>
                  <a:srgbClr val="0070C0"/>
                </a:solidFill>
                <a:latin typeface="Bodoni MT" panose="02070603080606020203" pitchFamily="18" charset="0"/>
              </a:rPr>
              <a:t>Energy density, vacuum term and physical term:</a:t>
            </a:r>
          </a:p>
          <a:p>
            <a:endParaRPr lang="en-US" sz="1600" dirty="0" smtClean="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Pressure, vacuum term and physical term:</a:t>
            </a: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Density of thermodynamic potential, </a:t>
            </a:r>
            <a:r>
              <a:rPr lang="en-US" sz="1600" dirty="0">
                <a:solidFill>
                  <a:srgbClr val="0070C0"/>
                </a:solidFill>
                <a:latin typeface="Bodoni MT" panose="02070603080606020203" pitchFamily="18" charset="0"/>
              </a:rPr>
              <a:t>vacuum term and physical term</a:t>
            </a:r>
            <a:r>
              <a:rPr lang="en-US" sz="1600" dirty="0" smtClean="0">
                <a:solidFill>
                  <a:srgbClr val="0070C0"/>
                </a:solidFill>
                <a:latin typeface="Bodoni MT" panose="02070603080606020203" pitchFamily="18" charset="0"/>
              </a:rPr>
              <a:t>:</a:t>
            </a:r>
          </a:p>
          <a:p>
            <a:endParaRPr lang="en-US" sz="1800" dirty="0">
              <a:solidFill>
                <a:srgbClr val="0070C0"/>
              </a:solidFill>
              <a:latin typeface="Bodoni MT" panose="02070603080606020203" pitchFamily="18" charset="0"/>
            </a:endParaRPr>
          </a:p>
          <a:p>
            <a:endParaRPr lang="en-US" sz="1800" dirty="0" smtClean="0">
              <a:solidFill>
                <a:srgbClr val="0070C0"/>
              </a:solidFill>
              <a:latin typeface="Bodoni MT" panose="02070603080606020203" pitchFamily="18" charset="0"/>
            </a:endParaRPr>
          </a:p>
          <a:p>
            <a:pPr marL="0" indent="0">
              <a:buNone/>
            </a:pPr>
            <a:endParaRPr lang="en-US" sz="1800" dirty="0" smtClean="0">
              <a:solidFill>
                <a:srgbClr val="0070C0"/>
              </a:solidFill>
              <a:latin typeface="Bodoni MT" panose="02070603080606020203" pitchFamily="18" charset="0"/>
            </a:endParaRPr>
          </a:p>
        </p:txBody>
      </p:sp>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One-Side Limit for lattice quantities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20387248"/>
              </p:ext>
            </p:extLst>
          </p:nvPr>
        </p:nvGraphicFramePr>
        <p:xfrm>
          <a:off x="2267743" y="782639"/>
          <a:ext cx="4464497" cy="372874"/>
        </p:xfrm>
        <a:graphic>
          <a:graphicData uri="http://schemas.openxmlformats.org/presentationml/2006/ole">
            <mc:AlternateContent xmlns:mc="http://schemas.openxmlformats.org/markup-compatibility/2006">
              <mc:Choice xmlns:v="urn:schemas-microsoft-com:vml" Requires="v">
                <p:oleObj spid="_x0000_s30153" name="Equation" r:id="rId3" imgW="2895480" imgH="241200" progId="Equation.DSMT4">
                  <p:embed/>
                </p:oleObj>
              </mc:Choice>
              <mc:Fallback>
                <p:oleObj name="Equation" r:id="rId3" imgW="2895480" imgH="241200" progId="Equation.DSMT4">
                  <p:embed/>
                  <p:pic>
                    <p:nvPicPr>
                      <p:cNvPr id="0" name=""/>
                      <p:cNvPicPr/>
                      <p:nvPr/>
                    </p:nvPicPr>
                    <p:blipFill>
                      <a:blip r:embed="rId4"/>
                      <a:stretch>
                        <a:fillRect/>
                      </a:stretch>
                    </p:blipFill>
                    <p:spPr>
                      <a:xfrm>
                        <a:off x="2267743" y="782639"/>
                        <a:ext cx="4464497" cy="37287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60453591"/>
              </p:ext>
            </p:extLst>
          </p:nvPr>
        </p:nvGraphicFramePr>
        <p:xfrm>
          <a:off x="1187625" y="1700808"/>
          <a:ext cx="6840760" cy="670159"/>
        </p:xfrm>
        <a:graphic>
          <a:graphicData uri="http://schemas.openxmlformats.org/presentationml/2006/ole">
            <mc:AlternateContent xmlns:mc="http://schemas.openxmlformats.org/markup-compatibility/2006">
              <mc:Choice xmlns:v="urn:schemas-microsoft-com:vml" Requires="v">
                <p:oleObj spid="_x0000_s30154" name="Equation" r:id="rId5" imgW="4800600" imgH="469800" progId="Equation.DSMT4">
                  <p:embed/>
                </p:oleObj>
              </mc:Choice>
              <mc:Fallback>
                <p:oleObj name="Equation" r:id="rId5" imgW="4800600" imgH="469800" progId="Equation.DSMT4">
                  <p:embed/>
                  <p:pic>
                    <p:nvPicPr>
                      <p:cNvPr id="0" name=""/>
                      <p:cNvPicPr/>
                      <p:nvPr/>
                    </p:nvPicPr>
                    <p:blipFill>
                      <a:blip r:embed="rId6"/>
                      <a:stretch>
                        <a:fillRect/>
                      </a:stretch>
                    </p:blipFill>
                    <p:spPr>
                      <a:xfrm>
                        <a:off x="1187625" y="1700808"/>
                        <a:ext cx="6840760" cy="67015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26074790"/>
              </p:ext>
            </p:extLst>
          </p:nvPr>
        </p:nvGraphicFramePr>
        <p:xfrm>
          <a:off x="1403647" y="4108644"/>
          <a:ext cx="6192689" cy="678774"/>
        </p:xfrm>
        <a:graphic>
          <a:graphicData uri="http://schemas.openxmlformats.org/presentationml/2006/ole">
            <mc:AlternateContent xmlns:mc="http://schemas.openxmlformats.org/markup-compatibility/2006">
              <mc:Choice xmlns:v="urn:schemas-microsoft-com:vml" Requires="v">
                <p:oleObj spid="_x0000_s30155" name="Equation" r:id="rId7" imgW="4406760" imgH="482400" progId="Equation.DSMT4">
                  <p:embed/>
                </p:oleObj>
              </mc:Choice>
              <mc:Fallback>
                <p:oleObj name="Equation" r:id="rId7" imgW="4406760" imgH="482400" progId="Equation.DSMT4">
                  <p:embed/>
                  <p:pic>
                    <p:nvPicPr>
                      <p:cNvPr id="0" name=""/>
                      <p:cNvPicPr/>
                      <p:nvPr/>
                    </p:nvPicPr>
                    <p:blipFill>
                      <a:blip r:embed="rId8"/>
                      <a:stretch>
                        <a:fillRect/>
                      </a:stretch>
                    </p:blipFill>
                    <p:spPr>
                      <a:xfrm>
                        <a:off x="1403647" y="4108644"/>
                        <a:ext cx="6192689" cy="67877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83645623"/>
              </p:ext>
            </p:extLst>
          </p:nvPr>
        </p:nvGraphicFramePr>
        <p:xfrm>
          <a:off x="1403648" y="5589240"/>
          <a:ext cx="6163440" cy="709307"/>
        </p:xfrm>
        <a:graphic>
          <a:graphicData uri="http://schemas.openxmlformats.org/presentationml/2006/ole">
            <mc:AlternateContent xmlns:mc="http://schemas.openxmlformats.org/markup-compatibility/2006">
              <mc:Choice xmlns:v="urn:schemas-microsoft-com:vml" Requires="v">
                <p:oleObj spid="_x0000_s30156" name="Equation" r:id="rId9" imgW="4076640" imgH="469800" progId="Equation.DSMT4">
                  <p:embed/>
                </p:oleObj>
              </mc:Choice>
              <mc:Fallback>
                <p:oleObj name="Equation" r:id="rId9" imgW="4076640" imgH="469800" progId="Equation.DSMT4">
                  <p:embed/>
                  <p:pic>
                    <p:nvPicPr>
                      <p:cNvPr id="0" name=""/>
                      <p:cNvPicPr/>
                      <p:nvPr/>
                    </p:nvPicPr>
                    <p:blipFill>
                      <a:blip r:embed="rId10"/>
                      <a:stretch>
                        <a:fillRect/>
                      </a:stretch>
                    </p:blipFill>
                    <p:spPr>
                      <a:xfrm>
                        <a:off x="1403648" y="5589240"/>
                        <a:ext cx="6163440" cy="70930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4599602"/>
              </p:ext>
            </p:extLst>
          </p:nvPr>
        </p:nvGraphicFramePr>
        <p:xfrm>
          <a:off x="1331641" y="2636912"/>
          <a:ext cx="6192688" cy="760098"/>
        </p:xfrm>
        <a:graphic>
          <a:graphicData uri="http://schemas.openxmlformats.org/presentationml/2006/ole">
            <mc:AlternateContent xmlns:mc="http://schemas.openxmlformats.org/markup-compatibility/2006">
              <mc:Choice xmlns:v="urn:schemas-microsoft-com:vml" Requires="v">
                <p:oleObj spid="_x0000_s30157" name="Equation" r:id="rId11" imgW="4546440" imgH="558720" progId="Equation.DSMT4">
                  <p:embed/>
                </p:oleObj>
              </mc:Choice>
              <mc:Fallback>
                <p:oleObj name="Equation" r:id="rId11" imgW="4546440" imgH="558720" progId="Equation.DSMT4">
                  <p:embed/>
                  <p:pic>
                    <p:nvPicPr>
                      <p:cNvPr id="0" name="Object 5"/>
                      <p:cNvPicPr>
                        <a:picLocks noChangeAspect="1" noChangeArrowheads="1"/>
                      </p:cNvPicPr>
                      <p:nvPr/>
                    </p:nvPicPr>
                    <p:blipFill>
                      <a:blip r:embed="rId12"/>
                      <a:srcRect/>
                      <a:stretch>
                        <a:fillRect/>
                      </a:stretch>
                    </p:blipFill>
                    <p:spPr bwMode="auto">
                      <a:xfrm>
                        <a:off x="1331641" y="2636912"/>
                        <a:ext cx="6192688" cy="760098"/>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2"/>
          </p:nvPr>
        </p:nvSpPr>
        <p:spPr/>
        <p:txBody>
          <a:bodyPr/>
          <a:lstStyle/>
          <a:p>
            <a:fld id="{029BEAB8-68BB-4429-B87F-176447143671}" type="slidenum">
              <a:rPr lang="ru-RU" smtClean="0"/>
              <a:t>10</a:t>
            </a:fld>
            <a:endParaRPr lang="ru-RU"/>
          </a:p>
        </p:txBody>
      </p:sp>
    </p:spTree>
    <p:extLst>
      <p:ext uri="{BB962C8B-B14F-4D97-AF65-F5344CB8AC3E}">
        <p14:creationId xmlns:p14="http://schemas.microsoft.com/office/powerpoint/2010/main" val="3014252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Energy density on a finite lattice  </a:t>
            </a:r>
            <a:endParaRPr lang="ru-RU" sz="3200" b="1" dirty="0">
              <a:solidFill>
                <a:schemeClr val="bg1"/>
              </a:solidFill>
              <a:latin typeface="Bell MT" panose="02020503060305020303" pitchFamily="18" charset="0"/>
              <a:cs typeface="JasmineUPC" panose="02020603050405020304" pitchFamily="18" charset="-34"/>
            </a:endParaRPr>
          </a:p>
        </p:txBody>
      </p:sp>
      <p:pic>
        <p:nvPicPr>
          <p:cNvPr id="5" name="Picture 2"/>
          <p:cNvPicPr/>
          <p:nvPr/>
        </p:nvPicPr>
        <p:blipFill>
          <a:blip r:embed="rId3"/>
          <a:stretch>
            <a:fillRect/>
          </a:stretch>
        </p:blipFill>
        <p:spPr>
          <a:xfrm>
            <a:off x="323528" y="1844824"/>
            <a:ext cx="8208912" cy="4873136"/>
          </a:xfrm>
          <a:prstGeom prst="rect">
            <a:avLst/>
          </a:prstGeom>
          <a:ln>
            <a:noFill/>
          </a:ln>
        </p:spPr>
      </p:pic>
      <p:sp>
        <p:nvSpPr>
          <p:cNvPr id="2" name="TextBox 1"/>
          <p:cNvSpPr txBox="1"/>
          <p:nvPr/>
        </p:nvSpPr>
        <p:spPr>
          <a:xfrm>
            <a:off x="1640657" y="1475671"/>
            <a:ext cx="937693" cy="338554"/>
          </a:xfrm>
          <a:prstGeom prst="rect">
            <a:avLst/>
          </a:prstGeom>
          <a:noFill/>
        </p:spPr>
        <p:txBody>
          <a:bodyPr wrap="none" rtlCol="0">
            <a:spAutoFit/>
          </a:bodyPr>
          <a:lstStyle/>
          <a:p>
            <a:r>
              <a:rPr lang="en-US" sz="1600" dirty="0" smtClean="0">
                <a:latin typeface="Bodoni MT" panose="02070603080606020203" pitchFamily="18" charset="0"/>
              </a:rPr>
              <a:t>-limit at </a:t>
            </a:r>
            <a:endParaRPr lang="ru-RU" sz="1600" dirty="0">
              <a:latin typeface="Bodoni MT" panose="02070603080606020203"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08042029"/>
              </p:ext>
            </p:extLst>
          </p:nvPr>
        </p:nvGraphicFramePr>
        <p:xfrm>
          <a:off x="1338807" y="1494900"/>
          <a:ext cx="301849" cy="319325"/>
        </p:xfrm>
        <a:graphic>
          <a:graphicData uri="http://schemas.openxmlformats.org/presentationml/2006/ole">
            <mc:AlternateContent xmlns:mc="http://schemas.openxmlformats.org/markup-compatibility/2006">
              <mc:Choice xmlns:v="urn:schemas-microsoft-com:vml" Requires="v">
                <p:oleObj spid="_x0000_s33566" name="Equation" r:id="rId4" imgW="228600" imgH="241200" progId="Equation.DSMT4">
                  <p:embed/>
                </p:oleObj>
              </mc:Choice>
              <mc:Fallback>
                <p:oleObj name="Equation" r:id="rId4" imgW="228600" imgH="2412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807" y="1494900"/>
                        <a:ext cx="301849" cy="31932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2508834"/>
              </p:ext>
            </p:extLst>
          </p:nvPr>
        </p:nvGraphicFramePr>
        <p:xfrm>
          <a:off x="2555776" y="1500402"/>
          <a:ext cx="1008112" cy="318351"/>
        </p:xfrm>
        <a:graphic>
          <a:graphicData uri="http://schemas.openxmlformats.org/presentationml/2006/ole">
            <mc:AlternateContent xmlns:mc="http://schemas.openxmlformats.org/markup-compatibility/2006">
              <mc:Choice xmlns:v="urn:schemas-microsoft-com:vml" Requires="v">
                <p:oleObj spid="_x0000_s33567" name="Equation" r:id="rId6" imgW="723600" imgH="228600" progId="Equation.DSMT4">
                  <p:embed/>
                </p:oleObj>
              </mc:Choice>
              <mc:Fallback>
                <p:oleObj name="Equation" r:id="rId6" imgW="723600" imgH="228600" progId="Equation.DSMT4">
                  <p:embed/>
                  <p:pic>
                    <p:nvPicPr>
                      <p:cNvPr id="0" name=""/>
                      <p:cNvPicPr/>
                      <p:nvPr/>
                    </p:nvPicPr>
                    <p:blipFill>
                      <a:blip r:embed="rId7"/>
                      <a:stretch>
                        <a:fillRect/>
                      </a:stretch>
                    </p:blipFill>
                    <p:spPr>
                      <a:xfrm>
                        <a:off x="2555776" y="1500402"/>
                        <a:ext cx="1008112" cy="318351"/>
                      </a:xfrm>
                      <a:prstGeom prst="rect">
                        <a:avLst/>
                      </a:prstGeom>
                    </p:spPr>
                  </p:pic>
                </p:oleObj>
              </mc:Fallback>
            </mc:AlternateContent>
          </a:graphicData>
        </a:graphic>
      </p:graphicFrame>
      <p:sp>
        <p:nvSpPr>
          <p:cNvPr id="8" name="TextBox 7"/>
          <p:cNvSpPr txBox="1"/>
          <p:nvPr/>
        </p:nvSpPr>
        <p:spPr>
          <a:xfrm>
            <a:off x="6012160" y="1494900"/>
            <a:ext cx="937693" cy="338554"/>
          </a:xfrm>
          <a:prstGeom prst="rect">
            <a:avLst/>
          </a:prstGeom>
          <a:noFill/>
        </p:spPr>
        <p:txBody>
          <a:bodyPr wrap="none" rtlCol="0">
            <a:spAutoFit/>
          </a:bodyPr>
          <a:lstStyle/>
          <a:p>
            <a:r>
              <a:rPr lang="en-US" sz="1600" dirty="0" smtClean="0">
                <a:latin typeface="Bodoni MT" panose="02070603080606020203" pitchFamily="18" charset="0"/>
              </a:rPr>
              <a:t>-limit at </a:t>
            </a:r>
            <a:endParaRPr lang="ru-RU" sz="1600" dirty="0">
              <a:latin typeface="Bodoni MT" panose="02070603080606020203"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766732124"/>
              </p:ext>
            </p:extLst>
          </p:nvPr>
        </p:nvGraphicFramePr>
        <p:xfrm>
          <a:off x="5724128" y="1516382"/>
          <a:ext cx="322684" cy="322684"/>
        </p:xfrm>
        <a:graphic>
          <a:graphicData uri="http://schemas.openxmlformats.org/presentationml/2006/ole">
            <mc:AlternateContent xmlns:mc="http://schemas.openxmlformats.org/markup-compatibility/2006">
              <mc:Choice xmlns:v="urn:schemas-microsoft-com:vml" Requires="v">
                <p:oleObj spid="_x0000_s33568" name="Equation" r:id="rId8" imgW="228600" imgH="228600" progId="Equation.DSMT4">
                  <p:embed/>
                </p:oleObj>
              </mc:Choice>
              <mc:Fallback>
                <p:oleObj name="Equation" r:id="rId8" imgW="228600" imgH="228600" progId="Equation.DSMT4">
                  <p:embed/>
                  <p:pic>
                    <p:nvPicPr>
                      <p:cNvPr id="0" name="Object 5"/>
                      <p:cNvPicPr>
                        <a:picLocks noChangeAspect="1" noChangeArrowheads="1"/>
                      </p:cNvPicPr>
                      <p:nvPr/>
                    </p:nvPicPr>
                    <p:blipFill>
                      <a:blip r:embed="rId9"/>
                      <a:srcRect/>
                      <a:stretch>
                        <a:fillRect/>
                      </a:stretch>
                    </p:blipFill>
                    <p:spPr bwMode="auto">
                      <a:xfrm>
                        <a:off x="5724128" y="1516382"/>
                        <a:ext cx="322684" cy="322684"/>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40517030"/>
              </p:ext>
            </p:extLst>
          </p:nvPr>
        </p:nvGraphicFramePr>
        <p:xfrm>
          <a:off x="6876257" y="1511619"/>
          <a:ext cx="1008112" cy="336037"/>
        </p:xfrm>
        <a:graphic>
          <a:graphicData uri="http://schemas.openxmlformats.org/presentationml/2006/ole">
            <mc:AlternateContent xmlns:mc="http://schemas.openxmlformats.org/markup-compatibility/2006">
              <mc:Choice xmlns:v="urn:schemas-microsoft-com:vml" Requires="v">
                <p:oleObj spid="_x0000_s33569" name="Equation" r:id="rId10" imgW="723600" imgH="241200" progId="Equation.DSMT4">
                  <p:embed/>
                </p:oleObj>
              </mc:Choice>
              <mc:Fallback>
                <p:oleObj name="Equation" r:id="rId10" imgW="723600" imgH="241200" progId="Equation.DSMT4">
                  <p:embed/>
                  <p:pic>
                    <p:nvPicPr>
                      <p:cNvPr id="0" name="Object 6"/>
                      <p:cNvPicPr>
                        <a:picLocks noChangeAspect="1" noChangeArrowheads="1"/>
                      </p:cNvPicPr>
                      <p:nvPr/>
                    </p:nvPicPr>
                    <p:blipFill>
                      <a:blip r:embed="rId11"/>
                      <a:srcRect/>
                      <a:stretch>
                        <a:fillRect/>
                      </a:stretch>
                    </p:blipFill>
                    <p:spPr bwMode="auto">
                      <a:xfrm>
                        <a:off x="6876257" y="1511619"/>
                        <a:ext cx="1008112" cy="336037"/>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12193553"/>
              </p:ext>
            </p:extLst>
          </p:nvPr>
        </p:nvGraphicFramePr>
        <p:xfrm>
          <a:off x="2771800" y="4437112"/>
          <a:ext cx="1080120" cy="320661"/>
        </p:xfrm>
        <a:graphic>
          <a:graphicData uri="http://schemas.openxmlformats.org/presentationml/2006/ole">
            <mc:AlternateContent xmlns:mc="http://schemas.openxmlformats.org/markup-compatibility/2006">
              <mc:Choice xmlns:v="urn:schemas-microsoft-com:vml" Requires="v">
                <p:oleObj spid="_x0000_s33570" name="Equation" r:id="rId12" imgW="812520" imgH="241200" progId="Equation.DSMT4">
                  <p:embed/>
                </p:oleObj>
              </mc:Choice>
              <mc:Fallback>
                <p:oleObj name="Equation" r:id="rId12" imgW="812520" imgH="241200" progId="Equation.DSMT4">
                  <p:embed/>
                  <p:pic>
                    <p:nvPicPr>
                      <p:cNvPr id="0" name=""/>
                      <p:cNvPicPr/>
                      <p:nvPr/>
                    </p:nvPicPr>
                    <p:blipFill>
                      <a:blip r:embed="rId13"/>
                      <a:stretch>
                        <a:fillRect/>
                      </a:stretch>
                    </p:blipFill>
                    <p:spPr>
                      <a:xfrm>
                        <a:off x="2771800" y="4437112"/>
                        <a:ext cx="1080120" cy="32066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2785954"/>
              </p:ext>
            </p:extLst>
          </p:nvPr>
        </p:nvGraphicFramePr>
        <p:xfrm>
          <a:off x="1979712" y="2852936"/>
          <a:ext cx="585665" cy="250686"/>
        </p:xfrm>
        <a:graphic>
          <a:graphicData uri="http://schemas.openxmlformats.org/presentationml/2006/ole">
            <mc:AlternateContent xmlns:mc="http://schemas.openxmlformats.org/markup-compatibility/2006">
              <mc:Choice xmlns:v="urn:schemas-microsoft-com:vml" Requires="v">
                <p:oleObj spid="_x0000_s33571" name="Equation" r:id="rId14" imgW="533160" imgH="228600" progId="Equation.DSMT4">
                  <p:embed/>
                </p:oleObj>
              </mc:Choice>
              <mc:Fallback>
                <p:oleObj name="Equation" r:id="rId14" imgW="533160" imgH="228600" progId="Equation.DSMT4">
                  <p:embed/>
                  <p:pic>
                    <p:nvPicPr>
                      <p:cNvPr id="0" name="Object 6"/>
                      <p:cNvPicPr>
                        <a:picLocks noChangeAspect="1" noChangeArrowheads="1"/>
                      </p:cNvPicPr>
                      <p:nvPr/>
                    </p:nvPicPr>
                    <p:blipFill>
                      <a:blip r:embed="rId15"/>
                      <a:srcRect/>
                      <a:stretch>
                        <a:fillRect/>
                      </a:stretch>
                    </p:blipFill>
                    <p:spPr bwMode="auto">
                      <a:xfrm>
                        <a:off x="1979712" y="2852936"/>
                        <a:ext cx="585665" cy="250686"/>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0467423"/>
              </p:ext>
            </p:extLst>
          </p:nvPr>
        </p:nvGraphicFramePr>
        <p:xfrm>
          <a:off x="2053199" y="2420888"/>
          <a:ext cx="598487" cy="250825"/>
        </p:xfrm>
        <a:graphic>
          <a:graphicData uri="http://schemas.openxmlformats.org/presentationml/2006/ole">
            <mc:AlternateContent xmlns:mc="http://schemas.openxmlformats.org/markup-compatibility/2006">
              <mc:Choice xmlns:v="urn:schemas-microsoft-com:vml" Requires="v">
                <p:oleObj spid="_x0000_s33572" name="Equation" r:id="rId16" imgW="545760" imgH="228600" progId="Equation.DSMT4">
                  <p:embed/>
                </p:oleObj>
              </mc:Choice>
              <mc:Fallback>
                <p:oleObj name="Equation" r:id="rId16" imgW="545760" imgH="228600" progId="Equation.DSMT4">
                  <p:embed/>
                  <p:pic>
                    <p:nvPicPr>
                      <p:cNvPr id="0" name="Object 11"/>
                      <p:cNvPicPr>
                        <a:picLocks noChangeAspect="1" noChangeArrowheads="1"/>
                      </p:cNvPicPr>
                      <p:nvPr/>
                    </p:nvPicPr>
                    <p:blipFill>
                      <a:blip r:embed="rId17"/>
                      <a:srcRect/>
                      <a:stretch>
                        <a:fillRect/>
                      </a:stretch>
                    </p:blipFill>
                    <p:spPr bwMode="auto">
                      <a:xfrm>
                        <a:off x="2053199" y="2420888"/>
                        <a:ext cx="5984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137541"/>
              </p:ext>
            </p:extLst>
          </p:nvPr>
        </p:nvGraphicFramePr>
        <p:xfrm>
          <a:off x="2110180" y="2132856"/>
          <a:ext cx="600075" cy="250825"/>
        </p:xfrm>
        <a:graphic>
          <a:graphicData uri="http://schemas.openxmlformats.org/presentationml/2006/ole">
            <mc:AlternateContent xmlns:mc="http://schemas.openxmlformats.org/markup-compatibility/2006">
              <mc:Choice xmlns:v="urn:schemas-microsoft-com:vml" Requires="v">
                <p:oleObj spid="_x0000_s33573" name="Equation" r:id="rId18" imgW="545760" imgH="228600" progId="Equation.DSMT4">
                  <p:embed/>
                </p:oleObj>
              </mc:Choice>
              <mc:Fallback>
                <p:oleObj name="Equation" r:id="rId18" imgW="545760" imgH="228600" progId="Equation.DSMT4">
                  <p:embed/>
                  <p:pic>
                    <p:nvPicPr>
                      <p:cNvPr id="0" name="Object 11"/>
                      <p:cNvPicPr>
                        <a:picLocks noChangeAspect="1" noChangeArrowheads="1"/>
                      </p:cNvPicPr>
                      <p:nvPr/>
                    </p:nvPicPr>
                    <p:blipFill>
                      <a:blip r:embed="rId19"/>
                      <a:srcRect/>
                      <a:stretch>
                        <a:fillRect/>
                      </a:stretch>
                    </p:blipFill>
                    <p:spPr bwMode="auto">
                      <a:xfrm>
                        <a:off x="2110180" y="2132856"/>
                        <a:ext cx="60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045955699"/>
              </p:ext>
            </p:extLst>
          </p:nvPr>
        </p:nvGraphicFramePr>
        <p:xfrm>
          <a:off x="6202022" y="4653136"/>
          <a:ext cx="652289" cy="257220"/>
        </p:xfrm>
        <a:graphic>
          <a:graphicData uri="http://schemas.openxmlformats.org/presentationml/2006/ole">
            <mc:AlternateContent xmlns:mc="http://schemas.openxmlformats.org/markup-compatibility/2006">
              <mc:Choice xmlns:v="urn:schemas-microsoft-com:vml" Requires="v">
                <p:oleObj spid="_x0000_s33574" name="Equation" r:id="rId20" imgW="609480" imgH="241200" progId="Equation.DSMT4">
                  <p:embed/>
                </p:oleObj>
              </mc:Choice>
              <mc:Fallback>
                <p:oleObj name="Equation" r:id="rId20" imgW="609480" imgH="241200" progId="Equation.DSMT4">
                  <p:embed/>
                  <p:pic>
                    <p:nvPicPr>
                      <p:cNvPr id="0" name="Object 9"/>
                      <p:cNvPicPr>
                        <a:picLocks noChangeAspect="1" noChangeArrowheads="1"/>
                      </p:cNvPicPr>
                      <p:nvPr/>
                    </p:nvPicPr>
                    <p:blipFill>
                      <a:blip r:embed="rId21"/>
                      <a:srcRect/>
                      <a:stretch>
                        <a:fillRect/>
                      </a:stretch>
                    </p:blipFill>
                    <p:spPr bwMode="auto">
                      <a:xfrm>
                        <a:off x="6202022" y="4653136"/>
                        <a:ext cx="652289" cy="25722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006503903"/>
              </p:ext>
            </p:extLst>
          </p:nvPr>
        </p:nvGraphicFramePr>
        <p:xfrm>
          <a:off x="7380312" y="4869160"/>
          <a:ext cx="735012" cy="257175"/>
        </p:xfrm>
        <a:graphic>
          <a:graphicData uri="http://schemas.openxmlformats.org/presentationml/2006/ole">
            <mc:AlternateContent xmlns:mc="http://schemas.openxmlformats.org/markup-compatibility/2006">
              <mc:Choice xmlns:v="urn:schemas-microsoft-com:vml" Requires="v">
                <p:oleObj spid="_x0000_s33575" name="Equation" r:id="rId22" imgW="685800" imgH="241200" progId="Equation.DSMT4">
                  <p:embed/>
                </p:oleObj>
              </mc:Choice>
              <mc:Fallback>
                <p:oleObj name="Equation" r:id="rId22" imgW="685800" imgH="241200" progId="Equation.DSMT4">
                  <p:embed/>
                  <p:pic>
                    <p:nvPicPr>
                      <p:cNvPr id="0" name="Object 14"/>
                      <p:cNvPicPr>
                        <a:picLocks noChangeAspect="1" noChangeArrowheads="1"/>
                      </p:cNvPicPr>
                      <p:nvPr/>
                    </p:nvPicPr>
                    <p:blipFill>
                      <a:blip r:embed="rId23"/>
                      <a:srcRect/>
                      <a:stretch>
                        <a:fillRect/>
                      </a:stretch>
                    </p:blipFill>
                    <p:spPr bwMode="auto">
                      <a:xfrm>
                        <a:off x="7380312" y="4869160"/>
                        <a:ext cx="7350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674025687"/>
              </p:ext>
            </p:extLst>
          </p:nvPr>
        </p:nvGraphicFramePr>
        <p:xfrm>
          <a:off x="6710799" y="5443289"/>
          <a:ext cx="666750" cy="257175"/>
        </p:xfrm>
        <a:graphic>
          <a:graphicData uri="http://schemas.openxmlformats.org/presentationml/2006/ole">
            <mc:AlternateContent xmlns:mc="http://schemas.openxmlformats.org/markup-compatibility/2006">
              <mc:Choice xmlns:v="urn:schemas-microsoft-com:vml" Requires="v">
                <p:oleObj spid="_x0000_s33576" name="Equation" r:id="rId24" imgW="622080" imgH="241200" progId="Equation.DSMT4">
                  <p:embed/>
                </p:oleObj>
              </mc:Choice>
              <mc:Fallback>
                <p:oleObj name="Equation" r:id="rId24" imgW="622080" imgH="241200" progId="Equation.DSMT4">
                  <p:embed/>
                  <p:pic>
                    <p:nvPicPr>
                      <p:cNvPr id="0" name="Object 14"/>
                      <p:cNvPicPr>
                        <a:picLocks noChangeAspect="1" noChangeArrowheads="1"/>
                      </p:cNvPicPr>
                      <p:nvPr/>
                    </p:nvPicPr>
                    <p:blipFill>
                      <a:blip r:embed="rId25"/>
                      <a:srcRect/>
                      <a:stretch>
                        <a:fillRect/>
                      </a:stretch>
                    </p:blipFill>
                    <p:spPr bwMode="auto">
                      <a:xfrm>
                        <a:off x="6710799" y="5443289"/>
                        <a:ext cx="666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Arrow Connector 18"/>
          <p:cNvCxnSpPr/>
          <p:nvPr/>
        </p:nvCxnSpPr>
        <p:spPr>
          <a:xfrm flipH="1" flipV="1">
            <a:off x="6372200" y="5301208"/>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59193997"/>
              </p:ext>
            </p:extLst>
          </p:nvPr>
        </p:nvGraphicFramePr>
        <p:xfrm>
          <a:off x="6228184" y="2420888"/>
          <a:ext cx="990600" cy="190500"/>
        </p:xfrm>
        <a:graphic>
          <a:graphicData uri="http://schemas.openxmlformats.org/presentationml/2006/ole">
            <mc:AlternateContent xmlns:mc="http://schemas.openxmlformats.org/markup-compatibility/2006">
              <mc:Choice xmlns:v="urn:schemas-microsoft-com:vml" Requires="v">
                <p:oleObj spid="_x0000_s33577" name="Equation" r:id="rId26" imgW="927000" imgH="177480" progId="Equation.DSMT4">
                  <p:embed/>
                </p:oleObj>
              </mc:Choice>
              <mc:Fallback>
                <p:oleObj name="Equation" r:id="rId26" imgW="927000" imgH="177480" progId="Equation.DSMT4">
                  <p:embed/>
                  <p:pic>
                    <p:nvPicPr>
                      <p:cNvPr id="0" name="Object 14"/>
                      <p:cNvPicPr>
                        <a:picLocks noChangeAspect="1" noChangeArrowheads="1"/>
                      </p:cNvPicPr>
                      <p:nvPr/>
                    </p:nvPicPr>
                    <p:blipFill>
                      <a:blip r:embed="rId27"/>
                      <a:srcRect/>
                      <a:stretch>
                        <a:fillRect/>
                      </a:stretch>
                    </p:blipFill>
                    <p:spPr bwMode="auto">
                      <a:xfrm>
                        <a:off x="6228184" y="2420888"/>
                        <a:ext cx="990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29862342"/>
              </p:ext>
            </p:extLst>
          </p:nvPr>
        </p:nvGraphicFramePr>
        <p:xfrm>
          <a:off x="2718631" y="908720"/>
          <a:ext cx="3762375" cy="322263"/>
        </p:xfrm>
        <a:graphic>
          <a:graphicData uri="http://schemas.openxmlformats.org/presentationml/2006/ole">
            <mc:AlternateContent xmlns:mc="http://schemas.openxmlformats.org/markup-compatibility/2006">
              <mc:Choice xmlns:v="urn:schemas-microsoft-com:vml" Requires="v">
                <p:oleObj spid="_x0000_s33578" name="Equation" r:id="rId28" imgW="2654280" imgH="228600" progId="Equation.DSMT4">
                  <p:embed/>
                </p:oleObj>
              </mc:Choice>
              <mc:Fallback>
                <p:oleObj name="Equation" r:id="rId28" imgW="2654280" imgH="228600" progId="Equation.DSMT4">
                  <p:embed/>
                  <p:pic>
                    <p:nvPicPr>
                      <p:cNvPr id="0" name=""/>
                      <p:cNvPicPr/>
                      <p:nvPr/>
                    </p:nvPicPr>
                    <p:blipFill>
                      <a:blip r:embed="rId29"/>
                      <a:stretch>
                        <a:fillRect/>
                      </a:stretch>
                    </p:blipFill>
                    <p:spPr>
                      <a:xfrm>
                        <a:off x="2718631" y="908720"/>
                        <a:ext cx="3762375" cy="322263"/>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29BEAB8-68BB-4429-B87F-176447143671}" type="slidenum">
              <a:rPr lang="ru-RU" smtClean="0"/>
              <a:t>11</a:t>
            </a:fld>
            <a:endParaRPr lang="ru-RU"/>
          </a:p>
        </p:txBody>
      </p:sp>
    </p:spTree>
    <p:extLst>
      <p:ext uri="{BB962C8B-B14F-4D97-AF65-F5344CB8AC3E}">
        <p14:creationId xmlns:p14="http://schemas.microsoft.com/office/powerpoint/2010/main" val="819116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352928" cy="5400600"/>
          </a:xfrm>
        </p:spPr>
        <p:txBody>
          <a:bodyPr>
            <a:normAutofit/>
          </a:bodyPr>
          <a:lstStyle/>
          <a:p>
            <a:r>
              <a:rPr lang="en-US" sz="1600" dirty="0" smtClean="0">
                <a:solidFill>
                  <a:srgbClr val="0070C0"/>
                </a:solidFill>
                <a:latin typeface="Bodoni MT" panose="02070603080606020203" pitchFamily="18" charset="0"/>
              </a:rPr>
              <a:t>Energy density, vacuum term and physical term:</a:t>
            </a: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Pressure, vacuum term and physical term:</a:t>
            </a: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Density of thermodynamic potential, </a:t>
            </a:r>
            <a:r>
              <a:rPr lang="en-US" sz="1600" dirty="0">
                <a:solidFill>
                  <a:srgbClr val="0070C0"/>
                </a:solidFill>
                <a:latin typeface="Bodoni MT" panose="02070603080606020203" pitchFamily="18" charset="0"/>
              </a:rPr>
              <a:t>vacuum term and physical term</a:t>
            </a:r>
            <a:r>
              <a:rPr lang="en-US" sz="1600" dirty="0" smtClean="0">
                <a:solidFill>
                  <a:srgbClr val="0070C0"/>
                </a:solidFill>
                <a:latin typeface="Bodoni MT" panose="02070603080606020203" pitchFamily="18" charset="0"/>
              </a:rPr>
              <a:t>:</a:t>
            </a: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Trace anomaly: </a:t>
            </a:r>
            <a:endParaRPr lang="ru-RU" sz="1600" dirty="0">
              <a:solidFill>
                <a:srgbClr val="0070C0"/>
              </a:solidFill>
              <a:latin typeface="Bodoni MT" panose="02070603080606020203" pitchFamily="18" charset="0"/>
            </a:endParaRPr>
          </a:p>
        </p:txBody>
      </p:sp>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Continuum Limit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96297088"/>
              </p:ext>
            </p:extLst>
          </p:nvPr>
        </p:nvGraphicFramePr>
        <p:xfrm>
          <a:off x="1547664" y="764704"/>
          <a:ext cx="5904656" cy="349496"/>
        </p:xfrm>
        <a:graphic>
          <a:graphicData uri="http://schemas.openxmlformats.org/presentationml/2006/ole">
            <mc:AlternateContent xmlns:mc="http://schemas.openxmlformats.org/markup-compatibility/2006">
              <mc:Choice xmlns:v="urn:schemas-microsoft-com:vml" Requires="v">
                <p:oleObj spid="_x0000_s32222" name="Equation" r:id="rId3" imgW="4076640" imgH="241200" progId="Equation.DSMT4">
                  <p:embed/>
                </p:oleObj>
              </mc:Choice>
              <mc:Fallback>
                <p:oleObj name="Equation" r:id="rId3" imgW="4076640" imgH="241200" progId="Equation.DSMT4">
                  <p:embed/>
                  <p:pic>
                    <p:nvPicPr>
                      <p:cNvPr id="0" name=""/>
                      <p:cNvPicPr/>
                      <p:nvPr/>
                    </p:nvPicPr>
                    <p:blipFill>
                      <a:blip r:embed="rId4"/>
                      <a:stretch>
                        <a:fillRect/>
                      </a:stretch>
                    </p:blipFill>
                    <p:spPr>
                      <a:xfrm>
                        <a:off x="1547664" y="764704"/>
                        <a:ext cx="5904656" cy="34949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32198347"/>
              </p:ext>
            </p:extLst>
          </p:nvPr>
        </p:nvGraphicFramePr>
        <p:xfrm>
          <a:off x="1692275" y="1749425"/>
          <a:ext cx="4608513" cy="600075"/>
        </p:xfrm>
        <a:graphic>
          <a:graphicData uri="http://schemas.openxmlformats.org/presentationml/2006/ole">
            <mc:AlternateContent xmlns:mc="http://schemas.openxmlformats.org/markup-compatibility/2006">
              <mc:Choice xmlns:v="urn:schemas-microsoft-com:vml" Requires="v">
                <p:oleObj spid="_x0000_s32223" name="Equation" r:id="rId5" imgW="3225600" imgH="419040" progId="Equation.DSMT4">
                  <p:embed/>
                </p:oleObj>
              </mc:Choice>
              <mc:Fallback>
                <p:oleObj name="Equation" r:id="rId5" imgW="3225600" imgH="419040" progId="Equation.DSMT4">
                  <p:embed/>
                  <p:pic>
                    <p:nvPicPr>
                      <p:cNvPr id="0" name=""/>
                      <p:cNvPicPr/>
                      <p:nvPr/>
                    </p:nvPicPr>
                    <p:blipFill>
                      <a:blip r:embed="rId6"/>
                      <a:stretch>
                        <a:fillRect/>
                      </a:stretch>
                    </p:blipFill>
                    <p:spPr>
                      <a:xfrm>
                        <a:off x="1692275" y="1749425"/>
                        <a:ext cx="4608513" cy="6000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85631041"/>
              </p:ext>
            </p:extLst>
          </p:nvPr>
        </p:nvGraphicFramePr>
        <p:xfrm>
          <a:off x="1619672" y="2559254"/>
          <a:ext cx="4968552" cy="544829"/>
        </p:xfrm>
        <a:graphic>
          <a:graphicData uri="http://schemas.openxmlformats.org/presentationml/2006/ole">
            <mc:AlternateContent xmlns:mc="http://schemas.openxmlformats.org/markup-compatibility/2006">
              <mc:Choice xmlns:v="urn:schemas-microsoft-com:vml" Requires="v">
                <p:oleObj spid="_x0000_s32224" name="Equation" r:id="rId7" imgW="3936960" imgH="431640" progId="Equation.DSMT4">
                  <p:embed/>
                </p:oleObj>
              </mc:Choice>
              <mc:Fallback>
                <p:oleObj name="Equation" r:id="rId7" imgW="3936960" imgH="431640" progId="Equation.DSMT4">
                  <p:embed/>
                  <p:pic>
                    <p:nvPicPr>
                      <p:cNvPr id="0" name=""/>
                      <p:cNvPicPr/>
                      <p:nvPr/>
                    </p:nvPicPr>
                    <p:blipFill>
                      <a:blip r:embed="rId8"/>
                      <a:stretch>
                        <a:fillRect/>
                      </a:stretch>
                    </p:blipFill>
                    <p:spPr>
                      <a:xfrm>
                        <a:off x="1619672" y="2559254"/>
                        <a:ext cx="4968552" cy="54482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24850487"/>
              </p:ext>
            </p:extLst>
          </p:nvPr>
        </p:nvGraphicFramePr>
        <p:xfrm>
          <a:off x="1547664" y="3429000"/>
          <a:ext cx="5904656" cy="659932"/>
        </p:xfrm>
        <a:graphic>
          <a:graphicData uri="http://schemas.openxmlformats.org/presentationml/2006/ole">
            <mc:AlternateContent xmlns:mc="http://schemas.openxmlformats.org/markup-compatibility/2006">
              <mc:Choice xmlns:v="urn:schemas-microsoft-com:vml" Requires="v">
                <p:oleObj spid="_x0000_s32225" name="Equation" r:id="rId9" imgW="4317840" imgH="482400" progId="Equation.DSMT4">
                  <p:embed/>
                </p:oleObj>
              </mc:Choice>
              <mc:Fallback>
                <p:oleObj name="Equation" r:id="rId9" imgW="4317840" imgH="482400" progId="Equation.DSMT4">
                  <p:embed/>
                  <p:pic>
                    <p:nvPicPr>
                      <p:cNvPr id="0" name=""/>
                      <p:cNvPicPr/>
                      <p:nvPr/>
                    </p:nvPicPr>
                    <p:blipFill>
                      <a:blip r:embed="rId10"/>
                      <a:stretch>
                        <a:fillRect/>
                      </a:stretch>
                    </p:blipFill>
                    <p:spPr>
                      <a:xfrm>
                        <a:off x="1547664" y="3429000"/>
                        <a:ext cx="5904656" cy="65993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8359184"/>
              </p:ext>
            </p:extLst>
          </p:nvPr>
        </p:nvGraphicFramePr>
        <p:xfrm>
          <a:off x="1619672" y="4653136"/>
          <a:ext cx="5400601" cy="567579"/>
        </p:xfrm>
        <a:graphic>
          <a:graphicData uri="http://schemas.openxmlformats.org/presentationml/2006/ole">
            <mc:AlternateContent xmlns:mc="http://schemas.openxmlformats.org/markup-compatibility/2006">
              <mc:Choice xmlns:v="urn:schemas-microsoft-com:vml" Requires="v">
                <p:oleObj spid="_x0000_s32226" name="Equation" r:id="rId11" imgW="3987720" imgH="419040" progId="Equation.DSMT4">
                  <p:embed/>
                </p:oleObj>
              </mc:Choice>
              <mc:Fallback>
                <p:oleObj name="Equation" r:id="rId11" imgW="3987720" imgH="419040" progId="Equation.DSMT4">
                  <p:embed/>
                  <p:pic>
                    <p:nvPicPr>
                      <p:cNvPr id="0" name=""/>
                      <p:cNvPicPr/>
                      <p:nvPr/>
                    </p:nvPicPr>
                    <p:blipFill>
                      <a:blip r:embed="rId12"/>
                      <a:stretch>
                        <a:fillRect/>
                      </a:stretch>
                    </p:blipFill>
                    <p:spPr>
                      <a:xfrm>
                        <a:off x="1619672" y="4653136"/>
                        <a:ext cx="5400601" cy="56757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24742480"/>
              </p:ext>
            </p:extLst>
          </p:nvPr>
        </p:nvGraphicFramePr>
        <p:xfrm>
          <a:off x="2267744" y="5661248"/>
          <a:ext cx="3312368" cy="626664"/>
        </p:xfrm>
        <a:graphic>
          <a:graphicData uri="http://schemas.openxmlformats.org/presentationml/2006/ole">
            <mc:AlternateContent xmlns:mc="http://schemas.openxmlformats.org/markup-compatibility/2006">
              <mc:Choice xmlns:v="urn:schemas-microsoft-com:vml" Requires="v">
                <p:oleObj spid="_x0000_s32227" name="Equation" r:id="rId13" imgW="2349360" imgH="444240" progId="Equation.DSMT4">
                  <p:embed/>
                </p:oleObj>
              </mc:Choice>
              <mc:Fallback>
                <p:oleObj name="Equation" r:id="rId13" imgW="2349360" imgH="444240" progId="Equation.DSMT4">
                  <p:embed/>
                  <p:pic>
                    <p:nvPicPr>
                      <p:cNvPr id="0" name=""/>
                      <p:cNvPicPr/>
                      <p:nvPr/>
                    </p:nvPicPr>
                    <p:blipFill>
                      <a:blip r:embed="rId14"/>
                      <a:stretch>
                        <a:fillRect/>
                      </a:stretch>
                    </p:blipFill>
                    <p:spPr>
                      <a:xfrm>
                        <a:off x="2267744" y="5661248"/>
                        <a:ext cx="3312368" cy="626664"/>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29BEAB8-68BB-4429-B87F-176447143671}" type="slidenum">
              <a:rPr lang="ru-RU" smtClean="0"/>
              <a:t>12</a:t>
            </a:fld>
            <a:endParaRPr lang="ru-RU"/>
          </a:p>
        </p:txBody>
      </p:sp>
      <p:sp>
        <p:nvSpPr>
          <p:cNvPr id="11" name="Rectangle 10"/>
          <p:cNvSpPr/>
          <p:nvPr/>
        </p:nvSpPr>
        <p:spPr>
          <a:xfrm>
            <a:off x="6516216" y="1301969"/>
            <a:ext cx="2413353" cy="276999"/>
          </a:xfrm>
          <a:prstGeom prst="rect">
            <a:avLst/>
          </a:prstGeom>
        </p:spPr>
        <p:txBody>
          <a:bodyPr wrap="none">
            <a:spAutoFit/>
          </a:bodyPr>
          <a:lstStyle/>
          <a:p>
            <a:r>
              <a:rPr lang="en-US" sz="1200" dirty="0"/>
              <a:t>A.S.P., </a:t>
            </a:r>
            <a:r>
              <a:rPr lang="ro-RO" sz="1200" dirty="0"/>
              <a:t>arXiv:1505.05838v3 [hep-ph]</a:t>
            </a:r>
            <a:endParaRPr lang="ru-RU" sz="1200" dirty="0"/>
          </a:p>
        </p:txBody>
      </p:sp>
    </p:spTree>
    <p:extLst>
      <p:ext uri="{BB962C8B-B14F-4D97-AF65-F5344CB8AC3E}">
        <p14:creationId xmlns:p14="http://schemas.microsoft.com/office/powerpoint/2010/main" val="859172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92696"/>
            <a:ext cx="8928992" cy="5976664"/>
          </a:xfrm>
        </p:spPr>
        <p:txBody>
          <a:bodyPr>
            <a:normAutofit/>
          </a:bodyPr>
          <a:lstStyle/>
          <a:p>
            <a:r>
              <a:rPr lang="en-US" sz="1400" dirty="0" smtClean="0">
                <a:solidFill>
                  <a:srgbClr val="FF0000"/>
                </a:solidFill>
                <a:latin typeface="Bodoni MT" panose="02070603080606020203" pitchFamily="18" charset="0"/>
              </a:rPr>
              <a:t>1.) </a:t>
            </a:r>
            <a:r>
              <a:rPr lang="en-US" sz="1400" dirty="0" smtClean="0">
                <a:solidFill>
                  <a:srgbClr val="0070C0"/>
                </a:solidFill>
                <a:latin typeface="Bodoni MT" panose="02070603080606020203" pitchFamily="18" charset="0"/>
              </a:rPr>
              <a:t>Thermodynamic potential is a homogeneous function of the first order with respect to V (a linear function): </a:t>
            </a:r>
          </a:p>
          <a:p>
            <a:endParaRPr lang="en-US" sz="1800" dirty="0" smtClean="0">
              <a:solidFill>
                <a:srgbClr val="0070C0"/>
              </a:solidFill>
              <a:latin typeface="Bodoni MT" panose="02070603080606020203" pitchFamily="18" charset="0"/>
            </a:endParaRPr>
          </a:p>
          <a:p>
            <a:pPr marL="0" indent="0">
              <a:buNone/>
            </a:pPr>
            <a:endParaRPr lang="en-US" sz="1800" dirty="0" smtClean="0">
              <a:solidFill>
                <a:srgbClr val="0070C0"/>
              </a:solidFill>
              <a:latin typeface="Bodoni MT" panose="02070603080606020203" pitchFamily="18" charset="0"/>
            </a:endParaRPr>
          </a:p>
          <a:p>
            <a:r>
              <a:rPr lang="en-US" sz="1400" dirty="0" smtClean="0">
                <a:solidFill>
                  <a:srgbClr val="0070C0"/>
                </a:solidFill>
                <a:latin typeface="Bodoni MT" panose="02070603080606020203" pitchFamily="18" charset="0"/>
              </a:rPr>
              <a:t>Potential inhomogeneity:</a:t>
            </a:r>
          </a:p>
          <a:p>
            <a:pPr marL="0" indent="0">
              <a:buNone/>
            </a:pPr>
            <a:r>
              <a:rPr lang="en-US" sz="1400" dirty="0" smtClean="0">
                <a:solidFill>
                  <a:srgbClr val="0070C0"/>
                </a:solidFill>
                <a:latin typeface="Bodoni MT" panose="02070603080606020203" pitchFamily="18" charset="0"/>
              </a:rPr>
              <a:t> </a:t>
            </a:r>
          </a:p>
          <a:p>
            <a:r>
              <a:rPr lang="en-US" sz="1400" dirty="0" smtClean="0">
                <a:solidFill>
                  <a:srgbClr val="0070C0"/>
                </a:solidFill>
                <a:latin typeface="Bodoni MT" panose="02070603080606020203" pitchFamily="18" charset="0"/>
              </a:rPr>
              <a:t>Zeroth law of thermodynamics:</a:t>
            </a:r>
          </a:p>
          <a:p>
            <a:endParaRPr lang="en-US" sz="1400" dirty="0">
              <a:solidFill>
                <a:srgbClr val="0070C0"/>
              </a:solidFill>
              <a:latin typeface="Bodoni MT" panose="02070603080606020203" pitchFamily="18" charset="0"/>
            </a:endParaRPr>
          </a:p>
          <a:p>
            <a:endParaRPr lang="en-US" sz="1400" dirty="0" smtClean="0">
              <a:solidFill>
                <a:srgbClr val="0070C0"/>
              </a:solidFill>
              <a:latin typeface="Bodoni MT" panose="02070603080606020203" pitchFamily="18" charset="0"/>
            </a:endParaRPr>
          </a:p>
          <a:p>
            <a:endParaRPr lang="en-US" sz="1400" dirty="0">
              <a:solidFill>
                <a:srgbClr val="0070C0"/>
              </a:solidFill>
              <a:latin typeface="Bodoni MT" panose="02070603080606020203" pitchFamily="18" charset="0"/>
            </a:endParaRPr>
          </a:p>
          <a:p>
            <a:r>
              <a:rPr lang="en-US" sz="1400" dirty="0" smtClean="0">
                <a:solidFill>
                  <a:srgbClr val="FF0000"/>
                </a:solidFill>
                <a:latin typeface="Bodoni MT" panose="02070603080606020203" pitchFamily="18" charset="0"/>
              </a:rPr>
              <a:t>2.) </a:t>
            </a:r>
            <a:r>
              <a:rPr lang="en-US" sz="1400" dirty="0">
                <a:solidFill>
                  <a:srgbClr val="0070C0"/>
                </a:solidFill>
                <a:latin typeface="Bodoni MT" panose="02070603080606020203" pitchFamily="18" charset="0"/>
              </a:rPr>
              <a:t>Thermodynamic potential is </a:t>
            </a:r>
            <a:r>
              <a:rPr lang="en-US" sz="1400" dirty="0" smtClean="0">
                <a:solidFill>
                  <a:srgbClr val="0070C0"/>
                </a:solidFill>
                <a:latin typeface="Bodoni MT" panose="02070603080606020203" pitchFamily="18" charset="0"/>
              </a:rPr>
              <a:t>an inhomogeneous function </a:t>
            </a:r>
            <a:r>
              <a:rPr lang="en-US" sz="1400" dirty="0">
                <a:solidFill>
                  <a:srgbClr val="0070C0"/>
                </a:solidFill>
                <a:latin typeface="Bodoni MT" panose="02070603080606020203" pitchFamily="18" charset="0"/>
              </a:rPr>
              <a:t>with respect to V </a:t>
            </a:r>
            <a:r>
              <a:rPr lang="en-US" sz="1400" dirty="0" smtClean="0">
                <a:solidFill>
                  <a:srgbClr val="0070C0"/>
                </a:solidFill>
                <a:latin typeface="Bodoni MT" panose="02070603080606020203" pitchFamily="18" charset="0"/>
              </a:rPr>
              <a:t>(not a </a:t>
            </a:r>
            <a:r>
              <a:rPr lang="en-US" sz="1400" dirty="0">
                <a:solidFill>
                  <a:srgbClr val="0070C0"/>
                </a:solidFill>
                <a:latin typeface="Bodoni MT" panose="02070603080606020203" pitchFamily="18" charset="0"/>
              </a:rPr>
              <a:t>linear function): </a:t>
            </a:r>
            <a:endParaRPr lang="en-US" sz="1400" dirty="0" smtClean="0">
              <a:solidFill>
                <a:srgbClr val="0070C0"/>
              </a:solidFill>
              <a:latin typeface="Bodoni MT" panose="02070603080606020203" pitchFamily="18" charset="0"/>
            </a:endParaRPr>
          </a:p>
          <a:p>
            <a:endParaRPr lang="en-US" sz="1400" dirty="0">
              <a:solidFill>
                <a:srgbClr val="0070C0"/>
              </a:solidFill>
              <a:latin typeface="Bodoni MT" panose="02070603080606020203" pitchFamily="18" charset="0"/>
            </a:endParaRPr>
          </a:p>
          <a:p>
            <a:endParaRPr lang="en-US" sz="1400" dirty="0" smtClean="0">
              <a:solidFill>
                <a:srgbClr val="0070C0"/>
              </a:solidFill>
              <a:latin typeface="Bodoni MT" panose="02070603080606020203" pitchFamily="18" charset="0"/>
            </a:endParaRPr>
          </a:p>
          <a:p>
            <a:r>
              <a:rPr lang="en-US" sz="1400" dirty="0">
                <a:solidFill>
                  <a:srgbClr val="0070C0"/>
                </a:solidFill>
                <a:latin typeface="Bodoni MT" panose="02070603080606020203" pitchFamily="18" charset="0"/>
              </a:rPr>
              <a:t>Potential inhomogeneity</a:t>
            </a:r>
            <a:r>
              <a:rPr lang="en-US" sz="1400" dirty="0" smtClean="0">
                <a:solidFill>
                  <a:srgbClr val="0070C0"/>
                </a:solidFill>
                <a:latin typeface="Bodoni MT" panose="02070603080606020203" pitchFamily="18" charset="0"/>
              </a:rPr>
              <a:t>:</a:t>
            </a:r>
          </a:p>
          <a:p>
            <a:endParaRPr lang="en-US" sz="1400" dirty="0">
              <a:solidFill>
                <a:srgbClr val="0070C0"/>
              </a:solidFill>
              <a:latin typeface="Bodoni MT" panose="02070603080606020203" pitchFamily="18" charset="0"/>
            </a:endParaRPr>
          </a:p>
          <a:p>
            <a:endParaRPr lang="en-US" sz="1400" dirty="0" smtClean="0">
              <a:solidFill>
                <a:srgbClr val="0070C0"/>
              </a:solidFill>
              <a:latin typeface="Bodoni MT" panose="02070603080606020203" pitchFamily="18" charset="0"/>
            </a:endParaRPr>
          </a:p>
          <a:p>
            <a:endParaRPr lang="en-US" sz="1400" dirty="0">
              <a:solidFill>
                <a:srgbClr val="0070C0"/>
              </a:solidFill>
              <a:latin typeface="Bodoni MT" panose="02070603080606020203" pitchFamily="18" charset="0"/>
            </a:endParaRPr>
          </a:p>
          <a:p>
            <a:r>
              <a:rPr lang="en-US" sz="1400" dirty="0">
                <a:solidFill>
                  <a:srgbClr val="0070C0"/>
                </a:solidFill>
                <a:latin typeface="Bodoni MT" panose="02070603080606020203" pitchFamily="18" charset="0"/>
              </a:rPr>
              <a:t>Zeroth law of thermodynamics:</a:t>
            </a:r>
          </a:p>
          <a:p>
            <a:endParaRPr lang="en-US" sz="1400" dirty="0">
              <a:solidFill>
                <a:srgbClr val="0070C0"/>
              </a:solidFill>
              <a:latin typeface="Bodoni MT" panose="02070603080606020203" pitchFamily="18" charset="0"/>
            </a:endParaRPr>
          </a:p>
          <a:p>
            <a:pPr marL="0" indent="0">
              <a:buNone/>
            </a:pPr>
            <a:endParaRPr lang="en-US" sz="1400" dirty="0" smtClean="0">
              <a:solidFill>
                <a:srgbClr val="0070C0"/>
              </a:solidFill>
              <a:latin typeface="Bodoni MT" panose="02070603080606020203" pitchFamily="18" charset="0"/>
            </a:endParaRPr>
          </a:p>
        </p:txBody>
      </p:sp>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Potential inhomogeneity and zeroth law of thermodynamics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25686776"/>
              </p:ext>
            </p:extLst>
          </p:nvPr>
        </p:nvGraphicFramePr>
        <p:xfrm>
          <a:off x="2123728" y="908720"/>
          <a:ext cx="3779837" cy="558800"/>
        </p:xfrm>
        <a:graphic>
          <a:graphicData uri="http://schemas.openxmlformats.org/presentationml/2006/ole">
            <mc:AlternateContent xmlns:mc="http://schemas.openxmlformats.org/markup-compatibility/2006">
              <mc:Choice xmlns:v="urn:schemas-microsoft-com:vml" Requires="v">
                <p:oleObj spid="_x0000_s40166" name="Equation" r:id="rId3" imgW="2666880" imgH="393480" progId="Equation.DSMT4">
                  <p:embed/>
                </p:oleObj>
              </mc:Choice>
              <mc:Fallback>
                <p:oleObj name="Equation" r:id="rId3" imgW="2666880" imgH="393480" progId="Equation.DSMT4">
                  <p:embed/>
                  <p:pic>
                    <p:nvPicPr>
                      <p:cNvPr id="0" name=""/>
                      <p:cNvPicPr/>
                      <p:nvPr/>
                    </p:nvPicPr>
                    <p:blipFill>
                      <a:blip r:embed="rId4"/>
                      <a:stretch>
                        <a:fillRect/>
                      </a:stretch>
                    </p:blipFill>
                    <p:spPr>
                      <a:xfrm>
                        <a:off x="2123728" y="908720"/>
                        <a:ext cx="3779837" cy="558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07154914"/>
              </p:ext>
            </p:extLst>
          </p:nvPr>
        </p:nvGraphicFramePr>
        <p:xfrm>
          <a:off x="2843213" y="1493838"/>
          <a:ext cx="1871662" cy="611187"/>
        </p:xfrm>
        <a:graphic>
          <a:graphicData uri="http://schemas.openxmlformats.org/presentationml/2006/ole">
            <mc:AlternateContent xmlns:mc="http://schemas.openxmlformats.org/markup-compatibility/2006">
              <mc:Choice xmlns:v="urn:schemas-microsoft-com:vml" Requires="v">
                <p:oleObj spid="_x0000_s40167" name="Equation" r:id="rId5" imgW="1320480" imgH="431640" progId="Equation.DSMT4">
                  <p:embed/>
                </p:oleObj>
              </mc:Choice>
              <mc:Fallback>
                <p:oleObj name="Equation" r:id="rId5" imgW="1320480" imgH="431640" progId="Equation.DSMT4">
                  <p:embed/>
                  <p:pic>
                    <p:nvPicPr>
                      <p:cNvPr id="0" name="Object 11"/>
                      <p:cNvPicPr>
                        <a:picLocks noChangeAspect="1" noChangeArrowheads="1"/>
                      </p:cNvPicPr>
                      <p:nvPr/>
                    </p:nvPicPr>
                    <p:blipFill>
                      <a:blip r:embed="rId6"/>
                      <a:srcRect/>
                      <a:stretch>
                        <a:fillRect/>
                      </a:stretch>
                    </p:blipFill>
                    <p:spPr bwMode="auto">
                      <a:xfrm>
                        <a:off x="2843213" y="1493838"/>
                        <a:ext cx="1871662" cy="611187"/>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02481920"/>
              </p:ext>
            </p:extLst>
          </p:nvPr>
        </p:nvGraphicFramePr>
        <p:xfrm>
          <a:off x="3203848" y="2132856"/>
          <a:ext cx="3541712" cy="966788"/>
        </p:xfrm>
        <a:graphic>
          <a:graphicData uri="http://schemas.openxmlformats.org/presentationml/2006/ole">
            <mc:AlternateContent xmlns:mc="http://schemas.openxmlformats.org/markup-compatibility/2006">
              <mc:Choice xmlns:v="urn:schemas-microsoft-com:vml" Requires="v">
                <p:oleObj spid="_x0000_s40168" name="Equation" r:id="rId7" imgW="2692080" imgH="736560" progId="Equation.DSMT4">
                  <p:embed/>
                </p:oleObj>
              </mc:Choice>
              <mc:Fallback>
                <p:oleObj name="Equation" r:id="rId7" imgW="2692080" imgH="736560" progId="Equation.DSMT4">
                  <p:embed/>
                  <p:pic>
                    <p:nvPicPr>
                      <p:cNvPr id="0" name=""/>
                      <p:cNvPicPr/>
                      <p:nvPr/>
                    </p:nvPicPr>
                    <p:blipFill>
                      <a:blip r:embed="rId8"/>
                      <a:stretch>
                        <a:fillRect/>
                      </a:stretch>
                    </p:blipFill>
                    <p:spPr>
                      <a:xfrm>
                        <a:off x="3203848" y="2132856"/>
                        <a:ext cx="3541712" cy="966788"/>
                      </a:xfrm>
                      <a:prstGeom prst="rect">
                        <a:avLst/>
                      </a:prstGeom>
                    </p:spPr>
                  </p:pic>
                </p:oleObj>
              </mc:Fallback>
            </mc:AlternateContent>
          </a:graphicData>
        </a:graphic>
      </p:graphicFrame>
      <p:sp>
        <p:nvSpPr>
          <p:cNvPr id="14" name="TextBox 13"/>
          <p:cNvSpPr txBox="1"/>
          <p:nvPr/>
        </p:nvSpPr>
        <p:spPr>
          <a:xfrm>
            <a:off x="6732240" y="2132905"/>
            <a:ext cx="992579" cy="307777"/>
          </a:xfrm>
          <a:prstGeom prst="rect">
            <a:avLst/>
          </a:prstGeom>
          <a:noFill/>
        </p:spPr>
        <p:txBody>
          <a:bodyPr wrap="none" rtlCol="0">
            <a:spAutoFit/>
          </a:bodyPr>
          <a:lstStyle/>
          <a:p>
            <a:r>
              <a:rPr lang="en-US" sz="1400" dirty="0" smtClean="0">
                <a:solidFill>
                  <a:srgbClr val="7030A0"/>
                </a:solidFill>
                <a:latin typeface="Bodoni MT" panose="02070603080606020203" pitchFamily="18" charset="0"/>
              </a:rPr>
              <a:t>-condition </a:t>
            </a:r>
            <a:endParaRPr lang="ru-RU" sz="1400" dirty="0">
              <a:solidFill>
                <a:srgbClr val="7030A0"/>
              </a:solidFill>
              <a:latin typeface="Bodoni MT" panose="02070603080606020203" pitchFamily="18" charset="0"/>
            </a:endParaRPr>
          </a:p>
        </p:txBody>
      </p:sp>
      <p:sp>
        <p:nvSpPr>
          <p:cNvPr id="15" name="TextBox 14"/>
          <p:cNvSpPr txBox="1"/>
          <p:nvPr/>
        </p:nvSpPr>
        <p:spPr>
          <a:xfrm>
            <a:off x="6736009" y="2780556"/>
            <a:ext cx="889539" cy="307777"/>
          </a:xfrm>
          <a:prstGeom prst="rect">
            <a:avLst/>
          </a:prstGeom>
          <a:noFill/>
        </p:spPr>
        <p:txBody>
          <a:bodyPr wrap="none" rtlCol="0">
            <a:spAutoFit/>
          </a:bodyPr>
          <a:lstStyle/>
          <a:p>
            <a:r>
              <a:rPr lang="en-US" sz="1400" dirty="0" smtClean="0">
                <a:solidFill>
                  <a:srgbClr val="7030A0"/>
                </a:solidFill>
                <a:latin typeface="Bodoni MT" panose="02070603080606020203" pitchFamily="18" charset="0"/>
              </a:rPr>
              <a:t>-additive </a:t>
            </a:r>
            <a:endParaRPr lang="ru-RU" sz="1400" dirty="0">
              <a:solidFill>
                <a:srgbClr val="7030A0"/>
              </a:solidFill>
              <a:latin typeface="Bodoni MT" panose="02070603080606020203" pitchFamily="18" charset="0"/>
            </a:endParaRPr>
          </a:p>
        </p:txBody>
      </p:sp>
      <p:sp>
        <p:nvSpPr>
          <p:cNvPr id="16" name="TextBox 15"/>
          <p:cNvSpPr txBox="1"/>
          <p:nvPr/>
        </p:nvSpPr>
        <p:spPr>
          <a:xfrm>
            <a:off x="6732239" y="2472084"/>
            <a:ext cx="952056" cy="307777"/>
          </a:xfrm>
          <a:prstGeom prst="rect">
            <a:avLst/>
          </a:prstGeom>
          <a:noFill/>
        </p:spPr>
        <p:txBody>
          <a:bodyPr wrap="none" rtlCol="0">
            <a:spAutoFit/>
          </a:bodyPr>
          <a:lstStyle/>
          <a:p>
            <a:r>
              <a:rPr lang="en-US" sz="1400" dirty="0" smtClean="0">
                <a:solidFill>
                  <a:srgbClr val="7030A0"/>
                </a:solidFill>
                <a:latin typeface="Bodoni MT" panose="02070603080606020203" pitchFamily="18" charset="0"/>
              </a:rPr>
              <a:t>-intensive </a:t>
            </a:r>
            <a:endParaRPr lang="ru-RU" sz="1400" dirty="0">
              <a:solidFill>
                <a:srgbClr val="7030A0"/>
              </a:solidFill>
              <a:latin typeface="Bodoni MT" panose="02070603080606020203"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993586151"/>
              </p:ext>
            </p:extLst>
          </p:nvPr>
        </p:nvGraphicFramePr>
        <p:xfrm>
          <a:off x="1990725" y="3429000"/>
          <a:ext cx="4749800" cy="558800"/>
        </p:xfrm>
        <a:graphic>
          <a:graphicData uri="http://schemas.openxmlformats.org/presentationml/2006/ole">
            <mc:AlternateContent xmlns:mc="http://schemas.openxmlformats.org/markup-compatibility/2006">
              <mc:Choice xmlns:v="urn:schemas-microsoft-com:vml" Requires="v">
                <p:oleObj spid="_x0000_s40169" name="Equation" r:id="rId9" imgW="3352680" imgH="393480" progId="Equation.DSMT4">
                  <p:embed/>
                </p:oleObj>
              </mc:Choice>
              <mc:Fallback>
                <p:oleObj name="Equation" r:id="rId9" imgW="3352680" imgH="393480" progId="Equation.DSMT4">
                  <p:embed/>
                  <p:pic>
                    <p:nvPicPr>
                      <p:cNvPr id="0" name="Object 1"/>
                      <p:cNvPicPr>
                        <a:picLocks noChangeAspect="1" noChangeArrowheads="1"/>
                      </p:cNvPicPr>
                      <p:nvPr/>
                    </p:nvPicPr>
                    <p:blipFill>
                      <a:blip r:embed="rId10"/>
                      <a:srcRect/>
                      <a:stretch>
                        <a:fillRect/>
                      </a:stretch>
                    </p:blipFill>
                    <p:spPr bwMode="auto">
                      <a:xfrm>
                        <a:off x="1990725" y="3429000"/>
                        <a:ext cx="4749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29791309"/>
              </p:ext>
            </p:extLst>
          </p:nvPr>
        </p:nvGraphicFramePr>
        <p:xfrm>
          <a:off x="2627784" y="4149080"/>
          <a:ext cx="3163888" cy="611187"/>
        </p:xfrm>
        <a:graphic>
          <a:graphicData uri="http://schemas.openxmlformats.org/presentationml/2006/ole">
            <mc:AlternateContent xmlns:mc="http://schemas.openxmlformats.org/markup-compatibility/2006">
              <mc:Choice xmlns:v="urn:schemas-microsoft-com:vml" Requires="v">
                <p:oleObj spid="_x0000_s40170" name="Equation" r:id="rId11" imgW="2234880" imgH="431640" progId="Equation.DSMT4">
                  <p:embed/>
                </p:oleObj>
              </mc:Choice>
              <mc:Fallback>
                <p:oleObj name="Equation" r:id="rId11" imgW="2234880" imgH="431640" progId="Equation.DSMT4">
                  <p:embed/>
                  <p:pic>
                    <p:nvPicPr>
                      <p:cNvPr id="0" name="Object 11"/>
                      <p:cNvPicPr>
                        <a:picLocks noChangeAspect="1" noChangeArrowheads="1"/>
                      </p:cNvPicPr>
                      <p:nvPr/>
                    </p:nvPicPr>
                    <p:blipFill>
                      <a:blip r:embed="rId12"/>
                      <a:srcRect/>
                      <a:stretch>
                        <a:fillRect/>
                      </a:stretch>
                    </p:blipFill>
                    <p:spPr bwMode="auto">
                      <a:xfrm>
                        <a:off x="2627784" y="4149080"/>
                        <a:ext cx="31638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93285420"/>
              </p:ext>
            </p:extLst>
          </p:nvPr>
        </p:nvGraphicFramePr>
        <p:xfrm>
          <a:off x="3096759" y="4960465"/>
          <a:ext cx="4824536" cy="1233294"/>
        </p:xfrm>
        <a:graphic>
          <a:graphicData uri="http://schemas.openxmlformats.org/presentationml/2006/ole">
            <mc:AlternateContent xmlns:mc="http://schemas.openxmlformats.org/markup-compatibility/2006">
              <mc:Choice xmlns:v="urn:schemas-microsoft-com:vml" Requires="v">
                <p:oleObj spid="_x0000_s40171" name="Equation" r:id="rId13" imgW="3568680" imgH="914400" progId="Equation.DSMT4">
                  <p:embed/>
                </p:oleObj>
              </mc:Choice>
              <mc:Fallback>
                <p:oleObj name="Equation" r:id="rId13" imgW="3568680" imgH="914400" progId="Equation.DSMT4">
                  <p:embed/>
                  <p:pic>
                    <p:nvPicPr>
                      <p:cNvPr id="0" name="Object 12"/>
                      <p:cNvPicPr>
                        <a:picLocks noChangeAspect="1" noChangeArrowheads="1"/>
                      </p:cNvPicPr>
                      <p:nvPr/>
                    </p:nvPicPr>
                    <p:blipFill>
                      <a:blip r:embed="rId14"/>
                      <a:srcRect/>
                      <a:stretch>
                        <a:fillRect/>
                      </a:stretch>
                    </p:blipFill>
                    <p:spPr bwMode="auto">
                      <a:xfrm>
                        <a:off x="3096759" y="4960465"/>
                        <a:ext cx="4824536" cy="1233294"/>
                      </a:xfrm>
                      <a:prstGeom prst="rect">
                        <a:avLst/>
                      </a:prstGeom>
                      <a:noFill/>
                      <a:ln>
                        <a:noFill/>
                      </a:ln>
                    </p:spPr>
                  </p:pic>
                </p:oleObj>
              </mc:Fallback>
            </mc:AlternateContent>
          </a:graphicData>
        </a:graphic>
      </p:graphicFrame>
      <p:sp>
        <p:nvSpPr>
          <p:cNvPr id="20" name="TextBox 19"/>
          <p:cNvSpPr txBox="1"/>
          <p:nvPr/>
        </p:nvSpPr>
        <p:spPr>
          <a:xfrm>
            <a:off x="7897515" y="5049437"/>
            <a:ext cx="992579" cy="307777"/>
          </a:xfrm>
          <a:prstGeom prst="rect">
            <a:avLst/>
          </a:prstGeom>
          <a:noFill/>
        </p:spPr>
        <p:txBody>
          <a:bodyPr wrap="none" rtlCol="0">
            <a:spAutoFit/>
          </a:bodyPr>
          <a:lstStyle/>
          <a:p>
            <a:r>
              <a:rPr lang="en-US" sz="1400" dirty="0" smtClean="0">
                <a:solidFill>
                  <a:srgbClr val="7030A0"/>
                </a:solidFill>
                <a:latin typeface="Bodoni MT" panose="02070603080606020203" pitchFamily="18" charset="0"/>
              </a:rPr>
              <a:t>-condition </a:t>
            </a:r>
            <a:endParaRPr lang="ru-RU" sz="1400" dirty="0">
              <a:solidFill>
                <a:srgbClr val="7030A0"/>
              </a:solidFill>
              <a:latin typeface="Bodoni MT" panose="02070603080606020203" pitchFamily="18" charset="0"/>
            </a:endParaRPr>
          </a:p>
        </p:txBody>
      </p:sp>
      <p:sp>
        <p:nvSpPr>
          <p:cNvPr id="21" name="TextBox 20"/>
          <p:cNvSpPr txBox="1"/>
          <p:nvPr/>
        </p:nvSpPr>
        <p:spPr>
          <a:xfrm>
            <a:off x="7897515" y="5351852"/>
            <a:ext cx="952056" cy="307777"/>
          </a:xfrm>
          <a:prstGeom prst="rect">
            <a:avLst/>
          </a:prstGeom>
          <a:noFill/>
        </p:spPr>
        <p:txBody>
          <a:bodyPr wrap="none" rtlCol="0">
            <a:spAutoFit/>
          </a:bodyPr>
          <a:lstStyle/>
          <a:p>
            <a:r>
              <a:rPr lang="en-US" sz="1400" dirty="0" smtClean="0">
                <a:solidFill>
                  <a:srgbClr val="7030A0"/>
                </a:solidFill>
                <a:latin typeface="Bodoni MT" panose="02070603080606020203" pitchFamily="18" charset="0"/>
              </a:rPr>
              <a:t>-intensive </a:t>
            </a:r>
            <a:endParaRPr lang="ru-RU" sz="1400" dirty="0">
              <a:solidFill>
                <a:srgbClr val="7030A0"/>
              </a:solidFill>
              <a:latin typeface="Bodoni MT" panose="02070603080606020203" pitchFamily="18" charset="0"/>
            </a:endParaRPr>
          </a:p>
        </p:txBody>
      </p:sp>
      <p:sp>
        <p:nvSpPr>
          <p:cNvPr id="22" name="TextBox 21"/>
          <p:cNvSpPr txBox="1"/>
          <p:nvPr/>
        </p:nvSpPr>
        <p:spPr>
          <a:xfrm>
            <a:off x="7938038" y="5790795"/>
            <a:ext cx="1173270" cy="307777"/>
          </a:xfrm>
          <a:prstGeom prst="rect">
            <a:avLst/>
          </a:prstGeom>
          <a:noFill/>
        </p:spPr>
        <p:txBody>
          <a:bodyPr wrap="none" rtlCol="0">
            <a:spAutoFit/>
          </a:bodyPr>
          <a:lstStyle/>
          <a:p>
            <a:r>
              <a:rPr lang="en-US" sz="1400" dirty="0" smtClean="0">
                <a:solidFill>
                  <a:srgbClr val="7030A0"/>
                </a:solidFill>
                <a:latin typeface="Bodoni MT" panose="02070603080606020203" pitchFamily="18" charset="0"/>
              </a:rPr>
              <a:t>-</a:t>
            </a:r>
            <a:r>
              <a:rPr lang="en-US" sz="1400" dirty="0" err="1" smtClean="0">
                <a:solidFill>
                  <a:srgbClr val="7030A0"/>
                </a:solidFill>
                <a:latin typeface="Bodoni MT" panose="02070603080606020203" pitchFamily="18" charset="0"/>
              </a:rPr>
              <a:t>nonadditive</a:t>
            </a:r>
            <a:r>
              <a:rPr lang="en-US" sz="1400" dirty="0" smtClean="0">
                <a:solidFill>
                  <a:srgbClr val="7030A0"/>
                </a:solidFill>
                <a:latin typeface="Bodoni MT" panose="02070603080606020203" pitchFamily="18" charset="0"/>
              </a:rPr>
              <a:t> </a:t>
            </a:r>
            <a:endParaRPr lang="ru-RU" sz="1400" dirty="0">
              <a:solidFill>
                <a:srgbClr val="7030A0"/>
              </a:solidFill>
              <a:latin typeface="Bodoni MT" panose="02070603080606020203" pitchFamily="18" charset="0"/>
            </a:endParaRPr>
          </a:p>
        </p:txBody>
      </p:sp>
      <p:sp>
        <p:nvSpPr>
          <p:cNvPr id="23" name="TextBox 22"/>
          <p:cNvSpPr txBox="1"/>
          <p:nvPr/>
        </p:nvSpPr>
        <p:spPr>
          <a:xfrm>
            <a:off x="359118" y="6165304"/>
            <a:ext cx="8620950" cy="523220"/>
          </a:xfrm>
          <a:prstGeom prst="rect">
            <a:avLst/>
          </a:prstGeom>
          <a:noFill/>
        </p:spPr>
        <p:txBody>
          <a:bodyPr wrap="none" rtlCol="0">
            <a:spAutoFit/>
          </a:bodyPr>
          <a:lstStyle/>
          <a:p>
            <a:r>
              <a:rPr lang="en-US" sz="1400" dirty="0">
                <a:latin typeface="Bodoni MT" panose="02070603080606020203" pitchFamily="18" charset="0"/>
              </a:rPr>
              <a:t>If the t</a:t>
            </a:r>
            <a:r>
              <a:rPr lang="en-US" sz="1400" dirty="0" smtClean="0">
                <a:latin typeface="Bodoni MT" panose="02070603080606020203" pitchFamily="18" charset="0"/>
              </a:rPr>
              <a:t>hermodynamic </a:t>
            </a:r>
            <a:r>
              <a:rPr lang="en-US" sz="1400" dirty="0">
                <a:latin typeface="Bodoni MT" panose="02070603080606020203" pitchFamily="18" charset="0"/>
              </a:rPr>
              <a:t>potential is an inhomogeneous function with respect to V (not a linear function</a:t>
            </a:r>
            <a:r>
              <a:rPr lang="en-US" sz="1400" dirty="0" smtClean="0">
                <a:latin typeface="Bodoni MT" panose="02070603080606020203" pitchFamily="18" charset="0"/>
              </a:rPr>
              <a:t>) then it is </a:t>
            </a:r>
          </a:p>
          <a:p>
            <a:r>
              <a:rPr lang="en-US" sz="1400" dirty="0" smtClean="0">
                <a:latin typeface="Bodoni MT" panose="02070603080606020203" pitchFamily="18" charset="0"/>
              </a:rPr>
              <a:t>non-additive, potential inhomogeneity is not equal to zero and the zeroth law of thermodynamics is not satisfied </a:t>
            </a:r>
            <a:endParaRPr lang="ru-RU" sz="1400" dirty="0">
              <a:latin typeface="Bodoni MT" panose="02070603080606020203" pitchFamily="18" charset="0"/>
            </a:endParaRPr>
          </a:p>
        </p:txBody>
      </p:sp>
      <p:sp>
        <p:nvSpPr>
          <p:cNvPr id="5" name="Slide Number Placeholder 4"/>
          <p:cNvSpPr>
            <a:spLocks noGrp="1"/>
          </p:cNvSpPr>
          <p:nvPr>
            <p:ph type="sldNum" sz="quarter" idx="12"/>
          </p:nvPr>
        </p:nvSpPr>
        <p:spPr/>
        <p:txBody>
          <a:bodyPr/>
          <a:lstStyle/>
          <a:p>
            <a:fld id="{029BEAB8-68BB-4429-B87F-176447143671}" type="slidenum">
              <a:rPr lang="ru-RU" smtClean="0"/>
              <a:t>13</a:t>
            </a:fld>
            <a:endParaRPr lang="ru-RU"/>
          </a:p>
        </p:txBody>
      </p:sp>
      <p:sp>
        <p:nvSpPr>
          <p:cNvPr id="24" name="Rectangle 23"/>
          <p:cNvSpPr/>
          <p:nvPr/>
        </p:nvSpPr>
        <p:spPr>
          <a:xfrm>
            <a:off x="6372200" y="1570534"/>
            <a:ext cx="2413353" cy="276999"/>
          </a:xfrm>
          <a:prstGeom prst="rect">
            <a:avLst/>
          </a:prstGeom>
        </p:spPr>
        <p:txBody>
          <a:bodyPr wrap="none">
            <a:spAutoFit/>
          </a:bodyPr>
          <a:lstStyle/>
          <a:p>
            <a:r>
              <a:rPr lang="en-US" sz="1200" dirty="0"/>
              <a:t>A.S.P., </a:t>
            </a:r>
            <a:r>
              <a:rPr lang="ro-RO" sz="1200" dirty="0"/>
              <a:t>arXiv:1505.05838v3 [hep-ph]</a:t>
            </a:r>
            <a:endParaRPr lang="ru-RU" sz="1200" dirty="0"/>
          </a:p>
        </p:txBody>
      </p:sp>
    </p:spTree>
    <p:extLst>
      <p:ext uri="{BB962C8B-B14F-4D97-AF65-F5344CB8AC3E}">
        <p14:creationId xmlns:p14="http://schemas.microsoft.com/office/powerpoint/2010/main" val="1723106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784976"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Continuum limit: </a:t>
            </a:r>
            <a:r>
              <a:rPr lang="en-US" sz="3200" b="1" dirty="0">
                <a:solidFill>
                  <a:schemeClr val="bg1"/>
                </a:solidFill>
                <a:latin typeface="JasmineUPC" panose="02020603050405020304" pitchFamily="18" charset="-34"/>
                <a:cs typeface="JasmineUPC" panose="02020603050405020304" pitchFamily="18" charset="-34"/>
              </a:rPr>
              <a:t>Massive </a:t>
            </a:r>
            <a:r>
              <a:rPr lang="en-US" sz="3200" b="1" dirty="0" smtClean="0">
                <a:solidFill>
                  <a:schemeClr val="bg1"/>
                </a:solidFill>
                <a:latin typeface="JasmineUPC" panose="02020603050405020304" pitchFamily="18" charset="-34"/>
                <a:cs typeface="JasmineUPC" panose="02020603050405020304" pitchFamily="18" charset="-34"/>
              </a:rPr>
              <a:t>free real scalar field in a finite volume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67495924"/>
              </p:ext>
            </p:extLst>
          </p:nvPr>
        </p:nvGraphicFramePr>
        <p:xfrm>
          <a:off x="3419872" y="714784"/>
          <a:ext cx="1728192" cy="250179"/>
        </p:xfrm>
        <a:graphic>
          <a:graphicData uri="http://schemas.openxmlformats.org/presentationml/2006/ole">
            <mc:AlternateContent xmlns:mc="http://schemas.openxmlformats.org/markup-compatibility/2006">
              <mc:Choice xmlns:v="urn:schemas-microsoft-com:vml" Requires="v">
                <p:oleObj spid="_x0000_s34165" name="Equation" r:id="rId3" imgW="1384200" imgH="203040" progId="Equation.DSMT4">
                  <p:embed/>
                </p:oleObj>
              </mc:Choice>
              <mc:Fallback>
                <p:oleObj name="Equation" r:id="rId3" imgW="1384200" imgH="203040" progId="Equation.DSMT4">
                  <p:embed/>
                  <p:pic>
                    <p:nvPicPr>
                      <p:cNvPr id="0" name="Object 21"/>
                      <p:cNvPicPr>
                        <a:picLocks noChangeAspect="1" noChangeArrowheads="1"/>
                      </p:cNvPicPr>
                      <p:nvPr/>
                    </p:nvPicPr>
                    <p:blipFill>
                      <a:blip r:embed="rId4"/>
                      <a:srcRect/>
                      <a:stretch>
                        <a:fillRect/>
                      </a:stretch>
                    </p:blipFill>
                    <p:spPr bwMode="auto">
                      <a:xfrm>
                        <a:off x="3419872" y="714784"/>
                        <a:ext cx="1728192" cy="25017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0491751"/>
              </p:ext>
            </p:extLst>
          </p:nvPr>
        </p:nvGraphicFramePr>
        <p:xfrm>
          <a:off x="611560" y="884374"/>
          <a:ext cx="262728" cy="300261"/>
        </p:xfrm>
        <a:graphic>
          <a:graphicData uri="http://schemas.openxmlformats.org/presentationml/2006/ole">
            <mc:AlternateContent xmlns:mc="http://schemas.openxmlformats.org/markup-compatibility/2006">
              <mc:Choice xmlns:v="urn:schemas-microsoft-com:vml" Requires="v">
                <p:oleObj spid="_x0000_s34166" name="Equation" r:id="rId5" imgW="177480" imgH="203040" progId="Equation.DSMT4">
                  <p:embed/>
                </p:oleObj>
              </mc:Choice>
              <mc:Fallback>
                <p:oleObj name="Equation" r:id="rId5" imgW="177480" imgH="203040" progId="Equation.DSMT4">
                  <p:embed/>
                  <p:pic>
                    <p:nvPicPr>
                      <p:cNvPr id="0" name=""/>
                      <p:cNvPicPr/>
                      <p:nvPr/>
                    </p:nvPicPr>
                    <p:blipFill>
                      <a:blip r:embed="rId6"/>
                      <a:stretch>
                        <a:fillRect/>
                      </a:stretch>
                    </p:blipFill>
                    <p:spPr>
                      <a:xfrm>
                        <a:off x="611560" y="884374"/>
                        <a:ext cx="262728" cy="300261"/>
                      </a:xfrm>
                      <a:prstGeom prst="rect">
                        <a:avLst/>
                      </a:prstGeom>
                    </p:spPr>
                  </p:pic>
                </p:oleObj>
              </mc:Fallback>
            </mc:AlternateContent>
          </a:graphicData>
        </a:graphic>
      </p:graphicFrame>
      <p:sp>
        <p:nvSpPr>
          <p:cNvPr id="8" name="TextBox 7"/>
          <p:cNvSpPr txBox="1"/>
          <p:nvPr/>
        </p:nvSpPr>
        <p:spPr>
          <a:xfrm>
            <a:off x="755576" y="964963"/>
            <a:ext cx="3129383" cy="738664"/>
          </a:xfrm>
          <a:prstGeom prst="rect">
            <a:avLst/>
          </a:prstGeom>
          <a:noFill/>
        </p:spPr>
        <p:txBody>
          <a:bodyPr wrap="none" rtlCol="0">
            <a:spAutoFit/>
          </a:bodyPr>
          <a:lstStyle/>
          <a:p>
            <a:r>
              <a:rPr lang="en-US" sz="1400" dirty="0">
                <a:latin typeface="Bodoni MT" panose="02070603080606020203" pitchFamily="18" charset="0"/>
              </a:rPr>
              <a:t>-physical energy </a:t>
            </a:r>
            <a:r>
              <a:rPr lang="en-US" sz="1400" dirty="0" smtClean="0">
                <a:latin typeface="Bodoni MT" panose="02070603080606020203" pitchFamily="18" charset="0"/>
              </a:rPr>
              <a:t>density</a:t>
            </a:r>
          </a:p>
          <a:p>
            <a:r>
              <a:rPr lang="en-US" sz="1400" dirty="0" smtClean="0">
                <a:latin typeface="Bodoni MT" panose="02070603080606020203" pitchFamily="18" charset="0"/>
              </a:rPr>
              <a:t>-physical pressure</a:t>
            </a:r>
          </a:p>
          <a:p>
            <a:r>
              <a:rPr lang="en-US" sz="1400" dirty="0" smtClean="0">
                <a:latin typeface="Bodoni MT" panose="02070603080606020203" pitchFamily="18" charset="0"/>
              </a:rPr>
              <a:t>-physical density of </a:t>
            </a:r>
            <a:r>
              <a:rPr lang="en-US" sz="1400" dirty="0" err="1" smtClean="0">
                <a:latin typeface="Bodoni MT" panose="02070603080606020203" pitchFamily="18" charset="0"/>
              </a:rPr>
              <a:t>thermod</a:t>
            </a:r>
            <a:r>
              <a:rPr lang="en-US" sz="1400" dirty="0" smtClean="0">
                <a:latin typeface="Bodoni MT" panose="02070603080606020203" pitchFamily="18" charset="0"/>
              </a:rPr>
              <a:t>. potential</a:t>
            </a:r>
            <a:endParaRPr lang="ru-RU" sz="1400" dirty="0">
              <a:latin typeface="Bodoni MT" panose="02070603080606020203"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875843985"/>
              </p:ext>
            </p:extLst>
          </p:nvPr>
        </p:nvGraphicFramePr>
        <p:xfrm>
          <a:off x="539552" y="1127046"/>
          <a:ext cx="282575" cy="338137"/>
        </p:xfrm>
        <a:graphic>
          <a:graphicData uri="http://schemas.openxmlformats.org/presentationml/2006/ole">
            <mc:AlternateContent xmlns:mc="http://schemas.openxmlformats.org/markup-compatibility/2006">
              <mc:Choice xmlns:v="urn:schemas-microsoft-com:vml" Requires="v">
                <p:oleObj spid="_x0000_s34167" name="Equation" r:id="rId7" imgW="190440" imgH="228600" progId="Equation.DSMT4">
                  <p:embed/>
                </p:oleObj>
              </mc:Choice>
              <mc:Fallback>
                <p:oleObj name="Equation" r:id="rId7" imgW="190440" imgH="228600" progId="Equation.DSMT4">
                  <p:embed/>
                  <p:pic>
                    <p:nvPicPr>
                      <p:cNvPr id="0" name="Object 6"/>
                      <p:cNvPicPr>
                        <a:picLocks noChangeAspect="1" noChangeArrowheads="1"/>
                      </p:cNvPicPr>
                      <p:nvPr/>
                    </p:nvPicPr>
                    <p:blipFill>
                      <a:blip r:embed="rId8"/>
                      <a:srcRect/>
                      <a:stretch>
                        <a:fillRect/>
                      </a:stretch>
                    </p:blipFill>
                    <p:spPr bwMode="auto">
                      <a:xfrm>
                        <a:off x="539552" y="1127046"/>
                        <a:ext cx="282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59098981"/>
              </p:ext>
            </p:extLst>
          </p:nvPr>
        </p:nvGraphicFramePr>
        <p:xfrm>
          <a:off x="513145" y="1366029"/>
          <a:ext cx="386447" cy="406787"/>
        </p:xfrm>
        <a:graphic>
          <a:graphicData uri="http://schemas.openxmlformats.org/presentationml/2006/ole">
            <mc:AlternateContent xmlns:mc="http://schemas.openxmlformats.org/markup-compatibility/2006">
              <mc:Choice xmlns:v="urn:schemas-microsoft-com:vml" Requires="v">
                <p:oleObj spid="_x0000_s34168" name="Equation" r:id="rId9" imgW="241200" imgH="253800" progId="Equation.DSMT4">
                  <p:embed/>
                </p:oleObj>
              </mc:Choice>
              <mc:Fallback>
                <p:oleObj name="Equation" r:id="rId9" imgW="241200" imgH="253800" progId="Equation.DSMT4">
                  <p:embed/>
                  <p:pic>
                    <p:nvPicPr>
                      <p:cNvPr id="0" name=""/>
                      <p:cNvPicPr/>
                      <p:nvPr/>
                    </p:nvPicPr>
                    <p:blipFill>
                      <a:blip r:embed="rId10"/>
                      <a:stretch>
                        <a:fillRect/>
                      </a:stretch>
                    </p:blipFill>
                    <p:spPr>
                      <a:xfrm>
                        <a:off x="513145" y="1366029"/>
                        <a:ext cx="386447" cy="4067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69912852"/>
              </p:ext>
            </p:extLst>
          </p:nvPr>
        </p:nvGraphicFramePr>
        <p:xfrm>
          <a:off x="5004048" y="1046263"/>
          <a:ext cx="1379522" cy="288032"/>
        </p:xfrm>
        <a:graphic>
          <a:graphicData uri="http://schemas.openxmlformats.org/presentationml/2006/ole">
            <mc:AlternateContent xmlns:mc="http://schemas.openxmlformats.org/markup-compatibility/2006">
              <mc:Choice xmlns:v="urn:schemas-microsoft-com:vml" Requires="v">
                <p:oleObj spid="_x0000_s34169" name="Equation" r:id="rId11" imgW="1155600" imgH="241200" progId="Equation.DSMT4">
                  <p:embed/>
                </p:oleObj>
              </mc:Choice>
              <mc:Fallback>
                <p:oleObj name="Equation" r:id="rId11" imgW="1155600" imgH="241200" progId="Equation.DSMT4">
                  <p:embed/>
                  <p:pic>
                    <p:nvPicPr>
                      <p:cNvPr id="0" name=""/>
                      <p:cNvPicPr/>
                      <p:nvPr/>
                    </p:nvPicPr>
                    <p:blipFill>
                      <a:blip r:embed="rId12"/>
                      <a:stretch>
                        <a:fillRect/>
                      </a:stretch>
                    </p:blipFill>
                    <p:spPr>
                      <a:xfrm>
                        <a:off x="5004048" y="1046263"/>
                        <a:ext cx="1379522" cy="28803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28355746"/>
              </p:ext>
            </p:extLst>
          </p:nvPr>
        </p:nvGraphicFramePr>
        <p:xfrm>
          <a:off x="5004048" y="1344455"/>
          <a:ext cx="1363216" cy="284003"/>
        </p:xfrm>
        <a:graphic>
          <a:graphicData uri="http://schemas.openxmlformats.org/presentationml/2006/ole">
            <mc:AlternateContent xmlns:mc="http://schemas.openxmlformats.org/markup-compatibility/2006">
              <mc:Choice xmlns:v="urn:schemas-microsoft-com:vml" Requires="v">
                <p:oleObj spid="_x0000_s34170" name="Equation" r:id="rId13" imgW="1218960" imgH="253800" progId="Equation.DSMT4">
                  <p:embed/>
                </p:oleObj>
              </mc:Choice>
              <mc:Fallback>
                <p:oleObj name="Equation" r:id="rId13" imgW="1218960" imgH="253800" progId="Equation.DSMT4">
                  <p:embed/>
                  <p:pic>
                    <p:nvPicPr>
                      <p:cNvPr id="0" name=""/>
                      <p:cNvPicPr/>
                      <p:nvPr/>
                    </p:nvPicPr>
                    <p:blipFill>
                      <a:blip r:embed="rId14"/>
                      <a:stretch>
                        <a:fillRect/>
                      </a:stretch>
                    </p:blipFill>
                    <p:spPr>
                      <a:xfrm>
                        <a:off x="5004048" y="1344455"/>
                        <a:ext cx="1363216" cy="284003"/>
                      </a:xfrm>
                      <a:prstGeom prst="rect">
                        <a:avLst/>
                      </a:prstGeom>
                    </p:spPr>
                  </p:pic>
                </p:oleObj>
              </mc:Fallback>
            </mc:AlternateContent>
          </a:graphicData>
        </a:graphic>
      </p:graphicFrame>
      <p:sp>
        <p:nvSpPr>
          <p:cNvPr id="15" name="TextBox 14"/>
          <p:cNvSpPr txBox="1"/>
          <p:nvPr/>
        </p:nvSpPr>
        <p:spPr>
          <a:xfrm>
            <a:off x="6314256" y="1072685"/>
            <a:ext cx="2084097" cy="523220"/>
          </a:xfrm>
          <a:prstGeom prst="rect">
            <a:avLst/>
          </a:prstGeom>
          <a:noFill/>
        </p:spPr>
        <p:txBody>
          <a:bodyPr wrap="none" rtlCol="0">
            <a:spAutoFit/>
          </a:bodyPr>
          <a:lstStyle/>
          <a:p>
            <a:r>
              <a:rPr lang="en-US" sz="1400" dirty="0" smtClean="0">
                <a:latin typeface="Bodoni MT" panose="02070603080606020203" pitchFamily="18" charset="0"/>
              </a:rPr>
              <a:t>-trace anomaly </a:t>
            </a:r>
          </a:p>
          <a:p>
            <a:r>
              <a:rPr lang="en-US" sz="1400" dirty="0" smtClean="0">
                <a:latin typeface="Bodoni MT" panose="02070603080606020203" pitchFamily="18" charset="0"/>
              </a:rPr>
              <a:t>-potential inhomogeneity</a:t>
            </a:r>
          </a:p>
        </p:txBody>
      </p:sp>
      <p:sp>
        <p:nvSpPr>
          <p:cNvPr id="2" name="Slide Number Placeholder 1"/>
          <p:cNvSpPr>
            <a:spLocks noGrp="1"/>
          </p:cNvSpPr>
          <p:nvPr>
            <p:ph type="sldNum" sz="quarter" idx="12"/>
          </p:nvPr>
        </p:nvSpPr>
        <p:spPr/>
        <p:txBody>
          <a:bodyPr/>
          <a:lstStyle/>
          <a:p>
            <a:fld id="{029BEAB8-68BB-4429-B87F-176447143671}" type="slidenum">
              <a:rPr lang="ru-RU" smtClean="0"/>
              <a:t>14</a:t>
            </a:fld>
            <a:endParaRPr lang="ru-RU"/>
          </a:p>
        </p:txBody>
      </p:sp>
      <p:grpSp>
        <p:nvGrpSpPr>
          <p:cNvPr id="6" name="Group 341"/>
          <p:cNvGrpSpPr>
            <a:grpSpLocks noChangeAspect="1"/>
          </p:cNvGrpSpPr>
          <p:nvPr/>
        </p:nvGrpSpPr>
        <p:grpSpPr bwMode="auto">
          <a:xfrm>
            <a:off x="477838" y="1916113"/>
            <a:ext cx="7920037" cy="4752975"/>
            <a:chOff x="301" y="1207"/>
            <a:chExt cx="4989" cy="2994"/>
          </a:xfrm>
        </p:grpSpPr>
        <p:sp>
          <p:nvSpPr>
            <p:cNvPr id="13" name="AutoShape 340"/>
            <p:cNvSpPr>
              <a:spLocks noChangeAspect="1" noChangeArrowheads="1" noTextEdit="1"/>
            </p:cNvSpPr>
            <p:nvPr/>
          </p:nvSpPr>
          <p:spPr bwMode="auto">
            <a:xfrm>
              <a:off x="301" y="1207"/>
              <a:ext cx="4989"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4134" name="Picture 34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1" y="1207"/>
              <a:ext cx="4978" cy="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3815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864096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Continuum limit: Massless free real scalar field in a finite volume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10518062"/>
              </p:ext>
            </p:extLst>
          </p:nvPr>
        </p:nvGraphicFramePr>
        <p:xfrm>
          <a:off x="5796136" y="573675"/>
          <a:ext cx="1320298" cy="311819"/>
        </p:xfrm>
        <a:graphic>
          <a:graphicData uri="http://schemas.openxmlformats.org/presentationml/2006/ole">
            <mc:AlternateContent xmlns:mc="http://schemas.openxmlformats.org/markup-compatibility/2006">
              <mc:Choice xmlns:v="urn:schemas-microsoft-com:vml" Requires="v">
                <p:oleObj spid="_x0000_s35110" name="Equation" r:id="rId3" imgW="850680" imgH="203040" progId="Equation.DSMT4">
                  <p:embed/>
                </p:oleObj>
              </mc:Choice>
              <mc:Fallback>
                <p:oleObj name="Equation" r:id="rId3" imgW="850680" imgH="203040" progId="Equation.DSMT4">
                  <p:embed/>
                  <p:pic>
                    <p:nvPicPr>
                      <p:cNvPr id="0" name="Object 4"/>
                      <p:cNvPicPr>
                        <a:picLocks noChangeAspect="1" noChangeArrowheads="1"/>
                      </p:cNvPicPr>
                      <p:nvPr/>
                    </p:nvPicPr>
                    <p:blipFill>
                      <a:blip r:embed="rId4"/>
                      <a:srcRect/>
                      <a:stretch>
                        <a:fillRect/>
                      </a:stretch>
                    </p:blipFill>
                    <p:spPr bwMode="auto">
                      <a:xfrm>
                        <a:off x="5796136" y="573675"/>
                        <a:ext cx="1320298" cy="311819"/>
                      </a:xfrm>
                      <a:prstGeom prst="rect">
                        <a:avLst/>
                      </a:prstGeom>
                      <a:noFill/>
                      <a:ln>
                        <a:noFill/>
                      </a:ln>
                      <a:extLst/>
                    </p:spPr>
                  </p:pic>
                </p:oleObj>
              </mc:Fallback>
            </mc:AlternateContent>
          </a:graphicData>
        </a:graphic>
      </p:graphicFrame>
      <p:sp>
        <p:nvSpPr>
          <p:cNvPr id="6" name="TextBox 5"/>
          <p:cNvSpPr txBox="1"/>
          <p:nvPr/>
        </p:nvSpPr>
        <p:spPr>
          <a:xfrm>
            <a:off x="899592" y="777206"/>
            <a:ext cx="3129383" cy="738664"/>
          </a:xfrm>
          <a:prstGeom prst="rect">
            <a:avLst/>
          </a:prstGeom>
          <a:noFill/>
        </p:spPr>
        <p:txBody>
          <a:bodyPr wrap="none" rtlCol="0">
            <a:spAutoFit/>
          </a:bodyPr>
          <a:lstStyle/>
          <a:p>
            <a:r>
              <a:rPr lang="en-US" sz="1400" dirty="0">
                <a:latin typeface="Bodoni MT" panose="02070603080606020203" pitchFamily="18" charset="0"/>
              </a:rPr>
              <a:t>-physical energy </a:t>
            </a:r>
            <a:r>
              <a:rPr lang="en-US" sz="1400" dirty="0" smtClean="0">
                <a:latin typeface="Bodoni MT" panose="02070603080606020203" pitchFamily="18" charset="0"/>
              </a:rPr>
              <a:t>density</a:t>
            </a:r>
          </a:p>
          <a:p>
            <a:r>
              <a:rPr lang="en-US" sz="1400" dirty="0" smtClean="0">
                <a:latin typeface="Bodoni MT" panose="02070603080606020203" pitchFamily="18" charset="0"/>
              </a:rPr>
              <a:t>-physical pressure</a:t>
            </a:r>
          </a:p>
          <a:p>
            <a:r>
              <a:rPr lang="en-US" sz="1400" dirty="0" smtClean="0">
                <a:latin typeface="Bodoni MT" panose="02070603080606020203" pitchFamily="18" charset="0"/>
              </a:rPr>
              <a:t>-physical density of </a:t>
            </a:r>
            <a:r>
              <a:rPr lang="en-US" sz="1400" dirty="0" err="1" smtClean="0">
                <a:latin typeface="Bodoni MT" panose="02070603080606020203" pitchFamily="18" charset="0"/>
              </a:rPr>
              <a:t>thermod</a:t>
            </a:r>
            <a:r>
              <a:rPr lang="en-US" sz="1400" dirty="0" smtClean="0">
                <a:latin typeface="Bodoni MT" panose="02070603080606020203" pitchFamily="18" charset="0"/>
              </a:rPr>
              <a:t>. potential</a:t>
            </a:r>
            <a:endParaRPr lang="ru-RU" sz="1400" dirty="0">
              <a:latin typeface="Bodoni MT" panose="02070603080606020203" pitchFamily="18" charset="0"/>
            </a:endParaRPr>
          </a:p>
        </p:txBody>
      </p:sp>
      <p:sp>
        <p:nvSpPr>
          <p:cNvPr id="7" name="TextBox 6"/>
          <p:cNvSpPr txBox="1"/>
          <p:nvPr/>
        </p:nvSpPr>
        <p:spPr>
          <a:xfrm>
            <a:off x="6320730" y="992650"/>
            <a:ext cx="2084097" cy="523220"/>
          </a:xfrm>
          <a:prstGeom prst="rect">
            <a:avLst/>
          </a:prstGeom>
          <a:noFill/>
        </p:spPr>
        <p:txBody>
          <a:bodyPr wrap="none" rtlCol="0">
            <a:spAutoFit/>
          </a:bodyPr>
          <a:lstStyle/>
          <a:p>
            <a:r>
              <a:rPr lang="en-US" sz="1400" dirty="0" smtClean="0">
                <a:latin typeface="Bodoni MT" panose="02070603080606020203" pitchFamily="18" charset="0"/>
              </a:rPr>
              <a:t>-trace anomaly </a:t>
            </a:r>
          </a:p>
          <a:p>
            <a:r>
              <a:rPr lang="en-US" sz="1400" dirty="0" smtClean="0">
                <a:latin typeface="Bodoni MT" panose="02070603080606020203" pitchFamily="18" charset="0"/>
              </a:rPr>
              <a:t>-potential inhomogeneity</a:t>
            </a:r>
          </a:p>
        </p:txBody>
      </p:sp>
      <p:graphicFrame>
        <p:nvGraphicFramePr>
          <p:cNvPr id="8" name="Object 7"/>
          <p:cNvGraphicFramePr>
            <a:graphicFrameLocks noChangeAspect="1"/>
          </p:cNvGraphicFramePr>
          <p:nvPr>
            <p:extLst>
              <p:ext uri="{D42A27DB-BD31-4B8C-83A1-F6EECF244321}">
                <p14:modId xmlns:p14="http://schemas.microsoft.com/office/powerpoint/2010/main" val="2713142664"/>
              </p:ext>
            </p:extLst>
          </p:nvPr>
        </p:nvGraphicFramePr>
        <p:xfrm>
          <a:off x="636067" y="734468"/>
          <a:ext cx="263525" cy="300037"/>
        </p:xfrm>
        <a:graphic>
          <a:graphicData uri="http://schemas.openxmlformats.org/presentationml/2006/ole">
            <mc:AlternateContent xmlns:mc="http://schemas.openxmlformats.org/markup-compatibility/2006">
              <mc:Choice xmlns:v="urn:schemas-microsoft-com:vml" Requires="v">
                <p:oleObj spid="_x0000_s35111" name="Equation" r:id="rId5" imgW="177480" imgH="203040" progId="Equation.DSMT4">
                  <p:embed/>
                </p:oleObj>
              </mc:Choice>
              <mc:Fallback>
                <p:oleObj name="Equation" r:id="rId5" imgW="177480" imgH="2030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067" y="734468"/>
                        <a:ext cx="2635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75996579"/>
              </p:ext>
            </p:extLst>
          </p:nvPr>
        </p:nvGraphicFramePr>
        <p:xfrm>
          <a:off x="633709" y="982832"/>
          <a:ext cx="282575" cy="338138"/>
        </p:xfrm>
        <a:graphic>
          <a:graphicData uri="http://schemas.openxmlformats.org/presentationml/2006/ole">
            <mc:AlternateContent xmlns:mc="http://schemas.openxmlformats.org/markup-compatibility/2006">
              <mc:Choice xmlns:v="urn:schemas-microsoft-com:vml" Requires="v">
                <p:oleObj spid="_x0000_s35112" name="Equation" r:id="rId7" imgW="190440" imgH="228600" progId="Equation.DSMT4">
                  <p:embed/>
                </p:oleObj>
              </mc:Choice>
              <mc:Fallback>
                <p:oleObj name="Equation" r:id="rId7" imgW="190440" imgH="228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709" y="982832"/>
                        <a:ext cx="282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97841181"/>
              </p:ext>
            </p:extLst>
          </p:nvPr>
        </p:nvGraphicFramePr>
        <p:xfrm>
          <a:off x="611560" y="1213590"/>
          <a:ext cx="385762" cy="406400"/>
        </p:xfrm>
        <a:graphic>
          <a:graphicData uri="http://schemas.openxmlformats.org/presentationml/2006/ole">
            <mc:AlternateContent xmlns:mc="http://schemas.openxmlformats.org/markup-compatibility/2006">
              <mc:Choice xmlns:v="urn:schemas-microsoft-com:vml" Requires="v">
                <p:oleObj spid="_x0000_s35113" name="Equation" r:id="rId9" imgW="241200" imgH="253800" progId="Equation.DSMT4">
                  <p:embed/>
                </p:oleObj>
              </mc:Choice>
              <mc:Fallback>
                <p:oleObj name="Equation" r:id="rId9" imgW="241200" imgH="2538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1213590"/>
                        <a:ext cx="3857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90423336"/>
              </p:ext>
            </p:extLst>
          </p:nvPr>
        </p:nvGraphicFramePr>
        <p:xfrm>
          <a:off x="4949179" y="966923"/>
          <a:ext cx="1379538" cy="287337"/>
        </p:xfrm>
        <a:graphic>
          <a:graphicData uri="http://schemas.openxmlformats.org/presentationml/2006/ole">
            <mc:AlternateContent xmlns:mc="http://schemas.openxmlformats.org/markup-compatibility/2006">
              <mc:Choice xmlns:v="urn:schemas-microsoft-com:vml" Requires="v">
                <p:oleObj spid="_x0000_s35114" name="Equation" r:id="rId11" imgW="1155600" imgH="241200" progId="Equation.DSMT4">
                  <p:embed/>
                </p:oleObj>
              </mc:Choice>
              <mc:Fallback>
                <p:oleObj name="Equation" r:id="rId11" imgW="1155600" imgH="24120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9179" y="966923"/>
                        <a:ext cx="13795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872942812"/>
              </p:ext>
            </p:extLst>
          </p:nvPr>
        </p:nvGraphicFramePr>
        <p:xfrm>
          <a:off x="4957067" y="1254260"/>
          <a:ext cx="1363663" cy="284163"/>
        </p:xfrm>
        <a:graphic>
          <a:graphicData uri="http://schemas.openxmlformats.org/presentationml/2006/ole">
            <mc:AlternateContent xmlns:mc="http://schemas.openxmlformats.org/markup-compatibility/2006">
              <mc:Choice xmlns:v="urn:schemas-microsoft-com:vml" Requires="v">
                <p:oleObj spid="_x0000_s35115" name="Equation" r:id="rId13" imgW="1218960" imgH="253800" progId="Equation.DSMT4">
                  <p:embed/>
                </p:oleObj>
              </mc:Choice>
              <mc:Fallback>
                <p:oleObj name="Equation" r:id="rId13" imgW="1218960" imgH="2538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7067" y="1254260"/>
                        <a:ext cx="13636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2699792" y="527328"/>
            <a:ext cx="3009670" cy="400110"/>
          </a:xfrm>
          <a:prstGeom prst="rect">
            <a:avLst/>
          </a:prstGeom>
          <a:noFill/>
        </p:spPr>
        <p:txBody>
          <a:bodyPr wrap="none" rtlCol="0">
            <a:spAutoFit/>
          </a:bodyPr>
          <a:lstStyle/>
          <a:p>
            <a:r>
              <a:rPr lang="en-US" sz="2000" dirty="0" smtClean="0">
                <a:latin typeface="Bodoni MT" panose="02070603080606020203" pitchFamily="18" charset="0"/>
              </a:rPr>
              <a:t>(without zero-mode term) </a:t>
            </a:r>
          </a:p>
        </p:txBody>
      </p:sp>
      <p:sp>
        <p:nvSpPr>
          <p:cNvPr id="2" name="Slide Number Placeholder 1"/>
          <p:cNvSpPr>
            <a:spLocks noGrp="1"/>
          </p:cNvSpPr>
          <p:nvPr>
            <p:ph type="sldNum" sz="quarter" idx="12"/>
          </p:nvPr>
        </p:nvSpPr>
        <p:spPr/>
        <p:txBody>
          <a:bodyPr/>
          <a:lstStyle/>
          <a:p>
            <a:fld id="{029BEAB8-68BB-4429-B87F-176447143671}" type="slidenum">
              <a:rPr lang="ru-RU" smtClean="0"/>
              <a:t>15</a:t>
            </a:fld>
            <a:endParaRPr lang="ru-RU"/>
          </a:p>
        </p:txBody>
      </p:sp>
      <p:grpSp>
        <p:nvGrpSpPr>
          <p:cNvPr id="14" name="Group 262"/>
          <p:cNvGrpSpPr>
            <a:grpSpLocks noChangeAspect="1"/>
          </p:cNvGrpSpPr>
          <p:nvPr/>
        </p:nvGrpSpPr>
        <p:grpSpPr bwMode="auto">
          <a:xfrm>
            <a:off x="611188" y="1773238"/>
            <a:ext cx="7700962" cy="4895850"/>
            <a:chOff x="385" y="1117"/>
            <a:chExt cx="4851" cy="3084"/>
          </a:xfrm>
        </p:grpSpPr>
        <p:sp>
          <p:nvSpPr>
            <p:cNvPr id="15" name="AutoShape 261"/>
            <p:cNvSpPr>
              <a:spLocks noChangeAspect="1" noChangeArrowheads="1" noTextEdit="1"/>
            </p:cNvSpPr>
            <p:nvPr/>
          </p:nvSpPr>
          <p:spPr bwMode="auto">
            <a:xfrm>
              <a:off x="385" y="1117"/>
              <a:ext cx="4851"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5079" name="Picture 26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5" y="1117"/>
              <a:ext cx="4840" cy="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6381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25679"/>
            <a:ext cx="8352928" cy="5400600"/>
          </a:xfrm>
        </p:spPr>
        <p:txBody>
          <a:bodyPr>
            <a:normAutofit/>
          </a:bodyPr>
          <a:lstStyle/>
          <a:p>
            <a:r>
              <a:rPr lang="en-US" sz="1600" dirty="0">
                <a:solidFill>
                  <a:srgbClr val="0070C0"/>
                </a:solidFill>
                <a:latin typeface="Bodoni MT" panose="02070603080606020203" pitchFamily="18" charset="0"/>
              </a:rPr>
              <a:t>Vacuum terms </a:t>
            </a:r>
            <a:r>
              <a:rPr lang="en-US" sz="1600" dirty="0" smtClean="0">
                <a:solidFill>
                  <a:srgbClr val="0070C0"/>
                </a:solidFill>
                <a:latin typeface="Bodoni MT" panose="02070603080606020203" pitchFamily="18" charset="0"/>
              </a:rPr>
              <a:t>on a finite lattice (summation over     is changed to integration):</a:t>
            </a:r>
          </a:p>
          <a:p>
            <a:pPr marL="0" indent="0">
              <a:buNone/>
            </a:pPr>
            <a:endParaRPr lang="en-US" sz="1600" dirty="0" smtClean="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a:solidFill>
                  <a:srgbClr val="0070C0"/>
                </a:solidFill>
                <a:latin typeface="Bodoni MT" panose="02070603080606020203" pitchFamily="18" charset="0"/>
              </a:rPr>
              <a:t>Vacuum </a:t>
            </a:r>
            <a:r>
              <a:rPr lang="en-US" sz="1600" dirty="0" smtClean="0">
                <a:solidFill>
                  <a:srgbClr val="0070C0"/>
                </a:solidFill>
                <a:latin typeface="Bodoni MT" panose="02070603080606020203" pitchFamily="18" charset="0"/>
              </a:rPr>
              <a:t>terms in the continuum limit:  </a:t>
            </a:r>
          </a:p>
          <a:p>
            <a:pPr marL="0" indent="0">
              <a:buNone/>
            </a:pPr>
            <a:r>
              <a:rPr lang="en-US" sz="1600" dirty="0" smtClean="0">
                <a:solidFill>
                  <a:srgbClr val="0070C0"/>
                </a:solidFill>
                <a:latin typeface="Bodoni MT" panose="02070603080606020203" pitchFamily="18" charset="0"/>
              </a:rPr>
              <a:t> </a:t>
            </a:r>
          </a:p>
          <a:p>
            <a:endParaRPr lang="en-US" sz="1800" dirty="0">
              <a:solidFill>
                <a:srgbClr val="0070C0"/>
              </a:solidFill>
              <a:latin typeface="Bodoni MT" panose="02070603080606020203" pitchFamily="18" charset="0"/>
            </a:endParaRPr>
          </a:p>
          <a:p>
            <a:endParaRPr lang="en-US" sz="1800" dirty="0" smtClean="0">
              <a:solidFill>
                <a:srgbClr val="0070C0"/>
              </a:solidFill>
              <a:latin typeface="Bodoni MT" panose="02070603080606020203" pitchFamily="18" charset="0"/>
            </a:endParaRPr>
          </a:p>
          <a:p>
            <a:endParaRPr lang="en-US" sz="1800" dirty="0">
              <a:solidFill>
                <a:srgbClr val="0070C0"/>
              </a:solidFill>
              <a:latin typeface="Bodoni MT" panose="02070603080606020203" pitchFamily="18" charset="0"/>
            </a:endParaRPr>
          </a:p>
          <a:p>
            <a:endParaRPr lang="en-US" sz="1800" dirty="0" smtClean="0">
              <a:solidFill>
                <a:srgbClr val="0070C0"/>
              </a:solidFill>
              <a:latin typeface="Bodoni MT" panose="02070603080606020203" pitchFamily="18" charset="0"/>
            </a:endParaRPr>
          </a:p>
          <a:p>
            <a:endParaRPr lang="en-US" sz="1800" dirty="0">
              <a:solidFill>
                <a:srgbClr val="0070C0"/>
              </a:solidFill>
              <a:latin typeface="Bodoni MT" panose="02070603080606020203" pitchFamily="18" charset="0"/>
            </a:endParaRPr>
          </a:p>
          <a:p>
            <a:pPr marL="0" indent="0">
              <a:buNone/>
            </a:pPr>
            <a:endParaRPr lang="en-US" sz="1800" dirty="0" smtClean="0">
              <a:solidFill>
                <a:srgbClr val="0070C0"/>
              </a:solidFill>
              <a:latin typeface="Bodoni MT" panose="02070603080606020203" pitchFamily="18" charset="0"/>
            </a:endParaRPr>
          </a:p>
        </p:txBody>
      </p:sp>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Vacuum quantities on a finite lattice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4214568"/>
              </p:ext>
            </p:extLst>
          </p:nvPr>
        </p:nvGraphicFramePr>
        <p:xfrm>
          <a:off x="1763688" y="1268760"/>
          <a:ext cx="4117081" cy="2304256"/>
        </p:xfrm>
        <a:graphic>
          <a:graphicData uri="http://schemas.openxmlformats.org/presentationml/2006/ole">
            <mc:AlternateContent xmlns:mc="http://schemas.openxmlformats.org/markup-compatibility/2006">
              <mc:Choice xmlns:v="urn:schemas-microsoft-com:vml" Requires="v">
                <p:oleObj spid="_x0000_s30992" name="Equation" r:id="rId3" imgW="3288960" imgH="1841400" progId="Equation.DSMT4">
                  <p:embed/>
                </p:oleObj>
              </mc:Choice>
              <mc:Fallback>
                <p:oleObj name="Equation" r:id="rId3" imgW="3288960" imgH="1841400" progId="Equation.DSMT4">
                  <p:embed/>
                  <p:pic>
                    <p:nvPicPr>
                      <p:cNvPr id="0" name=""/>
                      <p:cNvPicPr/>
                      <p:nvPr/>
                    </p:nvPicPr>
                    <p:blipFill>
                      <a:blip r:embed="rId4"/>
                      <a:stretch>
                        <a:fillRect/>
                      </a:stretch>
                    </p:blipFill>
                    <p:spPr>
                      <a:xfrm>
                        <a:off x="1763688" y="1268760"/>
                        <a:ext cx="4117081" cy="2304256"/>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211807074"/>
              </p:ext>
            </p:extLst>
          </p:nvPr>
        </p:nvGraphicFramePr>
        <p:xfrm>
          <a:off x="4067944" y="3789040"/>
          <a:ext cx="4372273" cy="311439"/>
        </p:xfrm>
        <a:graphic>
          <a:graphicData uri="http://schemas.openxmlformats.org/presentationml/2006/ole">
            <mc:AlternateContent xmlns:mc="http://schemas.openxmlformats.org/markup-compatibility/2006">
              <mc:Choice xmlns:v="urn:schemas-microsoft-com:vml" Requires="v">
                <p:oleObj spid="_x0000_s30993" name="Equation" r:id="rId5" imgW="3390840" imgH="241200" progId="Equation.DSMT4">
                  <p:embed/>
                </p:oleObj>
              </mc:Choice>
              <mc:Fallback>
                <p:oleObj name="Equation" r:id="rId5" imgW="3390840" imgH="241200" progId="Equation.DSMT4">
                  <p:embed/>
                  <p:pic>
                    <p:nvPicPr>
                      <p:cNvPr id="0" name="Object 4"/>
                      <p:cNvPicPr>
                        <a:picLocks noChangeAspect="1" noChangeArrowheads="1"/>
                      </p:cNvPicPr>
                      <p:nvPr/>
                    </p:nvPicPr>
                    <p:blipFill>
                      <a:blip r:embed="rId6"/>
                      <a:srcRect/>
                      <a:stretch>
                        <a:fillRect/>
                      </a:stretch>
                    </p:blipFill>
                    <p:spPr bwMode="auto">
                      <a:xfrm>
                        <a:off x="4067944" y="3789040"/>
                        <a:ext cx="4372273" cy="311439"/>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99970356"/>
              </p:ext>
            </p:extLst>
          </p:nvPr>
        </p:nvGraphicFramePr>
        <p:xfrm>
          <a:off x="1835696" y="4437112"/>
          <a:ext cx="3218106" cy="1800201"/>
        </p:xfrm>
        <a:graphic>
          <a:graphicData uri="http://schemas.openxmlformats.org/presentationml/2006/ole">
            <mc:AlternateContent xmlns:mc="http://schemas.openxmlformats.org/markup-compatibility/2006">
              <mc:Choice xmlns:v="urn:schemas-microsoft-com:vml" Requires="v">
                <p:oleObj spid="_x0000_s30994" name="Equation" r:id="rId7" imgW="2425680" imgH="1358640" progId="Equation.DSMT4">
                  <p:embed/>
                </p:oleObj>
              </mc:Choice>
              <mc:Fallback>
                <p:oleObj name="Equation" r:id="rId7" imgW="2425680" imgH="1358640" progId="Equation.DSMT4">
                  <p:embed/>
                  <p:pic>
                    <p:nvPicPr>
                      <p:cNvPr id="0" name="Object 4"/>
                      <p:cNvPicPr>
                        <a:picLocks noChangeAspect="1" noChangeArrowheads="1"/>
                      </p:cNvPicPr>
                      <p:nvPr/>
                    </p:nvPicPr>
                    <p:blipFill>
                      <a:blip r:embed="rId8"/>
                      <a:srcRect/>
                      <a:stretch>
                        <a:fillRect/>
                      </a:stretch>
                    </p:blipFill>
                    <p:spPr bwMode="auto">
                      <a:xfrm>
                        <a:off x="1835696" y="4437112"/>
                        <a:ext cx="3218106" cy="180020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49911568"/>
              </p:ext>
            </p:extLst>
          </p:nvPr>
        </p:nvGraphicFramePr>
        <p:xfrm>
          <a:off x="4932040" y="883623"/>
          <a:ext cx="216024" cy="293175"/>
        </p:xfrm>
        <a:graphic>
          <a:graphicData uri="http://schemas.openxmlformats.org/presentationml/2006/ole">
            <mc:AlternateContent xmlns:mc="http://schemas.openxmlformats.org/markup-compatibility/2006">
              <mc:Choice xmlns:v="urn:schemas-microsoft-com:vml" Requires="v">
                <p:oleObj spid="_x0000_s30995" name="Equation" r:id="rId9" imgW="177480" imgH="241200" progId="Equation.DSMT4">
                  <p:embed/>
                </p:oleObj>
              </mc:Choice>
              <mc:Fallback>
                <p:oleObj name="Equation" r:id="rId9" imgW="177480" imgH="241200" progId="Equation.DSMT4">
                  <p:embed/>
                  <p:pic>
                    <p:nvPicPr>
                      <p:cNvPr id="0" name=""/>
                      <p:cNvPicPr/>
                      <p:nvPr/>
                    </p:nvPicPr>
                    <p:blipFill>
                      <a:blip r:embed="rId10"/>
                      <a:stretch>
                        <a:fillRect/>
                      </a:stretch>
                    </p:blipFill>
                    <p:spPr>
                      <a:xfrm>
                        <a:off x="4932040" y="883623"/>
                        <a:ext cx="216024" cy="293175"/>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fld id="{029BEAB8-68BB-4429-B87F-176447143671}" type="slidenum">
              <a:rPr lang="ru-RU" smtClean="0"/>
              <a:t>16</a:t>
            </a:fld>
            <a:endParaRPr lang="ru-RU"/>
          </a:p>
        </p:txBody>
      </p:sp>
      <p:sp>
        <p:nvSpPr>
          <p:cNvPr id="9" name="Rectangle 8"/>
          <p:cNvSpPr/>
          <p:nvPr/>
        </p:nvSpPr>
        <p:spPr>
          <a:xfrm>
            <a:off x="5292080" y="620688"/>
            <a:ext cx="3672408" cy="276999"/>
          </a:xfrm>
          <a:prstGeom prst="rect">
            <a:avLst/>
          </a:prstGeom>
        </p:spPr>
        <p:txBody>
          <a:bodyPr wrap="square">
            <a:spAutoFit/>
          </a:bodyPr>
          <a:lstStyle/>
          <a:p>
            <a:r>
              <a:rPr lang="ro-RO" sz="1200" dirty="0" smtClean="0"/>
              <a:t>J.Engels</a:t>
            </a:r>
            <a:r>
              <a:rPr lang="ro-RO" sz="1200" dirty="0"/>
              <a:t>, </a:t>
            </a:r>
            <a:r>
              <a:rPr lang="ro-RO" sz="1200" dirty="0" smtClean="0"/>
              <a:t>F.Karsch</a:t>
            </a:r>
            <a:r>
              <a:rPr lang="ro-RO" sz="1200" dirty="0"/>
              <a:t>, </a:t>
            </a:r>
            <a:r>
              <a:rPr lang="ro-RO" sz="1200" dirty="0" smtClean="0"/>
              <a:t>H.Satz</a:t>
            </a:r>
            <a:r>
              <a:rPr lang="ro-RO" sz="1200" dirty="0"/>
              <a:t>, Nucl. Phys. </a:t>
            </a:r>
            <a:r>
              <a:rPr lang="ro-RO" sz="1200" dirty="0" smtClean="0"/>
              <a:t>B</a:t>
            </a:r>
            <a:r>
              <a:rPr lang="en-US" sz="1200" dirty="0" smtClean="0"/>
              <a:t> 205</a:t>
            </a:r>
            <a:r>
              <a:rPr lang="ro-RO" sz="1200" dirty="0" smtClean="0"/>
              <a:t>, </a:t>
            </a:r>
            <a:r>
              <a:rPr lang="ro-RO" sz="1200" dirty="0"/>
              <a:t>239 (1982</a:t>
            </a:r>
            <a:r>
              <a:rPr lang="ro-RO" sz="1200" dirty="0" smtClean="0"/>
              <a:t>)</a:t>
            </a:r>
            <a:r>
              <a:rPr lang="en-US" sz="1200" dirty="0" smtClean="0"/>
              <a:t> </a:t>
            </a:r>
          </a:p>
        </p:txBody>
      </p:sp>
    </p:spTree>
    <p:extLst>
      <p:ext uri="{BB962C8B-B14F-4D97-AF65-F5344CB8AC3E}">
        <p14:creationId xmlns:p14="http://schemas.microsoft.com/office/powerpoint/2010/main" val="2172573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424936" cy="5976664"/>
          </a:xfrm>
        </p:spPr>
        <p:txBody>
          <a:bodyPr>
            <a:normAutofit/>
          </a:bodyPr>
          <a:lstStyle/>
          <a:p>
            <a:r>
              <a:rPr lang="en-US" sz="1600" dirty="0" smtClean="0">
                <a:solidFill>
                  <a:srgbClr val="0070C0"/>
                </a:solidFill>
                <a:latin typeface="Bodoni MT" panose="02070603080606020203" pitchFamily="18" charset="0"/>
              </a:rPr>
              <a:t>Physical terms on a finite lattice:</a:t>
            </a:r>
          </a:p>
          <a:p>
            <a:pPr marL="0" indent="0">
              <a:buNone/>
            </a:pPr>
            <a:r>
              <a:rPr lang="en-US" sz="1600" dirty="0" smtClean="0">
                <a:solidFill>
                  <a:srgbClr val="0070C0"/>
                </a:solidFill>
                <a:latin typeface="Bodoni MT" panose="02070603080606020203" pitchFamily="18" charset="0"/>
              </a:rPr>
              <a:t> </a:t>
            </a: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Trace anomaly on a finite lattice:</a:t>
            </a: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pPr marL="0" indent="0">
              <a:buNone/>
            </a:pPr>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Physical terms in the continuum limit:  </a:t>
            </a:r>
            <a:endParaRPr lang="ru-RU" sz="1600" dirty="0">
              <a:solidFill>
                <a:srgbClr val="0070C0"/>
              </a:solidFill>
              <a:latin typeface="Bodoni MT" panose="02070603080606020203" pitchFamily="18" charset="0"/>
            </a:endParaRPr>
          </a:p>
        </p:txBody>
      </p:sp>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Physical quantities on a finite lattice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06622877"/>
              </p:ext>
            </p:extLst>
          </p:nvPr>
        </p:nvGraphicFramePr>
        <p:xfrm>
          <a:off x="1043608" y="908720"/>
          <a:ext cx="6984778" cy="2322919"/>
        </p:xfrm>
        <a:graphic>
          <a:graphicData uri="http://schemas.openxmlformats.org/presentationml/2006/ole">
            <mc:AlternateContent xmlns:mc="http://schemas.openxmlformats.org/markup-compatibility/2006">
              <mc:Choice xmlns:v="urn:schemas-microsoft-com:vml" Requires="v">
                <p:oleObj spid="_x0000_s36027" name="Equation" r:id="rId3" imgW="5537160" imgH="1841400" progId="Equation.DSMT4">
                  <p:embed/>
                </p:oleObj>
              </mc:Choice>
              <mc:Fallback>
                <p:oleObj name="Equation" r:id="rId3" imgW="5537160" imgH="1841400" progId="Equation.DSMT4">
                  <p:embed/>
                  <p:pic>
                    <p:nvPicPr>
                      <p:cNvPr id="0" name=""/>
                      <p:cNvPicPr/>
                      <p:nvPr/>
                    </p:nvPicPr>
                    <p:blipFill>
                      <a:blip r:embed="rId4"/>
                      <a:stretch>
                        <a:fillRect/>
                      </a:stretch>
                    </p:blipFill>
                    <p:spPr>
                      <a:xfrm>
                        <a:off x="1043608" y="908720"/>
                        <a:ext cx="6984778" cy="232291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52173311"/>
              </p:ext>
            </p:extLst>
          </p:nvPr>
        </p:nvGraphicFramePr>
        <p:xfrm>
          <a:off x="1619672" y="3789040"/>
          <a:ext cx="5112568" cy="776165"/>
        </p:xfrm>
        <a:graphic>
          <a:graphicData uri="http://schemas.openxmlformats.org/presentationml/2006/ole">
            <mc:AlternateContent xmlns:mc="http://schemas.openxmlformats.org/markup-compatibility/2006">
              <mc:Choice xmlns:v="urn:schemas-microsoft-com:vml" Requires="v">
                <p:oleObj spid="_x0000_s36028" name="Equation" r:id="rId5" imgW="3848040" imgH="583920" progId="Equation.DSMT4">
                  <p:embed/>
                </p:oleObj>
              </mc:Choice>
              <mc:Fallback>
                <p:oleObj name="Equation" r:id="rId5" imgW="3848040" imgH="583920" progId="Equation.DSMT4">
                  <p:embed/>
                  <p:pic>
                    <p:nvPicPr>
                      <p:cNvPr id="0" name=""/>
                      <p:cNvPicPr/>
                      <p:nvPr/>
                    </p:nvPicPr>
                    <p:blipFill>
                      <a:blip r:embed="rId6"/>
                      <a:stretch>
                        <a:fillRect/>
                      </a:stretch>
                    </p:blipFill>
                    <p:spPr>
                      <a:xfrm>
                        <a:off x="1619672" y="3789040"/>
                        <a:ext cx="5112568" cy="77616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48772296"/>
              </p:ext>
            </p:extLst>
          </p:nvPr>
        </p:nvGraphicFramePr>
        <p:xfrm>
          <a:off x="4860032" y="4869160"/>
          <a:ext cx="3902075" cy="652463"/>
        </p:xfrm>
        <a:graphic>
          <a:graphicData uri="http://schemas.openxmlformats.org/presentationml/2006/ole">
            <mc:AlternateContent xmlns:mc="http://schemas.openxmlformats.org/markup-compatibility/2006">
              <mc:Choice xmlns:v="urn:schemas-microsoft-com:vml" Requires="v">
                <p:oleObj spid="_x0000_s36029" name="Equation" r:id="rId7" imgW="2730240" imgH="457200" progId="Equation.DSMT4">
                  <p:embed/>
                </p:oleObj>
              </mc:Choice>
              <mc:Fallback>
                <p:oleObj name="Equation" r:id="rId7" imgW="2730240" imgH="457200" progId="Equation.DSMT4">
                  <p:embed/>
                  <p:pic>
                    <p:nvPicPr>
                      <p:cNvPr id="0" name="Object 4"/>
                      <p:cNvPicPr>
                        <a:picLocks noChangeAspect="1" noChangeArrowheads="1"/>
                      </p:cNvPicPr>
                      <p:nvPr/>
                    </p:nvPicPr>
                    <p:blipFill>
                      <a:blip r:embed="rId8"/>
                      <a:srcRect/>
                      <a:stretch>
                        <a:fillRect/>
                      </a:stretch>
                    </p:blipFill>
                    <p:spPr bwMode="auto">
                      <a:xfrm>
                        <a:off x="4860032" y="4869160"/>
                        <a:ext cx="3902075" cy="652463"/>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20464968"/>
              </p:ext>
            </p:extLst>
          </p:nvPr>
        </p:nvGraphicFramePr>
        <p:xfrm>
          <a:off x="1619672" y="5157192"/>
          <a:ext cx="2929108" cy="1152128"/>
        </p:xfrm>
        <a:graphic>
          <a:graphicData uri="http://schemas.openxmlformats.org/presentationml/2006/ole">
            <mc:AlternateContent xmlns:mc="http://schemas.openxmlformats.org/markup-compatibility/2006">
              <mc:Choice xmlns:v="urn:schemas-microsoft-com:vml" Requires="v">
                <p:oleObj spid="_x0000_s36030" name="Equation" r:id="rId9" imgW="1904760" imgH="749160" progId="Equation.DSMT4">
                  <p:embed/>
                </p:oleObj>
              </mc:Choice>
              <mc:Fallback>
                <p:oleObj name="Equation" r:id="rId9" imgW="1904760" imgH="749160" progId="Equation.DSMT4">
                  <p:embed/>
                  <p:pic>
                    <p:nvPicPr>
                      <p:cNvPr id="0" name="Object 5"/>
                      <p:cNvPicPr>
                        <a:picLocks noChangeAspect="1" noChangeArrowheads="1"/>
                      </p:cNvPicPr>
                      <p:nvPr/>
                    </p:nvPicPr>
                    <p:blipFill>
                      <a:blip r:embed="rId10"/>
                      <a:srcRect/>
                      <a:stretch>
                        <a:fillRect/>
                      </a:stretch>
                    </p:blipFill>
                    <p:spPr bwMode="auto">
                      <a:xfrm>
                        <a:off x="1619672" y="5157192"/>
                        <a:ext cx="2929108" cy="1152128"/>
                      </a:xfrm>
                      <a:prstGeom prst="rect">
                        <a:avLst/>
                      </a:prstGeom>
                      <a:noFill/>
                      <a:ln>
                        <a:noFill/>
                      </a:ln>
                      <a:extLst/>
                    </p:spPr>
                  </p:pic>
                </p:oleObj>
              </mc:Fallback>
            </mc:AlternateContent>
          </a:graphicData>
        </a:graphic>
      </p:graphicFrame>
      <p:sp>
        <p:nvSpPr>
          <p:cNvPr id="5" name="Slide Number Placeholder 4"/>
          <p:cNvSpPr>
            <a:spLocks noGrp="1"/>
          </p:cNvSpPr>
          <p:nvPr>
            <p:ph type="sldNum" sz="quarter" idx="12"/>
          </p:nvPr>
        </p:nvSpPr>
        <p:spPr/>
        <p:txBody>
          <a:bodyPr/>
          <a:lstStyle/>
          <a:p>
            <a:fld id="{029BEAB8-68BB-4429-B87F-176447143671}" type="slidenum">
              <a:rPr lang="ru-RU" smtClean="0"/>
              <a:t>17</a:t>
            </a:fld>
            <a:endParaRPr lang="ru-RU"/>
          </a:p>
        </p:txBody>
      </p:sp>
      <p:sp>
        <p:nvSpPr>
          <p:cNvPr id="9" name="Rectangle 8"/>
          <p:cNvSpPr/>
          <p:nvPr/>
        </p:nvSpPr>
        <p:spPr>
          <a:xfrm>
            <a:off x="5004048" y="620688"/>
            <a:ext cx="3672408" cy="276999"/>
          </a:xfrm>
          <a:prstGeom prst="rect">
            <a:avLst/>
          </a:prstGeom>
        </p:spPr>
        <p:txBody>
          <a:bodyPr wrap="square">
            <a:spAutoFit/>
          </a:bodyPr>
          <a:lstStyle/>
          <a:p>
            <a:r>
              <a:rPr lang="ro-RO" sz="1200" dirty="0" smtClean="0"/>
              <a:t>J.Engels</a:t>
            </a:r>
            <a:r>
              <a:rPr lang="ro-RO" sz="1200" dirty="0"/>
              <a:t>, </a:t>
            </a:r>
            <a:r>
              <a:rPr lang="ro-RO" sz="1200" dirty="0" smtClean="0"/>
              <a:t>F.Karsch</a:t>
            </a:r>
            <a:r>
              <a:rPr lang="ro-RO" sz="1200" dirty="0"/>
              <a:t>, </a:t>
            </a:r>
            <a:r>
              <a:rPr lang="ro-RO" sz="1200" dirty="0" smtClean="0"/>
              <a:t>H.Satz</a:t>
            </a:r>
            <a:r>
              <a:rPr lang="ro-RO" sz="1200" dirty="0"/>
              <a:t>, Nucl. Phys. </a:t>
            </a:r>
            <a:r>
              <a:rPr lang="ro-RO" sz="1200" dirty="0" smtClean="0"/>
              <a:t>B</a:t>
            </a:r>
            <a:r>
              <a:rPr lang="en-US" sz="1200" dirty="0" smtClean="0"/>
              <a:t> 205</a:t>
            </a:r>
            <a:r>
              <a:rPr lang="ro-RO" sz="1200" dirty="0" smtClean="0"/>
              <a:t>, </a:t>
            </a:r>
            <a:r>
              <a:rPr lang="ro-RO" sz="1200" dirty="0"/>
              <a:t>239 (1982</a:t>
            </a:r>
            <a:r>
              <a:rPr lang="ro-RO" sz="1200" dirty="0" smtClean="0"/>
              <a:t>)</a:t>
            </a:r>
            <a:r>
              <a:rPr lang="en-US" sz="1200" dirty="0" smtClean="0"/>
              <a:t> </a:t>
            </a:r>
          </a:p>
        </p:txBody>
      </p:sp>
      <p:sp>
        <p:nvSpPr>
          <p:cNvPr id="10" name="Rectangle 9"/>
          <p:cNvSpPr/>
          <p:nvPr/>
        </p:nvSpPr>
        <p:spPr>
          <a:xfrm>
            <a:off x="4644008" y="3356992"/>
            <a:ext cx="2413353" cy="276999"/>
          </a:xfrm>
          <a:prstGeom prst="rect">
            <a:avLst/>
          </a:prstGeom>
        </p:spPr>
        <p:txBody>
          <a:bodyPr wrap="none">
            <a:spAutoFit/>
          </a:bodyPr>
          <a:lstStyle/>
          <a:p>
            <a:r>
              <a:rPr lang="en-US" sz="1200" dirty="0"/>
              <a:t>A.S.P., </a:t>
            </a:r>
            <a:r>
              <a:rPr lang="ro-RO" sz="1200" dirty="0"/>
              <a:t>arXiv:1505.05838v3 [hep-ph]</a:t>
            </a:r>
            <a:endParaRPr lang="ru-RU" sz="1200" dirty="0"/>
          </a:p>
        </p:txBody>
      </p:sp>
    </p:spTree>
    <p:extLst>
      <p:ext uri="{BB962C8B-B14F-4D97-AF65-F5344CB8AC3E}">
        <p14:creationId xmlns:p14="http://schemas.microsoft.com/office/powerpoint/2010/main" val="2759023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Physical energy density on a finite lattice  </a:t>
            </a:r>
            <a:endParaRPr lang="ru-RU" sz="3200" b="1" dirty="0">
              <a:solidFill>
                <a:schemeClr val="bg1"/>
              </a:solidFill>
              <a:latin typeface="Bell MT" panose="02020503060305020303" pitchFamily="18" charset="0"/>
              <a:cs typeface="JasmineUPC" panose="02020603050405020304" pitchFamily="18" charset="-34"/>
            </a:endParaRPr>
          </a:p>
        </p:txBody>
      </p:sp>
      <p:sp>
        <p:nvSpPr>
          <p:cNvPr id="5" name="TextBox 4"/>
          <p:cNvSpPr txBox="1"/>
          <p:nvPr/>
        </p:nvSpPr>
        <p:spPr>
          <a:xfrm>
            <a:off x="1259632" y="1139797"/>
            <a:ext cx="937693" cy="338554"/>
          </a:xfrm>
          <a:prstGeom prst="rect">
            <a:avLst/>
          </a:prstGeom>
          <a:noFill/>
        </p:spPr>
        <p:txBody>
          <a:bodyPr wrap="none" rtlCol="0">
            <a:spAutoFit/>
          </a:bodyPr>
          <a:lstStyle/>
          <a:p>
            <a:r>
              <a:rPr lang="en-US" sz="1600" dirty="0" smtClean="0">
                <a:latin typeface="Bodoni MT" panose="02070603080606020203" pitchFamily="18" charset="0"/>
              </a:rPr>
              <a:t>-limit at </a:t>
            </a:r>
            <a:endParaRPr lang="ru-RU" sz="1600" dirty="0">
              <a:latin typeface="Bodoni MT" panose="02070603080606020203" pitchFamily="18" charset="0"/>
            </a:endParaRPr>
          </a:p>
        </p:txBody>
      </p:sp>
      <p:sp>
        <p:nvSpPr>
          <p:cNvPr id="6" name="TextBox 5"/>
          <p:cNvSpPr txBox="1"/>
          <p:nvPr/>
        </p:nvSpPr>
        <p:spPr>
          <a:xfrm>
            <a:off x="5508104" y="1137117"/>
            <a:ext cx="937693" cy="338554"/>
          </a:xfrm>
          <a:prstGeom prst="rect">
            <a:avLst/>
          </a:prstGeom>
          <a:noFill/>
        </p:spPr>
        <p:txBody>
          <a:bodyPr wrap="none" rtlCol="0">
            <a:spAutoFit/>
          </a:bodyPr>
          <a:lstStyle/>
          <a:p>
            <a:r>
              <a:rPr lang="en-US" sz="1600" dirty="0" smtClean="0">
                <a:latin typeface="Bodoni MT" panose="02070603080606020203" pitchFamily="18" charset="0"/>
              </a:rPr>
              <a:t>-limit at </a:t>
            </a:r>
            <a:endParaRPr lang="ru-RU" sz="1600" dirty="0">
              <a:latin typeface="Bodoni MT" panose="02070603080606020203"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75430275"/>
              </p:ext>
            </p:extLst>
          </p:nvPr>
        </p:nvGraphicFramePr>
        <p:xfrm>
          <a:off x="1043608" y="1176799"/>
          <a:ext cx="301625" cy="319088"/>
        </p:xfrm>
        <a:graphic>
          <a:graphicData uri="http://schemas.openxmlformats.org/presentationml/2006/ole">
            <mc:AlternateContent xmlns:mc="http://schemas.openxmlformats.org/markup-compatibility/2006">
              <mc:Choice xmlns:v="urn:schemas-microsoft-com:vml" Requires="v">
                <p:oleObj spid="_x0000_s37335" name="Equation" r:id="rId3" imgW="228600" imgH="241300" progId="Equation.DSMT4">
                  <p:embed/>
                </p:oleObj>
              </mc:Choice>
              <mc:Fallback>
                <p:oleObj name="Equation" r:id="rId3" imgW="228600" imgH="2413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176799"/>
                        <a:ext cx="3016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72595090"/>
              </p:ext>
            </p:extLst>
          </p:nvPr>
        </p:nvGraphicFramePr>
        <p:xfrm>
          <a:off x="2051720" y="1156584"/>
          <a:ext cx="1008063" cy="319087"/>
        </p:xfrm>
        <a:graphic>
          <a:graphicData uri="http://schemas.openxmlformats.org/presentationml/2006/ole">
            <mc:AlternateContent xmlns:mc="http://schemas.openxmlformats.org/markup-compatibility/2006">
              <mc:Choice xmlns:v="urn:schemas-microsoft-com:vml" Requires="v">
                <p:oleObj spid="_x0000_s37336" name="Equation" r:id="rId5" imgW="723600" imgH="228600" progId="Equation.DSMT4">
                  <p:embed/>
                </p:oleObj>
              </mc:Choice>
              <mc:Fallback>
                <p:oleObj name="Equation" r:id="rId5" imgW="72360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1156584"/>
                        <a:ext cx="1008063"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51775017"/>
              </p:ext>
            </p:extLst>
          </p:nvPr>
        </p:nvGraphicFramePr>
        <p:xfrm>
          <a:off x="5196110" y="1157255"/>
          <a:ext cx="322263" cy="322262"/>
        </p:xfrm>
        <a:graphic>
          <a:graphicData uri="http://schemas.openxmlformats.org/presentationml/2006/ole">
            <mc:AlternateContent xmlns:mc="http://schemas.openxmlformats.org/markup-compatibility/2006">
              <mc:Choice xmlns:v="urn:schemas-microsoft-com:vml" Requires="v">
                <p:oleObj spid="_x0000_s37337" name="Equation" r:id="rId7" imgW="228600" imgH="228600" progId="Equation.DSMT4">
                  <p:embed/>
                </p:oleObj>
              </mc:Choice>
              <mc:Fallback>
                <p:oleObj name="Equation" r:id="rId7" imgW="228600" imgH="228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110" y="1157255"/>
                        <a:ext cx="3222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87404771"/>
              </p:ext>
            </p:extLst>
          </p:nvPr>
        </p:nvGraphicFramePr>
        <p:xfrm>
          <a:off x="6372200" y="1141801"/>
          <a:ext cx="1008063" cy="336550"/>
        </p:xfrm>
        <a:graphic>
          <a:graphicData uri="http://schemas.openxmlformats.org/presentationml/2006/ole">
            <mc:AlternateContent xmlns:mc="http://schemas.openxmlformats.org/markup-compatibility/2006">
              <mc:Choice xmlns:v="urn:schemas-microsoft-com:vml" Requires="v">
                <p:oleObj spid="_x0000_s37338" name="Equation" r:id="rId9" imgW="723600" imgH="241200" progId="Equation.DSMT4">
                  <p:embed/>
                </p:oleObj>
              </mc:Choice>
              <mc:Fallback>
                <p:oleObj name="Equation" r:id="rId9" imgW="723600" imgH="2412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00" y="1141801"/>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7611861"/>
              </p:ext>
            </p:extLst>
          </p:nvPr>
        </p:nvGraphicFramePr>
        <p:xfrm>
          <a:off x="2197325" y="692696"/>
          <a:ext cx="3762375" cy="322262"/>
        </p:xfrm>
        <a:graphic>
          <a:graphicData uri="http://schemas.openxmlformats.org/presentationml/2006/ole">
            <mc:AlternateContent xmlns:mc="http://schemas.openxmlformats.org/markup-compatibility/2006">
              <mc:Choice xmlns:v="urn:schemas-microsoft-com:vml" Requires="v">
                <p:oleObj spid="_x0000_s37339" name="Equation" r:id="rId11" imgW="2654280" imgH="228600" progId="Equation.DSMT4">
                  <p:embed/>
                </p:oleObj>
              </mc:Choice>
              <mc:Fallback>
                <p:oleObj name="Equation" r:id="rId11" imgW="2654280" imgH="228600" progId="Equation.DSMT4">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7325" y="692696"/>
                        <a:ext cx="3762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2237449"/>
              </p:ext>
            </p:extLst>
          </p:nvPr>
        </p:nvGraphicFramePr>
        <p:xfrm>
          <a:off x="2555776" y="2636912"/>
          <a:ext cx="585787" cy="250825"/>
        </p:xfrm>
        <a:graphic>
          <a:graphicData uri="http://schemas.openxmlformats.org/presentationml/2006/ole">
            <mc:AlternateContent xmlns:mc="http://schemas.openxmlformats.org/markup-compatibility/2006">
              <mc:Choice xmlns:v="urn:schemas-microsoft-com:vml" Requires="v">
                <p:oleObj spid="_x0000_s37340" name="Equation" r:id="rId13" imgW="533160" imgH="228600" progId="Equation.DSMT4">
                  <p:embed/>
                </p:oleObj>
              </mc:Choice>
              <mc:Fallback>
                <p:oleObj name="Equation" r:id="rId13" imgW="533160" imgH="2286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776" y="2636912"/>
                        <a:ext cx="5857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6284397"/>
              </p:ext>
            </p:extLst>
          </p:nvPr>
        </p:nvGraphicFramePr>
        <p:xfrm>
          <a:off x="2549525" y="3068638"/>
          <a:ext cx="600075" cy="250825"/>
        </p:xfrm>
        <a:graphic>
          <a:graphicData uri="http://schemas.openxmlformats.org/presentationml/2006/ole">
            <mc:AlternateContent xmlns:mc="http://schemas.openxmlformats.org/markup-compatibility/2006">
              <mc:Choice xmlns:v="urn:schemas-microsoft-com:vml" Requires="v">
                <p:oleObj spid="_x0000_s37341" name="Equation" r:id="rId15" imgW="545760" imgH="228600" progId="Equation.DSMT4">
                  <p:embed/>
                </p:oleObj>
              </mc:Choice>
              <mc:Fallback>
                <p:oleObj name="Equation" r:id="rId15" imgW="545760" imgH="228600" progId="Equation.DSMT4">
                  <p:embed/>
                  <p:pic>
                    <p:nvPicPr>
                      <p:cNvPr id="0" name="Object 11"/>
                      <p:cNvPicPr>
                        <a:picLocks noChangeAspect="1" noChangeArrowheads="1"/>
                      </p:cNvPicPr>
                      <p:nvPr/>
                    </p:nvPicPr>
                    <p:blipFill>
                      <a:blip r:embed="rId16"/>
                      <a:srcRect/>
                      <a:stretch>
                        <a:fillRect/>
                      </a:stretch>
                    </p:blipFill>
                    <p:spPr bwMode="auto">
                      <a:xfrm>
                        <a:off x="2549525" y="3068638"/>
                        <a:ext cx="60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589953"/>
              </p:ext>
            </p:extLst>
          </p:nvPr>
        </p:nvGraphicFramePr>
        <p:xfrm>
          <a:off x="7662863" y="692150"/>
          <a:ext cx="944562" cy="320675"/>
        </p:xfrm>
        <a:graphic>
          <a:graphicData uri="http://schemas.openxmlformats.org/presentationml/2006/ole">
            <mc:AlternateContent xmlns:mc="http://schemas.openxmlformats.org/markup-compatibility/2006">
              <mc:Choice xmlns:v="urn:schemas-microsoft-com:vml" Requires="v">
                <p:oleObj spid="_x0000_s37342" name="Equation" r:id="rId17" imgW="711000" imgH="241200" progId="Equation.DSMT4">
                  <p:embed/>
                </p:oleObj>
              </mc:Choice>
              <mc:Fallback>
                <p:oleObj name="Equation" r:id="rId17" imgW="711000" imgH="241200" progId="Equation.DSMT4">
                  <p:embed/>
                  <p:pic>
                    <p:nvPicPr>
                      <p:cNvPr id="0" name="Object 10"/>
                      <p:cNvPicPr>
                        <a:picLocks noChangeAspect="1" noChangeArrowheads="1"/>
                      </p:cNvPicPr>
                      <p:nvPr/>
                    </p:nvPicPr>
                    <p:blipFill>
                      <a:blip r:embed="rId18"/>
                      <a:srcRect/>
                      <a:stretch>
                        <a:fillRect/>
                      </a:stretch>
                    </p:blipFill>
                    <p:spPr bwMode="auto">
                      <a:xfrm>
                        <a:off x="7662863" y="692150"/>
                        <a:ext cx="944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25750365"/>
              </p:ext>
            </p:extLst>
          </p:nvPr>
        </p:nvGraphicFramePr>
        <p:xfrm>
          <a:off x="7668344" y="1036986"/>
          <a:ext cx="944562" cy="320675"/>
        </p:xfrm>
        <a:graphic>
          <a:graphicData uri="http://schemas.openxmlformats.org/presentationml/2006/ole">
            <mc:AlternateContent xmlns:mc="http://schemas.openxmlformats.org/markup-compatibility/2006">
              <mc:Choice xmlns:v="urn:schemas-microsoft-com:vml" Requires="v">
                <p:oleObj spid="_x0000_s37343" name="Equation" r:id="rId19" imgW="711000" imgH="241200" progId="Equation.DSMT4">
                  <p:embed/>
                </p:oleObj>
              </mc:Choice>
              <mc:Fallback>
                <p:oleObj name="Equation" r:id="rId19" imgW="711000" imgH="241200" progId="Equation.DSMT4">
                  <p:embed/>
                  <p:pic>
                    <p:nvPicPr>
                      <p:cNvPr id="0" name="Object 13"/>
                      <p:cNvPicPr>
                        <a:picLocks noChangeAspect="1" noChangeArrowheads="1"/>
                      </p:cNvPicPr>
                      <p:nvPr/>
                    </p:nvPicPr>
                    <p:blipFill>
                      <a:blip r:embed="rId20"/>
                      <a:srcRect/>
                      <a:stretch>
                        <a:fillRect/>
                      </a:stretch>
                    </p:blipFill>
                    <p:spPr bwMode="auto">
                      <a:xfrm>
                        <a:off x="7668344" y="1036986"/>
                        <a:ext cx="944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47676037"/>
              </p:ext>
            </p:extLst>
          </p:nvPr>
        </p:nvGraphicFramePr>
        <p:xfrm>
          <a:off x="6445797" y="2060848"/>
          <a:ext cx="571500" cy="257175"/>
        </p:xfrm>
        <a:graphic>
          <a:graphicData uri="http://schemas.openxmlformats.org/presentationml/2006/ole">
            <mc:AlternateContent xmlns:mc="http://schemas.openxmlformats.org/markup-compatibility/2006">
              <mc:Choice xmlns:v="urn:schemas-microsoft-com:vml" Requires="v">
                <p:oleObj spid="_x0000_s37344" name="Equation" r:id="rId21" imgW="533160" imgH="241200" progId="Equation.DSMT4">
                  <p:embed/>
                </p:oleObj>
              </mc:Choice>
              <mc:Fallback>
                <p:oleObj name="Equation" r:id="rId21" imgW="533160" imgH="241200" progId="Equation.DSMT4">
                  <p:embed/>
                  <p:pic>
                    <p:nvPicPr>
                      <p:cNvPr id="0" name="Object 14"/>
                      <p:cNvPicPr>
                        <a:picLocks noChangeAspect="1" noChangeArrowheads="1"/>
                      </p:cNvPicPr>
                      <p:nvPr/>
                    </p:nvPicPr>
                    <p:blipFill>
                      <a:blip r:embed="rId22"/>
                      <a:srcRect/>
                      <a:stretch>
                        <a:fillRect/>
                      </a:stretch>
                    </p:blipFill>
                    <p:spPr bwMode="auto">
                      <a:xfrm>
                        <a:off x="6445797" y="2060848"/>
                        <a:ext cx="571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5446147"/>
              </p:ext>
            </p:extLst>
          </p:nvPr>
        </p:nvGraphicFramePr>
        <p:xfrm>
          <a:off x="7236296" y="2564904"/>
          <a:ext cx="584200" cy="257175"/>
        </p:xfrm>
        <a:graphic>
          <a:graphicData uri="http://schemas.openxmlformats.org/presentationml/2006/ole">
            <mc:AlternateContent xmlns:mc="http://schemas.openxmlformats.org/markup-compatibility/2006">
              <mc:Choice xmlns:v="urn:schemas-microsoft-com:vml" Requires="v">
                <p:oleObj spid="_x0000_s37345" name="Equation" r:id="rId23" imgW="545760" imgH="241200" progId="Equation.DSMT4">
                  <p:embed/>
                </p:oleObj>
              </mc:Choice>
              <mc:Fallback>
                <p:oleObj name="Equation" r:id="rId23" imgW="545760" imgH="241200" progId="Equation.DSMT4">
                  <p:embed/>
                  <p:pic>
                    <p:nvPicPr>
                      <p:cNvPr id="0" name="Object 15"/>
                      <p:cNvPicPr>
                        <a:picLocks noChangeAspect="1" noChangeArrowheads="1"/>
                      </p:cNvPicPr>
                      <p:nvPr/>
                    </p:nvPicPr>
                    <p:blipFill>
                      <a:blip r:embed="rId24"/>
                      <a:srcRect/>
                      <a:stretch>
                        <a:fillRect/>
                      </a:stretch>
                    </p:blipFill>
                    <p:spPr bwMode="auto">
                      <a:xfrm>
                        <a:off x="7236296" y="2564904"/>
                        <a:ext cx="5842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Slide Number Placeholder 9"/>
          <p:cNvSpPr>
            <a:spLocks noGrp="1"/>
          </p:cNvSpPr>
          <p:nvPr>
            <p:ph type="sldNum" sz="quarter" idx="12"/>
          </p:nvPr>
        </p:nvSpPr>
        <p:spPr/>
        <p:txBody>
          <a:bodyPr/>
          <a:lstStyle/>
          <a:p>
            <a:fld id="{029BEAB8-68BB-4429-B87F-176447143671}" type="slidenum">
              <a:rPr lang="ru-RU" smtClean="0"/>
              <a:t>18</a:t>
            </a:fld>
            <a:endParaRPr lang="ru-RU"/>
          </a:p>
        </p:txBody>
      </p:sp>
      <p:grpSp>
        <p:nvGrpSpPr>
          <p:cNvPr id="18" name="Group 414"/>
          <p:cNvGrpSpPr>
            <a:grpSpLocks noChangeAspect="1"/>
          </p:cNvGrpSpPr>
          <p:nvPr/>
        </p:nvGrpSpPr>
        <p:grpSpPr bwMode="auto">
          <a:xfrm>
            <a:off x="250825" y="1477963"/>
            <a:ext cx="8497888" cy="5191125"/>
            <a:chOff x="158" y="931"/>
            <a:chExt cx="5353" cy="3270"/>
          </a:xfrm>
        </p:grpSpPr>
        <p:sp>
          <p:nvSpPr>
            <p:cNvPr id="19" name="AutoShape 413"/>
            <p:cNvSpPr>
              <a:spLocks noChangeAspect="1" noChangeArrowheads="1" noTextEdit="1"/>
            </p:cNvSpPr>
            <p:nvPr/>
          </p:nvSpPr>
          <p:spPr bwMode="auto">
            <a:xfrm>
              <a:off x="158" y="931"/>
              <a:ext cx="5353" cy="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7279" name="Picture 415"/>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8" y="931"/>
              <a:ext cx="5332" cy="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4247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20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Approximation of the continuum limit for the scalar field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80838431"/>
              </p:ext>
            </p:extLst>
          </p:nvPr>
        </p:nvGraphicFramePr>
        <p:xfrm>
          <a:off x="2844800" y="692150"/>
          <a:ext cx="2466975" cy="322263"/>
        </p:xfrm>
        <a:graphic>
          <a:graphicData uri="http://schemas.openxmlformats.org/presentationml/2006/ole">
            <mc:AlternateContent xmlns:mc="http://schemas.openxmlformats.org/markup-compatibility/2006">
              <mc:Choice xmlns:v="urn:schemas-microsoft-com:vml" Requires="v">
                <p:oleObj spid="_x0000_s38102" name="Equation" r:id="rId3" imgW="1739880" imgH="228600" progId="Equation.DSMT4">
                  <p:embed/>
                </p:oleObj>
              </mc:Choice>
              <mc:Fallback>
                <p:oleObj name="Equation" r:id="rId3" imgW="1739880" imgH="228600" progId="Equation.DSMT4">
                  <p:embed/>
                  <p:pic>
                    <p:nvPicPr>
                      <p:cNvPr id="0" name="Object 10"/>
                      <p:cNvPicPr>
                        <a:picLocks noChangeAspect="1" noChangeArrowheads="1"/>
                      </p:cNvPicPr>
                      <p:nvPr/>
                    </p:nvPicPr>
                    <p:blipFill>
                      <a:blip r:embed="rId4"/>
                      <a:srcRect/>
                      <a:stretch>
                        <a:fillRect/>
                      </a:stretch>
                    </p:blipFill>
                    <p:spPr bwMode="auto">
                      <a:xfrm>
                        <a:off x="2844800" y="692150"/>
                        <a:ext cx="2466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93581016"/>
              </p:ext>
            </p:extLst>
          </p:nvPr>
        </p:nvGraphicFramePr>
        <p:xfrm>
          <a:off x="741215" y="1251060"/>
          <a:ext cx="322262" cy="322262"/>
        </p:xfrm>
        <a:graphic>
          <a:graphicData uri="http://schemas.openxmlformats.org/presentationml/2006/ole">
            <mc:AlternateContent xmlns:mc="http://schemas.openxmlformats.org/markup-compatibility/2006">
              <mc:Choice xmlns:v="urn:schemas-microsoft-com:vml" Requires="v">
                <p:oleObj spid="_x0000_s38103" name="Equation" r:id="rId5" imgW="228600" imgH="228600" progId="Equation.DSMT4">
                  <p:embed/>
                </p:oleObj>
              </mc:Choice>
              <mc:Fallback>
                <p:oleObj name="Equation" r:id="rId5" imgW="228600" imgH="2286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215" y="1251060"/>
                        <a:ext cx="3222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043608" y="1212404"/>
            <a:ext cx="2639762" cy="338554"/>
          </a:xfrm>
          <a:prstGeom prst="rect">
            <a:avLst/>
          </a:prstGeom>
          <a:noFill/>
        </p:spPr>
        <p:txBody>
          <a:bodyPr wrap="none" rtlCol="0">
            <a:spAutoFit/>
          </a:bodyPr>
          <a:lstStyle/>
          <a:p>
            <a:r>
              <a:rPr lang="en-US" sz="1600" dirty="0">
                <a:latin typeface="Bodoni MT" panose="02070603080606020203" pitchFamily="18" charset="0"/>
              </a:rPr>
              <a:t>i</a:t>
            </a:r>
            <a:r>
              <a:rPr lang="en-US" sz="1600" dirty="0" smtClean="0">
                <a:latin typeface="Bodoni MT" panose="02070603080606020203" pitchFamily="18" charset="0"/>
              </a:rPr>
              <a:t>s found from the condition  </a:t>
            </a:r>
            <a:endParaRPr lang="ru-RU" sz="1600" dirty="0">
              <a:latin typeface="Bodoni MT" panose="02070603080606020203"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49212228"/>
              </p:ext>
            </p:extLst>
          </p:nvPr>
        </p:nvGraphicFramePr>
        <p:xfrm>
          <a:off x="3491880" y="1230283"/>
          <a:ext cx="2497138" cy="320675"/>
        </p:xfrm>
        <a:graphic>
          <a:graphicData uri="http://schemas.openxmlformats.org/presentationml/2006/ole">
            <mc:AlternateContent xmlns:mc="http://schemas.openxmlformats.org/markup-compatibility/2006">
              <mc:Choice xmlns:v="urn:schemas-microsoft-com:vml" Requires="v">
                <p:oleObj spid="_x0000_s38104" name="Equation" r:id="rId7" imgW="1879560" imgH="241200" progId="Equation.DSMT4">
                  <p:embed/>
                </p:oleObj>
              </mc:Choice>
              <mc:Fallback>
                <p:oleObj name="Equation" r:id="rId7" imgW="1879560" imgH="241200" progId="Equation.DSMT4">
                  <p:embed/>
                  <p:pic>
                    <p:nvPicPr>
                      <p:cNvPr id="0" name="Object 13"/>
                      <p:cNvPicPr>
                        <a:picLocks noChangeAspect="1" noChangeArrowheads="1"/>
                      </p:cNvPicPr>
                      <p:nvPr/>
                    </p:nvPicPr>
                    <p:blipFill>
                      <a:blip r:embed="rId8"/>
                      <a:srcRect/>
                      <a:stretch>
                        <a:fillRect/>
                      </a:stretch>
                    </p:blipFill>
                    <p:spPr bwMode="auto">
                      <a:xfrm>
                        <a:off x="3491880" y="1230283"/>
                        <a:ext cx="24971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7247319"/>
              </p:ext>
            </p:extLst>
          </p:nvPr>
        </p:nvGraphicFramePr>
        <p:xfrm>
          <a:off x="741983" y="1599139"/>
          <a:ext cx="301625" cy="319087"/>
        </p:xfrm>
        <a:graphic>
          <a:graphicData uri="http://schemas.openxmlformats.org/presentationml/2006/ole">
            <mc:AlternateContent xmlns:mc="http://schemas.openxmlformats.org/markup-compatibility/2006">
              <mc:Choice xmlns:v="urn:schemas-microsoft-com:vml" Requires="v">
                <p:oleObj spid="_x0000_s38105" name="Equation" r:id="rId9" imgW="228600" imgH="241300" progId="Equation.DSMT4">
                  <p:embed/>
                </p:oleObj>
              </mc:Choice>
              <mc:Fallback>
                <p:oleObj name="Equation" r:id="rId9" imgW="228600" imgH="2413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983" y="1599139"/>
                        <a:ext cx="3016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043608" y="1561090"/>
            <a:ext cx="2639762" cy="338554"/>
          </a:xfrm>
          <a:prstGeom prst="rect">
            <a:avLst/>
          </a:prstGeom>
          <a:noFill/>
        </p:spPr>
        <p:txBody>
          <a:bodyPr wrap="none" rtlCol="0">
            <a:spAutoFit/>
          </a:bodyPr>
          <a:lstStyle/>
          <a:p>
            <a:r>
              <a:rPr lang="en-US" sz="1600" dirty="0">
                <a:latin typeface="Bodoni MT" panose="02070603080606020203" pitchFamily="18" charset="0"/>
              </a:rPr>
              <a:t>i</a:t>
            </a:r>
            <a:r>
              <a:rPr lang="en-US" sz="1600" dirty="0" smtClean="0">
                <a:latin typeface="Bodoni MT" panose="02070603080606020203" pitchFamily="18" charset="0"/>
              </a:rPr>
              <a:t>s found from the condition  </a:t>
            </a:r>
            <a:endParaRPr lang="ru-RU" sz="1600" dirty="0">
              <a:latin typeface="Bodoni MT" panose="02070603080606020203"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52102204"/>
              </p:ext>
            </p:extLst>
          </p:nvPr>
        </p:nvGraphicFramePr>
        <p:xfrm>
          <a:off x="3491880" y="1578969"/>
          <a:ext cx="1265237" cy="320675"/>
        </p:xfrm>
        <a:graphic>
          <a:graphicData uri="http://schemas.openxmlformats.org/presentationml/2006/ole">
            <mc:AlternateContent xmlns:mc="http://schemas.openxmlformats.org/markup-compatibility/2006">
              <mc:Choice xmlns:v="urn:schemas-microsoft-com:vml" Requires="v">
                <p:oleObj spid="_x0000_s38106" name="Equation" r:id="rId11" imgW="952200" imgH="241200" progId="Equation.DSMT4">
                  <p:embed/>
                </p:oleObj>
              </mc:Choice>
              <mc:Fallback>
                <p:oleObj name="Equation" r:id="rId11" imgW="952200" imgH="241200" progId="Equation.DSMT4">
                  <p:embed/>
                  <p:pic>
                    <p:nvPicPr>
                      <p:cNvPr id="0" name="Object 7"/>
                      <p:cNvPicPr>
                        <a:picLocks noChangeAspect="1" noChangeArrowheads="1"/>
                      </p:cNvPicPr>
                      <p:nvPr/>
                    </p:nvPicPr>
                    <p:blipFill>
                      <a:blip r:embed="rId12"/>
                      <a:srcRect/>
                      <a:stretch>
                        <a:fillRect/>
                      </a:stretch>
                    </p:blipFill>
                    <p:spPr bwMode="auto">
                      <a:xfrm>
                        <a:off x="3491880" y="1578969"/>
                        <a:ext cx="12652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979712" y="2226350"/>
            <a:ext cx="1406732" cy="369332"/>
          </a:xfrm>
          <a:prstGeom prst="rect">
            <a:avLst/>
          </a:prstGeom>
          <a:noFill/>
        </p:spPr>
        <p:txBody>
          <a:bodyPr wrap="none" rtlCol="0">
            <a:spAutoFit/>
          </a:bodyPr>
          <a:lstStyle/>
          <a:p>
            <a:r>
              <a:rPr lang="en-US" dirty="0" smtClean="0">
                <a:latin typeface="Bodoni MT" panose="02070603080606020203" pitchFamily="18" charset="0"/>
              </a:rPr>
              <a:t>Lattice Sizes</a:t>
            </a:r>
            <a:endParaRPr lang="ru-RU" dirty="0">
              <a:latin typeface="Bodoni MT" panose="02070603080606020203" pitchFamily="18" charset="0"/>
            </a:endParaRPr>
          </a:p>
        </p:txBody>
      </p:sp>
      <p:sp>
        <p:nvSpPr>
          <p:cNvPr id="13" name="TextBox 12"/>
          <p:cNvSpPr txBox="1"/>
          <p:nvPr/>
        </p:nvSpPr>
        <p:spPr>
          <a:xfrm>
            <a:off x="6300192" y="2191584"/>
            <a:ext cx="1090363" cy="369332"/>
          </a:xfrm>
          <a:prstGeom prst="rect">
            <a:avLst/>
          </a:prstGeom>
          <a:noFill/>
        </p:spPr>
        <p:txBody>
          <a:bodyPr wrap="none" rtlCol="0">
            <a:spAutoFit/>
          </a:bodyPr>
          <a:lstStyle/>
          <a:p>
            <a:r>
              <a:rPr lang="en-US" dirty="0" err="1" smtClean="0">
                <a:latin typeface="Bodoni MT" panose="02070603080606020203" pitchFamily="18" charset="0"/>
              </a:rPr>
              <a:t>Spacings</a:t>
            </a:r>
            <a:r>
              <a:rPr lang="en-US" dirty="0" smtClean="0">
                <a:latin typeface="Bodoni MT" panose="02070603080606020203" pitchFamily="18" charset="0"/>
              </a:rPr>
              <a:t> </a:t>
            </a:r>
            <a:endParaRPr lang="ru-RU" dirty="0">
              <a:latin typeface="Bodoni MT" panose="02070603080606020203" pitchFamily="18" charset="0"/>
            </a:endParaRPr>
          </a:p>
        </p:txBody>
      </p:sp>
      <p:sp>
        <p:nvSpPr>
          <p:cNvPr id="2" name="Slide Number Placeholder 1"/>
          <p:cNvSpPr>
            <a:spLocks noGrp="1"/>
          </p:cNvSpPr>
          <p:nvPr>
            <p:ph type="sldNum" sz="quarter" idx="12"/>
          </p:nvPr>
        </p:nvSpPr>
        <p:spPr/>
        <p:txBody>
          <a:bodyPr/>
          <a:lstStyle/>
          <a:p>
            <a:fld id="{029BEAB8-68BB-4429-B87F-176447143671}" type="slidenum">
              <a:rPr lang="ru-RU" smtClean="0"/>
              <a:t>19</a:t>
            </a:fld>
            <a:endParaRPr lang="ru-RU"/>
          </a:p>
        </p:txBody>
      </p:sp>
      <p:grpSp>
        <p:nvGrpSpPr>
          <p:cNvPr id="14" name="Group 187"/>
          <p:cNvGrpSpPr>
            <a:grpSpLocks noChangeAspect="1"/>
          </p:cNvGrpSpPr>
          <p:nvPr/>
        </p:nvGrpSpPr>
        <p:grpSpPr bwMode="auto">
          <a:xfrm>
            <a:off x="169863" y="2595563"/>
            <a:ext cx="8434387" cy="3136900"/>
            <a:chOff x="107" y="1635"/>
            <a:chExt cx="5313" cy="1976"/>
          </a:xfrm>
        </p:grpSpPr>
        <p:sp>
          <p:nvSpPr>
            <p:cNvPr id="15" name="AutoShape 186"/>
            <p:cNvSpPr>
              <a:spLocks noChangeAspect="1" noChangeArrowheads="1" noTextEdit="1"/>
            </p:cNvSpPr>
            <p:nvPr/>
          </p:nvSpPr>
          <p:spPr bwMode="auto">
            <a:xfrm>
              <a:off x="107" y="1635"/>
              <a:ext cx="5313"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8076" name="Picture 18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 y="1635"/>
              <a:ext cx="5300" cy="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a:xfrm>
            <a:off x="6012160" y="764704"/>
            <a:ext cx="2413353" cy="276999"/>
          </a:xfrm>
          <a:prstGeom prst="rect">
            <a:avLst/>
          </a:prstGeom>
        </p:spPr>
        <p:txBody>
          <a:bodyPr wrap="none">
            <a:spAutoFit/>
          </a:bodyPr>
          <a:lstStyle/>
          <a:p>
            <a:r>
              <a:rPr lang="en-US" sz="1200" dirty="0"/>
              <a:t>A.S.P., </a:t>
            </a:r>
            <a:r>
              <a:rPr lang="ro-RO" sz="1200" dirty="0" smtClean="0"/>
              <a:t>arXiv:1505.05838v</a:t>
            </a:r>
            <a:r>
              <a:rPr lang="en-US" sz="1200" dirty="0" smtClean="0"/>
              <a:t>1</a:t>
            </a:r>
            <a:r>
              <a:rPr lang="ro-RO" sz="1200" dirty="0"/>
              <a:t> [hep-ph]</a:t>
            </a:r>
            <a:endParaRPr lang="ru-RU" sz="1200" dirty="0"/>
          </a:p>
        </p:txBody>
      </p:sp>
    </p:spTree>
    <p:extLst>
      <p:ext uri="{BB962C8B-B14F-4D97-AF65-F5344CB8AC3E}">
        <p14:creationId xmlns:p14="http://schemas.microsoft.com/office/powerpoint/2010/main" val="2379323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79512" y="692696"/>
            <a:ext cx="4040188" cy="504056"/>
          </a:xfrm>
        </p:spPr>
        <p:txBody>
          <a:bodyPr>
            <a:normAutofit/>
          </a:bodyPr>
          <a:lstStyle/>
          <a:p>
            <a:pPr algn="ctr"/>
            <a:r>
              <a:rPr lang="en-US" sz="1800" dirty="0" smtClean="0"/>
              <a:t>Partition function </a:t>
            </a:r>
          </a:p>
        </p:txBody>
      </p:sp>
      <p:sp>
        <p:nvSpPr>
          <p:cNvPr id="7" name="Text Placeholder 6"/>
          <p:cNvSpPr>
            <a:spLocks noGrp="1"/>
          </p:cNvSpPr>
          <p:nvPr>
            <p:ph type="body" sz="quarter" idx="3"/>
          </p:nvPr>
        </p:nvSpPr>
        <p:spPr>
          <a:xfrm>
            <a:off x="5007496" y="692696"/>
            <a:ext cx="3889276" cy="504056"/>
          </a:xfrm>
        </p:spPr>
        <p:txBody>
          <a:bodyPr>
            <a:noAutofit/>
          </a:bodyPr>
          <a:lstStyle/>
          <a:p>
            <a:pPr algn="ctr"/>
            <a:r>
              <a:rPr lang="en-US" sz="1800" dirty="0" smtClean="0"/>
              <a:t>Operators: Schrodinger representation</a:t>
            </a:r>
            <a:endParaRPr lang="en-US" sz="1800" dirty="0"/>
          </a:p>
        </p:txBody>
      </p:sp>
      <p:sp>
        <p:nvSpPr>
          <p:cNvPr id="10" name="Title 3"/>
          <p:cNvSpPr>
            <a:spLocks noGrp="1"/>
          </p:cNvSpPr>
          <p:nvPr>
            <p:ph type="title"/>
          </p:nvPr>
        </p:nvSpPr>
        <p:spPr>
          <a:xfrm>
            <a:off x="323528" y="116632"/>
            <a:ext cx="8496944"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Free real scalar field </a:t>
            </a:r>
            <a:r>
              <a:rPr lang="en-US" sz="3200" b="1" dirty="0">
                <a:solidFill>
                  <a:schemeClr val="bg1"/>
                </a:solidFill>
                <a:latin typeface="JasmineUPC" panose="02020603050405020304" pitchFamily="18" charset="-34"/>
                <a:cs typeface="JasmineUPC" panose="02020603050405020304" pitchFamily="18" charset="-34"/>
              </a:rPr>
              <a:t>in the path integral method </a:t>
            </a:r>
            <a:endParaRPr lang="ru-RU" sz="3200" b="1" dirty="0">
              <a:solidFill>
                <a:schemeClr val="bg1"/>
              </a:solidFill>
              <a:latin typeface="JasmineUPC" panose="02020603050405020304" pitchFamily="18" charset="-34"/>
              <a:cs typeface="JasmineUPC" panose="02020603050405020304" pitchFamily="18" charset="-34"/>
            </a:endParaRPr>
          </a:p>
        </p:txBody>
      </p:sp>
      <p:sp>
        <p:nvSpPr>
          <p:cNvPr id="2" name="Content Placeholder 1"/>
          <p:cNvSpPr>
            <a:spLocks noGrp="1"/>
          </p:cNvSpPr>
          <p:nvPr>
            <p:ph sz="half" idx="2"/>
          </p:nvPr>
        </p:nvSpPr>
        <p:spPr>
          <a:xfrm>
            <a:off x="395536" y="1340768"/>
            <a:ext cx="4040188" cy="5040560"/>
          </a:xfrm>
        </p:spPr>
        <p:txBody>
          <a:bodyPr>
            <a:normAutofit/>
          </a:bodyPr>
          <a:lstStyle/>
          <a:p>
            <a:r>
              <a:rPr lang="en-US" sz="1600" dirty="0" smtClean="0">
                <a:solidFill>
                  <a:srgbClr val="0070C0"/>
                </a:solidFill>
                <a:latin typeface="Bodoni MT" panose="02070603080606020203" pitchFamily="18" charset="0"/>
              </a:rPr>
              <a:t>Classical action: </a:t>
            </a:r>
          </a:p>
          <a:p>
            <a:pPr marL="0" indent="0">
              <a:buNone/>
            </a:pPr>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Classical </a:t>
            </a:r>
            <a:r>
              <a:rPr lang="en-US" sz="1600" dirty="0" err="1" smtClean="0">
                <a:solidFill>
                  <a:srgbClr val="0070C0"/>
                </a:solidFill>
                <a:latin typeface="Bodoni MT" panose="02070603080606020203" pitchFamily="18" charset="0"/>
              </a:rPr>
              <a:t>Lagrangian</a:t>
            </a:r>
            <a:r>
              <a:rPr lang="en-US" sz="1600" dirty="0" smtClean="0">
                <a:solidFill>
                  <a:srgbClr val="0070C0"/>
                </a:solidFill>
                <a:latin typeface="Bodoni MT" panose="02070603080606020203" pitchFamily="18" charset="0"/>
              </a:rPr>
              <a:t> density: </a:t>
            </a:r>
          </a:p>
          <a:p>
            <a:endParaRPr lang="en-US" sz="1600" dirty="0" smtClean="0">
              <a:solidFill>
                <a:srgbClr val="0070C0"/>
              </a:solidFill>
              <a:latin typeface="Bodoni MT" panose="02070603080606020203" pitchFamily="18" charset="0"/>
            </a:endParaRPr>
          </a:p>
          <a:p>
            <a:pPr marL="0" indent="0">
              <a:buNone/>
            </a:pPr>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Partition function: </a:t>
            </a:r>
          </a:p>
          <a:p>
            <a:pPr marL="0" indent="0">
              <a:buNone/>
            </a:pPr>
            <a:endParaRPr lang="en-US" sz="1600" dirty="0">
              <a:solidFill>
                <a:srgbClr val="0070C0"/>
              </a:solidFill>
              <a:latin typeface="Bodoni MT" panose="02070603080606020203" pitchFamily="18" charset="0"/>
            </a:endParaRPr>
          </a:p>
          <a:p>
            <a:pPr marL="0" indent="0">
              <a:buNone/>
            </a:pPr>
            <a:r>
              <a:rPr lang="en-US" sz="1600" dirty="0" smtClean="0">
                <a:solidFill>
                  <a:srgbClr val="0070C0"/>
                </a:solidFill>
                <a:latin typeface="Bodoni MT" panose="02070603080606020203" pitchFamily="18" charset="0"/>
              </a:rPr>
              <a:t> </a:t>
            </a:r>
          </a:p>
          <a:p>
            <a:pPr marL="0" indent="0">
              <a:buNone/>
            </a:pPr>
            <a:endParaRPr lang="en-US" sz="1600" dirty="0">
              <a:solidFill>
                <a:srgbClr val="0070C0"/>
              </a:solidFill>
              <a:latin typeface="Bodoni MT" panose="02070603080606020203" pitchFamily="18" charset="0"/>
            </a:endParaRPr>
          </a:p>
        </p:txBody>
      </p:sp>
      <p:graphicFrame>
        <p:nvGraphicFramePr>
          <p:cNvPr id="4" name="Content Placeholder 3"/>
          <p:cNvGraphicFramePr>
            <a:graphicFrameLocks noGrp="1" noChangeAspect="1"/>
          </p:cNvGraphicFramePr>
          <p:nvPr>
            <p:ph sz="quarter" idx="4"/>
            <p:extLst>
              <p:ext uri="{D42A27DB-BD31-4B8C-83A1-F6EECF244321}">
                <p14:modId xmlns:p14="http://schemas.microsoft.com/office/powerpoint/2010/main" val="1219559737"/>
              </p:ext>
            </p:extLst>
          </p:nvPr>
        </p:nvGraphicFramePr>
        <p:xfrm>
          <a:off x="900113" y="1869813"/>
          <a:ext cx="2807791" cy="424619"/>
        </p:xfrm>
        <a:graphic>
          <a:graphicData uri="http://schemas.openxmlformats.org/presentationml/2006/ole">
            <mc:AlternateContent xmlns:mc="http://schemas.openxmlformats.org/markup-compatibility/2006">
              <mc:Choice xmlns:v="urn:schemas-microsoft-com:vml" Requires="v">
                <p:oleObj spid="_x0000_s41250" name="Equation" r:id="rId3" imgW="2019240" imgH="304560" progId="Equation.DSMT4">
                  <p:embed/>
                </p:oleObj>
              </mc:Choice>
              <mc:Fallback>
                <p:oleObj name="Equation" r:id="rId3" imgW="2019240" imgH="304560" progId="Equation.DSMT4">
                  <p:embed/>
                  <p:pic>
                    <p:nvPicPr>
                      <p:cNvPr id="0" name=""/>
                      <p:cNvPicPr/>
                      <p:nvPr/>
                    </p:nvPicPr>
                    <p:blipFill>
                      <a:blip r:embed="rId4"/>
                      <a:stretch>
                        <a:fillRect/>
                      </a:stretch>
                    </p:blipFill>
                    <p:spPr>
                      <a:xfrm>
                        <a:off x="900113" y="1869813"/>
                        <a:ext cx="2807791" cy="42461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72422595"/>
              </p:ext>
            </p:extLst>
          </p:nvPr>
        </p:nvGraphicFramePr>
        <p:xfrm>
          <a:off x="899591" y="3068960"/>
          <a:ext cx="2232249" cy="613002"/>
        </p:xfrm>
        <a:graphic>
          <a:graphicData uri="http://schemas.openxmlformats.org/presentationml/2006/ole">
            <mc:AlternateContent xmlns:mc="http://schemas.openxmlformats.org/markup-compatibility/2006">
              <mc:Choice xmlns:v="urn:schemas-microsoft-com:vml" Requires="v">
                <p:oleObj spid="_x0000_s41251" name="Equation" r:id="rId5" imgW="1434960" imgH="393480" progId="Equation.DSMT4">
                  <p:embed/>
                </p:oleObj>
              </mc:Choice>
              <mc:Fallback>
                <p:oleObj name="Equation" r:id="rId5" imgW="1434960" imgH="393480" progId="Equation.DSMT4">
                  <p:embed/>
                  <p:pic>
                    <p:nvPicPr>
                      <p:cNvPr id="0" name=""/>
                      <p:cNvPicPr/>
                      <p:nvPr/>
                    </p:nvPicPr>
                    <p:blipFill>
                      <a:blip r:embed="rId6"/>
                      <a:stretch>
                        <a:fillRect/>
                      </a:stretch>
                    </p:blipFill>
                    <p:spPr>
                      <a:xfrm>
                        <a:off x="899591" y="3068960"/>
                        <a:ext cx="2232249" cy="61300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71816949"/>
              </p:ext>
            </p:extLst>
          </p:nvPr>
        </p:nvGraphicFramePr>
        <p:xfrm>
          <a:off x="899592" y="4581128"/>
          <a:ext cx="3548062" cy="503238"/>
        </p:xfrm>
        <a:graphic>
          <a:graphicData uri="http://schemas.openxmlformats.org/presentationml/2006/ole">
            <mc:AlternateContent xmlns:mc="http://schemas.openxmlformats.org/markup-compatibility/2006">
              <mc:Choice xmlns:v="urn:schemas-microsoft-com:vml" Requires="v">
                <p:oleObj spid="_x0000_s41252" name="Equation" r:id="rId7" imgW="2323800" imgH="330120" progId="Equation.DSMT4">
                  <p:embed/>
                </p:oleObj>
              </mc:Choice>
              <mc:Fallback>
                <p:oleObj name="Equation" r:id="rId7" imgW="2323800" imgH="330120" progId="Equation.DSMT4">
                  <p:embed/>
                  <p:pic>
                    <p:nvPicPr>
                      <p:cNvPr id="0" name=""/>
                      <p:cNvPicPr/>
                      <p:nvPr/>
                    </p:nvPicPr>
                    <p:blipFill>
                      <a:blip r:embed="rId8"/>
                      <a:stretch>
                        <a:fillRect/>
                      </a:stretch>
                    </p:blipFill>
                    <p:spPr>
                      <a:xfrm>
                        <a:off x="899592" y="4581128"/>
                        <a:ext cx="3548062" cy="503238"/>
                      </a:xfrm>
                      <a:prstGeom prst="rect">
                        <a:avLst/>
                      </a:prstGeom>
                    </p:spPr>
                  </p:pic>
                </p:oleObj>
              </mc:Fallback>
            </mc:AlternateContent>
          </a:graphicData>
        </a:graphic>
      </p:graphicFrame>
      <p:graphicFrame>
        <p:nvGraphicFramePr>
          <p:cNvPr id="9" name="Object 8"/>
          <p:cNvGraphicFramePr>
            <a:graphicFrameLocks noGrp="1" noChangeAspect="1"/>
          </p:cNvGraphicFramePr>
          <p:nvPr>
            <p:extLst>
              <p:ext uri="{D42A27DB-BD31-4B8C-83A1-F6EECF244321}">
                <p14:modId xmlns:p14="http://schemas.microsoft.com/office/powerpoint/2010/main" val="227094248"/>
              </p:ext>
            </p:extLst>
          </p:nvPr>
        </p:nvGraphicFramePr>
        <p:xfrm>
          <a:off x="5764002" y="4365104"/>
          <a:ext cx="2264382" cy="456245"/>
        </p:xfrm>
        <a:graphic>
          <a:graphicData uri="http://schemas.openxmlformats.org/presentationml/2006/ole">
            <mc:AlternateContent xmlns:mc="http://schemas.openxmlformats.org/markup-compatibility/2006">
              <mc:Choice xmlns:v="urn:schemas-microsoft-com:vml" Requires="v">
                <p:oleObj spid="_x0000_s41253" name="Equation" r:id="rId9" imgW="1574640" imgH="317160" progId="Equation.DSMT4">
                  <p:embed/>
                </p:oleObj>
              </mc:Choice>
              <mc:Fallback>
                <p:oleObj name="Equation" r:id="rId9" imgW="1574640" imgH="317160" progId="Equation.DSMT4">
                  <p:embed/>
                  <p:pic>
                    <p:nvPicPr>
                      <p:cNvPr id="0" name=""/>
                      <p:cNvPicPr>
                        <a:picLocks noGrp="1" noChangeAspect="1" noChangeArrowheads="1"/>
                      </p:cNvPicPr>
                      <p:nvPr/>
                    </p:nvPicPr>
                    <p:blipFill>
                      <a:blip r:embed="rId10"/>
                      <a:srcRect/>
                      <a:stretch>
                        <a:fillRect/>
                      </a:stretch>
                    </p:blipFill>
                    <p:spPr bwMode="auto">
                      <a:xfrm>
                        <a:off x="5764002" y="4365104"/>
                        <a:ext cx="2264382" cy="456245"/>
                      </a:xfrm>
                      <a:prstGeom prst="rect">
                        <a:avLst/>
                      </a:prstGeom>
                      <a:noFill/>
                      <a:ln>
                        <a:noFill/>
                      </a:ln>
                      <a:extLst/>
                    </p:spPr>
                  </p:pic>
                </p:oleObj>
              </mc:Fallback>
            </mc:AlternateContent>
          </a:graphicData>
        </a:graphic>
      </p:graphicFrame>
      <p:sp>
        <p:nvSpPr>
          <p:cNvPr id="11" name="Content Placeholder 1"/>
          <p:cNvSpPr txBox="1">
            <a:spLocks/>
          </p:cNvSpPr>
          <p:nvPr/>
        </p:nvSpPr>
        <p:spPr>
          <a:xfrm>
            <a:off x="4932040" y="1340768"/>
            <a:ext cx="4040188"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600" dirty="0" smtClean="0">
                <a:solidFill>
                  <a:srgbClr val="0070C0"/>
                </a:solidFill>
                <a:latin typeface="Bodoni MT" panose="02070603080606020203" pitchFamily="18" charset="0"/>
              </a:rPr>
              <a:t>Field operator: </a:t>
            </a:r>
          </a:p>
          <a:p>
            <a:pPr marL="0" indent="0">
              <a:buFont typeface="Arial" panose="020B0604020202020204" pitchFamily="34" charset="0"/>
              <a:buNone/>
            </a:pPr>
            <a:endParaRPr lang="en-US" sz="1600" dirty="0" smtClean="0">
              <a:solidFill>
                <a:srgbClr val="0070C0"/>
              </a:solidFill>
              <a:latin typeface="Bodoni MT" panose="02070603080606020203" pitchFamily="18" charset="0"/>
            </a:endParaRPr>
          </a:p>
          <a:p>
            <a:pPr marL="0" indent="0">
              <a:buNone/>
            </a:pPr>
            <a:r>
              <a:rPr lang="en-US" sz="1600" dirty="0">
                <a:solidFill>
                  <a:srgbClr val="0070C0"/>
                </a:solidFill>
                <a:latin typeface="Bodoni MT" panose="02070603080606020203" pitchFamily="18" charset="0"/>
              </a:rPr>
              <a:t> </a:t>
            </a:r>
            <a:r>
              <a:rPr lang="en-US" sz="1600" dirty="0" smtClean="0">
                <a:solidFill>
                  <a:srgbClr val="0070C0"/>
                </a:solidFill>
                <a:latin typeface="Bodoni MT" panose="02070603080606020203" pitchFamily="18" charset="0"/>
              </a:rPr>
              <a:t>                                             </a:t>
            </a:r>
            <a:r>
              <a:rPr lang="en-US" sz="1400" dirty="0">
                <a:solidFill>
                  <a:srgbClr val="0070C0"/>
                </a:solidFill>
                <a:latin typeface="Bodoni MT" panose="02070603080606020203" pitchFamily="18" charset="0"/>
              </a:rPr>
              <a:t> </a:t>
            </a:r>
            <a:r>
              <a:rPr lang="en-US" sz="1400" dirty="0" smtClean="0">
                <a:solidFill>
                  <a:srgbClr val="0070C0"/>
                </a:solidFill>
                <a:latin typeface="Bodoni MT" panose="02070603080606020203" pitchFamily="18" charset="0"/>
              </a:rPr>
              <a:t>       </a:t>
            </a:r>
          </a:p>
          <a:p>
            <a:pPr marL="0" indent="0">
              <a:buNone/>
            </a:pPr>
            <a:endParaRPr lang="en-US" sz="1600" dirty="0" smtClean="0">
              <a:solidFill>
                <a:srgbClr val="0070C0"/>
              </a:solidFill>
              <a:latin typeface="Bodoni MT" panose="02070603080606020203" pitchFamily="18" charset="0"/>
            </a:endParaRPr>
          </a:p>
          <a:p>
            <a:pPr marL="0" indent="0">
              <a:buNone/>
            </a:pPr>
            <a:endParaRPr lang="en-US" sz="1600" dirty="0" smtClean="0">
              <a:solidFill>
                <a:srgbClr val="0070C0"/>
              </a:solidFill>
              <a:latin typeface="Bodoni MT" panose="02070603080606020203" pitchFamily="18" charset="0"/>
            </a:endParaRPr>
          </a:p>
          <a:p>
            <a:r>
              <a:rPr lang="en-US" sz="1600" dirty="0">
                <a:solidFill>
                  <a:srgbClr val="0070C0"/>
                </a:solidFill>
                <a:latin typeface="Bodoni MT" panose="02070603080606020203" pitchFamily="18" charset="0"/>
              </a:rPr>
              <a:t> </a:t>
            </a:r>
            <a:r>
              <a:rPr lang="en-US" sz="1600" dirty="0" smtClean="0">
                <a:solidFill>
                  <a:srgbClr val="0070C0"/>
                </a:solidFill>
                <a:latin typeface="Bodoni MT" panose="02070603080606020203" pitchFamily="18" charset="0"/>
              </a:rPr>
              <a:t>Conjugate field operator:</a:t>
            </a:r>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a:solidFill>
                  <a:srgbClr val="0070C0"/>
                </a:solidFill>
                <a:latin typeface="Bodoni MT" panose="02070603080606020203" pitchFamily="18" charset="0"/>
              </a:rPr>
              <a:t>Hamiltonian </a:t>
            </a:r>
            <a:r>
              <a:rPr lang="en-US" sz="1600" dirty="0" smtClean="0">
                <a:solidFill>
                  <a:srgbClr val="0070C0"/>
                </a:solidFill>
                <a:latin typeface="Bodoni MT" panose="02070603080606020203" pitchFamily="18" charset="0"/>
              </a:rPr>
              <a:t>operator: </a:t>
            </a:r>
          </a:p>
          <a:p>
            <a:pPr marL="0" indent="0">
              <a:buNone/>
            </a:pPr>
            <a:r>
              <a:rPr lang="en-US" sz="1600" dirty="0">
                <a:solidFill>
                  <a:srgbClr val="0070C0"/>
                </a:solidFill>
                <a:latin typeface="Bodoni MT" panose="02070603080606020203" pitchFamily="18" charset="0"/>
              </a:rPr>
              <a:t> </a:t>
            </a:r>
            <a:r>
              <a:rPr lang="en-US" sz="1600" dirty="0" smtClean="0">
                <a:solidFill>
                  <a:srgbClr val="0070C0"/>
                </a:solidFill>
                <a:latin typeface="Bodoni MT" panose="02070603080606020203" pitchFamily="18" charset="0"/>
              </a:rPr>
              <a:t>                                                   </a:t>
            </a: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Hamiltonian density:  </a:t>
            </a:r>
            <a:endParaRPr lang="ru-RU" sz="1600" dirty="0">
              <a:solidFill>
                <a:srgbClr val="0070C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52866842"/>
              </p:ext>
            </p:extLst>
          </p:nvPr>
        </p:nvGraphicFramePr>
        <p:xfrm>
          <a:off x="2419350" y="1368425"/>
          <a:ext cx="1187450" cy="282575"/>
        </p:xfrm>
        <a:graphic>
          <a:graphicData uri="http://schemas.openxmlformats.org/presentationml/2006/ole">
            <mc:AlternateContent xmlns:mc="http://schemas.openxmlformats.org/markup-compatibility/2006">
              <mc:Choice xmlns:v="urn:schemas-microsoft-com:vml" Requires="v">
                <p:oleObj spid="_x0000_s41254" name="Equation" r:id="rId11" imgW="850680" imgH="203040" progId="Equation.DSMT4">
                  <p:embed/>
                </p:oleObj>
              </mc:Choice>
              <mc:Fallback>
                <p:oleObj name="Equation" r:id="rId11" imgW="850680" imgH="203040" progId="Equation.DSMT4">
                  <p:embed/>
                  <p:pic>
                    <p:nvPicPr>
                      <p:cNvPr id="0" name=""/>
                      <p:cNvPicPr/>
                      <p:nvPr/>
                    </p:nvPicPr>
                    <p:blipFill>
                      <a:blip r:embed="rId12"/>
                      <a:stretch>
                        <a:fillRect/>
                      </a:stretch>
                    </p:blipFill>
                    <p:spPr>
                      <a:xfrm>
                        <a:off x="2419350" y="1368425"/>
                        <a:ext cx="1187450" cy="2825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61808701"/>
              </p:ext>
            </p:extLst>
          </p:nvPr>
        </p:nvGraphicFramePr>
        <p:xfrm>
          <a:off x="5724128" y="1844825"/>
          <a:ext cx="2088232" cy="732048"/>
        </p:xfrm>
        <a:graphic>
          <a:graphicData uri="http://schemas.openxmlformats.org/presentationml/2006/ole">
            <mc:AlternateContent xmlns:mc="http://schemas.openxmlformats.org/markup-compatibility/2006">
              <mc:Choice xmlns:v="urn:schemas-microsoft-com:vml" Requires="v">
                <p:oleObj spid="_x0000_s41255" name="Equation" r:id="rId13" imgW="1523880" imgH="533160" progId="Equation.DSMT4">
                  <p:embed/>
                </p:oleObj>
              </mc:Choice>
              <mc:Fallback>
                <p:oleObj name="Equation" r:id="rId13" imgW="1523880" imgH="533160" progId="Equation.DSMT4">
                  <p:embed/>
                  <p:pic>
                    <p:nvPicPr>
                      <p:cNvPr id="0" name=""/>
                      <p:cNvPicPr/>
                      <p:nvPr/>
                    </p:nvPicPr>
                    <p:blipFill>
                      <a:blip r:embed="rId14"/>
                      <a:stretch>
                        <a:fillRect/>
                      </a:stretch>
                    </p:blipFill>
                    <p:spPr>
                      <a:xfrm>
                        <a:off x="5724128" y="1844825"/>
                        <a:ext cx="2088232" cy="73204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34493420"/>
              </p:ext>
            </p:extLst>
          </p:nvPr>
        </p:nvGraphicFramePr>
        <p:xfrm>
          <a:off x="7668343" y="2747022"/>
          <a:ext cx="1080121" cy="393945"/>
        </p:xfrm>
        <a:graphic>
          <a:graphicData uri="http://schemas.openxmlformats.org/presentationml/2006/ole">
            <mc:AlternateContent xmlns:mc="http://schemas.openxmlformats.org/markup-compatibility/2006">
              <mc:Choice xmlns:v="urn:schemas-microsoft-com:vml" Requires="v">
                <p:oleObj spid="_x0000_s41256" name="Equation" r:id="rId15" imgW="761760" imgH="279360" progId="Equation.DSMT4">
                  <p:embed/>
                </p:oleObj>
              </mc:Choice>
              <mc:Fallback>
                <p:oleObj name="Equation" r:id="rId15" imgW="761760" imgH="279360" progId="Equation.DSMT4">
                  <p:embed/>
                  <p:pic>
                    <p:nvPicPr>
                      <p:cNvPr id="0" name="Object 13"/>
                      <p:cNvPicPr>
                        <a:picLocks noChangeAspect="1" noChangeArrowheads="1"/>
                      </p:cNvPicPr>
                      <p:nvPr/>
                    </p:nvPicPr>
                    <p:blipFill>
                      <a:blip r:embed="rId16"/>
                      <a:srcRect/>
                      <a:stretch>
                        <a:fillRect/>
                      </a:stretch>
                    </p:blipFill>
                    <p:spPr bwMode="auto">
                      <a:xfrm>
                        <a:off x="7668343" y="2747022"/>
                        <a:ext cx="1080121" cy="393945"/>
                      </a:xfrm>
                      <a:prstGeom prst="rect">
                        <a:avLst/>
                      </a:prstGeom>
                      <a:noFill/>
                      <a:ln>
                        <a:noFill/>
                      </a:ln>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66959724"/>
              </p:ext>
            </p:extLst>
          </p:nvPr>
        </p:nvGraphicFramePr>
        <p:xfrm>
          <a:off x="5724128" y="3284516"/>
          <a:ext cx="2187723" cy="648540"/>
        </p:xfrm>
        <a:graphic>
          <a:graphicData uri="http://schemas.openxmlformats.org/presentationml/2006/ole">
            <mc:AlternateContent xmlns:mc="http://schemas.openxmlformats.org/markup-compatibility/2006">
              <mc:Choice xmlns:v="urn:schemas-microsoft-com:vml" Requires="v">
                <p:oleObj spid="_x0000_s41257" name="Equation" r:id="rId17" imgW="1587240" imgH="469800" progId="Equation.DSMT4">
                  <p:embed/>
                </p:oleObj>
              </mc:Choice>
              <mc:Fallback>
                <p:oleObj name="Equation" r:id="rId17" imgW="1587240" imgH="469800" progId="Equation.DSMT4">
                  <p:embed/>
                  <p:pic>
                    <p:nvPicPr>
                      <p:cNvPr id="0" name="Object 11"/>
                      <p:cNvPicPr>
                        <a:picLocks noChangeAspect="1" noChangeArrowheads="1"/>
                      </p:cNvPicPr>
                      <p:nvPr/>
                    </p:nvPicPr>
                    <p:blipFill>
                      <a:blip r:embed="rId18"/>
                      <a:srcRect/>
                      <a:stretch>
                        <a:fillRect/>
                      </a:stretch>
                    </p:blipFill>
                    <p:spPr bwMode="auto">
                      <a:xfrm>
                        <a:off x="5724128" y="3284516"/>
                        <a:ext cx="2187723" cy="648540"/>
                      </a:xfrm>
                      <a:prstGeom prst="rect">
                        <a:avLst/>
                      </a:prstGeom>
                      <a:noFill/>
                      <a:ln>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208720994"/>
              </p:ext>
            </p:extLst>
          </p:nvPr>
        </p:nvGraphicFramePr>
        <p:xfrm>
          <a:off x="5580113" y="5320006"/>
          <a:ext cx="3168352" cy="539234"/>
        </p:xfrm>
        <a:graphic>
          <a:graphicData uri="http://schemas.openxmlformats.org/presentationml/2006/ole">
            <mc:AlternateContent xmlns:mc="http://schemas.openxmlformats.org/markup-compatibility/2006">
              <mc:Choice xmlns:v="urn:schemas-microsoft-com:vml" Requires="v">
                <p:oleObj spid="_x0000_s41258" name="Equation" r:id="rId19" imgW="2387520" imgH="406080" progId="Equation.DSMT4">
                  <p:embed/>
                </p:oleObj>
              </mc:Choice>
              <mc:Fallback>
                <p:oleObj name="Equation" r:id="rId19" imgW="2387520" imgH="406080" progId="Equation.DSMT4">
                  <p:embed/>
                  <p:pic>
                    <p:nvPicPr>
                      <p:cNvPr id="0" name=""/>
                      <p:cNvPicPr/>
                      <p:nvPr/>
                    </p:nvPicPr>
                    <p:blipFill>
                      <a:blip r:embed="rId20"/>
                      <a:stretch>
                        <a:fillRect/>
                      </a:stretch>
                    </p:blipFill>
                    <p:spPr>
                      <a:xfrm>
                        <a:off x="5580113" y="5320006"/>
                        <a:ext cx="3168352" cy="539234"/>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276415223"/>
              </p:ext>
            </p:extLst>
          </p:nvPr>
        </p:nvGraphicFramePr>
        <p:xfrm>
          <a:off x="6941493" y="1340768"/>
          <a:ext cx="412247" cy="313308"/>
        </p:xfrm>
        <a:graphic>
          <a:graphicData uri="http://schemas.openxmlformats.org/presentationml/2006/ole">
            <mc:AlternateContent xmlns:mc="http://schemas.openxmlformats.org/markup-compatibility/2006">
              <mc:Choice xmlns:v="urn:schemas-microsoft-com:vml" Requires="v">
                <p:oleObj spid="_x0000_s41259" name="Equation" r:id="rId21" imgW="317160" imgH="241200" progId="Equation.DSMT4">
                  <p:embed/>
                </p:oleObj>
              </mc:Choice>
              <mc:Fallback>
                <p:oleObj name="Equation" r:id="rId21" imgW="317160" imgH="241200" progId="Equation.DSMT4">
                  <p:embed/>
                  <p:pic>
                    <p:nvPicPr>
                      <p:cNvPr id="0" name=""/>
                      <p:cNvPicPr/>
                      <p:nvPr/>
                    </p:nvPicPr>
                    <p:blipFill>
                      <a:blip r:embed="rId22"/>
                      <a:stretch>
                        <a:fillRect/>
                      </a:stretch>
                    </p:blipFill>
                    <p:spPr>
                      <a:xfrm>
                        <a:off x="6941493" y="1340768"/>
                        <a:ext cx="412247" cy="313308"/>
                      </a:xfrm>
                      <a:prstGeom prst="rect">
                        <a:avLst/>
                      </a:prstGeom>
                    </p:spPr>
                  </p:pic>
                </p:oleObj>
              </mc:Fallback>
            </mc:AlternateContent>
          </a:graphicData>
        </a:graphic>
      </p:graphicFrame>
      <p:sp>
        <p:nvSpPr>
          <p:cNvPr id="13" name="Slide Number Placeholder 12"/>
          <p:cNvSpPr>
            <a:spLocks noGrp="1"/>
          </p:cNvSpPr>
          <p:nvPr>
            <p:ph type="sldNum" sz="quarter" idx="12"/>
          </p:nvPr>
        </p:nvSpPr>
        <p:spPr/>
        <p:txBody>
          <a:bodyPr/>
          <a:lstStyle/>
          <a:p>
            <a:fld id="{029BEAB8-68BB-4429-B87F-176447143671}" type="slidenum">
              <a:rPr lang="ru-RU" smtClean="0"/>
              <a:t>2</a:t>
            </a:fld>
            <a:endParaRPr lang="ru-RU"/>
          </a:p>
        </p:txBody>
      </p:sp>
    </p:spTree>
    <p:extLst>
      <p:ext uri="{BB962C8B-B14F-4D97-AF65-F5344CB8AC3E}">
        <p14:creationId xmlns:p14="http://schemas.microsoft.com/office/powerpoint/2010/main" val="3385665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The exact lattice results for the massive scalar field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67495924"/>
              </p:ext>
            </p:extLst>
          </p:nvPr>
        </p:nvGraphicFramePr>
        <p:xfrm>
          <a:off x="3419475" y="714375"/>
          <a:ext cx="1728788" cy="250825"/>
        </p:xfrm>
        <a:graphic>
          <a:graphicData uri="http://schemas.openxmlformats.org/presentationml/2006/ole">
            <mc:AlternateContent xmlns:mc="http://schemas.openxmlformats.org/markup-compatibility/2006">
              <mc:Choice xmlns:v="urn:schemas-microsoft-com:vml" Requires="v">
                <p:oleObj spid="_x0000_s39449" name="Equation" r:id="rId3" imgW="1384200" imgH="203040" progId="Equation.DSMT4">
                  <p:embed/>
                </p:oleObj>
              </mc:Choice>
              <mc:Fallback>
                <p:oleObj name="Equation" r:id="rId3" imgW="1384200" imgH="2030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714375"/>
                        <a:ext cx="17287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55576" y="964963"/>
            <a:ext cx="3129383" cy="738664"/>
          </a:xfrm>
          <a:prstGeom prst="rect">
            <a:avLst/>
          </a:prstGeom>
          <a:noFill/>
        </p:spPr>
        <p:txBody>
          <a:bodyPr wrap="none" rtlCol="0">
            <a:spAutoFit/>
          </a:bodyPr>
          <a:lstStyle/>
          <a:p>
            <a:r>
              <a:rPr lang="en-US" sz="1400" dirty="0">
                <a:latin typeface="Bodoni MT" panose="02070603080606020203" pitchFamily="18" charset="0"/>
              </a:rPr>
              <a:t>-physical energy </a:t>
            </a:r>
            <a:r>
              <a:rPr lang="en-US" sz="1400" dirty="0" smtClean="0">
                <a:latin typeface="Bodoni MT" panose="02070603080606020203" pitchFamily="18" charset="0"/>
              </a:rPr>
              <a:t>density</a:t>
            </a:r>
          </a:p>
          <a:p>
            <a:r>
              <a:rPr lang="en-US" sz="1400" dirty="0" smtClean="0">
                <a:latin typeface="Bodoni MT" panose="02070603080606020203" pitchFamily="18" charset="0"/>
              </a:rPr>
              <a:t>-physical pressure</a:t>
            </a:r>
          </a:p>
          <a:p>
            <a:r>
              <a:rPr lang="en-US" sz="1400" dirty="0" smtClean="0">
                <a:latin typeface="Bodoni MT" panose="02070603080606020203" pitchFamily="18" charset="0"/>
              </a:rPr>
              <a:t>-physical density of </a:t>
            </a:r>
            <a:r>
              <a:rPr lang="en-US" sz="1400" dirty="0" err="1" smtClean="0">
                <a:latin typeface="Bodoni MT" panose="02070603080606020203" pitchFamily="18" charset="0"/>
              </a:rPr>
              <a:t>thermod</a:t>
            </a:r>
            <a:r>
              <a:rPr lang="en-US" sz="1400" dirty="0" smtClean="0">
                <a:latin typeface="Bodoni MT" panose="02070603080606020203" pitchFamily="18" charset="0"/>
              </a:rPr>
              <a:t>. potential</a:t>
            </a:r>
            <a:endParaRPr lang="ru-RU" sz="1400" dirty="0">
              <a:latin typeface="Bodoni MT" panose="02070603080606020203" pitchFamily="18" charset="0"/>
            </a:endParaRPr>
          </a:p>
        </p:txBody>
      </p:sp>
      <p:sp>
        <p:nvSpPr>
          <p:cNvPr id="7" name="TextBox 6"/>
          <p:cNvSpPr txBox="1"/>
          <p:nvPr/>
        </p:nvSpPr>
        <p:spPr>
          <a:xfrm>
            <a:off x="6314256" y="1072685"/>
            <a:ext cx="2084097" cy="523220"/>
          </a:xfrm>
          <a:prstGeom prst="rect">
            <a:avLst/>
          </a:prstGeom>
          <a:noFill/>
        </p:spPr>
        <p:txBody>
          <a:bodyPr wrap="none" rtlCol="0">
            <a:spAutoFit/>
          </a:bodyPr>
          <a:lstStyle/>
          <a:p>
            <a:r>
              <a:rPr lang="en-US" sz="1400" dirty="0" smtClean="0">
                <a:latin typeface="Bodoni MT" panose="02070603080606020203" pitchFamily="18" charset="0"/>
              </a:rPr>
              <a:t>-trace anomaly </a:t>
            </a:r>
          </a:p>
          <a:p>
            <a:r>
              <a:rPr lang="en-US" sz="1400" dirty="0" smtClean="0">
                <a:latin typeface="Bodoni MT" panose="02070603080606020203" pitchFamily="18" charset="0"/>
              </a:rPr>
              <a:t>-potential inhomogeneity</a:t>
            </a:r>
          </a:p>
        </p:txBody>
      </p:sp>
      <p:graphicFrame>
        <p:nvGraphicFramePr>
          <p:cNvPr id="8" name="Object 7"/>
          <p:cNvGraphicFramePr>
            <a:graphicFrameLocks noChangeAspect="1"/>
          </p:cNvGraphicFramePr>
          <p:nvPr>
            <p:extLst>
              <p:ext uri="{D42A27DB-BD31-4B8C-83A1-F6EECF244321}">
                <p14:modId xmlns:p14="http://schemas.microsoft.com/office/powerpoint/2010/main" val="3092502933"/>
              </p:ext>
            </p:extLst>
          </p:nvPr>
        </p:nvGraphicFramePr>
        <p:xfrm>
          <a:off x="598339" y="1008948"/>
          <a:ext cx="188913" cy="206375"/>
        </p:xfrm>
        <a:graphic>
          <a:graphicData uri="http://schemas.openxmlformats.org/presentationml/2006/ole">
            <mc:AlternateContent xmlns:mc="http://schemas.openxmlformats.org/markup-compatibility/2006">
              <mc:Choice xmlns:v="urn:schemas-microsoft-com:vml" Requires="v">
                <p:oleObj spid="_x0000_s39450" name="Equation" r:id="rId5" imgW="126720" imgH="139680" progId="Equation.DSMT4">
                  <p:embed/>
                </p:oleObj>
              </mc:Choice>
              <mc:Fallback>
                <p:oleObj name="Equation" r:id="rId5" imgW="126720" imgH="139680" progId="Equation.DSMT4">
                  <p:embed/>
                  <p:pic>
                    <p:nvPicPr>
                      <p:cNvPr id="0" name="Object 6"/>
                      <p:cNvPicPr>
                        <a:picLocks noChangeAspect="1" noChangeArrowheads="1"/>
                      </p:cNvPicPr>
                      <p:nvPr/>
                    </p:nvPicPr>
                    <p:blipFill>
                      <a:blip r:embed="rId6"/>
                      <a:srcRect/>
                      <a:stretch>
                        <a:fillRect/>
                      </a:stretch>
                    </p:blipFill>
                    <p:spPr bwMode="auto">
                      <a:xfrm>
                        <a:off x="598339" y="1008948"/>
                        <a:ext cx="1889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90167158"/>
              </p:ext>
            </p:extLst>
          </p:nvPr>
        </p:nvGraphicFramePr>
        <p:xfrm>
          <a:off x="530151" y="1212057"/>
          <a:ext cx="225425" cy="244475"/>
        </p:xfrm>
        <a:graphic>
          <a:graphicData uri="http://schemas.openxmlformats.org/presentationml/2006/ole">
            <mc:AlternateContent xmlns:mc="http://schemas.openxmlformats.org/markup-compatibility/2006">
              <mc:Choice xmlns:v="urn:schemas-microsoft-com:vml" Requires="v">
                <p:oleObj spid="_x0000_s39451" name="Equation" r:id="rId7" imgW="152280" imgH="164880" progId="Equation.DSMT4">
                  <p:embed/>
                </p:oleObj>
              </mc:Choice>
              <mc:Fallback>
                <p:oleObj name="Equation" r:id="rId7" imgW="152280" imgH="164880" progId="Equation.DSMT4">
                  <p:embed/>
                  <p:pic>
                    <p:nvPicPr>
                      <p:cNvPr id="0" name="Object 8"/>
                      <p:cNvPicPr>
                        <a:picLocks noChangeAspect="1" noChangeArrowheads="1"/>
                      </p:cNvPicPr>
                      <p:nvPr/>
                    </p:nvPicPr>
                    <p:blipFill>
                      <a:blip r:embed="rId8"/>
                      <a:srcRect/>
                      <a:stretch>
                        <a:fillRect/>
                      </a:stretch>
                    </p:blipFill>
                    <p:spPr bwMode="auto">
                      <a:xfrm>
                        <a:off x="530151" y="1212057"/>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13814948"/>
              </p:ext>
            </p:extLst>
          </p:nvPr>
        </p:nvGraphicFramePr>
        <p:xfrm>
          <a:off x="512763" y="1374775"/>
          <a:ext cx="387350" cy="387350"/>
        </p:xfrm>
        <a:graphic>
          <a:graphicData uri="http://schemas.openxmlformats.org/presentationml/2006/ole">
            <mc:AlternateContent xmlns:mc="http://schemas.openxmlformats.org/markup-compatibility/2006">
              <mc:Choice xmlns:v="urn:schemas-microsoft-com:vml" Requires="v">
                <p:oleObj spid="_x0000_s39452" name="Equation" r:id="rId9" imgW="241200" imgH="241200" progId="Equation.DSMT4">
                  <p:embed/>
                </p:oleObj>
              </mc:Choice>
              <mc:Fallback>
                <p:oleObj name="Equation" r:id="rId9" imgW="241200" imgH="241200" progId="Equation.DSMT4">
                  <p:embed/>
                  <p:pic>
                    <p:nvPicPr>
                      <p:cNvPr id="0" name="Object 9"/>
                      <p:cNvPicPr>
                        <a:picLocks noChangeAspect="1" noChangeArrowheads="1"/>
                      </p:cNvPicPr>
                      <p:nvPr/>
                    </p:nvPicPr>
                    <p:blipFill>
                      <a:blip r:embed="rId10"/>
                      <a:srcRect/>
                      <a:stretch>
                        <a:fillRect/>
                      </a:stretch>
                    </p:blipFill>
                    <p:spPr bwMode="auto">
                      <a:xfrm>
                        <a:off x="512763" y="1374775"/>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65282916"/>
              </p:ext>
            </p:extLst>
          </p:nvPr>
        </p:nvGraphicFramePr>
        <p:xfrm>
          <a:off x="5080000" y="1046163"/>
          <a:ext cx="1227138" cy="288925"/>
        </p:xfrm>
        <a:graphic>
          <a:graphicData uri="http://schemas.openxmlformats.org/presentationml/2006/ole">
            <mc:AlternateContent xmlns:mc="http://schemas.openxmlformats.org/markup-compatibility/2006">
              <mc:Choice xmlns:v="urn:schemas-microsoft-com:vml" Requires="v">
                <p:oleObj spid="_x0000_s39453" name="Equation" r:id="rId11" imgW="1028520" imgH="241200" progId="Equation.DSMT4">
                  <p:embed/>
                </p:oleObj>
              </mc:Choice>
              <mc:Fallback>
                <p:oleObj name="Equation" r:id="rId11" imgW="1028520" imgH="241200" progId="Equation.DSMT4">
                  <p:embed/>
                  <p:pic>
                    <p:nvPicPr>
                      <p:cNvPr id="0" name="Object 10"/>
                      <p:cNvPicPr>
                        <a:picLocks noChangeAspect="1" noChangeArrowheads="1"/>
                      </p:cNvPicPr>
                      <p:nvPr/>
                    </p:nvPicPr>
                    <p:blipFill>
                      <a:blip r:embed="rId12"/>
                      <a:srcRect/>
                      <a:stretch>
                        <a:fillRect/>
                      </a:stretch>
                    </p:blipFill>
                    <p:spPr bwMode="auto">
                      <a:xfrm>
                        <a:off x="5080000" y="1046163"/>
                        <a:ext cx="1227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18018646"/>
              </p:ext>
            </p:extLst>
          </p:nvPr>
        </p:nvGraphicFramePr>
        <p:xfrm>
          <a:off x="5038725" y="1344613"/>
          <a:ext cx="1292225" cy="284162"/>
        </p:xfrm>
        <a:graphic>
          <a:graphicData uri="http://schemas.openxmlformats.org/presentationml/2006/ole">
            <mc:AlternateContent xmlns:mc="http://schemas.openxmlformats.org/markup-compatibility/2006">
              <mc:Choice xmlns:v="urn:schemas-microsoft-com:vml" Requires="v">
                <p:oleObj spid="_x0000_s39454" name="Equation" r:id="rId13" imgW="1155600" imgH="253800" progId="Equation.DSMT4">
                  <p:embed/>
                </p:oleObj>
              </mc:Choice>
              <mc:Fallback>
                <p:oleObj name="Equation" r:id="rId13" imgW="1155600" imgH="253800" progId="Equation.DSMT4">
                  <p:embed/>
                  <p:pic>
                    <p:nvPicPr>
                      <p:cNvPr id="0" name="Object 11"/>
                      <p:cNvPicPr>
                        <a:picLocks noChangeAspect="1" noChangeArrowheads="1"/>
                      </p:cNvPicPr>
                      <p:nvPr/>
                    </p:nvPicPr>
                    <p:blipFill>
                      <a:blip r:embed="rId14"/>
                      <a:srcRect/>
                      <a:stretch>
                        <a:fillRect/>
                      </a:stretch>
                    </p:blipFill>
                    <p:spPr bwMode="auto">
                      <a:xfrm>
                        <a:off x="5038725" y="1344613"/>
                        <a:ext cx="12922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32976449"/>
              </p:ext>
            </p:extLst>
          </p:nvPr>
        </p:nvGraphicFramePr>
        <p:xfrm>
          <a:off x="1691680" y="1822008"/>
          <a:ext cx="1640334" cy="310847"/>
        </p:xfrm>
        <a:graphic>
          <a:graphicData uri="http://schemas.openxmlformats.org/presentationml/2006/ole">
            <mc:AlternateContent xmlns:mc="http://schemas.openxmlformats.org/markup-compatibility/2006">
              <mc:Choice xmlns:v="urn:schemas-microsoft-com:vml" Requires="v">
                <p:oleObj spid="_x0000_s39455" name="Equation" r:id="rId15" imgW="1346040" imgH="253800" progId="Equation.DSMT4">
                  <p:embed/>
                </p:oleObj>
              </mc:Choice>
              <mc:Fallback>
                <p:oleObj name="Equation" r:id="rId15" imgW="1346040" imgH="253800" progId="Equation.DSMT4">
                  <p:embed/>
                  <p:pic>
                    <p:nvPicPr>
                      <p:cNvPr id="0" name="Object 8"/>
                      <p:cNvPicPr>
                        <a:picLocks noChangeAspect="1" noChangeArrowheads="1"/>
                      </p:cNvPicPr>
                      <p:nvPr/>
                    </p:nvPicPr>
                    <p:blipFill>
                      <a:blip r:embed="rId16"/>
                      <a:srcRect/>
                      <a:stretch>
                        <a:fillRect/>
                      </a:stretch>
                    </p:blipFill>
                    <p:spPr bwMode="auto">
                      <a:xfrm>
                        <a:off x="1691680" y="1822008"/>
                        <a:ext cx="1640334" cy="310847"/>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65303943"/>
              </p:ext>
            </p:extLst>
          </p:nvPr>
        </p:nvGraphicFramePr>
        <p:xfrm>
          <a:off x="5386388" y="1830388"/>
          <a:ext cx="1857375" cy="295275"/>
        </p:xfrm>
        <a:graphic>
          <a:graphicData uri="http://schemas.openxmlformats.org/presentationml/2006/ole">
            <mc:AlternateContent xmlns:mc="http://schemas.openxmlformats.org/markup-compatibility/2006">
              <mc:Choice xmlns:v="urn:schemas-microsoft-com:vml" Requires="v">
                <p:oleObj spid="_x0000_s39456" name="Equation" r:id="rId17" imgW="1523880" imgH="241200" progId="Equation.DSMT4">
                  <p:embed/>
                </p:oleObj>
              </mc:Choice>
              <mc:Fallback>
                <p:oleObj name="Equation" r:id="rId17" imgW="1523880" imgH="241200" progId="Equation.DSMT4">
                  <p:embed/>
                  <p:pic>
                    <p:nvPicPr>
                      <p:cNvPr id="0" name="Object 12"/>
                      <p:cNvPicPr>
                        <a:picLocks noChangeAspect="1" noChangeArrowheads="1"/>
                      </p:cNvPicPr>
                      <p:nvPr/>
                    </p:nvPicPr>
                    <p:blipFill>
                      <a:blip r:embed="rId18"/>
                      <a:srcRect/>
                      <a:stretch>
                        <a:fillRect/>
                      </a:stretch>
                    </p:blipFill>
                    <p:spPr bwMode="auto">
                      <a:xfrm>
                        <a:off x="5386388" y="1830388"/>
                        <a:ext cx="18573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83428137"/>
              </p:ext>
            </p:extLst>
          </p:nvPr>
        </p:nvGraphicFramePr>
        <p:xfrm>
          <a:off x="2530118" y="2348880"/>
          <a:ext cx="530582" cy="222870"/>
        </p:xfrm>
        <a:graphic>
          <a:graphicData uri="http://schemas.openxmlformats.org/presentationml/2006/ole">
            <mc:AlternateContent xmlns:mc="http://schemas.openxmlformats.org/markup-compatibility/2006">
              <mc:Choice xmlns:v="urn:schemas-microsoft-com:vml" Requires="v">
                <p:oleObj spid="_x0000_s39457" name="Equation" r:id="rId19" imgW="545760" imgH="228600" progId="Equation.DSMT4">
                  <p:embed/>
                </p:oleObj>
              </mc:Choice>
              <mc:Fallback>
                <p:oleObj name="Equation" r:id="rId19" imgW="545760" imgH="228600" progId="Equation.DSMT4">
                  <p:embed/>
                  <p:pic>
                    <p:nvPicPr>
                      <p:cNvPr id="0" name="Object 12"/>
                      <p:cNvPicPr>
                        <a:picLocks noChangeAspect="1" noChangeArrowheads="1"/>
                      </p:cNvPicPr>
                      <p:nvPr/>
                    </p:nvPicPr>
                    <p:blipFill>
                      <a:blip r:embed="rId20"/>
                      <a:srcRect/>
                      <a:stretch>
                        <a:fillRect/>
                      </a:stretch>
                    </p:blipFill>
                    <p:spPr bwMode="auto">
                      <a:xfrm>
                        <a:off x="2530118" y="2348880"/>
                        <a:ext cx="530582" cy="22287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19986363"/>
              </p:ext>
            </p:extLst>
          </p:nvPr>
        </p:nvGraphicFramePr>
        <p:xfrm>
          <a:off x="3173413" y="2276475"/>
          <a:ext cx="590550" cy="222250"/>
        </p:xfrm>
        <a:graphic>
          <a:graphicData uri="http://schemas.openxmlformats.org/presentationml/2006/ole">
            <mc:AlternateContent xmlns:mc="http://schemas.openxmlformats.org/markup-compatibility/2006">
              <mc:Choice xmlns:v="urn:schemas-microsoft-com:vml" Requires="v">
                <p:oleObj spid="_x0000_s39458" name="Equation" r:id="rId21" imgW="609480" imgH="228600" progId="Equation.DSMT4">
                  <p:embed/>
                </p:oleObj>
              </mc:Choice>
              <mc:Fallback>
                <p:oleObj name="Equation" r:id="rId21" imgW="609480" imgH="228600" progId="Equation.DSMT4">
                  <p:embed/>
                  <p:pic>
                    <p:nvPicPr>
                      <p:cNvPr id="0" name="Object 14"/>
                      <p:cNvPicPr>
                        <a:picLocks noChangeAspect="1" noChangeArrowheads="1"/>
                      </p:cNvPicPr>
                      <p:nvPr/>
                    </p:nvPicPr>
                    <p:blipFill>
                      <a:blip r:embed="rId22"/>
                      <a:srcRect/>
                      <a:stretch>
                        <a:fillRect/>
                      </a:stretch>
                    </p:blipFill>
                    <p:spPr bwMode="auto">
                      <a:xfrm>
                        <a:off x="3173413" y="2276475"/>
                        <a:ext cx="5905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13180027"/>
              </p:ext>
            </p:extLst>
          </p:nvPr>
        </p:nvGraphicFramePr>
        <p:xfrm>
          <a:off x="3884959" y="2852936"/>
          <a:ext cx="222250" cy="173037"/>
        </p:xfrm>
        <a:graphic>
          <a:graphicData uri="http://schemas.openxmlformats.org/presentationml/2006/ole">
            <mc:AlternateContent xmlns:mc="http://schemas.openxmlformats.org/markup-compatibility/2006">
              <mc:Choice xmlns:v="urn:schemas-microsoft-com:vml" Requires="v">
                <p:oleObj spid="_x0000_s39459" name="Equation" r:id="rId23" imgW="228600" imgH="177480" progId="Equation.DSMT4">
                  <p:embed/>
                </p:oleObj>
              </mc:Choice>
              <mc:Fallback>
                <p:oleObj name="Equation" r:id="rId23" imgW="228600" imgH="177480" progId="Equation.DSMT4">
                  <p:embed/>
                  <p:pic>
                    <p:nvPicPr>
                      <p:cNvPr id="0" name="Object 14"/>
                      <p:cNvPicPr>
                        <a:picLocks noChangeAspect="1" noChangeArrowheads="1"/>
                      </p:cNvPicPr>
                      <p:nvPr/>
                    </p:nvPicPr>
                    <p:blipFill>
                      <a:blip r:embed="rId24"/>
                      <a:srcRect/>
                      <a:stretch>
                        <a:fillRect/>
                      </a:stretch>
                    </p:blipFill>
                    <p:spPr bwMode="auto">
                      <a:xfrm>
                        <a:off x="3884959" y="2852936"/>
                        <a:ext cx="2222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79001740"/>
              </p:ext>
            </p:extLst>
          </p:nvPr>
        </p:nvGraphicFramePr>
        <p:xfrm>
          <a:off x="5652120" y="2708920"/>
          <a:ext cx="530225" cy="222250"/>
        </p:xfrm>
        <a:graphic>
          <a:graphicData uri="http://schemas.openxmlformats.org/presentationml/2006/ole">
            <mc:AlternateContent xmlns:mc="http://schemas.openxmlformats.org/markup-compatibility/2006">
              <mc:Choice xmlns:v="urn:schemas-microsoft-com:vml" Requires="v">
                <p:oleObj spid="_x0000_s39460" name="Equation" r:id="rId25" imgW="545760" imgH="228600" progId="Equation.DSMT4">
                  <p:embed/>
                </p:oleObj>
              </mc:Choice>
              <mc:Fallback>
                <p:oleObj name="Equation" r:id="rId25" imgW="545760" imgH="228600" progId="Equation.DSMT4">
                  <p:embed/>
                  <p:pic>
                    <p:nvPicPr>
                      <p:cNvPr id="0" name="Object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52120" y="2708920"/>
                        <a:ext cx="5302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22530558"/>
              </p:ext>
            </p:extLst>
          </p:nvPr>
        </p:nvGraphicFramePr>
        <p:xfrm>
          <a:off x="6486525" y="2708275"/>
          <a:ext cx="592138" cy="222250"/>
        </p:xfrm>
        <a:graphic>
          <a:graphicData uri="http://schemas.openxmlformats.org/presentationml/2006/ole">
            <mc:AlternateContent xmlns:mc="http://schemas.openxmlformats.org/markup-compatibility/2006">
              <mc:Choice xmlns:v="urn:schemas-microsoft-com:vml" Requires="v">
                <p:oleObj spid="_x0000_s39461" name="Equation" r:id="rId27" imgW="609480" imgH="228600" progId="Equation.DSMT4">
                  <p:embed/>
                </p:oleObj>
              </mc:Choice>
              <mc:Fallback>
                <p:oleObj name="Equation" r:id="rId27" imgW="609480" imgH="228600" progId="Equation.DSMT4">
                  <p:embed/>
                  <p:pic>
                    <p:nvPicPr>
                      <p:cNvPr id="0" name="Object 14"/>
                      <p:cNvPicPr>
                        <a:picLocks noChangeAspect="1" noChangeArrowheads="1"/>
                      </p:cNvPicPr>
                      <p:nvPr/>
                    </p:nvPicPr>
                    <p:blipFill>
                      <a:blip r:embed="rId28"/>
                      <a:srcRect/>
                      <a:stretch>
                        <a:fillRect/>
                      </a:stretch>
                    </p:blipFill>
                    <p:spPr bwMode="auto">
                      <a:xfrm>
                        <a:off x="6486525" y="2708275"/>
                        <a:ext cx="5921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37269514"/>
              </p:ext>
            </p:extLst>
          </p:nvPr>
        </p:nvGraphicFramePr>
        <p:xfrm>
          <a:off x="7740352" y="3068960"/>
          <a:ext cx="222250" cy="173037"/>
        </p:xfrm>
        <a:graphic>
          <a:graphicData uri="http://schemas.openxmlformats.org/presentationml/2006/ole">
            <mc:AlternateContent xmlns:mc="http://schemas.openxmlformats.org/markup-compatibility/2006">
              <mc:Choice xmlns:v="urn:schemas-microsoft-com:vml" Requires="v">
                <p:oleObj spid="_x0000_s39462" name="Equation" r:id="rId29" imgW="228600" imgH="177480" progId="Equation.DSMT4">
                  <p:embed/>
                </p:oleObj>
              </mc:Choice>
              <mc:Fallback>
                <p:oleObj name="Equation" r:id="rId29" imgW="228600" imgH="177480" progId="Equation.DSMT4">
                  <p:embed/>
                  <p:pic>
                    <p:nvPicPr>
                      <p:cNvPr id="0" name="Object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40352" y="3068960"/>
                        <a:ext cx="2222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29BEAB8-68BB-4429-B87F-176447143671}" type="slidenum">
              <a:rPr lang="ru-RU" smtClean="0"/>
              <a:t>20</a:t>
            </a:fld>
            <a:endParaRPr lang="ru-RU"/>
          </a:p>
        </p:txBody>
      </p:sp>
      <p:grpSp>
        <p:nvGrpSpPr>
          <p:cNvPr id="19" name="Group 465"/>
          <p:cNvGrpSpPr>
            <a:grpSpLocks noChangeAspect="1"/>
          </p:cNvGrpSpPr>
          <p:nvPr/>
        </p:nvGrpSpPr>
        <p:grpSpPr bwMode="auto">
          <a:xfrm>
            <a:off x="755650" y="2133600"/>
            <a:ext cx="7416800" cy="4535488"/>
            <a:chOff x="476" y="1344"/>
            <a:chExt cx="4672" cy="2857"/>
          </a:xfrm>
        </p:grpSpPr>
        <p:sp>
          <p:nvSpPr>
            <p:cNvPr id="22" name="AutoShape 464"/>
            <p:cNvSpPr>
              <a:spLocks noChangeAspect="1" noChangeArrowheads="1" noTextEdit="1"/>
            </p:cNvSpPr>
            <p:nvPr/>
          </p:nvSpPr>
          <p:spPr bwMode="auto">
            <a:xfrm>
              <a:off x="476" y="1344"/>
              <a:ext cx="4672"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9378" name="Picture 46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76" y="1344"/>
              <a:ext cx="4662" cy="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p:nvPr/>
        </p:nvSpPr>
        <p:spPr>
          <a:xfrm>
            <a:off x="6149627" y="687964"/>
            <a:ext cx="2413353" cy="276999"/>
          </a:xfrm>
          <a:prstGeom prst="rect">
            <a:avLst/>
          </a:prstGeom>
        </p:spPr>
        <p:txBody>
          <a:bodyPr wrap="none">
            <a:spAutoFit/>
          </a:bodyPr>
          <a:lstStyle/>
          <a:p>
            <a:r>
              <a:rPr lang="en-US" sz="1200" dirty="0"/>
              <a:t>A.S.P., </a:t>
            </a:r>
            <a:r>
              <a:rPr lang="ro-RO" sz="1200" dirty="0"/>
              <a:t>arXiv:1505.05838v3 [hep-ph]</a:t>
            </a:r>
            <a:endParaRPr lang="ru-RU" sz="1200" dirty="0"/>
          </a:p>
        </p:txBody>
      </p:sp>
    </p:spTree>
    <p:extLst>
      <p:ext uri="{BB962C8B-B14F-4D97-AF65-F5344CB8AC3E}">
        <p14:creationId xmlns:p14="http://schemas.microsoft.com/office/powerpoint/2010/main" val="4212336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96944" cy="432048"/>
          </a:xfrm>
          <a:solidFill>
            <a:schemeClr val="accent1"/>
          </a:solidFill>
        </p:spPr>
        <p:txBody>
          <a:bodyPr>
            <a:noAutofit/>
          </a:bodyPr>
          <a:lstStyle/>
          <a:p>
            <a:r>
              <a:rPr lang="en-US" sz="3200" b="1" dirty="0">
                <a:solidFill>
                  <a:schemeClr val="bg1"/>
                </a:solidFill>
                <a:latin typeface="JasmineUPC" panose="02020603050405020304" pitchFamily="18" charset="-34"/>
                <a:cs typeface="JasmineUPC" panose="02020603050405020304" pitchFamily="18" charset="-34"/>
              </a:rPr>
              <a:t>Conclusions </a:t>
            </a:r>
            <a:endParaRPr lang="ru-RU" sz="3200" b="1" dirty="0">
              <a:solidFill>
                <a:schemeClr val="bg1"/>
              </a:solidFill>
              <a:latin typeface="JasmineUPC" panose="02020603050405020304" pitchFamily="18" charset="-34"/>
              <a:cs typeface="JasmineUPC" panose="02020603050405020304" pitchFamily="18" charset="-34"/>
            </a:endParaRPr>
          </a:p>
        </p:txBody>
      </p:sp>
      <p:sp>
        <p:nvSpPr>
          <p:cNvPr id="5" name="Номер слайда 4"/>
          <p:cNvSpPr>
            <a:spLocks noGrp="1"/>
          </p:cNvSpPr>
          <p:nvPr>
            <p:ph type="sldNum" sz="quarter" idx="12"/>
          </p:nvPr>
        </p:nvSpPr>
        <p:spPr/>
        <p:txBody>
          <a:bodyPr/>
          <a:lstStyle/>
          <a:p>
            <a:fld id="{A04E534B-B90B-452C-9CAC-D9BBB90F4E9C}" type="slidenum">
              <a:rPr lang="ru-RU" smtClean="0">
                <a:solidFill>
                  <a:schemeClr val="tx1"/>
                </a:solidFill>
              </a:rPr>
              <a:pPr/>
              <a:t>21</a:t>
            </a:fld>
            <a:endParaRPr lang="ru-RU" dirty="0">
              <a:solidFill>
                <a:schemeClr val="tx1"/>
              </a:solidFill>
            </a:endParaRPr>
          </a:p>
        </p:txBody>
      </p:sp>
      <p:sp>
        <p:nvSpPr>
          <p:cNvPr id="6" name="TextBox 5"/>
          <p:cNvSpPr txBox="1"/>
          <p:nvPr/>
        </p:nvSpPr>
        <p:spPr>
          <a:xfrm>
            <a:off x="179511" y="1000125"/>
            <a:ext cx="8856985" cy="4031873"/>
          </a:xfrm>
          <a:prstGeom prst="rect">
            <a:avLst/>
          </a:prstGeom>
          <a:noFill/>
        </p:spPr>
        <p:txBody>
          <a:bodyPr wrap="square" rtlCol="0">
            <a:spAutoFit/>
          </a:bodyPr>
          <a:lstStyle/>
          <a:p>
            <a:pPr marL="342900" indent="-342900">
              <a:buFont typeface="+mj-lt"/>
              <a:buAutoNum type="arabicParenR"/>
            </a:pPr>
            <a:r>
              <a:rPr lang="en-US" sz="1600" dirty="0">
                <a:latin typeface="Bodoni MT" panose="02070603080606020203" pitchFamily="18" charset="0"/>
              </a:rPr>
              <a:t>The exact analytical lattice results for the partition function of the free neutral scalar field in one spatial dimension in both the configuration and the momentum space were obtained in the framework of the path integral method. </a:t>
            </a:r>
          </a:p>
          <a:p>
            <a:pPr marL="342900" indent="-342900">
              <a:buFont typeface="+mj-lt"/>
              <a:buAutoNum type="arabicParenR"/>
            </a:pPr>
            <a:endParaRPr lang="en-US" sz="1600" dirty="0">
              <a:latin typeface="Bodoni MT" panose="02070603080606020203" pitchFamily="18" charset="0"/>
            </a:endParaRPr>
          </a:p>
          <a:p>
            <a:pPr marL="342900" indent="-342900">
              <a:buFont typeface="+mj-lt"/>
              <a:buAutoNum type="arabicParenR"/>
            </a:pPr>
            <a:r>
              <a:rPr lang="en-US" sz="1600" dirty="0">
                <a:latin typeface="Bodoni MT" panose="02070603080606020203" pitchFamily="18" charset="0"/>
              </a:rPr>
              <a:t>The symmetric square matrices of the bilinear forms on the vector space of fields in both configuration space and momentum space were found explicitly</a:t>
            </a:r>
            <a:r>
              <a:rPr lang="en-US" sz="1600" dirty="0" smtClean="0">
                <a:latin typeface="Bodoni MT" panose="02070603080606020203" pitchFamily="18" charset="0"/>
              </a:rPr>
              <a:t>.</a:t>
            </a:r>
          </a:p>
          <a:p>
            <a:pPr marL="342900" indent="-342900">
              <a:buFont typeface="+mj-lt"/>
              <a:buAutoNum type="arabicParenR"/>
            </a:pPr>
            <a:endParaRPr lang="en-US" sz="1600" dirty="0">
              <a:latin typeface="Bodoni MT" panose="02070603080606020203" pitchFamily="18" charset="0"/>
            </a:endParaRPr>
          </a:p>
          <a:p>
            <a:pPr marL="342900" indent="-342900">
              <a:buFont typeface="+mj-lt"/>
              <a:buAutoNum type="arabicParenR"/>
            </a:pPr>
            <a:r>
              <a:rPr lang="en-US" sz="1600" dirty="0">
                <a:latin typeface="Bodoni MT" panose="02070603080606020203" pitchFamily="18" charset="0"/>
              </a:rPr>
              <a:t>The thermodynamic properties and the finite volume corrections to the thermodynamic quantities of the free real scalar field were studied. </a:t>
            </a:r>
            <a:endParaRPr lang="en-US" sz="1600" dirty="0" smtClean="0">
              <a:latin typeface="Bodoni MT" panose="02070603080606020203" pitchFamily="18" charset="0"/>
            </a:endParaRPr>
          </a:p>
          <a:p>
            <a:pPr marL="342900" indent="-342900">
              <a:buFont typeface="+mj-lt"/>
              <a:buAutoNum type="arabicParenR"/>
            </a:pPr>
            <a:endParaRPr lang="en-US" sz="1600" dirty="0">
              <a:latin typeface="Bodoni MT" panose="02070603080606020203" pitchFamily="18" charset="0"/>
            </a:endParaRPr>
          </a:p>
          <a:p>
            <a:pPr marL="342900" indent="-342900">
              <a:buFont typeface="+mj-lt"/>
              <a:buAutoNum type="arabicParenR"/>
            </a:pPr>
            <a:r>
              <a:rPr lang="en-US" sz="1600" dirty="0" smtClean="0">
                <a:latin typeface="Bodoni MT" panose="02070603080606020203" pitchFamily="18" charset="0"/>
              </a:rPr>
              <a:t>We </a:t>
            </a:r>
            <a:r>
              <a:rPr lang="en-US" sz="1600" dirty="0">
                <a:latin typeface="Bodoni MT" panose="02070603080606020203" pitchFamily="18" charset="0"/>
              </a:rPr>
              <a:t>found that on the finite lattice the exact lattice results for the free massive neutral scalar field agree with the continuum limit only in the region of small values of temperature and volume. </a:t>
            </a:r>
            <a:endParaRPr lang="en-US" sz="1600" dirty="0" smtClean="0">
              <a:latin typeface="Bodoni MT" panose="02070603080606020203" pitchFamily="18" charset="0"/>
            </a:endParaRPr>
          </a:p>
          <a:p>
            <a:pPr marL="342900" indent="-342900">
              <a:buFont typeface="+mj-lt"/>
              <a:buAutoNum type="arabicParenR"/>
            </a:pPr>
            <a:endParaRPr lang="en-US" sz="1600" dirty="0">
              <a:latin typeface="Bodoni MT" panose="02070603080606020203" pitchFamily="18" charset="0"/>
            </a:endParaRPr>
          </a:p>
          <a:p>
            <a:pPr marL="342900" indent="-342900">
              <a:buFont typeface="+mj-lt"/>
              <a:buAutoNum type="arabicParenR"/>
            </a:pPr>
            <a:r>
              <a:rPr lang="en-US" sz="1600" dirty="0" smtClean="0">
                <a:latin typeface="Bodoni MT" panose="02070603080606020203" pitchFamily="18" charset="0"/>
              </a:rPr>
              <a:t>However, at </a:t>
            </a:r>
            <a:r>
              <a:rPr lang="en-US" sz="1600" dirty="0">
                <a:latin typeface="Bodoni MT" panose="02070603080606020203" pitchFamily="18" charset="0"/>
              </a:rPr>
              <a:t>these temperatures and volumes the continuum physical quantities for both massive and massless scalar field deviate essentially from their thermodynamic limit values and recover them only at high temperatures or/and large volumes in the thermodynamic limit.</a:t>
            </a:r>
          </a:p>
        </p:txBody>
      </p:sp>
    </p:spTree>
    <p:extLst>
      <p:ext uri="{BB962C8B-B14F-4D97-AF65-F5344CB8AC3E}">
        <p14:creationId xmlns:p14="http://schemas.microsoft.com/office/powerpoint/2010/main" val="3211513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198666">
            <a:off x="572974" y="2349132"/>
            <a:ext cx="8229600" cy="1143000"/>
          </a:xfrm>
        </p:spPr>
        <p:txBody>
          <a:bodyPr/>
          <a:lstStyle/>
          <a:p>
            <a:r>
              <a:rPr lang="en-US" dirty="0" smtClean="0">
                <a:solidFill>
                  <a:srgbClr val="0070C0"/>
                </a:solidFill>
              </a:rPr>
              <a:t>Thank you for your attention!  </a:t>
            </a:r>
            <a:endParaRPr lang="ru-RU" dirty="0">
              <a:solidFill>
                <a:srgbClr val="0070C0"/>
              </a:solidFill>
            </a:endParaRPr>
          </a:p>
        </p:txBody>
      </p:sp>
      <p:sp>
        <p:nvSpPr>
          <p:cNvPr id="5" name="Номер слайда 4"/>
          <p:cNvSpPr>
            <a:spLocks noGrp="1"/>
          </p:cNvSpPr>
          <p:nvPr>
            <p:ph type="sldNum" sz="quarter" idx="12"/>
          </p:nvPr>
        </p:nvSpPr>
        <p:spPr/>
        <p:txBody>
          <a:bodyPr/>
          <a:lstStyle/>
          <a:p>
            <a:fld id="{A04E534B-B90B-452C-9CAC-D9BBB90F4E9C}" type="slidenum">
              <a:rPr lang="ru-RU" smtClean="0">
                <a:solidFill>
                  <a:schemeClr val="tx1"/>
                </a:solidFill>
              </a:rPr>
              <a:pPr/>
              <a:t>22</a:t>
            </a:fld>
            <a:endParaRPr lang="ru-RU" dirty="0">
              <a:solidFill>
                <a:schemeClr val="tx1"/>
              </a:solidFill>
            </a:endParaRPr>
          </a:p>
        </p:txBody>
      </p:sp>
    </p:spTree>
    <p:extLst>
      <p:ext uri="{BB962C8B-B14F-4D97-AF65-F5344CB8AC3E}">
        <p14:creationId xmlns:p14="http://schemas.microsoft.com/office/powerpoint/2010/main" val="3829474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7544" y="1609774"/>
            <a:ext cx="4041775" cy="4987578"/>
          </a:xfrm>
        </p:spPr>
        <p:txBody>
          <a:bodyPr>
            <a:normAutofit/>
          </a:bodyPr>
          <a:lstStyle/>
          <a:p>
            <a:r>
              <a:rPr lang="en-US" sz="1600" dirty="0" smtClean="0">
                <a:solidFill>
                  <a:srgbClr val="0070C0"/>
                </a:solidFill>
                <a:latin typeface="Bodoni MT" panose="02070603080606020203" pitchFamily="18" charset="0"/>
              </a:rPr>
              <a:t>Discretization of inverse temperature:</a:t>
            </a:r>
          </a:p>
          <a:p>
            <a:pPr marL="0" indent="0">
              <a:buNone/>
            </a:pPr>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Discretization of the spatial volume:</a:t>
            </a:r>
          </a:p>
          <a:p>
            <a:endParaRPr lang="en-US" sz="1600" dirty="0" smtClean="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4-dimensional lattice: </a:t>
            </a: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pPr marL="0" indent="0">
              <a:buNone/>
            </a:pPr>
            <a:r>
              <a:rPr lang="en-US" sz="1600" dirty="0" smtClean="0">
                <a:solidFill>
                  <a:srgbClr val="0070C0"/>
                </a:solidFill>
                <a:latin typeface="Bodoni MT" panose="02070603080606020203" pitchFamily="18" charset="0"/>
              </a:rPr>
              <a:t>  </a:t>
            </a:r>
          </a:p>
          <a:p>
            <a:pPr marL="0" indent="0">
              <a:buNone/>
            </a:pPr>
            <a:endParaRPr lang="en-US" sz="1600" dirty="0" smtClean="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one spatial dimension:</a:t>
            </a:r>
            <a:endParaRPr lang="en-US" sz="1600" dirty="0">
              <a:solidFill>
                <a:srgbClr val="0070C0"/>
              </a:solidFill>
              <a:latin typeface="Bodoni MT" panose="02070603080606020203" pitchFamily="18" charset="0"/>
            </a:endParaRPr>
          </a:p>
          <a:p>
            <a:pPr marL="0" indent="0">
              <a:buNone/>
            </a:pPr>
            <a:endParaRPr lang="ru-RU" sz="1600" dirty="0">
              <a:solidFill>
                <a:srgbClr val="0070C0"/>
              </a:solidFill>
              <a:latin typeface="Bodoni MT" panose="02070603080606020203" pitchFamily="18" charset="0"/>
            </a:endParaRPr>
          </a:p>
        </p:txBody>
      </p:sp>
      <p:sp>
        <p:nvSpPr>
          <p:cNvPr id="7"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The path integral method in one spatial dimension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8" name="Content Placeholder 7"/>
          <p:cNvGraphicFramePr>
            <a:graphicFrameLocks noGrp="1" noChangeAspect="1"/>
          </p:cNvGraphicFramePr>
          <p:nvPr>
            <p:ph sz="half" idx="2"/>
            <p:extLst>
              <p:ext uri="{D42A27DB-BD31-4B8C-83A1-F6EECF244321}">
                <p14:modId xmlns:p14="http://schemas.microsoft.com/office/powerpoint/2010/main" val="3790779321"/>
              </p:ext>
            </p:extLst>
          </p:nvPr>
        </p:nvGraphicFramePr>
        <p:xfrm>
          <a:off x="1115616" y="822309"/>
          <a:ext cx="6912768" cy="691277"/>
        </p:xfrm>
        <a:graphic>
          <a:graphicData uri="http://schemas.openxmlformats.org/presentationml/2006/ole">
            <mc:AlternateContent xmlns:mc="http://schemas.openxmlformats.org/markup-compatibility/2006">
              <mc:Choice xmlns:v="urn:schemas-microsoft-com:vml" Requires="v">
                <p:oleObj spid="_x0000_s24424" name="Equation" r:id="rId3" imgW="4444920" imgH="444240" progId="Equation.DSMT4">
                  <p:embed/>
                </p:oleObj>
              </mc:Choice>
              <mc:Fallback>
                <p:oleObj name="Equation" r:id="rId3" imgW="4444920" imgH="444240" progId="Equation.DSMT4">
                  <p:embed/>
                  <p:pic>
                    <p:nvPicPr>
                      <p:cNvPr id="0" name=""/>
                      <p:cNvPicPr/>
                      <p:nvPr/>
                    </p:nvPicPr>
                    <p:blipFill>
                      <a:blip r:embed="rId4"/>
                      <a:stretch>
                        <a:fillRect/>
                      </a:stretch>
                    </p:blipFill>
                    <p:spPr>
                      <a:xfrm>
                        <a:off x="1115616" y="822309"/>
                        <a:ext cx="6912768" cy="69127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49398355"/>
              </p:ext>
            </p:extLst>
          </p:nvPr>
        </p:nvGraphicFramePr>
        <p:xfrm>
          <a:off x="1930443" y="1916833"/>
          <a:ext cx="966424" cy="360040"/>
        </p:xfrm>
        <a:graphic>
          <a:graphicData uri="http://schemas.openxmlformats.org/presentationml/2006/ole">
            <mc:AlternateContent xmlns:mc="http://schemas.openxmlformats.org/markup-compatibility/2006">
              <mc:Choice xmlns:v="urn:schemas-microsoft-com:vml" Requires="v">
                <p:oleObj spid="_x0000_s24425" name="Equation" r:id="rId5" imgW="647640" imgH="241200" progId="Equation.DSMT4">
                  <p:embed/>
                </p:oleObj>
              </mc:Choice>
              <mc:Fallback>
                <p:oleObj name="Equation" r:id="rId5" imgW="647640" imgH="241200" progId="Equation.DSMT4">
                  <p:embed/>
                  <p:pic>
                    <p:nvPicPr>
                      <p:cNvPr id="0" name=""/>
                      <p:cNvPicPr/>
                      <p:nvPr/>
                    </p:nvPicPr>
                    <p:blipFill>
                      <a:blip r:embed="rId6"/>
                      <a:stretch>
                        <a:fillRect/>
                      </a:stretch>
                    </p:blipFill>
                    <p:spPr>
                      <a:xfrm>
                        <a:off x="1930443" y="1916833"/>
                        <a:ext cx="966424" cy="36004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25860034"/>
              </p:ext>
            </p:extLst>
          </p:nvPr>
        </p:nvGraphicFramePr>
        <p:xfrm>
          <a:off x="1619672" y="2708920"/>
          <a:ext cx="1916533" cy="354331"/>
        </p:xfrm>
        <a:graphic>
          <a:graphicData uri="http://schemas.openxmlformats.org/presentationml/2006/ole">
            <mc:AlternateContent xmlns:mc="http://schemas.openxmlformats.org/markup-compatibility/2006">
              <mc:Choice xmlns:v="urn:schemas-microsoft-com:vml" Requires="v">
                <p:oleObj spid="_x0000_s24426" name="Equation" r:id="rId7" imgW="1307880" imgH="241200" progId="Equation.DSMT4">
                  <p:embed/>
                </p:oleObj>
              </mc:Choice>
              <mc:Fallback>
                <p:oleObj name="Equation" r:id="rId7" imgW="1307880" imgH="241200" progId="Equation.DSMT4">
                  <p:embed/>
                  <p:pic>
                    <p:nvPicPr>
                      <p:cNvPr id="0" name="Object 9"/>
                      <p:cNvPicPr>
                        <a:picLocks noChangeAspect="1" noChangeArrowheads="1"/>
                      </p:cNvPicPr>
                      <p:nvPr/>
                    </p:nvPicPr>
                    <p:blipFill>
                      <a:blip r:embed="rId8"/>
                      <a:srcRect/>
                      <a:stretch>
                        <a:fillRect/>
                      </a:stretch>
                    </p:blipFill>
                    <p:spPr bwMode="auto">
                      <a:xfrm>
                        <a:off x="1619672" y="2708920"/>
                        <a:ext cx="1916533" cy="354331"/>
                      </a:xfrm>
                      <a:prstGeom prst="rect">
                        <a:avLst/>
                      </a:prstGeom>
                      <a:noFill/>
                      <a:ln>
                        <a:noFill/>
                      </a:ln>
                      <a:extLst/>
                    </p:spPr>
                  </p:pic>
                </p:oleObj>
              </mc:Fallback>
            </mc:AlternateContent>
          </a:graphicData>
        </a:graphic>
      </p:graphicFrame>
      <p:sp>
        <p:nvSpPr>
          <p:cNvPr id="12" name="Content Placeholder 5"/>
          <p:cNvSpPr txBox="1">
            <a:spLocks/>
          </p:cNvSpPr>
          <p:nvPr/>
        </p:nvSpPr>
        <p:spPr>
          <a:xfrm>
            <a:off x="4932040" y="1609774"/>
            <a:ext cx="4041775" cy="51315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600" dirty="0" smtClean="0">
                <a:solidFill>
                  <a:srgbClr val="0070C0"/>
                </a:solidFill>
                <a:latin typeface="Bodoni MT" panose="02070603080606020203" pitchFamily="18" charset="0"/>
              </a:rPr>
              <a:t>The state vectors:</a:t>
            </a:r>
          </a:p>
          <a:p>
            <a:endParaRPr lang="en-US" sz="1600" dirty="0" smtClean="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Orthogonality and completeness: </a:t>
            </a: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Field representation:  </a:t>
            </a:r>
          </a:p>
          <a:p>
            <a:pPr marL="0" indent="0">
              <a:buFont typeface="Arial" panose="020B0604020202020204" pitchFamily="34" charset="0"/>
              <a:buNone/>
            </a:pPr>
            <a:endParaRPr lang="ru-RU" sz="1600" dirty="0">
              <a:solidFill>
                <a:srgbClr val="0070C0"/>
              </a:solidFill>
              <a:latin typeface="Bodoni MT" panose="02070603080606020203" pitchFamily="18" charset="0"/>
            </a:endParaRPr>
          </a:p>
        </p:txBody>
      </p:sp>
      <p:graphicFrame>
        <p:nvGraphicFramePr>
          <p:cNvPr id="13" name="Object 12"/>
          <p:cNvGraphicFramePr>
            <a:graphicFrameLocks noGrp="1" noChangeAspect="1"/>
          </p:cNvGraphicFramePr>
          <p:nvPr>
            <p:extLst>
              <p:ext uri="{D42A27DB-BD31-4B8C-83A1-F6EECF244321}">
                <p14:modId xmlns:p14="http://schemas.microsoft.com/office/powerpoint/2010/main" val="906689155"/>
              </p:ext>
            </p:extLst>
          </p:nvPr>
        </p:nvGraphicFramePr>
        <p:xfrm>
          <a:off x="5272088" y="2008188"/>
          <a:ext cx="3495675" cy="384175"/>
        </p:xfrm>
        <a:graphic>
          <a:graphicData uri="http://schemas.openxmlformats.org/presentationml/2006/ole">
            <mc:AlternateContent xmlns:mc="http://schemas.openxmlformats.org/markup-compatibility/2006">
              <mc:Choice xmlns:v="urn:schemas-microsoft-com:vml" Requires="v">
                <p:oleObj spid="_x0000_s24427" name="Equation" r:id="rId9" imgW="2539800" imgH="279360" progId="Equation.DSMT4">
                  <p:embed/>
                </p:oleObj>
              </mc:Choice>
              <mc:Fallback>
                <p:oleObj name="Equation" r:id="rId9" imgW="2539800" imgH="279360" progId="Equation.DSMT4">
                  <p:embed/>
                  <p:pic>
                    <p:nvPicPr>
                      <p:cNvPr id="0" name="Content Placeholder 7"/>
                      <p:cNvPicPr>
                        <a:picLocks noGrp="1" noChangeAspect="1" noChangeArrowheads="1"/>
                      </p:cNvPicPr>
                      <p:nvPr/>
                    </p:nvPicPr>
                    <p:blipFill>
                      <a:blip r:embed="rId10"/>
                      <a:srcRect/>
                      <a:stretch>
                        <a:fillRect/>
                      </a:stretch>
                    </p:blipFill>
                    <p:spPr bwMode="auto">
                      <a:xfrm>
                        <a:off x="5272088" y="2008188"/>
                        <a:ext cx="3495675" cy="384175"/>
                      </a:xfrm>
                      <a:prstGeom prst="rect">
                        <a:avLst/>
                      </a:prstGeom>
                      <a:noFill/>
                      <a:ln>
                        <a:noFill/>
                      </a:ln>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73077400"/>
              </p:ext>
            </p:extLst>
          </p:nvPr>
        </p:nvGraphicFramePr>
        <p:xfrm>
          <a:off x="5508104" y="2924943"/>
          <a:ext cx="2448272" cy="2715695"/>
        </p:xfrm>
        <a:graphic>
          <a:graphicData uri="http://schemas.openxmlformats.org/presentationml/2006/ole">
            <mc:AlternateContent xmlns:mc="http://schemas.openxmlformats.org/markup-compatibility/2006">
              <mc:Choice xmlns:v="urn:schemas-microsoft-com:vml" Requires="v">
                <p:oleObj spid="_x0000_s24428" name="Equation" r:id="rId11" imgW="1854000" imgH="2057400" progId="Equation.DSMT4">
                  <p:embed/>
                </p:oleObj>
              </mc:Choice>
              <mc:Fallback>
                <p:oleObj name="Equation" r:id="rId11" imgW="1854000" imgH="2057400" progId="Equation.DSMT4">
                  <p:embed/>
                  <p:pic>
                    <p:nvPicPr>
                      <p:cNvPr id="0" name=""/>
                      <p:cNvPicPr/>
                      <p:nvPr/>
                    </p:nvPicPr>
                    <p:blipFill>
                      <a:blip r:embed="rId12"/>
                      <a:stretch>
                        <a:fillRect/>
                      </a:stretch>
                    </p:blipFill>
                    <p:spPr>
                      <a:xfrm>
                        <a:off x="5508104" y="2924943"/>
                        <a:ext cx="2448272" cy="271569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1868097"/>
              </p:ext>
            </p:extLst>
          </p:nvPr>
        </p:nvGraphicFramePr>
        <p:xfrm>
          <a:off x="1187624" y="3501008"/>
          <a:ext cx="3168352" cy="1444817"/>
        </p:xfrm>
        <a:graphic>
          <a:graphicData uri="http://schemas.openxmlformats.org/presentationml/2006/ole">
            <mc:AlternateContent xmlns:mc="http://schemas.openxmlformats.org/markup-compatibility/2006">
              <mc:Choice xmlns:v="urn:schemas-microsoft-com:vml" Requires="v">
                <p:oleObj spid="_x0000_s24429" name="Equation" r:id="rId13" imgW="2336760" imgH="1066680" progId="Equation.DSMT4">
                  <p:embed/>
                </p:oleObj>
              </mc:Choice>
              <mc:Fallback>
                <p:oleObj name="Equation" r:id="rId13" imgW="2336760" imgH="1066680" progId="Equation.DSMT4">
                  <p:embed/>
                  <p:pic>
                    <p:nvPicPr>
                      <p:cNvPr id="0" name=""/>
                      <p:cNvPicPr/>
                      <p:nvPr/>
                    </p:nvPicPr>
                    <p:blipFill>
                      <a:blip r:embed="rId14"/>
                      <a:stretch>
                        <a:fillRect/>
                      </a:stretch>
                    </p:blipFill>
                    <p:spPr>
                      <a:xfrm>
                        <a:off x="1187624" y="3501008"/>
                        <a:ext cx="3168352" cy="1444817"/>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066214901"/>
              </p:ext>
            </p:extLst>
          </p:nvPr>
        </p:nvGraphicFramePr>
        <p:xfrm>
          <a:off x="1187624" y="5589240"/>
          <a:ext cx="2655296" cy="409820"/>
        </p:xfrm>
        <a:graphic>
          <a:graphicData uri="http://schemas.openxmlformats.org/presentationml/2006/ole">
            <mc:AlternateContent xmlns:mc="http://schemas.openxmlformats.org/markup-compatibility/2006">
              <mc:Choice xmlns:v="urn:schemas-microsoft-com:vml" Requires="v">
                <p:oleObj spid="_x0000_s24430" name="Equation" r:id="rId15" imgW="1726920" imgH="266400" progId="Equation.DSMT4">
                  <p:embed/>
                </p:oleObj>
              </mc:Choice>
              <mc:Fallback>
                <p:oleObj name="Equation" r:id="rId15" imgW="1726920" imgH="266400" progId="Equation.DSMT4">
                  <p:embed/>
                  <p:pic>
                    <p:nvPicPr>
                      <p:cNvPr id="0" name="Object 14"/>
                      <p:cNvPicPr>
                        <a:picLocks noChangeAspect="1" noChangeArrowheads="1"/>
                      </p:cNvPicPr>
                      <p:nvPr/>
                    </p:nvPicPr>
                    <p:blipFill>
                      <a:blip r:embed="rId16"/>
                      <a:srcRect/>
                      <a:stretch>
                        <a:fillRect/>
                      </a:stretch>
                    </p:blipFill>
                    <p:spPr bwMode="auto">
                      <a:xfrm>
                        <a:off x="1187624" y="5589240"/>
                        <a:ext cx="2655296" cy="40982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3140499"/>
              </p:ext>
            </p:extLst>
          </p:nvPr>
        </p:nvGraphicFramePr>
        <p:xfrm>
          <a:off x="5580112" y="6021288"/>
          <a:ext cx="1998270" cy="715170"/>
        </p:xfrm>
        <a:graphic>
          <a:graphicData uri="http://schemas.openxmlformats.org/presentationml/2006/ole">
            <mc:AlternateContent xmlns:mc="http://schemas.openxmlformats.org/markup-compatibility/2006">
              <mc:Choice xmlns:v="urn:schemas-microsoft-com:vml" Requires="v">
                <p:oleObj spid="_x0000_s24431" name="Equation" r:id="rId17" imgW="1206360" imgH="431640" progId="Equation.DSMT4">
                  <p:embed/>
                </p:oleObj>
              </mc:Choice>
              <mc:Fallback>
                <p:oleObj name="Equation" r:id="rId17" imgW="1206360" imgH="431640" progId="Equation.DSMT4">
                  <p:embed/>
                  <p:pic>
                    <p:nvPicPr>
                      <p:cNvPr id="0" name=""/>
                      <p:cNvPicPr/>
                      <p:nvPr/>
                    </p:nvPicPr>
                    <p:blipFill>
                      <a:blip r:embed="rId18"/>
                      <a:stretch>
                        <a:fillRect/>
                      </a:stretch>
                    </p:blipFill>
                    <p:spPr>
                      <a:xfrm>
                        <a:off x="5580112" y="6021288"/>
                        <a:ext cx="1998270" cy="71517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029BEAB8-68BB-4429-B87F-176447143671}" type="slidenum">
              <a:rPr lang="ru-RU" smtClean="0"/>
              <a:t>3</a:t>
            </a:fld>
            <a:endParaRPr lang="ru-RU"/>
          </a:p>
        </p:txBody>
      </p:sp>
      <p:sp>
        <p:nvSpPr>
          <p:cNvPr id="16" name="Rectangle 15"/>
          <p:cNvSpPr/>
          <p:nvPr/>
        </p:nvSpPr>
        <p:spPr>
          <a:xfrm>
            <a:off x="1115616" y="6237312"/>
            <a:ext cx="2413353" cy="276999"/>
          </a:xfrm>
          <a:prstGeom prst="rect">
            <a:avLst/>
          </a:prstGeom>
        </p:spPr>
        <p:txBody>
          <a:bodyPr wrap="none">
            <a:spAutoFit/>
          </a:bodyPr>
          <a:lstStyle/>
          <a:p>
            <a:r>
              <a:rPr lang="en-US" sz="1200" dirty="0"/>
              <a:t>A.S.P., </a:t>
            </a:r>
            <a:r>
              <a:rPr lang="ro-RO" sz="1200" dirty="0"/>
              <a:t>arXiv:1505.05838v3 [hep-ph]</a:t>
            </a:r>
            <a:endParaRPr lang="ru-RU" sz="1200" dirty="0"/>
          </a:p>
        </p:txBody>
      </p:sp>
    </p:spTree>
    <p:extLst>
      <p:ext uri="{BB962C8B-B14F-4D97-AF65-F5344CB8AC3E}">
        <p14:creationId xmlns:p14="http://schemas.microsoft.com/office/powerpoint/2010/main" val="2859294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Configuration space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10" name="Content Placeholder 9"/>
          <p:cNvGraphicFramePr>
            <a:graphicFrameLocks noGrp="1" noChangeAspect="1"/>
          </p:cNvGraphicFramePr>
          <p:nvPr>
            <p:ph idx="1"/>
            <p:extLst>
              <p:ext uri="{D42A27DB-BD31-4B8C-83A1-F6EECF244321}">
                <p14:modId xmlns:p14="http://schemas.microsoft.com/office/powerpoint/2010/main" val="3802362333"/>
              </p:ext>
            </p:extLst>
          </p:nvPr>
        </p:nvGraphicFramePr>
        <p:xfrm>
          <a:off x="1115616" y="1011521"/>
          <a:ext cx="7200800" cy="719524"/>
        </p:xfrm>
        <a:graphic>
          <a:graphicData uri="http://schemas.openxmlformats.org/presentationml/2006/ole">
            <mc:AlternateContent xmlns:mc="http://schemas.openxmlformats.org/markup-compatibility/2006">
              <mc:Choice xmlns:v="urn:schemas-microsoft-com:vml" Requires="v">
                <p:oleObj spid="_x0000_s25180" name="Equation" r:id="rId3" imgW="4572000" imgH="457200" progId="Equation.DSMT4">
                  <p:embed/>
                </p:oleObj>
              </mc:Choice>
              <mc:Fallback>
                <p:oleObj name="Equation" r:id="rId3" imgW="4572000" imgH="457200" progId="Equation.DSMT4">
                  <p:embed/>
                  <p:pic>
                    <p:nvPicPr>
                      <p:cNvPr id="0" name=""/>
                      <p:cNvPicPr/>
                      <p:nvPr/>
                    </p:nvPicPr>
                    <p:blipFill>
                      <a:blip r:embed="rId4"/>
                      <a:stretch>
                        <a:fillRect/>
                      </a:stretch>
                    </p:blipFill>
                    <p:spPr>
                      <a:xfrm>
                        <a:off x="1115616" y="1011521"/>
                        <a:ext cx="7200800" cy="719524"/>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46334133"/>
              </p:ext>
            </p:extLst>
          </p:nvPr>
        </p:nvGraphicFramePr>
        <p:xfrm>
          <a:off x="2555776" y="2132856"/>
          <a:ext cx="3885091" cy="613435"/>
        </p:xfrm>
        <a:graphic>
          <a:graphicData uri="http://schemas.openxmlformats.org/presentationml/2006/ole">
            <mc:AlternateContent xmlns:mc="http://schemas.openxmlformats.org/markup-compatibility/2006">
              <mc:Choice xmlns:v="urn:schemas-microsoft-com:vml" Requires="v">
                <p:oleObj spid="_x0000_s25181" name="Equation" r:id="rId5" imgW="2654280" imgH="419040" progId="Equation.DSMT4">
                  <p:embed/>
                </p:oleObj>
              </mc:Choice>
              <mc:Fallback>
                <p:oleObj name="Equation" r:id="rId5" imgW="2654280" imgH="419040" progId="Equation.DSMT4">
                  <p:embed/>
                  <p:pic>
                    <p:nvPicPr>
                      <p:cNvPr id="0" name=""/>
                      <p:cNvPicPr/>
                      <p:nvPr/>
                    </p:nvPicPr>
                    <p:blipFill>
                      <a:blip r:embed="rId6"/>
                      <a:stretch>
                        <a:fillRect/>
                      </a:stretch>
                    </p:blipFill>
                    <p:spPr>
                      <a:xfrm>
                        <a:off x="2555776" y="2132856"/>
                        <a:ext cx="3885091" cy="61343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74669144"/>
              </p:ext>
            </p:extLst>
          </p:nvPr>
        </p:nvGraphicFramePr>
        <p:xfrm>
          <a:off x="2455863" y="3141663"/>
          <a:ext cx="3843337" cy="673100"/>
        </p:xfrm>
        <a:graphic>
          <a:graphicData uri="http://schemas.openxmlformats.org/presentationml/2006/ole">
            <mc:AlternateContent xmlns:mc="http://schemas.openxmlformats.org/markup-compatibility/2006">
              <mc:Choice xmlns:v="urn:schemas-microsoft-com:vml" Requires="v">
                <p:oleObj spid="_x0000_s25182" name="Equation" r:id="rId7" imgW="2895480" imgH="507960" progId="Equation.DSMT4">
                  <p:embed/>
                </p:oleObj>
              </mc:Choice>
              <mc:Fallback>
                <p:oleObj name="Equation" r:id="rId7" imgW="2895480" imgH="507960" progId="Equation.DSMT4">
                  <p:embed/>
                  <p:pic>
                    <p:nvPicPr>
                      <p:cNvPr id="0" name=""/>
                      <p:cNvPicPr/>
                      <p:nvPr/>
                    </p:nvPicPr>
                    <p:blipFill>
                      <a:blip r:embed="rId8"/>
                      <a:stretch>
                        <a:fillRect/>
                      </a:stretch>
                    </p:blipFill>
                    <p:spPr>
                      <a:xfrm>
                        <a:off x="2455863" y="3141663"/>
                        <a:ext cx="3843337" cy="6731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47637745"/>
              </p:ext>
            </p:extLst>
          </p:nvPr>
        </p:nvGraphicFramePr>
        <p:xfrm>
          <a:off x="1603231" y="4149080"/>
          <a:ext cx="6840760" cy="943552"/>
        </p:xfrm>
        <a:graphic>
          <a:graphicData uri="http://schemas.openxmlformats.org/presentationml/2006/ole">
            <mc:AlternateContent xmlns:mc="http://schemas.openxmlformats.org/markup-compatibility/2006">
              <mc:Choice xmlns:v="urn:schemas-microsoft-com:vml" Requires="v">
                <p:oleObj spid="_x0000_s25183" name="Equation" r:id="rId9" imgW="4051080" imgH="558720" progId="Equation.DSMT4">
                  <p:embed/>
                </p:oleObj>
              </mc:Choice>
              <mc:Fallback>
                <p:oleObj name="Equation" r:id="rId9" imgW="4051080" imgH="558720" progId="Equation.DSMT4">
                  <p:embed/>
                  <p:pic>
                    <p:nvPicPr>
                      <p:cNvPr id="0" name=""/>
                      <p:cNvPicPr/>
                      <p:nvPr/>
                    </p:nvPicPr>
                    <p:blipFill>
                      <a:blip r:embed="rId10"/>
                      <a:stretch>
                        <a:fillRect/>
                      </a:stretch>
                    </p:blipFill>
                    <p:spPr>
                      <a:xfrm>
                        <a:off x="1603231" y="4149080"/>
                        <a:ext cx="6840760" cy="94355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99678315"/>
              </p:ext>
            </p:extLst>
          </p:nvPr>
        </p:nvGraphicFramePr>
        <p:xfrm>
          <a:off x="2699792" y="5801613"/>
          <a:ext cx="2854967" cy="363690"/>
        </p:xfrm>
        <a:graphic>
          <a:graphicData uri="http://schemas.openxmlformats.org/presentationml/2006/ole">
            <mc:AlternateContent xmlns:mc="http://schemas.openxmlformats.org/markup-compatibility/2006">
              <mc:Choice xmlns:v="urn:schemas-microsoft-com:vml" Requires="v">
                <p:oleObj spid="_x0000_s25184" name="Equation" r:id="rId11" imgW="1993680" imgH="253800" progId="Equation.DSMT4">
                  <p:embed/>
                </p:oleObj>
              </mc:Choice>
              <mc:Fallback>
                <p:oleObj name="Equation" r:id="rId11" imgW="1993680" imgH="253800" progId="Equation.DSMT4">
                  <p:embed/>
                  <p:pic>
                    <p:nvPicPr>
                      <p:cNvPr id="0" name=""/>
                      <p:cNvPicPr/>
                      <p:nvPr/>
                    </p:nvPicPr>
                    <p:blipFill>
                      <a:blip r:embed="rId12"/>
                      <a:stretch>
                        <a:fillRect/>
                      </a:stretch>
                    </p:blipFill>
                    <p:spPr>
                      <a:xfrm>
                        <a:off x="2699792" y="5801613"/>
                        <a:ext cx="2854967" cy="36369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50176692"/>
              </p:ext>
            </p:extLst>
          </p:nvPr>
        </p:nvGraphicFramePr>
        <p:xfrm>
          <a:off x="6156175" y="5805264"/>
          <a:ext cx="720081" cy="332345"/>
        </p:xfrm>
        <a:graphic>
          <a:graphicData uri="http://schemas.openxmlformats.org/presentationml/2006/ole">
            <mc:AlternateContent xmlns:mc="http://schemas.openxmlformats.org/markup-compatibility/2006">
              <mc:Choice xmlns:v="urn:schemas-microsoft-com:vml" Requires="v">
                <p:oleObj spid="_x0000_s25185" name="Equation" r:id="rId13" imgW="495000" imgH="228600" progId="Equation.DSMT4">
                  <p:embed/>
                </p:oleObj>
              </mc:Choice>
              <mc:Fallback>
                <p:oleObj name="Equation" r:id="rId13" imgW="495000" imgH="228600" progId="Equation.DSMT4">
                  <p:embed/>
                  <p:pic>
                    <p:nvPicPr>
                      <p:cNvPr id="0" name=""/>
                      <p:cNvPicPr/>
                      <p:nvPr/>
                    </p:nvPicPr>
                    <p:blipFill>
                      <a:blip r:embed="rId14"/>
                      <a:stretch>
                        <a:fillRect/>
                      </a:stretch>
                    </p:blipFill>
                    <p:spPr>
                      <a:xfrm>
                        <a:off x="6156175" y="5805264"/>
                        <a:ext cx="720081" cy="332345"/>
                      </a:xfrm>
                      <a:prstGeom prst="rect">
                        <a:avLst/>
                      </a:prstGeom>
                    </p:spPr>
                  </p:pic>
                </p:oleObj>
              </mc:Fallback>
            </mc:AlternateContent>
          </a:graphicData>
        </a:graphic>
      </p:graphicFrame>
      <p:sp>
        <p:nvSpPr>
          <p:cNvPr id="19" name="Rectangle 18"/>
          <p:cNvSpPr/>
          <p:nvPr/>
        </p:nvSpPr>
        <p:spPr>
          <a:xfrm>
            <a:off x="467544" y="692696"/>
            <a:ext cx="2331600" cy="5786199"/>
          </a:xfrm>
          <a:prstGeom prst="rect">
            <a:avLst/>
          </a:prstGeom>
        </p:spPr>
        <p:txBody>
          <a:bodyPr wrap="none">
            <a:spAutoFit/>
          </a:bodyPr>
          <a:lstStyle/>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Partition function:</a:t>
            </a:r>
          </a:p>
          <a:p>
            <a:endParaRPr lang="en-US" sz="1600"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Matrix element:</a:t>
            </a: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smtClean="0">
              <a:solidFill>
                <a:srgbClr val="0070C0"/>
              </a:solidFill>
              <a:latin typeface="Bodoni MT" panose="02070603080606020203" pitchFamily="18" charset="0"/>
            </a:endParaRPr>
          </a:p>
          <a:p>
            <a:endParaRPr lang="en-US" dirty="0" smtClean="0">
              <a:solidFill>
                <a:srgbClr val="0070C0"/>
              </a:solidFill>
              <a:latin typeface="Bodoni MT" panose="02070603080606020203" pitchFamily="18" charset="0"/>
            </a:endParaRPr>
          </a:p>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Hamiltonian: </a:t>
            </a: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smtClean="0">
              <a:solidFill>
                <a:srgbClr val="0070C0"/>
              </a:solidFill>
              <a:latin typeface="Bodoni MT" panose="02070603080606020203" pitchFamily="18" charset="0"/>
            </a:endParaRPr>
          </a:p>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Partition function:</a:t>
            </a: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endParaRPr lang="en-US"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Boundary conditions:</a:t>
            </a: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 </a:t>
            </a:r>
          </a:p>
          <a:p>
            <a:pPr marL="285750" indent="-285750">
              <a:buFont typeface="Arial" panose="020B0604020202020204" pitchFamily="34" charset="0"/>
              <a:buChar char="•"/>
            </a:pPr>
            <a:endParaRPr lang="ru-RU" sz="1600" dirty="0"/>
          </a:p>
        </p:txBody>
      </p:sp>
      <p:sp>
        <p:nvSpPr>
          <p:cNvPr id="2" name="Slide Number Placeholder 1"/>
          <p:cNvSpPr>
            <a:spLocks noGrp="1"/>
          </p:cNvSpPr>
          <p:nvPr>
            <p:ph type="sldNum" sz="quarter" idx="12"/>
          </p:nvPr>
        </p:nvSpPr>
        <p:spPr/>
        <p:txBody>
          <a:bodyPr/>
          <a:lstStyle/>
          <a:p>
            <a:fld id="{029BEAB8-68BB-4429-B87F-176447143671}" type="slidenum">
              <a:rPr lang="ru-RU" smtClean="0"/>
              <a:t>4</a:t>
            </a:fld>
            <a:endParaRPr lang="ru-RU"/>
          </a:p>
        </p:txBody>
      </p:sp>
    </p:spTree>
    <p:extLst>
      <p:ext uri="{BB962C8B-B14F-4D97-AF65-F5344CB8AC3E}">
        <p14:creationId xmlns:p14="http://schemas.microsoft.com/office/powerpoint/2010/main" val="4033011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869356516"/>
              </p:ext>
            </p:extLst>
          </p:nvPr>
        </p:nvGraphicFramePr>
        <p:xfrm>
          <a:off x="1403648" y="1916832"/>
          <a:ext cx="5946064" cy="1656184"/>
        </p:xfrm>
        <a:graphic>
          <a:graphicData uri="http://schemas.openxmlformats.org/presentationml/2006/ole">
            <mc:AlternateContent xmlns:mc="http://schemas.openxmlformats.org/markup-compatibility/2006">
              <mc:Choice xmlns:v="urn:schemas-microsoft-com:vml" Requires="v">
                <p:oleObj spid="_x0000_s26169" name="Equation" r:id="rId3" imgW="4012920" imgH="1117440" progId="Equation.DSMT4">
                  <p:embed/>
                </p:oleObj>
              </mc:Choice>
              <mc:Fallback>
                <p:oleObj name="Equation" r:id="rId3" imgW="4012920" imgH="1117440" progId="Equation.DSMT4">
                  <p:embed/>
                  <p:pic>
                    <p:nvPicPr>
                      <p:cNvPr id="0" name=""/>
                      <p:cNvPicPr/>
                      <p:nvPr/>
                    </p:nvPicPr>
                    <p:blipFill>
                      <a:blip r:embed="rId4"/>
                      <a:stretch>
                        <a:fillRect/>
                      </a:stretch>
                    </p:blipFill>
                    <p:spPr>
                      <a:xfrm>
                        <a:off x="1403648" y="1916832"/>
                        <a:ext cx="5946064" cy="165618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4415545"/>
              </p:ext>
            </p:extLst>
          </p:nvPr>
        </p:nvGraphicFramePr>
        <p:xfrm>
          <a:off x="611560" y="4077072"/>
          <a:ext cx="5656057" cy="794496"/>
        </p:xfrm>
        <a:graphic>
          <a:graphicData uri="http://schemas.openxmlformats.org/presentationml/2006/ole">
            <mc:AlternateContent xmlns:mc="http://schemas.openxmlformats.org/markup-compatibility/2006">
              <mc:Choice xmlns:v="urn:schemas-microsoft-com:vml" Requires="v">
                <p:oleObj spid="_x0000_s26170" name="Equation" r:id="rId5" imgW="3797280" imgH="533160" progId="Equation.DSMT4">
                  <p:embed/>
                </p:oleObj>
              </mc:Choice>
              <mc:Fallback>
                <p:oleObj name="Equation" r:id="rId5" imgW="3797280" imgH="533160" progId="Equation.DSMT4">
                  <p:embed/>
                  <p:pic>
                    <p:nvPicPr>
                      <p:cNvPr id="0" name=""/>
                      <p:cNvPicPr/>
                      <p:nvPr/>
                    </p:nvPicPr>
                    <p:blipFill>
                      <a:blip r:embed="rId6"/>
                      <a:stretch>
                        <a:fillRect/>
                      </a:stretch>
                    </p:blipFill>
                    <p:spPr>
                      <a:xfrm>
                        <a:off x="611560" y="4077072"/>
                        <a:ext cx="5656057" cy="794496"/>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53963341"/>
              </p:ext>
            </p:extLst>
          </p:nvPr>
        </p:nvGraphicFramePr>
        <p:xfrm>
          <a:off x="6228184" y="4149080"/>
          <a:ext cx="2668795" cy="2247407"/>
        </p:xfrm>
        <a:graphic>
          <a:graphicData uri="http://schemas.openxmlformats.org/presentationml/2006/ole">
            <mc:AlternateContent xmlns:mc="http://schemas.openxmlformats.org/markup-compatibility/2006">
              <mc:Choice xmlns:v="urn:schemas-microsoft-com:vml" Requires="v">
                <p:oleObj spid="_x0000_s26171" name="Equation" r:id="rId7" imgW="2171520" imgH="1828800" progId="Equation.DSMT4">
                  <p:embed/>
                </p:oleObj>
              </mc:Choice>
              <mc:Fallback>
                <p:oleObj name="Equation" r:id="rId7" imgW="2171520" imgH="1828800" progId="Equation.DSMT4">
                  <p:embed/>
                  <p:pic>
                    <p:nvPicPr>
                      <p:cNvPr id="0" name=""/>
                      <p:cNvPicPr/>
                      <p:nvPr/>
                    </p:nvPicPr>
                    <p:blipFill>
                      <a:blip r:embed="rId8"/>
                      <a:stretch>
                        <a:fillRect/>
                      </a:stretch>
                    </p:blipFill>
                    <p:spPr>
                      <a:xfrm>
                        <a:off x="6228184" y="4149080"/>
                        <a:ext cx="2668795" cy="2247407"/>
                      </a:xfrm>
                      <a:prstGeom prst="rect">
                        <a:avLst/>
                      </a:prstGeom>
                    </p:spPr>
                  </p:pic>
                </p:oleObj>
              </mc:Fallback>
            </mc:AlternateContent>
          </a:graphicData>
        </a:graphic>
      </p:graphicFrame>
      <p:sp>
        <p:nvSpPr>
          <p:cNvPr id="11" name="Title 3"/>
          <p:cNvSpPr>
            <a:spLocks noGrp="1"/>
          </p:cNvSpPr>
          <p:nvPr>
            <p:ph type="title"/>
          </p:nvPr>
        </p:nvSpPr>
        <p:spPr>
          <a:xfrm>
            <a:off x="467544" y="116633"/>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Configuration space </a:t>
            </a:r>
            <a:endParaRPr lang="ru-RU" sz="3200" b="1" dirty="0">
              <a:solidFill>
                <a:schemeClr val="bg1"/>
              </a:solidFill>
              <a:latin typeface="Bell MT" panose="02020503060305020303" pitchFamily="18" charset="0"/>
              <a:cs typeface="JasmineUPC" panose="02020603050405020304" pitchFamily="18" charset="-34"/>
            </a:endParaRPr>
          </a:p>
        </p:txBody>
      </p:sp>
      <p:sp>
        <p:nvSpPr>
          <p:cNvPr id="12" name="Rectangle 11"/>
          <p:cNvSpPr/>
          <p:nvPr/>
        </p:nvSpPr>
        <p:spPr>
          <a:xfrm>
            <a:off x="467544" y="548680"/>
            <a:ext cx="5184576" cy="5509200"/>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Integration over         : </a:t>
            </a:r>
          </a:p>
          <a:p>
            <a:endParaRPr lang="en-US" sz="1600"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Reduction to the bilinear form:</a:t>
            </a:r>
          </a:p>
          <a:p>
            <a:pPr marL="285750" indent="-285750">
              <a:buFont typeface="Arial" panose="020B0604020202020204" pitchFamily="34" charset="0"/>
              <a:buChar char="•"/>
            </a:pPr>
            <a:endParaRPr lang="en-US" sz="1600"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smtClean="0">
              <a:solidFill>
                <a:srgbClr val="0070C0"/>
              </a:solidFill>
              <a:latin typeface="Bodoni MT" panose="02070603080606020203" pitchFamily="18" charset="0"/>
            </a:endParaRPr>
          </a:p>
          <a:p>
            <a:endParaRPr lang="en-US"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smtClean="0">
              <a:solidFill>
                <a:srgbClr val="0070C0"/>
              </a:solidFill>
              <a:latin typeface="Bodoni MT" panose="02070603080606020203" pitchFamily="18" charset="0"/>
            </a:endParaRPr>
          </a:p>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Symmetric square matrix A of size                                  :</a:t>
            </a: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endParaRPr lang="en-US"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endParaRPr lang="en-US"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 </a:t>
            </a:r>
          </a:p>
          <a:p>
            <a:pPr marL="285750" indent="-285750">
              <a:buFont typeface="Arial" panose="020B0604020202020204" pitchFamily="34" charset="0"/>
              <a:buChar char="•"/>
            </a:pPr>
            <a:endParaRPr lang="ru-RU" sz="1600" dirty="0"/>
          </a:p>
        </p:txBody>
      </p:sp>
      <p:graphicFrame>
        <p:nvGraphicFramePr>
          <p:cNvPr id="2" name="Object 1"/>
          <p:cNvGraphicFramePr>
            <a:graphicFrameLocks noChangeAspect="1"/>
          </p:cNvGraphicFramePr>
          <p:nvPr>
            <p:extLst>
              <p:ext uri="{D42A27DB-BD31-4B8C-83A1-F6EECF244321}">
                <p14:modId xmlns:p14="http://schemas.microsoft.com/office/powerpoint/2010/main" val="1568848632"/>
              </p:ext>
            </p:extLst>
          </p:nvPr>
        </p:nvGraphicFramePr>
        <p:xfrm>
          <a:off x="2267744" y="523950"/>
          <a:ext cx="360040" cy="402398"/>
        </p:xfrm>
        <a:graphic>
          <a:graphicData uri="http://schemas.openxmlformats.org/presentationml/2006/ole">
            <mc:AlternateContent xmlns:mc="http://schemas.openxmlformats.org/markup-compatibility/2006">
              <mc:Choice xmlns:v="urn:schemas-microsoft-com:vml" Requires="v">
                <p:oleObj spid="_x0000_s26172" name="Equation" r:id="rId9" imgW="215640" imgH="241200" progId="Equation.DSMT4">
                  <p:embed/>
                </p:oleObj>
              </mc:Choice>
              <mc:Fallback>
                <p:oleObj name="Equation" r:id="rId9" imgW="215640" imgH="241200" progId="Equation.DSMT4">
                  <p:embed/>
                  <p:pic>
                    <p:nvPicPr>
                      <p:cNvPr id="0" name=""/>
                      <p:cNvPicPr/>
                      <p:nvPr/>
                    </p:nvPicPr>
                    <p:blipFill>
                      <a:blip r:embed="rId10"/>
                      <a:stretch>
                        <a:fillRect/>
                      </a:stretch>
                    </p:blipFill>
                    <p:spPr>
                      <a:xfrm>
                        <a:off x="2267744" y="523950"/>
                        <a:ext cx="360040" cy="40239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18696602"/>
              </p:ext>
            </p:extLst>
          </p:nvPr>
        </p:nvGraphicFramePr>
        <p:xfrm>
          <a:off x="2627785" y="711770"/>
          <a:ext cx="6279646" cy="949699"/>
        </p:xfrm>
        <a:graphic>
          <a:graphicData uri="http://schemas.openxmlformats.org/presentationml/2006/ole">
            <mc:AlternateContent xmlns:mc="http://schemas.openxmlformats.org/markup-compatibility/2006">
              <mc:Choice xmlns:v="urn:schemas-microsoft-com:vml" Requires="v">
                <p:oleObj spid="_x0000_s26173" name="Equation" r:id="rId11" imgW="4114800" imgH="622080" progId="Equation.DSMT4">
                  <p:embed/>
                </p:oleObj>
              </mc:Choice>
              <mc:Fallback>
                <p:oleObj name="Equation" r:id="rId11" imgW="4114800" imgH="622080" progId="Equation.DSMT4">
                  <p:embed/>
                  <p:pic>
                    <p:nvPicPr>
                      <p:cNvPr id="0" name=""/>
                      <p:cNvPicPr/>
                      <p:nvPr/>
                    </p:nvPicPr>
                    <p:blipFill>
                      <a:blip r:embed="rId12"/>
                      <a:stretch>
                        <a:fillRect/>
                      </a:stretch>
                    </p:blipFill>
                    <p:spPr>
                      <a:xfrm>
                        <a:off x="2627785" y="711770"/>
                        <a:ext cx="6279646" cy="94969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46613135"/>
              </p:ext>
            </p:extLst>
          </p:nvPr>
        </p:nvGraphicFramePr>
        <p:xfrm>
          <a:off x="3851920" y="3645024"/>
          <a:ext cx="1667554" cy="360040"/>
        </p:xfrm>
        <a:graphic>
          <a:graphicData uri="http://schemas.openxmlformats.org/presentationml/2006/ole">
            <mc:AlternateContent xmlns:mc="http://schemas.openxmlformats.org/markup-compatibility/2006">
              <mc:Choice xmlns:v="urn:schemas-microsoft-com:vml" Requires="v">
                <p:oleObj spid="_x0000_s26174" name="Equation" r:id="rId13" imgW="1117440" imgH="241200" progId="Equation.DSMT4">
                  <p:embed/>
                </p:oleObj>
              </mc:Choice>
              <mc:Fallback>
                <p:oleObj name="Equation" r:id="rId13" imgW="1117440" imgH="241200" progId="Equation.DSMT4">
                  <p:embed/>
                  <p:pic>
                    <p:nvPicPr>
                      <p:cNvPr id="0" name=""/>
                      <p:cNvPicPr/>
                      <p:nvPr/>
                    </p:nvPicPr>
                    <p:blipFill>
                      <a:blip r:embed="rId14"/>
                      <a:stretch>
                        <a:fillRect/>
                      </a:stretch>
                    </p:blipFill>
                    <p:spPr>
                      <a:xfrm>
                        <a:off x="3851920" y="3645024"/>
                        <a:ext cx="1667554" cy="36004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03677524"/>
              </p:ext>
            </p:extLst>
          </p:nvPr>
        </p:nvGraphicFramePr>
        <p:xfrm>
          <a:off x="7452320" y="3861048"/>
          <a:ext cx="603727" cy="231974"/>
        </p:xfrm>
        <a:graphic>
          <a:graphicData uri="http://schemas.openxmlformats.org/presentationml/2006/ole">
            <mc:AlternateContent xmlns:mc="http://schemas.openxmlformats.org/markup-compatibility/2006">
              <mc:Choice xmlns:v="urn:schemas-microsoft-com:vml" Requires="v">
                <p:oleObj spid="_x0000_s26175" name="Equation" r:id="rId15" imgW="431640" imgH="164880" progId="Equation.DSMT4">
                  <p:embed/>
                </p:oleObj>
              </mc:Choice>
              <mc:Fallback>
                <p:oleObj name="Equation" r:id="rId15" imgW="431640" imgH="164880" progId="Equation.DSMT4">
                  <p:embed/>
                  <p:pic>
                    <p:nvPicPr>
                      <p:cNvPr id="0" name="Object 5"/>
                      <p:cNvPicPr>
                        <a:picLocks noChangeAspect="1" noChangeArrowheads="1"/>
                      </p:cNvPicPr>
                      <p:nvPr/>
                    </p:nvPicPr>
                    <p:blipFill>
                      <a:blip r:embed="rId16"/>
                      <a:srcRect/>
                      <a:stretch>
                        <a:fillRect/>
                      </a:stretch>
                    </p:blipFill>
                    <p:spPr bwMode="auto">
                      <a:xfrm>
                        <a:off x="7452320" y="3861048"/>
                        <a:ext cx="603727" cy="231974"/>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07732684"/>
              </p:ext>
            </p:extLst>
          </p:nvPr>
        </p:nvGraphicFramePr>
        <p:xfrm>
          <a:off x="1475656" y="5085184"/>
          <a:ext cx="2769745" cy="1512168"/>
        </p:xfrm>
        <a:graphic>
          <a:graphicData uri="http://schemas.openxmlformats.org/presentationml/2006/ole">
            <mc:AlternateContent xmlns:mc="http://schemas.openxmlformats.org/markup-compatibility/2006">
              <mc:Choice xmlns:v="urn:schemas-microsoft-com:vml" Requires="v">
                <p:oleObj spid="_x0000_s26176" name="Equation" r:id="rId17" imgW="2095200" imgH="1143000" progId="Equation.DSMT4">
                  <p:embed/>
                </p:oleObj>
              </mc:Choice>
              <mc:Fallback>
                <p:oleObj name="Equation" r:id="rId17" imgW="2095200" imgH="1143000" progId="Equation.DSMT4">
                  <p:embed/>
                  <p:pic>
                    <p:nvPicPr>
                      <p:cNvPr id="0" name="Object 7"/>
                      <p:cNvPicPr>
                        <a:picLocks noChangeAspect="1" noChangeArrowheads="1"/>
                      </p:cNvPicPr>
                      <p:nvPr/>
                    </p:nvPicPr>
                    <p:blipFill>
                      <a:blip r:embed="rId18"/>
                      <a:srcRect/>
                      <a:stretch>
                        <a:fillRect/>
                      </a:stretch>
                    </p:blipFill>
                    <p:spPr bwMode="auto">
                      <a:xfrm>
                        <a:off x="1475656" y="5085184"/>
                        <a:ext cx="2769745" cy="1512168"/>
                      </a:xfrm>
                      <a:prstGeom prst="rect">
                        <a:avLst/>
                      </a:prstGeom>
                      <a:noFill/>
                      <a:ln>
                        <a:noFill/>
                      </a:ln>
                    </p:spPr>
                  </p:pic>
                </p:oleObj>
              </mc:Fallback>
            </mc:AlternateContent>
          </a:graphicData>
        </a:graphic>
      </p:graphicFrame>
      <p:sp>
        <p:nvSpPr>
          <p:cNvPr id="4" name="Slide Number Placeholder 3"/>
          <p:cNvSpPr>
            <a:spLocks noGrp="1"/>
          </p:cNvSpPr>
          <p:nvPr>
            <p:ph type="sldNum" sz="quarter" idx="12"/>
          </p:nvPr>
        </p:nvSpPr>
        <p:spPr/>
        <p:txBody>
          <a:bodyPr/>
          <a:lstStyle/>
          <a:p>
            <a:fld id="{029BEAB8-68BB-4429-B87F-176447143671}" type="slidenum">
              <a:rPr lang="ru-RU" smtClean="0"/>
              <a:t>5</a:t>
            </a:fld>
            <a:endParaRPr lang="ru-RU"/>
          </a:p>
        </p:txBody>
      </p:sp>
      <p:sp>
        <p:nvSpPr>
          <p:cNvPr id="9" name="Rectangle 8"/>
          <p:cNvSpPr/>
          <p:nvPr/>
        </p:nvSpPr>
        <p:spPr>
          <a:xfrm>
            <a:off x="6372200" y="1570534"/>
            <a:ext cx="2413353" cy="276999"/>
          </a:xfrm>
          <a:prstGeom prst="rect">
            <a:avLst/>
          </a:prstGeom>
        </p:spPr>
        <p:txBody>
          <a:bodyPr wrap="none">
            <a:spAutoFit/>
          </a:bodyPr>
          <a:lstStyle/>
          <a:p>
            <a:r>
              <a:rPr lang="en-US" sz="1200" dirty="0"/>
              <a:t>A.S.P., </a:t>
            </a:r>
            <a:r>
              <a:rPr lang="ro-RO" sz="1200" dirty="0"/>
              <a:t>arXiv:1505.05838v3 [hep-ph]</a:t>
            </a:r>
            <a:endParaRPr lang="ru-RU" sz="1200" dirty="0"/>
          </a:p>
        </p:txBody>
      </p:sp>
    </p:spTree>
    <p:extLst>
      <p:ext uri="{BB962C8B-B14F-4D97-AF65-F5344CB8AC3E}">
        <p14:creationId xmlns:p14="http://schemas.microsoft.com/office/powerpoint/2010/main" val="416635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3504046952"/>
              </p:ext>
            </p:extLst>
          </p:nvPr>
        </p:nvGraphicFramePr>
        <p:xfrm>
          <a:off x="2987824" y="2636912"/>
          <a:ext cx="2721853" cy="796640"/>
        </p:xfrm>
        <a:graphic>
          <a:graphicData uri="http://schemas.openxmlformats.org/presentationml/2006/ole">
            <mc:AlternateContent xmlns:mc="http://schemas.openxmlformats.org/markup-compatibility/2006">
              <mc:Choice xmlns:v="urn:schemas-microsoft-com:vml" Requires="v">
                <p:oleObj spid="_x0000_s42116" name="Equation" r:id="rId3" imgW="1562040" imgH="457200" progId="Equation.DSMT4">
                  <p:embed/>
                </p:oleObj>
              </mc:Choice>
              <mc:Fallback>
                <p:oleObj name="Equation" r:id="rId3" imgW="1562040" imgH="457200" progId="Equation.DSMT4">
                  <p:embed/>
                  <p:pic>
                    <p:nvPicPr>
                      <p:cNvPr id="0" name=""/>
                      <p:cNvPicPr/>
                      <p:nvPr/>
                    </p:nvPicPr>
                    <p:blipFill>
                      <a:blip r:embed="rId4"/>
                      <a:stretch>
                        <a:fillRect/>
                      </a:stretch>
                    </p:blipFill>
                    <p:spPr>
                      <a:xfrm>
                        <a:off x="2987824" y="2636912"/>
                        <a:ext cx="2721853" cy="79664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44136008"/>
              </p:ext>
            </p:extLst>
          </p:nvPr>
        </p:nvGraphicFramePr>
        <p:xfrm>
          <a:off x="1515309" y="4293096"/>
          <a:ext cx="6600825" cy="1492250"/>
        </p:xfrm>
        <a:graphic>
          <a:graphicData uri="http://schemas.openxmlformats.org/presentationml/2006/ole">
            <mc:AlternateContent xmlns:mc="http://schemas.openxmlformats.org/markup-compatibility/2006">
              <mc:Choice xmlns:v="urn:schemas-microsoft-com:vml" Requires="v">
                <p:oleObj spid="_x0000_s42117" name="Equation" r:id="rId5" imgW="4051080" imgH="914400" progId="Equation.DSMT4">
                  <p:embed/>
                </p:oleObj>
              </mc:Choice>
              <mc:Fallback>
                <p:oleObj name="Equation" r:id="rId5" imgW="4051080" imgH="914400" progId="Equation.DSMT4">
                  <p:embed/>
                  <p:pic>
                    <p:nvPicPr>
                      <p:cNvPr id="0" name=""/>
                      <p:cNvPicPr/>
                      <p:nvPr/>
                    </p:nvPicPr>
                    <p:blipFill>
                      <a:blip r:embed="rId6"/>
                      <a:stretch>
                        <a:fillRect/>
                      </a:stretch>
                    </p:blipFill>
                    <p:spPr>
                      <a:xfrm>
                        <a:off x="1515309" y="4293096"/>
                        <a:ext cx="6600825" cy="1492250"/>
                      </a:xfrm>
                      <a:prstGeom prst="rect">
                        <a:avLst/>
                      </a:prstGeom>
                    </p:spPr>
                  </p:pic>
                </p:oleObj>
              </mc:Fallback>
            </mc:AlternateContent>
          </a:graphicData>
        </a:graphic>
      </p:graphicFrame>
      <p:sp>
        <p:nvSpPr>
          <p:cNvPr id="11" name="Title 3"/>
          <p:cNvSpPr>
            <a:spLocks noGrp="1"/>
          </p:cNvSpPr>
          <p:nvPr>
            <p:ph type="title"/>
          </p:nvPr>
        </p:nvSpPr>
        <p:spPr>
          <a:xfrm>
            <a:off x="467544" y="116633"/>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Partition function in configuration space </a:t>
            </a:r>
            <a:endParaRPr lang="ru-RU" sz="3200" b="1" dirty="0">
              <a:solidFill>
                <a:schemeClr val="bg1"/>
              </a:solidFill>
              <a:latin typeface="Bell MT" panose="02020503060305020303" pitchFamily="18" charset="0"/>
              <a:cs typeface="JasmineUPC" panose="02020603050405020304" pitchFamily="18" charset="-34"/>
            </a:endParaRPr>
          </a:p>
        </p:txBody>
      </p:sp>
      <p:sp>
        <p:nvSpPr>
          <p:cNvPr id="12" name="Rectangle 11"/>
          <p:cNvSpPr/>
          <p:nvPr/>
        </p:nvSpPr>
        <p:spPr>
          <a:xfrm>
            <a:off x="467544" y="692696"/>
            <a:ext cx="4348178" cy="6001643"/>
          </a:xfrm>
          <a:prstGeom prst="rect">
            <a:avLst/>
          </a:prstGeom>
        </p:spPr>
        <p:txBody>
          <a:bodyPr wrap="none">
            <a:spAutoFit/>
          </a:bodyPr>
          <a:lstStyle/>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Integration over               :</a:t>
            </a: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Partition function in the configuration space:</a:t>
            </a:r>
            <a:endParaRPr lang="en-US" sz="1600" dirty="0">
              <a:solidFill>
                <a:srgbClr val="0070C0"/>
              </a:solidFill>
              <a:latin typeface="Bodoni MT" panose="02070603080606020203" pitchFamily="18" charset="0"/>
            </a:endParaRPr>
          </a:p>
          <a:p>
            <a:endParaRPr lang="en-US" dirty="0" smtClean="0">
              <a:solidFill>
                <a:srgbClr val="0070C0"/>
              </a:solidFill>
              <a:latin typeface="Bodoni MT" panose="02070603080606020203" pitchFamily="18" charset="0"/>
            </a:endParaRPr>
          </a:p>
          <a:p>
            <a:endParaRPr lang="en-US"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smtClean="0">
              <a:solidFill>
                <a:srgbClr val="0070C0"/>
              </a:solidFill>
              <a:latin typeface="Bodoni MT" panose="02070603080606020203" pitchFamily="18" charset="0"/>
            </a:endParaRPr>
          </a:p>
          <a:p>
            <a:pPr marL="285750" indent="-285750">
              <a:buFont typeface="Arial" panose="020B0604020202020204" pitchFamily="34" charset="0"/>
              <a:buChar char="•"/>
            </a:pPr>
            <a:r>
              <a:rPr lang="en-US" sz="1600" dirty="0" smtClean="0">
                <a:solidFill>
                  <a:srgbClr val="0070C0"/>
                </a:solidFill>
                <a:latin typeface="Bodoni MT" panose="02070603080606020203" pitchFamily="18" charset="0"/>
              </a:rPr>
              <a:t>Recurrence relations:</a:t>
            </a:r>
          </a:p>
          <a:p>
            <a:pPr marL="285750" indent="-285750">
              <a:buFont typeface="Arial" panose="020B0604020202020204" pitchFamily="34" charset="0"/>
              <a:buChar char="•"/>
            </a:pPr>
            <a:endParaRPr lang="en-US" sz="1600" dirty="0">
              <a:solidFill>
                <a:srgbClr val="0070C0"/>
              </a:solidFill>
              <a:latin typeface="Bodoni MT" panose="02070603080606020203" pitchFamily="18" charset="0"/>
            </a:endParaRPr>
          </a:p>
          <a:p>
            <a:endParaRPr lang="en-US" dirty="0" smtClean="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a:solidFill>
                <a:srgbClr val="0070C0"/>
              </a:solidFill>
              <a:latin typeface="Bodoni MT" panose="02070603080606020203" pitchFamily="18" charset="0"/>
            </a:endParaRPr>
          </a:p>
          <a:p>
            <a:pPr marL="285750" indent="-285750">
              <a:buFont typeface="Arial" panose="020B0604020202020204" pitchFamily="34" charset="0"/>
              <a:buChar char="•"/>
            </a:pPr>
            <a:endParaRPr lang="en-US" dirty="0" smtClean="0">
              <a:solidFill>
                <a:srgbClr val="0070C0"/>
              </a:solidFill>
              <a:latin typeface="Bodoni MT" panose="02070603080606020203" pitchFamily="18" charset="0"/>
            </a:endParaRPr>
          </a:p>
          <a:p>
            <a:endParaRPr lang="en-US" dirty="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 </a:t>
            </a:r>
          </a:p>
          <a:p>
            <a:pPr marL="285750" indent="-285750">
              <a:buFont typeface="Arial" panose="020B0604020202020204" pitchFamily="34" charset="0"/>
              <a:buChar char="•"/>
            </a:pPr>
            <a:endParaRPr lang="ru-RU" sz="1600" dirty="0"/>
          </a:p>
        </p:txBody>
      </p:sp>
      <p:graphicFrame>
        <p:nvGraphicFramePr>
          <p:cNvPr id="2" name="Object 1"/>
          <p:cNvGraphicFramePr>
            <a:graphicFrameLocks noChangeAspect="1"/>
          </p:cNvGraphicFramePr>
          <p:nvPr>
            <p:extLst>
              <p:ext uri="{D42A27DB-BD31-4B8C-83A1-F6EECF244321}">
                <p14:modId xmlns:p14="http://schemas.microsoft.com/office/powerpoint/2010/main" val="2877061170"/>
              </p:ext>
            </p:extLst>
          </p:nvPr>
        </p:nvGraphicFramePr>
        <p:xfrm>
          <a:off x="2314608" y="681683"/>
          <a:ext cx="654050" cy="403225"/>
        </p:xfrm>
        <a:graphic>
          <a:graphicData uri="http://schemas.openxmlformats.org/presentationml/2006/ole">
            <mc:AlternateContent xmlns:mc="http://schemas.openxmlformats.org/markup-compatibility/2006">
              <mc:Choice xmlns:v="urn:schemas-microsoft-com:vml" Requires="v">
                <p:oleObj spid="_x0000_s42118" name="Equation" r:id="rId7" imgW="393480" imgH="241200" progId="Equation.DSMT4">
                  <p:embed/>
                </p:oleObj>
              </mc:Choice>
              <mc:Fallback>
                <p:oleObj name="Equation" r:id="rId7" imgW="393480" imgH="241200" progId="Equation.DSMT4">
                  <p:embed/>
                  <p:pic>
                    <p:nvPicPr>
                      <p:cNvPr id="0" name=""/>
                      <p:cNvPicPr/>
                      <p:nvPr/>
                    </p:nvPicPr>
                    <p:blipFill>
                      <a:blip r:embed="rId8"/>
                      <a:stretch>
                        <a:fillRect/>
                      </a:stretch>
                    </p:blipFill>
                    <p:spPr>
                      <a:xfrm>
                        <a:off x="2314608" y="681683"/>
                        <a:ext cx="654050" cy="4032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03678408"/>
              </p:ext>
            </p:extLst>
          </p:nvPr>
        </p:nvGraphicFramePr>
        <p:xfrm>
          <a:off x="1403648" y="1124744"/>
          <a:ext cx="3582724" cy="800844"/>
        </p:xfrm>
        <a:graphic>
          <a:graphicData uri="http://schemas.openxmlformats.org/presentationml/2006/ole">
            <mc:AlternateContent xmlns:mc="http://schemas.openxmlformats.org/markup-compatibility/2006">
              <mc:Choice xmlns:v="urn:schemas-microsoft-com:vml" Requires="v">
                <p:oleObj spid="_x0000_s42119" name="Equation" r:id="rId9" imgW="2158920" imgH="482400" progId="Equation.DSMT4">
                  <p:embed/>
                </p:oleObj>
              </mc:Choice>
              <mc:Fallback>
                <p:oleObj name="Equation" r:id="rId9" imgW="2158920" imgH="482400" progId="Equation.DSMT4">
                  <p:embed/>
                  <p:pic>
                    <p:nvPicPr>
                      <p:cNvPr id="0" name=""/>
                      <p:cNvPicPr/>
                      <p:nvPr/>
                    </p:nvPicPr>
                    <p:blipFill>
                      <a:blip r:embed="rId10"/>
                      <a:stretch>
                        <a:fillRect/>
                      </a:stretch>
                    </p:blipFill>
                    <p:spPr>
                      <a:xfrm>
                        <a:off x="1403648" y="1124744"/>
                        <a:ext cx="3582724" cy="80084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28532733"/>
              </p:ext>
            </p:extLst>
          </p:nvPr>
        </p:nvGraphicFramePr>
        <p:xfrm>
          <a:off x="5724128" y="1098612"/>
          <a:ext cx="409308" cy="648072"/>
        </p:xfrm>
        <a:graphic>
          <a:graphicData uri="http://schemas.openxmlformats.org/presentationml/2006/ole">
            <mc:AlternateContent xmlns:mc="http://schemas.openxmlformats.org/markup-compatibility/2006">
              <mc:Choice xmlns:v="urn:schemas-microsoft-com:vml" Requires="v">
                <p:oleObj spid="_x0000_s42120" name="Equation" r:id="rId11" imgW="152280" imgH="241200" progId="Equation.DSMT4">
                  <p:embed/>
                </p:oleObj>
              </mc:Choice>
              <mc:Fallback>
                <p:oleObj name="Equation" r:id="rId11" imgW="152280" imgH="241200" progId="Equation.DSMT4">
                  <p:embed/>
                  <p:pic>
                    <p:nvPicPr>
                      <p:cNvPr id="0" name=""/>
                      <p:cNvPicPr/>
                      <p:nvPr/>
                    </p:nvPicPr>
                    <p:blipFill>
                      <a:blip r:embed="rId12"/>
                      <a:stretch>
                        <a:fillRect/>
                      </a:stretch>
                    </p:blipFill>
                    <p:spPr>
                      <a:xfrm>
                        <a:off x="5724128" y="1098612"/>
                        <a:ext cx="409308" cy="648072"/>
                      </a:xfrm>
                      <a:prstGeom prst="rect">
                        <a:avLst/>
                      </a:prstGeom>
                    </p:spPr>
                  </p:pic>
                </p:oleObj>
              </mc:Fallback>
            </mc:AlternateContent>
          </a:graphicData>
        </a:graphic>
      </p:graphicFrame>
      <p:sp>
        <p:nvSpPr>
          <p:cNvPr id="14" name="TextBox 13"/>
          <p:cNvSpPr txBox="1"/>
          <p:nvPr/>
        </p:nvSpPr>
        <p:spPr>
          <a:xfrm>
            <a:off x="6010224" y="1268760"/>
            <a:ext cx="2584234" cy="307777"/>
          </a:xfrm>
          <a:prstGeom prst="rect">
            <a:avLst/>
          </a:prstGeom>
          <a:noFill/>
        </p:spPr>
        <p:txBody>
          <a:bodyPr wrap="none" rtlCol="0">
            <a:spAutoFit/>
          </a:bodyPr>
          <a:lstStyle/>
          <a:p>
            <a:r>
              <a:rPr lang="en-US" sz="1400" dirty="0" smtClean="0">
                <a:solidFill>
                  <a:schemeClr val="accent4">
                    <a:lumMod val="75000"/>
                  </a:schemeClr>
                </a:solidFill>
                <a:latin typeface="Bodoni MT" panose="02070603080606020203" pitchFamily="18" charset="0"/>
              </a:rPr>
              <a:t>- real symmetric square matrix  </a:t>
            </a:r>
            <a:endParaRPr lang="ru-RU" sz="1400" dirty="0">
              <a:solidFill>
                <a:schemeClr val="accent4">
                  <a:lumMod val="75000"/>
                </a:schemeClr>
              </a:solidFill>
              <a:latin typeface="Bodoni MT" panose="02070603080606020203" pitchFamily="18" charset="0"/>
            </a:endParaRPr>
          </a:p>
        </p:txBody>
      </p:sp>
      <p:sp>
        <p:nvSpPr>
          <p:cNvPr id="3" name="Slide Number Placeholder 2"/>
          <p:cNvSpPr>
            <a:spLocks noGrp="1"/>
          </p:cNvSpPr>
          <p:nvPr>
            <p:ph type="sldNum" sz="quarter" idx="12"/>
          </p:nvPr>
        </p:nvSpPr>
        <p:spPr/>
        <p:txBody>
          <a:bodyPr/>
          <a:lstStyle/>
          <a:p>
            <a:fld id="{029BEAB8-68BB-4429-B87F-176447143671}" type="slidenum">
              <a:rPr lang="ru-RU" smtClean="0"/>
              <a:t>6</a:t>
            </a:fld>
            <a:endParaRPr lang="ru-RU"/>
          </a:p>
        </p:txBody>
      </p:sp>
      <p:sp>
        <p:nvSpPr>
          <p:cNvPr id="15" name="Rectangle 14"/>
          <p:cNvSpPr/>
          <p:nvPr/>
        </p:nvSpPr>
        <p:spPr>
          <a:xfrm>
            <a:off x="6340152" y="2132856"/>
            <a:ext cx="2413353" cy="276999"/>
          </a:xfrm>
          <a:prstGeom prst="rect">
            <a:avLst/>
          </a:prstGeom>
        </p:spPr>
        <p:txBody>
          <a:bodyPr wrap="none">
            <a:spAutoFit/>
          </a:bodyPr>
          <a:lstStyle/>
          <a:p>
            <a:r>
              <a:rPr lang="en-US" sz="1200" dirty="0"/>
              <a:t>A.S.P., </a:t>
            </a:r>
            <a:r>
              <a:rPr lang="ro-RO" sz="1200" dirty="0"/>
              <a:t>arXiv:1505.05838v3 [hep-ph]</a:t>
            </a:r>
            <a:endParaRPr lang="ru-RU" sz="1200" dirty="0"/>
          </a:p>
        </p:txBody>
      </p:sp>
    </p:spTree>
    <p:extLst>
      <p:ext uri="{BB962C8B-B14F-4D97-AF65-F5344CB8AC3E}">
        <p14:creationId xmlns:p14="http://schemas.microsoft.com/office/powerpoint/2010/main" val="1749723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373616" cy="6048672"/>
          </a:xfrm>
        </p:spPr>
        <p:txBody>
          <a:bodyPr>
            <a:normAutofit/>
          </a:bodyPr>
          <a:lstStyle/>
          <a:p>
            <a:r>
              <a:rPr lang="en-US" sz="1600" dirty="0">
                <a:solidFill>
                  <a:srgbClr val="0070C0"/>
                </a:solidFill>
                <a:latin typeface="Bodoni MT" panose="02070603080606020203" pitchFamily="18" charset="0"/>
              </a:rPr>
              <a:t>4-dimensional momentum space</a:t>
            </a:r>
            <a:r>
              <a:rPr lang="en-US" sz="1600" dirty="0" smtClean="0">
                <a:solidFill>
                  <a:srgbClr val="0070C0"/>
                </a:solidFill>
                <a:latin typeface="Bodoni MT" panose="02070603080606020203" pitchFamily="18" charset="0"/>
              </a:rPr>
              <a:t>:</a:t>
            </a:r>
            <a:endParaRPr lang="en-US" sz="1600" dirty="0">
              <a:solidFill>
                <a:srgbClr val="0070C0"/>
              </a:solidFill>
              <a:latin typeface="Bodoni MT" panose="02070603080606020203" pitchFamily="18" charset="0"/>
            </a:endParaRPr>
          </a:p>
          <a:p>
            <a:endParaRPr lang="en-US" sz="1800" dirty="0" smtClean="0">
              <a:solidFill>
                <a:srgbClr val="0070C0"/>
              </a:solidFill>
              <a:latin typeface="Bodoni MT" panose="02070603080606020203" pitchFamily="18" charset="0"/>
            </a:endParaRPr>
          </a:p>
          <a:p>
            <a:endParaRPr lang="en-US" sz="1800" dirty="0">
              <a:solidFill>
                <a:srgbClr val="0070C0"/>
              </a:solidFill>
              <a:latin typeface="Bodoni MT" panose="02070603080606020203" pitchFamily="18" charset="0"/>
            </a:endParaRPr>
          </a:p>
          <a:p>
            <a:endParaRPr lang="en-US" sz="1800" dirty="0" smtClean="0">
              <a:solidFill>
                <a:srgbClr val="0070C0"/>
              </a:solidFill>
              <a:latin typeface="Bodoni MT" panose="02070603080606020203" pitchFamily="18" charset="0"/>
            </a:endParaRPr>
          </a:p>
          <a:p>
            <a:endParaRPr lang="en-US" sz="18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Some relations:</a:t>
            </a:r>
          </a:p>
          <a:p>
            <a:endParaRPr lang="en-US" sz="1800" dirty="0" smtClean="0">
              <a:solidFill>
                <a:srgbClr val="0070C0"/>
              </a:solidFill>
              <a:latin typeface="Bodoni MT" panose="02070603080606020203" pitchFamily="18" charset="0"/>
            </a:endParaRPr>
          </a:p>
          <a:p>
            <a:endParaRPr lang="en-US" sz="1800" dirty="0">
              <a:solidFill>
                <a:srgbClr val="0070C0"/>
              </a:solidFill>
              <a:latin typeface="Bodoni MT" panose="02070603080606020203" pitchFamily="18" charset="0"/>
            </a:endParaRPr>
          </a:p>
          <a:p>
            <a:endParaRPr lang="en-US" sz="1800" dirty="0" smtClean="0">
              <a:solidFill>
                <a:srgbClr val="0070C0"/>
              </a:solidFill>
              <a:latin typeface="Bodoni MT" panose="02070603080606020203" pitchFamily="18" charset="0"/>
            </a:endParaRPr>
          </a:p>
          <a:p>
            <a:endParaRPr lang="en-US" sz="1800" dirty="0">
              <a:solidFill>
                <a:srgbClr val="0070C0"/>
              </a:solidFill>
              <a:latin typeface="Bodoni MT" panose="02070603080606020203" pitchFamily="18" charset="0"/>
            </a:endParaRPr>
          </a:p>
          <a:p>
            <a:endParaRPr lang="en-US" sz="1800" dirty="0" smtClean="0">
              <a:solidFill>
                <a:srgbClr val="0070C0"/>
              </a:solidFill>
              <a:latin typeface="Bodoni MT" panose="02070603080606020203" pitchFamily="18" charset="0"/>
            </a:endParaRPr>
          </a:p>
          <a:p>
            <a:r>
              <a:rPr lang="en-US" sz="1600" dirty="0">
                <a:solidFill>
                  <a:srgbClr val="0070C0"/>
                </a:solidFill>
                <a:latin typeface="Bodoni MT" panose="02070603080606020203" pitchFamily="18" charset="0"/>
              </a:rPr>
              <a:t>Discrete Fourier </a:t>
            </a:r>
            <a:r>
              <a:rPr lang="en-US" sz="1600" dirty="0" smtClean="0">
                <a:solidFill>
                  <a:srgbClr val="0070C0"/>
                </a:solidFill>
                <a:latin typeface="Bodoni MT" panose="02070603080606020203" pitchFamily="18" charset="0"/>
              </a:rPr>
              <a:t>transform in </a:t>
            </a:r>
            <a:r>
              <a:rPr lang="en-US" sz="1600" dirty="0">
                <a:solidFill>
                  <a:srgbClr val="0070C0"/>
                </a:solidFill>
                <a:latin typeface="Bodoni MT" panose="02070603080606020203" pitchFamily="18" charset="0"/>
              </a:rPr>
              <a:t>one spatial dimension </a:t>
            </a:r>
            <a:r>
              <a:rPr lang="en-US" sz="1600" dirty="0" smtClean="0">
                <a:solidFill>
                  <a:srgbClr val="0070C0"/>
                </a:solidFill>
                <a:latin typeface="Bodoni MT" panose="02070603080606020203" pitchFamily="18" charset="0"/>
              </a:rPr>
              <a:t>:  </a:t>
            </a:r>
            <a:endParaRPr lang="ru-RU" sz="1600" dirty="0">
              <a:solidFill>
                <a:srgbClr val="0070C0"/>
              </a:solidFill>
              <a:latin typeface="Bodoni MT" panose="02070603080606020203" pitchFamily="18" charset="0"/>
            </a:endParaRPr>
          </a:p>
        </p:txBody>
      </p:sp>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a:solidFill>
                  <a:schemeClr val="bg1"/>
                </a:solidFill>
                <a:latin typeface="JasmineUPC" panose="02020603050405020304" pitchFamily="18" charset="-34"/>
                <a:cs typeface="JasmineUPC" panose="02020603050405020304" pitchFamily="18" charset="-34"/>
              </a:rPr>
              <a:t>M</a:t>
            </a:r>
            <a:r>
              <a:rPr lang="en-US" sz="3200" b="1" dirty="0" smtClean="0">
                <a:solidFill>
                  <a:schemeClr val="bg1"/>
                </a:solidFill>
                <a:latin typeface="JasmineUPC" panose="02020603050405020304" pitchFamily="18" charset="-34"/>
                <a:cs typeface="JasmineUPC" panose="02020603050405020304" pitchFamily="18" charset="-34"/>
              </a:rPr>
              <a:t>omentum space</a:t>
            </a:r>
            <a:r>
              <a:rPr lang="en-US" sz="3200" b="1" dirty="0">
                <a:solidFill>
                  <a:schemeClr val="bg1"/>
                </a:solidFill>
                <a:latin typeface="JasmineUPC" panose="02020603050405020304" pitchFamily="18" charset="-34"/>
                <a:cs typeface="JasmineUPC" panose="02020603050405020304" pitchFamily="18" charset="-34"/>
              </a:rPr>
              <a:t>: Discrete Fourier transform </a:t>
            </a:r>
            <a:endParaRPr lang="ru-RU" sz="3200" b="1" dirty="0">
              <a:solidFill>
                <a:schemeClr val="bg1"/>
              </a:solidFill>
              <a:latin typeface="JasmineUPC" panose="02020603050405020304" pitchFamily="18" charset="-34"/>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359935"/>
              </p:ext>
            </p:extLst>
          </p:nvPr>
        </p:nvGraphicFramePr>
        <p:xfrm>
          <a:off x="722313" y="981075"/>
          <a:ext cx="6188075" cy="693738"/>
        </p:xfrm>
        <a:graphic>
          <a:graphicData uri="http://schemas.openxmlformats.org/presentationml/2006/ole">
            <mc:AlternateContent xmlns:mc="http://schemas.openxmlformats.org/markup-compatibility/2006">
              <mc:Choice xmlns:v="urn:schemas-microsoft-com:vml" Requires="v">
                <p:oleObj spid="_x0000_s27224" name="Equation" r:id="rId3" imgW="4749480" imgH="533160" progId="Equation.DSMT4">
                  <p:embed/>
                </p:oleObj>
              </mc:Choice>
              <mc:Fallback>
                <p:oleObj name="Equation" r:id="rId3" imgW="4749480" imgH="533160" progId="Equation.DSMT4">
                  <p:embed/>
                  <p:pic>
                    <p:nvPicPr>
                      <p:cNvPr id="0" name=""/>
                      <p:cNvPicPr/>
                      <p:nvPr/>
                    </p:nvPicPr>
                    <p:blipFill>
                      <a:blip r:embed="rId4"/>
                      <a:stretch>
                        <a:fillRect/>
                      </a:stretch>
                    </p:blipFill>
                    <p:spPr>
                      <a:xfrm>
                        <a:off x="722313" y="981075"/>
                        <a:ext cx="6188075" cy="6937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837944"/>
              </p:ext>
            </p:extLst>
          </p:nvPr>
        </p:nvGraphicFramePr>
        <p:xfrm>
          <a:off x="899592" y="1783273"/>
          <a:ext cx="3663950" cy="512763"/>
        </p:xfrm>
        <a:graphic>
          <a:graphicData uri="http://schemas.openxmlformats.org/presentationml/2006/ole">
            <mc:AlternateContent xmlns:mc="http://schemas.openxmlformats.org/markup-compatibility/2006">
              <mc:Choice xmlns:v="urn:schemas-microsoft-com:vml" Requires="v">
                <p:oleObj spid="_x0000_s27225" name="Equation" r:id="rId5" imgW="2908080" imgH="406080" progId="Equation.DSMT4">
                  <p:embed/>
                </p:oleObj>
              </mc:Choice>
              <mc:Fallback>
                <p:oleObj name="Equation" r:id="rId5" imgW="2908080" imgH="406080" progId="Equation.DSMT4">
                  <p:embed/>
                  <p:pic>
                    <p:nvPicPr>
                      <p:cNvPr id="0" name=""/>
                      <p:cNvPicPr/>
                      <p:nvPr/>
                    </p:nvPicPr>
                    <p:blipFill>
                      <a:blip r:embed="rId6"/>
                      <a:stretch>
                        <a:fillRect/>
                      </a:stretch>
                    </p:blipFill>
                    <p:spPr>
                      <a:xfrm>
                        <a:off x="899592" y="1783273"/>
                        <a:ext cx="3663950" cy="5127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19094239"/>
              </p:ext>
            </p:extLst>
          </p:nvPr>
        </p:nvGraphicFramePr>
        <p:xfrm>
          <a:off x="755576" y="4653136"/>
          <a:ext cx="8083663" cy="1655863"/>
        </p:xfrm>
        <a:graphic>
          <a:graphicData uri="http://schemas.openxmlformats.org/presentationml/2006/ole">
            <mc:AlternateContent xmlns:mc="http://schemas.openxmlformats.org/markup-compatibility/2006">
              <mc:Choice xmlns:v="urn:schemas-microsoft-com:vml" Requires="v">
                <p:oleObj spid="_x0000_s27226" name="Equation" r:id="rId7" imgW="6502320" imgH="1333440" progId="Equation.DSMT4">
                  <p:embed/>
                </p:oleObj>
              </mc:Choice>
              <mc:Fallback>
                <p:oleObj name="Equation" r:id="rId7" imgW="6502320" imgH="1333440" progId="Equation.DSMT4">
                  <p:embed/>
                  <p:pic>
                    <p:nvPicPr>
                      <p:cNvPr id="0" name=""/>
                      <p:cNvPicPr/>
                      <p:nvPr/>
                    </p:nvPicPr>
                    <p:blipFill>
                      <a:blip r:embed="rId8"/>
                      <a:stretch>
                        <a:fillRect/>
                      </a:stretch>
                    </p:blipFill>
                    <p:spPr>
                      <a:xfrm>
                        <a:off x="755576" y="4653136"/>
                        <a:ext cx="8083663" cy="16558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809555"/>
              </p:ext>
            </p:extLst>
          </p:nvPr>
        </p:nvGraphicFramePr>
        <p:xfrm>
          <a:off x="1691680" y="2636912"/>
          <a:ext cx="5040560" cy="700552"/>
        </p:xfrm>
        <a:graphic>
          <a:graphicData uri="http://schemas.openxmlformats.org/presentationml/2006/ole">
            <mc:AlternateContent xmlns:mc="http://schemas.openxmlformats.org/markup-compatibility/2006">
              <mc:Choice xmlns:v="urn:schemas-microsoft-com:vml" Requires="v">
                <p:oleObj spid="_x0000_s27227" name="Equation" r:id="rId9" imgW="3746160" imgH="520560" progId="Equation.DSMT4">
                  <p:embed/>
                </p:oleObj>
              </mc:Choice>
              <mc:Fallback>
                <p:oleObj name="Equation" r:id="rId9" imgW="3746160" imgH="520560" progId="Equation.DSMT4">
                  <p:embed/>
                  <p:pic>
                    <p:nvPicPr>
                      <p:cNvPr id="0" name=""/>
                      <p:cNvPicPr/>
                      <p:nvPr/>
                    </p:nvPicPr>
                    <p:blipFill>
                      <a:blip r:embed="rId10"/>
                      <a:stretch>
                        <a:fillRect/>
                      </a:stretch>
                    </p:blipFill>
                    <p:spPr>
                      <a:xfrm>
                        <a:off x="1691680" y="2636912"/>
                        <a:ext cx="5040560" cy="70055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45804928"/>
              </p:ext>
            </p:extLst>
          </p:nvPr>
        </p:nvGraphicFramePr>
        <p:xfrm>
          <a:off x="1259632" y="3429000"/>
          <a:ext cx="6120680" cy="706232"/>
        </p:xfrm>
        <a:graphic>
          <a:graphicData uri="http://schemas.openxmlformats.org/presentationml/2006/ole">
            <mc:AlternateContent xmlns:mc="http://schemas.openxmlformats.org/markup-compatibility/2006">
              <mc:Choice xmlns:v="urn:schemas-microsoft-com:vml" Requires="v">
                <p:oleObj spid="_x0000_s27228" name="Equation" r:id="rId11" imgW="4292280" imgH="495000" progId="Equation.DSMT4">
                  <p:embed/>
                </p:oleObj>
              </mc:Choice>
              <mc:Fallback>
                <p:oleObj name="Equation" r:id="rId11" imgW="4292280" imgH="495000" progId="Equation.DSMT4">
                  <p:embed/>
                  <p:pic>
                    <p:nvPicPr>
                      <p:cNvPr id="0" name=""/>
                      <p:cNvPicPr/>
                      <p:nvPr/>
                    </p:nvPicPr>
                    <p:blipFill>
                      <a:blip r:embed="rId12"/>
                      <a:stretch>
                        <a:fillRect/>
                      </a:stretch>
                    </p:blipFill>
                    <p:spPr>
                      <a:xfrm>
                        <a:off x="1259632" y="3429000"/>
                        <a:ext cx="6120680" cy="706232"/>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894463357"/>
              </p:ext>
            </p:extLst>
          </p:nvPr>
        </p:nvGraphicFramePr>
        <p:xfrm>
          <a:off x="5580112" y="1772816"/>
          <a:ext cx="1516062" cy="574675"/>
        </p:xfrm>
        <a:graphic>
          <a:graphicData uri="http://schemas.openxmlformats.org/presentationml/2006/ole">
            <mc:AlternateContent xmlns:mc="http://schemas.openxmlformats.org/markup-compatibility/2006">
              <mc:Choice xmlns:v="urn:schemas-microsoft-com:vml" Requires="v">
                <p:oleObj spid="_x0000_s27229" name="Equation" r:id="rId13" imgW="1269720" imgH="482400" progId="Equation.DSMT4">
                  <p:embed/>
                </p:oleObj>
              </mc:Choice>
              <mc:Fallback>
                <p:oleObj name="Equation" r:id="rId13" imgW="1269720" imgH="482400" progId="Equation.DSMT4">
                  <p:embed/>
                  <p:pic>
                    <p:nvPicPr>
                      <p:cNvPr id="0" name=""/>
                      <p:cNvPicPr/>
                      <p:nvPr/>
                    </p:nvPicPr>
                    <p:blipFill>
                      <a:blip r:embed="rId14"/>
                      <a:stretch>
                        <a:fillRect/>
                      </a:stretch>
                    </p:blipFill>
                    <p:spPr>
                      <a:xfrm>
                        <a:off x="5580112" y="1772816"/>
                        <a:ext cx="1516062" cy="574675"/>
                      </a:xfrm>
                      <a:prstGeom prst="rect">
                        <a:avLst/>
                      </a:prstGeom>
                    </p:spPr>
                  </p:pic>
                </p:oleObj>
              </mc:Fallback>
            </mc:AlternateContent>
          </a:graphicData>
        </a:graphic>
      </p:graphicFrame>
      <p:sp>
        <p:nvSpPr>
          <p:cNvPr id="11" name="TextBox 10"/>
          <p:cNvSpPr txBox="1"/>
          <p:nvPr/>
        </p:nvSpPr>
        <p:spPr>
          <a:xfrm>
            <a:off x="7092280" y="1772816"/>
            <a:ext cx="1386918" cy="523220"/>
          </a:xfrm>
          <a:prstGeom prst="rect">
            <a:avLst/>
          </a:prstGeom>
          <a:noFill/>
        </p:spPr>
        <p:txBody>
          <a:bodyPr wrap="none" rtlCol="0">
            <a:spAutoFit/>
          </a:bodyPr>
          <a:lstStyle/>
          <a:p>
            <a:pPr marL="171450" indent="-171450">
              <a:buFontTx/>
              <a:buChar char="-"/>
            </a:pPr>
            <a:r>
              <a:rPr lang="en-US" sz="1400" dirty="0">
                <a:solidFill>
                  <a:schemeClr val="accent4">
                    <a:lumMod val="75000"/>
                  </a:schemeClr>
                </a:solidFill>
                <a:latin typeface="Bodoni MT" panose="02070603080606020203" pitchFamily="18" charset="0"/>
              </a:rPr>
              <a:t>p</a:t>
            </a:r>
            <a:r>
              <a:rPr lang="en-US" sz="1400" dirty="0" smtClean="0">
                <a:solidFill>
                  <a:schemeClr val="accent4">
                    <a:lumMod val="75000"/>
                  </a:schemeClr>
                </a:solidFill>
                <a:latin typeface="Bodoni MT" panose="02070603080606020203" pitchFamily="18" charset="0"/>
              </a:rPr>
              <a:t>eriodic</a:t>
            </a:r>
          </a:p>
          <a:p>
            <a:pPr marL="171450" indent="-171450">
              <a:buFontTx/>
              <a:buChar char="-"/>
            </a:pPr>
            <a:r>
              <a:rPr lang="en-US" sz="1400" dirty="0">
                <a:solidFill>
                  <a:schemeClr val="accent4">
                    <a:lumMod val="75000"/>
                  </a:schemeClr>
                </a:solidFill>
                <a:latin typeface="Bodoni MT" panose="02070603080606020203" pitchFamily="18" charset="0"/>
              </a:rPr>
              <a:t>a</a:t>
            </a:r>
            <a:r>
              <a:rPr lang="en-US" sz="1400" dirty="0" smtClean="0">
                <a:solidFill>
                  <a:schemeClr val="accent4">
                    <a:lumMod val="75000"/>
                  </a:schemeClr>
                </a:solidFill>
                <a:latin typeface="Bodoni MT" panose="02070603080606020203" pitchFamily="18" charset="0"/>
              </a:rPr>
              <a:t>ntiperiodic   </a:t>
            </a:r>
            <a:endParaRPr lang="ru-RU" sz="1400" dirty="0">
              <a:solidFill>
                <a:schemeClr val="accent4">
                  <a:lumMod val="75000"/>
                </a:schemeClr>
              </a:solidFill>
              <a:latin typeface="Bodoni MT" panose="02070603080606020203"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281952983"/>
              </p:ext>
            </p:extLst>
          </p:nvPr>
        </p:nvGraphicFramePr>
        <p:xfrm>
          <a:off x="7308304" y="1124744"/>
          <a:ext cx="1440160" cy="576064"/>
        </p:xfrm>
        <a:graphic>
          <a:graphicData uri="http://schemas.openxmlformats.org/presentationml/2006/ole">
            <mc:AlternateContent xmlns:mc="http://schemas.openxmlformats.org/markup-compatibility/2006">
              <mc:Choice xmlns:v="urn:schemas-microsoft-com:vml" Requires="v">
                <p:oleObj spid="_x0000_s27230" name="Equation" r:id="rId15" imgW="1206360" imgH="482400" progId="Equation.DSMT4">
                  <p:embed/>
                </p:oleObj>
              </mc:Choice>
              <mc:Fallback>
                <p:oleObj name="Equation" r:id="rId15" imgW="1206360" imgH="482400" progId="Equation.DSMT4">
                  <p:embed/>
                  <p:pic>
                    <p:nvPicPr>
                      <p:cNvPr id="0" name=""/>
                      <p:cNvPicPr/>
                      <p:nvPr/>
                    </p:nvPicPr>
                    <p:blipFill>
                      <a:blip r:embed="rId16"/>
                      <a:stretch>
                        <a:fillRect/>
                      </a:stretch>
                    </p:blipFill>
                    <p:spPr>
                      <a:xfrm>
                        <a:off x="7308304" y="1124744"/>
                        <a:ext cx="1440160" cy="576064"/>
                      </a:xfrm>
                      <a:prstGeom prst="rect">
                        <a:avLst/>
                      </a:prstGeom>
                    </p:spPr>
                  </p:pic>
                </p:oleObj>
              </mc:Fallback>
            </mc:AlternateContent>
          </a:graphicData>
        </a:graphic>
      </p:graphicFrame>
      <p:sp>
        <p:nvSpPr>
          <p:cNvPr id="10" name="Slide Number Placeholder 9"/>
          <p:cNvSpPr>
            <a:spLocks noGrp="1"/>
          </p:cNvSpPr>
          <p:nvPr>
            <p:ph type="sldNum" sz="quarter" idx="12"/>
          </p:nvPr>
        </p:nvSpPr>
        <p:spPr/>
        <p:txBody>
          <a:bodyPr/>
          <a:lstStyle/>
          <a:p>
            <a:fld id="{029BEAB8-68BB-4429-B87F-176447143671}" type="slidenum">
              <a:rPr lang="ru-RU" smtClean="0"/>
              <a:t>7</a:t>
            </a:fld>
            <a:endParaRPr lang="ru-RU"/>
          </a:p>
        </p:txBody>
      </p:sp>
    </p:spTree>
    <p:extLst>
      <p:ext uri="{BB962C8B-B14F-4D97-AF65-F5344CB8AC3E}">
        <p14:creationId xmlns:p14="http://schemas.microsoft.com/office/powerpoint/2010/main" val="827495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712968" cy="6120680"/>
          </a:xfrm>
        </p:spPr>
        <p:txBody>
          <a:bodyPr>
            <a:normAutofit/>
          </a:bodyPr>
          <a:lstStyle/>
          <a:p>
            <a:r>
              <a:rPr lang="en-US" sz="1600" dirty="0">
                <a:solidFill>
                  <a:srgbClr val="0070C0"/>
                </a:solidFill>
                <a:latin typeface="Bodoni MT" panose="02070603080606020203" pitchFamily="18" charset="0"/>
              </a:rPr>
              <a:t>Partition function in momentum space</a:t>
            </a:r>
            <a:r>
              <a:rPr lang="en-US" sz="1600" dirty="0" smtClean="0">
                <a:solidFill>
                  <a:srgbClr val="0070C0"/>
                </a:solidFill>
                <a:latin typeface="Bodoni MT" panose="02070603080606020203" pitchFamily="18" charset="0"/>
              </a:rPr>
              <a:t>:</a:t>
            </a: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Matrix of the bilinear form for      even and      even for the real scalar field:</a:t>
            </a: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Jacobian matrix:   </a:t>
            </a:r>
            <a:endParaRPr lang="ru-RU" sz="1600" dirty="0">
              <a:solidFill>
                <a:srgbClr val="0070C0"/>
              </a:solidFill>
              <a:latin typeface="Bodoni MT" panose="02070603080606020203" pitchFamily="18" charset="0"/>
            </a:endParaRPr>
          </a:p>
        </p:txBody>
      </p:sp>
      <p:sp>
        <p:nvSpPr>
          <p:cNvPr id="4" name="Title 3"/>
          <p:cNvSpPr>
            <a:spLocks noGrp="1"/>
          </p:cNvSpPr>
          <p:nvPr>
            <p:ph type="title"/>
          </p:nvPr>
        </p:nvSpPr>
        <p:spPr>
          <a:xfrm>
            <a:off x="395536"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Partition function in momentum space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58824110"/>
              </p:ext>
            </p:extLst>
          </p:nvPr>
        </p:nvGraphicFramePr>
        <p:xfrm>
          <a:off x="683568" y="800893"/>
          <a:ext cx="8064896" cy="971923"/>
        </p:xfrm>
        <a:graphic>
          <a:graphicData uri="http://schemas.openxmlformats.org/presentationml/2006/ole">
            <mc:AlternateContent xmlns:mc="http://schemas.openxmlformats.org/markup-compatibility/2006">
              <mc:Choice xmlns:v="urn:schemas-microsoft-com:vml" Requires="v">
                <p:oleObj spid="_x0000_s28219" name="Equation" r:id="rId3" imgW="4952880" imgH="596880" progId="Equation.DSMT4">
                  <p:embed/>
                </p:oleObj>
              </mc:Choice>
              <mc:Fallback>
                <p:oleObj name="Equation" r:id="rId3" imgW="4952880" imgH="596880" progId="Equation.DSMT4">
                  <p:embed/>
                  <p:pic>
                    <p:nvPicPr>
                      <p:cNvPr id="0" name=""/>
                      <p:cNvPicPr/>
                      <p:nvPr/>
                    </p:nvPicPr>
                    <p:blipFill>
                      <a:blip r:embed="rId4"/>
                      <a:stretch>
                        <a:fillRect/>
                      </a:stretch>
                    </p:blipFill>
                    <p:spPr>
                      <a:xfrm>
                        <a:off x="683568" y="800893"/>
                        <a:ext cx="8064896" cy="97192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22070313"/>
              </p:ext>
            </p:extLst>
          </p:nvPr>
        </p:nvGraphicFramePr>
        <p:xfrm>
          <a:off x="251520" y="2204864"/>
          <a:ext cx="8568953" cy="2200136"/>
        </p:xfrm>
        <a:graphic>
          <a:graphicData uri="http://schemas.openxmlformats.org/presentationml/2006/ole">
            <mc:AlternateContent xmlns:mc="http://schemas.openxmlformats.org/markup-compatibility/2006">
              <mc:Choice xmlns:v="urn:schemas-microsoft-com:vml" Requires="v">
                <p:oleObj spid="_x0000_s28220" name="Equation" r:id="rId5" imgW="7022880" imgH="1803240" progId="Equation.DSMT4">
                  <p:embed/>
                </p:oleObj>
              </mc:Choice>
              <mc:Fallback>
                <p:oleObj name="Equation" r:id="rId5" imgW="7022880" imgH="1803240" progId="Equation.DSMT4">
                  <p:embed/>
                  <p:pic>
                    <p:nvPicPr>
                      <p:cNvPr id="0" name=""/>
                      <p:cNvPicPr/>
                      <p:nvPr/>
                    </p:nvPicPr>
                    <p:blipFill>
                      <a:blip r:embed="rId6"/>
                      <a:stretch>
                        <a:fillRect/>
                      </a:stretch>
                    </p:blipFill>
                    <p:spPr>
                      <a:xfrm>
                        <a:off x="251520" y="2204864"/>
                        <a:ext cx="8568953" cy="220013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6947836"/>
              </p:ext>
            </p:extLst>
          </p:nvPr>
        </p:nvGraphicFramePr>
        <p:xfrm>
          <a:off x="3275856" y="1772816"/>
          <a:ext cx="300608" cy="300608"/>
        </p:xfrm>
        <a:graphic>
          <a:graphicData uri="http://schemas.openxmlformats.org/presentationml/2006/ole">
            <mc:AlternateContent xmlns:mc="http://schemas.openxmlformats.org/markup-compatibility/2006">
              <mc:Choice xmlns:v="urn:schemas-microsoft-com:vml" Requires="v">
                <p:oleObj spid="_x0000_s28221" name="Equation" r:id="rId7" imgW="228600" imgH="228600" progId="Equation.DSMT4">
                  <p:embed/>
                </p:oleObj>
              </mc:Choice>
              <mc:Fallback>
                <p:oleObj name="Equation" r:id="rId7" imgW="228600" imgH="228600" progId="Equation.DSMT4">
                  <p:embed/>
                  <p:pic>
                    <p:nvPicPr>
                      <p:cNvPr id="0" name=""/>
                      <p:cNvPicPr/>
                      <p:nvPr/>
                    </p:nvPicPr>
                    <p:blipFill>
                      <a:blip r:embed="rId8"/>
                      <a:stretch>
                        <a:fillRect/>
                      </a:stretch>
                    </p:blipFill>
                    <p:spPr>
                      <a:xfrm>
                        <a:off x="3275856" y="1772816"/>
                        <a:ext cx="300608" cy="30060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90184147"/>
              </p:ext>
            </p:extLst>
          </p:nvPr>
        </p:nvGraphicFramePr>
        <p:xfrm>
          <a:off x="4355976" y="1772816"/>
          <a:ext cx="301625" cy="319087"/>
        </p:xfrm>
        <a:graphic>
          <a:graphicData uri="http://schemas.openxmlformats.org/presentationml/2006/ole">
            <mc:AlternateContent xmlns:mc="http://schemas.openxmlformats.org/markup-compatibility/2006">
              <mc:Choice xmlns:v="urn:schemas-microsoft-com:vml" Requires="v">
                <p:oleObj spid="_x0000_s28222" name="Equation" r:id="rId9" imgW="228600" imgH="241200" progId="Equation.DSMT4">
                  <p:embed/>
                </p:oleObj>
              </mc:Choice>
              <mc:Fallback>
                <p:oleObj name="Equation" r:id="rId9" imgW="228600" imgH="241200" progId="Equation.DSMT4">
                  <p:embed/>
                  <p:pic>
                    <p:nvPicPr>
                      <p:cNvPr id="0" name="Object 6"/>
                      <p:cNvPicPr>
                        <a:picLocks noChangeAspect="1" noChangeArrowheads="1"/>
                      </p:cNvPicPr>
                      <p:nvPr/>
                    </p:nvPicPr>
                    <p:blipFill>
                      <a:blip r:embed="rId10"/>
                      <a:srcRect/>
                      <a:stretch>
                        <a:fillRect/>
                      </a:stretch>
                    </p:blipFill>
                    <p:spPr bwMode="auto">
                      <a:xfrm>
                        <a:off x="4355976" y="1772816"/>
                        <a:ext cx="3016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72272204"/>
              </p:ext>
            </p:extLst>
          </p:nvPr>
        </p:nvGraphicFramePr>
        <p:xfrm>
          <a:off x="1187624" y="4653136"/>
          <a:ext cx="6468437" cy="792088"/>
        </p:xfrm>
        <a:graphic>
          <a:graphicData uri="http://schemas.openxmlformats.org/presentationml/2006/ole">
            <mc:AlternateContent xmlns:mc="http://schemas.openxmlformats.org/markup-compatibility/2006">
              <mc:Choice xmlns:v="urn:schemas-microsoft-com:vml" Requires="v">
                <p:oleObj spid="_x0000_s28223" name="Equation" r:id="rId11" imgW="4978080" imgH="609480" progId="Equation.DSMT4">
                  <p:embed/>
                </p:oleObj>
              </mc:Choice>
              <mc:Fallback>
                <p:oleObj name="Equation" r:id="rId11" imgW="4978080" imgH="609480" progId="Equation.DSMT4">
                  <p:embed/>
                  <p:pic>
                    <p:nvPicPr>
                      <p:cNvPr id="0" name=""/>
                      <p:cNvPicPr/>
                      <p:nvPr/>
                    </p:nvPicPr>
                    <p:blipFill>
                      <a:blip r:embed="rId12"/>
                      <a:stretch>
                        <a:fillRect/>
                      </a:stretch>
                    </p:blipFill>
                    <p:spPr>
                      <a:xfrm>
                        <a:off x="1187624" y="4653136"/>
                        <a:ext cx="6468437" cy="7920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25381358"/>
              </p:ext>
            </p:extLst>
          </p:nvPr>
        </p:nvGraphicFramePr>
        <p:xfrm>
          <a:off x="1763688" y="5805264"/>
          <a:ext cx="4878542" cy="720080"/>
        </p:xfrm>
        <a:graphic>
          <a:graphicData uri="http://schemas.openxmlformats.org/presentationml/2006/ole">
            <mc:AlternateContent xmlns:mc="http://schemas.openxmlformats.org/markup-compatibility/2006">
              <mc:Choice xmlns:v="urn:schemas-microsoft-com:vml" Requires="v">
                <p:oleObj spid="_x0000_s28224" name="Equation" r:id="rId13" imgW="3441600" imgH="507960" progId="Equation.DSMT4">
                  <p:embed/>
                </p:oleObj>
              </mc:Choice>
              <mc:Fallback>
                <p:oleObj name="Equation" r:id="rId13" imgW="3441600" imgH="507960" progId="Equation.DSMT4">
                  <p:embed/>
                  <p:pic>
                    <p:nvPicPr>
                      <p:cNvPr id="0" name=""/>
                      <p:cNvPicPr/>
                      <p:nvPr/>
                    </p:nvPicPr>
                    <p:blipFill>
                      <a:blip r:embed="rId14"/>
                      <a:stretch>
                        <a:fillRect/>
                      </a:stretch>
                    </p:blipFill>
                    <p:spPr>
                      <a:xfrm>
                        <a:off x="1763688" y="5805264"/>
                        <a:ext cx="4878542" cy="72008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29BEAB8-68BB-4429-B87F-176447143671}" type="slidenum">
              <a:rPr lang="ru-RU" smtClean="0"/>
              <a:t>8</a:t>
            </a:fld>
            <a:endParaRPr lang="ru-RU"/>
          </a:p>
        </p:txBody>
      </p:sp>
      <p:sp>
        <p:nvSpPr>
          <p:cNvPr id="11" name="Rectangle 10"/>
          <p:cNvSpPr/>
          <p:nvPr/>
        </p:nvSpPr>
        <p:spPr>
          <a:xfrm>
            <a:off x="6372200" y="1432034"/>
            <a:ext cx="2413353" cy="276999"/>
          </a:xfrm>
          <a:prstGeom prst="rect">
            <a:avLst/>
          </a:prstGeom>
        </p:spPr>
        <p:txBody>
          <a:bodyPr wrap="none">
            <a:spAutoFit/>
          </a:bodyPr>
          <a:lstStyle/>
          <a:p>
            <a:r>
              <a:rPr lang="en-US" sz="1200" dirty="0"/>
              <a:t>A.S.P., </a:t>
            </a:r>
            <a:r>
              <a:rPr lang="ro-RO" sz="1200" dirty="0"/>
              <a:t>arXiv:1505.05838v3 [hep-ph]</a:t>
            </a:r>
            <a:endParaRPr lang="ru-RU" sz="1200" dirty="0"/>
          </a:p>
        </p:txBody>
      </p:sp>
    </p:spTree>
    <p:extLst>
      <p:ext uri="{BB962C8B-B14F-4D97-AF65-F5344CB8AC3E}">
        <p14:creationId xmlns:p14="http://schemas.microsoft.com/office/powerpoint/2010/main" val="1219571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568952" cy="6048672"/>
          </a:xfrm>
        </p:spPr>
        <p:txBody>
          <a:bodyPr>
            <a:normAutofit/>
          </a:bodyPr>
          <a:lstStyle/>
          <a:p>
            <a:r>
              <a:rPr lang="en-US" sz="1600" dirty="0">
                <a:solidFill>
                  <a:srgbClr val="0070C0"/>
                </a:solidFill>
                <a:latin typeface="Bodoni MT" panose="02070603080606020203" pitchFamily="18" charset="0"/>
              </a:rPr>
              <a:t>Partition function in momentum </a:t>
            </a:r>
            <a:r>
              <a:rPr lang="en-US" sz="1600" dirty="0" smtClean="0">
                <a:solidFill>
                  <a:srgbClr val="0070C0"/>
                </a:solidFill>
                <a:latin typeface="Bodoni MT" panose="02070603080606020203" pitchFamily="18" charset="0"/>
              </a:rPr>
              <a:t>space in </a:t>
            </a:r>
            <a:r>
              <a:rPr lang="en-US" sz="1600" i="1" dirty="0" smtClean="0">
                <a:solidFill>
                  <a:srgbClr val="0070C0"/>
                </a:solidFill>
                <a:latin typeface="Bodoni MT" panose="02070603080606020203" pitchFamily="18" charset="0"/>
              </a:rPr>
              <a:t>1</a:t>
            </a:r>
            <a:r>
              <a:rPr lang="en-US" sz="1600" dirty="0" smtClean="0">
                <a:solidFill>
                  <a:srgbClr val="0070C0"/>
                </a:solidFill>
                <a:latin typeface="Bodoni MT" panose="02070603080606020203" pitchFamily="18" charset="0"/>
              </a:rPr>
              <a:t>-spatial dimension:</a:t>
            </a: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Generalization of the partition </a:t>
            </a:r>
            <a:r>
              <a:rPr lang="en-US" sz="1600" dirty="0">
                <a:solidFill>
                  <a:srgbClr val="0070C0"/>
                </a:solidFill>
                <a:latin typeface="Bodoni MT" panose="02070603080606020203" pitchFamily="18" charset="0"/>
              </a:rPr>
              <a:t>function in momentum space in </a:t>
            </a:r>
            <a:r>
              <a:rPr lang="en-US" sz="1600" i="1" dirty="0" smtClean="0">
                <a:solidFill>
                  <a:srgbClr val="0070C0"/>
                </a:solidFill>
                <a:latin typeface="Bodoni MT" panose="02070603080606020203" pitchFamily="18" charset="0"/>
              </a:rPr>
              <a:t>3</a:t>
            </a:r>
            <a:r>
              <a:rPr lang="en-US" sz="1600" dirty="0" smtClean="0">
                <a:solidFill>
                  <a:srgbClr val="0070C0"/>
                </a:solidFill>
                <a:latin typeface="Bodoni MT" panose="02070603080606020203" pitchFamily="18" charset="0"/>
              </a:rPr>
              <a:t>-spatial dimensions:</a:t>
            </a: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endParaRPr lang="en-US" sz="1600" dirty="0" smtClean="0">
              <a:solidFill>
                <a:srgbClr val="0070C0"/>
              </a:solidFill>
              <a:latin typeface="Bodoni MT" panose="02070603080606020203" pitchFamily="18" charset="0"/>
            </a:endParaRPr>
          </a:p>
          <a:p>
            <a:endParaRPr lang="en-US" sz="1600" dirty="0">
              <a:solidFill>
                <a:srgbClr val="0070C0"/>
              </a:solidFill>
              <a:latin typeface="Bodoni MT" panose="02070603080606020203" pitchFamily="18" charset="0"/>
            </a:endParaRPr>
          </a:p>
          <a:p>
            <a:r>
              <a:rPr lang="en-US" sz="1600" dirty="0" smtClean="0">
                <a:solidFill>
                  <a:srgbClr val="0070C0"/>
                </a:solidFill>
                <a:latin typeface="Bodoni MT" panose="02070603080606020203" pitchFamily="18" charset="0"/>
              </a:rPr>
              <a:t>Density of thermodynamic potential, energy density and pressure </a:t>
            </a:r>
            <a:r>
              <a:rPr lang="en-US" sz="1600" dirty="0">
                <a:solidFill>
                  <a:srgbClr val="0070C0"/>
                </a:solidFill>
                <a:latin typeface="Bodoni MT" panose="02070603080606020203" pitchFamily="18" charset="0"/>
              </a:rPr>
              <a:t>in </a:t>
            </a:r>
            <a:r>
              <a:rPr lang="en-US" sz="1600" i="1" dirty="0">
                <a:solidFill>
                  <a:srgbClr val="0070C0"/>
                </a:solidFill>
                <a:latin typeface="Bodoni MT" panose="02070603080606020203" pitchFamily="18" charset="0"/>
              </a:rPr>
              <a:t>3</a:t>
            </a:r>
            <a:r>
              <a:rPr lang="en-US" sz="1600" dirty="0">
                <a:solidFill>
                  <a:srgbClr val="0070C0"/>
                </a:solidFill>
                <a:latin typeface="Bodoni MT" panose="02070603080606020203" pitchFamily="18" charset="0"/>
              </a:rPr>
              <a:t>-spatial dimensions </a:t>
            </a:r>
            <a:r>
              <a:rPr lang="en-US" sz="1600" dirty="0" smtClean="0">
                <a:solidFill>
                  <a:srgbClr val="0070C0"/>
                </a:solidFill>
                <a:latin typeface="Bodoni MT" panose="02070603080606020203" pitchFamily="18" charset="0"/>
              </a:rPr>
              <a:t>: </a:t>
            </a:r>
            <a:endParaRPr lang="en-US" sz="1600" dirty="0">
              <a:solidFill>
                <a:srgbClr val="0070C0"/>
              </a:solidFill>
              <a:latin typeface="Bodoni MT" panose="02070603080606020203" pitchFamily="18" charset="0"/>
            </a:endParaRPr>
          </a:p>
          <a:p>
            <a:pPr marL="0" indent="0">
              <a:buNone/>
            </a:pPr>
            <a:r>
              <a:rPr lang="en-US" sz="1800" dirty="0" smtClean="0">
                <a:solidFill>
                  <a:srgbClr val="0070C0"/>
                </a:solidFill>
                <a:latin typeface="Bodoni MT" panose="02070603080606020203" pitchFamily="18" charset="0"/>
              </a:rPr>
              <a:t> </a:t>
            </a:r>
            <a:endParaRPr lang="en-US" sz="1800" dirty="0">
              <a:solidFill>
                <a:srgbClr val="0070C0"/>
              </a:solidFill>
              <a:latin typeface="Bodoni MT" panose="02070603080606020203" pitchFamily="18" charset="0"/>
            </a:endParaRPr>
          </a:p>
        </p:txBody>
      </p:sp>
      <p:sp>
        <p:nvSpPr>
          <p:cNvPr id="4" name="Title 3"/>
          <p:cNvSpPr>
            <a:spLocks noGrp="1"/>
          </p:cNvSpPr>
          <p:nvPr>
            <p:ph type="title"/>
          </p:nvPr>
        </p:nvSpPr>
        <p:spPr>
          <a:xfrm>
            <a:off x="467544" y="116632"/>
            <a:ext cx="8229600" cy="432048"/>
          </a:xfrm>
          <a:solidFill>
            <a:schemeClr val="accent1"/>
          </a:solidFill>
        </p:spPr>
        <p:txBody>
          <a:bodyPr>
            <a:noAutofit/>
          </a:bodyPr>
          <a:lstStyle/>
          <a:p>
            <a:r>
              <a:rPr lang="en-US" sz="3200" b="1" dirty="0" smtClean="0">
                <a:solidFill>
                  <a:schemeClr val="bg1"/>
                </a:solidFill>
                <a:latin typeface="JasmineUPC" panose="02020603050405020304" pitchFamily="18" charset="-34"/>
                <a:cs typeface="JasmineUPC" panose="02020603050405020304" pitchFamily="18" charset="-34"/>
              </a:rPr>
              <a:t>Thermodynamic quantities in momentum space </a:t>
            </a:r>
            <a:endParaRPr lang="ru-RU" sz="32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76637620"/>
              </p:ext>
            </p:extLst>
          </p:nvPr>
        </p:nvGraphicFramePr>
        <p:xfrm>
          <a:off x="1115616" y="980728"/>
          <a:ext cx="5832648" cy="835623"/>
        </p:xfrm>
        <a:graphic>
          <a:graphicData uri="http://schemas.openxmlformats.org/presentationml/2006/ole">
            <mc:AlternateContent xmlns:mc="http://schemas.openxmlformats.org/markup-compatibility/2006">
              <mc:Choice xmlns:v="urn:schemas-microsoft-com:vml" Requires="v">
                <p:oleObj spid="_x0000_s28968" name="Equation" r:id="rId3" imgW="4431960" imgH="634680" progId="Equation.DSMT4">
                  <p:embed/>
                </p:oleObj>
              </mc:Choice>
              <mc:Fallback>
                <p:oleObj name="Equation" r:id="rId3" imgW="4431960" imgH="634680" progId="Equation.DSMT4">
                  <p:embed/>
                  <p:pic>
                    <p:nvPicPr>
                      <p:cNvPr id="0" name=""/>
                      <p:cNvPicPr/>
                      <p:nvPr/>
                    </p:nvPicPr>
                    <p:blipFill>
                      <a:blip r:embed="rId4"/>
                      <a:stretch>
                        <a:fillRect/>
                      </a:stretch>
                    </p:blipFill>
                    <p:spPr>
                      <a:xfrm>
                        <a:off x="1115616" y="980728"/>
                        <a:ext cx="5832648" cy="83562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88456534"/>
              </p:ext>
            </p:extLst>
          </p:nvPr>
        </p:nvGraphicFramePr>
        <p:xfrm>
          <a:off x="1043608" y="2220980"/>
          <a:ext cx="7416824" cy="829978"/>
        </p:xfrm>
        <a:graphic>
          <a:graphicData uri="http://schemas.openxmlformats.org/presentationml/2006/ole">
            <mc:AlternateContent xmlns:mc="http://schemas.openxmlformats.org/markup-compatibility/2006">
              <mc:Choice xmlns:v="urn:schemas-microsoft-com:vml" Requires="v">
                <p:oleObj spid="_x0000_s28969" name="Equation" r:id="rId5" imgW="5333760" imgH="596880" progId="Equation.DSMT4">
                  <p:embed/>
                </p:oleObj>
              </mc:Choice>
              <mc:Fallback>
                <p:oleObj name="Equation" r:id="rId5" imgW="5333760" imgH="596880" progId="Equation.DSMT4">
                  <p:embed/>
                  <p:pic>
                    <p:nvPicPr>
                      <p:cNvPr id="0" name=""/>
                      <p:cNvPicPr/>
                      <p:nvPr/>
                    </p:nvPicPr>
                    <p:blipFill>
                      <a:blip r:embed="rId6"/>
                      <a:stretch>
                        <a:fillRect/>
                      </a:stretch>
                    </p:blipFill>
                    <p:spPr>
                      <a:xfrm>
                        <a:off x="1043608" y="2220980"/>
                        <a:ext cx="7416824" cy="82997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00244683"/>
              </p:ext>
            </p:extLst>
          </p:nvPr>
        </p:nvGraphicFramePr>
        <p:xfrm>
          <a:off x="1907704" y="3565376"/>
          <a:ext cx="3672408" cy="2131226"/>
        </p:xfrm>
        <a:graphic>
          <a:graphicData uri="http://schemas.openxmlformats.org/presentationml/2006/ole">
            <mc:AlternateContent xmlns:mc="http://schemas.openxmlformats.org/markup-compatibility/2006">
              <mc:Choice xmlns:v="urn:schemas-microsoft-com:vml" Requires="v">
                <p:oleObj spid="_x0000_s28970" name="Equation" r:id="rId7" imgW="2603160" imgH="1511280" progId="Equation.DSMT4">
                  <p:embed/>
                </p:oleObj>
              </mc:Choice>
              <mc:Fallback>
                <p:oleObj name="Equation" r:id="rId7" imgW="2603160" imgH="1511280" progId="Equation.DSMT4">
                  <p:embed/>
                  <p:pic>
                    <p:nvPicPr>
                      <p:cNvPr id="0" name=""/>
                      <p:cNvPicPr/>
                      <p:nvPr/>
                    </p:nvPicPr>
                    <p:blipFill>
                      <a:blip r:embed="rId8"/>
                      <a:stretch>
                        <a:fillRect/>
                      </a:stretch>
                    </p:blipFill>
                    <p:spPr>
                      <a:xfrm>
                        <a:off x="1907704" y="3565376"/>
                        <a:ext cx="3672408" cy="2131226"/>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048616227"/>
              </p:ext>
            </p:extLst>
          </p:nvPr>
        </p:nvGraphicFramePr>
        <p:xfrm>
          <a:off x="899592" y="5805264"/>
          <a:ext cx="7043738" cy="593725"/>
        </p:xfrm>
        <a:graphic>
          <a:graphicData uri="http://schemas.openxmlformats.org/presentationml/2006/ole">
            <mc:AlternateContent xmlns:mc="http://schemas.openxmlformats.org/markup-compatibility/2006">
              <mc:Choice xmlns:v="urn:schemas-microsoft-com:vml" Requires="v">
                <p:oleObj spid="_x0000_s28971" name="Equation" r:id="rId9" imgW="5435280" imgH="457200" progId="Equation.DSMT4">
                  <p:embed/>
                </p:oleObj>
              </mc:Choice>
              <mc:Fallback>
                <p:oleObj name="Equation" r:id="rId9" imgW="5435280" imgH="457200" progId="Equation.DSMT4">
                  <p:embed/>
                  <p:pic>
                    <p:nvPicPr>
                      <p:cNvPr id="0" name=""/>
                      <p:cNvPicPr/>
                      <p:nvPr/>
                    </p:nvPicPr>
                    <p:blipFill>
                      <a:blip r:embed="rId10"/>
                      <a:stretch>
                        <a:fillRect/>
                      </a:stretch>
                    </p:blipFill>
                    <p:spPr>
                      <a:xfrm>
                        <a:off x="899592" y="5805264"/>
                        <a:ext cx="7043738" cy="593725"/>
                      </a:xfrm>
                      <a:prstGeom prst="rect">
                        <a:avLst/>
                      </a:prstGeom>
                    </p:spPr>
                  </p:pic>
                </p:oleObj>
              </mc:Fallback>
            </mc:AlternateContent>
          </a:graphicData>
        </a:graphic>
      </p:graphicFrame>
      <p:sp>
        <p:nvSpPr>
          <p:cNvPr id="8" name="Slide Number Placeholder 7"/>
          <p:cNvSpPr>
            <a:spLocks noGrp="1"/>
          </p:cNvSpPr>
          <p:nvPr>
            <p:ph type="sldNum" sz="quarter" idx="12"/>
          </p:nvPr>
        </p:nvSpPr>
        <p:spPr/>
        <p:txBody>
          <a:bodyPr/>
          <a:lstStyle/>
          <a:p>
            <a:fld id="{029BEAB8-68BB-4429-B87F-176447143671}" type="slidenum">
              <a:rPr lang="ru-RU" smtClean="0"/>
              <a:t>9</a:t>
            </a:fld>
            <a:endParaRPr lang="ru-RU"/>
          </a:p>
        </p:txBody>
      </p:sp>
      <p:sp>
        <p:nvSpPr>
          <p:cNvPr id="9" name="Rectangle 8"/>
          <p:cNvSpPr/>
          <p:nvPr/>
        </p:nvSpPr>
        <p:spPr>
          <a:xfrm>
            <a:off x="5364088" y="3602730"/>
            <a:ext cx="3672408" cy="461665"/>
          </a:xfrm>
          <a:prstGeom prst="rect">
            <a:avLst/>
          </a:prstGeom>
        </p:spPr>
        <p:txBody>
          <a:bodyPr wrap="square">
            <a:spAutoFit/>
          </a:bodyPr>
          <a:lstStyle/>
          <a:p>
            <a:r>
              <a:rPr lang="ro-RO" sz="1200" dirty="0" smtClean="0"/>
              <a:t>J.Engels</a:t>
            </a:r>
            <a:r>
              <a:rPr lang="ro-RO" sz="1200" dirty="0"/>
              <a:t>, </a:t>
            </a:r>
            <a:r>
              <a:rPr lang="ro-RO" sz="1200" dirty="0" smtClean="0"/>
              <a:t>F.Karsch</a:t>
            </a:r>
            <a:r>
              <a:rPr lang="ro-RO" sz="1200" dirty="0"/>
              <a:t>, </a:t>
            </a:r>
            <a:r>
              <a:rPr lang="ro-RO" sz="1200" dirty="0" smtClean="0"/>
              <a:t>H.Satz</a:t>
            </a:r>
            <a:r>
              <a:rPr lang="ro-RO" sz="1200" dirty="0"/>
              <a:t>, Nucl. Phys. </a:t>
            </a:r>
            <a:r>
              <a:rPr lang="ro-RO" sz="1200" dirty="0" smtClean="0"/>
              <a:t>B</a:t>
            </a:r>
            <a:r>
              <a:rPr lang="en-US" sz="1200" dirty="0" smtClean="0"/>
              <a:t> 205</a:t>
            </a:r>
            <a:r>
              <a:rPr lang="ro-RO" sz="1200" dirty="0" smtClean="0"/>
              <a:t>, </a:t>
            </a:r>
            <a:r>
              <a:rPr lang="ro-RO" sz="1200" dirty="0"/>
              <a:t>239 (1982</a:t>
            </a:r>
            <a:r>
              <a:rPr lang="ro-RO" sz="1200" dirty="0" smtClean="0"/>
              <a:t>)</a:t>
            </a:r>
            <a:r>
              <a:rPr lang="en-US" sz="1200" dirty="0" smtClean="0"/>
              <a:t> </a:t>
            </a:r>
          </a:p>
          <a:p>
            <a:r>
              <a:rPr lang="en-US" sz="1200" dirty="0" smtClean="0"/>
              <a:t>A.S.P., </a:t>
            </a:r>
            <a:r>
              <a:rPr lang="ro-RO" sz="1200" dirty="0" smtClean="0"/>
              <a:t>arXiv:1505.05838v3</a:t>
            </a:r>
            <a:r>
              <a:rPr lang="ro-RO" sz="1200" dirty="0"/>
              <a:t> [hep-ph]</a:t>
            </a:r>
            <a:endParaRPr lang="ru-RU" sz="1200" dirty="0"/>
          </a:p>
        </p:txBody>
      </p:sp>
    </p:spTree>
    <p:extLst>
      <p:ext uri="{BB962C8B-B14F-4D97-AF65-F5344CB8AC3E}">
        <p14:creationId xmlns:p14="http://schemas.microsoft.com/office/powerpoint/2010/main" val="1322487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4475</TotalTime>
  <Words>906</Words>
  <Application>Microsoft Office PowerPoint</Application>
  <PresentationFormat>On-screen Show (4:3)</PresentationFormat>
  <Paragraphs>343</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Finite size effects in the thermodynamics of  a free neutral scalar field on the lattice and  in the continuum</vt:lpstr>
      <vt:lpstr>Free real scalar field in the path integral method </vt:lpstr>
      <vt:lpstr>The path integral method in one spatial dimension </vt:lpstr>
      <vt:lpstr>Configuration space </vt:lpstr>
      <vt:lpstr>Configuration space </vt:lpstr>
      <vt:lpstr>Partition function in configuration space </vt:lpstr>
      <vt:lpstr>Momentum space: Discrete Fourier transform </vt:lpstr>
      <vt:lpstr>Partition function in momentum space </vt:lpstr>
      <vt:lpstr>Thermodynamic quantities in momentum space </vt:lpstr>
      <vt:lpstr>One-Side Limit for lattice quantities </vt:lpstr>
      <vt:lpstr>Energy density on a finite lattice  </vt:lpstr>
      <vt:lpstr>Continuum Limit </vt:lpstr>
      <vt:lpstr>Potential inhomogeneity and zeroth law of thermodynamics  </vt:lpstr>
      <vt:lpstr>Continuum limit: Massive free real scalar field in a finite volume </vt:lpstr>
      <vt:lpstr>Continuum limit: Massless free real scalar field in a finite volume </vt:lpstr>
      <vt:lpstr>Vacuum quantities on a finite lattice  </vt:lpstr>
      <vt:lpstr>Physical quantities on a finite lattice  </vt:lpstr>
      <vt:lpstr>Physical energy density on a finite lattice  </vt:lpstr>
      <vt:lpstr>Approximation of the continuum limit for the scalar field   </vt:lpstr>
      <vt:lpstr>The exact lattice results for the massive scalar field   </vt:lpstr>
      <vt:lpstr>Conclusions </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Alexandru</dc:creator>
  <cp:lastModifiedBy>Alexandru</cp:lastModifiedBy>
  <cp:revision>247</cp:revision>
  <dcterms:created xsi:type="dcterms:W3CDTF">2017-04-09T13:48:46Z</dcterms:created>
  <dcterms:modified xsi:type="dcterms:W3CDTF">2017-07-03T06:15:28Z</dcterms:modified>
</cp:coreProperties>
</file>