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3.jpg" ContentType="image/jpeg"/>
  <Override PartName="/ppt/notesSlides/notesSlide4.xml" ContentType="application/vnd.openxmlformats-officedocument.presentationml.notesSlide+xml"/>
  <Override PartName="/ppt/media/image21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4" r:id="rId2"/>
    <p:sldId id="352" r:id="rId3"/>
    <p:sldId id="412" r:id="rId4"/>
    <p:sldId id="413" r:id="rId5"/>
    <p:sldId id="354" r:id="rId6"/>
    <p:sldId id="386" r:id="rId7"/>
    <p:sldId id="381" r:id="rId8"/>
    <p:sldId id="395" r:id="rId9"/>
    <p:sldId id="357" r:id="rId10"/>
    <p:sldId id="358" r:id="rId11"/>
    <p:sldId id="360" r:id="rId12"/>
    <p:sldId id="361" r:id="rId13"/>
    <p:sldId id="367" r:id="rId14"/>
    <p:sldId id="369" r:id="rId15"/>
    <p:sldId id="408" r:id="rId16"/>
    <p:sldId id="376" r:id="rId17"/>
    <p:sldId id="378" r:id="rId18"/>
    <p:sldId id="416" r:id="rId19"/>
    <p:sldId id="415" r:id="rId20"/>
    <p:sldId id="405" r:id="rId21"/>
    <p:sldId id="410" r:id="rId22"/>
    <p:sldId id="397" r:id="rId23"/>
    <p:sldId id="364" r:id="rId24"/>
    <p:sldId id="380" r:id="rId25"/>
    <p:sldId id="305" r:id="rId26"/>
    <p:sldId id="411" r:id="rId27"/>
    <p:sldId id="382" r:id="rId28"/>
    <p:sldId id="41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ulKeeper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2B8D4"/>
    <a:srgbClr val="000066"/>
    <a:srgbClr val="E9F3F5"/>
    <a:srgbClr val="CCCCFE"/>
    <a:srgbClr val="FEF966"/>
    <a:srgbClr val="717171"/>
    <a:srgbClr val="234AFC"/>
    <a:srgbClr val="006600"/>
    <a:srgbClr val="83F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60"/>
  </p:normalViewPr>
  <p:slideViewPr>
    <p:cSldViewPr>
      <p:cViewPr varScale="1">
        <p:scale>
          <a:sx n="109" d="100"/>
          <a:sy n="109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F49D23-2C33-4887-A732-20358A232C9A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62C00F-746F-4530-B578-7678295C8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0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E78C71-A602-41CD-B250-D1BF5D10F743}" type="datetimeFigureOut">
              <a:rPr lang="ru-RU"/>
              <a:pPr>
                <a:defRPr/>
              </a:pPr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9A07B7-4F39-47D0-8AED-14EDA4E2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8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5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DCB261-656A-4515-BA3E-4A3A73C60137}" type="slidenum">
              <a:rPr lang="ru-RU" altLang="ru-RU" smtClean="0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01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48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2147483647 w 4272"/>
              <a:gd name="T3" fmla="*/ 0 h 4320"/>
              <a:gd name="T4" fmla="*/ 2147483647 w 4272"/>
              <a:gd name="T5" fmla="*/ 2147483647 h 4320"/>
              <a:gd name="T6" fmla="*/ 0 w 4272"/>
              <a:gd name="T7" fmla="*/ 2147483647 h 4320"/>
              <a:gd name="T8" fmla="*/ 0 w 427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13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2147483647 w 4615"/>
              <a:gd name="T3" fmla="*/ 0 h 1407"/>
              <a:gd name="T4" fmla="*/ 2147483647 w 4615"/>
              <a:gd name="T5" fmla="*/ 2147483647 h 1407"/>
              <a:gd name="T6" fmla="*/ 0 w 4615"/>
              <a:gd name="T7" fmla="*/ 214748364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FC7F9E9-94F8-4AC7-A3EC-23A52B54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A034-7B87-4B6B-84AF-F86C5D7D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7F5D-F38A-4127-BECA-98872DDF8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5E86-564A-4C71-9192-2F0EB67C6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90BE-1434-4B62-8AC0-E3FA72A0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07E4-F842-492D-9463-DA80DAD3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A6C7-1C00-4B16-A44C-9C494323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5CD6-E9BB-441E-B1AA-8D03E8E8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A675-0840-4FE1-886B-4D5F8F5D4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8346-29BF-4C7B-B734-149006620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1216-C018-4382-9DD1-5C538187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610-5DE3-42D4-A307-40008E43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2147483647 h 576"/>
              <a:gd name="T2" fmla="*/ 2147483647 w 5616"/>
              <a:gd name="T3" fmla="*/ 2147483647 h 576"/>
              <a:gd name="T4" fmla="*/ 2147483647 w 5616"/>
              <a:gd name="T5" fmla="*/ 0 h 576"/>
              <a:gd name="T6" fmla="*/ 0 w 5616"/>
              <a:gd name="T7" fmla="*/ 0 h 576"/>
              <a:gd name="T8" fmla="*/ 0 w 5616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2147483647 w 5622"/>
              <a:gd name="T3" fmla="*/ 0 h 4320"/>
              <a:gd name="T4" fmla="*/ 2147483647 w 5622"/>
              <a:gd name="T5" fmla="*/ 2147483647 h 4320"/>
              <a:gd name="T6" fmla="*/ 0 w 5622"/>
              <a:gd name="T7" fmla="*/ 2147483647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294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2147483647 w 288"/>
              <a:gd name="T1" fmla="*/ 0 h 384"/>
              <a:gd name="T2" fmla="*/ 0 w 288"/>
              <a:gd name="T3" fmla="*/ 2147483647 h 384"/>
              <a:gd name="T4" fmla="*/ 2147483647 w 288"/>
              <a:gd name="T5" fmla="*/ 2147483647 h 384"/>
              <a:gd name="T6" fmla="*/ 2147483647 w 288"/>
              <a:gd name="T7" fmla="*/ 0 h 384"/>
              <a:gd name="T8" fmla="*/ 2147483647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AutoShape 35"/>
          <p:cNvSpPr>
            <a:spLocks noChangeArrowheads="1"/>
          </p:cNvSpPr>
          <p:nvPr/>
        </p:nvSpPr>
        <p:spPr bwMode="gray">
          <a:xfrm rot="54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52B3A1B-C0A4-45E1-94AF-09B2147CF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0968"/>
            <a:ext cx="9144000" cy="720080"/>
          </a:xfrm>
        </p:spPr>
        <p:txBody>
          <a:bodyPr/>
          <a:lstStyle/>
          <a:p>
            <a:pPr eaLnBrk="1" hangingPunct="1"/>
            <a:r>
              <a:rPr lang="en-US" sz="2700" dirty="0"/>
              <a:t>Mock Data Challenge for the MPD experiment</a:t>
            </a:r>
            <a:br>
              <a:rPr lang="en-US" sz="2700" dirty="0"/>
            </a:br>
            <a:r>
              <a:rPr lang="en-US" sz="2700" dirty="0"/>
              <a:t>on the HybriLIT cluster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black">
          <a:xfrm>
            <a:off x="1547812" y="4200128"/>
            <a:ext cx="6175287" cy="5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1400" dirty="0"/>
              <a:t>K. Gertsenberger</a:t>
            </a:r>
          </a:p>
          <a:p>
            <a:r>
              <a:rPr lang="en-US" sz="1400" kern="0" dirty="0" err="1"/>
              <a:t>VBLHEP</a:t>
            </a:r>
            <a:r>
              <a:rPr lang="en-US" sz="1400" kern="0" dirty="0"/>
              <a:t>, Joint Institute for Nuclear Research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white">
          <a:xfrm>
            <a:off x="1573065" y="5070483"/>
            <a:ext cx="6119812" cy="30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kern="0" dirty="0"/>
              <a:t>on behalf of the MPD collaboration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white">
          <a:xfrm>
            <a:off x="1115616" y="116632"/>
            <a:ext cx="6480719" cy="5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The International Conference "Mathematical Modeling and Computational Physics“ (</a:t>
            </a:r>
            <a:r>
              <a:rPr lang="en-US" b="1" dirty="0"/>
              <a:t>MMCP’2017</a:t>
            </a:r>
            <a:r>
              <a:rPr lang="en-US" dirty="0"/>
              <a:t>)</a:t>
            </a:r>
            <a:endParaRPr 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563888" y="6524625"/>
            <a:ext cx="20882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tx2"/>
                </a:solidFill>
              </a:rPr>
              <a:t>6 July </a:t>
            </a:r>
            <a:r>
              <a:rPr lang="ru-RU" sz="1200" dirty="0">
                <a:solidFill>
                  <a:schemeClr val="tx2"/>
                </a:solidFill>
              </a:rPr>
              <a:t>201</a:t>
            </a:r>
            <a:r>
              <a:rPr lang="en-US" sz="1200" dirty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13471" r="48554" b="814"/>
          <a:stretch/>
        </p:blipFill>
        <p:spPr bwMode="auto">
          <a:xfrm>
            <a:off x="7723100" y="9113"/>
            <a:ext cx="1413022" cy="7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283BCA-DE6F-4CB0-A950-084B2473C9BD}"/>
              </a:ext>
            </a:extLst>
          </p:cNvPr>
          <p:cNvSpPr/>
          <p:nvPr/>
        </p:nvSpPr>
        <p:spPr>
          <a:xfrm>
            <a:off x="189411" y="116632"/>
            <a:ext cx="1008112" cy="572346"/>
          </a:xfrm>
          <a:prstGeom prst="rect">
            <a:avLst/>
          </a:prstGeom>
          <a:solidFill>
            <a:srgbClr val="E9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36C62B-5C95-4EBA-A974-AC53EEB1FA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46" y="23620"/>
            <a:ext cx="779370" cy="7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84492CE-0FFC-43B5-A237-00662D93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59" y="5786009"/>
            <a:ext cx="1402002" cy="6630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1" y="431298"/>
            <a:ext cx="9144001" cy="570822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data processing with PROOF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1123950"/>
            <a:ext cx="9072563" cy="54737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  <a:defRPr/>
            </a:pPr>
            <a:r>
              <a:rPr lang="en-US" sz="2400" dirty="0"/>
              <a:t>PROOF </a:t>
            </a:r>
            <a:r>
              <a:rPr lang="ru-RU" sz="2400" dirty="0"/>
              <a:t>(</a:t>
            </a:r>
            <a:r>
              <a:rPr lang="en-US" sz="2400" b="1" dirty="0"/>
              <a:t>P</a:t>
            </a:r>
            <a:r>
              <a:rPr lang="en-US" sz="2400" dirty="0"/>
              <a:t>arallel </a:t>
            </a:r>
            <a:r>
              <a:rPr lang="en-US" sz="2400" b="1" dirty="0"/>
              <a:t>ROO</a:t>
            </a:r>
            <a:r>
              <a:rPr lang="en-US" sz="2400" dirty="0"/>
              <a:t>T </a:t>
            </a:r>
            <a:r>
              <a:rPr lang="en-US" sz="2400" b="1" dirty="0"/>
              <a:t>F</a:t>
            </a:r>
            <a:r>
              <a:rPr lang="en-US" sz="2400" dirty="0"/>
              <a:t>acility</a:t>
            </a:r>
            <a:r>
              <a:rPr lang="ru-RU" sz="2400" dirty="0"/>
              <a:t>) </a:t>
            </a:r>
            <a:r>
              <a:rPr lang="en-US" sz="2400" dirty="0"/>
              <a:t>is a part of</a:t>
            </a:r>
            <a:r>
              <a:rPr lang="ru-RU" sz="2400" dirty="0"/>
              <a:t> </a:t>
            </a:r>
            <a:r>
              <a:rPr lang="en-US" sz="2400" dirty="0"/>
              <a:t>the ROOT software, no additional installations</a:t>
            </a:r>
            <a:endParaRPr lang="ru-RU" sz="2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PROOF uses data independent parallelism based on the lack of correlation for MPD events</a:t>
            </a:r>
            <a:r>
              <a:rPr lang="ru-RU" sz="2400" dirty="0"/>
              <a:t> </a:t>
            </a:r>
            <a:r>
              <a:rPr lang="ru-RU" sz="2400" dirty="0">
                <a:sym typeface="Symbol"/>
              </a:rPr>
              <a:t> </a:t>
            </a:r>
            <a:r>
              <a:rPr lang="en-US" sz="2400" dirty="0">
                <a:sym typeface="Symbol"/>
              </a:rPr>
              <a:t>good scalability</a:t>
            </a:r>
            <a:endParaRPr lang="ru-RU" sz="24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Parallelization for three parallel architectures</a:t>
            </a:r>
            <a:r>
              <a:rPr lang="ru-RU" sz="2400" dirty="0"/>
              <a:t>: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400" dirty="0">
                <a:solidFill>
                  <a:srgbClr val="008000"/>
                </a:solidFill>
              </a:rPr>
              <a:t>PROOF-Lite</a:t>
            </a:r>
            <a:r>
              <a:rPr lang="en-US" sz="2400" dirty="0"/>
              <a:t> parallelizes</a:t>
            </a:r>
            <a:r>
              <a:rPr lang="ru-RU" sz="2400" dirty="0"/>
              <a:t> </a:t>
            </a:r>
            <a:r>
              <a:rPr lang="en-US" sz="2400" dirty="0"/>
              <a:t>the data processing on one multiprocessor/multicores machine</a:t>
            </a:r>
            <a:endParaRPr lang="ru-RU" sz="2400" dirty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400" dirty="0">
                <a:solidFill>
                  <a:srgbClr val="008000"/>
                </a:solidFill>
              </a:rPr>
              <a:t>PROOF</a:t>
            </a:r>
            <a:r>
              <a:rPr lang="en-US" sz="2400" dirty="0"/>
              <a:t> parallelizes processing on heterogeneous computing cluster</a:t>
            </a:r>
            <a:endParaRPr lang="ru-RU" sz="2400" dirty="0"/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AutoNum type="arabicPeriod"/>
              <a:defRPr/>
            </a:pPr>
            <a:r>
              <a:rPr lang="en-US" sz="2400" dirty="0"/>
              <a:t>Parallel data processing in</a:t>
            </a:r>
            <a:r>
              <a:rPr lang="ru-RU" sz="2400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GRID</a:t>
            </a:r>
            <a:r>
              <a:rPr lang="en-US" sz="2400" dirty="0"/>
              <a:t> system</a:t>
            </a:r>
            <a:endParaRPr lang="ru-RU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10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6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80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1" y="404664"/>
            <a:ext cx="9252521" cy="576064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speedup of the reconstruction on 4-cores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511C76C-1DFB-4BF1-A941-EE2B6C61F764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11</a:t>
            </a:fld>
            <a:endParaRPr lang="en-US" sz="1200" dirty="0">
              <a:solidFill>
                <a:srgbClr val="71717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35324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53" y="4869160"/>
            <a:ext cx="22002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7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0657055-E958-4E73-A99B-F0700A9F8F1C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12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33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257"/>
          <a:stretch/>
        </p:blipFill>
        <p:spPr>
          <a:xfrm>
            <a:off x="640890" y="3201983"/>
            <a:ext cx="8326012" cy="2412000"/>
          </a:xfrm>
          <a:prstGeom prst="rect">
            <a:avLst/>
          </a:prstGeom>
        </p:spPr>
      </p:pic>
      <p:sp>
        <p:nvSpPr>
          <p:cNvPr id="36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9358346" cy="595536"/>
          </a:xfrm>
        </p:spPr>
        <p:txBody>
          <a:bodyPr/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server on cluster (file splitting mode)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1386714" y="4602175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proof</a:t>
            </a: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142232" y="4572502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proof</a:t>
            </a: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4994762" y="4588757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proof</a:t>
            </a:r>
          </a:p>
        </p:txBody>
      </p:sp>
      <p:sp>
        <p:nvSpPr>
          <p:cNvPr id="41" name="Oval 62"/>
          <p:cNvSpPr>
            <a:spLocks noChangeArrowheads="1"/>
          </p:cNvSpPr>
          <p:nvPr/>
        </p:nvSpPr>
        <p:spPr bwMode="auto">
          <a:xfrm>
            <a:off x="962047" y="4352568"/>
            <a:ext cx="658446" cy="33870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  <a:latin typeface="Tahoma" pitchFamily="34" charset="0"/>
                <a:cs typeface="+mn-cs"/>
              </a:rPr>
              <a:t>proof</a:t>
            </a:r>
            <a:endParaRPr lang="en-US" sz="1100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143439" y="5985190"/>
            <a:ext cx="19280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proof</a:t>
            </a:r>
            <a:r>
              <a:rPr lang="en-US" sz="1400" dirty="0">
                <a:latin typeface="Tahoma" pitchFamily="34" charset="0"/>
              </a:rPr>
              <a:t> = master server</a:t>
            </a:r>
          </a:p>
          <a:p>
            <a:pPr eaLnBrk="1" hangingPunct="1"/>
            <a:r>
              <a:rPr lang="en-US" sz="1400" dirty="0">
                <a:latin typeface="Tahoma" pitchFamily="34" charset="0"/>
              </a:rPr>
              <a:t>proof = slave node</a:t>
            </a:r>
          </a:p>
        </p:txBody>
      </p:sp>
      <p:sp>
        <p:nvSpPr>
          <p:cNvPr id="44" name="AutoShape 18"/>
          <p:cNvSpPr>
            <a:spLocks noChangeArrowheads="1"/>
          </p:cNvSpPr>
          <p:nvPr/>
        </p:nvSpPr>
        <p:spPr bwMode="auto">
          <a:xfrm>
            <a:off x="4606623" y="1772816"/>
            <a:ext cx="613449" cy="538842"/>
          </a:xfrm>
          <a:prstGeom prst="can">
            <a:avLst>
              <a:gd name="adj" fmla="val 30539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4572000" y="1973104"/>
            <a:ext cx="676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*.root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5183576" y="1844824"/>
            <a:ext cx="15486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Distributed FS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2897662" y="5991615"/>
            <a:ext cx="3690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ahoma" pitchFamily="34" charset="0"/>
              </a:rPr>
              <a:t>Proof On Demand cluster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35495" y="1249015"/>
            <a:ext cx="7627399" cy="30777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Tahoma" pitchFamily="34" charset="0"/>
              </a:rPr>
              <a:t>$ root </a:t>
            </a:r>
            <a:r>
              <a:rPr lang="en-US" sz="1400" b="1" dirty="0" err="1">
                <a:latin typeface="Tahoma" pitchFamily="34" charset="0"/>
              </a:rPr>
              <a:t>reco.C</a:t>
            </a:r>
            <a:r>
              <a:rPr lang="ru-RU" sz="1400" b="1" dirty="0">
                <a:latin typeface="Tahoma" pitchFamily="34" charset="0"/>
              </a:rPr>
              <a:t>(</a:t>
            </a:r>
            <a:r>
              <a:rPr lang="en-US" sz="1400" b="1" dirty="0">
                <a:latin typeface="Tahoma" pitchFamily="34" charset="0"/>
              </a:rPr>
              <a:t>“evetest.root”,”</a:t>
            </a:r>
            <a:r>
              <a:rPr lang="en-US" sz="1400" b="1" dirty="0" err="1">
                <a:latin typeface="Tahoma" pitchFamily="34" charset="0"/>
              </a:rPr>
              <a:t>mpddst.root</a:t>
            </a:r>
            <a:r>
              <a:rPr lang="en-US" sz="1400" b="1" dirty="0">
                <a:latin typeface="Tahoma" pitchFamily="34" charset="0"/>
              </a:rPr>
              <a:t>”, 0, 3, “</a:t>
            </a:r>
            <a:r>
              <a:rPr lang="en-US" sz="1400" b="1" dirty="0" err="1">
                <a:latin typeface="Tahoma" pitchFamily="34" charset="0"/>
              </a:rPr>
              <a:t>proof:server_name</a:t>
            </a:r>
            <a:r>
              <a:rPr lang="en-US" sz="1400" b="1" dirty="0">
                <a:latin typeface="Tahoma" pitchFamily="34" charset="0"/>
              </a:rPr>
              <a:t>”)</a:t>
            </a: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 flipH="1">
            <a:off x="1403648" y="1566084"/>
            <a:ext cx="2443240" cy="27949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3906994" y="959770"/>
            <a:ext cx="89690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50" dirty="0">
                <a:latin typeface="Tahoma" pitchFamily="34" charset="0"/>
              </a:rPr>
              <a:t>event count</a:t>
            </a:r>
          </a:p>
        </p:txBody>
      </p:sp>
      <p:cxnSp>
        <p:nvCxnSpPr>
          <p:cNvPr id="51" name="Прямая соединительная линия 50"/>
          <p:cNvCxnSpPr>
            <a:endCxn id="50" idx="2"/>
          </p:cNvCxnSpPr>
          <p:nvPr/>
        </p:nvCxnSpPr>
        <p:spPr>
          <a:xfrm flipV="1">
            <a:off x="4355445" y="1213686"/>
            <a:ext cx="0" cy="962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69"/>
          <p:cNvSpPr txBox="1">
            <a:spLocks noChangeArrowheads="1"/>
          </p:cNvSpPr>
          <p:nvPr/>
        </p:nvSpPr>
        <p:spPr bwMode="auto">
          <a:xfrm>
            <a:off x="4841640" y="2278333"/>
            <a:ext cx="1098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evetest.root</a:t>
            </a:r>
          </a:p>
        </p:txBody>
      </p:sp>
      <p:cxnSp>
        <p:nvCxnSpPr>
          <p:cNvPr id="53" name="Прямая соединительная линия 52"/>
          <p:cNvCxnSpPr>
            <a:stCxn id="40" idx="0"/>
          </p:cNvCxnSpPr>
          <p:nvPr/>
        </p:nvCxnSpPr>
        <p:spPr>
          <a:xfrm flipV="1">
            <a:off x="5311158" y="2744406"/>
            <a:ext cx="79738" cy="1844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7" idx="7"/>
            <a:endCxn id="72" idx="1"/>
          </p:cNvCxnSpPr>
          <p:nvPr/>
        </p:nvCxnSpPr>
        <p:spPr>
          <a:xfrm flipV="1">
            <a:off x="1926836" y="2636683"/>
            <a:ext cx="2069100" cy="20033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9" idx="0"/>
          </p:cNvCxnSpPr>
          <p:nvPr/>
        </p:nvCxnSpPr>
        <p:spPr>
          <a:xfrm flipV="1">
            <a:off x="3458628" y="2752873"/>
            <a:ext cx="1270120" cy="1819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ine 20"/>
          <p:cNvSpPr>
            <a:spLocks noChangeShapeType="1"/>
          </p:cNvSpPr>
          <p:nvPr/>
        </p:nvSpPr>
        <p:spPr bwMode="auto">
          <a:xfrm>
            <a:off x="1547664" y="4407222"/>
            <a:ext cx="1656184" cy="23281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>
            <a:off x="1571349" y="4407222"/>
            <a:ext cx="3504707" cy="23281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4672371" y="2636912"/>
            <a:ext cx="69171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dirty="0">
                <a:latin typeface="Tahoma" pitchFamily="34" charset="0"/>
              </a:rPr>
              <a:t>event </a:t>
            </a:r>
            <a:r>
              <a:rPr lang="ru-RU" sz="800" dirty="0">
                <a:latin typeface="Tahoma" pitchFamily="34" charset="0"/>
              </a:rPr>
              <a:t>№1</a:t>
            </a:r>
            <a:endParaRPr lang="en-US" sz="800" dirty="0">
              <a:latin typeface="Tahoma" pitchFamily="34" charset="0"/>
            </a:endParaRP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342882" y="2637492"/>
            <a:ext cx="69171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dirty="0">
                <a:latin typeface="Tahoma" pitchFamily="34" charset="0"/>
              </a:rPr>
              <a:t>event </a:t>
            </a:r>
            <a:r>
              <a:rPr lang="ru-RU" sz="800" dirty="0">
                <a:latin typeface="Tahoma" pitchFamily="34" charset="0"/>
              </a:rPr>
              <a:t>№2</a:t>
            </a:r>
            <a:endParaRPr lang="en-US" sz="800" dirty="0">
              <a:latin typeface="Tahoma" pitchFamily="34" charset="0"/>
            </a:endParaRPr>
          </a:p>
        </p:txBody>
      </p:sp>
      <p:cxnSp>
        <p:nvCxnSpPr>
          <p:cNvPr id="70" name="Прямая соединительная линия 69"/>
          <p:cNvCxnSpPr>
            <a:stCxn id="41" idx="7"/>
            <a:endCxn id="71" idx="2"/>
          </p:cNvCxnSpPr>
          <p:nvPr/>
        </p:nvCxnSpPr>
        <p:spPr>
          <a:xfrm flipV="1">
            <a:off x="1524066" y="2230705"/>
            <a:ext cx="2730904" cy="217146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3635896" y="1953706"/>
            <a:ext cx="12381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 err="1">
                <a:latin typeface="Tahoma" pitchFamily="34" charset="0"/>
              </a:rPr>
              <a:t>mpddst.root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72" name="Text Box 59"/>
          <p:cNvSpPr txBox="1">
            <a:spLocks noChangeArrowheads="1"/>
          </p:cNvSpPr>
          <p:nvPr/>
        </p:nvSpPr>
        <p:spPr bwMode="auto">
          <a:xfrm>
            <a:off x="3995936" y="2528961"/>
            <a:ext cx="6917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 dirty="0">
                <a:latin typeface="Tahoma" pitchFamily="34" charset="0"/>
              </a:rPr>
              <a:t>event </a:t>
            </a:r>
            <a:r>
              <a:rPr lang="ru-RU" sz="800" dirty="0">
                <a:latin typeface="Tahoma" pitchFamily="34" charset="0"/>
              </a:rPr>
              <a:t>№0</a:t>
            </a:r>
            <a:endParaRPr lang="en-US" sz="800" dirty="0">
              <a:latin typeface="Tahoma" pitchFamily="34" charset="0"/>
            </a:endParaRPr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>
            <a:off x="1547664" y="4407222"/>
            <a:ext cx="155446" cy="1946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4" name="Oval 57"/>
          <p:cNvSpPr>
            <a:spLocks noChangeArrowheads="1"/>
          </p:cNvSpPr>
          <p:nvPr/>
        </p:nvSpPr>
        <p:spPr bwMode="auto">
          <a:xfrm>
            <a:off x="6660155" y="4602175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proof</a:t>
            </a:r>
          </a:p>
        </p:txBody>
      </p:sp>
      <p:sp>
        <p:nvSpPr>
          <p:cNvPr id="75" name="Oval 57"/>
          <p:cNvSpPr>
            <a:spLocks noChangeArrowheads="1"/>
          </p:cNvSpPr>
          <p:nvPr/>
        </p:nvSpPr>
        <p:spPr bwMode="auto">
          <a:xfrm>
            <a:off x="8388424" y="4588757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9130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21893 0.283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1416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276 0.257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1284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00399 0.257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52" grpId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8" grpId="0"/>
      <p:bldP spid="68" grpId="1"/>
      <p:bldP spid="68" grpId="2"/>
      <p:bldP spid="69" grpId="0"/>
      <p:bldP spid="69" grpId="1"/>
      <p:bldP spid="69" grpId="2"/>
      <p:bldP spid="71" grpId="0"/>
      <p:bldP spid="72" grpId="0"/>
      <p:bldP spid="72" grpId="1"/>
      <p:bldP spid="72" grpId="2"/>
      <p:bldP spid="73" grpId="0" animBg="1"/>
      <p:bldP spid="73" grpId="1" animBg="1"/>
      <p:bldP spid="73" grpId="2" animBg="1"/>
      <p:bldP spid="7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404664"/>
            <a:ext cx="9793088" cy="576064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MPD event processing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562600" y="3276600"/>
            <a:ext cx="2286000" cy="266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1143000" y="32766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238250" y="3476625"/>
            <a:ext cx="20383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PROOF server</a:t>
            </a:r>
          </a:p>
          <a:p>
            <a:r>
              <a:rPr lang="en-US" sz="1400" dirty="0"/>
              <a:t>parallel data processing in ROOT macros on the parallel architectures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271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3048000" y="1552575"/>
            <a:ext cx="2998788" cy="1601788"/>
            <a:chOff x="1997" y="1314"/>
            <a:chExt cx="1889" cy="1009"/>
          </a:xfrm>
        </p:grpSpPr>
        <p:grpSp>
          <p:nvGrpSpPr>
            <p:cNvPr id="1127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275" name="Text Box 20"/>
          <p:cNvSpPr txBox="1">
            <a:spLocks noChangeArrowheads="1"/>
          </p:cNvSpPr>
          <p:nvPr/>
        </p:nvSpPr>
        <p:spPr bwMode="auto">
          <a:xfrm>
            <a:off x="5718996" y="3505200"/>
            <a:ext cx="20933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n-US" sz="2000" b="1" dirty="0">
                <a:solidFill>
                  <a:srgbClr val="000000"/>
                </a:solidFill>
              </a:rPr>
              <a:t>MPD</a:t>
            </a:r>
            <a:r>
              <a:rPr lang="ru-RU" sz="2000" b="1" dirty="0">
                <a:solidFill>
                  <a:srgbClr val="000000"/>
                </a:solidFill>
              </a:rPr>
              <a:t>-</a:t>
            </a:r>
            <a:r>
              <a:rPr lang="en-US" sz="2000" b="1" dirty="0">
                <a:solidFill>
                  <a:srgbClr val="000000"/>
                </a:solidFill>
              </a:rPr>
              <a:t>Scheduler</a:t>
            </a:r>
            <a:endParaRPr lang="en-US" dirty="0">
              <a:solidFill>
                <a:srgbClr val="000000"/>
              </a:solidFill>
            </a:endParaRPr>
          </a:p>
          <a:p>
            <a:pPr lvl="0" eaLnBrk="1" hangingPunct="1"/>
            <a:r>
              <a:rPr lang="en-US" sz="1400" dirty="0">
                <a:solidFill>
                  <a:srgbClr val="000000"/>
                </a:solidFill>
              </a:rPr>
              <a:t>scheduling system for task distribution to parallelize MPD data processing on the cluster nodes</a:t>
            </a:r>
          </a:p>
        </p:txBody>
      </p:sp>
      <p:sp>
        <p:nvSpPr>
          <p:cNvPr id="1127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13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gray">
          <a:xfrm flipH="1">
            <a:off x="4875213" y="31797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35896" y="1700808"/>
            <a:ext cx="1734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 dirty="0">
                <a:solidFill>
                  <a:srgbClr val="000000"/>
                </a:solidFill>
              </a:rPr>
              <a:t>concurrent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data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processing</a:t>
            </a:r>
            <a:r>
              <a:rPr lang="en-US" sz="1600" b="1" kern="0" dirty="0">
                <a:solidFill>
                  <a:srgbClr val="000000"/>
                </a:solidFill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on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cluster nodes</a:t>
            </a:r>
          </a:p>
        </p:txBody>
      </p:sp>
    </p:spTree>
    <p:extLst>
      <p:ext uri="{BB962C8B-B14F-4D97-AF65-F5344CB8AC3E}">
        <p14:creationId xmlns:p14="http://schemas.microsoft.com/office/powerpoint/2010/main" val="35771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14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6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" y="439832"/>
            <a:ext cx="9144001" cy="570822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MPD-Scheduler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" y="1098368"/>
            <a:ext cx="9036496" cy="5256584"/>
          </a:xfrm>
        </p:spPr>
        <p:txBody>
          <a:bodyPr/>
          <a:lstStyle/>
          <a:p>
            <a:pPr algn="just"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sz="2200" dirty="0">
                <a:solidFill>
                  <a:srgbClr val="008000"/>
                </a:solidFill>
              </a:rPr>
              <a:t>MPD-Scheduler</a:t>
            </a:r>
            <a:r>
              <a:rPr lang="en-US" sz="2200" dirty="0"/>
              <a:t> is developed on C++ language with ROOT classes support. GIT: </a:t>
            </a:r>
            <a:r>
              <a:rPr lang="en-US" sz="2200" i="1" dirty="0" err="1"/>
              <a:t>nica_modules</a:t>
            </a:r>
            <a:r>
              <a:rPr lang="en-US" sz="2200" i="1" dirty="0"/>
              <a:t>/</a:t>
            </a:r>
            <a:r>
              <a:rPr lang="en-US" sz="2200" i="1" dirty="0" err="1"/>
              <a:t>mpd_scheduler</a:t>
            </a:r>
            <a:endParaRPr lang="ru-RU" sz="2200" i="1" dirty="0"/>
          </a:p>
          <a:p>
            <a:pPr algn="just">
              <a:lnSpc>
                <a:spcPct val="114000"/>
              </a:lnSpc>
              <a:spcAft>
                <a:spcPts val="1200"/>
              </a:spcAft>
              <a:defRPr/>
            </a:pPr>
            <a:r>
              <a:rPr lang="en-US" sz="2200" dirty="0"/>
              <a:t>MPD-Scheduler simplifies and parallelize job executing without knowledge of batch systems, e.g. </a:t>
            </a:r>
            <a:r>
              <a:rPr lang="en-US" sz="2200" i="1" dirty="0" err="1"/>
              <a:t>sbatch</a:t>
            </a:r>
            <a:r>
              <a:rPr lang="en-US" sz="2200" dirty="0"/>
              <a:t> or </a:t>
            </a:r>
            <a:r>
              <a:rPr lang="en-US" sz="2200" i="1" dirty="0" err="1"/>
              <a:t>qsub</a:t>
            </a:r>
            <a:r>
              <a:rPr lang="en-US" sz="2200" dirty="0"/>
              <a:t> command, and can use the Unified Database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  <a:defRPr/>
            </a:pPr>
            <a:r>
              <a:rPr lang="en-US" sz="2200" dirty="0"/>
              <a:t>It supports</a:t>
            </a:r>
            <a:r>
              <a:rPr lang="ru-RU" sz="2200" dirty="0"/>
              <a:t> </a:t>
            </a:r>
            <a:r>
              <a:rPr lang="en-US" sz="2200" dirty="0"/>
              <a:t>SLURM, SGE and Torque scheduling systems</a:t>
            </a:r>
            <a:r>
              <a:rPr lang="ru-RU" sz="2200" dirty="0"/>
              <a:t> </a:t>
            </a:r>
            <a:r>
              <a:rPr lang="en-US" sz="2200" dirty="0"/>
              <a:t>for execution in cluster mode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200" dirty="0"/>
              <a:t>Jobs for multithreading execution on one user multicore machine and distributed execution on clusters are described and passed to MPD-Scheduler as XML file:</a:t>
            </a:r>
            <a:endParaRPr lang="ru-RU" sz="22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200" dirty="0"/>
              <a:t>$ </a:t>
            </a:r>
            <a:r>
              <a:rPr lang="en-US" sz="2200" dirty="0" err="1"/>
              <a:t>mpd</a:t>
            </a:r>
            <a:r>
              <a:rPr lang="en-US" sz="2200" dirty="0"/>
              <a:t>-scheduler </a:t>
            </a:r>
            <a:r>
              <a:rPr lang="en-US" sz="2200" dirty="0">
                <a:solidFill>
                  <a:srgbClr val="008000"/>
                </a:solidFill>
              </a:rPr>
              <a:t>my_job.xml</a:t>
            </a:r>
            <a:endParaRPr lang="ru-RU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15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10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19578" y="439832"/>
            <a:ext cx="9180513" cy="571618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description for MPD-Scheduler 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6512" y="1053532"/>
            <a:ext cx="9144001" cy="172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&lt;job&gt;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&lt;macro name="$VMCWORKDIR/macro/</a:t>
            </a:r>
            <a:r>
              <a:rPr lang="en-US" sz="1500" dirty="0" err="1">
                <a:latin typeface="Times New Roman"/>
                <a:ea typeface="Times New Roman"/>
              </a:rPr>
              <a:t>mpd</a:t>
            </a:r>
            <a:r>
              <a:rPr lang="en-US" sz="1500" dirty="0">
                <a:latin typeface="Times New Roman"/>
                <a:ea typeface="Times New Roman"/>
              </a:rPr>
              <a:t>/</a:t>
            </a:r>
            <a:r>
              <a:rPr lang="en-US" sz="1500" dirty="0" err="1">
                <a:latin typeface="Times New Roman"/>
                <a:ea typeface="Times New Roman"/>
              </a:rPr>
              <a:t>reco.C</a:t>
            </a:r>
            <a:r>
              <a:rPr lang="en-US" sz="1500" dirty="0">
                <a:latin typeface="Times New Roman"/>
                <a:ea typeface="Times New Roman"/>
              </a:rPr>
              <a:t>" </a:t>
            </a:r>
            <a:r>
              <a:rPr lang="en-US" sz="1500" dirty="0" err="1">
                <a:latin typeface="Times New Roman"/>
                <a:ea typeface="Times New Roman"/>
              </a:rPr>
              <a:t>start_event</a:t>
            </a:r>
            <a:r>
              <a:rPr lang="en-US" sz="1500" dirty="0">
                <a:latin typeface="Times New Roman"/>
                <a:ea typeface="Times New Roman"/>
              </a:rPr>
              <a:t>=”0” </a:t>
            </a:r>
            <a:r>
              <a:rPr lang="en-US" sz="1500" dirty="0" err="1">
                <a:latin typeface="Times New Roman"/>
                <a:ea typeface="Times New Roman"/>
              </a:rPr>
              <a:t>count_event</a:t>
            </a:r>
            <a:r>
              <a:rPr lang="en-US" sz="1500" dirty="0">
                <a:latin typeface="Times New Roman"/>
                <a:ea typeface="Times New Roman"/>
              </a:rPr>
              <a:t>=”100</a:t>
            </a:r>
            <a:r>
              <a:rPr lang="ru-RU" sz="1500" dirty="0">
                <a:latin typeface="Times New Roman"/>
                <a:ea typeface="Times New Roman"/>
              </a:rPr>
              <a:t>0</a:t>
            </a:r>
            <a:r>
              <a:rPr lang="en-US" sz="1500" dirty="0">
                <a:latin typeface="Times New Roman"/>
                <a:ea typeface="Times New Roman"/>
              </a:rPr>
              <a:t>”</a:t>
            </a:r>
            <a:r>
              <a:rPr lang="ru-RU" sz="1500" dirty="0">
                <a:latin typeface="Times New Roman"/>
                <a:ea typeface="Times New Roman"/>
              </a:rPr>
              <a:t> </a:t>
            </a:r>
            <a:r>
              <a:rPr lang="en-US" sz="1500" dirty="0" err="1">
                <a:latin typeface="Times New Roman"/>
                <a:ea typeface="Times New Roman"/>
              </a:rPr>
              <a:t>add_args</a:t>
            </a:r>
            <a:r>
              <a:rPr lang="en-US" sz="1500" dirty="0">
                <a:latin typeface="Times New Roman"/>
                <a:ea typeface="Times New Roman"/>
              </a:rPr>
              <a:t>=“local”/&gt;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&lt;file input="$VMCWORKDIR/EVE/*.root" output="$VMCWORKDIR/DST/</a:t>
            </a:r>
            <a:r>
              <a:rPr lang="en-US" sz="1500" dirty="0" err="1">
                <a:latin typeface="Times New Roman"/>
                <a:ea typeface="Times New Roman"/>
              </a:rPr>
              <a:t>mpddst</a:t>
            </a:r>
            <a:r>
              <a:rPr lang="en-US" sz="1500" dirty="0">
                <a:latin typeface="Times New Roman"/>
                <a:ea typeface="Times New Roman"/>
              </a:rPr>
              <a:t>${counter}.root"/&gt;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 &lt;run mode=“local" count="5" </a:t>
            </a:r>
            <a:r>
              <a:rPr lang="en-US" sz="1500" dirty="0" err="1">
                <a:latin typeface="Times New Roman"/>
                <a:ea typeface="Times New Roman"/>
              </a:rPr>
              <a:t>config</a:t>
            </a:r>
            <a:r>
              <a:rPr lang="en-US" sz="1500" dirty="0">
                <a:latin typeface="Times New Roman"/>
                <a:ea typeface="Times New Roman"/>
              </a:rPr>
              <a:t>=“$VMCWORKDIR/build/config.sh“ logs="processing.log"/&gt;</a:t>
            </a:r>
            <a:endParaRPr lang="ru-RU" sz="15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 New Roman"/>
              </a:rPr>
              <a:t>&lt;/job&gt;</a:t>
            </a:r>
            <a:endParaRPr lang="ru-RU" sz="15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2867622"/>
            <a:ext cx="91440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Times New Roman"/>
                <a:ea typeface="Times New Roman"/>
              </a:rPr>
              <a:t>The description starts and ends with tag </a:t>
            </a:r>
            <a:r>
              <a:rPr lang="en-US" sz="2200" i="1" dirty="0">
                <a:latin typeface="Times New Roman"/>
                <a:ea typeface="Times New Roman"/>
              </a:rPr>
              <a:t>&lt;</a:t>
            </a:r>
            <a:r>
              <a:rPr lang="en-US" sz="2200" b="1" i="1" dirty="0">
                <a:solidFill>
                  <a:srgbClr val="008000"/>
                </a:solidFill>
                <a:latin typeface="Times New Roman"/>
                <a:ea typeface="Times New Roman"/>
              </a:rPr>
              <a:t>job</a:t>
            </a:r>
            <a:r>
              <a:rPr lang="en-US" sz="2200" i="1" dirty="0">
                <a:latin typeface="Times New Roman"/>
                <a:ea typeface="Times New Roman"/>
              </a:rPr>
              <a:t>&gt;</a:t>
            </a:r>
            <a:r>
              <a:rPr lang="en-US" sz="2200" dirty="0">
                <a:latin typeface="Times New Roman"/>
                <a:ea typeface="Times New Roman"/>
              </a:rPr>
              <a:t>.</a:t>
            </a:r>
            <a:endParaRPr lang="ru-RU" sz="2200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Times New Roman"/>
                <a:ea typeface="Times New Roman"/>
              </a:rPr>
              <a:t>Tag</a:t>
            </a:r>
            <a:r>
              <a:rPr lang="ru-RU" sz="2200" dirty="0">
                <a:latin typeface="Times New Roman"/>
                <a:ea typeface="Times New Roman"/>
              </a:rPr>
              <a:t> </a:t>
            </a:r>
            <a:r>
              <a:rPr lang="en-US" sz="2200" dirty="0">
                <a:latin typeface="Times New Roman"/>
                <a:ea typeface="Times New Roman"/>
              </a:rPr>
              <a:t>&lt;</a:t>
            </a:r>
            <a:r>
              <a:rPr lang="en-US" sz="2200" b="1" i="1" dirty="0">
                <a:solidFill>
                  <a:srgbClr val="008000"/>
                </a:solidFill>
                <a:latin typeface="Times New Roman"/>
                <a:ea typeface="Times New Roman"/>
              </a:rPr>
              <a:t>macro</a:t>
            </a:r>
            <a:r>
              <a:rPr lang="en-US" sz="2200" dirty="0">
                <a:latin typeface="Times New Roman"/>
                <a:ea typeface="Times New Roman"/>
              </a:rPr>
              <a:t>&gt; sets information about ROOT macro being executed by MpdRoot: </a:t>
            </a:r>
            <a:r>
              <a:rPr lang="en-US" i="1" dirty="0">
                <a:latin typeface="Times New Roman"/>
                <a:ea typeface="Times New Roman"/>
              </a:rPr>
              <a:t>name</a:t>
            </a:r>
            <a:r>
              <a:rPr lang="en-US" dirty="0">
                <a:latin typeface="Times New Roman"/>
                <a:ea typeface="Times New Roman"/>
              </a:rPr>
              <a:t> (path), </a:t>
            </a:r>
            <a:r>
              <a:rPr lang="en-US" i="1" dirty="0" err="1">
                <a:latin typeface="Times New Roman"/>
                <a:ea typeface="Times New Roman"/>
              </a:rPr>
              <a:t>start_event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event_count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add_args</a:t>
            </a:r>
            <a:r>
              <a:rPr lang="en-US" dirty="0">
                <a:latin typeface="Times New Roman"/>
                <a:ea typeface="Times New Roman"/>
              </a:rPr>
              <a:t>…</a:t>
            </a:r>
            <a:endParaRPr lang="ru-RU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Times New Roman"/>
                <a:ea typeface="Times New Roman"/>
              </a:rPr>
              <a:t>Tag &lt;</a:t>
            </a:r>
            <a:r>
              <a:rPr lang="en-US" sz="2200" b="1" i="1" dirty="0">
                <a:solidFill>
                  <a:srgbClr val="008000"/>
                </a:solidFill>
                <a:latin typeface="Times New Roman"/>
                <a:ea typeface="Times New Roman"/>
              </a:rPr>
              <a:t>file</a:t>
            </a:r>
            <a:r>
              <a:rPr lang="en-US" sz="2200" dirty="0">
                <a:latin typeface="Times New Roman"/>
                <a:ea typeface="Times New Roman"/>
              </a:rPr>
              <a:t>&gt; defines files to process by macro above: </a:t>
            </a:r>
            <a:r>
              <a:rPr lang="en-US" i="1" dirty="0">
                <a:latin typeface="Times New Roman"/>
                <a:ea typeface="Times New Roman"/>
              </a:rPr>
              <a:t>input</a:t>
            </a:r>
            <a:r>
              <a:rPr lang="en-US" dirty="0">
                <a:latin typeface="Times New Roman"/>
                <a:ea typeface="Times New Roman"/>
              </a:rPr>
              <a:t> (path with regular), </a:t>
            </a:r>
            <a:r>
              <a:rPr lang="en-US" i="1" dirty="0" err="1">
                <a:latin typeface="Times New Roman"/>
                <a:ea typeface="Times New Roman"/>
              </a:rPr>
              <a:t>file_input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db_input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job_input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>
                <a:latin typeface="Times New Roman"/>
                <a:ea typeface="Times New Roman"/>
              </a:rPr>
              <a:t>output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start_event</a:t>
            </a:r>
            <a:r>
              <a:rPr lang="en-US" i="1" dirty="0">
                <a:latin typeface="Times New Roman"/>
                <a:ea typeface="Times New Roman"/>
              </a:rPr>
              <a:t>,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event_count</a:t>
            </a:r>
            <a:r>
              <a:rPr lang="en-US" dirty="0">
                <a:latin typeface="Times New Roman"/>
                <a:ea typeface="Times New Roman"/>
              </a:rPr>
              <a:t>,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parallel_mode</a:t>
            </a:r>
            <a:r>
              <a:rPr lang="en-US" dirty="0">
                <a:latin typeface="Times New Roman"/>
                <a:ea typeface="Times New Roman"/>
              </a:rPr>
              <a:t>,</a:t>
            </a:r>
            <a:r>
              <a:rPr lang="en-US" i="1" dirty="0">
                <a:latin typeface="Times New Roman"/>
                <a:ea typeface="Times New Roman"/>
              </a:rPr>
              <a:t> merge</a:t>
            </a:r>
            <a:r>
              <a:rPr lang="en-US" dirty="0">
                <a:latin typeface="Times New Roman"/>
                <a:ea typeface="Times New Roman"/>
              </a:rPr>
              <a:t>…</a:t>
            </a:r>
            <a:endParaRPr lang="ru-RU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Times New Roman"/>
                <a:ea typeface="Times New Roman"/>
              </a:rPr>
              <a:t>Tag &lt;</a:t>
            </a:r>
            <a:r>
              <a:rPr lang="en-US" sz="2200" b="1" i="1" dirty="0">
                <a:solidFill>
                  <a:srgbClr val="008000"/>
                </a:solidFill>
                <a:latin typeface="Times New Roman"/>
                <a:ea typeface="Times New Roman"/>
              </a:rPr>
              <a:t>run</a:t>
            </a:r>
            <a:r>
              <a:rPr lang="en-US" sz="2200" dirty="0">
                <a:latin typeface="Times New Roman"/>
                <a:ea typeface="Times New Roman"/>
              </a:rPr>
              <a:t>&gt; describes run parameters and allocated resources for the job: </a:t>
            </a:r>
            <a:r>
              <a:rPr lang="en-US" i="1" dirty="0">
                <a:latin typeface="Times New Roman"/>
                <a:ea typeface="Times New Roman"/>
              </a:rPr>
              <a:t>mode</a:t>
            </a:r>
            <a:r>
              <a:rPr lang="en-US" dirty="0">
                <a:latin typeface="Times New Roman"/>
                <a:ea typeface="Times New Roman"/>
              </a:rPr>
              <a:t> (‘global’ – on the NICA cluster, ‘local’ – on a multicore machine), </a:t>
            </a:r>
            <a:r>
              <a:rPr lang="en-US" i="1" dirty="0">
                <a:latin typeface="Times New Roman"/>
                <a:ea typeface="Times New Roman"/>
              </a:rPr>
              <a:t>count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config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i="1" dirty="0">
                <a:latin typeface="Times New Roman"/>
                <a:ea typeface="Times New Roman"/>
              </a:rPr>
              <a:t>logs</a:t>
            </a:r>
            <a:r>
              <a:rPr lang="en-US" dirty="0">
                <a:latin typeface="Times New Roman"/>
                <a:ea typeface="Times New Roman"/>
              </a:rPr>
              <a:t>…</a:t>
            </a:r>
            <a:endParaRPr lang="en-US" i="1" dirty="0">
              <a:latin typeface="Times New Roman"/>
              <a:ea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Times New Roman"/>
                <a:ea typeface="Times New Roman"/>
              </a:rPr>
              <a:t>Tag &lt;</a:t>
            </a:r>
            <a:r>
              <a:rPr lang="en-US" sz="2200" b="1" i="1" dirty="0">
                <a:solidFill>
                  <a:srgbClr val="008000"/>
                </a:solidFill>
                <a:latin typeface="Times New Roman"/>
                <a:ea typeface="Times New Roman"/>
              </a:rPr>
              <a:t>command</a:t>
            </a:r>
            <a:r>
              <a:rPr lang="en-US" sz="2200" dirty="0">
                <a:latin typeface="Times New Roman"/>
                <a:ea typeface="Times New Roman"/>
              </a:rPr>
              <a:t>&gt; with argument</a:t>
            </a:r>
            <a:r>
              <a:rPr lang="ru-RU" sz="2200" dirty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line</a:t>
            </a:r>
            <a:r>
              <a:rPr lang="en-US" sz="2200" dirty="0">
                <a:latin typeface="Times New Roman"/>
                <a:ea typeface="Times New Roman"/>
              </a:rPr>
              <a:t> is used to run a non-ROOT command.</a:t>
            </a:r>
            <a:endParaRPr lang="ru-RU" sz="2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37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/>
              <a:pPr eaLnBrk="1" hangingPunct="1">
                <a:defRPr/>
              </a:pPr>
              <a:t>16</a:t>
            </a:fld>
            <a:endParaRPr lang="en-US" sz="1200"/>
          </a:p>
        </p:txBody>
      </p:sp>
      <p:sp>
        <p:nvSpPr>
          <p:cNvPr id="42" name="Номер слайда 5"/>
          <p:cNvSpPr txBox="1">
            <a:spLocks/>
          </p:cNvSpPr>
          <p:nvPr/>
        </p:nvSpPr>
        <p:spPr bwMode="auto">
          <a:xfrm>
            <a:off x="6553200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fld id="{50657055-E958-4E73-A99B-F0700A9F8F1C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16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36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1"/>
          <a:stretch/>
        </p:blipFill>
        <p:spPr>
          <a:xfrm>
            <a:off x="222642" y="3105583"/>
            <a:ext cx="8568952" cy="2556000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197582" y="1196752"/>
            <a:ext cx="5910922" cy="133092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&lt;job&gt;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&lt;macro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name="~/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mpdroot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/macro/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mpd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reco.C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"/&gt;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&lt;file input="$VMCWORKDIR/evetest1.root" output="$VMCWORKDIR/mpddst1.root"/&gt;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&lt;file input="$VMCWORKDIR/evetest2.root" output="$VMCWORKDIR/mpddst2.root"/&gt;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 &lt;file input="$VMCWORKDIR/</a:t>
            </a:r>
            <a:r>
              <a:rPr lang="en-US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evetest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.root" output="$VMCWORKDIR/</a:t>
            </a:r>
            <a:r>
              <a:rPr lang="en-US" sz="1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mpddst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ea typeface="Times New Roman"/>
                <a:cs typeface="Times New Roman" pitchFamily="18" charset="0"/>
              </a:rPr>
              <a:t>.root"/&gt;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&lt;run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mode=“global" count=“3"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config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=“~/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mpdroot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/build/config.sh"/&gt;</a:t>
            </a: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&lt;/job&gt;</a:t>
            </a:r>
          </a:p>
        </p:txBody>
      </p: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-1" y="439832"/>
            <a:ext cx="9144001" cy="570822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MPD-Scheduler on distributed clusters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Oval 57"/>
          <p:cNvSpPr>
            <a:spLocks noChangeArrowheads="1"/>
          </p:cNvSpPr>
          <p:nvPr/>
        </p:nvSpPr>
        <p:spPr bwMode="auto">
          <a:xfrm>
            <a:off x="1931451" y="4551455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35496" y="4555568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3867200" y="4547101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47" name="Text Box 64"/>
          <p:cNvSpPr txBox="1">
            <a:spLocks noChangeArrowheads="1"/>
          </p:cNvSpPr>
          <p:nvPr/>
        </p:nvSpPr>
        <p:spPr bwMode="auto">
          <a:xfrm>
            <a:off x="183962" y="5908049"/>
            <a:ext cx="1723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Tahoma" pitchFamily="34" charset="0"/>
              </a:rPr>
              <a:t>SRV</a:t>
            </a:r>
            <a:r>
              <a:rPr lang="en-US" sz="1400" dirty="0">
                <a:latin typeface="Tahoma" pitchFamily="34" charset="0"/>
              </a:rPr>
              <a:t> = batch server</a:t>
            </a:r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139824" y="6145559"/>
            <a:ext cx="27039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WRK = batch worker node</a:t>
            </a:r>
          </a:p>
        </p:txBody>
      </p:sp>
      <p:sp>
        <p:nvSpPr>
          <p:cNvPr id="52" name="AutoShape 18"/>
          <p:cNvSpPr>
            <a:spLocks noChangeArrowheads="1"/>
          </p:cNvSpPr>
          <p:nvPr/>
        </p:nvSpPr>
        <p:spPr bwMode="auto">
          <a:xfrm>
            <a:off x="1579181" y="1988840"/>
            <a:ext cx="613449" cy="538842"/>
          </a:xfrm>
          <a:prstGeom prst="can">
            <a:avLst>
              <a:gd name="adj" fmla="val 30539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547640" y="2135772"/>
            <a:ext cx="6765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Tahoma" pitchFamily="34" charset="0"/>
              </a:rPr>
              <a:t>*.root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1187624" y="1650286"/>
            <a:ext cx="14560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ahoma" pitchFamily="34" charset="0"/>
              </a:rPr>
              <a:t>Distributed FS</a:t>
            </a: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2987824" y="5949280"/>
            <a:ext cx="5406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ahoma" pitchFamily="34" charset="0"/>
              </a:rPr>
              <a:t>batch system (SLURM, SGE or Torque)</a:t>
            </a:r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3124199" y="2915998"/>
            <a:ext cx="2599928" cy="159312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4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2051720" y="2527682"/>
            <a:ext cx="172452" cy="829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401569" y="2373793"/>
            <a:ext cx="1074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evetest1.root</a:t>
            </a:r>
          </a:p>
        </p:txBody>
      </p:sp>
      <p:sp>
        <p:nvSpPr>
          <p:cNvPr id="65" name="Oval 62"/>
          <p:cNvSpPr>
            <a:spLocks noChangeArrowheads="1"/>
          </p:cNvSpPr>
          <p:nvPr/>
        </p:nvSpPr>
        <p:spPr bwMode="auto">
          <a:xfrm>
            <a:off x="2724772" y="4555135"/>
            <a:ext cx="623092" cy="297091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SRV</a:t>
            </a:r>
            <a:endParaRPr lang="en-US" sz="1100" b="1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4992906" y="2515889"/>
            <a:ext cx="18981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Tahoma" pitchFamily="34" charset="0"/>
              </a:rPr>
              <a:t>MPD-Scheduler</a:t>
            </a:r>
          </a:p>
        </p:txBody>
      </p:sp>
      <p:sp>
        <p:nvSpPr>
          <p:cNvPr id="67" name="Text Box 69"/>
          <p:cNvSpPr txBox="1">
            <a:spLocks noChangeArrowheads="1"/>
          </p:cNvSpPr>
          <p:nvPr/>
        </p:nvSpPr>
        <p:spPr bwMode="auto">
          <a:xfrm>
            <a:off x="1409681" y="2575937"/>
            <a:ext cx="1074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evetest2.root</a:t>
            </a:r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2201769" y="2348880"/>
            <a:ext cx="1074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evetest3.root</a:t>
            </a:r>
          </a:p>
        </p:txBody>
      </p:sp>
      <p:sp>
        <p:nvSpPr>
          <p:cNvPr id="69" name="Скругленная прямоугольная выноска 68"/>
          <p:cNvSpPr/>
          <p:nvPr/>
        </p:nvSpPr>
        <p:spPr>
          <a:xfrm>
            <a:off x="564763" y="5404280"/>
            <a:ext cx="406837" cy="216025"/>
          </a:xfrm>
          <a:prstGeom prst="wedgeRoundRectCallou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Скругленная прямоугольная выноска 71"/>
          <p:cNvSpPr/>
          <p:nvPr/>
        </p:nvSpPr>
        <p:spPr>
          <a:xfrm>
            <a:off x="2436971" y="5404280"/>
            <a:ext cx="406837" cy="216025"/>
          </a:xfrm>
          <a:prstGeom prst="wedgeRoundRectCallou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3" name="Скругленная прямоугольная выноска 72"/>
          <p:cNvSpPr/>
          <p:nvPr/>
        </p:nvSpPr>
        <p:spPr>
          <a:xfrm>
            <a:off x="4381187" y="5386430"/>
            <a:ext cx="406837" cy="216025"/>
          </a:xfrm>
          <a:prstGeom prst="wedgeRoundRectCallou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free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 Box 69"/>
          <p:cNvSpPr txBox="1">
            <a:spLocks noChangeArrowheads="1"/>
          </p:cNvSpPr>
          <p:nvPr/>
        </p:nvSpPr>
        <p:spPr bwMode="auto">
          <a:xfrm>
            <a:off x="1885905" y="4304129"/>
            <a:ext cx="1238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mpddst2.root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387636" y="972261"/>
            <a:ext cx="9845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/>
              <a:t>job</a:t>
            </a:r>
            <a:r>
              <a:rPr lang="ru-RU" sz="1100" i="1" dirty="0"/>
              <a:t>_</a:t>
            </a:r>
            <a:r>
              <a:rPr lang="en-US" sz="1100" i="1" dirty="0"/>
              <a:t>reco.xml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323792" y="1508765"/>
            <a:ext cx="4096816" cy="94179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&lt;job&gt;</a:t>
            </a:r>
          </a:p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&lt;command line="</a:t>
            </a:r>
            <a:r>
              <a:rPr lang="en-US" sz="1200" dirty="0" err="1">
                <a:latin typeface="Times New Roman"/>
                <a:ea typeface="Times New Roman"/>
              </a:rPr>
              <a:t>get_mpd_production</a:t>
            </a:r>
            <a:r>
              <a:rPr lang="en-US" sz="1200" dirty="0">
                <a:latin typeface="Times New Roman"/>
                <a:ea typeface="Times New Roman"/>
              </a:rPr>
              <a:t> energy=5-9 "/&gt;</a:t>
            </a:r>
          </a:p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&lt;run mode="global" </a:t>
            </a:r>
            <a:r>
              <a:rPr lang="en-US" sz="1200" dirty="0" err="1">
                <a:latin typeface="Times New Roman"/>
                <a:ea typeface="Times New Roman"/>
              </a:rPr>
              <a:t>config</a:t>
            </a:r>
            <a:r>
              <a:rPr lang="en-US" sz="1200" dirty="0">
                <a:latin typeface="Times New Roman"/>
                <a:ea typeface="Times New Roman"/>
              </a:rPr>
              <a:t>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/build/config.sh"/&gt;</a:t>
            </a:r>
          </a:p>
          <a:p>
            <a:pPr indent="18034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&lt;/job&gt;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367712" y="1268760"/>
            <a:ext cx="1329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/>
              <a:t>job</a:t>
            </a:r>
            <a:r>
              <a:rPr lang="ru-RU" sz="1100" i="1" dirty="0"/>
              <a:t>_</a:t>
            </a:r>
            <a:r>
              <a:rPr lang="en-US" sz="1100" i="1" dirty="0"/>
              <a:t>command.xml</a:t>
            </a:r>
          </a:p>
        </p:txBody>
      </p:sp>
      <p:sp>
        <p:nvSpPr>
          <p:cNvPr id="79" name="Text Box 69"/>
          <p:cNvSpPr txBox="1">
            <a:spLocks noChangeArrowheads="1"/>
          </p:cNvSpPr>
          <p:nvPr/>
        </p:nvSpPr>
        <p:spPr bwMode="auto">
          <a:xfrm>
            <a:off x="638234" y="4304129"/>
            <a:ext cx="1238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mpddst1.root</a:t>
            </a:r>
          </a:p>
        </p:txBody>
      </p:sp>
      <p:sp>
        <p:nvSpPr>
          <p:cNvPr id="80" name="Text Box 69"/>
          <p:cNvSpPr txBox="1">
            <a:spLocks noChangeArrowheads="1"/>
          </p:cNvSpPr>
          <p:nvPr/>
        </p:nvSpPr>
        <p:spPr bwMode="auto">
          <a:xfrm>
            <a:off x="3636176" y="4249055"/>
            <a:ext cx="12382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Tahoma" pitchFamily="34" charset="0"/>
              </a:rPr>
              <a:t>mpddst3.root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619672" y="4319518"/>
            <a:ext cx="1329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i="1" dirty="0"/>
              <a:t>job</a:t>
            </a:r>
            <a:r>
              <a:rPr lang="ru-RU" sz="1100" i="1" dirty="0"/>
              <a:t>_</a:t>
            </a:r>
            <a:r>
              <a:rPr lang="en-US" sz="1100" i="1" dirty="0"/>
              <a:t>command.xml</a:t>
            </a: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>
            <a:off x="7884368" y="5398617"/>
            <a:ext cx="406837" cy="216025"/>
          </a:xfrm>
          <a:prstGeom prst="wedgeRoundRectCallout">
            <a:avLst/>
          </a:prstGeom>
          <a:solidFill>
            <a:srgbClr val="FF6464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busy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6066185" y="5404280"/>
            <a:ext cx="406837" cy="216025"/>
          </a:xfrm>
          <a:prstGeom prst="wedgeRoundRectCallout">
            <a:avLst/>
          </a:prstGeom>
          <a:solidFill>
            <a:srgbClr val="FF6464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busy</a:t>
            </a:r>
            <a:endParaRPr lang="ru-RU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4" name="Oval 57"/>
          <p:cNvSpPr>
            <a:spLocks noChangeArrowheads="1"/>
          </p:cNvSpPr>
          <p:nvPr/>
        </p:nvSpPr>
        <p:spPr bwMode="auto">
          <a:xfrm>
            <a:off x="5606488" y="4555568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  <p:sp>
        <p:nvSpPr>
          <p:cNvPr id="85" name="Oval 57"/>
          <p:cNvSpPr>
            <a:spLocks noChangeArrowheads="1"/>
          </p:cNvSpPr>
          <p:nvPr/>
        </p:nvSpPr>
        <p:spPr bwMode="auto">
          <a:xfrm>
            <a:off x="7481370" y="4545490"/>
            <a:ext cx="632792" cy="25851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50" dirty="0">
                <a:latin typeface="Tahoma" pitchFamily="34" charset="0"/>
              </a:rPr>
              <a:t>WRK</a:t>
            </a:r>
          </a:p>
        </p:txBody>
      </p:sp>
    </p:spTree>
    <p:extLst>
      <p:ext uri="{BB962C8B-B14F-4D97-AF65-F5344CB8AC3E}">
        <p14:creationId xmlns:p14="http://schemas.microsoft.com/office/powerpoint/2010/main" val="28630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277 L -0.00416 0.2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40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1944 0.25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125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0574E-7 L 0.18472 0.273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3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-0.00972 L -0.06111 -0.241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464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01961 -0.2219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133 L -0.16597 -0.2674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-12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2D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3" presetClass="emph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  <p:bldP spid="62" grpId="0" animBg="1"/>
      <p:bldP spid="62" grpId="1" animBg="1"/>
      <p:bldP spid="62" grpId="2" animBg="1"/>
      <p:bldP spid="62" grpId="3" animBg="1"/>
      <p:bldP spid="64" grpId="0"/>
      <p:bldP spid="64" grpId="1"/>
      <p:bldP spid="64" grpId="2"/>
      <p:bldP spid="67" grpId="0"/>
      <p:bldP spid="67" grpId="1"/>
      <p:bldP spid="67" grpId="2"/>
      <p:bldP spid="68" grpId="0"/>
      <p:bldP spid="68" grpId="1"/>
      <p:bldP spid="68" grpId="2"/>
      <p:bldP spid="69" grpId="0" build="allAtOnce" animBg="1"/>
      <p:bldP spid="69" grpId="1" build="allAtOnce" animBg="1"/>
      <p:bldP spid="69" grpId="2" build="allAtOnce"/>
      <p:bldP spid="72" grpId="0" animBg="1"/>
      <p:bldP spid="72" grpId="1" animBg="1"/>
      <p:bldP spid="72" grpId="2" animBg="1"/>
      <p:bldP spid="72" grpId="3" animBg="1"/>
      <p:bldP spid="72" grpId="4" animBg="1"/>
      <p:bldP spid="73" grpId="0" animBg="1"/>
      <p:bldP spid="73" grpId="1" animBg="1"/>
      <p:bldP spid="73" grpId="2" animBg="1"/>
      <p:bldP spid="75" grpId="0"/>
      <p:bldP spid="75" grpId="1"/>
      <p:bldP spid="75" grpId="2"/>
      <p:bldP spid="76" grpId="1"/>
      <p:bldP spid="77" grpId="0" animBg="1"/>
      <p:bldP spid="77" grpId="1" animBg="1"/>
      <p:bldP spid="78" grpId="0"/>
      <p:bldP spid="78" grpId="1"/>
      <p:bldP spid="79" grpId="0"/>
      <p:bldP spid="79" grpId="1"/>
      <p:bldP spid="79" grpId="2"/>
      <p:bldP spid="80" grpId="0"/>
      <p:bldP spid="80" grpId="1"/>
      <p:bldP spid="80" grpId="2"/>
      <p:bldP spid="81" grpId="0"/>
      <p:bldP spid="8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4B4412-C296-4A9E-B508-F47A7E5061BC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17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131"/>
            <a:ext cx="9144000" cy="576064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event processing in MpdRoot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8488" y="1023063"/>
            <a:ext cx="4364870" cy="3270033"/>
            <a:chOff x="0" y="980728"/>
            <a:chExt cx="5049027" cy="354399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0728"/>
              <a:ext cx="5049027" cy="3543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250448" y="1049415"/>
              <a:ext cx="2650426" cy="6265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500" dirty="0"/>
                <a:t>MPD event reconstruction</a:t>
              </a:r>
            </a:p>
            <a:p>
              <a:pPr algn="ctr"/>
              <a:r>
                <a:rPr lang="en-US" sz="1500" dirty="0"/>
                <a:t>with PROOF server </a:t>
              </a:r>
              <a:endParaRPr lang="ru-RU" sz="15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536488" y="1085069"/>
            <a:ext cx="4176464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1500" dirty="0">
                <a:solidFill>
                  <a:srgbClr val="008000"/>
                </a:solidFill>
              </a:rPr>
              <a:t>PROOF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ru-RU" sz="1500" dirty="0">
                <a:solidFill>
                  <a:srgbClr val="000000"/>
                </a:solidFill>
              </a:rPr>
              <a:t>(</a:t>
            </a:r>
            <a:r>
              <a:rPr lang="en-US" sz="1500" b="1" dirty="0">
                <a:solidFill>
                  <a:srgbClr val="000000"/>
                </a:solidFill>
              </a:rPr>
              <a:t>P</a:t>
            </a:r>
            <a:r>
              <a:rPr lang="en-US" sz="1500" dirty="0">
                <a:solidFill>
                  <a:srgbClr val="000000"/>
                </a:solidFill>
              </a:rPr>
              <a:t>arallel </a:t>
            </a:r>
            <a:r>
              <a:rPr lang="en-US" sz="1500" b="1" dirty="0">
                <a:solidFill>
                  <a:srgbClr val="000000"/>
                </a:solidFill>
              </a:rPr>
              <a:t>ROO</a:t>
            </a:r>
            <a:r>
              <a:rPr lang="en-US" sz="1500" dirty="0">
                <a:solidFill>
                  <a:srgbClr val="000000"/>
                </a:solidFill>
              </a:rPr>
              <a:t>T </a:t>
            </a:r>
            <a:r>
              <a:rPr lang="en-US" sz="1500" b="1" dirty="0">
                <a:solidFill>
                  <a:srgbClr val="000000"/>
                </a:solidFill>
              </a:rPr>
              <a:t>F</a:t>
            </a:r>
            <a:r>
              <a:rPr lang="en-US" sz="1500" dirty="0">
                <a:solidFill>
                  <a:srgbClr val="000000"/>
                </a:solidFill>
              </a:rPr>
              <a:t>acility</a:t>
            </a:r>
            <a:r>
              <a:rPr lang="ru-RU" sz="1500" dirty="0">
                <a:solidFill>
                  <a:srgbClr val="000000"/>
                </a:solidFill>
              </a:rPr>
              <a:t>) </a:t>
            </a:r>
            <a:r>
              <a:rPr lang="en-US" sz="1500" dirty="0">
                <a:solidFill>
                  <a:srgbClr val="000000"/>
                </a:solidFill>
              </a:rPr>
              <a:t>is a part of</a:t>
            </a:r>
            <a:r>
              <a:rPr lang="ru-RU" sz="1500" dirty="0">
                <a:solidFill>
                  <a:srgbClr val="000000"/>
                </a:solidFill>
              </a:rPr>
              <a:t> </a:t>
            </a:r>
            <a:r>
              <a:rPr lang="en-US" sz="1500" dirty="0">
                <a:solidFill>
                  <a:srgbClr val="000000"/>
                </a:solidFill>
              </a:rPr>
              <a:t>the ROOT software</a:t>
            </a:r>
            <a:endParaRPr lang="ru-RU" sz="1500" dirty="0">
              <a:solidFill>
                <a:srgbClr val="000000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1500" dirty="0"/>
              <a:t>Parallel NICA event data processing in ROOT macros on the parallel architectures: user multicore machines, heterogeneous distributed clusters and GRID system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688398" y="3140968"/>
            <a:ext cx="4368731" cy="3330124"/>
            <a:chOff x="4499992" y="3068959"/>
            <a:chExt cx="4608512" cy="3402133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068959"/>
              <a:ext cx="4608512" cy="340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788025" y="3140968"/>
              <a:ext cx="4176464" cy="3301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500" dirty="0"/>
                <a:t>Event reconstruction with MPD-Scheduler</a:t>
              </a:r>
              <a:endParaRPr lang="ru-RU" sz="15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40098" y="4958924"/>
            <a:ext cx="4176464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800"/>
              </a:spcAft>
            </a:pPr>
            <a:r>
              <a:rPr lang="en-US" sz="1500" dirty="0">
                <a:solidFill>
                  <a:srgbClr val="000000"/>
                </a:solidFill>
              </a:rPr>
              <a:t>Scheduling system (</a:t>
            </a:r>
            <a:r>
              <a:rPr lang="en-US" sz="1500" dirty="0">
                <a:solidFill>
                  <a:srgbClr val="008000"/>
                </a:solidFill>
              </a:rPr>
              <a:t>MPD-Scheduler</a:t>
            </a:r>
            <a:r>
              <a:rPr lang="en-US" sz="1500" dirty="0">
                <a:solidFill>
                  <a:srgbClr val="000000"/>
                </a:solidFill>
              </a:rPr>
              <a:t>) for task distribution to parallelize NICA data processing on the multicore machines and cluster nodes</a:t>
            </a:r>
          </a:p>
          <a:p>
            <a:pPr lvl="0" algn="r">
              <a:spcAft>
                <a:spcPts val="800"/>
              </a:spcAft>
            </a:pPr>
            <a:r>
              <a:rPr lang="en-US" sz="1500" dirty="0"/>
              <a:t>Supports SLURM</a:t>
            </a:r>
            <a:r>
              <a:rPr lang="ru-RU" sz="1500" dirty="0"/>
              <a:t>, </a:t>
            </a:r>
            <a:r>
              <a:rPr lang="en-US" sz="1500" dirty="0"/>
              <a:t>SGE</a:t>
            </a:r>
            <a:r>
              <a:rPr lang="ru-RU" sz="1500" dirty="0"/>
              <a:t> </a:t>
            </a:r>
            <a:r>
              <a:rPr lang="en-US" sz="1500" dirty="0"/>
              <a:t>and</a:t>
            </a:r>
            <a:r>
              <a:rPr lang="ru-RU" sz="1500" dirty="0"/>
              <a:t> </a:t>
            </a:r>
            <a:r>
              <a:rPr lang="en-US" sz="1500" dirty="0"/>
              <a:t>Torque system</a:t>
            </a:r>
          </a:p>
          <a:p>
            <a:pPr lvl="0" algn="r">
              <a:spcAft>
                <a:spcPts val="800"/>
              </a:spcAft>
            </a:pPr>
            <a:r>
              <a:rPr lang="en-US" sz="1500" dirty="0"/>
              <a:t>Jobs are described and passed as XML file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9832"/>
            <a:ext cx="9144000" cy="570398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purposes of </a:t>
            </a:r>
            <a:r>
              <a:rPr lang="en-US" sz="3000" dirty="0">
                <a:solidFill>
                  <a:srgbClr val="62B8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ock </a:t>
            </a:r>
            <a:r>
              <a:rPr lang="en-US" sz="3000" dirty="0">
                <a:solidFill>
                  <a:srgbClr val="62B8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</a:t>
            </a:r>
            <a:r>
              <a:rPr lang="en-US" sz="3000" dirty="0">
                <a:solidFill>
                  <a:srgbClr val="62B8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hallenge</a:t>
            </a:r>
          </a:p>
        </p:txBody>
      </p:sp>
      <p:sp>
        <p:nvSpPr>
          <p:cNvPr id="1127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18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052736"/>
            <a:ext cx="8928992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sz="2400" dirty="0"/>
              <a:t>provides large scale </a:t>
            </a:r>
            <a:r>
              <a:rPr lang="en-US" sz="2400" dirty="0">
                <a:solidFill>
                  <a:srgbClr val="008000"/>
                </a:solidFill>
              </a:rPr>
              <a:t>simulation production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altLang="ru-RU" sz="2400" dirty="0">
                <a:solidFill>
                  <a:srgbClr val="008000"/>
                </a:solidFill>
              </a:rPr>
              <a:t>exercise the full spectrum</a:t>
            </a:r>
            <a:r>
              <a:rPr lang="en-US" altLang="ru-RU" sz="2400" dirty="0"/>
              <a:t> of experiment software and hardware from simulation through to physics analysis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good for </a:t>
            </a:r>
            <a:r>
              <a:rPr lang="en-US" altLang="ru-RU" sz="2400" dirty="0">
                <a:solidFill>
                  <a:srgbClr val="008000"/>
                </a:solidFill>
              </a:rPr>
              <a:t>stress-testing</a:t>
            </a:r>
            <a:r>
              <a:rPr lang="en-US" altLang="ru-RU" sz="2400" dirty="0"/>
              <a:t>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of distributed computing infrastructure of the experiment</a:t>
            </a:r>
            <a:endParaRPr lang="en-US" altLang="ru-RU" sz="2400" dirty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+mn-cs"/>
              </a:rPr>
              <a:t>identifies </a:t>
            </a:r>
            <a:r>
              <a:rPr lang="en-US" sz="2400" kern="0" dirty="0">
                <a:solidFill>
                  <a:srgbClr val="008000"/>
                </a:solidFill>
                <a:latin typeface="Arial"/>
                <a:cs typeface="+mn-cs"/>
              </a:rPr>
              <a:t>potential issues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Arial"/>
              </a:rPr>
              <a:t>before first data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helps to estimate offline </a:t>
            </a:r>
            <a:r>
              <a:rPr lang="en-US" sz="2400" kern="0" dirty="0">
                <a:solidFill>
                  <a:srgbClr val="008000"/>
                </a:solidFill>
                <a:latin typeface="Arial"/>
              </a:rPr>
              <a:t>computing requirements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sz="2400" kern="0" dirty="0">
                <a:solidFill>
                  <a:srgbClr val="008000"/>
                </a:solidFill>
                <a:latin typeface="Arial"/>
                <a:cs typeface="+mn-cs"/>
              </a:rPr>
              <a:t>data quality</a:t>
            </a:r>
            <a:r>
              <a:rPr lang="en-US" sz="2400" kern="0" dirty="0">
                <a:solidFill>
                  <a:srgbClr val="000000"/>
                </a:solidFill>
                <a:latin typeface="Arial"/>
                <a:cs typeface="+mn-cs"/>
              </a:rPr>
              <a:t> checking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26728A"/>
              </a:buClr>
              <a:buFont typeface="Wingdings" pitchFamily="2" charset="2"/>
              <a:buChar char="v"/>
              <a:defRPr/>
            </a:pPr>
            <a:r>
              <a:rPr lang="en-US" sz="2400" dirty="0"/>
              <a:t>prepares </a:t>
            </a:r>
            <a:r>
              <a:rPr lang="en-US" sz="2400" dirty="0">
                <a:solidFill>
                  <a:srgbClr val="008000"/>
                </a:solidFill>
              </a:rPr>
              <a:t>quick turnaround</a:t>
            </a:r>
            <a:r>
              <a:rPr lang="en-US" sz="2400" dirty="0"/>
              <a:t> from data taking to publication</a:t>
            </a:r>
            <a:endParaRPr lang="en-US" sz="24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1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40730C-7BC6-4BBE-89C0-249D3280C920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19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46754B64-61FC-4A61-9574-7B87CC87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" y="5629328"/>
            <a:ext cx="9135122" cy="861774"/>
          </a:xfrm>
          <a:prstGeom prst="rect">
            <a:avLst/>
          </a:prstGeom>
          <a:solidFill>
            <a:srgbClr val="00FF99">
              <a:alpha val="5803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12700" algn="ctr" eaLnBrk="1" hangingPunct="1">
              <a:lnSpc>
                <a:spcPct val="125000"/>
              </a:lnSpc>
            </a:pPr>
            <a:r>
              <a:rPr lang="en-US" altLang="ru-RU" sz="2000" b="1" dirty="0">
                <a:solidFill>
                  <a:srgbClr val="993300"/>
                </a:solidFill>
              </a:rPr>
              <a:t>All external packages for MpdRoot are installed &amp; configured.</a:t>
            </a:r>
          </a:p>
          <a:p>
            <a:pPr marL="0" indent="12700" algn="ctr" eaLnBrk="1" hangingPunct="1">
              <a:lnSpc>
                <a:spcPct val="125000"/>
              </a:lnSpc>
            </a:pPr>
            <a:r>
              <a:rPr lang="en-US" altLang="ru-RU" sz="2000" b="1" dirty="0">
                <a:solidFill>
                  <a:srgbClr val="993300"/>
                </a:solidFill>
              </a:rPr>
              <a:t>MpdRoot is taken from GIT repository. MPD user is available.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B403B8-5882-4EA2-BB32-A6A9D4DA2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" t="12486" r="72041" b="-111"/>
          <a:stretch/>
        </p:blipFill>
        <p:spPr>
          <a:xfrm>
            <a:off x="1619672" y="1484784"/>
            <a:ext cx="3744416" cy="4019741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6D92946A-ABE3-4D3F-9E46-CCFF855C1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95816"/>
            <a:ext cx="9144000" cy="639987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HybriLIT cluster</a:t>
            </a:r>
            <a:endParaRPr lang="en-US" alt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5950DE-58A5-4E81-9674-C214E5D8E8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5897"/>
          <a:stretch/>
        </p:blipFill>
        <p:spPr>
          <a:xfrm>
            <a:off x="8878" y="1035803"/>
            <a:ext cx="1668570" cy="12702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350724-BB55-411F-B890-D3053D24D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45" y="1268760"/>
            <a:ext cx="3477309" cy="213467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FBB5F9-4B6E-47CB-A2F4-BDE4A8B62FA5}"/>
              </a:ext>
            </a:extLst>
          </p:cNvPr>
          <p:cNvSpPr/>
          <p:nvPr/>
        </p:nvSpPr>
        <p:spPr>
          <a:xfrm>
            <a:off x="2457128" y="1187981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web-site: </a:t>
            </a:r>
            <a:r>
              <a:rPr lang="en-US" sz="1400" b="1" i="1" dirty="0">
                <a:solidFill>
                  <a:srgbClr val="000066"/>
                </a:solidFill>
                <a:latin typeface="Calibri" panose="020F0502020204030204" pitchFamily="34" charset="0"/>
              </a:rPr>
              <a:t>http://hybrilit.jinr.ru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55EE1721-C6E3-4A77-819D-7CCF4698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060" y="4293095"/>
            <a:ext cx="3562296" cy="1152129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900"/>
              </a:spcAft>
              <a:buNone/>
              <a:defRPr/>
            </a:pPr>
            <a:r>
              <a:rPr lang="en-US" altLang="ru-RU" sz="1800" dirty="0"/>
              <a:t>OS: </a:t>
            </a:r>
            <a:r>
              <a:rPr lang="en-US" altLang="ru-RU" sz="1800" dirty="0">
                <a:solidFill>
                  <a:srgbClr val="008000"/>
                </a:solidFill>
              </a:rPr>
              <a:t>Scientific Linux</a:t>
            </a:r>
          </a:p>
          <a:p>
            <a:pPr marL="0" indent="0">
              <a:spcBef>
                <a:spcPts val="300"/>
              </a:spcBef>
              <a:spcAft>
                <a:spcPts val="900"/>
              </a:spcAft>
              <a:buNone/>
              <a:defRPr/>
            </a:pPr>
            <a:r>
              <a:rPr lang="en-US" altLang="ru-RU" sz="1800" dirty="0"/>
              <a:t>batch system: </a:t>
            </a:r>
            <a:r>
              <a:rPr lang="en-US" altLang="ru-RU" sz="1800" dirty="0">
                <a:solidFill>
                  <a:srgbClr val="008000"/>
                </a:solidFill>
              </a:rPr>
              <a:t>SLURM</a:t>
            </a:r>
          </a:p>
          <a:p>
            <a:pPr marL="0" indent="0">
              <a:spcBef>
                <a:spcPts val="300"/>
              </a:spcBef>
              <a:spcAft>
                <a:spcPts val="900"/>
              </a:spcAft>
              <a:buNone/>
              <a:defRPr/>
            </a:pPr>
            <a:r>
              <a:rPr lang="en-US" sz="1800" dirty="0"/>
              <a:t>distributed FS (MPD data): </a:t>
            </a:r>
            <a:r>
              <a:rPr lang="en-US" sz="1800" dirty="0">
                <a:solidFill>
                  <a:srgbClr val="008000"/>
                </a:solidFill>
              </a:rPr>
              <a:t>NFS</a:t>
            </a:r>
          </a:p>
        </p:txBody>
      </p:sp>
    </p:spTree>
    <p:extLst>
      <p:ext uri="{BB962C8B-B14F-4D97-AF65-F5344CB8AC3E}">
        <p14:creationId xmlns:p14="http://schemas.microsoft.com/office/powerpoint/2010/main" val="39993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NICA accelerator complex</a:t>
            </a:r>
          </a:p>
        </p:txBody>
      </p:sp>
      <p:sp>
        <p:nvSpPr>
          <p:cNvPr id="51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9E7E646-5D21-45DE-BD89-AF687DFE642D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Изображение 4" descr="NICA_new.jpg">
            <a:extLst>
              <a:ext uri="{FF2B5EF4-FFF2-40B4-BE49-F238E27FC236}">
                <a16:creationId xmlns:a16="http://schemas.microsoft.com/office/drawing/2014/main" id="{710BAE63-CB65-417A-AEE2-FD23AC11008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5536" y="1017224"/>
            <a:ext cx="8424936" cy="460851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>
                <a:extLst>
                  <a:ext uri="{FF2B5EF4-FFF2-40B4-BE49-F238E27FC236}">
                    <a16:creationId xmlns:a16="http://schemas.microsoft.com/office/drawing/2014/main" id="{088086E5-EEB3-44C1-8DF5-75312CE9D4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1" y="5624136"/>
                <a:ext cx="3456385" cy="369226"/>
              </a:xfrm>
            </p:spPr>
            <p:txBody>
              <a:bodyPr/>
              <a:lstStyle/>
              <a:p>
                <a:pPr marL="266700" indent="-26670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000090"/>
                  </a:buClr>
                  <a:buBlip>
                    <a:blip r:embed="rId3"/>
                  </a:buBlip>
                  <a:defRPr/>
                </a:pPr>
                <a:r>
                  <a:rPr lang="en-US" sz="1300" dirty="0">
                    <a:solidFill>
                      <a:srgbClr val="000000"/>
                    </a:solidFill>
                    <a:effectLst/>
                  </a:rPr>
                  <a:t>Beams: from </a:t>
                </a:r>
                <a:r>
                  <a:rPr lang="en-US" sz="1300" i="1" dirty="0">
                    <a:solidFill>
                      <a:srgbClr val="008000"/>
                    </a:solidFill>
                    <a:effectLst/>
                  </a:rPr>
                  <a:t>p, d(</a:t>
                </a:r>
                <a:r>
                  <a:rPr lang="en-US" altLang="ru-RU" sz="1400" dirty="0">
                    <a:solidFill>
                      <a:srgbClr val="008000"/>
                    </a:solidFill>
                    <a:latin typeface="Wingdings 3" pitchFamily="18" charset="2"/>
                  </a:rPr>
                  <a:t>h</a:t>
                </a:r>
                <a:r>
                  <a:rPr lang="en-US" sz="1300" i="1" dirty="0">
                    <a:solidFill>
                      <a:srgbClr val="008000"/>
                    </a:solidFill>
                    <a:effectLst/>
                  </a:rPr>
                  <a:t>) </a:t>
                </a:r>
                <a:r>
                  <a:rPr lang="en-US" sz="1300" dirty="0">
                    <a:effectLst/>
                  </a:rPr>
                  <a:t>to</a:t>
                </a:r>
                <a14:m>
                  <m:oMath xmlns:m="http://schemas.openxmlformats.org/officeDocument/2006/math">
                    <m:r>
                      <a:rPr lang="en-US" sz="1300" b="0" i="1" smtClean="0">
                        <a:solidFill>
                          <a:srgbClr val="008000"/>
                        </a:solidFill>
                        <a:effectLst/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1300" i="1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𝐴𝑢</m:t>
                        </m:r>
                      </m:e>
                      <m:sup>
                        <m:r>
                          <a:rPr lang="en-US" sz="1300" b="0" i="1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79+</m:t>
                        </m:r>
                      </m:sup>
                    </m:sSup>
                    <m:r>
                      <a:rPr lang="en-US" sz="1300" b="0" i="1">
                        <a:solidFill>
                          <a:srgbClr val="008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1300" i="1" dirty="0">
                  <a:solidFill>
                    <a:srgbClr val="008000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Объект 2">
                <a:extLst>
                  <a:ext uri="{FF2B5EF4-FFF2-40B4-BE49-F238E27FC236}">
                    <a16:creationId xmlns:a16="http://schemas.microsoft.com/office/drawing/2014/main" id="{088086E5-EEB3-44C1-8DF5-75312CE9D4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1" y="5624136"/>
                <a:ext cx="3456385" cy="369226"/>
              </a:xfrm>
              <a:blipFill>
                <a:blip r:embed="rId4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5784DF54-ACE2-46BF-97D3-D863C84750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1618" y="6110744"/>
                <a:ext cx="5048454" cy="351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v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66700" indent="-266700" algn="just">
                  <a:spcBef>
                    <a:spcPts val="1200"/>
                  </a:spcBef>
                  <a:spcAft>
                    <a:spcPts val="0"/>
                  </a:spcAft>
                  <a:buClr>
                    <a:srgbClr val="000090"/>
                  </a:buClr>
                  <a:buBlip>
                    <a:blip r:embed="rId3"/>
                  </a:buBlip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effectLst/>
                  </a:rPr>
                  <a:t>Collision energy: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3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30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b="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300" b="0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1300" b="0" i="1" kern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b="0" i="1" ker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300" b="0" i="1" kern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𝐴𝑢</m:t>
                                </m:r>
                              </m:sub>
                            </m:sSub>
                          </m:sub>
                        </m:sSub>
                      </m:e>
                    </m:rad>
                  </m:oMath>
                </a14:m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 </a:t>
                </a:r>
                <a:r>
                  <a:rPr lang="en-US" sz="1300" i="1" kern="0" dirty="0">
                    <a:effectLst/>
                  </a:rPr>
                  <a:t>= </a:t>
                </a:r>
                <a:r>
                  <a:rPr lang="en-US" sz="1300" i="1" kern="0" dirty="0">
                    <a:solidFill>
                      <a:srgbClr val="008000"/>
                    </a:solidFill>
                    <a:effectLst/>
                  </a:rPr>
                  <a:t>4 – 11 </a:t>
                </a:r>
                <a:r>
                  <a:rPr lang="en-US" sz="1300" i="1" kern="0" dirty="0" err="1">
                    <a:effectLst/>
                  </a:rPr>
                  <a:t>Gev</a:t>
                </a:r>
                <a:r>
                  <a:rPr lang="en-US" sz="1300" i="1" kern="0" dirty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84DF54-ACE2-46BF-97D3-D863C8475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18" y="6110744"/>
                <a:ext cx="5048454" cy="351470"/>
              </a:xfrm>
              <a:prstGeom prst="rect">
                <a:avLst/>
              </a:prstGeom>
              <a:blipFill rotWithShape="1">
                <a:blip r:embed="rId5"/>
                <a:stretch>
                  <a:fillRect b="-17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1438E508-AC27-4F27-B933-B5A39B8F9F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9512" y="5884858"/>
                <a:ext cx="4608512" cy="369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Char char="v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66700" indent="-26670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000090"/>
                  </a:buClr>
                  <a:buBlip>
                    <a:blip r:embed="rId3"/>
                  </a:buBlip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effectLst/>
                  </a:rPr>
                  <a:t>Luminosity: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kern="0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300" b="0" i="1" kern="0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27</m:t>
                        </m:r>
                      </m:sup>
                    </m:sSup>
                    <m:r>
                      <a:rPr lang="en-US" sz="1300" b="0" i="1" kern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sz="1300" kern="0" dirty="0"/>
                  <a:t>(</a:t>
                </a:r>
                <a:r>
                  <a:rPr lang="en-US" sz="1300" dirty="0"/>
                  <a:t>Au</a:t>
                </a:r>
                <a:r>
                  <a:rPr lang="en-US" sz="1300" kern="0" dirty="0"/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kern="0" smtClean="0">
                            <a:solidFill>
                              <a:srgbClr val="008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300" b="0" i="1" kern="0" smtClea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3</m:t>
                        </m:r>
                        <m:r>
                          <a:rPr lang="en-US" sz="1300" b="0" i="1" kern="0">
                            <a:solidFill>
                              <a:srgbClr val="008000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300" kern="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300" kern="0" dirty="0"/>
                  <a:t>(</a:t>
                </a:r>
                <a:r>
                  <a:rPr lang="en-US" altLang="ru-RU" sz="1300" dirty="0">
                    <a:ea typeface="MS PGothic" pitchFamily="34" charset="-128"/>
                    <a:cs typeface="Arial" pitchFamily="34" charset="0"/>
                  </a:rPr>
                  <a:t>p</a:t>
                </a:r>
                <a:r>
                  <a:rPr lang="en-US" sz="1300" kern="0" dirty="0"/>
                  <a:t>) </a:t>
                </a:r>
                <a14:m>
                  <m:oMath xmlns:m="http://schemas.openxmlformats.org/officeDocument/2006/math">
                    <m:r>
                      <a:rPr lang="en-US" sz="1300" b="0" i="1" ker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13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1300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1300" b="0" i="1" ker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1300" kern="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1438E508-AC27-4F27-B933-B5A39B8F9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884858"/>
                <a:ext cx="4608512" cy="369226"/>
              </a:xfrm>
              <a:prstGeom prst="rect">
                <a:avLst/>
              </a:prstGeom>
              <a:blipFill>
                <a:blip r:embed="rId6"/>
                <a:stretch>
                  <a:fillRect t="-16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ъект 2">
            <a:extLst>
              <a:ext uri="{FF2B5EF4-FFF2-40B4-BE49-F238E27FC236}">
                <a16:creationId xmlns:a16="http://schemas.microsoft.com/office/drawing/2014/main" id="{5EDE72CE-7E48-4E32-8B5B-066690F0186B}"/>
              </a:ext>
            </a:extLst>
          </p:cNvPr>
          <p:cNvSpPr txBox="1">
            <a:spLocks/>
          </p:cNvSpPr>
          <p:nvPr/>
        </p:nvSpPr>
        <p:spPr bwMode="auto">
          <a:xfrm>
            <a:off x="5365104" y="5755922"/>
            <a:ext cx="3599384" cy="5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algn="just">
              <a:spcBef>
                <a:spcPts val="1200"/>
              </a:spcBef>
              <a:spcAft>
                <a:spcPts val="6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1300" kern="0" dirty="0">
                <a:solidFill>
                  <a:srgbClr val="000000"/>
                </a:solidFill>
              </a:rPr>
              <a:t>Fixed target experiment: BM@N (2017)</a:t>
            </a:r>
          </a:p>
          <a:p>
            <a:pPr marL="266700" indent="-266700" algn="just">
              <a:spcBef>
                <a:spcPts val="0"/>
              </a:spcBef>
              <a:spcAft>
                <a:spcPts val="6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1300" kern="0" dirty="0">
                <a:solidFill>
                  <a:srgbClr val="000000"/>
                </a:solidFill>
              </a:rPr>
              <a:t>2 interaction points: </a:t>
            </a:r>
            <a:r>
              <a:rPr lang="en-US" sz="1300" b="1" kern="0" dirty="0">
                <a:solidFill>
                  <a:srgbClr val="008000"/>
                </a:solidFill>
              </a:rPr>
              <a:t>MPD</a:t>
            </a:r>
            <a:r>
              <a:rPr lang="en-US" sz="1300" kern="0" dirty="0">
                <a:solidFill>
                  <a:srgbClr val="000000"/>
                </a:solidFill>
              </a:rPr>
              <a:t> (2020) &amp; SPD</a:t>
            </a:r>
            <a:endParaRPr lang="en-US" sz="13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7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MDC on HybriLIT cluster (jobs) </a:t>
            </a:r>
          </a:p>
        </p:txBody>
      </p:sp>
      <p:sp>
        <p:nvSpPr>
          <p:cNvPr id="82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2DE487-D886-4BAA-84FB-EF87EA5A8681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20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38" name="Freeform 3"/>
          <p:cNvSpPr>
            <a:spLocks noEditPoints="1"/>
          </p:cNvSpPr>
          <p:nvPr/>
        </p:nvSpPr>
        <p:spPr bwMode="gray">
          <a:xfrm>
            <a:off x="230219" y="2132856"/>
            <a:ext cx="4169420" cy="3888432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gray">
          <a:xfrm>
            <a:off x="1170550" y="3874637"/>
            <a:ext cx="10550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err="1">
                <a:solidFill>
                  <a:srgbClr val="000000"/>
                </a:solidFill>
              </a:rPr>
              <a:t>mpddst</a:t>
            </a:r>
            <a:r>
              <a:rPr lang="en-US" altLang="ru-RU" sz="1200" i="1" dirty="0">
                <a:solidFill>
                  <a:srgbClr val="000000"/>
                </a:solidFill>
              </a:rPr>
              <a:t>*.root</a:t>
            </a:r>
          </a:p>
        </p:txBody>
      </p:sp>
      <p:sp>
        <p:nvSpPr>
          <p:cNvPr id="101" name="Text Box 59"/>
          <p:cNvSpPr txBox="1">
            <a:spLocks noChangeArrowheads="1"/>
          </p:cNvSpPr>
          <p:nvPr/>
        </p:nvSpPr>
        <p:spPr bwMode="gray">
          <a:xfrm>
            <a:off x="725007" y="1502539"/>
            <a:ext cx="73289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300" dirty="0">
                <a:solidFill>
                  <a:srgbClr val="000000"/>
                </a:solidFill>
              </a:rPr>
              <a:t>Geant3</a:t>
            </a: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gray">
          <a:xfrm>
            <a:off x="1100541" y="2785524"/>
            <a:ext cx="10470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 err="1">
                <a:solidFill>
                  <a:srgbClr val="000000"/>
                </a:solidFill>
              </a:rPr>
              <a:t>evetest</a:t>
            </a:r>
            <a:r>
              <a:rPr lang="en-US" altLang="ru-RU" sz="1200" i="1" dirty="0">
                <a:solidFill>
                  <a:srgbClr val="000000"/>
                </a:solidFill>
              </a:rPr>
              <a:t>*.root</a:t>
            </a:r>
          </a:p>
        </p:txBody>
      </p:sp>
      <p:sp>
        <p:nvSpPr>
          <p:cNvPr id="98" name="Text Box 59"/>
          <p:cNvSpPr txBox="1">
            <a:spLocks noChangeArrowheads="1"/>
          </p:cNvSpPr>
          <p:nvPr/>
        </p:nvSpPr>
        <p:spPr bwMode="gray">
          <a:xfrm>
            <a:off x="1674252" y="1476073"/>
            <a:ext cx="2321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00"/>
                </a:solidFill>
              </a:rPr>
              <a:t>Event Generators</a:t>
            </a:r>
          </a:p>
          <a:p>
            <a:pPr algn="ctr" eaLnBrk="1" hangingPunct="1"/>
            <a:r>
              <a:rPr lang="en-US" sz="1200" dirty="0">
                <a:solidFill>
                  <a:srgbClr val="000000"/>
                </a:solidFill>
              </a:rPr>
              <a:t>320 LAQGSM input files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94129" y="1766210"/>
            <a:ext cx="965472" cy="1056454"/>
            <a:chOff x="7286871" y="1634628"/>
            <a:chExt cx="739506" cy="891160"/>
          </a:xfrm>
        </p:grpSpPr>
        <p:sp>
          <p:nvSpPr>
            <p:cNvPr id="103" name="Oval 48"/>
            <p:cNvSpPr>
              <a:spLocks noChangeArrowheads="1"/>
            </p:cNvSpPr>
            <p:nvPr/>
          </p:nvSpPr>
          <p:spPr bwMode="gray">
            <a:xfrm>
              <a:off x="7286871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gray">
            <a:xfrm>
              <a:off x="7336093" y="1884928"/>
              <a:ext cx="690284" cy="2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 err="1"/>
                <a:t>runMC.C</a:t>
              </a:r>
              <a:endParaRPr lang="en-US" altLang="ru-RU" sz="1400" dirty="0"/>
            </a:p>
          </p:txBody>
        </p:sp>
      </p:grpSp>
      <p:sp>
        <p:nvSpPr>
          <p:cNvPr id="109" name="Text Box 59"/>
          <p:cNvSpPr txBox="1">
            <a:spLocks noChangeArrowheads="1"/>
          </p:cNvSpPr>
          <p:nvPr/>
        </p:nvSpPr>
        <p:spPr bwMode="gray">
          <a:xfrm>
            <a:off x="1949929" y="2194674"/>
            <a:ext cx="16816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i="1" dirty="0">
                <a:solidFill>
                  <a:srgbClr val="000000"/>
                </a:solidFill>
              </a:rPr>
              <a:t>AuAu_5-11gev_*.root</a:t>
            </a:r>
          </a:p>
        </p:txBody>
      </p:sp>
      <p:grpSp>
        <p:nvGrpSpPr>
          <p:cNvPr id="110" name="Группа 109"/>
          <p:cNvGrpSpPr/>
          <p:nvPr/>
        </p:nvGrpSpPr>
        <p:grpSpPr>
          <a:xfrm>
            <a:off x="179512" y="2908246"/>
            <a:ext cx="1134439" cy="1358810"/>
            <a:chOff x="5258100" y="2748353"/>
            <a:chExt cx="917084" cy="1251099"/>
          </a:xfrm>
        </p:grpSpPr>
        <p:sp>
          <p:nvSpPr>
            <p:cNvPr id="111" name="Oval 41"/>
            <p:cNvSpPr>
              <a:spLocks noChangeArrowheads="1"/>
            </p:cNvSpPr>
            <p:nvPr/>
          </p:nvSpPr>
          <p:spPr bwMode="gray">
            <a:xfrm rot="20827004">
              <a:off x="5308214" y="3522843"/>
              <a:ext cx="757756" cy="476609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112" name="Group 42"/>
            <p:cNvGrpSpPr>
              <a:grpSpLocks/>
            </p:cNvGrpSpPr>
            <p:nvPr/>
          </p:nvGrpSpPr>
          <p:grpSpPr bwMode="auto">
            <a:xfrm>
              <a:off x="5258100" y="2748353"/>
              <a:ext cx="917084" cy="1126983"/>
              <a:chOff x="732" y="2112"/>
              <a:chExt cx="842" cy="860"/>
            </a:xfrm>
          </p:grpSpPr>
          <p:sp>
            <p:nvSpPr>
              <p:cNvPr id="113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4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5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6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7" name="Text Box 47"/>
              <p:cNvSpPr txBox="1">
                <a:spLocks noChangeArrowheads="1"/>
              </p:cNvSpPr>
              <p:nvPr/>
            </p:nvSpPr>
            <p:spPr bwMode="gray">
              <a:xfrm>
                <a:off x="852" y="2414"/>
                <a:ext cx="58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ru-RU" sz="1600" dirty="0" err="1">
                    <a:solidFill>
                      <a:srgbClr val="000000"/>
                    </a:solidFill>
                  </a:rPr>
                  <a:t>reco.C</a:t>
                </a:r>
                <a:endParaRPr lang="en-US" alt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1674252" y="4077071"/>
            <a:ext cx="1463427" cy="1569976"/>
            <a:chOff x="6734579" y="3212551"/>
            <a:chExt cx="1139819" cy="1474509"/>
          </a:xfrm>
        </p:grpSpPr>
        <p:sp>
          <p:nvSpPr>
            <p:cNvPr id="119" name="Oval 35"/>
            <p:cNvSpPr>
              <a:spLocks noChangeArrowheads="1"/>
            </p:cNvSpPr>
            <p:nvPr/>
          </p:nvSpPr>
          <p:spPr bwMode="gray">
            <a:xfrm rot="20876594">
              <a:off x="6780214" y="4165769"/>
              <a:ext cx="961523" cy="52129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0" name="Oval 36"/>
            <p:cNvSpPr>
              <a:spLocks noChangeArrowheads="1"/>
            </p:cNvSpPr>
            <p:nvPr/>
          </p:nvSpPr>
          <p:spPr bwMode="gray">
            <a:xfrm>
              <a:off x="6734579" y="3212551"/>
              <a:ext cx="1139819" cy="133425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1" name="Oval 37"/>
            <p:cNvSpPr>
              <a:spLocks noChangeArrowheads="1"/>
            </p:cNvSpPr>
            <p:nvPr/>
          </p:nvSpPr>
          <p:spPr bwMode="gray">
            <a:xfrm>
              <a:off x="6748376" y="3219998"/>
              <a:ext cx="1113286" cy="13007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2" name="Oval 38"/>
            <p:cNvSpPr>
              <a:spLocks noChangeArrowheads="1"/>
            </p:cNvSpPr>
            <p:nvPr/>
          </p:nvSpPr>
          <p:spPr bwMode="gray">
            <a:xfrm>
              <a:off x="6760050" y="3232409"/>
              <a:ext cx="1059161" cy="121634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3" name="Oval 39"/>
            <p:cNvSpPr>
              <a:spLocks noChangeArrowheads="1"/>
            </p:cNvSpPr>
            <p:nvPr/>
          </p:nvSpPr>
          <p:spPr bwMode="gray">
            <a:xfrm>
              <a:off x="6821604" y="3267162"/>
              <a:ext cx="942420" cy="9867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4" name="Text Box 40"/>
            <p:cNvSpPr txBox="1">
              <a:spLocks noChangeArrowheads="1"/>
            </p:cNvSpPr>
            <p:nvPr/>
          </p:nvSpPr>
          <p:spPr bwMode="gray">
            <a:xfrm>
              <a:off x="6758662" y="3667145"/>
              <a:ext cx="1092714" cy="34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 dirty="0" err="1">
                  <a:solidFill>
                    <a:srgbClr val="000000"/>
                  </a:solidFill>
                </a:rPr>
                <a:t>femtoAna.C</a:t>
              </a:r>
              <a:endParaRPr lang="en-US" alt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4517513" y="986052"/>
            <a:ext cx="4610140" cy="5562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&lt;jobs&gt;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&lt;job name="</a:t>
            </a:r>
            <a:r>
              <a:rPr lang="en-US" sz="1200" b="1" dirty="0" err="1">
                <a:latin typeface="Times New Roman"/>
                <a:ea typeface="Times New Roman"/>
              </a:rPr>
              <a:t>mpd_simulation</a:t>
            </a:r>
            <a:r>
              <a:rPr lang="en-US" sz="1200" dirty="0">
                <a:latin typeface="Times New Roman"/>
                <a:ea typeface="Times New Roman"/>
              </a:rPr>
              <a:t>"&gt;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&lt;macro name="~/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/macro/</a:t>
            </a:r>
            <a:r>
              <a:rPr lang="en-US" sz="1200" dirty="0" err="1">
                <a:latin typeface="Times New Roman"/>
                <a:ea typeface="Times New Roman"/>
              </a:rPr>
              <a:t>mpd</a:t>
            </a:r>
            <a:r>
              <a:rPr lang="en-US" sz="1200" dirty="0">
                <a:latin typeface="Times New Roman"/>
                <a:ea typeface="Times New Roman"/>
              </a:rPr>
              <a:t>/</a:t>
            </a:r>
            <a:r>
              <a:rPr lang="en-US" sz="1200" i="1" dirty="0" err="1">
                <a:latin typeface="Times New Roman"/>
                <a:ea typeface="Times New Roman"/>
              </a:rPr>
              <a:t>runMC.C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&lt;file input="/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/main2.jinr.ru/projects/nica/LAQGSM/*" output="/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/main2.jinr.ru/projects/nica/temp/</a:t>
            </a:r>
            <a:r>
              <a:rPr lang="en-US" sz="1200" dirty="0" err="1">
                <a:latin typeface="Times New Roman"/>
                <a:ea typeface="Times New Roman"/>
              </a:rPr>
              <a:t>evetest</a:t>
            </a:r>
            <a:r>
              <a:rPr lang="en-US" sz="1200" dirty="0">
                <a:latin typeface="Times New Roman"/>
                <a:ea typeface="Times New Roman"/>
              </a:rPr>
              <a:t>_${</a:t>
            </a:r>
            <a:r>
              <a:rPr lang="en-US" sz="1200" dirty="0" err="1">
                <a:latin typeface="Times New Roman"/>
                <a:ea typeface="Times New Roman"/>
              </a:rPr>
              <a:t>file_name</a:t>
            </a:r>
            <a:r>
              <a:rPr lang="en-US" sz="1200" dirty="0">
                <a:latin typeface="Times New Roman"/>
                <a:ea typeface="Times New Roman"/>
              </a:rPr>
              <a:t>}.root" </a:t>
            </a:r>
            <a:r>
              <a:rPr lang="en-US" sz="1200" dirty="0" err="1">
                <a:latin typeface="Times New Roman"/>
                <a:ea typeface="Times New Roman"/>
              </a:rPr>
              <a:t>start_event</a:t>
            </a:r>
            <a:r>
              <a:rPr lang="en-US" sz="1200" dirty="0">
                <a:latin typeface="Times New Roman"/>
                <a:ea typeface="Times New Roman"/>
              </a:rPr>
              <a:t>="0" </a:t>
            </a:r>
            <a:r>
              <a:rPr lang="en-US" sz="1200" dirty="0" err="1">
                <a:latin typeface="Times New Roman"/>
                <a:ea typeface="Times New Roman"/>
              </a:rPr>
              <a:t>count_event</a:t>
            </a:r>
            <a:r>
              <a:rPr lang="en-US" sz="1200" dirty="0">
                <a:latin typeface="Times New Roman"/>
                <a:ea typeface="Times New Roman"/>
              </a:rPr>
              <a:t>="1000"/&gt;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&lt;run mode="global" count="0" config="~/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 queue="</a:t>
            </a:r>
            <a:r>
              <a:rPr lang="en-US" sz="1200" dirty="0" err="1">
                <a:latin typeface="Times New Roman"/>
                <a:ea typeface="Times New Roman"/>
              </a:rPr>
              <a:t>cpu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&lt;/job&gt;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&lt;job name="</a:t>
            </a:r>
            <a:r>
              <a:rPr lang="en-US" sz="1200" b="1" dirty="0" err="1">
                <a:latin typeface="Times New Roman"/>
                <a:ea typeface="Times New Roman"/>
              </a:rPr>
              <a:t>mpd_reconstruction</a:t>
            </a:r>
            <a:r>
              <a:rPr lang="en-US" sz="1200" dirty="0">
                <a:latin typeface="Times New Roman"/>
                <a:ea typeface="Times New Roman"/>
              </a:rPr>
              <a:t>" dependency="</a:t>
            </a:r>
            <a:r>
              <a:rPr lang="en-US" sz="1200" dirty="0" err="1">
                <a:latin typeface="Times New Roman"/>
                <a:ea typeface="Times New Roman"/>
              </a:rPr>
              <a:t>mpd_simulation</a:t>
            </a:r>
            <a:r>
              <a:rPr lang="en-US" sz="1200" dirty="0">
                <a:latin typeface="Times New Roman"/>
                <a:ea typeface="Times New Roman"/>
              </a:rPr>
              <a:t>"&gt;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&lt;macro name="~/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/macro/</a:t>
            </a:r>
            <a:r>
              <a:rPr lang="en-US" sz="1200" dirty="0" err="1">
                <a:latin typeface="Times New Roman"/>
                <a:ea typeface="Times New Roman"/>
              </a:rPr>
              <a:t>mpd</a:t>
            </a:r>
            <a:r>
              <a:rPr lang="en-US" sz="1200" dirty="0">
                <a:latin typeface="Times New Roman"/>
                <a:ea typeface="Times New Roman"/>
              </a:rPr>
              <a:t>/</a:t>
            </a:r>
            <a:r>
              <a:rPr lang="en-US" sz="1200" i="1" dirty="0" err="1">
                <a:latin typeface="Times New Roman"/>
                <a:ea typeface="Times New Roman"/>
              </a:rPr>
              <a:t>reco.C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&lt;file </a:t>
            </a:r>
            <a:r>
              <a:rPr lang="en-US" sz="1200" dirty="0" err="1">
                <a:latin typeface="Times New Roman"/>
                <a:ea typeface="Times New Roman"/>
              </a:rPr>
              <a:t>job_input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err="1">
                <a:latin typeface="Times New Roman"/>
                <a:ea typeface="Times New Roman"/>
              </a:rPr>
              <a:t>mpd_simulation</a:t>
            </a:r>
            <a:r>
              <a:rPr lang="en-US" sz="1200" dirty="0">
                <a:latin typeface="Times New Roman"/>
                <a:ea typeface="Times New Roman"/>
              </a:rPr>
              <a:t>" output="/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/main2.jinr.ru/projects/nica/temp/</a:t>
            </a:r>
            <a:r>
              <a:rPr lang="en-US" sz="1200" dirty="0" err="1">
                <a:latin typeface="Times New Roman"/>
                <a:ea typeface="Times New Roman"/>
              </a:rPr>
              <a:t>bmndst</a:t>
            </a:r>
            <a:r>
              <a:rPr lang="en-US" sz="1200" dirty="0">
                <a:latin typeface="Times New Roman"/>
                <a:ea typeface="Times New Roman"/>
              </a:rPr>
              <a:t>_${</a:t>
            </a:r>
            <a:r>
              <a:rPr lang="en-US" sz="1200" dirty="0" err="1">
                <a:latin typeface="Times New Roman"/>
                <a:ea typeface="Times New Roman"/>
              </a:rPr>
              <a:t>file_name</a:t>
            </a:r>
            <a:r>
              <a:rPr lang="en-US" sz="1200" dirty="0">
                <a:latin typeface="Times New Roman"/>
                <a:ea typeface="Times New Roman"/>
              </a:rPr>
              <a:t>:~8}.root" </a:t>
            </a:r>
            <a:r>
              <a:rPr lang="en-US" sz="1200" dirty="0" err="1">
                <a:latin typeface="Times New Roman"/>
                <a:ea typeface="Times New Roman"/>
              </a:rPr>
              <a:t>start_event</a:t>
            </a:r>
            <a:r>
              <a:rPr lang="en-US" sz="1200" dirty="0">
                <a:latin typeface="Times New Roman"/>
                <a:ea typeface="Times New Roman"/>
              </a:rPr>
              <a:t>="0" </a:t>
            </a:r>
            <a:r>
              <a:rPr lang="en-US" sz="1200" dirty="0" err="1">
                <a:latin typeface="Times New Roman"/>
                <a:ea typeface="Times New Roman"/>
              </a:rPr>
              <a:t>count_event</a:t>
            </a:r>
            <a:r>
              <a:rPr lang="en-US" sz="1200" dirty="0">
                <a:latin typeface="Times New Roman"/>
                <a:ea typeface="Times New Roman"/>
              </a:rPr>
              <a:t>="1000"/&gt;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&lt;run mode="global" count="0" config="~/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 queue="</a:t>
            </a:r>
            <a:r>
              <a:rPr lang="en-US" sz="1200" dirty="0" err="1">
                <a:latin typeface="Times New Roman"/>
                <a:ea typeface="Times New Roman"/>
              </a:rPr>
              <a:t>cpu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&lt;/job&gt;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&lt;job name="</a:t>
            </a:r>
            <a:r>
              <a:rPr lang="en-US" sz="1200" b="1" dirty="0" err="1">
                <a:latin typeface="Times New Roman"/>
                <a:ea typeface="Times New Roman"/>
              </a:rPr>
              <a:t>mpd_analysis</a:t>
            </a:r>
            <a:r>
              <a:rPr lang="en-US" sz="1200" dirty="0">
                <a:latin typeface="Times New Roman"/>
                <a:ea typeface="Times New Roman"/>
              </a:rPr>
              <a:t>" dependency="</a:t>
            </a:r>
            <a:r>
              <a:rPr lang="en-US" sz="1200" dirty="0" err="1">
                <a:latin typeface="Times New Roman"/>
                <a:ea typeface="Times New Roman"/>
              </a:rPr>
              <a:t>mpd_reconstruction</a:t>
            </a:r>
            <a:r>
              <a:rPr lang="en-US" sz="1200" dirty="0">
                <a:latin typeface="Times New Roman"/>
                <a:ea typeface="Times New Roman"/>
              </a:rPr>
              <a:t>"&gt;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&lt;macro name="~/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/macro/</a:t>
            </a:r>
            <a:r>
              <a:rPr lang="en-US" sz="1200" dirty="0" err="1">
                <a:latin typeface="Times New Roman"/>
                <a:ea typeface="Times New Roman"/>
              </a:rPr>
              <a:t>physical_analysis</a:t>
            </a:r>
            <a:r>
              <a:rPr lang="en-US" sz="1200" dirty="0">
                <a:latin typeface="Times New Roman"/>
                <a:ea typeface="Times New Roman"/>
              </a:rPr>
              <a:t>/</a:t>
            </a:r>
            <a:r>
              <a:rPr lang="en-US" sz="1200" dirty="0" err="1">
                <a:latin typeface="Times New Roman"/>
                <a:ea typeface="Times New Roman"/>
              </a:rPr>
              <a:t>femto</a:t>
            </a:r>
            <a:r>
              <a:rPr lang="en-US" sz="1200" dirty="0">
                <a:latin typeface="Times New Roman"/>
                <a:ea typeface="Times New Roman"/>
              </a:rPr>
              <a:t>/</a:t>
            </a:r>
            <a:r>
              <a:rPr lang="en-US" sz="1200" i="1" dirty="0" err="1">
                <a:latin typeface="Times New Roman"/>
                <a:ea typeface="Times New Roman"/>
              </a:rPr>
              <a:t>femtoAna.C</a:t>
            </a:r>
            <a:r>
              <a:rPr lang="en-US" sz="1200" dirty="0">
                <a:latin typeface="Times New Roman"/>
                <a:ea typeface="Times New Roman"/>
              </a:rPr>
              <a:t>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&lt;file </a:t>
            </a:r>
            <a:r>
              <a:rPr lang="en-US" sz="1200" dirty="0" err="1">
                <a:latin typeface="Times New Roman"/>
                <a:ea typeface="Times New Roman"/>
              </a:rPr>
              <a:t>job_input</a:t>
            </a:r>
            <a:r>
              <a:rPr lang="en-US" sz="1200" dirty="0">
                <a:latin typeface="Times New Roman"/>
                <a:ea typeface="Times New Roman"/>
              </a:rPr>
              <a:t>="</a:t>
            </a:r>
            <a:r>
              <a:rPr lang="en-US" sz="1200" dirty="0" err="1">
                <a:latin typeface="Times New Roman"/>
                <a:ea typeface="Times New Roman"/>
              </a:rPr>
              <a:t>mpd_reconstruction</a:t>
            </a:r>
            <a:r>
              <a:rPr lang="en-US" sz="1200" dirty="0">
                <a:latin typeface="Times New Roman"/>
                <a:ea typeface="Times New Roman"/>
              </a:rPr>
              <a:t>" output="/</a:t>
            </a:r>
            <a:r>
              <a:rPr lang="en-US" sz="1200" dirty="0" err="1">
                <a:latin typeface="Times New Roman"/>
                <a:ea typeface="Times New Roman"/>
              </a:rPr>
              <a:t>nfs</a:t>
            </a:r>
            <a:r>
              <a:rPr lang="en-US" sz="1200" dirty="0">
                <a:latin typeface="Times New Roman"/>
                <a:ea typeface="Times New Roman"/>
              </a:rPr>
              <a:t>/main2.jinr.ru/projects/nica/temp/</a:t>
            </a:r>
            <a:r>
              <a:rPr lang="en-US" sz="1200" dirty="0" err="1">
                <a:latin typeface="Times New Roman"/>
                <a:ea typeface="Times New Roman"/>
              </a:rPr>
              <a:t>femtoana</a:t>
            </a:r>
            <a:r>
              <a:rPr lang="en-US" sz="1200" dirty="0">
                <a:latin typeface="Times New Roman"/>
                <a:ea typeface="Times New Roman"/>
              </a:rPr>
              <a:t>_${</a:t>
            </a:r>
            <a:r>
              <a:rPr lang="en-US" sz="1200" dirty="0" err="1">
                <a:latin typeface="Times New Roman"/>
                <a:ea typeface="Times New Roman"/>
              </a:rPr>
              <a:t>file_name</a:t>
            </a:r>
            <a:r>
              <a:rPr lang="en-US" sz="1200" dirty="0">
                <a:latin typeface="Times New Roman"/>
                <a:ea typeface="Times New Roman"/>
              </a:rPr>
              <a:t>:~7}.root" </a:t>
            </a:r>
            <a:r>
              <a:rPr lang="en-US" sz="1200" dirty="0" err="1">
                <a:latin typeface="Times New Roman"/>
                <a:ea typeface="Times New Roman"/>
              </a:rPr>
              <a:t>start_event</a:t>
            </a:r>
            <a:r>
              <a:rPr lang="en-US" sz="1200" dirty="0">
                <a:latin typeface="Times New Roman"/>
                <a:ea typeface="Times New Roman"/>
              </a:rPr>
              <a:t>="0" </a:t>
            </a:r>
            <a:r>
              <a:rPr lang="en-US" sz="1200" dirty="0" err="1">
                <a:latin typeface="Times New Roman"/>
                <a:ea typeface="Times New Roman"/>
              </a:rPr>
              <a:t>count_event</a:t>
            </a:r>
            <a:r>
              <a:rPr lang="en-US" sz="1200">
                <a:latin typeface="Times New Roman"/>
                <a:ea typeface="Times New Roman"/>
              </a:rPr>
              <a:t>="1000"/&gt;</a:t>
            </a:r>
            <a:endParaRPr lang="en-US" sz="1200" dirty="0">
              <a:latin typeface="Times New Roman"/>
              <a:ea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 &lt;run mode="global" count="0" config="~/</a:t>
            </a:r>
            <a:r>
              <a:rPr lang="en-US" sz="1200" dirty="0" err="1">
                <a:latin typeface="Times New Roman"/>
                <a:ea typeface="Times New Roman"/>
              </a:rPr>
              <a:t>mpdroot</a:t>
            </a:r>
            <a:r>
              <a:rPr lang="en-US" sz="1200" dirty="0">
                <a:latin typeface="Times New Roman"/>
                <a:ea typeface="Times New Roman"/>
              </a:rPr>
              <a:t>/build/config.sh" queue="</a:t>
            </a:r>
            <a:r>
              <a:rPr lang="en-US" sz="1200" dirty="0" err="1">
                <a:latin typeface="Times New Roman"/>
                <a:ea typeface="Times New Roman"/>
              </a:rPr>
              <a:t>cpu</a:t>
            </a:r>
            <a:r>
              <a:rPr lang="en-US" sz="1200" dirty="0">
                <a:latin typeface="Times New Roman"/>
                <a:ea typeface="Times New Roman"/>
              </a:rPr>
              <a:t>" priority="1"/&gt;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 &lt;/job&gt;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/>
                <a:ea typeface="Times New Roman"/>
              </a:rPr>
              <a:t>&lt;/jobs&gt;</a:t>
            </a:r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gray">
          <a:xfrm>
            <a:off x="5987266" y="6199627"/>
            <a:ext cx="31932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b="1" dirty="0">
                <a:solidFill>
                  <a:srgbClr val="000000"/>
                </a:solidFill>
              </a:rPr>
              <a:t>MPD-Scheduler XML description</a:t>
            </a:r>
            <a:endParaRPr lang="ru-RU" sz="1500" b="1" dirty="0">
              <a:solidFill>
                <a:srgbClr val="000000"/>
              </a:solidFill>
            </a:endParaRPr>
          </a:p>
        </p:txBody>
      </p:sp>
      <p:sp>
        <p:nvSpPr>
          <p:cNvPr id="35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08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MDC on HybriLIT cluster (run)</a:t>
            </a:r>
          </a:p>
        </p:txBody>
      </p:sp>
      <p:sp>
        <p:nvSpPr>
          <p:cNvPr id="82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2DE487-D886-4BAA-84FB-EF87EA5A8681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21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38" name="Freeform 3"/>
          <p:cNvSpPr>
            <a:spLocks noEditPoints="1"/>
          </p:cNvSpPr>
          <p:nvPr/>
        </p:nvSpPr>
        <p:spPr bwMode="gray">
          <a:xfrm>
            <a:off x="230219" y="2132856"/>
            <a:ext cx="4169420" cy="3888432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/>
        </p:spPr>
        <p:txBody>
          <a:bodyPr/>
          <a:lstStyle/>
          <a:p>
            <a:endParaRPr lang="ru-RU" dirty="0"/>
          </a:p>
        </p:txBody>
      </p:sp>
      <p:sp>
        <p:nvSpPr>
          <p:cNvPr id="98" name="Text Box 59"/>
          <p:cNvSpPr txBox="1">
            <a:spLocks noChangeArrowheads="1"/>
          </p:cNvSpPr>
          <p:nvPr/>
        </p:nvSpPr>
        <p:spPr bwMode="gray">
          <a:xfrm>
            <a:off x="1619672" y="1588730"/>
            <a:ext cx="23214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0000"/>
                </a:solidFill>
              </a:rPr>
              <a:t>Event Generators</a:t>
            </a:r>
          </a:p>
        </p:txBody>
      </p:sp>
      <p:grpSp>
        <p:nvGrpSpPr>
          <p:cNvPr id="100" name="Группа 99"/>
          <p:cNvGrpSpPr/>
          <p:nvPr/>
        </p:nvGrpSpPr>
        <p:grpSpPr>
          <a:xfrm>
            <a:off x="594129" y="1766210"/>
            <a:ext cx="965472" cy="1056454"/>
            <a:chOff x="7286871" y="1634628"/>
            <a:chExt cx="739506" cy="891160"/>
          </a:xfrm>
        </p:grpSpPr>
        <p:sp>
          <p:nvSpPr>
            <p:cNvPr id="103" name="Oval 48"/>
            <p:cNvSpPr>
              <a:spLocks noChangeArrowheads="1"/>
            </p:cNvSpPr>
            <p:nvPr/>
          </p:nvSpPr>
          <p:spPr bwMode="gray">
            <a:xfrm>
              <a:off x="7286871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gray">
            <a:xfrm>
              <a:off x="7336093" y="1884928"/>
              <a:ext cx="690284" cy="25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400" dirty="0" err="1"/>
                <a:t>runMC.C</a:t>
              </a:r>
              <a:endParaRPr lang="en-US" altLang="ru-RU" sz="1400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79512" y="2908246"/>
            <a:ext cx="1134439" cy="1358810"/>
            <a:chOff x="5258100" y="2748353"/>
            <a:chExt cx="917084" cy="1251099"/>
          </a:xfrm>
        </p:grpSpPr>
        <p:sp>
          <p:nvSpPr>
            <p:cNvPr id="111" name="Oval 41"/>
            <p:cNvSpPr>
              <a:spLocks noChangeArrowheads="1"/>
            </p:cNvSpPr>
            <p:nvPr/>
          </p:nvSpPr>
          <p:spPr bwMode="gray">
            <a:xfrm rot="20827004">
              <a:off x="5308214" y="3522843"/>
              <a:ext cx="757756" cy="476609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112" name="Group 42"/>
            <p:cNvGrpSpPr>
              <a:grpSpLocks/>
            </p:cNvGrpSpPr>
            <p:nvPr/>
          </p:nvGrpSpPr>
          <p:grpSpPr bwMode="auto">
            <a:xfrm>
              <a:off x="5258100" y="2748353"/>
              <a:ext cx="917084" cy="1126983"/>
              <a:chOff x="732" y="2112"/>
              <a:chExt cx="842" cy="860"/>
            </a:xfrm>
          </p:grpSpPr>
          <p:sp>
            <p:nvSpPr>
              <p:cNvPr id="113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4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5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6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117" name="Text Box 47"/>
              <p:cNvSpPr txBox="1">
                <a:spLocks noChangeArrowheads="1"/>
              </p:cNvSpPr>
              <p:nvPr/>
            </p:nvSpPr>
            <p:spPr bwMode="gray">
              <a:xfrm>
                <a:off x="852" y="2414"/>
                <a:ext cx="586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ru-RU" sz="1600" dirty="0" err="1">
                    <a:solidFill>
                      <a:srgbClr val="000000"/>
                    </a:solidFill>
                  </a:rPr>
                  <a:t>reco.C</a:t>
                </a:r>
                <a:endParaRPr lang="en-US" alt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8" name="Группа 117"/>
          <p:cNvGrpSpPr/>
          <p:nvPr/>
        </p:nvGrpSpPr>
        <p:grpSpPr>
          <a:xfrm>
            <a:off x="1674252" y="4077071"/>
            <a:ext cx="1463427" cy="1569976"/>
            <a:chOff x="6734579" y="3212551"/>
            <a:chExt cx="1139819" cy="1474509"/>
          </a:xfrm>
        </p:grpSpPr>
        <p:sp>
          <p:nvSpPr>
            <p:cNvPr id="119" name="Oval 35"/>
            <p:cNvSpPr>
              <a:spLocks noChangeArrowheads="1"/>
            </p:cNvSpPr>
            <p:nvPr/>
          </p:nvSpPr>
          <p:spPr bwMode="gray">
            <a:xfrm rot="20876594">
              <a:off x="6780214" y="4165769"/>
              <a:ext cx="961523" cy="52129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0" name="Oval 36"/>
            <p:cNvSpPr>
              <a:spLocks noChangeArrowheads="1"/>
            </p:cNvSpPr>
            <p:nvPr/>
          </p:nvSpPr>
          <p:spPr bwMode="gray">
            <a:xfrm>
              <a:off x="6734579" y="3212551"/>
              <a:ext cx="1139819" cy="133425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1" name="Oval 37"/>
            <p:cNvSpPr>
              <a:spLocks noChangeArrowheads="1"/>
            </p:cNvSpPr>
            <p:nvPr/>
          </p:nvSpPr>
          <p:spPr bwMode="gray">
            <a:xfrm>
              <a:off x="6748376" y="3219998"/>
              <a:ext cx="1113286" cy="13007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2" name="Oval 38"/>
            <p:cNvSpPr>
              <a:spLocks noChangeArrowheads="1"/>
            </p:cNvSpPr>
            <p:nvPr/>
          </p:nvSpPr>
          <p:spPr bwMode="gray">
            <a:xfrm>
              <a:off x="6760050" y="3232409"/>
              <a:ext cx="1059161" cy="121634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3" name="Oval 39"/>
            <p:cNvSpPr>
              <a:spLocks noChangeArrowheads="1"/>
            </p:cNvSpPr>
            <p:nvPr/>
          </p:nvSpPr>
          <p:spPr bwMode="gray">
            <a:xfrm>
              <a:off x="6821604" y="3267162"/>
              <a:ext cx="942420" cy="9867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124" name="Text Box 40"/>
            <p:cNvSpPr txBox="1">
              <a:spLocks noChangeArrowheads="1"/>
            </p:cNvSpPr>
            <p:nvPr/>
          </p:nvSpPr>
          <p:spPr bwMode="gray">
            <a:xfrm>
              <a:off x="6758662" y="3667145"/>
              <a:ext cx="1092714" cy="346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1800" dirty="0" err="1">
                  <a:solidFill>
                    <a:srgbClr val="000000"/>
                  </a:solidFill>
                </a:rPr>
                <a:t>femtoAna.C</a:t>
              </a:r>
              <a:endParaRPr lang="en-US" alt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gray">
          <a:xfrm>
            <a:off x="5076056" y="4437112"/>
            <a:ext cx="263084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400" b="1" dirty="0">
                <a:solidFill>
                  <a:srgbClr val="008000"/>
                </a:solidFill>
              </a:rPr>
              <a:t>Successful!</a:t>
            </a:r>
            <a:endParaRPr lang="en-US" sz="3400" dirty="0">
              <a:solidFill>
                <a:srgbClr val="008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4048" y="5807005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data quality system is not ready now, so result data was exercised manually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9536"/>
            <a:ext cx="3658896" cy="307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0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-57718" y="404665"/>
            <a:ext cx="9252520" cy="612292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MDC on HybriLIT cluster (time)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4B4412-C296-4A9E-B508-F47A7E5061BC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22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14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9FE622-3DE2-4A25-8D06-98A9FF30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" y="1024689"/>
            <a:ext cx="4584589" cy="36213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091C69-853D-4BEC-904D-642643A2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966" y="2683293"/>
            <a:ext cx="4785775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2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404664"/>
            <a:ext cx="9143999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«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»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section on mpd.jinr.ru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8B89E6F-FEEF-4AEB-8A9C-E40964F93242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23</a:t>
            </a:fld>
            <a:endParaRPr lang="en-US" sz="1200" dirty="0">
              <a:solidFill>
                <a:srgbClr val="71717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083" y="1052736"/>
            <a:ext cx="7060491" cy="523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73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-16476" y="989434"/>
            <a:ext cx="9124980" cy="5481486"/>
          </a:xfrm>
        </p:spPr>
        <p:txBody>
          <a:bodyPr/>
          <a:lstStyle/>
          <a:p>
            <a:pPr algn="just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300" dirty="0"/>
              <a:t>The </a:t>
            </a:r>
            <a:r>
              <a:rPr lang="en-US" sz="2300" dirty="0">
                <a:solidFill>
                  <a:srgbClr val="008000"/>
                </a:solidFill>
              </a:rPr>
              <a:t>MpdRoot environment</a:t>
            </a:r>
            <a:r>
              <a:rPr lang="en-US" sz="2300" dirty="0"/>
              <a:t> was deployed on the HybriLIT cluster for MPD data processing:</a:t>
            </a:r>
            <a:r>
              <a:rPr lang="ru-RU" sz="2300" dirty="0"/>
              <a:t> </a:t>
            </a:r>
            <a:r>
              <a:rPr lang="en-US" sz="2300" dirty="0"/>
              <a:t>Fairsoft, ROOT/PROOF, MpdRoot, MPD-Scheduler..</a:t>
            </a:r>
            <a:r>
              <a:rPr lang="ru-RU" sz="2300" dirty="0"/>
              <a:t>.</a:t>
            </a:r>
          </a:p>
          <a:p>
            <a:pPr algn="just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300" dirty="0"/>
              <a:t>Two methods were implemented to process event data of the MPD experiment in parallel: using </a:t>
            </a:r>
            <a:r>
              <a:rPr lang="en-US" sz="2300" dirty="0">
                <a:solidFill>
                  <a:srgbClr val="008000"/>
                </a:solidFill>
              </a:rPr>
              <a:t>PROOF </a:t>
            </a:r>
            <a:r>
              <a:rPr lang="en-US" sz="2300" dirty="0"/>
              <a:t>system and </a:t>
            </a:r>
            <a:r>
              <a:rPr lang="en-US" sz="2300" dirty="0">
                <a:solidFill>
                  <a:srgbClr val="008000"/>
                </a:solidFill>
              </a:rPr>
              <a:t>MPD-Scheduler</a:t>
            </a:r>
            <a:r>
              <a:rPr lang="en-US" sz="2300" dirty="0"/>
              <a:t>.</a:t>
            </a:r>
          </a:p>
          <a:p>
            <a:pPr algn="just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300" dirty="0"/>
              <a:t>Batch System based on SLURM is used on the </a:t>
            </a:r>
            <a:r>
              <a:rPr lang="en-US" sz="2300" dirty="0">
                <a:solidFill>
                  <a:srgbClr val="008000"/>
                </a:solidFill>
              </a:rPr>
              <a:t>HybriLIT</a:t>
            </a:r>
            <a:r>
              <a:rPr lang="en-US" sz="2300" dirty="0"/>
              <a:t> cluster to accelerate processing of user tasks. The MPD-Scheduler tool was developed to automate running MpdRoot macros concurrently.</a:t>
            </a:r>
          </a:p>
          <a:p>
            <a:pPr algn="just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sz="2300" dirty="0">
                <a:solidFill>
                  <a:srgbClr val="008000"/>
                </a:solidFill>
              </a:rPr>
              <a:t>Mock Data Challenge</a:t>
            </a:r>
            <a:r>
              <a:rPr lang="en-US" sz="2300" dirty="0"/>
              <a:t> used the simulation-analysis chain to test the software and computing infrastructure. All of the steps were successfully completed.</a:t>
            </a:r>
          </a:p>
          <a:p>
            <a:pPr algn="just">
              <a:spcBef>
                <a:spcPts val="400"/>
              </a:spcBef>
            </a:pPr>
            <a:r>
              <a:rPr lang="en-US" sz="2300" dirty="0"/>
              <a:t>The site </a:t>
            </a:r>
            <a:r>
              <a:rPr lang="en-US" sz="2300" dirty="0">
                <a:solidFill>
                  <a:srgbClr val="008000"/>
                </a:solidFill>
              </a:rPr>
              <a:t>mpd.jinr.ru</a:t>
            </a:r>
            <a:r>
              <a:rPr lang="en-US" sz="2300" dirty="0"/>
              <a:t> presents the detailed information in the ‘Computing’ section.</a:t>
            </a:r>
          </a:p>
        </p:txBody>
      </p:sp>
      <p:sp>
        <p:nvSpPr>
          <p:cNvPr id="1843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3882988-21D9-4DC1-B72D-D962F3B82DE0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24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6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56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gray">
          <a:xfrm>
            <a:off x="1619672" y="3281406"/>
            <a:ext cx="5904656" cy="5076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Thank you for attention!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1" y="44624"/>
            <a:ext cx="1046499" cy="695960"/>
          </a:xfrm>
          <a:prstGeom prst="rect">
            <a:avLst/>
          </a:prstGeom>
          <a:solidFill>
            <a:srgbClr val="E9F5F5"/>
          </a:solidFill>
        </p:spPr>
      </p:pic>
      <p:sp>
        <p:nvSpPr>
          <p:cNvPr id="5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gray">
          <a:xfrm>
            <a:off x="683568" y="4332961"/>
            <a:ext cx="7841778" cy="46419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and thanks to HybriLIT team for their support!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latin typeface="Verdana"/>
              <a:ea typeface="Verdana"/>
              <a:cs typeface="Verdana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2998"/>
            <a:ext cx="1289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white">
          <a:xfrm>
            <a:off x="1259633" y="120350"/>
            <a:ext cx="6480719" cy="5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The International Conference "Mathematical Modeling and Computational Physics“ (</a:t>
            </a:r>
            <a:r>
              <a:rPr lang="en-US" b="1" dirty="0"/>
              <a:t>MMCP’2017</a:t>
            </a:r>
            <a:r>
              <a:rPr lang="en-US" dirty="0"/>
              <a:t>)</a:t>
            </a:r>
            <a:endParaRPr lang="en-US" kern="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480720" y="5589240"/>
            <a:ext cx="2699792" cy="88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43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/>
            <a:r>
              <a:rPr lang="en-US" altLang="ru-RU" sz="1400" dirty="0">
                <a:solidFill>
                  <a:schemeClr val="tx1"/>
                </a:solidFill>
              </a:rPr>
              <a:t>MPD site: 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</a:rPr>
              <a:t>mpd.jinr.ru</a:t>
            </a:r>
          </a:p>
          <a:p>
            <a:pPr algn="r">
              <a:spcBef>
                <a:spcPts val="600"/>
              </a:spcBef>
            </a:pPr>
            <a:r>
              <a:rPr lang="en-US" altLang="ru-RU" sz="1400" dirty="0">
                <a:solidFill>
                  <a:schemeClr val="tx1"/>
                </a:solidFill>
              </a:rPr>
              <a:t>forum: 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</a:rPr>
              <a:t>http://mpd.jinr.ru/forum/</a:t>
            </a:r>
          </a:p>
          <a:p>
            <a:pPr algn="r">
              <a:spcBef>
                <a:spcPts val="900"/>
              </a:spcBef>
            </a:pPr>
            <a:r>
              <a:rPr lang="en-US" altLang="ru-RU" sz="1400" dirty="0">
                <a:solidFill>
                  <a:schemeClr val="tx1"/>
                </a:solidFill>
              </a:rPr>
              <a:t>email: </a:t>
            </a:r>
            <a:r>
              <a:rPr lang="en-US" altLang="ru-RU" sz="1400" i="1" dirty="0">
                <a:solidFill>
                  <a:schemeClr val="tx2">
                    <a:lumMod val="50000"/>
                  </a:schemeClr>
                </a:solidFill>
              </a:rPr>
              <a:t>gertsen@jinr.ru</a:t>
            </a:r>
          </a:p>
        </p:txBody>
      </p:sp>
    </p:spTree>
    <p:extLst>
      <p:ext uri="{BB962C8B-B14F-4D97-AF65-F5344CB8AC3E}">
        <p14:creationId xmlns:p14="http://schemas.microsoft.com/office/powerpoint/2010/main" val="3791047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2DE487-D886-4BAA-84FB-EF87EA5A8681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26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12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gray">
          <a:xfrm>
            <a:off x="1763688" y="3140968"/>
            <a:ext cx="5760640" cy="5076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Additional slides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753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" y="3356992"/>
            <a:ext cx="4876800" cy="31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14204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multicore machine</a:t>
            </a:r>
          </a:p>
        </p:txBody>
      </p:sp>
      <p:sp>
        <p:nvSpPr>
          <p:cNvPr id="82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2DE487-D886-4BAA-84FB-EF87EA5A8681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27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44" name="TextBox 70"/>
          <p:cNvSpPr txBox="1"/>
          <p:nvPr/>
        </p:nvSpPr>
        <p:spPr>
          <a:xfrm>
            <a:off x="107504" y="1052736"/>
            <a:ext cx="3960440" cy="646878"/>
          </a:xfrm>
          <a:prstGeom prst="rect">
            <a:avLst/>
          </a:prstGeom>
          <a:noFill/>
        </p:spPr>
        <p:txBody>
          <a:bodyPr wrap="square" lIns="61502" tIns="30751" rIns="61502" bIns="30751" rtlCol="0">
            <a:spAutoFit/>
          </a:bodyPr>
          <a:lstStyle>
            <a:defPPr>
              <a:defRPr lang="en-US"/>
            </a:defPPr>
            <a:lvl1pPr marL="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601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031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048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064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08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09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2112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8129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Multithreading parallelization of time-consuming tasks in MpdRoot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80" y="1018868"/>
            <a:ext cx="4687887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0"/>
          <p:cNvSpPr txBox="1"/>
          <p:nvPr/>
        </p:nvSpPr>
        <p:spPr>
          <a:xfrm>
            <a:off x="1331640" y="2930494"/>
            <a:ext cx="1804475" cy="354490"/>
          </a:xfrm>
          <a:prstGeom prst="rect">
            <a:avLst/>
          </a:prstGeom>
          <a:noFill/>
        </p:spPr>
        <p:txBody>
          <a:bodyPr wrap="square" lIns="61502" tIns="30751" rIns="61502" bIns="30751" rtlCol="0">
            <a:spAutoFit/>
          </a:bodyPr>
          <a:lstStyle>
            <a:defPPr>
              <a:defRPr lang="en-US"/>
            </a:defPPr>
            <a:lvl1pPr marL="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601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031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048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064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08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09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2112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8129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TOF matching</a:t>
            </a:r>
          </a:p>
        </p:txBody>
      </p:sp>
      <p:sp>
        <p:nvSpPr>
          <p:cNvPr id="17" name="TextBox 70"/>
          <p:cNvSpPr txBox="1"/>
          <p:nvPr/>
        </p:nvSpPr>
        <p:spPr>
          <a:xfrm>
            <a:off x="6228184" y="4221088"/>
            <a:ext cx="1637928" cy="354490"/>
          </a:xfrm>
          <a:prstGeom prst="rect">
            <a:avLst/>
          </a:prstGeom>
          <a:noFill/>
        </p:spPr>
        <p:txBody>
          <a:bodyPr wrap="square" lIns="61502" tIns="30751" rIns="61502" bIns="30751" rtlCol="0">
            <a:spAutoFit/>
          </a:bodyPr>
          <a:lstStyle>
            <a:defPPr>
              <a:defRPr lang="en-US"/>
            </a:defPPr>
            <a:lvl1pPr marL="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601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031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048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064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08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09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2112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8129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TPC tracking </a:t>
            </a:r>
          </a:p>
        </p:txBody>
      </p:sp>
      <p:sp>
        <p:nvSpPr>
          <p:cNvPr id="18" name="TextBox 70"/>
          <p:cNvSpPr txBox="1"/>
          <p:nvPr/>
        </p:nvSpPr>
        <p:spPr>
          <a:xfrm>
            <a:off x="5796136" y="3356992"/>
            <a:ext cx="2376264" cy="277546"/>
          </a:xfrm>
          <a:prstGeom prst="rect">
            <a:avLst/>
          </a:prstGeom>
          <a:noFill/>
        </p:spPr>
        <p:txBody>
          <a:bodyPr wrap="square" lIns="61502" tIns="30751" rIns="61502" bIns="30751" rtlCol="0">
            <a:spAutoFit/>
          </a:bodyPr>
          <a:lstStyle>
            <a:defPPr>
              <a:defRPr lang="en-US"/>
            </a:defPPr>
            <a:lvl1pPr marL="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601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031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048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064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08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09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2112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8129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Intel Core i7-920 2.67GHz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70"/>
          <p:cNvSpPr txBox="1"/>
          <p:nvPr/>
        </p:nvSpPr>
        <p:spPr>
          <a:xfrm>
            <a:off x="1331640" y="5653192"/>
            <a:ext cx="2376264" cy="277546"/>
          </a:xfrm>
          <a:prstGeom prst="rect">
            <a:avLst/>
          </a:prstGeom>
          <a:noFill/>
        </p:spPr>
        <p:txBody>
          <a:bodyPr wrap="square" lIns="61502" tIns="30751" rIns="61502" bIns="30751" rtlCol="0">
            <a:spAutoFit/>
          </a:bodyPr>
          <a:lstStyle>
            <a:defPPr>
              <a:defRPr lang="en-US"/>
            </a:defPPr>
            <a:lvl1pPr marL="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601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52031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28048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04064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380080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56096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332112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808129" algn="l" defTabSz="2952031" rtl="0" eaLnBrk="1" latinLnBrk="0" hangingPunct="1">
              <a:defRPr sz="5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Intel Core i7-920 2.67GHz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210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 data storage levels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AA216C-CA7E-4BE2-8567-4B9705965414}" type="slidenum">
              <a:rPr lang="en-US" sz="1200" smtClean="0">
                <a:solidFill>
                  <a:srgbClr val="717171"/>
                </a:solidFill>
              </a:rPr>
              <a:t>28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F36FC8CD-2547-4D30-9B4A-835E0C9304FC}"/>
              </a:ext>
            </a:extLst>
          </p:cNvPr>
          <p:cNvSpPr/>
          <p:nvPr/>
        </p:nvSpPr>
        <p:spPr>
          <a:xfrm>
            <a:off x="1320246" y="1484581"/>
            <a:ext cx="2246346" cy="321360"/>
          </a:xfrm>
          <a:custGeom>
            <a:avLst/>
            <a:gdLst/>
            <a:ahLst/>
            <a:cxnLst/>
            <a:rect l="0" t="0" r="r" b="b"/>
            <a:pathLst>
              <a:path w="6881" h="986">
                <a:moveTo>
                  <a:pt x="164" y="0"/>
                </a:moveTo>
                <a:cubicBezTo>
                  <a:pt x="82" y="0"/>
                  <a:pt x="0" y="82"/>
                  <a:pt x="0" y="164"/>
                </a:cubicBezTo>
                <a:lnTo>
                  <a:pt x="0" y="820"/>
                </a:lnTo>
                <a:cubicBezTo>
                  <a:pt x="0" y="902"/>
                  <a:pt x="82" y="985"/>
                  <a:pt x="164" y="985"/>
                </a:cubicBezTo>
                <a:lnTo>
                  <a:pt x="6715" y="985"/>
                </a:lnTo>
                <a:cubicBezTo>
                  <a:pt x="6797" y="985"/>
                  <a:pt x="6880" y="902"/>
                  <a:pt x="6880" y="820"/>
                </a:cubicBezTo>
                <a:lnTo>
                  <a:pt x="6880" y="164"/>
                </a:lnTo>
                <a:cubicBezTo>
                  <a:pt x="6880" y="82"/>
                  <a:pt x="6797" y="0"/>
                  <a:pt x="6715" y="0"/>
                </a:cubicBezTo>
                <a:lnTo>
                  <a:pt x="16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marL="310881" indent="-310881" algn="ctr"/>
            <a:r>
              <a:rPr lang="en-US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 Generator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31D80A65-A120-49FB-B591-72D15A3C9BC0}"/>
              </a:ext>
            </a:extLst>
          </p:cNvPr>
          <p:cNvSpPr/>
          <p:nvPr/>
        </p:nvSpPr>
        <p:spPr>
          <a:xfrm>
            <a:off x="1614469" y="2186414"/>
            <a:ext cx="1663125" cy="321360"/>
          </a:xfrm>
          <a:custGeom>
            <a:avLst/>
            <a:gdLst/>
            <a:ahLst/>
            <a:cxnLst/>
            <a:rect l="0" t="0" r="r" b="b"/>
            <a:pathLst>
              <a:path w="5095" h="986">
                <a:moveTo>
                  <a:pt x="164" y="0"/>
                </a:moveTo>
                <a:cubicBezTo>
                  <a:pt x="82" y="0"/>
                  <a:pt x="0" y="82"/>
                  <a:pt x="0" y="164"/>
                </a:cubicBezTo>
                <a:lnTo>
                  <a:pt x="0" y="820"/>
                </a:lnTo>
                <a:cubicBezTo>
                  <a:pt x="0" y="902"/>
                  <a:pt x="82" y="985"/>
                  <a:pt x="164" y="985"/>
                </a:cubicBezTo>
                <a:lnTo>
                  <a:pt x="4929" y="985"/>
                </a:lnTo>
                <a:cubicBezTo>
                  <a:pt x="5011" y="985"/>
                  <a:pt x="5094" y="902"/>
                  <a:pt x="5094" y="820"/>
                </a:cubicBezTo>
                <a:lnTo>
                  <a:pt x="5094" y="164"/>
                </a:lnTo>
                <a:cubicBezTo>
                  <a:pt x="5094" y="82"/>
                  <a:pt x="5011" y="0"/>
                  <a:pt x="4929" y="0"/>
                </a:cubicBezTo>
                <a:lnTo>
                  <a:pt x="16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marL="310881" indent="-310881" algn="ctr"/>
            <a:r>
              <a:rPr lang="en-US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Transport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3">
            <a:extLst>
              <a:ext uri="{FF2B5EF4-FFF2-40B4-BE49-F238E27FC236}">
                <a16:creationId xmlns:a16="http://schemas.microsoft.com/office/drawing/2014/main" id="{64E04EC9-FB34-4831-857B-8C355521E4DE}"/>
              </a:ext>
            </a:extLst>
          </p:cNvPr>
          <p:cNvSpPr/>
          <p:nvPr/>
        </p:nvSpPr>
        <p:spPr>
          <a:xfrm>
            <a:off x="1671942" y="2882041"/>
            <a:ext cx="1542954" cy="321360"/>
          </a:xfrm>
          <a:custGeom>
            <a:avLst/>
            <a:gdLst/>
            <a:ahLst/>
            <a:cxnLst/>
            <a:rect l="0" t="0" r="r" b="b"/>
            <a:pathLst>
              <a:path w="4727" h="986">
                <a:moveTo>
                  <a:pt x="164" y="0"/>
                </a:moveTo>
                <a:cubicBezTo>
                  <a:pt x="82" y="0"/>
                  <a:pt x="0" y="82"/>
                  <a:pt x="0" y="164"/>
                </a:cubicBezTo>
                <a:lnTo>
                  <a:pt x="0" y="820"/>
                </a:lnTo>
                <a:cubicBezTo>
                  <a:pt x="0" y="902"/>
                  <a:pt x="82" y="985"/>
                  <a:pt x="164" y="985"/>
                </a:cubicBezTo>
                <a:lnTo>
                  <a:pt x="4561" y="985"/>
                </a:lnTo>
                <a:cubicBezTo>
                  <a:pt x="4643" y="985"/>
                  <a:pt x="4726" y="902"/>
                  <a:pt x="4726" y="820"/>
                </a:cubicBezTo>
                <a:lnTo>
                  <a:pt x="4726" y="164"/>
                </a:lnTo>
                <a:cubicBezTo>
                  <a:pt x="4726" y="82"/>
                  <a:pt x="4643" y="0"/>
                  <a:pt x="4561" y="0"/>
                </a:cubicBezTo>
                <a:lnTo>
                  <a:pt x="16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marL="310881" indent="-310881" algn="ctr"/>
            <a:r>
              <a:rPr lang="en-US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Digitizer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57F9D766-8C76-4E6B-B515-99F3FDD5DEAF}"/>
              </a:ext>
            </a:extLst>
          </p:cNvPr>
          <p:cNvSpPr/>
          <p:nvPr/>
        </p:nvSpPr>
        <p:spPr>
          <a:xfrm>
            <a:off x="1606305" y="3708955"/>
            <a:ext cx="1674228" cy="321360"/>
          </a:xfrm>
          <a:custGeom>
            <a:avLst/>
            <a:gdLst/>
            <a:ahLst/>
            <a:cxnLst/>
            <a:rect l="0" t="0" r="r" b="b"/>
            <a:pathLst>
              <a:path w="5129" h="986">
                <a:moveTo>
                  <a:pt x="164" y="0"/>
                </a:moveTo>
                <a:cubicBezTo>
                  <a:pt x="82" y="0"/>
                  <a:pt x="0" y="82"/>
                  <a:pt x="0" y="164"/>
                </a:cubicBezTo>
                <a:lnTo>
                  <a:pt x="0" y="820"/>
                </a:lnTo>
                <a:cubicBezTo>
                  <a:pt x="0" y="902"/>
                  <a:pt x="82" y="985"/>
                  <a:pt x="164" y="985"/>
                </a:cubicBezTo>
                <a:lnTo>
                  <a:pt x="4963" y="985"/>
                </a:lnTo>
                <a:cubicBezTo>
                  <a:pt x="5045" y="985"/>
                  <a:pt x="5128" y="902"/>
                  <a:pt x="5128" y="820"/>
                </a:cubicBezTo>
                <a:lnTo>
                  <a:pt x="5128" y="164"/>
                </a:lnTo>
                <a:cubicBezTo>
                  <a:pt x="5128" y="82"/>
                  <a:pt x="5045" y="0"/>
                  <a:pt x="4963" y="0"/>
                </a:cubicBezTo>
                <a:lnTo>
                  <a:pt x="16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marL="310881" indent="-310881" algn="ctr"/>
            <a:r>
              <a:rPr lang="en-US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Hit Finder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5">
            <a:extLst>
              <a:ext uri="{FF2B5EF4-FFF2-40B4-BE49-F238E27FC236}">
                <a16:creationId xmlns:a16="http://schemas.microsoft.com/office/drawing/2014/main" id="{2BC769F8-3D94-46C0-BAC2-9892EDB42500}"/>
              </a:ext>
            </a:extLst>
          </p:cNvPr>
          <p:cNvSpPr/>
          <p:nvPr/>
        </p:nvSpPr>
        <p:spPr>
          <a:xfrm>
            <a:off x="1144235" y="4470879"/>
            <a:ext cx="2600327" cy="321360"/>
          </a:xfrm>
          <a:custGeom>
            <a:avLst/>
            <a:gdLst/>
            <a:ahLst/>
            <a:cxnLst/>
            <a:rect l="0" t="0" r="r" b="b"/>
            <a:pathLst>
              <a:path w="7964" h="986">
                <a:moveTo>
                  <a:pt x="164" y="0"/>
                </a:moveTo>
                <a:cubicBezTo>
                  <a:pt x="82" y="0"/>
                  <a:pt x="0" y="82"/>
                  <a:pt x="0" y="164"/>
                </a:cubicBezTo>
                <a:lnTo>
                  <a:pt x="0" y="820"/>
                </a:lnTo>
                <a:cubicBezTo>
                  <a:pt x="0" y="902"/>
                  <a:pt x="82" y="985"/>
                  <a:pt x="164" y="985"/>
                </a:cubicBezTo>
                <a:lnTo>
                  <a:pt x="7799" y="985"/>
                </a:lnTo>
                <a:cubicBezTo>
                  <a:pt x="7881" y="985"/>
                  <a:pt x="7963" y="902"/>
                  <a:pt x="7963" y="820"/>
                </a:cubicBezTo>
                <a:lnTo>
                  <a:pt x="7963" y="164"/>
                </a:lnTo>
                <a:cubicBezTo>
                  <a:pt x="7963" y="82"/>
                  <a:pt x="7881" y="0"/>
                  <a:pt x="7799" y="0"/>
                </a:cubicBezTo>
                <a:lnTo>
                  <a:pt x="16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6800" tIns="42452" rIns="46800" bIns="42452" anchor="ctr"/>
          <a:lstStyle/>
          <a:p>
            <a:pPr marL="310881" indent="-310881" algn="ctr"/>
            <a:r>
              <a:rPr lang="en-US" sz="15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 </a:t>
            </a:r>
            <a:r>
              <a:rPr lang="en-US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finding&amp;fitting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6">
            <a:extLst>
              <a:ext uri="{FF2B5EF4-FFF2-40B4-BE49-F238E27FC236}">
                <a16:creationId xmlns:a16="http://schemas.microsoft.com/office/drawing/2014/main" id="{6BF3EA2E-78D6-4CD9-B2C0-12C3C9C79EFC}"/>
              </a:ext>
            </a:extLst>
          </p:cNvPr>
          <p:cNvSpPr/>
          <p:nvPr/>
        </p:nvSpPr>
        <p:spPr>
          <a:xfrm>
            <a:off x="1364984" y="5610336"/>
            <a:ext cx="2312635" cy="321360"/>
          </a:xfrm>
          <a:custGeom>
            <a:avLst/>
            <a:gdLst/>
            <a:ahLst/>
            <a:cxnLst/>
            <a:rect l="0" t="0" r="r" b="b"/>
            <a:pathLst>
              <a:path w="7084" h="986">
                <a:moveTo>
                  <a:pt x="164" y="0"/>
                </a:moveTo>
                <a:cubicBezTo>
                  <a:pt x="82" y="0"/>
                  <a:pt x="0" y="82"/>
                  <a:pt x="0" y="164"/>
                </a:cubicBezTo>
                <a:lnTo>
                  <a:pt x="0" y="820"/>
                </a:lnTo>
                <a:cubicBezTo>
                  <a:pt x="0" y="902"/>
                  <a:pt x="82" y="985"/>
                  <a:pt x="164" y="985"/>
                </a:cubicBezTo>
                <a:lnTo>
                  <a:pt x="6918" y="985"/>
                </a:lnTo>
                <a:cubicBezTo>
                  <a:pt x="7000" y="985"/>
                  <a:pt x="7083" y="902"/>
                  <a:pt x="7083" y="820"/>
                </a:cubicBezTo>
                <a:lnTo>
                  <a:pt x="7083" y="164"/>
                </a:lnTo>
                <a:cubicBezTo>
                  <a:pt x="7083" y="82"/>
                  <a:pt x="7000" y="0"/>
                  <a:pt x="6918" y="0"/>
                </a:cubicBezTo>
                <a:lnTo>
                  <a:pt x="164" y="0"/>
                </a:lnTo>
              </a:path>
            </a:pathLst>
          </a:custGeom>
          <a:solidFill>
            <a:srgbClr val="FF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marL="310881" indent="-310881" algn="ctr"/>
            <a:r>
              <a:rPr lang="en-US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 Analysis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3" name="Line 7">
            <a:extLst>
              <a:ext uri="{FF2B5EF4-FFF2-40B4-BE49-F238E27FC236}">
                <a16:creationId xmlns:a16="http://schemas.microsoft.com/office/drawing/2014/main" id="{7C8C498E-2E13-46DE-A002-95D8DA93C81F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2443256" y="1805941"/>
            <a:ext cx="2939" cy="380799"/>
          </a:xfrm>
          <a:prstGeom prst="straightConnector1">
            <a:avLst/>
          </a:prstGeom>
          <a:ln w="19080">
            <a:solidFill>
              <a:srgbClr val="FF0000"/>
            </a:solidFill>
            <a:miter/>
            <a:tailEnd type="triangle" w="lg" len="lg"/>
          </a:ln>
        </p:spPr>
      </p:cxnSp>
      <p:cxnSp>
        <p:nvCxnSpPr>
          <p:cNvPr id="14" name="Line 8">
            <a:extLst>
              <a:ext uri="{FF2B5EF4-FFF2-40B4-BE49-F238E27FC236}">
                <a16:creationId xmlns:a16="http://schemas.microsoft.com/office/drawing/2014/main" id="{272D23BD-6DB1-4D33-9372-4F16162B4F9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2443256" y="2507773"/>
            <a:ext cx="2939" cy="374594"/>
          </a:xfrm>
          <a:prstGeom prst="straightConnector1">
            <a:avLst/>
          </a:prstGeom>
          <a:ln w="19080">
            <a:solidFill>
              <a:srgbClr val="FF0000"/>
            </a:solidFill>
            <a:miter/>
            <a:tailEnd type="triangle" w="lg" len="lg"/>
          </a:ln>
        </p:spPr>
      </p:cxnSp>
      <p:cxnSp>
        <p:nvCxnSpPr>
          <p:cNvPr id="15" name="Line 9">
            <a:extLst>
              <a:ext uri="{FF2B5EF4-FFF2-40B4-BE49-F238E27FC236}">
                <a16:creationId xmlns:a16="http://schemas.microsoft.com/office/drawing/2014/main" id="{4E8E59A3-7763-4800-A3BD-EC7C0C69221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2443256" y="3203401"/>
            <a:ext cx="327" cy="505881"/>
          </a:xfrm>
          <a:prstGeom prst="straightConnector1">
            <a:avLst/>
          </a:prstGeom>
          <a:ln w="19080">
            <a:solidFill>
              <a:srgbClr val="FF0000"/>
            </a:solidFill>
            <a:miter/>
            <a:tailEnd type="triangle" w="lg" len="lg"/>
          </a:ln>
        </p:spPr>
      </p:cxnSp>
      <p:cxnSp>
        <p:nvCxnSpPr>
          <p:cNvPr id="16" name="Line 10">
            <a:extLst>
              <a:ext uri="{FF2B5EF4-FFF2-40B4-BE49-F238E27FC236}">
                <a16:creationId xmlns:a16="http://schemas.microsoft.com/office/drawing/2014/main" id="{24A4A26D-0185-454F-B304-E1C465F2C42E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2443256" y="4030315"/>
            <a:ext cx="1306" cy="440890"/>
          </a:xfrm>
          <a:prstGeom prst="straightConnector1">
            <a:avLst/>
          </a:prstGeom>
          <a:ln w="19080">
            <a:solidFill>
              <a:srgbClr val="FF0000"/>
            </a:solidFill>
            <a:miter/>
            <a:tailEnd type="triangle" w="lg" len="lg"/>
          </a:ln>
        </p:spPr>
      </p:cxnSp>
      <p:cxnSp>
        <p:nvCxnSpPr>
          <p:cNvPr id="17" name="Line 11">
            <a:extLst>
              <a:ext uri="{FF2B5EF4-FFF2-40B4-BE49-F238E27FC236}">
                <a16:creationId xmlns:a16="http://schemas.microsoft.com/office/drawing/2014/main" id="{47E488E5-68D1-48CF-8806-F893EF2A2E11}"/>
              </a:ext>
            </a:extLst>
          </p:cNvPr>
          <p:cNvCxnSpPr>
            <a:cxnSpLocks/>
          </p:cNvCxnSpPr>
          <p:nvPr/>
        </p:nvCxnSpPr>
        <p:spPr>
          <a:xfrm flipH="1">
            <a:off x="2423336" y="4792238"/>
            <a:ext cx="19920" cy="797002"/>
          </a:xfrm>
          <a:prstGeom prst="straightConnector1">
            <a:avLst/>
          </a:prstGeom>
          <a:ln w="19080">
            <a:solidFill>
              <a:srgbClr val="FF0000"/>
            </a:solidFill>
            <a:miter/>
            <a:tailEnd type="triangle" w="lg" len="lg"/>
          </a:ln>
        </p:spPr>
      </p:cxnSp>
      <p:sp>
        <p:nvSpPr>
          <p:cNvPr id="18" name="CustomShape 12">
            <a:extLst>
              <a:ext uri="{FF2B5EF4-FFF2-40B4-BE49-F238E27FC236}">
                <a16:creationId xmlns:a16="http://schemas.microsoft.com/office/drawing/2014/main" id="{40B16B19-38C9-42D3-A409-52A75BCC0A69}"/>
              </a:ext>
            </a:extLst>
          </p:cNvPr>
          <p:cNvSpPr/>
          <p:nvPr/>
        </p:nvSpPr>
        <p:spPr>
          <a:xfrm rot="5400000">
            <a:off x="85461" y="2236069"/>
            <a:ext cx="1809610" cy="284100"/>
          </a:xfrm>
          <a:custGeom>
            <a:avLst/>
            <a:gdLst/>
            <a:ahLst/>
            <a:cxnLst/>
            <a:rect l="0" t="0" r="r" b="b"/>
            <a:pathLst>
              <a:path w="5543" h="872">
                <a:moveTo>
                  <a:pt x="0" y="435"/>
                </a:moveTo>
                <a:lnTo>
                  <a:pt x="1149" y="0"/>
                </a:lnTo>
                <a:lnTo>
                  <a:pt x="1149" y="299"/>
                </a:lnTo>
                <a:lnTo>
                  <a:pt x="4392" y="299"/>
                </a:lnTo>
                <a:lnTo>
                  <a:pt x="4392" y="0"/>
                </a:lnTo>
                <a:lnTo>
                  <a:pt x="5542" y="435"/>
                </a:lnTo>
                <a:lnTo>
                  <a:pt x="4392" y="871"/>
                </a:lnTo>
                <a:lnTo>
                  <a:pt x="4392" y="571"/>
                </a:lnTo>
                <a:lnTo>
                  <a:pt x="1149" y="571"/>
                </a:lnTo>
                <a:lnTo>
                  <a:pt x="1149" y="871"/>
                </a:lnTo>
                <a:lnTo>
                  <a:pt x="0" y="435"/>
                </a:lnTo>
              </a:path>
            </a:pathLst>
          </a:cu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3">
            <a:extLst>
              <a:ext uri="{FF2B5EF4-FFF2-40B4-BE49-F238E27FC236}">
                <a16:creationId xmlns:a16="http://schemas.microsoft.com/office/drawing/2014/main" id="{1C432135-3611-4D7C-A4DB-4A1329A00094}"/>
              </a:ext>
            </a:extLst>
          </p:cNvPr>
          <p:cNvSpPr/>
          <p:nvPr/>
        </p:nvSpPr>
        <p:spPr>
          <a:xfrm rot="5400000">
            <a:off x="119753" y="4187744"/>
            <a:ext cx="1740047" cy="284100"/>
          </a:xfrm>
          <a:custGeom>
            <a:avLst/>
            <a:gdLst/>
            <a:ahLst/>
            <a:cxnLst/>
            <a:rect l="0" t="0" r="r" b="b"/>
            <a:pathLst>
              <a:path w="5330" h="872">
                <a:moveTo>
                  <a:pt x="0" y="435"/>
                </a:moveTo>
                <a:lnTo>
                  <a:pt x="1105" y="0"/>
                </a:lnTo>
                <a:lnTo>
                  <a:pt x="1105" y="299"/>
                </a:lnTo>
                <a:lnTo>
                  <a:pt x="4223" y="299"/>
                </a:lnTo>
                <a:lnTo>
                  <a:pt x="4223" y="0"/>
                </a:lnTo>
                <a:lnTo>
                  <a:pt x="5329" y="435"/>
                </a:lnTo>
                <a:lnTo>
                  <a:pt x="4223" y="871"/>
                </a:lnTo>
                <a:lnTo>
                  <a:pt x="4223" y="571"/>
                </a:lnTo>
                <a:lnTo>
                  <a:pt x="1105" y="571"/>
                </a:lnTo>
                <a:lnTo>
                  <a:pt x="1105" y="871"/>
                </a:lnTo>
                <a:lnTo>
                  <a:pt x="0" y="435"/>
                </a:lnTo>
              </a:path>
            </a:pathLst>
          </a:cu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4">
            <a:extLst>
              <a:ext uri="{FF2B5EF4-FFF2-40B4-BE49-F238E27FC236}">
                <a16:creationId xmlns:a16="http://schemas.microsoft.com/office/drawing/2014/main" id="{386CA055-24FD-4C3D-A79A-8FCCDB7D2848}"/>
              </a:ext>
            </a:extLst>
          </p:cNvPr>
          <p:cNvSpPr/>
          <p:nvPr/>
        </p:nvSpPr>
        <p:spPr>
          <a:xfrm rot="16200000">
            <a:off x="-349827" y="2481336"/>
            <a:ext cx="1724371" cy="2899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5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5">
            <a:extLst>
              <a:ext uri="{FF2B5EF4-FFF2-40B4-BE49-F238E27FC236}">
                <a16:creationId xmlns:a16="http://schemas.microsoft.com/office/drawing/2014/main" id="{774F78D4-FD11-465F-B072-F084A7D04E13}"/>
              </a:ext>
            </a:extLst>
          </p:cNvPr>
          <p:cNvSpPr/>
          <p:nvPr/>
        </p:nvSpPr>
        <p:spPr>
          <a:xfrm rot="16200000">
            <a:off x="-583333" y="4432684"/>
            <a:ext cx="2132277" cy="2899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500" b="1" spc="-1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Reconstruction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CustomShape 16">
            <a:extLst>
              <a:ext uri="{FF2B5EF4-FFF2-40B4-BE49-F238E27FC236}">
                <a16:creationId xmlns:a16="http://schemas.microsoft.com/office/drawing/2014/main" id="{2B380B1E-08AD-47C5-B321-F3791080C999}"/>
              </a:ext>
            </a:extLst>
          </p:cNvPr>
          <p:cNvSpPr/>
          <p:nvPr/>
        </p:nvSpPr>
        <p:spPr>
          <a:xfrm>
            <a:off x="3923928" y="1286344"/>
            <a:ext cx="2527833" cy="540826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Determine particle properties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target vertex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17">
            <a:extLst>
              <a:ext uri="{FF2B5EF4-FFF2-40B4-BE49-F238E27FC236}">
                <a16:creationId xmlns:a16="http://schemas.microsoft.com/office/drawing/2014/main" id="{40C2D09F-A6BC-4C15-B767-843D50042F59}"/>
              </a:ext>
            </a:extLst>
          </p:cNvPr>
          <p:cNvSpPr/>
          <p:nvPr/>
        </p:nvSpPr>
        <p:spPr>
          <a:xfrm>
            <a:off x="4048856" y="2052841"/>
            <a:ext cx="2356393" cy="540826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algn="ctr"/>
            <a:r>
              <a:rPr lang="en-US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Transport particles through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5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detector material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18">
            <a:extLst>
              <a:ext uri="{FF2B5EF4-FFF2-40B4-BE49-F238E27FC236}">
                <a16:creationId xmlns:a16="http://schemas.microsoft.com/office/drawing/2014/main" id="{663DAF3C-1CE6-4952-8197-93FBF4725237}"/>
              </a:ext>
            </a:extLst>
          </p:cNvPr>
          <p:cNvSpPr/>
          <p:nvPr/>
        </p:nvSpPr>
        <p:spPr>
          <a:xfrm>
            <a:off x="4016580" y="2916659"/>
            <a:ext cx="2537629" cy="290008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Determine detector response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CustomShape 19">
            <a:extLst>
              <a:ext uri="{FF2B5EF4-FFF2-40B4-BE49-F238E27FC236}">
                <a16:creationId xmlns:a16="http://schemas.microsoft.com/office/drawing/2014/main" id="{5024CF1B-E0A8-4CB2-9FA2-F5BCA3922D0D}"/>
              </a:ext>
            </a:extLst>
          </p:cNvPr>
          <p:cNvSpPr/>
          <p:nvPr/>
        </p:nvSpPr>
        <p:spPr>
          <a:xfrm>
            <a:off x="3890204" y="3589098"/>
            <a:ext cx="2725396" cy="540826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Determine physical space point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parameters from detector hits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CustomShape 20">
            <a:extLst>
              <a:ext uri="{FF2B5EF4-FFF2-40B4-BE49-F238E27FC236}">
                <a16:creationId xmlns:a16="http://schemas.microsoft.com/office/drawing/2014/main" id="{151B6558-D452-443A-80F3-6989363CEFEF}"/>
              </a:ext>
            </a:extLst>
          </p:cNvPr>
          <p:cNvSpPr/>
          <p:nvPr/>
        </p:nvSpPr>
        <p:spPr>
          <a:xfrm>
            <a:off x="4049888" y="4369637"/>
            <a:ext cx="2537629" cy="540826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Determine momentum vector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PID for all tracks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8EACAD70-CBFF-4714-B9D8-BB7FD2F29638}"/>
              </a:ext>
            </a:extLst>
          </p:cNvPr>
          <p:cNvSpPr/>
          <p:nvPr/>
        </p:nvSpPr>
        <p:spPr>
          <a:xfrm flipV="1">
            <a:off x="1347950" y="2757039"/>
            <a:ext cx="5888346" cy="5029"/>
          </a:xfrm>
          <a:prstGeom prst="line">
            <a:avLst/>
          </a:prstGeom>
          <a:ln w="19080">
            <a:solidFill>
              <a:srgbClr val="3366FF"/>
            </a:solidFill>
            <a:custDash>
              <a:ds d="7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FCC9AE53-7FB7-466B-8C29-FC84170C623D}"/>
              </a:ext>
            </a:extLst>
          </p:cNvPr>
          <p:cNvSpPr/>
          <p:nvPr/>
        </p:nvSpPr>
        <p:spPr>
          <a:xfrm flipV="1">
            <a:off x="1334672" y="3406400"/>
            <a:ext cx="5901623" cy="19325"/>
          </a:xfrm>
          <a:prstGeom prst="line">
            <a:avLst/>
          </a:prstGeom>
          <a:ln w="19080">
            <a:solidFill>
              <a:srgbClr val="3366FF"/>
            </a:solidFill>
            <a:custDash>
              <a:ds d="7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420D3EDA-FCAD-4CA5-BA4F-303762F1D744}"/>
              </a:ext>
            </a:extLst>
          </p:cNvPr>
          <p:cNvSpPr/>
          <p:nvPr/>
        </p:nvSpPr>
        <p:spPr>
          <a:xfrm flipV="1">
            <a:off x="1618714" y="5113599"/>
            <a:ext cx="5617580" cy="9798"/>
          </a:xfrm>
          <a:prstGeom prst="line">
            <a:avLst/>
          </a:prstGeom>
          <a:ln w="19080">
            <a:solidFill>
              <a:srgbClr val="3366FF"/>
            </a:solidFill>
            <a:custDash>
              <a:ds d="7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24">
            <a:extLst>
              <a:ext uri="{FF2B5EF4-FFF2-40B4-BE49-F238E27FC236}">
                <a16:creationId xmlns:a16="http://schemas.microsoft.com/office/drawing/2014/main" id="{2BA1D1C3-6CB9-436A-B314-E07C8874B10F}"/>
              </a:ext>
            </a:extLst>
          </p:cNvPr>
          <p:cNvSpPr/>
          <p:nvPr/>
        </p:nvSpPr>
        <p:spPr>
          <a:xfrm>
            <a:off x="7876176" y="3554157"/>
            <a:ext cx="1084310" cy="715011"/>
          </a:xfrm>
          <a:custGeom>
            <a:avLst/>
            <a:gdLst/>
            <a:ahLst/>
            <a:cxnLst/>
            <a:rect l="0" t="0" r="r" b="b"/>
            <a:pathLst>
              <a:path w="4561" h="1838">
                <a:moveTo>
                  <a:pt x="306" y="0"/>
                </a:moveTo>
                <a:cubicBezTo>
                  <a:pt x="153" y="0"/>
                  <a:pt x="0" y="153"/>
                  <a:pt x="0" y="306"/>
                </a:cubicBezTo>
                <a:lnTo>
                  <a:pt x="0" y="1530"/>
                </a:lnTo>
                <a:cubicBezTo>
                  <a:pt x="0" y="1683"/>
                  <a:pt x="153" y="1837"/>
                  <a:pt x="306" y="1837"/>
                </a:cubicBezTo>
                <a:lnTo>
                  <a:pt x="4253" y="1837"/>
                </a:lnTo>
                <a:cubicBezTo>
                  <a:pt x="4406" y="1837"/>
                  <a:pt x="4560" y="1683"/>
                  <a:pt x="4560" y="1530"/>
                </a:cubicBezTo>
                <a:lnTo>
                  <a:pt x="4560" y="306"/>
                </a:lnTo>
                <a:cubicBezTo>
                  <a:pt x="4560" y="153"/>
                  <a:pt x="4406" y="0"/>
                  <a:pt x="4253" y="0"/>
                </a:cubicBezTo>
                <a:lnTo>
                  <a:pt x="306" y="0"/>
                </a:lnTo>
              </a:path>
            </a:pathLst>
          </a:cu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 anchor="ctr"/>
          <a:lstStyle/>
          <a:p>
            <a:pPr marL="310881" indent="-310881"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10881" indent="-310881"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Levels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CustomShape 26">
            <a:extLst>
              <a:ext uri="{FF2B5EF4-FFF2-40B4-BE49-F238E27FC236}">
                <a16:creationId xmlns:a16="http://schemas.microsoft.com/office/drawing/2014/main" id="{85E106D8-7D05-4E2C-B166-A5B6D785AFCA}"/>
              </a:ext>
            </a:extLst>
          </p:cNvPr>
          <p:cNvSpPr/>
          <p:nvPr/>
        </p:nvSpPr>
        <p:spPr>
          <a:xfrm>
            <a:off x="6941839" y="2488617"/>
            <a:ext cx="437081" cy="2664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400" b="1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27">
            <a:extLst>
              <a:ext uri="{FF2B5EF4-FFF2-40B4-BE49-F238E27FC236}">
                <a16:creationId xmlns:a16="http://schemas.microsoft.com/office/drawing/2014/main" id="{1CC40264-6F27-404F-B363-C2B980E135AC}"/>
              </a:ext>
            </a:extLst>
          </p:cNvPr>
          <p:cNvSpPr/>
          <p:nvPr/>
        </p:nvSpPr>
        <p:spPr>
          <a:xfrm>
            <a:off x="6941839" y="5148869"/>
            <a:ext cx="437081" cy="2664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400" b="1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DST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12">
            <a:extLst>
              <a:ext uri="{FF2B5EF4-FFF2-40B4-BE49-F238E27FC236}">
                <a16:creationId xmlns:a16="http://schemas.microsoft.com/office/drawing/2014/main" id="{7CB0CBF2-DEFE-4B91-9A83-40678A5DAD16}"/>
              </a:ext>
            </a:extLst>
          </p:cNvPr>
          <p:cNvSpPr/>
          <p:nvPr/>
        </p:nvSpPr>
        <p:spPr>
          <a:xfrm rot="5400000">
            <a:off x="550373" y="5645494"/>
            <a:ext cx="861826" cy="284100"/>
          </a:xfrm>
          <a:custGeom>
            <a:avLst/>
            <a:gdLst/>
            <a:ahLst/>
            <a:cxnLst/>
            <a:rect l="0" t="0" r="r" b="b"/>
            <a:pathLst>
              <a:path w="5543" h="872">
                <a:moveTo>
                  <a:pt x="0" y="435"/>
                </a:moveTo>
                <a:lnTo>
                  <a:pt x="1149" y="0"/>
                </a:lnTo>
                <a:lnTo>
                  <a:pt x="1149" y="299"/>
                </a:lnTo>
                <a:lnTo>
                  <a:pt x="4392" y="299"/>
                </a:lnTo>
                <a:lnTo>
                  <a:pt x="4392" y="0"/>
                </a:lnTo>
                <a:lnTo>
                  <a:pt x="5542" y="435"/>
                </a:lnTo>
                <a:lnTo>
                  <a:pt x="4392" y="871"/>
                </a:lnTo>
                <a:lnTo>
                  <a:pt x="4392" y="571"/>
                </a:lnTo>
                <a:lnTo>
                  <a:pt x="1149" y="571"/>
                </a:lnTo>
                <a:lnTo>
                  <a:pt x="1149" y="871"/>
                </a:lnTo>
                <a:lnTo>
                  <a:pt x="0" y="435"/>
                </a:lnTo>
              </a:path>
            </a:pathLst>
          </a:cu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14">
            <a:extLst>
              <a:ext uri="{FF2B5EF4-FFF2-40B4-BE49-F238E27FC236}">
                <a16:creationId xmlns:a16="http://schemas.microsoft.com/office/drawing/2014/main" id="{9619E3AE-B7B8-4BFC-BF73-DD2635C93B84}"/>
              </a:ext>
            </a:extLst>
          </p:cNvPr>
          <p:cNvSpPr/>
          <p:nvPr/>
        </p:nvSpPr>
        <p:spPr>
          <a:xfrm rot="16200000">
            <a:off x="51247" y="5615041"/>
            <a:ext cx="864096" cy="2899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500" b="1" spc="-1" dirty="0">
                <a:solidFill>
                  <a:srgbClr val="00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Analysis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26">
            <a:extLst>
              <a:ext uri="{FF2B5EF4-FFF2-40B4-BE49-F238E27FC236}">
                <a16:creationId xmlns:a16="http://schemas.microsoft.com/office/drawing/2014/main" id="{CB3A1E7E-1955-436C-A00F-7FE408070E64}"/>
              </a:ext>
            </a:extLst>
          </p:cNvPr>
          <p:cNvSpPr/>
          <p:nvPr/>
        </p:nvSpPr>
        <p:spPr>
          <a:xfrm>
            <a:off x="6543428" y="2928416"/>
            <a:ext cx="502346" cy="2664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200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digits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6">
            <a:extLst>
              <a:ext uri="{FF2B5EF4-FFF2-40B4-BE49-F238E27FC236}">
                <a16:creationId xmlns:a16="http://schemas.microsoft.com/office/drawing/2014/main" id="{74509FBD-14D1-46B4-B050-6A4AF9D8D4DD}"/>
              </a:ext>
            </a:extLst>
          </p:cNvPr>
          <p:cNvSpPr/>
          <p:nvPr/>
        </p:nvSpPr>
        <p:spPr>
          <a:xfrm>
            <a:off x="6405249" y="2093128"/>
            <a:ext cx="803664" cy="4482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/>
            <a:r>
              <a:rPr lang="en-US" sz="1200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MC tracks</a:t>
            </a:r>
          </a:p>
          <a:p>
            <a:pPr marL="310881" indent="-310881"/>
            <a:r>
              <a:rPr lang="en-US" sz="1200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points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26">
            <a:extLst>
              <a:ext uri="{FF2B5EF4-FFF2-40B4-BE49-F238E27FC236}">
                <a16:creationId xmlns:a16="http://schemas.microsoft.com/office/drawing/2014/main" id="{B19D95AC-A5E3-4F53-B682-B5BC5F8105D7}"/>
              </a:ext>
            </a:extLst>
          </p:cNvPr>
          <p:cNvSpPr/>
          <p:nvPr/>
        </p:nvSpPr>
        <p:spPr>
          <a:xfrm>
            <a:off x="6587517" y="3766136"/>
            <a:ext cx="402359" cy="2664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200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hits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26">
            <a:extLst>
              <a:ext uri="{FF2B5EF4-FFF2-40B4-BE49-F238E27FC236}">
                <a16:creationId xmlns:a16="http://schemas.microsoft.com/office/drawing/2014/main" id="{CEC5AB52-C87A-4F29-AF5B-EEC930151088}"/>
              </a:ext>
            </a:extLst>
          </p:cNvPr>
          <p:cNvSpPr/>
          <p:nvPr/>
        </p:nvSpPr>
        <p:spPr>
          <a:xfrm>
            <a:off x="6571973" y="4404908"/>
            <a:ext cx="683507" cy="44906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/>
            <a:r>
              <a:rPr lang="en-US" sz="1200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tracks</a:t>
            </a:r>
          </a:p>
          <a:p>
            <a:pPr marL="310881" indent="-310881"/>
            <a:r>
              <a:rPr lang="en-US" sz="1300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vertex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26">
            <a:extLst>
              <a:ext uri="{FF2B5EF4-FFF2-40B4-BE49-F238E27FC236}">
                <a16:creationId xmlns:a16="http://schemas.microsoft.com/office/drawing/2014/main" id="{35B2CD56-E87B-448F-B129-3C7F95BD1364}"/>
              </a:ext>
            </a:extLst>
          </p:cNvPr>
          <p:cNvSpPr/>
          <p:nvPr/>
        </p:nvSpPr>
        <p:spPr>
          <a:xfrm>
            <a:off x="6941839" y="3140776"/>
            <a:ext cx="516766" cy="2664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2452" rIns="81639" bIns="42452"/>
          <a:lstStyle/>
          <a:p>
            <a:pPr marL="310881" indent="-310881" algn="r"/>
            <a:r>
              <a:rPr lang="en-US" sz="1400" b="1" spc="-1" dirty="0">
                <a:solidFill>
                  <a:srgbClr val="6699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RAW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BA5ABC4-40F0-47A5-ADD1-B62C49AAEF05}"/>
              </a:ext>
            </a:extLst>
          </p:cNvPr>
          <p:cNvSpPr/>
          <p:nvPr/>
        </p:nvSpPr>
        <p:spPr>
          <a:xfrm flipH="1" flipV="1">
            <a:off x="7236295" y="2757039"/>
            <a:ext cx="677325" cy="883485"/>
          </a:xfrm>
          <a:prstGeom prst="line">
            <a:avLst/>
          </a:prstGeom>
          <a:ln w="19080">
            <a:solidFill>
              <a:srgbClr val="3366FF"/>
            </a:solidFill>
            <a:prstDash val="solid"/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4C2380B5-39AF-425E-82E0-6EE0DC5CCFED}"/>
              </a:ext>
            </a:extLst>
          </p:cNvPr>
          <p:cNvSpPr/>
          <p:nvPr/>
        </p:nvSpPr>
        <p:spPr>
          <a:xfrm flipH="1" flipV="1">
            <a:off x="7255479" y="3402543"/>
            <a:ext cx="620695" cy="497609"/>
          </a:xfrm>
          <a:prstGeom prst="line">
            <a:avLst/>
          </a:prstGeom>
          <a:ln w="19080">
            <a:solidFill>
              <a:srgbClr val="3366FF"/>
            </a:solidFill>
            <a:prstDash val="solid"/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Line 21">
            <a:extLst>
              <a:ext uri="{FF2B5EF4-FFF2-40B4-BE49-F238E27FC236}">
                <a16:creationId xmlns:a16="http://schemas.microsoft.com/office/drawing/2014/main" id="{6C022635-8472-4419-9BD1-C9DA475BD496}"/>
              </a:ext>
            </a:extLst>
          </p:cNvPr>
          <p:cNvSpPr/>
          <p:nvPr/>
        </p:nvSpPr>
        <p:spPr>
          <a:xfrm flipH="1">
            <a:off x="7255481" y="4095907"/>
            <a:ext cx="620694" cy="1017691"/>
          </a:xfrm>
          <a:prstGeom prst="line">
            <a:avLst/>
          </a:prstGeom>
          <a:ln w="19080">
            <a:solidFill>
              <a:srgbClr val="3366FF"/>
            </a:solidFill>
            <a:prstDash val="solid"/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9099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40730C-7BC6-4BBE-89C0-249D3280C920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3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10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4A2AD76-71AD-47C9-B471-B4B1E9568991}"/>
              </a:ext>
            </a:extLst>
          </p:cNvPr>
          <p:cNvSpPr txBox="1">
            <a:spLocks/>
          </p:cNvSpPr>
          <p:nvPr/>
        </p:nvSpPr>
        <p:spPr bwMode="white">
          <a:xfrm>
            <a:off x="0" y="404664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MpdRoot framework</a:t>
            </a:r>
            <a:endParaRPr lang="ru-RU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8CE818E4-9F88-49E0-92E1-ED601A625A3F}"/>
              </a:ext>
            </a:extLst>
          </p:cNvPr>
          <p:cNvSpPr txBox="1">
            <a:spLocks/>
          </p:cNvSpPr>
          <p:nvPr/>
        </p:nvSpPr>
        <p:spPr bwMode="auto">
          <a:xfrm>
            <a:off x="172212" y="1628800"/>
            <a:ext cx="349130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software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MpdRoot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developed for the MPD event simulation, reconstruction of experimental or simulated data and following physical analysis of heavy ion collisions registered by the MultiPurpose Detector at the NICA collider</a:t>
            </a:r>
            <a:r>
              <a:rPr kumimoji="0" lang="ru-RU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C++ classes, Linux OS support,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based on ROOT and FairRoot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C2DE41-B6FC-4A31-996D-73CB8893C74D}"/>
              </a:ext>
            </a:extLst>
          </p:cNvPr>
          <p:cNvSpPr/>
          <p:nvPr/>
        </p:nvSpPr>
        <p:spPr>
          <a:xfrm>
            <a:off x="827584" y="606915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MpdRoot software is available in the GitLab </a:t>
            </a:r>
            <a:r>
              <a:rPr lang="en-US" altLang="ru-RU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https://git.jinr.ru/nica/mpdroot</a:t>
            </a:r>
            <a:endParaRPr lang="ru-RU" altLang="ru-RU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9F1B96-86C3-4914-BEF8-00EACF7CA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50" y="1236101"/>
            <a:ext cx="4892030" cy="4713179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8122AC2F-5EBC-4CB5-B3A5-6D42469A5F10}"/>
              </a:ext>
            </a:extLst>
          </p:cNvPr>
          <p:cNvSpPr txBox="1">
            <a:spLocks/>
          </p:cNvSpPr>
          <p:nvPr/>
        </p:nvSpPr>
        <p:spPr bwMode="auto">
          <a:xfrm>
            <a:off x="8244408" y="5517232"/>
            <a:ext cx="891851" cy="26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26728A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*Stage 2</a:t>
            </a:r>
          </a:p>
        </p:txBody>
      </p:sp>
    </p:spTree>
    <p:extLst>
      <p:ext uri="{BB962C8B-B14F-4D97-AF65-F5344CB8AC3E}">
        <p14:creationId xmlns:p14="http://schemas.microsoft.com/office/powerpoint/2010/main" val="39119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2690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MpdRoot steps</a:t>
            </a:r>
          </a:p>
        </p:txBody>
      </p:sp>
      <p:sp>
        <p:nvSpPr>
          <p:cNvPr id="29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E113859-21D8-4182-8D5B-BEB5A0DF2530}" type="slidenum">
              <a:rPr lang="en-US" sz="1200">
                <a:solidFill>
                  <a:srgbClr val="717171"/>
                </a:solidFill>
              </a:rPr>
              <a:t>4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32" name="Скругленная прямоугольная выноска 10">
            <a:extLst>
              <a:ext uri="{FF2B5EF4-FFF2-40B4-BE49-F238E27FC236}">
                <a16:creationId xmlns:a16="http://schemas.microsoft.com/office/drawing/2014/main" id="{8110FC26-7609-4356-9361-C35C3DC47C6E}"/>
              </a:ext>
            </a:extLst>
          </p:cNvPr>
          <p:cNvSpPr/>
          <p:nvPr/>
        </p:nvSpPr>
        <p:spPr>
          <a:xfrm rot="5400000">
            <a:off x="4871018" y="-1296563"/>
            <a:ext cx="1463618" cy="6977485"/>
          </a:xfrm>
          <a:prstGeom prst="wedgeRoundRectCallout">
            <a:avLst>
              <a:gd name="adj1" fmla="val -55484"/>
              <a:gd name="adj2" fmla="val 18572"/>
              <a:gd name="adj3" fmla="val 16667"/>
            </a:avLst>
          </a:prstGeom>
          <a:gradFill>
            <a:gsLst>
              <a:gs pos="0">
                <a:srgbClr val="26728A">
                  <a:lumMod val="60000"/>
                  <a:lumOff val="40000"/>
                </a:srgbClr>
              </a:gs>
              <a:gs pos="74000">
                <a:srgbClr val="9FCAD3">
                  <a:lumMod val="45000"/>
                  <a:lumOff val="55000"/>
                </a:srgbClr>
              </a:gs>
              <a:gs pos="83000">
                <a:srgbClr val="9FCAD3">
                  <a:lumMod val="45000"/>
                  <a:lumOff val="55000"/>
                </a:srgbClr>
              </a:gs>
              <a:gs pos="100000">
                <a:srgbClr val="26728A">
                  <a:lumMod val="60000"/>
                  <a:lumOff val="40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0">
                  <a:srgbClr val="9FCAD3">
                    <a:lumMod val="5000"/>
                    <a:lumOff val="95000"/>
                  </a:srgbClr>
                </a:gs>
                <a:gs pos="74000">
                  <a:srgbClr val="9FCAD3">
                    <a:lumMod val="45000"/>
                    <a:lumOff val="55000"/>
                  </a:srgbClr>
                </a:gs>
                <a:gs pos="83000">
                  <a:srgbClr val="9FCAD3">
                    <a:lumMod val="45000"/>
                    <a:lumOff val="55000"/>
                  </a:srgbClr>
                </a:gs>
                <a:gs pos="100000">
                  <a:srgbClr val="9FCAD3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Скругленный прямоугольник 11">
            <a:extLst>
              <a:ext uri="{FF2B5EF4-FFF2-40B4-BE49-F238E27FC236}">
                <a16:creationId xmlns:a16="http://schemas.microsoft.com/office/drawing/2014/main" id="{C36D6B9A-B5E8-4711-B77E-BD459E433A4D}"/>
              </a:ext>
            </a:extLst>
          </p:cNvPr>
          <p:cNvSpPr/>
          <p:nvPr/>
        </p:nvSpPr>
        <p:spPr>
          <a:xfrm>
            <a:off x="7618117" y="1617371"/>
            <a:ext cx="1454436" cy="1089314"/>
          </a:xfrm>
          <a:prstGeom prst="roundRect">
            <a:avLst/>
          </a:prstGeom>
          <a:solidFill>
            <a:srgbClr val="FFCC66"/>
          </a:solidFill>
          <a:ln w="25400" cap="flat" cmpd="sng" algn="ctr">
            <a:solidFill>
              <a:srgbClr val="FFCC66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for experimental data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C12B5D-D75E-4290-B6AF-405B1D5F9D5D}"/>
              </a:ext>
            </a:extLst>
          </p:cNvPr>
          <p:cNvSpPr txBox="1"/>
          <p:nvPr/>
        </p:nvSpPr>
        <p:spPr>
          <a:xfrm>
            <a:off x="650373" y="997354"/>
            <a:ext cx="972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UrQMD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LAQGSM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Pythia…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Скругленный прямоугольник 13">
            <a:extLst>
              <a:ext uri="{FF2B5EF4-FFF2-40B4-BE49-F238E27FC236}">
                <a16:creationId xmlns:a16="http://schemas.microsoft.com/office/drawing/2014/main" id="{52C1ED6F-4E77-4A00-9F15-73C890930F7D}"/>
              </a:ext>
            </a:extLst>
          </p:cNvPr>
          <p:cNvSpPr/>
          <p:nvPr/>
        </p:nvSpPr>
        <p:spPr>
          <a:xfrm>
            <a:off x="73636" y="1659327"/>
            <a:ext cx="1985706" cy="1048638"/>
          </a:xfrm>
          <a:prstGeom prst="roundRect">
            <a:avLst/>
          </a:prstGeom>
          <a:solidFill>
            <a:srgbClr val="FF8669"/>
          </a:solidFill>
          <a:ln w="25400" cap="flat" cmpd="sng" algn="ctr">
            <a:solidFill>
              <a:srgbClr val="FF866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 generator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simulate physics 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(quantum mechanics and probabilities)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50E0BF-0C56-4DC8-9C74-DC41EF9EBE17}"/>
              </a:ext>
            </a:extLst>
          </p:cNvPr>
          <p:cNvSpPr txBox="1"/>
          <p:nvPr/>
        </p:nvSpPr>
        <p:spPr>
          <a:xfrm>
            <a:off x="2549558" y="1015046"/>
            <a:ext cx="92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Geant3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Geant4</a:t>
            </a:r>
          </a:p>
          <a:p>
            <a:r>
              <a:rPr lang="en-US" sz="1200" dirty="0">
                <a:solidFill>
                  <a:srgbClr val="000000"/>
                </a:solidFill>
                <a:cs typeface="Arial" charset="0"/>
              </a:rPr>
              <a:t>Fluka…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Скругленный прямоугольник 15">
            <a:extLst>
              <a:ext uri="{FF2B5EF4-FFF2-40B4-BE49-F238E27FC236}">
                <a16:creationId xmlns:a16="http://schemas.microsoft.com/office/drawing/2014/main" id="{E37769F7-8DA4-49C6-B533-1BF18F98F0EB}"/>
              </a:ext>
            </a:extLst>
          </p:cNvPr>
          <p:cNvSpPr/>
          <p:nvPr/>
        </p:nvSpPr>
        <p:spPr>
          <a:xfrm>
            <a:off x="2156112" y="1652795"/>
            <a:ext cx="1608179" cy="1045577"/>
          </a:xfrm>
          <a:prstGeom prst="roundRect">
            <a:avLst/>
          </a:prstGeom>
          <a:solidFill>
            <a:srgbClr val="ABE565"/>
          </a:solidFill>
          <a:ln w="25400" cap="flat" cmpd="sng" algn="ctr">
            <a:solidFill>
              <a:srgbClr val="ABE565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simulate interaction with media and detector materials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Скругленный прямоугольник 16">
            <a:extLst>
              <a:ext uri="{FF2B5EF4-FFF2-40B4-BE49-F238E27FC236}">
                <a16:creationId xmlns:a16="http://schemas.microsoft.com/office/drawing/2014/main" id="{1FF5FE1D-A8E0-4377-A95D-2516D21AF03E}"/>
              </a:ext>
            </a:extLst>
          </p:cNvPr>
          <p:cNvSpPr/>
          <p:nvPr/>
        </p:nvSpPr>
        <p:spPr>
          <a:xfrm>
            <a:off x="3876859" y="1640752"/>
            <a:ext cx="1702229" cy="1057620"/>
          </a:xfrm>
          <a:prstGeom prst="roundRect">
            <a:avLst/>
          </a:prstGeom>
          <a:solidFill>
            <a:srgbClr val="6197D9"/>
          </a:solidFill>
          <a:ln w="25400" cap="flat" cmpd="sng" algn="ctr">
            <a:solidFill>
              <a:srgbClr val="6197D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Digitization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translate interactions with detectors into clusters of signals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Скругленный прямоугольник 17">
            <a:extLst>
              <a:ext uri="{FF2B5EF4-FFF2-40B4-BE49-F238E27FC236}">
                <a16:creationId xmlns:a16="http://schemas.microsoft.com/office/drawing/2014/main" id="{C10CB603-2131-4769-9A41-872AEFA035DB}"/>
              </a:ext>
            </a:extLst>
          </p:cNvPr>
          <p:cNvSpPr/>
          <p:nvPr/>
        </p:nvSpPr>
        <p:spPr>
          <a:xfrm>
            <a:off x="5738677" y="1644927"/>
            <a:ext cx="1684139" cy="1053445"/>
          </a:xfrm>
          <a:prstGeom prst="roundRect">
            <a:avLst/>
          </a:prstGeom>
          <a:solidFill>
            <a:srgbClr val="6197D9"/>
          </a:solidFill>
          <a:ln w="25400" cap="flat" cmpd="sng" algn="ctr">
            <a:solidFill>
              <a:srgbClr val="6197D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Стрелка вниз 18">
            <a:extLst>
              <a:ext uri="{FF2B5EF4-FFF2-40B4-BE49-F238E27FC236}">
                <a16:creationId xmlns:a16="http://schemas.microsoft.com/office/drawing/2014/main" id="{8B3060A1-F1B6-40AF-9D5B-00FE056D8C47}"/>
              </a:ext>
            </a:extLst>
          </p:cNvPr>
          <p:cNvSpPr/>
          <p:nvPr/>
        </p:nvSpPr>
        <p:spPr>
          <a:xfrm rot="16200000">
            <a:off x="2030282" y="1588799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D410EA5-7D98-4C4A-A029-088DD7A96F46}"/>
              </a:ext>
            </a:extLst>
          </p:cNvPr>
          <p:cNvSpPr/>
          <p:nvPr/>
        </p:nvSpPr>
        <p:spPr>
          <a:xfrm>
            <a:off x="3723206" y="1177007"/>
            <a:ext cx="4737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Software of the experiment: MpdRoot</a:t>
            </a:r>
            <a:endParaRPr lang="ru-RU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Стрелка вниз 20">
            <a:extLst>
              <a:ext uri="{FF2B5EF4-FFF2-40B4-BE49-F238E27FC236}">
                <a16:creationId xmlns:a16="http://schemas.microsoft.com/office/drawing/2014/main" id="{DA739C22-1860-4699-81ED-494AA9AC03A8}"/>
              </a:ext>
            </a:extLst>
          </p:cNvPr>
          <p:cNvSpPr/>
          <p:nvPr/>
        </p:nvSpPr>
        <p:spPr>
          <a:xfrm rot="16200000">
            <a:off x="3767385" y="1589675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Стрелка вниз 21">
            <a:extLst>
              <a:ext uri="{FF2B5EF4-FFF2-40B4-BE49-F238E27FC236}">
                <a16:creationId xmlns:a16="http://schemas.microsoft.com/office/drawing/2014/main" id="{07C4F246-9CDA-4B4B-B942-345337CE8ECA}"/>
              </a:ext>
            </a:extLst>
          </p:cNvPr>
          <p:cNvSpPr/>
          <p:nvPr/>
        </p:nvSpPr>
        <p:spPr>
          <a:xfrm rot="16200000">
            <a:off x="5468312" y="1589675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Стрелка вниз 22">
            <a:extLst>
              <a:ext uri="{FF2B5EF4-FFF2-40B4-BE49-F238E27FC236}">
                <a16:creationId xmlns:a16="http://schemas.microsoft.com/office/drawing/2014/main" id="{90DB48C4-C4A4-4AE1-B687-332577199CE1}"/>
              </a:ext>
            </a:extLst>
          </p:cNvPr>
          <p:cNvSpPr/>
          <p:nvPr/>
        </p:nvSpPr>
        <p:spPr>
          <a:xfrm rot="16200000">
            <a:off x="7484274" y="1589674"/>
            <a:ext cx="218948" cy="556005"/>
          </a:xfrm>
          <a:prstGeom prst="downArrow">
            <a:avLst>
              <a:gd name="adj1" fmla="val 50000"/>
              <a:gd name="adj2" fmla="val 108790"/>
            </a:avLst>
          </a:prstGeom>
          <a:solidFill>
            <a:srgbClr val="FFFFFF">
              <a:lumMod val="5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63A53009-3DA8-4C2D-BBD3-23D6031E9DD0}"/>
              </a:ext>
            </a:extLst>
          </p:cNvPr>
          <p:cNvSpPr/>
          <p:nvPr/>
        </p:nvSpPr>
        <p:spPr>
          <a:xfrm>
            <a:off x="1474242" y="1460371"/>
            <a:ext cx="217437" cy="161296"/>
          </a:xfrm>
          <a:prstGeom prst="lightningBolt">
            <a:avLst/>
          </a:prstGeom>
          <a:solidFill>
            <a:srgbClr val="FF8669"/>
          </a:solidFill>
          <a:ln w="25400" cap="flat" cmpd="sng" algn="ctr">
            <a:solidFill>
              <a:srgbClr val="FF8669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84A9FA20-B143-402E-9E2F-CD051D789195}"/>
              </a:ext>
            </a:extLst>
          </p:cNvPr>
          <p:cNvSpPr/>
          <p:nvPr/>
        </p:nvSpPr>
        <p:spPr>
          <a:xfrm>
            <a:off x="3203848" y="1458719"/>
            <a:ext cx="260556" cy="128502"/>
          </a:xfrm>
          <a:prstGeom prst="lightningBolt">
            <a:avLst/>
          </a:prstGeom>
          <a:solidFill>
            <a:srgbClr val="ABE565"/>
          </a:solidFill>
          <a:ln w="25400" cap="flat" cmpd="sng" algn="ctr">
            <a:solidFill>
              <a:srgbClr val="ABE565"/>
            </a:solidFill>
            <a:prstDash val="solid"/>
          </a:ln>
          <a:effectLst>
            <a:outerShdw blurRad="50800" dist="50800" dir="5400000" algn="ctr" rotWithShape="0">
              <a:srgbClr val="FFFFFF">
                <a:lumMod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81C4810C-970B-428C-BFB2-A0EE51F8F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243" y="2892448"/>
            <a:ext cx="2808312" cy="3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7513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Interaction of interest 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Geometry of the system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Materials used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Particles of interest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Generation of test events of particles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Interactions of particles with matter and EM fields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Response to detectors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Records of energies and tracks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Analysis of the full simulation at whatever detail you like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ABE565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Visualization of the detector system and tracks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B59BCC0C-A8F9-47FF-A19E-BA246D2C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035" y="2897527"/>
            <a:ext cx="2808311" cy="355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Clustering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Hits reconstruction in subdetectors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Tracks reconstruction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Searching for track candidates in main tracker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Track propagation using Kalman filter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Matching with other detectors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Vertex finding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6197D9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Particles identification</a:t>
            </a:r>
          </a:p>
        </p:txBody>
      </p:sp>
      <p:sp>
        <p:nvSpPr>
          <p:cNvPr id="49" name="Text Box 2">
            <a:extLst>
              <a:ext uri="{FF2B5EF4-FFF2-40B4-BE49-F238E27FC236}">
                <a16:creationId xmlns:a16="http://schemas.microsoft.com/office/drawing/2014/main" id="{6977284A-48A2-4B5A-81A4-E236D838B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607" y="2837729"/>
            <a:ext cx="2592288" cy="360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215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>
                <a:solidFill>
                  <a:srgbClr val="000000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 of QCD matter at high baryon density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Hydrodynamics and hadronic observables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Femtoscopy, correlations and fluctuations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Local P and CP violation in hot QCD matter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Cumulative processes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Polarization effects and spin physics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Hypernuclei production in heavy ion collisions</a:t>
            </a:r>
          </a:p>
          <a:p>
            <a:pPr marL="417513" marR="0" lvl="0" indent="-215900" defTabSz="914400" eaLnBrk="1" fontAlgn="auto" latinLnBrk="0" hangingPunct="1">
              <a:lnSpc>
                <a:spcPct val="141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ct val="125000"/>
              <a:buFont typeface="Wingdings" charset="2"/>
              <a:buChar char="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 many others…</a:t>
            </a:r>
          </a:p>
        </p:txBody>
      </p:sp>
    </p:spTree>
    <p:extLst>
      <p:ext uri="{BB962C8B-B14F-4D97-AF65-F5344CB8AC3E}">
        <p14:creationId xmlns:p14="http://schemas.microsoft.com/office/powerpoint/2010/main" val="5290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3652"/>
            <a:ext cx="8820150" cy="532968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600" dirty="0"/>
              <a:t>high interaction rate </a:t>
            </a:r>
            <a:r>
              <a:rPr lang="ru-RU" sz="2600" dirty="0"/>
              <a:t>(</a:t>
            </a:r>
            <a:r>
              <a:rPr lang="en-US" sz="2600" dirty="0">
                <a:solidFill>
                  <a:srgbClr val="008000"/>
                </a:solidFill>
              </a:rPr>
              <a:t>up to</a:t>
            </a:r>
            <a:r>
              <a:rPr lang="ru-RU" sz="2600" dirty="0">
                <a:solidFill>
                  <a:srgbClr val="008000"/>
                </a:solidFill>
              </a:rPr>
              <a:t> </a:t>
            </a:r>
            <a:r>
              <a:rPr lang="en-US" sz="2600" dirty="0">
                <a:solidFill>
                  <a:srgbClr val="008000"/>
                </a:solidFill>
              </a:rPr>
              <a:t>7</a:t>
            </a:r>
            <a:r>
              <a:rPr lang="ru-RU" sz="2600" dirty="0">
                <a:solidFill>
                  <a:srgbClr val="008000"/>
                </a:solidFill>
              </a:rPr>
              <a:t> </a:t>
            </a:r>
            <a:r>
              <a:rPr lang="en-US" sz="2600" dirty="0">
                <a:solidFill>
                  <a:srgbClr val="008000"/>
                </a:solidFill>
              </a:rPr>
              <a:t>KHz</a:t>
            </a:r>
            <a:r>
              <a:rPr lang="ru-RU" sz="2600" dirty="0"/>
              <a:t>)</a:t>
            </a:r>
            <a:endParaRPr lang="en-US" sz="26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/>
              <a:t>high particle multiplicity, up</a:t>
            </a:r>
            <a:r>
              <a:rPr lang="ru-RU" sz="2400" dirty="0"/>
              <a:t>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008000"/>
                </a:solidFill>
              </a:rPr>
              <a:t>1000 charged particles</a:t>
            </a:r>
            <a:r>
              <a:rPr lang="en-US" sz="2400" dirty="0"/>
              <a:t> for the central collision at the NICA energy</a:t>
            </a:r>
            <a:endParaRPr lang="ru-RU" sz="2600" dirty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/>
              <a:t>sequential event reconstruction can take </a:t>
            </a:r>
            <a:r>
              <a:rPr lang="en-US" sz="2600" dirty="0">
                <a:solidFill>
                  <a:srgbClr val="008000"/>
                </a:solidFill>
              </a:rPr>
              <a:t>a lot of time </a:t>
            </a:r>
            <a:r>
              <a:rPr lang="en-US" sz="2600" dirty="0"/>
              <a:t>in MpdRoot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/>
              <a:t>large data stream from</a:t>
            </a:r>
            <a:r>
              <a:rPr lang="ru-RU" sz="2600" dirty="0"/>
              <a:t> </a:t>
            </a:r>
            <a:r>
              <a:rPr lang="en-US" sz="2600" dirty="0"/>
              <a:t>MPD</a:t>
            </a:r>
            <a:r>
              <a:rPr lang="ru-RU" sz="2600" dirty="0"/>
              <a:t>: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ru-RU" sz="2600" dirty="0"/>
              <a:t>	</a:t>
            </a:r>
            <a:r>
              <a:rPr lang="en-US" sz="2600" dirty="0"/>
              <a:t>is estimated at </a:t>
            </a:r>
            <a:r>
              <a:rPr lang="en-US" sz="2600" dirty="0">
                <a:solidFill>
                  <a:srgbClr val="008000"/>
                </a:solidFill>
              </a:rPr>
              <a:t>10 PB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/>
              <a:t>of raw data per year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ru-RU" sz="2600" dirty="0"/>
              <a:t>	200</a:t>
            </a:r>
            <a:r>
              <a:rPr lang="en-US" sz="2600" dirty="0"/>
              <a:t>m simulated events</a:t>
            </a:r>
            <a:r>
              <a:rPr lang="ru-RU" sz="2600" dirty="0"/>
              <a:t> </a:t>
            </a:r>
            <a:r>
              <a:rPr lang="en-US" sz="2600" dirty="0"/>
              <a:t>~</a:t>
            </a:r>
            <a:r>
              <a:rPr lang="ru-RU" sz="2600" dirty="0"/>
              <a:t> </a:t>
            </a:r>
            <a:r>
              <a:rPr lang="en-US" sz="2600" dirty="0"/>
              <a:t>1</a:t>
            </a:r>
            <a:r>
              <a:rPr lang="ru-RU" sz="2600" dirty="0"/>
              <a:t> </a:t>
            </a:r>
            <a:r>
              <a:rPr lang="en-US" sz="2600" dirty="0"/>
              <a:t>PB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600" dirty="0"/>
              <a:t>MPD event data can be processed concurrently</a:t>
            </a:r>
            <a:r>
              <a:rPr lang="ru-RU" sz="2600" dirty="0"/>
              <a:t>!</a:t>
            </a:r>
            <a:endParaRPr lang="en-US" sz="2600" dirty="0"/>
          </a:p>
        </p:txBody>
      </p:sp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5341C7-603D-40F7-BC48-CB9F4DB6D4E2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5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6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BED0484-F40E-4835-ADDD-28ED0763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04664"/>
            <a:ext cx="9144001" cy="611576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Prerequisites of the distributed computing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4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 3">
            <a:extLst>
              <a:ext uri="{FF2B5EF4-FFF2-40B4-BE49-F238E27FC236}">
                <a16:creationId xmlns:a16="http://schemas.microsoft.com/office/drawing/2014/main" id="{96540ABA-0392-48DF-8C81-ABDA3D50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6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A231FE2C-26A2-4414-A89E-5D6AD8A8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01" y="434360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3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SimSun" pitchFamily="2" charset="-122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8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kumimoji="1" sz="24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kumimoji="1" sz="200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SimSun" pitchFamily="2" charset="-122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600">
                <a:solidFill>
                  <a:schemeClr val="tx1"/>
                </a:solidFill>
                <a:ea typeface="SimSun" pitchFamily="2" charset="-122"/>
              </a:rPr>
              <a:t>￼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6423392-7F9D-4C2F-9D51-80270358B0AD}"/>
              </a:ext>
            </a:extLst>
          </p:cNvPr>
          <p:cNvGrpSpPr/>
          <p:nvPr/>
        </p:nvGrpSpPr>
        <p:grpSpPr>
          <a:xfrm>
            <a:off x="7595374" y="4066321"/>
            <a:ext cx="815165" cy="521616"/>
            <a:chOff x="7722175" y="4110315"/>
            <a:chExt cx="815165" cy="521616"/>
          </a:xfrm>
        </p:grpSpPr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8F50CB55-628A-455E-A277-A95E5B392077}"/>
                </a:ext>
              </a:extLst>
            </p:cNvPr>
            <p:cNvSpPr/>
            <p:nvPr/>
          </p:nvSpPr>
          <p:spPr>
            <a:xfrm>
              <a:off x="7722175" y="4250575"/>
              <a:ext cx="815165" cy="242793"/>
            </a:xfrm>
            <a:prstGeom prst="rect">
              <a:avLst/>
            </a:prstGeom>
            <a:solidFill>
              <a:srgbClr val="FACC9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6B8F21A3-90A6-4703-9161-F2691A1C5226}"/>
                </a:ext>
              </a:extLst>
            </p:cNvPr>
            <p:cNvGrpSpPr/>
            <p:nvPr/>
          </p:nvGrpSpPr>
          <p:grpSpPr>
            <a:xfrm>
              <a:off x="7722176" y="4110315"/>
              <a:ext cx="815164" cy="521616"/>
              <a:chOff x="7722176" y="4110315"/>
              <a:chExt cx="815164" cy="521616"/>
            </a:xfrm>
          </p:grpSpPr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DC3C54B3-61B9-4EC8-8894-FC4056EE38B4}"/>
                  </a:ext>
                </a:extLst>
              </p:cNvPr>
              <p:cNvSpPr/>
              <p:nvPr/>
            </p:nvSpPr>
            <p:spPr>
              <a:xfrm>
                <a:off x="7722176" y="4361931"/>
                <a:ext cx="815164" cy="270000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8C3169A-F2B6-4465-9ADD-0C16B9D15DC4}"/>
                  </a:ext>
                </a:extLst>
              </p:cNvPr>
              <p:cNvSpPr/>
              <p:nvPr/>
            </p:nvSpPr>
            <p:spPr>
              <a:xfrm>
                <a:off x="7722176" y="4250575"/>
                <a:ext cx="815164" cy="271697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C4415CFD-0F50-49FF-865A-F7BB2FC8B322}"/>
                  </a:ext>
                </a:extLst>
              </p:cNvPr>
              <p:cNvSpPr/>
              <p:nvPr/>
            </p:nvSpPr>
            <p:spPr>
              <a:xfrm>
                <a:off x="7722176" y="4110315"/>
                <a:ext cx="815164" cy="271697"/>
              </a:xfrm>
              <a:prstGeom prst="ellipse">
                <a:avLst/>
              </a:prstGeom>
              <a:solidFill>
                <a:srgbClr val="FACC9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0" tIns="54000" rIns="0" bIns="5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Database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9" name="Скругленный прямоугольник 25">
            <a:extLst>
              <a:ext uri="{FF2B5EF4-FFF2-40B4-BE49-F238E27FC236}">
                <a16:creationId xmlns:a16="http://schemas.microsoft.com/office/drawing/2014/main" id="{FB8787F1-AF1B-48D7-89DC-C7F072EF32E3}"/>
              </a:ext>
            </a:extLst>
          </p:cNvPr>
          <p:cNvSpPr/>
          <p:nvPr/>
        </p:nvSpPr>
        <p:spPr>
          <a:xfrm>
            <a:off x="1346932" y="1303938"/>
            <a:ext cx="1031590" cy="3520550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First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Data Check Flow Control Formatting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26">
            <a:extLst>
              <a:ext uri="{FF2B5EF4-FFF2-40B4-BE49-F238E27FC236}">
                <a16:creationId xmlns:a16="http://schemas.microsoft.com/office/drawing/2014/main" id="{365B0428-EC8D-4507-9803-7F9C587857E8}"/>
              </a:ext>
            </a:extLst>
          </p:cNvPr>
          <p:cNvSpPr/>
          <p:nvPr/>
        </p:nvSpPr>
        <p:spPr>
          <a:xfrm>
            <a:off x="265015" y="3910619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Скругленный прямоугольник 27">
            <a:extLst>
              <a:ext uri="{FF2B5EF4-FFF2-40B4-BE49-F238E27FC236}">
                <a16:creationId xmlns:a16="http://schemas.microsoft.com/office/drawing/2014/main" id="{052AE812-62CA-4D39-8259-037AD9D9081B}"/>
              </a:ext>
            </a:extLst>
          </p:cNvPr>
          <p:cNvSpPr/>
          <p:nvPr/>
        </p:nvSpPr>
        <p:spPr>
          <a:xfrm>
            <a:off x="159367" y="3837758"/>
            <a:ext cx="557119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Скругленный прямоугольник 28">
            <a:extLst>
              <a:ext uri="{FF2B5EF4-FFF2-40B4-BE49-F238E27FC236}">
                <a16:creationId xmlns:a16="http://schemas.microsoft.com/office/drawing/2014/main" id="{CCB79D38-BA58-4963-B51C-70B2654D68AF}"/>
              </a:ext>
            </a:extLst>
          </p:cNvPr>
          <p:cNvSpPr/>
          <p:nvPr/>
        </p:nvSpPr>
        <p:spPr>
          <a:xfrm>
            <a:off x="107504" y="3764897"/>
            <a:ext cx="551003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Скругленный прямоугольник 29">
            <a:extLst>
              <a:ext uri="{FF2B5EF4-FFF2-40B4-BE49-F238E27FC236}">
                <a16:creationId xmlns:a16="http://schemas.microsoft.com/office/drawing/2014/main" id="{34D30257-4652-4BD7-AE51-EE5078368813}"/>
              </a:ext>
            </a:extLst>
          </p:cNvPr>
          <p:cNvSpPr/>
          <p:nvPr/>
        </p:nvSpPr>
        <p:spPr>
          <a:xfrm>
            <a:off x="1638294" y="3910619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Скругленный прямоугольник 30">
            <a:extLst>
              <a:ext uri="{FF2B5EF4-FFF2-40B4-BE49-F238E27FC236}">
                <a16:creationId xmlns:a16="http://schemas.microsoft.com/office/drawing/2014/main" id="{23A1FD62-7EFC-4439-B7AE-81E18566C0F9}"/>
              </a:ext>
            </a:extLst>
          </p:cNvPr>
          <p:cNvSpPr/>
          <p:nvPr/>
        </p:nvSpPr>
        <p:spPr>
          <a:xfrm>
            <a:off x="1580314" y="3837758"/>
            <a:ext cx="509451" cy="520161"/>
          </a:xfrm>
          <a:prstGeom prst="roundRect">
            <a:avLst/>
          </a:prstGeom>
          <a:solidFill>
            <a:srgbClr val="FEF966"/>
          </a:solidFill>
          <a:ln w="12700" cap="flat" cmpd="sng" algn="ctr">
            <a:gradFill flip="none" rotWithShape="1">
              <a:gsLst>
                <a:gs pos="39000">
                  <a:srgbClr val="41719C"/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1440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Скругленный прямоугольник 32">
            <a:extLst>
              <a:ext uri="{FF2B5EF4-FFF2-40B4-BE49-F238E27FC236}">
                <a16:creationId xmlns:a16="http://schemas.microsoft.com/office/drawing/2014/main" id="{7DDC3106-837E-4683-A85A-0E1D1AAF4E27}"/>
              </a:ext>
            </a:extLst>
          </p:cNvPr>
          <p:cNvSpPr/>
          <p:nvPr/>
        </p:nvSpPr>
        <p:spPr>
          <a:xfrm>
            <a:off x="5949379" y="3917080"/>
            <a:ext cx="916953" cy="918418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Monitor</a:t>
            </a:r>
          </a:p>
        </p:txBody>
      </p:sp>
      <p:sp>
        <p:nvSpPr>
          <p:cNvPr id="78" name="Скругленный прямоугольник 33">
            <a:extLst>
              <a:ext uri="{FF2B5EF4-FFF2-40B4-BE49-F238E27FC236}">
                <a16:creationId xmlns:a16="http://schemas.microsoft.com/office/drawing/2014/main" id="{603A0069-D6EE-4C2B-BD38-98E427A77476}"/>
              </a:ext>
            </a:extLst>
          </p:cNvPr>
          <p:cNvSpPr/>
          <p:nvPr/>
        </p:nvSpPr>
        <p:spPr>
          <a:xfrm>
            <a:off x="3951291" y="3911954"/>
            <a:ext cx="895293" cy="918420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FT REC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Fast Event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Reconstruction</a:t>
            </a:r>
          </a:p>
        </p:txBody>
      </p:sp>
      <p:sp>
        <p:nvSpPr>
          <p:cNvPr id="79" name="Скругленный прямоугольник 34">
            <a:extLst>
              <a:ext uri="{FF2B5EF4-FFF2-40B4-BE49-F238E27FC236}">
                <a16:creationId xmlns:a16="http://schemas.microsoft.com/office/drawing/2014/main" id="{88421C75-A260-4969-B909-D33F91A7F2A3}"/>
              </a:ext>
            </a:extLst>
          </p:cNvPr>
          <p:cNvSpPr/>
          <p:nvPr/>
        </p:nvSpPr>
        <p:spPr>
          <a:xfrm>
            <a:off x="3951292" y="1408057"/>
            <a:ext cx="895293" cy="933137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HLT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High Level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L3 Trigger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35">
            <a:extLst>
              <a:ext uri="{FF2B5EF4-FFF2-40B4-BE49-F238E27FC236}">
                <a16:creationId xmlns:a16="http://schemas.microsoft.com/office/drawing/2014/main" id="{74394540-4DE1-42BF-90A5-89139BBA009E}"/>
              </a:ext>
            </a:extLst>
          </p:cNvPr>
          <p:cNvSpPr/>
          <p:nvPr/>
        </p:nvSpPr>
        <p:spPr>
          <a:xfrm>
            <a:off x="4952807" y="1408057"/>
            <a:ext cx="895293" cy="918899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54000" tIns="54000" rIns="54000" bIns="5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RQ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Raw Data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Quality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Check</a:t>
            </a:r>
          </a:p>
        </p:txBody>
      </p:sp>
      <p:sp>
        <p:nvSpPr>
          <p:cNvPr id="81" name="Скругленный прямоугольник 37">
            <a:extLst>
              <a:ext uri="{FF2B5EF4-FFF2-40B4-BE49-F238E27FC236}">
                <a16:creationId xmlns:a16="http://schemas.microsoft.com/office/drawing/2014/main" id="{5276AFAD-8B57-4B64-95A5-EDE9B7D04921}"/>
              </a:ext>
            </a:extLst>
          </p:cNvPr>
          <p:cNvSpPr/>
          <p:nvPr/>
        </p:nvSpPr>
        <p:spPr>
          <a:xfrm>
            <a:off x="3982294" y="2751414"/>
            <a:ext cx="2754443" cy="775741"/>
          </a:xfrm>
          <a:prstGeom prst="roundRect">
            <a:avLst/>
          </a:prstGeom>
          <a:solidFill>
            <a:srgbClr val="B9DCFE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Transient Data Storage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38">
            <a:extLst>
              <a:ext uri="{FF2B5EF4-FFF2-40B4-BE49-F238E27FC236}">
                <a16:creationId xmlns:a16="http://schemas.microsoft.com/office/drawing/2014/main" id="{8B458BD5-911A-4C46-949B-2799330CDE4E}"/>
              </a:ext>
            </a:extLst>
          </p:cNvPr>
          <p:cNvSpPr/>
          <p:nvPr/>
        </p:nvSpPr>
        <p:spPr>
          <a:xfrm>
            <a:off x="7040762" y="2768561"/>
            <a:ext cx="1776335" cy="775741"/>
          </a:xfrm>
          <a:prstGeom prst="roundRect">
            <a:avLst/>
          </a:prstGeom>
          <a:solidFill>
            <a:srgbClr val="83CAF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Permanent Data Storage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39">
            <a:extLst>
              <a:ext uri="{FF2B5EF4-FFF2-40B4-BE49-F238E27FC236}">
                <a16:creationId xmlns:a16="http://schemas.microsoft.com/office/drawing/2014/main" id="{8F411A5E-B378-48A3-AA0C-1CF4EA09E74C}"/>
              </a:ext>
            </a:extLst>
          </p:cNvPr>
          <p:cNvSpPr/>
          <p:nvPr/>
        </p:nvSpPr>
        <p:spPr>
          <a:xfrm>
            <a:off x="2750310" y="1320826"/>
            <a:ext cx="888167" cy="3530184"/>
          </a:xfrm>
          <a:prstGeom prst="roundRect">
            <a:avLst/>
          </a:prstGeom>
          <a:solidFill>
            <a:srgbClr val="FEF966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EvB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Builder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Buffering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Sorting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Distribution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Нашивка 40">
            <a:extLst>
              <a:ext uri="{FF2B5EF4-FFF2-40B4-BE49-F238E27FC236}">
                <a16:creationId xmlns:a16="http://schemas.microsoft.com/office/drawing/2014/main" id="{D25D0D5D-C0F7-4554-BF1B-E00133D51B99}"/>
              </a:ext>
            </a:extLst>
          </p:cNvPr>
          <p:cNvSpPr/>
          <p:nvPr/>
        </p:nvSpPr>
        <p:spPr>
          <a:xfrm>
            <a:off x="4010265" y="5486195"/>
            <a:ext cx="3103273" cy="607101"/>
          </a:xfrm>
          <a:prstGeom prst="chevron">
            <a:avLst>
              <a:gd name="adj" fmla="val 107895"/>
            </a:avLst>
          </a:prstGeom>
          <a:solidFill>
            <a:srgbClr val="83F38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On-line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Нашивка 42">
            <a:extLst>
              <a:ext uri="{FF2B5EF4-FFF2-40B4-BE49-F238E27FC236}">
                <a16:creationId xmlns:a16="http://schemas.microsoft.com/office/drawing/2014/main" id="{3AA8E8AC-79EC-4900-A9D6-282D70334C83}"/>
              </a:ext>
            </a:extLst>
          </p:cNvPr>
          <p:cNvSpPr/>
          <p:nvPr/>
        </p:nvSpPr>
        <p:spPr>
          <a:xfrm>
            <a:off x="453894" y="5486195"/>
            <a:ext cx="4190114" cy="607101"/>
          </a:xfrm>
          <a:prstGeom prst="chevron">
            <a:avLst>
              <a:gd name="adj" fmla="val 107895"/>
            </a:avLst>
          </a:prstGeom>
          <a:solidFill>
            <a:srgbClr val="FEF9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DAQ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6E95D8B3-2D90-4F06-A590-DD9ABD4EC97F}"/>
              </a:ext>
            </a:extLst>
          </p:cNvPr>
          <p:cNvCxnSpPr>
            <a:cxnSpLocks/>
          </p:cNvCxnSpPr>
          <p:nvPr/>
        </p:nvCxnSpPr>
        <p:spPr>
          <a:xfrm>
            <a:off x="4407176" y="2327307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98AFBFF6-3868-4DA9-9E50-4433D17352DF}"/>
              </a:ext>
            </a:extLst>
          </p:cNvPr>
          <p:cNvCxnSpPr/>
          <p:nvPr/>
        </p:nvCxnSpPr>
        <p:spPr>
          <a:xfrm rot="-60000" flipH="1">
            <a:off x="5378238" y="3530506"/>
            <a:ext cx="7925" cy="409878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B43E1065-31A4-4E70-AF8B-183C31E8B75A}"/>
              </a:ext>
            </a:extLst>
          </p:cNvPr>
          <p:cNvCxnSpPr/>
          <p:nvPr/>
        </p:nvCxnSpPr>
        <p:spPr>
          <a:xfrm rot="16200000">
            <a:off x="6899457" y="2971563"/>
            <a:ext cx="0" cy="31860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E639632-BAF1-4A73-8F73-781EF8DCB0FF}"/>
              </a:ext>
            </a:extLst>
          </p:cNvPr>
          <p:cNvCxnSpPr/>
          <p:nvPr/>
        </p:nvCxnSpPr>
        <p:spPr>
          <a:xfrm>
            <a:off x="3652421" y="3137814"/>
            <a:ext cx="357844" cy="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FC914A00-177E-4A49-B4B1-5A9CB97526DF}"/>
              </a:ext>
            </a:extLst>
          </p:cNvPr>
          <p:cNvCxnSpPr/>
          <p:nvPr/>
        </p:nvCxnSpPr>
        <p:spPr>
          <a:xfrm flipV="1">
            <a:off x="2378521" y="3130863"/>
            <a:ext cx="393492" cy="6951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A637F664-07DD-4636-9840-D511AEA59492}"/>
              </a:ext>
            </a:extLst>
          </p:cNvPr>
          <p:cNvCxnSpPr/>
          <p:nvPr/>
        </p:nvCxnSpPr>
        <p:spPr>
          <a:xfrm rot="5400000" flipH="1">
            <a:off x="1216977" y="3800662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B2C5C5D3-A659-4C64-99A8-6101E538D2CB}"/>
              </a:ext>
            </a:extLst>
          </p:cNvPr>
          <p:cNvCxnSpPr/>
          <p:nvPr/>
        </p:nvCxnSpPr>
        <p:spPr>
          <a:xfrm rot="5400000" flipH="1">
            <a:off x="1098888" y="3664283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AF6600B6-A5EA-437E-B6C2-E024F4D6B3A3}"/>
              </a:ext>
            </a:extLst>
          </p:cNvPr>
          <p:cNvCxnSpPr/>
          <p:nvPr/>
        </p:nvCxnSpPr>
        <p:spPr>
          <a:xfrm rot="5400000" flipH="1">
            <a:off x="1167993" y="3725729"/>
            <a:ext cx="1061" cy="891000"/>
          </a:xfrm>
          <a:prstGeom prst="straightConnector1">
            <a:avLst/>
          </a:prstGeom>
          <a:noFill/>
          <a:ln w="28575" cap="flat" cmpd="sng" algn="ctr">
            <a:solidFill>
              <a:srgbClr val="EE412A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sp>
        <p:nvSpPr>
          <p:cNvPr id="97" name="Скругленный прямоугольник 61">
            <a:extLst>
              <a:ext uri="{FF2B5EF4-FFF2-40B4-BE49-F238E27FC236}">
                <a16:creationId xmlns:a16="http://schemas.microsoft.com/office/drawing/2014/main" id="{2A66017C-41E8-41C3-ADF7-AAEA9333E77B}"/>
              </a:ext>
            </a:extLst>
          </p:cNvPr>
          <p:cNvSpPr/>
          <p:nvPr/>
        </p:nvSpPr>
        <p:spPr>
          <a:xfrm>
            <a:off x="1522335" y="3764897"/>
            <a:ext cx="509451" cy="520161"/>
          </a:xfrm>
          <a:prstGeom prst="roundRect">
            <a:avLst/>
          </a:prstGeom>
          <a:solidFill>
            <a:srgbClr val="FEF966">
              <a:alpha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LDC</a:t>
            </a: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Нашивка 69">
            <a:extLst>
              <a:ext uri="{FF2B5EF4-FFF2-40B4-BE49-F238E27FC236}">
                <a16:creationId xmlns:a16="http://schemas.microsoft.com/office/drawing/2014/main" id="{2BB55254-6EE1-4E93-B267-593DBD4D3579}"/>
              </a:ext>
            </a:extLst>
          </p:cNvPr>
          <p:cNvSpPr/>
          <p:nvPr/>
        </p:nvSpPr>
        <p:spPr>
          <a:xfrm>
            <a:off x="6444208" y="5489619"/>
            <a:ext cx="2592288" cy="607101"/>
          </a:xfrm>
          <a:prstGeom prst="chevron">
            <a:avLst>
              <a:gd name="adj" fmla="val 107895"/>
            </a:avLst>
          </a:prstGeom>
          <a:solidFill>
            <a:srgbClr val="CCCCFE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54000" tIns="27000" rIns="54000" bIns="27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Off-line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Processing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Скругленный прямоугольник 89">
            <a:extLst>
              <a:ext uri="{FF2B5EF4-FFF2-40B4-BE49-F238E27FC236}">
                <a16:creationId xmlns:a16="http://schemas.microsoft.com/office/drawing/2014/main" id="{5B4093B1-9E2F-4F9D-851B-7EF88A1A2997}"/>
              </a:ext>
            </a:extLst>
          </p:cNvPr>
          <p:cNvSpPr/>
          <p:nvPr/>
        </p:nvSpPr>
        <p:spPr>
          <a:xfrm>
            <a:off x="6237121" y="1226934"/>
            <a:ext cx="895293" cy="930893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54000" tIns="108000" rIns="54000" bIns="108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Rootifier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ROOT Format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Mapping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Alignment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Скругленный прямоугольник 58">
            <a:extLst>
              <a:ext uri="{FF2B5EF4-FFF2-40B4-BE49-F238E27FC236}">
                <a16:creationId xmlns:a16="http://schemas.microsoft.com/office/drawing/2014/main" id="{53C5A35A-C05C-4372-A6EA-335027B63EDB}"/>
              </a:ext>
            </a:extLst>
          </p:cNvPr>
          <p:cNvSpPr/>
          <p:nvPr/>
        </p:nvSpPr>
        <p:spPr>
          <a:xfrm>
            <a:off x="7171856" y="1217370"/>
            <a:ext cx="916953" cy="950519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Event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Reconstruction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Скругленный прямоугольник 65">
            <a:extLst>
              <a:ext uri="{FF2B5EF4-FFF2-40B4-BE49-F238E27FC236}">
                <a16:creationId xmlns:a16="http://schemas.microsoft.com/office/drawing/2014/main" id="{3B85B4F7-3D95-455F-A092-5C38BE2BC6CC}"/>
              </a:ext>
            </a:extLst>
          </p:cNvPr>
          <p:cNvSpPr/>
          <p:nvPr/>
        </p:nvSpPr>
        <p:spPr>
          <a:xfrm>
            <a:off x="8125017" y="1217371"/>
            <a:ext cx="916953" cy="950519"/>
          </a:xfrm>
          <a:prstGeom prst="roundRect">
            <a:avLst/>
          </a:prstGeom>
          <a:solidFill>
            <a:srgbClr val="CCCCFE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Physics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Analysis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A920E77B-0D23-4F89-BD15-C224FE0A0644}"/>
              </a:ext>
            </a:extLst>
          </p:cNvPr>
          <p:cNvCxnSpPr/>
          <p:nvPr/>
        </p:nvCxnSpPr>
        <p:spPr>
          <a:xfrm>
            <a:off x="7884368" y="2361149"/>
            <a:ext cx="0" cy="394901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25000"/>
              </a:schemeClr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E3ADF661-4CAB-4679-B2AF-7B777BFE4C54}"/>
              </a:ext>
            </a:extLst>
          </p:cNvPr>
          <p:cNvCxnSpPr/>
          <p:nvPr/>
        </p:nvCxnSpPr>
        <p:spPr>
          <a:xfrm rot="-60000" flipH="1">
            <a:off x="5388867" y="2318929"/>
            <a:ext cx="7925" cy="409878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none" w="med" len="lg"/>
          </a:ln>
          <a:effectLst/>
        </p:spPr>
      </p:cxnSp>
      <p:sp>
        <p:nvSpPr>
          <p:cNvPr id="104" name="Скругленный прямоугольник 7176">
            <a:extLst>
              <a:ext uri="{FF2B5EF4-FFF2-40B4-BE49-F238E27FC236}">
                <a16:creationId xmlns:a16="http://schemas.microsoft.com/office/drawing/2014/main" id="{7D854DF8-81B6-4ECC-9F62-F98AB4BC2926}"/>
              </a:ext>
            </a:extLst>
          </p:cNvPr>
          <p:cNvSpPr/>
          <p:nvPr/>
        </p:nvSpPr>
        <p:spPr>
          <a:xfrm>
            <a:off x="6202617" y="1140460"/>
            <a:ext cx="2881001" cy="1244405"/>
          </a:xfrm>
          <a:prstGeom prst="roundRect">
            <a:avLst/>
          </a:prstGeom>
          <a:noFill/>
          <a:ln w="19050">
            <a:solidFill>
              <a:srgbClr val="000066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B2B6E883-7E3D-408D-9D89-CD529851E6F4}"/>
              </a:ext>
            </a:extLst>
          </p:cNvPr>
          <p:cNvSpPr/>
          <p:nvPr/>
        </p:nvSpPr>
        <p:spPr>
          <a:xfrm>
            <a:off x="7707039" y="2139223"/>
            <a:ext cx="1359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distributed cluster</a:t>
            </a:r>
          </a:p>
        </p:txBody>
      </p:sp>
      <p:pic>
        <p:nvPicPr>
          <p:cNvPr id="106" name="Picture 2" descr="http://nica.jinr.ru/images/subs/cd_part.png">
            <a:extLst>
              <a:ext uri="{FF2B5EF4-FFF2-40B4-BE49-F238E27FC236}">
                <a16:creationId xmlns:a16="http://schemas.microsoft.com/office/drawing/2014/main" id="{DBBD58EB-F25E-4929-A03E-9C7DA3B95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r="16946"/>
          <a:stretch/>
        </p:blipFill>
        <p:spPr bwMode="auto">
          <a:xfrm>
            <a:off x="9584" y="2474111"/>
            <a:ext cx="1400400" cy="11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4F7F62EA-ED51-400B-BEA3-50069B9578A3}"/>
              </a:ext>
            </a:extLst>
          </p:cNvPr>
          <p:cNvCxnSpPr>
            <a:cxnSpLocks/>
          </p:cNvCxnSpPr>
          <p:nvPr/>
        </p:nvCxnSpPr>
        <p:spPr>
          <a:xfrm>
            <a:off x="4398493" y="3502323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triangle" w="med" len="lg"/>
            <a:tailEnd type="triangle" w="med" len="lg"/>
          </a:ln>
          <a:effectLst/>
        </p:spPr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7230ECA3-1BCC-4A3A-AF4C-278B5842788E}"/>
              </a:ext>
            </a:extLst>
          </p:cNvPr>
          <p:cNvCxnSpPr/>
          <p:nvPr/>
        </p:nvCxnSpPr>
        <p:spPr>
          <a:xfrm>
            <a:off x="6407855" y="3508603"/>
            <a:ext cx="0" cy="415250"/>
          </a:xfrm>
          <a:prstGeom prst="straightConnector1">
            <a:avLst/>
          </a:prstGeom>
          <a:noFill/>
          <a:ln w="28575" cap="flat" cmpd="sng" algn="ctr">
            <a:solidFill>
              <a:srgbClr val="006600"/>
            </a:solidFill>
            <a:prstDash val="solid"/>
            <a:miter lim="800000"/>
            <a:headEnd type="none" w="med" len="lg"/>
            <a:tailEnd type="triangle" w="med" len="lg"/>
          </a:ln>
          <a:effectLst/>
        </p:spPr>
      </p:cxnSp>
      <p:sp>
        <p:nvSpPr>
          <p:cNvPr id="110" name="Скругленный прямоугольник 32">
            <a:extLst>
              <a:ext uri="{FF2B5EF4-FFF2-40B4-BE49-F238E27FC236}">
                <a16:creationId xmlns:a16="http://schemas.microsoft.com/office/drawing/2014/main" id="{0FB8B3A8-F885-483F-803A-FD70E4722F88}"/>
              </a:ext>
            </a:extLst>
          </p:cNvPr>
          <p:cNvSpPr/>
          <p:nvPr/>
        </p:nvSpPr>
        <p:spPr>
          <a:xfrm>
            <a:off x="4939505" y="3911955"/>
            <a:ext cx="916953" cy="918418"/>
          </a:xfrm>
          <a:prstGeom prst="roundRect">
            <a:avLst/>
          </a:prstGeom>
          <a:solidFill>
            <a:srgbClr val="83F389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27000" tIns="27000" rIns="27000" bIns="2700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HIST</a:t>
            </a:r>
            <a:endParaRPr lang="en-US" sz="1200" b="1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kern="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Online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Histograms</a:t>
            </a:r>
          </a:p>
        </p:txBody>
      </p:sp>
      <p:sp>
        <p:nvSpPr>
          <p:cNvPr id="111" name="Заголовок 1">
            <a:extLst>
              <a:ext uri="{FF2B5EF4-FFF2-40B4-BE49-F238E27FC236}">
                <a16:creationId xmlns:a16="http://schemas.microsoft.com/office/drawing/2014/main" id="{50ED2463-E406-4883-A36D-DD49D199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MPD DAQ Data Flow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(proposal)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2" name="CustomShape 4">
            <a:extLst>
              <a:ext uri="{FF2B5EF4-FFF2-40B4-BE49-F238E27FC236}">
                <a16:creationId xmlns:a16="http://schemas.microsoft.com/office/drawing/2014/main" id="{F5C233FF-37B1-4C43-B545-D87F0B8F3833}"/>
              </a:ext>
            </a:extLst>
          </p:cNvPr>
          <p:cNvSpPr/>
          <p:nvPr/>
        </p:nvSpPr>
        <p:spPr>
          <a:xfrm>
            <a:off x="723022" y="6543100"/>
            <a:ext cx="7529855" cy="2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SimSun"/>
              </a:rPr>
              <a:t>matched from </a:t>
            </a:r>
            <a:r>
              <a:rPr lang="en-US" sz="13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SimSun"/>
              </a:rPr>
              <a:t>“MPD Data Acquisition System TDR”, MPD DAQ Collaboration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25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595536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MpdRoot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offline data processing</a:t>
            </a:r>
          </a:p>
        </p:txBody>
      </p:sp>
      <p:sp>
        <p:nvSpPr>
          <p:cNvPr id="83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" name="Номер слайда 3">
            <a:extLst>
              <a:ext uri="{FF2B5EF4-FFF2-40B4-BE49-F238E27FC236}">
                <a16:creationId xmlns:a16="http://schemas.microsoft.com/office/drawing/2014/main" id="{280FF2DD-4719-424D-8D8E-34169766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7</a:t>
            </a:fld>
            <a:endParaRPr lang="en-US" sz="1200" dirty="0">
              <a:solidFill>
                <a:srgbClr val="717171"/>
              </a:solidFill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7DDFF05-449F-49C8-859B-5496E82A6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5" y="1802738"/>
            <a:ext cx="6709289" cy="4604641"/>
          </a:xfrm>
          <a:prstGeom prst="rect">
            <a:avLst/>
          </a:prstGeom>
        </p:spPr>
      </p:pic>
      <p:sp>
        <p:nvSpPr>
          <p:cNvPr id="65" name="Text Box 59">
            <a:extLst>
              <a:ext uri="{FF2B5EF4-FFF2-40B4-BE49-F238E27FC236}">
                <a16:creationId xmlns:a16="http://schemas.microsoft.com/office/drawing/2014/main" id="{55C36B70-BDED-4680-890D-3FDB53CFCCD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33053" y="1358586"/>
            <a:ext cx="2408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DAQ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Data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MT"/>
                <a:cs typeface="Arial" charset="0"/>
              </a:rPr>
              <a:t>raw data in 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MT"/>
                <a:cs typeface="Arial" charset="0"/>
              </a:rPr>
              <a:t>MPD</a:t>
            </a:r>
            <a:r>
              <a:rPr kumimoji="0" lang="it-IT" sz="1200" b="0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-ItalicMT"/>
                <a:cs typeface="Arial" charset="0"/>
              </a:rPr>
              <a:t>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MT"/>
                <a:cs typeface="Arial" charset="0"/>
              </a:rPr>
              <a:t>format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6" name="Text Box 59">
            <a:extLst>
              <a:ext uri="{FF2B5EF4-FFF2-40B4-BE49-F238E27FC236}">
                <a16:creationId xmlns:a16="http://schemas.microsoft.com/office/drawing/2014/main" id="{EA99115D-88D8-4EB3-A0DA-6C3C20862A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09804" y="1358585"/>
            <a:ext cx="23214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Event Generators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cs typeface="Arial" charset="0"/>
              </a:rPr>
              <a:t>UrQMD, QGSM, Pythia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…</a:t>
            </a: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7F5C7F89-C9BB-406B-BA0A-CE842D254E3B}"/>
              </a:ext>
            </a:extLst>
          </p:cNvPr>
          <p:cNvGrpSpPr/>
          <p:nvPr/>
        </p:nvGrpSpPr>
        <p:grpSpPr>
          <a:xfrm>
            <a:off x="2254756" y="1595503"/>
            <a:ext cx="1119898" cy="1156157"/>
            <a:chOff x="7286871" y="1634628"/>
            <a:chExt cx="735469" cy="891160"/>
          </a:xfrm>
        </p:grpSpPr>
        <p:sp>
          <p:nvSpPr>
            <p:cNvPr id="86" name="Oval 48">
              <a:extLst>
                <a:ext uri="{FF2B5EF4-FFF2-40B4-BE49-F238E27FC236}">
                  <a16:creationId xmlns:a16="http://schemas.microsoft.com/office/drawing/2014/main" id="{4AB9F97E-0531-4A94-9F1B-B0DDA89996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6871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8955967E-54DE-494C-862D-3FAEA592BA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Oval 50">
              <a:extLst>
                <a:ext uri="{FF2B5EF4-FFF2-40B4-BE49-F238E27FC236}">
                  <a16:creationId xmlns:a16="http://schemas.microsoft.com/office/drawing/2014/main" id="{C753B972-B37E-4CE0-BB62-CE4AC21860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Oval 51">
              <a:extLst>
                <a:ext uri="{FF2B5EF4-FFF2-40B4-BE49-F238E27FC236}">
                  <a16:creationId xmlns:a16="http://schemas.microsoft.com/office/drawing/2014/main" id="{AD5AC449-B786-4091-9D75-A410EB8157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" name="Oval 52">
              <a:extLst>
                <a:ext uri="{FF2B5EF4-FFF2-40B4-BE49-F238E27FC236}">
                  <a16:creationId xmlns:a16="http://schemas.microsoft.com/office/drawing/2014/main" id="{1F9BC706-15F4-41A6-AD93-23603398FF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5" name="Text Box 53">
              <a:extLst>
                <a:ext uri="{FF2B5EF4-FFF2-40B4-BE49-F238E27FC236}">
                  <a16:creationId xmlns:a16="http://schemas.microsoft.com/office/drawing/2014/main" id="{B7B18F16-EED3-4F81-AC57-F35AF095C0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81730" y="1886077"/>
              <a:ext cx="558162" cy="249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digitizer</a:t>
              </a:r>
              <a:endParaRPr lang="ru-RU" altLang="ru-RU" sz="15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8DB4EEE7-8466-45A4-A076-DDF932352A79}"/>
              </a:ext>
            </a:extLst>
          </p:cNvPr>
          <p:cNvGrpSpPr/>
          <p:nvPr/>
        </p:nvGrpSpPr>
        <p:grpSpPr>
          <a:xfrm>
            <a:off x="5380140" y="1606909"/>
            <a:ext cx="1129471" cy="1151332"/>
            <a:chOff x="7336628" y="1634628"/>
            <a:chExt cx="716254" cy="891160"/>
          </a:xfrm>
        </p:grpSpPr>
        <p:sp>
          <p:nvSpPr>
            <p:cNvPr id="127" name="Oval 48">
              <a:extLst>
                <a:ext uri="{FF2B5EF4-FFF2-40B4-BE49-F238E27FC236}">
                  <a16:creationId xmlns:a16="http://schemas.microsoft.com/office/drawing/2014/main" id="{1D3371B5-B338-414E-AC9D-C9354A9C9A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41583" y="2108755"/>
              <a:ext cx="611299" cy="41703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8" name="Oval 49">
              <a:extLst>
                <a:ext uri="{FF2B5EF4-FFF2-40B4-BE49-F238E27FC236}">
                  <a16:creationId xmlns:a16="http://schemas.microsoft.com/office/drawing/2014/main" id="{B6A7360A-9E99-44B7-B62B-E6F18E0DA2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37812" y="1634628"/>
              <a:ext cx="684528" cy="80055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9" name="Oval 50">
              <a:extLst>
                <a:ext uri="{FF2B5EF4-FFF2-40B4-BE49-F238E27FC236}">
                  <a16:creationId xmlns:a16="http://schemas.microsoft.com/office/drawing/2014/main" id="{AF3E117A-879C-4BEE-A7FE-C45055F6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46302" y="1638352"/>
              <a:ext cx="668609" cy="78193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0" name="Oval 51">
              <a:extLst>
                <a:ext uri="{FF2B5EF4-FFF2-40B4-BE49-F238E27FC236}">
                  <a16:creationId xmlns:a16="http://schemas.microsoft.com/office/drawing/2014/main" id="{DABA4E06-7983-4FE4-B6EB-0F6B008652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53732" y="1647040"/>
              <a:ext cx="635708" cy="72980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1" name="Oval 52">
              <a:extLst>
                <a:ext uri="{FF2B5EF4-FFF2-40B4-BE49-F238E27FC236}">
                  <a16:creationId xmlns:a16="http://schemas.microsoft.com/office/drawing/2014/main" id="{F2E75C0D-B4E0-47BD-B318-215158491A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89815" y="1666898"/>
              <a:ext cx="566725" cy="59203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Text Box 53">
              <a:extLst>
                <a:ext uri="{FF2B5EF4-FFF2-40B4-BE49-F238E27FC236}">
                  <a16:creationId xmlns:a16="http://schemas.microsoft.com/office/drawing/2014/main" id="{8DE10ED2-60CE-414D-A0BB-181F9A1111E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36628" y="1887161"/>
              <a:ext cx="668073" cy="399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 typeface="Wingdings" pitchFamily="2" charset="2"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simulation</a:t>
              </a:r>
            </a:p>
            <a:p>
              <a:pPr algn="ctr" eaLnBrk="1" hangingPunct="1">
                <a:spcBef>
                  <a:spcPts val="300"/>
                </a:spcBef>
                <a:buClrTx/>
                <a:buFont typeface="Wingdings" pitchFamily="2" charset="2"/>
                <a:buNone/>
                <a:defRPr/>
              </a:pPr>
              <a:r>
                <a:rPr lang="en-US" altLang="ru-RU" sz="1000" dirty="0" err="1">
                  <a:solidFill>
                    <a:srgbClr val="000000"/>
                  </a:solidFill>
                  <a:cs typeface="Arial" charset="0"/>
                </a:rPr>
                <a:t>runMC.C</a:t>
              </a:r>
              <a:endParaRPr lang="en-US" altLang="ru-RU" sz="10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1EDBC873-E748-437C-8013-4D5D3DA36B1C}"/>
              </a:ext>
            </a:extLst>
          </p:cNvPr>
          <p:cNvGrpSpPr/>
          <p:nvPr/>
        </p:nvGrpSpPr>
        <p:grpSpPr>
          <a:xfrm>
            <a:off x="3774924" y="2842366"/>
            <a:ext cx="1308963" cy="1377174"/>
            <a:chOff x="5242850" y="2748353"/>
            <a:chExt cx="933421" cy="1224075"/>
          </a:xfrm>
        </p:grpSpPr>
        <p:sp>
          <p:nvSpPr>
            <p:cNvPr id="134" name="Oval 41">
              <a:extLst>
                <a:ext uri="{FF2B5EF4-FFF2-40B4-BE49-F238E27FC236}">
                  <a16:creationId xmlns:a16="http://schemas.microsoft.com/office/drawing/2014/main" id="{6E29B651-B605-4528-91FE-A998234B45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1445644">
              <a:off x="5348370" y="3495819"/>
              <a:ext cx="757756" cy="476609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64D3D6E9-67EF-487C-B535-436F52C98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2850" y="2748353"/>
              <a:ext cx="933421" cy="1126983"/>
              <a:chOff x="718" y="2112"/>
              <a:chExt cx="857" cy="860"/>
            </a:xfrm>
          </p:grpSpPr>
          <p:sp>
            <p:nvSpPr>
              <p:cNvPr id="136" name="Oval 43">
                <a:extLst>
                  <a:ext uri="{FF2B5EF4-FFF2-40B4-BE49-F238E27FC236}">
                    <a16:creationId xmlns:a16="http://schemas.microsoft.com/office/drawing/2014/main" id="{E8392375-402E-4A42-B061-1D99E0AC4F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" name="Oval 44">
                <a:extLst>
                  <a:ext uri="{FF2B5EF4-FFF2-40B4-BE49-F238E27FC236}">
                    <a16:creationId xmlns:a16="http://schemas.microsoft.com/office/drawing/2014/main" id="{8F7E2E66-36CE-400B-B813-81FE6696CD4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8" name="Oval 45">
                <a:extLst>
                  <a:ext uri="{FF2B5EF4-FFF2-40B4-BE49-F238E27FC236}">
                    <a16:creationId xmlns:a16="http://schemas.microsoft.com/office/drawing/2014/main" id="{4E38CBA2-905F-4205-ACF4-94FA2CAD3D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9" name="Oval 46">
                <a:extLst>
                  <a:ext uri="{FF2B5EF4-FFF2-40B4-BE49-F238E27FC236}">
                    <a16:creationId xmlns:a16="http://schemas.microsoft.com/office/drawing/2014/main" id="{907A8D5B-79DA-407D-8DBB-D9A087D2FFD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ru-RU" altLang="ru-RU" sz="18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0" name="Text Box 47">
                <a:extLst>
                  <a:ext uri="{FF2B5EF4-FFF2-40B4-BE49-F238E27FC236}">
                    <a16:creationId xmlns:a16="http://schemas.microsoft.com/office/drawing/2014/main" id="{757B72C5-4882-49F4-8FDA-C8953CDB834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18" y="2383"/>
                <a:ext cx="857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altLang="ru-RU" sz="1400" dirty="0">
                    <a:solidFill>
                      <a:srgbClr val="000000"/>
                    </a:solidFill>
                    <a:cs typeface="Arial" charset="0"/>
                  </a:rPr>
                  <a:t>reconstruction</a:t>
                </a:r>
              </a:p>
              <a:p>
                <a:pPr algn="ctr" eaLnBrk="1" hangingPunct="1">
                  <a:spcBef>
                    <a:spcPts val="300"/>
                  </a:spcBef>
                  <a:buClrTx/>
                  <a:buFontTx/>
                  <a:buNone/>
                  <a:defRPr/>
                </a:pPr>
                <a:r>
                  <a:rPr lang="en-US" altLang="ru-RU" sz="1000" dirty="0" err="1">
                    <a:solidFill>
                      <a:srgbClr val="000000"/>
                    </a:solidFill>
                    <a:cs typeface="Arial" charset="0"/>
                  </a:rPr>
                  <a:t>reco.C</a:t>
                </a:r>
                <a:endParaRPr lang="en-US" altLang="ru-RU" sz="10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ED4CB5E3-E068-4F6C-B86F-9A1916685C72}"/>
              </a:ext>
            </a:extLst>
          </p:cNvPr>
          <p:cNvGrpSpPr/>
          <p:nvPr/>
        </p:nvGrpSpPr>
        <p:grpSpPr>
          <a:xfrm>
            <a:off x="3817676" y="4540030"/>
            <a:ext cx="1280449" cy="1337242"/>
            <a:chOff x="6734579" y="3212551"/>
            <a:chExt cx="1139819" cy="1427973"/>
          </a:xfrm>
        </p:grpSpPr>
        <p:sp>
          <p:nvSpPr>
            <p:cNvPr id="142" name="Oval 35">
              <a:extLst>
                <a:ext uri="{FF2B5EF4-FFF2-40B4-BE49-F238E27FC236}">
                  <a16:creationId xmlns:a16="http://schemas.microsoft.com/office/drawing/2014/main" id="{EDEC175E-7488-479F-8766-F9EEC613DA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25094" y="4119233"/>
              <a:ext cx="961523" cy="521291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" name="Oval 36">
              <a:extLst>
                <a:ext uri="{FF2B5EF4-FFF2-40B4-BE49-F238E27FC236}">
                  <a16:creationId xmlns:a16="http://schemas.microsoft.com/office/drawing/2014/main" id="{05112922-7466-4C20-869E-921A602EDD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34579" y="3212551"/>
              <a:ext cx="1139819" cy="133425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4" name="Oval 37">
              <a:extLst>
                <a:ext uri="{FF2B5EF4-FFF2-40B4-BE49-F238E27FC236}">
                  <a16:creationId xmlns:a16="http://schemas.microsoft.com/office/drawing/2014/main" id="{766974AF-30EC-4004-A670-633ED82053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48376" y="3219998"/>
              <a:ext cx="1113286" cy="13007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5" name="Oval 38">
              <a:extLst>
                <a:ext uri="{FF2B5EF4-FFF2-40B4-BE49-F238E27FC236}">
                  <a16:creationId xmlns:a16="http://schemas.microsoft.com/office/drawing/2014/main" id="{B33CC524-6505-4702-89FE-7CE94FFC24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760050" y="3232409"/>
              <a:ext cx="1059161" cy="121634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6" name="Oval 39">
              <a:extLst>
                <a:ext uri="{FF2B5EF4-FFF2-40B4-BE49-F238E27FC236}">
                  <a16:creationId xmlns:a16="http://schemas.microsoft.com/office/drawing/2014/main" id="{FCCC96F5-97A3-48D7-ACAB-1DFAE65E37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21604" y="3267162"/>
              <a:ext cx="942420" cy="98673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18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7" name="Text Box 40">
              <a:extLst>
                <a:ext uri="{FF2B5EF4-FFF2-40B4-BE49-F238E27FC236}">
                  <a16:creationId xmlns:a16="http://schemas.microsoft.com/office/drawing/2014/main" id="{7860B145-62CD-4AE7-98C5-5A71B2CB47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911504" y="3585343"/>
              <a:ext cx="785107" cy="591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physical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US" altLang="ru-RU" sz="1500" dirty="0">
                  <a:solidFill>
                    <a:srgbClr val="000000"/>
                  </a:solidFill>
                  <a:cs typeface="Arial" charset="0"/>
                </a:rPr>
                <a:t>analysis</a:t>
              </a:r>
            </a:p>
          </p:txBody>
        </p:sp>
      </p:grpSp>
      <p:sp>
        <p:nvSpPr>
          <p:cNvPr id="148" name="Text Box 59">
            <a:extLst>
              <a:ext uri="{FF2B5EF4-FFF2-40B4-BE49-F238E27FC236}">
                <a16:creationId xmlns:a16="http://schemas.microsoft.com/office/drawing/2014/main" id="{B9059CBD-42C1-4457-A502-A400A26838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96075" y="4149080"/>
            <a:ext cx="103425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i="1" dirty="0" err="1">
                <a:solidFill>
                  <a:srgbClr val="000000"/>
                </a:solidFill>
                <a:cs typeface="Arial" charset="0"/>
              </a:rPr>
              <a:t>mpddst.root</a:t>
            </a:r>
            <a:endParaRPr lang="en-US" altLang="ru-RU" sz="1200" i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900" i="1" dirty="0">
                <a:solidFill>
                  <a:srgbClr val="000000"/>
                </a:solidFill>
              </a:rPr>
              <a:t>~1 MB/event</a:t>
            </a:r>
          </a:p>
        </p:txBody>
      </p:sp>
      <p:sp>
        <p:nvSpPr>
          <p:cNvPr id="149" name="Text Box 59">
            <a:extLst>
              <a:ext uri="{FF2B5EF4-FFF2-40B4-BE49-F238E27FC236}">
                <a16:creationId xmlns:a16="http://schemas.microsoft.com/office/drawing/2014/main" id="{B326E049-AD09-418F-ADAA-A37A31F0F87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61174" y="2620317"/>
            <a:ext cx="123303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i="1" dirty="0" err="1">
                <a:solidFill>
                  <a:srgbClr val="000000"/>
                </a:solidFill>
                <a:cs typeface="Arial" charset="0"/>
              </a:rPr>
              <a:t>mpd_digits.root</a:t>
            </a:r>
            <a:endParaRPr lang="en-US" altLang="ru-RU" sz="1200" i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900" i="1" dirty="0">
                <a:solidFill>
                  <a:srgbClr val="000000"/>
                </a:solidFill>
              </a:rPr>
              <a:t>~0.5 MB/event</a:t>
            </a:r>
          </a:p>
        </p:txBody>
      </p:sp>
      <p:sp>
        <p:nvSpPr>
          <p:cNvPr id="150" name="Text Box 59">
            <a:extLst>
              <a:ext uri="{FF2B5EF4-FFF2-40B4-BE49-F238E27FC236}">
                <a16:creationId xmlns:a16="http://schemas.microsoft.com/office/drawing/2014/main" id="{9F309243-BCF9-47A8-8B7A-B3D7D37666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7501" y="2035083"/>
            <a:ext cx="11304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i="1" dirty="0" err="1">
                <a:solidFill>
                  <a:srgbClr val="000000"/>
                </a:solidFill>
                <a:cs typeface="Arial" charset="0"/>
              </a:rPr>
              <a:t>mpd_run.data</a:t>
            </a:r>
            <a:endParaRPr lang="en-US" altLang="ru-RU" sz="1200" i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900" i="1" dirty="0">
                <a:solidFill>
                  <a:srgbClr val="000000"/>
                </a:solidFill>
              </a:rPr>
              <a:t>~0.8 MB/event</a:t>
            </a:r>
          </a:p>
        </p:txBody>
      </p:sp>
      <p:sp>
        <p:nvSpPr>
          <p:cNvPr id="151" name="Text Box 59">
            <a:extLst>
              <a:ext uri="{FF2B5EF4-FFF2-40B4-BE49-F238E27FC236}">
                <a16:creationId xmlns:a16="http://schemas.microsoft.com/office/drawing/2014/main" id="{BF2D3DCE-262B-43D7-94C0-C33670E8F61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60057" y="2020640"/>
            <a:ext cx="11760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i="1" dirty="0" err="1">
                <a:solidFill>
                  <a:srgbClr val="000000"/>
                </a:solidFill>
                <a:cs typeface="Arial" charset="0"/>
              </a:rPr>
              <a:t>generator.data</a:t>
            </a:r>
            <a:endParaRPr lang="en-US" altLang="ru-RU" sz="1200" i="1" dirty="0">
              <a:solidFill>
                <a:srgbClr val="0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900" i="1" dirty="0">
                <a:solidFill>
                  <a:srgbClr val="000000"/>
                </a:solidFill>
              </a:rPr>
              <a:t>~0.5 MB/event</a:t>
            </a:r>
          </a:p>
        </p:txBody>
      </p:sp>
      <p:sp>
        <p:nvSpPr>
          <p:cNvPr id="152" name="Text Box 59">
            <a:extLst>
              <a:ext uri="{FF2B5EF4-FFF2-40B4-BE49-F238E27FC236}">
                <a16:creationId xmlns:a16="http://schemas.microsoft.com/office/drawing/2014/main" id="{B51EAF50-ED8E-458A-A7E5-1BC040E6DD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94399" y="2600416"/>
            <a:ext cx="10102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1200" i="1" dirty="0" err="1">
                <a:solidFill>
                  <a:srgbClr val="000000"/>
                </a:solidFill>
                <a:cs typeface="Arial" charset="0"/>
              </a:rPr>
              <a:t>evetest.root</a:t>
            </a:r>
            <a:endParaRPr lang="en-US" altLang="ru-RU" sz="900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ru-RU" sz="900" i="1" dirty="0">
                <a:solidFill>
                  <a:srgbClr val="000000"/>
                </a:solidFill>
              </a:rPr>
              <a:t>~5 MB/event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32C163F-67D7-44E7-9CB1-9D839869C92F}"/>
              </a:ext>
            </a:extLst>
          </p:cNvPr>
          <p:cNvSpPr txBox="1"/>
          <p:nvPr/>
        </p:nvSpPr>
        <p:spPr>
          <a:xfrm>
            <a:off x="5147694" y="1354049"/>
            <a:ext cx="1518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Geant3</a:t>
            </a:r>
            <a:r>
              <a:rPr lang="ru-RU" sz="1200" dirty="0">
                <a:solidFill>
                  <a:srgbClr val="000000"/>
                </a:solidFill>
                <a:cs typeface="Arial" charset="0"/>
              </a:rPr>
              <a:t>/4, </a:t>
            </a:r>
            <a:r>
              <a:rPr lang="en-US" sz="1200" dirty="0">
                <a:solidFill>
                  <a:srgbClr val="000000"/>
                </a:solidFill>
                <a:cs typeface="Arial" charset="0"/>
              </a:rPr>
              <a:t>Fluka…</a:t>
            </a:r>
            <a:endParaRPr 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BCCA985E-3F36-4283-9903-3AEA4A43DB3E}"/>
              </a:ext>
            </a:extLst>
          </p:cNvPr>
          <p:cNvSpPr/>
          <p:nvPr/>
        </p:nvSpPr>
        <p:spPr>
          <a:xfrm>
            <a:off x="5670227" y="4684095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200" b="1" i="1" dirty="0">
                <a:solidFill>
                  <a:srgbClr val="000000"/>
                </a:solidFill>
                <a:latin typeface="Arial"/>
                <a:cs typeface="Arial" charset="0"/>
              </a:rPr>
              <a:t>DST </a:t>
            </a:r>
            <a:r>
              <a:rPr lang="it-IT" sz="1200" b="1" dirty="0">
                <a:solidFill>
                  <a:srgbClr val="000000"/>
                </a:solidFill>
                <a:latin typeface="Arial"/>
                <a:cs typeface="Arial" charset="0"/>
              </a:rPr>
              <a:t>format</a:t>
            </a:r>
            <a:endParaRPr lang="ru-RU" sz="1200" b="1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55" name="Выноска: линия с чертой 154">
            <a:extLst>
              <a:ext uri="{FF2B5EF4-FFF2-40B4-BE49-F238E27FC236}">
                <a16:creationId xmlns:a16="http://schemas.microsoft.com/office/drawing/2014/main" id="{5C683B6D-58BF-493E-9E87-ECDE4EBAD1C8}"/>
              </a:ext>
            </a:extLst>
          </p:cNvPr>
          <p:cNvSpPr/>
          <p:nvPr/>
        </p:nvSpPr>
        <p:spPr>
          <a:xfrm>
            <a:off x="5191423" y="4724466"/>
            <a:ext cx="869572" cy="182289"/>
          </a:xfrm>
          <a:prstGeom prst="accentCallout1">
            <a:avLst>
              <a:gd name="adj1" fmla="val 47691"/>
              <a:gd name="adj2" fmla="val 61433"/>
              <a:gd name="adj3" fmla="val -220307"/>
              <a:gd name="adj4" fmla="val -3631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3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10E550-7CF0-4671-A4DC-90239FBD0DF3}" type="slidenum">
              <a:rPr lang="en-US" sz="1200" smtClean="0">
                <a:solidFill>
                  <a:srgbClr val="717171"/>
                </a:solidFill>
              </a:rPr>
              <a:t>8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1040"/>
            <a:ext cx="9144000" cy="576411"/>
          </a:xfrm>
        </p:spPr>
        <p:txBody>
          <a:bodyPr/>
          <a:lstStyle/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Unified Database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 data storage</a:t>
            </a:r>
            <a:endParaRPr lang="en-US" alt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239143"/>
            <a:ext cx="676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It contains all simulated data files for different event generators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Easy searching by many parameters</a:t>
            </a:r>
            <a:endParaRPr lang="ru-RU" sz="1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Shape 2"/>
              <p:cNvSpPr txBox="1"/>
              <p:nvPr/>
            </p:nvSpPr>
            <p:spPr>
              <a:xfrm>
                <a:off x="7308304" y="2708920"/>
                <a:ext cx="1800200" cy="2448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/>
              <a:p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event generators:</a:t>
                </a:r>
              </a:p>
              <a:p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UrQMD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QGSM</a:t>
                </a:r>
                <a:endParaRPr lang="en-US" sz="1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Hybrid UrQMD</a:t>
                </a:r>
                <a:endParaRPr lang="en-US" sz="1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 err="1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vHLLE_UrQMD</a:t>
                </a:r>
                <a:endParaRPr lang="en-US" sz="14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3FD(Theseus)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…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marL="176213" indent="-176213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ru-RU" sz="1400" dirty="0">
                    <a:solidFill>
                      <a:srgbClr val="C00000"/>
                    </a:solidFill>
                  </a:rPr>
                  <a:t>1,2TB </a:t>
                </a:r>
              </a:p>
              <a:p>
                <a:pPr marL="176213" indent="-176213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ru-RU" sz="1400" dirty="0">
                    <a:solidFill>
                      <a:srgbClr val="C00000"/>
                    </a:solidFill>
                  </a:rPr>
                  <a:t>~ </a:t>
                </a:r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34 000 files</a:t>
                </a:r>
              </a:p>
              <a:p>
                <a:pPr marL="176213" indent="-176213">
                  <a:lnSpc>
                    <a:spcPct val="13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trike="noStrike" spc="-1" smtClean="0">
                            <a:solidFill>
                              <a:srgbClr val="99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strike="noStrike" spc="-1" smtClean="0">
                            <a:solidFill>
                              <a:srgbClr val="99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0" strike="noStrike" spc="-1" smtClean="0">
                            <a:solidFill>
                              <a:srgbClr val="990000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 ev</a:t>
                </a:r>
                <a:r>
                  <a:rPr lang="en-US" sz="1400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ents</a:t>
                </a:r>
                <a:r>
                  <a:rPr lang="en-US" sz="1400" b="0" strike="noStrike" spc="-1" dirty="0">
                    <a:solidFill>
                      <a:srgbClr val="99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/file</a:t>
                </a:r>
                <a:endPara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9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708920"/>
                <a:ext cx="1800200" cy="2448272"/>
              </a:xfrm>
              <a:prstGeom prst="rect">
                <a:avLst/>
              </a:prstGeom>
              <a:blipFill rotWithShape="1">
                <a:blip r:embed="rId4"/>
                <a:stretch>
                  <a:fillRect l="-1017" t="-2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B30C3-ADF2-4B09-AFF0-A85BB89F5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" y="1772816"/>
            <a:ext cx="72728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0176"/>
            <a:ext cx="9144000" cy="576064"/>
          </a:xfrm>
        </p:spPr>
        <p:txBody>
          <a:bodyPr/>
          <a:lstStyle/>
          <a:p>
            <a:pPr eaLnBrk="1" hangingPunct="1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MPD event processing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562600" y="32766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268" name="AutoShape 5"/>
          <p:cNvSpPr>
            <a:spLocks noChangeArrowheads="1"/>
          </p:cNvSpPr>
          <p:nvPr/>
        </p:nvSpPr>
        <p:spPr bwMode="auto">
          <a:xfrm>
            <a:off x="1143000" y="3276600"/>
            <a:ext cx="2286000" cy="266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238250" y="3476625"/>
            <a:ext cx="203835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PROOF server</a:t>
            </a:r>
          </a:p>
          <a:p>
            <a:r>
              <a:rPr lang="en-US" sz="1400" dirty="0"/>
              <a:t>parallel event data processing in ROOT macros on the parallel architectures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31797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rgbClr val="BEE3EC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solidFill>
              <a:schemeClr val="tx1"/>
            </a:solidFill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1271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73" name="Group 11"/>
          <p:cNvGrpSpPr>
            <a:grpSpLocks/>
          </p:cNvGrpSpPr>
          <p:nvPr/>
        </p:nvGrpSpPr>
        <p:grpSpPr bwMode="auto">
          <a:xfrm>
            <a:off x="3048000" y="1552575"/>
            <a:ext cx="2998788" cy="1601788"/>
            <a:chOff x="1997" y="1314"/>
            <a:chExt cx="1889" cy="1009"/>
          </a:xfrm>
        </p:grpSpPr>
        <p:grpSp>
          <p:nvGrpSpPr>
            <p:cNvPr id="11279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275" name="Text Box 20"/>
          <p:cNvSpPr txBox="1">
            <a:spLocks noChangeArrowheads="1"/>
          </p:cNvSpPr>
          <p:nvPr/>
        </p:nvSpPr>
        <p:spPr bwMode="auto">
          <a:xfrm>
            <a:off x="5679036" y="3505200"/>
            <a:ext cx="20933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MPD</a:t>
            </a:r>
            <a:r>
              <a:rPr lang="ru-RU" sz="2000" b="1" dirty="0">
                <a:solidFill>
                  <a:srgbClr val="000000"/>
                </a:solidFill>
              </a:rPr>
              <a:t>-</a:t>
            </a:r>
            <a:r>
              <a:rPr lang="en-US" sz="2000" b="1" dirty="0">
                <a:solidFill>
                  <a:srgbClr val="000000"/>
                </a:solidFill>
              </a:rPr>
              <a:t>Scheduler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scheduling system for task distribution to parallelize MPD data processing on the cluster nodes</a:t>
            </a:r>
          </a:p>
        </p:txBody>
      </p:sp>
      <p:sp>
        <p:nvSpPr>
          <p:cNvPr id="1127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92D6AA5-F1FB-4254-8F9C-8DB040D19807}" type="slidenum">
              <a:rPr lang="en-US" sz="1200" smtClean="0">
                <a:solidFill>
                  <a:srgbClr val="717171"/>
                </a:solidFill>
              </a:rPr>
              <a:pPr eaLnBrk="1" hangingPunct="1">
                <a:defRPr/>
              </a:pPr>
              <a:t>9</a:t>
            </a:fld>
            <a:endParaRPr lang="en-US" sz="1200" dirty="0">
              <a:solidFill>
                <a:srgbClr val="717171"/>
              </a:solidFill>
            </a:endParaRPr>
          </a:p>
        </p:txBody>
      </p:sp>
      <p:sp>
        <p:nvSpPr>
          <p:cNvPr id="21" name="Дата 1"/>
          <p:cNvSpPr txBox="1">
            <a:spLocks/>
          </p:cNvSpPr>
          <p:nvPr/>
        </p:nvSpPr>
        <p:spPr bwMode="auto">
          <a:xfrm>
            <a:off x="323528" y="65246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969696">
                    <a:lumMod val="75000"/>
                  </a:srgbClr>
                </a:solidFill>
              </a:rPr>
              <a:t>6 July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35896" y="1700808"/>
            <a:ext cx="1734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 dirty="0">
                <a:solidFill>
                  <a:srgbClr val="000000"/>
                </a:solidFill>
              </a:rPr>
              <a:t>concurrent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data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processing</a:t>
            </a:r>
            <a:r>
              <a:rPr lang="en-US" sz="1600" b="1" kern="0" dirty="0">
                <a:solidFill>
                  <a:srgbClr val="000000"/>
                </a:solidFill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on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cluster nodes</a:t>
            </a:r>
          </a:p>
        </p:txBody>
      </p:sp>
    </p:spTree>
    <p:extLst>
      <p:ext uri="{BB962C8B-B14F-4D97-AF65-F5344CB8AC3E}">
        <p14:creationId xmlns:p14="http://schemas.microsoft.com/office/powerpoint/2010/main" val="131699837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75gl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13456</TotalTime>
  <Words>2368</Words>
  <Application>Microsoft Office PowerPoint</Application>
  <PresentationFormat>Экран (4:3)</PresentationFormat>
  <Paragraphs>456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MS PGothic</vt:lpstr>
      <vt:lpstr>SimSun</vt:lpstr>
      <vt:lpstr>Arial</vt:lpstr>
      <vt:lpstr>Arial-ItalicMT</vt:lpstr>
      <vt:lpstr>ArialMT</vt:lpstr>
      <vt:lpstr>Calibri</vt:lpstr>
      <vt:lpstr>Cambria Math</vt:lpstr>
      <vt:lpstr>Symbol</vt:lpstr>
      <vt:lpstr>Tahoma</vt:lpstr>
      <vt:lpstr>Times New Roman</vt:lpstr>
      <vt:lpstr>Verdana</vt:lpstr>
      <vt:lpstr>WenQuanYi Micro Hei</vt:lpstr>
      <vt:lpstr>Wingdings</vt:lpstr>
      <vt:lpstr>Wingdings 3</vt:lpstr>
      <vt:lpstr>cdb2004175gl</vt:lpstr>
      <vt:lpstr>Mock Data Challenge for the MPD experiment on the HybriLIT cluster</vt:lpstr>
      <vt:lpstr>NICA accelerator complex</vt:lpstr>
      <vt:lpstr>Презентация PowerPoint</vt:lpstr>
      <vt:lpstr>MpdRoot steps</vt:lpstr>
      <vt:lpstr> Prerequisites of the distributed computing</vt:lpstr>
      <vt:lpstr>MPD DAQ Data Flow (proposal)</vt:lpstr>
      <vt:lpstr>MpdRoot offline data processing</vt:lpstr>
      <vt:lpstr>The Unified Database as simulation data storage</vt:lpstr>
      <vt:lpstr>Parallel MPD event processing</vt:lpstr>
      <vt:lpstr>Parallel data processing with PROOF</vt:lpstr>
      <vt:lpstr>The speedup of the reconstruction on 4-cores</vt:lpstr>
      <vt:lpstr>PROOF server on cluster (file splitting mode)</vt:lpstr>
      <vt:lpstr>Parallel MPD event processing</vt:lpstr>
      <vt:lpstr>MPD-Scheduler</vt:lpstr>
      <vt:lpstr>Job description for MPD-Scheduler </vt:lpstr>
      <vt:lpstr>MPD-Scheduler on distributed clusters</vt:lpstr>
      <vt:lpstr>Parallel event processing in MpdRoot</vt:lpstr>
      <vt:lpstr>The purposes of Mock Data Challenge</vt:lpstr>
      <vt:lpstr> HybriLIT cluster</vt:lpstr>
      <vt:lpstr>MDC on HybriLIT cluster (jobs) </vt:lpstr>
      <vt:lpstr>MDC on HybriLIT cluster (run)</vt:lpstr>
      <vt:lpstr>MDC on HybriLIT cluster (time)</vt:lpstr>
      <vt:lpstr>«Computing» section on mpd.jinr.ru</vt:lpstr>
      <vt:lpstr>Conclusions</vt:lpstr>
      <vt:lpstr>Презентация PowerPoint</vt:lpstr>
      <vt:lpstr>Презентация PowerPoint</vt:lpstr>
      <vt:lpstr>User multicore machine</vt:lpstr>
      <vt:lpstr>MPD data storage levels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АРХИТЕКТУРЫ SCALLA/XROOTD ДЛЯ ХРАНЕНИЯ И ОБРАБОТКИ ДАННЫХ С ДЕТЕКТОРА MPD/NICA</dc:title>
  <dc:creator>soulkeeper</dc:creator>
  <cp:lastModifiedBy>Konstantin Gertsenberger</cp:lastModifiedBy>
  <cp:revision>857</cp:revision>
  <dcterms:created xsi:type="dcterms:W3CDTF">2012-02-04T09:37:21Z</dcterms:created>
  <dcterms:modified xsi:type="dcterms:W3CDTF">2017-07-06T08:42:07Z</dcterms:modified>
</cp:coreProperties>
</file>