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8" r:id="rId3"/>
    <p:sldId id="293" r:id="rId4"/>
    <p:sldId id="279" r:id="rId5"/>
    <p:sldId id="291" r:id="rId6"/>
    <p:sldId id="280" r:id="rId7"/>
    <p:sldId id="282" r:id="rId8"/>
    <p:sldId id="285" r:id="rId9"/>
    <p:sldId id="294" r:id="rId10"/>
    <p:sldId id="314" r:id="rId11"/>
    <p:sldId id="286" r:id="rId12"/>
    <p:sldId id="287" r:id="rId13"/>
    <p:sldId id="295" r:id="rId14"/>
    <p:sldId id="296" r:id="rId15"/>
    <p:sldId id="288" r:id="rId16"/>
    <p:sldId id="297" r:id="rId17"/>
    <p:sldId id="298" r:id="rId18"/>
    <p:sldId id="299" r:id="rId19"/>
    <p:sldId id="313" r:id="rId20"/>
    <p:sldId id="308" r:id="rId21"/>
    <p:sldId id="309" r:id="rId22"/>
    <p:sldId id="301" r:id="rId23"/>
    <p:sldId id="302" r:id="rId24"/>
    <p:sldId id="303" r:id="rId25"/>
    <p:sldId id="304" r:id="rId26"/>
    <p:sldId id="305" r:id="rId27"/>
    <p:sldId id="307" r:id="rId28"/>
    <p:sldId id="310" r:id="rId29"/>
    <p:sldId id="311" r:id="rId30"/>
    <p:sldId id="31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C005D-2E17-4A8B-9B26-A482879913F7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F1972-E99B-4C4F-A379-FB2C7F0B4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2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1972-E99B-4C4F-A379-FB2C7F0B43B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72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pPr rtl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687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pPr rtl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669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pPr rtl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189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pPr rtl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44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pPr rtl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258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pPr rtl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285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pPr rtl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823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pPr rtl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75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1972-E99B-4C4F-A379-FB2C7F0B43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6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1972-E99B-4C4F-A379-FB2C7F0B43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01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1972-E99B-4C4F-A379-FB2C7F0B43B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0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1972-E99B-4C4F-A379-FB2C7F0B43B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pPr rtl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984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pPr rtl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14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pPr rtl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937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pPr rtl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72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/>
            </a:lvl1pPr>
          </a:lstStyle>
          <a:p>
            <a:r>
              <a:rPr lang="en-US" smtClean="0"/>
              <a:t>A. L'vov. 4th SPD Physics and MC meeting, JINR, 17.06.2020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05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L'vov. 4th SPD Physics and MC meeting, JINR, 17.06.2020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1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L'vov. 4th SPD Physics and MC meeting, JINR, 17.06.2020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066400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Образец текста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Дата 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446B24-E791-4D5E-A8C7-9C2BEF28EC24}" type="datetime1">
              <a:rPr lang="ru-RU" smtClean="0"/>
              <a:pPr/>
              <a:t>17.06.2020</a:t>
            </a:fld>
            <a:endParaRPr lang="ru-RU" dirty="0"/>
          </a:p>
        </p:txBody>
      </p:sp>
      <p:sp>
        <p:nvSpPr>
          <p:cNvPr id="7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10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L'vov. 4th SPD Physics and MC meeting, JINR, 17.06.2020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75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L'vov. 4th SPD Physics and MC meeting, JINR, 17.06.2020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L'vov. 4th SPD Physics and MC meeting, JINR, 17.06.2020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59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L'vov. 4th SPD Physics and MC meeting, JINR, 17.06.2020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2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L'vov. 4th SPD Physics and MC meeting, JINR, 17.06.2020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0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L'vov. 4th SPD Physics and MC meeting, JINR, 17.06.2020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1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L'vov. 4th SPD Physics and MC meeting, JINR, 17.06.2020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5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L'vov. 4th SPD Physics and MC meeting, JINR, 17.06.2020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65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L'vov. 4th SPD Physics and MC meeting, JINR, 17.06.2020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8A49-7BCE-4792-8D02-06F6A628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399" y="157781"/>
            <a:ext cx="850669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Small-angle pp scattering</a:t>
            </a:r>
          </a:p>
          <a:p>
            <a:pPr algn="ctr"/>
            <a:r>
              <a:rPr lang="en-US" sz="2000" b="1" dirty="0" smtClean="0"/>
              <a:t>LPI </a:t>
            </a:r>
            <a:r>
              <a:rPr lang="en-US" sz="2000" b="1" dirty="0" smtClean="0"/>
              <a:t>team:      V. </a:t>
            </a:r>
            <a:r>
              <a:rPr lang="en-US" sz="2000" b="1" dirty="0" err="1" smtClean="0"/>
              <a:t>Baskov</a:t>
            </a:r>
            <a:r>
              <a:rPr lang="en-US" sz="2000" b="1" dirty="0" smtClean="0"/>
              <a:t>, O. </a:t>
            </a:r>
            <a:r>
              <a:rPr lang="en-US" sz="2000" b="1" dirty="0" err="1" smtClean="0"/>
              <a:t>Dalkarov</a:t>
            </a:r>
            <a:r>
              <a:rPr lang="en-US" sz="2000" b="1" dirty="0" smtClean="0"/>
              <a:t>, A. </a:t>
            </a:r>
            <a:r>
              <a:rPr lang="en-US" sz="2000" b="1" dirty="0" err="1" smtClean="0"/>
              <a:t>L’vov</a:t>
            </a:r>
            <a:r>
              <a:rPr lang="en-US" sz="2000" b="1" dirty="0" smtClean="0"/>
              <a:t>, V. </a:t>
            </a:r>
            <a:r>
              <a:rPr lang="en-US" sz="2000" b="1" dirty="0" err="1" smtClean="0"/>
              <a:t>Poliansky</a:t>
            </a:r>
            <a:endParaRPr lang="en-US" sz="20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44864" y="1808751"/>
            <a:ext cx="110077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Aims: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Technical:  a tool for measuring and monitoring luminosity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absolute scale, normalization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stability, relative measurements 	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   Physics:  studying the proton’s periphery  (new effects??)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 startAt="3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implement 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EndCap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410200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L'vov</a:t>
            </a:r>
            <a:r>
              <a:rPr lang="en-US" dirty="0" smtClean="0"/>
              <a:t>. 4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SPD </a:t>
            </a:r>
            <a:r>
              <a:rPr lang="en-US" dirty="0"/>
              <a:t>Physics and MC </a:t>
            </a:r>
            <a:r>
              <a:rPr lang="en-US" dirty="0" smtClean="0"/>
              <a:t>meeting, JINR, 17.06.2020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3011"/>
            <a:ext cx="536170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pp-scattering at very high energies</a:t>
            </a:r>
            <a:endParaRPr lang="ru-RU" sz="2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736" y="1126870"/>
            <a:ext cx="990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76945" y="6356350"/>
            <a:ext cx="5576455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L'vov</a:t>
            </a:r>
            <a:r>
              <a:rPr lang="en-US" dirty="0" smtClean="0"/>
              <a:t>. 4th SPD Physics and MC meeting, JINR, 17.06.2020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10</a:t>
            </a:fld>
            <a:endParaRPr lang="ru-RU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39D0006-9F3B-004B-B822-980C4174DC22}"/>
              </a:ext>
            </a:extLst>
          </p:cNvPr>
          <p:cNvSpPr txBox="1">
            <a:spLocks/>
          </p:cNvSpPr>
          <p:nvPr/>
        </p:nvSpPr>
        <p:spPr>
          <a:xfrm>
            <a:off x="463183" y="380977"/>
            <a:ext cx="11066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27" name="Объект 4"/>
          <p:cNvSpPr txBox="1">
            <a:spLocks/>
          </p:cNvSpPr>
          <p:nvPr/>
        </p:nvSpPr>
        <p:spPr>
          <a:xfrm>
            <a:off x="539496" y="1435608"/>
            <a:ext cx="5487944" cy="2266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FDE4A1-6D3A-D94B-9499-EBC80A39F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996" y="782225"/>
            <a:ext cx="7745610" cy="48565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9CF939-B5E8-4044-A47F-C18C346AAC3B}"/>
              </a:ext>
            </a:extLst>
          </p:cNvPr>
          <p:cNvSpPr txBox="1"/>
          <p:nvPr/>
        </p:nvSpPr>
        <p:spPr>
          <a:xfrm>
            <a:off x="621793" y="1028790"/>
            <a:ext cx="27032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TOTEM data are very </a:t>
            </a:r>
            <a:r>
              <a:rPr lang="en-US" b="1" dirty="0" smtClean="0"/>
              <a:t>precise. In 2018 they have been extended to higher t.</a:t>
            </a:r>
            <a:endParaRPr lang="en-US" b="1" baseline="30000" dirty="0"/>
          </a:p>
          <a:p>
            <a:endParaRPr lang="en-US" b="1" baseline="30000" dirty="0" smtClean="0"/>
          </a:p>
          <a:p>
            <a:endParaRPr lang="en-US" b="1" baseline="30000" dirty="0"/>
          </a:p>
          <a:p>
            <a:r>
              <a:rPr lang="en-US" b="1" dirty="0" smtClean="0"/>
              <a:t>Ref:</a:t>
            </a:r>
          </a:p>
          <a:p>
            <a:r>
              <a:rPr lang="en-US" b="1" dirty="0" smtClean="0"/>
              <a:t>TOTEM Collab. (LHC), 2015</a:t>
            </a:r>
          </a:p>
          <a:p>
            <a:r>
              <a:rPr lang="en-US" b="1" dirty="0"/>
              <a:t>“Evidence for non-exponential elastic proton–proton differential cross-section at low |t | and √s = 8 </a:t>
            </a:r>
            <a:r>
              <a:rPr lang="en-US" b="1" dirty="0" err="1"/>
              <a:t>TeV</a:t>
            </a:r>
            <a:r>
              <a:rPr lang="en-US" b="1" dirty="0"/>
              <a:t> by TOTEM Collaboration”. </a:t>
            </a:r>
            <a:endParaRPr lang="en-US" b="1" dirty="0" smtClean="0"/>
          </a:p>
          <a:p>
            <a:r>
              <a:rPr lang="en-US" b="1" dirty="0" err="1" smtClean="0"/>
              <a:t>Nucl</a:t>
            </a:r>
            <a:r>
              <a:rPr lang="en-US" b="1" dirty="0"/>
              <a:t>. Phys. B 899 (2015) 527.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399" y="43011"/>
            <a:ext cx="516774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ISR data (pp collisions)</a:t>
            </a:r>
            <a:endParaRPr lang="ru-RU" sz="2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736" y="1126870"/>
            <a:ext cx="990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81745" y="6356350"/>
            <a:ext cx="5271655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L'vov</a:t>
            </a:r>
            <a:r>
              <a:rPr lang="en-US" dirty="0" smtClean="0"/>
              <a:t>. 4th SPD Physics and MC meeting, JINR, 17.06.2020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11</a:t>
            </a:fld>
            <a:endParaRPr lang="ru-RU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39D0006-9F3B-004B-B822-980C4174DC22}"/>
              </a:ext>
            </a:extLst>
          </p:cNvPr>
          <p:cNvSpPr txBox="1">
            <a:spLocks/>
          </p:cNvSpPr>
          <p:nvPr/>
        </p:nvSpPr>
        <p:spPr>
          <a:xfrm>
            <a:off x="463183" y="380977"/>
            <a:ext cx="11066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27" name="Объект 4"/>
          <p:cNvSpPr txBox="1">
            <a:spLocks/>
          </p:cNvSpPr>
          <p:nvPr/>
        </p:nvSpPr>
        <p:spPr>
          <a:xfrm>
            <a:off x="539496" y="1435608"/>
            <a:ext cx="5487944" cy="2266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E2B69-AE73-EC49-B5DF-80B67C3AC053}"/>
              </a:ext>
            </a:extLst>
          </p:cNvPr>
          <p:cNvSpPr txBox="1"/>
          <p:nvPr/>
        </p:nvSpPr>
        <p:spPr>
          <a:xfrm>
            <a:off x="8632292" y="4879022"/>
            <a:ext cx="3559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</a:t>
            </a:r>
            <a:r>
              <a:rPr lang="en-US" b="1" dirty="0" smtClean="0"/>
              <a:t>. </a:t>
            </a:r>
            <a:r>
              <a:rPr lang="en-US" b="1" dirty="0" err="1" smtClean="0"/>
              <a:t>Amaldi</a:t>
            </a:r>
            <a:r>
              <a:rPr lang="en-US" b="1" dirty="0" smtClean="0"/>
              <a:t>, K.R. Schubert. </a:t>
            </a:r>
          </a:p>
          <a:p>
            <a:r>
              <a:rPr lang="en-US" b="1" dirty="0"/>
              <a:t>“Impact parameter interpretation of proton-proton scattering from a critical review of all ISR data </a:t>
            </a:r>
            <a:r>
              <a:rPr lang="en-US" b="1" dirty="0" smtClean="0"/>
              <a:t>”.</a:t>
            </a:r>
          </a:p>
          <a:p>
            <a:r>
              <a:rPr lang="en-US" b="1" dirty="0" err="1" smtClean="0"/>
              <a:t>Nucl</a:t>
            </a:r>
            <a:r>
              <a:rPr lang="en-US" b="1" dirty="0" smtClean="0"/>
              <a:t>. </a:t>
            </a:r>
            <a:r>
              <a:rPr lang="en-US" b="1" dirty="0" err="1" smtClean="0"/>
              <a:t>Ohys</a:t>
            </a:r>
            <a:r>
              <a:rPr lang="en-US" b="1" dirty="0" smtClean="0"/>
              <a:t>. B166 (1980) 301.</a:t>
            </a:r>
            <a:endParaRPr lang="en-US" b="1" baseline="300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40" y="922451"/>
            <a:ext cx="6258591" cy="468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8320" y="43011"/>
            <a:ext cx="50439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Cf. EM form factors of the proton</a:t>
            </a:r>
            <a:endParaRPr lang="ru-RU" sz="2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736" y="1126870"/>
            <a:ext cx="990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715491" y="6356350"/>
            <a:ext cx="5437909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L'vov</a:t>
            </a:r>
            <a:r>
              <a:rPr lang="en-US" dirty="0" smtClean="0"/>
              <a:t>. 4th SPD Physics and MC meeting, JINR, 17.06.2020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12</a:t>
            </a:fld>
            <a:endParaRPr lang="ru-RU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39D0006-9F3B-004B-B822-980C4174DC22}"/>
              </a:ext>
            </a:extLst>
          </p:cNvPr>
          <p:cNvSpPr txBox="1">
            <a:spLocks/>
          </p:cNvSpPr>
          <p:nvPr/>
        </p:nvSpPr>
        <p:spPr>
          <a:xfrm>
            <a:off x="463183" y="380977"/>
            <a:ext cx="11066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27" name="Объект 4"/>
          <p:cNvSpPr txBox="1">
            <a:spLocks/>
          </p:cNvSpPr>
          <p:nvPr/>
        </p:nvSpPr>
        <p:spPr>
          <a:xfrm>
            <a:off x="539496" y="1435608"/>
            <a:ext cx="5487944" cy="2266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E2B69-AE73-EC49-B5DF-80B67C3AC053}"/>
              </a:ext>
            </a:extLst>
          </p:cNvPr>
          <p:cNvSpPr txBox="1"/>
          <p:nvPr/>
        </p:nvSpPr>
        <p:spPr>
          <a:xfrm>
            <a:off x="912865" y="5081231"/>
            <a:ext cx="355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Mainz A1 Collab. “Electric and magnetic form factors of the proton”. Phys. Rev. C90 (2014) 015206.</a:t>
            </a:r>
            <a:endParaRPr lang="en-US" b="1" baseline="300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" y="649560"/>
            <a:ext cx="4479866" cy="4324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925" y="565548"/>
            <a:ext cx="3936349" cy="47465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1E2B69-AE73-EC49-B5DF-80B67C3AC053}"/>
              </a:ext>
            </a:extLst>
          </p:cNvPr>
          <p:cNvSpPr txBox="1"/>
          <p:nvPr/>
        </p:nvSpPr>
        <p:spPr>
          <a:xfrm>
            <a:off x="8484486" y="1107064"/>
            <a:ext cx="35852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 the scale of a few per cent, </a:t>
            </a:r>
            <a:endParaRPr lang="en-US" b="1" dirty="0"/>
          </a:p>
          <a:p>
            <a:r>
              <a:rPr lang="en-US" b="1" dirty="0" smtClean="0"/>
              <a:t>EM </a:t>
            </a:r>
            <a:r>
              <a:rPr lang="en-US" b="1" dirty="0" err="1" smtClean="0"/>
              <a:t>formafactors</a:t>
            </a:r>
            <a:r>
              <a:rPr lang="en-US" b="1" dirty="0" smtClean="0"/>
              <a:t> of the proton show irregularities at medium Q</a:t>
            </a:r>
            <a:r>
              <a:rPr lang="en-US" b="1" baseline="30000" dirty="0" smtClean="0"/>
              <a:t>2</a:t>
            </a:r>
            <a:r>
              <a:rPr lang="en-US" b="1" dirty="0" smtClean="0"/>
              <a:t> below 1 GeV</a:t>
            </a:r>
            <a:r>
              <a:rPr lang="en-US" b="1" baseline="30000" dirty="0" smtClean="0"/>
              <a:t>2  </a:t>
            </a:r>
            <a:r>
              <a:rPr lang="en-US" b="1" dirty="0" smtClean="0"/>
              <a:t>(deviations from a simple dipole Ansatz).</a:t>
            </a:r>
          </a:p>
        </p:txBody>
      </p:sp>
    </p:spTree>
    <p:extLst>
      <p:ext uri="{BB962C8B-B14F-4D97-AF65-F5344CB8AC3E}">
        <p14:creationId xmlns:p14="http://schemas.microsoft.com/office/powerpoint/2010/main" val="29300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5668" y="43442"/>
            <a:ext cx="34192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Two-pion effect at low t</a:t>
            </a:r>
            <a:endParaRPr lang="ru-RU" sz="2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736" y="1126870"/>
            <a:ext cx="990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18509" y="6356350"/>
            <a:ext cx="5534891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L'vov</a:t>
            </a:r>
            <a:r>
              <a:rPr lang="en-US" dirty="0" smtClean="0"/>
              <a:t>. 4th SPD Physics and MC meeting, JINR, 17.06.2020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13</a:t>
            </a:fld>
            <a:endParaRPr lang="ru-RU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39D0006-9F3B-004B-B822-980C4174DC22}"/>
              </a:ext>
            </a:extLst>
          </p:cNvPr>
          <p:cNvSpPr txBox="1">
            <a:spLocks/>
          </p:cNvSpPr>
          <p:nvPr/>
        </p:nvSpPr>
        <p:spPr>
          <a:xfrm>
            <a:off x="463183" y="380977"/>
            <a:ext cx="11066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pic>
        <p:nvPicPr>
          <p:cNvPr id="15" name="Объект 5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C67B36A0-06E4-D840-B652-D1CCE0571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60" y="766332"/>
            <a:ext cx="2923504" cy="17467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1E2B69-AE73-EC49-B5DF-80B67C3AC053}"/>
              </a:ext>
            </a:extLst>
          </p:cNvPr>
          <p:cNvSpPr txBox="1"/>
          <p:nvPr/>
        </p:nvSpPr>
        <p:spPr>
          <a:xfrm>
            <a:off x="415728" y="640863"/>
            <a:ext cx="5849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Large impact distances suggest that exchanges with light particles (</a:t>
            </a:r>
            <a:r>
              <a:rPr lang="en-US" b="1" dirty="0" err="1" smtClean="0"/>
              <a:t>pions</a:t>
            </a:r>
            <a:r>
              <a:rPr lang="en-US" b="1" dirty="0" smtClean="0"/>
              <a:t>) are responsible for irregularities in the differential cross section at small t.</a:t>
            </a:r>
          </a:p>
          <a:p>
            <a:endParaRPr lang="en-US" b="1" dirty="0"/>
          </a:p>
          <a:p>
            <a:r>
              <a:rPr lang="en-US" b="1" dirty="0" err="1" smtClean="0"/>
              <a:t>Jenkovszky</a:t>
            </a:r>
            <a:r>
              <a:rPr lang="en-US" b="1" dirty="0" smtClean="0"/>
              <a:t>:  Two-pion exchanges explain irregularities in diffractive high-energy data up to LHC energies.</a:t>
            </a:r>
            <a:endParaRPr lang="ru-RU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3" y="4180375"/>
            <a:ext cx="7310297" cy="16201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46D310-110A-4D3C-8B86-8F68EFC2CFB9}"/>
              </a:ext>
            </a:extLst>
          </p:cNvPr>
          <p:cNvSpPr txBox="1"/>
          <p:nvPr/>
        </p:nvSpPr>
        <p:spPr>
          <a:xfrm>
            <a:off x="675591" y="3493596"/>
            <a:ext cx="3852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Jenkovszky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“Shape of proton and the pion cloud”. Eur. Phys. J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(2018) 54.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584" y="3145955"/>
            <a:ext cx="3960684" cy="239338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71E2B69-AE73-EC49-B5DF-80B67C3AC053}"/>
              </a:ext>
            </a:extLst>
          </p:cNvPr>
          <p:cNvSpPr txBox="1"/>
          <p:nvPr/>
        </p:nvSpPr>
        <p:spPr>
          <a:xfrm>
            <a:off x="1842747" y="5836317"/>
            <a:ext cx="527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However, this concerns only very low  -t ~ 0.1 GeV</a:t>
            </a:r>
            <a:r>
              <a:rPr lang="en-US" b="1" baseline="30000" dirty="0" smtClean="0"/>
              <a:t>2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6D310-110A-4D3C-8B86-8F68EFC2CFB9}"/>
              </a:ext>
            </a:extLst>
          </p:cNvPr>
          <p:cNvSpPr txBox="1"/>
          <p:nvPr/>
        </p:nvSpPr>
        <p:spPr>
          <a:xfrm>
            <a:off x="637311" y="2532751"/>
            <a:ext cx="3852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Anselm, V.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Gribov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“Zero pion mass limit in interaction at very high energies”. Phys. Lett. 40B (1972) 487.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E2B69-AE73-EC49-B5DF-80B67C3AC053}"/>
              </a:ext>
            </a:extLst>
          </p:cNvPr>
          <p:cNvSpPr txBox="1"/>
          <p:nvPr/>
        </p:nvSpPr>
        <p:spPr>
          <a:xfrm>
            <a:off x="9472412" y="5651651"/>
            <a:ext cx="94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TOTEM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869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5668" y="43442"/>
            <a:ext cx="472156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Other pion (?)  effects at low t ??</a:t>
            </a:r>
            <a:endParaRPr lang="ru-RU" sz="2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736" y="1126870"/>
            <a:ext cx="990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18509" y="6356350"/>
            <a:ext cx="5534891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L'vov</a:t>
            </a:r>
            <a:r>
              <a:rPr lang="en-US" dirty="0" smtClean="0"/>
              <a:t>. 4th SPD Physics and MC meeting, JINR, 17.06.2020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14</a:t>
            </a:fld>
            <a:endParaRPr lang="ru-RU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39D0006-9F3B-004B-B822-980C4174DC22}"/>
              </a:ext>
            </a:extLst>
          </p:cNvPr>
          <p:cNvSpPr txBox="1">
            <a:spLocks/>
          </p:cNvSpPr>
          <p:nvPr/>
        </p:nvSpPr>
        <p:spPr>
          <a:xfrm>
            <a:off x="463183" y="380977"/>
            <a:ext cx="11066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1E2B69-AE73-EC49-B5DF-80B67C3AC053}"/>
              </a:ext>
            </a:extLst>
          </p:cNvPr>
          <p:cNvSpPr txBox="1"/>
          <p:nvPr/>
        </p:nvSpPr>
        <p:spPr>
          <a:xfrm>
            <a:off x="4685668" y="1126870"/>
            <a:ext cx="58499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Are there hard cores inside the nucleon, </a:t>
            </a:r>
          </a:p>
          <a:p>
            <a:r>
              <a:rPr lang="en-US" b="1" dirty="0" smtClean="0"/>
              <a:t>next to the pion soft cloud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Beyond Sullivan pion diagram?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err="1" smtClean="0"/>
              <a:t>Skyrme</a:t>
            </a:r>
            <a:r>
              <a:rPr lang="en-US" b="1" dirty="0" smtClean="0"/>
              <a:t> model is a possible tool to explore this question theoretically.</a:t>
            </a:r>
          </a:p>
          <a:p>
            <a:endParaRPr lang="en-US" b="1" dirty="0"/>
          </a:p>
          <a:p>
            <a:r>
              <a:rPr lang="en-US" b="1" dirty="0" smtClean="0"/>
              <a:t>Electromagnetic probes are blind to such effects !</a:t>
            </a:r>
          </a:p>
          <a:p>
            <a:endParaRPr lang="en-US" b="1" dirty="0"/>
          </a:p>
          <a:p>
            <a:r>
              <a:rPr lang="en-US" b="1" dirty="0" smtClean="0"/>
              <a:t>So, it would be interesting to establish experimentally using hadronic reactions (like pp scattering) whether such a core really exists. 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72" y="957597"/>
            <a:ext cx="2616814" cy="25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3011"/>
            <a:ext cx="7543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Preliminary conclusion</a:t>
            </a:r>
            <a:endParaRPr lang="ru-RU" sz="2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736" y="1126870"/>
            <a:ext cx="990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5257800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L'vov</a:t>
            </a:r>
            <a:r>
              <a:rPr lang="en-US" dirty="0" smtClean="0"/>
              <a:t>. 4th SPD Physics and MC meeting, JINR, 17.06.2020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15</a:t>
            </a:fld>
            <a:endParaRPr lang="ru-RU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39D0006-9F3B-004B-B822-980C4174DC22}"/>
              </a:ext>
            </a:extLst>
          </p:cNvPr>
          <p:cNvSpPr txBox="1">
            <a:spLocks/>
          </p:cNvSpPr>
          <p:nvPr/>
        </p:nvSpPr>
        <p:spPr>
          <a:xfrm>
            <a:off x="463183" y="380977"/>
            <a:ext cx="11066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27" name="Объект 4"/>
          <p:cNvSpPr txBox="1">
            <a:spLocks/>
          </p:cNvSpPr>
          <p:nvPr/>
        </p:nvSpPr>
        <p:spPr>
          <a:xfrm>
            <a:off x="539496" y="1435608"/>
            <a:ext cx="5487944" cy="2266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9CF939-B5E8-4044-A47F-C18C346AAC3B}"/>
              </a:ext>
            </a:extLst>
          </p:cNvPr>
          <p:cNvSpPr txBox="1"/>
          <p:nvPr/>
        </p:nvSpPr>
        <p:spPr>
          <a:xfrm>
            <a:off x="560105" y="1021057"/>
            <a:ext cx="106897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Deviations from the Gaussian diffraction behavior of the differential cross section of elastic pp </a:t>
            </a:r>
            <a:r>
              <a:rPr lang="en-US" sz="2000" b="1" dirty="0" err="1" smtClean="0"/>
              <a:t>scatterimg</a:t>
            </a:r>
            <a:r>
              <a:rPr lang="en-US" sz="2000" b="1" dirty="0" smtClean="0"/>
              <a:t> are firmly established at very low  –t ~ 0.1 GeV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 (</a:t>
            </a:r>
            <a:r>
              <a:rPr lang="en-US" sz="2000" b="1" dirty="0" smtClean="0">
                <a:sym typeface="Symbol" panose="05050102010706020507" pitchFamily="18" charset="2"/>
              </a:rPr>
              <a:t> 4m</a:t>
            </a:r>
            <a:r>
              <a:rPr lang="en-US" sz="2000" b="1" baseline="-25000" dirty="0" smtClean="0">
                <a:sym typeface="Symbol" panose="05050102010706020507" pitchFamily="18" charset="2"/>
              </a:rPr>
              <a:t></a:t>
            </a:r>
            <a:r>
              <a:rPr lang="en-US" sz="2000" b="1" baseline="30000" dirty="0" smtClean="0">
                <a:sym typeface="Symbol" panose="05050102010706020507" pitchFamily="18" charset="2"/>
              </a:rPr>
              <a:t>2</a:t>
            </a:r>
            <a:r>
              <a:rPr lang="en-US" sz="2000" b="1" dirty="0" smtClean="0">
                <a:sym typeface="Symbol" panose="05050102010706020507" pitchFamily="18" charset="2"/>
              </a:rPr>
              <a:t>),</a:t>
            </a:r>
          </a:p>
          <a:p>
            <a:r>
              <a:rPr lang="en-US" sz="2000" b="1" dirty="0">
                <a:sym typeface="Symbol" panose="05050102010706020507" pitchFamily="18" charset="2"/>
              </a:rPr>
              <a:t>b</a:t>
            </a:r>
            <a:r>
              <a:rPr lang="en-US" sz="2000" b="1" dirty="0" smtClean="0">
                <a:sym typeface="Symbol" panose="05050102010706020507" pitchFamily="18" charset="2"/>
              </a:rPr>
              <a:t>oth at medium and very high energies s.</a:t>
            </a:r>
          </a:p>
          <a:p>
            <a:r>
              <a:rPr lang="en-US" sz="2000" b="1" dirty="0" smtClean="0">
                <a:sym typeface="Symbol" panose="05050102010706020507" pitchFamily="18" charset="2"/>
              </a:rPr>
              <a:t>They are probably related with collisions of two pion clouds of the colliding protons.</a:t>
            </a:r>
          </a:p>
          <a:p>
            <a:endParaRPr lang="en-US" sz="2000" b="1" dirty="0">
              <a:sym typeface="Symbol" panose="05050102010706020507" pitchFamily="18" charset="2"/>
            </a:endParaRPr>
          </a:p>
          <a:p>
            <a:r>
              <a:rPr lang="en-US" sz="2000" b="1" dirty="0" smtClean="0">
                <a:sym typeface="Symbol" panose="05050102010706020507" pitchFamily="18" charset="2"/>
              </a:rPr>
              <a:t>At  </a:t>
            </a:r>
            <a:r>
              <a:rPr lang="en-US" sz="2000" b="1" dirty="0" smtClean="0"/>
              <a:t>–</a:t>
            </a:r>
            <a:r>
              <a:rPr lang="en-US" sz="2000" b="1" dirty="0"/>
              <a:t>t ~ </a:t>
            </a:r>
            <a:r>
              <a:rPr lang="en-US" sz="2000" b="1" dirty="0" smtClean="0"/>
              <a:t>0.4-0.5 GeV</a:t>
            </a:r>
            <a:r>
              <a:rPr lang="en-US" sz="2000" b="1" baseline="30000" dirty="0" smtClean="0"/>
              <a:t>2</a:t>
            </a:r>
            <a:r>
              <a:rPr lang="en-US" sz="2000" b="1" dirty="0"/>
              <a:t> </a:t>
            </a:r>
            <a:r>
              <a:rPr lang="en-US" sz="2000" b="1" dirty="0" smtClean="0"/>
              <a:t>some smaller deviation are seen at medium energies in two experiments (p = 60 GeV/c at </a:t>
            </a:r>
            <a:r>
              <a:rPr lang="en-US" sz="2000" b="1" dirty="0" err="1" smtClean="0"/>
              <a:t>Protvino</a:t>
            </a:r>
            <a:r>
              <a:rPr lang="en-US" sz="2000" b="1" dirty="0" smtClean="0"/>
              <a:t>, </a:t>
            </a:r>
            <a:r>
              <a:rPr lang="en-US" sz="2000" b="1" dirty="0">
                <a:sym typeface="Symbol" panose="05050102010706020507" pitchFamily="18" charset="2"/>
              </a:rPr>
              <a:t>s </a:t>
            </a:r>
            <a:r>
              <a:rPr lang="en-US" sz="2000" b="1" dirty="0" smtClean="0">
                <a:sym typeface="Symbol" panose="05050102010706020507" pitchFamily="18" charset="2"/>
              </a:rPr>
              <a:t>= 58.5 GeV at </a:t>
            </a:r>
            <a:r>
              <a:rPr lang="en-US" sz="2000" b="1" dirty="0" smtClean="0"/>
              <a:t>ISR). Meanwhile they are not found in </a:t>
            </a:r>
            <a:r>
              <a:rPr lang="en-US" sz="2000" b="1" dirty="0" err="1" smtClean="0"/>
              <a:t>Fermilab</a:t>
            </a:r>
            <a:r>
              <a:rPr lang="en-US" sz="2000" b="1" dirty="0" smtClean="0"/>
              <a:t> measurements at p = 200 GeV/c reaching </a:t>
            </a:r>
            <a:r>
              <a:rPr lang="en-US" sz="2000" b="1" dirty="0" smtClean="0">
                <a:sym typeface="Symbol" panose="05050102010706020507" pitchFamily="18" charset="2"/>
              </a:rPr>
              <a:t>statistical accuracy compatible with that of U-70 and ISR.</a:t>
            </a:r>
          </a:p>
          <a:p>
            <a:endParaRPr lang="en-US" sz="2000" b="1" dirty="0"/>
          </a:p>
          <a:p>
            <a:r>
              <a:rPr lang="en-US" sz="2000" b="1" dirty="0" smtClean="0"/>
              <a:t>Anyway, diffractive pp scattering at low t is an interesting subject, and it certainly deserves a detailed study at NICA SPD which is quite suitable for that (see below).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89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3011"/>
            <a:ext cx="7543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Diffractive pp-scattering @ SPD</a:t>
            </a:r>
            <a:endParaRPr lang="ru-RU" sz="2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736" y="1126870"/>
            <a:ext cx="990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770418" cy="365125"/>
          </a:xfrm>
        </p:spPr>
        <p:txBody>
          <a:bodyPr/>
          <a:lstStyle/>
          <a:p>
            <a:r>
              <a:rPr lang="en-US" smtClean="0"/>
              <a:t>A. L'vov. 4th SPD Physics and MC meeting, JINR, 17.06.2020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16</a:t>
            </a:fld>
            <a:endParaRPr lang="ru-RU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39D0006-9F3B-004B-B822-980C4174DC22}"/>
              </a:ext>
            </a:extLst>
          </p:cNvPr>
          <p:cNvSpPr txBox="1">
            <a:spLocks/>
          </p:cNvSpPr>
          <p:nvPr/>
        </p:nvSpPr>
        <p:spPr>
          <a:xfrm>
            <a:off x="463183" y="380977"/>
            <a:ext cx="11066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27" name="Объект 4"/>
          <p:cNvSpPr txBox="1">
            <a:spLocks/>
          </p:cNvSpPr>
          <p:nvPr/>
        </p:nvSpPr>
        <p:spPr>
          <a:xfrm>
            <a:off x="539496" y="1435608"/>
            <a:ext cx="5487944" cy="2266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CF939-B5E8-4044-A47F-C18C346AAC3B}"/>
              </a:ext>
            </a:extLst>
          </p:cNvPr>
          <p:cNvSpPr txBox="1"/>
          <p:nvPr/>
        </p:nvSpPr>
        <p:spPr>
          <a:xfrm>
            <a:off x="1187849" y="937928"/>
            <a:ext cx="764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 = 10</a:t>
            </a:r>
            <a:r>
              <a:rPr lang="en-US" sz="2000" b="1" baseline="30000" dirty="0" smtClean="0"/>
              <a:t>32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pp collisions    4 MHz     (average in time)</a:t>
            </a:r>
          </a:p>
          <a:p>
            <a:r>
              <a:rPr lang="en-US" sz="2000" b="1" dirty="0" smtClean="0"/>
              <a:t>pp elastic         0.7 MHz</a:t>
            </a:r>
          </a:p>
          <a:p>
            <a:r>
              <a:rPr lang="en-US" sz="2000" b="1" dirty="0"/>
              <a:t>p</a:t>
            </a:r>
            <a:r>
              <a:rPr lang="en-US" sz="2000" b="1" dirty="0" smtClean="0"/>
              <a:t>p elastic with –t&gt;0.2 GeV</a:t>
            </a:r>
            <a:r>
              <a:rPr lang="en-US" sz="2000" b="1" baseline="30000" dirty="0" smtClean="0"/>
              <a:t>2       </a:t>
            </a:r>
            <a:r>
              <a:rPr lang="en-US" sz="2000" b="1" dirty="0" smtClean="0"/>
              <a:t>95 kHz</a:t>
            </a:r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proton’s detectors at Endcaps</a:t>
            </a:r>
          </a:p>
          <a:p>
            <a:endParaRPr lang="en-US" sz="2000" b="1" dirty="0"/>
          </a:p>
          <a:p>
            <a:r>
              <a:rPr lang="en-US" sz="2000" b="1" dirty="0" smtClean="0"/>
              <a:t>Collision zone (luminosity distribution)</a:t>
            </a:r>
          </a:p>
          <a:p>
            <a:r>
              <a:rPr lang="en-US" sz="2000" b="1" dirty="0" smtClean="0"/>
              <a:t>Blue line – with hourglass effect.  </a:t>
            </a:r>
            <a:r>
              <a:rPr lang="en-US" sz="2000" b="1" dirty="0" err="1" smtClean="0"/>
              <a:t>D.f.</a:t>
            </a:r>
            <a:r>
              <a:rPr lang="en-US" sz="2000" b="1" dirty="0" smtClean="0"/>
              <a:t> = 2.8%</a:t>
            </a:r>
            <a:endParaRPr lang="en-US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793" y="530377"/>
            <a:ext cx="4915644" cy="2323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54" y="3918776"/>
            <a:ext cx="5103200" cy="911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391" y="5322520"/>
            <a:ext cx="6462079" cy="879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40" y="3992982"/>
            <a:ext cx="3936569" cy="28430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9CF939-B5E8-4044-A47F-C18C346AAC3B}"/>
              </a:ext>
            </a:extLst>
          </p:cNvPr>
          <p:cNvSpPr txBox="1"/>
          <p:nvPr/>
        </p:nvSpPr>
        <p:spPr>
          <a:xfrm>
            <a:off x="6846370" y="3013462"/>
            <a:ext cx="5199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Ideal kinematics.</a:t>
            </a:r>
          </a:p>
          <a:p>
            <a:r>
              <a:rPr lang="en-US" sz="2000" b="1" dirty="0" smtClean="0"/>
              <a:t>Collision point and angle (through coordinates)</a:t>
            </a:r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Collision point through times: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864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61736" y="1126870"/>
            <a:ext cx="990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91840" y="6356350"/>
            <a:ext cx="5770418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L'vov</a:t>
            </a:r>
            <a:r>
              <a:rPr lang="en-US" dirty="0" smtClean="0"/>
              <a:t>. 4th SPD Physics and MC meeting, JINR, 17.06.2020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17</a:t>
            </a:fld>
            <a:endParaRPr lang="ru-RU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39D0006-9F3B-004B-B822-980C4174DC22}"/>
              </a:ext>
            </a:extLst>
          </p:cNvPr>
          <p:cNvSpPr txBox="1">
            <a:spLocks/>
          </p:cNvSpPr>
          <p:nvPr/>
        </p:nvSpPr>
        <p:spPr>
          <a:xfrm>
            <a:off x="463183" y="380977"/>
            <a:ext cx="11066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27" name="Объект 4"/>
          <p:cNvSpPr txBox="1">
            <a:spLocks/>
          </p:cNvSpPr>
          <p:nvPr/>
        </p:nvSpPr>
        <p:spPr>
          <a:xfrm>
            <a:off x="539496" y="1435608"/>
            <a:ext cx="5487944" cy="2266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5" y="93865"/>
            <a:ext cx="7620570" cy="3134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04" y="3333528"/>
            <a:ext cx="7530419" cy="30228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9CF939-B5E8-4044-A47F-C18C346AAC3B}"/>
              </a:ext>
            </a:extLst>
          </p:cNvPr>
          <p:cNvSpPr txBox="1"/>
          <p:nvPr/>
        </p:nvSpPr>
        <p:spPr>
          <a:xfrm>
            <a:off x="8367314" y="380977"/>
            <a:ext cx="2986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Radial deviations of protons  vs  t </a:t>
            </a:r>
          </a:p>
          <a:p>
            <a:endParaRPr lang="en-US" sz="2000" b="1" dirty="0"/>
          </a:p>
          <a:p>
            <a:r>
              <a:rPr lang="en-US" sz="2000" b="1" dirty="0" smtClean="0"/>
              <a:t>In order to cover</a:t>
            </a:r>
          </a:p>
          <a:p>
            <a:r>
              <a:rPr lang="en-US" sz="2000" b="1" dirty="0" smtClean="0"/>
              <a:t>0.2 – 0.6 GeV</a:t>
            </a:r>
            <a:r>
              <a:rPr lang="en-US" sz="2000" b="1" baseline="30000" dirty="0" smtClean="0"/>
              <a:t>2</a:t>
            </a:r>
          </a:p>
          <a:p>
            <a:r>
              <a:rPr lang="en-US" sz="2000" b="1" dirty="0" smtClean="0"/>
              <a:t>     R = 10-30 cm</a:t>
            </a:r>
          </a:p>
          <a:p>
            <a:endParaRPr lang="en-US" sz="2000" b="1" baseline="30000" dirty="0"/>
          </a:p>
          <a:p>
            <a:endParaRPr lang="en-US" sz="2000" b="1" baseline="30000" dirty="0" smtClean="0"/>
          </a:p>
          <a:p>
            <a:endParaRPr lang="en-US" sz="20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40877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61736" y="1126870"/>
            <a:ext cx="990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91840" y="6356350"/>
            <a:ext cx="5770418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L'vov</a:t>
            </a:r>
            <a:r>
              <a:rPr lang="en-US" dirty="0" smtClean="0"/>
              <a:t>. 4th SPD Physics and MC meeting, JINR, 17.06.2020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18</a:t>
            </a:fld>
            <a:endParaRPr lang="ru-RU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39D0006-9F3B-004B-B822-980C4174DC22}"/>
              </a:ext>
            </a:extLst>
          </p:cNvPr>
          <p:cNvSpPr txBox="1">
            <a:spLocks/>
          </p:cNvSpPr>
          <p:nvPr/>
        </p:nvSpPr>
        <p:spPr>
          <a:xfrm>
            <a:off x="463183" y="380977"/>
            <a:ext cx="11066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27" name="Объект 4"/>
          <p:cNvSpPr txBox="1">
            <a:spLocks/>
          </p:cNvSpPr>
          <p:nvPr/>
        </p:nvSpPr>
        <p:spPr>
          <a:xfrm>
            <a:off x="539496" y="1435608"/>
            <a:ext cx="5487944" cy="2266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9CF939-B5E8-4044-A47F-C18C346AAC3B}"/>
              </a:ext>
            </a:extLst>
          </p:cNvPr>
          <p:cNvSpPr txBox="1"/>
          <p:nvPr/>
        </p:nvSpPr>
        <p:spPr>
          <a:xfrm>
            <a:off x="775855" y="387880"/>
            <a:ext cx="7065818" cy="706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Fluctuations (error in detectors, spread in beams):</a:t>
            </a:r>
          </a:p>
          <a:p>
            <a:endParaRPr lang="en-US" sz="2000" b="1" dirty="0"/>
          </a:p>
          <a:p>
            <a:r>
              <a:rPr lang="en-US" sz="2000" b="1" dirty="0" smtClean="0"/>
              <a:t>Leading contribution to </a:t>
            </a:r>
            <a:r>
              <a:rPr lang="en-US" sz="2000" b="1" dirty="0" smtClean="0">
                <a:sym typeface="Symbol" panose="05050102010706020507" pitchFamily="18" charset="2"/>
              </a:rPr>
              <a:t>  and t  comes from angular divergence of colliding beams,</a:t>
            </a:r>
          </a:p>
          <a:p>
            <a:endParaRPr lang="en-US" sz="2000" b="1" dirty="0">
              <a:sym typeface="Symbol" panose="05050102010706020507" pitchFamily="18" charset="2"/>
            </a:endParaRPr>
          </a:p>
          <a:p>
            <a:endParaRPr lang="en-US" sz="2000" b="1" dirty="0" smtClean="0">
              <a:sym typeface="Symbol" panose="05050102010706020507" pitchFamily="18" charset="2"/>
            </a:endParaRPr>
          </a:p>
          <a:p>
            <a:endParaRPr lang="en-US" sz="2000" b="1" dirty="0">
              <a:sym typeface="Symbol" panose="05050102010706020507" pitchFamily="18" charset="2"/>
            </a:endParaRPr>
          </a:p>
          <a:p>
            <a:endParaRPr lang="en-US" sz="2000" b="1" dirty="0" smtClean="0">
              <a:sym typeface="Symbol" panose="05050102010706020507" pitchFamily="18" charset="2"/>
            </a:endParaRPr>
          </a:p>
          <a:p>
            <a:endParaRPr lang="en-US" sz="2000" b="1" dirty="0">
              <a:sym typeface="Symbol" panose="05050102010706020507" pitchFamily="18" charset="2"/>
            </a:endParaRPr>
          </a:p>
          <a:p>
            <a:r>
              <a:rPr lang="en-US" sz="2000" b="1" dirty="0">
                <a:sym typeface="Symbol" panose="05050102010706020507" pitchFamily="18" charset="2"/>
              </a:rPr>
              <a:t></a:t>
            </a:r>
            <a:r>
              <a:rPr lang="en-US" sz="2000" b="1" dirty="0" smtClean="0">
                <a:sym typeface="Symbol" panose="05050102010706020507" pitchFamily="18" charset="2"/>
              </a:rPr>
              <a:t>t  ~  0.022 GeV</a:t>
            </a:r>
            <a:r>
              <a:rPr lang="en-US" sz="2000" b="1" baseline="30000" dirty="0" smtClean="0">
                <a:sym typeface="Symbol" panose="05050102010706020507" pitchFamily="18" charset="2"/>
              </a:rPr>
              <a:t>2               </a:t>
            </a:r>
            <a:r>
              <a:rPr lang="en-US" sz="2000" b="1" dirty="0" smtClean="0">
                <a:sym typeface="Symbol" panose="05050102010706020507" pitchFamily="18" charset="2"/>
              </a:rPr>
              <a:t>(we want to cover  0.3 – 0.5 GeV</a:t>
            </a:r>
            <a:r>
              <a:rPr lang="en-US" sz="2000" b="1" baseline="30000" dirty="0" smtClean="0">
                <a:sym typeface="Symbol" panose="05050102010706020507" pitchFamily="18" charset="2"/>
              </a:rPr>
              <a:t>2</a:t>
            </a:r>
            <a:r>
              <a:rPr lang="en-US" sz="2000" b="1" dirty="0" smtClean="0">
                <a:sym typeface="Symbol" panose="05050102010706020507" pitchFamily="18" charset="2"/>
              </a:rPr>
              <a:t> )</a:t>
            </a:r>
            <a:endParaRPr lang="en-US" sz="2000" b="1" baseline="30000" dirty="0" smtClean="0">
              <a:sym typeface="Symbol" panose="05050102010706020507" pitchFamily="18" charset="2"/>
            </a:endParaRPr>
          </a:p>
          <a:p>
            <a:endParaRPr lang="en-US" sz="2000" b="1" baseline="30000" dirty="0" smtClean="0">
              <a:sym typeface="Symbol" panose="05050102010706020507" pitchFamily="18" charset="2"/>
            </a:endParaRPr>
          </a:p>
          <a:p>
            <a:r>
              <a:rPr lang="en-US" sz="2000" b="1" dirty="0" smtClean="0">
                <a:sym typeface="Symbol" panose="05050102010706020507" pitchFamily="18" charset="2"/>
              </a:rPr>
              <a:t>Optimal (economic) step in R  = </a:t>
            </a:r>
            <a:r>
              <a:rPr lang="en-US" sz="2000" b="1" baseline="-25000" dirty="0" smtClean="0">
                <a:sym typeface="Symbol" panose="05050102010706020507" pitchFamily="18" charset="2"/>
              </a:rPr>
              <a:t>x’</a:t>
            </a:r>
            <a:r>
              <a:rPr lang="en-US" sz="2000" b="1" dirty="0" smtClean="0">
                <a:sym typeface="Symbol" panose="05050102010706020507" pitchFamily="18" charset="2"/>
              </a:rPr>
              <a:t> D = 0.5 cm</a:t>
            </a:r>
          </a:p>
          <a:p>
            <a:r>
              <a:rPr lang="en-US" sz="2000" b="1" dirty="0" smtClean="0">
                <a:sym typeface="Symbol" panose="05050102010706020507" pitchFamily="18" charset="2"/>
              </a:rPr>
              <a:t>that is sufficient for covering t with a small step.</a:t>
            </a:r>
          </a:p>
          <a:p>
            <a:endParaRPr lang="en-US" sz="2000" b="1" baseline="30000" dirty="0">
              <a:sym typeface="Symbol" panose="05050102010706020507" pitchFamily="18" charset="2"/>
            </a:endParaRPr>
          </a:p>
          <a:p>
            <a:endParaRPr lang="en-US" sz="2000" b="1" dirty="0">
              <a:sym typeface="Symbol" panose="05050102010706020507" pitchFamily="18" charset="2"/>
            </a:endParaRPr>
          </a:p>
          <a:p>
            <a:r>
              <a:rPr lang="en-US" sz="2000" b="1" dirty="0" smtClean="0">
                <a:sym typeface="Symbol" panose="05050102010706020507" pitchFamily="18" charset="2"/>
              </a:rPr>
              <a:t>Preliminary </a:t>
            </a:r>
            <a:r>
              <a:rPr lang="en-US" sz="2000" b="1" dirty="0" smtClean="0">
                <a:sym typeface="Symbol" panose="05050102010706020507" pitchFamily="18" charset="2"/>
              </a:rPr>
              <a:t>simulation is </a:t>
            </a:r>
            <a:r>
              <a:rPr lang="en-US" sz="2000" b="1" dirty="0" smtClean="0">
                <a:sym typeface="Symbol" panose="05050102010706020507" pitchFamily="18" charset="2"/>
              </a:rPr>
              <a:t>done.</a:t>
            </a:r>
          </a:p>
          <a:p>
            <a:r>
              <a:rPr lang="en-US" sz="2000" b="1" dirty="0" smtClean="0">
                <a:sym typeface="Symbol" panose="05050102010706020507" pitchFamily="18" charset="2"/>
              </a:rPr>
              <a:t>It </a:t>
            </a:r>
            <a:r>
              <a:rPr lang="en-US" sz="2000" b="1" dirty="0" smtClean="0">
                <a:sym typeface="Symbol" panose="05050102010706020507" pitchFamily="18" charset="2"/>
              </a:rPr>
              <a:t>is important to remove (reduce) scattering of protons</a:t>
            </a:r>
          </a:p>
          <a:p>
            <a:r>
              <a:rPr lang="en-US" sz="2000" b="1" dirty="0" smtClean="0">
                <a:sym typeface="Symbol" panose="05050102010706020507" pitchFamily="18" charset="2"/>
              </a:rPr>
              <a:t>    (beryllium windows </a:t>
            </a:r>
            <a:r>
              <a:rPr lang="en-US" sz="2000" b="1" dirty="0" smtClean="0">
                <a:sym typeface="Symbol" panose="05050102010706020507" pitchFamily="18" charset="2"/>
              </a:rPr>
              <a:t>in tube</a:t>
            </a:r>
            <a:r>
              <a:rPr lang="en-US" sz="2000" b="1" dirty="0" smtClean="0">
                <a:sym typeface="Symbol" panose="05050102010706020507" pitchFamily="18" charset="2"/>
              </a:rPr>
              <a:t>,</a:t>
            </a:r>
            <a:r>
              <a:rPr lang="ru-RU" sz="2000" b="1" dirty="0" smtClean="0">
                <a:sym typeface="Symbol" panose="05050102010706020507" pitchFamily="18" charset="2"/>
              </a:rPr>
              <a:t> </a:t>
            </a:r>
            <a:r>
              <a:rPr lang="en-US" sz="2000" b="1" dirty="0">
                <a:sym typeface="Symbol" panose="05050102010706020507" pitchFamily="18" charset="2"/>
              </a:rPr>
              <a:t>a</a:t>
            </a:r>
            <a:r>
              <a:rPr lang="en-US" sz="2000" b="1" dirty="0" smtClean="0">
                <a:sym typeface="Symbol" panose="05050102010706020507" pitchFamily="18" charset="2"/>
              </a:rPr>
              <a:t> socket [</a:t>
            </a:r>
            <a:r>
              <a:rPr lang="ru-RU" sz="2000" b="1" dirty="0" smtClean="0">
                <a:sym typeface="Symbol" panose="05050102010706020507" pitchFamily="18" charset="2"/>
              </a:rPr>
              <a:t>штаны</a:t>
            </a:r>
            <a:r>
              <a:rPr lang="en-US" sz="2000" b="1" dirty="0" smtClean="0">
                <a:sym typeface="Symbol" panose="05050102010706020507" pitchFamily="18" charset="2"/>
              </a:rPr>
              <a:t>] ??</a:t>
            </a:r>
            <a:r>
              <a:rPr lang="ru-RU" sz="2000" b="1" dirty="0" smtClean="0">
                <a:sym typeface="Symbol" panose="05050102010706020507" pitchFamily="18" charset="2"/>
              </a:rPr>
              <a:t>)</a:t>
            </a:r>
            <a:r>
              <a:rPr lang="en-US" sz="2000" b="1" dirty="0">
                <a:sym typeface="Symbol" panose="05050102010706020507" pitchFamily="18" charset="2"/>
              </a:rPr>
              <a:t>.</a:t>
            </a:r>
            <a:r>
              <a:rPr lang="en-US" sz="2000" b="1" dirty="0" smtClean="0">
                <a:sym typeface="Symbol" panose="05050102010706020507" pitchFamily="18" charset="2"/>
              </a:rPr>
              <a:t>  </a:t>
            </a:r>
            <a:endParaRPr lang="en-US" sz="2000" b="1" dirty="0" smtClean="0">
              <a:sym typeface="Symbol" panose="05050102010706020507" pitchFamily="18" charset="2"/>
            </a:endParaRPr>
          </a:p>
          <a:p>
            <a:r>
              <a:rPr lang="en-US" sz="2000" b="1" dirty="0">
                <a:sym typeface="Symbol" panose="05050102010706020507" pitchFamily="18" charset="2"/>
              </a:rPr>
              <a:t>Implementation was not yet be discussed.</a:t>
            </a:r>
          </a:p>
          <a:p>
            <a:endParaRPr lang="en-US" sz="2000" b="1" baseline="30000" dirty="0" smtClean="0">
              <a:sym typeface="Symbol" panose="05050102010706020507" pitchFamily="18" charset="2"/>
            </a:endParaRPr>
          </a:p>
          <a:p>
            <a:endParaRPr lang="en-US" sz="2000" b="1" baseline="30000" dirty="0" smtClean="0">
              <a:sym typeface="Symbol" panose="05050102010706020507" pitchFamily="18" charset="2"/>
            </a:endParaRPr>
          </a:p>
          <a:p>
            <a:endParaRPr lang="en-US" sz="2000" b="1" baseline="30000" dirty="0" smtClean="0">
              <a:sym typeface="Symbol" panose="05050102010706020507" pitchFamily="18" charset="2"/>
            </a:endParaRPr>
          </a:p>
          <a:p>
            <a:endParaRPr lang="en-US" sz="2000" b="1" baseline="30000" dirty="0">
              <a:sym typeface="Symbol" panose="05050102010706020507" pitchFamily="18" charset="2"/>
            </a:endParaRPr>
          </a:p>
          <a:p>
            <a:r>
              <a:rPr lang="en-US" sz="2000" b="1" baseline="30000" dirty="0" smtClean="0">
                <a:sym typeface="Symbol" panose="05050102010706020507" pitchFamily="18" charset="2"/>
              </a:rPr>
              <a:t> </a:t>
            </a:r>
            <a:r>
              <a:rPr lang="en-US" sz="2000" b="1" dirty="0" smtClean="0">
                <a:sym typeface="Symbol" panose="05050102010706020507" pitchFamily="18" charset="2"/>
              </a:rPr>
              <a:t>         </a:t>
            </a:r>
            <a:endParaRPr lang="en-US" sz="2000" b="1" baseline="30000" dirty="0" smtClean="0"/>
          </a:p>
          <a:p>
            <a:endParaRPr lang="en-US" sz="2000" b="1" baseline="30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37" y="1806269"/>
            <a:ext cx="5592275" cy="826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543" y="1236230"/>
            <a:ext cx="3798473" cy="31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NICA-SPD-V	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Detectors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for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pp→pp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127A4E-DFB8-4AD7-A042-CBEF16550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6" y="1383056"/>
            <a:ext cx="6195300" cy="50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1711" y="98431"/>
            <a:ext cx="955963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Data on the total cross section of high-energy pp interaction</a:t>
            </a:r>
            <a:endParaRPr lang="ru-RU" sz="2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736" y="1126870"/>
            <a:ext cx="990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437909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L'vov</a:t>
            </a:r>
            <a:r>
              <a:rPr lang="en-US" dirty="0" smtClean="0"/>
              <a:t>. 4th SPD Physics and MC meeting, JINR, 17.06.2020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2</a:t>
            </a:fld>
            <a:endParaRPr lang="ru-RU"/>
          </a:p>
        </p:txBody>
      </p:sp>
      <p:sp>
        <p:nvSpPr>
          <p:cNvPr id="13" name="Объект 17"/>
          <p:cNvSpPr txBox="1">
            <a:spLocks/>
          </p:cNvSpPr>
          <p:nvPr/>
        </p:nvSpPr>
        <p:spPr>
          <a:xfrm>
            <a:off x="176626" y="926494"/>
            <a:ext cx="3084008" cy="5044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cs typeface="Times New Roman" panose="02020603050405020304" pitchFamily="18" charset="0"/>
              </a:rPr>
              <a:t>Energy range of  SPD is in between that of U-70 (</a:t>
            </a:r>
            <a:r>
              <a:rPr lang="en-US" sz="2000" b="1" dirty="0" err="1" smtClean="0">
                <a:cs typeface="Times New Roman" panose="02020603050405020304" pitchFamily="18" charset="0"/>
              </a:rPr>
              <a:t>Protvino</a:t>
            </a:r>
            <a:r>
              <a:rPr lang="en-US" sz="2000" b="1" dirty="0" smtClean="0">
                <a:cs typeface="Times New Roman" panose="02020603050405020304" pitchFamily="18" charset="0"/>
              </a:rPr>
              <a:t>), old FNAL and ISR</a:t>
            </a:r>
          </a:p>
          <a:p>
            <a:endParaRPr lang="en-US" sz="2000" b="1" dirty="0" smtClean="0"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cs typeface="Times New Roman" panose="02020603050405020304" pitchFamily="18" charset="0"/>
              </a:rPr>
              <a:t>Registration of pp pairs in SPD can serve as a luminosity monitor of collisions</a:t>
            </a:r>
          </a:p>
          <a:p>
            <a:pPr marL="0" indent="0">
              <a:buNone/>
            </a:pPr>
            <a:endParaRPr lang="en-US" sz="20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cs typeface="Times New Roman" panose="02020603050405020304" pitchFamily="18" charset="0"/>
              </a:rPr>
              <a:t>In the region of SPD, the most precise data are from U-70, ISR and FNAL.</a:t>
            </a:r>
          </a:p>
          <a:p>
            <a:pPr marL="0" indent="0">
              <a:buNone/>
            </a:pPr>
            <a:r>
              <a:rPr lang="en-US" sz="2000" b="1" dirty="0" smtClean="0"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cs typeface="Times New Roman" panose="02020603050405020304" pitchFamily="18" charset="0"/>
              </a:rPr>
              <a:t>Syst</a:t>
            </a:r>
            <a:r>
              <a:rPr lang="en-US" sz="2000" b="1" dirty="0" smtClean="0">
                <a:cs typeface="Times New Roman" panose="02020603050405020304" pitchFamily="18" charset="0"/>
              </a:rPr>
              <a:t> = 4%, 2-3%, 1-2%,     resp</a:t>
            </a:r>
            <a:r>
              <a:rPr lang="en-US" sz="2000" b="1" dirty="0">
                <a:cs typeface="Times New Roman" panose="02020603050405020304" pitchFamily="18" charset="0"/>
              </a:rPr>
              <a:t>.</a:t>
            </a:r>
            <a:endParaRPr lang="en-US" sz="20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 smtClean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34" y="1096012"/>
            <a:ext cx="8811317" cy="487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NICA-SPD-VI: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Detectorts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for small angle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pp→pp</a:t>
            </a:r>
            <a:r>
              <a:rPr lang="en-US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scattering -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End-Cap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Trackers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B7135B-A844-43E6-827B-8A896B1E62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0" t="26062" r="8157" b="24710"/>
          <a:stretch/>
        </p:blipFill>
        <p:spPr>
          <a:xfrm>
            <a:off x="766110" y="1434452"/>
            <a:ext cx="4199138" cy="24058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66B5BEC-1468-4122-B9A9-FD63194CC1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1" t="21748" r="28774" b="24531"/>
          <a:stretch/>
        </p:blipFill>
        <p:spPr>
          <a:xfrm>
            <a:off x="8418990" y="2877435"/>
            <a:ext cx="3773010" cy="36842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15AC2A-5397-42F4-AD27-1404BD65E3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4"/>
          <a:stretch/>
        </p:blipFill>
        <p:spPr>
          <a:xfrm>
            <a:off x="313680" y="3993881"/>
            <a:ext cx="7418964" cy="25677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880FF96-DC97-473B-8951-19AA91B351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5" r="22435"/>
          <a:stretch/>
        </p:blipFill>
        <p:spPr>
          <a:xfrm>
            <a:off x="6054406" y="1580225"/>
            <a:ext cx="3170583" cy="20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6" y="357809"/>
            <a:ext cx="11066400" cy="755374"/>
          </a:xfrm>
        </p:spPr>
        <p:txBody>
          <a:bodyPr rtlCol="0">
            <a:normAutofit fontScale="90000"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NICA-SPD-VI: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Detectors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for small angle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pp→pp</a:t>
            </a:r>
            <a:r>
              <a:rPr lang="en-US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scattering -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End-Cap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Trackers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CF3C26-9D81-4701-9228-415646E72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96" y="2027581"/>
            <a:ext cx="4670617" cy="45167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D186A8-7A83-45BF-92BE-FCE5CC1575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1" y="1357313"/>
            <a:ext cx="3516382" cy="34005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155C54-16E5-49DD-8B42-42199A52B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20" y="1917440"/>
            <a:ext cx="4003399" cy="38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5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NICA-SPD-I		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pp: √s=27 GeV, 4 MHz event rate.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Объект 17"/>
          <p:cNvSpPr txBox="1">
            <a:spLocks/>
          </p:cNvSpPr>
          <p:nvPr/>
        </p:nvSpPr>
        <p:spPr>
          <a:xfrm>
            <a:off x="1056513" y="1958189"/>
            <a:ext cx="5214978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45ADF-CD84-4890-97CF-7E10E9E86FF5}"/>
              </a:ext>
            </a:extLst>
          </p:cNvPr>
          <p:cNvSpPr txBox="1"/>
          <p:nvPr/>
        </p:nvSpPr>
        <p:spPr>
          <a:xfrm>
            <a:off x="2145678" y="1215386"/>
            <a:ext cx="67872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pp relativistic collisions in the framework of the UrQMD-3.4 model: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467DDD-3EF2-4524-9323-53853E0E9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2" y="1995032"/>
            <a:ext cx="3754299" cy="3448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E2315F-A477-46DF-9625-CB293433B3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211" y="2534479"/>
            <a:ext cx="3754299" cy="35220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AD5FFE-5B81-4887-8D6F-AE29A65C4F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09" y="2987471"/>
            <a:ext cx="3786765" cy="35908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3D4440-057A-4451-A8B8-179696AFC213}"/>
              </a:ext>
            </a:extLst>
          </p:cNvPr>
          <p:cNvSpPr txBox="1"/>
          <p:nvPr/>
        </p:nvSpPr>
        <p:spPr>
          <a:xfrm>
            <a:off x="8746435" y="1995032"/>
            <a:ext cx="135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CDE1B3-1D24-4602-8FC9-99F59600048C}"/>
              </a:ext>
            </a:extLst>
          </p:cNvPr>
          <p:cNvSpPr txBox="1"/>
          <p:nvPr/>
        </p:nvSpPr>
        <p:spPr>
          <a:xfrm>
            <a:off x="395459" y="1624371"/>
            <a:ext cx="185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 (GeV/c)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FF5C5D-4EF8-42D3-B58F-0A1C93F28884}"/>
              </a:ext>
            </a:extLst>
          </p:cNvPr>
          <p:cNvSpPr txBox="1"/>
          <p:nvPr/>
        </p:nvSpPr>
        <p:spPr>
          <a:xfrm>
            <a:off x="2145678" y="5354850"/>
            <a:ext cx="157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degrees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29C84C-475B-4C57-9B0C-316C820AE033}"/>
              </a:ext>
            </a:extLst>
          </p:cNvPr>
          <p:cNvSpPr txBox="1"/>
          <p:nvPr/>
        </p:nvSpPr>
        <p:spPr>
          <a:xfrm>
            <a:off x="521206" y="3072861"/>
            <a:ext cx="12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pp→pp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F0EDD3-CBE9-4FBD-B156-C702517B6861}"/>
              </a:ext>
            </a:extLst>
          </p:cNvPr>
          <p:cNvSpPr txBox="1"/>
          <p:nvPr/>
        </p:nvSpPr>
        <p:spPr>
          <a:xfrm>
            <a:off x="6681705" y="3667701"/>
            <a:ext cx="12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pp→pp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E3DBFF-CD76-4C47-B9F7-770D64105AEA}"/>
              </a:ext>
            </a:extLst>
          </p:cNvPr>
          <p:cNvSpPr txBox="1"/>
          <p:nvPr/>
        </p:nvSpPr>
        <p:spPr>
          <a:xfrm>
            <a:off x="6224026" y="5904816"/>
            <a:ext cx="157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degrees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AB59D1-2BBE-43AB-94E9-53B58375EAC4}"/>
              </a:ext>
            </a:extLst>
          </p:cNvPr>
          <p:cNvSpPr txBox="1"/>
          <p:nvPr/>
        </p:nvSpPr>
        <p:spPr>
          <a:xfrm>
            <a:off x="10209611" y="6431585"/>
            <a:ext cx="157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degrees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C32F59-42A6-4722-BFF7-8DE3E5969425}"/>
              </a:ext>
            </a:extLst>
          </p:cNvPr>
          <p:cNvSpPr txBox="1"/>
          <p:nvPr/>
        </p:nvSpPr>
        <p:spPr>
          <a:xfrm>
            <a:off x="4443988" y="2184275"/>
            <a:ext cx="185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 (GeV/c)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BA159E-10C9-4A2E-BE8F-ABF1AA05C21D}"/>
              </a:ext>
            </a:extLst>
          </p:cNvPr>
          <p:cNvSpPr txBox="1"/>
          <p:nvPr/>
        </p:nvSpPr>
        <p:spPr>
          <a:xfrm>
            <a:off x="8428258" y="2664305"/>
            <a:ext cx="185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 (GeV/c)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29159-D981-4E3E-B996-1749590197CA}"/>
              </a:ext>
            </a:extLst>
          </p:cNvPr>
          <p:cNvSpPr txBox="1"/>
          <p:nvPr/>
        </p:nvSpPr>
        <p:spPr>
          <a:xfrm>
            <a:off x="4127296" y="1588857"/>
            <a:ext cx="735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√s=27 GeV; impact parameter b = 0–3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uniformly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Mevents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8A2FAE-2925-4A9B-A4BE-1577E3DFB353}"/>
              </a:ext>
            </a:extLst>
          </p:cNvPr>
          <p:cNvSpPr txBox="1"/>
          <p:nvPr/>
        </p:nvSpPr>
        <p:spPr>
          <a:xfrm>
            <a:off x="6461108" y="2061668"/>
            <a:ext cx="554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(charged and neutral) particle multiplicity ~ 15.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DC49371-380F-4AF2-899F-402537AE8A5A}"/>
              </a:ext>
            </a:extLst>
          </p:cNvPr>
          <p:cNvSpPr/>
          <p:nvPr/>
        </p:nvSpPr>
        <p:spPr>
          <a:xfrm>
            <a:off x="1325880" y="2010272"/>
            <a:ext cx="1392713" cy="3448321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D3866E36-450D-40D2-B9C3-D33C6A4AE2C8}"/>
              </a:ext>
            </a:extLst>
          </p:cNvPr>
          <p:cNvSpPr/>
          <p:nvPr/>
        </p:nvSpPr>
        <p:spPr>
          <a:xfrm>
            <a:off x="4747261" y="2574152"/>
            <a:ext cx="586740" cy="3448321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D1583B-AF07-40C9-9C89-61FE34B9510A}"/>
              </a:ext>
            </a:extLst>
          </p:cNvPr>
          <p:cNvSpPr txBox="1"/>
          <p:nvPr/>
        </p:nvSpPr>
        <p:spPr>
          <a:xfrm>
            <a:off x="8486734" y="3090662"/>
            <a:ext cx="2238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pp→ 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… +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&gt; 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3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NICA-SPD-II		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pp: √s=27 GeV, 4 MHz event rate. 			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UrQMD-3.4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Объект 17"/>
          <p:cNvSpPr txBox="1">
            <a:spLocks/>
          </p:cNvSpPr>
          <p:nvPr/>
        </p:nvSpPr>
        <p:spPr>
          <a:xfrm>
            <a:off x="1056513" y="1958189"/>
            <a:ext cx="5214978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E2315F-A477-46DF-9625-CB293433B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33" y="2534479"/>
            <a:ext cx="3754299" cy="35220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3D4440-057A-4451-A8B8-179696AFC213}"/>
              </a:ext>
            </a:extLst>
          </p:cNvPr>
          <p:cNvSpPr txBox="1"/>
          <p:nvPr/>
        </p:nvSpPr>
        <p:spPr>
          <a:xfrm>
            <a:off x="8746435" y="1995032"/>
            <a:ext cx="135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CDE1B3-1D24-4602-8FC9-99F59600048C}"/>
              </a:ext>
            </a:extLst>
          </p:cNvPr>
          <p:cNvSpPr txBox="1"/>
          <p:nvPr/>
        </p:nvSpPr>
        <p:spPr>
          <a:xfrm>
            <a:off x="616059" y="1836250"/>
            <a:ext cx="294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d|t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 Events/(GeV/c)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FF5C5D-4EF8-42D3-B58F-0A1C93F28884}"/>
              </a:ext>
            </a:extLst>
          </p:cNvPr>
          <p:cNvSpPr txBox="1"/>
          <p:nvPr/>
        </p:nvSpPr>
        <p:spPr>
          <a:xfrm>
            <a:off x="2145678" y="5354850"/>
            <a:ext cx="157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degrees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E3DBFF-CD76-4C47-B9F7-770D64105AEA}"/>
              </a:ext>
            </a:extLst>
          </p:cNvPr>
          <p:cNvSpPr txBox="1"/>
          <p:nvPr/>
        </p:nvSpPr>
        <p:spPr>
          <a:xfrm>
            <a:off x="6224026" y="5940328"/>
            <a:ext cx="157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degrees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C32F59-42A6-4722-BFF7-8DE3E5969425}"/>
              </a:ext>
            </a:extLst>
          </p:cNvPr>
          <p:cNvSpPr txBox="1"/>
          <p:nvPr/>
        </p:nvSpPr>
        <p:spPr>
          <a:xfrm>
            <a:off x="4443988" y="2184275"/>
            <a:ext cx="185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 (GeV/c)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E3C3771-A90C-44CD-80B6-86A34E2E0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657" y="2876101"/>
            <a:ext cx="3407306" cy="352200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3A04961-A2B4-4980-925A-DC5EA218FC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6" y="2224088"/>
            <a:ext cx="3523049" cy="3522009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D3866E36-450D-40D2-B9C3-D33C6A4AE2C8}"/>
              </a:ext>
            </a:extLst>
          </p:cNvPr>
          <p:cNvSpPr/>
          <p:nvPr/>
        </p:nvSpPr>
        <p:spPr>
          <a:xfrm>
            <a:off x="4753193" y="2554740"/>
            <a:ext cx="586740" cy="3448321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DC49371-380F-4AF2-899F-402537AE8A5A}"/>
              </a:ext>
            </a:extLst>
          </p:cNvPr>
          <p:cNvSpPr/>
          <p:nvPr/>
        </p:nvSpPr>
        <p:spPr>
          <a:xfrm>
            <a:off x="707591" y="2175397"/>
            <a:ext cx="184970" cy="3569628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29C84C-475B-4C57-9B0C-316C820AE033}"/>
              </a:ext>
            </a:extLst>
          </p:cNvPr>
          <p:cNvSpPr txBox="1"/>
          <p:nvPr/>
        </p:nvSpPr>
        <p:spPr>
          <a:xfrm>
            <a:off x="5415806" y="1570832"/>
            <a:ext cx="12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pp→pp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AB59D1-2BBE-43AB-94E9-53B58375EAC4}"/>
              </a:ext>
            </a:extLst>
          </p:cNvPr>
          <p:cNvSpPr txBox="1"/>
          <p:nvPr/>
        </p:nvSpPr>
        <p:spPr>
          <a:xfrm>
            <a:off x="10209611" y="6271789"/>
            <a:ext cx="157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degrees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ACBBF1C-4F77-4076-AB8E-2CB747E8BC1B}"/>
              </a:ext>
            </a:extLst>
          </p:cNvPr>
          <p:cNvSpPr/>
          <p:nvPr/>
        </p:nvSpPr>
        <p:spPr>
          <a:xfrm>
            <a:off x="8740757" y="2920209"/>
            <a:ext cx="586740" cy="3448321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3D86E9-1539-4F98-90F7-34B84C6E27AF}"/>
              </a:ext>
            </a:extLst>
          </p:cNvPr>
          <p:cNvSpPr txBox="1"/>
          <p:nvPr/>
        </p:nvSpPr>
        <p:spPr>
          <a:xfrm>
            <a:off x="2341451" y="5648049"/>
            <a:ext cx="185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 (GeV/c)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C49FFC-13A4-4BE9-A0DA-146CC4E8AC55}"/>
              </a:ext>
            </a:extLst>
          </p:cNvPr>
          <p:cNvSpPr txBox="1"/>
          <p:nvPr/>
        </p:nvSpPr>
        <p:spPr>
          <a:xfrm>
            <a:off x="8419210" y="2570752"/>
            <a:ext cx="294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dθ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 Events/degrees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29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NICA-SPD-III		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pp: √s=27 GeV, 4 MHz event rate. 			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UrQMD-3.4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Объект 17"/>
          <p:cNvSpPr txBox="1">
            <a:spLocks/>
          </p:cNvSpPr>
          <p:nvPr/>
        </p:nvSpPr>
        <p:spPr>
          <a:xfrm>
            <a:off x="1056513" y="1958189"/>
            <a:ext cx="5214978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D4440-057A-4451-A8B8-179696AFC213}"/>
              </a:ext>
            </a:extLst>
          </p:cNvPr>
          <p:cNvSpPr txBox="1"/>
          <p:nvPr/>
        </p:nvSpPr>
        <p:spPr>
          <a:xfrm>
            <a:off x="8746435" y="1995032"/>
            <a:ext cx="135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CDE1B3-1D24-4602-8FC9-99F59600048C}"/>
              </a:ext>
            </a:extLst>
          </p:cNvPr>
          <p:cNvSpPr txBox="1"/>
          <p:nvPr/>
        </p:nvSpPr>
        <p:spPr>
          <a:xfrm>
            <a:off x="844659" y="1799674"/>
            <a:ext cx="294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d|t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 Events/(GeV/c)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C32F59-42A6-4722-BFF7-8DE3E5969425}"/>
              </a:ext>
            </a:extLst>
          </p:cNvPr>
          <p:cNvSpPr txBox="1"/>
          <p:nvPr/>
        </p:nvSpPr>
        <p:spPr>
          <a:xfrm>
            <a:off x="4443988" y="2184275"/>
            <a:ext cx="185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 (GeV/c)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79D252-2E51-452C-B098-EDF8A7A5ABF1}"/>
              </a:ext>
            </a:extLst>
          </p:cNvPr>
          <p:cNvSpPr txBox="1"/>
          <p:nvPr/>
        </p:nvSpPr>
        <p:spPr>
          <a:xfrm>
            <a:off x="10163235" y="3615914"/>
            <a:ext cx="12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pp→pp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AB59D1-2BBE-43AB-94E9-53B58375EAC4}"/>
              </a:ext>
            </a:extLst>
          </p:cNvPr>
          <p:cNvSpPr txBox="1"/>
          <p:nvPr/>
        </p:nvSpPr>
        <p:spPr>
          <a:xfrm>
            <a:off x="10209611" y="6271789"/>
            <a:ext cx="157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degrees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3D86E9-1539-4F98-90F7-34B84C6E27AF}"/>
              </a:ext>
            </a:extLst>
          </p:cNvPr>
          <p:cNvSpPr txBox="1"/>
          <p:nvPr/>
        </p:nvSpPr>
        <p:spPr>
          <a:xfrm>
            <a:off x="2378027" y="5556609"/>
            <a:ext cx="185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 (GeV/c)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C49FFC-13A4-4BE9-A0DA-146CC4E8AC55}"/>
              </a:ext>
            </a:extLst>
          </p:cNvPr>
          <p:cNvSpPr txBox="1"/>
          <p:nvPr/>
        </p:nvSpPr>
        <p:spPr>
          <a:xfrm>
            <a:off x="8446642" y="2543320"/>
            <a:ext cx="294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dθ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 Events/degrees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A3964C-B044-4000-9F9C-D87784DC2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38" y="2885914"/>
            <a:ext cx="3407306" cy="34919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D856C7E-D96E-4738-A3B0-88FC8C4B99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08" y="2512354"/>
            <a:ext cx="3786765" cy="3562122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D3866E36-450D-40D2-B9C3-D33C6A4AE2C8}"/>
              </a:ext>
            </a:extLst>
          </p:cNvPr>
          <p:cNvSpPr/>
          <p:nvPr/>
        </p:nvSpPr>
        <p:spPr>
          <a:xfrm>
            <a:off x="4753193" y="2554740"/>
            <a:ext cx="586740" cy="3448321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E3DBFF-CD76-4C47-B9F7-770D64105AEA}"/>
              </a:ext>
            </a:extLst>
          </p:cNvPr>
          <p:cNvSpPr txBox="1"/>
          <p:nvPr/>
        </p:nvSpPr>
        <p:spPr>
          <a:xfrm>
            <a:off x="6224026" y="5958616"/>
            <a:ext cx="157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degrees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ACBBF1C-4F77-4076-AB8E-2CB747E8BC1B}"/>
              </a:ext>
            </a:extLst>
          </p:cNvPr>
          <p:cNvSpPr/>
          <p:nvPr/>
        </p:nvSpPr>
        <p:spPr>
          <a:xfrm>
            <a:off x="8740757" y="2920209"/>
            <a:ext cx="586740" cy="3448321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626BA2-C62E-432C-B5D0-EC166C6080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0" y="2124383"/>
            <a:ext cx="3407306" cy="348261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DC49371-380F-4AF2-899F-402537AE8A5A}"/>
              </a:ext>
            </a:extLst>
          </p:cNvPr>
          <p:cNvSpPr/>
          <p:nvPr/>
        </p:nvSpPr>
        <p:spPr>
          <a:xfrm>
            <a:off x="954798" y="2061668"/>
            <a:ext cx="160838" cy="3545331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F4E96C-6267-44B7-9958-6AF981356A8B}"/>
              </a:ext>
            </a:extLst>
          </p:cNvPr>
          <p:cNvSpPr txBox="1"/>
          <p:nvPr/>
        </p:nvSpPr>
        <p:spPr>
          <a:xfrm>
            <a:off x="4753193" y="1325076"/>
            <a:ext cx="2039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pp→ c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… +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&gt; 2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7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NICA-SPD-IV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pp: √s=27 GeV, 4 MHz event rate.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UrQMD-3.4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Объект 17"/>
          <p:cNvSpPr txBox="1">
            <a:spLocks/>
          </p:cNvSpPr>
          <p:nvPr/>
        </p:nvSpPr>
        <p:spPr>
          <a:xfrm>
            <a:off x="1056513" y="1958189"/>
            <a:ext cx="5214978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D4440-057A-4451-A8B8-179696AFC213}"/>
              </a:ext>
            </a:extLst>
          </p:cNvPr>
          <p:cNvSpPr txBox="1"/>
          <p:nvPr/>
        </p:nvSpPr>
        <p:spPr>
          <a:xfrm>
            <a:off x="8746435" y="1995032"/>
            <a:ext cx="135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CDE1B3-1D24-4602-8FC9-99F59600048C}"/>
              </a:ext>
            </a:extLst>
          </p:cNvPr>
          <p:cNvSpPr txBox="1"/>
          <p:nvPr/>
        </p:nvSpPr>
        <p:spPr>
          <a:xfrm>
            <a:off x="1903064" y="1514303"/>
            <a:ext cx="131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Multiplicity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AB59D1-2BBE-43AB-94E9-53B58375EAC4}"/>
              </a:ext>
            </a:extLst>
          </p:cNvPr>
          <p:cNvSpPr txBox="1"/>
          <p:nvPr/>
        </p:nvSpPr>
        <p:spPr>
          <a:xfrm>
            <a:off x="10094200" y="5987702"/>
            <a:ext cx="157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degrees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3D86E9-1539-4F98-90F7-34B84C6E27AF}"/>
              </a:ext>
            </a:extLst>
          </p:cNvPr>
          <p:cNvSpPr txBox="1"/>
          <p:nvPr/>
        </p:nvSpPr>
        <p:spPr>
          <a:xfrm>
            <a:off x="2378027" y="5556609"/>
            <a:ext cx="185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 (GeV/c)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C49FFC-13A4-4BE9-A0DA-146CC4E8AC55}"/>
              </a:ext>
            </a:extLst>
          </p:cNvPr>
          <p:cNvSpPr txBox="1"/>
          <p:nvPr/>
        </p:nvSpPr>
        <p:spPr>
          <a:xfrm>
            <a:off x="8286844" y="1505397"/>
            <a:ext cx="294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dθ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 Events/degrees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45E84F-BDEF-4D0A-AF2B-C20F6491E5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11" y="1907487"/>
            <a:ext cx="4360629" cy="418833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75C1FE0-66EC-4ADA-AE09-D545615F84F1}"/>
              </a:ext>
            </a:extLst>
          </p:cNvPr>
          <p:cNvSpPr txBox="1"/>
          <p:nvPr/>
        </p:nvSpPr>
        <p:spPr>
          <a:xfrm>
            <a:off x="4620314" y="1256368"/>
            <a:ext cx="2238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pp→ c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… +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&gt; 2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359896-E4DB-4F33-8154-91F08C776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489" y="1837469"/>
            <a:ext cx="4360629" cy="418833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B1CB732-6807-4348-AA27-33387F030BF2}"/>
              </a:ext>
            </a:extLst>
          </p:cNvPr>
          <p:cNvSpPr txBox="1"/>
          <p:nvPr/>
        </p:nvSpPr>
        <p:spPr>
          <a:xfrm>
            <a:off x="3429546" y="6062446"/>
            <a:ext cx="157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/event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8A2FAE-2925-4A9B-A4BE-1577E3DFB353}"/>
              </a:ext>
            </a:extLst>
          </p:cNvPr>
          <p:cNvSpPr txBox="1"/>
          <p:nvPr/>
        </p:nvSpPr>
        <p:spPr>
          <a:xfrm>
            <a:off x="4721984" y="2185431"/>
            <a:ext cx="2336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(charged and neutral) particle multiplicity ~ 15.</a:t>
            </a:r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A6506C-D3BB-4CEC-943C-7E3081303CFB}"/>
              </a:ext>
            </a:extLst>
          </p:cNvPr>
          <p:cNvSpPr txBox="1"/>
          <p:nvPr/>
        </p:nvSpPr>
        <p:spPr>
          <a:xfrm>
            <a:off x="902041" y="3779109"/>
            <a:ext cx="269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rate ~ 0,117</a:t>
            </a:r>
            <a:r>
              <a:rPr lang="en-US" dirty="0"/>
              <a:t>·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4MHz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21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NICA-SPD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pp: √s=27 GeV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UrQMD-3.4-GEANT4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Объект 17"/>
          <p:cNvSpPr txBox="1">
            <a:spLocks/>
          </p:cNvSpPr>
          <p:nvPr/>
        </p:nvSpPr>
        <p:spPr>
          <a:xfrm>
            <a:off x="1056513" y="1958189"/>
            <a:ext cx="5214978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D4440-057A-4451-A8B8-179696AFC213}"/>
              </a:ext>
            </a:extLst>
          </p:cNvPr>
          <p:cNvSpPr txBox="1"/>
          <p:nvPr/>
        </p:nvSpPr>
        <p:spPr>
          <a:xfrm>
            <a:off x="8746435" y="1995032"/>
            <a:ext cx="135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CDE1B3-1D24-4602-8FC9-99F59600048C}"/>
              </a:ext>
            </a:extLst>
          </p:cNvPr>
          <p:cNvSpPr txBox="1"/>
          <p:nvPr/>
        </p:nvSpPr>
        <p:spPr>
          <a:xfrm>
            <a:off x="4865924" y="4955301"/>
            <a:ext cx="174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Multiplicity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AB59D1-2BBE-43AB-94E9-53B58375EAC4}"/>
              </a:ext>
            </a:extLst>
          </p:cNvPr>
          <p:cNvSpPr txBox="1"/>
          <p:nvPr/>
        </p:nvSpPr>
        <p:spPr>
          <a:xfrm>
            <a:off x="4532428" y="2973255"/>
            <a:ext cx="3243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elastic kinematics :</a:t>
            </a:r>
          </a:p>
          <a:p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tracks,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forw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backw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= 180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err="1"/>
              <a:t>φ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p-forw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i="1" dirty="0" err="1"/>
              <a:t>φ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p-backw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|,= 180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p-forw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p-backw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 = 0 ns.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5C1FE0-66EC-4ADA-AE09-D545615F84F1}"/>
              </a:ext>
            </a:extLst>
          </p:cNvPr>
          <p:cNvSpPr txBox="1"/>
          <p:nvPr/>
        </p:nvSpPr>
        <p:spPr>
          <a:xfrm>
            <a:off x="3056684" y="1309036"/>
            <a:ext cx="548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pp→ p + p + (propagation through a materials)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B345C2-8F6E-497B-B622-911FF8A0FD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15" y="2293799"/>
            <a:ext cx="4118652" cy="38576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5B7128-7051-4803-9FB9-048D3D6C7A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41" y="2218561"/>
            <a:ext cx="4118652" cy="3876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07FFC5-CBC0-45C3-89D4-E3C1F2AAF3EB}"/>
              </a:ext>
            </a:extLst>
          </p:cNvPr>
          <p:cNvSpPr txBox="1"/>
          <p:nvPr/>
        </p:nvSpPr>
        <p:spPr>
          <a:xfrm>
            <a:off x="466390" y="1977933"/>
            <a:ext cx="157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621296-96B1-4C34-805F-AE7707A115A1}"/>
              </a:ext>
            </a:extLst>
          </p:cNvPr>
          <p:cNvSpPr txBox="1"/>
          <p:nvPr/>
        </p:nvSpPr>
        <p:spPr>
          <a:xfrm>
            <a:off x="1540324" y="6095236"/>
            <a:ext cx="268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b="1" i="1" dirty="0" err="1"/>
              <a:t>φ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p-forw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i="1" dirty="0" err="1"/>
              <a:t>φ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p-backw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4FA8E-4D04-4E96-A51A-183DB3A24E4E}"/>
              </a:ext>
            </a:extLst>
          </p:cNvPr>
          <p:cNvSpPr txBox="1"/>
          <p:nvPr/>
        </p:nvSpPr>
        <p:spPr>
          <a:xfrm>
            <a:off x="8674388" y="6061815"/>
            <a:ext cx="268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p-forw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p-backw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 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B21F35-B258-41D9-8ADE-9D53A63CAF56}"/>
              </a:ext>
            </a:extLst>
          </p:cNvPr>
          <p:cNvSpPr txBox="1"/>
          <p:nvPr/>
        </p:nvSpPr>
        <p:spPr>
          <a:xfrm>
            <a:off x="7712658" y="1867950"/>
            <a:ext cx="157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6959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NICA-SPD-V	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Detectors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for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pp→pp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281121-118C-4B48-8151-D6884A3BD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62" y="1666875"/>
            <a:ext cx="69246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6" y="357809"/>
            <a:ext cx="11066400" cy="755374"/>
          </a:xfrm>
        </p:spPr>
        <p:txBody>
          <a:bodyPr rtlCol="0">
            <a:normAutofit fontScale="90000"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NICA-SPD-VI: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Detectors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for small angle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pp→pp</a:t>
            </a:r>
            <a:r>
              <a:rPr lang="en-US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scattering -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End-Cap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Trackers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80AEBC-AAC8-400B-AC61-E51622FFA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82" y="2505006"/>
            <a:ext cx="4183118" cy="40452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8BC437-DA16-46ED-8A5C-71AC8BD33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8" y="1252331"/>
            <a:ext cx="4131691" cy="39955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CE181B-432C-4784-90F0-3408293FE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16" y="2023237"/>
            <a:ext cx="3884129" cy="37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6" y="357809"/>
            <a:ext cx="11066400" cy="755374"/>
          </a:xfrm>
        </p:spPr>
        <p:txBody>
          <a:bodyPr rtlCol="0">
            <a:normAutofit fontScale="90000"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NICA-SPD-VI: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Detectors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for small angle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pp→pp</a:t>
            </a:r>
            <a:r>
              <a:rPr lang="en-US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scattering -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End-Cap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Trackers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2CFD85-970B-43E3-BE08-C93EDE072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9" y="1381540"/>
            <a:ext cx="3021029" cy="29214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C26B22-5EE9-4520-95C9-0C82D8076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50" y="1263511"/>
            <a:ext cx="3812422" cy="36867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0766F9-A221-4DF9-A5D7-982DA4EE31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08" y="3091070"/>
            <a:ext cx="3584703" cy="34665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BB1326-81F7-4849-A178-C4DD55D6A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31" y="3600763"/>
            <a:ext cx="3057643" cy="29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61736" y="1126870"/>
            <a:ext cx="990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710203" y="6334917"/>
            <a:ext cx="5479473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L'vov</a:t>
            </a:r>
            <a:r>
              <a:rPr lang="en-US" dirty="0" smtClean="0"/>
              <a:t>. 4th SPD Physics and MC meeting, JINR, 17.06.2020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1736" y="229328"/>
            <a:ext cx="110077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 we learn from elastic reactions at low t ?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Probing particles with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parton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reggeon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ladders.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/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A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exp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Simple model:    d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/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= A  F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(t) F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(t) F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qq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(t)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en-US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(t)  =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e.m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f-factor of the proton, 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en-US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=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0.75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en-US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qq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(t) = f-factor of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qq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scattering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en-US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0.5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fm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Further refinements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are in models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with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eggeons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All impact parameters  &lt;  1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fm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But what’s about meson periphery?   (like in EM processes)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113" y="1922685"/>
            <a:ext cx="3135029" cy="330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2E06DC-0E8D-428A-9EEF-1F6DD7B86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1" y="1371601"/>
            <a:ext cx="4443803" cy="429737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6" y="357809"/>
            <a:ext cx="11066400" cy="755374"/>
          </a:xfrm>
        </p:spPr>
        <p:txBody>
          <a:bodyPr rtlCol="0">
            <a:normAutofit fontScale="90000"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NICA-SPD-VI: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Detectorts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for small angle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pp→pp</a:t>
            </a:r>
            <a:r>
              <a:rPr lang="en-US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scattering </a:t>
            </a:r>
            <a:r>
              <a:rPr lang="en-US" b="1" i="1"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en-US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End-Cap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Trackers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685984-2A39-4B23-A58C-7A70C6B9657A}"/>
              </a:ext>
            </a:extLst>
          </p:cNvPr>
          <p:cNvSpPr txBox="1"/>
          <p:nvPr/>
        </p:nvSpPr>
        <p:spPr>
          <a:xfrm>
            <a:off x="4752975" y="1809750"/>
            <a:ext cx="6610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 событий упругого рассеяния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pp→pp</a:t>
            </a:r>
            <a:r>
              <a:rPr lang="en-US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- </a:t>
            </a:r>
            <a:r>
              <a:rPr lang="en-US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PYTHIA 6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√s=26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взаимодействия пучков σ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≈35 см, σ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≈0.1 см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Расходимость пучков σ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≈0.0007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число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pp→pp</a:t>
            </a:r>
            <a:r>
              <a:rPr lang="en-US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столкновений 10</a:t>
            </a:r>
            <a:r>
              <a:rPr lang="ru-RU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зарегистрированных событий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7000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61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3011"/>
            <a:ext cx="7543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Differential cross sections of pp scattering (</a:t>
            </a:r>
            <a:r>
              <a:rPr lang="en-US" sz="2400" b="1" dirty="0" err="1" smtClean="0"/>
              <a:t>Protvino</a:t>
            </a:r>
            <a:r>
              <a:rPr lang="en-US" sz="2400" b="1" dirty="0" smtClean="0"/>
              <a:t>)</a:t>
            </a:r>
            <a:endParaRPr lang="ru-RU" sz="2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736" y="1126870"/>
            <a:ext cx="990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73927" y="6356350"/>
            <a:ext cx="5479473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L'vov</a:t>
            </a:r>
            <a:r>
              <a:rPr lang="en-US" dirty="0" smtClean="0"/>
              <a:t>. 4th SPD Physics and MC meeting, JINR, 17.06.2020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4</a:t>
            </a:fld>
            <a:endParaRPr lang="ru-RU"/>
          </a:p>
        </p:txBody>
      </p:sp>
      <p:sp>
        <p:nvSpPr>
          <p:cNvPr id="14" name="Объект 17"/>
          <p:cNvSpPr txBox="1">
            <a:spLocks/>
          </p:cNvSpPr>
          <p:nvPr/>
        </p:nvSpPr>
        <p:spPr>
          <a:xfrm>
            <a:off x="227291" y="1066800"/>
            <a:ext cx="3241985" cy="3088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cs typeface="Times New Roman" panose="02020603050405020304" pitchFamily="18" charset="0"/>
              </a:rPr>
              <a:t>Diff</a:t>
            </a:r>
            <a:r>
              <a:rPr lang="en-US" sz="1800" b="1" dirty="0">
                <a:cs typeface="Times New Roman" panose="02020603050405020304" pitchFamily="18" charset="0"/>
              </a:rPr>
              <a:t>. </a:t>
            </a:r>
            <a:r>
              <a:rPr lang="en-US" sz="1800" b="1" dirty="0" smtClean="0">
                <a:cs typeface="Times New Roman" panose="02020603050405020304" pitchFamily="18" charset="0"/>
              </a:rPr>
              <a:t>cross sections  </a:t>
            </a:r>
            <a:r>
              <a:rPr lang="en-US" sz="1800" b="1" dirty="0">
                <a:cs typeface="Times New Roman" panose="02020603050405020304" pitchFamily="18" charset="0"/>
              </a:rPr>
              <a:t>and deviations from the reference exponential form </a:t>
            </a:r>
            <a:r>
              <a:rPr lang="en-US" sz="1800" b="1" dirty="0" smtClean="0">
                <a:cs typeface="Times New Roman" panose="02020603050405020304" pitchFamily="18" charset="0"/>
              </a:rPr>
              <a:t>             </a:t>
            </a:r>
            <a:r>
              <a:rPr lang="en-US" sz="1800" b="1" i="1" dirty="0" err="1" smtClean="0">
                <a:cs typeface="Times New Roman" panose="02020603050405020304" pitchFamily="18" charset="0"/>
              </a:rPr>
              <a:t>exp</a:t>
            </a:r>
            <a:r>
              <a:rPr lang="en-US" sz="1800" b="1" i="1" dirty="0" smtClean="0">
                <a:cs typeface="Times New Roman" panose="02020603050405020304" pitchFamily="18" charset="0"/>
              </a:rPr>
              <a:t>(</a:t>
            </a:r>
            <a:r>
              <a:rPr lang="en-US" sz="1800" b="1" i="1" dirty="0" err="1" smtClean="0">
                <a:cs typeface="Times New Roman" panose="02020603050405020304" pitchFamily="18" charset="0"/>
              </a:rPr>
              <a:t>Bt</a:t>
            </a:r>
            <a:r>
              <a:rPr lang="en-US" sz="1800" b="1" i="1" dirty="0" smtClean="0"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cs typeface="Times New Roman" panose="02020603050405020304" pitchFamily="18" charset="0"/>
              </a:rPr>
              <a:t>+ Ct</a:t>
            </a:r>
            <a:r>
              <a:rPr lang="en-US" sz="1800" b="1" i="1" baseline="30000" dirty="0">
                <a:cs typeface="Times New Roman" panose="02020603050405020304" pitchFamily="18" charset="0"/>
              </a:rPr>
              <a:t>2</a:t>
            </a:r>
            <a:r>
              <a:rPr lang="en-US" sz="1800" b="1" i="1" dirty="0">
                <a:cs typeface="Times New Roman" panose="02020603050405020304" pitchFamily="18" charset="0"/>
              </a:rPr>
              <a:t>) </a:t>
            </a:r>
            <a:r>
              <a:rPr lang="en-US" sz="1800" b="1" i="1" dirty="0" smtClean="0">
                <a:cs typeface="Times New Roman" panose="02020603050405020304" pitchFamily="18" charset="0"/>
              </a:rPr>
              <a:t>at   </a:t>
            </a:r>
            <a:r>
              <a:rPr lang="en-US" sz="1800" b="1" i="1" dirty="0">
                <a:cs typeface="Times New Roman" panose="02020603050405020304" pitchFamily="18" charset="0"/>
              </a:rPr>
              <a:t>√</a:t>
            </a:r>
            <a:r>
              <a:rPr lang="en-US" sz="1800" b="1" i="1" dirty="0" smtClean="0">
                <a:cs typeface="Times New Roman" panose="02020603050405020304" pitchFamily="18" charset="0"/>
              </a:rPr>
              <a:t>s ~ 11 </a:t>
            </a:r>
            <a:r>
              <a:rPr lang="en-US" sz="1800" b="1" i="1" dirty="0">
                <a:cs typeface="Times New Roman" panose="02020603050405020304" pitchFamily="18" charset="0"/>
              </a:rPr>
              <a:t>GeV.</a:t>
            </a:r>
          </a:p>
          <a:p>
            <a:r>
              <a:rPr lang="en-US" sz="1800" b="1" dirty="0" smtClean="0">
                <a:cs typeface="Times New Roman" panose="02020603050405020304" pitchFamily="18" charset="0"/>
              </a:rPr>
              <a:t>Such </a:t>
            </a:r>
            <a:r>
              <a:rPr lang="en-US" sz="1800" b="1" dirty="0">
                <a:cs typeface="Times New Roman" panose="02020603050405020304" pitchFamily="18" charset="0"/>
              </a:rPr>
              <a:t>deviations were observed </a:t>
            </a:r>
            <a:r>
              <a:rPr lang="en-US" sz="1800" b="1" dirty="0" smtClean="0">
                <a:cs typeface="Times New Roman" panose="02020603050405020304" pitchFamily="18" charset="0"/>
              </a:rPr>
              <a:t>on </a:t>
            </a:r>
            <a:r>
              <a:rPr lang="en-US" sz="1800" b="1" dirty="0">
                <a:cs typeface="Times New Roman" panose="02020603050405020304" pitchFamily="18" charset="0"/>
              </a:rPr>
              <a:t>repeated occasions at various machines and energies.</a:t>
            </a:r>
          </a:p>
          <a:p>
            <a:r>
              <a:rPr lang="en-US" sz="1800" b="1" dirty="0" smtClean="0">
                <a:cs typeface="Times New Roman" panose="02020603050405020304" pitchFamily="18" charset="0"/>
              </a:rPr>
              <a:t>Diff</a:t>
            </a:r>
            <a:r>
              <a:rPr lang="en-US" sz="1800" b="1" dirty="0">
                <a:cs typeface="Times New Roman" panose="02020603050405020304" pitchFamily="18" charset="0"/>
              </a:rPr>
              <a:t>. </a:t>
            </a:r>
            <a:r>
              <a:rPr lang="en-US" sz="1800" b="1" dirty="0" smtClean="0">
                <a:cs typeface="Times New Roman" panose="02020603050405020304" pitchFamily="18" charset="0"/>
              </a:rPr>
              <a:t>cross sections </a:t>
            </a:r>
            <a:r>
              <a:rPr lang="en-US" sz="1800" b="1" dirty="0">
                <a:cs typeface="Times New Roman" panose="02020603050405020304" pitchFamily="18" charset="0"/>
              </a:rPr>
              <a:t>fitted with a squared exponential (left) and the difference between the 60 GeV data and their fitted values (right)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DCFDCF-A418-478E-94A7-FFFEF02D2EFF}"/>
              </a:ext>
            </a:extLst>
          </p:cNvPr>
          <p:cNvSpPr txBox="1"/>
          <p:nvPr/>
        </p:nvSpPr>
        <p:spPr>
          <a:xfrm>
            <a:off x="4723317" y="710350"/>
            <a:ext cx="2068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/dt, mb/(GeV/c)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963D9D-8ADD-463C-8D9B-D015DB59A32C}"/>
              </a:ext>
            </a:extLst>
          </p:cNvPr>
          <p:cNvSpPr txBox="1"/>
          <p:nvPr/>
        </p:nvSpPr>
        <p:spPr>
          <a:xfrm>
            <a:off x="8565874" y="722050"/>
            <a:ext cx="313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/dt) – (d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/dt)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mb/(GeV/c)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36E1A7-9D4B-4D2F-9EEA-DE7F1FD14D79}"/>
              </a:ext>
            </a:extLst>
          </p:cNvPr>
          <p:cNvSpPr txBox="1"/>
          <p:nvPr/>
        </p:nvSpPr>
        <p:spPr>
          <a:xfrm>
            <a:off x="5565357" y="5813399"/>
            <a:ext cx="172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|t|,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GeV/c)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46D310-110A-4D3C-8B86-8F68EFC2CFB9}"/>
              </a:ext>
            </a:extLst>
          </p:cNvPr>
          <p:cNvSpPr txBox="1"/>
          <p:nvPr/>
        </p:nvSpPr>
        <p:spPr>
          <a:xfrm>
            <a:off x="8312709" y="5785656"/>
            <a:ext cx="370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Antipov</a:t>
            </a:r>
            <a:r>
              <a:rPr lang="en-US" b="1" dirty="0" smtClean="0"/>
              <a:t> et al. preprint 1976.</a:t>
            </a:r>
          </a:p>
          <a:p>
            <a:r>
              <a:rPr lang="en-US" b="1" dirty="0" smtClean="0"/>
              <a:t>Denisov et al. </a:t>
            </a:r>
            <a:r>
              <a:rPr lang="en-US" b="1" dirty="0" err="1" smtClean="0"/>
              <a:t>Yad.Fiz</a:t>
            </a:r>
            <a:r>
              <a:rPr lang="en-US" b="1" dirty="0" smtClean="0"/>
              <a:t>. 79 (2016) 121.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3" y="1146559"/>
            <a:ext cx="8532236" cy="47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58" y="44577"/>
            <a:ext cx="372523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pp scattering (</a:t>
            </a:r>
            <a:r>
              <a:rPr lang="en-US" sz="2400" b="1" dirty="0" err="1" smtClean="0"/>
              <a:t>Protvino</a:t>
            </a:r>
            <a:r>
              <a:rPr lang="en-US" sz="2400" b="1" dirty="0" smtClean="0"/>
              <a:t>)</a:t>
            </a:r>
            <a:endParaRPr lang="ru-RU" sz="2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736" y="1126870"/>
            <a:ext cx="990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33258" y="6334917"/>
            <a:ext cx="5479473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L'vov</a:t>
            </a:r>
            <a:r>
              <a:rPr lang="en-US" dirty="0" smtClean="0"/>
              <a:t>. 4th SPD Physics and MC meeting, JINR, 17.06.2020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5</a:t>
            </a:fld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46D310-110A-4D3C-8B86-8F68EFC2CFB9}"/>
              </a:ext>
            </a:extLst>
          </p:cNvPr>
          <p:cNvSpPr txBox="1"/>
          <p:nvPr/>
        </p:nvSpPr>
        <p:spPr>
          <a:xfrm>
            <a:off x="554182" y="5686891"/>
            <a:ext cx="437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Antipov</a:t>
            </a:r>
            <a:r>
              <a:rPr lang="en-US" b="1" dirty="0" smtClean="0"/>
              <a:t> et al. preprint 1976.       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88" y="44577"/>
            <a:ext cx="5735013" cy="67000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46D310-110A-4D3C-8B86-8F68EFC2CFB9}"/>
              </a:ext>
            </a:extLst>
          </p:cNvPr>
          <p:cNvSpPr txBox="1"/>
          <p:nvPr/>
        </p:nvSpPr>
        <p:spPr>
          <a:xfrm>
            <a:off x="8132615" y="506242"/>
            <a:ext cx="267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p scattering, 60 GeV/c  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51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3011"/>
            <a:ext cx="7543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Impact parameter interpretation of the second peak ?</a:t>
            </a:r>
          </a:p>
          <a:p>
            <a:pPr algn="ctr"/>
            <a:r>
              <a:rPr lang="en-US" sz="2400" b="1" dirty="0" smtClean="0"/>
              <a:t>(just an estimate)</a:t>
            </a:r>
            <a:endParaRPr lang="ru-RU" sz="2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736" y="1126870"/>
            <a:ext cx="990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04655" y="6356350"/>
            <a:ext cx="5548745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L'vov</a:t>
            </a:r>
            <a:r>
              <a:rPr lang="en-US" dirty="0" smtClean="0"/>
              <a:t>. 4th SPD Physics and MC meeting, JINR, 17.06.2020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6</a:t>
            </a:fld>
            <a:endParaRPr lang="ru-RU"/>
          </a:p>
        </p:txBody>
      </p:sp>
      <p:pic>
        <p:nvPicPr>
          <p:cNvPr id="22" name="Объект 5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0EDE5D4C-3F9C-B94C-8BE1-9852CA1DB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0" y="1290515"/>
            <a:ext cx="5608019" cy="1511142"/>
          </a:xfrm>
          <a:prstGeom prst="rect">
            <a:avLst/>
          </a:prstGeom>
        </p:spPr>
      </p:pic>
      <p:sp>
        <p:nvSpPr>
          <p:cNvPr id="24" name="Заголовок 6"/>
          <p:cNvSpPr txBox="1">
            <a:spLocks/>
          </p:cNvSpPr>
          <p:nvPr/>
        </p:nvSpPr>
        <p:spPr>
          <a:xfrm>
            <a:off x="661735" y="832163"/>
            <a:ext cx="3730155" cy="4776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latin typeface="+mn-lt"/>
              </a:rPr>
              <a:t>In the impact parameter space</a:t>
            </a:r>
            <a:endParaRPr lang="ru-RU" sz="2000" b="1" dirty="0">
              <a:latin typeface="+mn-lt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39D0006-9F3B-004B-B822-980C4174DC22}"/>
              </a:ext>
            </a:extLst>
          </p:cNvPr>
          <p:cNvSpPr txBox="1">
            <a:spLocks/>
          </p:cNvSpPr>
          <p:nvPr/>
        </p:nvSpPr>
        <p:spPr>
          <a:xfrm>
            <a:off x="463183" y="380977"/>
            <a:ext cx="11066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6D494-3620-5944-83F7-DD7C12A37484}"/>
              </a:ext>
            </a:extLst>
          </p:cNvPr>
          <p:cNvSpPr txBox="1"/>
          <p:nvPr/>
        </p:nvSpPr>
        <p:spPr>
          <a:xfrm>
            <a:off x="263018" y="2871182"/>
            <a:ext cx="6234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Let’s assume  </a:t>
            </a:r>
            <a:r>
              <a:rPr lang="en" sz="2400" i="1" dirty="0"/>
              <a:t>f(t) ∝ </a:t>
            </a:r>
            <a:r>
              <a:rPr lang="en" sz="2400" i="1" dirty="0" err="1"/>
              <a:t>ie</a:t>
            </a:r>
            <a:r>
              <a:rPr lang="en" sz="2400" i="1" dirty="0"/>
              <a:t> </a:t>
            </a:r>
            <a:r>
              <a:rPr lang="en" sz="2400" i="1" baseline="30000" dirty="0" err="1"/>
              <a:t>Bt</a:t>
            </a:r>
            <a:r>
              <a:rPr lang="en" sz="2400" i="1" baseline="30000" dirty="0"/>
              <a:t>/2</a:t>
            </a:r>
            <a:r>
              <a:rPr lang="en" sz="2400" i="1" dirty="0"/>
              <a:t> , </a:t>
            </a:r>
            <a:r>
              <a:rPr lang="e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therefore the corresponding </a:t>
            </a:r>
          </a:p>
          <a:p>
            <a:r>
              <a:rPr lang="el-GR" sz="2400" i="1" dirty="0"/>
              <a:t>Γ(</a:t>
            </a:r>
            <a:r>
              <a:rPr lang="en" sz="2400" i="1" dirty="0"/>
              <a:t>b) ∝ exp(−b</a:t>
            </a:r>
            <a:r>
              <a:rPr lang="en" sz="2400" i="1" baseline="30000" dirty="0"/>
              <a:t>2</a:t>
            </a:r>
            <a:r>
              <a:rPr lang="en" sz="2400" i="1" dirty="0"/>
              <a:t>/2B)</a:t>
            </a:r>
          </a:p>
          <a:p>
            <a:r>
              <a:rPr lang="e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we add the local amplitude </a:t>
            </a:r>
            <a:r>
              <a:rPr lang="en" sz="2000" dirty="0"/>
              <a:t> </a:t>
            </a:r>
            <a:r>
              <a:rPr lang="en" sz="2400" i="1" dirty="0"/>
              <a:t>f (t) </a:t>
            </a:r>
            <a:r>
              <a:rPr lang="e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enhancement </a:t>
            </a:r>
          </a:p>
          <a:p>
            <a:r>
              <a:rPr lang="e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the point    </a:t>
            </a:r>
            <a:r>
              <a:rPr lang="en" sz="2400" i="1" dirty="0"/>
              <a:t>t = t</a:t>
            </a:r>
            <a:r>
              <a:rPr lang="en" sz="2400" i="1" baseline="-25000" dirty="0"/>
              <a:t>0</a:t>
            </a:r>
            <a:r>
              <a:rPr lang="en" sz="2400" i="1" dirty="0"/>
              <a:t> = -0.5 GeV </a:t>
            </a:r>
            <a:r>
              <a:rPr lang="en" sz="2400" i="1" baseline="30000" dirty="0"/>
              <a:t>2</a:t>
            </a:r>
          </a:p>
        </p:txBody>
      </p:sp>
      <p:pic>
        <p:nvPicPr>
          <p:cNvPr id="27" name="Объект 5">
            <a:extLst>
              <a:ext uri="{FF2B5EF4-FFF2-40B4-BE49-F238E27FC236}">
                <a16:creationId xmlns:a16="http://schemas.microsoft.com/office/drawing/2014/main" id="{FE2859D6-3756-AA49-AF8C-194D7577F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09" y="1290515"/>
            <a:ext cx="5082318" cy="429342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43B04FEB-F09A-6E45-973D-9E20CC2E9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4" y="4448812"/>
            <a:ext cx="4572000" cy="78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F6667E-3277-9B40-A99C-D7F3520748A5}"/>
                  </a:ext>
                </a:extLst>
              </p:cNvPr>
              <p:cNvSpPr txBox="1"/>
              <p:nvPr/>
            </p:nvSpPr>
            <p:spPr>
              <a:xfrm>
                <a:off x="263018" y="5256063"/>
                <a:ext cx="61521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we’ll see some enhancement in</a:t>
                </a:r>
                <a:r>
                  <a:rPr lang="e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the corresponding  </a:t>
                </a:r>
                <a:r>
                  <a:rPr lang="el-GR" sz="2400" i="1" dirty="0"/>
                  <a:t>Γ(</a:t>
                </a:r>
                <a:r>
                  <a:rPr lang="en" sz="2400" i="1" dirty="0"/>
                  <a:t>b) </a:t>
                </a:r>
              </a:p>
              <a:p>
                <a:r>
                  <a:rPr lang="e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impact parameter region    </a:t>
                </a:r>
                <a:r>
                  <a:rPr lang="en" sz="2400" i="1" dirty="0"/>
                  <a:t>b ∼ 2 </a:t>
                </a:r>
                <a:r>
                  <a:rPr lang="en" sz="2400" i="1" dirty="0" err="1"/>
                  <a:t>fm</a:t>
                </a:r>
                <a:r>
                  <a:rPr lang="en" sz="2400" i="1" dirty="0"/>
                  <a:t>   (</a:t>
                </a:r>
                <a14:m>
                  <m:oMath xmlns:m="http://schemas.openxmlformats.org/officeDocument/2006/math">
                    <m:r>
                      <a:rPr lang="e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" sz="2400" dirty="0"/>
                  <a:t> </a:t>
                </a:r>
                <a:r>
                  <a:rPr lang="en" sz="2400" i="1" dirty="0"/>
                  <a:t>= 0.1)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F6667E-3277-9B40-A99C-D7F352074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8" y="5256063"/>
                <a:ext cx="6152133" cy="830997"/>
              </a:xfrm>
              <a:prstGeom prst="rect">
                <a:avLst/>
              </a:prstGeom>
              <a:blipFill>
                <a:blip r:embed="rId5"/>
                <a:stretch>
                  <a:fillRect l="-991" t="-5839" b="-15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2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61736" y="1126870"/>
            <a:ext cx="990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770909" y="6356350"/>
            <a:ext cx="5382491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L'vov</a:t>
            </a:r>
            <a:r>
              <a:rPr lang="en-US" dirty="0" smtClean="0"/>
              <a:t>. 4th SPD Physics and MC meeting, JINR, 17.06.2020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7</a:t>
            </a:fld>
            <a:endParaRPr lang="ru-RU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39D0006-9F3B-004B-B822-980C4174DC22}"/>
              </a:ext>
            </a:extLst>
          </p:cNvPr>
          <p:cNvSpPr txBox="1">
            <a:spLocks/>
          </p:cNvSpPr>
          <p:nvPr/>
        </p:nvSpPr>
        <p:spPr>
          <a:xfrm>
            <a:off x="463183" y="380977"/>
            <a:ext cx="11066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1E2B69-AE73-EC49-B5DF-80B67C3AC053}"/>
              </a:ext>
            </a:extLst>
          </p:cNvPr>
          <p:cNvSpPr txBox="1"/>
          <p:nvPr/>
        </p:nvSpPr>
        <p:spPr>
          <a:xfrm>
            <a:off x="415729" y="1415545"/>
            <a:ext cx="95664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from U-70 indicate that another anomaly in the differential cross section exists at –t = 0.4 – 0.5 GeV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 (&gt;&gt;  4m</a:t>
            </a:r>
            <a:r>
              <a:rPr lang="en-US" sz="2400" b="1" baseline="-25000" dirty="0" smtClean="0">
                <a:sym typeface="Symbol" panose="05050102010706020507" pitchFamily="18" charset="2"/>
              </a:rPr>
              <a:t></a:t>
            </a:r>
            <a:r>
              <a:rPr lang="en-US" sz="2400" b="1" baseline="30000" dirty="0" smtClean="0">
                <a:sym typeface="Symbol" panose="05050102010706020507" pitchFamily="18" charset="2"/>
              </a:rPr>
              <a:t>2 </a:t>
            </a:r>
            <a:r>
              <a:rPr lang="en-US" sz="2400" b="1" dirty="0" smtClean="0">
                <a:sym typeface="Symbol" panose="05050102010706020507" pitchFamily="18" charset="2"/>
              </a:rPr>
              <a:t>).</a:t>
            </a:r>
          </a:p>
          <a:p>
            <a:r>
              <a:rPr lang="en-US" sz="2400" b="1" dirty="0" smtClean="0">
                <a:sym typeface="Symbol" panose="05050102010706020507" pitchFamily="18" charset="2"/>
              </a:rPr>
              <a:t>Perhaps it is </a:t>
            </a:r>
            <a:r>
              <a:rPr lang="en-US" sz="2400" b="1" dirty="0" err="1" smtClean="0">
                <a:sym typeface="Symbol" panose="05050102010706020507" pitchFamily="18" charset="2"/>
              </a:rPr>
              <a:t>relatied</a:t>
            </a:r>
            <a:r>
              <a:rPr lang="en-US" sz="2400" b="1" dirty="0" smtClean="0">
                <a:sym typeface="Symbol" panose="05050102010706020507" pitchFamily="18" charset="2"/>
              </a:rPr>
              <a:t> with heavier than pion exchanges existing in the proton structure   (-meson??).</a:t>
            </a:r>
          </a:p>
          <a:p>
            <a:endParaRPr lang="en-US" sz="2400" b="1" dirty="0">
              <a:sym typeface="Symbol" panose="05050102010706020507" pitchFamily="18" charset="2"/>
            </a:endParaRPr>
          </a:p>
          <a:p>
            <a:r>
              <a:rPr lang="en-US" sz="2400" b="1" dirty="0" smtClean="0"/>
              <a:t>Physics of this phenomenon is a very good task for SPD experiment</a:t>
            </a:r>
            <a:r>
              <a:rPr lang="en-US" sz="2400" b="1" dirty="0"/>
              <a:t>. In the range of –t </a:t>
            </a:r>
            <a:r>
              <a:rPr lang="en" sz="2400" b="1" dirty="0"/>
              <a:t>∼</a:t>
            </a:r>
            <a:r>
              <a:rPr lang="en-US" sz="2400" b="1" dirty="0"/>
              <a:t> 0.4 – 0.5 GeV</a:t>
            </a:r>
            <a:r>
              <a:rPr lang="en-US" sz="2400" b="1" baseline="30000" dirty="0"/>
              <a:t>2  </a:t>
            </a:r>
            <a:r>
              <a:rPr lang="en-US" sz="2400" b="1" dirty="0"/>
              <a:t>there is almost no data on the </a:t>
            </a:r>
            <a:r>
              <a:rPr lang="en-US" sz="2400" b="1" dirty="0" smtClean="0"/>
              <a:t>diffractive </a:t>
            </a:r>
            <a:r>
              <a:rPr lang="en-US" sz="2400" b="1" dirty="0"/>
              <a:t>pp-scattering: </a:t>
            </a:r>
            <a:r>
              <a:rPr lang="en-US" sz="2400" b="1" dirty="0" smtClean="0"/>
              <a:t>  the </a:t>
            </a:r>
            <a:r>
              <a:rPr lang="en-US" sz="2400" b="1" dirty="0"/>
              <a:t>accuracy decreases </a:t>
            </a:r>
            <a:r>
              <a:rPr lang="en-US" sz="2400" b="1" dirty="0" smtClean="0"/>
              <a:t>when </a:t>
            </a:r>
            <a:r>
              <a:rPr lang="en-US" sz="2400" b="1" dirty="0"/>
              <a:t>–t </a:t>
            </a:r>
            <a:r>
              <a:rPr lang="en-US" sz="2400" b="1" dirty="0" smtClean="0"/>
              <a:t>increases </a:t>
            </a:r>
            <a:r>
              <a:rPr lang="en-US" sz="2400" b="1" dirty="0"/>
              <a:t>from 0.1 – 0.2 GeV</a:t>
            </a:r>
            <a:r>
              <a:rPr lang="en-US" sz="2400" b="1" baseline="30000" dirty="0"/>
              <a:t>2   </a:t>
            </a:r>
            <a:r>
              <a:rPr lang="en-US" sz="2400" b="1" dirty="0"/>
              <a:t>to 0.4 – 0.5 </a:t>
            </a:r>
            <a:r>
              <a:rPr lang="en-US" sz="2400" b="1" dirty="0" smtClean="0"/>
              <a:t>GeV</a:t>
            </a:r>
            <a:r>
              <a:rPr lang="en-US" sz="2400" b="1" baseline="30000" dirty="0" smtClean="0"/>
              <a:t>2</a:t>
            </a:r>
            <a:r>
              <a:rPr lang="en-US" sz="2400" b="1" dirty="0" smtClean="0">
                <a:sym typeface="Symbol" panose="05050102010706020507" pitchFamily="18" charset="2"/>
              </a:rPr>
              <a:t>.</a:t>
            </a:r>
            <a:endParaRPr lang="en-US" sz="2400" b="1" baseline="30000" dirty="0" smtClean="0"/>
          </a:p>
        </p:txBody>
      </p:sp>
      <p:sp>
        <p:nvSpPr>
          <p:cNvPr id="27" name="Объект 4"/>
          <p:cNvSpPr txBox="1">
            <a:spLocks/>
          </p:cNvSpPr>
          <p:nvPr/>
        </p:nvSpPr>
        <p:spPr>
          <a:xfrm>
            <a:off x="539496" y="1435608"/>
            <a:ext cx="5487944" cy="2266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43011"/>
            <a:ext cx="7543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Impact parameter interpretation of the second peak ?</a:t>
            </a:r>
          </a:p>
          <a:p>
            <a:pPr algn="ctr"/>
            <a:r>
              <a:rPr lang="en-US" sz="2400" b="1" dirty="0" smtClean="0"/>
              <a:t>(just an estimate)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549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4321" y="103101"/>
            <a:ext cx="516774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ISR data (pp collisions)</a:t>
            </a:r>
            <a:endParaRPr lang="ru-RU" sz="2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736" y="1126870"/>
            <a:ext cx="990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21527" y="6356350"/>
            <a:ext cx="5631873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L'vov</a:t>
            </a:r>
            <a:r>
              <a:rPr lang="en-US" dirty="0" smtClean="0"/>
              <a:t>. 4th SPD Physics and MC meeting, JINR, 17.06.2020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8</a:t>
            </a:fld>
            <a:endParaRPr lang="ru-RU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39D0006-9F3B-004B-B822-980C4174DC22}"/>
              </a:ext>
            </a:extLst>
          </p:cNvPr>
          <p:cNvSpPr txBox="1">
            <a:spLocks/>
          </p:cNvSpPr>
          <p:nvPr/>
        </p:nvSpPr>
        <p:spPr>
          <a:xfrm>
            <a:off x="463183" y="380977"/>
            <a:ext cx="11066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27" name="Объект 4"/>
          <p:cNvSpPr txBox="1">
            <a:spLocks/>
          </p:cNvSpPr>
          <p:nvPr/>
        </p:nvSpPr>
        <p:spPr>
          <a:xfrm>
            <a:off x="539496" y="1435608"/>
            <a:ext cx="5487944" cy="2266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pic>
        <p:nvPicPr>
          <p:cNvPr id="28" name="Объект 7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C10EFD7C-03B3-C446-879F-F1A363582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73" y="144667"/>
            <a:ext cx="5180057" cy="36595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1E2B69-AE73-EC49-B5DF-80B67C3AC053}"/>
              </a:ext>
            </a:extLst>
          </p:cNvPr>
          <p:cNvSpPr txBox="1"/>
          <p:nvPr/>
        </p:nvSpPr>
        <p:spPr>
          <a:xfrm>
            <a:off x="8632292" y="4879022"/>
            <a:ext cx="3559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</a:t>
            </a:r>
            <a:r>
              <a:rPr lang="en-US" b="1" dirty="0" smtClean="0"/>
              <a:t>. </a:t>
            </a:r>
            <a:r>
              <a:rPr lang="en-US" b="1" dirty="0" err="1" smtClean="0"/>
              <a:t>Amaldi</a:t>
            </a:r>
            <a:r>
              <a:rPr lang="en-US" b="1" dirty="0" smtClean="0"/>
              <a:t>, K.R. Schubert. </a:t>
            </a:r>
          </a:p>
          <a:p>
            <a:r>
              <a:rPr lang="en-US" b="1" dirty="0"/>
              <a:t>“Impact parameter interpretation of proton-proton scattering from a critical review of all ISR data </a:t>
            </a:r>
            <a:r>
              <a:rPr lang="en-US" b="1" dirty="0" smtClean="0"/>
              <a:t>”.</a:t>
            </a:r>
          </a:p>
          <a:p>
            <a:r>
              <a:rPr lang="en-US" b="1" dirty="0" err="1" smtClean="0"/>
              <a:t>Nucl</a:t>
            </a:r>
            <a:r>
              <a:rPr lang="en-US" b="1" dirty="0" smtClean="0"/>
              <a:t>. </a:t>
            </a:r>
            <a:r>
              <a:rPr lang="en-US" b="1" dirty="0" err="1" smtClean="0"/>
              <a:t>Ohys</a:t>
            </a:r>
            <a:r>
              <a:rPr lang="en-US" b="1" dirty="0" smtClean="0"/>
              <a:t>. B166 (1980) 301.</a:t>
            </a:r>
            <a:endParaRPr lang="en-US" b="1" baseline="30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5" y="723943"/>
            <a:ext cx="3290195" cy="4000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58" y="3938417"/>
            <a:ext cx="7134958" cy="2306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244" y="845430"/>
            <a:ext cx="586858" cy="4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3011"/>
            <a:ext cx="536170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pp-scattering at very high energies</a:t>
            </a:r>
            <a:endParaRPr lang="ru-RU" sz="2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736" y="1126870"/>
            <a:ext cx="990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7634" y="6356350"/>
            <a:ext cx="5576455" cy="3651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L'vov</a:t>
            </a:r>
            <a:r>
              <a:rPr lang="en-US" dirty="0" smtClean="0"/>
              <a:t>. 4th SPD Physics and MC meeting, JINR, 17.06.2020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08A49-7BCE-4792-8D02-06F6A6280C42}" type="slidenum">
              <a:rPr lang="ru-RU" smtClean="0"/>
              <a:t>9</a:t>
            </a:fld>
            <a:endParaRPr lang="ru-RU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39D0006-9F3B-004B-B822-980C4174DC22}"/>
              </a:ext>
            </a:extLst>
          </p:cNvPr>
          <p:cNvSpPr txBox="1">
            <a:spLocks/>
          </p:cNvSpPr>
          <p:nvPr/>
        </p:nvSpPr>
        <p:spPr>
          <a:xfrm>
            <a:off x="463183" y="380977"/>
            <a:ext cx="11066400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27" name="Объект 4"/>
          <p:cNvSpPr txBox="1">
            <a:spLocks/>
          </p:cNvSpPr>
          <p:nvPr/>
        </p:nvSpPr>
        <p:spPr>
          <a:xfrm>
            <a:off x="539496" y="1435608"/>
            <a:ext cx="5487944" cy="2266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56" y="1204214"/>
            <a:ext cx="4876454" cy="34093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9CF939-B5E8-4044-A47F-C18C346AAC3B}"/>
              </a:ext>
            </a:extLst>
          </p:cNvPr>
          <p:cNvSpPr txBox="1"/>
          <p:nvPr/>
        </p:nvSpPr>
        <p:spPr>
          <a:xfrm>
            <a:off x="2385451" y="1565883"/>
            <a:ext cx="351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s = 30 GeV   (</a:t>
            </a:r>
            <a:r>
              <a:rPr lang="en-US" dirty="0" err="1" smtClean="0">
                <a:sym typeface="Symbol" panose="05050102010706020507" pitchFamily="18" charset="2"/>
              </a:rPr>
              <a:t>S</a:t>
            </a:r>
            <a:r>
              <a:rPr lang="en-US" dirty="0" err="1" smtClean="0"/>
              <a:t>elyugin</a:t>
            </a:r>
            <a:r>
              <a:rPr lang="en-US" dirty="0" smtClean="0"/>
              <a:t> 2017)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88" y="582372"/>
            <a:ext cx="4351269" cy="43633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9CF939-B5E8-4044-A47F-C18C346AAC3B}"/>
              </a:ext>
            </a:extLst>
          </p:cNvPr>
          <p:cNvSpPr txBox="1"/>
          <p:nvPr/>
        </p:nvSpPr>
        <p:spPr>
          <a:xfrm>
            <a:off x="8498932" y="987225"/>
            <a:ext cx="351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s = 13 </a:t>
            </a:r>
            <a:r>
              <a:rPr lang="en-US" dirty="0" err="1" smtClean="0">
                <a:sym typeface="Symbol" panose="05050102010706020507" pitchFamily="18" charset="2"/>
              </a:rPr>
              <a:t>TeV</a:t>
            </a:r>
            <a:r>
              <a:rPr lang="en-US" dirty="0" smtClean="0">
                <a:sym typeface="Symbol" panose="05050102010706020507" pitchFamily="18" charset="2"/>
              </a:rPr>
              <a:t>   (TOTEM 2018)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</TotalTime>
  <Words>2061</Words>
  <Application>Microsoft Office PowerPoint</Application>
  <PresentationFormat>Широкоэкранный</PresentationFormat>
  <Paragraphs>298</Paragraphs>
  <Slides>30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Segoe UI</vt:lpstr>
      <vt:lpstr>Segoe UI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NICA-SPD-V Detectors for pp→pp </vt:lpstr>
      <vt:lpstr>NICA-SPD-VI: Detectorts for small angle pp→pp scattering - End-Cap Trackers</vt:lpstr>
      <vt:lpstr>NICA-SPD-VI: Detectors for small angle pp→pp scattering - End-Cap Trackers</vt:lpstr>
      <vt:lpstr>NICA-SPD-I  pp: √s=27 GeV, 4 MHz event rate.</vt:lpstr>
      <vt:lpstr>NICA-SPD-II  pp: √s=27 GeV, 4 MHz event rate.    UrQMD-3.4</vt:lpstr>
      <vt:lpstr>NICA-SPD-III  pp: √s=27 GeV, 4 MHz event rate.    UrQMD-3.4</vt:lpstr>
      <vt:lpstr>NICA-SPD-IV  pp: √s=27 GeV, 4 MHz event rate.    UrQMD-3.4</vt:lpstr>
      <vt:lpstr>NICA-SPD  pp: √s=27 GeV   UrQMD-3.4-GEANT4</vt:lpstr>
      <vt:lpstr>NICA-SPD-V Detectors for pp→pp </vt:lpstr>
      <vt:lpstr>NICA-SPD-VI: Detectors for small angle pp→pp scattering - End-Cap Trackers</vt:lpstr>
      <vt:lpstr>NICA-SPD-VI: Detectors for small angle pp→pp scattering - End-Cap Trackers</vt:lpstr>
      <vt:lpstr>NICA-SPD-VI: Detectorts for small angle pp→pp scattering - End-Cap Trackers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Anatoly Lvov</dc:creator>
  <cp:lastModifiedBy>Anatoly Lvov</cp:lastModifiedBy>
  <cp:revision>131</cp:revision>
  <dcterms:created xsi:type="dcterms:W3CDTF">2019-12-12T18:51:17Z</dcterms:created>
  <dcterms:modified xsi:type="dcterms:W3CDTF">2020-06-17T13:54:44Z</dcterms:modified>
</cp:coreProperties>
</file>